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kv" ContentType="video/unknown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1" r:id="rId2"/>
  </p:sldMasterIdLst>
  <p:notesMasterIdLst>
    <p:notesMasterId r:id="rId28"/>
  </p:notesMasterIdLst>
  <p:sldIdLst>
    <p:sldId id="332" r:id="rId3"/>
    <p:sldId id="267" r:id="rId4"/>
    <p:sldId id="369" r:id="rId5"/>
    <p:sldId id="307" r:id="rId6"/>
    <p:sldId id="339" r:id="rId7"/>
    <p:sldId id="358" r:id="rId8"/>
    <p:sldId id="362" r:id="rId9"/>
    <p:sldId id="363" r:id="rId10"/>
    <p:sldId id="364" r:id="rId11"/>
    <p:sldId id="371" r:id="rId12"/>
    <p:sldId id="372" r:id="rId13"/>
    <p:sldId id="375" r:id="rId14"/>
    <p:sldId id="359" r:id="rId15"/>
    <p:sldId id="361" r:id="rId16"/>
    <p:sldId id="357" r:id="rId17"/>
    <p:sldId id="343" r:id="rId18"/>
    <p:sldId id="360" r:id="rId19"/>
    <p:sldId id="342" r:id="rId20"/>
    <p:sldId id="344" r:id="rId21"/>
    <p:sldId id="346" r:id="rId22"/>
    <p:sldId id="352" r:id="rId23"/>
    <p:sldId id="373" r:id="rId24"/>
    <p:sldId id="287" r:id="rId25"/>
    <p:sldId id="374" r:id="rId26"/>
    <p:sldId id="340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ain" id="{FEDFD33A-A2B9-4ADC-8958-AFACDA2F6F24}">
          <p14:sldIdLst>
            <p14:sldId id="332"/>
            <p14:sldId id="267"/>
            <p14:sldId id="369"/>
            <p14:sldId id="307"/>
            <p14:sldId id="339"/>
            <p14:sldId id="358"/>
            <p14:sldId id="362"/>
            <p14:sldId id="363"/>
            <p14:sldId id="364"/>
            <p14:sldId id="371"/>
            <p14:sldId id="372"/>
            <p14:sldId id="375"/>
            <p14:sldId id="359"/>
            <p14:sldId id="361"/>
            <p14:sldId id="357"/>
            <p14:sldId id="343"/>
            <p14:sldId id="360"/>
            <p14:sldId id="342"/>
            <p14:sldId id="344"/>
            <p14:sldId id="346"/>
            <p14:sldId id="352"/>
            <p14:sldId id="373"/>
            <p14:sldId id="287"/>
            <p14:sldId id="374"/>
          </p14:sldIdLst>
        </p14:section>
        <p14:section name="Backup" id="{E8DD3FD7-5790-4BD4-B7A6-B3893FF677C8}">
          <p14:sldIdLst>
            <p14:sldId id="340"/>
          </p14:sldIdLst>
        </p14:section>
        <p14:section name="Drawing Board" id="{ADA1BA03-9784-4524-A502-38D95247C53B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79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4D4D"/>
    <a:srgbClr val="555496"/>
    <a:srgbClr val="FFC000"/>
    <a:srgbClr val="006201"/>
    <a:srgbClr val="92D050"/>
    <a:srgbClr val="8080FF"/>
    <a:srgbClr val="FF8080"/>
    <a:srgbClr val="E3F3D3"/>
    <a:srgbClr val="FFFFFF"/>
    <a:srgbClr val="0000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325" autoAdjust="0"/>
    <p:restoredTop sz="96357" autoAdjust="0"/>
  </p:normalViewPr>
  <p:slideViewPr>
    <p:cSldViewPr snapToGrid="0" showGuides="1">
      <p:cViewPr varScale="1">
        <p:scale>
          <a:sx n="64" d="100"/>
          <a:sy n="64" d="100"/>
        </p:scale>
        <p:origin x="144" y="40"/>
      </p:cViewPr>
      <p:guideLst>
        <p:guide orient="horz" pos="2160"/>
        <p:guide pos="3795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37BD0B-A2A0-44E8-85AD-AB2BCCD93581}" type="datetimeFigureOut">
              <a:rPr lang="en-US" smtClean="0"/>
              <a:t>5/27/2024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59C6AA-3EA5-47F6-840A-C9EF29ADB66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669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gradFill>
          <a:gsLst>
            <a:gs pos="74000">
              <a:schemeClr val="tx1"/>
            </a:gs>
            <a:gs pos="0">
              <a:schemeClr val="bg1"/>
            </a:gs>
            <a:gs pos="100000">
              <a:schemeClr val="tx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00" y="1620000"/>
            <a:ext cx="7143750" cy="1112106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C5598051-1EB9-4B01-A9BE-D84C75B342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800" y="237600"/>
            <a:ext cx="8734036" cy="1080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0" rtlCol="0" anchor="b">
            <a:normAutofit/>
          </a:bodyPr>
          <a:lstStyle/>
          <a:p>
            <a:r>
              <a:rPr lang="en-US" dirty="0"/>
              <a:t>Click to add header</a:t>
            </a:r>
          </a:p>
        </p:txBody>
      </p:sp>
    </p:spTree>
    <p:extLst>
      <p:ext uri="{BB962C8B-B14F-4D97-AF65-F5344CB8AC3E}">
        <p14:creationId xmlns:p14="http://schemas.microsoft.com/office/powerpoint/2010/main" val="3212317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27/05/24 | University of Cologne | AG Zilges | Martin Müller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Probing NLDs and γ-SFs via partial reaction cross sections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F131A5E-2B1C-4096-8E38-EB97240DE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9601" y="6502763"/>
            <a:ext cx="678929" cy="365125"/>
          </a:xfrm>
          <a:prstGeom prst="rect">
            <a:avLst/>
          </a:prstGeom>
        </p:spPr>
        <p:txBody>
          <a:bodyPr/>
          <a:lstStyle/>
          <a:p>
            <a:fld id="{5B51021D-3622-4AA9-A4BC-9FAEDE77A7E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384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27/05/24 | University of Cologne | AG Zilges | Martin Müller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Probing NLDs and γ-SFs via partial reaction cross sections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60BAB39-6439-4492-847F-6FA92DDB2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9601" y="6502763"/>
            <a:ext cx="678929" cy="365125"/>
          </a:xfrm>
          <a:prstGeom prst="rect">
            <a:avLst/>
          </a:prstGeom>
        </p:spPr>
        <p:txBody>
          <a:bodyPr/>
          <a:lstStyle/>
          <a:p>
            <a:fld id="{5B51021D-3622-4AA9-A4BC-9FAEDE77A7E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6377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27/05/24 | University of Cologne | AG Zilges | Martin Müller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Probing NLDs and γ-SFs via partial reaction cross sections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3D0C50B-527A-4FCF-9CC3-0AF1572D5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9601" y="6502763"/>
            <a:ext cx="678929" cy="365125"/>
          </a:xfrm>
          <a:prstGeom prst="rect">
            <a:avLst/>
          </a:prstGeom>
        </p:spPr>
        <p:txBody>
          <a:bodyPr/>
          <a:lstStyle/>
          <a:p>
            <a:fld id="{5B51021D-3622-4AA9-A4BC-9FAEDE77A7E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5304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 descr="UzK_Logo_5000"/>
          <p:cNvPicPr>
            <a:picLocks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" r="8686"/>
          <a:stretch/>
        </p:blipFill>
        <p:spPr bwMode="auto">
          <a:xfrm>
            <a:off x="7889134" y="0"/>
            <a:ext cx="4302857" cy="4680000"/>
          </a:xfrm>
          <a:prstGeom prst="rect">
            <a:avLst/>
          </a:prstGeom>
          <a:noFill/>
          <a:ln>
            <a:noFill/>
          </a:ln>
          <a:effectLst>
            <a:reflection blurRad="6350" stA="14000" endPos="55000" dist="25400" dir="5400000" sy="-100000" algn="bl" rotWithShape="0"/>
          </a:effectLst>
        </p:spPr>
      </p:pic>
      <p:sp>
        <p:nvSpPr>
          <p:cNvPr id="8" name="Rechteck 7"/>
          <p:cNvSpPr/>
          <p:nvPr/>
        </p:nvSpPr>
        <p:spPr>
          <a:xfrm>
            <a:off x="6470373" y="0"/>
            <a:ext cx="5721618" cy="468000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noProof="0" dirty="0">
              <a:latin typeface="Open Sans" panose="020B0606030504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27/05/24 | University of Cologne | AG Zilges | Martin Müller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Probing NLDs and γ-SFs via partial reaction cross sections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1021D-3622-4AA9-A4BC-9FAEDE77A7E0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955669"/>
            <a:ext cx="10363200" cy="792953"/>
          </a:xfrm>
          <a:prstGeom prst="roundRect">
            <a:avLst/>
          </a:prstGeom>
        </p:spPr>
        <p:txBody>
          <a:bodyPr lIns="180000" tIns="108000" rIns="180000" bIns="108000" anchor="b">
            <a:sp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66"/>
          <a:stretch/>
        </p:blipFill>
        <p:spPr>
          <a:xfrm>
            <a:off x="2" y="4599408"/>
            <a:ext cx="2123940" cy="1970592"/>
          </a:xfrm>
          <a:prstGeom prst="rect">
            <a:avLst/>
          </a:prstGeom>
          <a:effectLst>
            <a:softEdge rad="0"/>
          </a:effectLst>
        </p:spPr>
      </p:pic>
      <p:sp>
        <p:nvSpPr>
          <p:cNvPr id="17" name="Inhaltsplatzhalter 16"/>
          <p:cNvSpPr>
            <a:spLocks noGrp="1"/>
          </p:cNvSpPr>
          <p:nvPr>
            <p:ph sz="quarter" idx="13" hasCustomPrompt="1"/>
          </p:nvPr>
        </p:nvSpPr>
        <p:spPr>
          <a:xfrm>
            <a:off x="1296000" y="2039354"/>
            <a:ext cx="9600000" cy="461665"/>
          </a:xfrm>
        </p:spPr>
        <p:txBody>
          <a:bodyPr>
            <a:spAutoFit/>
          </a:bodyPr>
          <a:lstStyle>
            <a:lvl1pPr marL="0" indent="0" algn="ctr">
              <a:lnSpc>
                <a:spcPct val="100000"/>
              </a:lnSpc>
              <a:buNone/>
              <a:defRPr sz="2400" b="0"/>
            </a:lvl1pPr>
            <a:lvl2pPr marL="457200" indent="0" algn="ctr">
              <a:buFont typeface="Arial" panose="020B0604020202020204" pitchFamily="34" charset="0"/>
              <a:buNone/>
              <a:defRPr/>
            </a:lvl2pPr>
          </a:lstStyle>
          <a:p>
            <a:pPr lvl="0"/>
            <a:r>
              <a:rPr lang="en-US" noProof="0" dirty="0"/>
              <a:t>Authors</a:t>
            </a:r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14" hasCustomPrompt="1"/>
          </p:nvPr>
        </p:nvSpPr>
        <p:spPr>
          <a:xfrm>
            <a:off x="1295999" y="2717795"/>
            <a:ext cx="9600000" cy="369332"/>
          </a:xfrm>
        </p:spPr>
        <p:txBody>
          <a:bodyPr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/>
            </a:lvl1pPr>
          </a:lstStyle>
          <a:p>
            <a:pPr lvl="0"/>
            <a:r>
              <a:rPr lang="en-US" noProof="0" dirty="0"/>
              <a:t>Affiliations</a:t>
            </a:r>
          </a:p>
        </p:txBody>
      </p:sp>
      <p:sp>
        <p:nvSpPr>
          <p:cNvPr id="21" name="Textplatzhalter 20"/>
          <p:cNvSpPr>
            <a:spLocks noGrp="1"/>
          </p:cNvSpPr>
          <p:nvPr>
            <p:ph type="body" sz="quarter" idx="15" hasCustomPrompt="1"/>
          </p:nvPr>
        </p:nvSpPr>
        <p:spPr>
          <a:xfrm>
            <a:off x="1295997" y="4395076"/>
            <a:ext cx="9600000" cy="663771"/>
          </a:xfrm>
        </p:spPr>
        <p:txBody>
          <a:bodyPr>
            <a:spAutoFit/>
          </a:bodyPr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n-US" noProof="0" dirty="0"/>
              <a:t>Venue</a:t>
            </a:r>
          </a:p>
          <a:p>
            <a:pPr lvl="0"/>
            <a:r>
              <a:rPr lang="en-US" noProof="0" dirty="0"/>
              <a:t>Date</a:t>
            </a:r>
          </a:p>
        </p:txBody>
      </p:sp>
      <p:sp>
        <p:nvSpPr>
          <p:cNvPr id="23" name="Textplatzhalter 22"/>
          <p:cNvSpPr>
            <a:spLocks noGrp="1"/>
          </p:cNvSpPr>
          <p:nvPr>
            <p:ph type="body" sz="quarter" idx="16" hasCustomPrompt="1"/>
          </p:nvPr>
        </p:nvSpPr>
        <p:spPr>
          <a:xfrm>
            <a:off x="7355419" y="6109001"/>
            <a:ext cx="4836583" cy="461665"/>
          </a:xfrm>
        </p:spPr>
        <p:txBody>
          <a:bodyPr anchor="b" anchorCtr="0">
            <a:sp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200" baseline="0"/>
            </a:lvl1pPr>
          </a:lstStyle>
          <a:p>
            <a:pPr lvl="0"/>
            <a:r>
              <a:rPr lang="en-US" noProof="0" dirty="0"/>
              <a:t>*) Email</a:t>
            </a:r>
          </a:p>
          <a:p>
            <a:pPr lvl="0"/>
            <a:r>
              <a:rPr lang="en-US" noProof="0" dirty="0"/>
              <a:t>Supporters</a:t>
            </a:r>
          </a:p>
        </p:txBody>
      </p:sp>
    </p:spTree>
    <p:extLst>
      <p:ext uri="{BB962C8B-B14F-4D97-AF65-F5344CB8AC3E}">
        <p14:creationId xmlns:p14="http://schemas.microsoft.com/office/powerpoint/2010/main" val="33001125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09469"/>
            <a:ext cx="10515600" cy="540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27/05/24 | University of Cologne | AG Zilges | Martin Müller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Probing NLDs and γ-SFs via partial reaction cross sections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1021D-3622-4AA9-A4BC-9FAEDE77A7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26265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810000"/>
            <a:ext cx="5181600" cy="540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810000"/>
            <a:ext cx="5181600" cy="540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27/05/24 | University of Cologne | AG Zilges | Martin Müller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Probing NLDs and γ-SFs via partial reaction cross sections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1021D-3622-4AA9-A4BC-9FAEDE77A7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912713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54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810000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1800000"/>
            <a:ext cx="5157787" cy="450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810000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1800000"/>
            <a:ext cx="5183188" cy="450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27/05/24 | University of Cologne | AG Zilges | Martin Müller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Probing NLDs and γ-SFs via partial reaction cross sections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1021D-3622-4AA9-A4BC-9FAEDE77A7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4429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27/05/24 | University of Cologne | AG Zilges | Martin Müller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Probing NLDs and γ-SFs via partial reaction cross sections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1021D-3622-4AA9-A4BC-9FAEDE77A7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0290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27/05/24 | University of Cologne | AG Zilges | Martin Müller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Probing NLDs and γ-SFs via partial reaction cross sections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1021D-3622-4AA9-A4BC-9FAEDE77A7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7200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bg>
      <p:bgPr>
        <a:gradFill>
          <a:gsLst>
            <a:gs pos="50000">
              <a:schemeClr val="bg1"/>
            </a:gs>
            <a:gs pos="0">
              <a:schemeClr val="bg1">
                <a:lumMod val="65000"/>
              </a:schemeClr>
            </a:gs>
            <a:gs pos="100000">
              <a:schemeClr val="bg1">
                <a:lumMod val="75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6482C-3F97-4428-951C-0C0C81042B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E0D201-362A-45BC-A304-F97E50FB95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Probing NLDs and γ-SFs via partial reaction cross sections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E8D965-DADB-4B59-B403-1C2B350C84B7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27/05/24 | University of Cologne | AG Zilges | Martin Müller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F0B08E-6720-4DA2-B53E-E07AA63C2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1021D-3622-4AA9-A4BC-9FAEDE77A7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896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gradFill>
          <a:gsLst>
            <a:gs pos="50000">
              <a:schemeClr val="bg1"/>
            </a:gs>
            <a:gs pos="0">
              <a:schemeClr val="bg1">
                <a:lumMod val="65000"/>
              </a:schemeClr>
            </a:gs>
            <a:gs pos="100000">
              <a:schemeClr val="bg1">
                <a:lumMod val="75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6482C-3F97-4428-951C-0C0C81042B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E0D201-362A-45BC-A304-F97E50FB95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Probing NLDs and γ-SFs via partial reaction cross sections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E8D965-DADB-4B59-B403-1C2B350C84B7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27/05/24 | University of Cologne | AG Zilges | Martin Müller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F0B08E-6720-4DA2-B53E-E07AA63C2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1021D-3622-4AA9-A4BC-9FAEDE77A7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6102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27/05/24 | University of Cologne | AG Zilges | Martin Müller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12505" y="6579162"/>
            <a:ext cx="9687095" cy="288000"/>
          </a:xfrm>
        </p:spPr>
        <p:txBody>
          <a:bodyPr/>
          <a:lstStyle/>
          <a:p>
            <a:r>
              <a:rPr lang="en-US"/>
              <a:t>Probing NLDs and γ-SFs via partial reaction cross sections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39CA7EB-247E-4F52-BC01-3F826D538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9601" y="6579161"/>
            <a:ext cx="678929" cy="288727"/>
          </a:xfrm>
          <a:prstGeom prst="rect">
            <a:avLst/>
          </a:prstGeom>
        </p:spPr>
        <p:txBody>
          <a:bodyPr/>
          <a:lstStyle/>
          <a:p>
            <a:fld id="{5B51021D-3622-4AA9-A4BC-9FAEDE77A7E0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23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27/05/24 | University of Cologne | AG Zilges | Martin Müller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Probing NLDs and γ-SFs via partial reaction cross sections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973BD90-B2FA-4200-B06E-CA1331A85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9601" y="6502763"/>
            <a:ext cx="678929" cy="365125"/>
          </a:xfrm>
          <a:prstGeom prst="rect">
            <a:avLst/>
          </a:prstGeom>
        </p:spPr>
        <p:txBody>
          <a:bodyPr/>
          <a:lstStyle/>
          <a:p>
            <a:fld id="{5B51021D-3622-4AA9-A4BC-9FAEDE77A7E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339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27/05/24 | University of Cologne | AG Zilges | Martin Müller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Probing NLDs and γ-SFs via partial reaction cross sections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0A2FDFF-FF99-4E4A-8FF4-2C2322F08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9601" y="6502763"/>
            <a:ext cx="678929" cy="365125"/>
          </a:xfrm>
          <a:prstGeom prst="rect">
            <a:avLst/>
          </a:prstGeom>
        </p:spPr>
        <p:txBody>
          <a:bodyPr/>
          <a:lstStyle/>
          <a:p>
            <a:fld id="{5B51021D-3622-4AA9-A4BC-9FAEDE77A7E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871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27/05/24 | University of Cologne | AG Zilges | Martin Müller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Probing NLDs and γ-SFs via partial reaction cross sections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802E8240-B1EF-46D5-83CC-FE46C849E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9601" y="6502763"/>
            <a:ext cx="678929" cy="365125"/>
          </a:xfrm>
          <a:prstGeom prst="rect">
            <a:avLst/>
          </a:prstGeom>
        </p:spPr>
        <p:txBody>
          <a:bodyPr/>
          <a:lstStyle/>
          <a:p>
            <a:fld id="{5B51021D-3622-4AA9-A4BC-9FAEDE77A7E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932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27/05/24 | University of Cologne | AG Zilges | Martin Müller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Probing NLDs and γ-SFs via partial reaction cross sections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D0DDC6-502F-417C-A8F7-8F8268CF9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9601" y="6502763"/>
            <a:ext cx="678929" cy="365125"/>
          </a:xfrm>
          <a:prstGeom prst="rect">
            <a:avLst/>
          </a:prstGeom>
        </p:spPr>
        <p:txBody>
          <a:bodyPr/>
          <a:lstStyle/>
          <a:p>
            <a:fld id="{5B51021D-3622-4AA9-A4BC-9FAEDE77A7E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88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27/05/24 | University of Cologne | AG Zilges | Martin Müller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Probing NLDs and γ-SFs via partial reaction cross sections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9ADB6EF-37B5-40FC-B5E3-B6000B95D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9601" y="6502763"/>
            <a:ext cx="678929" cy="365125"/>
          </a:xfrm>
          <a:prstGeom prst="rect">
            <a:avLst/>
          </a:prstGeom>
        </p:spPr>
        <p:txBody>
          <a:bodyPr/>
          <a:lstStyle/>
          <a:p>
            <a:fld id="{5B51021D-3622-4AA9-A4BC-9FAEDE77A7E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019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27/05/24 | University of Cologne | AG Zilges | Martin Müller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Probing NLDs and γ-SFs via partial reaction cross sections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5BA16BCB-0A5C-453B-A791-8E03BC9F4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9601" y="6502763"/>
            <a:ext cx="678929" cy="365125"/>
          </a:xfrm>
          <a:prstGeom prst="rect">
            <a:avLst/>
          </a:prstGeom>
        </p:spPr>
        <p:txBody>
          <a:bodyPr/>
          <a:lstStyle/>
          <a:p>
            <a:fld id="{5B51021D-3622-4AA9-A4BC-9FAEDE77A7E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22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50000">
              <a:schemeClr val="bg1"/>
            </a:gs>
            <a:gs pos="0">
              <a:schemeClr val="bg1">
                <a:lumMod val="65000"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2F32F8A0-3B76-4846-9383-F48BDCFF7DC7}"/>
              </a:ext>
            </a:extLst>
          </p:cNvPr>
          <p:cNvSpPr/>
          <p:nvPr userDrawn="1"/>
        </p:nvSpPr>
        <p:spPr>
          <a:xfrm>
            <a:off x="-10652" y="6579525"/>
            <a:ext cx="12202651" cy="288000"/>
          </a:xfrm>
          <a:prstGeom prst="rect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8145" y="237792"/>
            <a:ext cx="11361456" cy="107665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0" rtlCol="0" anchor="t">
            <a:normAutofit/>
          </a:bodyPr>
          <a:lstStyle/>
          <a:p>
            <a:r>
              <a:rPr lang="en-US" dirty="0"/>
              <a:t>Click to add header and test if a second line fits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146" y="1548486"/>
            <a:ext cx="11361456" cy="45193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2506" y="6579162"/>
            <a:ext cx="9700564" cy="2949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Probing NLDs and γ-SFs via partial reaction cross sections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9162"/>
            <a:ext cx="1800001" cy="288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27/05/24 | University of Cologne | AG Zilges | Martin Müller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3071" y="6586074"/>
            <a:ext cx="678929" cy="288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5B51021D-3622-4AA9-A4BC-9FAEDE77A7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488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0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540000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rgbClr val="6699FF"/>
              </a:gs>
            </a:gsLst>
            <a:lin ang="0" scaled="1"/>
          </a:gradFill>
          <a:effectLst>
            <a:outerShdw blurRad="50800" dist="50800" dir="5400000" algn="t" rotWithShape="0">
              <a:schemeClr val="tx1">
                <a:alpha val="40000"/>
              </a:schemeClr>
            </a:outerShdw>
          </a:effectLst>
        </p:spPr>
        <p:txBody>
          <a:bodyPr vert="horz" lIns="91440" tIns="36000" rIns="91440" bIns="36000" rtlCol="0" anchor="ctr">
            <a:no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810000"/>
            <a:ext cx="10515600" cy="540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0000"/>
            <a:ext cx="6096000" cy="288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27/05/24 | University of Cologne | AG Zilges | Martin Müller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0" y="6570000"/>
            <a:ext cx="6096000" cy="288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/>
              <a:t>Probing NLDs and γ-SFs via partial reaction cross sections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50071" y="6570000"/>
            <a:ext cx="679555" cy="288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Open Sans" panose="020B0606030504020204" pitchFamily="34" charset="0"/>
              </a:defRPr>
            </a:lvl1pPr>
          </a:lstStyle>
          <a:p>
            <a:fld id="{5B51021D-3622-4AA9-A4BC-9FAEDE77A7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9922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bg1"/>
          </a:solidFill>
          <a:latin typeface="Open Sans Light" panose="020B0306030504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Open Sans" panose="020B0606030504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Open Sans" panose="020B0606030504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Open Sans" panose="020B0606030504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Open Sans" panose="020B0606030504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video" Target="../media/media1.mkv"/><Relationship Id="rId1" Type="http://schemas.microsoft.com/office/2007/relationships/media" Target="../media/media1.mkv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8.PN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11.PNG"/><Relationship Id="rId3" Type="http://schemas.openxmlformats.org/officeDocument/2006/relationships/image" Target="../media/image8.png"/><Relationship Id="rId7" Type="http://schemas.openxmlformats.org/officeDocument/2006/relationships/image" Target="../media/image7.jpg"/><Relationship Id="rId12" Type="http://schemas.openxmlformats.org/officeDocument/2006/relationships/image" Target="../media/image39.png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2.xml"/><Relationship Id="rId6" Type="http://schemas.openxmlformats.org/officeDocument/2006/relationships/image" Target="../media/image6.jpg"/><Relationship Id="rId11" Type="http://schemas.openxmlformats.org/officeDocument/2006/relationships/image" Target="../media/image36.png"/><Relationship Id="rId5" Type="http://schemas.openxmlformats.org/officeDocument/2006/relationships/image" Target="../media/image37.jpeg"/><Relationship Id="rId10" Type="http://schemas.openxmlformats.org/officeDocument/2006/relationships/image" Target="../media/image30.png"/><Relationship Id="rId4" Type="http://schemas.openxmlformats.org/officeDocument/2006/relationships/image" Target="../media/image20.jpeg"/><Relationship Id="rId9" Type="http://schemas.openxmlformats.org/officeDocument/2006/relationships/image" Target="../media/image22.png"/><Relationship Id="rId14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11.PNG"/><Relationship Id="rId3" Type="http://schemas.openxmlformats.org/officeDocument/2006/relationships/image" Target="../media/image8.png"/><Relationship Id="rId7" Type="http://schemas.openxmlformats.org/officeDocument/2006/relationships/image" Target="../media/image7.jpg"/><Relationship Id="rId12" Type="http://schemas.openxmlformats.org/officeDocument/2006/relationships/image" Target="../media/image39.png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3.xml"/><Relationship Id="rId6" Type="http://schemas.openxmlformats.org/officeDocument/2006/relationships/image" Target="../media/image6.jpg"/><Relationship Id="rId11" Type="http://schemas.openxmlformats.org/officeDocument/2006/relationships/image" Target="../media/image36.png"/><Relationship Id="rId5" Type="http://schemas.openxmlformats.org/officeDocument/2006/relationships/image" Target="../media/image37.jpeg"/><Relationship Id="rId10" Type="http://schemas.openxmlformats.org/officeDocument/2006/relationships/image" Target="../media/image30.png"/><Relationship Id="rId4" Type="http://schemas.openxmlformats.org/officeDocument/2006/relationships/image" Target="../media/image20.jpeg"/><Relationship Id="rId9" Type="http://schemas.openxmlformats.org/officeDocument/2006/relationships/image" Target="../media/image22.png"/><Relationship Id="rId14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4.xml"/><Relationship Id="rId4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0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0F3ECC-7C28-4E2E-8297-F193043770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382228"/>
            <a:ext cx="10363200" cy="1896234"/>
          </a:xfrm>
        </p:spPr>
        <p:txBody>
          <a:bodyPr/>
          <a:lstStyle/>
          <a:p>
            <a:r>
              <a:rPr lang="de-DE" dirty="0" err="1"/>
              <a:t>Probing</a:t>
            </a:r>
            <a:r>
              <a:rPr lang="de-DE" dirty="0"/>
              <a:t> </a:t>
            </a:r>
            <a:r>
              <a:rPr lang="de-DE" dirty="0" err="1"/>
              <a:t>nuclear</a:t>
            </a:r>
            <a:r>
              <a:rPr lang="de-DE" dirty="0"/>
              <a:t> </a:t>
            </a:r>
            <a:r>
              <a:rPr lang="de-DE" dirty="0" err="1"/>
              <a:t>level</a:t>
            </a:r>
            <a:r>
              <a:rPr lang="de-DE" dirty="0"/>
              <a:t> </a:t>
            </a:r>
            <a:r>
              <a:rPr lang="de-DE" dirty="0" err="1"/>
              <a:t>densities</a:t>
            </a:r>
            <a:r>
              <a:rPr lang="de-DE" dirty="0"/>
              <a:t> and </a:t>
            </a:r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</a:rPr>
              <a:t>γ</a:t>
            </a:r>
            <a:r>
              <a:rPr lang="de-DE" dirty="0"/>
              <a:t>–</a:t>
            </a:r>
            <a:r>
              <a:rPr lang="de-DE" dirty="0" err="1"/>
              <a:t>ray</a:t>
            </a:r>
            <a:r>
              <a:rPr lang="de-DE" dirty="0"/>
              <a:t> </a:t>
            </a:r>
            <a:r>
              <a:rPr lang="de-DE" dirty="0" err="1"/>
              <a:t>strength</a:t>
            </a:r>
            <a:r>
              <a:rPr lang="de-DE" dirty="0"/>
              <a:t> </a:t>
            </a:r>
            <a:r>
              <a:rPr lang="de-DE" dirty="0" err="1"/>
              <a:t>functions</a:t>
            </a:r>
            <a:r>
              <a:rPr lang="de-DE" dirty="0"/>
              <a:t> via partial </a:t>
            </a:r>
            <a:r>
              <a:rPr lang="de-DE" dirty="0" err="1"/>
              <a:t>reaction</a:t>
            </a:r>
            <a:r>
              <a:rPr lang="de-DE" dirty="0"/>
              <a:t> </a:t>
            </a:r>
            <a:r>
              <a:rPr lang="de-DE" dirty="0" err="1"/>
              <a:t>cross</a:t>
            </a:r>
            <a:r>
              <a:rPr lang="de-DE" dirty="0"/>
              <a:t> </a:t>
            </a:r>
            <a:r>
              <a:rPr lang="de-DE" dirty="0" err="1"/>
              <a:t>sections</a:t>
            </a:r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7794682-FE29-4A15-9008-5CE8D4E7A36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96000" y="2594835"/>
            <a:ext cx="9600000" cy="830997"/>
          </a:xfrm>
        </p:spPr>
        <p:txBody>
          <a:bodyPr/>
          <a:lstStyle/>
          <a:p>
            <a:r>
              <a:rPr lang="de-DE" dirty="0"/>
              <a:t>Martin Müller, Felix Heim, Benedikt Machliner,</a:t>
            </a:r>
            <a:br>
              <a:rPr lang="de-DE" dirty="0"/>
            </a:br>
            <a:r>
              <a:rPr lang="de-DE" dirty="0"/>
              <a:t>Svenja Wilden, Pina Wüstenberg, and Andreas </a:t>
            </a:r>
            <a:r>
              <a:rPr lang="de-DE" dirty="0" err="1"/>
              <a:t>Zilges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244B10A-AA59-40D4-83EE-8D3D9018CA4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95997" y="3593900"/>
            <a:ext cx="9600000" cy="369332"/>
          </a:xfrm>
        </p:spPr>
        <p:txBody>
          <a:bodyPr/>
          <a:lstStyle/>
          <a:p>
            <a:r>
              <a:rPr lang="de-DE" dirty="0"/>
              <a:t>Institute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Nuclear</a:t>
            </a:r>
            <a:r>
              <a:rPr lang="de-DE" dirty="0"/>
              <a:t> Physics, University </a:t>
            </a:r>
            <a:r>
              <a:rPr lang="de-DE" dirty="0" err="1"/>
              <a:t>of</a:t>
            </a:r>
            <a:r>
              <a:rPr lang="de-DE" dirty="0"/>
              <a:t> Cologne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402A069-F4D9-49DA-A8AA-1030855C630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95997" y="4788975"/>
            <a:ext cx="9600000" cy="313932"/>
          </a:xfrm>
        </p:spPr>
        <p:txBody>
          <a:bodyPr/>
          <a:lstStyle/>
          <a:p>
            <a:r>
              <a:rPr lang="de-DE" dirty="0"/>
              <a:t>9th Workshop on </a:t>
            </a:r>
            <a:r>
              <a:rPr lang="de-DE" dirty="0" err="1"/>
              <a:t>Nuclear</a:t>
            </a:r>
            <a:r>
              <a:rPr lang="de-DE" dirty="0"/>
              <a:t> Level Density and Gamma </a:t>
            </a:r>
            <a:r>
              <a:rPr lang="de-DE" dirty="0" err="1"/>
              <a:t>Strength</a:t>
            </a:r>
            <a:endParaRPr lang="de-DE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9B37956-0694-4B52-8D89-811E9003811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252868" y="6293667"/>
            <a:ext cx="4836583" cy="276999"/>
          </a:xfrm>
        </p:spPr>
        <p:txBody>
          <a:bodyPr/>
          <a:lstStyle/>
          <a:p>
            <a:r>
              <a:rPr lang="de-DE" dirty="0"/>
              <a:t>mmueller@ikp.uni-koeln.de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1AA97A-6746-4FE3-912E-1864497C9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27/05/24 | University of Cologne | AG Zilges | Martin Müller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22554F-F9C7-49F7-8390-FD8EB3E64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Probing NLDs and γ-SFs via partial reaction cross sections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1DCF2BD-E938-4653-A00F-06B4149C3BC6}"/>
              </a:ext>
            </a:extLst>
          </p:cNvPr>
          <p:cNvSpPr txBox="1"/>
          <p:nvPr/>
        </p:nvSpPr>
        <p:spPr>
          <a:xfrm>
            <a:off x="2990850" y="5667101"/>
            <a:ext cx="6210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/>
              <a:t>Supported </a:t>
            </a:r>
            <a:r>
              <a:rPr lang="de-DE" sz="1600" dirty="0" err="1"/>
              <a:t>by</a:t>
            </a:r>
            <a:r>
              <a:rPr lang="de-DE" sz="1600" dirty="0"/>
              <a:t> DFG (ZI 510/8-2) and </a:t>
            </a:r>
            <a:r>
              <a:rPr lang="de-DE" sz="1600" dirty="0" err="1"/>
              <a:t>ChETEC</a:t>
            </a:r>
            <a:r>
              <a:rPr lang="de-DE" sz="1600" dirty="0"/>
              <a:t>-INFRA (101008324)</a:t>
            </a:r>
            <a:endParaRPr lang="en-US" sz="16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D1F7BC-FFA8-4EEA-819D-D74FA67CC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1021D-3622-4AA9-A4BC-9FAEDE77A7E0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1732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01665-B311-7C22-13FF-1D98FBEAE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Results</a:t>
            </a:r>
            <a:r>
              <a:rPr lang="de-DE" dirty="0"/>
              <a:t>: </a:t>
            </a:r>
            <a:r>
              <a:rPr lang="de-DE" baseline="30000" dirty="0"/>
              <a:t>93</a:t>
            </a:r>
            <a:r>
              <a:rPr lang="de-DE" dirty="0"/>
              <a:t>Nb(p,</a:t>
            </a:r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</a:rPr>
              <a:t> γ</a:t>
            </a:r>
            <a:r>
              <a:rPr lang="de-DE" dirty="0"/>
              <a:t>)</a:t>
            </a:r>
            <a:r>
              <a:rPr lang="de-DE" baseline="30000" dirty="0"/>
              <a:t>94</a:t>
            </a:r>
            <a:r>
              <a:rPr lang="de-DE" dirty="0"/>
              <a:t>Mo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E18450-57E3-0571-1B2F-D6DFDDFA6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27/05/24 | University of Cologne | AG Zilges | Martin Müller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900097-E319-BBA7-833F-1690C35C2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Probing NLDs and γ-SFs via partial reaction cross sections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F48E95-992C-24BD-428E-57269A21C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1021D-3622-4AA9-A4BC-9FAEDE77A7E0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AB68D07-AB49-610E-7C75-BAE85F9B82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112" y="1497905"/>
            <a:ext cx="5810451" cy="360944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E934BB1-9168-7D20-3250-A4D79958E5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774" y="2572334"/>
            <a:ext cx="5810451" cy="348627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DDA5657-806E-6CE7-5153-4AF9BDF52B2C}"/>
              </a:ext>
            </a:extLst>
          </p:cNvPr>
          <p:cNvSpPr txBox="1"/>
          <p:nvPr/>
        </p:nvSpPr>
        <p:spPr>
          <a:xfrm>
            <a:off x="2509736" y="1317523"/>
            <a:ext cx="3428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4D4D4D"/>
                </a:solidFill>
                <a:effectLst/>
              </a:rPr>
              <a:t>F. Heim </a:t>
            </a:r>
            <a:r>
              <a:rPr lang="en-US" sz="1200" i="1" dirty="0">
                <a:solidFill>
                  <a:srgbClr val="4D4D4D"/>
                </a:solidFill>
                <a:effectLst/>
              </a:rPr>
              <a:t>et al.</a:t>
            </a:r>
            <a:r>
              <a:rPr lang="en-US" sz="1200" dirty="0">
                <a:solidFill>
                  <a:srgbClr val="4D4D4D"/>
                </a:solidFill>
                <a:effectLst/>
              </a:rPr>
              <a:t>, </a:t>
            </a:r>
            <a:r>
              <a:rPr lang="en-US" sz="1200" dirty="0">
                <a:solidFill>
                  <a:srgbClr val="4D4D4D"/>
                </a:solidFill>
              </a:rPr>
              <a:t>Phys</a:t>
            </a:r>
            <a:r>
              <a:rPr lang="en-US" sz="1200" dirty="0">
                <a:solidFill>
                  <a:srgbClr val="4D4D4D"/>
                </a:solidFill>
                <a:effectLst/>
              </a:rPr>
              <a:t>. </a:t>
            </a:r>
            <a:r>
              <a:rPr lang="en-US" sz="1200" dirty="0">
                <a:solidFill>
                  <a:srgbClr val="4D4D4D"/>
                </a:solidFill>
              </a:rPr>
              <a:t>Rev</a:t>
            </a:r>
            <a:r>
              <a:rPr lang="en-US" sz="1200" dirty="0">
                <a:solidFill>
                  <a:srgbClr val="4D4D4D"/>
                </a:solidFill>
                <a:effectLst/>
              </a:rPr>
              <a:t>. </a:t>
            </a:r>
            <a:r>
              <a:rPr lang="en-US" sz="1200" dirty="0">
                <a:solidFill>
                  <a:srgbClr val="4D4D4D"/>
                </a:solidFill>
              </a:rPr>
              <a:t>C</a:t>
            </a:r>
            <a:r>
              <a:rPr lang="en-US" sz="1200" dirty="0">
                <a:solidFill>
                  <a:srgbClr val="4D4D4D"/>
                </a:solidFill>
                <a:effectLst/>
              </a:rPr>
              <a:t> </a:t>
            </a:r>
            <a:r>
              <a:rPr lang="en-US" sz="1200" b="1" dirty="0">
                <a:solidFill>
                  <a:srgbClr val="4D4D4D"/>
                </a:solidFill>
                <a:effectLst/>
              </a:rPr>
              <a:t>101</a:t>
            </a:r>
            <a:r>
              <a:rPr lang="en-US" sz="1200" dirty="0">
                <a:solidFill>
                  <a:srgbClr val="4D4D4D"/>
                </a:solidFill>
                <a:effectLst/>
              </a:rPr>
              <a:t>, 035807 (</a:t>
            </a:r>
            <a:r>
              <a:rPr lang="en-US" sz="1200" dirty="0">
                <a:solidFill>
                  <a:srgbClr val="4D4D4D"/>
                </a:solidFill>
              </a:rPr>
              <a:t>2020</a:t>
            </a:r>
            <a:r>
              <a:rPr lang="en-US" sz="1200" dirty="0">
                <a:solidFill>
                  <a:srgbClr val="4D4D4D"/>
                </a:solidFill>
                <a:effectLst/>
              </a:rPr>
              <a:t>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4375381-F522-7A69-3947-4908837B3CDE}"/>
              </a:ext>
            </a:extLst>
          </p:cNvPr>
          <p:cNvSpPr txBox="1"/>
          <p:nvPr/>
        </p:nvSpPr>
        <p:spPr>
          <a:xfrm>
            <a:off x="8578615" y="2334104"/>
            <a:ext cx="3453670" cy="279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4D4D4D"/>
                </a:solidFill>
                <a:effectLst/>
              </a:rPr>
              <a:t>F. Heim </a:t>
            </a:r>
            <a:r>
              <a:rPr lang="en-US" sz="1200" i="1" dirty="0">
                <a:solidFill>
                  <a:srgbClr val="4D4D4D"/>
                </a:solidFill>
                <a:effectLst/>
              </a:rPr>
              <a:t>et al.</a:t>
            </a:r>
            <a:r>
              <a:rPr lang="en-US" sz="1200" dirty="0">
                <a:solidFill>
                  <a:srgbClr val="4D4D4D"/>
                </a:solidFill>
                <a:effectLst/>
              </a:rPr>
              <a:t>, </a:t>
            </a:r>
            <a:r>
              <a:rPr lang="en-US" sz="1200" dirty="0">
                <a:solidFill>
                  <a:srgbClr val="4D4D4D"/>
                </a:solidFill>
              </a:rPr>
              <a:t>Phys</a:t>
            </a:r>
            <a:r>
              <a:rPr lang="en-US" sz="1200" dirty="0">
                <a:solidFill>
                  <a:srgbClr val="4D4D4D"/>
                </a:solidFill>
                <a:effectLst/>
              </a:rPr>
              <a:t>. </a:t>
            </a:r>
            <a:r>
              <a:rPr lang="en-US" sz="1200" dirty="0">
                <a:solidFill>
                  <a:srgbClr val="4D4D4D"/>
                </a:solidFill>
              </a:rPr>
              <a:t>Rev</a:t>
            </a:r>
            <a:r>
              <a:rPr lang="en-US" sz="1200" dirty="0">
                <a:solidFill>
                  <a:srgbClr val="4D4D4D"/>
                </a:solidFill>
                <a:effectLst/>
              </a:rPr>
              <a:t>. </a:t>
            </a:r>
            <a:r>
              <a:rPr lang="en-US" sz="1200" dirty="0">
                <a:solidFill>
                  <a:srgbClr val="4D4D4D"/>
                </a:solidFill>
              </a:rPr>
              <a:t>C</a:t>
            </a:r>
            <a:r>
              <a:rPr lang="en-US" sz="1200" dirty="0">
                <a:solidFill>
                  <a:srgbClr val="4D4D4D"/>
                </a:solidFill>
                <a:effectLst/>
              </a:rPr>
              <a:t> </a:t>
            </a:r>
            <a:r>
              <a:rPr lang="en-US" sz="1200" b="1" dirty="0">
                <a:solidFill>
                  <a:srgbClr val="4D4D4D"/>
                </a:solidFill>
                <a:effectLst/>
              </a:rPr>
              <a:t>103</a:t>
            </a:r>
            <a:r>
              <a:rPr lang="en-US" sz="1200" dirty="0">
                <a:solidFill>
                  <a:srgbClr val="4D4D4D"/>
                </a:solidFill>
                <a:effectLst/>
              </a:rPr>
              <a:t>, 025805 (</a:t>
            </a:r>
            <a:r>
              <a:rPr lang="en-US" sz="1200" dirty="0">
                <a:solidFill>
                  <a:srgbClr val="4D4D4D"/>
                </a:solidFill>
              </a:rPr>
              <a:t>2021</a:t>
            </a:r>
            <a:r>
              <a:rPr lang="en-US" sz="1200" dirty="0">
                <a:solidFill>
                  <a:srgbClr val="4D4D4D"/>
                </a:solidFill>
                <a:effectLst/>
              </a:rPr>
              <a:t>)</a:t>
            </a:r>
          </a:p>
        </p:txBody>
      </p:sp>
      <p:sp>
        <p:nvSpPr>
          <p:cNvPr id="14" name="TextBox 10">
            <a:extLst>
              <a:ext uri="{FF2B5EF4-FFF2-40B4-BE49-F238E27FC236}">
                <a16:creationId xmlns:a16="http://schemas.microsoft.com/office/drawing/2014/main" id="{2EA931C0-BE97-46F8-9027-59CA7BE01889}"/>
              </a:ext>
            </a:extLst>
          </p:cNvPr>
          <p:cNvSpPr txBox="1"/>
          <p:nvPr/>
        </p:nvSpPr>
        <p:spPr>
          <a:xfrm>
            <a:off x="1049866" y="797420"/>
            <a:ext cx="4792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Total </a:t>
            </a:r>
            <a:r>
              <a:rPr lang="de-DE" dirty="0" err="1"/>
              <a:t>cross</a:t>
            </a:r>
            <a:r>
              <a:rPr lang="de-DE" dirty="0"/>
              <a:t> </a:t>
            </a:r>
            <a:r>
              <a:rPr lang="de-DE" dirty="0" err="1"/>
              <a:t>sections</a:t>
            </a:r>
            <a:endParaRPr lang="de-DE" dirty="0"/>
          </a:p>
        </p:txBody>
      </p:sp>
      <p:sp>
        <p:nvSpPr>
          <p:cNvPr id="15" name="TextBox 10">
            <a:extLst>
              <a:ext uri="{FF2B5EF4-FFF2-40B4-BE49-F238E27FC236}">
                <a16:creationId xmlns:a16="http://schemas.microsoft.com/office/drawing/2014/main" id="{739829EC-3B5B-461A-8D16-218D4542370D}"/>
              </a:ext>
            </a:extLst>
          </p:cNvPr>
          <p:cNvSpPr txBox="1"/>
          <p:nvPr/>
        </p:nvSpPr>
        <p:spPr>
          <a:xfrm>
            <a:off x="7093957" y="1792046"/>
            <a:ext cx="4792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Partial </a:t>
            </a:r>
            <a:r>
              <a:rPr lang="de-DE" dirty="0" err="1"/>
              <a:t>cross</a:t>
            </a:r>
            <a:r>
              <a:rPr lang="de-DE" dirty="0"/>
              <a:t> </a:t>
            </a:r>
            <a:r>
              <a:rPr lang="de-DE" dirty="0" err="1"/>
              <a:t>sections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15691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01665-B311-7C22-13FF-1D98FBEAE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Results</a:t>
            </a:r>
            <a:r>
              <a:rPr lang="de-DE" dirty="0"/>
              <a:t>: </a:t>
            </a:r>
            <a:r>
              <a:rPr lang="de-DE" baseline="30000" dirty="0"/>
              <a:t>93</a:t>
            </a:r>
            <a:r>
              <a:rPr lang="de-DE" dirty="0"/>
              <a:t>Nb(p,</a:t>
            </a:r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</a:rPr>
              <a:t> γ</a:t>
            </a:r>
            <a:r>
              <a:rPr lang="de-DE" dirty="0"/>
              <a:t>)</a:t>
            </a:r>
            <a:r>
              <a:rPr lang="de-DE" baseline="30000" dirty="0"/>
              <a:t>94</a:t>
            </a:r>
            <a:r>
              <a:rPr lang="de-DE" dirty="0"/>
              <a:t>Mo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E18450-57E3-0571-1B2F-D6DFDDFA6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27/05/24 | University of Cologne | AG Zilges | Martin Müller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900097-E319-BBA7-833F-1690C35C2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Probing NLDs and γ-SFs via partial reaction cross sections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F48E95-992C-24BD-428E-57269A21C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1021D-3622-4AA9-A4BC-9FAEDE77A7E0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E934BB1-9168-7D20-3250-A4D79958E5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14229" y="1520077"/>
            <a:ext cx="5151588" cy="348627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4375381-F522-7A69-3947-4908837B3CDE}"/>
              </a:ext>
            </a:extLst>
          </p:cNvPr>
          <p:cNvSpPr txBox="1"/>
          <p:nvPr/>
        </p:nvSpPr>
        <p:spPr>
          <a:xfrm>
            <a:off x="8612799" y="1317151"/>
            <a:ext cx="3453670" cy="279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4D4D4D"/>
                </a:solidFill>
                <a:effectLst/>
              </a:rPr>
              <a:t>F. Heim </a:t>
            </a:r>
            <a:r>
              <a:rPr lang="en-US" sz="1200" i="1" dirty="0">
                <a:solidFill>
                  <a:srgbClr val="4D4D4D"/>
                </a:solidFill>
                <a:effectLst/>
              </a:rPr>
              <a:t>et al.</a:t>
            </a:r>
            <a:r>
              <a:rPr lang="en-US" sz="1200" dirty="0">
                <a:solidFill>
                  <a:srgbClr val="4D4D4D"/>
                </a:solidFill>
                <a:effectLst/>
              </a:rPr>
              <a:t>, </a:t>
            </a:r>
            <a:r>
              <a:rPr lang="en-US" sz="1200" dirty="0">
                <a:solidFill>
                  <a:srgbClr val="4D4D4D"/>
                </a:solidFill>
              </a:rPr>
              <a:t>Phys</a:t>
            </a:r>
            <a:r>
              <a:rPr lang="en-US" sz="1200" dirty="0">
                <a:solidFill>
                  <a:srgbClr val="4D4D4D"/>
                </a:solidFill>
                <a:effectLst/>
              </a:rPr>
              <a:t>. </a:t>
            </a:r>
            <a:r>
              <a:rPr lang="en-US" sz="1200" dirty="0">
                <a:solidFill>
                  <a:srgbClr val="4D4D4D"/>
                </a:solidFill>
              </a:rPr>
              <a:t>Rev</a:t>
            </a:r>
            <a:r>
              <a:rPr lang="en-US" sz="1200" dirty="0">
                <a:solidFill>
                  <a:srgbClr val="4D4D4D"/>
                </a:solidFill>
                <a:effectLst/>
              </a:rPr>
              <a:t>. </a:t>
            </a:r>
            <a:r>
              <a:rPr lang="en-US" sz="1200" dirty="0">
                <a:solidFill>
                  <a:srgbClr val="4D4D4D"/>
                </a:solidFill>
              </a:rPr>
              <a:t>C</a:t>
            </a:r>
            <a:r>
              <a:rPr lang="en-US" sz="1200" dirty="0">
                <a:solidFill>
                  <a:srgbClr val="4D4D4D"/>
                </a:solidFill>
                <a:effectLst/>
              </a:rPr>
              <a:t> </a:t>
            </a:r>
            <a:r>
              <a:rPr lang="en-US" sz="1200" b="1" dirty="0">
                <a:solidFill>
                  <a:srgbClr val="4D4D4D"/>
                </a:solidFill>
                <a:effectLst/>
              </a:rPr>
              <a:t>103</a:t>
            </a:r>
            <a:r>
              <a:rPr lang="en-US" sz="1200" dirty="0">
                <a:solidFill>
                  <a:srgbClr val="4D4D4D"/>
                </a:solidFill>
                <a:effectLst/>
              </a:rPr>
              <a:t>, 025805 (</a:t>
            </a:r>
            <a:r>
              <a:rPr lang="en-US" sz="1200" dirty="0">
                <a:solidFill>
                  <a:srgbClr val="4D4D4D"/>
                </a:solidFill>
              </a:rPr>
              <a:t>2021</a:t>
            </a:r>
            <a:r>
              <a:rPr lang="en-US" sz="1200" dirty="0">
                <a:solidFill>
                  <a:srgbClr val="4D4D4D"/>
                </a:solidFill>
                <a:effectLst/>
              </a:rPr>
              <a:t>)</a:t>
            </a:r>
          </a:p>
        </p:txBody>
      </p:sp>
      <p:sp>
        <p:nvSpPr>
          <p:cNvPr id="14" name="TextBox 10">
            <a:extLst>
              <a:ext uri="{FF2B5EF4-FFF2-40B4-BE49-F238E27FC236}">
                <a16:creationId xmlns:a16="http://schemas.microsoft.com/office/drawing/2014/main" id="{2EA931C0-BE97-46F8-9027-59CA7BE01889}"/>
              </a:ext>
            </a:extLst>
          </p:cNvPr>
          <p:cNvSpPr txBox="1"/>
          <p:nvPr/>
        </p:nvSpPr>
        <p:spPr>
          <a:xfrm>
            <a:off x="1049866" y="2122021"/>
            <a:ext cx="4792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Cumulative</a:t>
            </a:r>
            <a:r>
              <a:rPr lang="de-DE" dirty="0"/>
              <a:t> </a:t>
            </a: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levels</a:t>
            </a:r>
            <a:endParaRPr lang="de-DE" dirty="0"/>
          </a:p>
        </p:txBody>
      </p:sp>
      <p:sp>
        <p:nvSpPr>
          <p:cNvPr id="15" name="TextBox 10">
            <a:extLst>
              <a:ext uri="{FF2B5EF4-FFF2-40B4-BE49-F238E27FC236}">
                <a16:creationId xmlns:a16="http://schemas.microsoft.com/office/drawing/2014/main" id="{739829EC-3B5B-461A-8D16-218D4542370D}"/>
              </a:ext>
            </a:extLst>
          </p:cNvPr>
          <p:cNvSpPr txBox="1"/>
          <p:nvPr/>
        </p:nvSpPr>
        <p:spPr>
          <a:xfrm>
            <a:off x="7093957" y="706725"/>
            <a:ext cx="4792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</a:rPr>
              <a:t>γ</a:t>
            </a:r>
            <a:r>
              <a:rPr lang="de-DE" dirty="0">
                <a:latin typeface="Cambria Math" panose="02040503050406030204" pitchFamily="18" charset="0"/>
                <a:ea typeface="Cambria Math" panose="02040503050406030204" pitchFamily="18" charset="0"/>
              </a:rPr>
              <a:t>-</a:t>
            </a:r>
            <a:r>
              <a:rPr lang="de-DE" dirty="0" err="1"/>
              <a:t>strength</a:t>
            </a:r>
            <a:r>
              <a:rPr lang="de-DE" dirty="0"/>
              <a:t> </a:t>
            </a:r>
            <a:r>
              <a:rPr lang="de-DE" dirty="0" err="1"/>
              <a:t>function</a:t>
            </a:r>
            <a:endParaRPr lang="de-DE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EDC15D7-A8EC-3020-C848-6BF395A9C42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7814" y="2816571"/>
            <a:ext cx="5481491" cy="34862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B036B8C-92AB-F171-A6B4-ACB1B5FCCA1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85036" y="2034541"/>
            <a:ext cx="366585" cy="185837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54C3D46-9EA1-3475-8A0E-8C04B4826C12}"/>
              </a:ext>
            </a:extLst>
          </p:cNvPr>
          <p:cNvSpPr txBox="1"/>
          <p:nvPr/>
        </p:nvSpPr>
        <p:spPr>
          <a:xfrm>
            <a:off x="2525635" y="2608789"/>
            <a:ext cx="3453670" cy="279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4D4D4D"/>
                </a:solidFill>
                <a:effectLst/>
              </a:rPr>
              <a:t>F. Heim </a:t>
            </a:r>
            <a:r>
              <a:rPr lang="en-US" sz="1200" i="1" dirty="0">
                <a:solidFill>
                  <a:srgbClr val="4D4D4D"/>
                </a:solidFill>
                <a:effectLst/>
              </a:rPr>
              <a:t>et al.</a:t>
            </a:r>
            <a:r>
              <a:rPr lang="en-US" sz="1200" dirty="0">
                <a:solidFill>
                  <a:srgbClr val="4D4D4D"/>
                </a:solidFill>
                <a:effectLst/>
              </a:rPr>
              <a:t>, </a:t>
            </a:r>
            <a:r>
              <a:rPr lang="en-US" sz="1200" dirty="0">
                <a:solidFill>
                  <a:srgbClr val="4D4D4D"/>
                </a:solidFill>
              </a:rPr>
              <a:t>Phys</a:t>
            </a:r>
            <a:r>
              <a:rPr lang="en-US" sz="1200" dirty="0">
                <a:solidFill>
                  <a:srgbClr val="4D4D4D"/>
                </a:solidFill>
                <a:effectLst/>
              </a:rPr>
              <a:t>. </a:t>
            </a:r>
            <a:r>
              <a:rPr lang="en-US" sz="1200" dirty="0">
                <a:solidFill>
                  <a:srgbClr val="4D4D4D"/>
                </a:solidFill>
              </a:rPr>
              <a:t>Rev</a:t>
            </a:r>
            <a:r>
              <a:rPr lang="en-US" sz="1200" dirty="0">
                <a:solidFill>
                  <a:srgbClr val="4D4D4D"/>
                </a:solidFill>
                <a:effectLst/>
              </a:rPr>
              <a:t>. </a:t>
            </a:r>
            <a:r>
              <a:rPr lang="en-US" sz="1200" dirty="0">
                <a:solidFill>
                  <a:srgbClr val="4D4D4D"/>
                </a:solidFill>
              </a:rPr>
              <a:t>C</a:t>
            </a:r>
            <a:r>
              <a:rPr lang="en-US" sz="1200" dirty="0">
                <a:solidFill>
                  <a:srgbClr val="4D4D4D"/>
                </a:solidFill>
                <a:effectLst/>
              </a:rPr>
              <a:t> </a:t>
            </a:r>
            <a:r>
              <a:rPr lang="en-US" sz="1200" b="1" dirty="0">
                <a:solidFill>
                  <a:srgbClr val="4D4D4D"/>
                </a:solidFill>
                <a:effectLst/>
              </a:rPr>
              <a:t>103</a:t>
            </a:r>
            <a:r>
              <a:rPr lang="en-US" sz="1200" dirty="0">
                <a:solidFill>
                  <a:srgbClr val="4D4D4D"/>
                </a:solidFill>
                <a:effectLst/>
              </a:rPr>
              <a:t>, 025805 (</a:t>
            </a:r>
            <a:r>
              <a:rPr lang="en-US" sz="1200" dirty="0">
                <a:solidFill>
                  <a:srgbClr val="4D4D4D"/>
                </a:solidFill>
              </a:rPr>
              <a:t>2021</a:t>
            </a:r>
            <a:r>
              <a:rPr lang="en-US" sz="1200" dirty="0">
                <a:solidFill>
                  <a:srgbClr val="4D4D4D"/>
                </a:solidFill>
                <a:effectLst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75611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itle 6">
            <a:extLst>
              <a:ext uri="{FF2B5EF4-FFF2-40B4-BE49-F238E27FC236}">
                <a16:creationId xmlns:a16="http://schemas.microsoft.com/office/drawing/2014/main" id="{DA787EE0-4B80-4A69-8A6E-58A3695D8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Hauser-</a:t>
            </a:r>
            <a:r>
              <a:rPr lang="de-DE" dirty="0" err="1"/>
              <a:t>Feshbach</a:t>
            </a:r>
            <a:r>
              <a:rPr lang="de-DE" dirty="0"/>
              <a:t> </a:t>
            </a:r>
            <a:r>
              <a:rPr lang="de-DE" dirty="0" err="1"/>
              <a:t>statistical</a:t>
            </a:r>
            <a:r>
              <a:rPr lang="de-DE" dirty="0"/>
              <a:t> </a:t>
            </a:r>
            <a:r>
              <a:rPr lang="de-DE" dirty="0" err="1"/>
              <a:t>model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B7DF6A-AE5C-459F-B543-CD988CC62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27/05/24 | University of Cologne | AG Zilges | Martin Müller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5E8442-555D-4112-BC1E-67234E28D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Probing NLDs and γ-SFs via partial reaction cross sections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4EAF99D-721A-47B8-B50E-4421B505C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1021D-3622-4AA9-A4BC-9FAEDE77A7E0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94DF56-73D7-ABC8-AF13-DF883E7FC00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866" y="2392510"/>
            <a:ext cx="9280899" cy="1196941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80566A83-E82D-2665-DAD7-D4E3EAB3B430}"/>
              </a:ext>
            </a:extLst>
          </p:cNvPr>
          <p:cNvSpPr/>
          <p:nvPr/>
        </p:nvSpPr>
        <p:spPr>
          <a:xfrm>
            <a:off x="6299256" y="2464055"/>
            <a:ext cx="625768" cy="1099695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E11CB78-6DB6-5B44-04B3-AB3D8E505AEC}"/>
              </a:ext>
            </a:extLst>
          </p:cNvPr>
          <p:cNvSpPr txBox="1"/>
          <p:nvPr/>
        </p:nvSpPr>
        <p:spPr>
          <a:xfrm>
            <a:off x="5178677" y="3943041"/>
            <a:ext cx="16828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Nuclear level</a:t>
            </a:r>
            <a:br>
              <a:rPr lang="en-US" dirty="0">
                <a:solidFill>
                  <a:srgbClr val="C00000"/>
                </a:solidFill>
              </a:rPr>
            </a:br>
            <a:r>
              <a:rPr lang="en-US" dirty="0">
                <a:solidFill>
                  <a:srgbClr val="C00000"/>
                </a:solidFill>
              </a:rPr>
              <a:t>density (NLD)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BBA29AC-1FF5-7FB7-DC0F-5BB2E285FBFC}"/>
              </a:ext>
            </a:extLst>
          </p:cNvPr>
          <p:cNvSpPr txBox="1"/>
          <p:nvPr/>
        </p:nvSpPr>
        <p:spPr>
          <a:xfrm>
            <a:off x="8011922" y="1072104"/>
            <a:ext cx="1828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rgbClr val="555496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γ </a:t>
            </a:r>
            <a:r>
              <a:rPr lang="en-US" dirty="0">
                <a:solidFill>
                  <a:srgbClr val="555496"/>
                </a:solidFill>
              </a:rPr>
              <a:t>strength function (</a:t>
            </a:r>
            <a:r>
              <a:rPr lang="el-GR" dirty="0">
                <a:solidFill>
                  <a:srgbClr val="555496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γ </a:t>
            </a:r>
            <a:r>
              <a:rPr lang="en-US" dirty="0">
                <a:solidFill>
                  <a:srgbClr val="555496"/>
                </a:solidFill>
              </a:rPr>
              <a:t>-SF)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667A80B-E0BF-787C-D1DD-E41A6B4631A8}"/>
              </a:ext>
            </a:extLst>
          </p:cNvPr>
          <p:cNvSpPr txBox="1"/>
          <p:nvPr/>
        </p:nvSpPr>
        <p:spPr>
          <a:xfrm>
            <a:off x="9144000" y="3999614"/>
            <a:ext cx="1828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FFC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Optical </a:t>
            </a:r>
            <a:r>
              <a:rPr lang="de-DE" dirty="0" err="1">
                <a:solidFill>
                  <a:srgbClr val="FFC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model</a:t>
            </a:r>
            <a:r>
              <a:rPr lang="de-DE" dirty="0">
                <a:solidFill>
                  <a:srgbClr val="FFC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potential (OMP)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9717F9D-E4CD-DED9-06AC-220DCF6AECA5}"/>
              </a:ext>
            </a:extLst>
          </p:cNvPr>
          <p:cNvSpPr/>
          <p:nvPr/>
        </p:nvSpPr>
        <p:spPr>
          <a:xfrm>
            <a:off x="8151211" y="2392509"/>
            <a:ext cx="1136283" cy="562445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FB8F643-2E58-B2C1-2203-8F0405966C40}"/>
              </a:ext>
            </a:extLst>
          </p:cNvPr>
          <p:cNvSpPr/>
          <p:nvPr/>
        </p:nvSpPr>
        <p:spPr>
          <a:xfrm>
            <a:off x="9307127" y="2392510"/>
            <a:ext cx="1136284" cy="562446"/>
          </a:xfrm>
          <a:prstGeom prst="ellipse">
            <a:avLst/>
          </a:prstGeom>
          <a:noFill/>
          <a:ln w="38100">
            <a:solidFill>
              <a:srgbClr val="55549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555496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6FEB7C-651F-804C-D35C-6E36F05F5160}"/>
              </a:ext>
            </a:extLst>
          </p:cNvPr>
          <p:cNvSpPr txBox="1"/>
          <p:nvPr/>
        </p:nvSpPr>
        <p:spPr>
          <a:xfrm>
            <a:off x="2527680" y="5395018"/>
            <a:ext cx="69848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Measure</a:t>
            </a:r>
            <a:r>
              <a:rPr lang="de-DE" dirty="0"/>
              <a:t> </a:t>
            </a:r>
            <a:r>
              <a:rPr lang="de-DE" dirty="0" err="1"/>
              <a:t>cross</a:t>
            </a:r>
            <a:r>
              <a:rPr lang="de-DE" dirty="0"/>
              <a:t> </a:t>
            </a:r>
            <a:r>
              <a:rPr lang="de-DE" dirty="0" err="1"/>
              <a:t>sections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constrain</a:t>
            </a:r>
            <a:r>
              <a:rPr lang="de-DE" dirty="0"/>
              <a:t> </a:t>
            </a:r>
            <a:r>
              <a:rPr lang="de-DE" dirty="0" err="1"/>
              <a:t>nuclear</a:t>
            </a:r>
            <a:r>
              <a:rPr lang="de-DE" dirty="0"/>
              <a:t> </a:t>
            </a:r>
            <a:r>
              <a:rPr lang="de-DE" dirty="0" err="1"/>
              <a:t>input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Partial </a:t>
            </a:r>
            <a:r>
              <a:rPr lang="de-DE" dirty="0" err="1"/>
              <a:t>cross</a:t>
            </a:r>
            <a:r>
              <a:rPr lang="de-DE" dirty="0"/>
              <a:t> </a:t>
            </a:r>
            <a:r>
              <a:rPr lang="de-DE" dirty="0" err="1"/>
              <a:t>sections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help</a:t>
            </a:r>
            <a:r>
              <a:rPr lang="de-DE" dirty="0"/>
              <a:t> </a:t>
            </a:r>
            <a:r>
              <a:rPr lang="de-DE" dirty="0" err="1"/>
              <a:t>reduce</a:t>
            </a:r>
            <a:r>
              <a:rPr lang="de-DE" dirty="0"/>
              <a:t> </a:t>
            </a:r>
            <a:r>
              <a:rPr lang="de-DE" dirty="0" err="1"/>
              <a:t>sensitivity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OMP</a:t>
            </a:r>
          </a:p>
        </p:txBody>
      </p:sp>
    </p:spTree>
    <p:extLst>
      <p:ext uri="{BB962C8B-B14F-4D97-AF65-F5344CB8AC3E}">
        <p14:creationId xmlns:p14="http://schemas.microsoft.com/office/powerpoint/2010/main" val="32700296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D138B3-D18E-5386-0990-8B014F38C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Activation</a:t>
            </a:r>
            <a:r>
              <a:rPr lang="de-DE" dirty="0"/>
              <a:t> </a:t>
            </a:r>
            <a:r>
              <a:rPr lang="de-DE" dirty="0" err="1"/>
              <a:t>measurement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7E7B78-4E84-6FBE-ADB6-158F70F87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27/05/24 | University of Cologne | AG Zilges | Martin Müller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B349E1-31B7-7516-260C-C24720DFB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Probing NLDs and γ-SFs via partial reaction cross sections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005CA1-0510-BC6A-4DF0-4D8DBD650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1021D-3622-4AA9-A4BC-9FAEDE77A7E0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2A54592-6C87-0A56-D2E6-3029B2CAE70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74" r="16305" b="17072"/>
          <a:stretch/>
        </p:blipFill>
        <p:spPr>
          <a:xfrm>
            <a:off x="4674723" y="825864"/>
            <a:ext cx="7170182" cy="29844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A42BFF9-511F-4AE1-B598-47987F17C51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27" r="22774" b="37434"/>
          <a:stretch/>
        </p:blipFill>
        <p:spPr>
          <a:xfrm>
            <a:off x="347927" y="825864"/>
            <a:ext cx="3977398" cy="298304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31156E8-CA43-1655-732A-9CFDC730E1CA}"/>
              </a:ext>
            </a:extLst>
          </p:cNvPr>
          <p:cNvSpPr txBox="1"/>
          <p:nvPr/>
        </p:nvSpPr>
        <p:spPr>
          <a:xfrm>
            <a:off x="4674723" y="4153920"/>
            <a:ext cx="717018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Cologne </a:t>
            </a:r>
            <a:r>
              <a:rPr lang="de-DE" b="1" dirty="0" err="1"/>
              <a:t>Clover</a:t>
            </a:r>
            <a:r>
              <a:rPr lang="de-DE" b="1" dirty="0"/>
              <a:t> </a:t>
            </a:r>
            <a:r>
              <a:rPr lang="de-DE" b="1" dirty="0" err="1"/>
              <a:t>Counting</a:t>
            </a:r>
            <a:endParaRPr lang="de-DE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2 </a:t>
            </a:r>
            <a:r>
              <a:rPr lang="de-DE" dirty="0" err="1"/>
              <a:t>rail</a:t>
            </a:r>
            <a:r>
              <a:rPr lang="de-DE" dirty="0"/>
              <a:t> </a:t>
            </a:r>
            <a:r>
              <a:rPr lang="de-DE" dirty="0" err="1"/>
              <a:t>mounted</a:t>
            </a:r>
            <a:r>
              <a:rPr lang="de-DE" dirty="0"/>
              <a:t> </a:t>
            </a:r>
            <a:r>
              <a:rPr lang="de-DE" dirty="0" err="1"/>
              <a:t>clover</a:t>
            </a:r>
            <a:r>
              <a:rPr lang="de-DE" dirty="0"/>
              <a:t>-type </a:t>
            </a:r>
            <a:r>
              <a:rPr lang="de-DE" dirty="0" err="1"/>
              <a:t>HPGe</a:t>
            </a:r>
            <a:r>
              <a:rPr lang="de-DE" dirty="0"/>
              <a:t> </a:t>
            </a:r>
            <a:r>
              <a:rPr lang="de-DE" dirty="0" err="1"/>
              <a:t>detectors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Efficiency@1.3 MeV: 5 %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Copper </a:t>
            </a:r>
            <a:r>
              <a:rPr lang="de-DE" dirty="0" err="1"/>
              <a:t>lined</a:t>
            </a:r>
            <a:r>
              <a:rPr lang="de-DE" dirty="0"/>
              <a:t> </a:t>
            </a:r>
            <a:r>
              <a:rPr lang="de-DE" dirty="0" err="1"/>
              <a:t>lead</a:t>
            </a:r>
            <a:r>
              <a:rPr lang="de-DE" dirty="0"/>
              <a:t> </a:t>
            </a:r>
            <a:r>
              <a:rPr lang="de-DE" dirty="0" err="1"/>
              <a:t>castle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background</a:t>
            </a:r>
            <a:r>
              <a:rPr lang="de-DE" dirty="0"/>
              <a:t> </a:t>
            </a:r>
            <a:r>
              <a:rPr lang="de-DE" dirty="0" err="1"/>
              <a:t>suppression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Total </a:t>
            </a:r>
            <a:r>
              <a:rPr lang="de-DE" dirty="0" err="1"/>
              <a:t>background</a:t>
            </a:r>
            <a:r>
              <a:rPr lang="de-DE" dirty="0"/>
              <a:t> </a:t>
            </a:r>
            <a:r>
              <a:rPr lang="de-DE" dirty="0" err="1"/>
              <a:t>count</a:t>
            </a:r>
            <a:r>
              <a:rPr lang="de-DE" dirty="0"/>
              <a:t> rate: ca. 65 </a:t>
            </a:r>
            <a:r>
              <a:rPr lang="de-DE" dirty="0" err="1"/>
              <a:t>cps</a:t>
            </a:r>
            <a:r>
              <a:rPr lang="de-DE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Separate DAQ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segment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</a:rPr>
              <a:t>γγ</a:t>
            </a:r>
            <a:r>
              <a:rPr lang="de-DE" dirty="0">
                <a:latin typeface="Cambria Math" panose="02040503050406030204" pitchFamily="18" charset="0"/>
                <a:ea typeface="Cambria Math" panose="02040503050406030204" pitchFamily="18" charset="0"/>
              </a:rPr>
              <a:t>-</a:t>
            </a:r>
            <a:r>
              <a:rPr lang="de-DE" dirty="0" err="1"/>
              <a:t>coincidence</a:t>
            </a:r>
            <a:r>
              <a:rPr lang="de-DE" dirty="0"/>
              <a:t> </a:t>
            </a:r>
            <a:r>
              <a:rPr lang="de-DE" dirty="0" err="1"/>
              <a:t>measurements</a:t>
            </a:r>
            <a:r>
              <a:rPr lang="de-DE" dirty="0"/>
              <a:t> possible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A7F267-83F2-2EFA-6285-37A2EC4E52A3}"/>
              </a:ext>
            </a:extLst>
          </p:cNvPr>
          <p:cNvSpPr txBox="1"/>
          <p:nvPr/>
        </p:nvSpPr>
        <p:spPr>
          <a:xfrm>
            <a:off x="347927" y="4153920"/>
            <a:ext cx="384123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/>
              <a:t>Stacked</a:t>
            </a:r>
            <a:r>
              <a:rPr lang="de-DE" b="1" dirty="0"/>
              <a:t> </a:t>
            </a:r>
            <a:r>
              <a:rPr lang="de-DE" b="1" dirty="0" err="1"/>
              <a:t>target</a:t>
            </a:r>
            <a:r>
              <a:rPr lang="de-DE" b="1" dirty="0"/>
              <a:t> </a:t>
            </a:r>
            <a:r>
              <a:rPr lang="de-DE" b="1" dirty="0" err="1"/>
              <a:t>chamber</a:t>
            </a:r>
            <a:endParaRPr lang="de-DE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Holds 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4 </a:t>
            </a:r>
            <a:r>
              <a:rPr lang="de-DE" dirty="0" err="1"/>
              <a:t>targets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Water</a:t>
            </a:r>
            <a:r>
              <a:rPr lang="de-DE" dirty="0"/>
              <a:t> </a:t>
            </a:r>
            <a:r>
              <a:rPr lang="de-DE" dirty="0" err="1"/>
              <a:t>cooled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Mountable</a:t>
            </a:r>
            <a:r>
              <a:rPr lang="de-DE" dirty="0"/>
              <a:t> at </a:t>
            </a:r>
            <a:r>
              <a:rPr lang="de-DE" dirty="0" err="1"/>
              <a:t>both</a:t>
            </a:r>
            <a:r>
              <a:rPr lang="de-DE" dirty="0"/>
              <a:t> </a:t>
            </a:r>
            <a:r>
              <a:rPr lang="de-DE" dirty="0" err="1"/>
              <a:t>accelerators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Experiments: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b="1" baseline="30000" dirty="0"/>
              <a:t>55</a:t>
            </a:r>
            <a:r>
              <a:rPr lang="de-DE" b="1" dirty="0"/>
              <a:t>Mn(</a:t>
            </a:r>
            <a:r>
              <a:rPr lang="el-GR" b="1" dirty="0">
                <a:latin typeface="Cambria Math" panose="02040503050406030204" pitchFamily="18" charset="0"/>
                <a:ea typeface="Cambria Math" panose="02040503050406030204" pitchFamily="18" charset="0"/>
              </a:rPr>
              <a:t>α</a:t>
            </a:r>
            <a:r>
              <a:rPr lang="de-DE" b="1" dirty="0"/>
              <a:t>,n)</a:t>
            </a:r>
            <a:r>
              <a:rPr lang="de-DE" b="1" baseline="30000" dirty="0"/>
              <a:t>58</a:t>
            </a:r>
            <a:r>
              <a:rPr lang="de-DE" b="1" dirty="0"/>
              <a:t>Co</a:t>
            </a:r>
            <a:r>
              <a:rPr lang="de-DE" b="1" baseline="30000" dirty="0"/>
              <a:t>m+g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b="1" baseline="30000" dirty="0"/>
              <a:t>58</a:t>
            </a:r>
            <a:r>
              <a:rPr lang="de-DE" b="1" dirty="0"/>
              <a:t>Fe(</a:t>
            </a:r>
            <a:r>
              <a:rPr lang="de-DE" b="1" dirty="0" err="1"/>
              <a:t>p,n</a:t>
            </a:r>
            <a:r>
              <a:rPr lang="de-DE" b="1" dirty="0"/>
              <a:t>)</a:t>
            </a:r>
            <a:r>
              <a:rPr lang="de-DE" b="1" baseline="30000" dirty="0"/>
              <a:t>58</a:t>
            </a:r>
            <a:r>
              <a:rPr lang="de-DE" b="1" dirty="0"/>
              <a:t>Co</a:t>
            </a:r>
            <a:r>
              <a:rPr lang="de-DE" b="1" baseline="30000" dirty="0"/>
              <a:t>m+g</a:t>
            </a:r>
            <a:endParaRPr lang="de-DE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A1F1AEC4-6B20-4C00-83E7-AF0CDE1FDAEB}"/>
              </a:ext>
            </a:extLst>
          </p:cNvPr>
          <p:cNvSpPr/>
          <p:nvPr/>
        </p:nvSpPr>
        <p:spPr>
          <a:xfrm>
            <a:off x="347095" y="825864"/>
            <a:ext cx="3977398" cy="298304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0001-0130">
            <a:hlinkClick r:id="" action="ppaction://media"/>
            <a:extLst>
              <a:ext uri="{FF2B5EF4-FFF2-40B4-BE49-F238E27FC236}">
                <a16:creationId xmlns:a16="http://schemas.microsoft.com/office/drawing/2014/main" id="{44B343C0-C7AB-4B6D-8323-3337D2C4740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47095" y="1555498"/>
            <a:ext cx="3977398" cy="2237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971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417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7" repeatCount="indefinite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</p:childTnLst>
        </p:cTn>
      </p:par>
    </p:tnLst>
    <p:bldLst>
      <p:bldP spid="9" grpId="0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27E625-B937-F159-2441-CF9F023267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4AE58-BE23-9E67-F3E0-C45F4E774C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Meta-</a:t>
            </a:r>
            <a:r>
              <a:rPr lang="de-DE" dirty="0" err="1"/>
              <a:t>stable</a:t>
            </a:r>
            <a:r>
              <a:rPr lang="de-DE" dirty="0"/>
              <a:t> </a:t>
            </a:r>
            <a:r>
              <a:rPr lang="de-DE" dirty="0" err="1"/>
              <a:t>state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E4CED2-0120-1515-0B75-44F0BC5DE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27/05/24 | University of Cologne | AG Zilges | Martin Müller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65D927-3556-7677-E357-3A6135A0E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Probing NLDs and γ-SFs via partial reaction cross sections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BE8BD0-3CDA-C4F8-1EF3-0AE70CEB9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1021D-3622-4AA9-A4BC-9FAEDE77A7E0}" type="slidenum">
              <a:rPr lang="en-US" smtClean="0"/>
              <a:pPr/>
              <a:t>14</a:t>
            </a:fld>
            <a:endParaRPr lang="en-US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274A59A-768E-799C-3B55-B7DDF722042E}"/>
              </a:ext>
            </a:extLst>
          </p:cNvPr>
          <p:cNvCxnSpPr>
            <a:cxnSpLocks/>
          </p:cNvCxnSpPr>
          <p:nvPr/>
        </p:nvCxnSpPr>
        <p:spPr>
          <a:xfrm>
            <a:off x="6103921" y="1612152"/>
            <a:ext cx="0" cy="714375"/>
          </a:xfrm>
          <a:prstGeom prst="straightConnector1">
            <a:avLst/>
          </a:prstGeom>
          <a:ln w="38100">
            <a:solidFill>
              <a:srgbClr val="4D4D4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09720827-BC3C-39E5-D8AF-7635BF5EC229}"/>
              </a:ext>
            </a:extLst>
          </p:cNvPr>
          <p:cNvCxnSpPr>
            <a:cxnSpLocks/>
          </p:cNvCxnSpPr>
          <p:nvPr/>
        </p:nvCxnSpPr>
        <p:spPr>
          <a:xfrm>
            <a:off x="4821055" y="1605093"/>
            <a:ext cx="2162175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FD8E4E02-4972-8313-BE02-C67AA3AFD656}"/>
              </a:ext>
            </a:extLst>
          </p:cNvPr>
          <p:cNvCxnSpPr>
            <a:cxnSpLocks/>
          </p:cNvCxnSpPr>
          <p:nvPr/>
        </p:nvCxnSpPr>
        <p:spPr>
          <a:xfrm>
            <a:off x="1223684" y="4489701"/>
            <a:ext cx="2162175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BA211D46-F632-C4B7-C8F7-486D1FE5F5E0}"/>
              </a:ext>
            </a:extLst>
          </p:cNvPr>
          <p:cNvCxnSpPr>
            <a:cxnSpLocks/>
          </p:cNvCxnSpPr>
          <p:nvPr/>
        </p:nvCxnSpPr>
        <p:spPr>
          <a:xfrm flipV="1">
            <a:off x="1920770" y="1605093"/>
            <a:ext cx="2933642" cy="287755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7C88C4F4-BE13-B880-01FF-667FD99CF345}"/>
              </a:ext>
            </a:extLst>
          </p:cNvPr>
          <p:cNvSpPr txBox="1"/>
          <p:nvPr/>
        </p:nvSpPr>
        <p:spPr>
          <a:xfrm>
            <a:off x="1214580" y="4497544"/>
            <a:ext cx="2180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target</a:t>
            </a:r>
            <a:endParaRPr lang="en-US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09AD1A2-FE08-353F-D978-B7ABA7956AC0}"/>
              </a:ext>
            </a:extLst>
          </p:cNvPr>
          <p:cNvSpPr txBox="1"/>
          <p:nvPr/>
        </p:nvSpPr>
        <p:spPr>
          <a:xfrm>
            <a:off x="4811950" y="2338769"/>
            <a:ext cx="2180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product</a:t>
            </a:r>
            <a:endParaRPr lang="en-US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1D91431-060C-7FE5-E44A-45ABD238177F}"/>
              </a:ext>
            </a:extLst>
          </p:cNvPr>
          <p:cNvCxnSpPr>
            <a:cxnSpLocks/>
          </p:cNvCxnSpPr>
          <p:nvPr/>
        </p:nvCxnSpPr>
        <p:spPr>
          <a:xfrm>
            <a:off x="4821054" y="2326527"/>
            <a:ext cx="2162175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9AF579F-20AC-3D63-60D1-AC5314B69BB2}"/>
              </a:ext>
            </a:extLst>
          </p:cNvPr>
          <p:cNvCxnSpPr>
            <a:cxnSpLocks/>
          </p:cNvCxnSpPr>
          <p:nvPr/>
        </p:nvCxnSpPr>
        <p:spPr>
          <a:xfrm>
            <a:off x="8482627" y="3996753"/>
            <a:ext cx="2162175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1052D13-7864-8EBA-8A9A-7DE244ED2B8C}"/>
              </a:ext>
            </a:extLst>
          </p:cNvPr>
          <p:cNvCxnSpPr>
            <a:cxnSpLocks/>
          </p:cNvCxnSpPr>
          <p:nvPr/>
        </p:nvCxnSpPr>
        <p:spPr>
          <a:xfrm flipV="1">
            <a:off x="2696995" y="2326527"/>
            <a:ext cx="2157417" cy="216317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A7D370B-977F-74C5-A83D-7D888D3C3B56}"/>
              </a:ext>
            </a:extLst>
          </p:cNvPr>
          <p:cNvCxnSpPr>
            <a:cxnSpLocks/>
          </p:cNvCxnSpPr>
          <p:nvPr/>
        </p:nvCxnSpPr>
        <p:spPr>
          <a:xfrm>
            <a:off x="6992331" y="2333585"/>
            <a:ext cx="1978452" cy="165182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78F4DE17-AA88-5CFD-746E-428546CE9EA7}"/>
              </a:ext>
            </a:extLst>
          </p:cNvPr>
          <p:cNvSpPr txBox="1"/>
          <p:nvPr/>
        </p:nvSpPr>
        <p:spPr>
          <a:xfrm>
            <a:off x="8482627" y="4008099"/>
            <a:ext cx="2180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daughter</a:t>
            </a:r>
            <a:r>
              <a:rPr lang="de-DE" dirty="0"/>
              <a:t> </a:t>
            </a:r>
            <a:r>
              <a:rPr lang="de-DE" dirty="0" err="1"/>
              <a:t>nucleus</a:t>
            </a:r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E87DD50-AC34-B729-7A37-809BE456D975}"/>
              </a:ext>
            </a:extLst>
          </p:cNvPr>
          <p:cNvSpPr txBox="1"/>
          <p:nvPr/>
        </p:nvSpPr>
        <p:spPr>
          <a:xfrm>
            <a:off x="3306174" y="2338769"/>
            <a:ext cx="512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</a:rPr>
              <a:t>σ</a:t>
            </a:r>
            <a:r>
              <a:rPr lang="de-DE" baseline="-25000" dirty="0"/>
              <a:t>m</a:t>
            </a:r>
            <a:endParaRPr lang="en-US" baseline="-250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2A29C71-CA18-0F3A-33F6-34E322BC3E4B}"/>
              </a:ext>
            </a:extLst>
          </p:cNvPr>
          <p:cNvSpPr txBox="1"/>
          <p:nvPr/>
        </p:nvSpPr>
        <p:spPr>
          <a:xfrm>
            <a:off x="3895834" y="3223448"/>
            <a:ext cx="1035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</a:rPr>
              <a:t>σ</a:t>
            </a:r>
            <a:r>
              <a:rPr lang="en-US" baseline="-25000" dirty="0"/>
              <a:t>g</a:t>
            </a:r>
            <a:r>
              <a:rPr lang="de-DE" baseline="-25000" dirty="0"/>
              <a:t>.s.</a:t>
            </a:r>
            <a:endParaRPr lang="en-US" baseline="-25000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75003A1-A9B9-9D53-8172-4E0BFA78176F}"/>
              </a:ext>
            </a:extLst>
          </p:cNvPr>
          <p:cNvSpPr txBox="1"/>
          <p:nvPr/>
        </p:nvSpPr>
        <p:spPr>
          <a:xfrm>
            <a:off x="330200" y="5272780"/>
            <a:ext cx="1153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25 keV </a:t>
            </a:r>
            <a:r>
              <a:rPr lang="de-DE" dirty="0" err="1"/>
              <a:t>transition</a:t>
            </a:r>
            <a:r>
              <a:rPr lang="de-DE" dirty="0"/>
              <a:t> not </a:t>
            </a:r>
            <a:r>
              <a:rPr lang="de-DE" dirty="0" err="1"/>
              <a:t>observed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Feeding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meta-</a:t>
            </a:r>
            <a:r>
              <a:rPr lang="de-DE" dirty="0" err="1"/>
              <a:t>stable</a:t>
            </a:r>
            <a:r>
              <a:rPr lang="de-DE" dirty="0"/>
              <a:t> </a:t>
            </a:r>
            <a:r>
              <a:rPr lang="de-DE" dirty="0" err="1"/>
              <a:t>state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</a:t>
            </a:r>
            <a:r>
              <a:rPr lang="de-DE" dirty="0" err="1"/>
              <a:t>ground</a:t>
            </a:r>
            <a:r>
              <a:rPr lang="de-DE" dirty="0"/>
              <a:t> </a:t>
            </a:r>
            <a:r>
              <a:rPr lang="de-DE" dirty="0" err="1"/>
              <a:t>state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observed</a:t>
            </a:r>
            <a:r>
              <a:rPr lang="de-DE" dirty="0"/>
              <a:t> via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ground</a:t>
            </a:r>
            <a:r>
              <a:rPr lang="de-DE" dirty="0"/>
              <a:t> </a:t>
            </a:r>
            <a:r>
              <a:rPr lang="de-DE" dirty="0" err="1"/>
              <a:t>state‘s</a:t>
            </a:r>
            <a:r>
              <a:rPr lang="de-DE" dirty="0"/>
              <a:t> </a:t>
            </a:r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</a:rPr>
              <a:t>β</a:t>
            </a:r>
            <a:r>
              <a:rPr lang="de-DE" dirty="0"/>
              <a:t> </a:t>
            </a:r>
            <a:r>
              <a:rPr lang="de-DE" dirty="0" err="1"/>
              <a:t>decay</a:t>
            </a:r>
            <a:endParaRPr lang="de-DE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7A27F46-9876-0A8D-728F-E2CAFD673859}"/>
              </a:ext>
            </a:extLst>
          </p:cNvPr>
          <p:cNvSpPr txBox="1"/>
          <p:nvPr/>
        </p:nvSpPr>
        <p:spPr>
          <a:xfrm>
            <a:off x="4821054" y="1256711"/>
            <a:ext cx="1007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aseline="30000" dirty="0"/>
              <a:t>58</a:t>
            </a:r>
            <a:r>
              <a:rPr lang="de-DE" dirty="0"/>
              <a:t>Co</a:t>
            </a:r>
            <a:r>
              <a:rPr lang="de-DE" baseline="30000" dirty="0"/>
              <a:t>m</a:t>
            </a:r>
            <a:endParaRPr lang="en-US" baseline="3000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933D6C4-FDA2-85B5-4E89-DC33AE5511EF}"/>
              </a:ext>
            </a:extLst>
          </p:cNvPr>
          <p:cNvSpPr txBox="1"/>
          <p:nvPr/>
        </p:nvSpPr>
        <p:spPr>
          <a:xfrm>
            <a:off x="4821053" y="1990329"/>
            <a:ext cx="1007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aseline="30000" dirty="0"/>
              <a:t>58</a:t>
            </a:r>
            <a:r>
              <a:rPr lang="de-DE" dirty="0"/>
              <a:t>Co</a:t>
            </a:r>
            <a:r>
              <a:rPr lang="de-DE" baseline="30000" dirty="0"/>
              <a:t>g</a:t>
            </a:r>
            <a:endParaRPr lang="en-US" baseline="3000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C0C4A7B-5204-4AC0-EB3D-22734FC9B5E4}"/>
              </a:ext>
            </a:extLst>
          </p:cNvPr>
          <p:cNvSpPr txBox="1"/>
          <p:nvPr/>
        </p:nvSpPr>
        <p:spPr>
          <a:xfrm>
            <a:off x="6234894" y="1784673"/>
            <a:ext cx="1007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25 keV</a:t>
            </a:r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3039196-BBDD-01EA-AE6C-4FFD50FB96E1}"/>
              </a:ext>
            </a:extLst>
          </p:cNvPr>
          <p:cNvSpPr txBox="1"/>
          <p:nvPr/>
        </p:nvSpPr>
        <p:spPr>
          <a:xfrm>
            <a:off x="10006274" y="3654459"/>
            <a:ext cx="631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aseline="30000" dirty="0"/>
              <a:t>58</a:t>
            </a:r>
            <a:r>
              <a:rPr lang="de-DE" dirty="0"/>
              <a:t>Fe</a:t>
            </a:r>
            <a:endParaRPr lang="en-US" baseline="30000" dirty="0"/>
          </a:p>
        </p:txBody>
      </p:sp>
      <p:sp>
        <p:nvSpPr>
          <p:cNvPr id="25" name="TextBox 59">
            <a:extLst>
              <a:ext uri="{FF2B5EF4-FFF2-40B4-BE49-F238E27FC236}">
                <a16:creationId xmlns:a16="http://schemas.microsoft.com/office/drawing/2014/main" id="{9B19DE50-AA1C-4C33-82EE-3D839025F303}"/>
              </a:ext>
            </a:extLst>
          </p:cNvPr>
          <p:cNvSpPr txBox="1"/>
          <p:nvPr/>
        </p:nvSpPr>
        <p:spPr>
          <a:xfrm>
            <a:off x="7123802" y="1398773"/>
            <a:ext cx="1604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</a:t>
            </a:r>
            <a:r>
              <a:rPr lang="de-DE" baseline="-25000" dirty="0"/>
              <a:t>1/2</a:t>
            </a:r>
            <a:r>
              <a:rPr lang="de-DE" dirty="0"/>
              <a:t> = 9 h</a:t>
            </a:r>
            <a:endParaRPr lang="en-US" dirty="0"/>
          </a:p>
        </p:txBody>
      </p:sp>
      <p:sp>
        <p:nvSpPr>
          <p:cNvPr id="26" name="TextBox 59">
            <a:extLst>
              <a:ext uri="{FF2B5EF4-FFF2-40B4-BE49-F238E27FC236}">
                <a16:creationId xmlns:a16="http://schemas.microsoft.com/office/drawing/2014/main" id="{606F2ADA-5452-44E2-81E6-F7AA0FC5D9DA}"/>
              </a:ext>
            </a:extLst>
          </p:cNvPr>
          <p:cNvSpPr txBox="1"/>
          <p:nvPr/>
        </p:nvSpPr>
        <p:spPr>
          <a:xfrm>
            <a:off x="7123303" y="2126967"/>
            <a:ext cx="1604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</a:t>
            </a:r>
            <a:r>
              <a:rPr lang="de-DE" baseline="-25000" dirty="0"/>
              <a:t>1/2</a:t>
            </a:r>
            <a:r>
              <a:rPr lang="de-DE" dirty="0"/>
              <a:t> = 70 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8689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59" grpId="0"/>
      <p:bldP spid="60" grpId="0"/>
      <p:bldP spid="61" grpId="0"/>
      <p:bldP spid="25" grpId="0"/>
      <p:bldP spid="2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D1205-4822-B32C-9EB9-CB038B265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Activation</a:t>
            </a:r>
            <a:r>
              <a:rPr lang="de-DE" dirty="0"/>
              <a:t> </a:t>
            </a:r>
            <a:r>
              <a:rPr lang="de-DE" dirty="0" err="1"/>
              <a:t>method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F61F74-0CB5-5C96-88C5-30AB86A7F8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27/05/24 | University of Cologne | AG Zilges | Martin Müller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687899-9E94-2F14-B742-74BB0A966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Probing NLDs and γ-SFs via partial reaction cross sections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140D6-2951-37FA-BE8C-7A2D801FA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1021D-3622-4AA9-A4BC-9FAEDE77A7E0}" type="slidenum">
              <a:rPr lang="en-US" smtClean="0"/>
              <a:pPr/>
              <a:t>15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5D82BF6-7BF0-5AE9-E0AE-08C6B2839D44}"/>
              </a:ext>
            </a:extLst>
          </p:cNvPr>
          <p:cNvCxnSpPr>
            <a:cxnSpLocks/>
          </p:cNvCxnSpPr>
          <p:nvPr/>
        </p:nvCxnSpPr>
        <p:spPr>
          <a:xfrm>
            <a:off x="8607262" y="1317949"/>
            <a:ext cx="2162175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405BFD0-454D-595A-78D0-7A02B29303AC}"/>
              </a:ext>
            </a:extLst>
          </p:cNvPr>
          <p:cNvCxnSpPr>
            <a:cxnSpLocks/>
          </p:cNvCxnSpPr>
          <p:nvPr/>
        </p:nvCxnSpPr>
        <p:spPr>
          <a:xfrm>
            <a:off x="8607262" y="2032324"/>
            <a:ext cx="2162175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6FEAF23-E028-694F-C7E6-3E2D1A03E48F}"/>
              </a:ext>
            </a:extLst>
          </p:cNvPr>
          <p:cNvCxnSpPr>
            <a:cxnSpLocks/>
          </p:cNvCxnSpPr>
          <p:nvPr/>
        </p:nvCxnSpPr>
        <p:spPr>
          <a:xfrm>
            <a:off x="8607262" y="2260924"/>
            <a:ext cx="2162175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FC03FA7-54F2-86F9-B8C8-286C4B101759}"/>
              </a:ext>
            </a:extLst>
          </p:cNvPr>
          <p:cNvCxnSpPr>
            <a:cxnSpLocks/>
          </p:cNvCxnSpPr>
          <p:nvPr/>
        </p:nvCxnSpPr>
        <p:spPr>
          <a:xfrm>
            <a:off x="8607262" y="2422849"/>
            <a:ext cx="2162175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6F75595-02CA-348E-9BD8-6A1CA59FEBCB}"/>
              </a:ext>
            </a:extLst>
          </p:cNvPr>
          <p:cNvCxnSpPr>
            <a:cxnSpLocks/>
          </p:cNvCxnSpPr>
          <p:nvPr/>
        </p:nvCxnSpPr>
        <p:spPr>
          <a:xfrm>
            <a:off x="8607262" y="3165799"/>
            <a:ext cx="2162175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D8D27B5-1490-17EE-726D-F9DCAA2E477C}"/>
              </a:ext>
            </a:extLst>
          </p:cNvPr>
          <p:cNvCxnSpPr>
            <a:cxnSpLocks/>
          </p:cNvCxnSpPr>
          <p:nvPr/>
        </p:nvCxnSpPr>
        <p:spPr>
          <a:xfrm>
            <a:off x="8607262" y="1517974"/>
            <a:ext cx="2162175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5809B5D-2C29-3DF6-8C62-521AB30FF2B3}"/>
              </a:ext>
            </a:extLst>
          </p:cNvPr>
          <p:cNvCxnSpPr/>
          <p:nvPr/>
        </p:nvCxnSpPr>
        <p:spPr>
          <a:xfrm>
            <a:off x="8812987" y="1317949"/>
            <a:ext cx="0" cy="20002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334D5EC-06CB-A575-A770-F01AD6A2AE53}"/>
              </a:ext>
            </a:extLst>
          </p:cNvPr>
          <p:cNvCxnSpPr>
            <a:cxnSpLocks/>
          </p:cNvCxnSpPr>
          <p:nvPr/>
        </p:nvCxnSpPr>
        <p:spPr>
          <a:xfrm>
            <a:off x="9172987" y="1317949"/>
            <a:ext cx="0" cy="71437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5AC37C7-C03F-8598-6120-3230C546425B}"/>
              </a:ext>
            </a:extLst>
          </p:cNvPr>
          <p:cNvCxnSpPr>
            <a:cxnSpLocks/>
          </p:cNvCxnSpPr>
          <p:nvPr/>
        </p:nvCxnSpPr>
        <p:spPr>
          <a:xfrm>
            <a:off x="9532987" y="1317949"/>
            <a:ext cx="0" cy="94297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9EB20B0-5B41-9CE8-CDD3-93ED7EB76E96}"/>
              </a:ext>
            </a:extLst>
          </p:cNvPr>
          <p:cNvCxnSpPr>
            <a:cxnSpLocks/>
          </p:cNvCxnSpPr>
          <p:nvPr/>
        </p:nvCxnSpPr>
        <p:spPr>
          <a:xfrm>
            <a:off x="9892987" y="1317949"/>
            <a:ext cx="0" cy="184785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D821790-FD7D-DC57-B750-8E82C286B769}"/>
              </a:ext>
            </a:extLst>
          </p:cNvPr>
          <p:cNvCxnSpPr>
            <a:cxnSpLocks/>
          </p:cNvCxnSpPr>
          <p:nvPr/>
        </p:nvCxnSpPr>
        <p:spPr>
          <a:xfrm flipH="1">
            <a:off x="8812987" y="2032324"/>
            <a:ext cx="15052" cy="113347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8E04F8F-FEEC-B5FB-E571-859D610F9C89}"/>
              </a:ext>
            </a:extLst>
          </p:cNvPr>
          <p:cNvCxnSpPr>
            <a:cxnSpLocks/>
          </p:cNvCxnSpPr>
          <p:nvPr/>
        </p:nvCxnSpPr>
        <p:spPr>
          <a:xfrm>
            <a:off x="9172987" y="2260924"/>
            <a:ext cx="0" cy="90487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FB79BA5-C01A-5B88-4ADC-E8917F022E0F}"/>
              </a:ext>
            </a:extLst>
          </p:cNvPr>
          <p:cNvCxnSpPr>
            <a:cxnSpLocks/>
          </p:cNvCxnSpPr>
          <p:nvPr/>
        </p:nvCxnSpPr>
        <p:spPr>
          <a:xfrm>
            <a:off x="10252987" y="1517974"/>
            <a:ext cx="0" cy="164782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635A5E7A-D2E1-3C6B-363A-D5B14BE68433}"/>
              </a:ext>
            </a:extLst>
          </p:cNvPr>
          <p:cNvCxnSpPr>
            <a:cxnSpLocks/>
          </p:cNvCxnSpPr>
          <p:nvPr/>
        </p:nvCxnSpPr>
        <p:spPr>
          <a:xfrm>
            <a:off x="9532987" y="3165799"/>
            <a:ext cx="0" cy="284094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507E9EA-CD0B-897B-0EBE-0DA292D0D6BC}"/>
              </a:ext>
            </a:extLst>
          </p:cNvPr>
          <p:cNvCxnSpPr>
            <a:cxnSpLocks/>
          </p:cNvCxnSpPr>
          <p:nvPr/>
        </p:nvCxnSpPr>
        <p:spPr>
          <a:xfrm>
            <a:off x="6882287" y="941962"/>
            <a:ext cx="1724975" cy="37598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04B5A937-9D1C-55FB-623C-165630FAC3E3}"/>
              </a:ext>
            </a:extLst>
          </p:cNvPr>
          <p:cNvSpPr txBox="1"/>
          <p:nvPr/>
        </p:nvSpPr>
        <p:spPr>
          <a:xfrm>
            <a:off x="7526959" y="732164"/>
            <a:ext cx="882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decay</a:t>
            </a:r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687ED66-7D24-2B8D-A09B-A6B8E91B5D42}"/>
              </a:ext>
            </a:extLst>
          </p:cNvPr>
          <p:cNvSpPr txBox="1"/>
          <p:nvPr/>
        </p:nvSpPr>
        <p:spPr>
          <a:xfrm>
            <a:off x="7329581" y="1200554"/>
            <a:ext cx="7384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rgbClr val="FF0000"/>
                </a:solidFill>
              </a:rPr>
              <a:t>T</a:t>
            </a:r>
            <a:r>
              <a:rPr lang="de-DE" sz="2400" baseline="-25000" dirty="0">
                <a:solidFill>
                  <a:srgbClr val="FF0000"/>
                </a:solidFill>
              </a:rPr>
              <a:t>1/2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366AD7D9-051A-1F5F-3A51-EC582176906B}"/>
              </a:ext>
            </a:extLst>
          </p:cNvPr>
          <p:cNvCxnSpPr>
            <a:cxnSpLocks/>
          </p:cNvCxnSpPr>
          <p:nvPr/>
        </p:nvCxnSpPr>
        <p:spPr>
          <a:xfrm>
            <a:off x="8607261" y="3449893"/>
            <a:ext cx="2162175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D714C772-30E7-6B52-5097-0C182D5FC4ED}"/>
              </a:ext>
            </a:extLst>
          </p:cNvPr>
          <p:cNvCxnSpPr/>
          <p:nvPr/>
        </p:nvCxnSpPr>
        <p:spPr>
          <a:xfrm>
            <a:off x="10613874" y="2243461"/>
            <a:ext cx="0" cy="20002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9A607BC8-9C0B-1909-73C3-412E5EE770B0}"/>
              </a:ext>
            </a:extLst>
          </p:cNvPr>
          <p:cNvCxnSpPr>
            <a:cxnSpLocks/>
          </p:cNvCxnSpPr>
          <p:nvPr/>
        </p:nvCxnSpPr>
        <p:spPr>
          <a:xfrm>
            <a:off x="5225638" y="3692450"/>
            <a:ext cx="2162175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A72B64F-C783-D700-118E-5C73C212BE36}"/>
              </a:ext>
            </a:extLst>
          </p:cNvPr>
          <p:cNvCxnSpPr>
            <a:cxnSpLocks/>
          </p:cNvCxnSpPr>
          <p:nvPr/>
        </p:nvCxnSpPr>
        <p:spPr>
          <a:xfrm>
            <a:off x="5225638" y="4406825"/>
            <a:ext cx="2162175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B773C8E-39EE-D5DF-9664-A32E9BB2140E}"/>
              </a:ext>
            </a:extLst>
          </p:cNvPr>
          <p:cNvCxnSpPr>
            <a:cxnSpLocks/>
          </p:cNvCxnSpPr>
          <p:nvPr/>
        </p:nvCxnSpPr>
        <p:spPr>
          <a:xfrm>
            <a:off x="5225638" y="4797350"/>
            <a:ext cx="2162175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549B007C-0BAB-D1E9-6B65-CE5F5AABE1B9}"/>
              </a:ext>
            </a:extLst>
          </p:cNvPr>
          <p:cNvCxnSpPr>
            <a:cxnSpLocks/>
          </p:cNvCxnSpPr>
          <p:nvPr/>
        </p:nvCxnSpPr>
        <p:spPr>
          <a:xfrm>
            <a:off x="5225637" y="5222248"/>
            <a:ext cx="2162175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A26EDAF9-C9DD-4C48-AD35-F66FADCA5CFD}"/>
              </a:ext>
            </a:extLst>
          </p:cNvPr>
          <p:cNvCxnSpPr>
            <a:cxnSpLocks/>
          </p:cNvCxnSpPr>
          <p:nvPr/>
        </p:nvCxnSpPr>
        <p:spPr>
          <a:xfrm>
            <a:off x="5225638" y="3892475"/>
            <a:ext cx="2162175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5E977728-E8F5-6A87-2BA1-3012F0D6E208}"/>
              </a:ext>
            </a:extLst>
          </p:cNvPr>
          <p:cNvCxnSpPr/>
          <p:nvPr/>
        </p:nvCxnSpPr>
        <p:spPr>
          <a:xfrm>
            <a:off x="5431363" y="3692450"/>
            <a:ext cx="0" cy="20002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4C9FEEDB-5A5B-4849-5433-9974E3A51605}"/>
              </a:ext>
            </a:extLst>
          </p:cNvPr>
          <p:cNvCxnSpPr>
            <a:cxnSpLocks/>
          </p:cNvCxnSpPr>
          <p:nvPr/>
        </p:nvCxnSpPr>
        <p:spPr>
          <a:xfrm>
            <a:off x="5791363" y="3692450"/>
            <a:ext cx="0" cy="71437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F5471CAE-5F9E-78A4-82C2-5AE851C63D49}"/>
              </a:ext>
            </a:extLst>
          </p:cNvPr>
          <p:cNvCxnSpPr>
            <a:cxnSpLocks/>
          </p:cNvCxnSpPr>
          <p:nvPr/>
        </p:nvCxnSpPr>
        <p:spPr>
          <a:xfrm>
            <a:off x="6151363" y="3692450"/>
            <a:ext cx="0" cy="11049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4515BF87-F01C-F359-B59E-FCBABFDFA967}"/>
              </a:ext>
            </a:extLst>
          </p:cNvPr>
          <p:cNvCxnSpPr>
            <a:cxnSpLocks/>
          </p:cNvCxnSpPr>
          <p:nvPr/>
        </p:nvCxnSpPr>
        <p:spPr>
          <a:xfrm>
            <a:off x="6511363" y="3692450"/>
            <a:ext cx="0" cy="152979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28FEF933-D136-EA2E-78E2-6B91A21A9025}"/>
              </a:ext>
            </a:extLst>
          </p:cNvPr>
          <p:cNvCxnSpPr>
            <a:cxnSpLocks/>
          </p:cNvCxnSpPr>
          <p:nvPr/>
        </p:nvCxnSpPr>
        <p:spPr>
          <a:xfrm>
            <a:off x="5446415" y="4406825"/>
            <a:ext cx="0" cy="84406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ABA35C60-87C6-309C-8A8E-6D63AF60E7E9}"/>
              </a:ext>
            </a:extLst>
          </p:cNvPr>
          <p:cNvCxnSpPr>
            <a:cxnSpLocks/>
          </p:cNvCxnSpPr>
          <p:nvPr/>
        </p:nvCxnSpPr>
        <p:spPr>
          <a:xfrm>
            <a:off x="7232250" y="4421001"/>
            <a:ext cx="0" cy="80124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66621B95-05D4-D775-8793-A404E12B9198}"/>
              </a:ext>
            </a:extLst>
          </p:cNvPr>
          <p:cNvCxnSpPr>
            <a:cxnSpLocks/>
          </p:cNvCxnSpPr>
          <p:nvPr/>
        </p:nvCxnSpPr>
        <p:spPr>
          <a:xfrm>
            <a:off x="6871363" y="3892475"/>
            <a:ext cx="0" cy="132977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4F53CCB6-82C7-2AA1-B35F-BAA7E073CAEA}"/>
              </a:ext>
            </a:extLst>
          </p:cNvPr>
          <p:cNvCxnSpPr>
            <a:cxnSpLocks/>
          </p:cNvCxnSpPr>
          <p:nvPr/>
        </p:nvCxnSpPr>
        <p:spPr>
          <a:xfrm>
            <a:off x="6151363" y="5250892"/>
            <a:ext cx="0" cy="573502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60197289-2629-F53E-15AA-11C8D87A5D64}"/>
              </a:ext>
            </a:extLst>
          </p:cNvPr>
          <p:cNvCxnSpPr>
            <a:cxnSpLocks/>
          </p:cNvCxnSpPr>
          <p:nvPr/>
        </p:nvCxnSpPr>
        <p:spPr>
          <a:xfrm flipH="1">
            <a:off x="7423371" y="3449893"/>
            <a:ext cx="1223075" cy="22434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B8495D64-7E37-B55A-0133-5801F35C43C8}"/>
              </a:ext>
            </a:extLst>
          </p:cNvPr>
          <p:cNvSpPr txBox="1"/>
          <p:nvPr/>
        </p:nvSpPr>
        <p:spPr>
          <a:xfrm>
            <a:off x="7337756" y="3134167"/>
            <a:ext cx="882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decay</a:t>
            </a:r>
            <a:endParaRPr lang="en-US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E82B597-E7CE-52B8-2827-123AA72D35AF}"/>
              </a:ext>
            </a:extLst>
          </p:cNvPr>
          <p:cNvSpPr txBox="1"/>
          <p:nvPr/>
        </p:nvSpPr>
        <p:spPr>
          <a:xfrm>
            <a:off x="7764356" y="3589908"/>
            <a:ext cx="7708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T</a:t>
            </a:r>
            <a:r>
              <a:rPr lang="de-DE" sz="2400" baseline="-25000" dirty="0"/>
              <a:t>1/2</a:t>
            </a:r>
            <a:endParaRPr lang="en-US" baseline="-25000" dirty="0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BAF52FCD-D467-DC93-125D-41786CF5DD6D}"/>
              </a:ext>
            </a:extLst>
          </p:cNvPr>
          <p:cNvCxnSpPr>
            <a:cxnSpLocks/>
          </p:cNvCxnSpPr>
          <p:nvPr/>
        </p:nvCxnSpPr>
        <p:spPr>
          <a:xfrm>
            <a:off x="5225637" y="5824394"/>
            <a:ext cx="2162175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45538714-B71F-C346-5B7D-47012F80B71A}"/>
              </a:ext>
            </a:extLst>
          </p:cNvPr>
          <p:cNvCxnSpPr>
            <a:cxnSpLocks/>
          </p:cNvCxnSpPr>
          <p:nvPr/>
        </p:nvCxnSpPr>
        <p:spPr>
          <a:xfrm>
            <a:off x="4774250" y="953743"/>
            <a:ext cx="2162175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6CB7344A-7784-E4C2-415E-A467BBFB1B41}"/>
              </a:ext>
            </a:extLst>
          </p:cNvPr>
          <p:cNvCxnSpPr>
            <a:cxnSpLocks/>
          </p:cNvCxnSpPr>
          <p:nvPr/>
        </p:nvCxnSpPr>
        <p:spPr>
          <a:xfrm>
            <a:off x="2410217" y="2091358"/>
            <a:ext cx="2162175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1E318523-FD59-7D61-6AC5-3D7CCA8A3D5E}"/>
              </a:ext>
            </a:extLst>
          </p:cNvPr>
          <p:cNvCxnSpPr>
            <a:cxnSpLocks/>
          </p:cNvCxnSpPr>
          <p:nvPr/>
        </p:nvCxnSpPr>
        <p:spPr>
          <a:xfrm flipV="1">
            <a:off x="4191438" y="967717"/>
            <a:ext cx="946679" cy="111864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8263D8DD-578D-7E8A-568B-52BDB8401F31}"/>
              </a:ext>
            </a:extLst>
          </p:cNvPr>
          <p:cNvSpPr txBox="1"/>
          <p:nvPr/>
        </p:nvSpPr>
        <p:spPr>
          <a:xfrm>
            <a:off x="3507435" y="1246085"/>
            <a:ext cx="1113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reaction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8D6288A-D385-252B-545C-414F71046170}"/>
              </a:ext>
            </a:extLst>
          </p:cNvPr>
          <p:cNvSpPr txBox="1"/>
          <p:nvPr/>
        </p:nvSpPr>
        <p:spPr>
          <a:xfrm>
            <a:off x="2396837" y="2127109"/>
            <a:ext cx="2180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target</a:t>
            </a:r>
            <a:endParaRPr lang="en-US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2B3A054D-F379-2634-35AC-05276B9E465E}"/>
              </a:ext>
            </a:extLst>
          </p:cNvPr>
          <p:cNvSpPr txBox="1"/>
          <p:nvPr/>
        </p:nvSpPr>
        <p:spPr>
          <a:xfrm>
            <a:off x="4817016" y="958060"/>
            <a:ext cx="2180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product</a:t>
            </a:r>
            <a:endParaRPr lang="en-US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A6DB72F-1347-0B57-D13E-AE9D3BA56786}"/>
              </a:ext>
            </a:extLst>
          </p:cNvPr>
          <p:cNvSpPr txBox="1"/>
          <p:nvPr/>
        </p:nvSpPr>
        <p:spPr>
          <a:xfrm>
            <a:off x="8570344" y="3520389"/>
            <a:ext cx="2180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Daughter</a:t>
            </a:r>
            <a:r>
              <a:rPr lang="de-DE" dirty="0"/>
              <a:t> </a:t>
            </a:r>
            <a:r>
              <a:rPr lang="de-DE" dirty="0" err="1"/>
              <a:t>nucleus</a:t>
            </a:r>
            <a:endParaRPr lang="en-US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99D42DC-0711-313A-29DF-22B26476A3D7}"/>
              </a:ext>
            </a:extLst>
          </p:cNvPr>
          <p:cNvSpPr txBox="1"/>
          <p:nvPr/>
        </p:nvSpPr>
        <p:spPr>
          <a:xfrm>
            <a:off x="5225637" y="5798261"/>
            <a:ext cx="21803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Granddaughter</a:t>
            </a:r>
            <a:r>
              <a:rPr lang="de-DE" dirty="0"/>
              <a:t> </a:t>
            </a:r>
            <a:r>
              <a:rPr lang="de-DE" dirty="0" err="1"/>
              <a:t>nucleus</a:t>
            </a:r>
            <a:endParaRPr lang="en-US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F8F342D-8E35-24D5-26B7-3F497D4998D4}"/>
              </a:ext>
            </a:extLst>
          </p:cNvPr>
          <p:cNvSpPr txBox="1"/>
          <p:nvPr/>
        </p:nvSpPr>
        <p:spPr>
          <a:xfrm>
            <a:off x="740500" y="3503499"/>
            <a:ext cx="378019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Low rel. </a:t>
            </a:r>
            <a:r>
              <a:rPr lang="de-DE" dirty="0" err="1"/>
              <a:t>intensity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transitions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Low </a:t>
            </a:r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</a:rPr>
              <a:t>γ</a:t>
            </a:r>
            <a:r>
              <a:rPr lang="de-DE" dirty="0"/>
              <a:t>-</a:t>
            </a:r>
            <a:r>
              <a:rPr lang="de-DE" dirty="0" err="1"/>
              <a:t>ray</a:t>
            </a:r>
            <a:r>
              <a:rPr lang="de-DE" dirty="0"/>
              <a:t> </a:t>
            </a:r>
            <a:r>
              <a:rPr lang="de-DE" dirty="0" err="1"/>
              <a:t>energy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Short half live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Background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r>
              <a:rPr lang="de-DE" dirty="0" err="1"/>
              <a:t>Limitations</a:t>
            </a:r>
            <a:r>
              <a:rPr lang="de-DE" dirty="0"/>
              <a:t> </a:t>
            </a:r>
            <a:r>
              <a:rPr lang="de-DE" dirty="0" err="1"/>
              <a:t>might</a:t>
            </a:r>
            <a:r>
              <a:rPr lang="de-DE" dirty="0"/>
              <a:t> not </a:t>
            </a:r>
            <a:r>
              <a:rPr lang="de-DE" dirty="0" err="1"/>
              <a:t>apply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granddaughter</a:t>
            </a:r>
            <a:r>
              <a:rPr lang="de-DE" dirty="0"/>
              <a:t> </a:t>
            </a:r>
            <a:r>
              <a:rPr lang="de-DE" dirty="0" err="1"/>
              <a:t>nucleus</a:t>
            </a:r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6971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54" grpId="0"/>
      <p:bldP spid="55" grpId="0"/>
      <p:bldP spid="7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37BB118-22DC-48DB-852D-15E2C833A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Theoretical</a:t>
            </a:r>
            <a:r>
              <a:rPr lang="de-DE" dirty="0"/>
              <a:t> </a:t>
            </a:r>
            <a:r>
              <a:rPr lang="en-US" dirty="0"/>
              <a:t>description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1705D1-4D6B-4D05-99B6-6D87253EF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27/05/24 | University of Cologne | AG Zilges | Martin Müller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04C698-BD31-48E7-9B9A-F2462B59D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Probing NLDs and γ-SFs via partial reaction cross sections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D58563A-DBE5-4A04-A8D5-A3E158737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1021D-3622-4AA9-A4BC-9FAEDE77A7E0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E8F5ED9-A322-BE95-400A-7DA4DA09EE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11752" y="1517151"/>
            <a:ext cx="6792826" cy="407569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11732BD-E1C9-3509-7EC5-9DC8D573ED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219" y="1765492"/>
            <a:ext cx="2034846" cy="32961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BEECEB0-FFB3-F2D4-DDF8-E7F48D0352F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86"/>
          <a:stretch/>
        </p:blipFill>
        <p:spPr>
          <a:xfrm>
            <a:off x="412121" y="2506461"/>
            <a:ext cx="4451041" cy="104853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FF65007-1708-A80D-7892-97AE686CD250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799" y="4431645"/>
            <a:ext cx="3647244" cy="62554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95CCCC9-CDC6-506F-E072-6C2EB49EFB94}"/>
              </a:ext>
            </a:extLst>
          </p:cNvPr>
          <p:cNvSpPr txBox="1"/>
          <p:nvPr/>
        </p:nvSpPr>
        <p:spPr>
          <a:xfrm>
            <a:off x="8418577" y="2013543"/>
            <a:ext cx="1135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counting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2E625CE-2BDC-EC3E-87D8-BC0030BE3247}"/>
              </a:ext>
            </a:extLst>
          </p:cNvPr>
          <p:cNvSpPr txBox="1"/>
          <p:nvPr/>
        </p:nvSpPr>
        <p:spPr>
          <a:xfrm>
            <a:off x="6137577" y="2013543"/>
            <a:ext cx="1339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irradiation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82EF016-2568-B292-8F0D-FCE8B813223E}"/>
              </a:ext>
            </a:extLst>
          </p:cNvPr>
          <p:cNvSpPr txBox="1"/>
          <p:nvPr/>
        </p:nvSpPr>
        <p:spPr>
          <a:xfrm>
            <a:off x="362834" y="4062313"/>
            <a:ext cx="4115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Ground-</a:t>
            </a:r>
            <a:r>
              <a:rPr lang="de-DE" dirty="0" err="1"/>
              <a:t>state</a:t>
            </a:r>
            <a:r>
              <a:rPr lang="de-DE" dirty="0"/>
              <a:t>-</a:t>
            </a:r>
            <a:r>
              <a:rPr lang="de-DE" dirty="0" err="1"/>
              <a:t>to</a:t>
            </a:r>
            <a:r>
              <a:rPr lang="de-DE" dirty="0"/>
              <a:t>-total </a:t>
            </a:r>
            <a:r>
              <a:rPr lang="de-DE" dirty="0" err="1"/>
              <a:t>ratio</a:t>
            </a:r>
            <a:r>
              <a:rPr lang="de-DE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303741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6191"/>
    </mc:Choice>
    <mc:Fallback xmlns="">
      <p:transition spd="slow" advTm="86191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F26AC7-58C5-2586-E802-82B7792C9B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9F726D0-28DE-26BA-E5D6-457837A6F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Beam </a:t>
            </a:r>
            <a:r>
              <a:rPr lang="en-US" dirty="0"/>
              <a:t>current</a:t>
            </a:r>
            <a:r>
              <a:rPr lang="de-DE" dirty="0"/>
              <a:t> </a:t>
            </a:r>
            <a:r>
              <a:rPr lang="en-US" dirty="0"/>
              <a:t>correction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F3B3C7-34A6-53D6-4B18-97F5C118C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27/05/24 | University of Cologne | AG Zilges | Martin Müller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B75AE3-96F1-ACAA-8169-43EE4BD0E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Probing NLDs and γ-SFs via partial reaction cross sections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8B2FA5-DD82-5DC0-8B97-51F25E69E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1021D-3622-4AA9-A4BC-9FAEDE77A7E0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5792714-2BBF-C230-ACBB-9EC89C265EB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58930" b="11785"/>
          <a:stretch/>
        </p:blipFill>
        <p:spPr>
          <a:xfrm>
            <a:off x="608163" y="720000"/>
            <a:ext cx="4015251" cy="51747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EC35CC0-E2F1-6C61-97DE-15CB84FDD0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61"/>
          <a:stretch/>
        </p:blipFill>
        <p:spPr>
          <a:xfrm>
            <a:off x="1356308" y="5757423"/>
            <a:ext cx="9776751" cy="80006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F903B5F-2CD2-3CF7-B76D-5C6F5223D6E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17" r="29954" b="11785"/>
          <a:stretch/>
        </p:blipFill>
        <p:spPr>
          <a:xfrm>
            <a:off x="5220757" y="720000"/>
            <a:ext cx="2847975" cy="517473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84CF098-FEF8-06F6-4578-62ECB455ABA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26" b="11785"/>
          <a:stretch/>
        </p:blipFill>
        <p:spPr>
          <a:xfrm>
            <a:off x="8744163" y="720000"/>
            <a:ext cx="2950037" cy="517473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9D0B4FE-B739-41CB-623C-96F4FCAF8F4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2" t="67214" r="89670" b="26816"/>
          <a:stretch/>
        </p:blipFill>
        <p:spPr>
          <a:xfrm>
            <a:off x="1692604" y="4919572"/>
            <a:ext cx="233465" cy="35019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CDA9957-2830-0BC0-57D1-4351B605488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2" t="67214" r="89670" b="26816"/>
          <a:stretch/>
        </p:blipFill>
        <p:spPr>
          <a:xfrm>
            <a:off x="5104024" y="4938801"/>
            <a:ext cx="233465" cy="35019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81A466D-71C5-C007-50CF-6A763B6A22A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2" t="67214" r="89670" b="26816"/>
          <a:stretch/>
        </p:blipFill>
        <p:spPr>
          <a:xfrm>
            <a:off x="8627430" y="4958256"/>
            <a:ext cx="233465" cy="350196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7537F8B9-065E-7BEA-6A96-70550CD36E12}"/>
              </a:ext>
            </a:extLst>
          </p:cNvPr>
          <p:cNvSpPr/>
          <p:nvPr/>
        </p:nvSpPr>
        <p:spPr>
          <a:xfrm>
            <a:off x="4472278" y="4865726"/>
            <a:ext cx="325901" cy="4024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33877EB-B93C-443E-3951-AA715A68BF53}"/>
              </a:ext>
            </a:extLst>
          </p:cNvPr>
          <p:cNvSpPr/>
          <p:nvPr/>
        </p:nvSpPr>
        <p:spPr>
          <a:xfrm>
            <a:off x="7851951" y="4938801"/>
            <a:ext cx="325901" cy="4024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700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6191"/>
    </mc:Choice>
    <mc:Fallback xmlns="">
      <p:transition spd="slow" advTm="86191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37BB118-22DC-48DB-852D-15E2C833A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Ground-</a:t>
            </a:r>
            <a:r>
              <a:rPr lang="de-DE" dirty="0" err="1"/>
              <a:t>state</a:t>
            </a:r>
            <a:r>
              <a:rPr lang="de-DE" dirty="0"/>
              <a:t>-</a:t>
            </a:r>
            <a:r>
              <a:rPr lang="de-DE" dirty="0" err="1"/>
              <a:t>to</a:t>
            </a:r>
            <a:r>
              <a:rPr lang="de-DE" dirty="0"/>
              <a:t>-total </a:t>
            </a:r>
            <a:r>
              <a:rPr lang="de-DE" dirty="0" err="1"/>
              <a:t>ratio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1705D1-4D6B-4D05-99B6-6D87253EF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27/05/24 | University of Cologne | AG Zilges | Martin Müller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04C698-BD31-48E7-9B9A-F2462B59D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Probing NLDs and γ-SFs via partial reaction cross sections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D58563A-DBE5-4A04-A8D5-A3E158737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1021D-3622-4AA9-A4BC-9FAEDE77A7E0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07B2373-4A04-284C-17A9-73D842F3EBEE}"/>
              </a:ext>
            </a:extLst>
          </p:cNvPr>
          <p:cNvSpPr/>
          <p:nvPr/>
        </p:nvSpPr>
        <p:spPr>
          <a:xfrm>
            <a:off x="5136204" y="5943600"/>
            <a:ext cx="2538919" cy="50040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2ED5C47-EE1B-4703-5049-8199AAFC6FFE}"/>
              </a:ext>
            </a:extLst>
          </p:cNvPr>
          <p:cNvSpPr/>
          <p:nvPr/>
        </p:nvSpPr>
        <p:spPr>
          <a:xfrm>
            <a:off x="8333080" y="5955983"/>
            <a:ext cx="2538919" cy="50040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1C238F9-02CC-94ED-F7EE-6743334B68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670" y="838212"/>
            <a:ext cx="9134659" cy="5480797"/>
          </a:xfrm>
          <a:prstGeom prst="rect">
            <a:avLst/>
          </a:prstGeom>
        </p:spPr>
      </p:pic>
      <p:sp>
        <p:nvSpPr>
          <p:cNvPr id="9" name="TextBox 9">
            <a:extLst>
              <a:ext uri="{FF2B5EF4-FFF2-40B4-BE49-F238E27FC236}">
                <a16:creationId xmlns:a16="http://schemas.microsoft.com/office/drawing/2014/main" id="{CD26329F-E6E0-4F03-B7DD-3FF084043E5B}"/>
              </a:ext>
            </a:extLst>
          </p:cNvPr>
          <p:cNvSpPr txBox="1"/>
          <p:nvPr/>
        </p:nvSpPr>
        <p:spPr>
          <a:xfrm>
            <a:off x="4373217" y="2001496"/>
            <a:ext cx="19348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Fit → r</a:t>
            </a:r>
            <a:br>
              <a:rPr lang="de-DE" dirty="0"/>
            </a:br>
            <a:r>
              <a:rPr lang="de-DE" dirty="0"/>
              <a:t>Integral → </a:t>
            </a:r>
            <a:r>
              <a:rPr lang="el-GR" dirty="0"/>
              <a:t>σ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79168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6191"/>
    </mc:Choice>
    <mc:Fallback xmlns="">
      <p:transition spd="slow" advTm="8619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37BB118-22DC-48DB-852D-15E2C833A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Stacked</a:t>
            </a:r>
            <a:r>
              <a:rPr lang="de-DE" dirty="0"/>
              <a:t> </a:t>
            </a:r>
            <a:r>
              <a:rPr lang="de-DE" dirty="0" err="1"/>
              <a:t>target</a:t>
            </a:r>
            <a:r>
              <a:rPr lang="de-DE" dirty="0"/>
              <a:t> </a:t>
            </a:r>
            <a:r>
              <a:rPr lang="de-DE" dirty="0" err="1"/>
              <a:t>measurement</a:t>
            </a:r>
            <a:r>
              <a:rPr lang="de-DE" dirty="0"/>
              <a:t> </a:t>
            </a:r>
            <a:r>
              <a:rPr lang="en-US" dirty="0"/>
              <a:t>scheme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1705D1-4D6B-4D05-99B6-6D87253EF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27/05/24 | University of Cologne | AG Zilges | Martin Müller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04C698-BD31-48E7-9B9A-F2462B59D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Probing NLDs and γ-SFs via partial reaction cross sections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D58563A-DBE5-4A04-A8D5-A3E158737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1021D-3622-4AA9-A4BC-9FAEDE77A7E0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5685021-59CE-9AF8-E25B-3179287FDB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81" y="994639"/>
            <a:ext cx="5444893" cy="38114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77CA580-AA0C-5868-F015-8C0222E7F9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5625" y="994638"/>
            <a:ext cx="5444894" cy="381142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ECCF080-BD1F-697E-0C88-0098372B9569}"/>
              </a:ext>
            </a:extLst>
          </p:cNvPr>
          <p:cNvSpPr txBox="1"/>
          <p:nvPr/>
        </p:nvSpPr>
        <p:spPr>
          <a:xfrm>
            <a:off x="388859" y="5311927"/>
            <a:ext cx="115490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Determination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ground</a:t>
            </a:r>
            <a:r>
              <a:rPr lang="de-DE" dirty="0"/>
              <a:t>-</a:t>
            </a:r>
            <a:r>
              <a:rPr lang="de-DE" dirty="0" err="1"/>
              <a:t>state</a:t>
            </a:r>
            <a:r>
              <a:rPr lang="de-DE" dirty="0"/>
              <a:t>-</a:t>
            </a:r>
            <a:r>
              <a:rPr lang="de-DE" dirty="0" err="1"/>
              <a:t>to</a:t>
            </a:r>
            <a:r>
              <a:rPr lang="de-DE" dirty="0"/>
              <a:t>-total </a:t>
            </a:r>
            <a:r>
              <a:rPr lang="de-DE" dirty="0" err="1"/>
              <a:t>ratio</a:t>
            </a:r>
            <a:r>
              <a:rPr lang="de-DE" dirty="0"/>
              <a:t> </a:t>
            </a:r>
            <a:r>
              <a:rPr lang="de-DE" dirty="0" err="1"/>
              <a:t>strongly</a:t>
            </a:r>
            <a:r>
              <a:rPr lang="de-DE" dirty="0"/>
              <a:t> </a:t>
            </a:r>
            <a:r>
              <a:rPr lang="de-DE" dirty="0" err="1"/>
              <a:t>depends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timing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measurement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stacked</a:t>
            </a:r>
            <a:r>
              <a:rPr lang="de-DE" dirty="0"/>
              <a:t>-target </a:t>
            </a:r>
            <a:r>
              <a:rPr lang="de-DE" dirty="0" err="1"/>
              <a:t>experiments</a:t>
            </a:r>
            <a:r>
              <a:rPr lang="de-DE" dirty="0"/>
              <a:t> a </a:t>
            </a:r>
            <a:r>
              <a:rPr lang="de-DE" dirty="0" err="1"/>
              <a:t>rotating</a:t>
            </a:r>
            <a:r>
              <a:rPr lang="de-DE" dirty="0"/>
              <a:t> </a:t>
            </a:r>
            <a:r>
              <a:rPr lang="de-DE" dirty="0" err="1"/>
              <a:t>measurement</a:t>
            </a:r>
            <a:r>
              <a:rPr lang="de-DE" dirty="0"/>
              <a:t> </a:t>
            </a:r>
            <a:r>
              <a:rPr lang="de-DE" dirty="0" err="1"/>
              <a:t>scheme</a:t>
            </a:r>
            <a:r>
              <a:rPr lang="de-DE" dirty="0"/>
              <a:t> was </a:t>
            </a:r>
            <a:r>
              <a:rPr lang="de-DE" dirty="0" err="1"/>
              <a:t>adopted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30043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6191"/>
    </mc:Choice>
    <mc:Fallback xmlns="">
      <p:transition spd="slow" advTm="8619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AEE4E-CFD6-4EFD-9FF1-F2B6E77BA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Solar Abundance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1705D1-4D6B-4D05-99B6-6D87253EF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27/05/24 | University of Cologne | AG Zilges | Martin Müller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04C698-BD31-48E7-9B9A-F2462B59D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Probing NLDs and γ-SFs via partial reaction cross sections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97B4FE-3902-498A-B3D1-2F7B08953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1021D-3622-4AA9-A4BC-9FAEDE77A7E0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46" name="Content Placeholder 2">
            <a:extLst>
              <a:ext uri="{FF2B5EF4-FFF2-40B4-BE49-F238E27FC236}">
                <a16:creationId xmlns:a16="http://schemas.microsoft.com/office/drawing/2014/main" id="{9266EBA8-F69C-4174-B3EC-9F672B924D4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079" y="415761"/>
            <a:ext cx="10291180" cy="6174711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AE854B30-7AB2-4279-97DC-9D4E0E984250}"/>
              </a:ext>
            </a:extLst>
          </p:cNvPr>
          <p:cNvSpPr txBox="1"/>
          <p:nvPr/>
        </p:nvSpPr>
        <p:spPr>
          <a:xfrm>
            <a:off x="7955365" y="614605"/>
            <a:ext cx="29330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err="1">
                <a:solidFill>
                  <a:srgbClr val="4D4D4D"/>
                </a:solidFill>
              </a:rPr>
              <a:t>Lodders</a:t>
            </a:r>
            <a:r>
              <a:rPr lang="de-DE" sz="1200" dirty="0">
                <a:solidFill>
                  <a:srgbClr val="4D4D4D"/>
                </a:solidFill>
              </a:rPr>
              <a:t> </a:t>
            </a:r>
            <a:r>
              <a:rPr lang="de-DE" sz="1200" dirty="0" err="1">
                <a:solidFill>
                  <a:srgbClr val="4D4D4D"/>
                </a:solidFill>
              </a:rPr>
              <a:t>Astrophys</a:t>
            </a:r>
            <a:r>
              <a:rPr lang="de-DE" sz="1200" dirty="0">
                <a:solidFill>
                  <a:srgbClr val="4D4D4D"/>
                </a:solidFill>
              </a:rPr>
              <a:t>. J. </a:t>
            </a:r>
            <a:r>
              <a:rPr lang="de-DE" sz="1200" b="1" dirty="0">
                <a:solidFill>
                  <a:srgbClr val="4D4D4D"/>
                </a:solidFill>
              </a:rPr>
              <a:t>591</a:t>
            </a:r>
            <a:r>
              <a:rPr lang="de-DE" sz="1200" dirty="0">
                <a:solidFill>
                  <a:srgbClr val="4D4D4D"/>
                </a:solidFill>
              </a:rPr>
              <a:t>, 1220 (2003)</a:t>
            </a:r>
            <a:endParaRPr lang="en-US" sz="1200" dirty="0">
              <a:solidFill>
                <a:srgbClr val="4D4D4D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64247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008"/>
    </mc:Choice>
    <mc:Fallback xmlns="">
      <p:transition spd="slow" advTm="110008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37BB118-22DC-48DB-852D-15E2C833A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Results</a:t>
            </a:r>
            <a:r>
              <a:rPr lang="de-DE" dirty="0"/>
              <a:t>: </a:t>
            </a:r>
            <a:r>
              <a:rPr lang="de-DE" baseline="30000" dirty="0"/>
              <a:t>55</a:t>
            </a:r>
            <a:r>
              <a:rPr lang="de-DE" dirty="0"/>
              <a:t>Mn(</a:t>
            </a:r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  <a:cs typeface="Calibri Light" panose="020F0302020204030204" pitchFamily="34" charset="0"/>
              </a:rPr>
              <a:t>α</a:t>
            </a:r>
            <a:r>
              <a:rPr lang="de-DE" dirty="0"/>
              <a:t>,n)</a:t>
            </a:r>
            <a:r>
              <a:rPr lang="de-DE" baseline="30000" dirty="0"/>
              <a:t>58</a:t>
            </a:r>
            <a:r>
              <a:rPr lang="de-DE" dirty="0"/>
              <a:t>Co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1705D1-4D6B-4D05-99B6-6D87253EF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27/05/24 | University of Cologne | AG Zilges | Martin Müller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04C698-BD31-48E7-9B9A-F2462B59D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Probing NLDs and γ-SFs via partial reaction cross sections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D58563A-DBE5-4A04-A8D5-A3E158737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1021D-3622-4AA9-A4BC-9FAEDE77A7E0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B8A1F83-B208-6128-08B3-C17A4383D7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3656" y="1237608"/>
            <a:ext cx="5843711" cy="43827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66D6520-7D3D-26EF-6C23-8505CF64B2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663" y="1137410"/>
            <a:ext cx="5742475" cy="344548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855886F-2990-13D4-6342-9FB9B5E83D34}"/>
              </a:ext>
            </a:extLst>
          </p:cNvPr>
          <p:cNvSpPr txBox="1"/>
          <p:nvPr/>
        </p:nvSpPr>
        <p:spPr>
          <a:xfrm>
            <a:off x="6926094" y="6210991"/>
            <a:ext cx="5228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4D4D4D"/>
                </a:solidFill>
                <a:effectLst/>
              </a:rPr>
              <a:t>M. Müller </a:t>
            </a:r>
            <a:r>
              <a:rPr lang="en-US" i="1" dirty="0">
                <a:solidFill>
                  <a:srgbClr val="4D4D4D"/>
                </a:solidFill>
                <a:effectLst/>
              </a:rPr>
              <a:t>et al.</a:t>
            </a:r>
            <a:r>
              <a:rPr lang="en-US" dirty="0">
                <a:solidFill>
                  <a:srgbClr val="4D4D4D"/>
                </a:solidFill>
                <a:effectLst/>
              </a:rPr>
              <a:t>, </a:t>
            </a:r>
            <a:r>
              <a:rPr lang="en-US" dirty="0">
                <a:solidFill>
                  <a:srgbClr val="4D4D4D"/>
                </a:solidFill>
              </a:rPr>
              <a:t>Phys</a:t>
            </a:r>
            <a:r>
              <a:rPr lang="en-US" dirty="0">
                <a:solidFill>
                  <a:srgbClr val="4D4D4D"/>
                </a:solidFill>
                <a:effectLst/>
              </a:rPr>
              <a:t>. </a:t>
            </a:r>
            <a:r>
              <a:rPr lang="en-US" dirty="0">
                <a:solidFill>
                  <a:srgbClr val="4D4D4D"/>
                </a:solidFill>
              </a:rPr>
              <a:t>Rev</a:t>
            </a:r>
            <a:r>
              <a:rPr lang="en-US" dirty="0">
                <a:solidFill>
                  <a:srgbClr val="4D4D4D"/>
                </a:solidFill>
                <a:effectLst/>
              </a:rPr>
              <a:t>. </a:t>
            </a:r>
            <a:r>
              <a:rPr lang="en-US" dirty="0">
                <a:solidFill>
                  <a:srgbClr val="4D4D4D"/>
                </a:solidFill>
              </a:rPr>
              <a:t>C</a:t>
            </a:r>
            <a:r>
              <a:rPr lang="en-US" dirty="0">
                <a:solidFill>
                  <a:srgbClr val="4D4D4D"/>
                </a:solidFill>
                <a:effectLst/>
              </a:rPr>
              <a:t> </a:t>
            </a:r>
            <a:r>
              <a:rPr lang="en-US" b="1" dirty="0">
                <a:solidFill>
                  <a:srgbClr val="4D4D4D"/>
                </a:solidFill>
                <a:effectLst/>
              </a:rPr>
              <a:t>107</a:t>
            </a:r>
            <a:r>
              <a:rPr lang="en-US" dirty="0">
                <a:solidFill>
                  <a:srgbClr val="4D4D4D"/>
                </a:solidFill>
                <a:effectLst/>
              </a:rPr>
              <a:t>, 035804 (</a:t>
            </a:r>
            <a:r>
              <a:rPr lang="en-US" dirty="0">
                <a:solidFill>
                  <a:srgbClr val="4D4D4D"/>
                </a:solidFill>
              </a:rPr>
              <a:t>2023</a:t>
            </a:r>
            <a:r>
              <a:rPr lang="en-US" dirty="0">
                <a:solidFill>
                  <a:srgbClr val="4D4D4D"/>
                </a:solidFill>
                <a:effectLst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477348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6191"/>
    </mc:Choice>
    <mc:Fallback xmlns="">
      <p:transition spd="slow" advTm="86191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37BB118-22DC-48DB-852D-15E2C833A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>
                <a:latin typeface="+mj-lt"/>
              </a:rPr>
              <a:t>Results</a:t>
            </a:r>
            <a:r>
              <a:rPr lang="de-DE" dirty="0">
                <a:latin typeface="+mj-lt"/>
              </a:rPr>
              <a:t>: </a:t>
            </a:r>
            <a:r>
              <a:rPr lang="de-DE" baseline="30000" dirty="0">
                <a:latin typeface="+mj-lt"/>
              </a:rPr>
              <a:t>58</a:t>
            </a:r>
            <a:r>
              <a:rPr lang="de-DE" dirty="0">
                <a:latin typeface="+mj-lt"/>
              </a:rPr>
              <a:t>Fe(</a:t>
            </a:r>
            <a:r>
              <a:rPr lang="de-DE" dirty="0" err="1">
                <a:latin typeface="+mj-lt"/>
                <a:ea typeface="Cambria" panose="02040503050406030204" pitchFamily="18" charset="0"/>
                <a:cs typeface="Calibri Light" panose="020F0302020204030204" pitchFamily="34" charset="0"/>
              </a:rPr>
              <a:t>p</a:t>
            </a:r>
            <a:r>
              <a:rPr lang="de-DE" dirty="0" err="1">
                <a:latin typeface="+mj-lt"/>
              </a:rPr>
              <a:t>,n</a:t>
            </a:r>
            <a:r>
              <a:rPr lang="de-DE" dirty="0">
                <a:latin typeface="+mj-lt"/>
              </a:rPr>
              <a:t>)</a:t>
            </a:r>
            <a:r>
              <a:rPr lang="de-DE" baseline="30000" dirty="0">
                <a:latin typeface="+mj-lt"/>
              </a:rPr>
              <a:t>58</a:t>
            </a:r>
            <a:r>
              <a:rPr lang="de-DE" dirty="0">
                <a:latin typeface="+mj-lt"/>
              </a:rPr>
              <a:t>Co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1705D1-4D6B-4D05-99B6-6D87253EF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27/05/24 | University of Cologne | AG Zilges | Martin Müller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04C698-BD31-48E7-9B9A-F2462B59D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Probing NLDs and γ-SFs via partial reaction cross sections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D58563A-DBE5-4A04-A8D5-A3E158737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1021D-3622-4AA9-A4BC-9FAEDE77A7E0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CA1CB35-AF7C-3E34-BE5F-7902300061C9}"/>
              </a:ext>
            </a:extLst>
          </p:cNvPr>
          <p:cNvSpPr txBox="1"/>
          <p:nvPr/>
        </p:nvSpPr>
        <p:spPr>
          <a:xfrm>
            <a:off x="8715375" y="6108088"/>
            <a:ext cx="3476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4D4D4D"/>
                </a:solidFill>
                <a:effectLst/>
              </a:rPr>
              <a:t>S. </a:t>
            </a:r>
            <a:r>
              <a:rPr lang="en-US" sz="1200" dirty="0" err="1">
                <a:solidFill>
                  <a:srgbClr val="4D4D4D"/>
                </a:solidFill>
                <a:effectLst/>
              </a:rPr>
              <a:t>Tims</a:t>
            </a:r>
            <a:r>
              <a:rPr lang="en-US" sz="1200" dirty="0">
                <a:solidFill>
                  <a:srgbClr val="4D4D4D"/>
                </a:solidFill>
                <a:effectLst/>
              </a:rPr>
              <a:t> </a:t>
            </a:r>
            <a:r>
              <a:rPr lang="en-US" sz="1200" i="1" dirty="0">
                <a:solidFill>
                  <a:srgbClr val="4D4D4D"/>
                </a:solidFill>
                <a:effectLst/>
              </a:rPr>
              <a:t>et al.</a:t>
            </a:r>
            <a:r>
              <a:rPr lang="en-US" sz="1200" dirty="0">
                <a:solidFill>
                  <a:srgbClr val="4D4D4D"/>
                </a:solidFill>
                <a:effectLst/>
              </a:rPr>
              <a:t>, </a:t>
            </a:r>
            <a:r>
              <a:rPr lang="en-US" sz="1200" dirty="0" err="1">
                <a:solidFill>
                  <a:srgbClr val="4D4D4D"/>
                </a:solidFill>
                <a:effectLst/>
              </a:rPr>
              <a:t>Nucl</a:t>
            </a:r>
            <a:r>
              <a:rPr lang="en-US" sz="1200" dirty="0">
                <a:solidFill>
                  <a:srgbClr val="4D4D4D"/>
                </a:solidFill>
                <a:effectLst/>
              </a:rPr>
              <a:t>. Phys. A </a:t>
            </a:r>
            <a:r>
              <a:rPr lang="en-US" sz="1200" b="1" dirty="0">
                <a:solidFill>
                  <a:srgbClr val="4D4D4D"/>
                </a:solidFill>
                <a:effectLst/>
              </a:rPr>
              <a:t>563</a:t>
            </a:r>
            <a:r>
              <a:rPr lang="en-US" sz="1200" dirty="0">
                <a:solidFill>
                  <a:srgbClr val="4D4D4D"/>
                </a:solidFill>
                <a:effectLst/>
              </a:rPr>
              <a:t>, 473 (1993)</a:t>
            </a:r>
          </a:p>
          <a:p>
            <a:r>
              <a:rPr lang="en-US" sz="1200" dirty="0">
                <a:solidFill>
                  <a:srgbClr val="4D4D4D"/>
                </a:solidFill>
              </a:rPr>
              <a:t>P. </a:t>
            </a:r>
            <a:r>
              <a:rPr lang="en-US" sz="1200" dirty="0" err="1">
                <a:solidFill>
                  <a:srgbClr val="4D4D4D"/>
                </a:solidFill>
              </a:rPr>
              <a:t>Wüstenberg</a:t>
            </a:r>
            <a:r>
              <a:rPr lang="en-US" sz="1200" dirty="0">
                <a:solidFill>
                  <a:srgbClr val="4D4D4D"/>
                </a:solidFill>
              </a:rPr>
              <a:t>, Bachelor’s Thesis (2022)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D626C6-AA28-BE99-570C-9DAF6D11FB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2283" y="1665895"/>
            <a:ext cx="5877015" cy="352620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847DDF7-8D3A-E606-3C32-6305ED523C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2368" y="1665896"/>
            <a:ext cx="5877013" cy="3526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73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6191"/>
    </mc:Choice>
    <mc:Fallback xmlns="">
      <p:transition spd="slow" advTm="86191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746524-0969-FEC9-14AF-BF8AC25EE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27/05/24 | University of Cologne | AG Zilges | Martin Müller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6CB5BD-740D-F43C-D3B6-AF6F00D26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Probing NLDs and γ-SFs via partial reaction cross sections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747B64-9454-A471-74EB-729AD793E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1021D-3622-4AA9-A4BC-9FAEDE77A7E0}" type="slidenum">
              <a:rPr lang="en-US" smtClean="0"/>
              <a:pPr/>
              <a:t>22</a:t>
            </a:fld>
            <a:endParaRPr lang="en-US" dirty="0"/>
          </a:p>
        </p:txBody>
      </p:sp>
      <p:graphicFrame>
        <p:nvGraphicFramePr>
          <p:cNvPr id="7" name="Tabelle 3">
            <a:extLst>
              <a:ext uri="{FF2B5EF4-FFF2-40B4-BE49-F238E27FC236}">
                <a16:creationId xmlns:a16="http://schemas.microsoft.com/office/drawing/2014/main" id="{12E8F8A5-8D98-D702-1107-695D25D13D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5760970"/>
              </p:ext>
            </p:extLst>
          </p:nvPr>
        </p:nvGraphicFramePr>
        <p:xfrm>
          <a:off x="162374" y="720436"/>
          <a:ext cx="11867251" cy="5600382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557303">
                  <a:extLst>
                    <a:ext uri="{9D8B030D-6E8A-4147-A177-3AD203B41FA5}">
                      <a16:colId xmlns:a16="http://schemas.microsoft.com/office/drawing/2014/main" val="381797973"/>
                    </a:ext>
                  </a:extLst>
                </a:gridCol>
                <a:gridCol w="1963159">
                  <a:extLst>
                    <a:ext uri="{9D8B030D-6E8A-4147-A177-3AD203B41FA5}">
                      <a16:colId xmlns:a16="http://schemas.microsoft.com/office/drawing/2014/main" val="2092751887"/>
                    </a:ext>
                  </a:extLst>
                </a:gridCol>
                <a:gridCol w="1597891">
                  <a:extLst>
                    <a:ext uri="{9D8B030D-6E8A-4147-A177-3AD203B41FA5}">
                      <a16:colId xmlns:a16="http://schemas.microsoft.com/office/drawing/2014/main" val="1183335039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1063502666"/>
                    </a:ext>
                  </a:extLst>
                </a:gridCol>
                <a:gridCol w="3920098">
                  <a:extLst>
                    <a:ext uri="{9D8B030D-6E8A-4147-A177-3AD203B41FA5}">
                      <a16:colId xmlns:a16="http://schemas.microsoft.com/office/drawing/2014/main" val="3507810353"/>
                    </a:ext>
                  </a:extLst>
                </a:gridCol>
              </a:tblGrid>
              <a:tr h="656417">
                <a:tc>
                  <a:txBody>
                    <a:bodyPr/>
                    <a:lstStyle/>
                    <a:p>
                      <a:pPr algn="ctr"/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Reaction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Experiment type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Lowest</a:t>
                      </a:r>
                      <a:br>
                        <a:rPr lang="de-DE" dirty="0">
                          <a:solidFill>
                            <a:schemeClr val="bg1"/>
                          </a:solidFill>
                        </a:rPr>
                      </a:br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E</a:t>
                      </a:r>
                      <a:r>
                        <a:rPr lang="de-DE" baseline="-25000" dirty="0" err="1">
                          <a:solidFill>
                            <a:schemeClr val="bg1"/>
                          </a:solidFill>
                        </a:rPr>
                        <a:t>c.m</a:t>
                      </a:r>
                      <a:r>
                        <a:rPr lang="de-DE" baseline="-25000" dirty="0">
                          <a:solidFill>
                            <a:schemeClr val="bg1"/>
                          </a:solidFill>
                        </a:rPr>
                        <a:t>.</a:t>
                      </a:r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 [MeV]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Lowest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el-GR" dirty="0">
                          <a:solidFill>
                            <a:schemeClr val="bg1"/>
                          </a:solidFill>
                        </a:rPr>
                        <a:t>σ</a:t>
                      </a:r>
                      <a:r>
                        <a:rPr lang="de-DE" baseline="-25000" dirty="0">
                          <a:solidFill>
                            <a:schemeClr val="bg1"/>
                          </a:solidFill>
                        </a:rPr>
                        <a:t>tot</a:t>
                      </a:r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 [</a:t>
                      </a:r>
                      <a:r>
                        <a:rPr lang="el-GR" dirty="0">
                          <a:solidFill>
                            <a:schemeClr val="bg1"/>
                          </a:solidFill>
                        </a:rPr>
                        <a:t>μ</a:t>
                      </a:r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b]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Status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1846528"/>
                  </a:ext>
                </a:extLst>
              </a:tr>
              <a:tr h="38030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aseline="30000" dirty="0"/>
                        <a:t>93</a:t>
                      </a:r>
                      <a:r>
                        <a:rPr lang="de-DE" dirty="0"/>
                        <a:t>Nb(p,</a:t>
                      </a:r>
                      <a:r>
                        <a:rPr lang="el-GR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γ</a:t>
                      </a:r>
                      <a:r>
                        <a:rPr lang="de-DE" dirty="0"/>
                        <a:t>)</a:t>
                      </a:r>
                      <a:r>
                        <a:rPr lang="de-DE" baseline="30000" dirty="0"/>
                        <a:t>94</a:t>
                      </a:r>
                      <a:r>
                        <a:rPr lang="de-DE" dirty="0"/>
                        <a:t>Mo</a:t>
                      </a:r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in-beam</a:t>
                      </a:r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1.96 (2)</a:t>
                      </a:r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3.5 (5)</a:t>
                      </a:r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4D4D4D"/>
                          </a:solidFill>
                        </a:rPr>
                        <a:t>F. Heim, </a:t>
                      </a:r>
                      <a:r>
                        <a:rPr lang="en-US" sz="1200" i="1" dirty="0">
                          <a:solidFill>
                            <a:srgbClr val="4D4D4D"/>
                          </a:solidFill>
                        </a:rPr>
                        <a:t>et al</a:t>
                      </a:r>
                      <a:r>
                        <a:rPr lang="en-US" sz="1200" dirty="0">
                          <a:solidFill>
                            <a:srgbClr val="4D4D4D"/>
                          </a:solidFill>
                        </a:rPr>
                        <a:t>., Phys. Rev. C </a:t>
                      </a:r>
                      <a:r>
                        <a:rPr lang="en-US" sz="1200" b="1" dirty="0">
                          <a:solidFill>
                            <a:srgbClr val="4D4D4D"/>
                          </a:solidFill>
                        </a:rPr>
                        <a:t>101</a:t>
                      </a:r>
                      <a:r>
                        <a:rPr lang="en-US" sz="1200" b="0" dirty="0">
                          <a:solidFill>
                            <a:srgbClr val="4D4D4D"/>
                          </a:solidFill>
                        </a:rPr>
                        <a:t>,</a:t>
                      </a:r>
                      <a:r>
                        <a:rPr lang="en-US" sz="1200" dirty="0">
                          <a:solidFill>
                            <a:srgbClr val="4D4D4D"/>
                          </a:solidFill>
                        </a:rPr>
                        <a:t> 035807 (2020)</a:t>
                      </a:r>
                      <a:endParaRPr lang="de-DE" sz="1200" dirty="0">
                        <a:solidFill>
                          <a:srgbClr val="4D4D4D"/>
                        </a:solidFill>
                      </a:endParaRPr>
                    </a:p>
                  </a:txBody>
                  <a:tcPr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9823164"/>
                  </a:ext>
                </a:extLst>
              </a:tr>
              <a:tr h="38030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aseline="30000" dirty="0"/>
                        <a:t>96</a:t>
                      </a:r>
                      <a:r>
                        <a:rPr lang="de-DE" dirty="0"/>
                        <a:t>Mo(</a:t>
                      </a:r>
                      <a:r>
                        <a:rPr lang="de-DE" dirty="0" err="1"/>
                        <a:t>p,n</a:t>
                      </a:r>
                      <a:r>
                        <a:rPr lang="de-DE" dirty="0"/>
                        <a:t>)</a:t>
                      </a:r>
                      <a:r>
                        <a:rPr lang="de-DE" baseline="30000" dirty="0"/>
                        <a:t>96</a:t>
                      </a:r>
                      <a:r>
                        <a:rPr lang="de-DE" dirty="0"/>
                        <a:t>Tc</a:t>
                      </a:r>
                      <a:r>
                        <a:rPr lang="de-DE" baseline="30000" dirty="0"/>
                        <a:t>m+g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/>
                        <a:t>activation</a:t>
                      </a:r>
                      <a:endParaRPr lang="de-DE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3.84 (2)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2470 (400)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F. Heim, </a:t>
                      </a:r>
                      <a:r>
                        <a:rPr kumimoji="0" lang="en-US" sz="12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et al.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, Phys. Rev. C </a:t>
                      </a:r>
                      <a:r>
                        <a:rPr kumimoji="0" 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103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, 054613 (2021) 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05418498"/>
                  </a:ext>
                </a:extLst>
              </a:tr>
              <a:tr h="380305">
                <a:tc>
                  <a:txBody>
                    <a:bodyPr/>
                    <a:lstStyle/>
                    <a:p>
                      <a:pPr algn="ctr"/>
                      <a:r>
                        <a:rPr lang="de-DE" baseline="30000" dirty="0"/>
                        <a:t>107</a:t>
                      </a:r>
                      <a:r>
                        <a:rPr lang="de-DE" dirty="0"/>
                        <a:t>Ag(p,</a:t>
                      </a:r>
                      <a:r>
                        <a:rPr lang="el-GR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γ</a:t>
                      </a:r>
                      <a:r>
                        <a:rPr lang="de-DE" dirty="0"/>
                        <a:t>)</a:t>
                      </a:r>
                      <a:r>
                        <a:rPr lang="de-DE" baseline="30000" dirty="0"/>
                        <a:t>108</a:t>
                      </a:r>
                      <a:r>
                        <a:rPr lang="de-DE" dirty="0"/>
                        <a:t>Cd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in-beam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1.98 (3)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0.62 (10)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err="1">
                          <a:solidFill>
                            <a:srgbClr val="4D4D4D"/>
                          </a:solidFill>
                        </a:rPr>
                        <a:t>F.Heim</a:t>
                      </a:r>
                      <a:r>
                        <a:rPr lang="de-DE" sz="1200" dirty="0">
                          <a:solidFill>
                            <a:srgbClr val="4D4D4D"/>
                          </a:solidFill>
                        </a:rPr>
                        <a:t>, </a:t>
                      </a:r>
                      <a:r>
                        <a:rPr lang="de-DE" sz="1200" i="1" dirty="0">
                          <a:solidFill>
                            <a:srgbClr val="4D4D4D"/>
                          </a:solidFill>
                        </a:rPr>
                        <a:t>et al.</a:t>
                      </a:r>
                      <a:r>
                        <a:rPr lang="de-DE" sz="1200" dirty="0">
                          <a:solidFill>
                            <a:srgbClr val="4D4D4D"/>
                          </a:solidFill>
                        </a:rPr>
                        <a:t>, Phys. Rev. C </a:t>
                      </a:r>
                      <a:r>
                        <a:rPr lang="de-DE" sz="1200" b="1" dirty="0">
                          <a:solidFill>
                            <a:srgbClr val="4D4D4D"/>
                          </a:solidFill>
                        </a:rPr>
                        <a:t>101</a:t>
                      </a:r>
                      <a:r>
                        <a:rPr lang="de-DE" sz="1200" dirty="0">
                          <a:solidFill>
                            <a:srgbClr val="4D4D4D"/>
                          </a:solidFill>
                        </a:rPr>
                        <a:t>, 035805 (2020)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99527115"/>
                  </a:ext>
                </a:extLst>
              </a:tr>
              <a:tr h="380305">
                <a:tc>
                  <a:txBody>
                    <a:bodyPr/>
                    <a:lstStyle/>
                    <a:p>
                      <a:pPr algn="ctr"/>
                      <a:r>
                        <a:rPr lang="de-DE" baseline="30000" dirty="0"/>
                        <a:t>109</a:t>
                      </a:r>
                      <a:r>
                        <a:rPr lang="de-DE" dirty="0"/>
                        <a:t>Ag(p,</a:t>
                      </a:r>
                      <a:r>
                        <a:rPr lang="el-GR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γ</a:t>
                      </a:r>
                      <a:r>
                        <a:rPr lang="de-DE" dirty="0"/>
                        <a:t>)</a:t>
                      </a:r>
                      <a:r>
                        <a:rPr lang="de-DE" baseline="30000" dirty="0"/>
                        <a:t>110</a:t>
                      </a:r>
                      <a:r>
                        <a:rPr lang="de-DE" dirty="0"/>
                        <a:t>Cd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in-beam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2.45 (3)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0.48 (6)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4D4D4D"/>
                          </a:solidFill>
                        </a:rPr>
                        <a:t>F. Heim, </a:t>
                      </a:r>
                      <a:r>
                        <a:rPr lang="en-US" sz="1200" i="1" dirty="0">
                          <a:solidFill>
                            <a:srgbClr val="4D4D4D"/>
                          </a:solidFill>
                        </a:rPr>
                        <a:t>et al.</a:t>
                      </a:r>
                      <a:r>
                        <a:rPr lang="en-US" sz="1200" dirty="0">
                          <a:solidFill>
                            <a:srgbClr val="4D4D4D"/>
                          </a:solidFill>
                        </a:rPr>
                        <a:t>, Phys. Rev. C </a:t>
                      </a:r>
                      <a:r>
                        <a:rPr lang="en-US" sz="1200" b="1" dirty="0">
                          <a:solidFill>
                            <a:srgbClr val="4D4D4D"/>
                          </a:solidFill>
                        </a:rPr>
                        <a:t>103</a:t>
                      </a:r>
                      <a:r>
                        <a:rPr lang="en-US" sz="1200" dirty="0">
                          <a:solidFill>
                            <a:srgbClr val="4D4D4D"/>
                          </a:solidFill>
                        </a:rPr>
                        <a:t>, 055803 (2021)</a:t>
                      </a:r>
                      <a:endParaRPr lang="de-DE" sz="1200" dirty="0">
                        <a:solidFill>
                          <a:srgbClr val="4D4D4D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41305678"/>
                  </a:ext>
                </a:extLst>
              </a:tr>
              <a:tr h="380305">
                <a:tc>
                  <a:txBody>
                    <a:bodyPr/>
                    <a:lstStyle/>
                    <a:p>
                      <a:pPr algn="ctr"/>
                      <a:r>
                        <a:rPr lang="de-DE" baseline="30000" dirty="0"/>
                        <a:t>170</a:t>
                      </a:r>
                      <a:r>
                        <a:rPr lang="de-DE" dirty="0"/>
                        <a:t>Yb(</a:t>
                      </a:r>
                      <a:r>
                        <a:rPr lang="el-GR" b="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α</a:t>
                      </a:r>
                      <a:r>
                        <a:rPr lang="de-DE" dirty="0"/>
                        <a:t>,n)</a:t>
                      </a:r>
                      <a:r>
                        <a:rPr lang="de-DE" baseline="30000" dirty="0"/>
                        <a:t>173</a:t>
                      </a:r>
                      <a:r>
                        <a:rPr lang="de-DE" dirty="0"/>
                        <a:t>Hf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err="1"/>
                        <a:t>stacked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target</a:t>
                      </a:r>
                      <a:endParaRPr lang="de-DE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12.7 (1)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22 (7)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4D4D4D"/>
                          </a:solidFill>
                        </a:rPr>
                        <a:t>M. Müller, </a:t>
                      </a:r>
                      <a:r>
                        <a:rPr lang="en-US" sz="1200" i="1" dirty="0">
                          <a:solidFill>
                            <a:srgbClr val="4D4D4D"/>
                          </a:solidFill>
                        </a:rPr>
                        <a:t>et al.</a:t>
                      </a:r>
                      <a:r>
                        <a:rPr lang="en-US" sz="1200" dirty="0">
                          <a:solidFill>
                            <a:srgbClr val="4D4D4D"/>
                          </a:solidFill>
                        </a:rPr>
                        <a:t>, Phys. Rev. C </a:t>
                      </a:r>
                      <a:r>
                        <a:rPr lang="en-US" sz="1200" b="1" dirty="0">
                          <a:solidFill>
                            <a:srgbClr val="4D4D4D"/>
                          </a:solidFill>
                        </a:rPr>
                        <a:t>107</a:t>
                      </a:r>
                      <a:r>
                        <a:rPr lang="en-US" sz="1200" dirty="0">
                          <a:solidFill>
                            <a:srgbClr val="4D4D4D"/>
                          </a:solidFill>
                        </a:rPr>
                        <a:t>, 035804 (2023)</a:t>
                      </a:r>
                      <a:endParaRPr lang="de-DE" sz="1200" dirty="0">
                        <a:solidFill>
                          <a:srgbClr val="4D4D4D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89289456"/>
                  </a:ext>
                </a:extLst>
              </a:tr>
              <a:tr h="38030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aseline="30000" dirty="0"/>
                        <a:t>172</a:t>
                      </a:r>
                      <a:r>
                        <a:rPr lang="de-DE" dirty="0"/>
                        <a:t>Yb(</a:t>
                      </a:r>
                      <a:r>
                        <a:rPr lang="el-GR" b="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α</a:t>
                      </a:r>
                      <a:r>
                        <a:rPr lang="de-DE" dirty="0"/>
                        <a:t>,n)</a:t>
                      </a:r>
                      <a:r>
                        <a:rPr lang="de-DE" baseline="30000" dirty="0"/>
                        <a:t>175</a:t>
                      </a:r>
                      <a:r>
                        <a:rPr lang="de-DE" dirty="0"/>
                        <a:t>Hf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err="1"/>
                        <a:t>stacked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target</a:t>
                      </a:r>
                      <a:endParaRPr lang="de-DE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13.13 (8)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60 (20)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M. Müller, </a:t>
                      </a:r>
                      <a:r>
                        <a:rPr kumimoji="0" lang="en-US" sz="12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et al.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, Phys. Rev. C </a:t>
                      </a:r>
                      <a:r>
                        <a:rPr kumimoji="0" 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107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, 035804 (2023)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9640434"/>
                  </a:ext>
                </a:extLst>
              </a:tr>
              <a:tr h="380305">
                <a:tc>
                  <a:txBody>
                    <a:bodyPr/>
                    <a:lstStyle/>
                    <a:p>
                      <a:pPr algn="ctr"/>
                      <a:r>
                        <a:rPr lang="de-DE" baseline="30000" dirty="0"/>
                        <a:t>55</a:t>
                      </a:r>
                      <a:r>
                        <a:rPr lang="de-DE" dirty="0"/>
                        <a:t>Mn(</a:t>
                      </a:r>
                      <a:r>
                        <a:rPr lang="el-GR" b="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α</a:t>
                      </a:r>
                      <a:r>
                        <a:rPr lang="de-DE" dirty="0"/>
                        <a:t>,2n)</a:t>
                      </a:r>
                      <a:r>
                        <a:rPr lang="de-DE" baseline="30000" dirty="0"/>
                        <a:t>57</a:t>
                      </a:r>
                      <a:r>
                        <a:rPr lang="de-DE" dirty="0"/>
                        <a:t>Co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err="1"/>
                        <a:t>stacked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target</a:t>
                      </a:r>
                      <a:endParaRPr lang="de-DE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12.1 (1)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1185 (200)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err="1">
                          <a:solidFill>
                            <a:srgbClr val="4D4D4D"/>
                          </a:solidFill>
                        </a:rPr>
                        <a:t>publication</a:t>
                      </a:r>
                      <a:r>
                        <a:rPr lang="de-DE" sz="1200" dirty="0">
                          <a:solidFill>
                            <a:srgbClr val="4D4D4D"/>
                          </a:solidFill>
                        </a:rPr>
                        <a:t> </a:t>
                      </a:r>
                      <a:r>
                        <a:rPr lang="de-DE" sz="1200" dirty="0" err="1">
                          <a:solidFill>
                            <a:srgbClr val="4D4D4D"/>
                          </a:solidFill>
                        </a:rPr>
                        <a:t>under</a:t>
                      </a:r>
                      <a:r>
                        <a:rPr lang="de-DE" sz="1200" dirty="0">
                          <a:solidFill>
                            <a:srgbClr val="4D4D4D"/>
                          </a:solidFill>
                        </a:rPr>
                        <a:t> </a:t>
                      </a:r>
                      <a:r>
                        <a:rPr lang="de-DE" sz="1200" dirty="0" err="1">
                          <a:solidFill>
                            <a:srgbClr val="4D4D4D"/>
                          </a:solidFill>
                        </a:rPr>
                        <a:t>preparation</a:t>
                      </a:r>
                      <a:endParaRPr lang="de-DE" sz="1200" dirty="0">
                        <a:solidFill>
                          <a:srgbClr val="4D4D4D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1902568"/>
                  </a:ext>
                </a:extLst>
              </a:tr>
              <a:tr h="380305">
                <a:tc>
                  <a:txBody>
                    <a:bodyPr/>
                    <a:lstStyle/>
                    <a:p>
                      <a:pPr algn="ctr"/>
                      <a:r>
                        <a:rPr lang="de-DE" baseline="30000" dirty="0"/>
                        <a:t>55</a:t>
                      </a:r>
                      <a:r>
                        <a:rPr lang="de-DE" dirty="0"/>
                        <a:t>Mn(</a:t>
                      </a:r>
                      <a:r>
                        <a:rPr lang="el-GR" b="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α</a:t>
                      </a:r>
                      <a:r>
                        <a:rPr lang="de-DE" dirty="0"/>
                        <a:t>,n)</a:t>
                      </a:r>
                      <a:r>
                        <a:rPr lang="de-DE" baseline="30000" dirty="0"/>
                        <a:t>58</a:t>
                      </a:r>
                      <a:r>
                        <a:rPr lang="de-DE" dirty="0"/>
                        <a:t>Co</a:t>
                      </a:r>
                      <a:r>
                        <a:rPr lang="de-DE" baseline="30000" dirty="0"/>
                        <a:t>m+g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/>
                        <a:t>stacked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target</a:t>
                      </a:r>
                      <a:endParaRPr lang="de-DE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10.6 (2)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661765 (70531)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err="1">
                          <a:solidFill>
                            <a:srgbClr val="4D4D4D"/>
                          </a:solidFill>
                        </a:rPr>
                        <a:t>publication</a:t>
                      </a:r>
                      <a:r>
                        <a:rPr lang="de-DE" sz="1200" dirty="0">
                          <a:solidFill>
                            <a:srgbClr val="4D4D4D"/>
                          </a:solidFill>
                        </a:rPr>
                        <a:t> </a:t>
                      </a:r>
                      <a:r>
                        <a:rPr lang="de-DE" sz="1200" dirty="0" err="1">
                          <a:solidFill>
                            <a:srgbClr val="4D4D4D"/>
                          </a:solidFill>
                        </a:rPr>
                        <a:t>under</a:t>
                      </a:r>
                      <a:r>
                        <a:rPr lang="de-DE" sz="1200" dirty="0">
                          <a:solidFill>
                            <a:srgbClr val="4D4D4D"/>
                          </a:solidFill>
                        </a:rPr>
                        <a:t> </a:t>
                      </a:r>
                      <a:r>
                        <a:rPr lang="de-DE" sz="1200" dirty="0" err="1">
                          <a:solidFill>
                            <a:srgbClr val="4D4D4D"/>
                          </a:solidFill>
                        </a:rPr>
                        <a:t>preparation</a:t>
                      </a:r>
                      <a:endParaRPr lang="de-DE" sz="1200" dirty="0">
                        <a:solidFill>
                          <a:srgbClr val="4D4D4D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76401630"/>
                  </a:ext>
                </a:extLst>
              </a:tr>
              <a:tr h="38030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aseline="30000" dirty="0"/>
                        <a:t>58</a:t>
                      </a:r>
                      <a:r>
                        <a:rPr lang="de-DE" dirty="0"/>
                        <a:t>Fe(p,</a:t>
                      </a:r>
                      <a:r>
                        <a:rPr lang="el-GR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γ</a:t>
                      </a:r>
                      <a:r>
                        <a:rPr lang="de-DE" dirty="0"/>
                        <a:t>)</a:t>
                      </a:r>
                      <a:r>
                        <a:rPr lang="de-DE" baseline="30000" dirty="0"/>
                        <a:t>59</a:t>
                      </a:r>
                      <a:r>
                        <a:rPr lang="de-DE" dirty="0"/>
                        <a:t>Co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in-beam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-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err="1">
                          <a:solidFill>
                            <a:srgbClr val="4D4D4D"/>
                          </a:solidFill>
                        </a:rPr>
                        <a:t>under</a:t>
                      </a:r>
                      <a:r>
                        <a:rPr lang="de-DE" sz="1200" dirty="0">
                          <a:solidFill>
                            <a:srgbClr val="4D4D4D"/>
                          </a:solidFill>
                        </a:rPr>
                        <a:t> </a:t>
                      </a:r>
                      <a:r>
                        <a:rPr lang="de-DE" sz="1200" dirty="0" err="1">
                          <a:solidFill>
                            <a:srgbClr val="4D4D4D"/>
                          </a:solidFill>
                        </a:rPr>
                        <a:t>analysis</a:t>
                      </a:r>
                      <a:endParaRPr lang="de-DE" sz="1200" dirty="0">
                        <a:solidFill>
                          <a:srgbClr val="4D4D4D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610886"/>
                  </a:ext>
                </a:extLst>
              </a:tr>
              <a:tr h="38030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aseline="30000" dirty="0"/>
                        <a:t>87</a:t>
                      </a:r>
                      <a:r>
                        <a:rPr lang="de-DE" dirty="0"/>
                        <a:t>Rb(p,</a:t>
                      </a:r>
                      <a:r>
                        <a:rPr lang="el-GR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γ</a:t>
                      </a:r>
                      <a:r>
                        <a:rPr lang="de-DE" dirty="0"/>
                        <a:t>)</a:t>
                      </a:r>
                      <a:r>
                        <a:rPr lang="de-DE" baseline="30000" dirty="0"/>
                        <a:t>88</a:t>
                      </a:r>
                      <a:r>
                        <a:rPr lang="de-DE" dirty="0"/>
                        <a:t>Sr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in-beam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1.98 (3)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0.34 (10)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4D4D4D"/>
                          </a:solidFill>
                        </a:rPr>
                        <a:t>S. Wilden, </a:t>
                      </a:r>
                      <a:r>
                        <a:rPr lang="en-US" sz="1200" i="1" dirty="0">
                          <a:solidFill>
                            <a:srgbClr val="4D4D4D"/>
                          </a:solidFill>
                        </a:rPr>
                        <a:t>et al</a:t>
                      </a:r>
                      <a:r>
                        <a:rPr lang="en-US" sz="1200" dirty="0">
                          <a:solidFill>
                            <a:srgbClr val="4D4D4D"/>
                          </a:solidFill>
                        </a:rPr>
                        <a:t>., EPJ Web of Conf. </a:t>
                      </a:r>
                      <a:r>
                        <a:rPr lang="en-US" sz="1200" b="1" dirty="0">
                          <a:solidFill>
                            <a:srgbClr val="4D4D4D"/>
                          </a:solidFill>
                        </a:rPr>
                        <a:t>279</a:t>
                      </a:r>
                      <a:r>
                        <a:rPr lang="en-US" sz="1200" b="0" dirty="0">
                          <a:solidFill>
                            <a:srgbClr val="4D4D4D"/>
                          </a:solidFill>
                        </a:rPr>
                        <a:t>,</a:t>
                      </a:r>
                      <a:r>
                        <a:rPr lang="en-US" sz="1200" dirty="0">
                          <a:solidFill>
                            <a:srgbClr val="4D4D4D"/>
                          </a:solidFill>
                        </a:rPr>
                        <a:t> 11004 (2023)</a:t>
                      </a:r>
                      <a:endParaRPr lang="de-DE" sz="1200" dirty="0">
                        <a:solidFill>
                          <a:srgbClr val="4D4D4D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92978764"/>
                  </a:ext>
                </a:extLst>
              </a:tr>
              <a:tr h="38030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aseline="30000" dirty="0"/>
                        <a:t>96</a:t>
                      </a:r>
                      <a:r>
                        <a:rPr lang="de-DE" dirty="0"/>
                        <a:t>Mo(p,</a:t>
                      </a:r>
                      <a:r>
                        <a:rPr lang="el-GR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γ</a:t>
                      </a:r>
                      <a:r>
                        <a:rPr lang="de-DE" dirty="0"/>
                        <a:t>)</a:t>
                      </a:r>
                      <a:r>
                        <a:rPr lang="de-DE" baseline="30000" dirty="0"/>
                        <a:t>97</a:t>
                      </a:r>
                      <a:r>
                        <a:rPr lang="de-DE" dirty="0"/>
                        <a:t>Tc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in-beam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1.94 (4)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3.4 (4)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err="1">
                          <a:solidFill>
                            <a:srgbClr val="4D4D4D"/>
                          </a:solidFill>
                        </a:rPr>
                        <a:t>under</a:t>
                      </a:r>
                      <a:r>
                        <a:rPr lang="de-DE" sz="1200" dirty="0">
                          <a:solidFill>
                            <a:srgbClr val="4D4D4D"/>
                          </a:solidFill>
                        </a:rPr>
                        <a:t> </a:t>
                      </a:r>
                      <a:r>
                        <a:rPr lang="de-DE" sz="1200" dirty="0" err="1">
                          <a:solidFill>
                            <a:srgbClr val="4D4D4D"/>
                          </a:solidFill>
                        </a:rPr>
                        <a:t>analysis</a:t>
                      </a:r>
                      <a:endParaRPr lang="de-DE" sz="1200" dirty="0">
                        <a:solidFill>
                          <a:srgbClr val="4D4D4D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63080746"/>
                  </a:ext>
                </a:extLst>
              </a:tr>
              <a:tr h="38030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aseline="30000" dirty="0"/>
                        <a:t>156</a:t>
                      </a:r>
                      <a:r>
                        <a:rPr lang="de-DE" dirty="0"/>
                        <a:t>Dy(p,</a:t>
                      </a:r>
                      <a:r>
                        <a:rPr lang="el-GR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γ</a:t>
                      </a:r>
                      <a:r>
                        <a:rPr lang="de-DE" dirty="0"/>
                        <a:t>)</a:t>
                      </a:r>
                      <a:r>
                        <a:rPr lang="de-DE" baseline="30000" dirty="0"/>
                        <a:t>157</a:t>
                      </a:r>
                      <a:r>
                        <a:rPr lang="de-DE" dirty="0"/>
                        <a:t>Ho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/>
                        <a:t>activation</a:t>
                      </a:r>
                      <a:endParaRPr lang="de-DE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-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err="1">
                          <a:solidFill>
                            <a:srgbClr val="4D4D4D"/>
                          </a:solidFill>
                        </a:rPr>
                        <a:t>experiment</a:t>
                      </a:r>
                      <a:r>
                        <a:rPr lang="de-DE" sz="1200" dirty="0">
                          <a:solidFill>
                            <a:srgbClr val="4D4D4D"/>
                          </a:solidFill>
                        </a:rPr>
                        <a:t> </a:t>
                      </a:r>
                      <a:r>
                        <a:rPr lang="de-DE" sz="1200" dirty="0" err="1">
                          <a:solidFill>
                            <a:srgbClr val="4D4D4D"/>
                          </a:solidFill>
                        </a:rPr>
                        <a:t>under</a:t>
                      </a:r>
                      <a:r>
                        <a:rPr lang="de-DE" sz="1200" dirty="0">
                          <a:solidFill>
                            <a:srgbClr val="4D4D4D"/>
                          </a:solidFill>
                        </a:rPr>
                        <a:t> </a:t>
                      </a:r>
                      <a:r>
                        <a:rPr lang="de-DE" sz="1200" dirty="0" err="1">
                          <a:solidFill>
                            <a:srgbClr val="4D4D4D"/>
                          </a:solidFill>
                        </a:rPr>
                        <a:t>preparation</a:t>
                      </a:r>
                      <a:endParaRPr lang="de-DE" sz="1200" dirty="0">
                        <a:solidFill>
                          <a:srgbClr val="4D4D4D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38749248"/>
                  </a:ext>
                </a:extLst>
              </a:tr>
              <a:tr h="38030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aseline="30000" dirty="0"/>
                        <a:t>156</a:t>
                      </a:r>
                      <a:r>
                        <a:rPr lang="de-DE" dirty="0"/>
                        <a:t>Dy(</a:t>
                      </a:r>
                      <a:r>
                        <a:rPr lang="el-GR" b="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α</a:t>
                      </a:r>
                      <a:r>
                        <a:rPr lang="de-DE" dirty="0"/>
                        <a:t>,</a:t>
                      </a:r>
                      <a:r>
                        <a:rPr lang="el-GR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γ</a:t>
                      </a:r>
                      <a:r>
                        <a:rPr lang="de-DE" dirty="0"/>
                        <a:t>)</a:t>
                      </a:r>
                      <a:r>
                        <a:rPr lang="de-DE" baseline="30000" dirty="0"/>
                        <a:t>160</a:t>
                      </a:r>
                      <a:r>
                        <a:rPr lang="de-DE" dirty="0"/>
                        <a:t>Er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/>
                        <a:t>activation</a:t>
                      </a:r>
                      <a:endParaRPr lang="de-DE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-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err="1">
                          <a:solidFill>
                            <a:srgbClr val="4D4D4D"/>
                          </a:solidFill>
                        </a:rPr>
                        <a:t>experiment</a:t>
                      </a:r>
                      <a:r>
                        <a:rPr lang="de-DE" sz="1200" dirty="0">
                          <a:solidFill>
                            <a:srgbClr val="4D4D4D"/>
                          </a:solidFill>
                        </a:rPr>
                        <a:t> </a:t>
                      </a:r>
                      <a:r>
                        <a:rPr lang="de-DE" sz="1200" dirty="0" err="1">
                          <a:solidFill>
                            <a:srgbClr val="4D4D4D"/>
                          </a:solidFill>
                        </a:rPr>
                        <a:t>under</a:t>
                      </a:r>
                      <a:r>
                        <a:rPr lang="de-DE" sz="1200" dirty="0">
                          <a:solidFill>
                            <a:srgbClr val="4D4D4D"/>
                          </a:solidFill>
                        </a:rPr>
                        <a:t> </a:t>
                      </a:r>
                      <a:r>
                        <a:rPr lang="de-DE" sz="1200" dirty="0" err="1">
                          <a:solidFill>
                            <a:srgbClr val="4D4D4D"/>
                          </a:solidFill>
                        </a:rPr>
                        <a:t>preparation</a:t>
                      </a:r>
                      <a:endParaRPr lang="de-DE" sz="1200" dirty="0">
                        <a:solidFill>
                          <a:srgbClr val="4D4D4D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72120422"/>
                  </a:ext>
                </a:extLst>
              </a:tr>
            </a:tbl>
          </a:graphicData>
        </a:graphic>
      </p:graphicFrame>
      <p:sp>
        <p:nvSpPr>
          <p:cNvPr id="8" name="Title 6">
            <a:extLst>
              <a:ext uri="{FF2B5EF4-FFF2-40B4-BE49-F238E27FC236}">
                <a16:creationId xmlns:a16="http://schemas.microsoft.com/office/drawing/2014/main" id="{1332274D-AE59-4BB3-D5A1-901631238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540000"/>
          </a:xfrm>
        </p:spPr>
        <p:txBody>
          <a:bodyPr>
            <a:normAutofit/>
          </a:bodyPr>
          <a:lstStyle/>
          <a:p>
            <a:r>
              <a:rPr lang="de-DE" dirty="0"/>
              <a:t>Summary &amp; Outlook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07390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A4C7922-02FE-7636-58C4-DF0BD7B7CA5F}"/>
              </a:ext>
            </a:extLst>
          </p:cNvPr>
          <p:cNvSpPr>
            <a:spLocks noChangeAspect="1"/>
          </p:cNvSpPr>
          <p:nvPr/>
        </p:nvSpPr>
        <p:spPr>
          <a:xfrm>
            <a:off x="6891600" y="2487599"/>
            <a:ext cx="2071120" cy="1179095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FF8EB5C3-0D54-C918-AC22-38A8580B8AE0}"/>
              </a:ext>
            </a:extLst>
          </p:cNvPr>
          <p:cNvSpPr>
            <a:spLocks noChangeAspect="1"/>
          </p:cNvSpPr>
          <p:nvPr/>
        </p:nvSpPr>
        <p:spPr>
          <a:xfrm>
            <a:off x="9851641" y="3666773"/>
            <a:ext cx="1827521" cy="1040413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BA0F4E8-ED07-7101-D66E-0B0E2A8919B6}"/>
              </a:ext>
            </a:extLst>
          </p:cNvPr>
          <p:cNvSpPr>
            <a:spLocks noChangeAspect="1"/>
          </p:cNvSpPr>
          <p:nvPr/>
        </p:nvSpPr>
        <p:spPr>
          <a:xfrm>
            <a:off x="9314301" y="937042"/>
            <a:ext cx="2602108" cy="1481389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B37BB118-22DC-48DB-852D-15E2C833A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Summary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1705D1-4D6B-4D05-99B6-6D87253EF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27/05/24 | University of Cologne | AG Zilges | Martin Müller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04C698-BD31-48E7-9B9A-F2462B59D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6866" y="6570000"/>
            <a:ext cx="6096000" cy="288000"/>
          </a:xfrm>
        </p:spPr>
        <p:txBody>
          <a:bodyPr/>
          <a:lstStyle/>
          <a:p>
            <a:r>
              <a:rPr lang="en-US"/>
              <a:t>Probing NLDs and γ-SFs via partial reaction cross sections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F90F425-FBC0-45EF-BC57-25E52D7B8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1021D-3622-4AA9-A4BC-9FAEDE77A7E0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86EDB2C-58C3-4630-A4AF-0866BD49D2ED}"/>
              </a:ext>
            </a:extLst>
          </p:cNvPr>
          <p:cNvSpPr txBox="1"/>
          <p:nvPr/>
        </p:nvSpPr>
        <p:spPr>
          <a:xfrm>
            <a:off x="1868359" y="967021"/>
            <a:ext cx="2873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Setups</a:t>
            </a:r>
            <a:endParaRPr lang="en-US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7C2FA0F-C4F9-46B0-8D33-2C7BD64310AF}"/>
              </a:ext>
            </a:extLst>
          </p:cNvPr>
          <p:cNvSpPr txBox="1"/>
          <p:nvPr/>
        </p:nvSpPr>
        <p:spPr>
          <a:xfrm>
            <a:off x="8457070" y="2987891"/>
            <a:ext cx="2873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In-beam</a:t>
            </a:r>
            <a:endParaRPr lang="en-US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A7983C5-73B6-47E8-8EAB-2D282953C920}"/>
              </a:ext>
            </a:extLst>
          </p:cNvPr>
          <p:cNvSpPr txBox="1"/>
          <p:nvPr/>
        </p:nvSpPr>
        <p:spPr>
          <a:xfrm>
            <a:off x="2239590" y="3931476"/>
            <a:ext cx="1455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err="1"/>
              <a:t>Activation</a:t>
            </a:r>
            <a:endParaRPr lang="en-US" b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4A53E4D-A90B-A447-EC45-554FE18A61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085" y="733755"/>
            <a:ext cx="1564281" cy="118069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6DFD8A1-7EF5-C9A4-17E8-084F0942719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27" r="22774" b="37434"/>
          <a:stretch/>
        </p:blipFill>
        <p:spPr>
          <a:xfrm>
            <a:off x="2654754" y="1472235"/>
            <a:ext cx="1564281" cy="117321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DCF2832-3017-9A95-2D08-5BD8C4F8DA5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74" r="16305" b="17072"/>
          <a:stretch/>
        </p:blipFill>
        <p:spPr>
          <a:xfrm>
            <a:off x="253737" y="2398031"/>
            <a:ext cx="2313652" cy="96301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3" name="Content Placeholder 7">
            <a:extLst>
              <a:ext uri="{FF2B5EF4-FFF2-40B4-BE49-F238E27FC236}">
                <a16:creationId xmlns:a16="http://schemas.microsoft.com/office/drawing/2014/main" id="{893A3F6B-A2A2-FA03-993D-FE91C319DE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4883" y="861576"/>
            <a:ext cx="2313651" cy="96025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DF9478F-BA2D-DD22-9B2E-CAFA6CB5ACA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58" b="14427"/>
          <a:stretch/>
        </p:blipFill>
        <p:spPr>
          <a:xfrm>
            <a:off x="4047850" y="2524885"/>
            <a:ext cx="2313651" cy="96231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B585604-BC24-488B-FA92-F00688DDD4B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3641" y="1040413"/>
            <a:ext cx="2313652" cy="129429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DF54138E-5EE9-DD95-6C4B-3E6F30185E3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6976" y="3644072"/>
            <a:ext cx="1484735" cy="890841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8251A3B9-8441-93DA-EC32-A5EA234996E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9868" y="4009088"/>
            <a:ext cx="2086365" cy="1251819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0EED3A58-2D35-00E6-09BD-9900CEBEE33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18534" y="5306696"/>
            <a:ext cx="1488879" cy="893327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E4F536D6-F7E4-5D1E-56D2-A83AD1550EE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540" y="4980704"/>
            <a:ext cx="2313652" cy="1388192"/>
          </a:xfrm>
          <a:prstGeom prst="rect">
            <a:avLst/>
          </a:prstGeom>
        </p:spPr>
      </p:pic>
      <p:sp>
        <p:nvSpPr>
          <p:cNvPr id="33" name="Rectangle: Diagonal Corners Snipped 32">
            <a:extLst>
              <a:ext uri="{FF2B5EF4-FFF2-40B4-BE49-F238E27FC236}">
                <a16:creationId xmlns:a16="http://schemas.microsoft.com/office/drawing/2014/main" id="{530D7F93-6806-414F-276C-9967D92F01E0}"/>
              </a:ext>
            </a:extLst>
          </p:cNvPr>
          <p:cNvSpPr/>
          <p:nvPr/>
        </p:nvSpPr>
        <p:spPr>
          <a:xfrm>
            <a:off x="300757" y="3577375"/>
            <a:ext cx="1698244" cy="1040234"/>
          </a:xfrm>
          <a:prstGeom prst="snip2Diag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: Diagonal Corners Snipped 33">
            <a:extLst>
              <a:ext uri="{FF2B5EF4-FFF2-40B4-BE49-F238E27FC236}">
                <a16:creationId xmlns:a16="http://schemas.microsoft.com/office/drawing/2014/main" id="{371977EC-AB85-17EB-74B4-A142777CAECD}"/>
              </a:ext>
            </a:extLst>
          </p:cNvPr>
          <p:cNvSpPr/>
          <p:nvPr/>
        </p:nvSpPr>
        <p:spPr>
          <a:xfrm>
            <a:off x="3927253" y="3877017"/>
            <a:ext cx="2372961" cy="1426329"/>
          </a:xfrm>
          <a:prstGeom prst="snip2Diag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: Diagonal Corners Snipped 34">
            <a:extLst>
              <a:ext uri="{FF2B5EF4-FFF2-40B4-BE49-F238E27FC236}">
                <a16:creationId xmlns:a16="http://schemas.microsoft.com/office/drawing/2014/main" id="{213D3508-6D3C-6EB2-0589-FF3F4213FDBF}"/>
              </a:ext>
            </a:extLst>
          </p:cNvPr>
          <p:cNvSpPr/>
          <p:nvPr/>
        </p:nvSpPr>
        <p:spPr>
          <a:xfrm>
            <a:off x="6873712" y="5233243"/>
            <a:ext cx="1698244" cy="1040234"/>
          </a:xfrm>
          <a:prstGeom prst="snip2Diag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Diagonal Corners Snipped 35">
            <a:extLst>
              <a:ext uri="{FF2B5EF4-FFF2-40B4-BE49-F238E27FC236}">
                <a16:creationId xmlns:a16="http://schemas.microsoft.com/office/drawing/2014/main" id="{B90A098E-C405-3632-A416-ACCF23025B04}"/>
              </a:ext>
            </a:extLst>
          </p:cNvPr>
          <p:cNvSpPr/>
          <p:nvPr/>
        </p:nvSpPr>
        <p:spPr>
          <a:xfrm>
            <a:off x="859217" y="4862524"/>
            <a:ext cx="2628157" cy="1583915"/>
          </a:xfrm>
          <a:prstGeom prst="snip2Diag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: Diagonal Corners Snipped 36">
            <a:extLst>
              <a:ext uri="{FF2B5EF4-FFF2-40B4-BE49-F238E27FC236}">
                <a16:creationId xmlns:a16="http://schemas.microsoft.com/office/drawing/2014/main" id="{F3D5A35C-3AD5-F939-8285-FE85C72F7A00}"/>
              </a:ext>
            </a:extLst>
          </p:cNvPr>
          <p:cNvSpPr/>
          <p:nvPr/>
        </p:nvSpPr>
        <p:spPr>
          <a:xfrm>
            <a:off x="3808252" y="5826298"/>
            <a:ext cx="1983570" cy="413099"/>
          </a:xfrm>
          <a:prstGeom prst="snip2Diag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5BBE369-AE45-6CF1-97C0-D68992DBE06E}"/>
              </a:ext>
            </a:extLst>
          </p:cNvPr>
          <p:cNvSpPr txBox="1"/>
          <p:nvPr/>
        </p:nvSpPr>
        <p:spPr>
          <a:xfrm>
            <a:off x="3785016" y="5870065"/>
            <a:ext cx="2045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baseline="30000" dirty="0"/>
              <a:t>55</a:t>
            </a:r>
            <a:r>
              <a:rPr lang="de-DE" b="1" dirty="0"/>
              <a:t>Mn(</a:t>
            </a:r>
            <a:r>
              <a:rPr lang="el-GR" b="1" dirty="0">
                <a:latin typeface="Cambria Math" panose="02040503050406030204" pitchFamily="18" charset="0"/>
                <a:ea typeface="Cambria Math" panose="02040503050406030204" pitchFamily="18" charset="0"/>
              </a:rPr>
              <a:t>α</a:t>
            </a:r>
            <a:r>
              <a:rPr lang="de-DE" b="1" dirty="0"/>
              <a:t>,n)</a:t>
            </a:r>
            <a:r>
              <a:rPr lang="de-DE" b="1" baseline="30000" dirty="0"/>
              <a:t>58</a:t>
            </a:r>
            <a:r>
              <a:rPr lang="de-DE" b="1" dirty="0"/>
              <a:t>Co</a:t>
            </a:r>
            <a:r>
              <a:rPr lang="de-DE" b="1" baseline="30000" dirty="0"/>
              <a:t>m+g</a:t>
            </a: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5548E0EE-0A6E-AC11-6625-597B7B645039}"/>
              </a:ext>
            </a:extLst>
          </p:cNvPr>
          <p:cNvSpPr>
            <a:spLocks noChangeAspect="1"/>
          </p:cNvSpPr>
          <p:nvPr/>
        </p:nvSpPr>
        <p:spPr>
          <a:xfrm>
            <a:off x="9103130" y="5180308"/>
            <a:ext cx="1637219" cy="474384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B363E06-59B7-9CBB-78ED-F633DF79DE61}"/>
              </a:ext>
            </a:extLst>
          </p:cNvPr>
          <p:cNvSpPr txBox="1"/>
          <p:nvPr/>
        </p:nvSpPr>
        <p:spPr>
          <a:xfrm>
            <a:off x="9136907" y="5232834"/>
            <a:ext cx="1603442" cy="369332"/>
          </a:xfrm>
          <a:prstGeom prst="rect">
            <a:avLst/>
          </a:prstGeom>
          <a:noFill/>
          <a:ln w="57150">
            <a:noFill/>
            <a:miter lim="800000"/>
          </a:ln>
        </p:spPr>
        <p:txBody>
          <a:bodyPr wrap="square" rtlCol="0">
            <a:spAutoFit/>
          </a:bodyPr>
          <a:lstStyle/>
          <a:p>
            <a:r>
              <a:rPr lang="de-DE" b="1" baseline="30000" dirty="0"/>
              <a:t>58</a:t>
            </a:r>
            <a:r>
              <a:rPr lang="de-DE" b="1" dirty="0"/>
              <a:t>Fe(p,</a:t>
            </a:r>
            <a:r>
              <a:rPr lang="el-GR" b="1" dirty="0">
                <a:latin typeface="Cambria Math" panose="02040503050406030204" pitchFamily="18" charset="0"/>
                <a:ea typeface="Cambria Math" panose="02040503050406030204" pitchFamily="18" charset="0"/>
              </a:rPr>
              <a:t>γ</a:t>
            </a:r>
            <a:r>
              <a:rPr lang="de-DE" b="1" dirty="0"/>
              <a:t>)</a:t>
            </a:r>
            <a:r>
              <a:rPr lang="de-DE" b="1" baseline="30000" dirty="0"/>
              <a:t>59</a:t>
            </a:r>
            <a:r>
              <a:rPr lang="de-DE" b="1" dirty="0"/>
              <a:t>Co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4EAC731-939F-7477-C7F0-3E8F0B539B3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641" y="2575720"/>
            <a:ext cx="1934432" cy="100550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9D49F17-11CD-68B6-8AFB-DDF0DEB6863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54126" y="3716566"/>
            <a:ext cx="1619512" cy="971707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55E26B0-5DA0-85B3-4EE4-9CFD792031BA}"/>
              </a:ext>
            </a:extLst>
          </p:cNvPr>
          <p:cNvSpPr>
            <a:spLocks noChangeAspect="1"/>
          </p:cNvSpPr>
          <p:nvPr/>
        </p:nvSpPr>
        <p:spPr>
          <a:xfrm>
            <a:off x="7221469" y="1597825"/>
            <a:ext cx="1637219" cy="474384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F202C36-EBEE-8735-FEB5-6BBB41932644}"/>
              </a:ext>
            </a:extLst>
          </p:cNvPr>
          <p:cNvSpPr txBox="1"/>
          <p:nvPr/>
        </p:nvSpPr>
        <p:spPr>
          <a:xfrm>
            <a:off x="7255246" y="1650351"/>
            <a:ext cx="1603442" cy="369332"/>
          </a:xfrm>
          <a:prstGeom prst="rect">
            <a:avLst/>
          </a:prstGeom>
          <a:noFill/>
          <a:ln w="57150">
            <a:noFill/>
            <a:miter lim="800000"/>
          </a:ln>
        </p:spPr>
        <p:txBody>
          <a:bodyPr wrap="square" rtlCol="0">
            <a:spAutoFit/>
          </a:bodyPr>
          <a:lstStyle/>
          <a:p>
            <a:r>
              <a:rPr lang="de-DE" b="1" baseline="30000" dirty="0"/>
              <a:t>58</a:t>
            </a:r>
            <a:r>
              <a:rPr lang="de-DE" b="1" dirty="0"/>
              <a:t>Fe(p,</a:t>
            </a:r>
            <a:r>
              <a:rPr lang="el-GR" b="1" dirty="0">
                <a:latin typeface="Cambria Math" panose="02040503050406030204" pitchFamily="18" charset="0"/>
                <a:ea typeface="Cambria Math" panose="02040503050406030204" pitchFamily="18" charset="0"/>
              </a:rPr>
              <a:t>γ</a:t>
            </a:r>
            <a:r>
              <a:rPr lang="de-DE" b="1" dirty="0"/>
              <a:t>)</a:t>
            </a:r>
            <a:r>
              <a:rPr lang="de-DE" b="1" baseline="30000" dirty="0"/>
              <a:t>59</a:t>
            </a:r>
            <a:r>
              <a:rPr lang="de-DE" b="1" dirty="0"/>
              <a:t>Co</a:t>
            </a:r>
            <a:endParaRPr lang="en-US" dirty="0"/>
          </a:p>
        </p:txBody>
      </p:sp>
      <p:sp>
        <p:nvSpPr>
          <p:cNvPr id="18" name="Rectangle: Diagonal Corners Snipped 17">
            <a:extLst>
              <a:ext uri="{FF2B5EF4-FFF2-40B4-BE49-F238E27FC236}">
                <a16:creationId xmlns:a16="http://schemas.microsoft.com/office/drawing/2014/main" id="{287D0600-E50F-4B00-DF31-77A98E12998D}"/>
              </a:ext>
            </a:extLst>
          </p:cNvPr>
          <p:cNvSpPr/>
          <p:nvPr/>
        </p:nvSpPr>
        <p:spPr>
          <a:xfrm>
            <a:off x="6588386" y="4345455"/>
            <a:ext cx="1983570" cy="411607"/>
          </a:xfrm>
          <a:prstGeom prst="snip2Diag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EAEC70C-8C57-9DA3-DEC3-EED95F61AEB9}"/>
              </a:ext>
            </a:extLst>
          </p:cNvPr>
          <p:cNvSpPr txBox="1"/>
          <p:nvPr/>
        </p:nvSpPr>
        <p:spPr>
          <a:xfrm>
            <a:off x="6565150" y="4389222"/>
            <a:ext cx="2045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baseline="30000" dirty="0"/>
              <a:t>58</a:t>
            </a:r>
            <a:r>
              <a:rPr lang="de-DE" b="1" dirty="0"/>
              <a:t>Fe(</a:t>
            </a:r>
            <a:r>
              <a:rPr lang="de-DE" b="1" dirty="0" err="1"/>
              <a:t>p,n</a:t>
            </a:r>
            <a:r>
              <a:rPr lang="de-DE" b="1" dirty="0"/>
              <a:t>)</a:t>
            </a:r>
            <a:r>
              <a:rPr lang="de-DE" b="1" baseline="30000" dirty="0"/>
              <a:t>58</a:t>
            </a:r>
            <a:r>
              <a:rPr lang="de-DE" b="1" dirty="0"/>
              <a:t>Co</a:t>
            </a:r>
            <a:r>
              <a:rPr lang="de-DE" b="1" baseline="30000" dirty="0"/>
              <a:t>m+g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44245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1485"/>
    </mc:Choice>
    <mc:Fallback xmlns="">
      <p:transition spd="slow" advTm="27148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19" grpId="0" animBg="1"/>
      <p:bldP spid="17" grpId="0" animBg="1"/>
      <p:bldP spid="20" grpId="0"/>
      <p:bldP spid="23" grpId="0"/>
      <p:bldP spid="33" grpId="0" animBg="1"/>
      <p:bldP spid="34" grpId="0" animBg="1"/>
      <p:bldP spid="35" grpId="0" animBg="1"/>
      <p:bldP spid="36" grpId="0" animBg="1"/>
      <p:bldP spid="37" grpId="0" animBg="1"/>
      <p:bldP spid="38" grpId="0"/>
      <p:bldP spid="40" grpId="0" animBg="1"/>
      <p:bldP spid="41" grpId="0"/>
      <p:bldP spid="8" grpId="0" animBg="1"/>
      <p:bldP spid="15" grpId="0"/>
      <p:bldP spid="18" grpId="0" animBg="1"/>
      <p:bldP spid="21" grpId="0"/>
    </p:bldLst>
  </p:timing>
  <p:extLst mod="1">
    <p:ext uri="{E180D4A7-C9FB-4DFB-919C-405C955672EB}">
      <p14:showEvtLst xmlns:p14="http://schemas.microsoft.com/office/powerpoint/2010/main">
        <p14:playEvt time="1" objId="2"/>
        <p14:playEvt time="5425" objId="2"/>
        <p14:playEvt time="10874" objId="2"/>
        <p14:playEvt time="16291" objId="2"/>
        <p14:playEvt time="21725" objId="2"/>
        <p14:playEvt time="27140" objId="2"/>
        <p14:playEvt time="32561" objId="2"/>
        <p14:playEvt time="43390" objId="2"/>
        <p14:playEvt time="48807" objId="2"/>
        <p14:playEvt time="54223" objId="2"/>
        <p14:playEvt time="64373" objId="2"/>
        <p14:playEvt time="74573" objId="2"/>
        <p14:playEvt time="80006" objId="2"/>
        <p14:playEvt time="85474" objId="2"/>
        <p14:playEvt time="95689" objId="2"/>
        <p14:playEvt time="105856" objId="2"/>
        <p14:playEvt time="116005" objId="2"/>
        <p14:playEvt time="126207" objId="2"/>
        <p14:playEvt time="137022" objId="2"/>
        <p14:playEvt time="147221" objId="2"/>
        <p14:playEvt time="152638" objId="2"/>
        <p14:playEvt time="158088" objId="2"/>
        <p14:playEvt time="163505" objId="2"/>
        <p14:playEvt time="168971" objId="2"/>
        <p14:playEvt time="174387" objId="2"/>
        <p14:playEvt time="179821" objId="2"/>
        <p14:playEvt time="185244" objId="2"/>
        <p14:playEvt time="190704" objId="2"/>
        <p14:playEvt time="201521" objId="2"/>
        <p14:playEvt time="206955" objId="2"/>
        <p14:playEvt time="212387" objId="2"/>
        <p14:playEvt time="217805" objId="2"/>
        <p14:playEvt time="223221" objId="2"/>
        <p14:playEvt time="228637" objId="2"/>
        <p14:playEvt time="234070" objId="2"/>
        <p14:playEvt time="244886" objId="2"/>
        <p14:playEvt time="255721" objId="2"/>
        <p14:playEvt time="255753" objId="2"/>
        <p14:playEvt time="261220" objId="2"/>
        <p14:playEvt time="266669" objId="2"/>
        <p14:stopEvt time="271485" objId="2"/>
      </p14:showEvtLst>
    </p:ext>
  </p:extLs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A4C7922-02FE-7636-58C4-DF0BD7B7CA5F}"/>
              </a:ext>
            </a:extLst>
          </p:cNvPr>
          <p:cNvSpPr>
            <a:spLocks noChangeAspect="1"/>
          </p:cNvSpPr>
          <p:nvPr/>
        </p:nvSpPr>
        <p:spPr>
          <a:xfrm>
            <a:off x="6891600" y="2487599"/>
            <a:ext cx="2071120" cy="1179095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FF8EB5C3-0D54-C918-AC22-38A8580B8AE0}"/>
              </a:ext>
            </a:extLst>
          </p:cNvPr>
          <p:cNvSpPr>
            <a:spLocks noChangeAspect="1"/>
          </p:cNvSpPr>
          <p:nvPr/>
        </p:nvSpPr>
        <p:spPr>
          <a:xfrm>
            <a:off x="9851641" y="3666773"/>
            <a:ext cx="1827521" cy="1040413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BA0F4E8-ED07-7101-D66E-0B0E2A8919B6}"/>
              </a:ext>
            </a:extLst>
          </p:cNvPr>
          <p:cNvSpPr>
            <a:spLocks noChangeAspect="1"/>
          </p:cNvSpPr>
          <p:nvPr/>
        </p:nvSpPr>
        <p:spPr>
          <a:xfrm>
            <a:off x="9314301" y="937042"/>
            <a:ext cx="2602108" cy="1481389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B37BB118-22DC-48DB-852D-15E2C833A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Summary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1705D1-4D6B-4D05-99B6-6D87253EF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27/05/24 | University of Cologne | AG Zilges | Martin Müller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04C698-BD31-48E7-9B9A-F2462B59D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6866" y="6570000"/>
            <a:ext cx="6096000" cy="288000"/>
          </a:xfrm>
        </p:spPr>
        <p:txBody>
          <a:bodyPr/>
          <a:lstStyle/>
          <a:p>
            <a:r>
              <a:rPr lang="en-US"/>
              <a:t>Probing NLDs and γ-SFs via partial reaction cross sections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F90F425-FBC0-45EF-BC57-25E52D7B8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1021D-3622-4AA9-A4BC-9FAEDE77A7E0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86EDB2C-58C3-4630-A4AF-0866BD49D2ED}"/>
              </a:ext>
            </a:extLst>
          </p:cNvPr>
          <p:cNvSpPr txBox="1"/>
          <p:nvPr/>
        </p:nvSpPr>
        <p:spPr>
          <a:xfrm>
            <a:off x="1868359" y="967021"/>
            <a:ext cx="2873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Setups</a:t>
            </a:r>
            <a:endParaRPr lang="en-US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7C2FA0F-C4F9-46B0-8D33-2C7BD64310AF}"/>
              </a:ext>
            </a:extLst>
          </p:cNvPr>
          <p:cNvSpPr txBox="1"/>
          <p:nvPr/>
        </p:nvSpPr>
        <p:spPr>
          <a:xfrm>
            <a:off x="8457070" y="2987891"/>
            <a:ext cx="2873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In-beam</a:t>
            </a:r>
            <a:endParaRPr lang="en-US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A7983C5-73B6-47E8-8EAB-2D282953C920}"/>
              </a:ext>
            </a:extLst>
          </p:cNvPr>
          <p:cNvSpPr txBox="1"/>
          <p:nvPr/>
        </p:nvSpPr>
        <p:spPr>
          <a:xfrm>
            <a:off x="2239590" y="3931476"/>
            <a:ext cx="1455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err="1"/>
              <a:t>Activation</a:t>
            </a:r>
            <a:endParaRPr lang="en-US" b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4A53E4D-A90B-A447-EC45-554FE18A61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085" y="733755"/>
            <a:ext cx="1564281" cy="118069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6DFD8A1-7EF5-C9A4-17E8-084F0942719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27" r="22774" b="37434"/>
          <a:stretch/>
        </p:blipFill>
        <p:spPr>
          <a:xfrm>
            <a:off x="2654754" y="1472235"/>
            <a:ext cx="1564281" cy="117321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DCF2832-3017-9A95-2D08-5BD8C4F8DA5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74" r="16305" b="17072"/>
          <a:stretch/>
        </p:blipFill>
        <p:spPr>
          <a:xfrm>
            <a:off x="253737" y="2398031"/>
            <a:ext cx="2313652" cy="96301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3" name="Content Placeholder 7">
            <a:extLst>
              <a:ext uri="{FF2B5EF4-FFF2-40B4-BE49-F238E27FC236}">
                <a16:creationId xmlns:a16="http://schemas.microsoft.com/office/drawing/2014/main" id="{893A3F6B-A2A2-FA03-993D-FE91C319DE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4883" y="861576"/>
            <a:ext cx="2313651" cy="96025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DF9478F-BA2D-DD22-9B2E-CAFA6CB5ACA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58" b="14427"/>
          <a:stretch/>
        </p:blipFill>
        <p:spPr>
          <a:xfrm>
            <a:off x="4047850" y="2524885"/>
            <a:ext cx="2313651" cy="96231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B585604-BC24-488B-FA92-F00688DDD4B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3641" y="1040413"/>
            <a:ext cx="2313652" cy="129429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DF54138E-5EE9-DD95-6C4B-3E6F30185E3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6976" y="3644072"/>
            <a:ext cx="1484735" cy="890841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8251A3B9-8441-93DA-EC32-A5EA234996E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9868" y="4009088"/>
            <a:ext cx="2086365" cy="1251819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0EED3A58-2D35-00E6-09BD-9900CEBEE33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18534" y="5306696"/>
            <a:ext cx="1488879" cy="893327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E4F536D6-F7E4-5D1E-56D2-A83AD1550EE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540" y="4980704"/>
            <a:ext cx="2313652" cy="1388192"/>
          </a:xfrm>
          <a:prstGeom prst="rect">
            <a:avLst/>
          </a:prstGeom>
        </p:spPr>
      </p:pic>
      <p:sp>
        <p:nvSpPr>
          <p:cNvPr id="33" name="Rectangle: Diagonal Corners Snipped 32">
            <a:extLst>
              <a:ext uri="{FF2B5EF4-FFF2-40B4-BE49-F238E27FC236}">
                <a16:creationId xmlns:a16="http://schemas.microsoft.com/office/drawing/2014/main" id="{530D7F93-6806-414F-276C-9967D92F01E0}"/>
              </a:ext>
            </a:extLst>
          </p:cNvPr>
          <p:cNvSpPr/>
          <p:nvPr/>
        </p:nvSpPr>
        <p:spPr>
          <a:xfrm>
            <a:off x="300757" y="3577375"/>
            <a:ext cx="1698244" cy="1040234"/>
          </a:xfrm>
          <a:prstGeom prst="snip2Diag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: Diagonal Corners Snipped 33">
            <a:extLst>
              <a:ext uri="{FF2B5EF4-FFF2-40B4-BE49-F238E27FC236}">
                <a16:creationId xmlns:a16="http://schemas.microsoft.com/office/drawing/2014/main" id="{371977EC-AB85-17EB-74B4-A142777CAECD}"/>
              </a:ext>
            </a:extLst>
          </p:cNvPr>
          <p:cNvSpPr/>
          <p:nvPr/>
        </p:nvSpPr>
        <p:spPr>
          <a:xfrm>
            <a:off x="3927253" y="3877017"/>
            <a:ext cx="2372961" cy="1426329"/>
          </a:xfrm>
          <a:prstGeom prst="snip2Diag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: Diagonal Corners Snipped 34">
            <a:extLst>
              <a:ext uri="{FF2B5EF4-FFF2-40B4-BE49-F238E27FC236}">
                <a16:creationId xmlns:a16="http://schemas.microsoft.com/office/drawing/2014/main" id="{213D3508-6D3C-6EB2-0589-FF3F4213FDBF}"/>
              </a:ext>
            </a:extLst>
          </p:cNvPr>
          <p:cNvSpPr/>
          <p:nvPr/>
        </p:nvSpPr>
        <p:spPr>
          <a:xfrm>
            <a:off x="6873712" y="5233243"/>
            <a:ext cx="1698244" cy="1040234"/>
          </a:xfrm>
          <a:prstGeom prst="snip2Diag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Diagonal Corners Snipped 35">
            <a:extLst>
              <a:ext uri="{FF2B5EF4-FFF2-40B4-BE49-F238E27FC236}">
                <a16:creationId xmlns:a16="http://schemas.microsoft.com/office/drawing/2014/main" id="{B90A098E-C405-3632-A416-ACCF23025B04}"/>
              </a:ext>
            </a:extLst>
          </p:cNvPr>
          <p:cNvSpPr/>
          <p:nvPr/>
        </p:nvSpPr>
        <p:spPr>
          <a:xfrm>
            <a:off x="859217" y="4862524"/>
            <a:ext cx="2628157" cy="1583915"/>
          </a:xfrm>
          <a:prstGeom prst="snip2Diag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: Diagonal Corners Snipped 36">
            <a:extLst>
              <a:ext uri="{FF2B5EF4-FFF2-40B4-BE49-F238E27FC236}">
                <a16:creationId xmlns:a16="http://schemas.microsoft.com/office/drawing/2014/main" id="{F3D5A35C-3AD5-F939-8285-FE85C72F7A00}"/>
              </a:ext>
            </a:extLst>
          </p:cNvPr>
          <p:cNvSpPr/>
          <p:nvPr/>
        </p:nvSpPr>
        <p:spPr>
          <a:xfrm>
            <a:off x="3808252" y="5826298"/>
            <a:ext cx="1983570" cy="413099"/>
          </a:xfrm>
          <a:prstGeom prst="snip2Diag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5BBE369-AE45-6CF1-97C0-D68992DBE06E}"/>
              </a:ext>
            </a:extLst>
          </p:cNvPr>
          <p:cNvSpPr txBox="1"/>
          <p:nvPr/>
        </p:nvSpPr>
        <p:spPr>
          <a:xfrm>
            <a:off x="3785016" y="5870065"/>
            <a:ext cx="2045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baseline="30000" dirty="0"/>
              <a:t>55</a:t>
            </a:r>
            <a:r>
              <a:rPr lang="de-DE" b="1" dirty="0"/>
              <a:t>Mn(</a:t>
            </a:r>
            <a:r>
              <a:rPr lang="el-GR" b="1" dirty="0">
                <a:latin typeface="Cambria Math" panose="02040503050406030204" pitchFamily="18" charset="0"/>
                <a:ea typeface="Cambria Math" panose="02040503050406030204" pitchFamily="18" charset="0"/>
              </a:rPr>
              <a:t>α</a:t>
            </a:r>
            <a:r>
              <a:rPr lang="de-DE" b="1" dirty="0"/>
              <a:t>,n)</a:t>
            </a:r>
            <a:r>
              <a:rPr lang="de-DE" b="1" baseline="30000" dirty="0"/>
              <a:t>58</a:t>
            </a:r>
            <a:r>
              <a:rPr lang="de-DE" b="1" dirty="0"/>
              <a:t>Co</a:t>
            </a:r>
            <a:r>
              <a:rPr lang="de-DE" b="1" baseline="30000" dirty="0"/>
              <a:t>m+g</a:t>
            </a: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5548E0EE-0A6E-AC11-6625-597B7B645039}"/>
              </a:ext>
            </a:extLst>
          </p:cNvPr>
          <p:cNvSpPr>
            <a:spLocks noChangeAspect="1"/>
          </p:cNvSpPr>
          <p:nvPr/>
        </p:nvSpPr>
        <p:spPr>
          <a:xfrm>
            <a:off x="9103130" y="5180308"/>
            <a:ext cx="1637219" cy="474384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B363E06-59B7-9CBB-78ED-F633DF79DE61}"/>
              </a:ext>
            </a:extLst>
          </p:cNvPr>
          <p:cNvSpPr txBox="1"/>
          <p:nvPr/>
        </p:nvSpPr>
        <p:spPr>
          <a:xfrm>
            <a:off x="9136907" y="5232834"/>
            <a:ext cx="1603442" cy="369332"/>
          </a:xfrm>
          <a:prstGeom prst="rect">
            <a:avLst/>
          </a:prstGeom>
          <a:noFill/>
          <a:ln w="57150">
            <a:noFill/>
            <a:miter lim="800000"/>
          </a:ln>
        </p:spPr>
        <p:txBody>
          <a:bodyPr wrap="square" rtlCol="0">
            <a:spAutoFit/>
          </a:bodyPr>
          <a:lstStyle/>
          <a:p>
            <a:r>
              <a:rPr lang="de-DE" b="1" baseline="30000" dirty="0"/>
              <a:t>58</a:t>
            </a:r>
            <a:r>
              <a:rPr lang="de-DE" b="1" dirty="0"/>
              <a:t>Fe(p,</a:t>
            </a:r>
            <a:r>
              <a:rPr lang="el-GR" b="1" dirty="0">
                <a:latin typeface="Cambria Math" panose="02040503050406030204" pitchFamily="18" charset="0"/>
                <a:ea typeface="Cambria Math" panose="02040503050406030204" pitchFamily="18" charset="0"/>
              </a:rPr>
              <a:t>γ</a:t>
            </a:r>
            <a:r>
              <a:rPr lang="de-DE" b="1" dirty="0"/>
              <a:t>)</a:t>
            </a:r>
            <a:r>
              <a:rPr lang="de-DE" b="1" baseline="30000" dirty="0"/>
              <a:t>59</a:t>
            </a:r>
            <a:r>
              <a:rPr lang="de-DE" b="1" dirty="0"/>
              <a:t>Co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4EAC731-939F-7477-C7F0-3E8F0B539B3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641" y="2575720"/>
            <a:ext cx="1934432" cy="100550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9D49F17-11CD-68B6-8AFB-DDF0DEB6863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54126" y="3716566"/>
            <a:ext cx="1619512" cy="971707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55E26B0-5DA0-85B3-4EE4-9CFD792031BA}"/>
              </a:ext>
            </a:extLst>
          </p:cNvPr>
          <p:cNvSpPr>
            <a:spLocks noChangeAspect="1"/>
          </p:cNvSpPr>
          <p:nvPr/>
        </p:nvSpPr>
        <p:spPr>
          <a:xfrm>
            <a:off x="7221469" y="1597825"/>
            <a:ext cx="1637219" cy="474384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F202C36-EBEE-8735-FEB5-6BBB41932644}"/>
              </a:ext>
            </a:extLst>
          </p:cNvPr>
          <p:cNvSpPr txBox="1"/>
          <p:nvPr/>
        </p:nvSpPr>
        <p:spPr>
          <a:xfrm>
            <a:off x="7255246" y="1650351"/>
            <a:ext cx="1603442" cy="369332"/>
          </a:xfrm>
          <a:prstGeom prst="rect">
            <a:avLst/>
          </a:prstGeom>
          <a:noFill/>
          <a:ln w="57150">
            <a:noFill/>
            <a:miter lim="800000"/>
          </a:ln>
        </p:spPr>
        <p:txBody>
          <a:bodyPr wrap="square" rtlCol="0">
            <a:spAutoFit/>
          </a:bodyPr>
          <a:lstStyle/>
          <a:p>
            <a:r>
              <a:rPr lang="de-DE" b="1" baseline="30000" dirty="0"/>
              <a:t>58</a:t>
            </a:r>
            <a:r>
              <a:rPr lang="de-DE" b="1" dirty="0"/>
              <a:t>Fe(p,</a:t>
            </a:r>
            <a:r>
              <a:rPr lang="el-GR" b="1" dirty="0">
                <a:latin typeface="Cambria Math" panose="02040503050406030204" pitchFamily="18" charset="0"/>
                <a:ea typeface="Cambria Math" panose="02040503050406030204" pitchFamily="18" charset="0"/>
              </a:rPr>
              <a:t>γ</a:t>
            </a:r>
            <a:r>
              <a:rPr lang="de-DE" b="1" dirty="0"/>
              <a:t>)</a:t>
            </a:r>
            <a:r>
              <a:rPr lang="de-DE" b="1" baseline="30000" dirty="0"/>
              <a:t>59</a:t>
            </a:r>
            <a:r>
              <a:rPr lang="de-DE" b="1" dirty="0"/>
              <a:t>Co</a:t>
            </a:r>
            <a:endParaRPr lang="en-US" dirty="0"/>
          </a:p>
        </p:txBody>
      </p:sp>
      <p:sp>
        <p:nvSpPr>
          <p:cNvPr id="18" name="Rectangle: Diagonal Corners Snipped 17">
            <a:extLst>
              <a:ext uri="{FF2B5EF4-FFF2-40B4-BE49-F238E27FC236}">
                <a16:creationId xmlns:a16="http://schemas.microsoft.com/office/drawing/2014/main" id="{287D0600-E50F-4B00-DF31-77A98E12998D}"/>
              </a:ext>
            </a:extLst>
          </p:cNvPr>
          <p:cNvSpPr/>
          <p:nvPr/>
        </p:nvSpPr>
        <p:spPr>
          <a:xfrm>
            <a:off x="6588386" y="4345455"/>
            <a:ext cx="1983570" cy="411607"/>
          </a:xfrm>
          <a:prstGeom prst="snip2Diag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EAEC70C-8C57-9DA3-DEC3-EED95F61AEB9}"/>
              </a:ext>
            </a:extLst>
          </p:cNvPr>
          <p:cNvSpPr txBox="1"/>
          <p:nvPr/>
        </p:nvSpPr>
        <p:spPr>
          <a:xfrm>
            <a:off x="6565150" y="4389222"/>
            <a:ext cx="2045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baseline="30000" dirty="0"/>
              <a:t>58</a:t>
            </a:r>
            <a:r>
              <a:rPr lang="de-DE" b="1" dirty="0"/>
              <a:t>Fe(</a:t>
            </a:r>
            <a:r>
              <a:rPr lang="de-DE" b="1" dirty="0" err="1"/>
              <a:t>p,n</a:t>
            </a:r>
            <a:r>
              <a:rPr lang="de-DE" b="1" dirty="0"/>
              <a:t>)</a:t>
            </a:r>
            <a:r>
              <a:rPr lang="de-DE" b="1" baseline="30000" dirty="0"/>
              <a:t>58</a:t>
            </a:r>
            <a:r>
              <a:rPr lang="de-DE" b="1" dirty="0"/>
              <a:t>Co</a:t>
            </a:r>
            <a:r>
              <a:rPr lang="de-DE" b="1" baseline="30000" dirty="0"/>
              <a:t>m+g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61521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1485"/>
    </mc:Choice>
    <mc:Fallback xmlns="">
      <p:transition spd="slow" advTm="271485"/>
    </mc:Fallback>
  </mc:AlternateContent>
  <p:extLst mod="1">
    <p:ext uri="{E180D4A7-C9FB-4DFB-919C-405C955672EB}">
      <p14:showEvtLst xmlns:p14="http://schemas.microsoft.com/office/powerpoint/2010/main">
        <p14:playEvt time="1" objId="2"/>
        <p14:playEvt time="5425" objId="2"/>
        <p14:playEvt time="10874" objId="2"/>
        <p14:playEvt time="16291" objId="2"/>
        <p14:playEvt time="21725" objId="2"/>
        <p14:playEvt time="27140" objId="2"/>
        <p14:playEvt time="32561" objId="2"/>
        <p14:playEvt time="43390" objId="2"/>
        <p14:playEvt time="48807" objId="2"/>
        <p14:playEvt time="54223" objId="2"/>
        <p14:playEvt time="64373" objId="2"/>
        <p14:playEvt time="74573" objId="2"/>
        <p14:playEvt time="80006" objId="2"/>
        <p14:playEvt time="85474" objId="2"/>
        <p14:playEvt time="95689" objId="2"/>
        <p14:playEvt time="105856" objId="2"/>
        <p14:playEvt time="116005" objId="2"/>
        <p14:playEvt time="126207" objId="2"/>
        <p14:playEvt time="137022" objId="2"/>
        <p14:playEvt time="147221" objId="2"/>
        <p14:playEvt time="152638" objId="2"/>
        <p14:playEvt time="158088" objId="2"/>
        <p14:playEvt time="163505" objId="2"/>
        <p14:playEvt time="168971" objId="2"/>
        <p14:playEvt time="174387" objId="2"/>
        <p14:playEvt time="179821" objId="2"/>
        <p14:playEvt time="185244" objId="2"/>
        <p14:playEvt time="190704" objId="2"/>
        <p14:playEvt time="201521" objId="2"/>
        <p14:playEvt time="206955" objId="2"/>
        <p14:playEvt time="212387" objId="2"/>
        <p14:playEvt time="217805" objId="2"/>
        <p14:playEvt time="223221" objId="2"/>
        <p14:playEvt time="228637" objId="2"/>
        <p14:playEvt time="234070" objId="2"/>
        <p14:playEvt time="244886" objId="2"/>
        <p14:playEvt time="255721" objId="2"/>
        <p14:playEvt time="255753" objId="2"/>
        <p14:playEvt time="261220" objId="2"/>
        <p14:playEvt time="266669" objId="2"/>
        <p14:stopEvt time="271485" objId="2"/>
      </p14:showEvtLst>
    </p:ext>
  </p:extLs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37BB118-22DC-48DB-852D-15E2C833A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Energy </a:t>
            </a:r>
            <a:r>
              <a:rPr lang="de-DE" dirty="0" err="1"/>
              <a:t>loss</a:t>
            </a:r>
            <a:r>
              <a:rPr lang="de-DE" dirty="0"/>
              <a:t> </a:t>
            </a:r>
            <a:r>
              <a:rPr lang="de-DE" dirty="0" err="1"/>
              <a:t>simulation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1705D1-4D6B-4D05-99B6-6D87253EF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27/05/24 | University of Cologne | AG Zilges | Martin Müller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04C698-BD31-48E7-9B9A-F2462B59D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Probing NLDs and γ-SFs via partial reaction cross sections</a:t>
            </a:r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020520C-E366-4309-A336-A31B979EB3B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55" y="716882"/>
            <a:ext cx="9687095" cy="5812258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E0284C79-BE3F-4E83-BC58-D3D37933088B}"/>
              </a:ext>
            </a:extLst>
          </p:cNvPr>
          <p:cNvGrpSpPr/>
          <p:nvPr/>
        </p:nvGrpSpPr>
        <p:grpSpPr>
          <a:xfrm>
            <a:off x="-333375" y="5282461"/>
            <a:ext cx="7848600" cy="1224000"/>
            <a:chOff x="-333375" y="5282461"/>
            <a:chExt cx="7848600" cy="1224000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E4814C86-51CE-4069-BAC3-DA83ECAB07F1}"/>
                </a:ext>
              </a:extLst>
            </p:cNvPr>
            <p:cNvSpPr/>
            <p:nvPr/>
          </p:nvSpPr>
          <p:spPr>
            <a:xfrm>
              <a:off x="-333375" y="5282461"/>
              <a:ext cx="7848600" cy="1224000"/>
            </a:xfrm>
            <a:prstGeom prst="round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FB6F99CC-F6FD-4679-ACE1-2104D29E45F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4318" y="5407433"/>
              <a:ext cx="5693939" cy="972000"/>
            </a:xfrm>
            <a:prstGeom prst="rect">
              <a:avLst/>
            </a:prstGeom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034E34BD-751F-408B-82B7-F4D1C6195334}"/>
              </a:ext>
            </a:extLst>
          </p:cNvPr>
          <p:cNvSpPr txBox="1"/>
          <p:nvPr/>
        </p:nvSpPr>
        <p:spPr>
          <a:xfrm>
            <a:off x="8340784" y="1097771"/>
            <a:ext cx="1340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single</a:t>
            </a:r>
            <a:r>
              <a:rPr lang="de-DE" dirty="0"/>
              <a:t> </a:t>
            </a:r>
            <a:r>
              <a:rPr lang="de-DE" dirty="0" err="1"/>
              <a:t>run</a:t>
            </a:r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960B645-9C71-4FA6-B57C-97CE0526AE95}"/>
              </a:ext>
            </a:extLst>
          </p:cNvPr>
          <p:cNvSpPr txBox="1"/>
          <p:nvPr/>
        </p:nvSpPr>
        <p:spPr>
          <a:xfrm>
            <a:off x="8340784" y="3158494"/>
            <a:ext cx="1340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10,000 </a:t>
            </a:r>
            <a:r>
              <a:rPr lang="de-DE" dirty="0" err="1"/>
              <a:t>runs</a:t>
            </a:r>
            <a:endParaRPr lang="en-US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037FC25-88C3-45A7-8287-A3B4AB9DF8CA}"/>
              </a:ext>
            </a:extLst>
          </p:cNvPr>
          <p:cNvCxnSpPr/>
          <p:nvPr/>
        </p:nvCxnSpPr>
        <p:spPr>
          <a:xfrm>
            <a:off x="3508755" y="2822112"/>
            <a:ext cx="324000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B99EF78F-98B0-4C72-B9B6-727969BBC58D}"/>
              </a:ext>
            </a:extLst>
          </p:cNvPr>
          <p:cNvSpPr/>
          <p:nvPr/>
        </p:nvSpPr>
        <p:spPr>
          <a:xfrm>
            <a:off x="1918242" y="5688000"/>
            <a:ext cx="1205957" cy="576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877D1E57-32E8-4B69-AD5A-DDD9FBF39230}"/>
              </a:ext>
            </a:extLst>
          </p:cNvPr>
          <p:cNvCxnSpPr/>
          <p:nvPr/>
        </p:nvCxnSpPr>
        <p:spPr>
          <a:xfrm>
            <a:off x="3366633" y="4992156"/>
            <a:ext cx="612000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>
            <a:extLst>
              <a:ext uri="{FF2B5EF4-FFF2-40B4-BE49-F238E27FC236}">
                <a16:creationId xmlns:a16="http://schemas.microsoft.com/office/drawing/2014/main" id="{ADFD03C3-0B9C-4D0A-91FB-7B18436B6D55}"/>
              </a:ext>
            </a:extLst>
          </p:cNvPr>
          <p:cNvSpPr/>
          <p:nvPr/>
        </p:nvSpPr>
        <p:spPr>
          <a:xfrm>
            <a:off x="3350376" y="5688000"/>
            <a:ext cx="1205957" cy="576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C73B6BA6-CA44-4AA3-86B3-64B1C0457C49}"/>
              </a:ext>
            </a:extLst>
          </p:cNvPr>
          <p:cNvSpPr/>
          <p:nvPr/>
        </p:nvSpPr>
        <p:spPr>
          <a:xfrm>
            <a:off x="4913089" y="5522053"/>
            <a:ext cx="1205957" cy="468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FBBA204D-9E29-4EF6-A691-24D71E578449}"/>
              </a:ext>
            </a:extLst>
          </p:cNvPr>
          <p:cNvCxnSpPr/>
          <p:nvPr/>
        </p:nvCxnSpPr>
        <p:spPr>
          <a:xfrm>
            <a:off x="3651216" y="2716098"/>
            <a:ext cx="1296000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FC8618-E3C0-4DED-84AB-3C3D8E161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1021D-3622-4AA9-A4BC-9FAEDE77A7E0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79D6A5-0120-4BF7-AB98-A827174A03F6}"/>
              </a:ext>
            </a:extLst>
          </p:cNvPr>
          <p:cNvSpPr txBox="1"/>
          <p:nvPr/>
        </p:nvSpPr>
        <p:spPr>
          <a:xfrm>
            <a:off x="5540063" y="2086540"/>
            <a:ext cx="1046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Target 3</a:t>
            </a:r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6202C1A-49C2-405B-9EAE-F96240B6FE3C}"/>
              </a:ext>
            </a:extLst>
          </p:cNvPr>
          <p:cNvSpPr txBox="1"/>
          <p:nvPr/>
        </p:nvSpPr>
        <p:spPr>
          <a:xfrm>
            <a:off x="3780114" y="2111823"/>
            <a:ext cx="1046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Target 4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1B8672B-00CF-4510-9FD5-32BC27C57730}"/>
              </a:ext>
            </a:extLst>
          </p:cNvPr>
          <p:cNvSpPr txBox="1"/>
          <p:nvPr/>
        </p:nvSpPr>
        <p:spPr>
          <a:xfrm>
            <a:off x="7187888" y="2086540"/>
            <a:ext cx="1046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Target 2</a:t>
            </a:r>
            <a:endParaRPr lang="en-US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3ED5EFF-573C-4E9D-9E95-D420A878F2A8}"/>
              </a:ext>
            </a:extLst>
          </p:cNvPr>
          <p:cNvSpPr txBox="1"/>
          <p:nvPr/>
        </p:nvSpPr>
        <p:spPr>
          <a:xfrm>
            <a:off x="8746890" y="2083770"/>
            <a:ext cx="1046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Target 1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038E7A-350B-461A-87F6-57EFF22DE1F7}"/>
              </a:ext>
            </a:extLst>
          </p:cNvPr>
          <p:cNvCxnSpPr>
            <a:cxnSpLocks/>
          </p:cNvCxnSpPr>
          <p:nvPr/>
        </p:nvCxnSpPr>
        <p:spPr>
          <a:xfrm>
            <a:off x="8538785" y="2011019"/>
            <a:ext cx="0" cy="3066862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7F77112E-7E5A-4D16-8309-99BE55F3A5F2}"/>
              </a:ext>
            </a:extLst>
          </p:cNvPr>
          <p:cNvCxnSpPr>
            <a:cxnSpLocks/>
          </p:cNvCxnSpPr>
          <p:nvPr/>
        </p:nvCxnSpPr>
        <p:spPr>
          <a:xfrm>
            <a:off x="6941899" y="1997765"/>
            <a:ext cx="0" cy="3053666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5C3B8B89-E25D-4F2F-AAA5-8D276B0516AC}"/>
              </a:ext>
            </a:extLst>
          </p:cNvPr>
          <p:cNvCxnSpPr>
            <a:cxnSpLocks/>
          </p:cNvCxnSpPr>
          <p:nvPr/>
        </p:nvCxnSpPr>
        <p:spPr>
          <a:xfrm>
            <a:off x="5215809" y="2011019"/>
            <a:ext cx="0" cy="3053666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2CC2B55-2774-4EE1-BB90-5E95FEF18D67}"/>
              </a:ext>
            </a:extLst>
          </p:cNvPr>
          <p:cNvCxnSpPr>
            <a:cxnSpLocks/>
          </p:cNvCxnSpPr>
          <p:nvPr/>
        </p:nvCxnSpPr>
        <p:spPr>
          <a:xfrm flipH="1">
            <a:off x="2786732" y="2320157"/>
            <a:ext cx="864484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CF96139-829A-4535-BB8B-593BF4BF200B}"/>
              </a:ext>
            </a:extLst>
          </p:cNvPr>
          <p:cNvSpPr txBox="1"/>
          <p:nvPr/>
        </p:nvSpPr>
        <p:spPr>
          <a:xfrm>
            <a:off x="2742248" y="1930699"/>
            <a:ext cx="1090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“Beam“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83861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9157"/>
    </mc:Choice>
    <mc:Fallback xmlns="">
      <p:transition spd="slow" advTm="13915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42" grpId="0" animBg="1"/>
      <p:bldP spid="42" grpId="1" animBg="1"/>
      <p:bldP spid="4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itle 6">
            <a:extLst>
              <a:ext uri="{FF2B5EF4-FFF2-40B4-BE49-F238E27FC236}">
                <a16:creationId xmlns:a16="http://schemas.microsoft.com/office/drawing/2014/main" id="{DA787EE0-4B80-4A69-8A6E-58A3695D8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Nucleosynthesis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B7DF6A-AE5C-459F-B543-CD988CC62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27/05/24 | University of Cologne | AG Zilges | Martin Müller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5E8442-555D-4112-BC1E-67234E28D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Probing NLDs and γ-SFs via partial reaction cross sections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11AC160-EB02-4BCB-8FBA-378294F8163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50495" y="670833"/>
            <a:ext cx="8891009" cy="589916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4EAF99D-721A-47B8-B50E-4421B505C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1021D-3622-4AA9-A4BC-9FAEDE77A7E0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1E92E74-7114-9023-D146-FC98251DF526}"/>
              </a:ext>
            </a:extLst>
          </p:cNvPr>
          <p:cNvSpPr txBox="1"/>
          <p:nvPr/>
        </p:nvSpPr>
        <p:spPr>
          <a:xfrm>
            <a:off x="9258444" y="6273764"/>
            <a:ext cx="293355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4D4D4D"/>
                </a:solidFill>
                <a:effectLst/>
              </a:rPr>
              <a:t>H. Schatz. J. Phys. G </a:t>
            </a:r>
            <a:r>
              <a:rPr lang="en-US" sz="1200" b="1" dirty="0">
                <a:solidFill>
                  <a:srgbClr val="4D4D4D"/>
                </a:solidFill>
                <a:effectLst/>
              </a:rPr>
              <a:t>43</a:t>
            </a:r>
            <a:r>
              <a:rPr lang="en-US" sz="1200" dirty="0">
                <a:solidFill>
                  <a:srgbClr val="4D4D4D"/>
                </a:solidFill>
                <a:effectLst/>
              </a:rPr>
              <a:t>, 064001 (2016)</a:t>
            </a:r>
            <a:endParaRPr lang="en-US" sz="1200" dirty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8626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itle 6">
            <a:extLst>
              <a:ext uri="{FF2B5EF4-FFF2-40B4-BE49-F238E27FC236}">
                <a16:creationId xmlns:a16="http://schemas.microsoft.com/office/drawing/2014/main" id="{DA787EE0-4B80-4A69-8A6E-58A3695D8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Hauser-</a:t>
            </a:r>
            <a:r>
              <a:rPr lang="de-DE" dirty="0" err="1"/>
              <a:t>Feshbach</a:t>
            </a:r>
            <a:r>
              <a:rPr lang="de-DE" dirty="0"/>
              <a:t> </a:t>
            </a:r>
            <a:r>
              <a:rPr lang="de-DE" dirty="0" err="1"/>
              <a:t>statistical</a:t>
            </a:r>
            <a:r>
              <a:rPr lang="de-DE" dirty="0"/>
              <a:t> </a:t>
            </a:r>
            <a:r>
              <a:rPr lang="de-DE" dirty="0" err="1"/>
              <a:t>model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B7DF6A-AE5C-459F-B543-CD988CC62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27/05/24 | University of Cologne | AG Zilges | Martin Müller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5E8442-555D-4112-BC1E-67234E28D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Probing NLDs and γ-SFs via partial reaction cross sections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4EAF99D-721A-47B8-B50E-4421B505C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1021D-3622-4AA9-A4BC-9FAEDE77A7E0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94DF56-73D7-ABC8-AF13-DF883E7FC00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866" y="2392510"/>
            <a:ext cx="9280899" cy="1196941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80566A83-E82D-2665-DAD7-D4E3EAB3B430}"/>
              </a:ext>
            </a:extLst>
          </p:cNvPr>
          <p:cNvSpPr/>
          <p:nvPr/>
        </p:nvSpPr>
        <p:spPr>
          <a:xfrm>
            <a:off x="6299256" y="2464055"/>
            <a:ext cx="625768" cy="1099695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414620C-20B1-4723-06D4-51B59EF424B6}"/>
              </a:ext>
            </a:extLst>
          </p:cNvPr>
          <p:cNvSpPr/>
          <p:nvPr/>
        </p:nvSpPr>
        <p:spPr>
          <a:xfrm>
            <a:off x="8080939" y="2123684"/>
            <a:ext cx="2362472" cy="1451431"/>
          </a:xfrm>
          <a:prstGeom prst="ellipse">
            <a:avLst/>
          </a:prstGeom>
          <a:noFill/>
          <a:ln w="38100">
            <a:gradFill flip="none" rotWithShape="1">
              <a:gsLst>
                <a:gs pos="0">
                  <a:srgbClr val="FFC000"/>
                </a:gs>
                <a:gs pos="100000">
                  <a:srgbClr val="555496"/>
                </a:gs>
              </a:gsLst>
              <a:lin ang="16200000" scaled="1"/>
              <a:tileRect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E11CB78-6DB6-5B44-04B3-AB3D8E505AEC}"/>
              </a:ext>
            </a:extLst>
          </p:cNvPr>
          <p:cNvSpPr txBox="1"/>
          <p:nvPr/>
        </p:nvSpPr>
        <p:spPr>
          <a:xfrm>
            <a:off x="5178677" y="3943041"/>
            <a:ext cx="16828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Nuclear level</a:t>
            </a:r>
            <a:br>
              <a:rPr lang="en-US" dirty="0">
                <a:solidFill>
                  <a:srgbClr val="C00000"/>
                </a:solidFill>
              </a:rPr>
            </a:br>
            <a:r>
              <a:rPr lang="en-US" dirty="0">
                <a:solidFill>
                  <a:srgbClr val="C00000"/>
                </a:solidFill>
              </a:rPr>
              <a:t>density (NLD)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BBA29AC-1FF5-7FB7-DC0F-5BB2E285FBFC}"/>
              </a:ext>
            </a:extLst>
          </p:cNvPr>
          <p:cNvSpPr txBox="1"/>
          <p:nvPr/>
        </p:nvSpPr>
        <p:spPr>
          <a:xfrm>
            <a:off x="8011922" y="1072104"/>
            <a:ext cx="1828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rgbClr val="555496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γ </a:t>
            </a:r>
            <a:r>
              <a:rPr lang="en-US" dirty="0">
                <a:solidFill>
                  <a:srgbClr val="555496"/>
                </a:solidFill>
              </a:rPr>
              <a:t>strength function (</a:t>
            </a:r>
            <a:r>
              <a:rPr lang="el-GR" dirty="0">
                <a:solidFill>
                  <a:srgbClr val="555496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γ </a:t>
            </a:r>
            <a:r>
              <a:rPr lang="en-US" dirty="0">
                <a:solidFill>
                  <a:srgbClr val="555496"/>
                </a:solidFill>
              </a:rPr>
              <a:t>-SF)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667A80B-E0BF-787C-D1DD-E41A6B4631A8}"/>
              </a:ext>
            </a:extLst>
          </p:cNvPr>
          <p:cNvSpPr txBox="1"/>
          <p:nvPr/>
        </p:nvSpPr>
        <p:spPr>
          <a:xfrm>
            <a:off x="9144000" y="3999614"/>
            <a:ext cx="1828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FFC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Optical </a:t>
            </a:r>
            <a:r>
              <a:rPr lang="de-DE" dirty="0" err="1">
                <a:solidFill>
                  <a:srgbClr val="FFC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model</a:t>
            </a:r>
            <a:r>
              <a:rPr lang="de-DE" dirty="0">
                <a:solidFill>
                  <a:srgbClr val="FFC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potential (OMP)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9717F9D-E4CD-DED9-06AC-220DCF6AECA5}"/>
              </a:ext>
            </a:extLst>
          </p:cNvPr>
          <p:cNvSpPr/>
          <p:nvPr/>
        </p:nvSpPr>
        <p:spPr>
          <a:xfrm>
            <a:off x="8151211" y="2392509"/>
            <a:ext cx="1136283" cy="562445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FB8F643-2E58-B2C1-2203-8F0405966C40}"/>
              </a:ext>
            </a:extLst>
          </p:cNvPr>
          <p:cNvSpPr/>
          <p:nvPr/>
        </p:nvSpPr>
        <p:spPr>
          <a:xfrm>
            <a:off x="9307127" y="2392510"/>
            <a:ext cx="1136284" cy="562446"/>
          </a:xfrm>
          <a:prstGeom prst="ellipse">
            <a:avLst/>
          </a:prstGeom>
          <a:noFill/>
          <a:ln w="38100">
            <a:solidFill>
              <a:srgbClr val="55549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555496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6FEB7C-651F-804C-D35C-6E36F05F5160}"/>
              </a:ext>
            </a:extLst>
          </p:cNvPr>
          <p:cNvSpPr txBox="1"/>
          <p:nvPr/>
        </p:nvSpPr>
        <p:spPr>
          <a:xfrm>
            <a:off x="2527680" y="5395018"/>
            <a:ext cx="69848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Measure</a:t>
            </a:r>
            <a:r>
              <a:rPr lang="de-DE" dirty="0"/>
              <a:t> </a:t>
            </a:r>
            <a:r>
              <a:rPr lang="de-DE" dirty="0" err="1"/>
              <a:t>cross</a:t>
            </a:r>
            <a:r>
              <a:rPr lang="de-DE" dirty="0"/>
              <a:t> </a:t>
            </a:r>
            <a:r>
              <a:rPr lang="de-DE" dirty="0" err="1"/>
              <a:t>sections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constrain</a:t>
            </a:r>
            <a:r>
              <a:rPr lang="de-DE" dirty="0"/>
              <a:t> </a:t>
            </a:r>
            <a:r>
              <a:rPr lang="de-DE" dirty="0" err="1"/>
              <a:t>nuclear</a:t>
            </a:r>
            <a:r>
              <a:rPr lang="de-DE" dirty="0"/>
              <a:t> </a:t>
            </a:r>
            <a:r>
              <a:rPr lang="de-DE" dirty="0" err="1"/>
              <a:t>input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Partial </a:t>
            </a:r>
            <a:r>
              <a:rPr lang="de-DE" dirty="0" err="1"/>
              <a:t>cross</a:t>
            </a:r>
            <a:r>
              <a:rPr lang="de-DE" dirty="0"/>
              <a:t> </a:t>
            </a:r>
            <a:r>
              <a:rPr lang="de-DE" dirty="0" err="1"/>
              <a:t>sections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help</a:t>
            </a:r>
            <a:r>
              <a:rPr lang="de-DE" dirty="0"/>
              <a:t> </a:t>
            </a:r>
            <a:r>
              <a:rPr lang="de-DE" dirty="0" err="1"/>
              <a:t>reduce</a:t>
            </a:r>
            <a:r>
              <a:rPr lang="de-DE" dirty="0"/>
              <a:t> </a:t>
            </a:r>
            <a:r>
              <a:rPr lang="de-DE" dirty="0" err="1"/>
              <a:t>sensitivity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OMP</a:t>
            </a:r>
          </a:p>
        </p:txBody>
      </p:sp>
    </p:spTree>
    <p:extLst>
      <p:ext uri="{BB962C8B-B14F-4D97-AF65-F5344CB8AC3E}">
        <p14:creationId xmlns:p14="http://schemas.microsoft.com/office/powerpoint/2010/main" val="1314141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9" grpId="1" animBg="1"/>
      <p:bldP spid="10" grpId="0"/>
      <p:bldP spid="11" grpId="0"/>
      <p:bldP spid="12" grpId="0"/>
      <p:bldP spid="13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itle 6">
            <a:extLst>
              <a:ext uri="{FF2B5EF4-FFF2-40B4-BE49-F238E27FC236}">
                <a16:creationId xmlns:a16="http://schemas.microsoft.com/office/drawing/2014/main" id="{DA787EE0-4B80-4A69-8A6E-58A3695D8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Particle</a:t>
            </a:r>
            <a:r>
              <a:rPr lang="de-DE" dirty="0"/>
              <a:t> </a:t>
            </a:r>
            <a:r>
              <a:rPr lang="de-DE" dirty="0" err="1"/>
              <a:t>accelerators</a:t>
            </a:r>
            <a:r>
              <a:rPr lang="de-DE" dirty="0"/>
              <a:t> at Cologne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B7DF6A-AE5C-459F-B543-CD988CC62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27/05/24 | University of Cologne | AG Zilges | Martin Müller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5E8442-555D-4112-BC1E-67234E28D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6000" y="6570000"/>
            <a:ext cx="6096000" cy="288000"/>
          </a:xfrm>
        </p:spPr>
        <p:txBody>
          <a:bodyPr/>
          <a:lstStyle/>
          <a:p>
            <a:r>
              <a:rPr lang="en-US"/>
              <a:t>Probing NLDs and γ-SFs via partial reaction cross sections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4EAF99D-721A-47B8-B50E-4421B505C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2445" y="6570000"/>
            <a:ext cx="679555" cy="288000"/>
          </a:xfrm>
        </p:spPr>
        <p:txBody>
          <a:bodyPr/>
          <a:lstStyle/>
          <a:p>
            <a:fld id="{5B51021D-3622-4AA9-A4BC-9FAEDE77A7E0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Content Placeholder 7">
            <a:extLst>
              <a:ext uri="{FF2B5EF4-FFF2-40B4-BE49-F238E27FC236}">
                <a16:creationId xmlns:a16="http://schemas.microsoft.com/office/drawing/2014/main" id="{753D9831-0E2C-4B5B-A3F3-FA2EBC4B2F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04" y="824470"/>
            <a:ext cx="6275386" cy="2604530"/>
          </a:xfr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7AC11D4-0493-8995-FA52-16920849962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58" b="14427"/>
          <a:stretch/>
        </p:blipFill>
        <p:spPr>
          <a:xfrm>
            <a:off x="351704" y="3681000"/>
            <a:ext cx="6261933" cy="260453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3119B3D-4AE6-B6B5-5B30-60736C1B32E5}"/>
              </a:ext>
            </a:extLst>
          </p:cNvPr>
          <p:cNvSpPr txBox="1"/>
          <p:nvPr/>
        </p:nvSpPr>
        <p:spPr>
          <a:xfrm>
            <a:off x="7023174" y="824470"/>
            <a:ext cx="496990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10 MV FN Tandem </a:t>
            </a:r>
            <a:r>
              <a:rPr lang="de-DE" b="1" dirty="0" err="1"/>
              <a:t>accelerator</a:t>
            </a:r>
            <a:endParaRPr lang="de-DE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Sputter</a:t>
            </a:r>
            <a:r>
              <a:rPr lang="de-DE" dirty="0"/>
              <a:t> source + </a:t>
            </a:r>
            <a:r>
              <a:rPr lang="de-DE" dirty="0" err="1"/>
              <a:t>Duoplasmatron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Experiments: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b="1" baseline="30000" dirty="0"/>
              <a:t>55</a:t>
            </a:r>
            <a:r>
              <a:rPr lang="de-DE" b="1" dirty="0"/>
              <a:t>Mn(</a:t>
            </a:r>
            <a:r>
              <a:rPr lang="el-GR" b="1" dirty="0">
                <a:latin typeface="Cambria Math" panose="02040503050406030204" pitchFamily="18" charset="0"/>
                <a:ea typeface="Cambria Math" panose="02040503050406030204" pitchFamily="18" charset="0"/>
              </a:rPr>
              <a:t>α</a:t>
            </a:r>
            <a:r>
              <a:rPr lang="de-DE" b="1" dirty="0"/>
              <a:t>,n)</a:t>
            </a:r>
            <a:r>
              <a:rPr lang="de-DE" b="1" baseline="30000" dirty="0"/>
              <a:t>58</a:t>
            </a:r>
            <a:r>
              <a:rPr lang="de-DE" b="1" dirty="0"/>
              <a:t>Co</a:t>
            </a:r>
            <a:r>
              <a:rPr lang="de-DE" b="1" baseline="30000" dirty="0"/>
              <a:t>m+g</a:t>
            </a:r>
            <a:r>
              <a:rPr lang="de-DE" dirty="0"/>
              <a:t> (benchmark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baseline="30000" dirty="0"/>
              <a:t>170,172</a:t>
            </a:r>
            <a:r>
              <a:rPr lang="de-DE" dirty="0"/>
              <a:t>Yb(</a:t>
            </a:r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</a:rPr>
              <a:t>α</a:t>
            </a:r>
            <a:r>
              <a:rPr lang="de-DE" dirty="0"/>
              <a:t>,n)</a:t>
            </a:r>
            <a:r>
              <a:rPr lang="de-DE" baseline="30000" dirty="0"/>
              <a:t>173,174</a:t>
            </a:r>
            <a:r>
              <a:rPr lang="de-DE" dirty="0"/>
              <a:t>Hf </a:t>
            </a:r>
            <a:r>
              <a:rPr lang="de-DE" dirty="0" err="1"/>
              <a:t>stacked</a:t>
            </a:r>
            <a:r>
              <a:rPr lang="de-DE" dirty="0"/>
              <a:t> </a:t>
            </a:r>
            <a:r>
              <a:rPr lang="de-DE" dirty="0" err="1"/>
              <a:t>target</a:t>
            </a:r>
            <a:r>
              <a:rPr lang="de-DE" dirty="0"/>
              <a:t> </a:t>
            </a:r>
            <a:r>
              <a:rPr lang="de-DE" dirty="0" err="1"/>
              <a:t>experiment</a:t>
            </a:r>
            <a:r>
              <a:rPr lang="de-DE" dirty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b="1" baseline="30000" dirty="0"/>
              <a:t>58</a:t>
            </a:r>
            <a:r>
              <a:rPr lang="de-DE" b="1" dirty="0"/>
              <a:t>Fe(</a:t>
            </a:r>
            <a:r>
              <a:rPr lang="de-DE" b="1" dirty="0" err="1"/>
              <a:t>p,n</a:t>
            </a:r>
            <a:r>
              <a:rPr lang="de-DE" b="1" dirty="0"/>
              <a:t>)</a:t>
            </a:r>
            <a:r>
              <a:rPr lang="de-DE" b="1" baseline="30000" dirty="0"/>
              <a:t>58</a:t>
            </a:r>
            <a:r>
              <a:rPr lang="de-DE" b="1" dirty="0"/>
              <a:t>Co</a:t>
            </a:r>
            <a:r>
              <a:rPr lang="de-DE" b="1" baseline="30000" dirty="0"/>
              <a:t>m+g</a:t>
            </a:r>
            <a:r>
              <a:rPr lang="de-DE" b="1" dirty="0"/>
              <a:t> </a:t>
            </a:r>
            <a:r>
              <a:rPr lang="de-DE" dirty="0"/>
              <a:t>(</a:t>
            </a:r>
            <a:r>
              <a:rPr lang="de-DE" dirty="0" err="1"/>
              <a:t>activation</a:t>
            </a:r>
            <a:r>
              <a:rPr lang="de-DE" dirty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b="1" baseline="30000" dirty="0"/>
              <a:t>58</a:t>
            </a:r>
            <a:r>
              <a:rPr lang="de-DE" b="1" dirty="0"/>
              <a:t>Fe(p,</a:t>
            </a:r>
            <a:r>
              <a:rPr lang="el-GR" b="1" dirty="0">
                <a:latin typeface="Cambria Math" panose="02040503050406030204" pitchFamily="18" charset="0"/>
                <a:ea typeface="Cambria Math" panose="02040503050406030204" pitchFamily="18" charset="0"/>
              </a:rPr>
              <a:t>γ</a:t>
            </a:r>
            <a:r>
              <a:rPr lang="de-DE" b="1" dirty="0"/>
              <a:t>)</a:t>
            </a:r>
            <a:r>
              <a:rPr lang="de-DE" b="1" baseline="30000" dirty="0"/>
              <a:t>59</a:t>
            </a:r>
            <a:r>
              <a:rPr lang="de-DE" b="1" dirty="0"/>
              <a:t>Co </a:t>
            </a:r>
            <a:r>
              <a:rPr lang="de-DE" dirty="0"/>
              <a:t>(in-beam)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b="1" baseline="30000" dirty="0"/>
              <a:t>93</a:t>
            </a:r>
            <a:r>
              <a:rPr lang="de-DE" b="1" dirty="0"/>
              <a:t>Nb(p,</a:t>
            </a:r>
            <a:r>
              <a:rPr lang="el-GR" b="1" dirty="0">
                <a:latin typeface="Cambria Math" panose="02040503050406030204" pitchFamily="18" charset="0"/>
                <a:ea typeface="Cambria Math" panose="02040503050406030204" pitchFamily="18" charset="0"/>
              </a:rPr>
              <a:t>γ</a:t>
            </a:r>
            <a:r>
              <a:rPr lang="de-DE" b="1" dirty="0"/>
              <a:t>)</a:t>
            </a:r>
            <a:r>
              <a:rPr lang="de-DE" b="1" baseline="30000" dirty="0"/>
              <a:t>94</a:t>
            </a:r>
            <a:r>
              <a:rPr lang="de-DE" b="1" dirty="0"/>
              <a:t>Mo </a:t>
            </a:r>
            <a:r>
              <a:rPr lang="de-DE" dirty="0"/>
              <a:t>(in-beam)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26CE9B5-D7C1-986F-3763-404DADBA3323}"/>
              </a:ext>
            </a:extLst>
          </p:cNvPr>
          <p:cNvSpPr txBox="1"/>
          <p:nvPr/>
        </p:nvSpPr>
        <p:spPr>
          <a:xfrm>
            <a:off x="7023173" y="3773360"/>
            <a:ext cx="496990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6 MV </a:t>
            </a:r>
            <a:r>
              <a:rPr lang="de-DE" b="1" dirty="0" err="1"/>
              <a:t>Tandetron</a:t>
            </a:r>
            <a:r>
              <a:rPr lang="de-DE" b="1" dirty="0"/>
              <a:t> </a:t>
            </a:r>
            <a:r>
              <a:rPr lang="de-DE" b="1" dirty="0" err="1"/>
              <a:t>accelerator</a:t>
            </a:r>
            <a:endParaRPr lang="de-DE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Sputter</a:t>
            </a:r>
            <a:r>
              <a:rPr lang="de-DE" dirty="0"/>
              <a:t> source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Higher beam </a:t>
            </a:r>
            <a:r>
              <a:rPr lang="de-DE" dirty="0" err="1"/>
              <a:t>currents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Autonomous</a:t>
            </a:r>
            <a:r>
              <a:rPr lang="de-DE" dirty="0"/>
              <a:t> </a:t>
            </a:r>
            <a:r>
              <a:rPr lang="de-DE" dirty="0" err="1"/>
              <a:t>operation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Experiments: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b="1" baseline="30000" dirty="0"/>
              <a:t>58</a:t>
            </a:r>
            <a:r>
              <a:rPr lang="de-DE" b="1" dirty="0"/>
              <a:t>Fe(</a:t>
            </a:r>
            <a:r>
              <a:rPr lang="de-DE" b="1" dirty="0" err="1"/>
              <a:t>p,n</a:t>
            </a:r>
            <a:r>
              <a:rPr lang="de-DE" b="1" dirty="0"/>
              <a:t>)</a:t>
            </a:r>
            <a:r>
              <a:rPr lang="de-DE" b="1" baseline="30000" dirty="0"/>
              <a:t>58</a:t>
            </a:r>
            <a:r>
              <a:rPr lang="de-DE" b="1" dirty="0"/>
              <a:t>Co</a:t>
            </a:r>
            <a:r>
              <a:rPr lang="de-DE" b="1" baseline="30000" dirty="0"/>
              <a:t>m+g</a:t>
            </a:r>
            <a:r>
              <a:rPr lang="de-DE" b="1" dirty="0"/>
              <a:t> </a:t>
            </a:r>
            <a:r>
              <a:rPr lang="de-DE" dirty="0"/>
              <a:t>(</a:t>
            </a:r>
            <a:r>
              <a:rPr lang="de-DE" dirty="0" err="1"/>
              <a:t>stacked</a:t>
            </a:r>
            <a:r>
              <a:rPr lang="de-DE" dirty="0"/>
              <a:t> </a:t>
            </a:r>
            <a:r>
              <a:rPr lang="de-DE" dirty="0" err="1"/>
              <a:t>target</a:t>
            </a:r>
            <a:r>
              <a:rPr lang="de-DE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4841405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B050E-E824-93F6-567E-72FEE2C72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Astro-Setup@HORUS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FA38F2-0DB1-80BB-E92E-278FF4110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27/05/24 | University of Cologne | AG Zilges | Martin Müller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41C0C6-BBA3-265A-665B-9A1ABCE44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Probing NLDs and γ-SFs via partial reaction cross sections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55F74F-8806-2BB8-8147-325431F70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1021D-3622-4AA9-A4BC-9FAEDE77A7E0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5B7A579-BAF8-3827-8A1F-A08AE583F2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7996" y="623748"/>
            <a:ext cx="7427556" cy="560621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AD7E34F-673A-80F6-1340-6CB226D47641}"/>
              </a:ext>
            </a:extLst>
          </p:cNvPr>
          <p:cNvSpPr txBox="1"/>
          <p:nvPr/>
        </p:nvSpPr>
        <p:spPr>
          <a:xfrm>
            <a:off x="7207756" y="6229962"/>
            <a:ext cx="464446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de-DE" sz="1200" dirty="0">
                <a:solidFill>
                  <a:srgbClr val="4D4D4D"/>
                </a:solidFill>
                <a:effectLst/>
              </a:rPr>
              <a:t>F. Heim </a:t>
            </a:r>
            <a:r>
              <a:rPr lang="de-DE" sz="1200" i="1" dirty="0">
                <a:solidFill>
                  <a:srgbClr val="4D4D4D"/>
                </a:solidFill>
                <a:effectLst/>
              </a:rPr>
              <a:t>et</a:t>
            </a:r>
            <a:r>
              <a:rPr lang="de-DE" sz="1200" dirty="0">
                <a:solidFill>
                  <a:srgbClr val="4D4D4D"/>
                </a:solidFill>
                <a:effectLst/>
              </a:rPr>
              <a:t> </a:t>
            </a:r>
            <a:r>
              <a:rPr lang="de-DE" sz="1200" i="1" dirty="0">
                <a:solidFill>
                  <a:srgbClr val="4D4D4D"/>
                </a:solidFill>
                <a:effectLst/>
              </a:rPr>
              <a:t>al.</a:t>
            </a:r>
            <a:r>
              <a:rPr lang="de-DE" sz="1200" dirty="0">
                <a:solidFill>
                  <a:srgbClr val="4D4D4D"/>
                </a:solidFill>
                <a:effectLst/>
              </a:rPr>
              <a:t>, </a:t>
            </a:r>
            <a:r>
              <a:rPr lang="de-DE" sz="1200" dirty="0" err="1">
                <a:solidFill>
                  <a:srgbClr val="4D4D4D"/>
                </a:solidFill>
                <a:effectLst/>
              </a:rPr>
              <a:t>Nucl</a:t>
            </a:r>
            <a:r>
              <a:rPr lang="de-DE" sz="1200" dirty="0">
                <a:solidFill>
                  <a:srgbClr val="4D4D4D"/>
                </a:solidFill>
                <a:effectLst/>
              </a:rPr>
              <a:t>. </a:t>
            </a:r>
            <a:r>
              <a:rPr lang="de-DE" sz="1200" dirty="0" err="1">
                <a:solidFill>
                  <a:srgbClr val="4D4D4D"/>
                </a:solidFill>
                <a:effectLst/>
              </a:rPr>
              <a:t>Instr</a:t>
            </a:r>
            <a:r>
              <a:rPr lang="de-DE" sz="1200" dirty="0">
                <a:solidFill>
                  <a:srgbClr val="4D4D4D"/>
                </a:solidFill>
                <a:effectLst/>
              </a:rPr>
              <a:t>. Meth. Phys. Res. A </a:t>
            </a:r>
            <a:r>
              <a:rPr lang="de-DE" sz="1200" b="1" dirty="0">
                <a:solidFill>
                  <a:srgbClr val="4D4D4D"/>
                </a:solidFill>
                <a:effectLst/>
              </a:rPr>
              <a:t>966</a:t>
            </a:r>
            <a:r>
              <a:rPr lang="de-DE" sz="1200" dirty="0">
                <a:solidFill>
                  <a:srgbClr val="4D4D4D"/>
                </a:solidFill>
                <a:effectLst/>
              </a:rPr>
              <a:t>, 163854 (2020)</a:t>
            </a:r>
            <a:endParaRPr lang="en-US" sz="1200" dirty="0">
              <a:solidFill>
                <a:srgbClr val="4D4D4D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F02535C-1903-2985-7334-93B153A1D8BC}"/>
              </a:ext>
            </a:extLst>
          </p:cNvPr>
          <p:cNvSpPr txBox="1"/>
          <p:nvPr/>
        </p:nvSpPr>
        <p:spPr>
          <a:xfrm>
            <a:off x="587874" y="1985339"/>
            <a:ext cx="346740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/>
              <a:t>Astro-Setup@Horus</a:t>
            </a:r>
            <a:endParaRPr lang="de-DE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14 </a:t>
            </a:r>
            <a:r>
              <a:rPr lang="de-DE" dirty="0" err="1"/>
              <a:t>HPGe</a:t>
            </a:r>
            <a:r>
              <a:rPr lang="de-DE" dirty="0"/>
              <a:t> </a:t>
            </a:r>
            <a:r>
              <a:rPr lang="de-DE" dirty="0" err="1"/>
              <a:t>detectors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6 BGO </a:t>
            </a:r>
            <a:r>
              <a:rPr lang="de-DE" dirty="0" err="1"/>
              <a:t>detectors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active</a:t>
            </a:r>
            <a:r>
              <a:rPr lang="de-DE" dirty="0"/>
              <a:t> Compton </a:t>
            </a:r>
            <a:r>
              <a:rPr lang="de-DE" dirty="0" err="1"/>
              <a:t>suppression</a:t>
            </a:r>
            <a:r>
              <a:rPr lang="de-DE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Silicon </a:t>
            </a:r>
            <a:r>
              <a:rPr lang="de-DE" dirty="0" err="1"/>
              <a:t>detector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Rutherford </a:t>
            </a:r>
            <a:r>
              <a:rPr lang="de-DE" dirty="0" err="1"/>
              <a:t>Backscattering</a:t>
            </a:r>
            <a:r>
              <a:rPr lang="de-DE" dirty="0"/>
              <a:t> </a:t>
            </a:r>
            <a:r>
              <a:rPr lang="de-DE" dirty="0" err="1"/>
              <a:t>Spectroscopy</a:t>
            </a:r>
            <a:r>
              <a:rPr lang="de-DE" dirty="0"/>
              <a:t> (RBS)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Efficiency@1.3 </a:t>
            </a:r>
            <a:r>
              <a:rPr lang="de-DE" dirty="0" err="1"/>
              <a:t>MeV</a:t>
            </a:r>
            <a:r>
              <a:rPr lang="de-DE" dirty="0"/>
              <a:t>: 3 %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-400 V </a:t>
            </a:r>
            <a:r>
              <a:rPr lang="de-DE" dirty="0" err="1"/>
              <a:t>suppression</a:t>
            </a:r>
            <a:r>
              <a:rPr lang="de-DE" dirty="0"/>
              <a:t> </a:t>
            </a:r>
            <a:r>
              <a:rPr lang="de-DE" dirty="0" err="1"/>
              <a:t>voltage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Experiment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b="1" baseline="30000" dirty="0"/>
              <a:t>58</a:t>
            </a:r>
            <a:r>
              <a:rPr lang="de-DE" b="1" dirty="0"/>
              <a:t>Fe(p,</a:t>
            </a:r>
            <a:r>
              <a:rPr lang="el-GR" b="1" dirty="0">
                <a:latin typeface="Cambria Math" panose="02040503050406030204" pitchFamily="18" charset="0"/>
                <a:ea typeface="Cambria Math" panose="02040503050406030204" pitchFamily="18" charset="0"/>
              </a:rPr>
              <a:t> γ</a:t>
            </a:r>
            <a:r>
              <a:rPr lang="de-DE" b="1" dirty="0"/>
              <a:t>)</a:t>
            </a:r>
            <a:r>
              <a:rPr lang="de-DE" b="1" baseline="30000" dirty="0"/>
              <a:t>59</a:t>
            </a:r>
            <a:r>
              <a:rPr lang="de-DE" b="1" dirty="0"/>
              <a:t>Co</a:t>
            </a:r>
            <a:endParaRPr lang="de-DE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b="1" baseline="30000" dirty="0"/>
              <a:t>93</a:t>
            </a:r>
            <a:r>
              <a:rPr lang="de-DE" b="1" dirty="0"/>
              <a:t>Nb(p,</a:t>
            </a:r>
            <a:r>
              <a:rPr lang="el-GR" b="1" dirty="0">
                <a:latin typeface="Cambria Math" panose="02040503050406030204" pitchFamily="18" charset="0"/>
                <a:ea typeface="Cambria Math" panose="02040503050406030204" pitchFamily="18" charset="0"/>
              </a:rPr>
              <a:t> γ</a:t>
            </a:r>
            <a:r>
              <a:rPr lang="de-DE" b="1" dirty="0"/>
              <a:t>)</a:t>
            </a:r>
            <a:r>
              <a:rPr lang="de-DE" b="1" baseline="30000" dirty="0"/>
              <a:t>94</a:t>
            </a:r>
            <a:r>
              <a:rPr lang="de-DE" b="1" dirty="0"/>
              <a:t>Mo</a:t>
            </a:r>
            <a:endParaRPr lang="de-DE" dirty="0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2E74C077-1AC8-4619-858E-7364C7A399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874" y="970766"/>
            <a:ext cx="2626085" cy="753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619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99FACA-2202-20E9-627B-92CC6FC619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86336-A74B-BBEA-53F9-D552B156F6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In-beam </a:t>
            </a:r>
            <a:r>
              <a:rPr lang="de-DE" dirty="0" err="1"/>
              <a:t>measurement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radiative</a:t>
            </a:r>
            <a:r>
              <a:rPr lang="de-DE" dirty="0"/>
              <a:t> </a:t>
            </a:r>
            <a:r>
              <a:rPr lang="de-DE" dirty="0" err="1"/>
              <a:t>capture</a:t>
            </a:r>
            <a:r>
              <a:rPr lang="de-DE" dirty="0"/>
              <a:t> </a:t>
            </a:r>
            <a:r>
              <a:rPr lang="de-DE" dirty="0" err="1"/>
              <a:t>cross</a:t>
            </a:r>
            <a:r>
              <a:rPr lang="de-DE" dirty="0"/>
              <a:t> </a:t>
            </a:r>
            <a:r>
              <a:rPr lang="de-DE" dirty="0" err="1"/>
              <a:t>sections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78FAD6-9091-69F5-6296-18C18E3381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27/05/24 | University of Cologne | AG Zilges | Martin Müller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086C35-E5E2-B87C-2764-2488078F7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Probing NLDs and γ-SFs via partial reaction cross sections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59BF5D-940C-8741-640A-1CE38D8BA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1021D-3622-4AA9-A4BC-9FAEDE77A7E0}" type="slidenum">
              <a:rPr lang="en-US" smtClean="0"/>
              <a:pPr/>
              <a:t>7</a:t>
            </a:fld>
            <a:endParaRPr lang="en-US" dirty="0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B60193E3-723D-AC0E-E5D1-794B575860CC}"/>
              </a:ext>
            </a:extLst>
          </p:cNvPr>
          <p:cNvCxnSpPr>
            <a:cxnSpLocks/>
          </p:cNvCxnSpPr>
          <p:nvPr/>
        </p:nvCxnSpPr>
        <p:spPr>
          <a:xfrm>
            <a:off x="3472922" y="2041496"/>
            <a:ext cx="3623203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383569D-0C72-DF7E-B35A-90061CD1F5D0}"/>
              </a:ext>
            </a:extLst>
          </p:cNvPr>
          <p:cNvCxnSpPr>
            <a:cxnSpLocks/>
          </p:cNvCxnSpPr>
          <p:nvPr/>
        </p:nvCxnSpPr>
        <p:spPr>
          <a:xfrm>
            <a:off x="3472922" y="2755871"/>
            <a:ext cx="3623203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9239B1A1-3D58-2CEF-BAFF-10C61DA50438}"/>
              </a:ext>
            </a:extLst>
          </p:cNvPr>
          <p:cNvCxnSpPr>
            <a:cxnSpLocks/>
          </p:cNvCxnSpPr>
          <p:nvPr/>
        </p:nvCxnSpPr>
        <p:spPr>
          <a:xfrm>
            <a:off x="3472922" y="3146396"/>
            <a:ext cx="3623203" cy="1836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7DB9F2ED-9790-1211-79E8-AF6E4D2CCB90}"/>
              </a:ext>
            </a:extLst>
          </p:cNvPr>
          <p:cNvCxnSpPr>
            <a:cxnSpLocks/>
          </p:cNvCxnSpPr>
          <p:nvPr/>
        </p:nvCxnSpPr>
        <p:spPr>
          <a:xfrm>
            <a:off x="3472922" y="4177061"/>
            <a:ext cx="3623203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1FEB0B34-9669-794B-1ACB-C4115115B496}"/>
              </a:ext>
            </a:extLst>
          </p:cNvPr>
          <p:cNvCxnSpPr>
            <a:cxnSpLocks/>
          </p:cNvCxnSpPr>
          <p:nvPr/>
        </p:nvCxnSpPr>
        <p:spPr>
          <a:xfrm flipV="1">
            <a:off x="3472922" y="2218580"/>
            <a:ext cx="3623203" cy="2294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FFB3B130-2B2E-A852-BB7F-429403ADA951}"/>
              </a:ext>
            </a:extLst>
          </p:cNvPr>
          <p:cNvCxnSpPr>
            <a:cxnSpLocks/>
          </p:cNvCxnSpPr>
          <p:nvPr/>
        </p:nvCxnSpPr>
        <p:spPr>
          <a:xfrm>
            <a:off x="5640797" y="2048535"/>
            <a:ext cx="0" cy="1081356"/>
          </a:xfrm>
          <a:prstGeom prst="straightConnector1">
            <a:avLst/>
          </a:prstGeom>
          <a:ln w="44450">
            <a:solidFill>
              <a:srgbClr val="FF8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681E244A-1F17-C97C-A3C1-AA068E6B42AE}"/>
              </a:ext>
            </a:extLst>
          </p:cNvPr>
          <p:cNvCxnSpPr>
            <a:cxnSpLocks/>
          </p:cNvCxnSpPr>
          <p:nvPr/>
        </p:nvCxnSpPr>
        <p:spPr>
          <a:xfrm>
            <a:off x="4038647" y="2755871"/>
            <a:ext cx="0" cy="1421190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FC74E8A7-95B5-4330-12EE-4865435C0E5B}"/>
              </a:ext>
            </a:extLst>
          </p:cNvPr>
          <p:cNvCxnSpPr>
            <a:cxnSpLocks/>
          </p:cNvCxnSpPr>
          <p:nvPr/>
        </p:nvCxnSpPr>
        <p:spPr>
          <a:xfrm>
            <a:off x="4274822" y="2218580"/>
            <a:ext cx="0" cy="1958481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70605453-2704-151A-012B-76C3C7FE2AF5}"/>
              </a:ext>
            </a:extLst>
          </p:cNvPr>
          <p:cNvCxnSpPr>
            <a:cxnSpLocks/>
          </p:cNvCxnSpPr>
          <p:nvPr/>
        </p:nvCxnSpPr>
        <p:spPr>
          <a:xfrm>
            <a:off x="4510997" y="2065040"/>
            <a:ext cx="0" cy="2112021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D5A8579E-FCDD-C3B5-2736-962F401813A3}"/>
              </a:ext>
            </a:extLst>
          </p:cNvPr>
          <p:cNvCxnSpPr>
            <a:cxnSpLocks/>
          </p:cNvCxnSpPr>
          <p:nvPr/>
        </p:nvCxnSpPr>
        <p:spPr>
          <a:xfrm flipH="1">
            <a:off x="3802472" y="3164757"/>
            <a:ext cx="11531" cy="1012304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AA11D99E-E973-9B72-63D9-9C6EF68AB2EB}"/>
              </a:ext>
            </a:extLst>
          </p:cNvPr>
          <p:cNvCxnSpPr>
            <a:cxnSpLocks/>
          </p:cNvCxnSpPr>
          <p:nvPr/>
        </p:nvCxnSpPr>
        <p:spPr>
          <a:xfrm>
            <a:off x="5412859" y="2202075"/>
            <a:ext cx="0" cy="946177"/>
          </a:xfrm>
          <a:prstGeom prst="straightConnector1">
            <a:avLst/>
          </a:prstGeom>
          <a:ln w="44450">
            <a:solidFill>
              <a:srgbClr val="FF8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903EF5DD-CFA4-5ED5-7483-0F968C2F52B6}"/>
              </a:ext>
            </a:extLst>
          </p:cNvPr>
          <p:cNvCxnSpPr>
            <a:cxnSpLocks/>
          </p:cNvCxnSpPr>
          <p:nvPr/>
        </p:nvCxnSpPr>
        <p:spPr>
          <a:xfrm>
            <a:off x="5175797" y="2739366"/>
            <a:ext cx="0" cy="390525"/>
          </a:xfrm>
          <a:prstGeom prst="straightConnector1">
            <a:avLst/>
          </a:prstGeom>
          <a:ln w="44450">
            <a:solidFill>
              <a:srgbClr val="FF8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4E43707-E634-6855-F103-8275BFF422AF}"/>
              </a:ext>
            </a:extLst>
          </p:cNvPr>
          <p:cNvCxnSpPr>
            <a:cxnSpLocks/>
          </p:cNvCxnSpPr>
          <p:nvPr/>
        </p:nvCxnSpPr>
        <p:spPr>
          <a:xfrm>
            <a:off x="606320" y="1051058"/>
            <a:ext cx="6489805" cy="23373"/>
          </a:xfrm>
          <a:prstGeom prst="line">
            <a:avLst/>
          </a:prstGeom>
          <a:ln w="2159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2785C3AB-A752-EB25-0BA6-F5E905D4C029}"/>
              </a:ext>
            </a:extLst>
          </p:cNvPr>
          <p:cNvCxnSpPr>
            <a:cxnSpLocks/>
          </p:cNvCxnSpPr>
          <p:nvPr/>
        </p:nvCxnSpPr>
        <p:spPr>
          <a:xfrm>
            <a:off x="606320" y="1051058"/>
            <a:ext cx="6489805" cy="2970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80B4FEC6-1744-A9CE-97E7-D0D825FDAF56}"/>
              </a:ext>
            </a:extLst>
          </p:cNvPr>
          <p:cNvCxnSpPr>
            <a:cxnSpLocks/>
          </p:cNvCxnSpPr>
          <p:nvPr/>
        </p:nvCxnSpPr>
        <p:spPr>
          <a:xfrm>
            <a:off x="599417" y="3723606"/>
            <a:ext cx="2162175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946BF241-F04D-167B-26F7-6031A66D5143}"/>
              </a:ext>
            </a:extLst>
          </p:cNvPr>
          <p:cNvCxnSpPr>
            <a:cxnSpLocks/>
          </p:cNvCxnSpPr>
          <p:nvPr/>
        </p:nvCxnSpPr>
        <p:spPr>
          <a:xfrm flipV="1">
            <a:off x="1672900" y="2473371"/>
            <a:ext cx="0" cy="125023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22F26A53-E8DE-619D-7222-CA41E394A7AB}"/>
              </a:ext>
            </a:extLst>
          </p:cNvPr>
          <p:cNvSpPr txBox="1"/>
          <p:nvPr/>
        </p:nvSpPr>
        <p:spPr>
          <a:xfrm>
            <a:off x="1775024" y="2856999"/>
            <a:ext cx="2072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Q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D98B67B-8323-BD95-2739-7A27CAB36E02}"/>
              </a:ext>
            </a:extLst>
          </p:cNvPr>
          <p:cNvSpPr txBox="1"/>
          <p:nvPr/>
        </p:nvSpPr>
        <p:spPr>
          <a:xfrm>
            <a:off x="586037" y="3759357"/>
            <a:ext cx="2180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target</a:t>
            </a:r>
            <a:endParaRPr lang="en-US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8BE6D6C-212C-E613-DB3B-D90308CBFE12}"/>
              </a:ext>
            </a:extLst>
          </p:cNvPr>
          <p:cNvSpPr txBox="1"/>
          <p:nvPr/>
        </p:nvSpPr>
        <p:spPr>
          <a:xfrm>
            <a:off x="4247531" y="4177061"/>
            <a:ext cx="2180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product</a:t>
            </a:r>
            <a:endParaRPr lang="en-US" dirty="0"/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71124484-A316-4E83-0CEC-F8B83D17FF30}"/>
              </a:ext>
            </a:extLst>
          </p:cNvPr>
          <p:cNvCxnSpPr>
            <a:cxnSpLocks/>
          </p:cNvCxnSpPr>
          <p:nvPr/>
        </p:nvCxnSpPr>
        <p:spPr>
          <a:xfrm>
            <a:off x="4734984" y="1108075"/>
            <a:ext cx="0" cy="3068986"/>
          </a:xfrm>
          <a:prstGeom prst="straightConnector1">
            <a:avLst/>
          </a:prstGeom>
          <a:ln w="444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3F9CBB00-AB0C-1990-5002-38703FE9F0F2}"/>
              </a:ext>
            </a:extLst>
          </p:cNvPr>
          <p:cNvCxnSpPr>
            <a:cxnSpLocks/>
          </p:cNvCxnSpPr>
          <p:nvPr/>
        </p:nvCxnSpPr>
        <p:spPr>
          <a:xfrm flipV="1">
            <a:off x="1672900" y="1051058"/>
            <a:ext cx="0" cy="142231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98EB11BD-03E0-4C09-C59B-F802809E9C3A}"/>
              </a:ext>
            </a:extLst>
          </p:cNvPr>
          <p:cNvCxnSpPr>
            <a:cxnSpLocks/>
          </p:cNvCxnSpPr>
          <p:nvPr/>
        </p:nvCxnSpPr>
        <p:spPr>
          <a:xfrm>
            <a:off x="599417" y="2473371"/>
            <a:ext cx="2162175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FC264D04-F8F3-E548-F26C-8DD54B6B550B}"/>
              </a:ext>
            </a:extLst>
          </p:cNvPr>
          <p:cNvSpPr txBox="1"/>
          <p:nvPr/>
        </p:nvSpPr>
        <p:spPr>
          <a:xfrm>
            <a:off x="1628069" y="1562641"/>
            <a:ext cx="1207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E</a:t>
            </a:r>
            <a:r>
              <a:rPr lang="de-DE" baseline="-25000" dirty="0" err="1"/>
              <a:t>c.m</a:t>
            </a:r>
            <a:r>
              <a:rPr lang="de-DE" baseline="-25000" dirty="0"/>
              <a:t>.</a:t>
            </a:r>
            <a:r>
              <a:rPr lang="de-DE" dirty="0"/>
              <a:t>±</a:t>
            </a:r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Δ</a:t>
            </a:r>
            <a:r>
              <a:rPr lang="de-DE" dirty="0">
                <a:latin typeface="+mj-lt"/>
                <a:cs typeface="Times New Roman" panose="02020603050405020304" pitchFamily="18" charset="0"/>
              </a:rPr>
              <a:t>E/2</a:t>
            </a:r>
            <a:endParaRPr lang="en-US" dirty="0">
              <a:latin typeface="+mj-lt"/>
            </a:endParaRP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CB2EB7AB-8785-4320-37BB-2135C0C2A866}"/>
              </a:ext>
            </a:extLst>
          </p:cNvPr>
          <p:cNvCxnSpPr>
            <a:cxnSpLocks/>
          </p:cNvCxnSpPr>
          <p:nvPr/>
        </p:nvCxnSpPr>
        <p:spPr>
          <a:xfrm>
            <a:off x="5175797" y="1108075"/>
            <a:ext cx="0" cy="1631291"/>
          </a:xfrm>
          <a:prstGeom prst="straightConnector1">
            <a:avLst/>
          </a:prstGeom>
          <a:ln w="44450">
            <a:solidFill>
              <a:srgbClr val="FF808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3AE0DC13-9F7C-3290-A710-2C206EB054B4}"/>
              </a:ext>
            </a:extLst>
          </p:cNvPr>
          <p:cNvCxnSpPr>
            <a:cxnSpLocks/>
          </p:cNvCxnSpPr>
          <p:nvPr/>
        </p:nvCxnSpPr>
        <p:spPr>
          <a:xfrm>
            <a:off x="5412859" y="1108075"/>
            <a:ext cx="0" cy="1094000"/>
          </a:xfrm>
          <a:prstGeom prst="straightConnector1">
            <a:avLst/>
          </a:prstGeom>
          <a:ln w="44450">
            <a:solidFill>
              <a:srgbClr val="FF808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8A713B10-0DC0-B377-7227-9F0B72DF80AB}"/>
              </a:ext>
            </a:extLst>
          </p:cNvPr>
          <p:cNvCxnSpPr>
            <a:cxnSpLocks/>
          </p:cNvCxnSpPr>
          <p:nvPr/>
        </p:nvCxnSpPr>
        <p:spPr>
          <a:xfrm>
            <a:off x="5640797" y="1108075"/>
            <a:ext cx="0" cy="916916"/>
          </a:xfrm>
          <a:prstGeom prst="straightConnector1">
            <a:avLst/>
          </a:prstGeom>
          <a:ln w="44450">
            <a:solidFill>
              <a:srgbClr val="FF808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33CC80BC-087E-79C6-2436-55FB1A5C3BEB}"/>
              </a:ext>
            </a:extLst>
          </p:cNvPr>
          <p:cNvCxnSpPr>
            <a:cxnSpLocks/>
          </p:cNvCxnSpPr>
          <p:nvPr/>
        </p:nvCxnSpPr>
        <p:spPr>
          <a:xfrm>
            <a:off x="3814003" y="1108075"/>
            <a:ext cx="0" cy="2018493"/>
          </a:xfrm>
          <a:prstGeom prst="straightConnector1">
            <a:avLst/>
          </a:prstGeom>
          <a:ln w="44450">
            <a:solidFill>
              <a:schemeClr val="bg1">
                <a:lumMod val="6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86CA184C-D52C-E059-8217-ACF0D20C5CF6}"/>
              </a:ext>
            </a:extLst>
          </p:cNvPr>
          <p:cNvCxnSpPr>
            <a:cxnSpLocks/>
          </p:cNvCxnSpPr>
          <p:nvPr/>
        </p:nvCxnSpPr>
        <p:spPr>
          <a:xfrm>
            <a:off x="4038647" y="1108075"/>
            <a:ext cx="0" cy="1647796"/>
          </a:xfrm>
          <a:prstGeom prst="straightConnector1">
            <a:avLst/>
          </a:prstGeom>
          <a:ln w="44450">
            <a:solidFill>
              <a:schemeClr val="bg1">
                <a:lumMod val="6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FED631DC-CCFE-F71F-B4E8-2FB24709A334}"/>
              </a:ext>
            </a:extLst>
          </p:cNvPr>
          <p:cNvCxnSpPr>
            <a:cxnSpLocks/>
          </p:cNvCxnSpPr>
          <p:nvPr/>
        </p:nvCxnSpPr>
        <p:spPr>
          <a:xfrm>
            <a:off x="4274822" y="1108075"/>
            <a:ext cx="0" cy="1133446"/>
          </a:xfrm>
          <a:prstGeom prst="straightConnector1">
            <a:avLst/>
          </a:prstGeom>
          <a:ln w="44450">
            <a:solidFill>
              <a:schemeClr val="bg1">
                <a:lumMod val="6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AB460EF5-3E53-BB0D-B202-057A8BB2CE4A}"/>
              </a:ext>
            </a:extLst>
          </p:cNvPr>
          <p:cNvCxnSpPr>
            <a:cxnSpLocks/>
          </p:cNvCxnSpPr>
          <p:nvPr/>
        </p:nvCxnSpPr>
        <p:spPr>
          <a:xfrm>
            <a:off x="4510997" y="1108075"/>
            <a:ext cx="0" cy="933421"/>
          </a:xfrm>
          <a:prstGeom prst="straightConnector1">
            <a:avLst/>
          </a:prstGeom>
          <a:ln w="44450">
            <a:solidFill>
              <a:schemeClr val="bg1">
                <a:lumMod val="6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F7EA862B-65E9-1955-1245-E5E0E613047C}"/>
              </a:ext>
            </a:extLst>
          </p:cNvPr>
          <p:cNvCxnSpPr>
            <a:cxnSpLocks/>
          </p:cNvCxnSpPr>
          <p:nvPr/>
        </p:nvCxnSpPr>
        <p:spPr>
          <a:xfrm>
            <a:off x="6299747" y="1108075"/>
            <a:ext cx="0" cy="1094000"/>
          </a:xfrm>
          <a:prstGeom prst="straightConnector1">
            <a:avLst/>
          </a:prstGeom>
          <a:ln w="44450">
            <a:solidFill>
              <a:srgbClr val="8080FF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730DF5BF-0355-6A1F-1201-9DD1F4C4F4B5}"/>
              </a:ext>
            </a:extLst>
          </p:cNvPr>
          <p:cNvCxnSpPr>
            <a:cxnSpLocks/>
          </p:cNvCxnSpPr>
          <p:nvPr/>
        </p:nvCxnSpPr>
        <p:spPr>
          <a:xfrm>
            <a:off x="6548438" y="1108075"/>
            <a:ext cx="0" cy="916916"/>
          </a:xfrm>
          <a:prstGeom prst="straightConnector1">
            <a:avLst/>
          </a:prstGeom>
          <a:ln w="44450">
            <a:solidFill>
              <a:srgbClr val="8080FF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796DE0EA-FB55-B21C-2335-C7CFCAC6985D}"/>
              </a:ext>
            </a:extLst>
          </p:cNvPr>
          <p:cNvCxnSpPr>
            <a:cxnSpLocks/>
          </p:cNvCxnSpPr>
          <p:nvPr/>
        </p:nvCxnSpPr>
        <p:spPr>
          <a:xfrm>
            <a:off x="6299747" y="2202075"/>
            <a:ext cx="0" cy="537291"/>
          </a:xfrm>
          <a:prstGeom prst="straightConnector1">
            <a:avLst/>
          </a:prstGeom>
          <a:ln w="44450">
            <a:solidFill>
              <a:srgbClr val="808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>
            <a:extLst>
              <a:ext uri="{FF2B5EF4-FFF2-40B4-BE49-F238E27FC236}">
                <a16:creationId xmlns:a16="http://schemas.microsoft.com/office/drawing/2014/main" id="{B92A2525-D2B0-6911-304F-933EEC5A0CAB}"/>
              </a:ext>
            </a:extLst>
          </p:cNvPr>
          <p:cNvCxnSpPr>
            <a:cxnSpLocks/>
          </p:cNvCxnSpPr>
          <p:nvPr/>
        </p:nvCxnSpPr>
        <p:spPr>
          <a:xfrm>
            <a:off x="6548438" y="2024991"/>
            <a:ext cx="0" cy="714375"/>
          </a:xfrm>
          <a:prstGeom prst="straightConnector1">
            <a:avLst/>
          </a:prstGeom>
          <a:ln w="44450">
            <a:solidFill>
              <a:srgbClr val="808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>
            <a:extLst>
              <a:ext uri="{FF2B5EF4-FFF2-40B4-BE49-F238E27FC236}">
                <a16:creationId xmlns:a16="http://schemas.microsoft.com/office/drawing/2014/main" id="{F91D1F11-1349-420C-FD1C-070EAA53D28F}"/>
              </a:ext>
            </a:extLst>
          </p:cNvPr>
          <p:cNvSpPr txBox="1"/>
          <p:nvPr/>
        </p:nvSpPr>
        <p:spPr>
          <a:xfrm>
            <a:off x="210291" y="4559619"/>
            <a:ext cx="75523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Calculate</a:t>
            </a:r>
            <a:r>
              <a:rPr lang="de-DE" dirty="0"/>
              <a:t> total </a:t>
            </a:r>
            <a:r>
              <a:rPr lang="de-DE" dirty="0" err="1"/>
              <a:t>cross</a:t>
            </a:r>
            <a:r>
              <a:rPr lang="de-DE" dirty="0"/>
              <a:t> </a:t>
            </a:r>
            <a:r>
              <a:rPr lang="de-DE" dirty="0" err="1"/>
              <a:t>sections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counting</a:t>
            </a:r>
            <a:r>
              <a:rPr lang="de-DE" dirty="0"/>
              <a:t> </a:t>
            </a:r>
            <a:r>
              <a:rPr lang="de-DE" dirty="0" err="1"/>
              <a:t>ground</a:t>
            </a:r>
            <a:r>
              <a:rPr lang="de-DE" dirty="0"/>
              <a:t> </a:t>
            </a:r>
            <a:r>
              <a:rPr lang="de-DE" dirty="0" err="1"/>
              <a:t>state</a:t>
            </a:r>
            <a:r>
              <a:rPr lang="de-DE" dirty="0"/>
              <a:t> </a:t>
            </a:r>
            <a:r>
              <a:rPr lang="de-DE" dirty="0" err="1"/>
              <a:t>transitions</a:t>
            </a:r>
            <a:r>
              <a:rPr lang="de-DE" dirty="0"/>
              <a:t> (</a:t>
            </a:r>
            <a:r>
              <a:rPr lang="de-DE" dirty="0" err="1"/>
              <a:t>black</a:t>
            </a:r>
            <a:r>
              <a:rPr lang="de-DE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Determine</a:t>
            </a:r>
            <a:r>
              <a:rPr lang="de-DE" dirty="0"/>
              <a:t> partial </a:t>
            </a:r>
            <a:r>
              <a:rPr lang="de-DE" dirty="0" err="1"/>
              <a:t>cross</a:t>
            </a:r>
            <a:r>
              <a:rPr lang="de-DE" dirty="0"/>
              <a:t> </a:t>
            </a:r>
            <a:r>
              <a:rPr lang="de-DE" dirty="0" err="1"/>
              <a:t>sections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generation</a:t>
            </a:r>
            <a:r>
              <a:rPr lang="de-DE" dirty="0"/>
              <a:t> </a:t>
            </a:r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</a:rPr>
              <a:t>γ</a:t>
            </a:r>
            <a:r>
              <a:rPr lang="de-DE" dirty="0"/>
              <a:t> </a:t>
            </a:r>
            <a:r>
              <a:rPr lang="de-DE" dirty="0" err="1"/>
              <a:t>rays</a:t>
            </a:r>
            <a:r>
              <a:rPr lang="de-DE" dirty="0"/>
              <a:t> (</a:t>
            </a:r>
            <a:r>
              <a:rPr lang="de-DE" dirty="0" err="1">
                <a:solidFill>
                  <a:srgbClr val="92D050"/>
                </a:solidFill>
              </a:rPr>
              <a:t>green</a:t>
            </a:r>
            <a:r>
              <a:rPr lang="de-DE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Identify</a:t>
            </a:r>
            <a:r>
              <a:rPr lang="de-DE" dirty="0"/>
              <a:t>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generation</a:t>
            </a:r>
            <a:r>
              <a:rPr lang="de-DE" dirty="0"/>
              <a:t> </a:t>
            </a:r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</a:rPr>
              <a:t>γ</a:t>
            </a:r>
            <a:r>
              <a:rPr lang="de-DE" dirty="0"/>
              <a:t> </a:t>
            </a:r>
            <a:r>
              <a:rPr lang="de-DE" dirty="0" err="1"/>
              <a:t>rays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gating</a:t>
            </a:r>
            <a:r>
              <a:rPr lang="de-DE" dirty="0"/>
              <a:t> on </a:t>
            </a:r>
            <a:r>
              <a:rPr lang="de-DE" dirty="0" err="1"/>
              <a:t>population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specific</a:t>
            </a:r>
            <a:r>
              <a:rPr lang="de-DE" dirty="0"/>
              <a:t> </a:t>
            </a:r>
            <a:r>
              <a:rPr lang="de-DE" dirty="0" err="1"/>
              <a:t>low</a:t>
            </a:r>
            <a:r>
              <a:rPr lang="de-DE" dirty="0"/>
              <a:t> </a:t>
            </a:r>
            <a:r>
              <a:rPr lang="de-DE" dirty="0" err="1"/>
              <a:t>lying</a:t>
            </a:r>
            <a:r>
              <a:rPr lang="de-DE" dirty="0"/>
              <a:t> </a:t>
            </a:r>
            <a:r>
              <a:rPr lang="de-DE" dirty="0" err="1"/>
              <a:t>state</a:t>
            </a:r>
            <a:r>
              <a:rPr lang="de-DE" dirty="0"/>
              <a:t> in </a:t>
            </a:r>
            <a:r>
              <a:rPr lang="de-DE" b="1" dirty="0" err="1"/>
              <a:t>T</a:t>
            </a:r>
            <a:r>
              <a:rPr lang="de-DE" dirty="0" err="1"/>
              <a:t>wo-</a:t>
            </a:r>
            <a:r>
              <a:rPr lang="de-DE" b="1" dirty="0" err="1"/>
              <a:t>S</a:t>
            </a:r>
            <a:r>
              <a:rPr lang="de-DE" dirty="0" err="1"/>
              <a:t>tep</a:t>
            </a:r>
            <a:r>
              <a:rPr lang="de-DE" dirty="0"/>
              <a:t> </a:t>
            </a:r>
            <a:r>
              <a:rPr lang="de-DE" b="1" dirty="0"/>
              <a:t>C</a:t>
            </a:r>
            <a:r>
              <a:rPr lang="de-DE" dirty="0"/>
              <a:t>ascade </a:t>
            </a:r>
            <a:r>
              <a:rPr lang="de-DE" dirty="0" err="1"/>
              <a:t>sum</a:t>
            </a:r>
            <a:r>
              <a:rPr lang="de-DE" dirty="0"/>
              <a:t> </a:t>
            </a:r>
            <a:r>
              <a:rPr lang="de-DE" dirty="0" err="1"/>
              <a:t>spectrum</a:t>
            </a:r>
            <a:endParaRPr lang="de-DE" dirty="0"/>
          </a:p>
        </p:txBody>
      </p: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76480697-D482-DB39-137E-789A6590A078}"/>
              </a:ext>
            </a:extLst>
          </p:cNvPr>
          <p:cNvCxnSpPr>
            <a:cxnSpLocks/>
          </p:cNvCxnSpPr>
          <p:nvPr/>
        </p:nvCxnSpPr>
        <p:spPr>
          <a:xfrm>
            <a:off x="5868459" y="1108075"/>
            <a:ext cx="0" cy="2038321"/>
          </a:xfrm>
          <a:prstGeom prst="straightConnector1">
            <a:avLst/>
          </a:prstGeom>
          <a:ln w="44450">
            <a:solidFill>
              <a:srgbClr val="92D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41189344-E059-7B41-7960-24D6C928C529}"/>
              </a:ext>
            </a:extLst>
          </p:cNvPr>
          <p:cNvCxnSpPr>
            <a:cxnSpLocks/>
          </p:cNvCxnSpPr>
          <p:nvPr/>
        </p:nvCxnSpPr>
        <p:spPr>
          <a:xfrm>
            <a:off x="6792384" y="1108075"/>
            <a:ext cx="0" cy="1631291"/>
          </a:xfrm>
          <a:prstGeom prst="straightConnector1">
            <a:avLst/>
          </a:prstGeom>
          <a:ln w="44450">
            <a:solidFill>
              <a:srgbClr val="92D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84">
            <a:extLst>
              <a:ext uri="{FF2B5EF4-FFF2-40B4-BE49-F238E27FC236}">
                <a16:creationId xmlns:a16="http://schemas.microsoft.com/office/drawing/2014/main" id="{4639AD9A-1E4A-4D87-B9B4-8CB2A623C3E8}"/>
              </a:ext>
            </a:extLst>
          </p:cNvPr>
          <p:cNvSpPr txBox="1"/>
          <p:nvPr/>
        </p:nvSpPr>
        <p:spPr>
          <a:xfrm>
            <a:off x="2177858" y="3372150"/>
            <a:ext cx="674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aseline="30000" dirty="0"/>
              <a:t>58</a:t>
            </a:r>
            <a:r>
              <a:rPr lang="de-DE" dirty="0"/>
              <a:t>Fe</a:t>
            </a:r>
            <a:endParaRPr lang="en-US" baseline="-25000" dirty="0"/>
          </a:p>
        </p:txBody>
      </p:sp>
      <p:sp>
        <p:nvSpPr>
          <p:cNvPr id="53" name="TextBox 84">
            <a:extLst>
              <a:ext uri="{FF2B5EF4-FFF2-40B4-BE49-F238E27FC236}">
                <a16:creationId xmlns:a16="http://schemas.microsoft.com/office/drawing/2014/main" id="{D9755E80-FAA3-4949-A738-2E392C016343}"/>
              </a:ext>
            </a:extLst>
          </p:cNvPr>
          <p:cNvSpPr txBox="1"/>
          <p:nvPr/>
        </p:nvSpPr>
        <p:spPr>
          <a:xfrm>
            <a:off x="6454722" y="3832495"/>
            <a:ext cx="72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aseline="30000" dirty="0"/>
              <a:t>59</a:t>
            </a:r>
            <a:r>
              <a:rPr lang="de-DE" dirty="0"/>
              <a:t>Co</a:t>
            </a:r>
            <a:endParaRPr lang="en-US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67">
                <a:extLst>
                  <a:ext uri="{FF2B5EF4-FFF2-40B4-BE49-F238E27FC236}">
                    <a16:creationId xmlns:a16="http://schemas.microsoft.com/office/drawing/2014/main" id="{3A319732-2F11-49EB-BE5A-6860C718E1AE}"/>
                  </a:ext>
                </a:extLst>
              </p:cNvPr>
              <p:cNvSpPr txBox="1"/>
              <p:nvPr/>
            </p:nvSpPr>
            <p:spPr>
              <a:xfrm>
                <a:off x="2997748" y="2551901"/>
                <a:ext cx="5266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9/2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</m:oMath>
                  </m:oMathPara>
                </a14:m>
                <a:endParaRPr lang="en-US" dirty="0">
                  <a:latin typeface="+mj-lt"/>
                </a:endParaRPr>
              </a:p>
            </p:txBody>
          </p:sp>
        </mc:Choice>
        <mc:Fallback xmlns="">
          <p:sp>
            <p:nvSpPr>
              <p:cNvPr id="56" name="TextBox 67">
                <a:extLst>
                  <a:ext uri="{FF2B5EF4-FFF2-40B4-BE49-F238E27FC236}">
                    <a16:creationId xmlns:a16="http://schemas.microsoft.com/office/drawing/2014/main" id="{3A319732-2F11-49EB-BE5A-6860C718E1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7748" y="2551901"/>
                <a:ext cx="526652" cy="369332"/>
              </a:xfrm>
              <a:prstGeom prst="rect">
                <a:avLst/>
              </a:prstGeom>
              <a:blipFill>
                <a:blip r:embed="rId2"/>
                <a:stretch>
                  <a:fillRect l="-18605"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TextBox 67">
            <a:extLst>
              <a:ext uri="{FF2B5EF4-FFF2-40B4-BE49-F238E27FC236}">
                <a16:creationId xmlns:a16="http://schemas.microsoft.com/office/drawing/2014/main" id="{990E8E84-C175-456D-AB1C-98A26AADF345}"/>
              </a:ext>
            </a:extLst>
          </p:cNvPr>
          <p:cNvSpPr txBox="1"/>
          <p:nvPr/>
        </p:nvSpPr>
        <p:spPr>
          <a:xfrm rot="16200000">
            <a:off x="2888215" y="1941734"/>
            <a:ext cx="526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…</a:t>
            </a:r>
            <a:endParaRPr lang="en-US" baseline="30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67">
                <a:extLst>
                  <a:ext uri="{FF2B5EF4-FFF2-40B4-BE49-F238E27FC236}">
                    <a16:creationId xmlns:a16="http://schemas.microsoft.com/office/drawing/2014/main" id="{D9F7A372-A1EC-476F-A128-CCBD93EE2E91}"/>
                  </a:ext>
                </a:extLst>
              </p:cNvPr>
              <p:cNvSpPr txBox="1"/>
              <p:nvPr/>
            </p:nvSpPr>
            <p:spPr>
              <a:xfrm>
                <a:off x="3002823" y="2973895"/>
                <a:ext cx="5266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3/2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</m:oMath>
                  </m:oMathPara>
                </a14:m>
                <a:endParaRPr lang="en-US" dirty="0">
                  <a:latin typeface="+mj-lt"/>
                </a:endParaRPr>
              </a:p>
            </p:txBody>
          </p:sp>
        </mc:Choice>
        <mc:Fallback xmlns="">
          <p:sp>
            <p:nvSpPr>
              <p:cNvPr id="58" name="TextBox 67">
                <a:extLst>
                  <a:ext uri="{FF2B5EF4-FFF2-40B4-BE49-F238E27FC236}">
                    <a16:creationId xmlns:a16="http://schemas.microsoft.com/office/drawing/2014/main" id="{D9F7A372-A1EC-476F-A128-CCBD93EE2E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2823" y="2973895"/>
                <a:ext cx="526652" cy="369332"/>
              </a:xfrm>
              <a:prstGeom prst="rect">
                <a:avLst/>
              </a:prstGeom>
              <a:blipFill>
                <a:blip r:embed="rId3"/>
                <a:stretch>
                  <a:fillRect l="-18605"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67">
                <a:extLst>
                  <a:ext uri="{FF2B5EF4-FFF2-40B4-BE49-F238E27FC236}">
                    <a16:creationId xmlns:a16="http://schemas.microsoft.com/office/drawing/2014/main" id="{D5C3E206-4795-4A5F-A0F7-753F6258191B}"/>
                  </a:ext>
                </a:extLst>
              </p:cNvPr>
              <p:cNvSpPr txBox="1"/>
              <p:nvPr/>
            </p:nvSpPr>
            <p:spPr>
              <a:xfrm>
                <a:off x="3012264" y="3987425"/>
                <a:ext cx="5266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7/2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</m:oMath>
                  </m:oMathPara>
                </a14:m>
                <a:endParaRPr lang="en-US" dirty="0">
                  <a:latin typeface="+mj-lt"/>
                </a:endParaRPr>
              </a:p>
            </p:txBody>
          </p:sp>
        </mc:Choice>
        <mc:Fallback xmlns="">
          <p:sp>
            <p:nvSpPr>
              <p:cNvPr id="59" name="TextBox 67">
                <a:extLst>
                  <a:ext uri="{FF2B5EF4-FFF2-40B4-BE49-F238E27FC236}">
                    <a16:creationId xmlns:a16="http://schemas.microsoft.com/office/drawing/2014/main" id="{D5C3E206-4795-4A5F-A0F7-753F625819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2264" y="3987425"/>
                <a:ext cx="526652" cy="369332"/>
              </a:xfrm>
              <a:prstGeom prst="rect">
                <a:avLst/>
              </a:prstGeom>
              <a:blipFill>
                <a:blip r:embed="rId4"/>
                <a:stretch>
                  <a:fillRect l="-18391"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03FDB2E0-C487-9B33-8B68-ACAC74C6A43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32299" y="1274719"/>
            <a:ext cx="4837235" cy="2902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573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1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13" dur="1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  <p:bldP spid="56" grpId="0"/>
      <p:bldP spid="57" grpId="0"/>
      <p:bldP spid="58" grpId="0"/>
      <p:bldP spid="5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3C0EA-93B0-7F92-D0B5-D7F3F923B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Step</a:t>
            </a:r>
            <a:r>
              <a:rPr lang="de-DE" dirty="0"/>
              <a:t> </a:t>
            </a:r>
            <a:r>
              <a:rPr lang="de-DE" dirty="0" err="1"/>
              <a:t>Cascades</a:t>
            </a:r>
            <a:r>
              <a:rPr lang="de-DE" dirty="0"/>
              <a:t>: </a:t>
            </a:r>
            <a:r>
              <a:rPr lang="de-DE" baseline="30000" dirty="0"/>
              <a:t>58</a:t>
            </a:r>
            <a:r>
              <a:rPr lang="de-DE" dirty="0"/>
              <a:t>Fe(p,</a:t>
            </a:r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</a:rPr>
              <a:t> γ</a:t>
            </a:r>
            <a:r>
              <a:rPr lang="de-DE" dirty="0"/>
              <a:t>)</a:t>
            </a:r>
            <a:r>
              <a:rPr lang="de-DE" baseline="30000" dirty="0"/>
              <a:t>59</a:t>
            </a:r>
            <a:r>
              <a:rPr lang="de-DE" dirty="0"/>
              <a:t>Co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3A39B8-5B43-FD33-96E2-B9F9335F4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27/05/24 | University of Cologne | AG Zilges | Martin Müller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30554F-82D0-85C2-E3E7-69EC24B19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Probing NLDs and γ-SFs via partial reaction cross sections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0F3C0E-5037-9F09-3B39-13D82D493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1021D-3622-4AA9-A4BC-9FAEDE77A7E0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79137DE-21BD-C955-F997-89919BFBEE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573" y="707927"/>
            <a:ext cx="10469858" cy="544214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127AA39-8972-846F-3799-7A973D46DA72}"/>
              </a:ext>
            </a:extLst>
          </p:cNvPr>
          <p:cNvSpPr txBox="1"/>
          <p:nvPr/>
        </p:nvSpPr>
        <p:spPr>
          <a:xfrm>
            <a:off x="5202853" y="6168683"/>
            <a:ext cx="1786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</a:t>
            </a:r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l-GR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γ</a:t>
            </a:r>
            <a:r>
              <a:rPr lang="de-DE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,1</a:t>
            </a:r>
            <a:r>
              <a:rPr lang="de-DE" dirty="0">
                <a:latin typeface="Cambria Math" panose="02040503050406030204" pitchFamily="18" charset="0"/>
                <a:ea typeface="Cambria Math" panose="02040503050406030204" pitchFamily="18" charset="0"/>
              </a:rPr>
              <a:t> + E</a:t>
            </a:r>
            <a:r>
              <a:rPr lang="de-DE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l-GR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γ</a:t>
            </a:r>
            <a:r>
              <a:rPr lang="de-DE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,2 </a:t>
            </a:r>
            <a:r>
              <a:rPr lang="de-DE" dirty="0">
                <a:latin typeface="Cambria Math" panose="02040503050406030204" pitchFamily="18" charset="0"/>
                <a:ea typeface="Cambria Math" panose="02040503050406030204" pitchFamily="18" charset="0"/>
              </a:rPr>
              <a:t>[keV]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37A05F-A071-EEC0-C150-EAFE52029766}"/>
              </a:ext>
            </a:extLst>
          </p:cNvPr>
          <p:cNvSpPr txBox="1"/>
          <p:nvPr/>
        </p:nvSpPr>
        <p:spPr>
          <a:xfrm rot="16200000">
            <a:off x="-113658" y="3244333"/>
            <a:ext cx="10362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</a:t>
            </a:r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l-GR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γ</a:t>
            </a:r>
            <a:r>
              <a:rPr lang="de-DE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de-DE" dirty="0">
                <a:latin typeface="Cambria Math" panose="02040503050406030204" pitchFamily="18" charset="0"/>
                <a:ea typeface="Cambria Math" panose="02040503050406030204" pitchFamily="18" charset="0"/>
              </a:rPr>
              <a:t>[keV]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8072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01665-B311-7C22-13FF-1D98FBEAE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Gating</a:t>
            </a:r>
            <a:r>
              <a:rPr lang="de-DE" dirty="0"/>
              <a:t> on TSC </a:t>
            </a:r>
            <a:r>
              <a:rPr lang="de-DE" dirty="0" err="1"/>
              <a:t>matrix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E18450-57E3-0571-1B2F-D6DFDDFA6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27/05/24 | University of Cologne | AG Zilges | Martin Müller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900097-E319-BBA7-833F-1690C35C2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Probing NLDs and γ-SFs via partial reaction cross sections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F48E95-992C-24BD-428E-57269A21C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1021D-3622-4AA9-A4BC-9FAEDE77A7E0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5AD8516-1C19-AEE2-CB92-34FAA21921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399" y="664432"/>
            <a:ext cx="5888053" cy="353283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7496A62-105A-2B9A-461C-D6CC927C05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99973" y="2847889"/>
            <a:ext cx="5888053" cy="3532832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3F4B5634-72C9-A4A2-0131-8B02F9FB22DF}"/>
              </a:ext>
            </a:extLst>
          </p:cNvPr>
          <p:cNvSpPr/>
          <p:nvPr/>
        </p:nvSpPr>
        <p:spPr>
          <a:xfrm>
            <a:off x="3999433" y="850899"/>
            <a:ext cx="145278" cy="2704151"/>
          </a:xfrm>
          <a:prstGeom prst="rect">
            <a:avLst/>
          </a:prstGeom>
          <a:solidFill>
            <a:srgbClr val="FFC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71A6B09-9D99-CE2C-E634-5D1DAD7C1F78}"/>
              </a:ext>
            </a:extLst>
          </p:cNvPr>
          <p:cNvSpPr txBox="1"/>
          <p:nvPr/>
        </p:nvSpPr>
        <p:spPr>
          <a:xfrm>
            <a:off x="6495458" y="1556643"/>
            <a:ext cx="53567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Gate on E</a:t>
            </a:r>
            <a:r>
              <a:rPr lang="de-DE" baseline="-25000" dirty="0"/>
              <a:t>p</a:t>
            </a:r>
            <a:r>
              <a:rPr lang="de-DE" dirty="0"/>
              <a:t>+ Q </a:t>
            </a:r>
            <a:r>
              <a:rPr lang="de-DE" dirty="0" err="1"/>
              <a:t>yields</a:t>
            </a:r>
            <a:r>
              <a:rPr lang="de-DE" dirty="0"/>
              <a:t> </a:t>
            </a:r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step</a:t>
            </a:r>
            <a:r>
              <a:rPr lang="de-DE" dirty="0"/>
              <a:t> </a:t>
            </a:r>
            <a:r>
              <a:rPr lang="de-DE" dirty="0" err="1"/>
              <a:t>cascades</a:t>
            </a:r>
            <a:r>
              <a:rPr lang="de-DE" dirty="0"/>
              <a:t> </a:t>
            </a:r>
            <a:r>
              <a:rPr lang="de-DE" dirty="0" err="1"/>
              <a:t>going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compound </a:t>
            </a:r>
            <a:r>
              <a:rPr lang="de-DE" dirty="0" err="1"/>
              <a:t>state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groundstate</a:t>
            </a:r>
            <a:endParaRPr lang="de-DE" dirty="0"/>
          </a:p>
        </p:txBody>
      </p:sp>
      <p:sp>
        <p:nvSpPr>
          <p:cNvPr id="10" name="TextBox 17">
            <a:extLst>
              <a:ext uri="{FF2B5EF4-FFF2-40B4-BE49-F238E27FC236}">
                <a16:creationId xmlns:a16="http://schemas.microsoft.com/office/drawing/2014/main" id="{92E4F1FD-FD90-4236-9841-B4D99E894D62}"/>
              </a:ext>
            </a:extLst>
          </p:cNvPr>
          <p:cNvSpPr txBox="1"/>
          <p:nvPr/>
        </p:nvSpPr>
        <p:spPr>
          <a:xfrm>
            <a:off x="512043" y="4877631"/>
            <a:ext cx="53567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cascades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low</a:t>
            </a:r>
            <a:r>
              <a:rPr lang="de-DE" dirty="0"/>
              <a:t> </a:t>
            </a:r>
            <a:r>
              <a:rPr lang="de-DE" dirty="0" err="1"/>
              <a:t>lying</a:t>
            </a:r>
            <a:r>
              <a:rPr lang="de-DE" dirty="0"/>
              <a:t> </a:t>
            </a:r>
            <a:r>
              <a:rPr lang="de-DE" dirty="0" err="1"/>
              <a:t>excited</a:t>
            </a:r>
            <a:r>
              <a:rPr lang="de-DE" dirty="0"/>
              <a:t> </a:t>
            </a:r>
            <a:r>
              <a:rPr lang="de-DE" dirty="0" err="1"/>
              <a:t>state</a:t>
            </a:r>
            <a:r>
              <a:rPr lang="de-DE" dirty="0"/>
              <a:t> </a:t>
            </a:r>
            <a:r>
              <a:rPr lang="de-DE" dirty="0" err="1"/>
              <a:t>gate</a:t>
            </a:r>
            <a:r>
              <a:rPr lang="de-DE" dirty="0"/>
              <a:t> on E</a:t>
            </a:r>
            <a:r>
              <a:rPr lang="de-DE" baseline="-25000" dirty="0"/>
              <a:t>p</a:t>
            </a:r>
            <a:r>
              <a:rPr lang="de-DE" dirty="0"/>
              <a:t> + Q - E</a:t>
            </a:r>
            <a:r>
              <a:rPr lang="de-DE" baseline="-25000" dirty="0"/>
              <a:t>state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5752626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3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2.6|86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2.6|86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0.4|3.6|59.9|20"/>
</p:tagLst>
</file>

<file path=ppt/theme/theme1.xml><?xml version="1.0" encoding="utf-8"?>
<a:theme xmlns:a="http://schemas.openxmlformats.org/drawingml/2006/main" name="1_Office Theme">
  <a:themeElements>
    <a:clrScheme name="Gnuplot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6400"/>
      </a:accent1>
      <a:accent2>
        <a:srgbClr val="4141A9"/>
      </a:accent2>
      <a:accent3>
        <a:srgbClr val="A5A5A5"/>
      </a:accent3>
      <a:accent4>
        <a:srgbClr val="2AD90D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agzilges2017">
  <a:themeElements>
    <a:clrScheme name="Zilges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pen Sans">
      <a:majorFont>
        <a:latin typeface="Open Sans Light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Zilges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agzilges2017" id="{98D3532B-2D64-4348-81D7-EFE5D8B1501F}" vid="{AF071833-D57B-4AC5-BD5F-391038084FA3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</TotalTime>
  <Words>1826</Words>
  <Application>Microsoft Office PowerPoint</Application>
  <PresentationFormat>Breitbild</PresentationFormat>
  <Paragraphs>308</Paragraphs>
  <Slides>25</Slides>
  <Notes>0</Notes>
  <HiddenSlides>0</HiddenSlides>
  <MMClips>1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25</vt:i4>
      </vt:variant>
    </vt:vector>
  </HeadingPairs>
  <TitlesOfParts>
    <vt:vector size="35" baseType="lpstr">
      <vt:lpstr>Arial</vt:lpstr>
      <vt:lpstr>Calibri</vt:lpstr>
      <vt:lpstr>Calibri Light</vt:lpstr>
      <vt:lpstr>Cambria</vt:lpstr>
      <vt:lpstr>Cambria Math</vt:lpstr>
      <vt:lpstr>Open Sans</vt:lpstr>
      <vt:lpstr>Open Sans Light</vt:lpstr>
      <vt:lpstr>Times New Roman</vt:lpstr>
      <vt:lpstr>1_Office Theme</vt:lpstr>
      <vt:lpstr>agzilges2017</vt:lpstr>
      <vt:lpstr>Probing nuclear level densities and γ–ray strength functions via partial reaction cross sections</vt:lpstr>
      <vt:lpstr>Solar Abundance</vt:lpstr>
      <vt:lpstr>Nucleosynthesis</vt:lpstr>
      <vt:lpstr>Hauser-Feshbach statistical model</vt:lpstr>
      <vt:lpstr>Particle accelerators at Cologne</vt:lpstr>
      <vt:lpstr>Astro-Setup@HORUS</vt:lpstr>
      <vt:lpstr>In-beam measurement of radiative capture cross sections</vt:lpstr>
      <vt:lpstr>Two Step Cascades: 58Fe(p, γ)59Co</vt:lpstr>
      <vt:lpstr>Gating on TSC matrix</vt:lpstr>
      <vt:lpstr>Results: 93Nb(p, γ)94Mo</vt:lpstr>
      <vt:lpstr>Results: 93Nb(p, γ)94Mo</vt:lpstr>
      <vt:lpstr>Hauser-Feshbach statistical model</vt:lpstr>
      <vt:lpstr>Activation measurement</vt:lpstr>
      <vt:lpstr>Meta-stable state</vt:lpstr>
      <vt:lpstr>Activation method</vt:lpstr>
      <vt:lpstr>Theoretical description</vt:lpstr>
      <vt:lpstr>Beam current correction</vt:lpstr>
      <vt:lpstr>Ground-state-to-total ratio</vt:lpstr>
      <vt:lpstr>Stacked target measurement scheme</vt:lpstr>
      <vt:lpstr>Results: 55Mn(α,n)58Co</vt:lpstr>
      <vt:lpstr>Results: 58Fe(p,n)58Co</vt:lpstr>
      <vt:lpstr>Summary &amp; Outlook</vt:lpstr>
      <vt:lpstr>Summary</vt:lpstr>
      <vt:lpstr>Summary</vt:lpstr>
      <vt:lpstr>Energy loss simulation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Yoda</dc:creator>
  <cp:lastModifiedBy>mmueller</cp:lastModifiedBy>
  <cp:revision>566</cp:revision>
  <dcterms:created xsi:type="dcterms:W3CDTF">2022-01-13T13:55:10Z</dcterms:created>
  <dcterms:modified xsi:type="dcterms:W3CDTF">2024-05-27T10:11:21Z</dcterms:modified>
</cp:coreProperties>
</file>