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sldIdLst>
    <p:sldId id="257" r:id="rId3"/>
    <p:sldId id="342" r:id="rId4"/>
    <p:sldId id="279" r:id="rId5"/>
    <p:sldId id="286" r:id="rId6"/>
    <p:sldId id="289" r:id="rId7"/>
    <p:sldId id="284" r:id="rId8"/>
    <p:sldId id="288" r:id="rId9"/>
    <p:sldId id="287" r:id="rId10"/>
    <p:sldId id="344" r:id="rId11"/>
    <p:sldId id="293" r:id="rId12"/>
    <p:sldId id="341" r:id="rId13"/>
    <p:sldId id="292" r:id="rId14"/>
    <p:sldId id="345" r:id="rId15"/>
    <p:sldId id="291" r:id="rId16"/>
    <p:sldId id="296" r:id="rId17"/>
    <p:sldId id="338" r:id="rId18"/>
    <p:sldId id="337" r:id="rId19"/>
    <p:sldId id="339" r:id="rId20"/>
    <p:sldId id="340" r:id="rId21"/>
    <p:sldId id="294"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68" d="100"/>
          <a:sy n="68" d="100"/>
        </p:scale>
        <p:origin x="61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E141118-06FC-7D27-6E0C-D7A19903D35A}"/>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4143888C-09FD-0784-FF57-A1AD54CA576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4A560543-2116-C564-FB86-5704FA82679A}"/>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38A6DEAB-21BB-382C-B27A-F4242A03AD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7156B4A-B90C-BE21-5E9B-9D3B2CE212DF}"/>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493459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274065B-A5A3-854F-F088-E7D66A83FCCE}"/>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899C039B-A793-17B2-446A-159EACC984CD}"/>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56C29C4-AB3D-630A-69F5-57E6AE95759A}"/>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C916822F-16E4-3080-C5B6-C20ED9E60DB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A0C4087-699A-D588-D499-6DF73D83CE16}"/>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3094350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A01A485B-AADB-9CE2-CDC3-A4FF5615579F}"/>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26640581-5908-D51E-BA8C-7C37B7B775E3}"/>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3F2502E1-216B-F105-98D3-9C80913B45BE}"/>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205006BC-9886-DA9C-B62C-4742B85B516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78E7D68-A595-8A58-2401-B97FDA4D1CA0}"/>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10881474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3531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077743-A357-4C4F-815F-E09072A6F1D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224A0855-5563-4116-A232-21414586886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5CEC1206-B9DC-4E79-AD20-0E269238ABFA}"/>
              </a:ext>
            </a:extLst>
          </p:cNvPr>
          <p:cNvSpPr>
            <a:spLocks noGrp="1"/>
          </p:cNvSpPr>
          <p:nvPr>
            <p:ph type="dt" sz="half" idx="10"/>
          </p:nvPr>
        </p:nvSpPr>
        <p:spPr/>
        <p:txBody>
          <a:bodyPr/>
          <a:lstStyle/>
          <a:p>
            <a:fld id="{5E6EB139-280C-4286-8B41-1E0A4AD1C998}" type="datetime1">
              <a:rPr lang="zh-CN" altLang="en-US" smtClean="0"/>
              <a:t>2024/5/28</a:t>
            </a:fld>
            <a:endParaRPr lang="zh-CN" altLang="en-US"/>
          </a:p>
        </p:txBody>
      </p:sp>
      <p:sp>
        <p:nvSpPr>
          <p:cNvPr id="5" name="页脚占位符 4">
            <a:extLst>
              <a:ext uri="{FF2B5EF4-FFF2-40B4-BE49-F238E27FC236}">
                <a16:creationId xmlns:a16="http://schemas.microsoft.com/office/drawing/2014/main" id="{C80D182A-AA2A-45EC-B911-4D5CEF8FFDE0}"/>
              </a:ext>
            </a:extLst>
          </p:cNvPr>
          <p:cNvSpPr>
            <a:spLocks noGrp="1"/>
          </p:cNvSpPr>
          <p:nvPr>
            <p:ph type="ftr" sz="quarter" idx="11"/>
          </p:nvPr>
        </p:nvSpPr>
        <p:spPr/>
        <p:txBody>
          <a:bodyPr/>
          <a:lstStyle/>
          <a:p>
            <a:r>
              <a:rPr lang="zh-CN" altLang="en-US"/>
              <a:t>中国原子能科学研究院</a:t>
            </a:r>
          </a:p>
        </p:txBody>
      </p:sp>
      <p:sp>
        <p:nvSpPr>
          <p:cNvPr id="6" name="灯片编号占位符 5">
            <a:extLst>
              <a:ext uri="{FF2B5EF4-FFF2-40B4-BE49-F238E27FC236}">
                <a16:creationId xmlns:a16="http://schemas.microsoft.com/office/drawing/2014/main" id="{B72C9596-8365-40AC-BBA6-76E9FE09EA04}"/>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417593016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82733C-DEA0-48ED-A01E-2431131C89E1}"/>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FCDCA4D5-2030-441B-887F-4BBCF9A34C0D}"/>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D55F180-55E8-49AF-9740-CAD669A07FEA}"/>
              </a:ext>
            </a:extLst>
          </p:cNvPr>
          <p:cNvSpPr>
            <a:spLocks noGrp="1"/>
          </p:cNvSpPr>
          <p:nvPr>
            <p:ph type="dt" sz="half" idx="10"/>
          </p:nvPr>
        </p:nvSpPr>
        <p:spPr/>
        <p:txBody>
          <a:bodyPr/>
          <a:lstStyle/>
          <a:p>
            <a:fld id="{17D3137C-FD23-4410-830C-EAD83D8F224C}" type="datetime1">
              <a:rPr lang="zh-CN" altLang="en-US" smtClean="0"/>
              <a:t>2024/5/28</a:t>
            </a:fld>
            <a:endParaRPr lang="zh-CN" altLang="en-US"/>
          </a:p>
        </p:txBody>
      </p:sp>
      <p:sp>
        <p:nvSpPr>
          <p:cNvPr id="5" name="页脚占位符 4">
            <a:extLst>
              <a:ext uri="{FF2B5EF4-FFF2-40B4-BE49-F238E27FC236}">
                <a16:creationId xmlns:a16="http://schemas.microsoft.com/office/drawing/2014/main" id="{3CEE729E-4ADF-47E4-A7DE-FD9EEAE66B89}"/>
              </a:ext>
            </a:extLst>
          </p:cNvPr>
          <p:cNvSpPr>
            <a:spLocks noGrp="1"/>
          </p:cNvSpPr>
          <p:nvPr>
            <p:ph type="ftr" sz="quarter" idx="11"/>
          </p:nvPr>
        </p:nvSpPr>
        <p:spPr/>
        <p:txBody>
          <a:bodyPr/>
          <a:lstStyle/>
          <a:p>
            <a:r>
              <a:rPr lang="zh-CN" altLang="en-US"/>
              <a:t>中国原子能科学研究院</a:t>
            </a:r>
          </a:p>
        </p:txBody>
      </p:sp>
      <p:sp>
        <p:nvSpPr>
          <p:cNvPr id="6" name="灯片编号占位符 5">
            <a:extLst>
              <a:ext uri="{FF2B5EF4-FFF2-40B4-BE49-F238E27FC236}">
                <a16:creationId xmlns:a16="http://schemas.microsoft.com/office/drawing/2014/main" id="{18E3E647-8631-4E04-8CB2-BC4CF71600A7}"/>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28870350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0776BD-062D-42CE-B07E-F5A976C709AB}"/>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E31F1857-3AC3-4DCE-B936-8E5F85DE20F5}"/>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A1772890-B3BD-41AD-B468-D24CBE58DA9C}"/>
              </a:ext>
            </a:extLst>
          </p:cNvPr>
          <p:cNvSpPr>
            <a:spLocks noGrp="1"/>
          </p:cNvSpPr>
          <p:nvPr>
            <p:ph type="dt" sz="half" idx="10"/>
          </p:nvPr>
        </p:nvSpPr>
        <p:spPr/>
        <p:txBody>
          <a:bodyPr/>
          <a:lstStyle/>
          <a:p>
            <a:fld id="{11AE117D-9BE1-46DD-9CD4-20EA54204FA8}" type="datetime1">
              <a:rPr lang="zh-CN" altLang="en-US" smtClean="0"/>
              <a:t>2024/5/28</a:t>
            </a:fld>
            <a:endParaRPr lang="zh-CN" altLang="en-US"/>
          </a:p>
        </p:txBody>
      </p:sp>
      <p:sp>
        <p:nvSpPr>
          <p:cNvPr id="5" name="页脚占位符 4">
            <a:extLst>
              <a:ext uri="{FF2B5EF4-FFF2-40B4-BE49-F238E27FC236}">
                <a16:creationId xmlns:a16="http://schemas.microsoft.com/office/drawing/2014/main" id="{BDE88D1F-AEF0-4F5D-9030-053F8C477136}"/>
              </a:ext>
            </a:extLst>
          </p:cNvPr>
          <p:cNvSpPr>
            <a:spLocks noGrp="1"/>
          </p:cNvSpPr>
          <p:nvPr>
            <p:ph type="ftr" sz="quarter" idx="11"/>
          </p:nvPr>
        </p:nvSpPr>
        <p:spPr/>
        <p:txBody>
          <a:bodyPr/>
          <a:lstStyle/>
          <a:p>
            <a:r>
              <a:rPr lang="zh-CN" altLang="en-US"/>
              <a:t>中国原子能科学研究院</a:t>
            </a:r>
          </a:p>
        </p:txBody>
      </p:sp>
      <p:sp>
        <p:nvSpPr>
          <p:cNvPr id="6" name="灯片编号占位符 5">
            <a:extLst>
              <a:ext uri="{FF2B5EF4-FFF2-40B4-BE49-F238E27FC236}">
                <a16:creationId xmlns:a16="http://schemas.microsoft.com/office/drawing/2014/main" id="{5665EE97-48A0-4927-BFF1-4C6BB53BCF28}"/>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3199313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A212FE0-518B-41EC-A240-F99AFCFAAA4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59B7825A-ED53-4B9A-B470-284EC7F2A61B}"/>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85F725E3-C789-42B8-9123-D7FDC40DE8B6}"/>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BFE77AE-F46B-4869-AA9E-D64FA4A8497F}"/>
              </a:ext>
            </a:extLst>
          </p:cNvPr>
          <p:cNvSpPr>
            <a:spLocks noGrp="1"/>
          </p:cNvSpPr>
          <p:nvPr>
            <p:ph type="dt" sz="half" idx="10"/>
          </p:nvPr>
        </p:nvSpPr>
        <p:spPr/>
        <p:txBody>
          <a:bodyPr/>
          <a:lstStyle/>
          <a:p>
            <a:fld id="{B72EF92C-1FBE-4F02-BF2E-012B74D512EB}" type="datetime1">
              <a:rPr lang="zh-CN" altLang="en-US" smtClean="0"/>
              <a:t>2024/5/28</a:t>
            </a:fld>
            <a:endParaRPr lang="zh-CN" altLang="en-US"/>
          </a:p>
        </p:txBody>
      </p:sp>
      <p:sp>
        <p:nvSpPr>
          <p:cNvPr id="6" name="页脚占位符 5">
            <a:extLst>
              <a:ext uri="{FF2B5EF4-FFF2-40B4-BE49-F238E27FC236}">
                <a16:creationId xmlns:a16="http://schemas.microsoft.com/office/drawing/2014/main" id="{E4E89C5A-C87E-49DC-97CE-A9D0D09673FF}"/>
              </a:ext>
            </a:extLst>
          </p:cNvPr>
          <p:cNvSpPr>
            <a:spLocks noGrp="1"/>
          </p:cNvSpPr>
          <p:nvPr>
            <p:ph type="ftr" sz="quarter" idx="11"/>
          </p:nvPr>
        </p:nvSpPr>
        <p:spPr/>
        <p:txBody>
          <a:bodyPr/>
          <a:lstStyle/>
          <a:p>
            <a:r>
              <a:rPr lang="zh-CN" altLang="en-US"/>
              <a:t>中国原子能科学研究院</a:t>
            </a:r>
          </a:p>
        </p:txBody>
      </p:sp>
      <p:sp>
        <p:nvSpPr>
          <p:cNvPr id="7" name="灯片编号占位符 6">
            <a:extLst>
              <a:ext uri="{FF2B5EF4-FFF2-40B4-BE49-F238E27FC236}">
                <a16:creationId xmlns:a16="http://schemas.microsoft.com/office/drawing/2014/main" id="{BC73BE8F-8AD3-48F1-875F-A25F991FE57A}"/>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28478428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509E26-1F30-4F06-AD89-3D8F3FC75CD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13E575E7-49D0-483C-9FC6-17265FCFBA7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5B9C74B3-0F97-4AAD-B8F3-8430B3A14830}"/>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D91523F8-7BFF-4BC2-AF63-0B5DC8CE8C8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97035973-D9D2-4F7B-9FF2-CC68F101BAF3}"/>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866549C7-D1E6-4BED-BC23-860477FE270B}"/>
              </a:ext>
            </a:extLst>
          </p:cNvPr>
          <p:cNvSpPr>
            <a:spLocks noGrp="1"/>
          </p:cNvSpPr>
          <p:nvPr>
            <p:ph type="dt" sz="half" idx="10"/>
          </p:nvPr>
        </p:nvSpPr>
        <p:spPr/>
        <p:txBody>
          <a:bodyPr/>
          <a:lstStyle/>
          <a:p>
            <a:fld id="{D4D4A662-FA76-4F7F-BA16-5B717DC46298}" type="datetime1">
              <a:rPr lang="zh-CN" altLang="en-US" smtClean="0"/>
              <a:t>2024/5/28</a:t>
            </a:fld>
            <a:endParaRPr lang="zh-CN" altLang="en-US"/>
          </a:p>
        </p:txBody>
      </p:sp>
      <p:sp>
        <p:nvSpPr>
          <p:cNvPr id="8" name="页脚占位符 7">
            <a:extLst>
              <a:ext uri="{FF2B5EF4-FFF2-40B4-BE49-F238E27FC236}">
                <a16:creationId xmlns:a16="http://schemas.microsoft.com/office/drawing/2014/main" id="{339CEA91-4CBF-4B25-96CC-3D6AAA084098}"/>
              </a:ext>
            </a:extLst>
          </p:cNvPr>
          <p:cNvSpPr>
            <a:spLocks noGrp="1"/>
          </p:cNvSpPr>
          <p:nvPr>
            <p:ph type="ftr" sz="quarter" idx="11"/>
          </p:nvPr>
        </p:nvSpPr>
        <p:spPr/>
        <p:txBody>
          <a:bodyPr/>
          <a:lstStyle/>
          <a:p>
            <a:r>
              <a:rPr lang="zh-CN" altLang="en-US"/>
              <a:t>中国原子能科学研究院</a:t>
            </a:r>
          </a:p>
        </p:txBody>
      </p:sp>
      <p:sp>
        <p:nvSpPr>
          <p:cNvPr id="9" name="灯片编号占位符 8">
            <a:extLst>
              <a:ext uri="{FF2B5EF4-FFF2-40B4-BE49-F238E27FC236}">
                <a16:creationId xmlns:a16="http://schemas.microsoft.com/office/drawing/2014/main" id="{376F0A72-F8DD-4431-A41E-5A146124E67E}"/>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56459248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74AE730-5080-4279-90CA-643EE45D7D6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10E75F6-B210-4488-8B35-05DEBBD2AB82}"/>
              </a:ext>
            </a:extLst>
          </p:cNvPr>
          <p:cNvSpPr>
            <a:spLocks noGrp="1"/>
          </p:cNvSpPr>
          <p:nvPr>
            <p:ph type="dt" sz="half" idx="10"/>
          </p:nvPr>
        </p:nvSpPr>
        <p:spPr/>
        <p:txBody>
          <a:bodyPr/>
          <a:lstStyle/>
          <a:p>
            <a:fld id="{30059BD2-B3BA-4D51-AC52-8CEC24084016}" type="datetime1">
              <a:rPr lang="zh-CN" altLang="en-US" smtClean="0"/>
              <a:t>2024/5/28</a:t>
            </a:fld>
            <a:endParaRPr lang="zh-CN" altLang="en-US"/>
          </a:p>
        </p:txBody>
      </p:sp>
      <p:sp>
        <p:nvSpPr>
          <p:cNvPr id="4" name="页脚占位符 3">
            <a:extLst>
              <a:ext uri="{FF2B5EF4-FFF2-40B4-BE49-F238E27FC236}">
                <a16:creationId xmlns:a16="http://schemas.microsoft.com/office/drawing/2014/main" id="{454ECF98-6C86-4D37-B97E-4198F13054A2}"/>
              </a:ext>
            </a:extLst>
          </p:cNvPr>
          <p:cNvSpPr>
            <a:spLocks noGrp="1"/>
          </p:cNvSpPr>
          <p:nvPr>
            <p:ph type="ftr" sz="quarter" idx="11"/>
          </p:nvPr>
        </p:nvSpPr>
        <p:spPr/>
        <p:txBody>
          <a:bodyPr/>
          <a:lstStyle/>
          <a:p>
            <a:r>
              <a:rPr lang="zh-CN" altLang="en-US"/>
              <a:t>中国原子能科学研究院</a:t>
            </a:r>
          </a:p>
        </p:txBody>
      </p:sp>
      <p:sp>
        <p:nvSpPr>
          <p:cNvPr id="5" name="灯片编号占位符 4">
            <a:extLst>
              <a:ext uri="{FF2B5EF4-FFF2-40B4-BE49-F238E27FC236}">
                <a16:creationId xmlns:a16="http://schemas.microsoft.com/office/drawing/2014/main" id="{9D693B0B-DA4A-4A99-B645-1002D4E6E2A7}"/>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368628941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E3EEC4EF-B04A-4DB8-BE28-9B98A9C17A11}"/>
              </a:ext>
            </a:extLst>
          </p:cNvPr>
          <p:cNvSpPr>
            <a:spLocks noGrp="1"/>
          </p:cNvSpPr>
          <p:nvPr>
            <p:ph type="dt" sz="half" idx="10"/>
          </p:nvPr>
        </p:nvSpPr>
        <p:spPr/>
        <p:txBody>
          <a:bodyPr/>
          <a:lstStyle/>
          <a:p>
            <a:fld id="{EEA7F337-DAB3-4E39-BF85-C7CDCBE93E47}" type="datetime1">
              <a:rPr lang="zh-CN" altLang="en-US" smtClean="0"/>
              <a:t>2024/5/28</a:t>
            </a:fld>
            <a:endParaRPr lang="zh-CN" altLang="en-US"/>
          </a:p>
        </p:txBody>
      </p:sp>
      <p:sp>
        <p:nvSpPr>
          <p:cNvPr id="3" name="页脚占位符 2">
            <a:extLst>
              <a:ext uri="{FF2B5EF4-FFF2-40B4-BE49-F238E27FC236}">
                <a16:creationId xmlns:a16="http://schemas.microsoft.com/office/drawing/2014/main" id="{87C1253B-6779-4CEF-A06D-FE2E61798984}"/>
              </a:ext>
            </a:extLst>
          </p:cNvPr>
          <p:cNvSpPr>
            <a:spLocks noGrp="1"/>
          </p:cNvSpPr>
          <p:nvPr>
            <p:ph type="ftr" sz="quarter" idx="11"/>
          </p:nvPr>
        </p:nvSpPr>
        <p:spPr/>
        <p:txBody>
          <a:bodyPr/>
          <a:lstStyle/>
          <a:p>
            <a:r>
              <a:rPr lang="zh-CN" altLang="en-US"/>
              <a:t>中国原子能科学研究院</a:t>
            </a:r>
          </a:p>
        </p:txBody>
      </p:sp>
      <p:sp>
        <p:nvSpPr>
          <p:cNvPr id="4" name="灯片编号占位符 3">
            <a:extLst>
              <a:ext uri="{FF2B5EF4-FFF2-40B4-BE49-F238E27FC236}">
                <a16:creationId xmlns:a16="http://schemas.microsoft.com/office/drawing/2014/main" id="{2B3A29BE-0455-42DA-87B8-1E110270A1D7}"/>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1367215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B478E6-6DDC-BF22-EFFC-5FD3A36ED0E9}"/>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0D9678F-26FF-2BA0-CABF-81651C1A95E7}"/>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D3D4E581-B875-B2B6-1AA9-59C4F65B4082}"/>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4A32C721-0E6F-6E6E-1105-2559DCFA693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F5E3BFB-51AB-EFDA-586B-2177A99B64A0}"/>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51434994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5CB245-65B8-4747-A0BF-DD70FE927A82}"/>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48794B1-1793-49C4-B534-84166297E46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E9104CA7-889A-4A36-9E81-8A05CC5823B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1ECA966-6E88-4CCD-997A-3887CE02E901}"/>
              </a:ext>
            </a:extLst>
          </p:cNvPr>
          <p:cNvSpPr>
            <a:spLocks noGrp="1"/>
          </p:cNvSpPr>
          <p:nvPr>
            <p:ph type="dt" sz="half" idx="10"/>
          </p:nvPr>
        </p:nvSpPr>
        <p:spPr/>
        <p:txBody>
          <a:bodyPr/>
          <a:lstStyle/>
          <a:p>
            <a:fld id="{353A1EDC-F760-4E76-81CB-FA7DF76692BC}" type="datetime1">
              <a:rPr lang="zh-CN" altLang="en-US" smtClean="0"/>
              <a:t>2024/5/28</a:t>
            </a:fld>
            <a:endParaRPr lang="zh-CN" altLang="en-US"/>
          </a:p>
        </p:txBody>
      </p:sp>
      <p:sp>
        <p:nvSpPr>
          <p:cNvPr id="6" name="页脚占位符 5">
            <a:extLst>
              <a:ext uri="{FF2B5EF4-FFF2-40B4-BE49-F238E27FC236}">
                <a16:creationId xmlns:a16="http://schemas.microsoft.com/office/drawing/2014/main" id="{8F39391C-358B-4130-8473-1B780DE7B97C}"/>
              </a:ext>
            </a:extLst>
          </p:cNvPr>
          <p:cNvSpPr>
            <a:spLocks noGrp="1"/>
          </p:cNvSpPr>
          <p:nvPr>
            <p:ph type="ftr" sz="quarter" idx="11"/>
          </p:nvPr>
        </p:nvSpPr>
        <p:spPr/>
        <p:txBody>
          <a:bodyPr/>
          <a:lstStyle/>
          <a:p>
            <a:r>
              <a:rPr lang="zh-CN" altLang="en-US"/>
              <a:t>中国原子能科学研究院</a:t>
            </a:r>
          </a:p>
        </p:txBody>
      </p:sp>
      <p:sp>
        <p:nvSpPr>
          <p:cNvPr id="7" name="灯片编号占位符 6">
            <a:extLst>
              <a:ext uri="{FF2B5EF4-FFF2-40B4-BE49-F238E27FC236}">
                <a16:creationId xmlns:a16="http://schemas.microsoft.com/office/drawing/2014/main" id="{1723C6ED-A068-434F-ACC9-46A9FE9F0F11}"/>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228213332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C2CA267-A27D-412C-B324-0BECE44E5D1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02F9E93B-D361-4DB4-BDD6-B18616D557E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E854AF02-630B-4C3B-AD87-BB4789371BE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E02FE7A-FA2A-47CE-83E4-04D496EE8783}"/>
              </a:ext>
            </a:extLst>
          </p:cNvPr>
          <p:cNvSpPr>
            <a:spLocks noGrp="1"/>
          </p:cNvSpPr>
          <p:nvPr>
            <p:ph type="dt" sz="half" idx="10"/>
          </p:nvPr>
        </p:nvSpPr>
        <p:spPr/>
        <p:txBody>
          <a:bodyPr/>
          <a:lstStyle/>
          <a:p>
            <a:fld id="{F1FEC8CA-557B-42E7-8BDF-8F2D0E2DF59D}" type="datetime1">
              <a:rPr lang="zh-CN" altLang="en-US" smtClean="0"/>
              <a:t>2024/5/28</a:t>
            </a:fld>
            <a:endParaRPr lang="zh-CN" altLang="en-US"/>
          </a:p>
        </p:txBody>
      </p:sp>
      <p:sp>
        <p:nvSpPr>
          <p:cNvPr id="6" name="页脚占位符 5">
            <a:extLst>
              <a:ext uri="{FF2B5EF4-FFF2-40B4-BE49-F238E27FC236}">
                <a16:creationId xmlns:a16="http://schemas.microsoft.com/office/drawing/2014/main" id="{73532B5A-EA29-4360-9051-908DF6270829}"/>
              </a:ext>
            </a:extLst>
          </p:cNvPr>
          <p:cNvSpPr>
            <a:spLocks noGrp="1"/>
          </p:cNvSpPr>
          <p:nvPr>
            <p:ph type="ftr" sz="quarter" idx="11"/>
          </p:nvPr>
        </p:nvSpPr>
        <p:spPr/>
        <p:txBody>
          <a:bodyPr/>
          <a:lstStyle/>
          <a:p>
            <a:r>
              <a:rPr lang="zh-CN" altLang="en-US"/>
              <a:t>中国原子能科学研究院</a:t>
            </a:r>
          </a:p>
        </p:txBody>
      </p:sp>
      <p:sp>
        <p:nvSpPr>
          <p:cNvPr id="7" name="灯片编号占位符 6">
            <a:extLst>
              <a:ext uri="{FF2B5EF4-FFF2-40B4-BE49-F238E27FC236}">
                <a16:creationId xmlns:a16="http://schemas.microsoft.com/office/drawing/2014/main" id="{FB05A71C-D85B-4D46-8A8E-AF6FA9F9FC2D}"/>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26601564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5C692C5-EE06-4B9C-9412-AD824F1D7B7B}"/>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142893B-FCCE-4D42-8631-BD1241945F83}"/>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A7B7CF64-92D6-4F73-BFBF-B32C86F69BC6}"/>
              </a:ext>
            </a:extLst>
          </p:cNvPr>
          <p:cNvSpPr>
            <a:spLocks noGrp="1"/>
          </p:cNvSpPr>
          <p:nvPr>
            <p:ph type="dt" sz="half" idx="10"/>
          </p:nvPr>
        </p:nvSpPr>
        <p:spPr/>
        <p:txBody>
          <a:bodyPr/>
          <a:lstStyle/>
          <a:p>
            <a:fld id="{3354C1B0-9F1E-494D-97C1-B1A2A5A23591}" type="datetime1">
              <a:rPr lang="zh-CN" altLang="en-US" smtClean="0"/>
              <a:t>2024/5/28</a:t>
            </a:fld>
            <a:endParaRPr lang="zh-CN" altLang="en-US"/>
          </a:p>
        </p:txBody>
      </p:sp>
      <p:sp>
        <p:nvSpPr>
          <p:cNvPr id="5" name="页脚占位符 4">
            <a:extLst>
              <a:ext uri="{FF2B5EF4-FFF2-40B4-BE49-F238E27FC236}">
                <a16:creationId xmlns:a16="http://schemas.microsoft.com/office/drawing/2014/main" id="{7D59BB2D-2803-4344-9F63-332610C77DA2}"/>
              </a:ext>
            </a:extLst>
          </p:cNvPr>
          <p:cNvSpPr>
            <a:spLocks noGrp="1"/>
          </p:cNvSpPr>
          <p:nvPr>
            <p:ph type="ftr" sz="quarter" idx="11"/>
          </p:nvPr>
        </p:nvSpPr>
        <p:spPr/>
        <p:txBody>
          <a:bodyPr/>
          <a:lstStyle/>
          <a:p>
            <a:r>
              <a:rPr lang="zh-CN" altLang="en-US"/>
              <a:t>中国原子能科学研究院</a:t>
            </a:r>
          </a:p>
        </p:txBody>
      </p:sp>
      <p:sp>
        <p:nvSpPr>
          <p:cNvPr id="6" name="灯片编号占位符 5">
            <a:extLst>
              <a:ext uri="{FF2B5EF4-FFF2-40B4-BE49-F238E27FC236}">
                <a16:creationId xmlns:a16="http://schemas.microsoft.com/office/drawing/2014/main" id="{6F41A40B-5034-43E3-8FC2-130362BB5A29}"/>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29089568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E4DFBCDE-1695-491C-B1AC-D33026E354C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6236C48C-0DD1-4F27-A401-1A2E78F7B4D1}"/>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EB4675DE-663A-484B-9CA1-FB3A9997D848}"/>
              </a:ext>
            </a:extLst>
          </p:cNvPr>
          <p:cNvSpPr>
            <a:spLocks noGrp="1"/>
          </p:cNvSpPr>
          <p:nvPr>
            <p:ph type="dt" sz="half" idx="10"/>
          </p:nvPr>
        </p:nvSpPr>
        <p:spPr/>
        <p:txBody>
          <a:bodyPr/>
          <a:lstStyle/>
          <a:p>
            <a:fld id="{BC3E409F-AA18-4260-92F3-E0F06CA92AD7}" type="datetime1">
              <a:rPr lang="zh-CN" altLang="en-US" smtClean="0"/>
              <a:t>2024/5/28</a:t>
            </a:fld>
            <a:endParaRPr lang="zh-CN" altLang="en-US"/>
          </a:p>
        </p:txBody>
      </p:sp>
      <p:sp>
        <p:nvSpPr>
          <p:cNvPr id="5" name="页脚占位符 4">
            <a:extLst>
              <a:ext uri="{FF2B5EF4-FFF2-40B4-BE49-F238E27FC236}">
                <a16:creationId xmlns:a16="http://schemas.microsoft.com/office/drawing/2014/main" id="{27BD11F8-B0D1-44BC-9EFB-3CB2F277A99B}"/>
              </a:ext>
            </a:extLst>
          </p:cNvPr>
          <p:cNvSpPr>
            <a:spLocks noGrp="1"/>
          </p:cNvSpPr>
          <p:nvPr>
            <p:ph type="ftr" sz="quarter" idx="11"/>
          </p:nvPr>
        </p:nvSpPr>
        <p:spPr/>
        <p:txBody>
          <a:bodyPr/>
          <a:lstStyle/>
          <a:p>
            <a:r>
              <a:rPr lang="zh-CN" altLang="en-US"/>
              <a:t>中国原子能科学研究院</a:t>
            </a:r>
          </a:p>
        </p:txBody>
      </p:sp>
      <p:sp>
        <p:nvSpPr>
          <p:cNvPr id="6" name="灯片编号占位符 5">
            <a:extLst>
              <a:ext uri="{FF2B5EF4-FFF2-40B4-BE49-F238E27FC236}">
                <a16:creationId xmlns:a16="http://schemas.microsoft.com/office/drawing/2014/main" id="{83A2A7DF-054D-46B4-B729-E13F34AB3837}"/>
              </a:ext>
            </a:extLst>
          </p:cNvPr>
          <p:cNvSpPr>
            <a:spLocks noGrp="1"/>
          </p:cNvSpPr>
          <p:nvPr>
            <p:ph type="sldNum" sz="quarter" idx="12"/>
          </p:nvPr>
        </p:nvSpPr>
        <p:spPr/>
        <p:txBody>
          <a:body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4199182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4" name="日期占位符 3">
            <a:extLst>
              <a:ext uri="{FF2B5EF4-FFF2-40B4-BE49-F238E27FC236}">
                <a16:creationId xmlns:a16="http://schemas.microsoft.com/office/drawing/2014/main" id="{4D39E38F-4832-4F28-A093-BBD0C0AA4230}"/>
              </a:ext>
            </a:extLst>
          </p:cNvPr>
          <p:cNvSpPr>
            <a:spLocks noGrp="1"/>
          </p:cNvSpPr>
          <p:nvPr>
            <p:ph type="dt" sz="half" idx="10"/>
          </p:nvPr>
        </p:nvSpPr>
        <p:spPr>
          <a:xfrm>
            <a:off x="3352800" y="6407636"/>
            <a:ext cx="2743200" cy="365125"/>
          </a:xfrm>
          <a:prstGeom prst="rect">
            <a:avLst/>
          </a:prstGeom>
        </p:spPr>
        <p:txBody>
          <a:bodyPr/>
          <a:lstStyle>
            <a:lvl1pPr>
              <a:defRPr sz="1600">
                <a:solidFill>
                  <a:schemeClr val="tx1"/>
                </a:solidFill>
              </a:defRPr>
            </a:lvl1pPr>
          </a:lstStyle>
          <a:p>
            <a:fld id="{005D581F-1613-4B93-AA03-347E324A9419}" type="datetime1">
              <a:rPr lang="zh-CN" altLang="en-US" smtClean="0"/>
              <a:t>2024/5/28</a:t>
            </a:fld>
            <a:endParaRPr lang="zh-CN" altLang="en-US" dirty="0"/>
          </a:p>
        </p:txBody>
      </p:sp>
      <p:sp>
        <p:nvSpPr>
          <p:cNvPr id="5" name="页脚占位符 4">
            <a:extLst>
              <a:ext uri="{FF2B5EF4-FFF2-40B4-BE49-F238E27FC236}">
                <a16:creationId xmlns:a16="http://schemas.microsoft.com/office/drawing/2014/main" id="{6BF2A680-6367-40F4-B99D-2785744A4D9D}"/>
              </a:ext>
            </a:extLst>
          </p:cNvPr>
          <p:cNvSpPr>
            <a:spLocks noGrp="1"/>
          </p:cNvSpPr>
          <p:nvPr>
            <p:ph type="ftr" sz="quarter" idx="11"/>
          </p:nvPr>
        </p:nvSpPr>
        <p:spPr>
          <a:xfrm>
            <a:off x="-1003070" y="6407637"/>
            <a:ext cx="4114800" cy="365125"/>
          </a:xfrm>
          <a:prstGeom prst="rect">
            <a:avLst/>
          </a:prstGeom>
        </p:spPr>
        <p:txBody>
          <a:bodyPr/>
          <a:lstStyle>
            <a:lvl1pPr>
              <a:defRPr sz="1600">
                <a:solidFill>
                  <a:schemeClr val="tx1"/>
                </a:solidFill>
              </a:defRPr>
            </a:lvl1pPr>
          </a:lstStyle>
          <a:p>
            <a:r>
              <a:rPr lang="zh-CN" altLang="en-US" dirty="0"/>
              <a:t>中国原子能科学研究院</a:t>
            </a:r>
          </a:p>
        </p:txBody>
      </p:sp>
      <p:sp>
        <p:nvSpPr>
          <p:cNvPr id="6" name="灯片编号占位符 5">
            <a:extLst>
              <a:ext uri="{FF2B5EF4-FFF2-40B4-BE49-F238E27FC236}">
                <a16:creationId xmlns:a16="http://schemas.microsoft.com/office/drawing/2014/main" id="{C5417198-7526-4977-8FA1-19A24068D311}"/>
              </a:ext>
            </a:extLst>
          </p:cNvPr>
          <p:cNvSpPr>
            <a:spLocks noGrp="1"/>
          </p:cNvSpPr>
          <p:nvPr>
            <p:ph type="sldNum" sz="quarter" idx="12"/>
          </p:nvPr>
        </p:nvSpPr>
        <p:spPr>
          <a:xfrm>
            <a:off x="9429404" y="6526176"/>
            <a:ext cx="2743200" cy="365125"/>
          </a:xfrm>
          <a:prstGeom prst="rect">
            <a:avLst/>
          </a:prstGeom>
        </p:spPr>
        <p:txBody>
          <a:bodyPr/>
          <a:lstStyle/>
          <a:p>
            <a:fld id="{E959F40A-E574-4026-8CD7-6EBAD0D892DC}" type="slidenum">
              <a:rPr lang="zh-CN" altLang="en-US" smtClean="0"/>
              <a:t>‹#›</a:t>
            </a:fld>
            <a:endParaRPr lang="zh-CN" altLang="en-US" dirty="0"/>
          </a:p>
        </p:txBody>
      </p:sp>
      <p:sp>
        <p:nvSpPr>
          <p:cNvPr id="11" name="矩形 10">
            <a:extLst>
              <a:ext uri="{FF2B5EF4-FFF2-40B4-BE49-F238E27FC236}">
                <a16:creationId xmlns:a16="http://schemas.microsoft.com/office/drawing/2014/main" id="{9630C063-A681-47D4-ACE7-EF93267E88D4}"/>
              </a:ext>
            </a:extLst>
          </p:cNvPr>
          <p:cNvSpPr/>
          <p:nvPr userDrawn="1"/>
        </p:nvSpPr>
        <p:spPr>
          <a:xfrm>
            <a:off x="19396" y="0"/>
            <a:ext cx="7370619" cy="674283"/>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8" name="图片 7">
            <a:extLst>
              <a:ext uri="{FF2B5EF4-FFF2-40B4-BE49-F238E27FC236}">
                <a16:creationId xmlns:a16="http://schemas.microsoft.com/office/drawing/2014/main" id="{FCEC67A9-3891-4EDF-A5DF-11B391D9EFF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8579" y="71425"/>
            <a:ext cx="521394" cy="531431"/>
          </a:xfrm>
          <a:prstGeom prst="rect">
            <a:avLst/>
          </a:prstGeom>
        </p:spPr>
      </p:pic>
      <p:sp>
        <p:nvSpPr>
          <p:cNvPr id="13" name="矩形 12">
            <a:extLst>
              <a:ext uri="{FF2B5EF4-FFF2-40B4-BE49-F238E27FC236}">
                <a16:creationId xmlns:a16="http://schemas.microsoft.com/office/drawing/2014/main" id="{F8B90AC0-C76A-4AC6-A7F9-0315D74013F8}"/>
              </a:ext>
            </a:extLst>
          </p:cNvPr>
          <p:cNvSpPr/>
          <p:nvPr userDrawn="1"/>
        </p:nvSpPr>
        <p:spPr>
          <a:xfrm>
            <a:off x="7390015" y="659"/>
            <a:ext cx="2510443" cy="67428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a:extLst>
              <a:ext uri="{FF2B5EF4-FFF2-40B4-BE49-F238E27FC236}">
                <a16:creationId xmlns:a16="http://schemas.microsoft.com/office/drawing/2014/main" id="{B1B4A5D9-1320-4414-BC10-0EBAC2F58F73}"/>
              </a:ext>
            </a:extLst>
          </p:cNvPr>
          <p:cNvSpPr/>
          <p:nvPr userDrawn="1"/>
        </p:nvSpPr>
        <p:spPr>
          <a:xfrm>
            <a:off x="9900458" y="0"/>
            <a:ext cx="2291542" cy="674283"/>
          </a:xfrm>
          <a:prstGeom prst="rect">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 name="图片 9">
            <a:extLst>
              <a:ext uri="{FF2B5EF4-FFF2-40B4-BE49-F238E27FC236}">
                <a16:creationId xmlns:a16="http://schemas.microsoft.com/office/drawing/2014/main" id="{1AFC672A-7E7C-422D-91C1-DA688021001B}"/>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523287" y="12364"/>
            <a:ext cx="649317" cy="635143"/>
          </a:xfrm>
          <a:prstGeom prst="rect">
            <a:avLst/>
          </a:prstGeom>
        </p:spPr>
      </p:pic>
      <p:sp>
        <p:nvSpPr>
          <p:cNvPr id="7" name="文本框 6">
            <a:extLst>
              <a:ext uri="{FF2B5EF4-FFF2-40B4-BE49-F238E27FC236}">
                <a16:creationId xmlns:a16="http://schemas.microsoft.com/office/drawing/2014/main" id="{D7733BAD-E544-42DC-AF25-D32885D70830}"/>
              </a:ext>
            </a:extLst>
          </p:cNvPr>
          <p:cNvSpPr txBox="1"/>
          <p:nvPr userDrawn="1"/>
        </p:nvSpPr>
        <p:spPr>
          <a:xfrm>
            <a:off x="7874920" y="152474"/>
            <a:ext cx="4297684" cy="369332"/>
          </a:xfrm>
          <a:prstGeom prst="rect">
            <a:avLst/>
          </a:prstGeom>
          <a:noFill/>
        </p:spPr>
        <p:txBody>
          <a:bodyPr wrap="square" rtlCol="0">
            <a:spAutoFit/>
          </a:bodyPr>
          <a:lstStyle/>
          <a:p>
            <a:r>
              <a:rPr lang="en-US" altLang="zh-CN" dirty="0">
                <a:solidFill>
                  <a:schemeClr val="bg1"/>
                </a:solidFill>
                <a:latin typeface="华文彩云" panose="02010800040101010101" pitchFamily="2" charset="-122"/>
                <a:ea typeface="华文彩云" panose="02010800040101010101" pitchFamily="2" charset="-122"/>
              </a:rPr>
              <a:t>Institute</a:t>
            </a:r>
            <a:r>
              <a:rPr lang="zh-CN" altLang="en-US" dirty="0">
                <a:solidFill>
                  <a:schemeClr val="bg1"/>
                </a:solidFill>
                <a:latin typeface="华文彩云" panose="02010800040101010101" pitchFamily="2" charset="-122"/>
                <a:ea typeface="华文彩云" panose="02010800040101010101" pitchFamily="2" charset="-122"/>
              </a:rPr>
              <a:t> </a:t>
            </a:r>
            <a:r>
              <a:rPr lang="en-US" altLang="zh-CN" dirty="0">
                <a:solidFill>
                  <a:schemeClr val="bg1"/>
                </a:solidFill>
                <a:latin typeface="华文彩云" panose="02010800040101010101" pitchFamily="2" charset="-122"/>
                <a:ea typeface="华文彩云" panose="02010800040101010101" pitchFamily="2" charset="-122"/>
              </a:rPr>
              <a:t>of</a:t>
            </a:r>
            <a:r>
              <a:rPr lang="zh-CN" altLang="en-US" dirty="0">
                <a:solidFill>
                  <a:schemeClr val="bg1"/>
                </a:solidFill>
                <a:latin typeface="华文彩云" panose="02010800040101010101" pitchFamily="2" charset="-122"/>
                <a:ea typeface="华文彩云" panose="02010800040101010101" pitchFamily="2" charset="-122"/>
              </a:rPr>
              <a:t> </a:t>
            </a:r>
            <a:r>
              <a:rPr lang="en-US" altLang="zh-CN" dirty="0">
                <a:solidFill>
                  <a:schemeClr val="bg1"/>
                </a:solidFill>
                <a:latin typeface="华文彩云" panose="02010800040101010101" pitchFamily="2" charset="-122"/>
                <a:ea typeface="华文彩云" panose="02010800040101010101" pitchFamily="2" charset="-122"/>
              </a:rPr>
              <a:t>Modern Physics, CAS</a:t>
            </a:r>
            <a:endParaRPr lang="zh-CN" altLang="en-US" dirty="0">
              <a:latin typeface="华文彩云" panose="02010800040101010101" pitchFamily="2" charset="-122"/>
              <a:ea typeface="华文彩云" panose="02010800040101010101" pitchFamily="2" charset="-122"/>
            </a:endParaRPr>
          </a:p>
        </p:txBody>
      </p:sp>
    </p:spTree>
    <p:extLst>
      <p:ext uri="{BB962C8B-B14F-4D97-AF65-F5344CB8AC3E}">
        <p14:creationId xmlns:p14="http://schemas.microsoft.com/office/powerpoint/2010/main" val="30700387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89A2949-005D-EED0-C956-D0A927680B03}"/>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BD4723F3-421E-818F-BD3E-24281C13A9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D921BCE-D965-B64D-4E11-CA9E6045CFA1}"/>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81E22F07-4570-0066-62D5-C7FB11A4CA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D2D6C89A-2E06-84F3-E273-42D9962A4E60}"/>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1500305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06B88E5-FC70-2C43-F3AB-A716BC6874F2}"/>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B05EB99-616F-3A18-F61A-449EAF40DC7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7133AF94-7BD2-E09F-125B-719140DB8E4A}"/>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6F782C90-361F-BCF5-45EA-7569BD4FA1B3}"/>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6" name="页脚占位符 5">
            <a:extLst>
              <a:ext uri="{FF2B5EF4-FFF2-40B4-BE49-F238E27FC236}">
                <a16:creationId xmlns:a16="http://schemas.microsoft.com/office/drawing/2014/main" id="{86FE7BF1-8189-EF6D-EE51-BEC85EADD5D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58F4AD1-8F0A-A41D-DC67-7180B9027898}"/>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9551525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E3CB8FE-9FB5-BF29-A9AB-505865FF503C}"/>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3ECEC76F-47BF-BB35-A9EF-3CBDE6294B0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19DB9F71-BFDB-5014-1FDB-814814B97D22}"/>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AC5DAE31-637C-2D63-5DE0-809805F684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B3C3947C-9C99-AD50-0F67-898AD71024D7}"/>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69462C4F-36BD-5B58-A9C2-9AC248F05EBA}"/>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8" name="页脚占位符 7">
            <a:extLst>
              <a:ext uri="{FF2B5EF4-FFF2-40B4-BE49-F238E27FC236}">
                <a16:creationId xmlns:a16="http://schemas.microsoft.com/office/drawing/2014/main" id="{833B07D5-C44F-74F2-3625-44CF2B56E3B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98C12287-28AD-447F-4827-8DA6F14130A6}"/>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40514792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72B655B-E576-BD94-A198-41FDA14CEC1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05F09428-D79F-7D3A-B147-A29482EAA665}"/>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4" name="页脚占位符 3">
            <a:extLst>
              <a:ext uri="{FF2B5EF4-FFF2-40B4-BE49-F238E27FC236}">
                <a16:creationId xmlns:a16="http://schemas.microsoft.com/office/drawing/2014/main" id="{46A9A15D-D5C4-B540-EFF7-D7254418EA48}"/>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BE2C803-8C36-1981-82E0-92C014F9A3C0}"/>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13675409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FCEC72CB-FA24-AE5E-0561-024FD2F79CB5}"/>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3" name="页脚占位符 2">
            <a:extLst>
              <a:ext uri="{FF2B5EF4-FFF2-40B4-BE49-F238E27FC236}">
                <a16:creationId xmlns:a16="http://schemas.microsoft.com/office/drawing/2014/main" id="{2EC130E8-332A-9FDC-E637-1B2A52513FA2}"/>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82919053-7C31-D97B-8AA7-02F0F29D1BAE}"/>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18778698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8580F7F-C7CA-4AB7-96C7-8C3F5313F42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3984875-6CED-BD14-5572-53BF19940DF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A8F72E8C-1A07-4338-5B39-AA1B3168665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5F04AE77-DA40-F1A2-7409-7C57A9794359}"/>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6" name="页脚占位符 5">
            <a:extLst>
              <a:ext uri="{FF2B5EF4-FFF2-40B4-BE49-F238E27FC236}">
                <a16:creationId xmlns:a16="http://schemas.microsoft.com/office/drawing/2014/main" id="{30545A71-108A-A9CE-3956-B6BA144BA48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915D27B0-5C97-9E1B-2BA8-92A26A8BB937}"/>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2199100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133E31-CA3A-188A-D7B7-13F40F8EFD7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1CED6C08-051B-E2D8-3279-CC4F049D5D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09BC4908-1D7E-18CB-EFCD-E838A20718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0CCFF0B8-203F-3961-0F9A-6ACBC00A362E}"/>
              </a:ext>
            </a:extLst>
          </p:cNvPr>
          <p:cNvSpPr>
            <a:spLocks noGrp="1"/>
          </p:cNvSpPr>
          <p:nvPr>
            <p:ph type="dt" sz="half" idx="10"/>
          </p:nvPr>
        </p:nvSpPr>
        <p:spPr/>
        <p:txBody>
          <a:bodyPr/>
          <a:lstStyle/>
          <a:p>
            <a:fld id="{D43951F7-50FE-46C4-8EA8-2C8A931F8834}" type="datetimeFigureOut">
              <a:rPr lang="zh-CN" altLang="en-US" smtClean="0"/>
              <a:t>2024/5/28</a:t>
            </a:fld>
            <a:endParaRPr lang="zh-CN" altLang="en-US"/>
          </a:p>
        </p:txBody>
      </p:sp>
      <p:sp>
        <p:nvSpPr>
          <p:cNvPr id="6" name="页脚占位符 5">
            <a:extLst>
              <a:ext uri="{FF2B5EF4-FFF2-40B4-BE49-F238E27FC236}">
                <a16:creationId xmlns:a16="http://schemas.microsoft.com/office/drawing/2014/main" id="{F23A1142-7824-85EB-9136-258661F441D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9B11863-4679-E541-8020-F220DCD1F283}"/>
              </a:ext>
            </a:extLst>
          </p:cNvPr>
          <p:cNvSpPr>
            <a:spLocks noGrp="1"/>
          </p:cNvSpPr>
          <p:nvPr>
            <p:ph type="sldNum" sz="quarter" idx="12"/>
          </p:nvPr>
        </p:nvSpPr>
        <p:spPr/>
        <p:txBody>
          <a:body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1074419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B0569D89-33EC-604D-8488-664CEFD0084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E2064863-3B29-4171-8057-7469E2FE802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06D292EB-6513-83E5-54DF-B9716D80A43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43951F7-50FE-46C4-8EA8-2C8A931F8834}" type="datetimeFigureOut">
              <a:rPr lang="zh-CN" altLang="en-US" smtClean="0"/>
              <a:t>2024/5/28</a:t>
            </a:fld>
            <a:endParaRPr lang="zh-CN" altLang="en-US"/>
          </a:p>
        </p:txBody>
      </p:sp>
      <p:sp>
        <p:nvSpPr>
          <p:cNvPr id="5" name="页脚占位符 4">
            <a:extLst>
              <a:ext uri="{FF2B5EF4-FFF2-40B4-BE49-F238E27FC236}">
                <a16:creationId xmlns:a16="http://schemas.microsoft.com/office/drawing/2014/main" id="{C3C189BC-3649-3FC4-2E1E-0E6CA61AAB9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29D89A02-4D53-4015-C720-BFF6F9406CB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221173-2AB7-4536-9C88-A20C60175B98}" type="slidenum">
              <a:rPr lang="zh-CN" altLang="en-US" smtClean="0"/>
              <a:t>‹#›</a:t>
            </a:fld>
            <a:endParaRPr lang="zh-CN" altLang="en-US"/>
          </a:p>
        </p:txBody>
      </p:sp>
    </p:spTree>
    <p:extLst>
      <p:ext uri="{BB962C8B-B14F-4D97-AF65-F5344CB8AC3E}">
        <p14:creationId xmlns:p14="http://schemas.microsoft.com/office/powerpoint/2010/main" val="2035742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D021B29A-258D-4439-8985-47B46EC2688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C86D4AC8-6D5D-44AD-9348-BE4DC6892EF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24A92D97-804A-4FC5-88A9-6D6262F7F9B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D535B4-1489-4530-B3C3-AE7357CFD8E3}" type="datetime1">
              <a:rPr lang="zh-CN" altLang="en-US" smtClean="0"/>
              <a:t>2024/5/28</a:t>
            </a:fld>
            <a:endParaRPr lang="zh-CN" altLang="en-US"/>
          </a:p>
        </p:txBody>
      </p:sp>
      <p:sp>
        <p:nvSpPr>
          <p:cNvPr id="5" name="页脚占位符 4">
            <a:extLst>
              <a:ext uri="{FF2B5EF4-FFF2-40B4-BE49-F238E27FC236}">
                <a16:creationId xmlns:a16="http://schemas.microsoft.com/office/drawing/2014/main" id="{0B8DB98D-B374-401F-A584-C3628EDF9D9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zh-CN" altLang="en-US"/>
              <a:t>中国原子能科学研究院</a:t>
            </a:r>
          </a:p>
        </p:txBody>
      </p:sp>
      <p:sp>
        <p:nvSpPr>
          <p:cNvPr id="6" name="灯片编号占位符 5">
            <a:extLst>
              <a:ext uri="{FF2B5EF4-FFF2-40B4-BE49-F238E27FC236}">
                <a16:creationId xmlns:a16="http://schemas.microsoft.com/office/drawing/2014/main" id="{E58C38EF-98FF-4C98-A85C-F4BD7DA29DA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195F7EF-3FD7-4486-B805-CF59ABA00064}" type="slidenum">
              <a:rPr lang="zh-CN" altLang="en-US" smtClean="0"/>
              <a:t>‹#›</a:t>
            </a:fld>
            <a:endParaRPr lang="zh-CN" altLang="en-US"/>
          </a:p>
        </p:txBody>
      </p:sp>
    </p:spTree>
    <p:extLst>
      <p:ext uri="{BB962C8B-B14F-4D97-AF65-F5344CB8AC3E}">
        <p14:creationId xmlns:p14="http://schemas.microsoft.com/office/powerpoint/2010/main" val="777880906"/>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4.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4.xml"/><Relationship Id="rId4" Type="http://schemas.openxmlformats.org/officeDocument/2006/relationships/image" Target="../media/image22.emf"/></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png"/><Relationship Id="rId1" Type="http://schemas.openxmlformats.org/officeDocument/2006/relationships/slideLayout" Target="../slideLayouts/slideLayout24.xml"/><Relationship Id="rId5" Type="http://schemas.openxmlformats.org/officeDocument/2006/relationships/image" Target="../media/image26.emf"/><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4.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4.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jpeg"/><Relationship Id="rId1" Type="http://schemas.openxmlformats.org/officeDocument/2006/relationships/slideLayout" Target="../slideLayouts/slideLayout24.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4.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png"/><Relationship Id="rId1" Type="http://schemas.openxmlformats.org/officeDocument/2006/relationships/slideLayout" Target="../slideLayouts/slideLayout24.xml"/><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2" Type="http://schemas.openxmlformats.org/officeDocument/2006/relationships/image" Target="../media/image38.gif"/><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4.xml"/><Relationship Id="rId4" Type="http://schemas.openxmlformats.org/officeDocument/2006/relationships/image" Target="../media/image41.png"/></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24.xml"/><Relationship Id="rId5" Type="http://schemas.openxmlformats.org/officeDocument/2006/relationships/image" Target="../media/image8.jpe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4.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a:extLst>
              <a:ext uri="{FF2B5EF4-FFF2-40B4-BE49-F238E27FC236}">
                <a16:creationId xmlns:a16="http://schemas.microsoft.com/office/drawing/2014/main" id="{D01067CE-0020-21AD-A456-35D9928C5E6A}"/>
              </a:ext>
            </a:extLst>
          </p:cNvPr>
          <p:cNvSpPr txBox="1"/>
          <p:nvPr/>
        </p:nvSpPr>
        <p:spPr>
          <a:xfrm>
            <a:off x="0" y="195613"/>
            <a:ext cx="10448365" cy="553998"/>
          </a:xfrm>
          <a:prstGeom prst="rect">
            <a:avLst/>
          </a:prstGeom>
          <a:solidFill>
            <a:schemeClr val="accent1"/>
          </a:solidFill>
        </p:spPr>
        <p:txBody>
          <a:bodyPr wrap="square" rtlCol="0">
            <a:spAutoFit/>
          </a:bodyPr>
          <a:lstStyle/>
          <a:p>
            <a:r>
              <a:rPr lang="en-US" altLang="zh-CN" sz="3000" dirty="0">
                <a:solidFill>
                  <a:schemeClr val="bg1"/>
                </a:solidFill>
                <a:latin typeface="Franklin Gothic Demi" panose="020B0703020102020204" pitchFamily="34" charset="0"/>
              </a:rPr>
              <a:t>9th Workshop on Nuclear Level Density and Gamma Strength</a:t>
            </a:r>
            <a:endParaRPr lang="zh-CN" altLang="en-US" sz="3000" dirty="0">
              <a:solidFill>
                <a:schemeClr val="bg1"/>
              </a:solidFill>
              <a:latin typeface="Franklin Gothic Demi" panose="020B0703020102020204" pitchFamily="34" charset="0"/>
            </a:endParaRPr>
          </a:p>
        </p:txBody>
      </p:sp>
      <p:sp>
        <p:nvSpPr>
          <p:cNvPr id="7" name="文本框 6">
            <a:extLst>
              <a:ext uri="{FF2B5EF4-FFF2-40B4-BE49-F238E27FC236}">
                <a16:creationId xmlns:a16="http://schemas.microsoft.com/office/drawing/2014/main" id="{B8EB6F28-0809-106B-AFB5-C799FD6254AB}"/>
              </a:ext>
            </a:extLst>
          </p:cNvPr>
          <p:cNvSpPr txBox="1"/>
          <p:nvPr/>
        </p:nvSpPr>
        <p:spPr>
          <a:xfrm>
            <a:off x="256614" y="1823884"/>
            <a:ext cx="11140888" cy="1569660"/>
          </a:xfrm>
          <a:prstGeom prst="rect">
            <a:avLst/>
          </a:prstGeom>
          <a:noFill/>
        </p:spPr>
        <p:txBody>
          <a:bodyPr wrap="square">
            <a:spAutoFit/>
          </a:bodyPr>
          <a:lstStyle/>
          <a:p>
            <a:pPr algn="ctr"/>
            <a:r>
              <a:rPr lang="en-US" altLang="zh-CN" sz="4800" dirty="0">
                <a:latin typeface="Franklin Gothic Demi" panose="020B0703020102020204" pitchFamily="34" charset="0"/>
                <a:cs typeface="Times New Roman" panose="02020603050405020304" pitchFamily="18" charset="0"/>
              </a:rPr>
              <a:t>Measurement of </a:t>
            </a:r>
            <a:r>
              <a:rPr lang="en-US" altLang="zh-CN" sz="4800" baseline="30000" dirty="0" err="1">
                <a:latin typeface="Franklin Gothic Demi" panose="020B0703020102020204" pitchFamily="34" charset="0"/>
                <a:cs typeface="Times New Roman" panose="02020603050405020304" pitchFamily="18" charset="0"/>
              </a:rPr>
              <a:t>59</a:t>
            </a:r>
            <a:r>
              <a:rPr lang="en-US" altLang="zh-CN" sz="4800" dirty="0" err="1">
                <a:latin typeface="Franklin Gothic Demi" panose="020B0703020102020204" pitchFamily="34" charset="0"/>
                <a:cs typeface="Times New Roman" panose="02020603050405020304" pitchFamily="18" charset="0"/>
              </a:rPr>
              <a:t>Fe</a:t>
            </a:r>
            <a:r>
              <a:rPr lang="en-US" altLang="zh-CN" sz="4800" dirty="0">
                <a:latin typeface="Franklin Gothic Demi" panose="020B0703020102020204" pitchFamily="34" charset="0"/>
                <a:cs typeface="Times New Roman" panose="02020603050405020304" pitchFamily="18" charset="0"/>
              </a:rPr>
              <a:t>(</a:t>
            </a:r>
            <a:r>
              <a:rPr lang="en-US" altLang="zh-CN" sz="4800" dirty="0" err="1">
                <a:latin typeface="Franklin Gothic Demi" panose="020B0703020102020204" pitchFamily="34" charset="0"/>
                <a:cs typeface="Times New Roman" panose="02020603050405020304" pitchFamily="18" charset="0"/>
              </a:rPr>
              <a:t>n,g</a:t>
            </a:r>
            <a:r>
              <a:rPr lang="en-US" altLang="zh-CN" sz="4800" dirty="0">
                <a:latin typeface="Franklin Gothic Demi" panose="020B0703020102020204" pitchFamily="34" charset="0"/>
                <a:cs typeface="Times New Roman" panose="02020603050405020304" pitchFamily="18" charset="0"/>
              </a:rPr>
              <a:t>) reaction based on beta-OSLO method</a:t>
            </a:r>
            <a:endParaRPr lang="zh-CN" altLang="en-US" sz="4800" dirty="0">
              <a:latin typeface="Franklin Gothic Demi" panose="020B0703020102020204" pitchFamily="34" charset="0"/>
            </a:endParaRPr>
          </a:p>
        </p:txBody>
      </p:sp>
      <p:sp>
        <p:nvSpPr>
          <p:cNvPr id="8" name="文本框 7">
            <a:extLst>
              <a:ext uri="{FF2B5EF4-FFF2-40B4-BE49-F238E27FC236}">
                <a16:creationId xmlns:a16="http://schemas.microsoft.com/office/drawing/2014/main" id="{AA3A23E9-5B18-E643-EFCF-189A83E16483}"/>
              </a:ext>
            </a:extLst>
          </p:cNvPr>
          <p:cNvSpPr txBox="1"/>
          <p:nvPr/>
        </p:nvSpPr>
        <p:spPr>
          <a:xfrm>
            <a:off x="1402977" y="3984812"/>
            <a:ext cx="8919882" cy="2154436"/>
          </a:xfrm>
          <a:prstGeom prst="rect">
            <a:avLst/>
          </a:prstGeom>
          <a:noFill/>
        </p:spPr>
        <p:txBody>
          <a:bodyPr wrap="square" rtlCol="0">
            <a:spAutoFit/>
          </a:bodyPr>
          <a:lstStyle/>
          <a:p>
            <a:pPr algn="ctr">
              <a:spcAft>
                <a:spcPts val="1200"/>
              </a:spcAft>
            </a:pPr>
            <a:r>
              <a:rPr lang="en-US" altLang="zh-CN" sz="2400" dirty="0" err="1">
                <a:solidFill>
                  <a:schemeClr val="accent1"/>
                </a:solidFill>
                <a:latin typeface="Franklin Gothic Demi" panose="020B0703020102020204" pitchFamily="34" charset="0"/>
                <a:cs typeface="Times New Roman" panose="02020603050405020304" pitchFamily="18" charset="0"/>
              </a:rPr>
              <a:t>Shilun</a:t>
            </a:r>
            <a:r>
              <a:rPr lang="en-US" altLang="zh-CN" sz="2400" dirty="0">
                <a:solidFill>
                  <a:schemeClr val="accent1"/>
                </a:solidFill>
                <a:latin typeface="Franklin Gothic Demi" panose="020B0703020102020204" pitchFamily="34" charset="0"/>
                <a:cs typeface="Times New Roman" panose="02020603050405020304" pitchFamily="18" charset="0"/>
              </a:rPr>
              <a:t> Jin</a:t>
            </a:r>
          </a:p>
          <a:p>
            <a:pPr algn="ctr">
              <a:spcAft>
                <a:spcPts val="1200"/>
              </a:spcAft>
            </a:pPr>
            <a:r>
              <a:rPr lang="en-US" altLang="zh-CN" dirty="0">
                <a:solidFill>
                  <a:schemeClr val="accent1"/>
                </a:solidFill>
                <a:latin typeface="Franklin Gothic Demi" panose="020B0703020102020204" pitchFamily="34" charset="0"/>
                <a:ea typeface="等线" panose="02010600030101010101" pitchFamily="2" charset="-122"/>
                <a:cs typeface="Times New Roman" panose="02020603050405020304" pitchFamily="18" charset="0"/>
              </a:rPr>
              <a:t>Institute of Modern Physics, Chinese Academy of Sciences</a:t>
            </a:r>
            <a:endParaRPr lang="en-US" altLang="zh-CN" dirty="0">
              <a:solidFill>
                <a:schemeClr val="accent1"/>
              </a:solidFill>
              <a:latin typeface="Times New Roman" panose="02020603050405020304" pitchFamily="18" charset="0"/>
              <a:ea typeface="等线" panose="02010600030101010101" pitchFamily="2" charset="-122"/>
              <a:cs typeface="Times New Roman" panose="02020603050405020304" pitchFamily="18" charset="0"/>
            </a:endParaRPr>
          </a:p>
          <a:p>
            <a:pPr algn="ctr"/>
            <a:endParaRPr lang="en-US" altLang="zh-CN" dirty="0">
              <a:latin typeface="+mn-ea"/>
              <a:cs typeface="Times New Roman" panose="02020603050405020304" pitchFamily="18" charset="0"/>
            </a:endParaRPr>
          </a:p>
          <a:p>
            <a:pPr algn="ctr"/>
            <a:endParaRPr lang="en-US" altLang="zh-CN" dirty="0"/>
          </a:p>
          <a:p>
            <a:pPr algn="ctr"/>
            <a:r>
              <a:rPr lang="en-US" altLang="zh-CN" dirty="0">
                <a:latin typeface="+mn-ea"/>
                <a:cs typeface="Times New Roman" panose="02020603050405020304" pitchFamily="18" charset="0"/>
              </a:rPr>
              <a:t>Oslo, Norway </a:t>
            </a:r>
          </a:p>
          <a:p>
            <a:pPr algn="ctr"/>
            <a:r>
              <a:rPr lang="en-US" altLang="zh-CN" dirty="0">
                <a:latin typeface="+mn-ea"/>
                <a:cs typeface="Times New Roman" panose="02020603050405020304" pitchFamily="18" charset="0"/>
              </a:rPr>
              <a:t>28/5/2024 </a:t>
            </a:r>
            <a:endParaRPr lang="zh-CN" altLang="en-US" dirty="0">
              <a:latin typeface="+mn-ea"/>
              <a:cs typeface="Times New Roman" panose="02020603050405020304" pitchFamily="18" charset="0"/>
            </a:endParaRPr>
          </a:p>
        </p:txBody>
      </p:sp>
      <p:pic>
        <p:nvPicPr>
          <p:cNvPr id="11" name="图片 10">
            <a:extLst>
              <a:ext uri="{FF2B5EF4-FFF2-40B4-BE49-F238E27FC236}">
                <a16:creationId xmlns:a16="http://schemas.microsoft.com/office/drawing/2014/main" id="{DBF30A7D-2D4C-AECE-29D8-F53653073849}"/>
              </a:ext>
            </a:extLst>
          </p:cNvPr>
          <p:cNvPicPr>
            <a:picLocks noChangeAspect="1"/>
          </p:cNvPicPr>
          <p:nvPr/>
        </p:nvPicPr>
        <p:blipFill>
          <a:blip r:embed="rId2"/>
          <a:stretch>
            <a:fillRect/>
          </a:stretch>
        </p:blipFill>
        <p:spPr>
          <a:xfrm>
            <a:off x="11105173" y="175117"/>
            <a:ext cx="963556" cy="852083"/>
          </a:xfrm>
          <a:prstGeom prst="rect">
            <a:avLst/>
          </a:prstGeom>
        </p:spPr>
      </p:pic>
    </p:spTree>
    <p:extLst>
      <p:ext uri="{BB962C8B-B14F-4D97-AF65-F5344CB8AC3E}">
        <p14:creationId xmlns:p14="http://schemas.microsoft.com/office/powerpoint/2010/main" val="5768581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28" name="等腰三角形 27">
            <a:extLst>
              <a:ext uri="{FF2B5EF4-FFF2-40B4-BE49-F238E27FC236}">
                <a16:creationId xmlns:a16="http://schemas.microsoft.com/office/drawing/2014/main" id="{EDFDE9B0-B9FB-004A-45E0-FFE5DFB15313}"/>
              </a:ext>
            </a:extLst>
          </p:cNvPr>
          <p:cNvSpPr/>
          <p:nvPr/>
        </p:nvSpPr>
        <p:spPr>
          <a:xfrm rot="19609871">
            <a:off x="9450" y="5154036"/>
            <a:ext cx="1127723" cy="658753"/>
          </a:xfrm>
          <a:prstGeom prst="triangle">
            <a:avLst>
              <a:gd name="adj" fmla="val 50194"/>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16">
            <a:extLst>
              <a:ext uri="{FF2B5EF4-FFF2-40B4-BE49-F238E27FC236}">
                <a16:creationId xmlns:a16="http://schemas.microsoft.com/office/drawing/2014/main" id="{118FD26B-D265-602A-981F-F2F70D190398}"/>
              </a:ext>
            </a:extLst>
          </p:cNvPr>
          <p:cNvSpPr txBox="1"/>
          <p:nvPr/>
        </p:nvSpPr>
        <p:spPr>
          <a:xfrm>
            <a:off x="231068" y="770786"/>
            <a:ext cx="7509955" cy="461665"/>
          </a:xfrm>
          <a:prstGeom prst="rect">
            <a:avLst/>
          </a:prstGeom>
          <a:noFill/>
        </p:spPr>
        <p:txBody>
          <a:bodyPr wrap="square" rtlCol="0">
            <a:spAutoFit/>
          </a:bodyPr>
          <a:lstStyle/>
          <a:p>
            <a:r>
              <a:rPr lang="en-US" altLang="zh-CN" sz="2400" b="0" i="0" dirty="0">
                <a:solidFill>
                  <a:srgbClr val="000000"/>
                </a:solidFill>
                <a:effectLst/>
                <a:latin typeface="Verdana" panose="020B0604030504040204" pitchFamily="34" charset="0"/>
              </a:rPr>
              <a:t>Heavy Ion Research Facility in Lanzhou (</a:t>
            </a:r>
            <a:r>
              <a:rPr lang="en-US" altLang="zh-CN" sz="2400" b="0" i="0" dirty="0" err="1">
                <a:solidFill>
                  <a:srgbClr val="000000"/>
                </a:solidFill>
                <a:effectLst/>
                <a:latin typeface="Verdana" panose="020B0604030504040204" pitchFamily="34" charset="0"/>
              </a:rPr>
              <a:t>HIRFL</a:t>
            </a:r>
            <a:r>
              <a:rPr lang="en-US" altLang="zh-CN" sz="2400" b="0" i="0" dirty="0">
                <a:solidFill>
                  <a:srgbClr val="000000"/>
                </a:solidFill>
                <a:effectLst/>
                <a:latin typeface="Verdana" panose="020B0604030504040204" pitchFamily="34" charset="0"/>
              </a:rPr>
              <a:t>)</a:t>
            </a:r>
            <a:endParaRPr lang="zh-CN" altLang="en-US" sz="2400" dirty="0">
              <a:latin typeface="Arial" panose="020B0604020202020204" pitchFamily="34" charset="0"/>
              <a:cs typeface="Arial" panose="020B0604020202020204" pitchFamily="34" charset="0"/>
            </a:endParaRPr>
          </a:p>
        </p:txBody>
      </p:sp>
      <p:sp>
        <p:nvSpPr>
          <p:cNvPr id="31" name="文本框 30">
            <a:extLst>
              <a:ext uri="{FF2B5EF4-FFF2-40B4-BE49-F238E27FC236}">
                <a16:creationId xmlns:a16="http://schemas.microsoft.com/office/drawing/2014/main" id="{356A89C4-D66D-696D-B2BE-8ED158C02C06}"/>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noProof="0" dirty="0">
                <a:ln>
                  <a:noFill/>
                </a:ln>
                <a:solidFill>
                  <a:prstClr val="white"/>
                </a:solidFill>
                <a:effectLst/>
                <a:uLnTx/>
                <a:uFillTx/>
                <a:latin typeface="等线" panose="020F0502020204030204"/>
                <a:ea typeface="等线" panose="02010600030101010101" pitchFamily="2" charset="-122"/>
                <a:cs typeface="+mn-cs"/>
              </a:rPr>
              <a:t>Facility</a:t>
            </a:r>
          </a:p>
        </p:txBody>
      </p:sp>
      <p:pic>
        <p:nvPicPr>
          <p:cNvPr id="4" name="图片 2" descr="加速器系统1.jpg">
            <a:extLst>
              <a:ext uri="{FF2B5EF4-FFF2-40B4-BE49-F238E27FC236}">
                <a16:creationId xmlns:a16="http://schemas.microsoft.com/office/drawing/2014/main" id="{D4BC1B6E-9AB9-262C-C8C7-CCDE94118D0D}"/>
              </a:ext>
            </a:extLst>
          </p:cNvPr>
          <p:cNvPicPr>
            <a:picLocks noChangeAspect="1"/>
          </p:cNvPicPr>
          <p:nvPr/>
        </p:nvPicPr>
        <p:blipFill>
          <a:blip r:embed="rId2"/>
          <a:srcRect t="9048"/>
          <a:stretch>
            <a:fillRect/>
          </a:stretch>
        </p:blipFill>
        <p:spPr bwMode="auto">
          <a:xfrm>
            <a:off x="1462835" y="2178704"/>
            <a:ext cx="9142412" cy="4233862"/>
          </a:xfrm>
          <a:prstGeom prst="rect">
            <a:avLst/>
          </a:prstGeom>
          <a:noFill/>
          <a:ln w="9525">
            <a:noFill/>
            <a:miter lim="800000"/>
            <a:headEnd/>
            <a:tailEnd/>
          </a:ln>
        </p:spPr>
      </p:pic>
      <p:sp>
        <p:nvSpPr>
          <p:cNvPr id="5" name="Rectangle 34">
            <a:extLst>
              <a:ext uri="{FF2B5EF4-FFF2-40B4-BE49-F238E27FC236}">
                <a16:creationId xmlns:a16="http://schemas.microsoft.com/office/drawing/2014/main" id="{DD2B2F8C-ABF2-5F6F-13F9-46761BBD8509}"/>
              </a:ext>
            </a:extLst>
          </p:cNvPr>
          <p:cNvSpPr>
            <a:spLocks noChangeArrowheads="1"/>
          </p:cNvSpPr>
          <p:nvPr/>
        </p:nvSpPr>
        <p:spPr bwMode="auto">
          <a:xfrm>
            <a:off x="7881097" y="2751791"/>
            <a:ext cx="1428750" cy="457200"/>
          </a:xfrm>
          <a:prstGeom prst="rect">
            <a:avLst/>
          </a:prstGeom>
          <a:noFill/>
          <a:ln w="9525">
            <a:noFill/>
            <a:miter lim="800000"/>
            <a:headEnd/>
            <a:tailEnd/>
          </a:ln>
        </p:spPr>
        <p:txBody>
          <a:bodyPr lIns="91427" tIns="45714" rIns="91427" bIns="45714">
            <a:spAutoFit/>
          </a:bodyPr>
          <a:lstStyle/>
          <a:p>
            <a:r>
              <a:rPr lang="en-US" altLang="zh-CN" sz="2400" b="1">
                <a:solidFill>
                  <a:srgbClr val="FF0000"/>
                </a:solidFill>
                <a:ea typeface="楷体_GB2312" pitchFamily="49" charset="-122"/>
                <a:cs typeface="Arial" charset="0"/>
              </a:rPr>
              <a:t>CSRe</a:t>
            </a:r>
          </a:p>
        </p:txBody>
      </p:sp>
      <p:sp>
        <p:nvSpPr>
          <p:cNvPr id="6" name="Rectangle 34">
            <a:extLst>
              <a:ext uri="{FF2B5EF4-FFF2-40B4-BE49-F238E27FC236}">
                <a16:creationId xmlns:a16="http://schemas.microsoft.com/office/drawing/2014/main" id="{F17FBF8F-8CCC-4D3B-4BE3-739B0328A635}"/>
              </a:ext>
            </a:extLst>
          </p:cNvPr>
          <p:cNvSpPr>
            <a:spLocks noChangeArrowheads="1"/>
          </p:cNvSpPr>
          <p:nvPr/>
        </p:nvSpPr>
        <p:spPr bwMode="auto">
          <a:xfrm>
            <a:off x="5347447" y="1853266"/>
            <a:ext cx="2971800" cy="669925"/>
          </a:xfrm>
          <a:prstGeom prst="rect">
            <a:avLst/>
          </a:prstGeom>
          <a:noFill/>
          <a:ln w="9525">
            <a:noFill/>
            <a:miter lim="800000"/>
            <a:headEnd/>
            <a:tailEnd/>
          </a:ln>
        </p:spPr>
        <p:txBody>
          <a:bodyPr lIns="91427" tIns="45714" rIns="91427" bIns="45714">
            <a:spAutoFit/>
          </a:bodyPr>
          <a:lstStyle/>
          <a:p>
            <a:r>
              <a:rPr lang="en-US" altLang="zh-CN" sz="2400" b="1">
                <a:solidFill>
                  <a:srgbClr val="FF0000"/>
                </a:solidFill>
                <a:ea typeface="楷体_GB2312" pitchFamily="49" charset="-122"/>
                <a:cs typeface="Arial" charset="0"/>
              </a:rPr>
              <a:t>SFC (K=69)</a:t>
            </a:r>
          </a:p>
          <a:p>
            <a:r>
              <a:rPr lang="en-US" altLang="zh-CN" sz="1400" b="1">
                <a:solidFill>
                  <a:srgbClr val="FF0000"/>
                </a:solidFill>
                <a:ea typeface="楷体_GB2312" pitchFamily="49" charset="-122"/>
                <a:cs typeface="Arial" charset="0"/>
              </a:rPr>
              <a:t>10 AMeV (H.I.), 17~35 MeV (p)</a:t>
            </a:r>
          </a:p>
        </p:txBody>
      </p:sp>
      <p:sp>
        <p:nvSpPr>
          <p:cNvPr id="8" name="Rectangle 34">
            <a:extLst>
              <a:ext uri="{FF2B5EF4-FFF2-40B4-BE49-F238E27FC236}">
                <a16:creationId xmlns:a16="http://schemas.microsoft.com/office/drawing/2014/main" id="{EE27603C-24C0-9D78-EA4F-B09DC518F60D}"/>
              </a:ext>
            </a:extLst>
          </p:cNvPr>
          <p:cNvSpPr>
            <a:spLocks noChangeArrowheads="1"/>
          </p:cNvSpPr>
          <p:nvPr/>
        </p:nvSpPr>
        <p:spPr bwMode="auto">
          <a:xfrm>
            <a:off x="2451847" y="1624666"/>
            <a:ext cx="3429000" cy="669925"/>
          </a:xfrm>
          <a:prstGeom prst="rect">
            <a:avLst/>
          </a:prstGeom>
          <a:noFill/>
          <a:ln w="9525">
            <a:noFill/>
            <a:miter lim="800000"/>
            <a:headEnd/>
            <a:tailEnd/>
          </a:ln>
        </p:spPr>
        <p:txBody>
          <a:bodyPr lIns="91427" tIns="45714" rIns="91427" bIns="45714">
            <a:spAutoFit/>
          </a:bodyPr>
          <a:lstStyle/>
          <a:p>
            <a:r>
              <a:rPr lang="en-US" altLang="zh-CN" sz="2400" b="1">
                <a:solidFill>
                  <a:srgbClr val="FF0000"/>
                </a:solidFill>
                <a:ea typeface="楷体_GB2312" pitchFamily="49" charset="-122"/>
                <a:cs typeface="Arial" charset="0"/>
              </a:rPr>
              <a:t>SSC(K=450) </a:t>
            </a:r>
          </a:p>
          <a:p>
            <a:r>
              <a:rPr lang="en-US" altLang="zh-CN" sz="1400" b="1">
                <a:solidFill>
                  <a:srgbClr val="FF0000"/>
                </a:solidFill>
                <a:ea typeface="楷体_GB2312" pitchFamily="49" charset="-122"/>
                <a:cs typeface="Arial" charset="0"/>
              </a:rPr>
              <a:t>100 AMeV (H.I.), 110 MeV (p)</a:t>
            </a:r>
          </a:p>
        </p:txBody>
      </p:sp>
      <p:sp>
        <p:nvSpPr>
          <p:cNvPr id="9" name="Rectangle 34">
            <a:extLst>
              <a:ext uri="{FF2B5EF4-FFF2-40B4-BE49-F238E27FC236}">
                <a16:creationId xmlns:a16="http://schemas.microsoft.com/office/drawing/2014/main" id="{0A48A84D-70C6-388A-1FA1-5A5672474605}"/>
              </a:ext>
            </a:extLst>
          </p:cNvPr>
          <p:cNvSpPr>
            <a:spLocks noChangeArrowheads="1"/>
          </p:cNvSpPr>
          <p:nvPr/>
        </p:nvSpPr>
        <p:spPr bwMode="auto">
          <a:xfrm>
            <a:off x="2985247" y="4367866"/>
            <a:ext cx="5410200" cy="669925"/>
          </a:xfrm>
          <a:prstGeom prst="rect">
            <a:avLst/>
          </a:prstGeom>
          <a:noFill/>
          <a:ln w="9525">
            <a:noFill/>
            <a:miter lim="800000"/>
            <a:headEnd/>
            <a:tailEnd/>
          </a:ln>
        </p:spPr>
        <p:txBody>
          <a:bodyPr lIns="91427" tIns="45714" rIns="91427" bIns="45714">
            <a:spAutoFit/>
          </a:bodyPr>
          <a:lstStyle/>
          <a:p>
            <a:r>
              <a:rPr lang="en-US" altLang="zh-CN" sz="2400" b="1">
                <a:solidFill>
                  <a:srgbClr val="FF0000"/>
                </a:solidFill>
                <a:ea typeface="楷体_GB2312" pitchFamily="49" charset="-122"/>
                <a:cs typeface="Arial" charset="0"/>
              </a:rPr>
              <a:t>CSRm </a:t>
            </a:r>
          </a:p>
          <a:p>
            <a:r>
              <a:rPr lang="en-US" altLang="zh-CN" sz="1400" b="1">
                <a:solidFill>
                  <a:srgbClr val="FF0000"/>
                </a:solidFill>
                <a:ea typeface="楷体_GB2312" pitchFamily="49" charset="-122"/>
                <a:cs typeface="Arial" charset="0"/>
              </a:rPr>
              <a:t>1000 AMeV (H.I.), </a:t>
            </a:r>
            <a:r>
              <a:rPr lang="en-US" altLang="zh-CN" sz="1400" b="1">
                <a:solidFill>
                  <a:srgbClr val="FF0000"/>
                </a:solidFill>
                <a:ea typeface="楷体_GB2312" pitchFamily="49" charset="-122"/>
                <a:cs typeface="Arial" charset="0"/>
                <a:sym typeface="Symbol" pitchFamily="18" charset="2"/>
              </a:rPr>
              <a:t> 2.8 GeV (p)</a:t>
            </a:r>
          </a:p>
        </p:txBody>
      </p:sp>
      <p:sp>
        <p:nvSpPr>
          <p:cNvPr id="10" name="Rectangle 13">
            <a:extLst>
              <a:ext uri="{FF2B5EF4-FFF2-40B4-BE49-F238E27FC236}">
                <a16:creationId xmlns:a16="http://schemas.microsoft.com/office/drawing/2014/main" id="{3B43C8BF-05AB-347C-EE4B-8A89AE91700B}"/>
              </a:ext>
            </a:extLst>
          </p:cNvPr>
          <p:cNvSpPr>
            <a:spLocks noChangeArrowheads="1"/>
          </p:cNvSpPr>
          <p:nvPr/>
        </p:nvSpPr>
        <p:spPr bwMode="auto">
          <a:xfrm>
            <a:off x="2223247" y="3394729"/>
            <a:ext cx="1966913" cy="652462"/>
          </a:xfrm>
          <a:prstGeom prst="rect">
            <a:avLst/>
          </a:prstGeom>
          <a:noFill/>
          <a:ln w="9525">
            <a:noFill/>
            <a:miter lim="800000"/>
            <a:headEnd/>
            <a:tailEnd/>
          </a:ln>
        </p:spPr>
        <p:txBody>
          <a:bodyPr wrap="none">
            <a:spAutoFit/>
          </a:bodyPr>
          <a:lstStyle/>
          <a:p>
            <a:r>
              <a:rPr lang="en-US" altLang="zh-CN" sz="2000" b="1">
                <a:solidFill>
                  <a:srgbClr val="FF0000"/>
                </a:solidFill>
              </a:rPr>
              <a:t>RIBLL1</a:t>
            </a:r>
          </a:p>
          <a:p>
            <a:pPr>
              <a:spcBef>
                <a:spcPct val="20000"/>
              </a:spcBef>
            </a:pPr>
            <a:r>
              <a:rPr lang="en-US" altLang="zh-CN" sz="1400" b="1">
                <a:solidFill>
                  <a:srgbClr val="FF0000"/>
                </a:solidFill>
              </a:rPr>
              <a:t>RIBs at tens</a:t>
            </a:r>
            <a:r>
              <a:rPr lang="en-US" altLang="zh-CN" sz="1400">
                <a:solidFill>
                  <a:srgbClr val="FF0000"/>
                </a:solidFill>
              </a:rPr>
              <a:t> </a:t>
            </a:r>
            <a:r>
              <a:rPr lang="en-US" altLang="zh-CN" sz="1400" b="1">
                <a:solidFill>
                  <a:srgbClr val="FF0000"/>
                </a:solidFill>
              </a:rPr>
              <a:t>of AMeV</a:t>
            </a:r>
          </a:p>
        </p:txBody>
      </p:sp>
      <p:sp>
        <p:nvSpPr>
          <p:cNvPr id="11" name="Rectangle 14">
            <a:extLst>
              <a:ext uri="{FF2B5EF4-FFF2-40B4-BE49-F238E27FC236}">
                <a16:creationId xmlns:a16="http://schemas.microsoft.com/office/drawing/2014/main" id="{0C7CA2CA-E8A6-F4A7-2988-5B80B6FBFBAD}"/>
              </a:ext>
            </a:extLst>
          </p:cNvPr>
          <p:cNvSpPr>
            <a:spLocks noChangeArrowheads="1"/>
          </p:cNvSpPr>
          <p:nvPr/>
        </p:nvSpPr>
        <p:spPr bwMode="auto">
          <a:xfrm>
            <a:off x="7252447" y="3361391"/>
            <a:ext cx="2409825" cy="957263"/>
          </a:xfrm>
          <a:prstGeom prst="rect">
            <a:avLst/>
          </a:prstGeom>
          <a:noFill/>
          <a:ln w="9525">
            <a:noFill/>
            <a:miter lim="800000"/>
            <a:headEnd/>
            <a:tailEnd/>
          </a:ln>
        </p:spPr>
        <p:txBody>
          <a:bodyPr wrap="none">
            <a:spAutoFit/>
          </a:bodyPr>
          <a:lstStyle/>
          <a:p>
            <a:r>
              <a:rPr lang="en-US" altLang="zh-CN" sz="2000" b="1">
                <a:solidFill>
                  <a:srgbClr val="FF0000"/>
                </a:solidFill>
              </a:rPr>
              <a:t>RIBLL2</a:t>
            </a:r>
          </a:p>
          <a:p>
            <a:pPr>
              <a:spcBef>
                <a:spcPct val="20000"/>
              </a:spcBef>
            </a:pPr>
            <a:r>
              <a:rPr lang="en-US" altLang="zh-CN" sz="1400" b="1">
                <a:solidFill>
                  <a:srgbClr val="FF0000"/>
                </a:solidFill>
              </a:rPr>
              <a:t>RIBs at hundreds</a:t>
            </a:r>
            <a:r>
              <a:rPr lang="en-US" altLang="zh-CN" sz="1400" i="1">
                <a:solidFill>
                  <a:srgbClr val="FF0000"/>
                </a:solidFill>
              </a:rPr>
              <a:t> </a:t>
            </a:r>
            <a:r>
              <a:rPr lang="en-US" altLang="zh-CN" sz="1400" b="1">
                <a:solidFill>
                  <a:srgbClr val="FF0000"/>
                </a:solidFill>
              </a:rPr>
              <a:t>of AMeV</a:t>
            </a:r>
          </a:p>
          <a:p>
            <a:endParaRPr lang="en-US" altLang="zh-CN" sz="2000" b="1">
              <a:solidFill>
                <a:srgbClr val="FF0000"/>
              </a:solidFill>
            </a:endParaRPr>
          </a:p>
        </p:txBody>
      </p:sp>
      <p:pic>
        <p:nvPicPr>
          <p:cNvPr id="12" name="Picture 4" descr="DSC00015">
            <a:extLst>
              <a:ext uri="{FF2B5EF4-FFF2-40B4-BE49-F238E27FC236}">
                <a16:creationId xmlns:a16="http://schemas.microsoft.com/office/drawing/2014/main" id="{46B655A1-28F5-1B23-9017-E6169CC9AA95}"/>
              </a:ext>
            </a:extLst>
          </p:cNvPr>
          <p:cNvPicPr>
            <a:picLocks noChangeAspect="1" noChangeArrowheads="1"/>
          </p:cNvPicPr>
          <p:nvPr/>
        </p:nvPicPr>
        <p:blipFill>
          <a:blip r:embed="rId3" cstate="print"/>
          <a:srcRect l="4297" t="7292" r="781" b="6770"/>
          <a:stretch>
            <a:fillRect/>
          </a:stretch>
        </p:blipFill>
        <p:spPr bwMode="auto">
          <a:xfrm>
            <a:off x="182975" y="1422489"/>
            <a:ext cx="2268871" cy="1701654"/>
          </a:xfrm>
          <a:prstGeom prst="rect">
            <a:avLst/>
          </a:prstGeom>
          <a:noFill/>
          <a:ln w="9525">
            <a:noFill/>
            <a:miter lim="800000"/>
            <a:headEnd/>
            <a:tailEnd/>
          </a:ln>
        </p:spPr>
      </p:pic>
      <p:pic>
        <p:nvPicPr>
          <p:cNvPr id="13" name="Picture 3" descr="DSC00012">
            <a:extLst>
              <a:ext uri="{FF2B5EF4-FFF2-40B4-BE49-F238E27FC236}">
                <a16:creationId xmlns:a16="http://schemas.microsoft.com/office/drawing/2014/main" id="{E455B5F1-735E-D326-A6FA-F9E9BB8D6C33}"/>
              </a:ext>
            </a:extLst>
          </p:cNvPr>
          <p:cNvPicPr>
            <a:picLocks noChangeAspect="1" noChangeArrowheads="1"/>
          </p:cNvPicPr>
          <p:nvPr/>
        </p:nvPicPr>
        <p:blipFill>
          <a:blip r:embed="rId4" cstate="print"/>
          <a:srcRect t="11786"/>
          <a:stretch>
            <a:fillRect/>
          </a:stretch>
        </p:blipFill>
        <p:spPr bwMode="auto">
          <a:xfrm>
            <a:off x="8112259" y="1038575"/>
            <a:ext cx="2229737" cy="1560816"/>
          </a:xfrm>
          <a:prstGeom prst="rect">
            <a:avLst/>
          </a:prstGeom>
          <a:noFill/>
          <a:ln w="9525">
            <a:noFill/>
            <a:miter lim="800000"/>
            <a:headEnd/>
            <a:tailEnd/>
          </a:ln>
        </p:spPr>
      </p:pic>
      <p:pic>
        <p:nvPicPr>
          <p:cNvPr id="17" name="图片 16">
            <a:extLst>
              <a:ext uri="{FF2B5EF4-FFF2-40B4-BE49-F238E27FC236}">
                <a16:creationId xmlns:a16="http://schemas.microsoft.com/office/drawing/2014/main" id="{2A9E8E74-4AA5-7214-43F9-BC969647B8FD}"/>
              </a:ext>
            </a:extLst>
          </p:cNvPr>
          <p:cNvPicPr>
            <a:picLocks noChangeAspect="1"/>
          </p:cNvPicPr>
          <p:nvPr/>
        </p:nvPicPr>
        <p:blipFill>
          <a:blip r:embed="rId5"/>
          <a:stretch>
            <a:fillRect/>
          </a:stretch>
        </p:blipFill>
        <p:spPr>
          <a:xfrm>
            <a:off x="8395447" y="5169300"/>
            <a:ext cx="3615671" cy="1446268"/>
          </a:xfrm>
          <a:prstGeom prst="rect">
            <a:avLst/>
          </a:prstGeom>
        </p:spPr>
      </p:pic>
      <p:pic>
        <p:nvPicPr>
          <p:cNvPr id="18" name="图片 17">
            <a:extLst>
              <a:ext uri="{FF2B5EF4-FFF2-40B4-BE49-F238E27FC236}">
                <a16:creationId xmlns:a16="http://schemas.microsoft.com/office/drawing/2014/main" id="{F27300D4-3B73-A6F0-07A8-A96482C38A36}"/>
              </a:ext>
            </a:extLst>
          </p:cNvPr>
          <p:cNvPicPr>
            <a:picLocks noChangeAspect="1"/>
          </p:cNvPicPr>
          <p:nvPr/>
        </p:nvPicPr>
        <p:blipFill>
          <a:blip r:embed="rId6"/>
          <a:stretch>
            <a:fillRect/>
          </a:stretch>
        </p:blipFill>
        <p:spPr>
          <a:xfrm>
            <a:off x="340290" y="3870414"/>
            <a:ext cx="1879963" cy="2822768"/>
          </a:xfrm>
          <a:prstGeom prst="rect">
            <a:avLst/>
          </a:prstGeom>
        </p:spPr>
      </p:pic>
    </p:spTree>
    <p:extLst>
      <p:ext uri="{BB962C8B-B14F-4D97-AF65-F5344CB8AC3E}">
        <p14:creationId xmlns:p14="http://schemas.microsoft.com/office/powerpoint/2010/main" val="1274760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4" name="Picture 2" descr="E:\会议\EMIS2012\RIBLL_1.jpg">
            <a:extLst>
              <a:ext uri="{FF2B5EF4-FFF2-40B4-BE49-F238E27FC236}">
                <a16:creationId xmlns:a16="http://schemas.microsoft.com/office/drawing/2014/main" id="{180D247C-6008-0090-9D28-524B4E59ACC7}"/>
              </a:ext>
            </a:extLst>
          </p:cNvPr>
          <p:cNvPicPr>
            <a:picLocks noChangeAspect="1" noChangeArrowheads="1"/>
          </p:cNvPicPr>
          <p:nvPr/>
        </p:nvPicPr>
        <p:blipFill rotWithShape="1">
          <a:blip r:embed="rId2" cstate="print"/>
          <a:srcRect r="12589"/>
          <a:stretch/>
        </p:blipFill>
        <p:spPr bwMode="auto">
          <a:xfrm>
            <a:off x="386875" y="1403554"/>
            <a:ext cx="6390443" cy="1886129"/>
          </a:xfrm>
          <a:prstGeom prst="rect">
            <a:avLst/>
          </a:prstGeom>
          <a:noFill/>
          <a:ln>
            <a:noFill/>
          </a:ln>
        </p:spPr>
      </p:pic>
      <p:sp>
        <p:nvSpPr>
          <p:cNvPr id="5" name="TextBox 16">
            <a:extLst>
              <a:ext uri="{FF2B5EF4-FFF2-40B4-BE49-F238E27FC236}">
                <a16:creationId xmlns:a16="http://schemas.microsoft.com/office/drawing/2014/main" id="{CAD1C0DC-480A-CECA-4F4E-BA122770CF2D}"/>
              </a:ext>
            </a:extLst>
          </p:cNvPr>
          <p:cNvSpPr txBox="1"/>
          <p:nvPr/>
        </p:nvSpPr>
        <p:spPr>
          <a:xfrm>
            <a:off x="231069" y="783544"/>
            <a:ext cx="6924388" cy="461665"/>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 Radioactive Ion Beam Line in Lanzhou (RIBLL)</a:t>
            </a:r>
            <a:endParaRPr lang="zh-CN" altLang="en-US" sz="2400" dirty="0">
              <a:latin typeface="Arial" panose="020B0604020202020204" pitchFamily="34" charset="0"/>
              <a:cs typeface="Arial" panose="020B0604020202020204" pitchFamily="34" charset="0"/>
            </a:endParaRPr>
          </a:p>
        </p:txBody>
      </p:sp>
      <p:sp>
        <p:nvSpPr>
          <p:cNvPr id="28" name="等腰三角形 27">
            <a:extLst>
              <a:ext uri="{FF2B5EF4-FFF2-40B4-BE49-F238E27FC236}">
                <a16:creationId xmlns:a16="http://schemas.microsoft.com/office/drawing/2014/main" id="{EDFDE9B0-B9FB-004A-45E0-FFE5DFB15313}"/>
              </a:ext>
            </a:extLst>
          </p:cNvPr>
          <p:cNvSpPr/>
          <p:nvPr/>
        </p:nvSpPr>
        <p:spPr>
          <a:xfrm rot="19609871">
            <a:off x="9450" y="5154036"/>
            <a:ext cx="1127723" cy="658753"/>
          </a:xfrm>
          <a:prstGeom prst="triangle">
            <a:avLst>
              <a:gd name="adj" fmla="val 50194"/>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a:extLst>
              <a:ext uri="{FF2B5EF4-FFF2-40B4-BE49-F238E27FC236}">
                <a16:creationId xmlns:a16="http://schemas.microsoft.com/office/drawing/2014/main" id="{FD4B6449-0701-7DCA-1743-FE4626EBD645}"/>
              </a:ext>
            </a:extLst>
          </p:cNvPr>
          <p:cNvSpPr txBox="1"/>
          <p:nvPr/>
        </p:nvSpPr>
        <p:spPr>
          <a:xfrm>
            <a:off x="6914878" y="1335137"/>
            <a:ext cx="4890247" cy="2123658"/>
          </a:xfrm>
          <a:prstGeom prst="rect">
            <a:avLst/>
          </a:prstGeom>
          <a:noFill/>
        </p:spPr>
        <p:txBody>
          <a:bodyPr wrap="square" rtlCol="0">
            <a:spAutoFit/>
          </a:bodyPr>
          <a:lstStyle/>
          <a:p>
            <a:pPr marL="285750" indent="-285750">
              <a:buFont typeface="Arial" panose="020B0604020202020204" pitchFamily="34" charset="0"/>
              <a:buChar char="•"/>
            </a:pPr>
            <a:r>
              <a:rPr lang="en-US" altLang="zh-CN" sz="2200" dirty="0">
                <a:latin typeface="Arial" panose="020B0604020202020204" pitchFamily="34" charset="0"/>
                <a:cs typeface="Arial" panose="020B0604020202020204" pitchFamily="34" charset="0"/>
              </a:rPr>
              <a:t>Primary Beam:   </a:t>
            </a:r>
            <a:r>
              <a:rPr lang="en-US" altLang="zh-CN" sz="2200" baseline="30000" dirty="0" err="1">
                <a:latin typeface="Arial" panose="020B0604020202020204" pitchFamily="34" charset="0"/>
                <a:cs typeface="Arial" panose="020B0604020202020204" pitchFamily="34" charset="0"/>
              </a:rPr>
              <a:t>64</a:t>
            </a:r>
            <a:r>
              <a:rPr lang="en-US" altLang="zh-CN" sz="2200" dirty="0" err="1">
                <a:latin typeface="Arial" panose="020B0604020202020204" pitchFamily="34" charset="0"/>
                <a:cs typeface="Arial" panose="020B0604020202020204" pitchFamily="34" charset="0"/>
              </a:rPr>
              <a:t>Ni@60MeV</a:t>
            </a:r>
            <a:r>
              <a:rPr lang="en-US" altLang="zh-CN" sz="2200" dirty="0">
                <a:latin typeface="Arial" panose="020B0604020202020204" pitchFamily="34" charset="0"/>
                <a:cs typeface="Arial" panose="020B0604020202020204" pitchFamily="34" charset="0"/>
              </a:rPr>
              <a:t>/u</a:t>
            </a:r>
          </a:p>
          <a:p>
            <a:pPr marL="285750" indent="-285750">
              <a:buFont typeface="Arial" panose="020B0604020202020204" pitchFamily="34" charset="0"/>
              <a:buChar char="•"/>
            </a:pPr>
            <a:r>
              <a:rPr lang="en-US" altLang="zh-CN" sz="2200" dirty="0">
                <a:latin typeface="Arial" panose="020B0604020202020204" pitchFamily="34" charset="0"/>
                <a:cs typeface="Arial" panose="020B0604020202020204" pitchFamily="34" charset="0"/>
              </a:rPr>
              <a:t>Fast Beam(PF): </a:t>
            </a:r>
            <a:r>
              <a:rPr lang="en-US" altLang="zh-CN" sz="2200" baseline="30000" dirty="0" err="1">
                <a:latin typeface="Arial" panose="020B0604020202020204" pitchFamily="34" charset="0"/>
                <a:cs typeface="Arial" panose="020B0604020202020204" pitchFamily="34" charset="0"/>
              </a:rPr>
              <a:t>60</a:t>
            </a:r>
            <a:r>
              <a:rPr lang="en-US" altLang="zh-CN" sz="2200" dirty="0" err="1">
                <a:latin typeface="Arial" panose="020B0604020202020204" pitchFamily="34" charset="0"/>
                <a:cs typeface="Arial" panose="020B0604020202020204" pitchFamily="34" charset="0"/>
              </a:rPr>
              <a:t>Mn</a:t>
            </a:r>
            <a:endParaRPr lang="en-US" altLang="zh-CN" sz="2200" dirty="0">
              <a:latin typeface="Arial" panose="020B0604020202020204" pitchFamily="34" charset="0"/>
              <a:cs typeface="Arial" panose="020B0604020202020204" pitchFamily="34" charset="0"/>
            </a:endParaRPr>
          </a:p>
          <a:p>
            <a:r>
              <a:rPr lang="en-US" altLang="zh-CN" sz="2200" baseline="30000" dirty="0">
                <a:latin typeface="Arial" panose="020B0604020202020204" pitchFamily="34" charset="0"/>
                <a:cs typeface="Arial" panose="020B0604020202020204" pitchFamily="34" charset="0"/>
              </a:rPr>
              <a:t>        </a:t>
            </a:r>
            <a:r>
              <a:rPr lang="en-US" altLang="zh-CN" sz="2200" baseline="30000" dirty="0" err="1">
                <a:latin typeface="Arial" panose="020B0604020202020204" pitchFamily="34" charset="0"/>
                <a:cs typeface="Arial" panose="020B0604020202020204" pitchFamily="34" charset="0"/>
              </a:rPr>
              <a:t>60</a:t>
            </a:r>
            <a:r>
              <a:rPr lang="en-US" altLang="zh-CN" sz="2200" dirty="0" err="1">
                <a:latin typeface="Arial" panose="020B0604020202020204" pitchFamily="34" charset="0"/>
                <a:cs typeface="Arial" panose="020B0604020202020204" pitchFamily="34" charset="0"/>
              </a:rPr>
              <a:t>Mn</a:t>
            </a:r>
            <a:r>
              <a:rPr lang="en-US" altLang="zh-CN" sz="2200" dirty="0">
                <a:latin typeface="Arial" panose="020B0604020202020204" pitchFamily="34" charset="0"/>
                <a:cs typeface="Arial" panose="020B0604020202020204" pitchFamily="34" charset="0"/>
              </a:rPr>
              <a:t>         </a:t>
            </a:r>
            <a:r>
              <a:rPr lang="en-US" altLang="zh-CN" sz="2200" baseline="30000" dirty="0" err="1">
                <a:latin typeface="Arial" panose="020B0604020202020204" pitchFamily="34" charset="0"/>
                <a:cs typeface="Arial" panose="020B0604020202020204" pitchFamily="34" charset="0"/>
              </a:rPr>
              <a:t>60</a:t>
            </a:r>
            <a:r>
              <a:rPr lang="en-US" altLang="zh-CN" sz="2200" dirty="0" err="1">
                <a:latin typeface="Arial" panose="020B0604020202020204" pitchFamily="34" charset="0"/>
                <a:cs typeface="Arial" panose="020B0604020202020204" pitchFamily="34" charset="0"/>
              </a:rPr>
              <a:t>Fe</a:t>
            </a:r>
            <a:r>
              <a:rPr lang="en-US" altLang="zh-CN" sz="2200" dirty="0">
                <a:latin typeface="Arial" panose="020B0604020202020204" pitchFamily="34" charset="0"/>
                <a:cs typeface="Arial" panose="020B0604020202020204" pitchFamily="34" charset="0"/>
              </a:rPr>
              <a:t> (</a:t>
            </a:r>
            <a:r>
              <a:rPr lang="en-US" altLang="zh-CN" sz="2200" dirty="0" err="1">
                <a:latin typeface="Arial" panose="020B0604020202020204" pitchFamily="34" charset="0"/>
                <a:cs typeface="Arial" panose="020B0604020202020204" pitchFamily="34" charset="0"/>
              </a:rPr>
              <a:t>NLD</a:t>
            </a:r>
            <a:r>
              <a:rPr lang="en-US" altLang="zh-CN" sz="2200" dirty="0">
                <a:latin typeface="Arial" panose="020B0604020202020204" pitchFamily="34" charset="0"/>
                <a:cs typeface="Arial" panose="020B0604020202020204" pitchFamily="34" charset="0"/>
              </a:rPr>
              <a:t>&amp;</a:t>
            </a:r>
            <a:r>
              <a:rPr lang="el-GR" altLang="zh-CN" sz="2200" dirty="0">
                <a:latin typeface="等线" panose="02010600030101010101" pitchFamily="2" charset="-122"/>
                <a:ea typeface="等线" panose="02010600030101010101" pitchFamily="2" charset="-122"/>
                <a:cs typeface="Arial" panose="020B0604020202020204" pitchFamily="34" charset="0"/>
              </a:rPr>
              <a:t>γ</a:t>
            </a:r>
            <a:r>
              <a:rPr lang="en-US" altLang="zh-CN" sz="2200" dirty="0">
                <a:latin typeface="Arial" panose="020B0604020202020204" pitchFamily="34" charset="0"/>
                <a:cs typeface="Arial" panose="020B0604020202020204" pitchFamily="34" charset="0"/>
              </a:rPr>
              <a:t>SF)</a:t>
            </a:r>
          </a:p>
          <a:p>
            <a:pPr marL="285750" indent="-285750">
              <a:buFont typeface="Arial" panose="020B0604020202020204" pitchFamily="34" charset="0"/>
              <a:buChar char="•"/>
            </a:pPr>
            <a:r>
              <a:rPr lang="en-US" altLang="zh-CN" sz="2200" dirty="0">
                <a:latin typeface="Arial" panose="020B0604020202020204" pitchFamily="34" charset="0"/>
                <a:cs typeface="Arial" panose="020B0604020202020204" pitchFamily="34" charset="0"/>
              </a:rPr>
              <a:t>Intensity:             ~</a:t>
            </a:r>
            <a:r>
              <a:rPr lang="en-US" altLang="zh-CN" sz="2200" dirty="0" err="1">
                <a:latin typeface="Arial" panose="020B0604020202020204" pitchFamily="34" charset="0"/>
                <a:cs typeface="Arial" panose="020B0604020202020204" pitchFamily="34" charset="0"/>
              </a:rPr>
              <a:t>1.2pps</a:t>
            </a:r>
            <a:endParaRPr lang="en-US" altLang="zh-CN" sz="22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US" altLang="zh-CN" sz="2200" dirty="0">
                <a:latin typeface="Arial" panose="020B0604020202020204" pitchFamily="34" charset="0"/>
                <a:cs typeface="Arial" panose="020B0604020202020204" pitchFamily="34" charset="0"/>
              </a:rPr>
              <a:t>Purity:                 ~11%</a:t>
            </a:r>
          </a:p>
          <a:p>
            <a:pPr marL="285750" indent="-285750">
              <a:buFont typeface="Arial" panose="020B0604020202020204" pitchFamily="34" charset="0"/>
              <a:buChar char="•"/>
            </a:pPr>
            <a:r>
              <a:rPr lang="en-US" altLang="zh-CN" sz="2200" dirty="0">
                <a:latin typeface="Arial" panose="020B0604020202020204" pitchFamily="34" charset="0"/>
                <a:cs typeface="Arial" panose="020B0604020202020204" pitchFamily="34" charset="0"/>
              </a:rPr>
              <a:t>Beam time:         ~200 </a:t>
            </a:r>
            <a:r>
              <a:rPr lang="en-US" altLang="zh-CN" sz="2200" dirty="0" err="1">
                <a:latin typeface="Arial" panose="020B0604020202020204" pitchFamily="34" charset="0"/>
                <a:cs typeface="Arial" panose="020B0604020202020204" pitchFamily="34" charset="0"/>
              </a:rPr>
              <a:t>hr</a:t>
            </a:r>
            <a:endParaRPr lang="en-US" altLang="zh-CN" sz="2200" dirty="0">
              <a:latin typeface="Arial" panose="020B0604020202020204" pitchFamily="34" charset="0"/>
              <a:cs typeface="Arial" panose="020B0604020202020204" pitchFamily="34" charset="0"/>
            </a:endParaRPr>
          </a:p>
        </p:txBody>
      </p:sp>
      <p:sp>
        <p:nvSpPr>
          <p:cNvPr id="31" name="文本框 30">
            <a:extLst>
              <a:ext uri="{FF2B5EF4-FFF2-40B4-BE49-F238E27FC236}">
                <a16:creationId xmlns:a16="http://schemas.microsoft.com/office/drawing/2014/main" id="{356A89C4-D66D-696D-B2BE-8ED158C02C06}"/>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10600030101010101" pitchFamily="2" charset="-122"/>
                <a:ea typeface="等线" panose="02010600030101010101" pitchFamily="2" charset="-122"/>
              </a:rPr>
              <a:t>E</a:t>
            </a:r>
            <a:r>
              <a:rPr kumimoji="0" lang="en-US" altLang="zh-CN" sz="2800" b="0" i="0" u="none" strike="noStrike" kern="1200" cap="none" spc="0" normalizeH="0" baseline="0" noProof="0" dirty="0" err="1">
                <a:ln>
                  <a:noFill/>
                </a:ln>
                <a:solidFill>
                  <a:prstClr val="white"/>
                </a:solidFill>
                <a:effectLst/>
                <a:uLnTx/>
                <a:uFillTx/>
                <a:latin typeface="等线" panose="02010600030101010101" pitchFamily="2" charset="-122"/>
                <a:ea typeface="等线" panose="02010600030101010101" pitchFamily="2" charset="-122"/>
              </a:rPr>
              <a:t>xperimental</a:t>
            </a:r>
            <a:r>
              <a:rPr kumimoji="0" lang="en-US" altLang="zh-CN" sz="28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rPr>
              <a:t> setup</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3" name="任意多边形: 形状 2">
            <a:extLst>
              <a:ext uri="{FF2B5EF4-FFF2-40B4-BE49-F238E27FC236}">
                <a16:creationId xmlns:a16="http://schemas.microsoft.com/office/drawing/2014/main" id="{D8884FBF-6B4B-2306-FF49-39E35636C06B}"/>
              </a:ext>
            </a:extLst>
          </p:cNvPr>
          <p:cNvSpPr/>
          <p:nvPr/>
        </p:nvSpPr>
        <p:spPr>
          <a:xfrm>
            <a:off x="295835" y="1872979"/>
            <a:ext cx="986118" cy="771801"/>
          </a:xfrm>
          <a:custGeom>
            <a:avLst/>
            <a:gdLst>
              <a:gd name="connsiteX0" fmla="*/ 354106 w 986118"/>
              <a:gd name="connsiteY0" fmla="*/ 94774 h 771801"/>
              <a:gd name="connsiteX1" fmla="*/ 228600 w 986118"/>
              <a:gd name="connsiteY1" fmla="*/ 130633 h 771801"/>
              <a:gd name="connsiteX2" fmla="*/ 215153 w 986118"/>
              <a:gd name="connsiteY2" fmla="*/ 144080 h 771801"/>
              <a:gd name="connsiteX3" fmla="*/ 161365 w 986118"/>
              <a:gd name="connsiteY3" fmla="*/ 188903 h 771801"/>
              <a:gd name="connsiteX4" fmla="*/ 85165 w 986118"/>
              <a:gd name="connsiteY4" fmla="*/ 247174 h 771801"/>
              <a:gd name="connsiteX5" fmla="*/ 44824 w 986118"/>
              <a:gd name="connsiteY5" fmla="*/ 300962 h 771801"/>
              <a:gd name="connsiteX6" fmla="*/ 40341 w 986118"/>
              <a:gd name="connsiteY6" fmla="*/ 327856 h 771801"/>
              <a:gd name="connsiteX7" fmla="*/ 31377 w 986118"/>
              <a:gd name="connsiteY7" fmla="*/ 345786 h 771801"/>
              <a:gd name="connsiteX8" fmla="*/ 22412 w 986118"/>
              <a:gd name="connsiteY8" fmla="*/ 372680 h 771801"/>
              <a:gd name="connsiteX9" fmla="*/ 13447 w 986118"/>
              <a:gd name="connsiteY9" fmla="*/ 475774 h 771801"/>
              <a:gd name="connsiteX10" fmla="*/ 0 w 986118"/>
              <a:gd name="connsiteY10" fmla="*/ 583350 h 771801"/>
              <a:gd name="connsiteX11" fmla="*/ 13447 w 986118"/>
              <a:gd name="connsiteY11" fmla="*/ 722303 h 771801"/>
              <a:gd name="connsiteX12" fmla="*/ 26894 w 986118"/>
              <a:gd name="connsiteY12" fmla="*/ 731268 h 771801"/>
              <a:gd name="connsiteX13" fmla="*/ 89647 w 986118"/>
              <a:gd name="connsiteY13" fmla="*/ 740233 h 771801"/>
              <a:gd name="connsiteX14" fmla="*/ 134471 w 986118"/>
              <a:gd name="connsiteY14" fmla="*/ 735750 h 771801"/>
              <a:gd name="connsiteX15" fmla="*/ 152400 w 986118"/>
              <a:gd name="connsiteY15" fmla="*/ 744715 h 771801"/>
              <a:gd name="connsiteX16" fmla="*/ 233083 w 986118"/>
              <a:gd name="connsiteY16" fmla="*/ 758162 h 771801"/>
              <a:gd name="connsiteX17" fmla="*/ 273424 w 986118"/>
              <a:gd name="connsiteY17" fmla="*/ 771609 h 771801"/>
              <a:gd name="connsiteX18" fmla="*/ 322730 w 986118"/>
              <a:gd name="connsiteY18" fmla="*/ 726786 h 771801"/>
              <a:gd name="connsiteX19" fmla="*/ 367553 w 986118"/>
              <a:gd name="connsiteY19" fmla="*/ 681962 h 771801"/>
              <a:gd name="connsiteX20" fmla="*/ 403412 w 986118"/>
              <a:gd name="connsiteY20" fmla="*/ 641621 h 771801"/>
              <a:gd name="connsiteX21" fmla="*/ 416859 w 986118"/>
              <a:gd name="connsiteY21" fmla="*/ 619209 h 771801"/>
              <a:gd name="connsiteX22" fmla="*/ 394447 w 986118"/>
              <a:gd name="connsiteY22" fmla="*/ 587833 h 771801"/>
              <a:gd name="connsiteX23" fmla="*/ 510989 w 986118"/>
              <a:gd name="connsiteY23" fmla="*/ 556456 h 771801"/>
              <a:gd name="connsiteX24" fmla="*/ 528918 w 986118"/>
              <a:gd name="connsiteY24" fmla="*/ 543009 h 771801"/>
              <a:gd name="connsiteX25" fmla="*/ 596153 w 986118"/>
              <a:gd name="connsiteY25" fmla="*/ 511633 h 771801"/>
              <a:gd name="connsiteX26" fmla="*/ 627530 w 986118"/>
              <a:gd name="connsiteY26" fmla="*/ 480256 h 771801"/>
              <a:gd name="connsiteX27" fmla="*/ 636494 w 986118"/>
              <a:gd name="connsiteY27" fmla="*/ 457845 h 771801"/>
              <a:gd name="connsiteX28" fmla="*/ 685800 w 986118"/>
              <a:gd name="connsiteY28" fmla="*/ 426468 h 771801"/>
              <a:gd name="connsiteX29" fmla="*/ 703730 w 986118"/>
              <a:gd name="connsiteY29" fmla="*/ 404056 h 771801"/>
              <a:gd name="connsiteX30" fmla="*/ 721659 w 986118"/>
              <a:gd name="connsiteY30" fmla="*/ 386127 h 771801"/>
              <a:gd name="connsiteX31" fmla="*/ 735106 w 986118"/>
              <a:gd name="connsiteY31" fmla="*/ 363715 h 771801"/>
              <a:gd name="connsiteX32" fmla="*/ 766483 w 986118"/>
              <a:gd name="connsiteY32" fmla="*/ 332339 h 771801"/>
              <a:gd name="connsiteX33" fmla="*/ 775447 w 986118"/>
              <a:gd name="connsiteY33" fmla="*/ 318892 h 771801"/>
              <a:gd name="connsiteX34" fmla="*/ 788894 w 986118"/>
              <a:gd name="connsiteY34" fmla="*/ 300962 h 771801"/>
              <a:gd name="connsiteX35" fmla="*/ 806824 w 986118"/>
              <a:gd name="connsiteY35" fmla="*/ 274068 h 771801"/>
              <a:gd name="connsiteX36" fmla="*/ 847165 w 986118"/>
              <a:gd name="connsiteY36" fmla="*/ 238209 h 771801"/>
              <a:gd name="connsiteX37" fmla="*/ 909918 w 986118"/>
              <a:gd name="connsiteY37" fmla="*/ 215797 h 771801"/>
              <a:gd name="connsiteX38" fmla="*/ 941294 w 986118"/>
              <a:gd name="connsiteY38" fmla="*/ 157527 h 771801"/>
              <a:gd name="connsiteX39" fmla="*/ 959224 w 986118"/>
              <a:gd name="connsiteY39" fmla="*/ 135115 h 771801"/>
              <a:gd name="connsiteX40" fmla="*/ 972671 w 986118"/>
              <a:gd name="connsiteY40" fmla="*/ 94774 h 771801"/>
              <a:gd name="connsiteX41" fmla="*/ 986118 w 986118"/>
              <a:gd name="connsiteY41" fmla="*/ 45468 h 771801"/>
              <a:gd name="connsiteX42" fmla="*/ 963706 w 986118"/>
              <a:gd name="connsiteY42" fmla="*/ 14092 h 771801"/>
              <a:gd name="connsiteX43" fmla="*/ 847165 w 986118"/>
              <a:gd name="connsiteY43" fmla="*/ 9609 h 771801"/>
              <a:gd name="connsiteX44" fmla="*/ 721659 w 986118"/>
              <a:gd name="connsiteY44" fmla="*/ 14092 h 771801"/>
              <a:gd name="connsiteX45" fmla="*/ 681318 w 986118"/>
              <a:gd name="connsiteY45" fmla="*/ 23056 h 771801"/>
              <a:gd name="connsiteX46" fmla="*/ 466165 w 986118"/>
              <a:gd name="connsiteY46" fmla="*/ 45468 h 771801"/>
              <a:gd name="connsiteX47" fmla="*/ 448236 w 986118"/>
              <a:gd name="connsiteY47" fmla="*/ 54433 h 771801"/>
              <a:gd name="connsiteX48" fmla="*/ 430306 w 986118"/>
              <a:gd name="connsiteY48" fmla="*/ 72362 h 771801"/>
              <a:gd name="connsiteX49" fmla="*/ 403412 w 986118"/>
              <a:gd name="connsiteY49" fmla="*/ 85809 h 771801"/>
              <a:gd name="connsiteX50" fmla="*/ 389965 w 986118"/>
              <a:gd name="connsiteY50" fmla="*/ 94774 h 771801"/>
              <a:gd name="connsiteX51" fmla="*/ 367553 w 986118"/>
              <a:gd name="connsiteY51" fmla="*/ 90292 h 771801"/>
              <a:gd name="connsiteX52" fmla="*/ 354106 w 986118"/>
              <a:gd name="connsiteY52" fmla="*/ 94774 h 7718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986118" h="771801">
                <a:moveTo>
                  <a:pt x="354106" y="94774"/>
                </a:moveTo>
                <a:cubicBezTo>
                  <a:pt x="330947" y="101497"/>
                  <a:pt x="268180" y="109321"/>
                  <a:pt x="228600" y="130633"/>
                </a:cubicBezTo>
                <a:cubicBezTo>
                  <a:pt x="223019" y="133638"/>
                  <a:pt x="219943" y="139928"/>
                  <a:pt x="215153" y="144080"/>
                </a:cubicBezTo>
                <a:cubicBezTo>
                  <a:pt x="197516" y="159365"/>
                  <a:pt x="179651" y="174400"/>
                  <a:pt x="161365" y="188903"/>
                </a:cubicBezTo>
                <a:cubicBezTo>
                  <a:pt x="136312" y="208772"/>
                  <a:pt x="104350" y="221594"/>
                  <a:pt x="85165" y="247174"/>
                </a:cubicBezTo>
                <a:lnTo>
                  <a:pt x="44824" y="300962"/>
                </a:lnTo>
                <a:cubicBezTo>
                  <a:pt x="43330" y="309927"/>
                  <a:pt x="42952" y="319151"/>
                  <a:pt x="40341" y="327856"/>
                </a:cubicBezTo>
                <a:cubicBezTo>
                  <a:pt x="38421" y="334256"/>
                  <a:pt x="33859" y="339582"/>
                  <a:pt x="31377" y="345786"/>
                </a:cubicBezTo>
                <a:cubicBezTo>
                  <a:pt x="27868" y="354560"/>
                  <a:pt x="25400" y="363715"/>
                  <a:pt x="22412" y="372680"/>
                </a:cubicBezTo>
                <a:cubicBezTo>
                  <a:pt x="19424" y="407045"/>
                  <a:pt x="17096" y="441473"/>
                  <a:pt x="13447" y="475774"/>
                </a:cubicBezTo>
                <a:cubicBezTo>
                  <a:pt x="9624" y="511709"/>
                  <a:pt x="0" y="547212"/>
                  <a:pt x="0" y="583350"/>
                </a:cubicBezTo>
                <a:cubicBezTo>
                  <a:pt x="0" y="629884"/>
                  <a:pt x="5123" y="676520"/>
                  <a:pt x="13447" y="722303"/>
                </a:cubicBezTo>
                <a:cubicBezTo>
                  <a:pt x="14411" y="727603"/>
                  <a:pt x="21650" y="730034"/>
                  <a:pt x="26894" y="731268"/>
                </a:cubicBezTo>
                <a:cubicBezTo>
                  <a:pt x="47462" y="736108"/>
                  <a:pt x="68729" y="737245"/>
                  <a:pt x="89647" y="740233"/>
                </a:cubicBezTo>
                <a:cubicBezTo>
                  <a:pt x="104588" y="738739"/>
                  <a:pt x="119493" y="734680"/>
                  <a:pt x="134471" y="735750"/>
                </a:cubicBezTo>
                <a:cubicBezTo>
                  <a:pt x="141136" y="736226"/>
                  <a:pt x="145944" y="742993"/>
                  <a:pt x="152400" y="744715"/>
                </a:cubicBezTo>
                <a:cubicBezTo>
                  <a:pt x="171193" y="749727"/>
                  <a:pt x="211042" y="755014"/>
                  <a:pt x="233083" y="758162"/>
                </a:cubicBezTo>
                <a:cubicBezTo>
                  <a:pt x="246530" y="762644"/>
                  <a:pt x="259359" y="773367"/>
                  <a:pt x="273424" y="771609"/>
                </a:cubicBezTo>
                <a:cubicBezTo>
                  <a:pt x="294778" y="768940"/>
                  <a:pt x="310025" y="740399"/>
                  <a:pt x="322730" y="726786"/>
                </a:cubicBezTo>
                <a:cubicBezTo>
                  <a:pt x="337147" y="711339"/>
                  <a:pt x="356682" y="700081"/>
                  <a:pt x="367553" y="681962"/>
                </a:cubicBezTo>
                <a:cubicBezTo>
                  <a:pt x="385922" y="651346"/>
                  <a:pt x="374197" y="664992"/>
                  <a:pt x="403412" y="641621"/>
                </a:cubicBezTo>
                <a:cubicBezTo>
                  <a:pt x="407894" y="634150"/>
                  <a:pt x="414746" y="627661"/>
                  <a:pt x="416859" y="619209"/>
                </a:cubicBezTo>
                <a:cubicBezTo>
                  <a:pt x="419721" y="607760"/>
                  <a:pt x="397799" y="591185"/>
                  <a:pt x="394447" y="587833"/>
                </a:cubicBezTo>
                <a:cubicBezTo>
                  <a:pt x="443413" y="551110"/>
                  <a:pt x="385760" y="590172"/>
                  <a:pt x="510989" y="556456"/>
                </a:cubicBezTo>
                <a:cubicBezTo>
                  <a:pt x="518203" y="554514"/>
                  <a:pt x="522307" y="546488"/>
                  <a:pt x="528918" y="543009"/>
                </a:cubicBezTo>
                <a:cubicBezTo>
                  <a:pt x="550804" y="531490"/>
                  <a:pt x="573741" y="522092"/>
                  <a:pt x="596153" y="511633"/>
                </a:cubicBezTo>
                <a:cubicBezTo>
                  <a:pt x="606612" y="501174"/>
                  <a:pt x="618655" y="492089"/>
                  <a:pt x="627530" y="480256"/>
                </a:cubicBezTo>
                <a:cubicBezTo>
                  <a:pt x="632357" y="473819"/>
                  <a:pt x="630582" y="463302"/>
                  <a:pt x="636494" y="457845"/>
                </a:cubicBezTo>
                <a:cubicBezTo>
                  <a:pt x="650809" y="444631"/>
                  <a:pt x="670588" y="438638"/>
                  <a:pt x="685800" y="426468"/>
                </a:cubicBezTo>
                <a:cubicBezTo>
                  <a:pt x="693271" y="420491"/>
                  <a:pt x="697374" y="411207"/>
                  <a:pt x="703730" y="404056"/>
                </a:cubicBezTo>
                <a:cubicBezTo>
                  <a:pt x="709345" y="397739"/>
                  <a:pt x="716470" y="392798"/>
                  <a:pt x="721659" y="386127"/>
                </a:cubicBezTo>
                <a:cubicBezTo>
                  <a:pt x="727008" y="379250"/>
                  <a:pt x="729529" y="370408"/>
                  <a:pt x="735106" y="363715"/>
                </a:cubicBezTo>
                <a:cubicBezTo>
                  <a:pt x="744575" y="352352"/>
                  <a:pt x="756588" y="343333"/>
                  <a:pt x="766483" y="332339"/>
                </a:cubicBezTo>
                <a:cubicBezTo>
                  <a:pt x="770087" y="328335"/>
                  <a:pt x="772316" y="323276"/>
                  <a:pt x="775447" y="318892"/>
                </a:cubicBezTo>
                <a:cubicBezTo>
                  <a:pt x="779789" y="312813"/>
                  <a:pt x="784610" y="307082"/>
                  <a:pt x="788894" y="300962"/>
                </a:cubicBezTo>
                <a:cubicBezTo>
                  <a:pt x="795073" y="292135"/>
                  <a:pt x="800093" y="282481"/>
                  <a:pt x="806824" y="274068"/>
                </a:cubicBezTo>
                <a:cubicBezTo>
                  <a:pt x="814134" y="264931"/>
                  <a:pt x="837832" y="243809"/>
                  <a:pt x="847165" y="238209"/>
                </a:cubicBezTo>
                <a:cubicBezTo>
                  <a:pt x="856051" y="232877"/>
                  <a:pt x="908957" y="216117"/>
                  <a:pt x="909918" y="215797"/>
                </a:cubicBezTo>
                <a:cubicBezTo>
                  <a:pt x="969027" y="156688"/>
                  <a:pt x="914399" y="222074"/>
                  <a:pt x="941294" y="157527"/>
                </a:cubicBezTo>
                <a:cubicBezTo>
                  <a:pt x="944974" y="148696"/>
                  <a:pt x="954302" y="143319"/>
                  <a:pt x="959224" y="135115"/>
                </a:cubicBezTo>
                <a:cubicBezTo>
                  <a:pt x="968213" y="120134"/>
                  <a:pt x="967971" y="110441"/>
                  <a:pt x="972671" y="94774"/>
                </a:cubicBezTo>
                <a:cubicBezTo>
                  <a:pt x="986320" y="49277"/>
                  <a:pt x="977949" y="86317"/>
                  <a:pt x="986118" y="45468"/>
                </a:cubicBezTo>
                <a:cubicBezTo>
                  <a:pt x="978647" y="35009"/>
                  <a:pt x="972245" y="23698"/>
                  <a:pt x="963706" y="14092"/>
                </a:cubicBezTo>
                <a:cubicBezTo>
                  <a:pt x="938137" y="-14673"/>
                  <a:pt x="850302" y="9486"/>
                  <a:pt x="847165" y="9609"/>
                </a:cubicBezTo>
                <a:lnTo>
                  <a:pt x="721659" y="14092"/>
                </a:lnTo>
                <a:cubicBezTo>
                  <a:pt x="708212" y="17080"/>
                  <a:pt x="694990" y="21377"/>
                  <a:pt x="681318" y="23056"/>
                </a:cubicBezTo>
                <a:cubicBezTo>
                  <a:pt x="609750" y="31845"/>
                  <a:pt x="466165" y="45468"/>
                  <a:pt x="466165" y="45468"/>
                </a:cubicBezTo>
                <a:cubicBezTo>
                  <a:pt x="460189" y="48456"/>
                  <a:pt x="453581" y="50424"/>
                  <a:pt x="448236" y="54433"/>
                </a:cubicBezTo>
                <a:cubicBezTo>
                  <a:pt x="441474" y="59504"/>
                  <a:pt x="436723" y="66862"/>
                  <a:pt x="430306" y="72362"/>
                </a:cubicBezTo>
                <a:cubicBezTo>
                  <a:pt x="419246" y="81842"/>
                  <a:pt x="416429" y="81470"/>
                  <a:pt x="403412" y="85809"/>
                </a:cubicBezTo>
                <a:cubicBezTo>
                  <a:pt x="398930" y="88797"/>
                  <a:pt x="395311" y="94106"/>
                  <a:pt x="389965" y="94774"/>
                </a:cubicBezTo>
                <a:cubicBezTo>
                  <a:pt x="382405" y="95719"/>
                  <a:pt x="374781" y="92701"/>
                  <a:pt x="367553" y="90292"/>
                </a:cubicBezTo>
                <a:cubicBezTo>
                  <a:pt x="364718" y="89347"/>
                  <a:pt x="377265" y="88051"/>
                  <a:pt x="354106" y="94774"/>
                </a:cubicBezTo>
                <a:close/>
              </a:path>
            </a:pathLst>
          </a:cu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9" name="图片 28">
            <a:extLst>
              <a:ext uri="{FF2B5EF4-FFF2-40B4-BE49-F238E27FC236}">
                <a16:creationId xmlns:a16="http://schemas.microsoft.com/office/drawing/2014/main" id="{9BD56486-1AB2-8EB3-8FC6-FC9F1A2EEE77}"/>
              </a:ext>
            </a:extLst>
          </p:cNvPr>
          <p:cNvPicPr>
            <a:picLocks noChangeAspect="1"/>
          </p:cNvPicPr>
          <p:nvPr/>
        </p:nvPicPr>
        <p:blipFill rotWithShape="1">
          <a:blip r:embed="rId3"/>
          <a:srcRect b="21116"/>
          <a:stretch/>
        </p:blipFill>
        <p:spPr>
          <a:xfrm>
            <a:off x="599224" y="3716821"/>
            <a:ext cx="4657741" cy="2755677"/>
          </a:xfrm>
          <a:prstGeom prst="rect">
            <a:avLst/>
          </a:prstGeom>
        </p:spPr>
      </p:pic>
      <p:cxnSp>
        <p:nvCxnSpPr>
          <p:cNvPr id="43" name="直接箭头连接符 42">
            <a:extLst>
              <a:ext uri="{FF2B5EF4-FFF2-40B4-BE49-F238E27FC236}">
                <a16:creationId xmlns:a16="http://schemas.microsoft.com/office/drawing/2014/main" id="{BFAEA0FD-121D-152E-D92E-FE7F6156787A}"/>
              </a:ext>
            </a:extLst>
          </p:cNvPr>
          <p:cNvCxnSpPr/>
          <p:nvPr/>
        </p:nvCxnSpPr>
        <p:spPr>
          <a:xfrm>
            <a:off x="8178907" y="2241176"/>
            <a:ext cx="463069" cy="0"/>
          </a:xfrm>
          <a:prstGeom prst="straightConnector1">
            <a:avLst/>
          </a:prstGeom>
          <a:ln w="28575">
            <a:headEnd w="lg" len="lg"/>
            <a:tailEnd type="triangle"/>
          </a:ln>
        </p:spPr>
        <p:style>
          <a:lnRef idx="1">
            <a:schemeClr val="accent1"/>
          </a:lnRef>
          <a:fillRef idx="0">
            <a:schemeClr val="accent1"/>
          </a:fillRef>
          <a:effectRef idx="0">
            <a:schemeClr val="accent1"/>
          </a:effectRef>
          <a:fontRef idx="minor">
            <a:schemeClr val="tx1"/>
          </a:fontRef>
        </p:style>
      </p:cxnSp>
      <p:sp>
        <p:nvSpPr>
          <p:cNvPr id="46" name="文本框 45">
            <a:extLst>
              <a:ext uri="{FF2B5EF4-FFF2-40B4-BE49-F238E27FC236}">
                <a16:creationId xmlns:a16="http://schemas.microsoft.com/office/drawing/2014/main" id="{A152EDD2-113C-DB64-9524-7DA5907CC143}"/>
              </a:ext>
            </a:extLst>
          </p:cNvPr>
          <p:cNvSpPr txBox="1"/>
          <p:nvPr/>
        </p:nvSpPr>
        <p:spPr>
          <a:xfrm>
            <a:off x="8125627" y="1989805"/>
            <a:ext cx="972458" cy="246221"/>
          </a:xfrm>
          <a:prstGeom prst="rect">
            <a:avLst/>
          </a:prstGeom>
          <a:noFill/>
          <a:ln>
            <a:noFill/>
          </a:ln>
        </p:spPr>
        <p:txBody>
          <a:bodyPr wrap="square" rtlCol="0">
            <a:spAutoFit/>
          </a:bodyPr>
          <a:lstStyle/>
          <a:p>
            <a:r>
              <a:rPr lang="en-US" altLang="zh-CN" sz="1000" b="1" dirty="0">
                <a:solidFill>
                  <a:srgbClr val="FF0000"/>
                </a:solidFill>
                <a:latin typeface="等线" panose="02010600030101010101" pitchFamily="2" charset="-122"/>
                <a:ea typeface="等线" panose="02010600030101010101" pitchFamily="2" charset="-122"/>
              </a:rPr>
              <a:t>βdecay</a:t>
            </a:r>
            <a:endParaRPr lang="zh-CN" altLang="en-US" sz="1000" b="1" dirty="0">
              <a:solidFill>
                <a:srgbClr val="FF0000"/>
              </a:solidFill>
            </a:endParaRPr>
          </a:p>
        </p:txBody>
      </p:sp>
      <p:pic>
        <p:nvPicPr>
          <p:cNvPr id="8" name="图片 7">
            <a:extLst>
              <a:ext uri="{FF2B5EF4-FFF2-40B4-BE49-F238E27FC236}">
                <a16:creationId xmlns:a16="http://schemas.microsoft.com/office/drawing/2014/main" id="{3532B06A-2523-4AA2-E51B-1F494F3C1635}"/>
              </a:ext>
            </a:extLst>
          </p:cNvPr>
          <p:cNvPicPr>
            <a:picLocks noChangeAspect="1"/>
          </p:cNvPicPr>
          <p:nvPr/>
        </p:nvPicPr>
        <p:blipFill>
          <a:blip r:embed="rId4"/>
          <a:stretch>
            <a:fillRect/>
          </a:stretch>
        </p:blipFill>
        <p:spPr>
          <a:xfrm>
            <a:off x="6233146" y="3458795"/>
            <a:ext cx="4890247" cy="3274328"/>
          </a:xfrm>
          <a:prstGeom prst="rect">
            <a:avLst/>
          </a:prstGeom>
        </p:spPr>
      </p:pic>
    </p:spTree>
    <p:extLst>
      <p:ext uri="{BB962C8B-B14F-4D97-AF65-F5344CB8AC3E}">
        <p14:creationId xmlns:p14="http://schemas.microsoft.com/office/powerpoint/2010/main" val="5878662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4" name="图片 3">
            <a:extLst>
              <a:ext uri="{FF2B5EF4-FFF2-40B4-BE49-F238E27FC236}">
                <a16:creationId xmlns:a16="http://schemas.microsoft.com/office/drawing/2014/main" id="{F688E8EB-5681-4549-A24F-10CF1F1E0B17}"/>
              </a:ext>
            </a:extLst>
          </p:cNvPr>
          <p:cNvPicPr>
            <a:picLocks noChangeAspect="1"/>
          </p:cNvPicPr>
          <p:nvPr/>
        </p:nvPicPr>
        <p:blipFill>
          <a:blip r:embed="rId2"/>
          <a:stretch>
            <a:fillRect/>
          </a:stretch>
        </p:blipFill>
        <p:spPr>
          <a:xfrm>
            <a:off x="6837855" y="1261851"/>
            <a:ext cx="5183097" cy="2484490"/>
          </a:xfrm>
          <a:prstGeom prst="rect">
            <a:avLst/>
          </a:prstGeom>
        </p:spPr>
      </p:pic>
      <p:sp>
        <p:nvSpPr>
          <p:cNvPr id="6" name="文本框 5">
            <a:extLst>
              <a:ext uri="{FF2B5EF4-FFF2-40B4-BE49-F238E27FC236}">
                <a16:creationId xmlns:a16="http://schemas.microsoft.com/office/drawing/2014/main" id="{73600683-1901-273B-0567-6D7B0CC51D0E}"/>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panose="02010600030101010101" pitchFamily="2" charset="-122"/>
                <a:ea typeface="等线" panose="02010600030101010101" pitchFamily="2" charset="-122"/>
              </a:rPr>
              <a:t>LAMBDA Detector</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8" name="文本框 7">
            <a:extLst>
              <a:ext uri="{FF2B5EF4-FFF2-40B4-BE49-F238E27FC236}">
                <a16:creationId xmlns:a16="http://schemas.microsoft.com/office/drawing/2014/main" id="{214166E3-DC75-9ED3-F7D8-DB22E2AFDA60}"/>
              </a:ext>
            </a:extLst>
          </p:cNvPr>
          <p:cNvSpPr txBox="1"/>
          <p:nvPr/>
        </p:nvSpPr>
        <p:spPr>
          <a:xfrm>
            <a:off x="253253" y="738631"/>
            <a:ext cx="9480176" cy="523220"/>
          </a:xfrm>
          <a:prstGeom prst="rect">
            <a:avLst/>
          </a:prstGeom>
          <a:noFill/>
        </p:spPr>
        <p:txBody>
          <a:bodyPr wrap="square">
            <a:spAutoFit/>
          </a:bodyPr>
          <a:lstStyle/>
          <a:p>
            <a:r>
              <a:rPr lang="en-US" altLang="zh-CN" sz="2800" dirty="0"/>
              <a:t>LAMBDA (</a:t>
            </a:r>
            <a:r>
              <a:rPr lang="en-US" altLang="zh-CN" sz="2800" dirty="0" err="1">
                <a:solidFill>
                  <a:srgbClr val="FF0000"/>
                </a:solidFill>
              </a:rPr>
              <a:t>LA</a:t>
            </a:r>
            <a:r>
              <a:rPr lang="en-US" altLang="zh-CN" sz="2800" dirty="0" err="1"/>
              <a:t>rge-scale</a:t>
            </a:r>
            <a:r>
              <a:rPr lang="en-US" altLang="zh-CN" sz="2800" dirty="0"/>
              <a:t> </a:t>
            </a:r>
            <a:r>
              <a:rPr lang="en-US" altLang="zh-CN" sz="2800" dirty="0">
                <a:solidFill>
                  <a:srgbClr val="FF0000"/>
                </a:solidFill>
              </a:rPr>
              <a:t>M</a:t>
            </a:r>
            <a:r>
              <a:rPr lang="en-US" altLang="zh-CN" sz="2800" dirty="0"/>
              <a:t>odular </a:t>
            </a:r>
            <a:r>
              <a:rPr lang="en-US" altLang="zh-CN" sz="2800" dirty="0" err="1">
                <a:solidFill>
                  <a:srgbClr val="FF0000"/>
                </a:solidFill>
              </a:rPr>
              <a:t>B</a:t>
            </a:r>
            <a:r>
              <a:rPr lang="en-US" altLang="zh-CN" sz="2800" dirty="0" err="1"/>
              <a:t>GO</a:t>
            </a:r>
            <a:r>
              <a:rPr lang="en-US" altLang="zh-CN" sz="2800" dirty="0"/>
              <a:t> </a:t>
            </a:r>
            <a:r>
              <a:rPr lang="en-US" altLang="zh-CN" sz="2800" dirty="0">
                <a:solidFill>
                  <a:srgbClr val="FF0000"/>
                </a:solidFill>
              </a:rPr>
              <a:t>D</a:t>
            </a:r>
            <a:r>
              <a:rPr lang="en-US" altLang="zh-CN" sz="2800" dirty="0"/>
              <a:t>etector </a:t>
            </a:r>
            <a:r>
              <a:rPr lang="en-US" altLang="zh-CN" sz="2800" dirty="0">
                <a:solidFill>
                  <a:srgbClr val="FF0000"/>
                </a:solidFill>
              </a:rPr>
              <a:t>A</a:t>
            </a:r>
            <a:r>
              <a:rPr lang="en-US" altLang="zh-CN" sz="2800" dirty="0"/>
              <a:t>rray) </a:t>
            </a:r>
            <a:endParaRPr lang="zh-CN" altLang="en-US" sz="2800" dirty="0"/>
          </a:p>
        </p:txBody>
      </p:sp>
      <p:sp>
        <p:nvSpPr>
          <p:cNvPr id="12" name="文本框 11">
            <a:extLst>
              <a:ext uri="{FF2B5EF4-FFF2-40B4-BE49-F238E27FC236}">
                <a16:creationId xmlns:a16="http://schemas.microsoft.com/office/drawing/2014/main" id="{D487FA33-99D3-A553-15D7-0590CD73597F}"/>
              </a:ext>
            </a:extLst>
          </p:cNvPr>
          <p:cNvSpPr txBox="1"/>
          <p:nvPr/>
        </p:nvSpPr>
        <p:spPr>
          <a:xfrm>
            <a:off x="304799" y="1323997"/>
            <a:ext cx="6096000" cy="1723549"/>
          </a:xfrm>
          <a:prstGeom prst="rect">
            <a:avLst/>
          </a:prstGeom>
          <a:noFill/>
        </p:spPr>
        <p:txBody>
          <a:bodyPr wrap="square">
            <a:spAutoFit/>
          </a:bodyPr>
          <a:lstStyle/>
          <a:p>
            <a:pPr>
              <a:spcAft>
                <a:spcPts val="1200"/>
              </a:spcAft>
            </a:pPr>
            <a:r>
              <a:rPr lang="en-US" altLang="zh-CN" sz="2400" dirty="0"/>
              <a:t>49 </a:t>
            </a:r>
            <a:r>
              <a:rPr lang="en-US" altLang="zh-CN" sz="2400" dirty="0" err="1"/>
              <a:t>BGO</a:t>
            </a:r>
            <a:r>
              <a:rPr lang="en-US" altLang="zh-CN" sz="2400" dirty="0"/>
              <a:t> modules</a:t>
            </a:r>
          </a:p>
          <a:p>
            <a:r>
              <a:rPr lang="en-US" altLang="zh-CN" sz="2400" dirty="0"/>
              <a:t>-</a:t>
            </a:r>
            <a:r>
              <a:rPr lang="en-US" altLang="zh-CN" sz="2400" dirty="0" err="1"/>
              <a:t>Size:6cm×6cm×12cm</a:t>
            </a:r>
            <a:endParaRPr lang="en-US" altLang="zh-CN" sz="2400" dirty="0"/>
          </a:p>
          <a:p>
            <a:r>
              <a:rPr lang="en-US" altLang="zh-CN" sz="2400" dirty="0"/>
              <a:t>-Energy resolution: &lt;9.7%@</a:t>
            </a:r>
            <a:r>
              <a:rPr lang="en-US" altLang="zh-CN" sz="2400" dirty="0" err="1"/>
              <a:t>662keV</a:t>
            </a:r>
            <a:endParaRPr lang="en-US" altLang="zh-CN" sz="2400" dirty="0"/>
          </a:p>
          <a:p>
            <a:r>
              <a:rPr lang="en-US" altLang="zh-CN" sz="2400" dirty="0"/>
              <a:t>-Total efficiency: 90%@</a:t>
            </a:r>
            <a:r>
              <a:rPr lang="en-US" altLang="zh-CN" sz="2400" dirty="0" err="1"/>
              <a:t>1MeV</a:t>
            </a:r>
            <a:r>
              <a:rPr lang="en-US" altLang="zh-CN" sz="2400" dirty="0"/>
              <a:t> 80%@</a:t>
            </a:r>
            <a:r>
              <a:rPr lang="en-US" altLang="zh-CN" sz="2400" dirty="0" err="1"/>
              <a:t>10MeV</a:t>
            </a:r>
            <a:endParaRPr lang="zh-CN" altLang="en-US" sz="2400" dirty="0"/>
          </a:p>
        </p:txBody>
      </p:sp>
      <p:pic>
        <p:nvPicPr>
          <p:cNvPr id="3" name="图片 2">
            <a:extLst>
              <a:ext uri="{FF2B5EF4-FFF2-40B4-BE49-F238E27FC236}">
                <a16:creationId xmlns:a16="http://schemas.microsoft.com/office/drawing/2014/main" id="{9CFA9896-F8F8-BEE6-33FC-019519298872}"/>
              </a:ext>
            </a:extLst>
          </p:cNvPr>
          <p:cNvPicPr>
            <a:picLocks noChangeAspect="1"/>
          </p:cNvPicPr>
          <p:nvPr/>
        </p:nvPicPr>
        <p:blipFill>
          <a:blip r:embed="rId3"/>
          <a:stretch>
            <a:fillRect/>
          </a:stretch>
        </p:blipFill>
        <p:spPr>
          <a:xfrm>
            <a:off x="184905" y="3756973"/>
            <a:ext cx="6110072" cy="2769203"/>
          </a:xfrm>
          <a:prstGeom prst="rect">
            <a:avLst/>
          </a:prstGeom>
        </p:spPr>
      </p:pic>
      <p:pic>
        <p:nvPicPr>
          <p:cNvPr id="14" name="图片 13">
            <a:extLst>
              <a:ext uri="{FF2B5EF4-FFF2-40B4-BE49-F238E27FC236}">
                <a16:creationId xmlns:a16="http://schemas.microsoft.com/office/drawing/2014/main" id="{C9675FEC-9ED5-A747-436E-194BDEEF8110}"/>
              </a:ext>
            </a:extLst>
          </p:cNvPr>
          <p:cNvPicPr>
            <a:picLocks noChangeAspect="1"/>
          </p:cNvPicPr>
          <p:nvPr/>
        </p:nvPicPr>
        <p:blipFill>
          <a:blip r:embed="rId4"/>
          <a:stretch>
            <a:fillRect/>
          </a:stretch>
        </p:blipFill>
        <p:spPr>
          <a:xfrm>
            <a:off x="6604746" y="4612341"/>
            <a:ext cx="2554764" cy="1916072"/>
          </a:xfrm>
          <a:prstGeom prst="rect">
            <a:avLst/>
          </a:prstGeom>
        </p:spPr>
      </p:pic>
      <p:pic>
        <p:nvPicPr>
          <p:cNvPr id="11" name="图片 10">
            <a:extLst>
              <a:ext uri="{FF2B5EF4-FFF2-40B4-BE49-F238E27FC236}">
                <a16:creationId xmlns:a16="http://schemas.microsoft.com/office/drawing/2014/main" id="{F13A67BA-3C81-6F47-6F81-B542B581D9E7}"/>
              </a:ext>
            </a:extLst>
          </p:cNvPr>
          <p:cNvPicPr>
            <a:picLocks noChangeAspect="1"/>
          </p:cNvPicPr>
          <p:nvPr/>
        </p:nvPicPr>
        <p:blipFill>
          <a:blip r:embed="rId5"/>
          <a:stretch>
            <a:fillRect/>
          </a:stretch>
        </p:blipFill>
        <p:spPr>
          <a:xfrm>
            <a:off x="9170894" y="3812599"/>
            <a:ext cx="2836201" cy="2150205"/>
          </a:xfrm>
          <a:prstGeom prst="rect">
            <a:avLst/>
          </a:prstGeom>
        </p:spPr>
      </p:pic>
    </p:spTree>
    <p:extLst>
      <p:ext uri="{BB962C8B-B14F-4D97-AF65-F5344CB8AC3E}">
        <p14:creationId xmlns:p14="http://schemas.microsoft.com/office/powerpoint/2010/main" val="3236970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6C660F1-477C-21ED-4CEB-8E652E7EF0E4}"/>
              </a:ext>
            </a:extLst>
          </p:cNvPr>
          <p:cNvSpPr>
            <a:spLocks noGrp="1"/>
          </p:cNvSpPr>
          <p:nvPr>
            <p:ph type="sldNum" sz="quarter" idx="12"/>
          </p:nvPr>
        </p:nvSpPr>
        <p:spPr/>
        <p:txBody>
          <a:bodyPr/>
          <a:lstStyle/>
          <a:p>
            <a:fld id="{E959F40A-E574-4026-8CD7-6EBAD0D892DC}" type="slidenum">
              <a:rPr lang="zh-CN" altLang="en-US" smtClean="0"/>
              <a:t>13</a:t>
            </a:fld>
            <a:endParaRPr lang="zh-CN" altLang="en-US" dirty="0"/>
          </a:p>
        </p:txBody>
      </p:sp>
      <p:sp>
        <p:nvSpPr>
          <p:cNvPr id="3" name="文本框 2">
            <a:extLst>
              <a:ext uri="{FF2B5EF4-FFF2-40B4-BE49-F238E27FC236}">
                <a16:creationId xmlns:a16="http://schemas.microsoft.com/office/drawing/2014/main" id="{CD12004A-628C-E244-A15B-372CB25FBE93}"/>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F0502020204030204"/>
                <a:ea typeface="等线" panose="02010600030101010101" pitchFamily="2" charset="-122"/>
              </a:rPr>
              <a:t>outline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文本框 3">
            <a:extLst>
              <a:ext uri="{FF2B5EF4-FFF2-40B4-BE49-F238E27FC236}">
                <a16:creationId xmlns:a16="http://schemas.microsoft.com/office/drawing/2014/main" id="{AAA4D3F7-882E-A2D1-C8F8-CF437E6FCDF7}"/>
              </a:ext>
            </a:extLst>
          </p:cNvPr>
          <p:cNvSpPr txBox="1"/>
          <p:nvPr/>
        </p:nvSpPr>
        <p:spPr>
          <a:xfrm>
            <a:off x="999565" y="2277036"/>
            <a:ext cx="7978588" cy="2800767"/>
          </a:xfrm>
          <a:prstGeom prst="rect">
            <a:avLst/>
          </a:prstGeom>
          <a:noFill/>
        </p:spPr>
        <p:txBody>
          <a:bodyPr wrap="square" rtlCol="0">
            <a:spAutoFit/>
          </a:bodyPr>
          <a:lstStyle/>
          <a:p>
            <a:r>
              <a:rPr lang="en-US" altLang="zh-CN" sz="2800" dirty="0">
                <a:solidFill>
                  <a:schemeClr val="bg1">
                    <a:lumMod val="85000"/>
                  </a:schemeClr>
                </a:solidFill>
                <a:latin typeface="Bahnschrift" panose="020B0502040204020203" pitchFamily="34" charset="0"/>
              </a:rPr>
              <a:t>1  Rapid neutron capture process</a:t>
            </a:r>
          </a:p>
          <a:p>
            <a:r>
              <a:rPr lang="en-US" altLang="zh-CN" sz="2800" dirty="0">
                <a:latin typeface="Bahnschrift" panose="020B0502040204020203" pitchFamily="34" charset="0"/>
              </a:rPr>
              <a:t>     </a:t>
            </a:r>
          </a:p>
          <a:p>
            <a:r>
              <a:rPr lang="en-US" altLang="zh-CN" sz="2800" dirty="0">
                <a:solidFill>
                  <a:schemeClr val="bg1">
                    <a:lumMod val="85000"/>
                  </a:schemeClr>
                </a:solidFill>
                <a:latin typeface="Bahnschrift" panose="020B0502040204020203" pitchFamily="34" charset="0"/>
              </a:rPr>
              <a:t>2 Experiment and LAMBDA</a:t>
            </a:r>
          </a:p>
          <a:p>
            <a:endParaRPr lang="en-US" altLang="zh-CN" sz="2800" dirty="0">
              <a:solidFill>
                <a:schemeClr val="bg1">
                  <a:lumMod val="85000"/>
                </a:schemeClr>
              </a:solidFill>
              <a:latin typeface="Bahnschrift" panose="020B0502040204020203" pitchFamily="34" charset="0"/>
            </a:endParaRPr>
          </a:p>
          <a:p>
            <a:r>
              <a:rPr lang="en-US" altLang="zh-CN" sz="2800" dirty="0">
                <a:latin typeface="Bahnschrift" panose="020B0502040204020203" pitchFamily="34" charset="0"/>
              </a:rPr>
              <a:t>3 </a:t>
            </a:r>
            <a:r>
              <a:rPr lang="en-US" altLang="zh-CN" sz="2800" dirty="0">
                <a:latin typeface="Bahnschrift" panose="020B0502040204020203" pitchFamily="34" charset="0"/>
                <a:ea typeface="等线" panose="02010600030101010101" pitchFamily="2" charset="-122"/>
              </a:rPr>
              <a:t>P</a:t>
            </a:r>
            <a:r>
              <a:rPr lang="en-US" altLang="zh-CN" sz="2800" dirty="0">
                <a:latin typeface="Bahnschrift" panose="020B0502040204020203" pitchFamily="34" charset="0"/>
              </a:rPr>
              <a:t>reliminary results &amp; </a:t>
            </a:r>
            <a:r>
              <a:rPr lang="en-US" altLang="zh-CN" sz="2800" dirty="0" err="1">
                <a:latin typeface="Bahnschrift" panose="020B0502040204020203" pitchFamily="34" charset="0"/>
              </a:rPr>
              <a:t>HIAF</a:t>
            </a:r>
            <a:r>
              <a:rPr lang="en-US" altLang="zh-CN" sz="2800" dirty="0">
                <a:latin typeface="Bahnschrift" panose="020B0502040204020203" pitchFamily="34" charset="0"/>
              </a:rPr>
              <a:t> in future</a:t>
            </a:r>
          </a:p>
          <a:p>
            <a:endParaRPr lang="en-US" altLang="zh-CN" dirty="0"/>
          </a:p>
          <a:p>
            <a:endParaRPr lang="zh-CN" altLang="en-US" dirty="0"/>
          </a:p>
        </p:txBody>
      </p:sp>
    </p:spTree>
    <p:extLst>
      <p:ext uri="{BB962C8B-B14F-4D97-AF65-F5344CB8AC3E}">
        <p14:creationId xmlns:p14="http://schemas.microsoft.com/office/powerpoint/2010/main" val="195042423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4" name="图片 3">
            <a:extLst>
              <a:ext uri="{FF2B5EF4-FFF2-40B4-BE49-F238E27FC236}">
                <a16:creationId xmlns:a16="http://schemas.microsoft.com/office/drawing/2014/main" id="{E9BF7376-8EFC-49BD-ABA0-284A0C941C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5462" y="958488"/>
            <a:ext cx="10655747" cy="5750250"/>
          </a:xfrm>
          <a:prstGeom prst="rect">
            <a:avLst/>
          </a:prstGeom>
        </p:spPr>
      </p:pic>
      <p:sp>
        <p:nvSpPr>
          <p:cNvPr id="6" name="文本框 5">
            <a:extLst>
              <a:ext uri="{FF2B5EF4-FFF2-40B4-BE49-F238E27FC236}">
                <a16:creationId xmlns:a16="http://schemas.microsoft.com/office/drawing/2014/main" id="{50F300C0-9154-4FE1-A483-0FC40F5DD513}"/>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10600030101010101" pitchFamily="2" charset="-122"/>
                <a:ea typeface="等线" panose="02010600030101010101" pitchFamily="2" charset="-122"/>
              </a:rPr>
              <a:t>Preliminary results</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id="{EC28AF58-1A66-4296-9A5F-942B7C49799D}"/>
              </a:ext>
            </a:extLst>
          </p:cNvPr>
          <p:cNvSpPr txBox="1"/>
          <p:nvPr/>
        </p:nvSpPr>
        <p:spPr>
          <a:xfrm>
            <a:off x="1497962" y="1456607"/>
            <a:ext cx="2200993" cy="923330"/>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Electron from</a:t>
            </a:r>
          </a:p>
          <a:p>
            <a:r>
              <a:rPr lang="en-US" altLang="zh-CN" dirty="0">
                <a:latin typeface="Arial" panose="020B0604020202020204" pitchFamily="34" charset="0"/>
                <a:cs typeface="Arial" panose="020B0604020202020204" pitchFamily="34" charset="0"/>
              </a:rPr>
              <a:t> </a:t>
            </a:r>
            <a:r>
              <a:rPr lang="en-US" altLang="zh-CN" baseline="30000" dirty="0">
                <a:latin typeface="Arial" panose="020B0604020202020204" pitchFamily="34" charset="0"/>
                <a:cs typeface="Arial" panose="020B0604020202020204" pitchFamily="34" charset="0"/>
              </a:rPr>
              <a:t>60</a:t>
            </a:r>
            <a:r>
              <a:rPr lang="en-US" altLang="zh-CN" dirty="0">
                <a:latin typeface="Arial" panose="020B0604020202020204" pitchFamily="34" charset="0"/>
                <a:cs typeface="Arial" panose="020B0604020202020204" pitchFamily="34" charset="0"/>
              </a:rPr>
              <a:t>Mn window</a:t>
            </a:r>
          </a:p>
          <a:p>
            <a:r>
              <a:rPr lang="en-US" altLang="zh-CN" dirty="0">
                <a:latin typeface="Arial" panose="020B0604020202020204" pitchFamily="34" charset="0"/>
                <a:cs typeface="Arial" panose="020B0604020202020204" pitchFamily="34" charset="0"/>
              </a:rPr>
              <a:t>G.S./isomer~5.5</a:t>
            </a:r>
            <a:endParaRPr lang="zh-CN" altLang="en-US" dirty="0">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130570B7-0B11-47FE-9915-E50374B6372A}"/>
              </a:ext>
            </a:extLst>
          </p:cNvPr>
          <p:cNvSpPr txBox="1"/>
          <p:nvPr/>
        </p:nvSpPr>
        <p:spPr>
          <a:xfrm>
            <a:off x="1801230" y="4350481"/>
            <a:ext cx="3675980" cy="646331"/>
          </a:xfrm>
          <a:prstGeom prst="rect">
            <a:avLst/>
          </a:prstGeom>
          <a:noFill/>
        </p:spPr>
        <p:txBody>
          <a:bodyPr wrap="square" rtlCol="0">
            <a:spAutoFit/>
          </a:bodyPr>
          <a:lstStyle/>
          <a:p>
            <a:r>
              <a:rPr lang="en-US" altLang="zh-CN" dirty="0">
                <a:solidFill>
                  <a:srgbClr val="FF0000"/>
                </a:solidFill>
                <a:latin typeface="Arial" panose="020B0604020202020204" pitchFamily="34" charset="0"/>
                <a:cs typeface="Arial" panose="020B0604020202020204" pitchFamily="34" charset="0"/>
              </a:rPr>
              <a:t>Gamma spectrum gated on </a:t>
            </a:r>
            <a:r>
              <a:rPr lang="en-US" altLang="zh-CN" baseline="30000" dirty="0">
                <a:solidFill>
                  <a:srgbClr val="FF0000"/>
                </a:solidFill>
                <a:latin typeface="Arial" panose="020B0604020202020204" pitchFamily="34" charset="0"/>
                <a:cs typeface="Arial" panose="020B0604020202020204" pitchFamily="34" charset="0"/>
              </a:rPr>
              <a:t>60</a:t>
            </a:r>
            <a:r>
              <a:rPr lang="en-US" altLang="zh-CN" dirty="0">
                <a:solidFill>
                  <a:srgbClr val="FF0000"/>
                </a:solidFill>
                <a:latin typeface="Arial" panose="020B0604020202020204" pitchFamily="34" charset="0"/>
                <a:cs typeface="Arial" panose="020B0604020202020204" pitchFamily="34" charset="0"/>
              </a:rPr>
              <a:t>Mn</a:t>
            </a:r>
          </a:p>
          <a:p>
            <a:r>
              <a:rPr lang="en-US" altLang="zh-CN" dirty="0">
                <a:solidFill>
                  <a:srgbClr val="0070C0"/>
                </a:solidFill>
                <a:latin typeface="Arial" panose="020B0604020202020204" pitchFamily="34" charset="0"/>
                <a:cs typeface="Arial" panose="020B0604020202020204" pitchFamily="34" charset="0"/>
              </a:rPr>
              <a:t>Background gamma spectrum </a:t>
            </a:r>
            <a:endParaRPr lang="zh-CN" altLang="en-US" dirty="0">
              <a:solidFill>
                <a:srgbClr val="0070C0"/>
              </a:solidFill>
              <a:latin typeface="Arial" panose="020B0604020202020204" pitchFamily="34" charset="0"/>
              <a:cs typeface="Arial" panose="020B0604020202020204" pitchFamily="34" charset="0"/>
            </a:endParaRPr>
          </a:p>
        </p:txBody>
      </p:sp>
      <p:sp>
        <p:nvSpPr>
          <p:cNvPr id="9" name="矩形 8">
            <a:extLst>
              <a:ext uri="{FF2B5EF4-FFF2-40B4-BE49-F238E27FC236}">
                <a16:creationId xmlns:a16="http://schemas.microsoft.com/office/drawing/2014/main" id="{A6422847-7194-40E5-92AD-4BC8DF4AF19F}"/>
              </a:ext>
            </a:extLst>
          </p:cNvPr>
          <p:cNvSpPr/>
          <p:nvPr/>
        </p:nvSpPr>
        <p:spPr>
          <a:xfrm>
            <a:off x="7325774" y="4263177"/>
            <a:ext cx="3475230" cy="369332"/>
          </a:xfrm>
          <a:prstGeom prst="rect">
            <a:avLst/>
          </a:prstGeom>
        </p:spPr>
        <p:txBody>
          <a:bodyPr wrap="square">
            <a:spAutoFit/>
          </a:bodyPr>
          <a:lstStyle/>
          <a:p>
            <a:r>
              <a:rPr lang="en-US" altLang="zh-CN" dirty="0">
                <a:solidFill>
                  <a:srgbClr val="0070C0"/>
                </a:solidFill>
                <a:latin typeface="Arial" panose="020B0604020202020204" pitchFamily="34" charset="0"/>
                <a:cs typeface="Arial" panose="020B0604020202020204" pitchFamily="34" charset="0"/>
              </a:rPr>
              <a:t>Net gamma spectrum from </a:t>
            </a:r>
            <a:r>
              <a:rPr lang="en-US" altLang="zh-CN" baseline="30000" dirty="0">
                <a:solidFill>
                  <a:srgbClr val="0070C0"/>
                </a:solidFill>
                <a:latin typeface="Arial" panose="020B0604020202020204" pitchFamily="34" charset="0"/>
                <a:cs typeface="Arial" panose="020B0604020202020204" pitchFamily="34" charset="0"/>
              </a:rPr>
              <a:t>60</a:t>
            </a:r>
            <a:r>
              <a:rPr lang="en-US" altLang="zh-CN" dirty="0">
                <a:solidFill>
                  <a:srgbClr val="0070C0"/>
                </a:solidFill>
                <a:latin typeface="Arial" panose="020B0604020202020204" pitchFamily="34" charset="0"/>
                <a:cs typeface="Arial" panose="020B0604020202020204" pitchFamily="34" charset="0"/>
              </a:rPr>
              <a:t>Mn </a:t>
            </a:r>
            <a:endParaRPr lang="zh-CN" altLang="en-US" dirty="0">
              <a:solidFill>
                <a:srgbClr val="0070C0"/>
              </a:solidFill>
              <a:latin typeface="Arial" panose="020B0604020202020204" pitchFamily="34" charset="0"/>
              <a:cs typeface="Arial" panose="020B0604020202020204" pitchFamily="34" charset="0"/>
            </a:endParaRPr>
          </a:p>
        </p:txBody>
      </p:sp>
      <p:sp>
        <p:nvSpPr>
          <p:cNvPr id="10" name="矩形 9">
            <a:extLst>
              <a:ext uri="{FF2B5EF4-FFF2-40B4-BE49-F238E27FC236}">
                <a16:creationId xmlns:a16="http://schemas.microsoft.com/office/drawing/2014/main" id="{2CA0F758-C488-0C67-47DB-3DFCBC567D85}"/>
              </a:ext>
            </a:extLst>
          </p:cNvPr>
          <p:cNvSpPr/>
          <p:nvPr/>
        </p:nvSpPr>
        <p:spPr>
          <a:xfrm>
            <a:off x="6297706" y="820271"/>
            <a:ext cx="5065059" cy="298076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a:extLst>
              <a:ext uri="{FF2B5EF4-FFF2-40B4-BE49-F238E27FC236}">
                <a16:creationId xmlns:a16="http://schemas.microsoft.com/office/drawing/2014/main" id="{DFC7933E-F6CD-BEFA-E1E8-B60FB8FCF5C4}"/>
              </a:ext>
            </a:extLst>
          </p:cNvPr>
          <p:cNvPicPr>
            <a:picLocks noChangeAspect="1"/>
          </p:cNvPicPr>
          <p:nvPr/>
        </p:nvPicPr>
        <p:blipFill>
          <a:blip r:embed="rId3"/>
          <a:stretch>
            <a:fillRect/>
          </a:stretch>
        </p:blipFill>
        <p:spPr>
          <a:xfrm>
            <a:off x="6046394" y="1027168"/>
            <a:ext cx="5140233" cy="2773867"/>
          </a:xfrm>
          <a:prstGeom prst="rect">
            <a:avLst/>
          </a:prstGeom>
        </p:spPr>
      </p:pic>
      <p:sp>
        <p:nvSpPr>
          <p:cNvPr id="11" name="矩形 10">
            <a:extLst>
              <a:ext uri="{FF2B5EF4-FFF2-40B4-BE49-F238E27FC236}">
                <a16:creationId xmlns:a16="http://schemas.microsoft.com/office/drawing/2014/main" id="{86098420-A242-FA10-FFCE-DE94CD0A6ABB}"/>
              </a:ext>
            </a:extLst>
          </p:cNvPr>
          <p:cNvSpPr/>
          <p:nvPr/>
        </p:nvSpPr>
        <p:spPr>
          <a:xfrm>
            <a:off x="8171329" y="1904999"/>
            <a:ext cx="430881" cy="237121"/>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文本框 11">
            <a:extLst>
              <a:ext uri="{FF2B5EF4-FFF2-40B4-BE49-F238E27FC236}">
                <a16:creationId xmlns:a16="http://schemas.microsoft.com/office/drawing/2014/main" id="{0AD93D55-72FF-32E7-3621-4CF6FC5FFBA0}"/>
              </a:ext>
            </a:extLst>
          </p:cNvPr>
          <p:cNvSpPr txBox="1"/>
          <p:nvPr/>
        </p:nvSpPr>
        <p:spPr>
          <a:xfrm>
            <a:off x="8171329" y="2267518"/>
            <a:ext cx="907823" cy="369332"/>
          </a:xfrm>
          <a:prstGeom prst="rect">
            <a:avLst/>
          </a:prstGeom>
          <a:noFill/>
        </p:spPr>
        <p:txBody>
          <a:bodyPr wrap="square" rtlCol="0">
            <a:spAutoFit/>
          </a:bodyPr>
          <a:lstStyle/>
          <a:p>
            <a:r>
              <a:rPr lang="en-US" altLang="zh-CN" b="1" baseline="30000" dirty="0" err="1">
                <a:solidFill>
                  <a:srgbClr val="FF0000"/>
                </a:solidFill>
              </a:rPr>
              <a:t>60</a:t>
            </a:r>
            <a:r>
              <a:rPr lang="en-US" altLang="zh-CN" b="1" dirty="0" err="1">
                <a:solidFill>
                  <a:srgbClr val="FF0000"/>
                </a:solidFill>
              </a:rPr>
              <a:t>Mn</a:t>
            </a:r>
            <a:endParaRPr lang="zh-CN" altLang="en-US" b="1" dirty="0">
              <a:solidFill>
                <a:srgbClr val="FF0000"/>
              </a:solidFill>
            </a:endParaRPr>
          </a:p>
        </p:txBody>
      </p:sp>
    </p:spTree>
    <p:extLst>
      <p:ext uri="{BB962C8B-B14F-4D97-AF65-F5344CB8AC3E}">
        <p14:creationId xmlns:p14="http://schemas.microsoft.com/office/powerpoint/2010/main" val="17897309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3" name="图片 2">
            <a:extLst>
              <a:ext uri="{FF2B5EF4-FFF2-40B4-BE49-F238E27FC236}">
                <a16:creationId xmlns:a16="http://schemas.microsoft.com/office/drawing/2014/main" id="{FDF0E104-E76A-4E5E-BAD2-6D39C846F6D6}"/>
              </a:ext>
            </a:extLst>
          </p:cNvPr>
          <p:cNvPicPr>
            <a:picLocks noChangeAspect="1"/>
          </p:cNvPicPr>
          <p:nvPr/>
        </p:nvPicPr>
        <p:blipFill rotWithShape="1">
          <a:blip r:embed="rId2">
            <a:extLst>
              <a:ext uri="{28A0092B-C50C-407E-A947-70E740481C1C}">
                <a14:useLocalDpi xmlns:a14="http://schemas.microsoft.com/office/drawing/2010/main" val="0"/>
              </a:ext>
            </a:extLst>
          </a:blip>
          <a:srcRect l="66409" t="8918" b="-3108"/>
          <a:stretch/>
        </p:blipFill>
        <p:spPr>
          <a:xfrm>
            <a:off x="1057835" y="2058383"/>
            <a:ext cx="4095404" cy="4409652"/>
          </a:xfrm>
          <a:prstGeom prst="rect">
            <a:avLst/>
          </a:prstGeom>
        </p:spPr>
      </p:pic>
      <p:sp>
        <p:nvSpPr>
          <p:cNvPr id="4" name="文本框 3">
            <a:extLst>
              <a:ext uri="{FF2B5EF4-FFF2-40B4-BE49-F238E27FC236}">
                <a16:creationId xmlns:a16="http://schemas.microsoft.com/office/drawing/2014/main" id="{696B757C-3865-4F02-A79A-B6C75F54CA44}"/>
              </a:ext>
            </a:extLst>
          </p:cNvPr>
          <p:cNvSpPr txBox="1"/>
          <p:nvPr/>
        </p:nvSpPr>
        <p:spPr>
          <a:xfrm>
            <a:off x="1086486" y="1189292"/>
            <a:ext cx="5513970" cy="523220"/>
          </a:xfrm>
          <a:prstGeom prst="rect">
            <a:avLst/>
          </a:prstGeom>
          <a:noFill/>
        </p:spPr>
        <p:txBody>
          <a:bodyPr wrap="square" rtlCol="0">
            <a:spAutoFit/>
          </a:bodyPr>
          <a:lstStyle/>
          <a:p>
            <a:r>
              <a:rPr lang="en-US" altLang="zh-CN" sz="2800" dirty="0">
                <a:latin typeface="Times New Roman" panose="02020603050405020304" pitchFamily="18" charset="0"/>
                <a:cs typeface="Times New Roman" panose="02020603050405020304" pitchFamily="18" charset="0"/>
              </a:rPr>
              <a:t>Summing γ VS individual γ </a:t>
            </a:r>
            <a:endParaRPr lang="zh-CN" altLang="en-US" sz="2800" dirty="0">
              <a:latin typeface="Times New Roman" panose="02020603050405020304" pitchFamily="18" charset="0"/>
              <a:cs typeface="Times New Roman" panose="02020603050405020304" pitchFamily="18" charset="0"/>
            </a:endParaRPr>
          </a:p>
        </p:txBody>
      </p:sp>
      <p:sp>
        <p:nvSpPr>
          <p:cNvPr id="9" name="文本框 8">
            <a:extLst>
              <a:ext uri="{FF2B5EF4-FFF2-40B4-BE49-F238E27FC236}">
                <a16:creationId xmlns:a16="http://schemas.microsoft.com/office/drawing/2014/main" id="{10B18F97-1B08-4D59-A35A-427668C3B76F}"/>
              </a:ext>
            </a:extLst>
          </p:cNvPr>
          <p:cNvSpPr txBox="1"/>
          <p:nvPr/>
        </p:nvSpPr>
        <p:spPr>
          <a:xfrm>
            <a:off x="3352575" y="4753569"/>
            <a:ext cx="981792" cy="523220"/>
          </a:xfrm>
          <a:prstGeom prst="rect">
            <a:avLst/>
          </a:prstGeom>
          <a:noFill/>
        </p:spPr>
        <p:txBody>
          <a:bodyPr wrap="square" rtlCol="0">
            <a:spAutoFit/>
          </a:bodyPr>
          <a:lstStyle/>
          <a:p>
            <a:r>
              <a:rPr lang="en-US" altLang="zh-CN" sz="2800" b="1" dirty="0">
                <a:solidFill>
                  <a:srgbClr val="FF0000"/>
                </a:solidFill>
                <a:latin typeface="Arial" panose="020B0604020202020204" pitchFamily="34" charset="0"/>
                <a:cs typeface="Arial" panose="020B0604020202020204" pitchFamily="34" charset="0"/>
              </a:rPr>
              <a:t>raw</a:t>
            </a:r>
            <a:endParaRPr lang="zh-CN" altLang="en-US" sz="2800" b="1" dirty="0">
              <a:solidFill>
                <a:srgbClr val="FF0000"/>
              </a:solidFill>
              <a:latin typeface="Arial" panose="020B0604020202020204" pitchFamily="34" charset="0"/>
              <a:cs typeface="Arial" panose="020B0604020202020204" pitchFamily="34" charset="0"/>
            </a:endParaRPr>
          </a:p>
        </p:txBody>
      </p:sp>
      <p:sp>
        <p:nvSpPr>
          <p:cNvPr id="2" name="文本框 1">
            <a:extLst>
              <a:ext uri="{FF2B5EF4-FFF2-40B4-BE49-F238E27FC236}">
                <a16:creationId xmlns:a16="http://schemas.microsoft.com/office/drawing/2014/main" id="{82DA9EAA-2824-06C7-8E4F-1C812AEEABC1}"/>
              </a:ext>
            </a:extLst>
          </p:cNvPr>
          <p:cNvSpPr txBox="1"/>
          <p:nvPr/>
        </p:nvSpPr>
        <p:spPr>
          <a:xfrm>
            <a:off x="6208058" y="1632529"/>
            <a:ext cx="5513970" cy="4893647"/>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Calibration</a:t>
            </a:r>
          </a:p>
          <a:p>
            <a:pPr marL="342900" indent="-342900">
              <a:buFont typeface="Arial" panose="020B0604020202020204" pitchFamily="34" charset="0"/>
              <a:buChar char="•"/>
            </a:pPr>
            <a:endParaRPr lang="en-US" altLang="zh-CN"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Response function</a:t>
            </a:r>
          </a:p>
          <a:p>
            <a:pPr marL="342900" indent="-342900">
              <a:buFont typeface="Arial" panose="020B0604020202020204" pitchFamily="34" charset="0"/>
              <a:buChar char="•"/>
            </a:pPr>
            <a:endParaRPr lang="en-US" altLang="zh-CN" sz="2400" dirty="0">
              <a:latin typeface="Times New Roman" panose="02020603050405020304" pitchFamily="18" charset="0"/>
              <a:cs typeface="Times New Roman" panose="02020603050405020304" pitchFamily="18" charset="0"/>
            </a:endParaRPr>
          </a:p>
          <a:p>
            <a:pPr marL="342900" indent="-342900">
              <a:buFont typeface="Arial" panose="020B0604020202020204" pitchFamily="34" charset="0"/>
              <a:buChar char="•"/>
            </a:pPr>
            <a:r>
              <a:rPr lang="en-US" altLang="zh-CN" sz="2400" dirty="0">
                <a:latin typeface="Times New Roman" panose="02020603050405020304" pitchFamily="18" charset="0"/>
                <a:cs typeface="Times New Roman" panose="02020603050405020304" pitchFamily="18" charset="0"/>
              </a:rPr>
              <a:t>First generation </a:t>
            </a:r>
            <a:r>
              <a:rPr lang="el-GR" altLang="zh-CN" sz="2400" dirty="0">
                <a:latin typeface="Times New Roman" panose="02020603050405020304" pitchFamily="18" charset="0"/>
                <a:ea typeface="等线" panose="02010600030101010101" pitchFamily="2" charset="-122"/>
                <a:cs typeface="Times New Roman" panose="02020603050405020304" pitchFamily="18" charset="0"/>
              </a:rPr>
              <a:t>γ</a:t>
            </a:r>
            <a:r>
              <a:rPr lang="en-US" altLang="zh-CN" sz="2400" dirty="0">
                <a:latin typeface="Times New Roman" panose="02020603050405020304" pitchFamily="18" charset="0"/>
                <a:ea typeface="等线" panose="02010600030101010101" pitchFamily="2" charset="-122"/>
                <a:cs typeface="Times New Roman" panose="02020603050405020304" pitchFamily="18" charset="0"/>
              </a:rPr>
              <a:t>-matrix</a:t>
            </a:r>
          </a:p>
          <a:p>
            <a:endParaRPr lang="en-US" altLang="zh-CN" sz="2400" dirty="0">
              <a:latin typeface="Times New Roman" panose="02020603050405020304" pitchFamily="18" charset="0"/>
              <a:ea typeface="等线" panose="02010600030101010101" pitchFamily="2" charset="-122"/>
              <a:cs typeface="Times New Roman" panose="02020603050405020304" pitchFamily="18" charset="0"/>
            </a:endParaRPr>
          </a:p>
          <a:p>
            <a:r>
              <a:rPr lang="en-US" altLang="zh-CN" sz="2400" dirty="0">
                <a:latin typeface="Times New Roman" panose="02020603050405020304" pitchFamily="18" charset="0"/>
                <a:ea typeface="等线" panose="02010600030101010101" pitchFamily="2" charset="-122"/>
                <a:cs typeface="Times New Roman" panose="02020603050405020304" pitchFamily="18" charset="0"/>
              </a:rPr>
              <a:t>...</a:t>
            </a:r>
          </a:p>
          <a:p>
            <a:endParaRPr lang="en-US" altLang="zh-CN" sz="2400" dirty="0">
              <a:latin typeface="Times New Roman" panose="02020603050405020304" pitchFamily="18" charset="0"/>
              <a:ea typeface="等线" panose="02010600030101010101" pitchFamily="2" charset="-122"/>
              <a:cs typeface="Times New Roman" panose="02020603050405020304" pitchFamily="18" charset="0"/>
            </a:endParaRPr>
          </a:p>
          <a:p>
            <a:r>
              <a:rPr lang="el-GR" altLang="zh-CN" sz="2400" dirty="0">
                <a:latin typeface="Times New Roman" panose="02020603050405020304" pitchFamily="18" charset="0"/>
                <a:ea typeface="等线" panose="02010600030101010101" pitchFamily="2" charset="-122"/>
                <a:cs typeface="Times New Roman" panose="02020603050405020304" pitchFamily="18" charset="0"/>
              </a:rPr>
              <a:t>γ</a:t>
            </a:r>
            <a:r>
              <a:rPr lang="en-US" altLang="zh-CN" sz="2400" dirty="0">
                <a:latin typeface="Times New Roman" panose="02020603050405020304" pitchFamily="18" charset="0"/>
                <a:ea typeface="等线" panose="02010600030101010101" pitchFamily="2" charset="-122"/>
                <a:cs typeface="Times New Roman" panose="02020603050405020304" pitchFamily="18" charset="0"/>
              </a:rPr>
              <a:t>  </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source: </a:t>
            </a:r>
            <a:r>
              <a:rPr lang="pt-BR" altLang="zh-CN" sz="2400" baseline="30000" dirty="0">
                <a:latin typeface="Times New Roman" panose="02020603050405020304" pitchFamily="18" charset="0"/>
                <a:ea typeface="等线" panose="02010600030101010101" pitchFamily="2" charset="-122"/>
                <a:cs typeface="Times New Roman" panose="02020603050405020304" pitchFamily="18" charset="0"/>
              </a:rPr>
              <a:t>60</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Co, </a:t>
            </a:r>
            <a:r>
              <a:rPr lang="pt-BR" altLang="zh-CN" sz="2400" baseline="30000" dirty="0">
                <a:latin typeface="Times New Roman" panose="02020603050405020304" pitchFamily="18" charset="0"/>
                <a:ea typeface="等线" panose="02010600030101010101" pitchFamily="2" charset="-122"/>
                <a:cs typeface="Times New Roman" panose="02020603050405020304" pitchFamily="18" charset="0"/>
              </a:rPr>
              <a:t>133</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Ba,</a:t>
            </a:r>
            <a:r>
              <a:rPr lang="pt-BR" altLang="zh-CN" sz="2400" baseline="30000" dirty="0">
                <a:latin typeface="Times New Roman" panose="02020603050405020304" pitchFamily="18" charset="0"/>
                <a:ea typeface="等线" panose="02010600030101010101" pitchFamily="2" charset="-122"/>
                <a:cs typeface="Times New Roman" panose="02020603050405020304" pitchFamily="18" charset="0"/>
              </a:rPr>
              <a:t>152</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Eu</a:t>
            </a:r>
          </a:p>
          <a:p>
            <a:endParaRPr lang="pt-BR" altLang="zh-CN" sz="2400" dirty="0">
              <a:latin typeface="Times New Roman" panose="02020603050405020304" pitchFamily="18" charset="0"/>
              <a:ea typeface="等线" panose="02010600030101010101" pitchFamily="2" charset="-122"/>
              <a:cs typeface="Times New Roman" panose="02020603050405020304" pitchFamily="18" charset="0"/>
            </a:endParaRPr>
          </a:p>
          <a:p>
            <a:r>
              <a:rPr lang="pt-BR" altLang="zh-CN" sz="2400" baseline="30000" dirty="0">
                <a:latin typeface="Times New Roman" panose="02020603050405020304" pitchFamily="18" charset="0"/>
                <a:ea typeface="等线" panose="02010600030101010101" pitchFamily="2" charset="-122"/>
                <a:cs typeface="Times New Roman" panose="02020603050405020304" pitchFamily="18" charset="0"/>
              </a:rPr>
              <a:t>14</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N(p,γ)</a:t>
            </a:r>
            <a:r>
              <a:rPr lang="pt-BR" altLang="zh-CN" sz="2400" baseline="30000" dirty="0">
                <a:latin typeface="Times New Roman" panose="02020603050405020304" pitchFamily="18" charset="0"/>
                <a:ea typeface="等线" panose="02010600030101010101" pitchFamily="2" charset="-122"/>
                <a:cs typeface="Times New Roman" panose="02020603050405020304" pitchFamily="18" charset="0"/>
              </a:rPr>
              <a:t>15</a:t>
            </a:r>
            <a:r>
              <a:rPr lang="pt-BR" altLang="zh-CN" sz="2400" dirty="0">
                <a:latin typeface="Times New Roman" panose="02020603050405020304" pitchFamily="18" charset="0"/>
                <a:ea typeface="等线" panose="02010600030101010101" pitchFamily="2" charset="-122"/>
                <a:cs typeface="Times New Roman" panose="02020603050405020304" pitchFamily="18" charset="0"/>
              </a:rPr>
              <a:t>O Will be performed in July</a:t>
            </a:r>
            <a:endParaRPr lang="en-US" altLang="zh-CN" sz="2400" dirty="0">
              <a:latin typeface="Times New Roman" panose="02020603050405020304" pitchFamily="18" charset="0"/>
              <a:ea typeface="等线" panose="02010600030101010101" pitchFamily="2" charset="-122"/>
              <a:cs typeface="Times New Roman" panose="02020603050405020304" pitchFamily="18" charset="0"/>
            </a:endParaRPr>
          </a:p>
          <a:p>
            <a:endParaRPr lang="en-US" altLang="zh-CN" sz="2400" dirty="0">
              <a:latin typeface="等线" panose="02010600030101010101" pitchFamily="2" charset="-122"/>
              <a:ea typeface="等线" panose="02010600030101010101" pitchFamily="2" charset="-122"/>
            </a:endParaRPr>
          </a:p>
          <a:p>
            <a:endParaRPr lang="zh-CN" altLang="en-US" sz="2400" dirty="0"/>
          </a:p>
        </p:txBody>
      </p:sp>
      <p:sp>
        <p:nvSpPr>
          <p:cNvPr id="10" name="文本框 9">
            <a:extLst>
              <a:ext uri="{FF2B5EF4-FFF2-40B4-BE49-F238E27FC236}">
                <a16:creationId xmlns:a16="http://schemas.microsoft.com/office/drawing/2014/main" id="{621C0E63-9B57-590B-D247-08B0E44DB7CC}"/>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10600030101010101" pitchFamily="2" charset="-122"/>
                <a:ea typeface="等线" panose="02010600030101010101" pitchFamily="2" charset="-122"/>
              </a:rPr>
              <a:t>Preliminary results</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16373188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 descr="C:\Users\hp8570\AppData\Roaming\Tencent\Users\986728134\QQ\WinTemp\RichOle\%YZP`}VLIM[CUYBKEQMG~DI.png">
            <a:extLst>
              <a:ext uri="{FF2B5EF4-FFF2-40B4-BE49-F238E27FC236}">
                <a16:creationId xmlns:a16="http://schemas.microsoft.com/office/drawing/2014/main" id="{2C658698-B143-4FE8-B101-DA05EEFF499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48485" y="4530793"/>
            <a:ext cx="3822452" cy="2143431"/>
          </a:xfrm>
          <a:prstGeom prst="rect">
            <a:avLst/>
          </a:prstGeom>
          <a:noFill/>
          <a:extLst>
            <a:ext uri="{909E8E84-426E-40DD-AFC4-6F175D3DCCD1}">
              <a14:hiddenFill xmlns:a14="http://schemas.microsoft.com/office/drawing/2010/main">
                <a:solidFill>
                  <a:srgbClr val="FFFFFF"/>
                </a:solidFill>
              </a14:hiddenFill>
            </a:ext>
          </a:extLst>
        </p:spPr>
      </p:pic>
      <p:pic>
        <p:nvPicPr>
          <p:cNvPr id="3" name="图片 2">
            <a:extLst>
              <a:ext uri="{FF2B5EF4-FFF2-40B4-BE49-F238E27FC236}">
                <a16:creationId xmlns:a16="http://schemas.microsoft.com/office/drawing/2014/main" id="{BC57EF9D-B8D2-CFA2-E550-087D226938AD}"/>
              </a:ext>
            </a:extLst>
          </p:cNvPr>
          <p:cNvPicPr>
            <a:picLocks noChangeAspect="1"/>
          </p:cNvPicPr>
          <p:nvPr/>
        </p:nvPicPr>
        <p:blipFill>
          <a:blip r:embed="rId3"/>
          <a:stretch>
            <a:fillRect/>
          </a:stretch>
        </p:blipFill>
        <p:spPr>
          <a:xfrm>
            <a:off x="1165341" y="811026"/>
            <a:ext cx="6189657" cy="5863198"/>
          </a:xfrm>
          <a:prstGeom prst="rect">
            <a:avLst/>
          </a:prstGeom>
        </p:spPr>
      </p:pic>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8" name="四角星 12">
            <a:extLst>
              <a:ext uri="{FF2B5EF4-FFF2-40B4-BE49-F238E27FC236}">
                <a16:creationId xmlns:a16="http://schemas.microsoft.com/office/drawing/2014/main" id="{4725D303-6014-453F-B1EE-525825913160}"/>
              </a:ext>
            </a:extLst>
          </p:cNvPr>
          <p:cNvSpPr>
            <a:spLocks noChangeArrowheads="1"/>
          </p:cNvSpPr>
          <p:nvPr/>
        </p:nvSpPr>
        <p:spPr bwMode="auto">
          <a:xfrm>
            <a:off x="5882760" y="5139518"/>
            <a:ext cx="234950" cy="215900"/>
          </a:xfrm>
          <a:prstGeom prst="star4">
            <a:avLst>
              <a:gd name="adj" fmla="val 12500"/>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Times New Roman" pitchFamily="18" charset="0"/>
            </a:endParaRPr>
          </a:p>
        </p:txBody>
      </p:sp>
      <p:sp>
        <p:nvSpPr>
          <p:cNvPr id="9" name="文本框 8">
            <a:extLst>
              <a:ext uri="{FF2B5EF4-FFF2-40B4-BE49-F238E27FC236}">
                <a16:creationId xmlns:a16="http://schemas.microsoft.com/office/drawing/2014/main" id="{079D89DC-D3BA-4F53-B344-42DBC6A88850}"/>
              </a:ext>
            </a:extLst>
          </p:cNvPr>
          <p:cNvSpPr txBox="1">
            <a:spLocks noChangeArrowheads="1"/>
          </p:cNvSpPr>
          <p:nvPr/>
        </p:nvSpPr>
        <p:spPr bwMode="auto">
          <a:xfrm>
            <a:off x="7258727" y="5459808"/>
            <a:ext cx="723275" cy="369332"/>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200">
                <a:solidFill>
                  <a:srgbClr val="376092"/>
                </a:solidFill>
                <a:latin typeface="Arial" pitchFamily="34" charset="0"/>
                <a:ea typeface="黑体" pitchFamily="49" charset="-122"/>
                <a:cs typeface="Times New Roman" pitchFamily="18" charset="0"/>
              </a:defRPr>
            </a:lvl1pPr>
            <a:lvl2pPr>
              <a:defRPr sz="2400">
                <a:solidFill>
                  <a:srgbClr val="376092"/>
                </a:solidFill>
                <a:latin typeface="Arial" pitchFamily="34" charset="0"/>
                <a:ea typeface="黑体" pitchFamily="49" charset="-122"/>
                <a:cs typeface="Times New Roman" pitchFamily="18" charset="0"/>
              </a:defRPr>
            </a:lvl2pPr>
            <a:lvl3pPr>
              <a:defRPr sz="2000">
                <a:solidFill>
                  <a:srgbClr val="376092"/>
                </a:solidFill>
                <a:latin typeface="Arial" pitchFamily="34" charset="0"/>
                <a:ea typeface="黑体" pitchFamily="49" charset="-122"/>
                <a:cs typeface="Times New Roman" pitchFamily="18" charset="0"/>
              </a:defRPr>
            </a:lvl3pPr>
            <a:lvl4pPr>
              <a:defRPr sz="2000">
                <a:solidFill>
                  <a:srgbClr val="376092"/>
                </a:solidFill>
                <a:latin typeface="Arial" pitchFamily="34" charset="0"/>
                <a:ea typeface="黑体" pitchFamily="49" charset="-122"/>
                <a:cs typeface="Times New Roman" pitchFamily="18" charset="0"/>
              </a:defRPr>
            </a:lvl4pPr>
            <a:lvl5pPr>
              <a:defRPr sz="2000">
                <a:solidFill>
                  <a:srgbClr val="376092"/>
                </a:solidFill>
                <a:latin typeface="Arial" pitchFamily="34" charset="0"/>
                <a:ea typeface="黑体" pitchFamily="49" charset="-122"/>
                <a:cs typeface="Times New Roman" pitchFamily="18" charset="0"/>
              </a:defRPr>
            </a:lvl5pPr>
            <a:lvl6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6pPr>
            <a:lvl7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7pPr>
            <a:lvl8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8pPr>
            <a:lvl9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1800" b="1" i="0" u="none" strike="noStrike" kern="1200" cap="none" spc="0" normalizeH="0" baseline="0" noProof="0" dirty="0" err="1">
                <a:ln>
                  <a:noFill/>
                </a:ln>
                <a:solidFill>
                  <a:srgbClr val="FF0000"/>
                </a:solidFill>
                <a:effectLst/>
                <a:uLnTx/>
                <a:uFillTx/>
                <a:latin typeface="Arial" pitchFamily="34" charset="0"/>
                <a:ea typeface="黑体" pitchFamily="49" charset="-122"/>
                <a:cs typeface="Arial" pitchFamily="34" charset="0"/>
              </a:rPr>
              <a:t>HIAF</a:t>
            </a:r>
            <a:endParaRPr kumimoji="1" lang="en-US" altLang="zh-CN" sz="1800" b="1" i="0" u="none" strike="noStrike" kern="1200" cap="none" spc="0" normalizeH="0" baseline="0" noProof="0" dirty="0">
              <a:ln>
                <a:noFill/>
              </a:ln>
              <a:solidFill>
                <a:srgbClr val="FF0000"/>
              </a:solidFill>
              <a:effectLst/>
              <a:uLnTx/>
              <a:uFillTx/>
              <a:latin typeface="Arial" pitchFamily="34" charset="0"/>
              <a:ea typeface="黑体" pitchFamily="49" charset="-122"/>
              <a:cs typeface="Arial" pitchFamily="34" charset="0"/>
            </a:endParaRPr>
          </a:p>
        </p:txBody>
      </p:sp>
      <p:cxnSp>
        <p:nvCxnSpPr>
          <p:cNvPr id="10" name="直线箭头连接符 11">
            <a:extLst>
              <a:ext uri="{FF2B5EF4-FFF2-40B4-BE49-F238E27FC236}">
                <a16:creationId xmlns:a16="http://schemas.microsoft.com/office/drawing/2014/main" id="{3E5533EB-B498-4344-B43B-21C1F716B6C1}"/>
              </a:ext>
            </a:extLst>
          </p:cNvPr>
          <p:cNvCxnSpPr>
            <a:cxnSpLocks noChangeShapeType="1"/>
          </p:cNvCxnSpPr>
          <p:nvPr/>
        </p:nvCxnSpPr>
        <p:spPr bwMode="auto">
          <a:xfrm flipH="1" flipV="1">
            <a:off x="6053423" y="5319930"/>
            <a:ext cx="1182831" cy="282578"/>
          </a:xfrm>
          <a:prstGeom prst="straightConnector1">
            <a:avLst/>
          </a:prstGeom>
          <a:noFill/>
          <a:ln w="19050" cmpd="sng">
            <a:solidFill>
              <a:srgbClr val="FF0000"/>
            </a:solidFill>
            <a:rou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
        <p:nvSpPr>
          <p:cNvPr id="2" name="文本框 1">
            <a:extLst>
              <a:ext uri="{FF2B5EF4-FFF2-40B4-BE49-F238E27FC236}">
                <a16:creationId xmlns:a16="http://schemas.microsoft.com/office/drawing/2014/main" id="{91696E23-F854-74CD-B80E-C004C7D6217A}"/>
              </a:ext>
            </a:extLst>
          </p:cNvPr>
          <p:cNvSpPr txBox="1"/>
          <p:nvPr/>
        </p:nvSpPr>
        <p:spPr>
          <a:xfrm>
            <a:off x="323849" y="33729"/>
            <a:ext cx="7448551" cy="57785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H</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igh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ntensity Heavy-ion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ccelerator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F</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acility</a:t>
            </a:r>
          </a:p>
        </p:txBody>
      </p:sp>
      <p:pic>
        <p:nvPicPr>
          <p:cNvPr id="4" name="图片 3">
            <a:extLst>
              <a:ext uri="{FF2B5EF4-FFF2-40B4-BE49-F238E27FC236}">
                <a16:creationId xmlns:a16="http://schemas.microsoft.com/office/drawing/2014/main" id="{27EF5B71-739D-D126-7F24-A49CCF59633F}"/>
              </a:ext>
            </a:extLst>
          </p:cNvPr>
          <p:cNvPicPr>
            <a:picLocks noChangeAspect="1"/>
          </p:cNvPicPr>
          <p:nvPr/>
        </p:nvPicPr>
        <p:blipFill>
          <a:blip r:embed="rId4"/>
          <a:stretch>
            <a:fillRect/>
          </a:stretch>
        </p:blipFill>
        <p:spPr>
          <a:xfrm>
            <a:off x="7912229" y="1035595"/>
            <a:ext cx="3894964" cy="2099822"/>
          </a:xfrm>
          <a:prstGeom prst="rect">
            <a:avLst/>
          </a:prstGeom>
        </p:spPr>
      </p:pic>
      <p:sp>
        <p:nvSpPr>
          <p:cNvPr id="6" name="文本框 5">
            <a:extLst>
              <a:ext uri="{FF2B5EF4-FFF2-40B4-BE49-F238E27FC236}">
                <a16:creationId xmlns:a16="http://schemas.microsoft.com/office/drawing/2014/main" id="{63C0F712-5CE4-E971-0A43-F726FDCF1CC2}"/>
              </a:ext>
            </a:extLst>
          </p:cNvPr>
          <p:cNvSpPr txBox="1">
            <a:spLocks noChangeArrowheads="1"/>
          </p:cNvSpPr>
          <p:nvPr/>
        </p:nvSpPr>
        <p:spPr bwMode="auto">
          <a:xfrm>
            <a:off x="7630625" y="3132396"/>
            <a:ext cx="864339" cy="369332"/>
          </a:xfrm>
          <a:prstGeom prst="rect">
            <a:avLst/>
          </a:prstGeom>
          <a:noFill/>
          <a:ln w="25400">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sz="2200">
                <a:solidFill>
                  <a:srgbClr val="376092"/>
                </a:solidFill>
                <a:latin typeface="Arial" pitchFamily="34" charset="0"/>
                <a:ea typeface="黑体" pitchFamily="49" charset="-122"/>
                <a:cs typeface="Times New Roman" pitchFamily="18" charset="0"/>
              </a:defRPr>
            </a:lvl1pPr>
            <a:lvl2pPr>
              <a:defRPr sz="2400">
                <a:solidFill>
                  <a:srgbClr val="376092"/>
                </a:solidFill>
                <a:latin typeface="Arial" pitchFamily="34" charset="0"/>
                <a:ea typeface="黑体" pitchFamily="49" charset="-122"/>
                <a:cs typeface="Times New Roman" pitchFamily="18" charset="0"/>
              </a:defRPr>
            </a:lvl2pPr>
            <a:lvl3pPr>
              <a:defRPr sz="2000">
                <a:solidFill>
                  <a:srgbClr val="376092"/>
                </a:solidFill>
                <a:latin typeface="Arial" pitchFamily="34" charset="0"/>
                <a:ea typeface="黑体" pitchFamily="49" charset="-122"/>
                <a:cs typeface="Times New Roman" pitchFamily="18" charset="0"/>
              </a:defRPr>
            </a:lvl3pPr>
            <a:lvl4pPr>
              <a:defRPr sz="2000">
                <a:solidFill>
                  <a:srgbClr val="376092"/>
                </a:solidFill>
                <a:latin typeface="Arial" pitchFamily="34" charset="0"/>
                <a:ea typeface="黑体" pitchFamily="49" charset="-122"/>
                <a:cs typeface="Times New Roman" pitchFamily="18" charset="0"/>
              </a:defRPr>
            </a:lvl4pPr>
            <a:lvl5pPr>
              <a:defRPr sz="2000">
                <a:solidFill>
                  <a:srgbClr val="376092"/>
                </a:solidFill>
                <a:latin typeface="Arial" pitchFamily="34" charset="0"/>
                <a:ea typeface="黑体" pitchFamily="49" charset="-122"/>
                <a:cs typeface="Times New Roman" pitchFamily="18" charset="0"/>
              </a:defRPr>
            </a:lvl5pPr>
            <a:lvl6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6pPr>
            <a:lvl7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7pPr>
            <a:lvl8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8pPr>
            <a:lvl9pPr eaLnBrk="0" fontAlgn="base" hangingPunct="0">
              <a:spcAft>
                <a:spcPct val="0"/>
              </a:spcAft>
              <a:buChar char="»"/>
              <a:defRPr sz="2000">
                <a:solidFill>
                  <a:srgbClr val="376092"/>
                </a:solidFill>
                <a:latin typeface="Arial" pitchFamily="34" charset="0"/>
                <a:ea typeface="黑体" pitchFamily="49" charset="-122"/>
                <a:cs typeface="Times New Roman" pitchFamily="18"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zh-CN" sz="1800" b="1" i="0" u="none" strike="noStrike" kern="1200" cap="none" spc="0" normalizeH="0" baseline="0" noProof="0" dirty="0" err="1">
                <a:ln>
                  <a:noFill/>
                </a:ln>
                <a:solidFill>
                  <a:srgbClr val="FF0000"/>
                </a:solidFill>
                <a:effectLst/>
                <a:uLnTx/>
                <a:uFillTx/>
                <a:latin typeface="Arial" pitchFamily="34" charset="0"/>
                <a:ea typeface="黑体" pitchFamily="49" charset="-122"/>
                <a:cs typeface="Arial" pitchFamily="34" charset="0"/>
              </a:rPr>
              <a:t>HIRFL</a:t>
            </a:r>
            <a:endParaRPr kumimoji="1" lang="en-US" altLang="zh-CN" sz="1800" b="1" i="0" u="none" strike="noStrike" kern="1200" cap="none" spc="0" normalizeH="0" baseline="0" noProof="0" dirty="0">
              <a:ln>
                <a:noFill/>
              </a:ln>
              <a:solidFill>
                <a:srgbClr val="FF0000"/>
              </a:solidFill>
              <a:effectLst/>
              <a:uLnTx/>
              <a:uFillTx/>
              <a:latin typeface="Arial" pitchFamily="34" charset="0"/>
              <a:ea typeface="黑体" pitchFamily="49" charset="-122"/>
              <a:cs typeface="Arial" pitchFamily="34" charset="0"/>
            </a:endParaRPr>
          </a:p>
        </p:txBody>
      </p:sp>
      <p:sp>
        <p:nvSpPr>
          <p:cNvPr id="12" name="四角星 12">
            <a:extLst>
              <a:ext uri="{FF2B5EF4-FFF2-40B4-BE49-F238E27FC236}">
                <a16:creationId xmlns:a16="http://schemas.microsoft.com/office/drawing/2014/main" id="{2BAD2299-783B-0A37-38D6-BE82577F43BE}"/>
              </a:ext>
            </a:extLst>
          </p:cNvPr>
          <p:cNvSpPr>
            <a:spLocks noChangeArrowheads="1"/>
          </p:cNvSpPr>
          <p:nvPr/>
        </p:nvSpPr>
        <p:spPr bwMode="auto">
          <a:xfrm>
            <a:off x="4262661" y="3507428"/>
            <a:ext cx="234950" cy="215900"/>
          </a:xfrm>
          <a:prstGeom prst="star4">
            <a:avLst>
              <a:gd name="adj" fmla="val 12500"/>
            </a:avLst>
          </a:prstGeom>
          <a:noFill/>
          <a:ln w="31750" algn="ctr">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charset="0"/>
              <a:ea typeface="宋体" charset="-122"/>
              <a:cs typeface="Times New Roman" pitchFamily="18" charset="0"/>
            </a:endParaRPr>
          </a:p>
        </p:txBody>
      </p:sp>
      <p:cxnSp>
        <p:nvCxnSpPr>
          <p:cNvPr id="14" name="直线箭头连接符 11">
            <a:extLst>
              <a:ext uri="{FF2B5EF4-FFF2-40B4-BE49-F238E27FC236}">
                <a16:creationId xmlns:a16="http://schemas.microsoft.com/office/drawing/2014/main" id="{E86B32C9-CCAB-8F38-09D2-42DB83929559}"/>
              </a:ext>
            </a:extLst>
          </p:cNvPr>
          <p:cNvCxnSpPr>
            <a:cxnSpLocks noChangeShapeType="1"/>
          </p:cNvCxnSpPr>
          <p:nvPr/>
        </p:nvCxnSpPr>
        <p:spPr bwMode="auto">
          <a:xfrm flipH="1">
            <a:off x="4684059" y="3323810"/>
            <a:ext cx="2844388" cy="291568"/>
          </a:xfrm>
          <a:prstGeom prst="straightConnector1">
            <a:avLst/>
          </a:prstGeom>
          <a:noFill/>
          <a:ln w="19050" cmpd="sng">
            <a:solidFill>
              <a:srgbClr val="FF0000"/>
            </a:solidFill>
            <a:round/>
            <a:tailEnd type="arrow" w="med" len="med"/>
          </a:ln>
          <a:effectLst>
            <a:outerShdw blurRad="40000" dist="20000" dir="5400000" rotWithShape="0">
              <a:srgbClr val="808080">
                <a:alpha val="37999"/>
              </a:srgbClr>
            </a:outerShdw>
          </a:effectLst>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791885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21" name="图片 20">
            <a:extLst>
              <a:ext uri="{FF2B5EF4-FFF2-40B4-BE49-F238E27FC236}">
                <a16:creationId xmlns:a16="http://schemas.microsoft.com/office/drawing/2014/main" id="{25A947BD-3818-41D3-BF9D-28C15870810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8651"/>
          <a:stretch/>
        </p:blipFill>
        <p:spPr>
          <a:xfrm>
            <a:off x="1123247" y="1353245"/>
            <a:ext cx="9624217" cy="4941238"/>
          </a:xfrm>
          <a:prstGeom prst="rect">
            <a:avLst/>
          </a:prstGeom>
        </p:spPr>
      </p:pic>
      <p:sp>
        <p:nvSpPr>
          <p:cNvPr id="22" name="Text Box 211">
            <a:extLst>
              <a:ext uri="{FF2B5EF4-FFF2-40B4-BE49-F238E27FC236}">
                <a16:creationId xmlns:a16="http://schemas.microsoft.com/office/drawing/2014/main" id="{1DDEF3E1-837D-49D2-B013-641D9E16D560}"/>
              </a:ext>
            </a:extLst>
          </p:cNvPr>
          <p:cNvSpPr txBox="1">
            <a:spLocks noChangeArrowheads="1"/>
          </p:cNvSpPr>
          <p:nvPr/>
        </p:nvSpPr>
        <p:spPr bwMode="auto">
          <a:xfrm>
            <a:off x="7822146" y="5172917"/>
            <a:ext cx="3512183" cy="1231106"/>
          </a:xfrm>
          <a:prstGeom prst="rect">
            <a:avLst/>
          </a:prstGeom>
          <a:solidFill>
            <a:sysClr val="window" lastClr="FFFFFF"/>
          </a:solidFill>
          <a:ln w="3175" cap="flat" cmpd="sng" algn="ctr">
            <a:noFill/>
            <a:prstDash val="solid"/>
            <a:headEnd/>
            <a:tailEnd/>
          </a:ln>
          <a:effectLst/>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02060"/>
                </a:solidFill>
                <a:effectLst/>
                <a:uLnTx/>
                <a:uFillTx/>
                <a:latin typeface="Arial" panose="020B0604020202020204" pitchFamily="34" charset="0"/>
                <a:ea typeface="仿宋_GB2312" pitchFamily="49" charset="-122"/>
                <a:cs typeface="Arial" panose="020B0604020202020204" pitchFamily="34" charset="0"/>
              </a:rPr>
              <a:t>Superconducting Ion Linac: </a:t>
            </a:r>
            <a:endParaRPr kumimoji="0" lang="en-US" altLang="zh-CN" sz="2000" b="1" i="0" u="none" strike="noStrike" kern="0" cap="none" spc="0" normalizeH="0" baseline="0" noProof="0" dirty="0">
              <a:ln>
                <a:noFill/>
              </a:ln>
              <a:solidFill>
                <a:srgbClr val="002060"/>
              </a:solidFill>
              <a:effectLst/>
              <a:uLnTx/>
              <a:uFillTx/>
              <a:latin typeface="Arial" panose="020B0604020202020204" pitchFamily="34" charset="0"/>
              <a:ea typeface="等线" panose="02010600030101010101" pitchFamily="2" charset="-122"/>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Length: 180 m </a:t>
            </a:r>
          </a:p>
          <a:p>
            <a:pPr marL="285750" marR="0" lvl="0" indent="-28575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Energy:</a:t>
            </a: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rPr>
              <a:t> 17 MeV/u (</a:t>
            </a:r>
            <a:r>
              <a:rPr kumimoji="0" lang="en-US" altLang="zh-CN" sz="1800" b="0" i="0" u="none" strike="noStrike" kern="0" cap="none" spc="0" normalizeH="0" baseline="3000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rPr>
              <a:t>238</a:t>
            </a: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rPr>
              <a:t>U</a:t>
            </a:r>
            <a:r>
              <a:rPr kumimoji="0" lang="en-US" altLang="zh-CN" sz="1800" b="0" i="0" u="none" strike="noStrike" kern="0" cap="none" spc="0" normalizeH="0" baseline="3000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rPr>
              <a:t>34+</a:t>
            </a: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rPr>
              <a:t>)</a:t>
            </a:r>
          </a:p>
          <a:p>
            <a:pPr marL="285750" marR="0" lvl="1" indent="-285750" algn="l" defTabSz="914400" rtl="0" eaLnBrk="0" fontAlgn="auto" latinLnBrk="0" hangingPunct="0">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Arial Unicode MS" pitchFamily="34" charset="-122"/>
                <a:cs typeface="Arial" panose="020B0604020202020204" pitchFamily="34" charset="0"/>
              </a:rPr>
              <a:t> CW and pulse modes </a:t>
            </a:r>
            <a:endPar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3" name="Text Box 211">
            <a:extLst>
              <a:ext uri="{FF2B5EF4-FFF2-40B4-BE49-F238E27FC236}">
                <a16:creationId xmlns:a16="http://schemas.microsoft.com/office/drawing/2014/main" id="{8C36B870-5BB2-4472-B261-DF12E7A4A00E}"/>
              </a:ext>
            </a:extLst>
          </p:cNvPr>
          <p:cNvSpPr txBox="1">
            <a:spLocks noChangeArrowheads="1"/>
          </p:cNvSpPr>
          <p:nvPr/>
        </p:nvSpPr>
        <p:spPr bwMode="auto">
          <a:xfrm>
            <a:off x="549284" y="1123845"/>
            <a:ext cx="2921969" cy="1508105"/>
          </a:xfrm>
          <a:prstGeom prst="rect">
            <a:avLst/>
          </a:prstGeom>
          <a:solidFill>
            <a:sysClr val="window" lastClr="FFFFFF">
              <a:alpha val="50000"/>
            </a:sysClr>
          </a:solidFill>
          <a:ln w="3175" cap="flat" cmpd="sng" algn="ctr">
            <a:noFill/>
            <a:prstDash val="solid"/>
            <a:headEnd/>
            <a:tailEnd/>
          </a:ln>
          <a:effectLst/>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02060"/>
                </a:solidFill>
                <a:effectLst/>
                <a:uLnTx/>
                <a:uFillTx/>
                <a:latin typeface="Arial" panose="020B0604020202020204" pitchFamily="34" charset="0"/>
                <a:ea typeface="仿宋_GB2312" pitchFamily="49" charset="-122"/>
                <a:cs typeface="Arial" panose="020B0604020202020204" pitchFamily="34" charset="0"/>
              </a:rPr>
              <a:t>Booster Ring:</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Circumference: 569 m</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Rigidity: 34 Tm</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Aaccumulation</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Cooling &amp; acceleration</a:t>
            </a:r>
          </a:p>
        </p:txBody>
      </p:sp>
      <p:sp>
        <p:nvSpPr>
          <p:cNvPr id="24" name="Text Box 211">
            <a:extLst>
              <a:ext uri="{FF2B5EF4-FFF2-40B4-BE49-F238E27FC236}">
                <a16:creationId xmlns:a16="http://schemas.microsoft.com/office/drawing/2014/main" id="{28B3A4C5-A72A-42CB-A2BE-AE02CB59A317}"/>
              </a:ext>
            </a:extLst>
          </p:cNvPr>
          <p:cNvSpPr txBox="1">
            <a:spLocks noChangeArrowheads="1"/>
          </p:cNvSpPr>
          <p:nvPr/>
        </p:nvSpPr>
        <p:spPr bwMode="auto">
          <a:xfrm>
            <a:off x="8209839" y="1858384"/>
            <a:ext cx="3163775" cy="1508105"/>
          </a:xfrm>
          <a:prstGeom prst="rect">
            <a:avLst/>
          </a:prstGeom>
          <a:solidFill>
            <a:sysClr val="window" lastClr="FFFFFF">
              <a:alpha val="50000"/>
            </a:sysClr>
          </a:solidFill>
          <a:ln w="3175" cap="flat" cmpd="sng" algn="ctr">
            <a:noFill/>
            <a:prstDash val="solid"/>
            <a:headEnd/>
            <a:tailEnd/>
          </a:ln>
          <a:effectLst/>
        </p:spPr>
        <p:txBody>
          <a:bodyPr wrap="square"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02060"/>
                </a:solidFill>
                <a:effectLst/>
                <a:uLnTx/>
                <a:uFillTx/>
                <a:latin typeface="Arial" panose="020B0604020202020204" pitchFamily="34" charset="0"/>
                <a:ea typeface="仿宋_GB2312" pitchFamily="49" charset="-122"/>
                <a:cs typeface="Arial" panose="020B0604020202020204" pitchFamily="34" charset="0"/>
              </a:rPr>
              <a:t>Spectrometer Ring:</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Circumference: 277.2 m</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Rigidity: 15 Tm</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Electron cooler</a:t>
            </a:r>
          </a:p>
          <a:p>
            <a:pPr marL="0" marR="0" lvl="0" indent="0" algn="l" defTabSz="914400" rtl="0" eaLnBrk="1" fontAlgn="auto" latinLnBrk="0" hangingPunct="1">
              <a:lnSpc>
                <a:spcPct val="100000"/>
              </a:lnSpc>
              <a:spcBef>
                <a:spcPts val="0"/>
              </a:spcBef>
              <a:spcAft>
                <a:spcPts val="0"/>
              </a:spcAft>
              <a:buClr>
                <a:srgbClr val="FFC000"/>
              </a:buClr>
              <a:buSzPct val="100000"/>
              <a:buFont typeface="Wingdings" panose="05000000000000000000" pitchFamily="2" charset="2"/>
              <a:buChar char="Ø"/>
              <a:tabLst/>
              <a:defRPr/>
            </a:pPr>
            <a:r>
              <a:rPr kumimoji="0" lang="en-US" altLang="zh-CN" sz="1800" b="0" i="0" u="none" strike="noStrike" kern="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 Stochastic cooler</a:t>
            </a:r>
          </a:p>
        </p:txBody>
      </p:sp>
      <p:sp>
        <p:nvSpPr>
          <p:cNvPr id="25" name="文本框 24">
            <a:extLst>
              <a:ext uri="{FF2B5EF4-FFF2-40B4-BE49-F238E27FC236}">
                <a16:creationId xmlns:a16="http://schemas.microsoft.com/office/drawing/2014/main" id="{FBDD48CA-3FA2-46CC-A03B-87267CF1A24D}"/>
              </a:ext>
            </a:extLst>
          </p:cNvPr>
          <p:cNvSpPr txBox="1"/>
          <p:nvPr/>
        </p:nvSpPr>
        <p:spPr>
          <a:xfrm>
            <a:off x="6167305" y="5061191"/>
            <a:ext cx="1058174"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rPr>
              <a:t>iLinac</a:t>
            </a:r>
            <a:endParaRPr kumimoji="0" lang="zh-CN" altLang="en-US"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6" name="文本框 25">
            <a:extLst>
              <a:ext uri="{FF2B5EF4-FFF2-40B4-BE49-F238E27FC236}">
                <a16:creationId xmlns:a16="http://schemas.microsoft.com/office/drawing/2014/main" id="{562879F5-15B0-41D8-B4E5-B480653A716B}"/>
              </a:ext>
            </a:extLst>
          </p:cNvPr>
          <p:cNvSpPr txBox="1"/>
          <p:nvPr/>
        </p:nvSpPr>
        <p:spPr>
          <a:xfrm>
            <a:off x="6809176" y="1243705"/>
            <a:ext cx="3876799"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rPr>
              <a:t>Spectrometer Ring</a:t>
            </a:r>
            <a:endParaRPr kumimoji="0" lang="zh-CN" altLang="en-US"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7" name="文本框 26">
            <a:extLst>
              <a:ext uri="{FF2B5EF4-FFF2-40B4-BE49-F238E27FC236}">
                <a16:creationId xmlns:a16="http://schemas.microsoft.com/office/drawing/2014/main" id="{E4BF6833-27C9-4BBD-8088-140CB7A90B59}"/>
              </a:ext>
            </a:extLst>
          </p:cNvPr>
          <p:cNvSpPr txBox="1"/>
          <p:nvPr/>
        </p:nvSpPr>
        <p:spPr>
          <a:xfrm>
            <a:off x="1343035" y="5525717"/>
            <a:ext cx="2310181"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rPr>
              <a:t>Booster Ring</a:t>
            </a:r>
            <a:endParaRPr kumimoji="0" lang="zh-CN" altLang="en-US"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8" name="文本框 27">
            <a:extLst>
              <a:ext uri="{FF2B5EF4-FFF2-40B4-BE49-F238E27FC236}">
                <a16:creationId xmlns:a16="http://schemas.microsoft.com/office/drawing/2014/main" id="{10460C93-464C-46E8-A7EE-D520745C23B7}"/>
              </a:ext>
            </a:extLst>
          </p:cNvPr>
          <p:cNvSpPr txBox="1"/>
          <p:nvPr/>
        </p:nvSpPr>
        <p:spPr>
          <a:xfrm>
            <a:off x="3441605" y="2150772"/>
            <a:ext cx="1207222" cy="461665"/>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rPr>
              <a:t>HFRS</a:t>
            </a:r>
            <a:endParaRPr kumimoji="0" lang="zh-CN" altLang="en-US" sz="2400" b="0" i="0" u="none" strike="noStrike" kern="1200" cap="none" spc="0" normalizeH="0" baseline="0" noProof="0" dirty="0">
              <a:ln>
                <a:noFill/>
              </a:ln>
              <a:solidFill>
                <a:srgbClr val="00B050"/>
              </a:solidFill>
              <a:effectLst>
                <a:outerShdw blurRad="38100" dist="38100" dir="2700000" algn="tl">
                  <a:srgbClr val="000000">
                    <a:alpha val="43137"/>
                  </a:srgbClr>
                </a:outerShdw>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29" name="矩形 28">
            <a:extLst>
              <a:ext uri="{FF2B5EF4-FFF2-40B4-BE49-F238E27FC236}">
                <a16:creationId xmlns:a16="http://schemas.microsoft.com/office/drawing/2014/main" id="{96F00878-4809-409A-8699-F1581EBC3894}"/>
              </a:ext>
            </a:extLst>
          </p:cNvPr>
          <p:cNvSpPr/>
          <p:nvPr/>
        </p:nvSpPr>
        <p:spPr>
          <a:xfrm>
            <a:off x="1302395" y="5939123"/>
            <a:ext cx="4572000" cy="369332"/>
          </a:xfrm>
          <a:prstGeom prst="rect">
            <a:avLst/>
          </a:prstGeom>
        </p:spPr>
        <p:txBody>
          <a:bodyPr wrap="square">
            <a:spAutoFit/>
          </a:bodyPr>
          <a:lstStyle/>
          <a:p>
            <a:pPr marL="0" marR="0" lvl="0" indent="0" algn="l" defTabSz="914400" rtl="0" eaLnBrk="0" fontAlgn="base" latinLnBrk="0" hangingPunct="0">
              <a:lnSpc>
                <a:spcPct val="100000"/>
              </a:lnSpc>
              <a:spcBef>
                <a:spcPct val="0"/>
              </a:spcBef>
              <a:spcAft>
                <a:spcPct val="0"/>
              </a:spcAft>
              <a:buClr>
                <a:srgbClr val="F79646"/>
              </a:buClr>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anose="020B0604020202020204" pitchFamily="34" charset="0"/>
                <a:ea typeface="MS PGothic" pitchFamily="34" charset="-128"/>
                <a:cs typeface="Arial" panose="020B0604020202020204" pitchFamily="34" charset="0"/>
              </a:rPr>
              <a:t>Fast ramping operation</a:t>
            </a:r>
            <a:endParaRPr kumimoji="0" lang="zh-CN" altLang="en-US" sz="1800" b="0" i="0" u="none" strike="noStrike" kern="1200" cap="none" spc="0" normalizeH="0" baseline="0" noProof="0" dirty="0">
              <a:ln>
                <a:noFill/>
              </a:ln>
              <a:solidFill>
                <a:srgbClr val="003366"/>
              </a:solidFill>
              <a:effectLst/>
              <a:uLnTx/>
              <a:uFillTx/>
              <a:latin typeface="Arial" panose="020B0604020202020204" pitchFamily="34" charset="0"/>
              <a:ea typeface="宋体" charset="-122"/>
              <a:cs typeface="Arial" panose="020B0604020202020204" pitchFamily="34" charset="0"/>
            </a:endParaRPr>
          </a:p>
        </p:txBody>
      </p:sp>
      <p:cxnSp>
        <p:nvCxnSpPr>
          <p:cNvPr id="30" name="肘形连接符 18">
            <a:extLst>
              <a:ext uri="{FF2B5EF4-FFF2-40B4-BE49-F238E27FC236}">
                <a16:creationId xmlns:a16="http://schemas.microsoft.com/office/drawing/2014/main" id="{E7366C8A-9A9B-49F6-8A48-22D39AF8DB6D}"/>
              </a:ext>
            </a:extLst>
          </p:cNvPr>
          <p:cNvCxnSpPr>
            <a:cxnSpLocks/>
          </p:cNvCxnSpPr>
          <p:nvPr/>
        </p:nvCxnSpPr>
        <p:spPr>
          <a:xfrm>
            <a:off x="6821001" y="5029661"/>
            <a:ext cx="876536" cy="764132"/>
          </a:xfrm>
          <a:prstGeom prst="bentConnector3">
            <a:avLst>
              <a:gd name="adj1" fmla="val 43226"/>
            </a:avLst>
          </a:prstGeom>
          <a:noFill/>
          <a:ln w="19050" cap="flat" cmpd="sng" algn="ctr">
            <a:solidFill>
              <a:srgbClr val="00B050"/>
            </a:solidFill>
            <a:prstDash val="solid"/>
            <a:headEnd type="oval" w="med" len="med"/>
            <a:tailEnd type="oval" w="med" len="med"/>
          </a:ln>
          <a:effectLst/>
        </p:spPr>
      </p:cxnSp>
      <p:cxnSp>
        <p:nvCxnSpPr>
          <p:cNvPr id="31" name="肘形连接符 21">
            <a:extLst>
              <a:ext uri="{FF2B5EF4-FFF2-40B4-BE49-F238E27FC236}">
                <a16:creationId xmlns:a16="http://schemas.microsoft.com/office/drawing/2014/main" id="{FE32C8CD-52F4-454B-A72E-1917DBF60A8E}"/>
              </a:ext>
            </a:extLst>
          </p:cNvPr>
          <p:cNvCxnSpPr>
            <a:cxnSpLocks/>
          </p:cNvCxnSpPr>
          <p:nvPr/>
        </p:nvCxnSpPr>
        <p:spPr>
          <a:xfrm>
            <a:off x="7032265" y="2438413"/>
            <a:ext cx="1102847" cy="253924"/>
          </a:xfrm>
          <a:prstGeom prst="bentConnector3">
            <a:avLst>
              <a:gd name="adj1" fmla="val 50000"/>
            </a:avLst>
          </a:prstGeom>
          <a:noFill/>
          <a:ln w="19050" cap="flat" cmpd="sng" algn="ctr">
            <a:solidFill>
              <a:srgbClr val="00B050"/>
            </a:solidFill>
            <a:prstDash val="solid"/>
            <a:headEnd type="oval" w="med" len="med"/>
            <a:tailEnd type="oval" w="med" len="med"/>
          </a:ln>
          <a:effectLst/>
        </p:spPr>
      </p:cxnSp>
      <p:cxnSp>
        <p:nvCxnSpPr>
          <p:cNvPr id="32" name="肘形连接符 21">
            <a:extLst>
              <a:ext uri="{FF2B5EF4-FFF2-40B4-BE49-F238E27FC236}">
                <a16:creationId xmlns:a16="http://schemas.microsoft.com/office/drawing/2014/main" id="{0142024A-43A7-448D-9C51-31FB1032111A}"/>
              </a:ext>
            </a:extLst>
          </p:cNvPr>
          <p:cNvCxnSpPr>
            <a:cxnSpLocks/>
          </p:cNvCxnSpPr>
          <p:nvPr/>
        </p:nvCxnSpPr>
        <p:spPr>
          <a:xfrm>
            <a:off x="976010" y="2721234"/>
            <a:ext cx="1757141" cy="1605913"/>
          </a:xfrm>
          <a:prstGeom prst="bentConnector3">
            <a:avLst>
              <a:gd name="adj1" fmla="val -1364"/>
            </a:avLst>
          </a:prstGeom>
          <a:noFill/>
          <a:ln w="19050" cap="flat" cmpd="sng" algn="ctr">
            <a:solidFill>
              <a:srgbClr val="00B050"/>
            </a:solidFill>
            <a:prstDash val="solid"/>
            <a:headEnd type="oval" w="med" len="med"/>
            <a:tailEnd type="oval" w="med" len="med"/>
          </a:ln>
          <a:effectLst/>
        </p:spPr>
      </p:cxnSp>
      <p:sp>
        <p:nvSpPr>
          <p:cNvPr id="33" name="矩形 32">
            <a:extLst>
              <a:ext uri="{FF2B5EF4-FFF2-40B4-BE49-F238E27FC236}">
                <a16:creationId xmlns:a16="http://schemas.microsoft.com/office/drawing/2014/main" id="{282C684B-DB14-413C-91F9-A9011F1CCA1F}"/>
              </a:ext>
            </a:extLst>
          </p:cNvPr>
          <p:cNvSpPr/>
          <p:nvPr/>
        </p:nvSpPr>
        <p:spPr>
          <a:xfrm>
            <a:off x="9815157" y="3715859"/>
            <a:ext cx="1864613" cy="646331"/>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45 GHz, 20 KW</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anose="020B0604020202020204" pitchFamily="34" charset="0"/>
                <a:ea typeface="宋体" panose="02010600030101010101" pitchFamily="2" charset="-122"/>
                <a:cs typeface="Arial" panose="020B0604020202020204" pitchFamily="34" charset="0"/>
              </a:rPr>
              <a:t>ECR ion source</a:t>
            </a:r>
            <a:endParaRPr kumimoji="0" lang="zh-CN" altLang="en-US" sz="1800" b="0" i="0" u="none" strike="noStrike" kern="1200" cap="none" spc="0" normalizeH="0" baseline="0" noProof="0" dirty="0">
              <a:ln>
                <a:noFill/>
              </a:ln>
              <a:solidFill>
                <a:srgbClr val="003366"/>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17" name="文本框 16">
            <a:extLst>
              <a:ext uri="{FF2B5EF4-FFF2-40B4-BE49-F238E27FC236}">
                <a16:creationId xmlns:a16="http://schemas.microsoft.com/office/drawing/2014/main" id="{A311AB68-174B-4C16-98B5-C7B374EAD7AE}"/>
              </a:ext>
            </a:extLst>
          </p:cNvPr>
          <p:cNvSpPr txBox="1"/>
          <p:nvPr/>
        </p:nvSpPr>
        <p:spPr>
          <a:xfrm>
            <a:off x="323849" y="33729"/>
            <a:ext cx="7448551" cy="57785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H</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igh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ntensity Heavy-ion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ccelerator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F</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acility</a:t>
            </a:r>
          </a:p>
        </p:txBody>
      </p:sp>
    </p:spTree>
    <p:extLst>
      <p:ext uri="{BB962C8B-B14F-4D97-AF65-F5344CB8AC3E}">
        <p14:creationId xmlns:p14="http://schemas.microsoft.com/office/powerpoint/2010/main" val="3177816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01C9747-2567-4EDE-DF17-B019EED34334}"/>
              </a:ext>
            </a:extLst>
          </p:cNvPr>
          <p:cNvPicPr>
            <a:picLocks noChangeAspect="1"/>
          </p:cNvPicPr>
          <p:nvPr/>
        </p:nvPicPr>
        <p:blipFill>
          <a:blip r:embed="rId2"/>
          <a:stretch>
            <a:fillRect/>
          </a:stretch>
        </p:blipFill>
        <p:spPr>
          <a:xfrm>
            <a:off x="5132275" y="3572090"/>
            <a:ext cx="6572295" cy="2544931"/>
          </a:xfrm>
          <a:prstGeom prst="rect">
            <a:avLst/>
          </a:prstGeom>
        </p:spPr>
      </p:pic>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5" name="图片 4">
            <a:extLst>
              <a:ext uri="{FF2B5EF4-FFF2-40B4-BE49-F238E27FC236}">
                <a16:creationId xmlns:a16="http://schemas.microsoft.com/office/drawing/2014/main" id="{4300497F-BF40-46ED-9F27-217E076C449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07271" y="1086824"/>
            <a:ext cx="7002167" cy="2439692"/>
          </a:xfrm>
          <a:prstGeom prst="rect">
            <a:avLst/>
          </a:prstGeom>
        </p:spPr>
      </p:pic>
      <p:pic>
        <p:nvPicPr>
          <p:cNvPr id="8" name="图片 7">
            <a:extLst>
              <a:ext uri="{FF2B5EF4-FFF2-40B4-BE49-F238E27FC236}">
                <a16:creationId xmlns:a16="http://schemas.microsoft.com/office/drawing/2014/main" id="{EDC2DA09-60F2-4B79-846D-0BAE96D9C0A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3989" y="1108509"/>
            <a:ext cx="3927140" cy="2418007"/>
          </a:xfrm>
          <a:prstGeom prst="rect">
            <a:avLst/>
          </a:prstGeom>
        </p:spPr>
      </p:pic>
      <p:sp>
        <p:nvSpPr>
          <p:cNvPr id="9" name="矩形 8">
            <a:extLst>
              <a:ext uri="{FF2B5EF4-FFF2-40B4-BE49-F238E27FC236}">
                <a16:creationId xmlns:a16="http://schemas.microsoft.com/office/drawing/2014/main" id="{5220B764-83CA-4009-9C40-26269358DFAD}"/>
              </a:ext>
            </a:extLst>
          </p:cNvPr>
          <p:cNvSpPr/>
          <p:nvPr/>
        </p:nvSpPr>
        <p:spPr>
          <a:xfrm>
            <a:off x="493990" y="1137526"/>
            <a:ext cx="3927140"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1" u="none" strike="noStrike" kern="0" cap="none" spc="0" normalizeH="0" baseline="0" noProof="0" dirty="0">
                <a:ln>
                  <a:noFill/>
                </a:ln>
                <a:solidFill>
                  <a:srgbClr val="FFFF00"/>
                </a:solidFill>
                <a:effectLst/>
                <a:uLnTx/>
                <a:uFillTx/>
                <a:latin typeface="Arial"/>
                <a:ea typeface="等线" panose="02010600030101010101" pitchFamily="2" charset="-122"/>
                <a:cs typeface="+mn-cs"/>
              </a:rPr>
              <a:t>2018, Ground-breaking Ceremony</a:t>
            </a:r>
            <a:endParaRPr kumimoji="0" lang="zh-CN" altLang="en-US" sz="1800" b="0" i="1" u="none" strike="noStrike" kern="1200" cap="none" spc="0" normalizeH="0" baseline="0" noProof="0" dirty="0">
              <a:ln>
                <a:noFill/>
              </a:ln>
              <a:solidFill>
                <a:srgbClr val="FFFF00"/>
              </a:solidFill>
              <a:effectLst/>
              <a:uLnTx/>
              <a:uFillTx/>
              <a:latin typeface="等线" panose="020F0502020204030204"/>
              <a:ea typeface="等线" panose="02010600030101010101" pitchFamily="2" charset="-122"/>
              <a:cs typeface="+mn-cs"/>
            </a:endParaRPr>
          </a:p>
        </p:txBody>
      </p:sp>
      <p:sp>
        <p:nvSpPr>
          <p:cNvPr id="10" name="文本框 9">
            <a:extLst>
              <a:ext uri="{FF2B5EF4-FFF2-40B4-BE49-F238E27FC236}">
                <a16:creationId xmlns:a16="http://schemas.microsoft.com/office/drawing/2014/main" id="{79CB7C22-134C-4255-A2FE-0DCAC9DC0565}"/>
              </a:ext>
            </a:extLst>
          </p:cNvPr>
          <p:cNvSpPr txBox="1"/>
          <p:nvPr/>
        </p:nvSpPr>
        <p:spPr>
          <a:xfrm>
            <a:off x="7112157" y="1116783"/>
            <a:ext cx="2149948"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1" u="none" strike="noStrike" kern="1200" cap="none" spc="0" normalizeH="0" baseline="0" noProof="0" dirty="0">
                <a:ln>
                  <a:noFill/>
                </a:ln>
                <a:solidFill>
                  <a:schemeClr val="accent4"/>
                </a:solidFill>
                <a:effectLst/>
                <a:uLnTx/>
                <a:uFillTx/>
                <a:latin typeface="Arial" panose="020B0604020202020204" pitchFamily="34" charset="0"/>
                <a:ea typeface="黑体" pitchFamily="49" charset="-122"/>
                <a:cs typeface="Arial" panose="020B0604020202020204" pitchFamily="34" charset="0"/>
              </a:rPr>
              <a:t>December  2018</a:t>
            </a:r>
            <a:endParaRPr kumimoji="0" lang="zh-CN" altLang="en-US" sz="2000" b="0" i="1" u="none" strike="noStrike" kern="1200" cap="none" spc="0" normalizeH="0" baseline="0" noProof="0" dirty="0">
              <a:ln>
                <a:noFill/>
              </a:ln>
              <a:solidFill>
                <a:schemeClr val="accent4"/>
              </a:solidFill>
              <a:effectLst/>
              <a:uLnTx/>
              <a:uFillTx/>
              <a:latin typeface="Arial" panose="020B0604020202020204" pitchFamily="34" charset="0"/>
              <a:ea typeface="黑体" pitchFamily="49" charset="-122"/>
              <a:cs typeface="Arial" panose="020B0604020202020204" pitchFamily="34" charset="0"/>
            </a:endParaRPr>
          </a:p>
        </p:txBody>
      </p:sp>
      <p:pic>
        <p:nvPicPr>
          <p:cNvPr id="11" name="图片 10">
            <a:extLst>
              <a:ext uri="{FF2B5EF4-FFF2-40B4-BE49-F238E27FC236}">
                <a16:creationId xmlns:a16="http://schemas.microsoft.com/office/drawing/2014/main" id="{2DD54C72-171C-4D8C-868F-7AD93887E20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7430" y="3564612"/>
            <a:ext cx="4542789" cy="2552409"/>
          </a:xfrm>
          <a:prstGeom prst="rect">
            <a:avLst/>
          </a:prstGeom>
        </p:spPr>
      </p:pic>
      <p:sp>
        <p:nvSpPr>
          <p:cNvPr id="13" name="文本框 12">
            <a:extLst>
              <a:ext uri="{FF2B5EF4-FFF2-40B4-BE49-F238E27FC236}">
                <a16:creationId xmlns:a16="http://schemas.microsoft.com/office/drawing/2014/main" id="{8A321DCB-97DA-4B62-BF36-3F0CD4A03C63}"/>
              </a:ext>
            </a:extLst>
          </p:cNvPr>
          <p:cNvSpPr txBox="1"/>
          <p:nvPr/>
        </p:nvSpPr>
        <p:spPr>
          <a:xfrm>
            <a:off x="1586777" y="3563722"/>
            <a:ext cx="2008883"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1" u="none" strike="noStrike" kern="1200" cap="none" spc="0" normalizeH="0" baseline="0" noProof="0" dirty="0">
                <a:ln>
                  <a:noFill/>
                </a:ln>
                <a:solidFill>
                  <a:srgbClr val="FFFF00"/>
                </a:solidFill>
                <a:effectLst/>
                <a:uLnTx/>
                <a:uFillTx/>
                <a:latin typeface="Arial" panose="020B0604020202020204" pitchFamily="34" charset="0"/>
                <a:ea typeface="黑体" pitchFamily="49" charset="-122"/>
                <a:cs typeface="Arial" panose="020B0604020202020204" pitchFamily="34" charset="0"/>
              </a:rPr>
              <a:t>November 2020</a:t>
            </a:r>
            <a:endParaRPr kumimoji="0" lang="zh-CN" altLang="en-US" sz="2000" b="0" i="1" u="none" strike="noStrike" kern="1200" cap="none" spc="0" normalizeH="0" baseline="0" noProof="0" dirty="0">
              <a:ln>
                <a:noFill/>
              </a:ln>
              <a:solidFill>
                <a:srgbClr val="FFFF00"/>
              </a:solidFill>
              <a:effectLst/>
              <a:uLnTx/>
              <a:uFillTx/>
              <a:latin typeface="Arial" panose="020B0604020202020204" pitchFamily="34" charset="0"/>
              <a:ea typeface="黑体" pitchFamily="49" charset="-122"/>
              <a:cs typeface="Arial" panose="020B0604020202020204" pitchFamily="34" charset="0"/>
            </a:endParaRPr>
          </a:p>
        </p:txBody>
      </p:sp>
      <p:sp>
        <p:nvSpPr>
          <p:cNvPr id="14" name="文本框 13">
            <a:extLst>
              <a:ext uri="{FF2B5EF4-FFF2-40B4-BE49-F238E27FC236}">
                <a16:creationId xmlns:a16="http://schemas.microsoft.com/office/drawing/2014/main" id="{2938B3F3-E751-4A7D-BF4B-048D8980F0DF}"/>
              </a:ext>
            </a:extLst>
          </p:cNvPr>
          <p:cNvSpPr txBox="1"/>
          <p:nvPr/>
        </p:nvSpPr>
        <p:spPr>
          <a:xfrm>
            <a:off x="7040824" y="3644142"/>
            <a:ext cx="2008884" cy="400110"/>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2000" b="0" i="1" u="none" strike="noStrike" kern="1200" cap="none" spc="0" normalizeH="0" baseline="0" noProof="0" dirty="0">
                <a:ln>
                  <a:noFill/>
                </a:ln>
                <a:solidFill>
                  <a:srgbClr val="FFFF00"/>
                </a:solidFill>
                <a:effectLst/>
                <a:uLnTx/>
                <a:uFillTx/>
                <a:latin typeface="Arial" panose="020B0604020202020204" pitchFamily="34" charset="0"/>
                <a:ea typeface="黑体" pitchFamily="49" charset="-122"/>
                <a:cs typeface="Arial" panose="020B0604020202020204" pitchFamily="34" charset="0"/>
              </a:rPr>
              <a:t>November 2023</a:t>
            </a:r>
            <a:endParaRPr kumimoji="0" lang="zh-CN" altLang="en-US" sz="2000" b="0" i="1" u="none" strike="noStrike" kern="1200" cap="none" spc="0" normalizeH="0" baseline="0" noProof="0" dirty="0">
              <a:ln>
                <a:noFill/>
              </a:ln>
              <a:solidFill>
                <a:srgbClr val="FFFF00"/>
              </a:solidFill>
              <a:effectLst/>
              <a:uLnTx/>
              <a:uFillTx/>
              <a:latin typeface="Arial" panose="020B0604020202020204" pitchFamily="34" charset="0"/>
              <a:ea typeface="黑体" pitchFamily="49" charset="-122"/>
              <a:cs typeface="Arial" panose="020B0604020202020204" pitchFamily="34" charset="0"/>
            </a:endParaRPr>
          </a:p>
        </p:txBody>
      </p:sp>
      <p:sp>
        <p:nvSpPr>
          <p:cNvPr id="16" name="TextBox 6">
            <a:extLst>
              <a:ext uri="{FF2B5EF4-FFF2-40B4-BE49-F238E27FC236}">
                <a16:creationId xmlns:a16="http://schemas.microsoft.com/office/drawing/2014/main" id="{952A4E52-F8B7-4F20-B829-EB3EFCFB9DE4}"/>
              </a:ext>
            </a:extLst>
          </p:cNvPr>
          <p:cNvSpPr txBox="1"/>
          <p:nvPr/>
        </p:nvSpPr>
        <p:spPr>
          <a:xfrm>
            <a:off x="385374" y="6091971"/>
            <a:ext cx="11491315" cy="646331"/>
          </a:xfrm>
          <a:prstGeom prst="rect">
            <a:avLst/>
          </a:prstGeom>
          <a:noFill/>
        </p:spPr>
        <p:txBody>
          <a:bodyPr wrap="square" rtlCol="0">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itchFamily="34" charset="0"/>
                <a:ea typeface="黑体" pitchFamily="49" charset="-122"/>
                <a:cs typeface="Arial" pitchFamily="34" charset="0"/>
              </a:rPr>
              <a:t>Local governments provide land, and pay for the facility and office buildings and infrastructure…</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B050"/>
                </a:solidFill>
                <a:effectLst/>
                <a:uLnTx/>
                <a:uFillTx/>
                <a:latin typeface="Arial" pitchFamily="34" charset="0"/>
                <a:ea typeface="黑体" pitchFamily="49" charset="-122"/>
                <a:cs typeface="Arial" pitchFamily="34" charset="0"/>
              </a:rPr>
              <a:t>The approved budget of HIAF, 1.67 billion CNY, is used for “bare” facility </a:t>
            </a:r>
            <a:endParaRPr kumimoji="0" lang="zh-CN" altLang="en-US" sz="1800" b="0" i="0" u="none" strike="noStrike" kern="1200" cap="none" spc="0" normalizeH="0" baseline="0" noProof="0" dirty="0">
              <a:ln>
                <a:noFill/>
              </a:ln>
              <a:solidFill>
                <a:srgbClr val="00B050"/>
              </a:solidFill>
              <a:effectLst/>
              <a:uLnTx/>
              <a:uFillTx/>
              <a:latin typeface="Arial" pitchFamily="34" charset="0"/>
              <a:ea typeface="黑体" pitchFamily="49" charset="-122"/>
              <a:cs typeface="Arial" pitchFamily="34" charset="0"/>
            </a:endParaRPr>
          </a:p>
        </p:txBody>
      </p:sp>
      <p:sp>
        <p:nvSpPr>
          <p:cNvPr id="4" name="文本框 3">
            <a:extLst>
              <a:ext uri="{FF2B5EF4-FFF2-40B4-BE49-F238E27FC236}">
                <a16:creationId xmlns:a16="http://schemas.microsoft.com/office/drawing/2014/main" id="{05F22750-1CC9-F68B-A8A3-DCDBE4FBE02F}"/>
              </a:ext>
            </a:extLst>
          </p:cNvPr>
          <p:cNvSpPr txBox="1"/>
          <p:nvPr/>
        </p:nvSpPr>
        <p:spPr>
          <a:xfrm>
            <a:off x="323849" y="33729"/>
            <a:ext cx="7448551" cy="57785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H</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igh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ntensity Heavy-ion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ccelerator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F</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acility</a:t>
            </a:r>
          </a:p>
        </p:txBody>
      </p:sp>
    </p:spTree>
    <p:extLst>
      <p:ext uri="{BB962C8B-B14F-4D97-AF65-F5344CB8AC3E}">
        <p14:creationId xmlns:p14="http://schemas.microsoft.com/office/powerpoint/2010/main" val="1230150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9190CBE1-323C-4E07-B5DE-1553E6AEA72B}"/>
              </a:ext>
            </a:extLst>
          </p:cNvPr>
          <p:cNvPicPr>
            <a:picLocks noChangeAspect="1"/>
          </p:cNvPicPr>
          <p:nvPr/>
        </p:nvPicPr>
        <p:blipFill>
          <a:blip r:embed="rId2">
            <a:extLst>
              <a:ext uri="{28A0092B-C50C-407E-A947-70E740481C1C}">
                <a14:useLocalDpi xmlns:a14="http://schemas.microsoft.com/office/drawing/2010/main" val="0"/>
              </a:ext>
            </a:extLst>
          </a:blip>
          <a:srcRect l="8781" t="9091" b="7273"/>
          <a:stretch>
            <a:fillRect/>
          </a:stretch>
        </p:blipFill>
        <p:spPr>
          <a:xfrm>
            <a:off x="2108706" y="1689610"/>
            <a:ext cx="8089412" cy="4477461"/>
          </a:xfrm>
          <a:prstGeom prst="rect">
            <a:avLst/>
          </a:prstGeom>
        </p:spPr>
      </p:pic>
      <p:sp>
        <p:nvSpPr>
          <p:cNvPr id="5" name="TextBox 14">
            <a:extLst>
              <a:ext uri="{FF2B5EF4-FFF2-40B4-BE49-F238E27FC236}">
                <a16:creationId xmlns:a16="http://schemas.microsoft.com/office/drawing/2014/main" id="{90329FC0-D9D4-4B05-8DFA-69579ACBE660}"/>
              </a:ext>
            </a:extLst>
          </p:cNvPr>
          <p:cNvSpPr txBox="1"/>
          <p:nvPr/>
        </p:nvSpPr>
        <p:spPr>
          <a:xfrm>
            <a:off x="6347236" y="5450327"/>
            <a:ext cx="1818511"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366"/>
                </a:solidFill>
                <a:effectLst/>
                <a:uLnTx/>
                <a:uFillTx/>
                <a:latin typeface="Calibri"/>
                <a:ea typeface="黑体" pitchFamily="49" charset="-122"/>
                <a:cs typeface="+mn-cs"/>
              </a:rPr>
              <a:t>Neutron Number</a:t>
            </a:r>
            <a:endParaRPr kumimoji="0" lang="zh-CN" altLang="en-US" sz="1800" b="1" i="0" u="none" strike="noStrike" kern="1200" cap="none" spc="0" normalizeH="0" baseline="0" noProof="0" dirty="0">
              <a:ln>
                <a:noFill/>
              </a:ln>
              <a:solidFill>
                <a:srgbClr val="003366"/>
              </a:solidFill>
              <a:effectLst/>
              <a:uLnTx/>
              <a:uFillTx/>
              <a:latin typeface="Calibri"/>
              <a:ea typeface="黑体" pitchFamily="49" charset="-122"/>
              <a:cs typeface="+mn-cs"/>
            </a:endParaRPr>
          </a:p>
        </p:txBody>
      </p:sp>
      <p:sp>
        <p:nvSpPr>
          <p:cNvPr id="6" name="TextBox 15">
            <a:extLst>
              <a:ext uri="{FF2B5EF4-FFF2-40B4-BE49-F238E27FC236}">
                <a16:creationId xmlns:a16="http://schemas.microsoft.com/office/drawing/2014/main" id="{333ECFB6-3016-445D-84EE-1C3077B21561}"/>
              </a:ext>
            </a:extLst>
          </p:cNvPr>
          <p:cNvSpPr txBox="1"/>
          <p:nvPr/>
        </p:nvSpPr>
        <p:spPr>
          <a:xfrm rot="16200000">
            <a:off x="1374350" y="2877460"/>
            <a:ext cx="1671996"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1" i="0" u="none" strike="noStrike" kern="1200" cap="none" spc="0" normalizeH="0" baseline="0" noProof="0" dirty="0">
                <a:ln>
                  <a:noFill/>
                </a:ln>
                <a:solidFill>
                  <a:srgbClr val="003366"/>
                </a:solidFill>
                <a:effectLst/>
                <a:uLnTx/>
                <a:uFillTx/>
                <a:latin typeface="Calibri"/>
                <a:ea typeface="黑体" pitchFamily="49" charset="-122"/>
                <a:cs typeface="+mn-cs"/>
              </a:rPr>
              <a:t>Proton Number</a:t>
            </a:r>
            <a:endParaRPr kumimoji="0" lang="zh-CN" altLang="en-US" sz="1800" b="1" i="0" u="none" strike="noStrike" kern="1200" cap="none" spc="0" normalizeH="0" baseline="0" noProof="0" dirty="0">
              <a:ln>
                <a:noFill/>
              </a:ln>
              <a:solidFill>
                <a:srgbClr val="003366"/>
              </a:solidFill>
              <a:effectLst/>
              <a:uLnTx/>
              <a:uFillTx/>
              <a:latin typeface="Calibri"/>
              <a:ea typeface="黑体" pitchFamily="49" charset="-122"/>
              <a:cs typeface="+mn-cs"/>
            </a:endParaRPr>
          </a:p>
        </p:txBody>
      </p:sp>
      <p:sp>
        <p:nvSpPr>
          <p:cNvPr id="7" name="TextBox 16">
            <a:extLst>
              <a:ext uri="{FF2B5EF4-FFF2-40B4-BE49-F238E27FC236}">
                <a16:creationId xmlns:a16="http://schemas.microsoft.com/office/drawing/2014/main" id="{0F4FE284-4688-4C21-8CED-F00F610C36E9}"/>
              </a:ext>
            </a:extLst>
          </p:cNvPr>
          <p:cNvSpPr txBox="1"/>
          <p:nvPr/>
        </p:nvSpPr>
        <p:spPr>
          <a:xfrm>
            <a:off x="1062300" y="1070090"/>
            <a:ext cx="10050059"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1" i="1" u="none" strike="noStrike" kern="1200" cap="none" spc="0" normalizeH="0" baseline="0" noProof="0" dirty="0">
                <a:ln>
                  <a:noFill/>
                </a:ln>
                <a:solidFill>
                  <a:srgbClr val="00B050"/>
                </a:solidFill>
                <a:effectLst/>
                <a:uLnTx/>
                <a:uFillTx/>
                <a:latin typeface="Arial" pitchFamily="34" charset="0"/>
                <a:ea typeface="Cambria Math" pitchFamily="18" charset="0"/>
                <a:cs typeface="Arial" pitchFamily="34" charset="0"/>
              </a:rPr>
              <a:t>Nuclides Available (Daily Production Yield) at HIAF</a:t>
            </a:r>
          </a:p>
        </p:txBody>
      </p:sp>
      <p:cxnSp>
        <p:nvCxnSpPr>
          <p:cNvPr id="8" name="直接连接符 7">
            <a:extLst>
              <a:ext uri="{FF2B5EF4-FFF2-40B4-BE49-F238E27FC236}">
                <a16:creationId xmlns:a16="http://schemas.microsoft.com/office/drawing/2014/main" id="{B2210DB0-4D93-4DF5-841F-BBF9A15A5A16}"/>
              </a:ext>
            </a:extLst>
          </p:cNvPr>
          <p:cNvCxnSpPr>
            <a:cxnSpLocks/>
          </p:cNvCxnSpPr>
          <p:nvPr/>
        </p:nvCxnSpPr>
        <p:spPr>
          <a:xfrm>
            <a:off x="4653962" y="4653335"/>
            <a:ext cx="977702" cy="521536"/>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3CABD62A-95F6-489D-8B62-AF6850A3ABD2}"/>
              </a:ext>
            </a:extLst>
          </p:cNvPr>
          <p:cNvCxnSpPr>
            <a:cxnSpLocks/>
          </p:cNvCxnSpPr>
          <p:nvPr/>
        </p:nvCxnSpPr>
        <p:spPr>
          <a:xfrm>
            <a:off x="5281255" y="3716976"/>
            <a:ext cx="355602" cy="145789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0" name="TextBox 24">
            <a:extLst>
              <a:ext uri="{FF2B5EF4-FFF2-40B4-BE49-F238E27FC236}">
                <a16:creationId xmlns:a16="http://schemas.microsoft.com/office/drawing/2014/main" id="{295BAED0-A8C6-41F9-A8C1-37B5FE6AF88D}"/>
              </a:ext>
            </a:extLst>
          </p:cNvPr>
          <p:cNvSpPr txBox="1"/>
          <p:nvPr/>
        </p:nvSpPr>
        <p:spPr>
          <a:xfrm>
            <a:off x="5516333" y="4990205"/>
            <a:ext cx="3172663" cy="369332"/>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anose="020B0604020202020204" pitchFamily="34" charset="0"/>
                <a:ea typeface="黑体" pitchFamily="49" charset="-122"/>
                <a:cs typeface="Arial" panose="020B0604020202020204" pitchFamily="34" charset="0"/>
              </a:rPr>
              <a:t>Boundary of Known Masses</a:t>
            </a:r>
            <a:endParaRPr kumimoji="0" lang="zh-CN" altLang="en-US" sz="1800" b="0" i="0" u="none" strike="noStrike" kern="1200" cap="none" spc="0" normalizeH="0" baseline="0" noProof="0" dirty="0">
              <a:ln>
                <a:noFill/>
              </a:ln>
              <a:solidFill>
                <a:srgbClr val="003366"/>
              </a:solidFill>
              <a:effectLst/>
              <a:uLnTx/>
              <a:uFillTx/>
              <a:latin typeface="Arial" panose="020B0604020202020204" pitchFamily="34" charset="0"/>
              <a:ea typeface="黑体" pitchFamily="49" charset="-122"/>
              <a:cs typeface="Arial" panose="020B0604020202020204" pitchFamily="34" charset="0"/>
            </a:endParaRPr>
          </a:p>
        </p:txBody>
      </p:sp>
      <p:sp>
        <p:nvSpPr>
          <p:cNvPr id="11" name="矩形 10">
            <a:extLst>
              <a:ext uri="{FF2B5EF4-FFF2-40B4-BE49-F238E27FC236}">
                <a16:creationId xmlns:a16="http://schemas.microsoft.com/office/drawing/2014/main" id="{FE56563D-CD9E-486C-BFD6-24E9FEBC361D}"/>
              </a:ext>
            </a:extLst>
          </p:cNvPr>
          <p:cNvSpPr/>
          <p:nvPr/>
        </p:nvSpPr>
        <p:spPr bwMode="auto">
          <a:xfrm>
            <a:off x="3929556" y="2255214"/>
            <a:ext cx="1448813" cy="684068"/>
          </a:xfrm>
          <a:prstGeom prst="rect">
            <a:avLst/>
          </a:prstGeom>
          <a:solidFill>
            <a:sysClr val="window" lastClr="FFFFFF"/>
          </a:solidFill>
          <a:ln>
            <a:solidFill>
              <a:sysClr val="window" lastClr="FFFFFF"/>
            </a:solidFill>
          </a:ln>
        </p:spPr>
        <p:txBody>
          <a:bodyPr vert="horz" wrap="square" lIns="91440" tIns="45720" rIns="91440" bIns="45720" numCol="1" rtlCol="0" anchor="t" anchorCtr="0" compatLnSpc="1"/>
          <a:lstStyle/>
          <a:p>
            <a:pPr marL="0" marR="0" lvl="0" indent="0" algn="l" defTabSz="914400" rtl="0" eaLnBrk="0" fontAlgn="auto" latinLnBrk="0" hangingPunct="0">
              <a:lnSpc>
                <a:spcPct val="180000"/>
              </a:lnSpc>
              <a:spcBef>
                <a:spcPts val="0"/>
              </a:spcBef>
              <a:spcAft>
                <a:spcPts val="0"/>
              </a:spcAft>
              <a:buClr>
                <a:prstClr val="white"/>
              </a:buClr>
              <a:buSzTx/>
              <a:buFont typeface="Wingdings" panose="05000000000000000000" charset="0"/>
              <a:buNone/>
              <a:tabLst/>
              <a:defRPr/>
            </a:pPr>
            <a:endParaRPr kumimoji="0" lang="zh-CN" altLang="en-US" sz="2000" b="1" i="0" u="none" strike="noStrike" kern="0" cap="none" spc="0" normalizeH="0" baseline="0" noProof="0">
              <a:ln>
                <a:noFill/>
              </a:ln>
              <a:solidFill>
                <a:srgbClr val="000000"/>
              </a:solidFill>
              <a:effectLst/>
              <a:uLnTx/>
              <a:uFillTx/>
              <a:latin typeface="Arial" panose="020B0604020202020204" pitchFamily="34" charset="0"/>
              <a:ea typeface="楷体_GB2312" charset="0"/>
              <a:cs typeface="Arial" panose="020B0604020202020204" pitchFamily="34" charset="0"/>
            </a:endParaRPr>
          </a:p>
        </p:txBody>
      </p:sp>
      <p:sp>
        <p:nvSpPr>
          <p:cNvPr id="12" name="圆角矩形 3">
            <a:extLst>
              <a:ext uri="{FF2B5EF4-FFF2-40B4-BE49-F238E27FC236}">
                <a16:creationId xmlns:a16="http://schemas.microsoft.com/office/drawing/2014/main" id="{4A454EBE-1975-4BBA-9A71-F66FBAE4EC9D}"/>
              </a:ext>
            </a:extLst>
          </p:cNvPr>
          <p:cNvSpPr/>
          <p:nvPr/>
        </p:nvSpPr>
        <p:spPr bwMode="auto">
          <a:xfrm>
            <a:off x="2947448" y="2336099"/>
            <a:ext cx="1695450" cy="1246495"/>
          </a:xfrm>
          <a:prstGeom prst="roundRect">
            <a:avLst/>
          </a:prstGeom>
          <a:solidFill>
            <a:srgbClr val="00B0F0"/>
          </a:solidFill>
          <a:ln>
            <a:solidFill>
              <a:srgbClr val="1F497D">
                <a:lumMod val="60000"/>
                <a:lumOff val="40000"/>
              </a:srgbClr>
            </a:solidFill>
          </a:ln>
        </p:spPr>
        <p:txBody>
          <a:bodyPr vert="horz" wrap="square" lIns="91440" tIns="45720" rIns="91440" bIns="45720" numCol="1" rtlCol="0" anchor="t" anchorCtr="0" compatLnSpc="1"/>
          <a:lstStyle/>
          <a:p>
            <a:pPr marL="0" marR="0" lvl="0" indent="0" algn="l" defTabSz="914400" rtl="0" eaLnBrk="0" fontAlgn="auto" latinLnBrk="0" hangingPunct="0">
              <a:lnSpc>
                <a:spcPct val="180000"/>
              </a:lnSpc>
              <a:spcBef>
                <a:spcPts val="0"/>
              </a:spcBef>
              <a:spcAft>
                <a:spcPts val="0"/>
              </a:spcAft>
              <a:buClr>
                <a:prstClr val="white"/>
              </a:buClr>
              <a:buSzTx/>
              <a:buFont typeface="Wingdings" panose="05000000000000000000" charset="0"/>
              <a:buNone/>
              <a:tabLst/>
              <a:defRPr/>
            </a:pPr>
            <a:endParaRPr kumimoji="0" lang="zh-CN" altLang="en-US" sz="2000" b="1" i="0" u="none" strike="noStrike" kern="0" cap="none" spc="0" normalizeH="0" baseline="0" noProof="0">
              <a:ln>
                <a:noFill/>
              </a:ln>
              <a:solidFill>
                <a:srgbClr val="000000"/>
              </a:solidFill>
              <a:effectLst/>
              <a:uLnTx/>
              <a:uFillTx/>
              <a:latin typeface="Arial" panose="020B0604020202020204" pitchFamily="34" charset="0"/>
              <a:ea typeface="楷体_GB2312" charset="0"/>
              <a:cs typeface="Arial" panose="020B0604020202020204" pitchFamily="34" charset="0"/>
            </a:endParaRPr>
          </a:p>
        </p:txBody>
      </p:sp>
      <p:sp>
        <p:nvSpPr>
          <p:cNvPr id="13" name="文本框 12">
            <a:extLst>
              <a:ext uri="{FF2B5EF4-FFF2-40B4-BE49-F238E27FC236}">
                <a16:creationId xmlns:a16="http://schemas.microsoft.com/office/drawing/2014/main" id="{660555F0-95CE-4248-963B-9AEED9016A60}"/>
              </a:ext>
            </a:extLst>
          </p:cNvPr>
          <p:cNvSpPr txBox="1"/>
          <p:nvPr/>
        </p:nvSpPr>
        <p:spPr>
          <a:xfrm>
            <a:off x="3039204" y="2336099"/>
            <a:ext cx="1518364" cy="1246495"/>
          </a:xfrm>
          <a:prstGeom prst="rect">
            <a:avLst/>
          </a:prstGeom>
          <a:noFill/>
        </p:spPr>
        <p:txBody>
          <a:bodyPr wrap="none" rtlCol="0">
            <a:spAutoFit/>
          </a:bodyPr>
          <a:lstStyle/>
          <a:p>
            <a:pPr marL="0" marR="0" lvl="0" indent="0" algn="l" defTabSz="914400" rtl="0" eaLnBrk="0" fontAlgn="base" latinLnBrk="0" hangingPunct="0">
              <a:lnSpc>
                <a:spcPct val="125000"/>
              </a:lnSpc>
              <a:spcBef>
                <a:spcPct val="0"/>
              </a:spcBef>
              <a:spcAft>
                <a:spcPct val="0"/>
              </a:spcAft>
              <a:buClr>
                <a:prstClr val="white"/>
              </a:buClr>
              <a:buSzTx/>
              <a:buFont typeface="Wingdings" panose="05000000000000000000" pitchFamily="2" charset="2"/>
              <a:buNone/>
              <a:tabLst/>
              <a:defRPr/>
            </a:pPr>
            <a:r>
              <a:rPr kumimoji="0" lang="en-US" altLang="zh-CN" sz="2000" b="1" i="0" u="none" strike="noStrike" kern="1200" cap="none" spc="0" normalizeH="0" baseline="3000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78</a:t>
            </a:r>
            <a:r>
              <a:rPr kumimoji="0" lang="en-US" altLang="zh-CN" sz="2000" b="1" i="0" u="none" strike="noStrike" kern="1200" cap="none" spc="0" normalizeH="0" baseline="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Ni: ~0.4/s</a:t>
            </a:r>
          </a:p>
          <a:p>
            <a:pPr marL="0" marR="0" lvl="0" indent="0" algn="l" defTabSz="914400" rtl="0" eaLnBrk="0" fontAlgn="base" latinLnBrk="0" hangingPunct="0">
              <a:lnSpc>
                <a:spcPct val="125000"/>
              </a:lnSpc>
              <a:spcBef>
                <a:spcPct val="0"/>
              </a:spcBef>
              <a:spcAft>
                <a:spcPct val="0"/>
              </a:spcAft>
              <a:buClr>
                <a:prstClr val="white"/>
              </a:buClr>
              <a:buSzTx/>
              <a:buFont typeface="Wingdings" panose="05000000000000000000" pitchFamily="2" charset="2"/>
              <a:buNone/>
              <a:tabLst/>
              <a:defRPr/>
            </a:pPr>
            <a:r>
              <a:rPr kumimoji="0" lang="en-US" altLang="zh-CN" sz="2000" b="1" i="0" u="none" strike="noStrike" kern="1200" cap="none" spc="0" normalizeH="0" baseline="3000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100</a:t>
            </a:r>
            <a:r>
              <a:rPr kumimoji="0" lang="en-US" altLang="zh-CN" sz="2000" b="1" i="0" u="none" strike="noStrike" kern="1200" cap="none" spc="0" normalizeH="0" baseline="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Sn: ~0.3/s</a:t>
            </a:r>
          </a:p>
          <a:p>
            <a:pPr marL="0" marR="0" lvl="0" indent="0" algn="l" defTabSz="914400" rtl="0" eaLnBrk="0" fontAlgn="base" latinLnBrk="0" hangingPunct="0">
              <a:lnSpc>
                <a:spcPct val="125000"/>
              </a:lnSpc>
              <a:spcBef>
                <a:spcPct val="0"/>
              </a:spcBef>
              <a:spcAft>
                <a:spcPct val="0"/>
              </a:spcAft>
              <a:buClr>
                <a:prstClr val="white"/>
              </a:buClr>
              <a:buSzTx/>
              <a:buFont typeface="Wingdings" panose="05000000000000000000" pitchFamily="2" charset="2"/>
              <a:buNone/>
              <a:tabLst/>
              <a:defRPr/>
            </a:pPr>
            <a:r>
              <a:rPr kumimoji="0" lang="en-US" altLang="zh-CN" sz="2000" b="1" i="0" u="none" strike="noStrike" kern="1200" cap="none" spc="0" normalizeH="0" baseline="3000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132</a:t>
            </a:r>
            <a:r>
              <a:rPr kumimoji="0" lang="en-US" altLang="zh-CN" sz="2000" b="1" i="0" u="none" strike="noStrike" kern="1200" cap="none" spc="0" normalizeH="0" baseline="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Sn: ~10</a:t>
            </a:r>
            <a:r>
              <a:rPr kumimoji="0" lang="en-US" altLang="zh-CN" sz="2000" b="1" i="0" u="none" strike="noStrike" kern="1200" cap="none" spc="0" normalizeH="0" baseline="3000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6</a:t>
            </a:r>
            <a:r>
              <a:rPr kumimoji="0" lang="en-US" altLang="zh-CN" sz="2000" b="1" i="0" u="none" strike="noStrike" kern="1200" cap="none" spc="0" normalizeH="0" baseline="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rPr>
              <a:t>/s</a:t>
            </a:r>
            <a:endParaRPr kumimoji="0" lang="zh-CN" altLang="en-US" sz="2000" b="1" i="0" u="none" strike="noStrike" kern="1200" cap="none" spc="0" normalizeH="0" baseline="0" noProof="0" dirty="0">
              <a:ln>
                <a:noFill/>
              </a:ln>
              <a:solidFill>
                <a:prstClr val="white"/>
              </a:solidFill>
              <a:effectLst/>
              <a:uLnTx/>
              <a:uFillTx/>
              <a:latin typeface="Times New Roman" panose="02020603050405020304" pitchFamily="18" charset="0"/>
              <a:ea typeface="宋体" charset="-122"/>
              <a:cs typeface="Times New Roman" panose="02020603050405020304" pitchFamily="18" charset="0"/>
            </a:endParaRPr>
          </a:p>
        </p:txBody>
      </p:sp>
      <p:sp>
        <p:nvSpPr>
          <p:cNvPr id="14" name="矩形 13">
            <a:extLst>
              <a:ext uri="{FF2B5EF4-FFF2-40B4-BE49-F238E27FC236}">
                <a16:creationId xmlns:a16="http://schemas.microsoft.com/office/drawing/2014/main" id="{99BCFEC5-F21D-402A-A602-DA41D9F0C14F}"/>
              </a:ext>
            </a:extLst>
          </p:cNvPr>
          <p:cNvSpPr/>
          <p:nvPr/>
        </p:nvSpPr>
        <p:spPr>
          <a:xfrm>
            <a:off x="1864222" y="1744112"/>
            <a:ext cx="7575017" cy="369332"/>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itchFamily="34" charset="0"/>
                <a:ea typeface="宋体" charset="-122"/>
                <a:cs typeface="Arial" pitchFamily="34" charset="0"/>
              </a:rPr>
              <a:t>One of the world’s most powerful facilities to explore the nuclear chart</a:t>
            </a:r>
            <a:endParaRPr kumimoji="0" lang="zh-CN" altLang="en-US" sz="1800" b="0" i="0" u="none" strike="noStrike" kern="1200" cap="none" spc="0" normalizeH="0" baseline="0" noProof="0" dirty="0">
              <a:ln>
                <a:noFill/>
              </a:ln>
              <a:solidFill>
                <a:srgbClr val="FF0000"/>
              </a:solidFill>
              <a:effectLst>
                <a:outerShdw blurRad="38100" dist="38100" dir="2700000" algn="tl">
                  <a:srgbClr val="000000">
                    <a:alpha val="43137"/>
                  </a:srgbClr>
                </a:outerShdw>
              </a:effectLst>
              <a:uLnTx/>
              <a:uFillTx/>
              <a:latin typeface="Arial" pitchFamily="34" charset="0"/>
              <a:ea typeface="黑体" pitchFamily="49" charset="-122"/>
              <a:cs typeface="Arial" pitchFamily="34" charset="0"/>
            </a:endParaRPr>
          </a:p>
        </p:txBody>
      </p:sp>
      <p:sp>
        <p:nvSpPr>
          <p:cNvPr id="15" name="矩形 14">
            <a:extLst>
              <a:ext uri="{FF2B5EF4-FFF2-40B4-BE49-F238E27FC236}">
                <a16:creationId xmlns:a16="http://schemas.microsoft.com/office/drawing/2014/main" id="{C5442A9D-6246-4C18-B79F-4CDA095DCA6D}"/>
              </a:ext>
            </a:extLst>
          </p:cNvPr>
          <p:cNvSpPr/>
          <p:nvPr/>
        </p:nvSpPr>
        <p:spPr>
          <a:xfrm>
            <a:off x="495613" y="6023612"/>
            <a:ext cx="11183431" cy="697563"/>
          </a:xfrm>
          <a:prstGeom prst="rect">
            <a:avLst/>
          </a:prstGeom>
        </p:spPr>
        <p:txBody>
          <a:bodyPr wrap="square">
            <a:spAutoFit/>
          </a:bodyPr>
          <a:lstStyle/>
          <a:p>
            <a:pPr marL="0" marR="0" lvl="0" indent="0" algn="just" defTabSz="914400" rtl="0" eaLnBrk="1" fontAlgn="base" latinLnBrk="0" hangingPunct="1">
              <a:lnSpc>
                <a:spcPct val="114000"/>
              </a:lnSpc>
              <a:spcBef>
                <a:spcPct val="0"/>
              </a:spcBef>
              <a:spcAft>
                <a:spcPct val="0"/>
              </a:spcAft>
              <a:buClrTx/>
              <a:buSzTx/>
              <a:buFontTx/>
              <a:buNone/>
              <a:tabLst/>
              <a:defRPr/>
            </a:pPr>
            <a:r>
              <a:rPr kumimoji="0" lang="en-US" altLang="zh-CN" sz="1800" b="0" i="0" u="none" strike="noStrike" kern="1200" cap="none" spc="0" normalizeH="0" baseline="0" noProof="0" dirty="0">
                <a:ln>
                  <a:noFill/>
                </a:ln>
                <a:solidFill>
                  <a:srgbClr val="003366"/>
                </a:solidFill>
                <a:effectLst/>
                <a:uLnTx/>
                <a:uFillTx/>
                <a:latin typeface="Arial" pitchFamily="34" charset="0"/>
                <a:ea typeface="宋体" charset="-122"/>
                <a:cs typeface="Arial" pitchFamily="34" charset="0"/>
              </a:rPr>
              <a:t>Prolific sources of nuclides far away from the stability line will be provided using various reactions. The limits shown are the production rate of one nuclide per day, which enable the “discovery experiments”</a:t>
            </a:r>
          </a:p>
        </p:txBody>
      </p:sp>
      <p:sp>
        <p:nvSpPr>
          <p:cNvPr id="2" name="灯片编号占位符 1">
            <a:extLst>
              <a:ext uri="{FF2B5EF4-FFF2-40B4-BE49-F238E27FC236}">
                <a16:creationId xmlns:a16="http://schemas.microsoft.com/office/drawing/2014/main" id="{89D10A06-602C-FB85-3BBF-CAC4BA3DF073}"/>
              </a:ext>
            </a:extLst>
          </p:cNvPr>
          <p:cNvSpPr>
            <a:spLocks noGrp="1"/>
          </p:cNvSpPr>
          <p:nvPr>
            <p:ph type="sldNum" sz="quarter" idx="12"/>
          </p:nvPr>
        </p:nvSpPr>
        <p:spPr/>
        <p:txBody>
          <a:bodyPr/>
          <a:lstStyle/>
          <a:p>
            <a:fld id="{E959F40A-E574-4026-8CD7-6EBAD0D892DC}" type="slidenum">
              <a:rPr lang="zh-CN" altLang="en-US" smtClean="0"/>
              <a:t>19</a:t>
            </a:fld>
            <a:endParaRPr lang="zh-CN" altLang="en-US" dirty="0"/>
          </a:p>
        </p:txBody>
      </p:sp>
      <p:sp>
        <p:nvSpPr>
          <p:cNvPr id="3" name="文本框 2">
            <a:extLst>
              <a:ext uri="{FF2B5EF4-FFF2-40B4-BE49-F238E27FC236}">
                <a16:creationId xmlns:a16="http://schemas.microsoft.com/office/drawing/2014/main" id="{08F6516C-DC77-8DF2-4D49-59EDE20DCC40}"/>
              </a:ext>
            </a:extLst>
          </p:cNvPr>
          <p:cNvSpPr txBox="1"/>
          <p:nvPr/>
        </p:nvSpPr>
        <p:spPr>
          <a:xfrm>
            <a:off x="323849" y="33729"/>
            <a:ext cx="7448551" cy="577850"/>
          </a:xfrm>
          <a:prstGeom prst="rect">
            <a:avLst/>
          </a:prstGeom>
          <a:noFill/>
        </p:spPr>
        <p:txBody>
          <a:bodyPr wrap="square">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H</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igh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I</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ntensity Heavy-ion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ccelerator </a:t>
            </a:r>
            <a:r>
              <a:rPr kumimoji="0" lang="en-US" altLang="zh-CN" sz="2400" b="0" i="0" u="sng"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F</a:t>
            </a:r>
            <a:r>
              <a:rPr kumimoji="0" lang="en-US" altLang="zh-CN" sz="2400" b="0" i="0" u="none" strike="noStrike" kern="0" cap="none" spc="0" normalizeH="0" baseline="0" noProof="0" dirty="0">
                <a:ln>
                  <a:noFill/>
                </a:ln>
                <a:solidFill>
                  <a:prstClr val="white"/>
                </a:solidFill>
                <a:effectLst/>
                <a:uLnTx/>
                <a:uFillTx/>
                <a:latin typeface="Arial"/>
                <a:ea typeface="楷体_GB2312" pitchFamily="49" charset="-122"/>
                <a:cs typeface="Times New Roman" pitchFamily="18" charset="0"/>
              </a:rPr>
              <a:t>acility</a:t>
            </a:r>
          </a:p>
        </p:txBody>
      </p:sp>
    </p:spTree>
    <p:extLst>
      <p:ext uri="{BB962C8B-B14F-4D97-AF65-F5344CB8AC3E}">
        <p14:creationId xmlns:p14="http://schemas.microsoft.com/office/powerpoint/2010/main" val="31186272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6C660F1-477C-21ED-4CEB-8E652E7EF0E4}"/>
              </a:ext>
            </a:extLst>
          </p:cNvPr>
          <p:cNvSpPr>
            <a:spLocks noGrp="1"/>
          </p:cNvSpPr>
          <p:nvPr>
            <p:ph type="sldNum" sz="quarter" idx="12"/>
          </p:nvPr>
        </p:nvSpPr>
        <p:spPr/>
        <p:txBody>
          <a:bodyPr/>
          <a:lstStyle/>
          <a:p>
            <a:fld id="{E959F40A-E574-4026-8CD7-6EBAD0D892DC}" type="slidenum">
              <a:rPr lang="zh-CN" altLang="en-US" smtClean="0"/>
              <a:t>2</a:t>
            </a:fld>
            <a:endParaRPr lang="zh-CN" altLang="en-US" dirty="0"/>
          </a:p>
        </p:txBody>
      </p:sp>
      <p:sp>
        <p:nvSpPr>
          <p:cNvPr id="3" name="文本框 2">
            <a:extLst>
              <a:ext uri="{FF2B5EF4-FFF2-40B4-BE49-F238E27FC236}">
                <a16:creationId xmlns:a16="http://schemas.microsoft.com/office/drawing/2014/main" id="{CD12004A-628C-E244-A15B-372CB25FBE93}"/>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F0502020204030204"/>
                <a:ea typeface="等线" panose="02010600030101010101" pitchFamily="2" charset="-122"/>
              </a:rPr>
              <a:t>outline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文本框 3">
            <a:extLst>
              <a:ext uri="{FF2B5EF4-FFF2-40B4-BE49-F238E27FC236}">
                <a16:creationId xmlns:a16="http://schemas.microsoft.com/office/drawing/2014/main" id="{AAA4D3F7-882E-A2D1-C8F8-CF437E6FCDF7}"/>
              </a:ext>
            </a:extLst>
          </p:cNvPr>
          <p:cNvSpPr txBox="1"/>
          <p:nvPr/>
        </p:nvSpPr>
        <p:spPr>
          <a:xfrm>
            <a:off x="959223" y="2214282"/>
            <a:ext cx="7978588" cy="2800767"/>
          </a:xfrm>
          <a:prstGeom prst="rect">
            <a:avLst/>
          </a:prstGeom>
          <a:noFill/>
        </p:spPr>
        <p:txBody>
          <a:bodyPr wrap="square" rtlCol="0">
            <a:spAutoFit/>
          </a:bodyPr>
          <a:lstStyle/>
          <a:p>
            <a:r>
              <a:rPr lang="en-US" altLang="zh-CN" sz="2800" dirty="0">
                <a:latin typeface="Bahnschrift" panose="020B0502040204020203" pitchFamily="34" charset="0"/>
              </a:rPr>
              <a:t>1  Rapid neutron capture process</a:t>
            </a:r>
          </a:p>
          <a:p>
            <a:r>
              <a:rPr lang="en-US" altLang="zh-CN" sz="2800" dirty="0">
                <a:latin typeface="Bahnschrift" panose="020B0502040204020203" pitchFamily="34" charset="0"/>
              </a:rPr>
              <a:t>     </a:t>
            </a:r>
          </a:p>
          <a:p>
            <a:r>
              <a:rPr lang="en-US" altLang="zh-CN" sz="2800" dirty="0">
                <a:latin typeface="Bahnschrift" panose="020B0502040204020203" pitchFamily="34" charset="0"/>
              </a:rPr>
              <a:t>2 Experiment and LAMBDA</a:t>
            </a:r>
          </a:p>
          <a:p>
            <a:endParaRPr lang="en-US" altLang="zh-CN" sz="2800" dirty="0">
              <a:latin typeface="Bahnschrift" panose="020B0502040204020203" pitchFamily="34" charset="0"/>
            </a:endParaRPr>
          </a:p>
          <a:p>
            <a:r>
              <a:rPr lang="en-US" altLang="zh-CN" sz="2800" dirty="0">
                <a:latin typeface="Bahnschrift" panose="020B0502040204020203" pitchFamily="34" charset="0"/>
              </a:rPr>
              <a:t>3 </a:t>
            </a:r>
            <a:r>
              <a:rPr lang="en-US" altLang="zh-CN" sz="2800" dirty="0">
                <a:latin typeface="Bahnschrift" panose="020B0502040204020203" pitchFamily="34" charset="0"/>
                <a:ea typeface="等线" panose="02010600030101010101" pitchFamily="2" charset="-122"/>
              </a:rPr>
              <a:t>P</a:t>
            </a:r>
            <a:r>
              <a:rPr lang="en-US" altLang="zh-CN" sz="2800" dirty="0">
                <a:latin typeface="Bahnschrift" panose="020B0502040204020203" pitchFamily="34" charset="0"/>
              </a:rPr>
              <a:t>reliminary results &amp; </a:t>
            </a:r>
            <a:r>
              <a:rPr lang="en-US" altLang="zh-CN" sz="2800" dirty="0" err="1">
                <a:latin typeface="Bahnschrift" panose="020B0502040204020203" pitchFamily="34" charset="0"/>
              </a:rPr>
              <a:t>HIAF</a:t>
            </a:r>
            <a:r>
              <a:rPr lang="en-US" altLang="zh-CN" sz="2800" dirty="0">
                <a:latin typeface="Bahnschrift" panose="020B0502040204020203" pitchFamily="34" charset="0"/>
              </a:rPr>
              <a:t> in future</a:t>
            </a:r>
          </a:p>
          <a:p>
            <a:endParaRPr lang="en-US" altLang="zh-CN" dirty="0"/>
          </a:p>
          <a:p>
            <a:endParaRPr lang="zh-CN" altLang="en-US" dirty="0"/>
          </a:p>
        </p:txBody>
      </p:sp>
    </p:spTree>
    <p:extLst>
      <p:ext uri="{BB962C8B-B14F-4D97-AF65-F5344CB8AC3E}">
        <p14:creationId xmlns:p14="http://schemas.microsoft.com/office/powerpoint/2010/main" val="17495934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2" name="箭头: 右 1">
            <a:extLst>
              <a:ext uri="{FF2B5EF4-FFF2-40B4-BE49-F238E27FC236}">
                <a16:creationId xmlns:a16="http://schemas.microsoft.com/office/drawing/2014/main" id="{8E8BC5BE-FDB1-1022-08CF-9BD4D7ECD9E0}"/>
              </a:ext>
            </a:extLst>
          </p:cNvPr>
          <p:cNvSpPr/>
          <p:nvPr/>
        </p:nvSpPr>
        <p:spPr>
          <a:xfrm>
            <a:off x="-157442" y="5306546"/>
            <a:ext cx="13482638" cy="180975"/>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等线" panose="020F0502020204030204"/>
              <a:ea typeface="等线" panose="02010600030101010101" pitchFamily="2" charset="-122"/>
              <a:cs typeface="+mn-cs"/>
            </a:endParaRPr>
          </a:p>
        </p:txBody>
      </p:sp>
      <p:sp>
        <p:nvSpPr>
          <p:cNvPr id="3" name="文本框 2">
            <a:extLst>
              <a:ext uri="{FF2B5EF4-FFF2-40B4-BE49-F238E27FC236}">
                <a16:creationId xmlns:a16="http://schemas.microsoft.com/office/drawing/2014/main" id="{3EF25CC6-CB61-21BA-EEC4-15C9E1DFE978}"/>
              </a:ext>
            </a:extLst>
          </p:cNvPr>
          <p:cNvSpPr txBox="1"/>
          <p:nvPr/>
        </p:nvSpPr>
        <p:spPr>
          <a:xfrm>
            <a:off x="6894368" y="5569384"/>
            <a:ext cx="5473483" cy="12003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400" dirty="0" err="1">
                <a:solidFill>
                  <a:prstClr val="black"/>
                </a:solidFill>
                <a:latin typeface="等线" panose="020F0502020204030204"/>
                <a:ea typeface="等线" panose="02010600030101010101" pitchFamily="2" charset="-122"/>
              </a:rPr>
              <a:t>Shilun</a:t>
            </a:r>
            <a:r>
              <a:rPr lang="en-US" altLang="zh-CN" sz="2400" dirty="0">
                <a:solidFill>
                  <a:prstClr val="black"/>
                </a:solidFill>
                <a:latin typeface="等线" panose="020F0502020204030204"/>
                <a:ea typeface="等线" panose="02010600030101010101" pitchFamily="2" charset="-122"/>
              </a:rPr>
              <a:t> Jin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Institute of Modern Physics, CAS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400" b="0" i="0" u="none" strike="noStrike" kern="1200" cap="none" spc="0" normalizeH="0" baseline="0" noProof="0" dirty="0" err="1">
                <a:ln>
                  <a:noFill/>
                </a:ln>
                <a:solidFill>
                  <a:prstClr val="black"/>
                </a:solidFill>
                <a:effectLst/>
                <a:uLnTx/>
                <a:uFillTx/>
                <a:latin typeface="等线" panose="020F0502020204030204"/>
                <a:ea typeface="等线" panose="02010600030101010101" pitchFamily="2" charset="-122"/>
                <a:cs typeface="+mn-cs"/>
              </a:rPr>
              <a:t>jinshilun@impcas.ac.cn</a:t>
            </a:r>
            <a:endParaRPr kumimoji="0" lang="en-US" altLang="zh-CN" sz="2400" b="0"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endParaRPr>
          </a:p>
        </p:txBody>
      </p:sp>
      <p:sp>
        <p:nvSpPr>
          <p:cNvPr id="5" name="文本框 4">
            <a:extLst>
              <a:ext uri="{FF2B5EF4-FFF2-40B4-BE49-F238E27FC236}">
                <a16:creationId xmlns:a16="http://schemas.microsoft.com/office/drawing/2014/main" id="{5EB17B79-C0C7-934F-F8D0-A5A62E92D01E}"/>
              </a:ext>
            </a:extLst>
          </p:cNvPr>
          <p:cNvSpPr txBox="1"/>
          <p:nvPr/>
        </p:nvSpPr>
        <p:spPr>
          <a:xfrm>
            <a:off x="542366" y="1128424"/>
            <a:ext cx="3169024" cy="1538883"/>
          </a:xfrm>
          <a:prstGeom prst="rect">
            <a:avLst/>
          </a:prstGeom>
          <a:noFill/>
        </p:spPr>
        <p:txBody>
          <a:bodyPr wrap="square" rtlCol="0">
            <a:spAutoFit/>
          </a:bodyPr>
          <a:lstStyle/>
          <a:p>
            <a:r>
              <a:rPr lang="en-US" altLang="zh-CN" sz="4000" dirty="0"/>
              <a:t>Collaborator</a:t>
            </a:r>
          </a:p>
          <a:p>
            <a:endParaRPr lang="en-US" altLang="zh-CN" dirty="0"/>
          </a:p>
          <a:p>
            <a:endParaRPr lang="en-US" altLang="zh-CN" dirty="0"/>
          </a:p>
          <a:p>
            <a:endParaRPr lang="zh-CN" altLang="en-US" dirty="0"/>
          </a:p>
        </p:txBody>
      </p:sp>
      <p:pic>
        <p:nvPicPr>
          <p:cNvPr id="8" name="图片 7">
            <a:extLst>
              <a:ext uri="{FF2B5EF4-FFF2-40B4-BE49-F238E27FC236}">
                <a16:creationId xmlns:a16="http://schemas.microsoft.com/office/drawing/2014/main" id="{BDFBF1A5-64E2-B32D-685C-52B92CBC0548}"/>
              </a:ext>
            </a:extLst>
          </p:cNvPr>
          <p:cNvPicPr>
            <a:picLocks noChangeAspect="1"/>
          </p:cNvPicPr>
          <p:nvPr/>
        </p:nvPicPr>
        <p:blipFill rotWithShape="1">
          <a:blip r:embed="rId2"/>
          <a:srcRect l="32022" t="17909" r="47611" b="76571"/>
          <a:stretch/>
        </p:blipFill>
        <p:spPr>
          <a:xfrm>
            <a:off x="7732057" y="2151562"/>
            <a:ext cx="4170612" cy="635727"/>
          </a:xfrm>
          <a:prstGeom prst="rect">
            <a:avLst/>
          </a:prstGeom>
        </p:spPr>
      </p:pic>
      <p:pic>
        <p:nvPicPr>
          <p:cNvPr id="10" name="图片 9">
            <a:extLst>
              <a:ext uri="{FF2B5EF4-FFF2-40B4-BE49-F238E27FC236}">
                <a16:creationId xmlns:a16="http://schemas.microsoft.com/office/drawing/2014/main" id="{D72AFE70-3DA1-50EF-69B7-795320EFAAC2}"/>
              </a:ext>
            </a:extLst>
          </p:cNvPr>
          <p:cNvPicPr>
            <a:picLocks noChangeAspect="1"/>
          </p:cNvPicPr>
          <p:nvPr/>
        </p:nvPicPr>
        <p:blipFill rotWithShape="1">
          <a:blip r:embed="rId3"/>
          <a:srcRect l="26618" t="18693" r="46287" b="66732"/>
          <a:stretch/>
        </p:blipFill>
        <p:spPr>
          <a:xfrm>
            <a:off x="685802" y="1979729"/>
            <a:ext cx="2882152" cy="979394"/>
          </a:xfrm>
          <a:prstGeom prst="rect">
            <a:avLst/>
          </a:prstGeom>
        </p:spPr>
      </p:pic>
      <p:pic>
        <p:nvPicPr>
          <p:cNvPr id="11" name="图片 10">
            <a:extLst>
              <a:ext uri="{FF2B5EF4-FFF2-40B4-BE49-F238E27FC236}">
                <a16:creationId xmlns:a16="http://schemas.microsoft.com/office/drawing/2014/main" id="{79A670AC-D99A-56E0-5D6F-B1EEC537247E}"/>
              </a:ext>
            </a:extLst>
          </p:cNvPr>
          <p:cNvPicPr>
            <a:picLocks noChangeAspect="1"/>
          </p:cNvPicPr>
          <p:nvPr/>
        </p:nvPicPr>
        <p:blipFill rotWithShape="1">
          <a:blip r:embed="rId4"/>
          <a:srcRect l="18629" t="8196" r="61227" b="83670"/>
          <a:stretch/>
        </p:blipFill>
        <p:spPr>
          <a:xfrm>
            <a:off x="4388618" y="2151562"/>
            <a:ext cx="2798628" cy="635727"/>
          </a:xfrm>
          <a:prstGeom prst="rect">
            <a:avLst/>
          </a:prstGeom>
        </p:spPr>
      </p:pic>
      <p:sp>
        <p:nvSpPr>
          <p:cNvPr id="12" name="文本框 11">
            <a:extLst>
              <a:ext uri="{FF2B5EF4-FFF2-40B4-BE49-F238E27FC236}">
                <a16:creationId xmlns:a16="http://schemas.microsoft.com/office/drawing/2014/main" id="{A2CBDF79-0DB0-C4CF-8175-5FA69CEE0C72}"/>
              </a:ext>
            </a:extLst>
          </p:cNvPr>
          <p:cNvSpPr txBox="1"/>
          <p:nvPr/>
        </p:nvSpPr>
        <p:spPr>
          <a:xfrm>
            <a:off x="721658" y="2967335"/>
            <a:ext cx="3115236" cy="461665"/>
          </a:xfrm>
          <a:prstGeom prst="rect">
            <a:avLst/>
          </a:prstGeom>
          <a:noFill/>
        </p:spPr>
        <p:txBody>
          <a:bodyPr wrap="square" rtlCol="0">
            <a:spAutoFit/>
          </a:bodyPr>
          <a:lstStyle/>
          <a:p>
            <a:r>
              <a:rPr lang="en-US" altLang="zh-CN" sz="2400" dirty="0"/>
              <a:t>Jun Su, </a:t>
            </a:r>
            <a:r>
              <a:rPr lang="en-US" altLang="zh-CN" sz="2400" dirty="0" err="1"/>
              <a:t>Luyang</a:t>
            </a:r>
            <a:r>
              <a:rPr lang="en-US" altLang="zh-CN" sz="2400" dirty="0"/>
              <a:t> Song</a:t>
            </a:r>
          </a:p>
        </p:txBody>
      </p:sp>
      <p:sp>
        <p:nvSpPr>
          <p:cNvPr id="13" name="文本框 12">
            <a:extLst>
              <a:ext uri="{FF2B5EF4-FFF2-40B4-BE49-F238E27FC236}">
                <a16:creationId xmlns:a16="http://schemas.microsoft.com/office/drawing/2014/main" id="{AAB0581F-F802-764A-25C3-61560A267293}"/>
              </a:ext>
            </a:extLst>
          </p:cNvPr>
          <p:cNvSpPr txBox="1"/>
          <p:nvPr/>
        </p:nvSpPr>
        <p:spPr>
          <a:xfrm>
            <a:off x="4458914" y="2968105"/>
            <a:ext cx="3115236" cy="461665"/>
          </a:xfrm>
          <a:prstGeom prst="rect">
            <a:avLst/>
          </a:prstGeom>
          <a:noFill/>
        </p:spPr>
        <p:txBody>
          <a:bodyPr wrap="square" rtlCol="0">
            <a:spAutoFit/>
          </a:bodyPr>
          <a:lstStyle/>
          <a:p>
            <a:r>
              <a:rPr lang="en-US" altLang="zh-CN" sz="2400" dirty="0" err="1"/>
              <a:t>Yangping</a:t>
            </a:r>
            <a:r>
              <a:rPr lang="en-US" altLang="zh-CN" sz="2400" dirty="0"/>
              <a:t> Shen</a:t>
            </a:r>
          </a:p>
        </p:txBody>
      </p:sp>
      <p:sp>
        <p:nvSpPr>
          <p:cNvPr id="14" name="文本框 13">
            <a:extLst>
              <a:ext uri="{FF2B5EF4-FFF2-40B4-BE49-F238E27FC236}">
                <a16:creationId xmlns:a16="http://schemas.microsoft.com/office/drawing/2014/main" id="{554121CD-559D-5354-6252-31B33BBC1490}"/>
              </a:ext>
            </a:extLst>
          </p:cNvPr>
          <p:cNvSpPr txBox="1"/>
          <p:nvPr/>
        </p:nvSpPr>
        <p:spPr>
          <a:xfrm>
            <a:off x="8018929" y="2998711"/>
            <a:ext cx="3115236" cy="461665"/>
          </a:xfrm>
          <a:prstGeom prst="rect">
            <a:avLst/>
          </a:prstGeom>
          <a:noFill/>
        </p:spPr>
        <p:txBody>
          <a:bodyPr wrap="square" rtlCol="0">
            <a:spAutoFit/>
          </a:bodyPr>
          <a:lstStyle/>
          <a:p>
            <a:r>
              <a:rPr lang="en-US" altLang="zh-CN" sz="2400" dirty="0"/>
              <a:t>Fei Lu, </a:t>
            </a:r>
            <a:r>
              <a:rPr lang="en-US" altLang="zh-CN" sz="2400" dirty="0" err="1"/>
              <a:t>Leiming</a:t>
            </a:r>
            <a:r>
              <a:rPr lang="en-US" altLang="zh-CN" sz="2400" dirty="0"/>
              <a:t> Hua</a:t>
            </a:r>
          </a:p>
        </p:txBody>
      </p:sp>
    </p:spTree>
    <p:extLst>
      <p:ext uri="{BB962C8B-B14F-4D97-AF65-F5344CB8AC3E}">
        <p14:creationId xmlns:p14="http://schemas.microsoft.com/office/powerpoint/2010/main" val="20369122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4" name="图片 3">
            <a:extLst>
              <a:ext uri="{FF2B5EF4-FFF2-40B4-BE49-F238E27FC236}">
                <a16:creationId xmlns:a16="http://schemas.microsoft.com/office/drawing/2014/main" id="{C26C42F0-D49E-8BFF-DD5F-F5A391BF157A}"/>
              </a:ext>
            </a:extLst>
          </p:cNvPr>
          <p:cNvPicPr>
            <a:picLocks noChangeAspect="1"/>
          </p:cNvPicPr>
          <p:nvPr/>
        </p:nvPicPr>
        <p:blipFill>
          <a:blip r:embed="rId2"/>
          <a:stretch>
            <a:fillRect/>
          </a:stretch>
        </p:blipFill>
        <p:spPr>
          <a:xfrm>
            <a:off x="3928995" y="1485935"/>
            <a:ext cx="7874365" cy="5249576"/>
          </a:xfrm>
          <a:prstGeom prst="rect">
            <a:avLst/>
          </a:prstGeom>
        </p:spPr>
      </p:pic>
      <p:sp>
        <p:nvSpPr>
          <p:cNvPr id="5" name="文本框 4">
            <a:extLst>
              <a:ext uri="{FF2B5EF4-FFF2-40B4-BE49-F238E27FC236}">
                <a16:creationId xmlns:a16="http://schemas.microsoft.com/office/drawing/2014/main" id="{0F151A82-709A-E33E-46A6-6798DEB60562}"/>
              </a:ext>
            </a:extLst>
          </p:cNvPr>
          <p:cNvSpPr txBox="1"/>
          <p:nvPr/>
        </p:nvSpPr>
        <p:spPr>
          <a:xfrm>
            <a:off x="192740" y="1155594"/>
            <a:ext cx="3769659" cy="6001643"/>
          </a:xfrm>
          <a:prstGeom prst="rect">
            <a:avLst/>
          </a:prstGeom>
          <a:noFill/>
        </p:spPr>
        <p:txBody>
          <a:bodyPr wrap="square" rtlCol="0">
            <a:spAutoFit/>
          </a:bodyPr>
          <a:lstStyle/>
          <a:p>
            <a:r>
              <a:rPr lang="en-US" altLang="zh-CN" sz="2400" dirty="0">
                <a:latin typeface="Arial" panose="020B0604020202020204" pitchFamily="34" charset="0"/>
                <a:cs typeface="Arial" panose="020B0604020202020204" pitchFamily="34" charset="0"/>
              </a:rPr>
              <a:t>Nucleosynthesis process</a:t>
            </a:r>
          </a:p>
          <a:p>
            <a:r>
              <a:rPr lang="en-US" altLang="zh-CN" dirty="0">
                <a:latin typeface="Arial" panose="020B0604020202020204" pitchFamily="34" charset="0"/>
                <a:cs typeface="Arial" panose="020B0604020202020204" pitchFamily="34" charset="0"/>
              </a:rPr>
              <a:t>N-deficient side:</a:t>
            </a:r>
          </a:p>
          <a:p>
            <a:r>
              <a:rPr lang="en-US" altLang="zh-CN" dirty="0">
                <a:latin typeface="Arial" panose="020B0604020202020204" pitchFamily="34" charset="0"/>
                <a:cs typeface="Arial" panose="020B0604020202020204" pitchFamily="34" charset="0"/>
              </a:rPr>
              <a:t>    </a:t>
            </a:r>
            <a:r>
              <a:rPr lang="en-US" altLang="zh-CN" dirty="0" err="1">
                <a:latin typeface="Arial" panose="020B0604020202020204" pitchFamily="34" charset="0"/>
                <a:cs typeface="Arial" panose="020B0604020202020204" pitchFamily="34" charset="0"/>
              </a:rPr>
              <a:t>rp</a:t>
            </a:r>
            <a:r>
              <a:rPr lang="en-US" altLang="zh-CN" dirty="0">
                <a:latin typeface="Arial" panose="020B0604020202020204" pitchFamily="34" charset="0"/>
                <a:cs typeface="Arial" panose="020B0604020202020204" pitchFamily="34" charset="0"/>
              </a:rPr>
              <a:t>-process</a:t>
            </a:r>
          </a:p>
          <a:p>
            <a:r>
              <a:rPr lang="en-US" altLang="zh-CN" dirty="0">
                <a:latin typeface="Arial" panose="020B0604020202020204" pitchFamily="34" charset="0"/>
                <a:cs typeface="Arial" panose="020B0604020202020204" pitchFamily="34" charset="0"/>
              </a:rPr>
              <a:t>    P-process:</a:t>
            </a:r>
          </a:p>
          <a:p>
            <a:r>
              <a:rPr lang="en-US" altLang="zh-CN" dirty="0">
                <a:latin typeface="Arial" panose="020B0604020202020204" pitchFamily="34" charset="0"/>
                <a:cs typeface="Arial" panose="020B0604020202020204" pitchFamily="34" charset="0"/>
              </a:rPr>
              <a:t>        p-nuclide </a:t>
            </a:r>
            <a:r>
              <a:rPr lang="en-US" altLang="zh-CN" baseline="30000" dirty="0" err="1">
                <a:latin typeface="Arial" panose="020B0604020202020204" pitchFamily="34" charset="0"/>
                <a:cs typeface="Arial" panose="020B0604020202020204" pitchFamily="34" charset="0"/>
              </a:rPr>
              <a:t>74</a:t>
            </a:r>
            <a:r>
              <a:rPr lang="en-US" altLang="zh-CN" dirty="0" err="1">
                <a:latin typeface="Arial" panose="020B0604020202020204" pitchFamily="34" charset="0"/>
                <a:cs typeface="Arial" panose="020B0604020202020204" pitchFamily="34" charset="0"/>
              </a:rPr>
              <a:t>Se-</a:t>
            </a:r>
            <a:r>
              <a:rPr lang="en-US" altLang="zh-CN" baseline="30000" dirty="0" err="1">
                <a:latin typeface="Arial" panose="020B0604020202020204" pitchFamily="34" charset="0"/>
                <a:cs typeface="Arial" panose="020B0604020202020204" pitchFamily="34" charset="0"/>
              </a:rPr>
              <a:t>196</a:t>
            </a:r>
            <a:r>
              <a:rPr lang="en-US" altLang="zh-CN" dirty="0" err="1">
                <a:latin typeface="Arial" panose="020B0604020202020204" pitchFamily="34" charset="0"/>
                <a:cs typeface="Arial" panose="020B0604020202020204" pitchFamily="34" charset="0"/>
              </a:rPr>
              <a:t>Hg</a:t>
            </a:r>
            <a:endParaRPr lang="en-US" altLang="zh-CN" dirty="0">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    </a:t>
            </a:r>
            <a:r>
              <a:rPr lang="en-US" altLang="zh-CN" dirty="0" err="1">
                <a:latin typeface="Arial" panose="020B0604020202020204" pitchFamily="34" charset="0"/>
                <a:ea typeface="等线" panose="02010600030101010101" pitchFamily="2" charset="-122"/>
                <a:cs typeface="Arial" panose="020B0604020202020204" pitchFamily="34" charset="0"/>
              </a:rPr>
              <a:t>ν</a:t>
            </a:r>
            <a:r>
              <a:rPr lang="en-US" altLang="zh-CN" dirty="0" err="1">
                <a:latin typeface="Arial" panose="020B0604020202020204" pitchFamily="34" charset="0"/>
                <a:cs typeface="Arial" panose="020B0604020202020204" pitchFamily="34" charset="0"/>
              </a:rPr>
              <a:t>p</a:t>
            </a:r>
            <a:r>
              <a:rPr lang="en-US" altLang="zh-CN" dirty="0">
                <a:latin typeface="Arial" panose="020B0604020202020204" pitchFamily="34" charset="0"/>
                <a:cs typeface="Arial" panose="020B0604020202020204" pitchFamily="34" charset="0"/>
              </a:rPr>
              <a:t>-process:</a:t>
            </a:r>
          </a:p>
          <a:p>
            <a:r>
              <a:rPr lang="en-US" altLang="zh-CN" dirty="0">
                <a:latin typeface="Arial" panose="020B0604020202020204" pitchFamily="34" charset="0"/>
                <a:cs typeface="Arial" panose="020B0604020202020204" pitchFamily="34" charset="0"/>
              </a:rPr>
              <a:t>        </a:t>
            </a:r>
            <a:r>
              <a:rPr lang="en-US" altLang="zh-CN" baseline="30000" dirty="0" err="1">
                <a:latin typeface="Arial" panose="020B0604020202020204" pitchFamily="34" charset="0"/>
                <a:cs typeface="Arial" panose="020B0604020202020204" pitchFamily="34" charset="0"/>
              </a:rPr>
              <a:t>92,94</a:t>
            </a:r>
            <a:r>
              <a:rPr lang="en-US" altLang="zh-CN" dirty="0" err="1">
                <a:latin typeface="Arial" panose="020B0604020202020204" pitchFamily="34" charset="0"/>
                <a:cs typeface="Arial" panose="020B0604020202020204" pitchFamily="34" charset="0"/>
              </a:rPr>
              <a:t>Mo</a:t>
            </a:r>
            <a:r>
              <a:rPr lang="en-US" altLang="zh-CN" dirty="0">
                <a:latin typeface="Arial" panose="020B0604020202020204" pitchFamily="34" charset="0"/>
                <a:cs typeface="Arial" panose="020B0604020202020204" pitchFamily="34" charset="0"/>
              </a:rPr>
              <a:t> </a:t>
            </a:r>
            <a:r>
              <a:rPr lang="en-US" altLang="zh-CN" baseline="30000" dirty="0" err="1">
                <a:latin typeface="Arial" panose="020B0604020202020204" pitchFamily="34" charset="0"/>
                <a:cs typeface="Arial" panose="020B0604020202020204" pitchFamily="34" charset="0"/>
              </a:rPr>
              <a:t>96,98</a:t>
            </a:r>
            <a:r>
              <a:rPr lang="en-US" altLang="zh-CN" dirty="0" err="1">
                <a:latin typeface="Arial" panose="020B0604020202020204" pitchFamily="34" charset="0"/>
                <a:cs typeface="Arial" panose="020B0604020202020204" pitchFamily="34" charset="0"/>
              </a:rPr>
              <a:t>Ru</a:t>
            </a:r>
            <a:endParaRPr lang="en-US" altLang="zh-CN" dirty="0">
              <a:latin typeface="Arial" panose="020B0604020202020204" pitchFamily="34" charset="0"/>
              <a:cs typeface="Arial" panose="020B0604020202020204" pitchFamily="34" charset="0"/>
            </a:endParaRPr>
          </a:p>
          <a:p>
            <a:r>
              <a:rPr lang="en-US" altLang="zh-CN" dirty="0">
                <a:latin typeface="Arial" panose="020B0604020202020204" pitchFamily="34" charset="0"/>
                <a:cs typeface="Arial" panose="020B0604020202020204" pitchFamily="34" charset="0"/>
              </a:rPr>
              <a:t>    </a:t>
            </a:r>
          </a:p>
          <a:p>
            <a:r>
              <a:rPr lang="en-US" altLang="zh-CN" dirty="0">
                <a:latin typeface="Arial" panose="020B0604020202020204" pitchFamily="34" charset="0"/>
                <a:cs typeface="Arial" panose="020B0604020202020204" pitchFamily="34" charset="0"/>
              </a:rPr>
              <a:t>N-rich side:</a:t>
            </a:r>
          </a:p>
          <a:p>
            <a:r>
              <a:rPr lang="en-US" altLang="zh-CN" dirty="0">
                <a:latin typeface="Arial" panose="020B0604020202020204" pitchFamily="34" charset="0"/>
                <a:cs typeface="Arial" panose="020B0604020202020204" pitchFamily="34" charset="0"/>
              </a:rPr>
              <a:t>   s-process:  </a:t>
            </a:r>
          </a:p>
          <a:p>
            <a:r>
              <a:rPr lang="en-US" altLang="zh-CN" dirty="0">
                <a:latin typeface="Arial" panose="020B0604020202020204" pitchFamily="34" charset="0"/>
                <a:cs typeface="Arial" panose="020B0604020202020204" pitchFamily="34" charset="0"/>
              </a:rPr>
              <a:t>       -slow (</a:t>
            </a:r>
            <a:r>
              <a:rPr lang="en-US" altLang="zh-CN" dirty="0" err="1">
                <a:latin typeface="Arial" panose="020B0604020202020204" pitchFamily="34" charset="0"/>
                <a:cs typeface="Arial" panose="020B0604020202020204" pitchFamily="34" charset="0"/>
              </a:rPr>
              <a:t>n,g</a:t>
            </a:r>
            <a:r>
              <a:rPr lang="en-US" altLang="zh-CN" dirty="0">
                <a:latin typeface="Arial" panose="020B0604020202020204" pitchFamily="34" charset="0"/>
                <a:cs typeface="Arial" panose="020B0604020202020204" pitchFamily="34" charset="0"/>
              </a:rPr>
              <a:t>) fast </a:t>
            </a:r>
            <a:r>
              <a:rPr lang="el-GR" altLang="zh-CN" dirty="0">
                <a:latin typeface="等线" panose="02010600030101010101" pitchFamily="2" charset="-122"/>
                <a:ea typeface="等线" panose="02010600030101010101" pitchFamily="2" charset="-122"/>
                <a:cs typeface="Arial" panose="020B0604020202020204" pitchFamily="34" charset="0"/>
              </a:rPr>
              <a:t>β</a:t>
            </a:r>
            <a:r>
              <a:rPr lang="en-US" altLang="zh-CN" dirty="0">
                <a:latin typeface="等线" panose="02010600030101010101" pitchFamily="2" charset="-122"/>
                <a:ea typeface="等线" panose="02010600030101010101" pitchFamily="2" charset="-122"/>
                <a:cs typeface="Arial" panose="020B0604020202020204" pitchFamily="34" charset="0"/>
              </a:rPr>
              <a:t> </a:t>
            </a:r>
            <a:r>
              <a:rPr lang="en-US" altLang="zh-CN" dirty="0">
                <a:latin typeface="Arial" panose="020B0604020202020204" pitchFamily="34" charset="0"/>
                <a:ea typeface="等线" panose="02010600030101010101" pitchFamily="2" charset="-122"/>
                <a:cs typeface="Arial" panose="020B0604020202020204" pitchFamily="34" charset="0"/>
              </a:rPr>
              <a:t>decay</a:t>
            </a:r>
          </a:p>
          <a:p>
            <a:r>
              <a:rPr lang="en-US" altLang="zh-CN" dirty="0">
                <a:latin typeface="Arial" panose="020B0604020202020204" pitchFamily="34" charset="0"/>
                <a:ea typeface="等线" panose="02010600030101010101" pitchFamily="2" charset="-122"/>
                <a:cs typeface="Arial" panose="020B0604020202020204" pitchFamily="34" charset="0"/>
              </a:rPr>
              <a:t>       -</a:t>
            </a:r>
            <a:r>
              <a:rPr lang="en-US" altLang="zh-CN" dirty="0" err="1">
                <a:latin typeface="Arial" panose="020B0604020202020204" pitchFamily="34" charset="0"/>
                <a:ea typeface="等线" panose="02010600030101010101" pitchFamily="2" charset="-122"/>
                <a:cs typeface="Arial" panose="020B0604020202020204" pitchFamily="34" charset="0"/>
              </a:rPr>
              <a:t>AGB</a:t>
            </a:r>
            <a:endParaRPr lang="en-US" altLang="zh-CN" dirty="0">
              <a:latin typeface="Arial" panose="020B0604020202020204" pitchFamily="34" charset="0"/>
              <a:ea typeface="等线" panose="02010600030101010101" pitchFamily="2" charset="-122"/>
              <a:cs typeface="Arial" panose="020B0604020202020204" pitchFamily="34" charset="0"/>
            </a:endParaRPr>
          </a:p>
          <a:p>
            <a:r>
              <a:rPr lang="en-US" altLang="zh-CN" dirty="0">
                <a:latin typeface="Arial" panose="020B0604020202020204" pitchFamily="34" charset="0"/>
                <a:ea typeface="等线" panose="02010600030101010101" pitchFamily="2" charset="-122"/>
                <a:cs typeface="Arial" panose="020B0604020202020204" pitchFamily="34" charset="0"/>
              </a:rPr>
              <a:t>       -weak, strong/main</a:t>
            </a:r>
          </a:p>
          <a:p>
            <a:r>
              <a:rPr lang="en-US" altLang="zh-CN" dirty="0">
                <a:latin typeface="Arial" panose="020B0604020202020204" pitchFamily="34" charset="0"/>
                <a:ea typeface="等线" panose="02010600030101010101" pitchFamily="2" charset="-122"/>
                <a:cs typeface="Arial" panose="020B0604020202020204" pitchFamily="34" charset="0"/>
              </a:rPr>
              <a:t>       -half, stable valley</a:t>
            </a:r>
            <a:endParaRPr lang="en-US" altLang="zh-CN" dirty="0">
              <a:latin typeface="Arial" panose="020B0604020202020204" pitchFamily="34" charset="0"/>
              <a:cs typeface="Arial" panose="020B0604020202020204" pitchFamily="34" charset="0"/>
            </a:endParaRPr>
          </a:p>
          <a:p>
            <a:r>
              <a:rPr lang="en-US" altLang="zh-CN" dirty="0">
                <a:solidFill>
                  <a:srgbClr val="FF0000"/>
                </a:solidFill>
                <a:latin typeface="Arial" panose="020B0604020202020204" pitchFamily="34" charset="0"/>
                <a:cs typeface="Arial" panose="020B0604020202020204" pitchFamily="34" charset="0"/>
              </a:rPr>
              <a:t>   r-process:   </a:t>
            </a:r>
          </a:p>
          <a:p>
            <a:r>
              <a:rPr lang="en-US" altLang="zh-CN" dirty="0">
                <a:solidFill>
                  <a:srgbClr val="FF0000"/>
                </a:solidFill>
                <a:latin typeface="Arial" panose="020B0604020202020204" pitchFamily="34" charset="0"/>
                <a:cs typeface="Arial" panose="020B0604020202020204" pitchFamily="34" charset="0"/>
              </a:rPr>
              <a:t>       -fast (</a:t>
            </a:r>
            <a:r>
              <a:rPr lang="en-US" altLang="zh-CN" dirty="0" err="1">
                <a:solidFill>
                  <a:srgbClr val="FF0000"/>
                </a:solidFill>
                <a:latin typeface="Arial" panose="020B0604020202020204" pitchFamily="34" charset="0"/>
                <a:cs typeface="Arial" panose="020B0604020202020204" pitchFamily="34" charset="0"/>
              </a:rPr>
              <a:t>n,g</a:t>
            </a:r>
            <a:r>
              <a:rPr lang="en-US" altLang="zh-CN" dirty="0">
                <a:solidFill>
                  <a:srgbClr val="FF0000"/>
                </a:solidFill>
                <a:latin typeface="Arial" panose="020B0604020202020204" pitchFamily="34" charset="0"/>
                <a:cs typeface="Arial" panose="020B0604020202020204" pitchFamily="34" charset="0"/>
              </a:rPr>
              <a:t>)  slow </a:t>
            </a:r>
            <a:r>
              <a:rPr lang="el-GR" altLang="zh-CN" dirty="0">
                <a:solidFill>
                  <a:srgbClr val="FF0000"/>
                </a:solidFill>
                <a:latin typeface="等线" panose="02010600030101010101" pitchFamily="2" charset="-122"/>
                <a:ea typeface="等线" panose="02010600030101010101" pitchFamily="2" charset="-122"/>
                <a:cs typeface="Arial" panose="020B0604020202020204" pitchFamily="34" charset="0"/>
              </a:rPr>
              <a:t>β</a:t>
            </a:r>
            <a:r>
              <a:rPr lang="en-US" altLang="zh-CN" dirty="0">
                <a:solidFill>
                  <a:srgbClr val="FF0000"/>
                </a:solidFill>
                <a:latin typeface="等线" panose="02010600030101010101" pitchFamily="2" charset="-122"/>
                <a:ea typeface="等线" panose="02010600030101010101" pitchFamily="2" charset="-122"/>
                <a:cs typeface="Arial" panose="020B0604020202020204" pitchFamily="34" charset="0"/>
              </a:rPr>
              <a:t> </a:t>
            </a:r>
            <a:r>
              <a:rPr lang="en-US" altLang="zh-CN" dirty="0">
                <a:solidFill>
                  <a:srgbClr val="FF0000"/>
                </a:solidFill>
                <a:latin typeface="Arial" panose="020B0604020202020204" pitchFamily="34" charset="0"/>
                <a:ea typeface="等线" panose="02010600030101010101" pitchFamily="2" charset="-122"/>
                <a:cs typeface="Arial" panose="020B0604020202020204" pitchFamily="34" charset="0"/>
              </a:rPr>
              <a:t>decay</a:t>
            </a:r>
          </a:p>
          <a:p>
            <a:r>
              <a:rPr lang="en-US" altLang="zh-CN" dirty="0">
                <a:solidFill>
                  <a:srgbClr val="FF0000"/>
                </a:solidFill>
                <a:latin typeface="Arial" panose="020B0604020202020204" pitchFamily="34" charset="0"/>
                <a:ea typeface="等线" panose="02010600030101010101" pitchFamily="2" charset="-122"/>
                <a:cs typeface="Arial" panose="020B0604020202020204" pitchFamily="34" charset="0"/>
              </a:rPr>
              <a:t>       -sites?</a:t>
            </a:r>
          </a:p>
          <a:p>
            <a:r>
              <a:rPr lang="en-US" altLang="zh-CN" dirty="0">
                <a:solidFill>
                  <a:srgbClr val="FF0000"/>
                </a:solidFill>
                <a:latin typeface="Arial" panose="020B0604020202020204" pitchFamily="34" charset="0"/>
                <a:ea typeface="等线" panose="02010600030101010101" pitchFamily="2" charset="-122"/>
                <a:cs typeface="Arial" panose="020B0604020202020204" pitchFamily="34" charset="0"/>
              </a:rPr>
              <a:t>       -weak, strong/main</a:t>
            </a:r>
          </a:p>
          <a:p>
            <a:r>
              <a:rPr lang="en-US" altLang="zh-CN" dirty="0">
                <a:solidFill>
                  <a:srgbClr val="FF0000"/>
                </a:solidFill>
                <a:latin typeface="Arial" panose="020B0604020202020204" pitchFamily="34" charset="0"/>
                <a:ea typeface="等线" panose="02010600030101010101" pitchFamily="2" charset="-122"/>
                <a:cs typeface="Arial" panose="020B0604020202020204" pitchFamily="34" charset="0"/>
              </a:rPr>
              <a:t>       -half  drip line</a:t>
            </a:r>
          </a:p>
          <a:p>
            <a:r>
              <a:rPr lang="en-US" altLang="zh-CN" dirty="0">
                <a:latin typeface="Arial" panose="020B0604020202020204" pitchFamily="34" charset="0"/>
                <a:ea typeface="等线" panose="02010600030101010101" pitchFamily="2" charset="-122"/>
                <a:cs typeface="Arial" panose="020B0604020202020204" pitchFamily="34" charset="0"/>
              </a:rPr>
              <a:t>   </a:t>
            </a:r>
            <a:r>
              <a:rPr lang="en-US" altLang="zh-CN" dirty="0" err="1">
                <a:latin typeface="Arial" panose="020B0604020202020204" pitchFamily="34" charset="0"/>
                <a:ea typeface="等线" panose="02010600030101010101" pitchFamily="2" charset="-122"/>
                <a:cs typeface="Arial" panose="020B0604020202020204" pitchFamily="34" charset="0"/>
              </a:rPr>
              <a:t>i</a:t>
            </a:r>
            <a:r>
              <a:rPr lang="en-US" altLang="zh-CN" dirty="0">
                <a:latin typeface="Arial" panose="020B0604020202020204" pitchFamily="34" charset="0"/>
                <a:ea typeface="等线" panose="02010600030101010101" pitchFamily="2" charset="-122"/>
                <a:cs typeface="Arial" panose="020B0604020202020204" pitchFamily="34" charset="0"/>
              </a:rPr>
              <a:t>-process</a:t>
            </a:r>
          </a:p>
          <a:p>
            <a:endParaRPr lang="zh-CN" altLang="en-US" dirty="0">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D00F96B1-3BD5-EA92-972D-23147A90BC77}"/>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r-process</a:t>
            </a:r>
          </a:p>
        </p:txBody>
      </p:sp>
      <p:sp>
        <p:nvSpPr>
          <p:cNvPr id="2" name="文本框 1">
            <a:extLst>
              <a:ext uri="{FF2B5EF4-FFF2-40B4-BE49-F238E27FC236}">
                <a16:creationId xmlns:a16="http://schemas.microsoft.com/office/drawing/2014/main" id="{C0E006F0-2A11-F136-86DB-FBA09F632C8A}"/>
              </a:ext>
            </a:extLst>
          </p:cNvPr>
          <p:cNvSpPr txBox="1"/>
          <p:nvPr/>
        </p:nvSpPr>
        <p:spPr>
          <a:xfrm>
            <a:off x="878541" y="685801"/>
            <a:ext cx="10434918" cy="646331"/>
          </a:xfrm>
          <a:prstGeom prst="rect">
            <a:avLst/>
          </a:prstGeom>
          <a:noFill/>
        </p:spPr>
        <p:txBody>
          <a:bodyPr wrap="square" rtlCol="0">
            <a:spAutoFit/>
          </a:bodyPr>
          <a:lstStyle/>
          <a:p>
            <a:r>
              <a:rPr lang="en-US" altLang="zh-CN" sz="3600" dirty="0">
                <a:solidFill>
                  <a:srgbClr val="FF0000"/>
                </a:solidFill>
                <a:latin typeface="Berlin Sans FB Demi" panose="020E0802020502020306" pitchFamily="34" charset="0"/>
              </a:rPr>
              <a:t>How were elements from Iron to Uranium made?</a:t>
            </a:r>
            <a:endParaRPr lang="zh-CN" altLang="en-US" sz="3600" dirty="0">
              <a:solidFill>
                <a:srgbClr val="FF0000"/>
              </a:solidFill>
              <a:latin typeface="Berlin Sans FB Demi" panose="020E0802020502020306" pitchFamily="34" charset="0"/>
            </a:endParaRPr>
          </a:p>
        </p:txBody>
      </p:sp>
      <p:sp>
        <p:nvSpPr>
          <p:cNvPr id="8" name="文本框 7">
            <a:extLst>
              <a:ext uri="{FF2B5EF4-FFF2-40B4-BE49-F238E27FC236}">
                <a16:creationId xmlns:a16="http://schemas.microsoft.com/office/drawing/2014/main" id="{630F1202-6981-CFEB-75DC-73CDBE3421EA}"/>
              </a:ext>
            </a:extLst>
          </p:cNvPr>
          <p:cNvSpPr txBox="1"/>
          <p:nvPr/>
        </p:nvSpPr>
        <p:spPr>
          <a:xfrm>
            <a:off x="9986682" y="6341510"/>
            <a:ext cx="1690579" cy="307777"/>
          </a:xfrm>
          <a:prstGeom prst="rect">
            <a:avLst/>
          </a:prstGeom>
          <a:noFill/>
        </p:spPr>
        <p:txBody>
          <a:bodyPr wrap="square">
            <a:spAutoFit/>
          </a:bodyPr>
          <a:lstStyle/>
          <a:p>
            <a:r>
              <a:rPr lang="en-US" altLang="zh-CN" sz="1400" dirty="0">
                <a:latin typeface="Arial" panose="020B0604020202020204" pitchFamily="34" charset="0"/>
                <a:cs typeface="Arial" panose="020B0604020202020204" pitchFamily="34" charset="0"/>
              </a:rPr>
              <a:t>Credit.  Schatz</a:t>
            </a:r>
            <a:endParaRPr lang="zh-CN" alt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72730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2" name="图片 1">
            <a:extLst>
              <a:ext uri="{FF2B5EF4-FFF2-40B4-BE49-F238E27FC236}">
                <a16:creationId xmlns:a16="http://schemas.microsoft.com/office/drawing/2014/main" id="{980046F2-7208-701B-6645-1ED6EB6F72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0295" y="812413"/>
            <a:ext cx="2588069" cy="2890011"/>
          </a:xfrm>
          <a:prstGeom prst="rect">
            <a:avLst/>
          </a:prstGeom>
        </p:spPr>
      </p:pic>
      <p:pic>
        <p:nvPicPr>
          <p:cNvPr id="4" name="图片 3">
            <a:extLst>
              <a:ext uri="{FF2B5EF4-FFF2-40B4-BE49-F238E27FC236}">
                <a16:creationId xmlns:a16="http://schemas.microsoft.com/office/drawing/2014/main" id="{4A4CB64A-2146-10BB-40A3-A5B62623B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4879" y="812414"/>
            <a:ext cx="2600110" cy="2853521"/>
          </a:xfrm>
          <a:prstGeom prst="rect">
            <a:avLst/>
          </a:prstGeom>
        </p:spPr>
      </p:pic>
      <p:sp>
        <p:nvSpPr>
          <p:cNvPr id="6" name="文本框 5">
            <a:extLst>
              <a:ext uri="{FF2B5EF4-FFF2-40B4-BE49-F238E27FC236}">
                <a16:creationId xmlns:a16="http://schemas.microsoft.com/office/drawing/2014/main" id="{02E85989-1F5B-BCF5-653E-D16447527B8F}"/>
              </a:ext>
            </a:extLst>
          </p:cNvPr>
          <p:cNvSpPr txBox="1"/>
          <p:nvPr/>
        </p:nvSpPr>
        <p:spPr>
          <a:xfrm>
            <a:off x="3556007" y="812413"/>
            <a:ext cx="2600110" cy="30162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rPr>
              <a:t>Neutron Star Merger</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err="1">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GW170817</a:t>
            </a:r>
            <a:endPar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GW</a:t>
            </a:r>
            <a:r>
              <a:rPr kumimoji="0" lang="zh-CN" altLang="en-US"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LIGO/VIRGO    2017</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-Afterglow AT </a:t>
            </a:r>
            <a:r>
              <a:rPr kumimoji="0" lang="en-US" altLang="zh-CN" sz="1600" b="0" i="0" u="none" strike="noStrike" kern="1200" cap="none" spc="0" normalizeH="0" baseline="0" noProof="0" dirty="0" err="1">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2017gfo</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-Lanthanides</a:t>
            </a:r>
            <a:r>
              <a:rPr kumimoji="0" lang="zh-CN" altLang="en-US"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2017</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-Strontium </a:t>
            </a:r>
            <a:r>
              <a:rPr kumimoji="0" lang="zh-CN" altLang="en-US"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a:t>
            </a: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2019</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1" i="0" u="none" strike="noStrike" kern="1200" cap="none" spc="0" normalizeH="0" baseline="0" noProof="0" dirty="0">
                <a:ln>
                  <a:noFill/>
                </a:ln>
                <a:solidFill>
                  <a:prstClr val="black"/>
                </a:solidFill>
                <a:effectLst/>
                <a:uLnTx/>
                <a:uFillTx/>
                <a:latin typeface="等线" panose="020F0502020204030204"/>
                <a:ea typeface="等线" panose="02010600030101010101" pitchFamily="2" charset="-122"/>
                <a:cs typeface="+mn-cs"/>
              </a:rPr>
              <a:t>-</a:t>
            </a:r>
            <a:r>
              <a:rPr kumimoji="0" lang="pt-BR" altLang="zh-CN" sz="1600" b="0" i="0" u="none" strike="noStrike" kern="1200" cap="none" spc="0" normalizeH="0" baseline="3000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191</a:t>
            </a:r>
            <a:r>
              <a:rPr kumimoji="0" lang="pt-BR"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Os, </a:t>
            </a:r>
            <a:r>
              <a:rPr kumimoji="0" lang="pt-BR" altLang="zh-CN" sz="1600" b="0" i="0" u="none" strike="noStrike" kern="1200" cap="none" spc="0" normalizeH="0" baseline="3000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234</a:t>
            </a:r>
            <a:r>
              <a:rPr kumimoji="0" lang="pt-BR"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Th  74days later</a:t>
            </a:r>
          </a:p>
          <a:p>
            <a:pPr marL="0" marR="0" lvl="0" indent="0" algn="l" defTabSz="914400" rtl="0" eaLnBrk="1" fontAlgn="auto" latinLnBrk="0" hangingPunct="1">
              <a:lnSpc>
                <a:spcPct val="100000"/>
              </a:lnSpc>
              <a:spcBef>
                <a:spcPts val="0"/>
              </a:spcBef>
              <a:spcAft>
                <a:spcPts val="1200"/>
              </a:spcAft>
              <a:buClrTx/>
              <a:buSzTx/>
              <a:buFontTx/>
              <a:buNone/>
              <a:tabLst/>
              <a:defRPr/>
            </a:pPr>
            <a:r>
              <a:rPr lang="pt-BR"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                                  2019</a:t>
            </a:r>
            <a:endPar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p:txBody>
      </p:sp>
      <p:sp>
        <p:nvSpPr>
          <p:cNvPr id="8" name="文本框 7">
            <a:extLst>
              <a:ext uri="{FF2B5EF4-FFF2-40B4-BE49-F238E27FC236}">
                <a16:creationId xmlns:a16="http://schemas.microsoft.com/office/drawing/2014/main" id="{25B4654C-0389-4749-7801-609114FE26AB}"/>
              </a:ext>
            </a:extLst>
          </p:cNvPr>
          <p:cNvSpPr txBox="1"/>
          <p:nvPr/>
        </p:nvSpPr>
        <p:spPr>
          <a:xfrm>
            <a:off x="9113751" y="936010"/>
            <a:ext cx="2985391" cy="249299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rPr>
              <a:t>Core Collapse Supernova</a:t>
            </a:r>
            <a:r>
              <a:rPr lang="en-US" altLang="zh-CN" dirty="0">
                <a:solidFill>
                  <a:srgbClr val="0070C0"/>
                </a:solidFill>
                <a:latin typeface="Arial" panose="020B0604020202020204" pitchFamily="34" charset="0"/>
                <a:ea typeface="等线" panose="02010600030101010101" pitchFamily="2" charset="-122"/>
                <a:cs typeface="Arial" panose="020B0604020202020204" pitchFamily="34" charset="0"/>
              </a:rPr>
              <a:t>e</a:t>
            </a:r>
            <a:endPar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-death of massive star</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-core collapse &amp; shock wave</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-neutrino driven wind</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-no heaviest element</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-can be proton rich</a:t>
            </a:r>
          </a:p>
        </p:txBody>
      </p:sp>
      <p:sp>
        <p:nvSpPr>
          <p:cNvPr id="11" name="文本框 10">
            <a:extLst>
              <a:ext uri="{FF2B5EF4-FFF2-40B4-BE49-F238E27FC236}">
                <a16:creationId xmlns:a16="http://schemas.microsoft.com/office/drawing/2014/main" id="{EAB95CC7-2DA8-8008-1D8D-5B07F7D60D22}"/>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Site of r-process</a:t>
            </a:r>
          </a:p>
        </p:txBody>
      </p:sp>
      <p:pic>
        <p:nvPicPr>
          <p:cNvPr id="12" name="图片 11">
            <a:extLst>
              <a:ext uri="{FF2B5EF4-FFF2-40B4-BE49-F238E27FC236}">
                <a16:creationId xmlns:a16="http://schemas.microsoft.com/office/drawing/2014/main" id="{D905AFA4-B190-DD1D-CDBE-2D97DB62FDC8}"/>
              </a:ext>
            </a:extLst>
          </p:cNvPr>
          <p:cNvPicPr>
            <a:picLocks noChangeAspect="1"/>
          </p:cNvPicPr>
          <p:nvPr/>
        </p:nvPicPr>
        <p:blipFill>
          <a:blip r:embed="rId4"/>
          <a:stretch>
            <a:fillRect/>
          </a:stretch>
        </p:blipFill>
        <p:spPr>
          <a:xfrm>
            <a:off x="556426" y="4055857"/>
            <a:ext cx="2684134" cy="2679653"/>
          </a:xfrm>
          <a:prstGeom prst="rect">
            <a:avLst/>
          </a:prstGeom>
        </p:spPr>
      </p:pic>
      <p:sp>
        <p:nvSpPr>
          <p:cNvPr id="13" name="文本框 12">
            <a:extLst>
              <a:ext uri="{FF2B5EF4-FFF2-40B4-BE49-F238E27FC236}">
                <a16:creationId xmlns:a16="http://schemas.microsoft.com/office/drawing/2014/main" id="{834AAF67-7EF3-1E8A-247E-3659F1CA07B6}"/>
              </a:ext>
            </a:extLst>
          </p:cNvPr>
          <p:cNvSpPr txBox="1"/>
          <p:nvPr/>
        </p:nvSpPr>
        <p:spPr>
          <a:xfrm>
            <a:off x="3492342" y="4060590"/>
            <a:ext cx="3383512" cy="27392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rPr>
              <a:t>Magneto </a:t>
            </a:r>
            <a:r>
              <a:rPr kumimoji="0" lang="en-US" altLang="zh-CN" b="0" i="0" u="none" strike="noStrike" kern="1200" cap="none" spc="0" normalizeH="0" baseline="0" noProof="0" dirty="0" err="1">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rPr>
              <a:t>HydroDynamics</a:t>
            </a:r>
            <a:endPar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b="0" i="0" u="none" strike="noStrike" kern="1200" cap="none" spc="0" normalizeH="0" baseline="0" noProof="0" dirty="0">
                <a:ln>
                  <a:noFill/>
                </a:ln>
                <a:solidFill>
                  <a:srgbClr val="0070C0"/>
                </a:solidFill>
                <a:effectLst/>
                <a:uLnTx/>
                <a:uFillTx/>
                <a:latin typeface="Arial" panose="020B0604020202020204" pitchFamily="34" charset="0"/>
                <a:ea typeface="等线" panose="02010600030101010101" pitchFamily="2" charset="-122"/>
                <a:cs typeface="Arial" panose="020B0604020202020204" pitchFamily="34" charset="0"/>
              </a:rPr>
              <a:t>Supernovae</a:t>
            </a:r>
            <a:endParaRPr kumimoji="0" lang="en-US" altLang="zh-CN"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strong</a:t>
            </a:r>
            <a:r>
              <a:rPr lang="zh-CN" altLang="en-US" sz="16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magnet</a:t>
            </a:r>
            <a:r>
              <a:rPr lang="zh-CN" altLang="en-US" sz="16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10</a:t>
            </a:r>
            <a:r>
              <a:rPr lang="en-US" altLang="zh-CN" sz="1600" baseline="30000" dirty="0">
                <a:solidFill>
                  <a:prstClr val="black"/>
                </a:solidFill>
                <a:latin typeface="Arial" panose="020B0604020202020204" pitchFamily="34" charset="0"/>
                <a:ea typeface="等线" panose="02010600030101010101" pitchFamily="2" charset="-122"/>
                <a:cs typeface="Arial" panose="020B0604020202020204" pitchFamily="34" charset="0"/>
              </a:rPr>
              <a:t>12-</a:t>
            </a:r>
            <a:r>
              <a:rPr lang="en-US" altLang="zh-CN" sz="1600" baseline="30000" dirty="0" err="1">
                <a:solidFill>
                  <a:prstClr val="black"/>
                </a:solidFill>
                <a:latin typeface="Arial" panose="020B0604020202020204" pitchFamily="34" charset="0"/>
                <a:ea typeface="等线" panose="02010600030101010101" pitchFamily="2" charset="-122"/>
                <a:cs typeface="Arial" panose="020B0604020202020204" pitchFamily="34" charset="0"/>
              </a:rPr>
              <a:t>15</a:t>
            </a:r>
            <a:r>
              <a:rPr lang="en-US" altLang="zh-CN" sz="1600" dirty="0" err="1">
                <a:solidFill>
                  <a:prstClr val="black"/>
                </a:solidFill>
                <a:latin typeface="Arial" panose="020B0604020202020204" pitchFamily="34" charset="0"/>
                <a:ea typeface="等线" panose="02010600030101010101" pitchFamily="2" charset="-122"/>
                <a:cs typeface="Arial" panose="020B0604020202020204" pitchFamily="34" charset="0"/>
              </a:rPr>
              <a:t>G</a:t>
            </a:r>
            <a:r>
              <a:rPr kumimoji="0" lang="zh-CN" altLang="en-US"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endPar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lang="en-US" altLang="zh-CN" sz="1600" dirty="0">
                <a:solidFill>
                  <a:prstClr val="black"/>
                </a:solidFill>
                <a:latin typeface="Arial" panose="020B0604020202020204" pitchFamily="34" charset="0"/>
                <a:ea typeface="等线" panose="02010600030101010101" pitchFamily="2" charset="-122"/>
                <a:cs typeface="Arial" panose="020B0604020202020204" pitchFamily="34" charset="0"/>
              </a:rPr>
              <a:t>-high spin</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-3D &amp; </a:t>
            </a:r>
            <a:r>
              <a:rPr kumimoji="0" lang="en-US" altLang="zh-CN" sz="1600" b="0" i="0" u="none" strike="noStrike" kern="1200" cap="none" spc="0" normalizeH="0" baseline="0" noProof="0" dirty="0" err="1">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2D</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models</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-2021 UMP </a:t>
            </a:r>
            <a:r>
              <a:rPr kumimoji="0" lang="en-US" altLang="zh-CN" sz="1600" b="0" i="0" u="none" strike="noStrike" kern="1200" cap="none" spc="0" normalizeH="0" baseline="0" noProof="0" dirty="0">
                <a:ln>
                  <a:noFill/>
                </a:ln>
                <a:solidFill>
                  <a:srgbClr val="222222"/>
                </a:solidFill>
                <a:effectLst/>
                <a:uLnTx/>
                <a:uFillTx/>
                <a:latin typeface="Arial" panose="020B0604020202020204" pitchFamily="34" charset="0"/>
                <a:ea typeface="等线" panose="02010600030101010101" pitchFamily="2" charset="-122"/>
                <a:cs typeface="Arial" panose="020B0604020202020204" pitchFamily="34" charset="0"/>
              </a:rPr>
              <a:t>SMSS J200322.54−114203.3 </a:t>
            </a:r>
            <a:r>
              <a:rPr kumimoji="0" lang="en-US" altLang="zh-CN" sz="1600" b="0" i="1" u="none" strike="noStrike" kern="1200" cap="none" spc="0" normalizeH="0" baseline="0" noProof="0" dirty="0">
                <a:ln>
                  <a:noFill/>
                </a:ln>
                <a:solidFill>
                  <a:srgbClr val="222222"/>
                </a:solidFill>
                <a:effectLst/>
                <a:uLnTx/>
                <a:uFillTx/>
                <a:latin typeface="Arial" panose="020B0604020202020204" pitchFamily="34" charset="0"/>
                <a:ea typeface="等线" panose="02010600030101010101" pitchFamily="2" charset="-122"/>
                <a:cs typeface="Arial" panose="020B0604020202020204" pitchFamily="34" charset="0"/>
              </a:rPr>
              <a:t> </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altLang="zh-CN" sz="1600" i="1" dirty="0">
                <a:solidFill>
                  <a:srgbClr val="222222"/>
                </a:solidFill>
                <a:latin typeface="Arial" panose="020B0604020202020204" pitchFamily="34" charset="0"/>
                <a:ea typeface="等线" panose="02010600030101010101" pitchFamily="2" charset="-122"/>
                <a:cs typeface="Arial" panose="020B0604020202020204" pitchFamily="34" charset="0"/>
              </a:rPr>
              <a:t>-</a:t>
            </a:r>
            <a:r>
              <a:rPr kumimoji="0" lang="en-US" altLang="zh-CN" sz="16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Weak &amp; strong r-process</a:t>
            </a:r>
          </a:p>
        </p:txBody>
      </p:sp>
      <p:pic>
        <p:nvPicPr>
          <p:cNvPr id="14" name="Picture 2" descr="See the source image">
            <a:extLst>
              <a:ext uri="{FF2B5EF4-FFF2-40B4-BE49-F238E27FC236}">
                <a16:creationId xmlns:a16="http://schemas.microsoft.com/office/drawing/2014/main" id="{CF63D7FA-4AB9-F4D1-7227-5026247D67B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4879" y="4173580"/>
            <a:ext cx="2710274" cy="2513229"/>
          </a:xfrm>
          <a:prstGeom prst="rect">
            <a:avLst/>
          </a:prstGeom>
          <a:noFill/>
          <a:extLst>
            <a:ext uri="{909E8E84-426E-40DD-AFC4-6F175D3DCCD1}">
              <a14:hiddenFill xmlns:a14="http://schemas.microsoft.com/office/drawing/2010/main">
                <a:solidFill>
                  <a:srgbClr val="FFFFFF"/>
                </a:solidFill>
              </a14:hiddenFill>
            </a:ext>
          </a:extLst>
        </p:spPr>
      </p:pic>
      <p:sp>
        <p:nvSpPr>
          <p:cNvPr id="15" name="文本框 14">
            <a:extLst>
              <a:ext uri="{FF2B5EF4-FFF2-40B4-BE49-F238E27FC236}">
                <a16:creationId xmlns:a16="http://schemas.microsoft.com/office/drawing/2014/main" id="{611E2978-9743-CB30-7201-6616E19AA07E}"/>
              </a:ext>
            </a:extLst>
          </p:cNvPr>
          <p:cNvSpPr txBox="1"/>
          <p:nvPr/>
        </p:nvSpPr>
        <p:spPr>
          <a:xfrm>
            <a:off x="9113751" y="4156296"/>
            <a:ext cx="3850941" cy="2369880"/>
          </a:xfrm>
          <a:prstGeom prst="rect">
            <a:avLst/>
          </a:prstGeom>
          <a:noFill/>
        </p:spPr>
        <p:txBody>
          <a:bodyPr wrap="square">
            <a:spAutoFit/>
          </a:bodyPr>
          <a:lstStyle/>
          <a:p>
            <a:pPr>
              <a:spcAft>
                <a:spcPts val="1200"/>
              </a:spcAft>
            </a:pPr>
            <a:r>
              <a:rPr lang="en-US" altLang="zh-CN" b="0" i="0" u="none" strike="noStrike" baseline="0" dirty="0">
                <a:solidFill>
                  <a:srgbClr val="0070C0"/>
                </a:solidFill>
                <a:latin typeface="Arial" panose="020B0604020202020204" pitchFamily="34" charset="0"/>
                <a:cs typeface="Arial" panose="020B0604020202020204" pitchFamily="34" charset="0"/>
              </a:rPr>
              <a:t>Collapsar</a:t>
            </a:r>
            <a:endParaRPr lang="en-US" altLang="zh-CN" dirty="0">
              <a:solidFill>
                <a:srgbClr val="0070C0"/>
              </a:solidFill>
              <a:latin typeface="Arial" panose="020B0604020202020204" pitchFamily="34" charset="0"/>
              <a:cs typeface="Arial" panose="020B0604020202020204" pitchFamily="34" charset="0"/>
            </a:endParaRPr>
          </a:p>
          <a:p>
            <a:pPr>
              <a:spcAft>
                <a:spcPts val="1200"/>
              </a:spcAft>
            </a:pPr>
            <a:r>
              <a:rPr lang="en-US" altLang="zh-CN" sz="1600" b="0" i="0" u="none" strike="noStrike" baseline="0" dirty="0">
                <a:latin typeface="Arial" panose="020B0604020202020204" pitchFamily="34" charset="0"/>
                <a:cs typeface="Arial" panose="020B0604020202020204" pitchFamily="34" charset="0"/>
              </a:rPr>
              <a:t>-massive, rapidly rotating star </a:t>
            </a:r>
            <a:endParaRPr lang="en-US" altLang="zh-CN" sz="1600" dirty="0">
              <a:latin typeface="Arial" panose="020B0604020202020204" pitchFamily="34" charset="0"/>
              <a:cs typeface="Arial" panose="020B0604020202020204" pitchFamily="34" charset="0"/>
            </a:endParaRPr>
          </a:p>
          <a:p>
            <a:pPr algn="l">
              <a:spcAft>
                <a:spcPts val="1200"/>
              </a:spcAft>
            </a:pPr>
            <a:r>
              <a:rPr lang="en-US" altLang="zh-CN" sz="1600" b="0" i="0" u="none" strike="noStrike" baseline="0" dirty="0">
                <a:latin typeface="Arial" panose="020B0604020202020204" pitchFamily="34" charset="0"/>
                <a:cs typeface="Arial" panose="020B0604020202020204" pitchFamily="34" charset="0"/>
              </a:rPr>
              <a:t>-accretion onto </a:t>
            </a:r>
            <a:r>
              <a:rPr lang="en-US" altLang="zh-CN" sz="1600" dirty="0">
                <a:latin typeface="Arial" panose="020B0604020202020204" pitchFamily="34" charset="0"/>
                <a:cs typeface="Arial" panose="020B0604020202020204" pitchFamily="34" charset="0"/>
              </a:rPr>
              <a:t>the </a:t>
            </a:r>
            <a:r>
              <a:rPr lang="en-US" altLang="zh-CN" sz="1600" b="0" i="0" u="none" strike="noStrike" baseline="0" dirty="0">
                <a:latin typeface="Arial" panose="020B0604020202020204" pitchFamily="34" charset="0"/>
                <a:cs typeface="Arial" panose="020B0604020202020204" pitchFamily="34" charset="0"/>
              </a:rPr>
              <a:t>black hole</a:t>
            </a:r>
          </a:p>
          <a:p>
            <a:pPr algn="l">
              <a:spcAft>
                <a:spcPts val="1200"/>
              </a:spcAft>
            </a:pPr>
            <a:r>
              <a:rPr lang="en-US" altLang="zh-CN" sz="1600" b="0" i="0" u="none" strike="noStrike" baseline="0" dirty="0">
                <a:latin typeface="Arial" panose="020B0604020202020204" pitchFamily="34" charset="0"/>
                <a:cs typeface="Arial" panose="020B0604020202020204" pitchFamily="34" charset="0"/>
              </a:rPr>
              <a:t>-produce a beamed jet</a:t>
            </a:r>
          </a:p>
          <a:p>
            <a:pPr algn="l">
              <a:spcAft>
                <a:spcPts val="1200"/>
              </a:spcAft>
            </a:pPr>
            <a:r>
              <a:rPr lang="en-US" altLang="zh-CN" sz="1600" b="0" i="0" u="none" strike="noStrike" baseline="0" dirty="0">
                <a:latin typeface="Arial" panose="020B0604020202020204" pitchFamily="34" charset="0"/>
                <a:cs typeface="Arial" panose="020B0604020202020204" pitchFamily="34" charset="0"/>
              </a:rPr>
              <a:t>-long-duration </a:t>
            </a:r>
            <a:r>
              <a:rPr lang="el-GR" altLang="zh-CN" sz="1600" b="0" i="0" u="none" strike="noStrike" baseline="0" dirty="0">
                <a:latin typeface="Arial" panose="020B0604020202020204" pitchFamily="34" charset="0"/>
                <a:cs typeface="Arial" panose="020B0604020202020204" pitchFamily="34" charset="0"/>
              </a:rPr>
              <a:t>γ-</a:t>
            </a:r>
            <a:r>
              <a:rPr lang="en-US" altLang="zh-CN" sz="1600" b="0" i="0" u="none" strike="noStrike" baseline="0" dirty="0">
                <a:latin typeface="Arial" panose="020B0604020202020204" pitchFamily="34" charset="0"/>
                <a:cs typeface="Arial" panose="020B0604020202020204" pitchFamily="34" charset="0"/>
              </a:rPr>
              <a:t>ray bursts</a:t>
            </a:r>
          </a:p>
          <a:p>
            <a:pPr algn="l">
              <a:spcAft>
                <a:spcPts val="1200"/>
              </a:spcAft>
            </a:pPr>
            <a:r>
              <a:rPr lang="en-US" altLang="zh-CN" sz="1600" dirty="0">
                <a:latin typeface="Arial" panose="020B0604020202020204" pitchFamily="34" charset="0"/>
                <a:cs typeface="Arial" panose="020B0604020202020204" pitchFamily="34" charset="0"/>
              </a:rPr>
              <a:t>-3D model 2019, Seigel et al </a:t>
            </a:r>
          </a:p>
        </p:txBody>
      </p:sp>
    </p:spTree>
    <p:extLst>
      <p:ext uri="{BB962C8B-B14F-4D97-AF65-F5344CB8AC3E}">
        <p14:creationId xmlns:p14="http://schemas.microsoft.com/office/powerpoint/2010/main" val="23366912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22740E34-4C69-B9EA-BC09-A5EC290C8944}"/>
              </a:ext>
            </a:extLst>
          </p:cNvPr>
          <p:cNvPicPr>
            <a:picLocks noChangeAspect="1"/>
          </p:cNvPicPr>
          <p:nvPr/>
        </p:nvPicPr>
        <p:blipFill rotWithShape="1">
          <a:blip r:embed="rId2"/>
          <a:srcRect l="19596" t="30130" r="52904" b="24837"/>
          <a:stretch/>
        </p:blipFill>
        <p:spPr>
          <a:xfrm>
            <a:off x="121026" y="1931895"/>
            <a:ext cx="3352800" cy="3088342"/>
          </a:xfrm>
          <a:prstGeom prst="rect">
            <a:avLst/>
          </a:prstGeom>
        </p:spPr>
      </p:pic>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5" name="图片 4">
            <a:extLst>
              <a:ext uri="{FF2B5EF4-FFF2-40B4-BE49-F238E27FC236}">
                <a16:creationId xmlns:a16="http://schemas.microsoft.com/office/drawing/2014/main" id="{5DCBFFBE-5CDF-501F-EC6A-65DC0863E42F}"/>
              </a:ext>
            </a:extLst>
          </p:cNvPr>
          <p:cNvPicPr>
            <a:picLocks noChangeAspect="1"/>
          </p:cNvPicPr>
          <p:nvPr/>
        </p:nvPicPr>
        <p:blipFill rotWithShape="1">
          <a:blip r:embed="rId3"/>
          <a:srcRect l="49375" t="37516" r="22659" b="28955"/>
          <a:stretch/>
        </p:blipFill>
        <p:spPr>
          <a:xfrm>
            <a:off x="3278012" y="1990164"/>
            <a:ext cx="4579369" cy="3088341"/>
          </a:xfrm>
          <a:prstGeom prst="rect">
            <a:avLst/>
          </a:prstGeom>
        </p:spPr>
      </p:pic>
      <p:pic>
        <p:nvPicPr>
          <p:cNvPr id="8" name="图片 7">
            <a:extLst>
              <a:ext uri="{FF2B5EF4-FFF2-40B4-BE49-F238E27FC236}">
                <a16:creationId xmlns:a16="http://schemas.microsoft.com/office/drawing/2014/main" id="{620C268F-3AD2-F5AA-6597-D969D91C19C6}"/>
              </a:ext>
            </a:extLst>
          </p:cNvPr>
          <p:cNvPicPr>
            <a:picLocks noChangeAspect="1"/>
          </p:cNvPicPr>
          <p:nvPr/>
        </p:nvPicPr>
        <p:blipFill rotWithShape="1">
          <a:blip r:embed="rId4"/>
          <a:srcRect l="50588" t="18758" r="19044" b="47582"/>
          <a:stretch/>
        </p:blipFill>
        <p:spPr>
          <a:xfrm>
            <a:off x="7575550" y="1837764"/>
            <a:ext cx="4675544" cy="3500718"/>
          </a:xfrm>
          <a:prstGeom prst="rect">
            <a:avLst/>
          </a:prstGeom>
        </p:spPr>
      </p:pic>
      <p:sp>
        <p:nvSpPr>
          <p:cNvPr id="9" name="文本框 8">
            <a:extLst>
              <a:ext uri="{FF2B5EF4-FFF2-40B4-BE49-F238E27FC236}">
                <a16:creationId xmlns:a16="http://schemas.microsoft.com/office/drawing/2014/main" id="{018436D7-B064-EE0D-77A4-A057D58DBEE7}"/>
              </a:ext>
            </a:extLst>
          </p:cNvPr>
          <p:cNvSpPr txBox="1"/>
          <p:nvPr/>
        </p:nvSpPr>
        <p:spPr>
          <a:xfrm>
            <a:off x="849086" y="5078505"/>
            <a:ext cx="2682551" cy="923330"/>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Ji et al. 2019</a:t>
            </a:r>
          </a:p>
          <a:p>
            <a:r>
              <a:rPr lang="en-US" altLang="zh-CN" dirty="0">
                <a:latin typeface="Arial" panose="020B0604020202020204" pitchFamily="34" charset="0"/>
                <a:cs typeface="Arial" panose="020B0604020202020204" pitchFamily="34" charset="0"/>
              </a:rPr>
              <a:t>insufficient La</a:t>
            </a:r>
          </a:p>
          <a:p>
            <a:endParaRPr lang="zh-CN" altLang="en-US" dirty="0">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2673B823-CA72-6A18-A024-922E067A3133}"/>
              </a:ext>
            </a:extLst>
          </p:cNvPr>
          <p:cNvSpPr txBox="1"/>
          <p:nvPr/>
        </p:nvSpPr>
        <p:spPr>
          <a:xfrm>
            <a:off x="4261758" y="5078505"/>
            <a:ext cx="2795424" cy="646331"/>
          </a:xfrm>
          <a:prstGeom prst="rect">
            <a:avLst/>
          </a:prstGeom>
          <a:noFill/>
        </p:spPr>
        <p:txBody>
          <a:bodyPr wrap="square">
            <a:spAutoFit/>
          </a:bodyPr>
          <a:lstStyle/>
          <a:p>
            <a:r>
              <a:rPr lang="en-US" altLang="zh-CN" dirty="0" err="1">
                <a:latin typeface="Arial" panose="020B0604020202020204" pitchFamily="34" charset="0"/>
                <a:cs typeface="Arial" panose="020B0604020202020204" pitchFamily="34" charset="0"/>
              </a:rPr>
              <a:t>Côté</a:t>
            </a:r>
            <a:r>
              <a:rPr lang="en-US" altLang="zh-CN" dirty="0">
                <a:latin typeface="Arial" panose="020B0604020202020204" pitchFamily="34" charset="0"/>
                <a:cs typeface="Arial" panose="020B0604020202020204" pitchFamily="34" charset="0"/>
              </a:rPr>
              <a:t> et al. 2019</a:t>
            </a:r>
          </a:p>
          <a:p>
            <a:r>
              <a:rPr lang="en-US" altLang="zh-CN" dirty="0">
                <a:latin typeface="Arial" panose="020B0604020202020204" pitchFamily="34" charset="0"/>
                <a:cs typeface="Arial" panose="020B0604020202020204" pitchFamily="34" charset="0"/>
              </a:rPr>
              <a:t>Inconsistent with [Eu/Fe]</a:t>
            </a:r>
          </a:p>
        </p:txBody>
      </p:sp>
      <p:sp>
        <p:nvSpPr>
          <p:cNvPr id="13" name="文本框 12">
            <a:extLst>
              <a:ext uri="{FF2B5EF4-FFF2-40B4-BE49-F238E27FC236}">
                <a16:creationId xmlns:a16="http://schemas.microsoft.com/office/drawing/2014/main" id="{204F5B50-062A-2E9F-AA0A-CEA8A887E598}"/>
              </a:ext>
            </a:extLst>
          </p:cNvPr>
          <p:cNvSpPr txBox="1"/>
          <p:nvPr/>
        </p:nvSpPr>
        <p:spPr>
          <a:xfrm>
            <a:off x="8280141" y="5078505"/>
            <a:ext cx="6125546" cy="646331"/>
          </a:xfrm>
          <a:prstGeom prst="rect">
            <a:avLst/>
          </a:prstGeom>
          <a:noFill/>
        </p:spPr>
        <p:txBody>
          <a:bodyPr wrap="square">
            <a:spAutoFit/>
          </a:bodyPr>
          <a:lstStyle/>
          <a:p>
            <a:r>
              <a:rPr lang="en-US" altLang="zh-CN" dirty="0" err="1">
                <a:latin typeface="Arial" panose="020B0604020202020204" pitchFamily="34" charset="0"/>
                <a:cs typeface="Arial" panose="020B0604020202020204" pitchFamily="34" charset="0"/>
              </a:rPr>
              <a:t>Holmbeck</a:t>
            </a:r>
            <a:r>
              <a:rPr lang="en-US" altLang="zh-CN" dirty="0">
                <a:latin typeface="Arial" panose="020B0604020202020204" pitchFamily="34" charset="0"/>
                <a:cs typeface="Arial" panose="020B0604020202020204" pitchFamily="34" charset="0"/>
              </a:rPr>
              <a:t> et al. 2023</a:t>
            </a:r>
          </a:p>
          <a:p>
            <a:r>
              <a:rPr lang="en-US" altLang="zh-CN" dirty="0">
                <a:latin typeface="Arial" panose="020B0604020202020204" pitchFamily="34" charset="0"/>
                <a:cs typeface="Arial" panose="020B0604020202020204" pitchFamily="34" charset="0"/>
              </a:rPr>
              <a:t>Data of DNS, weaker than solar </a:t>
            </a:r>
          </a:p>
        </p:txBody>
      </p:sp>
      <p:sp>
        <p:nvSpPr>
          <p:cNvPr id="14" name="文本框 13">
            <a:extLst>
              <a:ext uri="{FF2B5EF4-FFF2-40B4-BE49-F238E27FC236}">
                <a16:creationId xmlns:a16="http://schemas.microsoft.com/office/drawing/2014/main" id="{DAC7CA74-F033-B86D-1EF9-0CF84029061B}"/>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Site of r-process</a:t>
            </a:r>
          </a:p>
        </p:txBody>
      </p:sp>
      <p:sp>
        <p:nvSpPr>
          <p:cNvPr id="2" name="文本框 1">
            <a:extLst>
              <a:ext uri="{FF2B5EF4-FFF2-40B4-BE49-F238E27FC236}">
                <a16:creationId xmlns:a16="http://schemas.microsoft.com/office/drawing/2014/main" id="{C42FA3C3-4746-51B8-911E-9F0316AF0CF8}"/>
              </a:ext>
            </a:extLst>
          </p:cNvPr>
          <p:cNvSpPr txBox="1"/>
          <p:nvPr/>
        </p:nvSpPr>
        <p:spPr>
          <a:xfrm>
            <a:off x="569168" y="1127597"/>
            <a:ext cx="11403834" cy="584775"/>
          </a:xfrm>
          <a:prstGeom prst="rect">
            <a:avLst/>
          </a:prstGeom>
          <a:noFill/>
        </p:spPr>
        <p:txBody>
          <a:bodyPr wrap="square" rtlCol="0">
            <a:spAutoFit/>
          </a:bodyPr>
          <a:lstStyle/>
          <a:p>
            <a:r>
              <a:rPr lang="en-US" altLang="zh-CN" sz="3200" b="1" dirty="0">
                <a:solidFill>
                  <a:schemeClr val="accent1">
                    <a:lumMod val="75000"/>
                  </a:schemeClr>
                </a:solidFill>
              </a:rPr>
              <a:t>Is the neutron star merger only dominated site of r-process? </a:t>
            </a:r>
            <a:endParaRPr lang="zh-CN" altLang="en-US" sz="3200" b="1" dirty="0">
              <a:solidFill>
                <a:schemeClr val="accent1">
                  <a:lumMod val="75000"/>
                </a:schemeClr>
              </a:solidFill>
            </a:endParaRPr>
          </a:p>
        </p:txBody>
      </p:sp>
    </p:spTree>
    <p:extLst>
      <p:ext uri="{BB962C8B-B14F-4D97-AF65-F5344CB8AC3E}">
        <p14:creationId xmlns:p14="http://schemas.microsoft.com/office/powerpoint/2010/main" val="11788614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pic>
        <p:nvPicPr>
          <p:cNvPr id="2" name="图片 1">
            <a:extLst>
              <a:ext uri="{FF2B5EF4-FFF2-40B4-BE49-F238E27FC236}">
                <a16:creationId xmlns:a16="http://schemas.microsoft.com/office/drawing/2014/main" id="{FDA65F1F-9F02-9E80-7E14-A17200CF8902}"/>
              </a:ext>
            </a:extLst>
          </p:cNvPr>
          <p:cNvPicPr>
            <a:picLocks noChangeAspect="1"/>
          </p:cNvPicPr>
          <p:nvPr/>
        </p:nvPicPr>
        <p:blipFill rotWithShape="1">
          <a:blip r:embed="rId2"/>
          <a:srcRect l="30977" t="24167" r="35039" b="5417"/>
          <a:stretch/>
        </p:blipFill>
        <p:spPr>
          <a:xfrm>
            <a:off x="5122327" y="666515"/>
            <a:ext cx="5150304" cy="6002768"/>
          </a:xfrm>
          <a:prstGeom prst="rect">
            <a:avLst/>
          </a:prstGeom>
        </p:spPr>
      </p:pic>
      <p:sp>
        <p:nvSpPr>
          <p:cNvPr id="3" name="文本框 2">
            <a:extLst>
              <a:ext uri="{FF2B5EF4-FFF2-40B4-BE49-F238E27FC236}">
                <a16:creationId xmlns:a16="http://schemas.microsoft.com/office/drawing/2014/main" id="{4A5C6DBC-BED4-B096-B63E-9A01060BD267}"/>
              </a:ext>
            </a:extLst>
          </p:cNvPr>
          <p:cNvSpPr txBox="1"/>
          <p:nvPr/>
        </p:nvSpPr>
        <p:spPr>
          <a:xfrm>
            <a:off x="825341" y="1155091"/>
            <a:ext cx="6096000" cy="541686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3200" b="0" i="0" u="none" strike="noStrike" kern="1200" cap="none" spc="0" normalizeH="0" baseline="0" noProof="0" dirty="0">
                <a:ln>
                  <a:noFill/>
                </a:ln>
                <a:solidFill>
                  <a:srgbClr val="FF0000"/>
                </a:solidFill>
                <a:effectLst/>
                <a:uLnTx/>
                <a:uFillTx/>
                <a:latin typeface="Arial" panose="020B0604020202020204" pitchFamily="34" charset="0"/>
                <a:ea typeface="等线" panose="02010600030101010101" pitchFamily="2" charset="-122"/>
                <a:cs typeface="Arial" panose="020B0604020202020204" pitchFamily="34" charset="0"/>
              </a:rPr>
              <a:t>Common Envelope Jet Supernovae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-death of two stars</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-RSG and NS</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r>
              <a:rPr kumimoji="0" lang="en-US" altLang="zh-CN" sz="2400" b="0" i="0" u="none" strike="noStrike" kern="1200" cap="none" spc="0" normalizeH="0" baseline="0" noProof="0" dirty="0" err="1">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RSG</a:t>
            </a:r>
            <a:r>
              <a:rPr lang="zh-CN" altLang="en-US" sz="24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lang="en-US" altLang="zh-CN" sz="2400" dirty="0">
                <a:solidFill>
                  <a:prstClr val="black"/>
                </a:solidFill>
                <a:latin typeface="Arial" panose="020B0604020202020204" pitchFamily="34" charset="0"/>
                <a:ea typeface="等线" panose="02010600030101010101" pitchFamily="2" charset="-122"/>
                <a:cs typeface="Arial" panose="020B0604020202020204" pitchFamily="34" charset="0"/>
              </a:rPr>
              <a:t>swallows</a:t>
            </a:r>
            <a:r>
              <a:rPr lang="zh-CN" altLang="en-US" sz="24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NS</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-Ns </a:t>
            </a:r>
            <a:r>
              <a:rPr lang="en-US" altLang="zh-CN" sz="2400" dirty="0">
                <a:solidFill>
                  <a:prstClr val="black"/>
                </a:solidFill>
                <a:latin typeface="Arial" panose="020B0604020202020204" pitchFamily="34" charset="0"/>
                <a:ea typeface="等线" panose="02010600030101010101" pitchFamily="2" charset="-122"/>
                <a:cs typeface="Arial" panose="020B0604020202020204" pitchFamily="34" charset="0"/>
              </a:rPr>
              <a:t>spirals in </a:t>
            </a: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core </a:t>
            </a: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r>
              <a:rPr lang="en-US" altLang="zh-CN" sz="2400" dirty="0">
                <a:solidFill>
                  <a:prstClr val="black"/>
                </a:solidFill>
                <a:latin typeface="Arial" panose="020B0604020202020204" pitchFamily="34" charset="0"/>
                <a:ea typeface="等线" panose="02010600030101010101" pitchFamily="2" charset="-122"/>
                <a:cs typeface="Arial" panose="020B0604020202020204" pitchFamily="34" charset="0"/>
              </a:rPr>
              <a:t>a</a:t>
            </a:r>
            <a:r>
              <a:rPr kumimoji="0" lang="en-US" altLang="zh-CN" sz="2400" b="0" i="0" u="none" strike="noStrike" kern="1200" cap="none" spc="0" normalizeH="0" baseline="0" noProof="0" dirty="0" err="1">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ccretion</a:t>
            </a: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 disk formed</a:t>
            </a:r>
          </a:p>
          <a:p>
            <a:pPr marL="0" marR="0" lvl="0" indent="0" algn="l" defTabSz="914400" rtl="0" eaLnBrk="1" fontAlgn="auto" latinLnBrk="0" hangingPunct="1">
              <a:lnSpc>
                <a:spcPct val="100000"/>
              </a:lnSpc>
              <a:spcBef>
                <a:spcPts val="0"/>
              </a:spcBef>
              <a:spcAft>
                <a:spcPts val="1200"/>
              </a:spcAft>
              <a:buClrTx/>
              <a:buSzTx/>
              <a:buFontTx/>
              <a:buNone/>
              <a:tabLst/>
              <a:defRPr/>
            </a:pPr>
            <a:r>
              <a:rPr lang="en-US" altLang="zh-CN" sz="2400" dirty="0">
                <a:solidFill>
                  <a:prstClr val="black"/>
                </a:solidFill>
                <a:latin typeface="Arial" panose="020B0604020202020204" pitchFamily="34" charset="0"/>
                <a:ea typeface="等线" panose="02010600030101010101" pitchFamily="2" charset="-122"/>
                <a:cs typeface="Arial" panose="020B0604020202020204" pitchFamily="34" charset="0"/>
              </a:rPr>
              <a:t>-core </a:t>
            </a:r>
            <a:r>
              <a:rPr lang="en-US" altLang="zh-CN" sz="2400" dirty="0" err="1">
                <a:solidFill>
                  <a:prstClr val="black"/>
                </a:solidFill>
                <a:latin typeface="Arial" panose="020B0604020202020204" pitchFamily="34" charset="0"/>
                <a:ea typeface="等线" panose="02010600030101010101" pitchFamily="2" charset="-122"/>
                <a:cs typeface="Arial" panose="020B0604020202020204" pitchFamily="34" charset="0"/>
              </a:rPr>
              <a:t>destroried</a:t>
            </a:r>
            <a:endPar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endParaRPr>
          </a:p>
          <a:p>
            <a:pPr marL="0" marR="0" lvl="0" indent="0" algn="l" defTabSz="914400" rtl="0" eaLnBrk="1" fontAlgn="auto" latinLnBrk="0" hangingPunct="1">
              <a:lnSpc>
                <a:spcPct val="100000"/>
              </a:lnSpc>
              <a:spcBef>
                <a:spcPts val="0"/>
              </a:spcBef>
              <a:spcAft>
                <a:spcPts val="1200"/>
              </a:spcAft>
              <a:buClrTx/>
              <a:buSzTx/>
              <a:buFontTx/>
              <a:buNone/>
              <a:tabLst/>
              <a:defRPr/>
            </a:pP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a:t>
            </a:r>
            <a:r>
              <a:rPr lang="en-US" altLang="zh-CN" sz="2400" dirty="0">
                <a:solidFill>
                  <a:prstClr val="black"/>
                </a:solidFill>
                <a:latin typeface="Arial" panose="020B0604020202020204" pitchFamily="34" charset="0"/>
                <a:ea typeface="等线" panose="02010600030101010101" pitchFamily="2" charset="-122"/>
                <a:cs typeface="Arial" panose="020B0604020202020204" pitchFamily="34" charset="0"/>
              </a:rPr>
              <a:t>bipolar</a:t>
            </a:r>
            <a:r>
              <a:rPr lang="zh-CN" altLang="en-US" sz="2400" dirty="0">
                <a:solidFill>
                  <a:prstClr val="black"/>
                </a:solidFill>
                <a:latin typeface="Arial" panose="020B0604020202020204" pitchFamily="34" charset="0"/>
                <a:ea typeface="等线" panose="02010600030101010101" pitchFamily="2" charset="-122"/>
                <a:cs typeface="Arial" panose="020B0604020202020204" pitchFamily="34" charset="0"/>
              </a:rPr>
              <a:t> </a:t>
            </a:r>
            <a:r>
              <a:rPr kumimoji="0" lang="en-US" altLang="zh-CN" sz="2400" b="0" i="0" u="none" strike="noStrike" kern="1200" cap="none" spc="0" normalizeH="0" baseline="0" noProof="0" dirty="0">
                <a:ln>
                  <a:noFill/>
                </a:ln>
                <a:solidFill>
                  <a:prstClr val="black"/>
                </a:solidFill>
                <a:effectLst/>
                <a:uLnTx/>
                <a:uFillTx/>
                <a:latin typeface="Arial" panose="020B0604020202020204" pitchFamily="34" charset="0"/>
                <a:ea typeface="等线" panose="02010600030101010101" pitchFamily="2" charset="-122"/>
                <a:cs typeface="Arial" panose="020B0604020202020204" pitchFamily="34" charset="0"/>
              </a:rPr>
              <a:t>jet</a:t>
            </a:r>
          </a:p>
          <a:p>
            <a:pPr marL="0" marR="0" lvl="0" indent="0" algn="l" defTabSz="914400" rtl="0" eaLnBrk="1" fontAlgn="auto" latinLnBrk="0" hangingPunct="1">
              <a:lnSpc>
                <a:spcPct val="100000"/>
              </a:lnSpc>
              <a:spcBef>
                <a:spcPts val="0"/>
              </a:spcBef>
              <a:spcAft>
                <a:spcPts val="1200"/>
              </a:spcAft>
              <a:buClrTx/>
              <a:buSzTx/>
              <a:buFontTx/>
              <a:buNone/>
              <a:tabLst/>
              <a:defRPr/>
            </a:pPr>
            <a:endParaRPr kumimoji="0" lang="en-US" altLang="zh-CN" sz="2000" b="0" i="0" u="none" strike="noStrike" kern="1200" cap="none" spc="0" normalizeH="0" baseline="0" noProof="0" dirty="0">
              <a:ln>
                <a:noFill/>
              </a:ln>
              <a:solidFill>
                <a:prstClr val="black"/>
              </a:solidFill>
              <a:effectLst/>
              <a:uLnTx/>
              <a:uFillTx/>
              <a:latin typeface="等线" panose="02010600030101010101" pitchFamily="2" charset="-122"/>
              <a:ea typeface="等线" panose="02010600030101010101" pitchFamily="2" charset="-122"/>
              <a:cs typeface="Times New Roman" panose="02020603050405020304" pitchFamily="18" charset="0"/>
            </a:endParaRPr>
          </a:p>
        </p:txBody>
      </p:sp>
      <p:sp>
        <p:nvSpPr>
          <p:cNvPr id="4" name="文本框 3">
            <a:extLst>
              <a:ext uri="{FF2B5EF4-FFF2-40B4-BE49-F238E27FC236}">
                <a16:creationId xmlns:a16="http://schemas.microsoft.com/office/drawing/2014/main" id="{BFB53AD2-7C95-BC5B-3FEF-91805A203A21}"/>
              </a:ext>
            </a:extLst>
          </p:cNvPr>
          <p:cNvSpPr txBox="1"/>
          <p:nvPr/>
        </p:nvSpPr>
        <p:spPr>
          <a:xfrm>
            <a:off x="9363047" y="6536200"/>
            <a:ext cx="2003612" cy="307777"/>
          </a:xfrm>
          <a:prstGeom prst="rect">
            <a:avLst/>
          </a:prstGeom>
          <a:noFill/>
        </p:spPr>
        <p:txBody>
          <a:bodyPr wrap="square" rtlCol="0">
            <a:spAutoFit/>
          </a:bodyPr>
          <a:lstStyle/>
          <a:p>
            <a:r>
              <a:rPr lang="en-US" altLang="zh-CN" sz="1400" dirty="0">
                <a:latin typeface="Arial" panose="020B0604020202020204" pitchFamily="34" charset="0"/>
                <a:cs typeface="Arial" panose="020B0604020202020204" pitchFamily="34" charset="0"/>
              </a:rPr>
              <a:t>Credit.  </a:t>
            </a:r>
            <a:r>
              <a:rPr lang="en-US" altLang="zh-CN" sz="1400" dirty="0" err="1">
                <a:latin typeface="Arial" panose="020B0604020202020204" pitchFamily="34" charset="0"/>
                <a:cs typeface="Arial" panose="020B0604020202020204" pitchFamily="34" charset="0"/>
              </a:rPr>
              <a:t>Soker</a:t>
            </a:r>
            <a:endParaRPr lang="zh-CN" altLang="en-US" sz="1400"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30418E63-51A0-288C-87EA-83369F0B3C6F}"/>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err="1">
                <a:ln>
                  <a:noFill/>
                </a:ln>
                <a:solidFill>
                  <a:prstClr val="white"/>
                </a:solidFill>
                <a:effectLst/>
                <a:uLnTx/>
                <a:uFillTx/>
                <a:latin typeface="等线" panose="020F0502020204030204"/>
                <a:ea typeface="等线" panose="02010600030101010101" pitchFamily="2" charset="-122"/>
                <a:cs typeface="+mn-cs"/>
              </a:rPr>
              <a:t>CEJ-SNe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5432863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a:extLst>
              <a:ext uri="{FF2B5EF4-FFF2-40B4-BE49-F238E27FC236}">
                <a16:creationId xmlns:a16="http://schemas.microsoft.com/office/drawing/2014/main" id="{E6FD11C7-C141-628B-F9C5-EDDCF47C3227}"/>
              </a:ext>
            </a:extLst>
          </p:cNvPr>
          <p:cNvPicPr>
            <a:picLocks noChangeAspect="1"/>
          </p:cNvPicPr>
          <p:nvPr/>
        </p:nvPicPr>
        <p:blipFill rotWithShape="1">
          <a:blip r:embed="rId2"/>
          <a:srcRect l="57353" t="49967" r="10720" b="19922"/>
          <a:stretch/>
        </p:blipFill>
        <p:spPr>
          <a:xfrm>
            <a:off x="770964" y="1198042"/>
            <a:ext cx="7807231" cy="4141695"/>
          </a:xfrm>
          <a:prstGeom prst="rect">
            <a:avLst/>
          </a:prstGeom>
        </p:spPr>
      </p:pic>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文本框 2">
            <a:extLst>
              <a:ext uri="{FF2B5EF4-FFF2-40B4-BE49-F238E27FC236}">
                <a16:creationId xmlns:a16="http://schemas.microsoft.com/office/drawing/2014/main" id="{7F0765A5-2D5D-13BD-378B-57BBF0D2EF14}"/>
              </a:ext>
            </a:extLst>
          </p:cNvPr>
          <p:cNvSpPr txBox="1"/>
          <p:nvPr/>
        </p:nvSpPr>
        <p:spPr>
          <a:xfrm>
            <a:off x="5188447" y="5825150"/>
            <a:ext cx="2003612"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Jin &amp; </a:t>
            </a:r>
            <a:r>
              <a:rPr lang="en-US" altLang="zh-CN" dirty="0" err="1">
                <a:latin typeface="Arial" panose="020B0604020202020204" pitchFamily="34" charset="0"/>
                <a:cs typeface="Arial" panose="020B0604020202020204" pitchFamily="34" charset="0"/>
              </a:rPr>
              <a:t>Soker</a:t>
            </a:r>
            <a:r>
              <a:rPr lang="en-US" altLang="zh-CN" dirty="0">
                <a:latin typeface="Arial" panose="020B0604020202020204" pitchFamily="34" charset="0"/>
                <a:cs typeface="Arial" panose="020B0604020202020204" pitchFamily="34" charset="0"/>
              </a:rPr>
              <a:t> 2024</a:t>
            </a:r>
            <a:endParaRPr lang="zh-CN" altLang="en-US"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4266DD36-3595-F255-740C-3ADA8724E6A1}"/>
              </a:ext>
            </a:extLst>
          </p:cNvPr>
          <p:cNvSpPr txBox="1"/>
          <p:nvPr/>
        </p:nvSpPr>
        <p:spPr>
          <a:xfrm>
            <a:off x="8370052" y="1975135"/>
            <a:ext cx="3364747" cy="2354491"/>
          </a:xfrm>
          <a:prstGeom prst="rect">
            <a:avLst/>
          </a:prstGeom>
          <a:noFill/>
        </p:spPr>
        <p:txBody>
          <a:bodyPr wrap="square" rtlCol="0">
            <a:spAutoFit/>
          </a:bodyPr>
          <a:lstStyle/>
          <a:p>
            <a:pPr>
              <a:lnSpc>
                <a:spcPct val="200000"/>
              </a:lnSpc>
            </a:pPr>
            <a:endParaRPr lang="en-US" altLang="zh-CN" b="1" dirty="0"/>
          </a:p>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New</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density</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function</a:t>
            </a:r>
          </a:p>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Favor</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A&gt;140</a:t>
            </a:r>
          </a:p>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Agreement</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with La</a:t>
            </a:r>
          </a:p>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Strong</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3</a:t>
            </a:r>
            <a:r>
              <a:rPr lang="en-US" altLang="zh-CN" sz="2400" baseline="30000" dirty="0">
                <a:latin typeface="Arial" panose="020B0604020202020204" pitchFamily="34" charset="0"/>
                <a:cs typeface="Arial" panose="020B0604020202020204" pitchFamily="34" charset="0"/>
              </a:rPr>
              <a:t>rd</a:t>
            </a:r>
            <a:r>
              <a:rPr lang="zh-CN" altLang="en-US" sz="2400" baseline="30000" dirty="0">
                <a:latin typeface="Arial" panose="020B0604020202020204" pitchFamily="34" charset="0"/>
                <a:cs typeface="Arial" panose="020B0604020202020204" pitchFamily="34" charset="0"/>
              </a:rPr>
              <a:t> </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peak</a:t>
            </a:r>
          </a:p>
        </p:txBody>
      </p:sp>
      <p:sp>
        <p:nvSpPr>
          <p:cNvPr id="6" name="文本框 5">
            <a:extLst>
              <a:ext uri="{FF2B5EF4-FFF2-40B4-BE49-F238E27FC236}">
                <a16:creationId xmlns:a16="http://schemas.microsoft.com/office/drawing/2014/main" id="{7BABF3FC-7103-F1D6-CC4B-131BBAC36F7B}"/>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F0502020204030204"/>
                <a:ea typeface="等线" panose="02010600030101010101" pitchFamily="2" charset="-122"/>
              </a:rPr>
              <a:t>r</a:t>
            </a:r>
            <a:r>
              <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rPr>
              <a:t>-process in </a:t>
            </a:r>
            <a:r>
              <a:rPr kumimoji="0" lang="en-US" altLang="zh-CN" sz="2800" b="0" i="0" u="none" strike="noStrike" kern="1200" cap="none" spc="0" normalizeH="0" baseline="0" noProof="0" dirty="0" err="1">
                <a:ln>
                  <a:noFill/>
                </a:ln>
                <a:solidFill>
                  <a:prstClr val="white"/>
                </a:solidFill>
                <a:effectLst/>
                <a:uLnTx/>
                <a:uFillTx/>
                <a:latin typeface="等线" panose="020F0502020204030204"/>
                <a:ea typeface="等线" panose="02010600030101010101" pitchFamily="2" charset="-122"/>
                <a:cs typeface="+mn-cs"/>
              </a:rPr>
              <a:t>CEJ-SNe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val="29436302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灯片编号占位符 6">
            <a:extLst>
              <a:ext uri="{FF2B5EF4-FFF2-40B4-BE49-F238E27FC236}">
                <a16:creationId xmlns:a16="http://schemas.microsoft.com/office/drawing/2014/main" id="{1D8813A7-44AF-4A5A-A3CB-A7EB681C775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959F40A-E574-4026-8CD7-6EBAD0D892DC}" type="slidenum">
              <a:rPr kumimoji="0" lang="zh-CN" altLang="en-US" sz="1200" b="0" i="0" u="none" strike="noStrike" kern="1200" cap="none" spc="0" normalizeH="0" baseline="0" noProof="0" smtClean="0">
                <a:ln>
                  <a:noFill/>
                </a:ln>
                <a:solidFill>
                  <a:prstClr val="black">
                    <a:tint val="75000"/>
                  </a:prstClr>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dirty="0">
              <a:ln>
                <a:noFill/>
              </a:ln>
              <a:solidFill>
                <a:prstClr val="black">
                  <a:tint val="75000"/>
                </a:prstClr>
              </a:solidFill>
              <a:effectLst/>
              <a:uLnTx/>
              <a:uFillTx/>
              <a:latin typeface="等线" panose="020F0502020204030204"/>
              <a:ea typeface="等线" panose="02010600030101010101" pitchFamily="2" charset="-122"/>
              <a:cs typeface="+mn-cs"/>
            </a:endParaRPr>
          </a:p>
        </p:txBody>
      </p:sp>
      <p:sp>
        <p:nvSpPr>
          <p:cNvPr id="3" name="文本框 2">
            <a:extLst>
              <a:ext uri="{FF2B5EF4-FFF2-40B4-BE49-F238E27FC236}">
                <a16:creationId xmlns:a16="http://schemas.microsoft.com/office/drawing/2014/main" id="{079E1B7A-A0B9-FE53-5C22-3BA6F98CE353}"/>
              </a:ext>
            </a:extLst>
          </p:cNvPr>
          <p:cNvSpPr txBox="1"/>
          <p:nvPr/>
        </p:nvSpPr>
        <p:spPr>
          <a:xfrm>
            <a:off x="4592294" y="5995480"/>
            <a:ext cx="2003612"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Jin &amp; </a:t>
            </a:r>
            <a:r>
              <a:rPr lang="en-US" altLang="zh-CN" dirty="0" err="1">
                <a:latin typeface="Arial" panose="020B0604020202020204" pitchFamily="34" charset="0"/>
                <a:cs typeface="Arial" panose="020B0604020202020204" pitchFamily="34" charset="0"/>
              </a:rPr>
              <a:t>Soker</a:t>
            </a:r>
            <a:r>
              <a:rPr lang="en-US" altLang="zh-CN" dirty="0">
                <a:latin typeface="Arial" panose="020B0604020202020204" pitchFamily="34" charset="0"/>
                <a:cs typeface="Arial" panose="020B0604020202020204" pitchFamily="34" charset="0"/>
              </a:rPr>
              <a:t> 2024</a:t>
            </a:r>
            <a:endParaRPr lang="zh-CN" altLang="en-US" dirty="0">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A486B1E6-73AA-C32C-D32B-17B0B2A469FC}"/>
              </a:ext>
            </a:extLst>
          </p:cNvPr>
          <p:cNvSpPr txBox="1"/>
          <p:nvPr/>
        </p:nvSpPr>
        <p:spPr>
          <a:xfrm>
            <a:off x="8195701" y="2436856"/>
            <a:ext cx="3857346" cy="2246769"/>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Define</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log(</a:t>
            </a:r>
            <a:r>
              <a:rPr lang="en-US" altLang="zh-CN" sz="2400" dirty="0" err="1">
                <a:latin typeface="Arial" panose="020B0604020202020204" pitchFamily="34" charset="0"/>
                <a:cs typeface="Arial" panose="020B0604020202020204" pitchFamily="34" charset="0"/>
              </a:rPr>
              <a:t>Ir</a:t>
            </a:r>
            <a:r>
              <a:rPr lang="en-US" altLang="zh-CN" sz="2400" dirty="0">
                <a:latin typeface="Arial" panose="020B0604020202020204" pitchFamily="34" charset="0"/>
                <a:cs typeface="Arial" panose="020B0604020202020204" pitchFamily="34" charset="0"/>
              </a:rPr>
              <a:t>/Eu)</a:t>
            </a:r>
          </a:p>
          <a:p>
            <a:pPr marL="285750" indent="-285750">
              <a:spcAft>
                <a:spcPts val="600"/>
              </a:spcAft>
              <a:buFont typeface="Arial" panose="020B0604020202020204" pitchFamily="34" charset="0"/>
              <a:buChar char="•"/>
            </a:pPr>
            <a:r>
              <a:rPr lang="en-US" altLang="zh-CN" sz="2400" dirty="0">
                <a:latin typeface="Arial" panose="020B0604020202020204" pitchFamily="34" charset="0"/>
                <a:cs typeface="Arial" panose="020B0604020202020204" pitchFamily="34" charset="0"/>
              </a:rPr>
              <a:t>Explain</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r-enhanced stars</a:t>
            </a:r>
          </a:p>
          <a:p>
            <a:pPr marL="285750" indent="-285750">
              <a:spcAft>
                <a:spcPts val="600"/>
              </a:spcAft>
              <a:buFont typeface="Arial" panose="020B0604020202020204" pitchFamily="34" charset="0"/>
              <a:buChar char="•"/>
            </a:pPr>
            <a:r>
              <a:rPr lang="en-US" altLang="zh-CN" sz="2400" dirty="0" err="1">
                <a:latin typeface="Arial" panose="020B0604020202020204" pitchFamily="34" charset="0"/>
                <a:cs typeface="Arial" panose="020B0604020202020204" pitchFamily="34" charset="0"/>
              </a:rPr>
              <a:t>Actinde</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Boost Star</a:t>
            </a:r>
          </a:p>
          <a:p>
            <a:pPr>
              <a:spcAft>
                <a:spcPts val="600"/>
              </a:spcAft>
            </a:pPr>
            <a:r>
              <a:rPr lang="en-US" altLang="zh-CN" sz="2400" dirty="0">
                <a:latin typeface="Arial" panose="020B0604020202020204" pitchFamily="34" charset="0"/>
                <a:cs typeface="Arial" panose="020B0604020202020204" pitchFamily="34" charset="0"/>
              </a:rPr>
              <a:t>   </a:t>
            </a:r>
            <a:r>
              <a:rPr lang="en-US" altLang="zh-CN" dirty="0" err="1">
                <a:latin typeface="Arial" panose="020B0604020202020204" pitchFamily="34" charset="0"/>
                <a:cs typeface="Arial" panose="020B0604020202020204" pitchFamily="34" charset="0"/>
              </a:rPr>
              <a:t>2MASSJ09544277+5246414</a:t>
            </a:r>
            <a:endParaRPr lang="en-US" altLang="zh-CN" dirty="0">
              <a:latin typeface="Arial" panose="020B0604020202020204" pitchFamily="34" charset="0"/>
              <a:cs typeface="Arial" panose="020B0604020202020204" pitchFamily="34" charset="0"/>
            </a:endParaRPr>
          </a:p>
          <a:p>
            <a:pPr>
              <a:spcAft>
                <a:spcPts val="600"/>
              </a:spcAft>
            </a:pPr>
            <a:r>
              <a:rPr lang="en-US" altLang="zh-CN" sz="2400" dirty="0">
                <a:latin typeface="Arial" panose="020B0604020202020204" pitchFamily="34" charset="0"/>
                <a:cs typeface="Arial" panose="020B0604020202020204" pitchFamily="34" charset="0"/>
              </a:rPr>
              <a:t>    age</a:t>
            </a:r>
            <a:r>
              <a:rPr lang="zh-CN" altLang="en-US" sz="2400" dirty="0">
                <a:latin typeface="Arial" panose="020B0604020202020204" pitchFamily="34" charset="0"/>
                <a:cs typeface="Arial" panose="020B0604020202020204" pitchFamily="34" charset="0"/>
              </a:rPr>
              <a:t> </a:t>
            </a:r>
            <a:r>
              <a:rPr lang="en-US" altLang="zh-CN" sz="2400" dirty="0">
                <a:latin typeface="Arial" panose="020B0604020202020204" pitchFamily="34" charset="0"/>
                <a:cs typeface="Arial" panose="020B0604020202020204" pitchFamily="34" charset="0"/>
              </a:rPr>
              <a:t>~</a:t>
            </a:r>
            <a:r>
              <a:rPr lang="en-US" altLang="zh-CN" sz="2400" dirty="0" err="1">
                <a:latin typeface="Arial" panose="020B0604020202020204" pitchFamily="34" charset="0"/>
                <a:cs typeface="Arial" panose="020B0604020202020204" pitchFamily="34" charset="0"/>
              </a:rPr>
              <a:t>11b</a:t>
            </a:r>
            <a:r>
              <a:rPr lang="en-US" altLang="zh-CN" sz="2400" dirty="0">
                <a:latin typeface="Arial" panose="020B0604020202020204" pitchFamily="34" charset="0"/>
                <a:cs typeface="Arial" panose="020B0604020202020204" pitchFamily="34" charset="0"/>
              </a:rPr>
              <a:t> year</a:t>
            </a:r>
            <a:endParaRPr lang="zh-CN" altLang="en-US" sz="2400" dirty="0">
              <a:latin typeface="Arial" panose="020B0604020202020204" pitchFamily="34" charset="0"/>
              <a:cs typeface="Arial" panose="020B0604020202020204" pitchFamily="34" charset="0"/>
            </a:endParaRPr>
          </a:p>
        </p:txBody>
      </p:sp>
      <p:sp>
        <p:nvSpPr>
          <p:cNvPr id="6" name="文本框 5">
            <a:extLst>
              <a:ext uri="{FF2B5EF4-FFF2-40B4-BE49-F238E27FC236}">
                <a16:creationId xmlns:a16="http://schemas.microsoft.com/office/drawing/2014/main" id="{36202896-21F2-7E9D-BD49-D0B7611C3FF4}"/>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2800" b="0" i="0" u="none" strike="noStrike" kern="1200" cap="none" spc="0" normalizeH="0" baseline="0" noProof="0" dirty="0" err="1">
                <a:ln>
                  <a:noFill/>
                </a:ln>
                <a:solidFill>
                  <a:prstClr val="white"/>
                </a:solidFill>
                <a:effectLst/>
                <a:uLnTx/>
                <a:uFillTx/>
                <a:latin typeface="等线" panose="020F0502020204030204"/>
                <a:ea typeface="等线" panose="02010600030101010101" pitchFamily="2" charset="-122"/>
                <a:cs typeface="+mn-cs"/>
              </a:rPr>
              <a:t>CEJ-SNe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pic>
        <p:nvPicPr>
          <p:cNvPr id="8" name="图片 7">
            <a:extLst>
              <a:ext uri="{FF2B5EF4-FFF2-40B4-BE49-F238E27FC236}">
                <a16:creationId xmlns:a16="http://schemas.microsoft.com/office/drawing/2014/main" id="{5D03D9C8-99D5-2BF2-A33F-8AAF5D99AE96}"/>
              </a:ext>
            </a:extLst>
          </p:cNvPr>
          <p:cNvPicPr>
            <a:picLocks noChangeAspect="1"/>
          </p:cNvPicPr>
          <p:nvPr/>
        </p:nvPicPr>
        <p:blipFill>
          <a:blip r:embed="rId2"/>
          <a:stretch>
            <a:fillRect/>
          </a:stretch>
        </p:blipFill>
        <p:spPr>
          <a:xfrm>
            <a:off x="214775" y="1468550"/>
            <a:ext cx="7893920" cy="4409495"/>
          </a:xfrm>
          <a:prstGeom prst="rect">
            <a:avLst/>
          </a:prstGeom>
        </p:spPr>
      </p:pic>
    </p:spTree>
    <p:extLst>
      <p:ext uri="{BB962C8B-B14F-4D97-AF65-F5344CB8AC3E}">
        <p14:creationId xmlns:p14="http://schemas.microsoft.com/office/powerpoint/2010/main" val="10691483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灯片编号占位符 1">
            <a:extLst>
              <a:ext uri="{FF2B5EF4-FFF2-40B4-BE49-F238E27FC236}">
                <a16:creationId xmlns:a16="http://schemas.microsoft.com/office/drawing/2014/main" id="{E6C660F1-477C-21ED-4CEB-8E652E7EF0E4}"/>
              </a:ext>
            </a:extLst>
          </p:cNvPr>
          <p:cNvSpPr>
            <a:spLocks noGrp="1"/>
          </p:cNvSpPr>
          <p:nvPr>
            <p:ph type="sldNum" sz="quarter" idx="12"/>
          </p:nvPr>
        </p:nvSpPr>
        <p:spPr/>
        <p:txBody>
          <a:bodyPr/>
          <a:lstStyle/>
          <a:p>
            <a:fld id="{E959F40A-E574-4026-8CD7-6EBAD0D892DC}" type="slidenum">
              <a:rPr lang="zh-CN" altLang="en-US" smtClean="0"/>
              <a:t>9</a:t>
            </a:fld>
            <a:endParaRPr lang="zh-CN" altLang="en-US" dirty="0"/>
          </a:p>
        </p:txBody>
      </p:sp>
      <p:sp>
        <p:nvSpPr>
          <p:cNvPr id="3" name="文本框 2">
            <a:extLst>
              <a:ext uri="{FF2B5EF4-FFF2-40B4-BE49-F238E27FC236}">
                <a16:creationId xmlns:a16="http://schemas.microsoft.com/office/drawing/2014/main" id="{CD12004A-628C-E244-A15B-372CB25FBE93}"/>
              </a:ext>
            </a:extLst>
          </p:cNvPr>
          <p:cNvSpPr txBox="1"/>
          <p:nvPr/>
        </p:nvSpPr>
        <p:spPr>
          <a:xfrm>
            <a:off x="1373129" y="122489"/>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2800" dirty="0">
                <a:solidFill>
                  <a:prstClr val="white"/>
                </a:solidFill>
                <a:latin typeface="等线" panose="020F0502020204030204"/>
                <a:ea typeface="等线" panose="02010600030101010101" pitchFamily="2" charset="-122"/>
              </a:rPr>
              <a:t>outline</a:t>
            </a:r>
            <a:endParaRPr kumimoji="0" lang="en-US" altLang="zh-CN" sz="2800" b="0" i="0" u="none" strike="noStrike" kern="1200" cap="none" spc="0" normalizeH="0" baseline="0" noProof="0" dirty="0">
              <a:ln>
                <a:noFill/>
              </a:ln>
              <a:solidFill>
                <a:prstClr val="white"/>
              </a:solidFill>
              <a:effectLst/>
              <a:uLnTx/>
              <a:uFillTx/>
              <a:latin typeface="等线" panose="020F0502020204030204"/>
              <a:ea typeface="等线" panose="02010600030101010101" pitchFamily="2" charset="-122"/>
              <a:cs typeface="+mn-cs"/>
            </a:endParaRPr>
          </a:p>
        </p:txBody>
      </p:sp>
      <p:sp>
        <p:nvSpPr>
          <p:cNvPr id="4" name="文本框 3">
            <a:extLst>
              <a:ext uri="{FF2B5EF4-FFF2-40B4-BE49-F238E27FC236}">
                <a16:creationId xmlns:a16="http://schemas.microsoft.com/office/drawing/2014/main" id="{AAA4D3F7-882E-A2D1-C8F8-CF437E6FCDF7}"/>
              </a:ext>
            </a:extLst>
          </p:cNvPr>
          <p:cNvSpPr txBox="1"/>
          <p:nvPr/>
        </p:nvSpPr>
        <p:spPr>
          <a:xfrm>
            <a:off x="1057836" y="2308412"/>
            <a:ext cx="7978588" cy="2800767"/>
          </a:xfrm>
          <a:prstGeom prst="rect">
            <a:avLst/>
          </a:prstGeom>
          <a:noFill/>
        </p:spPr>
        <p:txBody>
          <a:bodyPr wrap="square" rtlCol="0">
            <a:spAutoFit/>
          </a:bodyPr>
          <a:lstStyle/>
          <a:p>
            <a:r>
              <a:rPr lang="en-US" altLang="zh-CN" sz="2800" dirty="0">
                <a:solidFill>
                  <a:schemeClr val="bg1">
                    <a:lumMod val="85000"/>
                  </a:schemeClr>
                </a:solidFill>
                <a:latin typeface="Bahnschrift" panose="020B0502040204020203" pitchFamily="34" charset="0"/>
              </a:rPr>
              <a:t>1  Rapid neutron capture process</a:t>
            </a:r>
          </a:p>
          <a:p>
            <a:r>
              <a:rPr lang="en-US" altLang="zh-CN" sz="2800" dirty="0">
                <a:latin typeface="Bahnschrift" panose="020B0502040204020203" pitchFamily="34" charset="0"/>
              </a:rPr>
              <a:t>     </a:t>
            </a:r>
          </a:p>
          <a:p>
            <a:r>
              <a:rPr lang="en-US" altLang="zh-CN" sz="2800" dirty="0">
                <a:latin typeface="Bahnschrift" panose="020B0502040204020203" pitchFamily="34" charset="0"/>
              </a:rPr>
              <a:t>2 Experiment and LAMBDA</a:t>
            </a:r>
          </a:p>
          <a:p>
            <a:endParaRPr lang="en-US" altLang="zh-CN" sz="2800" dirty="0">
              <a:solidFill>
                <a:schemeClr val="bg1">
                  <a:lumMod val="85000"/>
                </a:schemeClr>
              </a:solidFill>
              <a:latin typeface="Bahnschrift" panose="020B0502040204020203" pitchFamily="34" charset="0"/>
            </a:endParaRPr>
          </a:p>
          <a:p>
            <a:r>
              <a:rPr lang="en-US" altLang="zh-CN" sz="2800" dirty="0">
                <a:solidFill>
                  <a:schemeClr val="bg1">
                    <a:lumMod val="85000"/>
                  </a:schemeClr>
                </a:solidFill>
                <a:latin typeface="Bahnschrift" panose="020B0502040204020203" pitchFamily="34" charset="0"/>
              </a:rPr>
              <a:t>3 </a:t>
            </a:r>
            <a:r>
              <a:rPr lang="en-US" altLang="zh-CN" sz="2800" dirty="0">
                <a:solidFill>
                  <a:schemeClr val="bg1">
                    <a:lumMod val="85000"/>
                  </a:schemeClr>
                </a:solidFill>
                <a:latin typeface="Bahnschrift" panose="020B0502040204020203" pitchFamily="34" charset="0"/>
                <a:ea typeface="等线" panose="02010600030101010101" pitchFamily="2" charset="-122"/>
              </a:rPr>
              <a:t>P</a:t>
            </a:r>
            <a:r>
              <a:rPr lang="en-US" altLang="zh-CN" sz="2800" dirty="0">
                <a:solidFill>
                  <a:schemeClr val="bg1">
                    <a:lumMod val="85000"/>
                  </a:schemeClr>
                </a:solidFill>
                <a:latin typeface="Bahnschrift" panose="020B0502040204020203" pitchFamily="34" charset="0"/>
              </a:rPr>
              <a:t>reliminary results &amp; </a:t>
            </a:r>
            <a:r>
              <a:rPr lang="en-US" altLang="zh-CN" sz="2800" dirty="0" err="1">
                <a:solidFill>
                  <a:schemeClr val="bg1">
                    <a:lumMod val="85000"/>
                  </a:schemeClr>
                </a:solidFill>
                <a:latin typeface="Bahnschrift" panose="020B0502040204020203" pitchFamily="34" charset="0"/>
              </a:rPr>
              <a:t>HIAF</a:t>
            </a:r>
            <a:r>
              <a:rPr lang="en-US" altLang="zh-CN" sz="2800" dirty="0">
                <a:solidFill>
                  <a:schemeClr val="bg1">
                    <a:lumMod val="85000"/>
                  </a:schemeClr>
                </a:solidFill>
                <a:latin typeface="Bahnschrift" panose="020B0502040204020203" pitchFamily="34" charset="0"/>
              </a:rPr>
              <a:t> in future</a:t>
            </a:r>
          </a:p>
          <a:p>
            <a:endParaRPr lang="en-US" altLang="zh-CN" dirty="0"/>
          </a:p>
          <a:p>
            <a:endParaRPr lang="zh-CN" altLang="en-US" dirty="0"/>
          </a:p>
        </p:txBody>
      </p:sp>
    </p:spTree>
    <p:extLst>
      <p:ext uri="{BB962C8B-B14F-4D97-AF65-F5344CB8AC3E}">
        <p14:creationId xmlns:p14="http://schemas.microsoft.com/office/powerpoint/2010/main" val="3492600020"/>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19713</TotalTime>
  <Words>935</Words>
  <Application>Microsoft Office PowerPoint</Application>
  <PresentationFormat>Widescreen</PresentationFormat>
  <Paragraphs>230</Paragraphs>
  <Slides>20</Slides>
  <Notes>0</Notes>
  <HiddenSlides>0</HiddenSlides>
  <MMClips>0</MMClips>
  <ScaleCrop>false</ScaleCrop>
  <HeadingPairs>
    <vt:vector size="6" baseType="variant">
      <vt:variant>
        <vt:lpstr>Fonts Used</vt:lpstr>
      </vt:variant>
      <vt:variant>
        <vt:i4>19</vt:i4>
      </vt:variant>
      <vt:variant>
        <vt:lpstr>Theme</vt:lpstr>
      </vt:variant>
      <vt:variant>
        <vt:i4>2</vt:i4>
      </vt:variant>
      <vt:variant>
        <vt:lpstr>Slide Titles</vt:lpstr>
      </vt:variant>
      <vt:variant>
        <vt:i4>20</vt:i4>
      </vt:variant>
    </vt:vector>
  </HeadingPairs>
  <TitlesOfParts>
    <vt:vector size="41" baseType="lpstr">
      <vt:lpstr>等线</vt:lpstr>
      <vt:lpstr>等线 Light</vt:lpstr>
      <vt:lpstr>MS PGothic</vt:lpstr>
      <vt:lpstr>黑体</vt:lpstr>
      <vt:lpstr>宋体</vt:lpstr>
      <vt:lpstr>Arial</vt:lpstr>
      <vt:lpstr>Arial Unicode MS</vt:lpstr>
      <vt:lpstr>Bahnschrift</vt:lpstr>
      <vt:lpstr>Berlin Sans FB Demi</vt:lpstr>
      <vt:lpstr>Calibri</vt:lpstr>
      <vt:lpstr>Cambria Math</vt:lpstr>
      <vt:lpstr>仿宋_GB2312</vt:lpstr>
      <vt:lpstr>Franklin Gothic Demi</vt:lpstr>
      <vt:lpstr>楷体_GB2312</vt:lpstr>
      <vt:lpstr>华文彩云</vt:lpstr>
      <vt:lpstr>Symbol</vt:lpstr>
      <vt:lpstr>Times New Roman</vt:lpstr>
      <vt:lpstr>Verdana</vt:lpstr>
      <vt:lpstr>Wingdings</vt:lpstr>
      <vt:lpstr>Office 主题​​</vt:lpstr>
      <vt:lpstr>1_Office 主题​​</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JIN JIN</dc:creator>
  <cp:lastModifiedBy>Kevin Ching Wei Li</cp:lastModifiedBy>
  <cp:revision>51</cp:revision>
  <dcterms:created xsi:type="dcterms:W3CDTF">2023-10-17T01:32:05Z</dcterms:created>
  <dcterms:modified xsi:type="dcterms:W3CDTF">2024-05-28T09:09:33Z</dcterms:modified>
</cp:coreProperties>
</file>