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26"/>
  </p:notesMasterIdLst>
  <p:handoutMasterIdLst>
    <p:handoutMasterId r:id="rId27"/>
  </p:handoutMasterIdLst>
  <p:sldIdLst>
    <p:sldId id="296" r:id="rId2"/>
    <p:sldId id="829" r:id="rId3"/>
    <p:sldId id="856" r:id="rId4"/>
    <p:sldId id="855" r:id="rId5"/>
    <p:sldId id="824" r:id="rId6"/>
    <p:sldId id="774" r:id="rId7"/>
    <p:sldId id="806" r:id="rId8"/>
    <p:sldId id="804" r:id="rId9"/>
    <p:sldId id="808" r:id="rId10"/>
    <p:sldId id="807" r:id="rId11"/>
    <p:sldId id="821" r:id="rId12"/>
    <p:sldId id="822" r:id="rId13"/>
    <p:sldId id="845" r:id="rId14"/>
    <p:sldId id="846" r:id="rId15"/>
    <p:sldId id="847" r:id="rId16"/>
    <p:sldId id="854" r:id="rId17"/>
    <p:sldId id="849" r:id="rId18"/>
    <p:sldId id="850" r:id="rId19"/>
    <p:sldId id="851" r:id="rId20"/>
    <p:sldId id="852" r:id="rId21"/>
    <p:sldId id="853" r:id="rId22"/>
    <p:sldId id="844" r:id="rId23"/>
    <p:sldId id="848" r:id="rId24"/>
    <p:sldId id="819" r:id="rId2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8" orient="horz" pos="4320" userDrawn="1">
          <p15:clr>
            <a:srgbClr val="A4A3A4"/>
          </p15:clr>
        </p15:guide>
        <p15:guide id="9" orient="horz" pos="216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FBFBF"/>
    <a:srgbClr val="000000"/>
    <a:srgbClr val="0173C4"/>
    <a:srgbClr val="1E45F7"/>
    <a:srgbClr val="008000"/>
    <a:srgbClr val="041EB7"/>
    <a:srgbClr val="007681"/>
    <a:srgbClr val="92D050"/>
    <a:srgbClr val="526F3F"/>
    <a:srgbClr val="4C9EB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929F9F4-4A8F-4326-A1B4-22849713DDAB}" styleName="Dark Style 1 - Acc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56"/>
    <p:restoredTop sz="95897"/>
  </p:normalViewPr>
  <p:slideViewPr>
    <p:cSldViewPr snapToGrid="0" snapToObjects="1" showGuides="1">
      <p:cViewPr varScale="1">
        <p:scale>
          <a:sx n="90" d="100"/>
          <a:sy n="90" d="100"/>
        </p:scale>
        <p:origin x="224" y="824"/>
      </p:cViewPr>
      <p:guideLst>
        <p:guide pos="3840"/>
        <p:guide orient="horz" pos="4320"/>
        <p:guide orient="horz" pos="216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12" d="100"/>
        <a:sy n="112" d="100"/>
      </p:scale>
      <p:origin x="0" y="0"/>
    </p:cViewPr>
  </p:sorterViewPr>
  <p:notesViewPr>
    <p:cSldViewPr snapToGrid="0" snapToObjects="1">
      <p:cViewPr varScale="1">
        <p:scale>
          <a:sx n="75" d="100"/>
          <a:sy n="75" d="100"/>
        </p:scale>
        <p:origin x="2840" y="1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05"/>
          <c:y val="6.5341953887500595E-2"/>
          <c:w val="0.77906249999999999"/>
          <c:h val="0.65821506593112977"/>
        </c:manualLayout>
      </c:layout>
      <c:lineChart>
        <c:grouping val="standard"/>
        <c:varyColors val="0"/>
        <c:ser>
          <c:idx val="0"/>
          <c:order val="0"/>
          <c:tx>
            <c:strRef>
              <c:f>label 0</c:f>
              <c:strCache>
                <c:ptCount val="1"/>
                <c:pt idx="0">
                  <c:v>Fast</c:v>
                </c:pt>
              </c:strCache>
            </c:strRef>
          </c:tx>
          <c:spPr>
            <a:ln w="28440" cap="rnd">
              <a:solidFill>
                <a:srgbClr val="4472C4"/>
              </a:solidFill>
              <a:round/>
            </a:ln>
          </c:spPr>
          <c:marker>
            <c:symbol val="none"/>
          </c:marker>
          <c:dLbls>
            <c:spPr>
              <a:noFill/>
              <a:ln>
                <a:noFill/>
              </a:ln>
              <a:effectLst/>
            </c:sp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ext>
            </c:extLst>
          </c:dLbls>
          <c:cat>
            <c:strRef>
              <c:f>categories</c:f>
              <c:strCache>
                <c:ptCount val="10"/>
                <c:pt idx="0">
                  <c:v>FY24</c:v>
                </c:pt>
                <c:pt idx="1">
                  <c:v>FY25</c:v>
                </c:pt>
                <c:pt idx="2">
                  <c:v>FY26</c:v>
                </c:pt>
                <c:pt idx="3">
                  <c:v>FY27</c:v>
                </c:pt>
                <c:pt idx="4">
                  <c:v>FY28</c:v>
                </c:pt>
                <c:pt idx="5">
                  <c:v>FY29</c:v>
                </c:pt>
                <c:pt idx="6">
                  <c:v>FY30</c:v>
                </c:pt>
                <c:pt idx="7">
                  <c:v>FY31</c:v>
                </c:pt>
                <c:pt idx="8">
                  <c:v>FY32</c:v>
                </c:pt>
                <c:pt idx="9">
                  <c:v>FY33</c:v>
                </c:pt>
              </c:strCache>
            </c:strRef>
          </c:cat>
          <c:val>
            <c:numRef>
              <c:f>0</c:f>
              <c:numCache>
                <c:formatCode>General</c:formatCode>
                <c:ptCount val="10"/>
                <c:pt idx="0">
                  <c:v>2.5874999999999999</c:v>
                </c:pt>
                <c:pt idx="1">
                  <c:v>4.7249999999999996</c:v>
                </c:pt>
                <c:pt idx="2">
                  <c:v>6.3</c:v>
                </c:pt>
                <c:pt idx="3">
                  <c:v>6.75</c:v>
                </c:pt>
                <c:pt idx="4">
                  <c:v>6.75</c:v>
                </c:pt>
                <c:pt idx="5">
                  <c:v>6.75</c:v>
                </c:pt>
                <c:pt idx="6">
                  <c:v>6.75</c:v>
                </c:pt>
                <c:pt idx="7">
                  <c:v>6.75</c:v>
                </c:pt>
                <c:pt idx="8">
                  <c:v>6.75</c:v>
                </c:pt>
                <c:pt idx="9">
                  <c:v>6.75</c:v>
                </c:pt>
              </c:numCache>
            </c:numRef>
          </c:val>
          <c:smooth val="0"/>
          <c:extLst>
            <c:ext xmlns:c16="http://schemas.microsoft.com/office/drawing/2014/chart" uri="{C3380CC4-5D6E-409C-BE32-E72D297353CC}">
              <c16:uniqueId val="{00000000-F8A4-AF42-BD9B-78ADA598001C}"/>
            </c:ext>
          </c:extLst>
        </c:ser>
        <c:ser>
          <c:idx val="1"/>
          <c:order val="1"/>
          <c:tx>
            <c:strRef>
              <c:f>label 1</c:f>
              <c:strCache>
                <c:ptCount val="1"/>
                <c:pt idx="0">
                  <c:v>Mid-level</c:v>
                </c:pt>
              </c:strCache>
            </c:strRef>
          </c:tx>
          <c:spPr>
            <a:ln w="28440" cap="rnd">
              <a:solidFill>
                <a:srgbClr val="ED7D31"/>
              </a:solidFill>
              <a:round/>
            </a:ln>
          </c:spPr>
          <c:marker>
            <c:symbol val="none"/>
          </c:marker>
          <c:dLbls>
            <c:spPr>
              <a:noFill/>
              <a:ln>
                <a:noFill/>
              </a:ln>
              <a:effectLst/>
            </c:sp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ext>
            </c:extLst>
          </c:dLbls>
          <c:cat>
            <c:strRef>
              <c:f>categories</c:f>
              <c:strCache>
                <c:ptCount val="10"/>
                <c:pt idx="0">
                  <c:v>FY24</c:v>
                </c:pt>
                <c:pt idx="1">
                  <c:v>FY25</c:v>
                </c:pt>
                <c:pt idx="2">
                  <c:v>FY26</c:v>
                </c:pt>
                <c:pt idx="3">
                  <c:v>FY27</c:v>
                </c:pt>
                <c:pt idx="4">
                  <c:v>FY28</c:v>
                </c:pt>
                <c:pt idx="5">
                  <c:v>FY29</c:v>
                </c:pt>
                <c:pt idx="6">
                  <c:v>FY30</c:v>
                </c:pt>
                <c:pt idx="7">
                  <c:v>FY31</c:v>
                </c:pt>
                <c:pt idx="8">
                  <c:v>FY32</c:v>
                </c:pt>
                <c:pt idx="9">
                  <c:v>FY33</c:v>
                </c:pt>
              </c:strCache>
            </c:strRef>
          </c:cat>
          <c:val>
            <c:numRef>
              <c:f>1</c:f>
              <c:numCache>
                <c:formatCode>General</c:formatCode>
                <c:ptCount val="10"/>
                <c:pt idx="0">
                  <c:v>1.29375</c:v>
                </c:pt>
                <c:pt idx="1">
                  <c:v>1.940625</c:v>
                </c:pt>
                <c:pt idx="2">
                  <c:v>3.3328125000000002</c:v>
                </c:pt>
                <c:pt idx="3">
                  <c:v>4.81640625</c:v>
                </c:pt>
                <c:pt idx="4">
                  <c:v>5.783203125</c:v>
                </c:pt>
                <c:pt idx="5">
                  <c:v>6.75</c:v>
                </c:pt>
                <c:pt idx="6">
                  <c:v>6.75</c:v>
                </c:pt>
                <c:pt idx="7">
                  <c:v>6.75</c:v>
                </c:pt>
                <c:pt idx="8">
                  <c:v>6.75</c:v>
                </c:pt>
                <c:pt idx="9">
                  <c:v>6.75</c:v>
                </c:pt>
              </c:numCache>
            </c:numRef>
          </c:val>
          <c:smooth val="0"/>
          <c:extLst>
            <c:ext xmlns:c16="http://schemas.microsoft.com/office/drawing/2014/chart" uri="{C3380CC4-5D6E-409C-BE32-E72D297353CC}">
              <c16:uniqueId val="{00000001-F8A4-AF42-BD9B-78ADA598001C}"/>
            </c:ext>
          </c:extLst>
        </c:ser>
        <c:ser>
          <c:idx val="2"/>
          <c:order val="2"/>
          <c:tx>
            <c:strRef>
              <c:f>label 2</c:f>
              <c:strCache>
                <c:ptCount val="1"/>
                <c:pt idx="0">
                  <c:v>Slow</c:v>
                </c:pt>
              </c:strCache>
            </c:strRef>
          </c:tx>
          <c:spPr>
            <a:ln w="28440" cap="rnd">
              <a:solidFill>
                <a:srgbClr val="A5A5A5"/>
              </a:solidFill>
              <a:round/>
            </a:ln>
          </c:spPr>
          <c:marker>
            <c:symbol val="none"/>
          </c:marker>
          <c:dLbls>
            <c:spPr>
              <a:noFill/>
              <a:ln>
                <a:noFill/>
              </a:ln>
              <a:effectLst/>
            </c:sp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1"/>
              </c:ext>
            </c:extLst>
          </c:dLbls>
          <c:cat>
            <c:strRef>
              <c:f>categories</c:f>
              <c:strCache>
                <c:ptCount val="10"/>
                <c:pt idx="0">
                  <c:v>FY24</c:v>
                </c:pt>
                <c:pt idx="1">
                  <c:v>FY25</c:v>
                </c:pt>
                <c:pt idx="2">
                  <c:v>FY26</c:v>
                </c:pt>
                <c:pt idx="3">
                  <c:v>FY27</c:v>
                </c:pt>
                <c:pt idx="4">
                  <c:v>FY28</c:v>
                </c:pt>
                <c:pt idx="5">
                  <c:v>FY29</c:v>
                </c:pt>
                <c:pt idx="6">
                  <c:v>FY30</c:v>
                </c:pt>
                <c:pt idx="7">
                  <c:v>FY31</c:v>
                </c:pt>
                <c:pt idx="8">
                  <c:v>FY32</c:v>
                </c:pt>
                <c:pt idx="9">
                  <c:v>FY33</c:v>
                </c:pt>
              </c:strCache>
            </c:strRef>
          </c:cat>
          <c:val>
            <c:numRef>
              <c:f>2</c:f>
              <c:numCache>
                <c:formatCode>General</c:formatCode>
                <c:ptCount val="10"/>
                <c:pt idx="0">
                  <c:v>0.64687499999999998</c:v>
                </c:pt>
                <c:pt idx="1">
                  <c:v>0.97031250000000002</c:v>
                </c:pt>
                <c:pt idx="2">
                  <c:v>1.4554687500000001</c:v>
                </c:pt>
                <c:pt idx="3">
                  <c:v>2.3941406249999999</c:v>
                </c:pt>
                <c:pt idx="4">
                  <c:v>3.6052734375000002</c:v>
                </c:pt>
                <c:pt idx="5">
                  <c:v>4.6942382812499996</c:v>
                </c:pt>
                <c:pt idx="6">
                  <c:v>5.7221191406249998</c:v>
                </c:pt>
                <c:pt idx="7">
                  <c:v>6.2360595703125004</c:v>
                </c:pt>
                <c:pt idx="8">
                  <c:v>6.75</c:v>
                </c:pt>
                <c:pt idx="9">
                  <c:v>6.75</c:v>
                </c:pt>
              </c:numCache>
            </c:numRef>
          </c:val>
          <c:smooth val="0"/>
          <c:extLst>
            <c:ext xmlns:c16="http://schemas.microsoft.com/office/drawing/2014/chart" uri="{C3380CC4-5D6E-409C-BE32-E72D297353CC}">
              <c16:uniqueId val="{00000002-F8A4-AF42-BD9B-78ADA598001C}"/>
            </c:ext>
          </c:extLst>
        </c:ser>
        <c:dLbls>
          <c:showLegendKey val="0"/>
          <c:showVal val="0"/>
          <c:showCatName val="0"/>
          <c:showSerName val="0"/>
          <c:showPercent val="0"/>
          <c:showBubbleSize val="0"/>
        </c:dLbls>
        <c:hiLowLines>
          <c:spPr>
            <a:ln w="0">
              <a:noFill/>
            </a:ln>
          </c:spPr>
        </c:hiLowLines>
        <c:smooth val="0"/>
        <c:axId val="26303142"/>
        <c:axId val="29909881"/>
      </c:lineChart>
      <c:catAx>
        <c:axId val="26303142"/>
        <c:scaling>
          <c:orientation val="minMax"/>
        </c:scaling>
        <c:delete val="0"/>
        <c:axPos val="b"/>
        <c:title>
          <c:tx>
            <c:rich>
              <a:bodyPr rot="0"/>
              <a:lstStyle/>
              <a:p>
                <a:pPr>
                  <a:defRPr/>
                </a:pPr>
                <a:r>
                  <a:rPr lang="en-US" dirty="0"/>
                  <a:t>Fiscal Year</a:t>
                </a:r>
              </a:p>
            </c:rich>
          </c:tx>
          <c:overlay val="0"/>
          <c:spPr>
            <a:noFill/>
            <a:ln w="0">
              <a:noFill/>
            </a:ln>
          </c:spPr>
        </c:title>
        <c:numFmt formatCode="General" sourceLinked="0"/>
        <c:majorTickMark val="none"/>
        <c:minorTickMark val="none"/>
        <c:tickLblPos val="nextTo"/>
        <c:spPr>
          <a:ln w="9360">
            <a:solidFill>
              <a:srgbClr val="D9D9D9"/>
            </a:solidFill>
            <a:round/>
          </a:ln>
        </c:spPr>
        <c:txPr>
          <a:bodyPr rot="2700000"/>
          <a:lstStyle/>
          <a:p>
            <a:pPr>
              <a:defRPr/>
            </a:pPr>
            <a:endParaRPr lang="en-US"/>
          </a:p>
        </c:txPr>
        <c:crossAx val="29909881"/>
        <c:crosses val="autoZero"/>
        <c:auto val="1"/>
        <c:lblAlgn val="ctr"/>
        <c:lblOffset val="100"/>
        <c:noMultiLvlLbl val="0"/>
      </c:catAx>
      <c:valAx>
        <c:axId val="29909881"/>
        <c:scaling>
          <c:orientation val="minMax"/>
        </c:scaling>
        <c:delete val="0"/>
        <c:axPos val="l"/>
        <c:majorGridlines>
          <c:spPr>
            <a:ln w="9360">
              <a:solidFill>
                <a:srgbClr val="D9D9D9"/>
              </a:solidFill>
              <a:round/>
            </a:ln>
          </c:spPr>
        </c:majorGridlines>
        <c:title>
          <c:tx>
            <c:rich>
              <a:bodyPr rot="-5400000"/>
              <a:lstStyle/>
              <a:p>
                <a:pPr>
                  <a:defRPr/>
                </a:pPr>
                <a:r>
                  <a:rPr lang="en-US" b="0" dirty="0"/>
                  <a:t>Required Funding (FY23 M$)</a:t>
                </a:r>
              </a:p>
            </c:rich>
          </c:tx>
          <c:layout>
            <c:manualLayout>
              <c:xMode val="edge"/>
              <c:yMode val="edge"/>
              <c:x val="4.4320840054023918E-2"/>
              <c:y val="0.12374856586040517"/>
            </c:manualLayout>
          </c:layout>
          <c:overlay val="0"/>
          <c:spPr>
            <a:noFill/>
            <a:ln w="0">
              <a:noFill/>
            </a:ln>
          </c:spPr>
        </c:title>
        <c:numFmt formatCode="General" sourceLinked="0"/>
        <c:majorTickMark val="none"/>
        <c:minorTickMark val="none"/>
        <c:tickLblPos val="nextTo"/>
        <c:spPr>
          <a:ln w="6480">
            <a:noFill/>
          </a:ln>
        </c:spPr>
        <c:crossAx val="26303142"/>
        <c:crosses val="autoZero"/>
        <c:crossBetween val="between"/>
      </c:valAx>
      <c:spPr>
        <a:noFill/>
        <a:ln w="0">
          <a:noFill/>
        </a:ln>
      </c:spPr>
    </c:plotArea>
    <c:legend>
      <c:legendPos val="r"/>
      <c:layout>
        <c:manualLayout>
          <c:xMode val="edge"/>
          <c:yMode val="edge"/>
          <c:x val="0.68343750000000003"/>
          <c:y val="0.43944444444444503"/>
          <c:w val="0.27939246202887702"/>
          <c:h val="0.19813312590287799"/>
        </c:manualLayout>
      </c:layout>
      <c:overlay val="0"/>
      <c:spPr>
        <a:solidFill>
          <a:srgbClr val="FFFFFF"/>
        </a:solidFill>
        <a:ln w="0">
          <a:solidFill>
            <a:srgbClr val="000000"/>
          </a:solidFill>
        </a:ln>
      </c:spPr>
    </c:legend>
    <c:plotVisOnly val="1"/>
    <c:dispBlanksAs val="gap"/>
    <c:showDLblsOverMax val="1"/>
  </c:chart>
  <c:spPr>
    <a:solidFill>
      <a:srgbClr val="FFFFFF"/>
    </a:solidFill>
    <a:ln w="9360">
      <a:solidFill>
        <a:srgbClr val="D9D9D9"/>
      </a:solidFill>
      <a:round/>
    </a:ln>
  </c:spPr>
  <c:txPr>
    <a:bodyPr/>
    <a:lstStyle/>
    <a:p>
      <a:pPr>
        <a:defRPr sz="2400">
          <a:latin typeface="Times New Roman" panose="02020603050405020304" pitchFamily="18" charset="0"/>
          <a:cs typeface="Times New Roman" panose="02020603050405020304" pitchFamily="18" charset="0"/>
        </a:defRPr>
      </a:pPr>
      <a:endParaRPr lang="en-US"/>
    </a:p>
  </c:txPr>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D3D39A6-77E7-444E-A642-9A63D17658CA}" type="datetimeFigureOut">
              <a:rPr lang="en-US" smtClean="0"/>
              <a:t>5/31/24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E223C63-8C3D-434D-B393-CC73251942D8}" type="slidenum">
              <a:rPr lang="en-US" smtClean="0"/>
              <a:t>‹#›</a:t>
            </a:fld>
            <a:endParaRPr lang="en-US" dirty="0"/>
          </a:p>
        </p:txBody>
      </p:sp>
    </p:spTree>
    <p:extLst>
      <p:ext uri="{BB962C8B-B14F-4D97-AF65-F5344CB8AC3E}">
        <p14:creationId xmlns:p14="http://schemas.microsoft.com/office/powerpoint/2010/main" val="18926181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45E984D-96FD-2C4B-AC84-701CA62C147F}" type="datetimeFigureOut">
              <a:rPr lang="en-US" smtClean="0"/>
              <a:t>5/31/24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4FDD09A-A7EA-F240-8C4A-3FAABB2D807F}" type="slidenum">
              <a:rPr lang="en-US" smtClean="0"/>
              <a:t>‹#›</a:t>
            </a:fld>
            <a:endParaRPr lang="en-US" dirty="0"/>
          </a:p>
        </p:txBody>
      </p:sp>
    </p:spTree>
    <p:extLst>
      <p:ext uri="{BB962C8B-B14F-4D97-AF65-F5344CB8AC3E}">
        <p14:creationId xmlns:p14="http://schemas.microsoft.com/office/powerpoint/2010/main" val="395111348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figures as appropriate</a:t>
            </a:r>
          </a:p>
        </p:txBody>
      </p:sp>
      <p:sp>
        <p:nvSpPr>
          <p:cNvPr id="4" name="Slide Number Placeholder 3"/>
          <p:cNvSpPr>
            <a:spLocks noGrp="1"/>
          </p:cNvSpPr>
          <p:nvPr>
            <p:ph type="sldNum" sz="quarter" idx="10"/>
          </p:nvPr>
        </p:nvSpPr>
        <p:spPr/>
        <p:txBody>
          <a:bodyPr/>
          <a:lstStyle/>
          <a:p>
            <a:fld id="{A0BD29B5-A7BA-884E-BD13-B6F37FBFF9E7}" type="slidenum">
              <a:rPr lang="en-US" smtClean="0"/>
              <a:t>2</a:t>
            </a:fld>
            <a:endParaRPr lang="en-US" dirty="0"/>
          </a:p>
        </p:txBody>
      </p:sp>
    </p:spTree>
    <p:extLst>
      <p:ext uri="{BB962C8B-B14F-4D97-AF65-F5344CB8AC3E}">
        <p14:creationId xmlns:p14="http://schemas.microsoft.com/office/powerpoint/2010/main" val="1996346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13</a:t>
            </a:fld>
            <a:endParaRPr lang="en-US" dirty="0"/>
          </a:p>
        </p:txBody>
      </p:sp>
    </p:spTree>
    <p:extLst>
      <p:ext uri="{BB962C8B-B14F-4D97-AF65-F5344CB8AC3E}">
        <p14:creationId xmlns:p14="http://schemas.microsoft.com/office/powerpoint/2010/main" val="31697859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14</a:t>
            </a:fld>
            <a:endParaRPr lang="en-US" dirty="0"/>
          </a:p>
        </p:txBody>
      </p:sp>
    </p:spTree>
    <p:extLst>
      <p:ext uri="{BB962C8B-B14F-4D97-AF65-F5344CB8AC3E}">
        <p14:creationId xmlns:p14="http://schemas.microsoft.com/office/powerpoint/2010/main" val="1518573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15</a:t>
            </a:fld>
            <a:endParaRPr lang="en-US" dirty="0"/>
          </a:p>
        </p:txBody>
      </p:sp>
    </p:spTree>
    <p:extLst>
      <p:ext uri="{BB962C8B-B14F-4D97-AF65-F5344CB8AC3E}">
        <p14:creationId xmlns:p14="http://schemas.microsoft.com/office/powerpoint/2010/main" val="7745549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17</a:t>
            </a:fld>
            <a:endParaRPr lang="en-US" dirty="0"/>
          </a:p>
        </p:txBody>
      </p:sp>
    </p:spTree>
    <p:extLst>
      <p:ext uri="{BB962C8B-B14F-4D97-AF65-F5344CB8AC3E}">
        <p14:creationId xmlns:p14="http://schemas.microsoft.com/office/powerpoint/2010/main" val="38954033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18</a:t>
            </a:fld>
            <a:endParaRPr lang="en-US" dirty="0"/>
          </a:p>
        </p:txBody>
      </p:sp>
    </p:spTree>
    <p:extLst>
      <p:ext uri="{BB962C8B-B14F-4D97-AF65-F5344CB8AC3E}">
        <p14:creationId xmlns:p14="http://schemas.microsoft.com/office/powerpoint/2010/main" val="39011434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19</a:t>
            </a:fld>
            <a:endParaRPr lang="en-US" dirty="0"/>
          </a:p>
        </p:txBody>
      </p:sp>
    </p:spTree>
    <p:extLst>
      <p:ext uri="{BB962C8B-B14F-4D97-AF65-F5344CB8AC3E}">
        <p14:creationId xmlns:p14="http://schemas.microsoft.com/office/powerpoint/2010/main" val="3552091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20</a:t>
            </a:fld>
            <a:endParaRPr lang="en-US" dirty="0"/>
          </a:p>
        </p:txBody>
      </p:sp>
    </p:spTree>
    <p:extLst>
      <p:ext uri="{BB962C8B-B14F-4D97-AF65-F5344CB8AC3E}">
        <p14:creationId xmlns:p14="http://schemas.microsoft.com/office/powerpoint/2010/main" val="112495624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21</a:t>
            </a:fld>
            <a:endParaRPr lang="en-US" dirty="0"/>
          </a:p>
        </p:txBody>
      </p:sp>
    </p:spTree>
    <p:extLst>
      <p:ext uri="{BB962C8B-B14F-4D97-AF65-F5344CB8AC3E}">
        <p14:creationId xmlns:p14="http://schemas.microsoft.com/office/powerpoint/2010/main" val="21265922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23</a:t>
            </a:fld>
            <a:endParaRPr lang="en-US" dirty="0"/>
          </a:p>
        </p:txBody>
      </p:sp>
    </p:spTree>
    <p:extLst>
      <p:ext uri="{BB962C8B-B14F-4D97-AF65-F5344CB8AC3E}">
        <p14:creationId xmlns:p14="http://schemas.microsoft.com/office/powerpoint/2010/main" val="2218741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24</a:t>
            </a:fld>
            <a:endParaRPr lang="en-US" dirty="0"/>
          </a:p>
        </p:txBody>
      </p:sp>
    </p:spTree>
    <p:extLst>
      <p:ext uri="{BB962C8B-B14F-4D97-AF65-F5344CB8AC3E}">
        <p14:creationId xmlns:p14="http://schemas.microsoft.com/office/powerpoint/2010/main" val="17198882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figures as appropriate</a:t>
            </a:r>
          </a:p>
        </p:txBody>
      </p:sp>
      <p:sp>
        <p:nvSpPr>
          <p:cNvPr id="4" name="Slide Number Placeholder 3"/>
          <p:cNvSpPr>
            <a:spLocks noGrp="1"/>
          </p:cNvSpPr>
          <p:nvPr>
            <p:ph type="sldNum" sz="quarter" idx="10"/>
          </p:nvPr>
        </p:nvSpPr>
        <p:spPr/>
        <p:txBody>
          <a:bodyPr/>
          <a:lstStyle/>
          <a:p>
            <a:fld id="{A0BD29B5-A7BA-884E-BD13-B6F37FBFF9E7}" type="slidenum">
              <a:rPr lang="en-US" smtClean="0"/>
              <a:t>3</a:t>
            </a:fld>
            <a:endParaRPr lang="en-US" dirty="0"/>
          </a:p>
        </p:txBody>
      </p:sp>
    </p:spTree>
    <p:extLst>
      <p:ext uri="{BB962C8B-B14F-4D97-AF65-F5344CB8AC3E}">
        <p14:creationId xmlns:p14="http://schemas.microsoft.com/office/powerpoint/2010/main" val="10768412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figures as appropriate</a:t>
            </a:r>
          </a:p>
        </p:txBody>
      </p:sp>
      <p:sp>
        <p:nvSpPr>
          <p:cNvPr id="4" name="Slide Number Placeholder 3"/>
          <p:cNvSpPr>
            <a:spLocks noGrp="1"/>
          </p:cNvSpPr>
          <p:nvPr>
            <p:ph type="sldNum" sz="quarter" idx="10"/>
          </p:nvPr>
        </p:nvSpPr>
        <p:spPr/>
        <p:txBody>
          <a:bodyPr/>
          <a:lstStyle/>
          <a:p>
            <a:fld id="{A0BD29B5-A7BA-884E-BD13-B6F37FBFF9E7}" type="slidenum">
              <a:rPr lang="en-US" smtClean="0"/>
              <a:t>4</a:t>
            </a:fld>
            <a:endParaRPr lang="en-US" dirty="0"/>
          </a:p>
        </p:txBody>
      </p:sp>
    </p:spTree>
    <p:extLst>
      <p:ext uri="{BB962C8B-B14F-4D97-AF65-F5344CB8AC3E}">
        <p14:creationId xmlns:p14="http://schemas.microsoft.com/office/powerpoint/2010/main" val="36520224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Replace figures as appropriate</a:t>
            </a:r>
          </a:p>
        </p:txBody>
      </p:sp>
      <p:sp>
        <p:nvSpPr>
          <p:cNvPr id="4" name="Slide Number Placeholder 3"/>
          <p:cNvSpPr>
            <a:spLocks noGrp="1"/>
          </p:cNvSpPr>
          <p:nvPr>
            <p:ph type="sldNum" sz="quarter" idx="10"/>
          </p:nvPr>
        </p:nvSpPr>
        <p:spPr/>
        <p:txBody>
          <a:bodyPr/>
          <a:lstStyle/>
          <a:p>
            <a:fld id="{A0BD29B5-A7BA-884E-BD13-B6F37FBFF9E7}" type="slidenum">
              <a:rPr lang="en-US" smtClean="0"/>
              <a:t>6</a:t>
            </a:fld>
            <a:endParaRPr lang="en-US" dirty="0"/>
          </a:p>
        </p:txBody>
      </p:sp>
    </p:spTree>
    <p:extLst>
      <p:ext uri="{BB962C8B-B14F-4D97-AF65-F5344CB8AC3E}">
        <p14:creationId xmlns:p14="http://schemas.microsoft.com/office/powerpoint/2010/main" val="1173824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8</a:t>
            </a:fld>
            <a:endParaRPr lang="en-US" dirty="0"/>
          </a:p>
        </p:txBody>
      </p:sp>
    </p:spTree>
    <p:extLst>
      <p:ext uri="{BB962C8B-B14F-4D97-AF65-F5344CB8AC3E}">
        <p14:creationId xmlns:p14="http://schemas.microsoft.com/office/powerpoint/2010/main" val="1331842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9</a:t>
            </a:fld>
            <a:endParaRPr lang="en-US" dirty="0"/>
          </a:p>
        </p:txBody>
      </p:sp>
    </p:spTree>
    <p:extLst>
      <p:ext uri="{BB962C8B-B14F-4D97-AF65-F5344CB8AC3E}">
        <p14:creationId xmlns:p14="http://schemas.microsoft.com/office/powerpoint/2010/main" val="31144014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10</a:t>
            </a:fld>
            <a:endParaRPr lang="en-US" dirty="0"/>
          </a:p>
        </p:txBody>
      </p:sp>
    </p:spTree>
    <p:extLst>
      <p:ext uri="{BB962C8B-B14F-4D97-AF65-F5344CB8AC3E}">
        <p14:creationId xmlns:p14="http://schemas.microsoft.com/office/powerpoint/2010/main" val="102546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11</a:t>
            </a:fld>
            <a:endParaRPr lang="en-US" dirty="0"/>
          </a:p>
        </p:txBody>
      </p:sp>
    </p:spTree>
    <p:extLst>
      <p:ext uri="{BB962C8B-B14F-4D97-AF65-F5344CB8AC3E}">
        <p14:creationId xmlns:p14="http://schemas.microsoft.com/office/powerpoint/2010/main" val="330368391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4FDD09A-A7EA-F240-8C4A-3FAABB2D807F}" type="slidenum">
              <a:rPr lang="en-US" smtClean="0"/>
              <a:t>12</a:t>
            </a:fld>
            <a:endParaRPr lang="en-US" dirty="0"/>
          </a:p>
        </p:txBody>
      </p:sp>
    </p:spTree>
    <p:extLst>
      <p:ext uri="{BB962C8B-B14F-4D97-AF65-F5344CB8AC3E}">
        <p14:creationId xmlns:p14="http://schemas.microsoft.com/office/powerpoint/2010/main" val="26818973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w/Color Backgrounds">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0309" y="1134598"/>
            <a:ext cx="10968914" cy="2422759"/>
          </a:xfrm>
        </p:spPr>
        <p:txBody>
          <a:bodyPr anchor="b" anchorCtr="0">
            <a:noAutofit/>
          </a:bodyPr>
          <a:lstStyle>
            <a:lvl1pPr algn="ctr">
              <a:defRPr sz="5400" b="1" i="0" baseline="0">
                <a:solidFill>
                  <a:schemeClr val="bg1"/>
                </a:solidFill>
                <a:latin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10309" y="3886201"/>
            <a:ext cx="10968907" cy="1092083"/>
          </a:xfrm>
        </p:spPr>
        <p:txBody>
          <a:bodyPr>
            <a:noAutofit/>
          </a:bodyPr>
          <a:lstStyle>
            <a:lvl1pPr marL="0" indent="0" algn="ctr">
              <a:buNone/>
              <a:defRPr b="0" i="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grpSp>
        <p:nvGrpSpPr>
          <p:cNvPr id="8" name="Group 7"/>
          <p:cNvGrpSpPr/>
          <p:nvPr userDrawn="1"/>
        </p:nvGrpSpPr>
        <p:grpSpPr>
          <a:xfrm>
            <a:off x="-201766" y="-141165"/>
            <a:ext cx="12586564" cy="7136527"/>
            <a:chOff x="-151325" y="-141165"/>
            <a:chExt cx="9439923" cy="7136527"/>
          </a:xfrm>
        </p:grpSpPr>
        <p:grpSp>
          <p:nvGrpSpPr>
            <p:cNvPr id="9" name="Group 8"/>
            <p:cNvGrpSpPr/>
            <p:nvPr userDrawn="1"/>
          </p:nvGrpSpPr>
          <p:grpSpPr>
            <a:xfrm>
              <a:off x="457731" y="6873247"/>
              <a:ext cx="8226688" cy="122115"/>
              <a:chOff x="457731" y="6582508"/>
              <a:chExt cx="8226688" cy="486507"/>
            </a:xfrm>
          </p:grpSpPr>
          <p:cxnSp>
            <p:nvCxnSpPr>
              <p:cNvPr id="118" name="Straight Connector 11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20" name="Group 119"/>
              <p:cNvGrpSpPr/>
              <p:nvPr userDrawn="1"/>
            </p:nvGrpSpPr>
            <p:grpSpPr>
              <a:xfrm>
                <a:off x="7986158" y="6582508"/>
                <a:ext cx="152400" cy="486507"/>
                <a:chOff x="7983415" y="6582508"/>
                <a:chExt cx="152400" cy="486507"/>
              </a:xfrm>
            </p:grpSpPr>
            <p:cxnSp>
              <p:nvCxnSpPr>
                <p:cNvPr id="151" name="Straight Connector 15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1" name="Group 120"/>
              <p:cNvGrpSpPr/>
              <p:nvPr userDrawn="1"/>
            </p:nvGrpSpPr>
            <p:grpSpPr>
              <a:xfrm>
                <a:off x="7287901" y="6582508"/>
                <a:ext cx="152400" cy="486507"/>
                <a:chOff x="7983415" y="6582508"/>
                <a:chExt cx="152400" cy="486507"/>
              </a:xfrm>
            </p:grpSpPr>
            <p:cxnSp>
              <p:nvCxnSpPr>
                <p:cNvPr id="149" name="Straight Connector 14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2" name="Group 121"/>
              <p:cNvGrpSpPr/>
              <p:nvPr userDrawn="1"/>
            </p:nvGrpSpPr>
            <p:grpSpPr>
              <a:xfrm>
                <a:off x="6589644" y="6582508"/>
                <a:ext cx="152400" cy="486507"/>
                <a:chOff x="7983415" y="6582508"/>
                <a:chExt cx="152400" cy="486507"/>
              </a:xfrm>
            </p:grpSpPr>
            <p:cxnSp>
              <p:nvCxnSpPr>
                <p:cNvPr id="147" name="Straight Connector 14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userDrawn="1"/>
            </p:nvGrpSpPr>
            <p:grpSpPr>
              <a:xfrm>
                <a:off x="5891387" y="6582508"/>
                <a:ext cx="152400" cy="486507"/>
                <a:chOff x="7983415" y="6582508"/>
                <a:chExt cx="152400" cy="486507"/>
              </a:xfrm>
            </p:grpSpPr>
            <p:cxnSp>
              <p:nvCxnSpPr>
                <p:cNvPr id="145" name="Straight Connector 14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4" name="Group 123"/>
              <p:cNvGrpSpPr/>
              <p:nvPr userDrawn="1"/>
            </p:nvGrpSpPr>
            <p:grpSpPr>
              <a:xfrm>
                <a:off x="5193130" y="6582508"/>
                <a:ext cx="152400" cy="486507"/>
                <a:chOff x="7983415" y="6582508"/>
                <a:chExt cx="152400" cy="486507"/>
              </a:xfrm>
            </p:grpSpPr>
            <p:cxnSp>
              <p:nvCxnSpPr>
                <p:cNvPr id="143" name="Straight Connector 14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userDrawn="1"/>
            </p:nvGrpSpPr>
            <p:grpSpPr>
              <a:xfrm>
                <a:off x="4494873" y="6582508"/>
                <a:ext cx="152400" cy="486507"/>
                <a:chOff x="7983415" y="6582508"/>
                <a:chExt cx="152400" cy="486507"/>
              </a:xfrm>
            </p:grpSpPr>
            <p:cxnSp>
              <p:nvCxnSpPr>
                <p:cNvPr id="141" name="Straight Connector 14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6" name="Group 125"/>
              <p:cNvGrpSpPr/>
              <p:nvPr userDrawn="1"/>
            </p:nvGrpSpPr>
            <p:grpSpPr>
              <a:xfrm>
                <a:off x="3796616" y="6582508"/>
                <a:ext cx="152400" cy="486507"/>
                <a:chOff x="7983415" y="6582508"/>
                <a:chExt cx="152400" cy="486507"/>
              </a:xfrm>
            </p:grpSpPr>
            <p:cxnSp>
              <p:nvCxnSpPr>
                <p:cNvPr id="139" name="Straight Connector 1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7" name="Group 126"/>
              <p:cNvGrpSpPr/>
              <p:nvPr userDrawn="1"/>
            </p:nvGrpSpPr>
            <p:grpSpPr>
              <a:xfrm>
                <a:off x="3098359" y="6582508"/>
                <a:ext cx="152400" cy="486507"/>
                <a:chOff x="7983415" y="6582508"/>
                <a:chExt cx="152400" cy="486507"/>
              </a:xfrm>
            </p:grpSpPr>
            <p:cxnSp>
              <p:nvCxnSpPr>
                <p:cNvPr id="137" name="Straight Connector 1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userDrawn="1"/>
            </p:nvGrpSpPr>
            <p:grpSpPr>
              <a:xfrm>
                <a:off x="2400102" y="6582508"/>
                <a:ext cx="152400" cy="486507"/>
                <a:chOff x="7983415" y="6582508"/>
                <a:chExt cx="152400" cy="486507"/>
              </a:xfrm>
            </p:grpSpPr>
            <p:cxnSp>
              <p:nvCxnSpPr>
                <p:cNvPr id="135" name="Straight Connector 1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9" name="Group 128"/>
              <p:cNvGrpSpPr/>
              <p:nvPr userDrawn="1"/>
            </p:nvGrpSpPr>
            <p:grpSpPr>
              <a:xfrm>
                <a:off x="1701845" y="6582508"/>
                <a:ext cx="152400" cy="486507"/>
                <a:chOff x="7983415" y="6582508"/>
                <a:chExt cx="152400" cy="486507"/>
              </a:xfrm>
            </p:grpSpPr>
            <p:cxnSp>
              <p:nvCxnSpPr>
                <p:cNvPr id="133" name="Straight Connector 1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30" name="Group 129"/>
              <p:cNvGrpSpPr/>
              <p:nvPr userDrawn="1"/>
            </p:nvGrpSpPr>
            <p:grpSpPr>
              <a:xfrm>
                <a:off x="1003588" y="6582508"/>
                <a:ext cx="152400" cy="486507"/>
                <a:chOff x="7983415" y="6582508"/>
                <a:chExt cx="152400" cy="486507"/>
              </a:xfrm>
            </p:grpSpPr>
            <p:cxnSp>
              <p:nvCxnSpPr>
                <p:cNvPr id="131" name="Straight Connector 1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0" name="Group 9"/>
            <p:cNvGrpSpPr/>
            <p:nvPr userDrawn="1"/>
          </p:nvGrpSpPr>
          <p:grpSpPr>
            <a:xfrm>
              <a:off x="-151325" y="454007"/>
              <a:ext cx="122115" cy="5945205"/>
              <a:chOff x="-238875" y="454007"/>
              <a:chExt cx="122115" cy="5945205"/>
            </a:xfrm>
          </p:grpSpPr>
          <p:cxnSp>
            <p:nvCxnSpPr>
              <p:cNvPr id="83" name="Straight Connector 8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84" name="Group 83"/>
              <p:cNvGrpSpPr/>
              <p:nvPr userDrawn="1"/>
            </p:nvGrpSpPr>
            <p:grpSpPr>
              <a:xfrm rot="5400000">
                <a:off x="-254017" y="5940709"/>
                <a:ext cx="152400" cy="122115"/>
                <a:chOff x="7983415" y="6582508"/>
                <a:chExt cx="152400" cy="486507"/>
              </a:xfrm>
            </p:grpSpPr>
            <p:cxnSp>
              <p:nvCxnSpPr>
                <p:cNvPr id="116" name="Straight Connector 1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userDrawn="1"/>
            </p:nvGrpSpPr>
            <p:grpSpPr>
              <a:xfrm rot="5400000">
                <a:off x="-254017" y="5467067"/>
                <a:ext cx="152400" cy="122115"/>
                <a:chOff x="7983415" y="6582508"/>
                <a:chExt cx="152400" cy="486507"/>
              </a:xfrm>
            </p:grpSpPr>
            <p:cxnSp>
              <p:nvCxnSpPr>
                <p:cNvPr id="114" name="Straight Connector 1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userDrawn="1"/>
            </p:nvGrpSpPr>
            <p:grpSpPr>
              <a:xfrm rot="5400000">
                <a:off x="-254017" y="4993425"/>
                <a:ext cx="152400" cy="122115"/>
                <a:chOff x="7983415" y="6582508"/>
                <a:chExt cx="152400" cy="486507"/>
              </a:xfrm>
            </p:grpSpPr>
            <p:cxnSp>
              <p:nvCxnSpPr>
                <p:cNvPr id="112" name="Straight Connector 1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userDrawn="1"/>
            </p:nvGrpSpPr>
            <p:grpSpPr>
              <a:xfrm rot="5400000">
                <a:off x="-254017" y="4519783"/>
                <a:ext cx="152400" cy="122115"/>
                <a:chOff x="7983415" y="6582508"/>
                <a:chExt cx="152400" cy="486507"/>
              </a:xfrm>
            </p:grpSpPr>
            <p:cxnSp>
              <p:nvCxnSpPr>
                <p:cNvPr id="110" name="Straight Connector 1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userDrawn="1"/>
            </p:nvGrpSpPr>
            <p:grpSpPr>
              <a:xfrm rot="5400000">
                <a:off x="-254017" y="4046141"/>
                <a:ext cx="152400" cy="122115"/>
                <a:chOff x="7983415" y="6582508"/>
                <a:chExt cx="152400" cy="486507"/>
              </a:xfrm>
            </p:grpSpPr>
            <p:cxnSp>
              <p:nvCxnSpPr>
                <p:cNvPr id="108" name="Straight Connector 1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userDrawn="1"/>
            </p:nvGrpSpPr>
            <p:grpSpPr>
              <a:xfrm rot="5400000">
                <a:off x="-254017" y="3572499"/>
                <a:ext cx="152400" cy="122115"/>
                <a:chOff x="7983415" y="6582508"/>
                <a:chExt cx="152400" cy="486507"/>
              </a:xfrm>
            </p:grpSpPr>
            <p:cxnSp>
              <p:nvCxnSpPr>
                <p:cNvPr id="106" name="Straight Connector 1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userDrawn="1"/>
            </p:nvGrpSpPr>
            <p:grpSpPr>
              <a:xfrm rot="5400000">
                <a:off x="-254017" y="3098857"/>
                <a:ext cx="152400" cy="122115"/>
                <a:chOff x="7983415" y="6582508"/>
                <a:chExt cx="152400" cy="486507"/>
              </a:xfrm>
            </p:grpSpPr>
            <p:cxnSp>
              <p:nvCxnSpPr>
                <p:cNvPr id="104" name="Straight Connector 1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userDrawn="1"/>
            </p:nvGrpSpPr>
            <p:grpSpPr>
              <a:xfrm rot="5400000">
                <a:off x="-254017" y="2625215"/>
                <a:ext cx="152400" cy="122115"/>
                <a:chOff x="7983415" y="6582508"/>
                <a:chExt cx="152400" cy="486507"/>
              </a:xfrm>
            </p:grpSpPr>
            <p:cxnSp>
              <p:nvCxnSpPr>
                <p:cNvPr id="102" name="Straight Connector 1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userDrawn="1"/>
            </p:nvGrpSpPr>
            <p:grpSpPr>
              <a:xfrm rot="5400000">
                <a:off x="-254017" y="2151573"/>
                <a:ext cx="152400" cy="122115"/>
                <a:chOff x="7983415" y="6582508"/>
                <a:chExt cx="152400" cy="486507"/>
              </a:xfrm>
            </p:grpSpPr>
            <p:cxnSp>
              <p:nvCxnSpPr>
                <p:cNvPr id="100" name="Straight Connector 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userDrawn="1"/>
            </p:nvGrpSpPr>
            <p:grpSpPr>
              <a:xfrm rot="5400000">
                <a:off x="-254017" y="1677931"/>
                <a:ext cx="152400" cy="122115"/>
                <a:chOff x="7983415" y="6582508"/>
                <a:chExt cx="152400" cy="486507"/>
              </a:xfrm>
            </p:grpSpPr>
            <p:cxnSp>
              <p:nvCxnSpPr>
                <p:cNvPr id="98" name="Straight Connector 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4" name="Group 93"/>
              <p:cNvGrpSpPr/>
              <p:nvPr userDrawn="1"/>
            </p:nvGrpSpPr>
            <p:grpSpPr>
              <a:xfrm rot="5400000">
                <a:off x="-254017" y="997340"/>
                <a:ext cx="152400" cy="122115"/>
                <a:chOff x="7983415" y="6582508"/>
                <a:chExt cx="152400" cy="486507"/>
              </a:xfrm>
            </p:grpSpPr>
            <p:cxnSp>
              <p:nvCxnSpPr>
                <p:cNvPr id="96" name="Straight Connector 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95" name="Straight Connector 9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userDrawn="1"/>
          </p:nvGrpSpPr>
          <p:grpSpPr>
            <a:xfrm>
              <a:off x="9166483" y="454007"/>
              <a:ext cx="122115" cy="5945205"/>
              <a:chOff x="-238875" y="454007"/>
              <a:chExt cx="122115" cy="5945205"/>
            </a:xfrm>
          </p:grpSpPr>
          <p:cxnSp>
            <p:nvCxnSpPr>
              <p:cNvPr id="48" name="Straight Connector 4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9" name="Group 48"/>
              <p:cNvGrpSpPr/>
              <p:nvPr userDrawn="1"/>
            </p:nvGrpSpPr>
            <p:grpSpPr>
              <a:xfrm rot="5400000">
                <a:off x="-254017" y="5940709"/>
                <a:ext cx="152400" cy="122115"/>
                <a:chOff x="7983415" y="6582508"/>
                <a:chExt cx="152400" cy="486507"/>
              </a:xfrm>
            </p:grpSpPr>
            <p:cxnSp>
              <p:nvCxnSpPr>
                <p:cNvPr id="81" name="Straight Connector 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userDrawn="1"/>
            </p:nvGrpSpPr>
            <p:grpSpPr>
              <a:xfrm rot="5400000">
                <a:off x="-254017" y="5467067"/>
                <a:ext cx="152400" cy="122115"/>
                <a:chOff x="7983415" y="6582508"/>
                <a:chExt cx="152400" cy="486507"/>
              </a:xfrm>
            </p:grpSpPr>
            <p:cxnSp>
              <p:nvCxnSpPr>
                <p:cNvPr id="79" name="Straight Connector 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userDrawn="1"/>
            </p:nvGrpSpPr>
            <p:grpSpPr>
              <a:xfrm rot="5400000">
                <a:off x="-254017" y="4993425"/>
                <a:ext cx="152400" cy="122115"/>
                <a:chOff x="7983415" y="6582508"/>
                <a:chExt cx="152400" cy="486507"/>
              </a:xfrm>
            </p:grpSpPr>
            <p:cxnSp>
              <p:nvCxnSpPr>
                <p:cNvPr id="77" name="Straight Connector 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userDrawn="1"/>
            </p:nvGrpSpPr>
            <p:grpSpPr>
              <a:xfrm rot="5400000">
                <a:off x="-254017" y="4519783"/>
                <a:ext cx="152400" cy="122115"/>
                <a:chOff x="7983415" y="6582508"/>
                <a:chExt cx="152400" cy="486507"/>
              </a:xfrm>
            </p:grpSpPr>
            <p:cxnSp>
              <p:nvCxnSpPr>
                <p:cNvPr id="75" name="Straight Connector 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userDrawn="1"/>
            </p:nvGrpSpPr>
            <p:grpSpPr>
              <a:xfrm rot="5400000">
                <a:off x="-254017" y="4046141"/>
                <a:ext cx="152400" cy="122115"/>
                <a:chOff x="7983415" y="6582508"/>
                <a:chExt cx="152400" cy="486507"/>
              </a:xfrm>
            </p:grpSpPr>
            <p:cxnSp>
              <p:nvCxnSpPr>
                <p:cNvPr id="73" name="Straight Connector 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userDrawn="1"/>
            </p:nvGrpSpPr>
            <p:grpSpPr>
              <a:xfrm rot="5400000">
                <a:off x="-254017" y="3572499"/>
                <a:ext cx="152400" cy="122115"/>
                <a:chOff x="7983415" y="6582508"/>
                <a:chExt cx="152400" cy="486507"/>
              </a:xfrm>
            </p:grpSpPr>
            <p:cxnSp>
              <p:nvCxnSpPr>
                <p:cNvPr id="71" name="Straight Connector 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userDrawn="1"/>
            </p:nvGrpSpPr>
            <p:grpSpPr>
              <a:xfrm rot="5400000">
                <a:off x="-254017" y="3098857"/>
                <a:ext cx="152400" cy="122115"/>
                <a:chOff x="7983415" y="6582508"/>
                <a:chExt cx="152400" cy="486507"/>
              </a:xfrm>
            </p:grpSpPr>
            <p:cxnSp>
              <p:nvCxnSpPr>
                <p:cNvPr id="69" name="Straight Connector 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userDrawn="1"/>
            </p:nvGrpSpPr>
            <p:grpSpPr>
              <a:xfrm rot="5400000">
                <a:off x="-254017" y="2625215"/>
                <a:ext cx="152400" cy="122115"/>
                <a:chOff x="7983415" y="6582508"/>
                <a:chExt cx="152400" cy="486507"/>
              </a:xfrm>
            </p:grpSpPr>
            <p:cxnSp>
              <p:nvCxnSpPr>
                <p:cNvPr id="67" name="Straight Connector 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userDrawn="1"/>
            </p:nvGrpSpPr>
            <p:grpSpPr>
              <a:xfrm rot="5400000">
                <a:off x="-254017" y="2151573"/>
                <a:ext cx="152400" cy="122115"/>
                <a:chOff x="7983415" y="6582508"/>
                <a:chExt cx="152400" cy="486507"/>
              </a:xfrm>
            </p:grpSpPr>
            <p:cxnSp>
              <p:nvCxnSpPr>
                <p:cNvPr id="65" name="Straight Connector 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userDrawn="1"/>
            </p:nvGrpSpPr>
            <p:grpSpPr>
              <a:xfrm rot="5400000">
                <a:off x="-254017" y="1677931"/>
                <a:ext cx="152400" cy="122115"/>
                <a:chOff x="7983415" y="6582508"/>
                <a:chExt cx="152400" cy="486507"/>
              </a:xfrm>
            </p:grpSpPr>
            <p:cxnSp>
              <p:nvCxnSpPr>
                <p:cNvPr id="63" name="Straight Connector 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userDrawn="1"/>
            </p:nvGrpSpPr>
            <p:grpSpPr>
              <a:xfrm rot="5400000">
                <a:off x="-254017" y="997340"/>
                <a:ext cx="152400" cy="122115"/>
                <a:chOff x="7983415" y="6582508"/>
                <a:chExt cx="152400" cy="486507"/>
              </a:xfrm>
            </p:grpSpPr>
            <p:cxnSp>
              <p:nvCxnSpPr>
                <p:cNvPr id="61" name="Straight Connector 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60" name="Straight Connector 5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userDrawn="1"/>
          </p:nvGrpSpPr>
          <p:grpSpPr>
            <a:xfrm>
              <a:off x="457731" y="-141165"/>
              <a:ext cx="8226688" cy="122115"/>
              <a:chOff x="457731" y="6582508"/>
              <a:chExt cx="8226688" cy="486507"/>
            </a:xfrm>
          </p:grpSpPr>
          <p:cxnSp>
            <p:nvCxnSpPr>
              <p:cNvPr id="13" name="Straight Connector 1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5" name="Group 14"/>
              <p:cNvGrpSpPr/>
              <p:nvPr userDrawn="1"/>
            </p:nvGrpSpPr>
            <p:grpSpPr>
              <a:xfrm>
                <a:off x="7986158" y="6582508"/>
                <a:ext cx="152400" cy="486507"/>
                <a:chOff x="7983415" y="6582508"/>
                <a:chExt cx="152400" cy="486507"/>
              </a:xfrm>
            </p:grpSpPr>
            <p:cxnSp>
              <p:nvCxnSpPr>
                <p:cNvPr id="46" name="Straight Connector 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userDrawn="1"/>
            </p:nvGrpSpPr>
            <p:grpSpPr>
              <a:xfrm>
                <a:off x="7287901" y="6582508"/>
                <a:ext cx="152400" cy="486507"/>
                <a:chOff x="7983415" y="6582508"/>
                <a:chExt cx="152400" cy="486507"/>
              </a:xfrm>
            </p:grpSpPr>
            <p:cxnSp>
              <p:nvCxnSpPr>
                <p:cNvPr id="44" name="Straight Connector 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userDrawn="1"/>
            </p:nvGrpSpPr>
            <p:grpSpPr>
              <a:xfrm>
                <a:off x="6589644" y="6582508"/>
                <a:ext cx="152400" cy="486507"/>
                <a:chOff x="7983415" y="6582508"/>
                <a:chExt cx="152400" cy="486507"/>
              </a:xfrm>
            </p:grpSpPr>
            <p:cxnSp>
              <p:nvCxnSpPr>
                <p:cNvPr id="42" name="Straight Connector 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userDrawn="1"/>
            </p:nvGrpSpPr>
            <p:grpSpPr>
              <a:xfrm>
                <a:off x="5891387" y="6582508"/>
                <a:ext cx="152400" cy="486507"/>
                <a:chOff x="7983415" y="6582508"/>
                <a:chExt cx="152400" cy="486507"/>
              </a:xfrm>
            </p:grpSpPr>
            <p:cxnSp>
              <p:nvCxnSpPr>
                <p:cNvPr id="40" name="Straight Connector 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userDrawn="1"/>
            </p:nvGrpSpPr>
            <p:grpSpPr>
              <a:xfrm>
                <a:off x="5193130" y="6582508"/>
                <a:ext cx="152400" cy="486507"/>
                <a:chOff x="7983415" y="6582508"/>
                <a:chExt cx="152400" cy="486507"/>
              </a:xfrm>
            </p:grpSpPr>
            <p:cxnSp>
              <p:nvCxnSpPr>
                <p:cNvPr id="38" name="Straight Connector 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userDrawn="1"/>
            </p:nvGrpSpPr>
            <p:grpSpPr>
              <a:xfrm>
                <a:off x="4494873" y="6582508"/>
                <a:ext cx="152400" cy="486507"/>
                <a:chOff x="7983415" y="6582508"/>
                <a:chExt cx="152400" cy="486507"/>
              </a:xfrm>
            </p:grpSpPr>
            <p:cxnSp>
              <p:nvCxnSpPr>
                <p:cNvPr id="36" name="Straight Connector 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userDrawn="1"/>
            </p:nvGrpSpPr>
            <p:grpSpPr>
              <a:xfrm>
                <a:off x="3796616" y="6582508"/>
                <a:ext cx="152400" cy="486507"/>
                <a:chOff x="7983415" y="6582508"/>
                <a:chExt cx="152400" cy="486507"/>
              </a:xfrm>
            </p:grpSpPr>
            <p:cxnSp>
              <p:nvCxnSpPr>
                <p:cNvPr id="34" name="Straight Connector 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userDrawn="1"/>
            </p:nvGrpSpPr>
            <p:grpSpPr>
              <a:xfrm>
                <a:off x="3098359" y="6582508"/>
                <a:ext cx="152400" cy="486507"/>
                <a:chOff x="7983415" y="6582508"/>
                <a:chExt cx="152400" cy="486507"/>
              </a:xfrm>
            </p:grpSpPr>
            <p:cxnSp>
              <p:nvCxnSpPr>
                <p:cNvPr id="32" name="Straight Connector 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userDrawn="1"/>
            </p:nvGrpSpPr>
            <p:grpSpPr>
              <a:xfrm>
                <a:off x="2400102" y="6582508"/>
                <a:ext cx="152400" cy="486507"/>
                <a:chOff x="7983415" y="6582508"/>
                <a:chExt cx="152400" cy="486507"/>
              </a:xfrm>
            </p:grpSpPr>
            <p:cxnSp>
              <p:nvCxnSpPr>
                <p:cNvPr id="30" name="Straight Connector 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a:xfrm>
                <a:off x="1701845" y="6582508"/>
                <a:ext cx="152400" cy="486507"/>
                <a:chOff x="7983415" y="6582508"/>
                <a:chExt cx="152400" cy="486507"/>
              </a:xfrm>
            </p:grpSpPr>
            <p:cxnSp>
              <p:nvCxnSpPr>
                <p:cNvPr id="28" name="Straight Connector 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a:xfrm>
                <a:off x="1003588" y="6582508"/>
                <a:ext cx="152400" cy="486507"/>
                <a:chOff x="7983415" y="6582508"/>
                <a:chExt cx="152400" cy="486507"/>
              </a:xfrm>
            </p:grpSpPr>
            <p:cxnSp>
              <p:nvCxnSpPr>
                <p:cNvPr id="26" name="Straight Connector 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4" name="Text Placeholder 153"/>
          <p:cNvSpPr>
            <a:spLocks noGrp="1"/>
          </p:cNvSpPr>
          <p:nvPr>
            <p:ph type="body" sz="quarter" idx="13"/>
          </p:nvPr>
        </p:nvSpPr>
        <p:spPr>
          <a:xfrm>
            <a:off x="610309" y="5327650"/>
            <a:ext cx="10968907" cy="520700"/>
          </a:xfrm>
        </p:spPr>
        <p:txBody>
          <a:bodyPr>
            <a:noAutofit/>
          </a:bodyPr>
          <a:lstStyle>
            <a:lvl1pPr marL="0" indent="0" algn="ctr">
              <a:buNone/>
              <a:defRPr sz="1200" b="1" baseline="0">
                <a:solidFill>
                  <a:schemeClr val="bg1"/>
                </a:solidFill>
              </a:defRPr>
            </a:lvl1pPr>
          </a:lstStyle>
          <a:p>
            <a:pPr lvl="0"/>
            <a:r>
              <a:rPr lang="en-US"/>
              <a:t>Click to edit Master text styles</a:t>
            </a:r>
          </a:p>
        </p:txBody>
      </p:sp>
      <p:pic>
        <p:nvPicPr>
          <p:cNvPr id="153" name="Picture 152" descr="DOE_Office_Science_white.png">
            <a:extLst>
              <a:ext uri="{FF2B5EF4-FFF2-40B4-BE49-F238E27FC236}">
                <a16:creationId xmlns:a16="http://schemas.microsoft.com/office/drawing/2014/main" id="{4327B12B-9E2F-EA47-9B79-D54BD52AFA1D}"/>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043692" y="406400"/>
            <a:ext cx="1769532" cy="588347"/>
          </a:xfrm>
          <a:prstGeom prst="rect">
            <a:avLst/>
          </a:prstGeom>
        </p:spPr>
      </p:pic>
      <p:pic>
        <p:nvPicPr>
          <p:cNvPr id="155" name="Picture 154" descr="A close up of a sign&#10;&#10;Description automatically generated">
            <a:extLst>
              <a:ext uri="{FF2B5EF4-FFF2-40B4-BE49-F238E27FC236}">
                <a16:creationId xmlns:a16="http://schemas.microsoft.com/office/drawing/2014/main" id="{9C7CFF29-BDD8-8C48-BBAA-96D01327FD64}"/>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569360" y="406400"/>
            <a:ext cx="3200400" cy="817306"/>
          </a:xfrm>
          <a:prstGeom prst="rect">
            <a:avLst/>
          </a:prstGeom>
        </p:spPr>
      </p:pic>
    </p:spTree>
    <p:extLst>
      <p:ext uri="{BB962C8B-B14F-4D97-AF65-F5344CB8AC3E}">
        <p14:creationId xmlns:p14="http://schemas.microsoft.com/office/powerpoint/2010/main" val="31028761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6072" y="1816102"/>
            <a:ext cx="3520837" cy="4261104"/>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1" name="Content Placeholder 2"/>
          <p:cNvSpPr>
            <a:spLocks noGrp="1"/>
          </p:cNvSpPr>
          <p:nvPr>
            <p:ph idx="11"/>
          </p:nvPr>
        </p:nvSpPr>
        <p:spPr>
          <a:xfrm>
            <a:off x="4329867" y="1816102"/>
            <a:ext cx="3520837" cy="4261866"/>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53" name="Content Placeholder 2"/>
          <p:cNvSpPr>
            <a:spLocks noGrp="1"/>
          </p:cNvSpPr>
          <p:nvPr>
            <p:ph idx="12"/>
          </p:nvPr>
        </p:nvSpPr>
        <p:spPr>
          <a:xfrm>
            <a:off x="8058383" y="1816102"/>
            <a:ext cx="3520837" cy="4261866"/>
          </a:xfrm>
        </p:spPr>
        <p:txBody>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cxnSp>
        <p:nvCxnSpPr>
          <p:cNvPr id="276" name="Straight Connector 275"/>
          <p:cNvCxnSpPr/>
          <p:nvPr userDrawn="1"/>
        </p:nvCxnSpPr>
        <p:spPr>
          <a:xfrm>
            <a:off x="610308"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7" name="Straight Connector 276"/>
          <p:cNvCxnSpPr/>
          <p:nvPr userDrawn="1"/>
        </p:nvCxnSpPr>
        <p:spPr>
          <a:xfrm>
            <a:off x="11579225" y="6873248"/>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78" name="Group 277"/>
          <p:cNvGrpSpPr/>
          <p:nvPr userDrawn="1"/>
        </p:nvGrpSpPr>
        <p:grpSpPr>
          <a:xfrm>
            <a:off x="10648211" y="6873248"/>
            <a:ext cx="203200" cy="122115"/>
            <a:chOff x="7983415" y="6582508"/>
            <a:chExt cx="152400" cy="486507"/>
          </a:xfrm>
        </p:grpSpPr>
        <p:cxnSp>
          <p:nvCxnSpPr>
            <p:cNvPr id="309" name="Straight Connector 3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0" name="Straight Connector 3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79" name="Group 278"/>
          <p:cNvGrpSpPr/>
          <p:nvPr userDrawn="1"/>
        </p:nvGrpSpPr>
        <p:grpSpPr>
          <a:xfrm>
            <a:off x="9717201" y="6873248"/>
            <a:ext cx="203200" cy="122115"/>
            <a:chOff x="7983415" y="6582508"/>
            <a:chExt cx="152400" cy="486507"/>
          </a:xfrm>
        </p:grpSpPr>
        <p:cxnSp>
          <p:nvCxnSpPr>
            <p:cNvPr id="307" name="Straight Connector 3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8" name="Straight Connector 3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0" name="Group 279"/>
          <p:cNvGrpSpPr/>
          <p:nvPr userDrawn="1"/>
        </p:nvGrpSpPr>
        <p:grpSpPr>
          <a:xfrm>
            <a:off x="8786192" y="6873248"/>
            <a:ext cx="203200" cy="122115"/>
            <a:chOff x="7983415" y="6582508"/>
            <a:chExt cx="152400" cy="486507"/>
          </a:xfrm>
        </p:grpSpPr>
        <p:cxnSp>
          <p:nvCxnSpPr>
            <p:cNvPr id="305" name="Straight Connector 3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6" name="Straight Connector 3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1" name="Group 280"/>
          <p:cNvGrpSpPr/>
          <p:nvPr userDrawn="1"/>
        </p:nvGrpSpPr>
        <p:grpSpPr>
          <a:xfrm>
            <a:off x="7855183" y="6873248"/>
            <a:ext cx="203200" cy="122115"/>
            <a:chOff x="7983415" y="6582508"/>
            <a:chExt cx="152400" cy="486507"/>
          </a:xfrm>
        </p:grpSpPr>
        <p:cxnSp>
          <p:nvCxnSpPr>
            <p:cNvPr id="303" name="Straight Connector 3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4" name="Straight Connector 3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6924173" y="6873248"/>
            <a:ext cx="203200" cy="122115"/>
            <a:chOff x="7983415" y="6582508"/>
            <a:chExt cx="152400" cy="486507"/>
          </a:xfrm>
        </p:grpSpPr>
        <p:cxnSp>
          <p:nvCxnSpPr>
            <p:cNvPr id="301" name="Straight Connector 3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5993164" y="6873248"/>
            <a:ext cx="203200" cy="122115"/>
            <a:chOff x="7983415" y="6582508"/>
            <a:chExt cx="152400" cy="486507"/>
          </a:xfrm>
        </p:grpSpPr>
        <p:cxnSp>
          <p:nvCxnSpPr>
            <p:cNvPr id="299" name="Straight Connector 2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0" name="Straight Connector 2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5062155" y="6873248"/>
            <a:ext cx="203200" cy="122115"/>
            <a:chOff x="7983415" y="6582508"/>
            <a:chExt cx="152400" cy="486507"/>
          </a:xfrm>
        </p:grpSpPr>
        <p:cxnSp>
          <p:nvCxnSpPr>
            <p:cNvPr id="297" name="Straight Connector 2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4131145" y="6873248"/>
            <a:ext cx="203200" cy="122115"/>
            <a:chOff x="7983415" y="6582508"/>
            <a:chExt cx="152400" cy="486507"/>
          </a:xfrm>
        </p:grpSpPr>
        <p:cxnSp>
          <p:nvCxnSpPr>
            <p:cNvPr id="295" name="Straight Connector 2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6" name="Straight Connector 2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3200136" y="6873248"/>
            <a:ext cx="203200" cy="122115"/>
            <a:chOff x="7983415" y="6582508"/>
            <a:chExt cx="152400" cy="486507"/>
          </a:xfrm>
        </p:grpSpPr>
        <p:cxnSp>
          <p:nvCxnSpPr>
            <p:cNvPr id="293" name="Straight Connector 2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2269127" y="6873248"/>
            <a:ext cx="203200" cy="122115"/>
            <a:chOff x="7983415" y="6582508"/>
            <a:chExt cx="152400" cy="486507"/>
          </a:xfrm>
        </p:grpSpPr>
        <p:cxnSp>
          <p:nvCxnSpPr>
            <p:cNvPr id="291" name="Straight Connector 2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1338117" y="6873248"/>
            <a:ext cx="203200" cy="122115"/>
            <a:chOff x="7983415" y="6582508"/>
            <a:chExt cx="152400" cy="486507"/>
          </a:xfrm>
        </p:grpSpPr>
        <p:cxnSp>
          <p:nvCxnSpPr>
            <p:cNvPr id="289" name="Straight Connector 2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41" name="Straight Connector 240"/>
          <p:cNvCxnSpPr/>
          <p:nvPr userDrawn="1"/>
        </p:nvCxnSpPr>
        <p:spPr>
          <a:xfrm rot="5400000">
            <a:off x="-120356" y="372597"/>
            <a:ext cx="0" cy="16282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2" name="Group 241"/>
          <p:cNvGrpSpPr/>
          <p:nvPr userDrawn="1"/>
        </p:nvGrpSpPr>
        <p:grpSpPr>
          <a:xfrm rot="5400000">
            <a:off x="-196556" y="5920357"/>
            <a:ext cx="152400" cy="162820"/>
            <a:chOff x="7983415" y="6582508"/>
            <a:chExt cx="152400" cy="486507"/>
          </a:xfrm>
        </p:grpSpPr>
        <p:cxnSp>
          <p:nvCxnSpPr>
            <p:cNvPr id="274" name="Straight Connector 2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5" name="Straight Connector 2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3" name="Group 242"/>
          <p:cNvGrpSpPr/>
          <p:nvPr userDrawn="1"/>
        </p:nvGrpSpPr>
        <p:grpSpPr>
          <a:xfrm rot="5400000">
            <a:off x="-196556" y="5446715"/>
            <a:ext cx="152400" cy="162820"/>
            <a:chOff x="7983415" y="6582508"/>
            <a:chExt cx="152400" cy="486507"/>
          </a:xfrm>
        </p:grpSpPr>
        <p:cxnSp>
          <p:nvCxnSpPr>
            <p:cNvPr id="272" name="Straight Connector 2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3" name="Straight Connector 2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4" name="Group 243"/>
          <p:cNvGrpSpPr/>
          <p:nvPr userDrawn="1"/>
        </p:nvGrpSpPr>
        <p:grpSpPr>
          <a:xfrm rot="5400000">
            <a:off x="-196556" y="4973073"/>
            <a:ext cx="152400" cy="162820"/>
            <a:chOff x="7983415" y="6582508"/>
            <a:chExt cx="152400" cy="486507"/>
          </a:xfrm>
        </p:grpSpPr>
        <p:cxnSp>
          <p:nvCxnSpPr>
            <p:cNvPr id="270" name="Straight Connector 2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5" name="Group 244"/>
          <p:cNvGrpSpPr/>
          <p:nvPr userDrawn="1"/>
        </p:nvGrpSpPr>
        <p:grpSpPr>
          <a:xfrm rot="5400000">
            <a:off x="-196556" y="4499431"/>
            <a:ext cx="152400" cy="162820"/>
            <a:chOff x="7983415" y="6582508"/>
            <a:chExt cx="152400" cy="486507"/>
          </a:xfrm>
        </p:grpSpPr>
        <p:cxnSp>
          <p:nvCxnSpPr>
            <p:cNvPr id="268" name="Straight Connector 2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9" name="Straight Connector 2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196556" y="4025789"/>
            <a:ext cx="152400" cy="162820"/>
            <a:chOff x="7983415" y="6582508"/>
            <a:chExt cx="152400" cy="486507"/>
          </a:xfrm>
        </p:grpSpPr>
        <p:cxnSp>
          <p:nvCxnSpPr>
            <p:cNvPr id="266" name="Straight Connector 2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196556" y="3552147"/>
            <a:ext cx="152400" cy="162820"/>
            <a:chOff x="7983415" y="6582508"/>
            <a:chExt cx="152400" cy="486507"/>
          </a:xfrm>
        </p:grpSpPr>
        <p:cxnSp>
          <p:nvCxnSpPr>
            <p:cNvPr id="264" name="Straight Connector 2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196556" y="3078505"/>
            <a:ext cx="152400" cy="162820"/>
            <a:chOff x="7983415" y="6582508"/>
            <a:chExt cx="152400" cy="486507"/>
          </a:xfrm>
        </p:grpSpPr>
        <p:cxnSp>
          <p:nvCxnSpPr>
            <p:cNvPr id="262" name="Straight Connector 2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3" name="Straight Connector 2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196556" y="2604863"/>
            <a:ext cx="152400" cy="162820"/>
            <a:chOff x="7983415" y="6582508"/>
            <a:chExt cx="152400" cy="486507"/>
          </a:xfrm>
        </p:grpSpPr>
        <p:cxnSp>
          <p:nvCxnSpPr>
            <p:cNvPr id="260" name="Straight Connector 2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196556" y="2131221"/>
            <a:ext cx="152400" cy="162820"/>
            <a:chOff x="7983415" y="6582508"/>
            <a:chExt cx="152400" cy="486507"/>
          </a:xfrm>
        </p:grpSpPr>
        <p:cxnSp>
          <p:nvCxnSpPr>
            <p:cNvPr id="258" name="Straight Connector 25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196556" y="1657579"/>
            <a:ext cx="152400" cy="162820"/>
            <a:chOff x="7983415" y="6582508"/>
            <a:chExt cx="152400" cy="486507"/>
          </a:xfrm>
        </p:grpSpPr>
        <p:cxnSp>
          <p:nvCxnSpPr>
            <p:cNvPr id="256" name="Straight Connector 25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196556" y="976988"/>
            <a:ext cx="152400" cy="162820"/>
            <a:chOff x="7983415" y="6582508"/>
            <a:chExt cx="152400" cy="486507"/>
          </a:xfrm>
        </p:grpSpPr>
        <p:cxnSp>
          <p:nvCxnSpPr>
            <p:cNvPr id="254" name="Straight Connector 25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3" name="Straight Connector 252"/>
          <p:cNvCxnSpPr/>
          <p:nvPr userDrawn="1"/>
        </p:nvCxnSpPr>
        <p:spPr>
          <a:xfrm rot="5400000">
            <a:off x="-120356" y="6317802"/>
            <a:ext cx="0" cy="16282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rot="5400000">
            <a:off x="12303388" y="372597"/>
            <a:ext cx="0" cy="16282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07" name="Group 206"/>
          <p:cNvGrpSpPr/>
          <p:nvPr userDrawn="1"/>
        </p:nvGrpSpPr>
        <p:grpSpPr>
          <a:xfrm rot="5400000">
            <a:off x="12227188" y="5920357"/>
            <a:ext cx="152400" cy="162820"/>
            <a:chOff x="7983415" y="6582508"/>
            <a:chExt cx="152400" cy="486507"/>
          </a:xfrm>
        </p:grpSpPr>
        <p:cxnSp>
          <p:nvCxnSpPr>
            <p:cNvPr id="239" name="Straight Connector 2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8" name="Group 207"/>
          <p:cNvGrpSpPr/>
          <p:nvPr userDrawn="1"/>
        </p:nvGrpSpPr>
        <p:grpSpPr>
          <a:xfrm rot="5400000">
            <a:off x="12227188" y="5446715"/>
            <a:ext cx="152400" cy="162820"/>
            <a:chOff x="7983415" y="6582508"/>
            <a:chExt cx="152400" cy="486507"/>
          </a:xfrm>
        </p:grpSpPr>
        <p:cxnSp>
          <p:nvCxnSpPr>
            <p:cNvPr id="237" name="Straight Connector 2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9" name="Group 208"/>
          <p:cNvGrpSpPr/>
          <p:nvPr userDrawn="1"/>
        </p:nvGrpSpPr>
        <p:grpSpPr>
          <a:xfrm rot="5400000">
            <a:off x="12227188" y="4973073"/>
            <a:ext cx="152400" cy="162820"/>
            <a:chOff x="7983415" y="6582508"/>
            <a:chExt cx="152400" cy="486507"/>
          </a:xfrm>
        </p:grpSpPr>
        <p:cxnSp>
          <p:nvCxnSpPr>
            <p:cNvPr id="235" name="Straight Connector 2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6" name="Straight Connector 2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0" name="Group 209"/>
          <p:cNvGrpSpPr/>
          <p:nvPr userDrawn="1"/>
        </p:nvGrpSpPr>
        <p:grpSpPr>
          <a:xfrm rot="5400000">
            <a:off x="12227188" y="4499431"/>
            <a:ext cx="152400" cy="162820"/>
            <a:chOff x="7983415" y="6582508"/>
            <a:chExt cx="152400" cy="486507"/>
          </a:xfrm>
        </p:grpSpPr>
        <p:cxnSp>
          <p:nvCxnSpPr>
            <p:cNvPr id="233" name="Straight Connector 2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4" name="Straight Connector 2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12227188" y="4025789"/>
            <a:ext cx="152400" cy="162820"/>
            <a:chOff x="7983415" y="6582508"/>
            <a:chExt cx="152400" cy="486507"/>
          </a:xfrm>
        </p:grpSpPr>
        <p:cxnSp>
          <p:nvCxnSpPr>
            <p:cNvPr id="231" name="Straight Connector 2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2" name="Straight Connector 2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12227188" y="3552147"/>
            <a:ext cx="152400" cy="162820"/>
            <a:chOff x="7983415" y="6582508"/>
            <a:chExt cx="152400" cy="486507"/>
          </a:xfrm>
        </p:grpSpPr>
        <p:cxnSp>
          <p:nvCxnSpPr>
            <p:cNvPr id="229" name="Straight Connector 2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12227188" y="3078505"/>
            <a:ext cx="152400" cy="162820"/>
            <a:chOff x="7983415" y="6582508"/>
            <a:chExt cx="152400" cy="486507"/>
          </a:xfrm>
        </p:grpSpPr>
        <p:cxnSp>
          <p:nvCxnSpPr>
            <p:cNvPr id="227" name="Straight Connector 2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12227188" y="2604863"/>
            <a:ext cx="152400" cy="162820"/>
            <a:chOff x="7983415" y="6582508"/>
            <a:chExt cx="152400" cy="486507"/>
          </a:xfrm>
        </p:grpSpPr>
        <p:cxnSp>
          <p:nvCxnSpPr>
            <p:cNvPr id="225" name="Straight Connector 2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12227188" y="2131221"/>
            <a:ext cx="152400" cy="162820"/>
            <a:chOff x="7983415" y="6582508"/>
            <a:chExt cx="152400" cy="486507"/>
          </a:xfrm>
        </p:grpSpPr>
        <p:cxnSp>
          <p:nvCxnSpPr>
            <p:cNvPr id="223" name="Straight Connector 22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12227188" y="1657579"/>
            <a:ext cx="152400" cy="162820"/>
            <a:chOff x="7983415" y="6582508"/>
            <a:chExt cx="152400" cy="486507"/>
          </a:xfrm>
        </p:grpSpPr>
        <p:cxnSp>
          <p:nvCxnSpPr>
            <p:cNvPr id="221" name="Straight Connector 22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12227188" y="976988"/>
            <a:ext cx="152400" cy="162820"/>
            <a:chOff x="7983415" y="6582508"/>
            <a:chExt cx="152400" cy="486507"/>
          </a:xfrm>
        </p:grpSpPr>
        <p:cxnSp>
          <p:nvCxnSpPr>
            <p:cNvPr id="219" name="Straight Connector 21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18" name="Straight Connector 217"/>
          <p:cNvCxnSpPr/>
          <p:nvPr userDrawn="1"/>
        </p:nvCxnSpPr>
        <p:spPr>
          <a:xfrm rot="5400000">
            <a:off x="12303388" y="6317802"/>
            <a:ext cx="0" cy="162820"/>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userDrawn="1"/>
        </p:nvCxnSpPr>
        <p:spPr>
          <a:xfrm>
            <a:off x="610308"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2" name="Straight Connector 171"/>
          <p:cNvCxnSpPr/>
          <p:nvPr userDrawn="1"/>
        </p:nvCxnSpPr>
        <p:spPr>
          <a:xfrm>
            <a:off x="11579225" y="-141165"/>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3" name="Group 172"/>
          <p:cNvGrpSpPr/>
          <p:nvPr userDrawn="1"/>
        </p:nvGrpSpPr>
        <p:grpSpPr>
          <a:xfrm>
            <a:off x="10648211" y="-141165"/>
            <a:ext cx="203200" cy="122115"/>
            <a:chOff x="7983415" y="6582508"/>
            <a:chExt cx="152400" cy="486507"/>
          </a:xfrm>
        </p:grpSpPr>
        <p:cxnSp>
          <p:nvCxnSpPr>
            <p:cNvPr id="204" name="Straight Connector 2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5" name="Straight Connector 2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4" name="Group 173"/>
          <p:cNvGrpSpPr/>
          <p:nvPr userDrawn="1"/>
        </p:nvGrpSpPr>
        <p:grpSpPr>
          <a:xfrm>
            <a:off x="9717201" y="-141165"/>
            <a:ext cx="203200" cy="122115"/>
            <a:chOff x="7983415" y="6582508"/>
            <a:chExt cx="152400" cy="486507"/>
          </a:xfrm>
        </p:grpSpPr>
        <p:cxnSp>
          <p:nvCxnSpPr>
            <p:cNvPr id="202" name="Straight Connector 2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3" name="Straight Connector 2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5" name="Group 174"/>
          <p:cNvGrpSpPr/>
          <p:nvPr userDrawn="1"/>
        </p:nvGrpSpPr>
        <p:grpSpPr>
          <a:xfrm>
            <a:off x="8786192" y="-141165"/>
            <a:ext cx="203200" cy="122115"/>
            <a:chOff x="7983415" y="6582508"/>
            <a:chExt cx="152400" cy="486507"/>
          </a:xfrm>
        </p:grpSpPr>
        <p:cxnSp>
          <p:nvCxnSpPr>
            <p:cNvPr id="200" name="Straight Connector 1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1" name="Straight Connector 2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6" name="Group 175"/>
          <p:cNvGrpSpPr/>
          <p:nvPr userDrawn="1"/>
        </p:nvGrpSpPr>
        <p:grpSpPr>
          <a:xfrm>
            <a:off x="7855183" y="-141165"/>
            <a:ext cx="203200" cy="122115"/>
            <a:chOff x="7983415" y="6582508"/>
            <a:chExt cx="152400" cy="486507"/>
          </a:xfrm>
        </p:grpSpPr>
        <p:cxnSp>
          <p:nvCxnSpPr>
            <p:cNvPr id="198" name="Straight Connector 1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9" name="Straight Connector 1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6924173" y="-141165"/>
            <a:ext cx="203200" cy="122115"/>
            <a:chOff x="7983415" y="6582508"/>
            <a:chExt cx="152400" cy="486507"/>
          </a:xfrm>
        </p:grpSpPr>
        <p:cxnSp>
          <p:nvCxnSpPr>
            <p:cNvPr id="196" name="Straight Connector 1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5993164" y="-141165"/>
            <a:ext cx="203200" cy="122115"/>
            <a:chOff x="7983415" y="6582508"/>
            <a:chExt cx="152400" cy="486507"/>
          </a:xfrm>
        </p:grpSpPr>
        <p:cxnSp>
          <p:nvCxnSpPr>
            <p:cNvPr id="194" name="Straight Connector 1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5" name="Straight Connector 1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5062155" y="-141165"/>
            <a:ext cx="203200" cy="122115"/>
            <a:chOff x="7983415" y="6582508"/>
            <a:chExt cx="152400" cy="486507"/>
          </a:xfrm>
        </p:grpSpPr>
        <p:cxnSp>
          <p:nvCxnSpPr>
            <p:cNvPr id="192" name="Straight Connector 1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3" name="Straight Connector 1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4131145" y="-141165"/>
            <a:ext cx="203200" cy="122115"/>
            <a:chOff x="7983415" y="6582508"/>
            <a:chExt cx="152400" cy="486507"/>
          </a:xfrm>
        </p:grpSpPr>
        <p:cxnSp>
          <p:nvCxnSpPr>
            <p:cNvPr id="190" name="Straight Connector 18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1" name="Straight Connector 19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3200136" y="-141165"/>
            <a:ext cx="203200" cy="122115"/>
            <a:chOff x="7983415" y="6582508"/>
            <a:chExt cx="152400" cy="486507"/>
          </a:xfrm>
        </p:grpSpPr>
        <p:cxnSp>
          <p:nvCxnSpPr>
            <p:cNvPr id="188" name="Straight Connector 18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2269127" y="-141165"/>
            <a:ext cx="203200" cy="122115"/>
            <a:chOff x="7983415" y="6582508"/>
            <a:chExt cx="152400" cy="486507"/>
          </a:xfrm>
        </p:grpSpPr>
        <p:cxnSp>
          <p:nvCxnSpPr>
            <p:cNvPr id="186" name="Straight Connector 18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1338117" y="-141165"/>
            <a:ext cx="203200" cy="122115"/>
            <a:chOff x="7983415" y="6582508"/>
            <a:chExt cx="152400" cy="486507"/>
          </a:xfrm>
        </p:grpSpPr>
        <p:cxnSp>
          <p:nvCxnSpPr>
            <p:cNvPr id="184" name="Straight Connector 18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sp>
        <p:nvSpPr>
          <p:cNvPr id="149" name="Title 1"/>
          <p:cNvSpPr>
            <a:spLocks noGrp="1"/>
          </p:cNvSpPr>
          <p:nvPr>
            <p:ph type="title"/>
          </p:nvPr>
        </p:nvSpPr>
        <p:spPr>
          <a:xfrm>
            <a:off x="573618" y="457200"/>
            <a:ext cx="10972799" cy="548640"/>
          </a:xfrm>
        </p:spPr>
        <p:txBody>
          <a:bodyPr anchor="t" anchorCtr="0"/>
          <a:lstStyle/>
          <a:p>
            <a:r>
              <a:rPr lang="en-US"/>
              <a:t>Click to edit Master title style</a:t>
            </a:r>
            <a:endParaRPr lang="en-US" dirty="0"/>
          </a:p>
        </p:txBody>
      </p:sp>
      <p:sp>
        <p:nvSpPr>
          <p:cNvPr id="150" name="Text Placeholder 8"/>
          <p:cNvSpPr>
            <a:spLocks noGrp="1"/>
          </p:cNvSpPr>
          <p:nvPr>
            <p:ph type="body" sz="quarter" idx="13"/>
          </p:nvPr>
        </p:nvSpPr>
        <p:spPr>
          <a:xfrm>
            <a:off x="576072" y="1055688"/>
            <a:ext cx="10972800" cy="457200"/>
          </a:xfrm>
        </p:spPr>
        <p:txBody>
          <a:bodyPr anchor="b" anchorCtr="0"/>
          <a:lstStyle>
            <a:lvl1pPr marL="0" indent="0">
              <a:buNone/>
              <a:defRPr sz="2000" i="0" baseline="0">
                <a:solidFill>
                  <a:schemeClr val="accent2"/>
                </a:solidFill>
              </a:defRPr>
            </a:lvl1pPr>
          </a:lstStyle>
          <a:p>
            <a:pPr lvl="0"/>
            <a:r>
              <a:rPr lang="en-US"/>
              <a:t>Click to edit Master text styles</a:t>
            </a:r>
          </a:p>
        </p:txBody>
      </p:sp>
      <p:sp>
        <p:nvSpPr>
          <p:cNvPr id="4" name="Footer Placeholder 3">
            <a:extLst>
              <a:ext uri="{FF2B5EF4-FFF2-40B4-BE49-F238E27FC236}">
                <a16:creationId xmlns:a16="http://schemas.microsoft.com/office/drawing/2014/main" id="{38AFB5CC-E55D-8245-8B64-7577EF58BD13}"/>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5" name="Slide Number Placeholder 4">
            <a:extLst>
              <a:ext uri="{FF2B5EF4-FFF2-40B4-BE49-F238E27FC236}">
                <a16:creationId xmlns:a16="http://schemas.microsoft.com/office/drawing/2014/main" id="{C705ACEE-C45C-DF42-B5FB-48F6EF283034}"/>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1116760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6072" y="1828800"/>
            <a:ext cx="2589828" cy="4261866"/>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6" name="Content Placeholder 2"/>
          <p:cNvSpPr>
            <a:spLocks noGrp="1"/>
          </p:cNvSpPr>
          <p:nvPr>
            <p:ph idx="11"/>
          </p:nvPr>
        </p:nvSpPr>
        <p:spPr>
          <a:xfrm>
            <a:off x="3381572" y="1828800"/>
            <a:ext cx="2589828" cy="4261866"/>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7" name="Content Placeholder 2"/>
          <p:cNvSpPr>
            <a:spLocks noGrp="1"/>
          </p:cNvSpPr>
          <p:nvPr>
            <p:ph idx="12"/>
          </p:nvPr>
        </p:nvSpPr>
        <p:spPr>
          <a:xfrm>
            <a:off x="6187072" y="1828800"/>
            <a:ext cx="2589828" cy="4261866"/>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68" name="Content Placeholder 2"/>
          <p:cNvSpPr>
            <a:spLocks noGrp="1"/>
          </p:cNvSpPr>
          <p:nvPr>
            <p:ph idx="13"/>
          </p:nvPr>
        </p:nvSpPr>
        <p:spPr>
          <a:xfrm>
            <a:off x="8992573" y="1828800"/>
            <a:ext cx="2589828" cy="4261866"/>
          </a:xfrm>
        </p:spPr>
        <p:txBody>
          <a:bodyPr>
            <a:noAutofit/>
          </a:bodyPr>
          <a:lstStyle>
            <a:lvl1pPr>
              <a:defRPr sz="16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p:txBody>
      </p:sp>
      <p:grpSp>
        <p:nvGrpSpPr>
          <p:cNvPr id="169" name="Group 168"/>
          <p:cNvGrpSpPr/>
          <p:nvPr userDrawn="1"/>
        </p:nvGrpSpPr>
        <p:grpSpPr>
          <a:xfrm>
            <a:off x="-201766" y="-141165"/>
            <a:ext cx="12586564" cy="7136527"/>
            <a:chOff x="-151325" y="-141165"/>
            <a:chExt cx="9439923" cy="7136527"/>
          </a:xfrm>
        </p:grpSpPr>
        <p:grpSp>
          <p:nvGrpSpPr>
            <p:cNvPr id="170" name="Group 169"/>
            <p:cNvGrpSpPr/>
            <p:nvPr userDrawn="1"/>
          </p:nvGrpSpPr>
          <p:grpSpPr>
            <a:xfrm>
              <a:off x="457731" y="6873247"/>
              <a:ext cx="8226688" cy="122115"/>
              <a:chOff x="457731" y="6582508"/>
              <a:chExt cx="8226688" cy="486507"/>
            </a:xfrm>
          </p:grpSpPr>
          <p:cxnSp>
            <p:nvCxnSpPr>
              <p:cNvPr id="279" name="Straight Connector 27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81" name="Group 280"/>
              <p:cNvGrpSpPr/>
              <p:nvPr userDrawn="1"/>
            </p:nvGrpSpPr>
            <p:grpSpPr>
              <a:xfrm>
                <a:off x="7986158"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7287901"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6589644"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5891387"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5193130"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4494873"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3796616"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3098359"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userDrawn="1"/>
            </p:nvGrpSpPr>
            <p:grpSpPr>
              <a:xfrm>
                <a:off x="2400102"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userDrawn="1"/>
            </p:nvGrpSpPr>
            <p:grpSpPr>
              <a:xfrm>
                <a:off x="1701845"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userDrawn="1"/>
            </p:nvGrpSpPr>
            <p:grpSpPr>
              <a:xfrm>
                <a:off x="1003588"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1" name="Group 170"/>
            <p:cNvGrpSpPr/>
            <p:nvPr userDrawn="1"/>
          </p:nvGrpSpPr>
          <p:grpSpPr>
            <a:xfrm>
              <a:off x="-151325" y="454007"/>
              <a:ext cx="122115" cy="5945205"/>
              <a:chOff x="-238875" y="454007"/>
              <a:chExt cx="122115" cy="5945205"/>
            </a:xfrm>
          </p:grpSpPr>
          <p:cxnSp>
            <p:nvCxnSpPr>
              <p:cNvPr id="244" name="Straight Connector 24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5" name="Group 244"/>
              <p:cNvGrpSpPr/>
              <p:nvPr userDrawn="1"/>
            </p:nvGrpSpPr>
            <p:grpSpPr>
              <a:xfrm rot="5400000">
                <a:off x="-254017" y="594070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546706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499342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451978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404614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357249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309885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262521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3" name="Group 252"/>
              <p:cNvGrpSpPr/>
              <p:nvPr userDrawn="1"/>
            </p:nvGrpSpPr>
            <p:grpSpPr>
              <a:xfrm rot="5400000">
                <a:off x="-254017" y="215157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4" name="Group 253"/>
              <p:cNvGrpSpPr/>
              <p:nvPr userDrawn="1"/>
            </p:nvGrpSpPr>
            <p:grpSpPr>
              <a:xfrm rot="5400000">
                <a:off x="-254017" y="167793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userDrawn="1"/>
            </p:nvGrpSpPr>
            <p:grpSpPr>
              <a:xfrm rot="5400000">
                <a:off x="-254017" y="997340"/>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6" name="Straight Connector 25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9166483" y="454007"/>
              <a:ext cx="122115" cy="5945205"/>
              <a:chOff x="-238875" y="454007"/>
              <a:chExt cx="122115" cy="5945205"/>
            </a:xfrm>
          </p:grpSpPr>
          <p:cxnSp>
            <p:nvCxnSpPr>
              <p:cNvPr id="209" name="Straight Connector 20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10" name="Group 209"/>
              <p:cNvGrpSpPr/>
              <p:nvPr userDrawn="1"/>
            </p:nvGrpSpPr>
            <p:grpSpPr>
              <a:xfrm rot="5400000">
                <a:off x="-254017" y="594070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546706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499342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451978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404614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357249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309885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262521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8" name="Group 217"/>
              <p:cNvGrpSpPr/>
              <p:nvPr userDrawn="1"/>
            </p:nvGrpSpPr>
            <p:grpSpPr>
              <a:xfrm rot="5400000">
                <a:off x="-254017" y="215157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9" name="Group 218"/>
              <p:cNvGrpSpPr/>
              <p:nvPr userDrawn="1"/>
            </p:nvGrpSpPr>
            <p:grpSpPr>
              <a:xfrm rot="5400000">
                <a:off x="-254017" y="167793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0" name="Group 219"/>
              <p:cNvGrpSpPr/>
              <p:nvPr userDrawn="1"/>
            </p:nvGrpSpPr>
            <p:grpSpPr>
              <a:xfrm rot="5400000">
                <a:off x="-254017" y="997340"/>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21" name="Straight Connector 22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457731" y="-141165"/>
              <a:ext cx="8226688" cy="122115"/>
              <a:chOff x="457731" y="6582508"/>
              <a:chExt cx="8226688" cy="486507"/>
            </a:xfrm>
          </p:grpSpPr>
          <p:cxnSp>
            <p:nvCxnSpPr>
              <p:cNvPr id="174" name="Straight Connector 17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6" name="Group 175"/>
              <p:cNvGrpSpPr/>
              <p:nvPr userDrawn="1"/>
            </p:nvGrpSpPr>
            <p:grpSpPr>
              <a:xfrm>
                <a:off x="7986158"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7287901"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6589644"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5891387"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5193130"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4494873"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3796616"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3098359"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4" name="Group 183"/>
              <p:cNvGrpSpPr/>
              <p:nvPr userDrawn="1"/>
            </p:nvGrpSpPr>
            <p:grpSpPr>
              <a:xfrm>
                <a:off x="2400102"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5" name="Group 184"/>
              <p:cNvGrpSpPr/>
              <p:nvPr userDrawn="1"/>
            </p:nvGrpSpPr>
            <p:grpSpPr>
              <a:xfrm>
                <a:off x="1701845"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6" name="Group 185"/>
              <p:cNvGrpSpPr/>
              <p:nvPr userDrawn="1"/>
            </p:nvGrpSpPr>
            <p:grpSpPr>
              <a:xfrm>
                <a:off x="1003588"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4" name="Title 1"/>
          <p:cNvSpPr>
            <a:spLocks noGrp="1"/>
          </p:cNvSpPr>
          <p:nvPr>
            <p:ph type="title"/>
          </p:nvPr>
        </p:nvSpPr>
        <p:spPr>
          <a:xfrm>
            <a:off x="573618" y="457200"/>
            <a:ext cx="10972799" cy="548640"/>
          </a:xfrm>
        </p:spPr>
        <p:txBody>
          <a:bodyPr anchor="t" anchorCtr="0"/>
          <a:lstStyle/>
          <a:p>
            <a:r>
              <a:rPr lang="en-US"/>
              <a:t>Click to edit Master title style</a:t>
            </a:r>
            <a:endParaRPr lang="en-US" dirty="0"/>
          </a:p>
        </p:txBody>
      </p:sp>
      <p:sp>
        <p:nvSpPr>
          <p:cNvPr id="156" name="Text Placeholder 8"/>
          <p:cNvSpPr>
            <a:spLocks noGrp="1"/>
          </p:cNvSpPr>
          <p:nvPr>
            <p:ph type="body" sz="quarter" idx="15"/>
          </p:nvPr>
        </p:nvSpPr>
        <p:spPr>
          <a:xfrm>
            <a:off x="576072" y="1055688"/>
            <a:ext cx="10972800" cy="457200"/>
          </a:xfrm>
        </p:spPr>
        <p:txBody>
          <a:bodyPr anchor="b" anchorCtr="0"/>
          <a:lstStyle>
            <a:lvl1pPr marL="0" indent="0">
              <a:buNone/>
              <a:defRPr sz="2000" i="0">
                <a:solidFill>
                  <a:schemeClr val="accent2"/>
                </a:solidFill>
              </a:defRPr>
            </a:lvl1pPr>
          </a:lstStyle>
          <a:p>
            <a:pPr lvl="0"/>
            <a:r>
              <a:rPr lang="en-US"/>
              <a:t>Click to edit Master text styles</a:t>
            </a:r>
          </a:p>
        </p:txBody>
      </p:sp>
      <p:sp>
        <p:nvSpPr>
          <p:cNvPr id="4" name="Footer Placeholder 3">
            <a:extLst>
              <a:ext uri="{FF2B5EF4-FFF2-40B4-BE49-F238E27FC236}">
                <a16:creationId xmlns:a16="http://schemas.microsoft.com/office/drawing/2014/main" id="{3FD4A70B-EF2B-EC40-96A3-DFF7EEFD6B1E}"/>
              </a:ext>
            </a:extLst>
          </p:cNvPr>
          <p:cNvSpPr>
            <a:spLocks noGrp="1"/>
          </p:cNvSpPr>
          <p:nvPr>
            <p:ph type="ftr" sz="quarter" idx="17"/>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5" name="Slide Number Placeholder 4">
            <a:extLst>
              <a:ext uri="{FF2B5EF4-FFF2-40B4-BE49-F238E27FC236}">
                <a16:creationId xmlns:a16="http://schemas.microsoft.com/office/drawing/2014/main" id="{1C7D8143-091E-944B-8ACD-1F19D50F881A}"/>
              </a:ext>
            </a:extLst>
          </p:cNvPr>
          <p:cNvSpPr>
            <a:spLocks noGrp="1"/>
          </p:cNvSpPr>
          <p:nvPr>
            <p:ph type="sldNum" sz="quarter" idx="18"/>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316453647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5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6072" y="1828800"/>
            <a:ext cx="2031223" cy="4261866"/>
          </a:xfrm>
        </p:spPr>
        <p:txBody>
          <a:bodyPr>
            <a:noAutofit/>
          </a:bodyPr>
          <a:lstStyle>
            <a:lvl1pPr marL="0" indent="0">
              <a:buFontTx/>
              <a:buNone/>
              <a:tabLst/>
              <a:defRPr sz="1400"/>
            </a:lvl1pPr>
            <a:lvl2pPr marL="225425" indent="0">
              <a:buFontTx/>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69" name="Content Placeholder 2"/>
          <p:cNvSpPr>
            <a:spLocks noGrp="1"/>
          </p:cNvSpPr>
          <p:nvPr>
            <p:ph idx="11"/>
          </p:nvPr>
        </p:nvSpPr>
        <p:spPr>
          <a:xfrm>
            <a:off x="2819055" y="1828800"/>
            <a:ext cx="2031223" cy="4261866"/>
          </a:xfrm>
        </p:spPr>
        <p:txBody>
          <a:bodyPr>
            <a:noAutofit/>
          </a:bodyPr>
          <a:lstStyle>
            <a:lvl1pPr marL="0" indent="0">
              <a:buFontTx/>
              <a:buNone/>
              <a:defRPr sz="1400"/>
            </a:lvl1pPr>
            <a:lvl2pPr marL="225425" indent="0">
              <a:buFontTx/>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71" name="Content Placeholder 2"/>
          <p:cNvSpPr>
            <a:spLocks noGrp="1"/>
          </p:cNvSpPr>
          <p:nvPr>
            <p:ph idx="12"/>
          </p:nvPr>
        </p:nvSpPr>
        <p:spPr>
          <a:xfrm>
            <a:off x="5062038" y="1828800"/>
            <a:ext cx="2031223" cy="4261866"/>
          </a:xfrm>
        </p:spPr>
        <p:txBody>
          <a:bodyPr>
            <a:noAutofit/>
          </a:bodyPr>
          <a:lstStyle>
            <a:lvl1pPr marL="0" indent="0">
              <a:buFontTx/>
              <a:buNone/>
              <a:defRPr sz="1400"/>
            </a:lvl1pPr>
            <a:lvl2pPr marL="225425" indent="0">
              <a:buFontTx/>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72" name="Content Placeholder 2"/>
          <p:cNvSpPr>
            <a:spLocks noGrp="1"/>
          </p:cNvSpPr>
          <p:nvPr>
            <p:ph idx="13"/>
          </p:nvPr>
        </p:nvSpPr>
        <p:spPr>
          <a:xfrm>
            <a:off x="7305021" y="1828800"/>
            <a:ext cx="2031223" cy="4261866"/>
          </a:xfrm>
        </p:spPr>
        <p:txBody>
          <a:bodyPr>
            <a:noAutofit/>
          </a:bodyPr>
          <a:lstStyle>
            <a:lvl1pPr marL="0" indent="0">
              <a:buFontTx/>
              <a:buNone/>
              <a:defRPr sz="1400"/>
            </a:lvl1pPr>
            <a:lvl2pPr marL="225425" indent="0">
              <a:buFontTx/>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73" name="Content Placeholder 2"/>
          <p:cNvSpPr>
            <a:spLocks noGrp="1"/>
          </p:cNvSpPr>
          <p:nvPr>
            <p:ph idx="14"/>
          </p:nvPr>
        </p:nvSpPr>
        <p:spPr>
          <a:xfrm>
            <a:off x="9548003" y="1828800"/>
            <a:ext cx="2031223" cy="4261866"/>
          </a:xfrm>
        </p:spPr>
        <p:txBody>
          <a:bodyPr>
            <a:noAutofit/>
          </a:bodyPr>
          <a:lstStyle>
            <a:lvl1pPr marL="0" indent="0">
              <a:buFontTx/>
              <a:buNone/>
              <a:defRPr sz="1400"/>
            </a:lvl1pPr>
            <a:lvl2pPr marL="225425" indent="0">
              <a:buFontTx/>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grpSp>
        <p:nvGrpSpPr>
          <p:cNvPr id="179" name="Group 178"/>
          <p:cNvGrpSpPr/>
          <p:nvPr userDrawn="1"/>
        </p:nvGrpSpPr>
        <p:grpSpPr>
          <a:xfrm>
            <a:off x="-201766" y="-141165"/>
            <a:ext cx="12586564" cy="7136527"/>
            <a:chOff x="-151325" y="-141165"/>
            <a:chExt cx="9439923" cy="7136527"/>
          </a:xfrm>
        </p:grpSpPr>
        <p:grpSp>
          <p:nvGrpSpPr>
            <p:cNvPr id="180" name="Group 179"/>
            <p:cNvGrpSpPr/>
            <p:nvPr userDrawn="1"/>
          </p:nvGrpSpPr>
          <p:grpSpPr>
            <a:xfrm>
              <a:off x="457731" y="6873247"/>
              <a:ext cx="8226688" cy="122115"/>
              <a:chOff x="457731" y="6582508"/>
              <a:chExt cx="8226688" cy="486507"/>
            </a:xfrm>
          </p:grpSpPr>
          <p:cxnSp>
            <p:nvCxnSpPr>
              <p:cNvPr id="289" name="Straight Connector 28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0" name="Straight Connector 28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91" name="Group 290"/>
              <p:cNvGrpSpPr/>
              <p:nvPr userDrawn="1"/>
            </p:nvGrpSpPr>
            <p:grpSpPr>
              <a:xfrm>
                <a:off x="7986158" y="6582508"/>
                <a:ext cx="152400" cy="486507"/>
                <a:chOff x="7983415" y="6582508"/>
                <a:chExt cx="152400" cy="486507"/>
              </a:xfrm>
            </p:grpSpPr>
            <p:cxnSp>
              <p:nvCxnSpPr>
                <p:cNvPr id="322" name="Straight Connector 3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3" name="Straight Connector 3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2" name="Group 291"/>
              <p:cNvGrpSpPr/>
              <p:nvPr userDrawn="1"/>
            </p:nvGrpSpPr>
            <p:grpSpPr>
              <a:xfrm>
                <a:off x="7287901" y="6582508"/>
                <a:ext cx="152400" cy="486507"/>
                <a:chOff x="7983415" y="6582508"/>
                <a:chExt cx="152400" cy="486507"/>
              </a:xfrm>
            </p:grpSpPr>
            <p:cxnSp>
              <p:nvCxnSpPr>
                <p:cNvPr id="320" name="Straight Connector 31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1" name="Straight Connector 32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3" name="Group 292"/>
              <p:cNvGrpSpPr/>
              <p:nvPr userDrawn="1"/>
            </p:nvGrpSpPr>
            <p:grpSpPr>
              <a:xfrm>
                <a:off x="6589644" y="6582508"/>
                <a:ext cx="152400" cy="486507"/>
                <a:chOff x="7983415" y="6582508"/>
                <a:chExt cx="152400" cy="486507"/>
              </a:xfrm>
            </p:grpSpPr>
            <p:cxnSp>
              <p:nvCxnSpPr>
                <p:cNvPr id="318" name="Straight Connector 31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9" name="Straight Connector 31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4" name="Group 293"/>
              <p:cNvGrpSpPr/>
              <p:nvPr userDrawn="1"/>
            </p:nvGrpSpPr>
            <p:grpSpPr>
              <a:xfrm>
                <a:off x="5891387" y="6582508"/>
                <a:ext cx="152400" cy="486507"/>
                <a:chOff x="7983415" y="6582508"/>
                <a:chExt cx="152400" cy="486507"/>
              </a:xfrm>
            </p:grpSpPr>
            <p:cxnSp>
              <p:nvCxnSpPr>
                <p:cNvPr id="316" name="Straight Connector 3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7" name="Straight Connector 3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5" name="Group 294"/>
              <p:cNvGrpSpPr/>
              <p:nvPr userDrawn="1"/>
            </p:nvGrpSpPr>
            <p:grpSpPr>
              <a:xfrm>
                <a:off x="5193130" y="6582508"/>
                <a:ext cx="152400" cy="486507"/>
                <a:chOff x="7983415" y="6582508"/>
                <a:chExt cx="152400" cy="486507"/>
              </a:xfrm>
            </p:grpSpPr>
            <p:cxnSp>
              <p:nvCxnSpPr>
                <p:cNvPr id="314" name="Straight Connector 3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5" name="Straight Connector 3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6" name="Group 295"/>
              <p:cNvGrpSpPr/>
              <p:nvPr userDrawn="1"/>
            </p:nvGrpSpPr>
            <p:grpSpPr>
              <a:xfrm>
                <a:off x="4494873"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7" name="Group 296"/>
              <p:cNvGrpSpPr/>
              <p:nvPr userDrawn="1"/>
            </p:nvGrpSpPr>
            <p:grpSpPr>
              <a:xfrm>
                <a:off x="3796616"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8" name="Group 297"/>
              <p:cNvGrpSpPr/>
              <p:nvPr userDrawn="1"/>
            </p:nvGrpSpPr>
            <p:grpSpPr>
              <a:xfrm>
                <a:off x="3098359"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9" name="Group 298"/>
              <p:cNvGrpSpPr/>
              <p:nvPr userDrawn="1"/>
            </p:nvGrpSpPr>
            <p:grpSpPr>
              <a:xfrm>
                <a:off x="2400102"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0" name="Group 299"/>
              <p:cNvGrpSpPr/>
              <p:nvPr userDrawn="1"/>
            </p:nvGrpSpPr>
            <p:grpSpPr>
              <a:xfrm>
                <a:off x="1701845"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301" name="Group 300"/>
              <p:cNvGrpSpPr/>
              <p:nvPr userDrawn="1"/>
            </p:nvGrpSpPr>
            <p:grpSpPr>
              <a:xfrm>
                <a:off x="1003588"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81" name="Group 180"/>
            <p:cNvGrpSpPr/>
            <p:nvPr userDrawn="1"/>
          </p:nvGrpSpPr>
          <p:grpSpPr>
            <a:xfrm>
              <a:off x="-151325" y="454007"/>
              <a:ext cx="122115" cy="5945205"/>
              <a:chOff x="-238875" y="454007"/>
              <a:chExt cx="122115" cy="5945205"/>
            </a:xfrm>
          </p:grpSpPr>
          <p:cxnSp>
            <p:nvCxnSpPr>
              <p:cNvPr id="254" name="Straight Connector 25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55" name="Group 254"/>
              <p:cNvGrpSpPr/>
              <p:nvPr userDrawn="1"/>
            </p:nvGrpSpPr>
            <p:grpSpPr>
              <a:xfrm rot="5400000">
                <a:off x="-254017" y="5940709"/>
                <a:ext cx="152400" cy="122115"/>
                <a:chOff x="7983415" y="6582508"/>
                <a:chExt cx="152400" cy="486507"/>
              </a:xfrm>
            </p:grpSpPr>
            <p:cxnSp>
              <p:nvCxnSpPr>
                <p:cNvPr id="287" name="Straight Connector 2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8" name="Straight Connector 2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6" name="Group 255"/>
              <p:cNvGrpSpPr/>
              <p:nvPr userDrawn="1"/>
            </p:nvGrpSpPr>
            <p:grpSpPr>
              <a:xfrm rot="5400000">
                <a:off x="-254017" y="5467067"/>
                <a:ext cx="152400" cy="122115"/>
                <a:chOff x="7983415" y="6582508"/>
                <a:chExt cx="152400" cy="486507"/>
              </a:xfrm>
            </p:grpSpPr>
            <p:cxnSp>
              <p:nvCxnSpPr>
                <p:cNvPr id="285" name="Straight Connector 28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6" name="Straight Connector 28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7" name="Group 256"/>
              <p:cNvGrpSpPr/>
              <p:nvPr userDrawn="1"/>
            </p:nvGrpSpPr>
            <p:grpSpPr>
              <a:xfrm rot="5400000">
                <a:off x="-254017" y="4993425"/>
                <a:ext cx="152400" cy="122115"/>
                <a:chOff x="7983415" y="6582508"/>
                <a:chExt cx="152400" cy="486507"/>
              </a:xfrm>
            </p:grpSpPr>
            <p:cxnSp>
              <p:nvCxnSpPr>
                <p:cNvPr id="283" name="Straight Connector 28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4" name="Straight Connector 28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8" name="Group 257"/>
              <p:cNvGrpSpPr/>
              <p:nvPr userDrawn="1"/>
            </p:nvGrpSpPr>
            <p:grpSpPr>
              <a:xfrm rot="5400000">
                <a:off x="-254017" y="4519783"/>
                <a:ext cx="152400" cy="122115"/>
                <a:chOff x="7983415" y="6582508"/>
                <a:chExt cx="152400" cy="486507"/>
              </a:xfrm>
            </p:grpSpPr>
            <p:cxnSp>
              <p:nvCxnSpPr>
                <p:cNvPr id="281" name="Straight Connector 2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2" name="Straight Connector 2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9" name="Group 258"/>
              <p:cNvGrpSpPr/>
              <p:nvPr userDrawn="1"/>
            </p:nvGrpSpPr>
            <p:grpSpPr>
              <a:xfrm rot="5400000">
                <a:off x="-254017" y="4046141"/>
                <a:ext cx="152400" cy="122115"/>
                <a:chOff x="7983415" y="6582508"/>
                <a:chExt cx="152400" cy="486507"/>
              </a:xfrm>
            </p:grpSpPr>
            <p:cxnSp>
              <p:nvCxnSpPr>
                <p:cNvPr id="279" name="Straight Connector 2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0" name="Group 259"/>
              <p:cNvGrpSpPr/>
              <p:nvPr userDrawn="1"/>
            </p:nvGrpSpPr>
            <p:grpSpPr>
              <a:xfrm rot="5400000">
                <a:off x="-254017" y="357249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1" name="Group 260"/>
              <p:cNvGrpSpPr/>
              <p:nvPr userDrawn="1"/>
            </p:nvGrpSpPr>
            <p:grpSpPr>
              <a:xfrm rot="5400000">
                <a:off x="-254017" y="309885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2" name="Group 261"/>
              <p:cNvGrpSpPr/>
              <p:nvPr userDrawn="1"/>
            </p:nvGrpSpPr>
            <p:grpSpPr>
              <a:xfrm rot="5400000">
                <a:off x="-254017" y="262521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3" name="Group 262"/>
              <p:cNvGrpSpPr/>
              <p:nvPr userDrawn="1"/>
            </p:nvGrpSpPr>
            <p:grpSpPr>
              <a:xfrm rot="5400000">
                <a:off x="-254017" y="215157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4" name="Group 263"/>
              <p:cNvGrpSpPr/>
              <p:nvPr userDrawn="1"/>
            </p:nvGrpSpPr>
            <p:grpSpPr>
              <a:xfrm rot="5400000">
                <a:off x="-254017" y="167793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65" name="Group 264"/>
              <p:cNvGrpSpPr/>
              <p:nvPr userDrawn="1"/>
            </p:nvGrpSpPr>
            <p:grpSpPr>
              <a:xfrm rot="5400000">
                <a:off x="-254017" y="997340"/>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66" name="Straight Connector 26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9166483" y="454007"/>
              <a:ext cx="122115" cy="5945205"/>
              <a:chOff x="-238875" y="454007"/>
              <a:chExt cx="122115" cy="5945205"/>
            </a:xfrm>
          </p:grpSpPr>
          <p:cxnSp>
            <p:nvCxnSpPr>
              <p:cNvPr id="219" name="Straight Connector 21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20" name="Group 219"/>
              <p:cNvGrpSpPr/>
              <p:nvPr userDrawn="1"/>
            </p:nvGrpSpPr>
            <p:grpSpPr>
              <a:xfrm rot="5400000">
                <a:off x="-254017" y="5940709"/>
                <a:ext cx="152400" cy="122115"/>
                <a:chOff x="7983415" y="6582508"/>
                <a:chExt cx="152400" cy="486507"/>
              </a:xfrm>
            </p:grpSpPr>
            <p:cxnSp>
              <p:nvCxnSpPr>
                <p:cNvPr id="252" name="Straight Connector 25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1" name="Group 220"/>
              <p:cNvGrpSpPr/>
              <p:nvPr userDrawn="1"/>
            </p:nvGrpSpPr>
            <p:grpSpPr>
              <a:xfrm rot="5400000">
                <a:off x="-254017" y="5467067"/>
                <a:ext cx="152400" cy="122115"/>
                <a:chOff x="7983415" y="6582508"/>
                <a:chExt cx="152400" cy="486507"/>
              </a:xfrm>
            </p:grpSpPr>
            <p:cxnSp>
              <p:nvCxnSpPr>
                <p:cNvPr id="250" name="Straight Connector 2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2" name="Group 221"/>
              <p:cNvGrpSpPr/>
              <p:nvPr userDrawn="1"/>
            </p:nvGrpSpPr>
            <p:grpSpPr>
              <a:xfrm rot="5400000">
                <a:off x="-254017" y="4993425"/>
                <a:ext cx="152400" cy="122115"/>
                <a:chOff x="7983415" y="6582508"/>
                <a:chExt cx="152400" cy="486507"/>
              </a:xfrm>
            </p:grpSpPr>
            <p:cxnSp>
              <p:nvCxnSpPr>
                <p:cNvPr id="248" name="Straight Connector 2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3" name="Group 222"/>
              <p:cNvGrpSpPr/>
              <p:nvPr userDrawn="1"/>
            </p:nvGrpSpPr>
            <p:grpSpPr>
              <a:xfrm rot="5400000">
                <a:off x="-254017" y="4519783"/>
                <a:ext cx="152400" cy="122115"/>
                <a:chOff x="7983415" y="6582508"/>
                <a:chExt cx="152400" cy="486507"/>
              </a:xfrm>
            </p:grpSpPr>
            <p:cxnSp>
              <p:nvCxnSpPr>
                <p:cNvPr id="246" name="Straight Connector 2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4" name="Group 223"/>
              <p:cNvGrpSpPr/>
              <p:nvPr userDrawn="1"/>
            </p:nvGrpSpPr>
            <p:grpSpPr>
              <a:xfrm rot="5400000">
                <a:off x="-254017" y="4046141"/>
                <a:ext cx="152400" cy="122115"/>
                <a:chOff x="7983415" y="6582508"/>
                <a:chExt cx="152400" cy="486507"/>
              </a:xfrm>
            </p:grpSpPr>
            <p:cxnSp>
              <p:nvCxnSpPr>
                <p:cNvPr id="244" name="Straight Connector 2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5" name="Group 224"/>
              <p:cNvGrpSpPr/>
              <p:nvPr userDrawn="1"/>
            </p:nvGrpSpPr>
            <p:grpSpPr>
              <a:xfrm rot="5400000">
                <a:off x="-254017" y="357249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6" name="Group 225"/>
              <p:cNvGrpSpPr/>
              <p:nvPr userDrawn="1"/>
            </p:nvGrpSpPr>
            <p:grpSpPr>
              <a:xfrm rot="5400000">
                <a:off x="-254017" y="309885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7" name="Group 226"/>
              <p:cNvGrpSpPr/>
              <p:nvPr userDrawn="1"/>
            </p:nvGrpSpPr>
            <p:grpSpPr>
              <a:xfrm rot="5400000">
                <a:off x="-254017" y="262521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8" name="Group 227"/>
              <p:cNvGrpSpPr/>
              <p:nvPr userDrawn="1"/>
            </p:nvGrpSpPr>
            <p:grpSpPr>
              <a:xfrm rot="5400000">
                <a:off x="-254017" y="215157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9" name="Group 228"/>
              <p:cNvGrpSpPr/>
              <p:nvPr userDrawn="1"/>
            </p:nvGrpSpPr>
            <p:grpSpPr>
              <a:xfrm rot="5400000">
                <a:off x="-254017" y="167793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0" name="Group 229"/>
              <p:cNvGrpSpPr/>
              <p:nvPr userDrawn="1"/>
            </p:nvGrpSpPr>
            <p:grpSpPr>
              <a:xfrm rot="5400000">
                <a:off x="-254017" y="997340"/>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31" name="Straight Connector 23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457731" y="-141165"/>
              <a:ext cx="8226688" cy="122115"/>
              <a:chOff x="457731" y="6582508"/>
              <a:chExt cx="8226688" cy="486507"/>
            </a:xfrm>
          </p:grpSpPr>
          <p:cxnSp>
            <p:nvCxnSpPr>
              <p:cNvPr id="184" name="Straight Connector 18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86" name="Group 185"/>
              <p:cNvGrpSpPr/>
              <p:nvPr userDrawn="1"/>
            </p:nvGrpSpPr>
            <p:grpSpPr>
              <a:xfrm>
                <a:off x="7986158" y="6582508"/>
                <a:ext cx="152400" cy="486507"/>
                <a:chOff x="7983415" y="6582508"/>
                <a:chExt cx="152400" cy="486507"/>
              </a:xfrm>
            </p:grpSpPr>
            <p:cxnSp>
              <p:nvCxnSpPr>
                <p:cNvPr id="217" name="Straight Connector 21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7" name="Group 186"/>
              <p:cNvGrpSpPr/>
              <p:nvPr userDrawn="1"/>
            </p:nvGrpSpPr>
            <p:grpSpPr>
              <a:xfrm>
                <a:off x="7287901" y="6582508"/>
                <a:ext cx="152400" cy="486507"/>
                <a:chOff x="7983415" y="6582508"/>
                <a:chExt cx="152400" cy="486507"/>
              </a:xfrm>
            </p:grpSpPr>
            <p:cxnSp>
              <p:nvCxnSpPr>
                <p:cNvPr id="215" name="Straight Connector 2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8" name="Group 187"/>
              <p:cNvGrpSpPr/>
              <p:nvPr userDrawn="1"/>
            </p:nvGrpSpPr>
            <p:grpSpPr>
              <a:xfrm>
                <a:off x="6589644" y="6582508"/>
                <a:ext cx="152400" cy="486507"/>
                <a:chOff x="7983415" y="6582508"/>
                <a:chExt cx="152400" cy="486507"/>
              </a:xfrm>
            </p:grpSpPr>
            <p:cxnSp>
              <p:nvCxnSpPr>
                <p:cNvPr id="213" name="Straight Connector 2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9" name="Group 188"/>
              <p:cNvGrpSpPr/>
              <p:nvPr userDrawn="1"/>
            </p:nvGrpSpPr>
            <p:grpSpPr>
              <a:xfrm>
                <a:off x="5891387" y="6582508"/>
                <a:ext cx="152400" cy="486507"/>
                <a:chOff x="7983415" y="6582508"/>
                <a:chExt cx="152400" cy="486507"/>
              </a:xfrm>
            </p:grpSpPr>
            <p:cxnSp>
              <p:nvCxnSpPr>
                <p:cNvPr id="211" name="Straight Connector 2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0" name="Group 189"/>
              <p:cNvGrpSpPr/>
              <p:nvPr userDrawn="1"/>
            </p:nvGrpSpPr>
            <p:grpSpPr>
              <a:xfrm>
                <a:off x="5193130" y="6582508"/>
                <a:ext cx="152400" cy="486507"/>
                <a:chOff x="7983415" y="6582508"/>
                <a:chExt cx="152400" cy="486507"/>
              </a:xfrm>
            </p:grpSpPr>
            <p:cxnSp>
              <p:nvCxnSpPr>
                <p:cNvPr id="209" name="Straight Connector 2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1" name="Group 190"/>
              <p:cNvGrpSpPr/>
              <p:nvPr userDrawn="1"/>
            </p:nvGrpSpPr>
            <p:grpSpPr>
              <a:xfrm>
                <a:off x="4494873"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2" name="Group 191"/>
              <p:cNvGrpSpPr/>
              <p:nvPr userDrawn="1"/>
            </p:nvGrpSpPr>
            <p:grpSpPr>
              <a:xfrm>
                <a:off x="3796616"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3" name="Group 192"/>
              <p:cNvGrpSpPr/>
              <p:nvPr userDrawn="1"/>
            </p:nvGrpSpPr>
            <p:grpSpPr>
              <a:xfrm>
                <a:off x="3098359"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4" name="Group 193"/>
              <p:cNvGrpSpPr/>
              <p:nvPr userDrawn="1"/>
            </p:nvGrpSpPr>
            <p:grpSpPr>
              <a:xfrm>
                <a:off x="2400102"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5" name="Group 194"/>
              <p:cNvGrpSpPr/>
              <p:nvPr userDrawn="1"/>
            </p:nvGrpSpPr>
            <p:grpSpPr>
              <a:xfrm>
                <a:off x="1701845"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6" name="Group 195"/>
              <p:cNvGrpSpPr/>
              <p:nvPr userDrawn="1"/>
            </p:nvGrpSpPr>
            <p:grpSpPr>
              <a:xfrm>
                <a:off x="1003588"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Title 1"/>
          <p:cNvSpPr>
            <a:spLocks noGrp="1"/>
          </p:cNvSpPr>
          <p:nvPr>
            <p:ph type="title"/>
          </p:nvPr>
        </p:nvSpPr>
        <p:spPr>
          <a:xfrm>
            <a:off x="573618" y="457200"/>
            <a:ext cx="10972799" cy="548640"/>
          </a:xfrm>
        </p:spPr>
        <p:txBody>
          <a:bodyPr anchor="t" anchorCtr="0"/>
          <a:lstStyle/>
          <a:p>
            <a:r>
              <a:rPr lang="en-US"/>
              <a:t>Click to edit Master title style</a:t>
            </a:r>
            <a:endParaRPr lang="en-US" dirty="0"/>
          </a:p>
        </p:txBody>
      </p:sp>
      <p:sp>
        <p:nvSpPr>
          <p:cNvPr id="157" name="Text Placeholder 8"/>
          <p:cNvSpPr>
            <a:spLocks noGrp="1"/>
          </p:cNvSpPr>
          <p:nvPr>
            <p:ph type="body" sz="quarter" idx="16"/>
          </p:nvPr>
        </p:nvSpPr>
        <p:spPr>
          <a:xfrm>
            <a:off x="576072" y="1055688"/>
            <a:ext cx="10972800" cy="457200"/>
          </a:xfrm>
        </p:spPr>
        <p:txBody>
          <a:bodyPr anchor="b" anchorCtr="0"/>
          <a:lstStyle>
            <a:lvl1pPr marL="0" indent="0">
              <a:buNone/>
              <a:defRPr sz="2000" i="0">
                <a:solidFill>
                  <a:schemeClr val="accent2"/>
                </a:solidFill>
              </a:defRPr>
            </a:lvl1pPr>
          </a:lstStyle>
          <a:p>
            <a:pPr lvl="0"/>
            <a:r>
              <a:rPr lang="en-US"/>
              <a:t>Click to edit Master text styles</a:t>
            </a:r>
          </a:p>
        </p:txBody>
      </p:sp>
      <p:sp>
        <p:nvSpPr>
          <p:cNvPr id="4" name="Footer Placeholder 3">
            <a:extLst>
              <a:ext uri="{FF2B5EF4-FFF2-40B4-BE49-F238E27FC236}">
                <a16:creationId xmlns:a16="http://schemas.microsoft.com/office/drawing/2014/main" id="{4868ABD5-FC8E-264F-A51A-A9A998F61103}"/>
              </a:ext>
            </a:extLst>
          </p:cNvPr>
          <p:cNvSpPr>
            <a:spLocks noGrp="1"/>
          </p:cNvSpPr>
          <p:nvPr>
            <p:ph type="ftr" sz="quarter" idx="18"/>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5" name="Slide Number Placeholder 4">
            <a:extLst>
              <a:ext uri="{FF2B5EF4-FFF2-40B4-BE49-F238E27FC236}">
                <a16:creationId xmlns:a16="http://schemas.microsoft.com/office/drawing/2014/main" id="{B73373FF-1443-3646-BE53-30C874D19031}"/>
              </a:ext>
            </a:extLst>
          </p:cNvPr>
          <p:cNvSpPr>
            <a:spLocks noGrp="1"/>
          </p:cNvSpPr>
          <p:nvPr>
            <p:ph type="sldNum" sz="quarter" idx="19"/>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41332111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Split Horizontal">
    <p:spTree>
      <p:nvGrpSpPr>
        <p:cNvPr id="1" name=""/>
        <p:cNvGrpSpPr/>
        <p:nvPr/>
      </p:nvGrpSpPr>
      <p:grpSpPr>
        <a:xfrm>
          <a:off x="0" y="0"/>
          <a:ext cx="0" cy="0"/>
          <a:chOff x="0" y="0"/>
          <a:chExt cx="0" cy="0"/>
        </a:xfrm>
      </p:grpSpPr>
      <p:sp>
        <p:nvSpPr>
          <p:cNvPr id="3" name="Content Placeholder 2"/>
          <p:cNvSpPr>
            <a:spLocks noGrp="1"/>
          </p:cNvSpPr>
          <p:nvPr>
            <p:ph idx="1"/>
          </p:nvPr>
        </p:nvSpPr>
        <p:spPr>
          <a:xfrm>
            <a:off x="574325" y="1828800"/>
            <a:ext cx="2589828"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66" name="Content Placeholder 2"/>
          <p:cNvSpPr>
            <a:spLocks noGrp="1"/>
          </p:cNvSpPr>
          <p:nvPr>
            <p:ph idx="11"/>
          </p:nvPr>
        </p:nvSpPr>
        <p:spPr>
          <a:xfrm>
            <a:off x="3367354" y="1828800"/>
            <a:ext cx="2589828"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67" name="Content Placeholder 2"/>
          <p:cNvSpPr>
            <a:spLocks noGrp="1"/>
          </p:cNvSpPr>
          <p:nvPr>
            <p:ph idx="12"/>
          </p:nvPr>
        </p:nvSpPr>
        <p:spPr>
          <a:xfrm>
            <a:off x="6160384" y="1828800"/>
            <a:ext cx="2589828"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68" name="Content Placeholder 2"/>
          <p:cNvSpPr>
            <a:spLocks noGrp="1"/>
          </p:cNvSpPr>
          <p:nvPr>
            <p:ph idx="13"/>
          </p:nvPr>
        </p:nvSpPr>
        <p:spPr>
          <a:xfrm>
            <a:off x="8956588" y="1828800"/>
            <a:ext cx="2589828"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grpSp>
        <p:nvGrpSpPr>
          <p:cNvPr id="169" name="Group 168"/>
          <p:cNvGrpSpPr/>
          <p:nvPr userDrawn="1"/>
        </p:nvGrpSpPr>
        <p:grpSpPr>
          <a:xfrm>
            <a:off x="-201766" y="-141165"/>
            <a:ext cx="12586564" cy="7136527"/>
            <a:chOff x="-151325" y="-141165"/>
            <a:chExt cx="9439923" cy="7136527"/>
          </a:xfrm>
        </p:grpSpPr>
        <p:grpSp>
          <p:nvGrpSpPr>
            <p:cNvPr id="170" name="Group 169"/>
            <p:cNvGrpSpPr/>
            <p:nvPr userDrawn="1"/>
          </p:nvGrpSpPr>
          <p:grpSpPr>
            <a:xfrm>
              <a:off x="457731" y="6873247"/>
              <a:ext cx="8226688" cy="122115"/>
              <a:chOff x="457731" y="6582508"/>
              <a:chExt cx="8226688" cy="486507"/>
            </a:xfrm>
          </p:grpSpPr>
          <p:cxnSp>
            <p:nvCxnSpPr>
              <p:cNvPr id="279" name="Straight Connector 278"/>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0" name="Straight Connector 279"/>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81" name="Group 280"/>
              <p:cNvGrpSpPr/>
              <p:nvPr userDrawn="1"/>
            </p:nvGrpSpPr>
            <p:grpSpPr>
              <a:xfrm>
                <a:off x="7986158" y="6582508"/>
                <a:ext cx="152400" cy="486507"/>
                <a:chOff x="7983415" y="6582508"/>
                <a:chExt cx="152400" cy="486507"/>
              </a:xfrm>
            </p:grpSpPr>
            <p:cxnSp>
              <p:nvCxnSpPr>
                <p:cNvPr id="312" name="Straight Connector 3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3" name="Straight Connector 3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2" name="Group 281"/>
              <p:cNvGrpSpPr/>
              <p:nvPr userDrawn="1"/>
            </p:nvGrpSpPr>
            <p:grpSpPr>
              <a:xfrm>
                <a:off x="7287901" y="6582508"/>
                <a:ext cx="152400" cy="486507"/>
                <a:chOff x="7983415" y="6582508"/>
                <a:chExt cx="152400" cy="486507"/>
              </a:xfrm>
            </p:grpSpPr>
            <p:cxnSp>
              <p:nvCxnSpPr>
                <p:cNvPr id="310" name="Straight Connector 3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1" name="Straight Connector 3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3" name="Group 282"/>
              <p:cNvGrpSpPr/>
              <p:nvPr userDrawn="1"/>
            </p:nvGrpSpPr>
            <p:grpSpPr>
              <a:xfrm>
                <a:off x="6589644" y="6582508"/>
                <a:ext cx="152400" cy="486507"/>
                <a:chOff x="7983415" y="6582508"/>
                <a:chExt cx="152400" cy="486507"/>
              </a:xfrm>
            </p:grpSpPr>
            <p:cxnSp>
              <p:nvCxnSpPr>
                <p:cNvPr id="308" name="Straight Connector 3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9" name="Straight Connector 3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4" name="Group 283"/>
              <p:cNvGrpSpPr/>
              <p:nvPr userDrawn="1"/>
            </p:nvGrpSpPr>
            <p:grpSpPr>
              <a:xfrm>
                <a:off x="5891387" y="6582508"/>
                <a:ext cx="152400" cy="486507"/>
                <a:chOff x="7983415" y="6582508"/>
                <a:chExt cx="152400" cy="486507"/>
              </a:xfrm>
            </p:grpSpPr>
            <p:cxnSp>
              <p:nvCxnSpPr>
                <p:cNvPr id="306" name="Straight Connector 3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5" name="Group 284"/>
              <p:cNvGrpSpPr/>
              <p:nvPr userDrawn="1"/>
            </p:nvGrpSpPr>
            <p:grpSpPr>
              <a:xfrm>
                <a:off x="5193130" y="6582508"/>
                <a:ext cx="152400" cy="486507"/>
                <a:chOff x="7983415" y="6582508"/>
                <a:chExt cx="152400" cy="486507"/>
              </a:xfrm>
            </p:grpSpPr>
            <p:cxnSp>
              <p:nvCxnSpPr>
                <p:cNvPr id="304" name="Straight Connector 3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5" name="Straight Connector 3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6" name="Group 285"/>
              <p:cNvGrpSpPr/>
              <p:nvPr userDrawn="1"/>
            </p:nvGrpSpPr>
            <p:grpSpPr>
              <a:xfrm>
                <a:off x="4494873" y="6582508"/>
                <a:ext cx="152400" cy="486507"/>
                <a:chOff x="7983415" y="6582508"/>
                <a:chExt cx="152400" cy="486507"/>
              </a:xfrm>
            </p:grpSpPr>
            <p:cxnSp>
              <p:nvCxnSpPr>
                <p:cNvPr id="302" name="Straight Connector 3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3" name="Straight Connector 3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7" name="Group 286"/>
              <p:cNvGrpSpPr/>
              <p:nvPr userDrawn="1"/>
            </p:nvGrpSpPr>
            <p:grpSpPr>
              <a:xfrm>
                <a:off x="3796616" y="6582508"/>
                <a:ext cx="152400" cy="486507"/>
                <a:chOff x="7983415" y="6582508"/>
                <a:chExt cx="152400" cy="486507"/>
              </a:xfrm>
            </p:grpSpPr>
            <p:cxnSp>
              <p:nvCxnSpPr>
                <p:cNvPr id="300" name="Straight Connector 2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1" name="Straight Connector 3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8" name="Group 287"/>
              <p:cNvGrpSpPr/>
              <p:nvPr userDrawn="1"/>
            </p:nvGrpSpPr>
            <p:grpSpPr>
              <a:xfrm>
                <a:off x="3098359" y="6582508"/>
                <a:ext cx="152400" cy="486507"/>
                <a:chOff x="7983415" y="6582508"/>
                <a:chExt cx="152400" cy="486507"/>
              </a:xfrm>
            </p:grpSpPr>
            <p:cxnSp>
              <p:nvCxnSpPr>
                <p:cNvPr id="298" name="Straight Connector 2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89" name="Group 288"/>
              <p:cNvGrpSpPr/>
              <p:nvPr userDrawn="1"/>
            </p:nvGrpSpPr>
            <p:grpSpPr>
              <a:xfrm>
                <a:off x="2400102" y="6582508"/>
                <a:ext cx="152400" cy="486507"/>
                <a:chOff x="7983415" y="6582508"/>
                <a:chExt cx="152400" cy="486507"/>
              </a:xfrm>
            </p:grpSpPr>
            <p:cxnSp>
              <p:nvCxnSpPr>
                <p:cNvPr id="296" name="Straight Connector 2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7" name="Straight Connector 2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0" name="Group 289"/>
              <p:cNvGrpSpPr/>
              <p:nvPr userDrawn="1"/>
            </p:nvGrpSpPr>
            <p:grpSpPr>
              <a:xfrm>
                <a:off x="1701845" y="6582508"/>
                <a:ext cx="152400" cy="486507"/>
                <a:chOff x="7983415" y="6582508"/>
                <a:chExt cx="152400" cy="486507"/>
              </a:xfrm>
            </p:grpSpPr>
            <p:cxnSp>
              <p:nvCxnSpPr>
                <p:cNvPr id="294" name="Straight Connector 29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5" name="Straight Connector 29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91" name="Group 290"/>
              <p:cNvGrpSpPr/>
              <p:nvPr userDrawn="1"/>
            </p:nvGrpSpPr>
            <p:grpSpPr>
              <a:xfrm>
                <a:off x="1003588" y="6582508"/>
                <a:ext cx="152400" cy="486507"/>
                <a:chOff x="7983415" y="6582508"/>
                <a:chExt cx="152400" cy="486507"/>
              </a:xfrm>
            </p:grpSpPr>
            <p:cxnSp>
              <p:nvCxnSpPr>
                <p:cNvPr id="292" name="Straight Connector 29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3" name="Straight Connector 29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71" name="Group 170"/>
            <p:cNvGrpSpPr/>
            <p:nvPr userDrawn="1"/>
          </p:nvGrpSpPr>
          <p:grpSpPr>
            <a:xfrm>
              <a:off x="-151325" y="454007"/>
              <a:ext cx="122115" cy="5945205"/>
              <a:chOff x="-238875" y="454007"/>
              <a:chExt cx="122115" cy="5945205"/>
            </a:xfrm>
          </p:grpSpPr>
          <p:cxnSp>
            <p:nvCxnSpPr>
              <p:cNvPr id="244" name="Straight Connector 243"/>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45" name="Group 244"/>
              <p:cNvGrpSpPr/>
              <p:nvPr userDrawn="1"/>
            </p:nvGrpSpPr>
            <p:grpSpPr>
              <a:xfrm rot="5400000">
                <a:off x="-254017" y="5940709"/>
                <a:ext cx="152400" cy="122115"/>
                <a:chOff x="7983415" y="6582508"/>
                <a:chExt cx="152400" cy="486507"/>
              </a:xfrm>
            </p:grpSpPr>
            <p:cxnSp>
              <p:nvCxnSpPr>
                <p:cNvPr id="277" name="Straight Connector 2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6" name="Group 245"/>
              <p:cNvGrpSpPr/>
              <p:nvPr userDrawn="1"/>
            </p:nvGrpSpPr>
            <p:grpSpPr>
              <a:xfrm rot="5400000">
                <a:off x="-254017" y="5467067"/>
                <a:ext cx="152400" cy="122115"/>
                <a:chOff x="7983415" y="6582508"/>
                <a:chExt cx="152400" cy="486507"/>
              </a:xfrm>
            </p:grpSpPr>
            <p:cxnSp>
              <p:nvCxnSpPr>
                <p:cNvPr id="275" name="Straight Connector 2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6" name="Straight Connector 2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7" name="Group 246"/>
              <p:cNvGrpSpPr/>
              <p:nvPr userDrawn="1"/>
            </p:nvGrpSpPr>
            <p:grpSpPr>
              <a:xfrm rot="5400000">
                <a:off x="-254017" y="4993425"/>
                <a:ext cx="152400" cy="122115"/>
                <a:chOff x="7983415" y="6582508"/>
                <a:chExt cx="152400" cy="486507"/>
              </a:xfrm>
            </p:grpSpPr>
            <p:cxnSp>
              <p:nvCxnSpPr>
                <p:cNvPr id="273" name="Straight Connector 2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4" name="Straight Connector 2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8" name="Group 247"/>
              <p:cNvGrpSpPr/>
              <p:nvPr userDrawn="1"/>
            </p:nvGrpSpPr>
            <p:grpSpPr>
              <a:xfrm rot="5400000">
                <a:off x="-254017" y="4519783"/>
                <a:ext cx="152400" cy="122115"/>
                <a:chOff x="7983415" y="6582508"/>
                <a:chExt cx="152400" cy="486507"/>
              </a:xfrm>
            </p:grpSpPr>
            <p:cxnSp>
              <p:nvCxnSpPr>
                <p:cNvPr id="271" name="Straight Connector 2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2" name="Straight Connector 2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9" name="Group 248"/>
              <p:cNvGrpSpPr/>
              <p:nvPr userDrawn="1"/>
            </p:nvGrpSpPr>
            <p:grpSpPr>
              <a:xfrm rot="5400000">
                <a:off x="-254017" y="4046141"/>
                <a:ext cx="152400" cy="122115"/>
                <a:chOff x="7983415" y="6582508"/>
                <a:chExt cx="152400" cy="486507"/>
              </a:xfrm>
            </p:grpSpPr>
            <p:cxnSp>
              <p:nvCxnSpPr>
                <p:cNvPr id="269" name="Straight Connector 2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0" name="Group 249"/>
              <p:cNvGrpSpPr/>
              <p:nvPr userDrawn="1"/>
            </p:nvGrpSpPr>
            <p:grpSpPr>
              <a:xfrm rot="5400000">
                <a:off x="-254017" y="3572499"/>
                <a:ext cx="152400" cy="122115"/>
                <a:chOff x="7983415" y="6582508"/>
                <a:chExt cx="152400" cy="486507"/>
              </a:xfrm>
            </p:grpSpPr>
            <p:cxnSp>
              <p:nvCxnSpPr>
                <p:cNvPr id="267" name="Straight Connector 2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1" name="Group 250"/>
              <p:cNvGrpSpPr/>
              <p:nvPr userDrawn="1"/>
            </p:nvGrpSpPr>
            <p:grpSpPr>
              <a:xfrm rot="5400000">
                <a:off x="-254017" y="3098857"/>
                <a:ext cx="152400" cy="122115"/>
                <a:chOff x="7983415" y="6582508"/>
                <a:chExt cx="152400" cy="486507"/>
              </a:xfrm>
            </p:grpSpPr>
            <p:cxnSp>
              <p:nvCxnSpPr>
                <p:cNvPr id="265" name="Straight Connector 2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2" name="Group 251"/>
              <p:cNvGrpSpPr/>
              <p:nvPr userDrawn="1"/>
            </p:nvGrpSpPr>
            <p:grpSpPr>
              <a:xfrm rot="5400000">
                <a:off x="-254017" y="2625215"/>
                <a:ext cx="152400" cy="122115"/>
                <a:chOff x="7983415" y="6582508"/>
                <a:chExt cx="152400" cy="486507"/>
              </a:xfrm>
            </p:grpSpPr>
            <p:cxnSp>
              <p:nvCxnSpPr>
                <p:cNvPr id="263" name="Straight Connector 2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3" name="Group 252"/>
              <p:cNvGrpSpPr/>
              <p:nvPr userDrawn="1"/>
            </p:nvGrpSpPr>
            <p:grpSpPr>
              <a:xfrm rot="5400000">
                <a:off x="-254017" y="2151573"/>
                <a:ext cx="152400" cy="122115"/>
                <a:chOff x="7983415" y="6582508"/>
                <a:chExt cx="152400" cy="486507"/>
              </a:xfrm>
            </p:grpSpPr>
            <p:cxnSp>
              <p:nvCxnSpPr>
                <p:cNvPr id="261" name="Straight Connector 2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4" name="Group 253"/>
              <p:cNvGrpSpPr/>
              <p:nvPr userDrawn="1"/>
            </p:nvGrpSpPr>
            <p:grpSpPr>
              <a:xfrm rot="5400000">
                <a:off x="-254017" y="1677931"/>
                <a:ext cx="152400" cy="122115"/>
                <a:chOff x="7983415" y="6582508"/>
                <a:chExt cx="152400" cy="486507"/>
              </a:xfrm>
            </p:grpSpPr>
            <p:cxnSp>
              <p:nvCxnSpPr>
                <p:cNvPr id="259" name="Straight Connector 25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5" name="Group 254"/>
              <p:cNvGrpSpPr/>
              <p:nvPr userDrawn="1"/>
            </p:nvGrpSpPr>
            <p:grpSpPr>
              <a:xfrm rot="5400000">
                <a:off x="-254017" y="997340"/>
                <a:ext cx="152400" cy="122115"/>
                <a:chOff x="7983415" y="6582508"/>
                <a:chExt cx="152400" cy="486507"/>
              </a:xfrm>
            </p:grpSpPr>
            <p:cxnSp>
              <p:nvCxnSpPr>
                <p:cNvPr id="257" name="Straight Connector 25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56" name="Straight Connector 255"/>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2" name="Group 171"/>
            <p:cNvGrpSpPr/>
            <p:nvPr userDrawn="1"/>
          </p:nvGrpSpPr>
          <p:grpSpPr>
            <a:xfrm>
              <a:off x="9166483" y="454007"/>
              <a:ext cx="122115" cy="5945205"/>
              <a:chOff x="-238875" y="454007"/>
              <a:chExt cx="122115" cy="5945205"/>
            </a:xfrm>
          </p:grpSpPr>
          <p:cxnSp>
            <p:nvCxnSpPr>
              <p:cNvPr id="209" name="Straight Connector 208"/>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210" name="Group 209"/>
              <p:cNvGrpSpPr/>
              <p:nvPr userDrawn="1"/>
            </p:nvGrpSpPr>
            <p:grpSpPr>
              <a:xfrm rot="5400000">
                <a:off x="-254017" y="5940709"/>
                <a:ext cx="152400" cy="122115"/>
                <a:chOff x="7983415" y="6582508"/>
                <a:chExt cx="152400" cy="486507"/>
              </a:xfrm>
            </p:grpSpPr>
            <p:cxnSp>
              <p:nvCxnSpPr>
                <p:cNvPr id="242" name="Straight Connector 2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1" name="Group 210"/>
              <p:cNvGrpSpPr/>
              <p:nvPr userDrawn="1"/>
            </p:nvGrpSpPr>
            <p:grpSpPr>
              <a:xfrm rot="5400000">
                <a:off x="-254017" y="5467067"/>
                <a:ext cx="152400" cy="122115"/>
                <a:chOff x="7983415" y="6582508"/>
                <a:chExt cx="152400" cy="486507"/>
              </a:xfrm>
            </p:grpSpPr>
            <p:cxnSp>
              <p:nvCxnSpPr>
                <p:cNvPr id="240" name="Straight Connector 2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2" name="Group 211"/>
              <p:cNvGrpSpPr/>
              <p:nvPr userDrawn="1"/>
            </p:nvGrpSpPr>
            <p:grpSpPr>
              <a:xfrm rot="5400000">
                <a:off x="-254017" y="4993425"/>
                <a:ext cx="152400" cy="122115"/>
                <a:chOff x="7983415" y="6582508"/>
                <a:chExt cx="152400" cy="486507"/>
              </a:xfrm>
            </p:grpSpPr>
            <p:cxnSp>
              <p:nvCxnSpPr>
                <p:cNvPr id="238" name="Straight Connector 2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3" name="Group 212"/>
              <p:cNvGrpSpPr/>
              <p:nvPr userDrawn="1"/>
            </p:nvGrpSpPr>
            <p:grpSpPr>
              <a:xfrm rot="5400000">
                <a:off x="-254017" y="4519783"/>
                <a:ext cx="152400" cy="122115"/>
                <a:chOff x="7983415" y="6582508"/>
                <a:chExt cx="152400" cy="486507"/>
              </a:xfrm>
            </p:grpSpPr>
            <p:cxnSp>
              <p:nvCxnSpPr>
                <p:cNvPr id="236" name="Straight Connector 2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4" name="Group 213"/>
              <p:cNvGrpSpPr/>
              <p:nvPr userDrawn="1"/>
            </p:nvGrpSpPr>
            <p:grpSpPr>
              <a:xfrm rot="5400000">
                <a:off x="-254017" y="4046141"/>
                <a:ext cx="152400" cy="122115"/>
                <a:chOff x="7983415" y="6582508"/>
                <a:chExt cx="152400" cy="486507"/>
              </a:xfrm>
            </p:grpSpPr>
            <p:cxnSp>
              <p:nvCxnSpPr>
                <p:cNvPr id="234" name="Straight Connector 2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5" name="Straight Connector 2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5" name="Group 214"/>
              <p:cNvGrpSpPr/>
              <p:nvPr userDrawn="1"/>
            </p:nvGrpSpPr>
            <p:grpSpPr>
              <a:xfrm rot="5400000">
                <a:off x="-254017" y="3572499"/>
                <a:ext cx="152400" cy="122115"/>
                <a:chOff x="7983415" y="6582508"/>
                <a:chExt cx="152400" cy="486507"/>
              </a:xfrm>
            </p:grpSpPr>
            <p:cxnSp>
              <p:nvCxnSpPr>
                <p:cNvPr id="232" name="Straight Connector 2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3" name="Straight Connector 2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6" name="Group 215"/>
              <p:cNvGrpSpPr/>
              <p:nvPr userDrawn="1"/>
            </p:nvGrpSpPr>
            <p:grpSpPr>
              <a:xfrm rot="5400000">
                <a:off x="-254017" y="3098857"/>
                <a:ext cx="152400" cy="122115"/>
                <a:chOff x="7983415" y="6582508"/>
                <a:chExt cx="152400" cy="486507"/>
              </a:xfrm>
            </p:grpSpPr>
            <p:cxnSp>
              <p:nvCxnSpPr>
                <p:cNvPr id="230" name="Straight Connector 2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31" name="Straight Connector 2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7" name="Group 216"/>
              <p:cNvGrpSpPr/>
              <p:nvPr userDrawn="1"/>
            </p:nvGrpSpPr>
            <p:grpSpPr>
              <a:xfrm rot="5400000">
                <a:off x="-254017" y="2625215"/>
                <a:ext cx="152400" cy="122115"/>
                <a:chOff x="7983415" y="6582508"/>
                <a:chExt cx="152400" cy="486507"/>
              </a:xfrm>
            </p:grpSpPr>
            <p:cxnSp>
              <p:nvCxnSpPr>
                <p:cNvPr id="228" name="Straight Connector 2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8" name="Group 217"/>
              <p:cNvGrpSpPr/>
              <p:nvPr userDrawn="1"/>
            </p:nvGrpSpPr>
            <p:grpSpPr>
              <a:xfrm rot="5400000">
                <a:off x="-254017" y="2151573"/>
                <a:ext cx="152400" cy="122115"/>
                <a:chOff x="7983415" y="6582508"/>
                <a:chExt cx="152400" cy="486507"/>
              </a:xfrm>
            </p:grpSpPr>
            <p:cxnSp>
              <p:nvCxnSpPr>
                <p:cNvPr id="226" name="Straight Connector 2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9" name="Group 218"/>
              <p:cNvGrpSpPr/>
              <p:nvPr userDrawn="1"/>
            </p:nvGrpSpPr>
            <p:grpSpPr>
              <a:xfrm rot="5400000">
                <a:off x="-254017" y="1677931"/>
                <a:ext cx="152400" cy="122115"/>
                <a:chOff x="7983415" y="6582508"/>
                <a:chExt cx="152400" cy="486507"/>
              </a:xfrm>
            </p:grpSpPr>
            <p:cxnSp>
              <p:nvCxnSpPr>
                <p:cNvPr id="224" name="Straight Connector 22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0" name="Group 219"/>
              <p:cNvGrpSpPr/>
              <p:nvPr userDrawn="1"/>
            </p:nvGrpSpPr>
            <p:grpSpPr>
              <a:xfrm rot="5400000">
                <a:off x="-254017" y="997340"/>
                <a:ext cx="152400" cy="122115"/>
                <a:chOff x="7983415" y="6582508"/>
                <a:chExt cx="152400" cy="486507"/>
              </a:xfrm>
            </p:grpSpPr>
            <p:cxnSp>
              <p:nvCxnSpPr>
                <p:cNvPr id="222" name="Straight Connector 22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221" name="Straight Connector 220"/>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3" name="Group 172"/>
            <p:cNvGrpSpPr/>
            <p:nvPr userDrawn="1"/>
          </p:nvGrpSpPr>
          <p:grpSpPr>
            <a:xfrm>
              <a:off x="457731" y="-141165"/>
              <a:ext cx="8226688" cy="122115"/>
              <a:chOff x="457731" y="6582508"/>
              <a:chExt cx="8226688" cy="486507"/>
            </a:xfrm>
          </p:grpSpPr>
          <p:cxnSp>
            <p:nvCxnSpPr>
              <p:cNvPr id="174" name="Straight Connector 173"/>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75" name="Straight Connector 174"/>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76" name="Group 175"/>
              <p:cNvGrpSpPr/>
              <p:nvPr userDrawn="1"/>
            </p:nvGrpSpPr>
            <p:grpSpPr>
              <a:xfrm>
                <a:off x="7986158" y="6582508"/>
                <a:ext cx="152400" cy="486507"/>
                <a:chOff x="7983415" y="6582508"/>
                <a:chExt cx="152400" cy="486507"/>
              </a:xfrm>
            </p:grpSpPr>
            <p:cxnSp>
              <p:nvCxnSpPr>
                <p:cNvPr id="207" name="Straight Connector 2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8" name="Straight Connector 2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7" name="Group 176"/>
              <p:cNvGrpSpPr/>
              <p:nvPr userDrawn="1"/>
            </p:nvGrpSpPr>
            <p:grpSpPr>
              <a:xfrm>
                <a:off x="7287901" y="6582508"/>
                <a:ext cx="152400" cy="486507"/>
                <a:chOff x="7983415" y="6582508"/>
                <a:chExt cx="152400" cy="486507"/>
              </a:xfrm>
            </p:grpSpPr>
            <p:cxnSp>
              <p:nvCxnSpPr>
                <p:cNvPr id="205" name="Straight Connector 2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6" name="Straight Connector 2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8" name="Group 177"/>
              <p:cNvGrpSpPr/>
              <p:nvPr userDrawn="1"/>
            </p:nvGrpSpPr>
            <p:grpSpPr>
              <a:xfrm>
                <a:off x="6589644" y="6582508"/>
                <a:ext cx="152400" cy="486507"/>
                <a:chOff x="7983415" y="6582508"/>
                <a:chExt cx="152400" cy="486507"/>
              </a:xfrm>
            </p:grpSpPr>
            <p:cxnSp>
              <p:nvCxnSpPr>
                <p:cNvPr id="203" name="Straight Connector 2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4" name="Straight Connector 2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9" name="Group 178"/>
              <p:cNvGrpSpPr/>
              <p:nvPr userDrawn="1"/>
            </p:nvGrpSpPr>
            <p:grpSpPr>
              <a:xfrm>
                <a:off x="5891387" y="6582508"/>
                <a:ext cx="152400" cy="486507"/>
                <a:chOff x="7983415" y="6582508"/>
                <a:chExt cx="152400" cy="486507"/>
              </a:xfrm>
            </p:grpSpPr>
            <p:cxnSp>
              <p:nvCxnSpPr>
                <p:cNvPr id="201" name="Straight Connector 2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2" name="Straight Connector 2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0" name="Group 179"/>
              <p:cNvGrpSpPr/>
              <p:nvPr userDrawn="1"/>
            </p:nvGrpSpPr>
            <p:grpSpPr>
              <a:xfrm>
                <a:off x="5193130" y="6582508"/>
                <a:ext cx="152400" cy="486507"/>
                <a:chOff x="7983415" y="6582508"/>
                <a:chExt cx="152400" cy="486507"/>
              </a:xfrm>
            </p:grpSpPr>
            <p:cxnSp>
              <p:nvCxnSpPr>
                <p:cNvPr id="199" name="Straight Connector 1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00" name="Straight Connector 1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1" name="Group 180"/>
              <p:cNvGrpSpPr/>
              <p:nvPr userDrawn="1"/>
            </p:nvGrpSpPr>
            <p:grpSpPr>
              <a:xfrm>
                <a:off x="4494873" y="6582508"/>
                <a:ext cx="152400" cy="486507"/>
                <a:chOff x="7983415" y="6582508"/>
                <a:chExt cx="152400" cy="486507"/>
              </a:xfrm>
            </p:grpSpPr>
            <p:cxnSp>
              <p:nvCxnSpPr>
                <p:cNvPr id="197" name="Straight Connector 1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8" name="Straight Connector 1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2" name="Group 181"/>
              <p:cNvGrpSpPr/>
              <p:nvPr userDrawn="1"/>
            </p:nvGrpSpPr>
            <p:grpSpPr>
              <a:xfrm>
                <a:off x="3796616" y="6582508"/>
                <a:ext cx="152400" cy="486507"/>
                <a:chOff x="7983415" y="6582508"/>
                <a:chExt cx="152400" cy="486507"/>
              </a:xfrm>
            </p:grpSpPr>
            <p:cxnSp>
              <p:nvCxnSpPr>
                <p:cNvPr id="195" name="Straight Connector 1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6" name="Straight Connector 1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3" name="Group 182"/>
              <p:cNvGrpSpPr/>
              <p:nvPr userDrawn="1"/>
            </p:nvGrpSpPr>
            <p:grpSpPr>
              <a:xfrm>
                <a:off x="3098359" y="6582508"/>
                <a:ext cx="152400" cy="486507"/>
                <a:chOff x="7983415" y="6582508"/>
                <a:chExt cx="152400" cy="486507"/>
              </a:xfrm>
            </p:grpSpPr>
            <p:cxnSp>
              <p:nvCxnSpPr>
                <p:cNvPr id="193" name="Straight Connector 19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4" name="Straight Connector 19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4" name="Group 183"/>
              <p:cNvGrpSpPr/>
              <p:nvPr userDrawn="1"/>
            </p:nvGrpSpPr>
            <p:grpSpPr>
              <a:xfrm>
                <a:off x="2400102" y="6582508"/>
                <a:ext cx="152400" cy="486507"/>
                <a:chOff x="7983415" y="6582508"/>
                <a:chExt cx="152400" cy="486507"/>
              </a:xfrm>
            </p:grpSpPr>
            <p:cxnSp>
              <p:nvCxnSpPr>
                <p:cNvPr id="191" name="Straight Connector 19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2" name="Straight Connector 19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5" name="Group 184"/>
              <p:cNvGrpSpPr/>
              <p:nvPr userDrawn="1"/>
            </p:nvGrpSpPr>
            <p:grpSpPr>
              <a:xfrm>
                <a:off x="1701845" y="6582508"/>
                <a:ext cx="152400" cy="486507"/>
                <a:chOff x="7983415" y="6582508"/>
                <a:chExt cx="152400" cy="486507"/>
              </a:xfrm>
            </p:grpSpPr>
            <p:cxnSp>
              <p:nvCxnSpPr>
                <p:cNvPr id="189" name="Straight Connector 18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6" name="Group 185"/>
              <p:cNvGrpSpPr/>
              <p:nvPr userDrawn="1"/>
            </p:nvGrpSpPr>
            <p:grpSpPr>
              <a:xfrm>
                <a:off x="1003588" y="6582508"/>
                <a:ext cx="152400" cy="486507"/>
                <a:chOff x="7983415" y="6582508"/>
                <a:chExt cx="152400" cy="486507"/>
              </a:xfrm>
            </p:grpSpPr>
            <p:cxnSp>
              <p:nvCxnSpPr>
                <p:cNvPr id="187" name="Straight Connector 18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5" name="Content Placeholder 2"/>
          <p:cNvSpPr>
            <a:spLocks noGrp="1"/>
          </p:cNvSpPr>
          <p:nvPr>
            <p:ph idx="14"/>
          </p:nvPr>
        </p:nvSpPr>
        <p:spPr>
          <a:xfrm>
            <a:off x="574326" y="4114800"/>
            <a:ext cx="2586650"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56" name="Content Placeholder 2"/>
          <p:cNvSpPr>
            <a:spLocks noGrp="1"/>
          </p:cNvSpPr>
          <p:nvPr>
            <p:ph idx="15"/>
          </p:nvPr>
        </p:nvSpPr>
        <p:spPr>
          <a:xfrm>
            <a:off x="3367354" y="4114800"/>
            <a:ext cx="2586650"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57" name="Content Placeholder 2"/>
          <p:cNvSpPr>
            <a:spLocks noGrp="1"/>
          </p:cNvSpPr>
          <p:nvPr>
            <p:ph idx="16"/>
          </p:nvPr>
        </p:nvSpPr>
        <p:spPr>
          <a:xfrm>
            <a:off x="6160384" y="4114800"/>
            <a:ext cx="2586651"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58" name="Content Placeholder 2"/>
          <p:cNvSpPr>
            <a:spLocks noGrp="1"/>
          </p:cNvSpPr>
          <p:nvPr>
            <p:ph idx="17"/>
          </p:nvPr>
        </p:nvSpPr>
        <p:spPr>
          <a:xfrm>
            <a:off x="8953415" y="4114800"/>
            <a:ext cx="2593001" cy="1828800"/>
          </a:xfrm>
        </p:spPr>
        <p:txBody>
          <a:bodyPr>
            <a:noAutofit/>
          </a:bodyPr>
          <a:lstStyle>
            <a:lvl1pPr marL="0" indent="0">
              <a:buNone/>
              <a:defRPr sz="1400"/>
            </a:lvl1pPr>
            <a:lvl2pPr marL="225425" indent="0">
              <a:buNone/>
              <a:defRPr sz="1400"/>
            </a:lvl2pPr>
            <a:lvl3pPr marL="460375" indent="0">
              <a:buNone/>
              <a:defRPr sz="1400"/>
            </a:lvl3pPr>
            <a:lvl4pPr marL="687388" indent="0">
              <a:buNone/>
              <a:defRPr sz="1400"/>
            </a:lvl4pPr>
            <a:lvl5pPr marL="912812" indent="0">
              <a:buNone/>
              <a:defRPr sz="1400"/>
            </a:lvl5pPr>
          </a:lstStyle>
          <a:p>
            <a:pPr lvl="0"/>
            <a:r>
              <a:rPr lang="en-US"/>
              <a:t>Click to edit Master text styles</a:t>
            </a:r>
          </a:p>
        </p:txBody>
      </p:sp>
      <p:sp>
        <p:nvSpPr>
          <p:cNvPr id="159" name="Title 1"/>
          <p:cNvSpPr>
            <a:spLocks noGrp="1"/>
          </p:cNvSpPr>
          <p:nvPr>
            <p:ph type="title"/>
          </p:nvPr>
        </p:nvSpPr>
        <p:spPr>
          <a:xfrm>
            <a:off x="573618" y="457200"/>
            <a:ext cx="10972799" cy="548640"/>
          </a:xfrm>
        </p:spPr>
        <p:txBody>
          <a:bodyPr anchor="t" anchorCtr="0"/>
          <a:lstStyle/>
          <a:p>
            <a:r>
              <a:rPr lang="en-US"/>
              <a:t>Click to edit Master title style</a:t>
            </a:r>
            <a:endParaRPr lang="en-US" dirty="0"/>
          </a:p>
        </p:txBody>
      </p:sp>
      <p:sp>
        <p:nvSpPr>
          <p:cNvPr id="160" name="Text Placeholder 8"/>
          <p:cNvSpPr>
            <a:spLocks noGrp="1"/>
          </p:cNvSpPr>
          <p:nvPr>
            <p:ph type="body" sz="quarter" idx="18"/>
          </p:nvPr>
        </p:nvSpPr>
        <p:spPr>
          <a:xfrm>
            <a:off x="573617" y="1055688"/>
            <a:ext cx="10972799" cy="457200"/>
          </a:xfrm>
        </p:spPr>
        <p:txBody>
          <a:bodyPr anchor="b" anchorCtr="0"/>
          <a:lstStyle>
            <a:lvl1pPr marL="0" indent="0">
              <a:buNone/>
              <a:defRPr sz="2000" i="0">
                <a:solidFill>
                  <a:schemeClr val="accent2"/>
                </a:solidFill>
              </a:defRPr>
            </a:lvl1pPr>
          </a:lstStyle>
          <a:p>
            <a:pPr lvl="0"/>
            <a:r>
              <a:rPr lang="en-US"/>
              <a:t>Click to edit Master text styles</a:t>
            </a:r>
          </a:p>
        </p:txBody>
      </p:sp>
      <p:sp>
        <p:nvSpPr>
          <p:cNvPr id="4" name="Footer Placeholder 3">
            <a:extLst>
              <a:ext uri="{FF2B5EF4-FFF2-40B4-BE49-F238E27FC236}">
                <a16:creationId xmlns:a16="http://schemas.microsoft.com/office/drawing/2014/main" id="{D9AB7AD2-42B3-D040-89FB-9532814301A3}"/>
              </a:ext>
            </a:extLst>
          </p:cNvPr>
          <p:cNvSpPr>
            <a:spLocks noGrp="1"/>
          </p:cNvSpPr>
          <p:nvPr>
            <p:ph type="ftr" sz="quarter" idx="20"/>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5" name="Slide Number Placeholder 4">
            <a:extLst>
              <a:ext uri="{FF2B5EF4-FFF2-40B4-BE49-F238E27FC236}">
                <a16:creationId xmlns:a16="http://schemas.microsoft.com/office/drawing/2014/main" id="{DB07830B-F58C-2C4F-B2DA-7715A3F49166}"/>
              </a:ext>
            </a:extLst>
          </p:cNvPr>
          <p:cNvSpPr>
            <a:spLocks noGrp="1"/>
          </p:cNvSpPr>
          <p:nvPr>
            <p:ph type="sldNum" sz="quarter" idx="21"/>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3579964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6" name="Title 1"/>
          <p:cNvSpPr>
            <a:spLocks noGrp="1"/>
          </p:cNvSpPr>
          <p:nvPr>
            <p:ph type="title"/>
          </p:nvPr>
        </p:nvSpPr>
        <p:spPr>
          <a:xfrm>
            <a:off x="573618" y="457200"/>
            <a:ext cx="10972799" cy="548640"/>
          </a:xfrm>
        </p:spPr>
        <p:txBody>
          <a:bodyPr anchor="t" anchorCtr="0"/>
          <a:lstStyle/>
          <a:p>
            <a:r>
              <a:rPr lang="en-US"/>
              <a:t>Click to edit Master title style</a:t>
            </a:r>
            <a:endParaRPr lang="en-US" dirty="0"/>
          </a:p>
        </p:txBody>
      </p:sp>
      <p:sp>
        <p:nvSpPr>
          <p:cNvPr id="3" name="Footer Placeholder 2">
            <a:extLst>
              <a:ext uri="{FF2B5EF4-FFF2-40B4-BE49-F238E27FC236}">
                <a16:creationId xmlns:a16="http://schemas.microsoft.com/office/drawing/2014/main" id="{E910A5FC-5DFA-414E-8083-0049CCCD2973}"/>
              </a:ext>
            </a:extLst>
          </p:cNvPr>
          <p:cNvSpPr>
            <a:spLocks noGrp="1"/>
          </p:cNvSpPr>
          <p:nvPr>
            <p:ph type="ftr" sz="quarter" idx="11"/>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7" name="Slide Number Placeholder 6">
            <a:extLst>
              <a:ext uri="{FF2B5EF4-FFF2-40B4-BE49-F238E27FC236}">
                <a16:creationId xmlns:a16="http://schemas.microsoft.com/office/drawing/2014/main" id="{C6625894-79D7-5644-B9F6-84C19E2C8E65}"/>
              </a:ext>
            </a:extLst>
          </p:cNvPr>
          <p:cNvSpPr>
            <a:spLocks noGrp="1"/>
          </p:cNvSpPr>
          <p:nvPr>
            <p:ph type="sldNum" sz="quarter" idx="12"/>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382822779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a:extLst>
              <a:ext uri="{FF2B5EF4-FFF2-40B4-BE49-F238E27FC236}">
                <a16:creationId xmlns:a16="http://schemas.microsoft.com/office/drawing/2014/main" id="{54C15E74-FDF0-0C47-9617-826C96ABEF50}"/>
              </a:ext>
            </a:extLst>
          </p:cNvPr>
          <p:cNvSpPr>
            <a:spLocks noGrp="1"/>
          </p:cNvSpPr>
          <p:nvPr>
            <p:ph type="ftr" sz="quarter" idx="3"/>
          </p:nvPr>
        </p:nvSpPr>
        <p:spPr>
          <a:xfrm>
            <a:off x="609600" y="6356350"/>
            <a:ext cx="10168054" cy="365125"/>
          </a:xfrm>
          <a:prstGeom prst="rect">
            <a:avLst/>
          </a:prstGeom>
        </p:spPr>
        <p:txBody>
          <a:bodyPr vert="horz" lIns="91440" tIns="45720" rIns="91440" bIns="45720" rtlCol="0" anchor="ctr"/>
          <a:lstStyle>
            <a:lvl1pPr algn="l">
              <a:defRPr sz="1000" baseline="0">
                <a:solidFill>
                  <a:schemeClr val="tx1">
                    <a:tint val="75000"/>
                  </a:schemeClr>
                </a:solidFill>
                <a:latin typeface="Arial" panose="020B0604020202020204" pitchFamily="34" charset="0"/>
              </a:defRPr>
            </a:lvl1pPr>
          </a:lstStyle>
          <a:p>
            <a:r>
              <a:rPr lang="en-US" dirty="0"/>
              <a:t>Director's Review of the Nuclear Science Division - June 2-4, 2021</a:t>
            </a:r>
          </a:p>
        </p:txBody>
      </p:sp>
      <p:sp>
        <p:nvSpPr>
          <p:cNvPr id="4" name="Slide Number Placeholder 5">
            <a:extLst>
              <a:ext uri="{FF2B5EF4-FFF2-40B4-BE49-F238E27FC236}">
                <a16:creationId xmlns:a16="http://schemas.microsoft.com/office/drawing/2014/main" id="{3A80D3C9-DAFC-4C4B-8A7A-ED0AD76656B5}"/>
              </a:ext>
            </a:extLst>
          </p:cNvPr>
          <p:cNvSpPr>
            <a:spLocks noGrp="1"/>
          </p:cNvSpPr>
          <p:nvPr>
            <p:ph type="sldNum" sz="quarter" idx="4"/>
          </p:nvPr>
        </p:nvSpPr>
        <p:spPr>
          <a:xfrm>
            <a:off x="10851411" y="6356349"/>
            <a:ext cx="708868" cy="365125"/>
          </a:xfrm>
          <a:prstGeom prst="rect">
            <a:avLst/>
          </a:prstGeom>
        </p:spPr>
        <p:txBody>
          <a:bodyPr vert="horz" lIns="91440" tIns="45720" rIns="91440" bIns="45720" rtlCol="0" anchor="ctr"/>
          <a:lstStyle>
            <a:lvl1pPr algn="r">
              <a:defRPr sz="1000" baseline="0">
                <a:solidFill>
                  <a:schemeClr val="tx1">
                    <a:tint val="75000"/>
                  </a:schemeClr>
                </a:solidFill>
                <a:latin typeface="Arial" panose="020B0604020202020204" pitchFamily="34" charset="0"/>
              </a:defRPr>
            </a:lvl1p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103177040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Content with Caption Left">
    <p:spTree>
      <p:nvGrpSpPr>
        <p:cNvPr id="1" name=""/>
        <p:cNvGrpSpPr/>
        <p:nvPr/>
      </p:nvGrpSpPr>
      <p:grpSpPr>
        <a:xfrm>
          <a:off x="0" y="0"/>
          <a:ext cx="0" cy="0"/>
          <a:chOff x="0" y="0"/>
          <a:chExt cx="0" cy="0"/>
        </a:xfrm>
      </p:grpSpPr>
      <p:sp>
        <p:nvSpPr>
          <p:cNvPr id="2" name="Title 1"/>
          <p:cNvSpPr>
            <a:spLocks noGrp="1"/>
          </p:cNvSpPr>
          <p:nvPr>
            <p:ph type="title"/>
          </p:nvPr>
        </p:nvSpPr>
        <p:spPr>
          <a:xfrm>
            <a:off x="576072" y="273050"/>
            <a:ext cx="4011084" cy="1162050"/>
          </a:xfrm>
        </p:spPr>
        <p:txBody>
          <a:bodyPr anchor="b">
            <a:noAutofit/>
          </a:bodyPr>
          <a:lstStyle>
            <a:lvl1pPr algn="l">
              <a:defRPr sz="2000" b="1"/>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p:spPr>
        <p:txBody>
          <a:bodyPr>
            <a:noAutofit/>
          </a:bodyPr>
          <a:lstStyle>
            <a:lvl1pPr>
              <a:buClr>
                <a:schemeClr val="accent2"/>
              </a:buClr>
              <a:defRPr sz="2000"/>
            </a:lvl1pPr>
            <a:lvl2pPr>
              <a:buClr>
                <a:schemeClr val="accent2"/>
              </a:buClr>
              <a:defRPr sz="2000"/>
            </a:lvl2pPr>
            <a:lvl3pPr>
              <a:buClr>
                <a:schemeClr val="accent2"/>
              </a:buClr>
              <a:defRPr sz="2000"/>
            </a:lvl3pPr>
            <a:lvl4pPr>
              <a:buClr>
                <a:schemeClr val="accent2"/>
              </a:buClr>
              <a:defRPr sz="2000"/>
            </a:lvl4pPr>
            <a:lvl5pPr>
              <a:buClr>
                <a:schemeClr val="accent2"/>
              </a:buClr>
              <a:defRPr sz="16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Text Placeholder 3"/>
          <p:cNvSpPr>
            <a:spLocks noGrp="1"/>
          </p:cNvSpPr>
          <p:nvPr>
            <p:ph type="body" sz="half" idx="2"/>
          </p:nvPr>
        </p:nvSpPr>
        <p:spPr>
          <a:xfrm>
            <a:off x="576072" y="1435101"/>
            <a:ext cx="4011084" cy="4691063"/>
          </a:xfrm>
        </p:spPr>
        <p:txBody>
          <a:bodyPr>
            <a:no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Footer Placeholder 7">
            <a:extLst>
              <a:ext uri="{FF2B5EF4-FFF2-40B4-BE49-F238E27FC236}">
                <a16:creationId xmlns:a16="http://schemas.microsoft.com/office/drawing/2014/main" id="{6989BF0E-F1BB-0D4C-8BF2-7A7BEDDB078B}"/>
              </a:ext>
            </a:extLst>
          </p:cNvPr>
          <p:cNvSpPr>
            <a:spLocks noGrp="1"/>
          </p:cNvSpPr>
          <p:nvPr>
            <p:ph type="ftr" sz="quarter" idx="11"/>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9" name="Slide Number Placeholder 8">
            <a:extLst>
              <a:ext uri="{FF2B5EF4-FFF2-40B4-BE49-F238E27FC236}">
                <a16:creationId xmlns:a16="http://schemas.microsoft.com/office/drawing/2014/main" id="{9184B3DD-8252-394C-9787-06EBDE1B25D2}"/>
              </a:ext>
            </a:extLst>
          </p:cNvPr>
          <p:cNvSpPr>
            <a:spLocks noGrp="1"/>
          </p:cNvSpPr>
          <p:nvPr>
            <p:ph type="sldNum" sz="quarter" idx="12"/>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253742596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with Caption Righ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6072" y="273051"/>
            <a:ext cx="6815667" cy="5853113"/>
          </a:xfrm>
        </p:spPr>
        <p:txBody>
          <a:bodyPr>
            <a:noAutofit/>
          </a:bodyPr>
          <a:lstStyle>
            <a:lvl1pPr>
              <a:buClr>
                <a:schemeClr val="accent2"/>
              </a:buClr>
              <a:defRPr sz="2000"/>
            </a:lvl1pPr>
            <a:lvl2pPr>
              <a:buClr>
                <a:schemeClr val="accent2"/>
              </a:buClr>
              <a:defRPr sz="2000"/>
            </a:lvl2pPr>
            <a:lvl3pPr>
              <a:buClr>
                <a:schemeClr val="accent2"/>
              </a:buClr>
              <a:defRPr sz="2000"/>
            </a:lvl3pPr>
            <a:lvl4pPr>
              <a:buClr>
                <a:schemeClr val="accent2"/>
              </a:buClr>
              <a:defRPr sz="2000"/>
            </a:lvl4pPr>
            <a:lvl5pPr>
              <a:buClr>
                <a:schemeClr val="accent2"/>
              </a:buCl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ext Placeholder 3"/>
          <p:cNvSpPr>
            <a:spLocks noGrp="1"/>
          </p:cNvSpPr>
          <p:nvPr>
            <p:ph type="body" sz="half" idx="13"/>
          </p:nvPr>
        </p:nvSpPr>
        <p:spPr>
          <a:xfrm>
            <a:off x="7574882" y="1435101"/>
            <a:ext cx="4011084" cy="4691063"/>
          </a:xfrm>
        </p:spPr>
        <p:txBody>
          <a:bodyPr>
            <a:no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0" name="Title 1"/>
          <p:cNvSpPr>
            <a:spLocks noGrp="1"/>
          </p:cNvSpPr>
          <p:nvPr>
            <p:ph type="title"/>
          </p:nvPr>
        </p:nvSpPr>
        <p:spPr>
          <a:xfrm>
            <a:off x="7562613" y="273050"/>
            <a:ext cx="4011084" cy="1162050"/>
          </a:xfrm>
        </p:spPr>
        <p:txBody>
          <a:bodyPr anchor="b">
            <a:noAutofit/>
          </a:bodyPr>
          <a:lstStyle>
            <a:lvl1pPr algn="l">
              <a:defRPr sz="2000" b="1"/>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CC4268BF-1FD3-4B47-A983-1B740D12BA66}"/>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5" name="Slide Number Placeholder 4">
            <a:extLst>
              <a:ext uri="{FF2B5EF4-FFF2-40B4-BE49-F238E27FC236}">
                <a16:creationId xmlns:a16="http://schemas.microsoft.com/office/drawing/2014/main" id="{23C895CD-C1AB-B94A-8F36-56EB9A92444C}"/>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147170772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Content w/caption right">
    <p:spTree>
      <p:nvGrpSpPr>
        <p:cNvPr id="1" name=""/>
        <p:cNvGrpSpPr/>
        <p:nvPr/>
      </p:nvGrpSpPr>
      <p:grpSpPr>
        <a:xfrm>
          <a:off x="0" y="0"/>
          <a:ext cx="0" cy="0"/>
          <a:chOff x="0" y="0"/>
          <a:chExt cx="0" cy="0"/>
        </a:xfrm>
      </p:grpSpPr>
      <p:sp>
        <p:nvSpPr>
          <p:cNvPr id="3" name="Content Placeholder 2"/>
          <p:cNvSpPr>
            <a:spLocks noGrp="1"/>
          </p:cNvSpPr>
          <p:nvPr>
            <p:ph idx="1"/>
          </p:nvPr>
        </p:nvSpPr>
        <p:spPr>
          <a:xfrm>
            <a:off x="576073" y="273053"/>
            <a:ext cx="6815667" cy="5853113"/>
          </a:xfrm>
        </p:spPr>
        <p:txBody>
          <a:bodyPr>
            <a:noAutofit/>
          </a:bodyPr>
          <a:lstStyle>
            <a:lvl1pPr>
              <a:buClr>
                <a:schemeClr val="accent2"/>
              </a:buClr>
              <a:defRPr sz="1600"/>
            </a:lvl1pPr>
            <a:lvl2pPr>
              <a:buClr>
                <a:schemeClr val="accent2"/>
              </a:buClr>
              <a:defRPr sz="1600"/>
            </a:lvl2pPr>
            <a:lvl3pPr>
              <a:buClr>
                <a:schemeClr val="accent2"/>
              </a:buClr>
              <a:defRPr sz="1600"/>
            </a:lvl3pPr>
            <a:lvl4pPr>
              <a:buClr>
                <a:schemeClr val="accent2"/>
              </a:buClr>
              <a:defRPr sz="1600"/>
            </a:lvl4pPr>
            <a:lvl5pPr>
              <a:buClr>
                <a:schemeClr val="accent2"/>
              </a:buClr>
              <a:defRPr sz="12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ext Placeholder 3"/>
          <p:cNvSpPr>
            <a:spLocks noGrp="1"/>
          </p:cNvSpPr>
          <p:nvPr>
            <p:ph type="body" sz="half" idx="13"/>
          </p:nvPr>
        </p:nvSpPr>
        <p:spPr>
          <a:xfrm>
            <a:off x="7574882" y="1435103"/>
            <a:ext cx="4011084" cy="4691063"/>
          </a:xfrm>
        </p:spPr>
        <p:txBody>
          <a:bodyPr>
            <a:noAutofit/>
          </a:bodyPr>
          <a:lstStyle>
            <a:lvl1pPr marL="0" indent="0">
              <a:buNone/>
              <a:defRPr sz="14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10" name="Title 1"/>
          <p:cNvSpPr>
            <a:spLocks noGrp="1"/>
          </p:cNvSpPr>
          <p:nvPr>
            <p:ph type="title"/>
          </p:nvPr>
        </p:nvSpPr>
        <p:spPr>
          <a:xfrm>
            <a:off x="7562614" y="273050"/>
            <a:ext cx="4011084" cy="1162050"/>
          </a:xfrm>
        </p:spPr>
        <p:txBody>
          <a:bodyPr anchor="b">
            <a:noAutofit/>
          </a:bodyPr>
          <a:lstStyle>
            <a:lvl1pPr algn="l">
              <a:defRPr sz="1400" b="1"/>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CC4268BF-1FD3-4B47-A983-1B740D12BA66}"/>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5" name="Slide Number Placeholder 4">
            <a:extLst>
              <a:ext uri="{FF2B5EF4-FFF2-40B4-BE49-F238E27FC236}">
                <a16:creationId xmlns:a16="http://schemas.microsoft.com/office/drawing/2014/main" id="{23C895CD-C1AB-B94A-8F36-56EB9A92444C}"/>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17295012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w/Dark Backgroun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10309" y="1134598"/>
            <a:ext cx="10968914" cy="2422759"/>
          </a:xfrm>
        </p:spPr>
        <p:txBody>
          <a:bodyPr anchor="b" anchorCtr="0">
            <a:noAutofit/>
          </a:bodyPr>
          <a:lstStyle>
            <a:lvl1pPr algn="ctr">
              <a:defRPr sz="5400" b="1" i="0" baseline="0">
                <a:solidFill>
                  <a:schemeClr val="bg1"/>
                </a:solidFill>
                <a:latin typeface="Arial" panose="020B060402020202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610309" y="3886201"/>
            <a:ext cx="10968907" cy="1092083"/>
          </a:xfrm>
        </p:spPr>
        <p:txBody>
          <a:bodyPr>
            <a:noAutofit/>
          </a:bodyPr>
          <a:lstStyle>
            <a:lvl1pPr marL="0" indent="0" algn="ctr">
              <a:buNone/>
              <a:defRPr b="0" i="0" baseline="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grpSp>
        <p:nvGrpSpPr>
          <p:cNvPr id="8" name="Group 7"/>
          <p:cNvGrpSpPr/>
          <p:nvPr userDrawn="1"/>
        </p:nvGrpSpPr>
        <p:grpSpPr>
          <a:xfrm>
            <a:off x="-201766" y="-141165"/>
            <a:ext cx="12586564" cy="7136527"/>
            <a:chOff x="-151325" y="-141165"/>
            <a:chExt cx="9439923" cy="7136527"/>
          </a:xfrm>
        </p:grpSpPr>
        <p:grpSp>
          <p:nvGrpSpPr>
            <p:cNvPr id="9" name="Group 8"/>
            <p:cNvGrpSpPr/>
            <p:nvPr userDrawn="1"/>
          </p:nvGrpSpPr>
          <p:grpSpPr>
            <a:xfrm>
              <a:off x="457731" y="6873247"/>
              <a:ext cx="8226688" cy="122115"/>
              <a:chOff x="457731" y="6582508"/>
              <a:chExt cx="8226688" cy="486507"/>
            </a:xfrm>
          </p:grpSpPr>
          <p:cxnSp>
            <p:nvCxnSpPr>
              <p:cNvPr id="118" name="Straight Connector 11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20" name="Group 119"/>
              <p:cNvGrpSpPr/>
              <p:nvPr userDrawn="1"/>
            </p:nvGrpSpPr>
            <p:grpSpPr>
              <a:xfrm>
                <a:off x="7986158" y="6582508"/>
                <a:ext cx="152400" cy="486507"/>
                <a:chOff x="7983415" y="6582508"/>
                <a:chExt cx="152400" cy="486507"/>
              </a:xfrm>
            </p:grpSpPr>
            <p:cxnSp>
              <p:nvCxnSpPr>
                <p:cNvPr id="151" name="Straight Connector 15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1" name="Group 120"/>
              <p:cNvGrpSpPr/>
              <p:nvPr userDrawn="1"/>
            </p:nvGrpSpPr>
            <p:grpSpPr>
              <a:xfrm>
                <a:off x="7287901" y="6582508"/>
                <a:ext cx="152400" cy="486507"/>
                <a:chOff x="7983415" y="6582508"/>
                <a:chExt cx="152400" cy="486507"/>
              </a:xfrm>
            </p:grpSpPr>
            <p:cxnSp>
              <p:nvCxnSpPr>
                <p:cNvPr id="149" name="Straight Connector 14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2" name="Group 121"/>
              <p:cNvGrpSpPr/>
              <p:nvPr userDrawn="1"/>
            </p:nvGrpSpPr>
            <p:grpSpPr>
              <a:xfrm>
                <a:off x="6589644" y="6582508"/>
                <a:ext cx="152400" cy="486507"/>
                <a:chOff x="7983415" y="6582508"/>
                <a:chExt cx="152400" cy="486507"/>
              </a:xfrm>
            </p:grpSpPr>
            <p:cxnSp>
              <p:nvCxnSpPr>
                <p:cNvPr id="147" name="Straight Connector 14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userDrawn="1"/>
            </p:nvGrpSpPr>
            <p:grpSpPr>
              <a:xfrm>
                <a:off x="5891387" y="6582508"/>
                <a:ext cx="152400" cy="486507"/>
                <a:chOff x="7983415" y="6582508"/>
                <a:chExt cx="152400" cy="486507"/>
              </a:xfrm>
            </p:grpSpPr>
            <p:cxnSp>
              <p:nvCxnSpPr>
                <p:cNvPr id="145" name="Straight Connector 14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4" name="Group 123"/>
              <p:cNvGrpSpPr/>
              <p:nvPr userDrawn="1"/>
            </p:nvGrpSpPr>
            <p:grpSpPr>
              <a:xfrm>
                <a:off x="5193130" y="6582508"/>
                <a:ext cx="152400" cy="486507"/>
                <a:chOff x="7983415" y="6582508"/>
                <a:chExt cx="152400" cy="486507"/>
              </a:xfrm>
            </p:grpSpPr>
            <p:cxnSp>
              <p:nvCxnSpPr>
                <p:cNvPr id="143" name="Straight Connector 14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userDrawn="1"/>
            </p:nvGrpSpPr>
            <p:grpSpPr>
              <a:xfrm>
                <a:off x="4494873" y="6582508"/>
                <a:ext cx="152400" cy="486507"/>
                <a:chOff x="7983415" y="6582508"/>
                <a:chExt cx="152400" cy="486507"/>
              </a:xfrm>
            </p:grpSpPr>
            <p:cxnSp>
              <p:nvCxnSpPr>
                <p:cNvPr id="141" name="Straight Connector 14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6" name="Group 125"/>
              <p:cNvGrpSpPr/>
              <p:nvPr userDrawn="1"/>
            </p:nvGrpSpPr>
            <p:grpSpPr>
              <a:xfrm>
                <a:off x="3796616" y="6582508"/>
                <a:ext cx="152400" cy="486507"/>
                <a:chOff x="7983415" y="6582508"/>
                <a:chExt cx="152400" cy="486507"/>
              </a:xfrm>
            </p:grpSpPr>
            <p:cxnSp>
              <p:nvCxnSpPr>
                <p:cNvPr id="139" name="Straight Connector 1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7" name="Group 126"/>
              <p:cNvGrpSpPr/>
              <p:nvPr userDrawn="1"/>
            </p:nvGrpSpPr>
            <p:grpSpPr>
              <a:xfrm>
                <a:off x="3098359" y="6582508"/>
                <a:ext cx="152400" cy="486507"/>
                <a:chOff x="7983415" y="6582508"/>
                <a:chExt cx="152400" cy="486507"/>
              </a:xfrm>
            </p:grpSpPr>
            <p:cxnSp>
              <p:nvCxnSpPr>
                <p:cNvPr id="137" name="Straight Connector 1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userDrawn="1"/>
            </p:nvGrpSpPr>
            <p:grpSpPr>
              <a:xfrm>
                <a:off x="2400102" y="6582508"/>
                <a:ext cx="152400" cy="486507"/>
                <a:chOff x="7983415" y="6582508"/>
                <a:chExt cx="152400" cy="486507"/>
              </a:xfrm>
            </p:grpSpPr>
            <p:cxnSp>
              <p:nvCxnSpPr>
                <p:cNvPr id="135" name="Straight Connector 1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9" name="Group 128"/>
              <p:cNvGrpSpPr/>
              <p:nvPr userDrawn="1"/>
            </p:nvGrpSpPr>
            <p:grpSpPr>
              <a:xfrm>
                <a:off x="1701845" y="6582508"/>
                <a:ext cx="152400" cy="486507"/>
                <a:chOff x="7983415" y="6582508"/>
                <a:chExt cx="152400" cy="486507"/>
              </a:xfrm>
            </p:grpSpPr>
            <p:cxnSp>
              <p:nvCxnSpPr>
                <p:cNvPr id="133" name="Straight Connector 1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30" name="Group 129"/>
              <p:cNvGrpSpPr/>
              <p:nvPr userDrawn="1"/>
            </p:nvGrpSpPr>
            <p:grpSpPr>
              <a:xfrm>
                <a:off x="1003588" y="6582508"/>
                <a:ext cx="152400" cy="486507"/>
                <a:chOff x="7983415" y="6582508"/>
                <a:chExt cx="152400" cy="486507"/>
              </a:xfrm>
            </p:grpSpPr>
            <p:cxnSp>
              <p:nvCxnSpPr>
                <p:cNvPr id="131" name="Straight Connector 1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0" name="Group 9"/>
            <p:cNvGrpSpPr/>
            <p:nvPr userDrawn="1"/>
          </p:nvGrpSpPr>
          <p:grpSpPr>
            <a:xfrm>
              <a:off x="-151325" y="454007"/>
              <a:ext cx="122115" cy="5945205"/>
              <a:chOff x="-238875" y="454007"/>
              <a:chExt cx="122115" cy="5945205"/>
            </a:xfrm>
          </p:grpSpPr>
          <p:cxnSp>
            <p:nvCxnSpPr>
              <p:cNvPr id="83" name="Straight Connector 8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84" name="Group 83"/>
              <p:cNvGrpSpPr/>
              <p:nvPr userDrawn="1"/>
            </p:nvGrpSpPr>
            <p:grpSpPr>
              <a:xfrm rot="5400000">
                <a:off x="-254017" y="5940709"/>
                <a:ext cx="152400" cy="122115"/>
                <a:chOff x="7983415" y="6582508"/>
                <a:chExt cx="152400" cy="486507"/>
              </a:xfrm>
            </p:grpSpPr>
            <p:cxnSp>
              <p:nvCxnSpPr>
                <p:cNvPr id="116" name="Straight Connector 1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userDrawn="1"/>
            </p:nvGrpSpPr>
            <p:grpSpPr>
              <a:xfrm rot="5400000">
                <a:off x="-254017" y="5467067"/>
                <a:ext cx="152400" cy="122115"/>
                <a:chOff x="7983415" y="6582508"/>
                <a:chExt cx="152400" cy="486507"/>
              </a:xfrm>
            </p:grpSpPr>
            <p:cxnSp>
              <p:nvCxnSpPr>
                <p:cNvPr id="114" name="Straight Connector 1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userDrawn="1"/>
            </p:nvGrpSpPr>
            <p:grpSpPr>
              <a:xfrm rot="5400000">
                <a:off x="-254017" y="4993425"/>
                <a:ext cx="152400" cy="122115"/>
                <a:chOff x="7983415" y="6582508"/>
                <a:chExt cx="152400" cy="486507"/>
              </a:xfrm>
            </p:grpSpPr>
            <p:cxnSp>
              <p:nvCxnSpPr>
                <p:cNvPr id="112" name="Straight Connector 1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userDrawn="1"/>
            </p:nvGrpSpPr>
            <p:grpSpPr>
              <a:xfrm rot="5400000">
                <a:off x="-254017" y="4519783"/>
                <a:ext cx="152400" cy="122115"/>
                <a:chOff x="7983415" y="6582508"/>
                <a:chExt cx="152400" cy="486507"/>
              </a:xfrm>
            </p:grpSpPr>
            <p:cxnSp>
              <p:nvCxnSpPr>
                <p:cNvPr id="110" name="Straight Connector 1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userDrawn="1"/>
            </p:nvGrpSpPr>
            <p:grpSpPr>
              <a:xfrm rot="5400000">
                <a:off x="-254017" y="4046141"/>
                <a:ext cx="152400" cy="122115"/>
                <a:chOff x="7983415" y="6582508"/>
                <a:chExt cx="152400" cy="486507"/>
              </a:xfrm>
            </p:grpSpPr>
            <p:cxnSp>
              <p:nvCxnSpPr>
                <p:cNvPr id="108" name="Straight Connector 1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userDrawn="1"/>
            </p:nvGrpSpPr>
            <p:grpSpPr>
              <a:xfrm rot="5400000">
                <a:off x="-254017" y="3572499"/>
                <a:ext cx="152400" cy="122115"/>
                <a:chOff x="7983415" y="6582508"/>
                <a:chExt cx="152400" cy="486507"/>
              </a:xfrm>
            </p:grpSpPr>
            <p:cxnSp>
              <p:nvCxnSpPr>
                <p:cNvPr id="106" name="Straight Connector 1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userDrawn="1"/>
            </p:nvGrpSpPr>
            <p:grpSpPr>
              <a:xfrm rot="5400000">
                <a:off x="-254017" y="3098857"/>
                <a:ext cx="152400" cy="122115"/>
                <a:chOff x="7983415" y="6582508"/>
                <a:chExt cx="152400" cy="486507"/>
              </a:xfrm>
            </p:grpSpPr>
            <p:cxnSp>
              <p:nvCxnSpPr>
                <p:cNvPr id="104" name="Straight Connector 1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userDrawn="1"/>
            </p:nvGrpSpPr>
            <p:grpSpPr>
              <a:xfrm rot="5400000">
                <a:off x="-254017" y="2625215"/>
                <a:ext cx="152400" cy="122115"/>
                <a:chOff x="7983415" y="6582508"/>
                <a:chExt cx="152400" cy="486507"/>
              </a:xfrm>
            </p:grpSpPr>
            <p:cxnSp>
              <p:nvCxnSpPr>
                <p:cNvPr id="102" name="Straight Connector 1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userDrawn="1"/>
            </p:nvGrpSpPr>
            <p:grpSpPr>
              <a:xfrm rot="5400000">
                <a:off x="-254017" y="2151573"/>
                <a:ext cx="152400" cy="122115"/>
                <a:chOff x="7983415" y="6582508"/>
                <a:chExt cx="152400" cy="486507"/>
              </a:xfrm>
            </p:grpSpPr>
            <p:cxnSp>
              <p:nvCxnSpPr>
                <p:cNvPr id="100" name="Straight Connector 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userDrawn="1"/>
            </p:nvGrpSpPr>
            <p:grpSpPr>
              <a:xfrm rot="5400000">
                <a:off x="-254017" y="1677931"/>
                <a:ext cx="152400" cy="122115"/>
                <a:chOff x="7983415" y="6582508"/>
                <a:chExt cx="152400" cy="486507"/>
              </a:xfrm>
            </p:grpSpPr>
            <p:cxnSp>
              <p:nvCxnSpPr>
                <p:cNvPr id="98" name="Straight Connector 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4" name="Group 93"/>
              <p:cNvGrpSpPr/>
              <p:nvPr userDrawn="1"/>
            </p:nvGrpSpPr>
            <p:grpSpPr>
              <a:xfrm rot="5400000">
                <a:off x="-254017" y="997340"/>
                <a:ext cx="152400" cy="122115"/>
                <a:chOff x="7983415" y="6582508"/>
                <a:chExt cx="152400" cy="486507"/>
              </a:xfrm>
            </p:grpSpPr>
            <p:cxnSp>
              <p:nvCxnSpPr>
                <p:cNvPr id="96" name="Straight Connector 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95" name="Straight Connector 9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userDrawn="1"/>
          </p:nvGrpSpPr>
          <p:grpSpPr>
            <a:xfrm>
              <a:off x="9166483" y="454007"/>
              <a:ext cx="122115" cy="5945205"/>
              <a:chOff x="-238875" y="454007"/>
              <a:chExt cx="122115" cy="5945205"/>
            </a:xfrm>
          </p:grpSpPr>
          <p:cxnSp>
            <p:nvCxnSpPr>
              <p:cNvPr id="48" name="Straight Connector 4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9" name="Group 48"/>
              <p:cNvGrpSpPr/>
              <p:nvPr userDrawn="1"/>
            </p:nvGrpSpPr>
            <p:grpSpPr>
              <a:xfrm rot="5400000">
                <a:off x="-254017" y="5940709"/>
                <a:ext cx="152400" cy="122115"/>
                <a:chOff x="7983415" y="6582508"/>
                <a:chExt cx="152400" cy="486507"/>
              </a:xfrm>
            </p:grpSpPr>
            <p:cxnSp>
              <p:nvCxnSpPr>
                <p:cNvPr id="81" name="Straight Connector 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userDrawn="1"/>
            </p:nvGrpSpPr>
            <p:grpSpPr>
              <a:xfrm rot="5400000">
                <a:off x="-254017" y="5467067"/>
                <a:ext cx="152400" cy="122115"/>
                <a:chOff x="7983415" y="6582508"/>
                <a:chExt cx="152400" cy="486507"/>
              </a:xfrm>
            </p:grpSpPr>
            <p:cxnSp>
              <p:nvCxnSpPr>
                <p:cNvPr id="79" name="Straight Connector 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userDrawn="1"/>
            </p:nvGrpSpPr>
            <p:grpSpPr>
              <a:xfrm rot="5400000">
                <a:off x="-254017" y="4993425"/>
                <a:ext cx="152400" cy="122115"/>
                <a:chOff x="7983415" y="6582508"/>
                <a:chExt cx="152400" cy="486507"/>
              </a:xfrm>
            </p:grpSpPr>
            <p:cxnSp>
              <p:nvCxnSpPr>
                <p:cNvPr id="77" name="Straight Connector 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userDrawn="1"/>
            </p:nvGrpSpPr>
            <p:grpSpPr>
              <a:xfrm rot="5400000">
                <a:off x="-254017" y="4519783"/>
                <a:ext cx="152400" cy="122115"/>
                <a:chOff x="7983415" y="6582508"/>
                <a:chExt cx="152400" cy="486507"/>
              </a:xfrm>
            </p:grpSpPr>
            <p:cxnSp>
              <p:nvCxnSpPr>
                <p:cNvPr id="75" name="Straight Connector 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userDrawn="1"/>
            </p:nvGrpSpPr>
            <p:grpSpPr>
              <a:xfrm rot="5400000">
                <a:off x="-254017" y="4046141"/>
                <a:ext cx="152400" cy="122115"/>
                <a:chOff x="7983415" y="6582508"/>
                <a:chExt cx="152400" cy="486507"/>
              </a:xfrm>
            </p:grpSpPr>
            <p:cxnSp>
              <p:nvCxnSpPr>
                <p:cNvPr id="73" name="Straight Connector 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userDrawn="1"/>
            </p:nvGrpSpPr>
            <p:grpSpPr>
              <a:xfrm rot="5400000">
                <a:off x="-254017" y="3572499"/>
                <a:ext cx="152400" cy="122115"/>
                <a:chOff x="7983415" y="6582508"/>
                <a:chExt cx="152400" cy="486507"/>
              </a:xfrm>
            </p:grpSpPr>
            <p:cxnSp>
              <p:nvCxnSpPr>
                <p:cNvPr id="71" name="Straight Connector 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userDrawn="1"/>
            </p:nvGrpSpPr>
            <p:grpSpPr>
              <a:xfrm rot="5400000">
                <a:off x="-254017" y="3098857"/>
                <a:ext cx="152400" cy="122115"/>
                <a:chOff x="7983415" y="6582508"/>
                <a:chExt cx="152400" cy="486507"/>
              </a:xfrm>
            </p:grpSpPr>
            <p:cxnSp>
              <p:nvCxnSpPr>
                <p:cNvPr id="69" name="Straight Connector 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userDrawn="1"/>
            </p:nvGrpSpPr>
            <p:grpSpPr>
              <a:xfrm rot="5400000">
                <a:off x="-254017" y="2625215"/>
                <a:ext cx="152400" cy="122115"/>
                <a:chOff x="7983415" y="6582508"/>
                <a:chExt cx="152400" cy="486507"/>
              </a:xfrm>
            </p:grpSpPr>
            <p:cxnSp>
              <p:nvCxnSpPr>
                <p:cNvPr id="67" name="Straight Connector 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userDrawn="1"/>
            </p:nvGrpSpPr>
            <p:grpSpPr>
              <a:xfrm rot="5400000">
                <a:off x="-254017" y="2151573"/>
                <a:ext cx="152400" cy="122115"/>
                <a:chOff x="7983415" y="6582508"/>
                <a:chExt cx="152400" cy="486507"/>
              </a:xfrm>
            </p:grpSpPr>
            <p:cxnSp>
              <p:nvCxnSpPr>
                <p:cNvPr id="65" name="Straight Connector 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userDrawn="1"/>
            </p:nvGrpSpPr>
            <p:grpSpPr>
              <a:xfrm rot="5400000">
                <a:off x="-254017" y="1677931"/>
                <a:ext cx="152400" cy="122115"/>
                <a:chOff x="7983415" y="6582508"/>
                <a:chExt cx="152400" cy="486507"/>
              </a:xfrm>
            </p:grpSpPr>
            <p:cxnSp>
              <p:nvCxnSpPr>
                <p:cNvPr id="63" name="Straight Connector 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userDrawn="1"/>
            </p:nvGrpSpPr>
            <p:grpSpPr>
              <a:xfrm rot="5400000">
                <a:off x="-254017" y="997340"/>
                <a:ext cx="152400" cy="122115"/>
                <a:chOff x="7983415" y="6582508"/>
                <a:chExt cx="152400" cy="486507"/>
              </a:xfrm>
            </p:grpSpPr>
            <p:cxnSp>
              <p:nvCxnSpPr>
                <p:cNvPr id="61" name="Straight Connector 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60" name="Straight Connector 5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userDrawn="1"/>
          </p:nvGrpSpPr>
          <p:grpSpPr>
            <a:xfrm>
              <a:off x="457731" y="-141165"/>
              <a:ext cx="8226688" cy="122115"/>
              <a:chOff x="457731" y="6582508"/>
              <a:chExt cx="8226688" cy="486507"/>
            </a:xfrm>
          </p:grpSpPr>
          <p:cxnSp>
            <p:nvCxnSpPr>
              <p:cNvPr id="13" name="Straight Connector 1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5" name="Group 14"/>
              <p:cNvGrpSpPr/>
              <p:nvPr userDrawn="1"/>
            </p:nvGrpSpPr>
            <p:grpSpPr>
              <a:xfrm>
                <a:off x="7986158" y="6582508"/>
                <a:ext cx="152400" cy="486507"/>
                <a:chOff x="7983415" y="6582508"/>
                <a:chExt cx="152400" cy="486507"/>
              </a:xfrm>
            </p:grpSpPr>
            <p:cxnSp>
              <p:nvCxnSpPr>
                <p:cNvPr id="46" name="Straight Connector 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userDrawn="1"/>
            </p:nvGrpSpPr>
            <p:grpSpPr>
              <a:xfrm>
                <a:off x="7287901" y="6582508"/>
                <a:ext cx="152400" cy="486507"/>
                <a:chOff x="7983415" y="6582508"/>
                <a:chExt cx="152400" cy="486507"/>
              </a:xfrm>
            </p:grpSpPr>
            <p:cxnSp>
              <p:nvCxnSpPr>
                <p:cNvPr id="44" name="Straight Connector 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userDrawn="1"/>
            </p:nvGrpSpPr>
            <p:grpSpPr>
              <a:xfrm>
                <a:off x="6589644" y="6582508"/>
                <a:ext cx="152400" cy="486507"/>
                <a:chOff x="7983415" y="6582508"/>
                <a:chExt cx="152400" cy="486507"/>
              </a:xfrm>
            </p:grpSpPr>
            <p:cxnSp>
              <p:nvCxnSpPr>
                <p:cNvPr id="42" name="Straight Connector 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userDrawn="1"/>
            </p:nvGrpSpPr>
            <p:grpSpPr>
              <a:xfrm>
                <a:off x="5891387" y="6582508"/>
                <a:ext cx="152400" cy="486507"/>
                <a:chOff x="7983415" y="6582508"/>
                <a:chExt cx="152400" cy="486507"/>
              </a:xfrm>
            </p:grpSpPr>
            <p:cxnSp>
              <p:nvCxnSpPr>
                <p:cNvPr id="40" name="Straight Connector 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userDrawn="1"/>
            </p:nvGrpSpPr>
            <p:grpSpPr>
              <a:xfrm>
                <a:off x="5193130" y="6582508"/>
                <a:ext cx="152400" cy="486507"/>
                <a:chOff x="7983415" y="6582508"/>
                <a:chExt cx="152400" cy="486507"/>
              </a:xfrm>
            </p:grpSpPr>
            <p:cxnSp>
              <p:nvCxnSpPr>
                <p:cNvPr id="38" name="Straight Connector 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userDrawn="1"/>
            </p:nvGrpSpPr>
            <p:grpSpPr>
              <a:xfrm>
                <a:off x="4494873" y="6582508"/>
                <a:ext cx="152400" cy="486507"/>
                <a:chOff x="7983415" y="6582508"/>
                <a:chExt cx="152400" cy="486507"/>
              </a:xfrm>
            </p:grpSpPr>
            <p:cxnSp>
              <p:nvCxnSpPr>
                <p:cNvPr id="36" name="Straight Connector 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userDrawn="1"/>
            </p:nvGrpSpPr>
            <p:grpSpPr>
              <a:xfrm>
                <a:off x="3796616" y="6582508"/>
                <a:ext cx="152400" cy="486507"/>
                <a:chOff x="7983415" y="6582508"/>
                <a:chExt cx="152400" cy="486507"/>
              </a:xfrm>
            </p:grpSpPr>
            <p:cxnSp>
              <p:nvCxnSpPr>
                <p:cNvPr id="34" name="Straight Connector 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userDrawn="1"/>
            </p:nvGrpSpPr>
            <p:grpSpPr>
              <a:xfrm>
                <a:off x="3098359" y="6582508"/>
                <a:ext cx="152400" cy="486507"/>
                <a:chOff x="7983415" y="6582508"/>
                <a:chExt cx="152400" cy="486507"/>
              </a:xfrm>
            </p:grpSpPr>
            <p:cxnSp>
              <p:nvCxnSpPr>
                <p:cNvPr id="32" name="Straight Connector 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userDrawn="1"/>
            </p:nvGrpSpPr>
            <p:grpSpPr>
              <a:xfrm>
                <a:off x="2400102" y="6582508"/>
                <a:ext cx="152400" cy="486507"/>
                <a:chOff x="7983415" y="6582508"/>
                <a:chExt cx="152400" cy="486507"/>
              </a:xfrm>
            </p:grpSpPr>
            <p:cxnSp>
              <p:nvCxnSpPr>
                <p:cNvPr id="30" name="Straight Connector 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a:xfrm>
                <a:off x="1701845" y="6582508"/>
                <a:ext cx="152400" cy="486507"/>
                <a:chOff x="7983415" y="6582508"/>
                <a:chExt cx="152400" cy="486507"/>
              </a:xfrm>
            </p:grpSpPr>
            <p:cxnSp>
              <p:nvCxnSpPr>
                <p:cNvPr id="28" name="Straight Connector 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a:xfrm>
                <a:off x="1003588" y="6582508"/>
                <a:ext cx="152400" cy="486507"/>
                <a:chOff x="7983415" y="6582508"/>
                <a:chExt cx="152400" cy="486507"/>
              </a:xfrm>
            </p:grpSpPr>
            <p:cxnSp>
              <p:nvCxnSpPr>
                <p:cNvPr id="26" name="Straight Connector 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4" name="Text Placeholder 153"/>
          <p:cNvSpPr>
            <a:spLocks noGrp="1"/>
          </p:cNvSpPr>
          <p:nvPr>
            <p:ph type="body" sz="quarter" idx="13"/>
          </p:nvPr>
        </p:nvSpPr>
        <p:spPr>
          <a:xfrm>
            <a:off x="610309" y="5327650"/>
            <a:ext cx="10968907" cy="520700"/>
          </a:xfrm>
        </p:spPr>
        <p:txBody>
          <a:bodyPr>
            <a:noAutofit/>
          </a:bodyPr>
          <a:lstStyle>
            <a:lvl1pPr marL="0" indent="0" algn="ctr">
              <a:buNone/>
              <a:defRPr sz="1200" b="1" baseline="0">
                <a:solidFill>
                  <a:schemeClr val="bg1"/>
                </a:solidFill>
              </a:defRPr>
            </a:lvl1pPr>
          </a:lstStyle>
          <a:p>
            <a:pPr lvl="0"/>
            <a:r>
              <a:rPr lang="en-US"/>
              <a:t>Click to edit Master text styles</a:t>
            </a:r>
          </a:p>
        </p:txBody>
      </p:sp>
      <p:pic>
        <p:nvPicPr>
          <p:cNvPr id="153" name="Picture 152" descr="DOE_Office_Science_white.png">
            <a:extLst>
              <a:ext uri="{FF2B5EF4-FFF2-40B4-BE49-F238E27FC236}">
                <a16:creationId xmlns:a16="http://schemas.microsoft.com/office/drawing/2014/main" id="{4327B12B-9E2F-EA47-9B79-D54BD52AFA1D}"/>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10043692" y="408349"/>
            <a:ext cx="1769532" cy="588347"/>
          </a:xfrm>
          <a:prstGeom prst="rect">
            <a:avLst/>
          </a:prstGeom>
        </p:spPr>
      </p:pic>
      <p:pic>
        <p:nvPicPr>
          <p:cNvPr id="156" name="Picture 155" descr="A picture containing drawing&#10;&#10;Description automatically generated">
            <a:extLst>
              <a:ext uri="{FF2B5EF4-FFF2-40B4-BE49-F238E27FC236}">
                <a16:creationId xmlns:a16="http://schemas.microsoft.com/office/drawing/2014/main" id="{187DB3F6-A168-E141-AC49-F54F3BED4F9C}"/>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600149" y="323748"/>
            <a:ext cx="3200400" cy="722376"/>
          </a:xfrm>
          <a:prstGeom prst="rect">
            <a:avLst/>
          </a:prstGeom>
        </p:spPr>
      </p:pic>
    </p:spTree>
    <p:extLst>
      <p:ext uri="{BB962C8B-B14F-4D97-AF65-F5344CB8AC3E}">
        <p14:creationId xmlns:p14="http://schemas.microsoft.com/office/powerpoint/2010/main" val="29559057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mage">
    <p:spTree>
      <p:nvGrpSpPr>
        <p:cNvPr id="1" name=""/>
        <p:cNvGrpSpPr/>
        <p:nvPr/>
      </p:nvGrpSpPr>
      <p:grpSpPr>
        <a:xfrm>
          <a:off x="0" y="0"/>
          <a:ext cx="0" cy="0"/>
          <a:chOff x="0" y="0"/>
          <a:chExt cx="0" cy="0"/>
        </a:xfrm>
      </p:grpSpPr>
      <p:sp>
        <p:nvSpPr>
          <p:cNvPr id="2" name="Title 1"/>
          <p:cNvSpPr>
            <a:spLocks noGrp="1"/>
          </p:cNvSpPr>
          <p:nvPr>
            <p:ph type="ctrTitle"/>
          </p:nvPr>
        </p:nvSpPr>
        <p:spPr>
          <a:xfrm>
            <a:off x="607059" y="1784905"/>
            <a:ext cx="10968916" cy="809919"/>
          </a:xfrm>
        </p:spPr>
        <p:txBody>
          <a:bodyPr anchor="b" anchorCtr="0">
            <a:noAutofit/>
          </a:bodyPr>
          <a:lstStyle>
            <a:lvl1pPr algn="ctr">
              <a:defRPr sz="5400" baseline="0">
                <a:solidFill>
                  <a:schemeClr val="accent2"/>
                </a:solidFill>
              </a:defRPr>
            </a:lvl1pPr>
          </a:lstStyle>
          <a:p>
            <a:r>
              <a:rPr lang="en-US"/>
              <a:t>Click to edit Master title style</a:t>
            </a:r>
            <a:endParaRPr lang="en-US" dirty="0"/>
          </a:p>
        </p:txBody>
      </p:sp>
      <p:sp>
        <p:nvSpPr>
          <p:cNvPr id="3" name="Subtitle 2"/>
          <p:cNvSpPr>
            <a:spLocks noGrp="1"/>
          </p:cNvSpPr>
          <p:nvPr>
            <p:ph type="subTitle" idx="1"/>
          </p:nvPr>
        </p:nvSpPr>
        <p:spPr>
          <a:xfrm>
            <a:off x="607059" y="2762473"/>
            <a:ext cx="10968916" cy="357392"/>
          </a:xfrm>
        </p:spPr>
        <p:txBody>
          <a:bodyPr>
            <a:noAutofit/>
          </a:bodyPr>
          <a:lstStyle>
            <a:lvl1pPr marL="0" indent="0" algn="ctr" fontAlgn="ctr">
              <a:buNone/>
              <a:defRPr b="0" i="0" baseline="0">
                <a:solidFill>
                  <a:schemeClr val="tx2"/>
                </a:solidFill>
                <a:latin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grpSp>
        <p:nvGrpSpPr>
          <p:cNvPr id="8" name="Group 7"/>
          <p:cNvGrpSpPr/>
          <p:nvPr userDrawn="1"/>
        </p:nvGrpSpPr>
        <p:grpSpPr>
          <a:xfrm>
            <a:off x="-201766" y="-141165"/>
            <a:ext cx="12586564" cy="7136527"/>
            <a:chOff x="-151325" y="-141165"/>
            <a:chExt cx="9439923" cy="7136527"/>
          </a:xfrm>
        </p:grpSpPr>
        <p:grpSp>
          <p:nvGrpSpPr>
            <p:cNvPr id="9" name="Group 8"/>
            <p:cNvGrpSpPr/>
            <p:nvPr userDrawn="1"/>
          </p:nvGrpSpPr>
          <p:grpSpPr>
            <a:xfrm>
              <a:off x="457731" y="6873247"/>
              <a:ext cx="8226688" cy="122115"/>
              <a:chOff x="457731" y="6582508"/>
              <a:chExt cx="8226688" cy="486507"/>
            </a:xfrm>
          </p:grpSpPr>
          <p:cxnSp>
            <p:nvCxnSpPr>
              <p:cNvPr id="118" name="Straight Connector 117"/>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20" name="Group 119"/>
              <p:cNvGrpSpPr/>
              <p:nvPr userDrawn="1"/>
            </p:nvGrpSpPr>
            <p:grpSpPr>
              <a:xfrm>
                <a:off x="7986158" y="6582508"/>
                <a:ext cx="152400" cy="486507"/>
                <a:chOff x="7983415" y="6582508"/>
                <a:chExt cx="152400" cy="486507"/>
              </a:xfrm>
            </p:grpSpPr>
            <p:cxnSp>
              <p:nvCxnSpPr>
                <p:cNvPr id="151" name="Straight Connector 15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1" name="Group 120"/>
              <p:cNvGrpSpPr/>
              <p:nvPr userDrawn="1"/>
            </p:nvGrpSpPr>
            <p:grpSpPr>
              <a:xfrm>
                <a:off x="7287901" y="6582508"/>
                <a:ext cx="152400" cy="486507"/>
                <a:chOff x="7983415" y="6582508"/>
                <a:chExt cx="152400" cy="486507"/>
              </a:xfrm>
            </p:grpSpPr>
            <p:cxnSp>
              <p:nvCxnSpPr>
                <p:cNvPr id="149" name="Straight Connector 14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0" name="Straight Connector 14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2" name="Group 121"/>
              <p:cNvGrpSpPr/>
              <p:nvPr userDrawn="1"/>
            </p:nvGrpSpPr>
            <p:grpSpPr>
              <a:xfrm>
                <a:off x="6589644" y="6582508"/>
                <a:ext cx="152400" cy="486507"/>
                <a:chOff x="7983415" y="6582508"/>
                <a:chExt cx="152400" cy="486507"/>
              </a:xfrm>
            </p:grpSpPr>
            <p:cxnSp>
              <p:nvCxnSpPr>
                <p:cNvPr id="147" name="Straight Connector 14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userDrawn="1"/>
            </p:nvGrpSpPr>
            <p:grpSpPr>
              <a:xfrm>
                <a:off x="5891387" y="6582508"/>
                <a:ext cx="152400" cy="486507"/>
                <a:chOff x="7983415" y="6582508"/>
                <a:chExt cx="152400" cy="486507"/>
              </a:xfrm>
            </p:grpSpPr>
            <p:cxnSp>
              <p:nvCxnSpPr>
                <p:cNvPr id="145" name="Straight Connector 14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4" name="Group 123"/>
              <p:cNvGrpSpPr/>
              <p:nvPr userDrawn="1"/>
            </p:nvGrpSpPr>
            <p:grpSpPr>
              <a:xfrm>
                <a:off x="5193130" y="6582508"/>
                <a:ext cx="152400" cy="486507"/>
                <a:chOff x="7983415" y="6582508"/>
                <a:chExt cx="152400" cy="486507"/>
              </a:xfrm>
            </p:grpSpPr>
            <p:cxnSp>
              <p:nvCxnSpPr>
                <p:cNvPr id="143" name="Straight Connector 14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4" name="Straight Connector 14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userDrawn="1"/>
            </p:nvGrpSpPr>
            <p:grpSpPr>
              <a:xfrm>
                <a:off x="4494873" y="6582508"/>
                <a:ext cx="152400" cy="486507"/>
                <a:chOff x="7983415" y="6582508"/>
                <a:chExt cx="152400" cy="486507"/>
              </a:xfrm>
            </p:grpSpPr>
            <p:cxnSp>
              <p:nvCxnSpPr>
                <p:cNvPr id="141" name="Straight Connector 14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6" name="Group 125"/>
              <p:cNvGrpSpPr/>
              <p:nvPr userDrawn="1"/>
            </p:nvGrpSpPr>
            <p:grpSpPr>
              <a:xfrm>
                <a:off x="3796616" y="6582508"/>
                <a:ext cx="152400" cy="486507"/>
                <a:chOff x="7983415" y="6582508"/>
                <a:chExt cx="152400" cy="486507"/>
              </a:xfrm>
            </p:grpSpPr>
            <p:cxnSp>
              <p:nvCxnSpPr>
                <p:cNvPr id="139" name="Straight Connector 1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7" name="Group 126"/>
              <p:cNvGrpSpPr/>
              <p:nvPr userDrawn="1"/>
            </p:nvGrpSpPr>
            <p:grpSpPr>
              <a:xfrm>
                <a:off x="3098359" y="6582508"/>
                <a:ext cx="152400" cy="486507"/>
                <a:chOff x="7983415" y="6582508"/>
                <a:chExt cx="152400" cy="486507"/>
              </a:xfrm>
            </p:grpSpPr>
            <p:cxnSp>
              <p:nvCxnSpPr>
                <p:cNvPr id="137" name="Straight Connector 1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8" name="Straight Connector 1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userDrawn="1"/>
            </p:nvGrpSpPr>
            <p:grpSpPr>
              <a:xfrm>
                <a:off x="2400102" y="6582508"/>
                <a:ext cx="152400" cy="486507"/>
                <a:chOff x="7983415" y="6582508"/>
                <a:chExt cx="152400" cy="486507"/>
              </a:xfrm>
            </p:grpSpPr>
            <p:cxnSp>
              <p:nvCxnSpPr>
                <p:cNvPr id="135" name="Straight Connector 1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9" name="Group 128"/>
              <p:cNvGrpSpPr/>
              <p:nvPr userDrawn="1"/>
            </p:nvGrpSpPr>
            <p:grpSpPr>
              <a:xfrm>
                <a:off x="1701845" y="6582508"/>
                <a:ext cx="152400" cy="486507"/>
                <a:chOff x="7983415" y="6582508"/>
                <a:chExt cx="152400" cy="486507"/>
              </a:xfrm>
            </p:grpSpPr>
            <p:cxnSp>
              <p:nvCxnSpPr>
                <p:cNvPr id="133" name="Straight Connector 1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30" name="Group 129"/>
              <p:cNvGrpSpPr/>
              <p:nvPr userDrawn="1"/>
            </p:nvGrpSpPr>
            <p:grpSpPr>
              <a:xfrm>
                <a:off x="1003588" y="6582508"/>
                <a:ext cx="152400" cy="486507"/>
                <a:chOff x="7983415" y="6582508"/>
                <a:chExt cx="152400" cy="486507"/>
              </a:xfrm>
            </p:grpSpPr>
            <p:cxnSp>
              <p:nvCxnSpPr>
                <p:cNvPr id="131" name="Straight Connector 1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10" name="Group 9"/>
            <p:cNvGrpSpPr/>
            <p:nvPr userDrawn="1"/>
          </p:nvGrpSpPr>
          <p:grpSpPr>
            <a:xfrm>
              <a:off x="-151325" y="454007"/>
              <a:ext cx="122115" cy="5945205"/>
              <a:chOff x="-238875" y="454007"/>
              <a:chExt cx="122115" cy="5945205"/>
            </a:xfrm>
          </p:grpSpPr>
          <p:cxnSp>
            <p:nvCxnSpPr>
              <p:cNvPr id="83" name="Straight Connector 82"/>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84" name="Group 83"/>
              <p:cNvGrpSpPr/>
              <p:nvPr userDrawn="1"/>
            </p:nvGrpSpPr>
            <p:grpSpPr>
              <a:xfrm rot="5400000">
                <a:off x="-254017" y="5940709"/>
                <a:ext cx="152400" cy="122115"/>
                <a:chOff x="7983415" y="6582508"/>
                <a:chExt cx="152400" cy="486507"/>
              </a:xfrm>
            </p:grpSpPr>
            <p:cxnSp>
              <p:nvCxnSpPr>
                <p:cNvPr id="116" name="Straight Connector 11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userDrawn="1"/>
            </p:nvGrpSpPr>
            <p:grpSpPr>
              <a:xfrm rot="5400000">
                <a:off x="-254017" y="5467067"/>
                <a:ext cx="152400" cy="122115"/>
                <a:chOff x="7983415" y="6582508"/>
                <a:chExt cx="152400" cy="486507"/>
              </a:xfrm>
            </p:grpSpPr>
            <p:cxnSp>
              <p:nvCxnSpPr>
                <p:cNvPr id="114" name="Straight Connector 11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userDrawn="1"/>
            </p:nvGrpSpPr>
            <p:grpSpPr>
              <a:xfrm rot="5400000">
                <a:off x="-254017" y="4993425"/>
                <a:ext cx="152400" cy="122115"/>
                <a:chOff x="7983415" y="6582508"/>
                <a:chExt cx="152400" cy="486507"/>
              </a:xfrm>
            </p:grpSpPr>
            <p:cxnSp>
              <p:nvCxnSpPr>
                <p:cNvPr id="112" name="Straight Connector 11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3" name="Straight Connector 11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userDrawn="1"/>
            </p:nvGrpSpPr>
            <p:grpSpPr>
              <a:xfrm rot="5400000">
                <a:off x="-254017" y="4519783"/>
                <a:ext cx="152400" cy="122115"/>
                <a:chOff x="7983415" y="6582508"/>
                <a:chExt cx="152400" cy="486507"/>
              </a:xfrm>
            </p:grpSpPr>
            <p:cxnSp>
              <p:nvCxnSpPr>
                <p:cNvPr id="110" name="Straight Connector 10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1" name="Straight Connector 11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userDrawn="1"/>
            </p:nvGrpSpPr>
            <p:grpSpPr>
              <a:xfrm rot="5400000">
                <a:off x="-254017" y="4046141"/>
                <a:ext cx="152400" cy="122115"/>
                <a:chOff x="7983415" y="6582508"/>
                <a:chExt cx="152400" cy="486507"/>
              </a:xfrm>
            </p:grpSpPr>
            <p:cxnSp>
              <p:nvCxnSpPr>
                <p:cNvPr id="108" name="Straight Connector 10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9" name="Straight Connector 10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userDrawn="1"/>
            </p:nvGrpSpPr>
            <p:grpSpPr>
              <a:xfrm rot="5400000">
                <a:off x="-254017" y="3572499"/>
                <a:ext cx="152400" cy="122115"/>
                <a:chOff x="7983415" y="6582508"/>
                <a:chExt cx="152400" cy="486507"/>
              </a:xfrm>
            </p:grpSpPr>
            <p:cxnSp>
              <p:nvCxnSpPr>
                <p:cNvPr id="106" name="Straight Connector 10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userDrawn="1"/>
            </p:nvGrpSpPr>
            <p:grpSpPr>
              <a:xfrm rot="5400000">
                <a:off x="-254017" y="3098857"/>
                <a:ext cx="152400" cy="122115"/>
                <a:chOff x="7983415" y="6582508"/>
                <a:chExt cx="152400" cy="486507"/>
              </a:xfrm>
            </p:grpSpPr>
            <p:cxnSp>
              <p:nvCxnSpPr>
                <p:cNvPr id="104" name="Straight Connector 10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userDrawn="1"/>
            </p:nvGrpSpPr>
            <p:grpSpPr>
              <a:xfrm rot="5400000">
                <a:off x="-254017" y="2625215"/>
                <a:ext cx="152400" cy="122115"/>
                <a:chOff x="7983415" y="6582508"/>
                <a:chExt cx="152400" cy="486507"/>
              </a:xfrm>
            </p:grpSpPr>
            <p:cxnSp>
              <p:nvCxnSpPr>
                <p:cNvPr id="102" name="Straight Connector 10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3" name="Straight Connector 10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userDrawn="1"/>
            </p:nvGrpSpPr>
            <p:grpSpPr>
              <a:xfrm rot="5400000">
                <a:off x="-254017" y="2151573"/>
                <a:ext cx="152400" cy="122115"/>
                <a:chOff x="7983415" y="6582508"/>
                <a:chExt cx="152400" cy="486507"/>
              </a:xfrm>
            </p:grpSpPr>
            <p:cxnSp>
              <p:nvCxnSpPr>
                <p:cNvPr id="100" name="Straight Connector 9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userDrawn="1"/>
            </p:nvGrpSpPr>
            <p:grpSpPr>
              <a:xfrm rot="5400000">
                <a:off x="-254017" y="1677931"/>
                <a:ext cx="152400" cy="122115"/>
                <a:chOff x="7983415" y="6582508"/>
                <a:chExt cx="152400" cy="486507"/>
              </a:xfrm>
            </p:grpSpPr>
            <p:cxnSp>
              <p:nvCxnSpPr>
                <p:cNvPr id="98" name="Straight Connector 9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9" name="Straight Connector 9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4" name="Group 93"/>
              <p:cNvGrpSpPr/>
              <p:nvPr userDrawn="1"/>
            </p:nvGrpSpPr>
            <p:grpSpPr>
              <a:xfrm rot="5400000">
                <a:off x="-254017" y="997340"/>
                <a:ext cx="152400" cy="122115"/>
                <a:chOff x="7983415" y="6582508"/>
                <a:chExt cx="152400" cy="486507"/>
              </a:xfrm>
            </p:grpSpPr>
            <p:cxnSp>
              <p:nvCxnSpPr>
                <p:cNvPr id="96" name="Straight Connector 9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95" name="Straight Connector 94"/>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userDrawn="1"/>
          </p:nvGrpSpPr>
          <p:grpSpPr>
            <a:xfrm>
              <a:off x="9166483" y="454007"/>
              <a:ext cx="122115" cy="5945205"/>
              <a:chOff x="-238875" y="454007"/>
              <a:chExt cx="122115" cy="5945205"/>
            </a:xfrm>
          </p:grpSpPr>
          <p:cxnSp>
            <p:nvCxnSpPr>
              <p:cNvPr id="48" name="Straight Connector 47"/>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9" name="Group 48"/>
              <p:cNvGrpSpPr/>
              <p:nvPr userDrawn="1"/>
            </p:nvGrpSpPr>
            <p:grpSpPr>
              <a:xfrm rot="5400000">
                <a:off x="-254017" y="5940709"/>
                <a:ext cx="152400" cy="122115"/>
                <a:chOff x="7983415" y="6582508"/>
                <a:chExt cx="152400" cy="486507"/>
              </a:xfrm>
            </p:grpSpPr>
            <p:cxnSp>
              <p:nvCxnSpPr>
                <p:cNvPr id="81" name="Straight Connector 8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userDrawn="1"/>
            </p:nvGrpSpPr>
            <p:grpSpPr>
              <a:xfrm rot="5400000">
                <a:off x="-254017" y="5467067"/>
                <a:ext cx="152400" cy="122115"/>
                <a:chOff x="7983415" y="6582508"/>
                <a:chExt cx="152400" cy="486507"/>
              </a:xfrm>
            </p:grpSpPr>
            <p:cxnSp>
              <p:nvCxnSpPr>
                <p:cNvPr id="79" name="Straight Connector 7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userDrawn="1"/>
            </p:nvGrpSpPr>
            <p:grpSpPr>
              <a:xfrm rot="5400000">
                <a:off x="-254017" y="4993425"/>
                <a:ext cx="152400" cy="122115"/>
                <a:chOff x="7983415" y="6582508"/>
                <a:chExt cx="152400" cy="486507"/>
              </a:xfrm>
            </p:grpSpPr>
            <p:cxnSp>
              <p:nvCxnSpPr>
                <p:cNvPr id="77" name="Straight Connector 7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userDrawn="1"/>
            </p:nvGrpSpPr>
            <p:grpSpPr>
              <a:xfrm rot="5400000">
                <a:off x="-254017" y="4519783"/>
                <a:ext cx="152400" cy="122115"/>
                <a:chOff x="7983415" y="6582508"/>
                <a:chExt cx="152400" cy="486507"/>
              </a:xfrm>
            </p:grpSpPr>
            <p:cxnSp>
              <p:nvCxnSpPr>
                <p:cNvPr id="75" name="Straight Connector 7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userDrawn="1"/>
            </p:nvGrpSpPr>
            <p:grpSpPr>
              <a:xfrm rot="5400000">
                <a:off x="-254017" y="4046141"/>
                <a:ext cx="152400" cy="122115"/>
                <a:chOff x="7983415" y="6582508"/>
                <a:chExt cx="152400" cy="486507"/>
              </a:xfrm>
            </p:grpSpPr>
            <p:cxnSp>
              <p:nvCxnSpPr>
                <p:cNvPr id="73" name="Straight Connector 7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userDrawn="1"/>
            </p:nvGrpSpPr>
            <p:grpSpPr>
              <a:xfrm rot="5400000">
                <a:off x="-254017" y="3572499"/>
                <a:ext cx="152400" cy="122115"/>
                <a:chOff x="7983415" y="6582508"/>
                <a:chExt cx="152400" cy="486507"/>
              </a:xfrm>
            </p:grpSpPr>
            <p:cxnSp>
              <p:nvCxnSpPr>
                <p:cNvPr id="71" name="Straight Connector 7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userDrawn="1"/>
            </p:nvGrpSpPr>
            <p:grpSpPr>
              <a:xfrm rot="5400000">
                <a:off x="-254017" y="3098857"/>
                <a:ext cx="152400" cy="122115"/>
                <a:chOff x="7983415" y="6582508"/>
                <a:chExt cx="152400" cy="486507"/>
              </a:xfrm>
            </p:grpSpPr>
            <p:cxnSp>
              <p:nvCxnSpPr>
                <p:cNvPr id="69" name="Straight Connector 6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userDrawn="1"/>
            </p:nvGrpSpPr>
            <p:grpSpPr>
              <a:xfrm rot="5400000">
                <a:off x="-254017" y="2625215"/>
                <a:ext cx="152400" cy="122115"/>
                <a:chOff x="7983415" y="6582508"/>
                <a:chExt cx="152400" cy="486507"/>
              </a:xfrm>
            </p:grpSpPr>
            <p:cxnSp>
              <p:nvCxnSpPr>
                <p:cNvPr id="67" name="Straight Connector 6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userDrawn="1"/>
            </p:nvGrpSpPr>
            <p:grpSpPr>
              <a:xfrm rot="5400000">
                <a:off x="-254017" y="2151573"/>
                <a:ext cx="152400" cy="122115"/>
                <a:chOff x="7983415" y="6582508"/>
                <a:chExt cx="152400" cy="486507"/>
              </a:xfrm>
            </p:grpSpPr>
            <p:cxnSp>
              <p:nvCxnSpPr>
                <p:cNvPr id="65" name="Straight Connector 6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userDrawn="1"/>
            </p:nvGrpSpPr>
            <p:grpSpPr>
              <a:xfrm rot="5400000">
                <a:off x="-254017" y="1677931"/>
                <a:ext cx="152400" cy="122115"/>
                <a:chOff x="7983415" y="6582508"/>
                <a:chExt cx="152400" cy="486507"/>
              </a:xfrm>
            </p:grpSpPr>
            <p:cxnSp>
              <p:nvCxnSpPr>
                <p:cNvPr id="63" name="Straight Connector 6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9" name="Group 58"/>
              <p:cNvGrpSpPr/>
              <p:nvPr userDrawn="1"/>
            </p:nvGrpSpPr>
            <p:grpSpPr>
              <a:xfrm rot="5400000">
                <a:off x="-254017" y="997340"/>
                <a:ext cx="152400" cy="122115"/>
                <a:chOff x="7983415" y="6582508"/>
                <a:chExt cx="152400" cy="486507"/>
              </a:xfrm>
            </p:grpSpPr>
            <p:cxnSp>
              <p:nvCxnSpPr>
                <p:cNvPr id="61" name="Straight Connector 6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60" name="Straight Connector 59"/>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 name="Group 11"/>
            <p:cNvGrpSpPr/>
            <p:nvPr userDrawn="1"/>
          </p:nvGrpSpPr>
          <p:grpSpPr>
            <a:xfrm>
              <a:off x="457731" y="-141165"/>
              <a:ext cx="8226688" cy="122115"/>
              <a:chOff x="457731" y="6582508"/>
              <a:chExt cx="8226688" cy="486507"/>
            </a:xfrm>
          </p:grpSpPr>
          <p:cxnSp>
            <p:nvCxnSpPr>
              <p:cNvPr id="13" name="Straight Connector 12"/>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5" name="Group 14"/>
              <p:cNvGrpSpPr/>
              <p:nvPr userDrawn="1"/>
            </p:nvGrpSpPr>
            <p:grpSpPr>
              <a:xfrm>
                <a:off x="7986158" y="6582508"/>
                <a:ext cx="152400" cy="486507"/>
                <a:chOff x="7983415" y="6582508"/>
                <a:chExt cx="152400" cy="486507"/>
              </a:xfrm>
            </p:grpSpPr>
            <p:cxnSp>
              <p:nvCxnSpPr>
                <p:cNvPr id="46" name="Straight Connector 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userDrawn="1"/>
            </p:nvGrpSpPr>
            <p:grpSpPr>
              <a:xfrm>
                <a:off x="7287901" y="6582508"/>
                <a:ext cx="152400" cy="486507"/>
                <a:chOff x="7983415" y="6582508"/>
                <a:chExt cx="152400" cy="486507"/>
              </a:xfrm>
            </p:grpSpPr>
            <p:cxnSp>
              <p:nvCxnSpPr>
                <p:cNvPr id="44" name="Straight Connector 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userDrawn="1"/>
            </p:nvGrpSpPr>
            <p:grpSpPr>
              <a:xfrm>
                <a:off x="6589644" y="6582508"/>
                <a:ext cx="152400" cy="486507"/>
                <a:chOff x="7983415" y="6582508"/>
                <a:chExt cx="152400" cy="486507"/>
              </a:xfrm>
            </p:grpSpPr>
            <p:cxnSp>
              <p:nvCxnSpPr>
                <p:cNvPr id="42" name="Straight Connector 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userDrawn="1"/>
            </p:nvGrpSpPr>
            <p:grpSpPr>
              <a:xfrm>
                <a:off x="5891387" y="6582508"/>
                <a:ext cx="152400" cy="486507"/>
                <a:chOff x="7983415" y="6582508"/>
                <a:chExt cx="152400" cy="486507"/>
              </a:xfrm>
            </p:grpSpPr>
            <p:cxnSp>
              <p:nvCxnSpPr>
                <p:cNvPr id="40" name="Straight Connector 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userDrawn="1"/>
            </p:nvGrpSpPr>
            <p:grpSpPr>
              <a:xfrm>
                <a:off x="5193130" y="6582508"/>
                <a:ext cx="152400" cy="486507"/>
                <a:chOff x="7983415" y="6582508"/>
                <a:chExt cx="152400" cy="486507"/>
              </a:xfrm>
            </p:grpSpPr>
            <p:cxnSp>
              <p:nvCxnSpPr>
                <p:cNvPr id="38" name="Straight Connector 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userDrawn="1"/>
            </p:nvGrpSpPr>
            <p:grpSpPr>
              <a:xfrm>
                <a:off x="4494873" y="6582508"/>
                <a:ext cx="152400" cy="486507"/>
                <a:chOff x="7983415" y="6582508"/>
                <a:chExt cx="152400" cy="486507"/>
              </a:xfrm>
            </p:grpSpPr>
            <p:cxnSp>
              <p:nvCxnSpPr>
                <p:cNvPr id="36" name="Straight Connector 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userDrawn="1"/>
            </p:nvGrpSpPr>
            <p:grpSpPr>
              <a:xfrm>
                <a:off x="3796616" y="6582508"/>
                <a:ext cx="152400" cy="486507"/>
                <a:chOff x="7983415" y="6582508"/>
                <a:chExt cx="152400" cy="486507"/>
              </a:xfrm>
            </p:grpSpPr>
            <p:cxnSp>
              <p:nvCxnSpPr>
                <p:cNvPr id="34" name="Straight Connector 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userDrawn="1"/>
            </p:nvGrpSpPr>
            <p:grpSpPr>
              <a:xfrm>
                <a:off x="3098359" y="6582508"/>
                <a:ext cx="152400" cy="486507"/>
                <a:chOff x="7983415" y="6582508"/>
                <a:chExt cx="152400" cy="486507"/>
              </a:xfrm>
            </p:grpSpPr>
            <p:cxnSp>
              <p:nvCxnSpPr>
                <p:cNvPr id="32" name="Straight Connector 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userDrawn="1"/>
            </p:nvGrpSpPr>
            <p:grpSpPr>
              <a:xfrm>
                <a:off x="2400102" y="6582508"/>
                <a:ext cx="152400" cy="486507"/>
                <a:chOff x="7983415" y="6582508"/>
                <a:chExt cx="152400" cy="486507"/>
              </a:xfrm>
            </p:grpSpPr>
            <p:cxnSp>
              <p:nvCxnSpPr>
                <p:cNvPr id="30" name="Straight Connector 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a:xfrm>
                <a:off x="1701845" y="6582508"/>
                <a:ext cx="152400" cy="486507"/>
                <a:chOff x="7983415" y="6582508"/>
                <a:chExt cx="152400" cy="486507"/>
              </a:xfrm>
            </p:grpSpPr>
            <p:cxnSp>
              <p:nvCxnSpPr>
                <p:cNvPr id="28" name="Straight Connector 2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5" name="Group 24"/>
              <p:cNvGrpSpPr/>
              <p:nvPr userDrawn="1"/>
            </p:nvGrpSpPr>
            <p:grpSpPr>
              <a:xfrm>
                <a:off x="1003588" y="6582508"/>
                <a:ext cx="152400" cy="486507"/>
                <a:chOff x="7983415" y="6582508"/>
                <a:chExt cx="152400" cy="486507"/>
              </a:xfrm>
            </p:grpSpPr>
            <p:cxnSp>
              <p:nvCxnSpPr>
                <p:cNvPr id="26" name="Straight Connector 2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4" name="Text Placeholder 153"/>
          <p:cNvSpPr>
            <a:spLocks noGrp="1"/>
          </p:cNvSpPr>
          <p:nvPr>
            <p:ph type="body" sz="quarter" idx="13"/>
          </p:nvPr>
        </p:nvSpPr>
        <p:spPr>
          <a:xfrm>
            <a:off x="607059" y="3289385"/>
            <a:ext cx="10968916" cy="267972"/>
          </a:xfrm>
        </p:spPr>
        <p:txBody>
          <a:bodyPr>
            <a:noAutofit/>
          </a:bodyPr>
          <a:lstStyle>
            <a:lvl1pPr marL="0" indent="0" algn="ctr">
              <a:buNone/>
              <a:defRPr sz="1200" b="1" baseline="0">
                <a:solidFill>
                  <a:schemeClr val="tx2"/>
                </a:solidFill>
              </a:defRPr>
            </a:lvl1pPr>
          </a:lstStyle>
          <a:p>
            <a:pPr lvl="0"/>
            <a:r>
              <a:rPr lang="en-US"/>
              <a:t>Click to edit Master text styles</a:t>
            </a:r>
          </a:p>
        </p:txBody>
      </p:sp>
      <p:sp>
        <p:nvSpPr>
          <p:cNvPr id="155" name="Picture Placeholder 154">
            <a:extLst>
              <a:ext uri="{FF2B5EF4-FFF2-40B4-BE49-F238E27FC236}">
                <a16:creationId xmlns:a16="http://schemas.microsoft.com/office/drawing/2014/main" id="{DDEDD069-6DED-8E45-89A4-F1AB098B03F4}"/>
              </a:ext>
            </a:extLst>
          </p:cNvPr>
          <p:cNvSpPr>
            <a:spLocks noGrp="1"/>
          </p:cNvSpPr>
          <p:nvPr>
            <p:ph type="pic" sz="quarter" idx="14"/>
          </p:nvPr>
        </p:nvSpPr>
        <p:spPr>
          <a:xfrm>
            <a:off x="1" y="3709988"/>
            <a:ext cx="12192000" cy="3148012"/>
          </a:xfrm>
        </p:spPr>
        <p:txBody>
          <a:bodyPr/>
          <a:lstStyle/>
          <a:p>
            <a:r>
              <a:rPr lang="en-US" dirty="0"/>
              <a:t>Click icon to add picture</a:t>
            </a:r>
          </a:p>
        </p:txBody>
      </p:sp>
      <p:pic>
        <p:nvPicPr>
          <p:cNvPr id="153" name="Picture 152" descr="A close up of a sign&#10;&#10;Description automatically generated">
            <a:extLst>
              <a:ext uri="{FF2B5EF4-FFF2-40B4-BE49-F238E27FC236}">
                <a16:creationId xmlns:a16="http://schemas.microsoft.com/office/drawing/2014/main" id="{4595E5C9-9D1D-E54F-A7EF-4D59140D6AA7}"/>
              </a:ext>
            </a:extLst>
          </p:cNvPr>
          <p:cNvPicPr>
            <a:picLocks noChangeAspect="1"/>
          </p:cNvPicPr>
          <p:nvPr userDrawn="1"/>
        </p:nvPicPr>
        <p:blipFill>
          <a:blip r:embed="rId2" cstate="hqprint">
            <a:extLst>
              <a:ext uri="{28A0092B-C50C-407E-A947-70E740481C1C}">
                <a14:useLocalDpi xmlns:a14="http://schemas.microsoft.com/office/drawing/2010/main"/>
              </a:ext>
            </a:extLst>
          </a:blip>
          <a:stretch>
            <a:fillRect/>
          </a:stretch>
        </p:blipFill>
        <p:spPr>
          <a:xfrm>
            <a:off x="569360" y="406400"/>
            <a:ext cx="3200400" cy="817306"/>
          </a:xfrm>
          <a:prstGeom prst="rect">
            <a:avLst/>
          </a:prstGeom>
        </p:spPr>
      </p:pic>
      <p:pic>
        <p:nvPicPr>
          <p:cNvPr id="5" name="Picture 4" descr="A close up of a sign&#10;&#10;Description automatically generated">
            <a:extLst>
              <a:ext uri="{FF2B5EF4-FFF2-40B4-BE49-F238E27FC236}">
                <a16:creationId xmlns:a16="http://schemas.microsoft.com/office/drawing/2014/main" id="{F9D89F58-FCB2-A04E-B6D9-68B5328B7FFE}"/>
              </a:ext>
            </a:extLst>
          </p:cNvPr>
          <p:cNvPicPr>
            <a:picLocks noChangeAspect="1"/>
          </p:cNvPicPr>
          <p:nvPr userDrawn="1"/>
        </p:nvPicPr>
        <p:blipFill>
          <a:blip r:embed="rId3" cstate="hqprint">
            <a:extLst>
              <a:ext uri="{28A0092B-C50C-407E-A947-70E740481C1C}">
                <a14:useLocalDpi xmlns:a14="http://schemas.microsoft.com/office/drawing/2010/main"/>
              </a:ext>
            </a:extLst>
          </a:blip>
          <a:stretch>
            <a:fillRect/>
          </a:stretch>
        </p:blipFill>
        <p:spPr>
          <a:xfrm>
            <a:off x="10040112" y="411480"/>
            <a:ext cx="1773936" cy="574312"/>
          </a:xfrm>
          <a:prstGeom prst="rect">
            <a:avLst/>
          </a:prstGeom>
        </p:spPr>
      </p:pic>
    </p:spTree>
    <p:extLst>
      <p:ext uri="{BB962C8B-B14F-4D97-AF65-F5344CB8AC3E}">
        <p14:creationId xmlns:p14="http://schemas.microsoft.com/office/powerpoint/2010/main" val="2964312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6072" y="457200"/>
            <a:ext cx="10972799" cy="1143001"/>
          </a:xfrm>
        </p:spPr>
        <p:txBody>
          <a:bodyPr wrap="square" anchor="t" anchorCtr="0"/>
          <a:lstStyle>
            <a:lvl1pPr>
              <a:defRPr b="1" i="0" cap="none" baseline="0"/>
            </a:lvl1pPr>
          </a:lstStyle>
          <a:p>
            <a:r>
              <a:rPr lang="en-US"/>
              <a:t>Click to edit Master title style</a:t>
            </a:r>
            <a:endParaRPr lang="en-US" dirty="0"/>
          </a:p>
        </p:txBody>
      </p:sp>
      <p:sp>
        <p:nvSpPr>
          <p:cNvPr id="3" name="Content Placeholder 2"/>
          <p:cNvSpPr>
            <a:spLocks noGrp="1"/>
          </p:cNvSpPr>
          <p:nvPr>
            <p:ph idx="1"/>
          </p:nvPr>
        </p:nvSpPr>
        <p:spPr>
          <a:xfrm>
            <a:off x="576072" y="1600201"/>
            <a:ext cx="10972800" cy="4508499"/>
          </a:xfrm>
        </p:spPr>
        <p:txBody>
          <a:bodyPr/>
          <a:lstStyle>
            <a:lvl1pPr>
              <a:buClr>
                <a:schemeClr val="accent2"/>
              </a:buClr>
              <a:defRPr/>
            </a:lvl1pPr>
            <a:lvl2pPr marL="457200" indent="-228600">
              <a:spcBef>
                <a:spcPts val="380"/>
              </a:spcBef>
              <a:buClr>
                <a:schemeClr val="accent2"/>
              </a:buClr>
              <a:defRPr baseline="0">
                <a:latin typeface="Arial" panose="020B0604020202020204" pitchFamily="34" charset="0"/>
              </a:defRPr>
            </a:lvl2pPr>
            <a:lvl3pPr>
              <a:buClr>
                <a:schemeClr val="accent2"/>
              </a:buClr>
              <a:defRPr baseline="0">
                <a:latin typeface="Arial" panose="020B0604020202020204" pitchFamily="34" charset="0"/>
              </a:defRPr>
            </a:lvl3pPr>
            <a:lvl4pPr>
              <a:buClr>
                <a:schemeClr val="accent2"/>
              </a:buClr>
              <a:defRPr baseline="0">
                <a:latin typeface="Arial" panose="020B0604020202020204" pitchFamily="34" charset="0"/>
              </a:defRPr>
            </a:lvl4pPr>
            <a:lvl5pPr>
              <a:buClr>
                <a:schemeClr val="accent2"/>
              </a:buClr>
              <a:defRPr baseline="0">
                <a:latin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Footer Placeholder 4">
            <a:extLst>
              <a:ext uri="{FF2B5EF4-FFF2-40B4-BE49-F238E27FC236}">
                <a16:creationId xmlns:a16="http://schemas.microsoft.com/office/drawing/2014/main" id="{057918A5-5A9E-D242-856A-C2A607D6B893}"/>
              </a:ext>
            </a:extLst>
          </p:cNvPr>
          <p:cNvSpPr>
            <a:spLocks noGrp="1"/>
          </p:cNvSpPr>
          <p:nvPr>
            <p:ph type="ftr" sz="quarter" idx="11"/>
          </p:nvPr>
        </p:nvSpPr>
        <p:spPr>
          <a:xfrm>
            <a:off x="576072" y="6356350"/>
            <a:ext cx="10190430" cy="365125"/>
          </a:xfrm>
          <a:prstGeom prst="rect">
            <a:avLst/>
          </a:prstGeom>
        </p:spPr>
        <p:txBody>
          <a:bodyPr/>
          <a:lstStyle/>
          <a:p>
            <a:r>
              <a:rPr lang="en-US" dirty="0"/>
              <a:t>Director's Review of the Nuclear Science Division - June 2-4, 2021</a:t>
            </a:r>
          </a:p>
        </p:txBody>
      </p:sp>
      <p:sp>
        <p:nvSpPr>
          <p:cNvPr id="9" name="Slide Number Placeholder 8">
            <a:extLst>
              <a:ext uri="{FF2B5EF4-FFF2-40B4-BE49-F238E27FC236}">
                <a16:creationId xmlns:a16="http://schemas.microsoft.com/office/drawing/2014/main" id="{3F4CE0EE-5B5A-6145-8847-32783B915D88}"/>
              </a:ext>
            </a:extLst>
          </p:cNvPr>
          <p:cNvSpPr>
            <a:spLocks noGrp="1"/>
          </p:cNvSpPr>
          <p:nvPr>
            <p:ph type="sldNum" sz="quarter" idx="12"/>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5174111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ub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73618" y="457200"/>
            <a:ext cx="10972800" cy="548640"/>
          </a:xfrm>
        </p:spPr>
        <p:txBody>
          <a:bodyPr anchor="t" anchorCtr="0"/>
          <a:lstStyle>
            <a:lvl1pPr>
              <a:defRPr sz="3200" b="1" i="0" cap="none" baseline="0">
                <a:solidFill>
                  <a:schemeClr val="accent2"/>
                </a:solidFill>
              </a:defRPr>
            </a:lvl1pPr>
          </a:lstStyle>
          <a:p>
            <a:r>
              <a:rPr lang="en-US"/>
              <a:t>Click to edit Master title style</a:t>
            </a:r>
            <a:endParaRPr lang="en-US" dirty="0"/>
          </a:p>
        </p:txBody>
      </p:sp>
      <p:sp>
        <p:nvSpPr>
          <p:cNvPr id="3" name="Content Placeholder 2"/>
          <p:cNvSpPr>
            <a:spLocks noGrp="1"/>
          </p:cNvSpPr>
          <p:nvPr>
            <p:ph idx="1"/>
          </p:nvPr>
        </p:nvSpPr>
        <p:spPr>
          <a:xfrm>
            <a:off x="573616" y="1600201"/>
            <a:ext cx="11008784" cy="4495799"/>
          </a:xfrm>
        </p:spPr>
        <p:txBody>
          <a:bodyPr/>
          <a:lstStyle>
            <a:lvl1pPr>
              <a:buClr>
                <a:schemeClr val="accent2"/>
              </a:buClr>
              <a:defRPr/>
            </a:lvl1pPr>
            <a:lvl2pPr>
              <a:buClr>
                <a:schemeClr val="accent2"/>
              </a:buClr>
              <a:defRPr/>
            </a:lvl2pPr>
            <a:lvl3pPr>
              <a:buClr>
                <a:schemeClr val="accent2"/>
              </a:buClr>
              <a:defRPr/>
            </a:lvl3pPr>
            <a:lvl4pPr>
              <a:buClr>
                <a:schemeClr val="accent2"/>
              </a:buClr>
              <a:defRPr/>
            </a:lvl4pPr>
            <a:lvl5pPr>
              <a:buClr>
                <a:schemeClr val="accent2"/>
              </a:buClr>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Text Placeholder 8"/>
          <p:cNvSpPr>
            <a:spLocks noGrp="1"/>
          </p:cNvSpPr>
          <p:nvPr>
            <p:ph type="body" sz="quarter" idx="13"/>
          </p:nvPr>
        </p:nvSpPr>
        <p:spPr>
          <a:xfrm>
            <a:off x="576072" y="1055688"/>
            <a:ext cx="10936816" cy="457200"/>
          </a:xfrm>
        </p:spPr>
        <p:txBody>
          <a:bodyPr anchor="b" anchorCtr="0"/>
          <a:lstStyle>
            <a:lvl1pPr marL="0" indent="0">
              <a:buNone/>
              <a:defRPr sz="2000" i="0" baseline="0">
                <a:solidFill>
                  <a:schemeClr val="accent2"/>
                </a:solidFill>
              </a:defRPr>
            </a:lvl1pPr>
          </a:lstStyle>
          <a:p>
            <a:pPr lvl="0"/>
            <a:r>
              <a:rPr lang="en-US"/>
              <a:t>Click to edit Master text styles</a:t>
            </a:r>
          </a:p>
        </p:txBody>
      </p:sp>
      <p:sp>
        <p:nvSpPr>
          <p:cNvPr id="7" name="Footer Placeholder 6">
            <a:extLst>
              <a:ext uri="{FF2B5EF4-FFF2-40B4-BE49-F238E27FC236}">
                <a16:creationId xmlns:a16="http://schemas.microsoft.com/office/drawing/2014/main" id="{57DFF5C0-BDA8-E348-A773-C9C0C69FB33D}"/>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8" name="Slide Number Placeholder 7">
            <a:extLst>
              <a:ext uri="{FF2B5EF4-FFF2-40B4-BE49-F238E27FC236}">
                <a16:creationId xmlns:a16="http://schemas.microsoft.com/office/drawing/2014/main" id="{0C9A09C0-DCA8-BA45-84BB-3CD9C9C7BFD8}"/>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1125594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Header White">
    <p:spTree>
      <p:nvGrpSpPr>
        <p:cNvPr id="1" name=""/>
        <p:cNvGrpSpPr/>
        <p:nvPr/>
      </p:nvGrpSpPr>
      <p:grpSpPr>
        <a:xfrm>
          <a:off x="0" y="0"/>
          <a:ext cx="0" cy="0"/>
          <a:chOff x="0" y="0"/>
          <a:chExt cx="0" cy="0"/>
        </a:xfrm>
      </p:grpSpPr>
      <p:sp>
        <p:nvSpPr>
          <p:cNvPr id="2" name="Title 1"/>
          <p:cNvSpPr>
            <a:spLocks noGrp="1"/>
          </p:cNvSpPr>
          <p:nvPr>
            <p:ph type="title"/>
          </p:nvPr>
        </p:nvSpPr>
        <p:spPr>
          <a:xfrm>
            <a:off x="576072" y="1864177"/>
            <a:ext cx="10963079" cy="1362075"/>
          </a:xfrm>
        </p:spPr>
        <p:txBody>
          <a:bodyPr anchor="b" anchorCtr="0">
            <a:noAutofit/>
          </a:bodyPr>
          <a:lstStyle>
            <a:lvl1pPr algn="ctr">
              <a:defRPr sz="5400" b="1" i="0" cap="none" baseline="0">
                <a:solidFill>
                  <a:schemeClr val="accent2"/>
                </a:solidFill>
              </a:defRPr>
            </a:lvl1pPr>
          </a:lstStyle>
          <a:p>
            <a:r>
              <a:rPr lang="en-US"/>
              <a:t>Click to edit Master title style</a:t>
            </a:r>
            <a:endParaRPr lang="en-US" dirty="0"/>
          </a:p>
        </p:txBody>
      </p:sp>
      <p:sp>
        <p:nvSpPr>
          <p:cNvPr id="3" name="Text Placeholder 2"/>
          <p:cNvSpPr>
            <a:spLocks noGrp="1"/>
          </p:cNvSpPr>
          <p:nvPr>
            <p:ph type="body" idx="1"/>
          </p:nvPr>
        </p:nvSpPr>
        <p:spPr>
          <a:xfrm>
            <a:off x="576072" y="3667126"/>
            <a:ext cx="10963079" cy="975895"/>
          </a:xfrm>
        </p:spPr>
        <p:txBody>
          <a:bodyPr anchor="b">
            <a:noAutofit/>
          </a:bodyPr>
          <a:lstStyle>
            <a:lvl1pPr marL="0" indent="0" algn="ctr">
              <a:buNone/>
              <a:defRPr sz="2000" b="0" i="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Content Placeholder 2"/>
          <p:cNvSpPr>
            <a:spLocks noGrp="1"/>
          </p:cNvSpPr>
          <p:nvPr>
            <p:ph idx="13"/>
          </p:nvPr>
        </p:nvSpPr>
        <p:spPr>
          <a:xfrm>
            <a:off x="576072" y="5083895"/>
            <a:ext cx="10963079" cy="1268528"/>
          </a:xfrm>
        </p:spPr>
        <p:txBody>
          <a:bodyPr>
            <a:noAutofit/>
          </a:bodyPr>
          <a:lstStyle>
            <a:lvl1pPr algn="ctr">
              <a:lnSpc>
                <a:spcPct val="110000"/>
              </a:lnSpc>
              <a:spcAft>
                <a:spcPts val="600"/>
              </a:spcAft>
              <a:buNone/>
              <a:defRPr sz="1100" b="0" i="0" baseline="0">
                <a:solidFill>
                  <a:schemeClr val="tx1"/>
                </a:solidFill>
                <a:latin typeface="+mn-lt"/>
              </a:defRPr>
            </a:lvl1pPr>
            <a:lvl2pPr>
              <a:defRPr sz="1100" b="0" i="0">
                <a:solidFill>
                  <a:schemeClr val="tx2"/>
                </a:solidFill>
                <a:latin typeface="+mj-lt"/>
              </a:defRPr>
            </a:lvl2pPr>
            <a:lvl3pPr>
              <a:defRPr sz="1100" b="0" i="0">
                <a:solidFill>
                  <a:schemeClr val="tx2"/>
                </a:solidFill>
                <a:latin typeface="+mj-lt"/>
              </a:defRPr>
            </a:lvl3pPr>
            <a:lvl4pPr>
              <a:defRPr sz="1100" b="0" i="0">
                <a:solidFill>
                  <a:schemeClr val="tx2"/>
                </a:solidFill>
                <a:latin typeface="+mj-lt"/>
              </a:defRPr>
            </a:lvl4pPr>
            <a:lvl5pPr>
              <a:defRPr sz="1100" b="0" i="0">
                <a:solidFill>
                  <a:schemeClr val="tx2"/>
                </a:solidFill>
                <a:latin typeface="+mj-lt"/>
              </a:defRPr>
            </a:lvl5pPr>
          </a:lstStyle>
          <a:p>
            <a:pPr lvl="0"/>
            <a:r>
              <a:rPr lang="en-US"/>
              <a:t>Click to edit Master text styles</a:t>
            </a:r>
          </a:p>
        </p:txBody>
      </p:sp>
      <p:cxnSp>
        <p:nvCxnSpPr>
          <p:cNvPr id="8" name="Straight Connector 7"/>
          <p:cNvCxnSpPr/>
          <p:nvPr userDrawn="1"/>
        </p:nvCxnSpPr>
        <p:spPr>
          <a:xfrm>
            <a:off x="614460" y="4931494"/>
            <a:ext cx="10963080" cy="0"/>
          </a:xfrm>
          <a:prstGeom prst="line">
            <a:avLst/>
          </a:prstGeom>
          <a:ln w="6350" cmpd="sng">
            <a:solidFill>
              <a:schemeClr val="bg1"/>
            </a:solidFill>
          </a:ln>
        </p:spPr>
        <p:style>
          <a:lnRef idx="1">
            <a:schemeClr val="accent1"/>
          </a:lnRef>
          <a:fillRef idx="0">
            <a:schemeClr val="accent1"/>
          </a:fillRef>
          <a:effectRef idx="0">
            <a:schemeClr val="accent1"/>
          </a:effectRef>
          <a:fontRef idx="minor">
            <a:schemeClr val="tx1"/>
          </a:fontRef>
        </p:style>
      </p:cxnSp>
      <p:sp>
        <p:nvSpPr>
          <p:cNvPr id="5" name="Footer Placeholder 4">
            <a:extLst>
              <a:ext uri="{FF2B5EF4-FFF2-40B4-BE49-F238E27FC236}">
                <a16:creationId xmlns:a16="http://schemas.microsoft.com/office/drawing/2014/main" id="{D978C270-EE72-E643-86F3-6BAB5A74ED7E}"/>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6" name="Slide Number Placeholder 5">
            <a:extLst>
              <a:ext uri="{FF2B5EF4-FFF2-40B4-BE49-F238E27FC236}">
                <a16:creationId xmlns:a16="http://schemas.microsoft.com/office/drawing/2014/main" id="{7C13693B-CF22-D144-AFDE-69A55E267396}"/>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28923000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Section Header Color">
    <p:spTree>
      <p:nvGrpSpPr>
        <p:cNvPr id="1" name=""/>
        <p:cNvGrpSpPr/>
        <p:nvPr/>
      </p:nvGrpSpPr>
      <p:grpSpPr>
        <a:xfrm>
          <a:off x="0" y="0"/>
          <a:ext cx="0" cy="0"/>
          <a:chOff x="0" y="0"/>
          <a:chExt cx="0" cy="0"/>
        </a:xfrm>
      </p:grpSpPr>
      <p:sp>
        <p:nvSpPr>
          <p:cNvPr id="2" name="Title 1"/>
          <p:cNvSpPr>
            <a:spLocks noGrp="1"/>
          </p:cNvSpPr>
          <p:nvPr>
            <p:ph type="title"/>
          </p:nvPr>
        </p:nvSpPr>
        <p:spPr>
          <a:xfrm>
            <a:off x="576072" y="1828800"/>
            <a:ext cx="10963079" cy="1362075"/>
          </a:xfrm>
        </p:spPr>
        <p:txBody>
          <a:bodyPr anchor="b" anchorCtr="0">
            <a:noAutofit/>
          </a:bodyPr>
          <a:lstStyle>
            <a:lvl1pPr algn="ctr">
              <a:defRPr sz="5400" b="1" i="0" cap="none" baseline="0">
                <a:solidFill>
                  <a:schemeClr val="bg1"/>
                </a:solidFill>
              </a:defRPr>
            </a:lvl1pPr>
          </a:lstStyle>
          <a:p>
            <a:r>
              <a:rPr lang="en-US"/>
              <a:t>Click to edit Master title style</a:t>
            </a:r>
            <a:endParaRPr lang="en-US" dirty="0"/>
          </a:p>
        </p:txBody>
      </p:sp>
      <p:sp>
        <p:nvSpPr>
          <p:cNvPr id="3" name="Text Placeholder 2"/>
          <p:cNvSpPr>
            <a:spLocks noGrp="1"/>
          </p:cNvSpPr>
          <p:nvPr>
            <p:ph type="body" idx="1"/>
          </p:nvPr>
        </p:nvSpPr>
        <p:spPr>
          <a:xfrm>
            <a:off x="576072" y="3657600"/>
            <a:ext cx="10963079" cy="975895"/>
          </a:xfrm>
        </p:spPr>
        <p:txBody>
          <a:bodyPr anchor="b">
            <a:noAutofit/>
          </a:bodyPr>
          <a:lstStyle>
            <a:lvl1pPr marL="0" indent="0" algn="ctr">
              <a:buNone/>
              <a:defRPr sz="2000" b="0" i="0" baseline="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Content Placeholder 2"/>
          <p:cNvSpPr>
            <a:spLocks noGrp="1"/>
          </p:cNvSpPr>
          <p:nvPr>
            <p:ph idx="13"/>
          </p:nvPr>
        </p:nvSpPr>
        <p:spPr>
          <a:xfrm>
            <a:off x="576072" y="5029200"/>
            <a:ext cx="10972091" cy="1268528"/>
          </a:xfrm>
        </p:spPr>
        <p:txBody>
          <a:bodyPr>
            <a:noAutofit/>
          </a:bodyPr>
          <a:lstStyle>
            <a:lvl1pPr algn="ctr">
              <a:lnSpc>
                <a:spcPct val="110000"/>
              </a:lnSpc>
              <a:spcAft>
                <a:spcPts val="600"/>
              </a:spcAft>
              <a:buNone/>
              <a:defRPr sz="1100" b="1" i="0" baseline="0">
                <a:solidFill>
                  <a:schemeClr val="bg1"/>
                </a:solidFill>
                <a:latin typeface="+mn-lt"/>
              </a:defRPr>
            </a:lvl1pPr>
            <a:lvl2pPr>
              <a:defRPr sz="1100" b="0" i="0">
                <a:solidFill>
                  <a:schemeClr val="tx2"/>
                </a:solidFill>
                <a:latin typeface="+mj-lt"/>
              </a:defRPr>
            </a:lvl2pPr>
            <a:lvl3pPr>
              <a:defRPr sz="1100" b="0" i="0">
                <a:solidFill>
                  <a:schemeClr val="tx2"/>
                </a:solidFill>
                <a:latin typeface="+mj-lt"/>
              </a:defRPr>
            </a:lvl3pPr>
            <a:lvl4pPr>
              <a:defRPr sz="1100" b="0" i="0">
                <a:solidFill>
                  <a:schemeClr val="tx2"/>
                </a:solidFill>
                <a:latin typeface="+mj-lt"/>
              </a:defRPr>
            </a:lvl4pPr>
            <a:lvl5pPr>
              <a:defRPr sz="1100" b="0" i="0">
                <a:solidFill>
                  <a:schemeClr val="tx2"/>
                </a:solidFill>
                <a:latin typeface="+mj-lt"/>
              </a:defRPr>
            </a:lvl5pPr>
          </a:lstStyle>
          <a:p>
            <a:pPr lvl="0"/>
            <a:r>
              <a:rPr lang="en-US"/>
              <a:t>Click to edit Master text styles</a:t>
            </a:r>
          </a:p>
        </p:txBody>
      </p:sp>
      <p:sp>
        <p:nvSpPr>
          <p:cNvPr id="5" name="Footer Placeholder 4">
            <a:extLst>
              <a:ext uri="{FF2B5EF4-FFF2-40B4-BE49-F238E27FC236}">
                <a16:creationId xmlns:a16="http://schemas.microsoft.com/office/drawing/2014/main" id="{4AA43C85-676B-9E43-8411-B3C29E718630}"/>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6" name="Slide Number Placeholder 5">
            <a:extLst>
              <a:ext uri="{FF2B5EF4-FFF2-40B4-BE49-F238E27FC236}">
                <a16:creationId xmlns:a16="http://schemas.microsoft.com/office/drawing/2014/main" id="{373ABA0E-5CEB-3C4C-9288-67AEEFBD80F9}"/>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28254815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576072" y="1600201"/>
            <a:ext cx="5384800" cy="4525963"/>
          </a:xfrm>
        </p:spPr>
        <p:txBody>
          <a:bodyPr>
            <a:noAutofit/>
          </a:bodyPr>
          <a:lstStyle>
            <a:lvl1pPr>
              <a:lnSpc>
                <a:spcPct val="110000"/>
              </a:lnSpc>
              <a:spcBef>
                <a:spcPts val="800"/>
              </a:spcBef>
              <a:buClr>
                <a:schemeClr val="accent2"/>
              </a:buClr>
              <a:defRPr sz="1800"/>
            </a:lvl1pPr>
            <a:lvl2pPr marL="457200" indent="-228600">
              <a:lnSpc>
                <a:spcPct val="110000"/>
              </a:lnSpc>
              <a:spcBef>
                <a:spcPts val="300"/>
              </a:spcBef>
              <a:buClr>
                <a:schemeClr val="accent2"/>
              </a:buClr>
              <a:defRPr sz="1800"/>
            </a:lvl2pPr>
            <a:lvl3pPr>
              <a:lnSpc>
                <a:spcPct val="100000"/>
              </a:lnSpc>
              <a:spcBef>
                <a:spcPts val="300"/>
              </a:spcBef>
              <a:buClr>
                <a:schemeClr val="accent2"/>
              </a:buClr>
              <a:defRPr sz="1800"/>
            </a:lvl3pPr>
            <a:lvl4pPr>
              <a:lnSpc>
                <a:spcPct val="100000"/>
              </a:lnSpc>
              <a:spcBef>
                <a:spcPts val="300"/>
              </a:spcBef>
              <a:buClr>
                <a:schemeClr val="accent2"/>
              </a:buClr>
              <a:defRPr sz="1800"/>
            </a:lvl4pPr>
            <a:lvl5pPr>
              <a:buClr>
                <a:schemeClr val="accent2"/>
              </a:buCl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97600" y="1600201"/>
            <a:ext cx="5384800" cy="4525963"/>
          </a:xfrm>
        </p:spPr>
        <p:txBody>
          <a:bodyPr>
            <a:noAutofit/>
          </a:bodyPr>
          <a:lstStyle>
            <a:lvl1pPr>
              <a:lnSpc>
                <a:spcPct val="110000"/>
              </a:lnSpc>
              <a:spcBef>
                <a:spcPts val="800"/>
              </a:spcBef>
              <a:buClr>
                <a:schemeClr val="accent2"/>
              </a:buClr>
              <a:defRPr sz="1800"/>
            </a:lvl1pPr>
            <a:lvl2pPr marL="457200" indent="-228600">
              <a:lnSpc>
                <a:spcPct val="110000"/>
              </a:lnSpc>
              <a:spcBef>
                <a:spcPts val="300"/>
              </a:spcBef>
              <a:buClr>
                <a:schemeClr val="accent2"/>
              </a:buClr>
              <a:defRPr sz="1800"/>
            </a:lvl2pPr>
            <a:lvl3pPr>
              <a:lnSpc>
                <a:spcPct val="100000"/>
              </a:lnSpc>
              <a:spcBef>
                <a:spcPts val="300"/>
              </a:spcBef>
              <a:buClr>
                <a:schemeClr val="accent2"/>
              </a:buClr>
              <a:defRPr sz="1800"/>
            </a:lvl3pPr>
            <a:lvl4pPr>
              <a:lnSpc>
                <a:spcPct val="100000"/>
              </a:lnSpc>
              <a:spcBef>
                <a:spcPts val="300"/>
              </a:spcBef>
              <a:buClr>
                <a:schemeClr val="accent2"/>
              </a:buClr>
              <a:defRPr sz="1800"/>
            </a:lvl4pPr>
            <a:lvl5pPr>
              <a:buClr>
                <a:schemeClr val="accent2"/>
              </a:buClr>
              <a:defRPr sz="16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Title 1"/>
          <p:cNvSpPr>
            <a:spLocks noGrp="1"/>
          </p:cNvSpPr>
          <p:nvPr>
            <p:ph type="title"/>
          </p:nvPr>
        </p:nvSpPr>
        <p:spPr>
          <a:xfrm>
            <a:off x="576071" y="457200"/>
            <a:ext cx="10972800" cy="548640"/>
          </a:xfrm>
        </p:spPr>
        <p:txBody>
          <a:bodyPr anchor="t" anchorCtr="0"/>
          <a:lstStyle>
            <a:lvl1pPr>
              <a:defRPr b="1" i="0" cap="none" baseline="0"/>
            </a:lvl1pPr>
          </a:lstStyle>
          <a:p>
            <a:r>
              <a:rPr lang="en-US"/>
              <a:t>Click to edit Master title style</a:t>
            </a:r>
            <a:endParaRPr lang="en-US" dirty="0"/>
          </a:p>
        </p:txBody>
      </p:sp>
      <p:sp>
        <p:nvSpPr>
          <p:cNvPr id="9" name="Text Placeholder 8"/>
          <p:cNvSpPr>
            <a:spLocks noGrp="1"/>
          </p:cNvSpPr>
          <p:nvPr>
            <p:ph type="body" sz="quarter" idx="13"/>
          </p:nvPr>
        </p:nvSpPr>
        <p:spPr>
          <a:xfrm>
            <a:off x="576072" y="1055688"/>
            <a:ext cx="10972800" cy="457200"/>
          </a:xfrm>
        </p:spPr>
        <p:txBody>
          <a:bodyPr anchor="b" anchorCtr="0"/>
          <a:lstStyle>
            <a:lvl1pPr marL="0" indent="0">
              <a:buNone/>
              <a:defRPr sz="2000" i="0">
                <a:solidFill>
                  <a:schemeClr val="accent2"/>
                </a:solidFill>
              </a:defRPr>
            </a:lvl1pPr>
          </a:lstStyle>
          <a:p>
            <a:pPr lvl="0"/>
            <a:r>
              <a:rPr lang="en-US"/>
              <a:t>Click to edit Master text styles</a:t>
            </a:r>
          </a:p>
        </p:txBody>
      </p:sp>
      <p:sp>
        <p:nvSpPr>
          <p:cNvPr id="5" name="Footer Placeholder 4">
            <a:extLst>
              <a:ext uri="{FF2B5EF4-FFF2-40B4-BE49-F238E27FC236}">
                <a16:creationId xmlns:a16="http://schemas.microsoft.com/office/drawing/2014/main" id="{20F7AB93-9FC2-8D44-AEE3-C8AC366C69DB}"/>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10" name="Slide Number Placeholder 9">
            <a:extLst>
              <a:ext uri="{FF2B5EF4-FFF2-40B4-BE49-F238E27FC236}">
                <a16:creationId xmlns:a16="http://schemas.microsoft.com/office/drawing/2014/main" id="{4F648286-D5F1-064D-8702-CBF91A24FE82}"/>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31404225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576072" y="1535113"/>
            <a:ext cx="5386917" cy="639762"/>
          </a:xfrm>
        </p:spPr>
        <p:txBody>
          <a:bodyPr anchor="b">
            <a:noAutofit/>
          </a:bodyPr>
          <a:lstStyle>
            <a:lvl1pPr marL="0" indent="0">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76072" y="2174875"/>
            <a:ext cx="5386917" cy="3951288"/>
          </a:xfrm>
        </p:spPr>
        <p:txBody>
          <a:bodyPr>
            <a:noAutofit/>
          </a:bodyPr>
          <a:lstStyle>
            <a:lvl1pPr>
              <a:buClr>
                <a:schemeClr val="accent2"/>
              </a:buClr>
              <a:defRPr sz="1800"/>
            </a:lvl1pPr>
            <a:lvl2pPr>
              <a:buClr>
                <a:schemeClr val="accent2"/>
              </a:buClr>
              <a:defRPr sz="1800"/>
            </a:lvl2pPr>
            <a:lvl3pPr>
              <a:buClr>
                <a:schemeClr val="accent2"/>
              </a:buClr>
              <a:defRPr sz="1800"/>
            </a:lvl3pPr>
            <a:lvl4pPr>
              <a:buClr>
                <a:schemeClr val="accent2"/>
              </a:buClr>
              <a:defRPr sz="1800"/>
            </a:lvl4pPr>
            <a:lvl5pPr>
              <a:buClr>
                <a:schemeClr val="accent2"/>
              </a:buCl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93368" y="1535113"/>
            <a:ext cx="5389033" cy="639762"/>
          </a:xfrm>
        </p:spPr>
        <p:txBody>
          <a:bodyPr anchor="b">
            <a:noAutofit/>
          </a:bodyPr>
          <a:lstStyle>
            <a:lvl1pPr marL="0" indent="0">
              <a:buNone/>
              <a:defRPr sz="18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noAutofit/>
          </a:bodyPr>
          <a:lstStyle>
            <a:lvl1pPr>
              <a:buClr>
                <a:schemeClr val="accent2"/>
              </a:buClr>
              <a:defRPr sz="1800"/>
            </a:lvl1pPr>
            <a:lvl2pPr>
              <a:buClr>
                <a:schemeClr val="accent2"/>
              </a:buClr>
              <a:defRPr sz="1800"/>
            </a:lvl2pPr>
            <a:lvl3pPr>
              <a:buClr>
                <a:schemeClr val="accent2"/>
              </a:buClr>
              <a:defRPr sz="1800"/>
            </a:lvl3pPr>
            <a:lvl4pPr>
              <a:buClr>
                <a:schemeClr val="accent2"/>
              </a:buClr>
              <a:defRPr sz="1800"/>
            </a:lvl4pPr>
            <a:lvl5pPr>
              <a:buClr>
                <a:schemeClr val="accent2"/>
              </a:buCl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Title 1"/>
          <p:cNvSpPr>
            <a:spLocks noGrp="1"/>
          </p:cNvSpPr>
          <p:nvPr>
            <p:ph type="title"/>
          </p:nvPr>
        </p:nvSpPr>
        <p:spPr>
          <a:xfrm>
            <a:off x="573618" y="457200"/>
            <a:ext cx="10972800" cy="548640"/>
          </a:xfrm>
        </p:spPr>
        <p:txBody>
          <a:bodyPr anchor="t" anchorCtr="0"/>
          <a:lstStyle/>
          <a:p>
            <a:r>
              <a:rPr lang="en-US"/>
              <a:t>Click to edit Master title style</a:t>
            </a:r>
            <a:endParaRPr lang="en-US" dirty="0"/>
          </a:p>
        </p:txBody>
      </p:sp>
      <p:sp>
        <p:nvSpPr>
          <p:cNvPr id="11" name="Text Placeholder 8"/>
          <p:cNvSpPr>
            <a:spLocks noGrp="1"/>
          </p:cNvSpPr>
          <p:nvPr>
            <p:ph type="body" sz="quarter" idx="13"/>
          </p:nvPr>
        </p:nvSpPr>
        <p:spPr>
          <a:xfrm>
            <a:off x="576071" y="1055688"/>
            <a:ext cx="10972800" cy="457200"/>
          </a:xfrm>
        </p:spPr>
        <p:txBody>
          <a:bodyPr anchor="b" anchorCtr="0"/>
          <a:lstStyle>
            <a:lvl1pPr marL="0" indent="0">
              <a:buNone/>
              <a:defRPr sz="2000" i="0">
                <a:solidFill>
                  <a:schemeClr val="accent2"/>
                </a:solidFill>
              </a:defRPr>
            </a:lvl1pPr>
          </a:lstStyle>
          <a:p>
            <a:pPr lvl="0"/>
            <a:r>
              <a:rPr lang="en-US"/>
              <a:t>Click to edit Master text styles</a:t>
            </a:r>
          </a:p>
        </p:txBody>
      </p:sp>
      <p:sp>
        <p:nvSpPr>
          <p:cNvPr id="7" name="Footer Placeholder 6">
            <a:extLst>
              <a:ext uri="{FF2B5EF4-FFF2-40B4-BE49-F238E27FC236}">
                <a16:creationId xmlns:a16="http://schemas.microsoft.com/office/drawing/2014/main" id="{1149013A-C358-3C4E-9648-7384DB887BCC}"/>
              </a:ext>
            </a:extLst>
          </p:cNvPr>
          <p:cNvSpPr>
            <a:spLocks noGrp="1"/>
          </p:cNvSpPr>
          <p:nvPr>
            <p:ph type="ftr" sz="quarter" idx="15"/>
          </p:nvPr>
        </p:nvSpPr>
        <p:spPr>
          <a:xfrm>
            <a:off x="576071" y="6356350"/>
            <a:ext cx="10196003" cy="365125"/>
          </a:xfrm>
          <a:prstGeom prst="rect">
            <a:avLst/>
          </a:prstGeom>
        </p:spPr>
        <p:txBody>
          <a:bodyPr/>
          <a:lstStyle/>
          <a:p>
            <a:r>
              <a:rPr lang="en-US" dirty="0"/>
              <a:t>Director's Review of the Nuclear Science Division - June 2-4, 2021</a:t>
            </a:r>
          </a:p>
        </p:txBody>
      </p:sp>
      <p:sp>
        <p:nvSpPr>
          <p:cNvPr id="12" name="Slide Number Placeholder 11">
            <a:extLst>
              <a:ext uri="{FF2B5EF4-FFF2-40B4-BE49-F238E27FC236}">
                <a16:creationId xmlns:a16="http://schemas.microsoft.com/office/drawing/2014/main" id="{A468AB6F-7C5E-1842-B488-5444DE400A71}"/>
              </a:ext>
            </a:extLst>
          </p:cNvPr>
          <p:cNvSpPr>
            <a:spLocks noGrp="1"/>
          </p:cNvSpPr>
          <p:nvPr>
            <p:ph type="sldNum" sz="quarter" idx="16"/>
          </p:nvPr>
        </p:nvSpPr>
        <p:spPr>
          <a:xfrm>
            <a:off x="10851411" y="6356349"/>
            <a:ext cx="708868" cy="365125"/>
          </a:xfrm>
          <a:prstGeom prst="rect">
            <a:avLst/>
          </a:prstGeom>
        </p:spPr>
        <p:txBody>
          <a:bodyPr/>
          <a:lstStyle/>
          <a:p>
            <a:fld id="{0EF2EA88-E9D4-0C4F-A5DF-5FE49FAF8E2F}" type="slidenum">
              <a:rPr lang="en-US" smtClean="0"/>
              <a:pPr/>
              <a:t>‹#›</a:t>
            </a:fld>
            <a:endParaRPr lang="en-US" dirty="0"/>
          </a:p>
        </p:txBody>
      </p:sp>
    </p:spTree>
    <p:extLst>
      <p:ext uri="{BB962C8B-B14F-4D97-AF65-F5344CB8AC3E}">
        <p14:creationId xmlns:p14="http://schemas.microsoft.com/office/powerpoint/2010/main" val="23009674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tiff"/><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76072" y="454005"/>
            <a:ext cx="10972800" cy="1146193"/>
          </a:xfrm>
          <a:prstGeom prst="rect">
            <a:avLst/>
          </a:prstGeom>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576072" y="1600201"/>
            <a:ext cx="10972800" cy="4525963"/>
          </a:xfrm>
          <a:prstGeom prst="rect">
            <a:avLst/>
          </a:prstGeom>
        </p:spPr>
        <p:txBody>
          <a:bodyPr vert="horz" lIns="91440" tIns="45720" rIns="91440" bIns="4572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grpSp>
        <p:nvGrpSpPr>
          <p:cNvPr id="7" name="Group 6"/>
          <p:cNvGrpSpPr/>
          <p:nvPr userDrawn="1"/>
        </p:nvGrpSpPr>
        <p:grpSpPr>
          <a:xfrm>
            <a:off x="-201766" y="-141165"/>
            <a:ext cx="12586564" cy="7136527"/>
            <a:chOff x="-151325" y="-141165"/>
            <a:chExt cx="9439923" cy="7136527"/>
          </a:xfrm>
        </p:grpSpPr>
        <p:grpSp>
          <p:nvGrpSpPr>
            <p:cNvPr id="8" name="Group 7"/>
            <p:cNvGrpSpPr/>
            <p:nvPr userDrawn="1"/>
          </p:nvGrpSpPr>
          <p:grpSpPr>
            <a:xfrm>
              <a:off x="457731" y="6873247"/>
              <a:ext cx="8226688" cy="122115"/>
              <a:chOff x="457731" y="6582508"/>
              <a:chExt cx="8226688" cy="486507"/>
            </a:xfrm>
          </p:grpSpPr>
          <p:cxnSp>
            <p:nvCxnSpPr>
              <p:cNvPr id="117" name="Straight Connector 116"/>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19" name="Group 118"/>
              <p:cNvGrpSpPr/>
              <p:nvPr userDrawn="1"/>
            </p:nvGrpSpPr>
            <p:grpSpPr>
              <a:xfrm>
                <a:off x="7986158" y="6582508"/>
                <a:ext cx="152400" cy="486507"/>
                <a:chOff x="7983415" y="6582508"/>
                <a:chExt cx="152400" cy="486507"/>
              </a:xfrm>
            </p:grpSpPr>
            <p:cxnSp>
              <p:nvCxnSpPr>
                <p:cNvPr id="150" name="Straight Connector 14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51" name="Straight Connector 15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0" name="Group 119"/>
              <p:cNvGrpSpPr/>
              <p:nvPr userDrawn="1"/>
            </p:nvGrpSpPr>
            <p:grpSpPr>
              <a:xfrm>
                <a:off x="7287901" y="6582508"/>
                <a:ext cx="152400" cy="486507"/>
                <a:chOff x="7983415" y="6582508"/>
                <a:chExt cx="152400" cy="486507"/>
              </a:xfrm>
            </p:grpSpPr>
            <p:cxnSp>
              <p:nvCxnSpPr>
                <p:cNvPr id="148" name="Straight Connector 14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9" name="Straight Connector 14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1" name="Group 120"/>
              <p:cNvGrpSpPr/>
              <p:nvPr userDrawn="1"/>
            </p:nvGrpSpPr>
            <p:grpSpPr>
              <a:xfrm>
                <a:off x="6589644" y="6582508"/>
                <a:ext cx="152400" cy="486507"/>
                <a:chOff x="7983415" y="6582508"/>
                <a:chExt cx="152400" cy="486507"/>
              </a:xfrm>
            </p:grpSpPr>
            <p:cxnSp>
              <p:nvCxnSpPr>
                <p:cNvPr id="146" name="Straight Connector 14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7" name="Straight Connector 14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2" name="Group 121"/>
              <p:cNvGrpSpPr/>
              <p:nvPr userDrawn="1"/>
            </p:nvGrpSpPr>
            <p:grpSpPr>
              <a:xfrm>
                <a:off x="5891387" y="6582508"/>
                <a:ext cx="152400" cy="486507"/>
                <a:chOff x="7983415" y="6582508"/>
                <a:chExt cx="152400" cy="486507"/>
              </a:xfrm>
            </p:grpSpPr>
            <p:cxnSp>
              <p:nvCxnSpPr>
                <p:cNvPr id="144" name="Straight Connector 14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3" name="Group 122"/>
              <p:cNvGrpSpPr/>
              <p:nvPr userDrawn="1"/>
            </p:nvGrpSpPr>
            <p:grpSpPr>
              <a:xfrm>
                <a:off x="5193130" y="6582508"/>
                <a:ext cx="152400" cy="486507"/>
                <a:chOff x="7983415" y="6582508"/>
                <a:chExt cx="152400" cy="486507"/>
              </a:xfrm>
            </p:grpSpPr>
            <p:cxnSp>
              <p:nvCxnSpPr>
                <p:cNvPr id="142" name="Straight Connector 14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4" name="Group 123"/>
              <p:cNvGrpSpPr/>
              <p:nvPr userDrawn="1"/>
            </p:nvGrpSpPr>
            <p:grpSpPr>
              <a:xfrm>
                <a:off x="4494873" y="6582508"/>
                <a:ext cx="152400" cy="486507"/>
                <a:chOff x="7983415" y="6582508"/>
                <a:chExt cx="152400" cy="486507"/>
              </a:xfrm>
            </p:grpSpPr>
            <p:cxnSp>
              <p:nvCxnSpPr>
                <p:cNvPr id="140" name="Straight Connector 13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5" name="Group 124"/>
              <p:cNvGrpSpPr/>
              <p:nvPr userDrawn="1"/>
            </p:nvGrpSpPr>
            <p:grpSpPr>
              <a:xfrm>
                <a:off x="3796616" y="6582508"/>
                <a:ext cx="152400" cy="486507"/>
                <a:chOff x="7983415" y="6582508"/>
                <a:chExt cx="152400" cy="486507"/>
              </a:xfrm>
            </p:grpSpPr>
            <p:cxnSp>
              <p:nvCxnSpPr>
                <p:cNvPr id="138" name="Straight Connector 13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6" name="Group 125"/>
              <p:cNvGrpSpPr/>
              <p:nvPr userDrawn="1"/>
            </p:nvGrpSpPr>
            <p:grpSpPr>
              <a:xfrm>
                <a:off x="3098359" y="6582508"/>
                <a:ext cx="152400" cy="486507"/>
                <a:chOff x="7983415" y="6582508"/>
                <a:chExt cx="152400" cy="486507"/>
              </a:xfrm>
            </p:grpSpPr>
            <p:cxnSp>
              <p:nvCxnSpPr>
                <p:cNvPr id="136" name="Straight Connector 13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7" name="Group 126"/>
              <p:cNvGrpSpPr/>
              <p:nvPr userDrawn="1"/>
            </p:nvGrpSpPr>
            <p:grpSpPr>
              <a:xfrm>
                <a:off x="2400102" y="6582508"/>
                <a:ext cx="152400" cy="486507"/>
                <a:chOff x="7983415" y="6582508"/>
                <a:chExt cx="152400" cy="486507"/>
              </a:xfrm>
            </p:grpSpPr>
            <p:cxnSp>
              <p:nvCxnSpPr>
                <p:cNvPr id="134" name="Straight Connector 13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8" name="Group 127"/>
              <p:cNvGrpSpPr/>
              <p:nvPr userDrawn="1"/>
            </p:nvGrpSpPr>
            <p:grpSpPr>
              <a:xfrm>
                <a:off x="1701845" y="6582508"/>
                <a:ext cx="152400" cy="486507"/>
                <a:chOff x="7983415" y="6582508"/>
                <a:chExt cx="152400" cy="486507"/>
              </a:xfrm>
            </p:grpSpPr>
            <p:cxnSp>
              <p:nvCxnSpPr>
                <p:cNvPr id="132" name="Straight Connector 13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29" name="Group 128"/>
              <p:cNvGrpSpPr/>
              <p:nvPr userDrawn="1"/>
            </p:nvGrpSpPr>
            <p:grpSpPr>
              <a:xfrm>
                <a:off x="1003588" y="6582508"/>
                <a:ext cx="152400" cy="486507"/>
                <a:chOff x="7983415" y="6582508"/>
                <a:chExt cx="152400" cy="486507"/>
              </a:xfrm>
            </p:grpSpPr>
            <p:cxnSp>
              <p:nvCxnSpPr>
                <p:cNvPr id="130" name="Straight Connector 12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1" name="Straight Connector 13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nvGrpSpPr>
            <p:cNvPr id="9" name="Group 8"/>
            <p:cNvGrpSpPr/>
            <p:nvPr userDrawn="1"/>
          </p:nvGrpSpPr>
          <p:grpSpPr>
            <a:xfrm>
              <a:off x="-151325" y="454007"/>
              <a:ext cx="122115" cy="5945205"/>
              <a:chOff x="-238875" y="454007"/>
              <a:chExt cx="122115" cy="5945205"/>
            </a:xfrm>
          </p:grpSpPr>
          <p:cxnSp>
            <p:nvCxnSpPr>
              <p:cNvPr id="82" name="Straight Connector 81"/>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83" name="Group 82"/>
              <p:cNvGrpSpPr/>
              <p:nvPr userDrawn="1"/>
            </p:nvGrpSpPr>
            <p:grpSpPr>
              <a:xfrm rot="5400000">
                <a:off x="-254017" y="5940709"/>
                <a:ext cx="152400" cy="122115"/>
                <a:chOff x="7983415" y="6582508"/>
                <a:chExt cx="152400" cy="486507"/>
              </a:xfrm>
            </p:grpSpPr>
            <p:cxnSp>
              <p:nvCxnSpPr>
                <p:cNvPr id="115" name="Straight Connector 11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4" name="Group 83"/>
              <p:cNvGrpSpPr/>
              <p:nvPr userDrawn="1"/>
            </p:nvGrpSpPr>
            <p:grpSpPr>
              <a:xfrm rot="5400000">
                <a:off x="-254017" y="5467067"/>
                <a:ext cx="152400" cy="122115"/>
                <a:chOff x="7983415" y="6582508"/>
                <a:chExt cx="152400" cy="486507"/>
              </a:xfrm>
            </p:grpSpPr>
            <p:cxnSp>
              <p:nvCxnSpPr>
                <p:cNvPr id="113" name="Straight Connector 11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5" name="Group 84"/>
              <p:cNvGrpSpPr/>
              <p:nvPr userDrawn="1"/>
            </p:nvGrpSpPr>
            <p:grpSpPr>
              <a:xfrm rot="5400000">
                <a:off x="-254017" y="4993425"/>
                <a:ext cx="152400" cy="122115"/>
                <a:chOff x="7983415" y="6582508"/>
                <a:chExt cx="152400" cy="486507"/>
              </a:xfrm>
            </p:grpSpPr>
            <p:cxnSp>
              <p:nvCxnSpPr>
                <p:cNvPr id="111" name="Straight Connector 11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2" name="Straight Connector 11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6" name="Group 85"/>
              <p:cNvGrpSpPr/>
              <p:nvPr userDrawn="1"/>
            </p:nvGrpSpPr>
            <p:grpSpPr>
              <a:xfrm rot="5400000">
                <a:off x="-254017" y="4519783"/>
                <a:ext cx="152400" cy="122115"/>
                <a:chOff x="7983415" y="6582508"/>
                <a:chExt cx="152400" cy="486507"/>
              </a:xfrm>
            </p:grpSpPr>
            <p:cxnSp>
              <p:nvCxnSpPr>
                <p:cNvPr id="109" name="Straight Connector 10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0" name="Straight Connector 10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7" name="Group 86"/>
              <p:cNvGrpSpPr/>
              <p:nvPr userDrawn="1"/>
            </p:nvGrpSpPr>
            <p:grpSpPr>
              <a:xfrm rot="5400000">
                <a:off x="-254017" y="4046141"/>
                <a:ext cx="152400" cy="122115"/>
                <a:chOff x="7983415" y="6582508"/>
                <a:chExt cx="152400" cy="486507"/>
              </a:xfrm>
            </p:grpSpPr>
            <p:cxnSp>
              <p:nvCxnSpPr>
                <p:cNvPr id="107" name="Straight Connector 10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8" name="Group 87"/>
              <p:cNvGrpSpPr/>
              <p:nvPr userDrawn="1"/>
            </p:nvGrpSpPr>
            <p:grpSpPr>
              <a:xfrm rot="5400000">
                <a:off x="-254017" y="3572499"/>
                <a:ext cx="152400" cy="122115"/>
                <a:chOff x="7983415" y="6582508"/>
                <a:chExt cx="152400" cy="486507"/>
              </a:xfrm>
            </p:grpSpPr>
            <p:cxnSp>
              <p:nvCxnSpPr>
                <p:cNvPr id="105" name="Straight Connector 10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6" name="Straight Connector 10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89" name="Group 88"/>
              <p:cNvGrpSpPr/>
              <p:nvPr userDrawn="1"/>
            </p:nvGrpSpPr>
            <p:grpSpPr>
              <a:xfrm rot="5400000">
                <a:off x="-254017" y="3098857"/>
                <a:ext cx="152400" cy="122115"/>
                <a:chOff x="7983415" y="6582508"/>
                <a:chExt cx="152400" cy="486507"/>
              </a:xfrm>
            </p:grpSpPr>
            <p:cxnSp>
              <p:nvCxnSpPr>
                <p:cNvPr id="103" name="Straight Connector 10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0" name="Group 89"/>
              <p:cNvGrpSpPr/>
              <p:nvPr userDrawn="1"/>
            </p:nvGrpSpPr>
            <p:grpSpPr>
              <a:xfrm rot="5400000">
                <a:off x="-254017" y="2625215"/>
                <a:ext cx="152400" cy="122115"/>
                <a:chOff x="7983415" y="6582508"/>
                <a:chExt cx="152400" cy="486507"/>
              </a:xfrm>
            </p:grpSpPr>
            <p:cxnSp>
              <p:nvCxnSpPr>
                <p:cNvPr id="101" name="Straight Connector 10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1" name="Group 90"/>
              <p:cNvGrpSpPr/>
              <p:nvPr userDrawn="1"/>
            </p:nvGrpSpPr>
            <p:grpSpPr>
              <a:xfrm rot="5400000">
                <a:off x="-254017" y="2151573"/>
                <a:ext cx="152400" cy="122115"/>
                <a:chOff x="7983415" y="6582508"/>
                <a:chExt cx="152400" cy="486507"/>
              </a:xfrm>
            </p:grpSpPr>
            <p:cxnSp>
              <p:nvCxnSpPr>
                <p:cNvPr id="99" name="Straight Connector 9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00" name="Straight Connector 9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2" name="Group 91"/>
              <p:cNvGrpSpPr/>
              <p:nvPr userDrawn="1"/>
            </p:nvGrpSpPr>
            <p:grpSpPr>
              <a:xfrm rot="5400000">
                <a:off x="-254017" y="1677931"/>
                <a:ext cx="152400" cy="122115"/>
                <a:chOff x="7983415" y="6582508"/>
                <a:chExt cx="152400" cy="486507"/>
              </a:xfrm>
            </p:grpSpPr>
            <p:cxnSp>
              <p:nvCxnSpPr>
                <p:cNvPr id="97" name="Straight Connector 9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93" name="Group 92"/>
              <p:cNvGrpSpPr/>
              <p:nvPr userDrawn="1"/>
            </p:nvGrpSpPr>
            <p:grpSpPr>
              <a:xfrm rot="5400000">
                <a:off x="-254017" y="997340"/>
                <a:ext cx="152400" cy="122115"/>
                <a:chOff x="7983415" y="6582508"/>
                <a:chExt cx="152400" cy="486507"/>
              </a:xfrm>
            </p:grpSpPr>
            <p:cxnSp>
              <p:nvCxnSpPr>
                <p:cNvPr id="95" name="Straight Connector 9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94" name="Straight Connector 93"/>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0" name="Group 9"/>
            <p:cNvGrpSpPr/>
            <p:nvPr userDrawn="1"/>
          </p:nvGrpSpPr>
          <p:grpSpPr>
            <a:xfrm>
              <a:off x="9166483" y="454007"/>
              <a:ext cx="122115" cy="5945205"/>
              <a:chOff x="-238875" y="454007"/>
              <a:chExt cx="122115" cy="5945205"/>
            </a:xfrm>
          </p:grpSpPr>
          <p:cxnSp>
            <p:nvCxnSpPr>
              <p:cNvPr id="47" name="Straight Connector 46"/>
              <p:cNvCxnSpPr/>
              <p:nvPr userDrawn="1"/>
            </p:nvCxnSpPr>
            <p:spPr>
              <a:xfrm rot="5400000">
                <a:off x="-177817" y="392949"/>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48" name="Group 47"/>
              <p:cNvGrpSpPr/>
              <p:nvPr userDrawn="1"/>
            </p:nvGrpSpPr>
            <p:grpSpPr>
              <a:xfrm rot="5400000">
                <a:off x="-254017" y="5940709"/>
                <a:ext cx="152400" cy="122115"/>
                <a:chOff x="7983415" y="6582508"/>
                <a:chExt cx="152400" cy="486507"/>
              </a:xfrm>
            </p:grpSpPr>
            <p:cxnSp>
              <p:nvCxnSpPr>
                <p:cNvPr id="80" name="Straight Connector 7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49" name="Group 48"/>
              <p:cNvGrpSpPr/>
              <p:nvPr userDrawn="1"/>
            </p:nvGrpSpPr>
            <p:grpSpPr>
              <a:xfrm rot="5400000">
                <a:off x="-254017" y="5467067"/>
                <a:ext cx="152400" cy="122115"/>
                <a:chOff x="7983415" y="6582508"/>
                <a:chExt cx="152400" cy="486507"/>
              </a:xfrm>
            </p:grpSpPr>
            <p:cxnSp>
              <p:nvCxnSpPr>
                <p:cNvPr id="78" name="Straight Connector 7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0" name="Group 49"/>
              <p:cNvGrpSpPr/>
              <p:nvPr userDrawn="1"/>
            </p:nvGrpSpPr>
            <p:grpSpPr>
              <a:xfrm rot="5400000">
                <a:off x="-254017" y="4993425"/>
                <a:ext cx="152400" cy="122115"/>
                <a:chOff x="7983415" y="6582508"/>
                <a:chExt cx="152400" cy="486507"/>
              </a:xfrm>
            </p:grpSpPr>
            <p:cxnSp>
              <p:nvCxnSpPr>
                <p:cNvPr id="76" name="Straight Connector 7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1" name="Group 50"/>
              <p:cNvGrpSpPr/>
              <p:nvPr userDrawn="1"/>
            </p:nvGrpSpPr>
            <p:grpSpPr>
              <a:xfrm rot="5400000">
                <a:off x="-254017" y="4519783"/>
                <a:ext cx="152400" cy="122115"/>
                <a:chOff x="7983415" y="6582508"/>
                <a:chExt cx="152400" cy="486507"/>
              </a:xfrm>
            </p:grpSpPr>
            <p:cxnSp>
              <p:nvCxnSpPr>
                <p:cNvPr id="74" name="Straight Connector 7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2" name="Group 51"/>
              <p:cNvGrpSpPr/>
              <p:nvPr userDrawn="1"/>
            </p:nvGrpSpPr>
            <p:grpSpPr>
              <a:xfrm rot="5400000">
                <a:off x="-254017" y="4046141"/>
                <a:ext cx="152400" cy="122115"/>
                <a:chOff x="7983415" y="6582508"/>
                <a:chExt cx="152400" cy="486507"/>
              </a:xfrm>
            </p:grpSpPr>
            <p:cxnSp>
              <p:nvCxnSpPr>
                <p:cNvPr id="72" name="Straight Connector 7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3" name="Group 52"/>
              <p:cNvGrpSpPr/>
              <p:nvPr userDrawn="1"/>
            </p:nvGrpSpPr>
            <p:grpSpPr>
              <a:xfrm rot="5400000">
                <a:off x="-254017" y="3572499"/>
                <a:ext cx="152400" cy="122115"/>
                <a:chOff x="7983415" y="6582508"/>
                <a:chExt cx="152400" cy="486507"/>
              </a:xfrm>
            </p:grpSpPr>
            <p:cxnSp>
              <p:nvCxnSpPr>
                <p:cNvPr id="70" name="Straight Connector 6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4" name="Group 53"/>
              <p:cNvGrpSpPr/>
              <p:nvPr userDrawn="1"/>
            </p:nvGrpSpPr>
            <p:grpSpPr>
              <a:xfrm rot="5400000">
                <a:off x="-254017" y="3098857"/>
                <a:ext cx="152400" cy="122115"/>
                <a:chOff x="7983415" y="6582508"/>
                <a:chExt cx="152400" cy="486507"/>
              </a:xfrm>
            </p:grpSpPr>
            <p:cxnSp>
              <p:nvCxnSpPr>
                <p:cNvPr id="68" name="Straight Connector 67"/>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5" name="Group 54"/>
              <p:cNvGrpSpPr/>
              <p:nvPr userDrawn="1"/>
            </p:nvGrpSpPr>
            <p:grpSpPr>
              <a:xfrm rot="5400000">
                <a:off x="-254017" y="2625215"/>
                <a:ext cx="152400" cy="122115"/>
                <a:chOff x="7983415" y="6582508"/>
                <a:chExt cx="152400" cy="486507"/>
              </a:xfrm>
            </p:grpSpPr>
            <p:cxnSp>
              <p:nvCxnSpPr>
                <p:cNvPr id="66" name="Straight Connector 65"/>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6" name="Group 55"/>
              <p:cNvGrpSpPr/>
              <p:nvPr userDrawn="1"/>
            </p:nvGrpSpPr>
            <p:grpSpPr>
              <a:xfrm rot="5400000">
                <a:off x="-254017" y="2151573"/>
                <a:ext cx="152400" cy="122115"/>
                <a:chOff x="7983415" y="6582508"/>
                <a:chExt cx="152400" cy="486507"/>
              </a:xfrm>
            </p:grpSpPr>
            <p:cxnSp>
              <p:nvCxnSpPr>
                <p:cNvPr id="64" name="Straight Connector 63"/>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7" name="Group 56"/>
              <p:cNvGrpSpPr/>
              <p:nvPr userDrawn="1"/>
            </p:nvGrpSpPr>
            <p:grpSpPr>
              <a:xfrm rot="5400000">
                <a:off x="-254017" y="1677931"/>
                <a:ext cx="152400" cy="122115"/>
                <a:chOff x="7983415" y="6582508"/>
                <a:chExt cx="152400" cy="486507"/>
              </a:xfrm>
            </p:grpSpPr>
            <p:cxnSp>
              <p:nvCxnSpPr>
                <p:cNvPr id="62" name="Straight Connector 61"/>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58" name="Group 57"/>
              <p:cNvGrpSpPr/>
              <p:nvPr userDrawn="1"/>
            </p:nvGrpSpPr>
            <p:grpSpPr>
              <a:xfrm rot="5400000">
                <a:off x="-254017" y="997340"/>
                <a:ext cx="152400" cy="122115"/>
                <a:chOff x="7983415" y="6582508"/>
                <a:chExt cx="152400" cy="486507"/>
              </a:xfrm>
            </p:grpSpPr>
            <p:cxnSp>
              <p:nvCxnSpPr>
                <p:cNvPr id="60" name="Straight Connector 59"/>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cxnSp>
            <p:nvCxnSpPr>
              <p:cNvPr id="59" name="Straight Connector 58"/>
              <p:cNvCxnSpPr/>
              <p:nvPr userDrawn="1"/>
            </p:nvCxnSpPr>
            <p:spPr>
              <a:xfrm rot="5400000">
                <a:off x="-177817" y="6338154"/>
                <a:ext cx="0" cy="122115"/>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1" name="Group 10"/>
            <p:cNvGrpSpPr/>
            <p:nvPr userDrawn="1"/>
          </p:nvGrpSpPr>
          <p:grpSpPr>
            <a:xfrm>
              <a:off x="457731" y="-141165"/>
              <a:ext cx="8226688" cy="122115"/>
              <a:chOff x="457731" y="6582508"/>
              <a:chExt cx="8226688" cy="486507"/>
            </a:xfrm>
          </p:grpSpPr>
          <p:cxnSp>
            <p:nvCxnSpPr>
              <p:cNvPr id="12" name="Straight Connector 11"/>
              <p:cNvCxnSpPr/>
              <p:nvPr userDrawn="1"/>
            </p:nvCxnSpPr>
            <p:spPr>
              <a:xfrm>
                <a:off x="457731"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8684419"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nvGrpSpPr>
              <p:cNvPr id="14" name="Group 13"/>
              <p:cNvGrpSpPr/>
              <p:nvPr userDrawn="1"/>
            </p:nvGrpSpPr>
            <p:grpSpPr>
              <a:xfrm>
                <a:off x="7986158" y="6582508"/>
                <a:ext cx="152400" cy="486507"/>
                <a:chOff x="7983415" y="6582508"/>
                <a:chExt cx="152400" cy="486507"/>
              </a:xfrm>
            </p:grpSpPr>
            <p:cxnSp>
              <p:nvCxnSpPr>
                <p:cNvPr id="45" name="Straight Connector 4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5" name="Group 14"/>
              <p:cNvGrpSpPr/>
              <p:nvPr userDrawn="1"/>
            </p:nvGrpSpPr>
            <p:grpSpPr>
              <a:xfrm>
                <a:off x="7287901" y="6582508"/>
                <a:ext cx="152400" cy="486507"/>
                <a:chOff x="7983415" y="6582508"/>
                <a:chExt cx="152400" cy="486507"/>
              </a:xfrm>
            </p:grpSpPr>
            <p:cxnSp>
              <p:nvCxnSpPr>
                <p:cNvPr id="43" name="Straight Connector 4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6" name="Group 15"/>
              <p:cNvGrpSpPr/>
              <p:nvPr userDrawn="1"/>
            </p:nvGrpSpPr>
            <p:grpSpPr>
              <a:xfrm>
                <a:off x="6589644" y="6582508"/>
                <a:ext cx="152400" cy="486507"/>
                <a:chOff x="7983415" y="6582508"/>
                <a:chExt cx="152400" cy="486507"/>
              </a:xfrm>
            </p:grpSpPr>
            <p:cxnSp>
              <p:nvCxnSpPr>
                <p:cNvPr id="41" name="Straight Connector 4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7" name="Group 16"/>
              <p:cNvGrpSpPr/>
              <p:nvPr userDrawn="1"/>
            </p:nvGrpSpPr>
            <p:grpSpPr>
              <a:xfrm>
                <a:off x="5891387" y="6582508"/>
                <a:ext cx="152400" cy="486507"/>
                <a:chOff x="7983415" y="6582508"/>
                <a:chExt cx="152400" cy="486507"/>
              </a:xfrm>
            </p:grpSpPr>
            <p:cxnSp>
              <p:nvCxnSpPr>
                <p:cNvPr id="39" name="Straight Connector 3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8" name="Group 17"/>
              <p:cNvGrpSpPr/>
              <p:nvPr userDrawn="1"/>
            </p:nvGrpSpPr>
            <p:grpSpPr>
              <a:xfrm>
                <a:off x="5193130" y="6582508"/>
                <a:ext cx="152400" cy="486507"/>
                <a:chOff x="7983415" y="6582508"/>
                <a:chExt cx="152400" cy="486507"/>
              </a:xfrm>
            </p:grpSpPr>
            <p:cxnSp>
              <p:nvCxnSpPr>
                <p:cNvPr id="37" name="Straight Connector 3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19" name="Group 18"/>
              <p:cNvGrpSpPr/>
              <p:nvPr userDrawn="1"/>
            </p:nvGrpSpPr>
            <p:grpSpPr>
              <a:xfrm>
                <a:off x="4494873" y="6582508"/>
                <a:ext cx="152400" cy="486507"/>
                <a:chOff x="7983415" y="6582508"/>
                <a:chExt cx="152400" cy="486507"/>
              </a:xfrm>
            </p:grpSpPr>
            <p:cxnSp>
              <p:nvCxnSpPr>
                <p:cNvPr id="35" name="Straight Connector 3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0" name="Group 19"/>
              <p:cNvGrpSpPr/>
              <p:nvPr userDrawn="1"/>
            </p:nvGrpSpPr>
            <p:grpSpPr>
              <a:xfrm>
                <a:off x="3796616" y="6582508"/>
                <a:ext cx="152400" cy="486507"/>
                <a:chOff x="7983415" y="6582508"/>
                <a:chExt cx="152400" cy="486507"/>
              </a:xfrm>
            </p:grpSpPr>
            <p:cxnSp>
              <p:nvCxnSpPr>
                <p:cNvPr id="33" name="Straight Connector 32"/>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1" name="Group 20"/>
              <p:cNvGrpSpPr/>
              <p:nvPr userDrawn="1"/>
            </p:nvGrpSpPr>
            <p:grpSpPr>
              <a:xfrm>
                <a:off x="3098359" y="6582508"/>
                <a:ext cx="152400" cy="486507"/>
                <a:chOff x="7983415" y="6582508"/>
                <a:chExt cx="152400" cy="486507"/>
              </a:xfrm>
            </p:grpSpPr>
            <p:cxnSp>
              <p:nvCxnSpPr>
                <p:cNvPr id="31" name="Straight Connector 30"/>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2" name="Group 21"/>
              <p:cNvGrpSpPr/>
              <p:nvPr userDrawn="1"/>
            </p:nvGrpSpPr>
            <p:grpSpPr>
              <a:xfrm>
                <a:off x="2400102" y="6582508"/>
                <a:ext cx="152400" cy="486507"/>
                <a:chOff x="7983415" y="6582508"/>
                <a:chExt cx="152400" cy="486507"/>
              </a:xfrm>
            </p:grpSpPr>
            <p:cxnSp>
              <p:nvCxnSpPr>
                <p:cNvPr id="29" name="Straight Connector 28"/>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3" name="Group 22"/>
              <p:cNvGrpSpPr/>
              <p:nvPr userDrawn="1"/>
            </p:nvGrpSpPr>
            <p:grpSpPr>
              <a:xfrm>
                <a:off x="1701845" y="6582508"/>
                <a:ext cx="152400" cy="486507"/>
                <a:chOff x="7983415" y="6582508"/>
                <a:chExt cx="152400" cy="486507"/>
              </a:xfrm>
            </p:grpSpPr>
            <p:cxnSp>
              <p:nvCxnSpPr>
                <p:cNvPr id="27" name="Straight Connector 26"/>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nvGrpSpPr>
              <p:cNvPr id="24" name="Group 23"/>
              <p:cNvGrpSpPr/>
              <p:nvPr userDrawn="1"/>
            </p:nvGrpSpPr>
            <p:grpSpPr>
              <a:xfrm>
                <a:off x="1003588" y="6582508"/>
                <a:ext cx="152400" cy="486507"/>
                <a:chOff x="7983415" y="6582508"/>
                <a:chExt cx="152400" cy="486507"/>
              </a:xfrm>
            </p:grpSpPr>
            <p:cxnSp>
              <p:nvCxnSpPr>
                <p:cNvPr id="25" name="Straight Connector 24"/>
                <p:cNvCxnSpPr/>
                <p:nvPr userDrawn="1"/>
              </p:nvCxnSpPr>
              <p:spPr>
                <a:xfrm>
                  <a:off x="81358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7983415" y="6582508"/>
                  <a:ext cx="0" cy="486507"/>
                </a:xfrm>
                <a:prstGeom prst="line">
                  <a:avLst/>
                </a:prstGeom>
                <a:ln w="3175">
                  <a:solidFill>
                    <a:schemeClr val="tx1"/>
                  </a:solidFill>
                  <a:prstDash val="sysDot"/>
                </a:ln>
              </p:spPr>
              <p:style>
                <a:lnRef idx="1">
                  <a:schemeClr val="accent1"/>
                </a:lnRef>
                <a:fillRef idx="0">
                  <a:schemeClr val="accent1"/>
                </a:fillRef>
                <a:effectRef idx="0">
                  <a:schemeClr val="accent1"/>
                </a:effectRef>
                <a:fontRef idx="minor">
                  <a:schemeClr val="tx1"/>
                </a:fontRef>
              </p:style>
            </p:cxnSp>
          </p:grpSp>
        </p:grpSp>
      </p:grpSp>
      <p:sp>
        <p:nvSpPr>
          <p:cNvPr id="152" name="TextBox 11">
            <a:extLst>
              <a:ext uri="{FF2B5EF4-FFF2-40B4-BE49-F238E27FC236}">
                <a16:creationId xmlns:a16="http://schemas.microsoft.com/office/drawing/2014/main" id="{3715419E-97B3-AC41-93E7-3FEEEFE111B5}"/>
              </a:ext>
            </a:extLst>
          </p:cNvPr>
          <p:cNvSpPr txBox="1">
            <a:spLocks noChangeArrowheads="1"/>
          </p:cNvSpPr>
          <p:nvPr userDrawn="1"/>
        </p:nvSpPr>
        <p:spPr bwMode="auto">
          <a:xfrm>
            <a:off x="4386263" y="6581776"/>
            <a:ext cx="377016" cy="276995"/>
          </a:xfrm>
          <a:prstGeom prst="rect">
            <a:avLst/>
          </a:prstGeom>
          <a:noFill/>
          <a:ln>
            <a:noFill/>
          </a:ln>
        </p:spPr>
        <p:txBody>
          <a:bodyPr wrap="none" lIns="91416" tIns="45709" rIns="91416" bIns="4570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defTabSz="457082" eaLnBrk="1" fontAlgn="base" hangingPunct="1">
              <a:spcBef>
                <a:spcPct val="0"/>
              </a:spcBef>
              <a:spcAft>
                <a:spcPct val="0"/>
              </a:spcAft>
              <a:defRPr/>
            </a:pPr>
            <a:fld id="{62B45342-D41F-3246-BC88-9305F376649F}" type="slidenum">
              <a:rPr lang="en-US" sz="1200" smtClean="0">
                <a:solidFill>
                  <a:srgbClr val="FFFFFF"/>
                </a:solidFill>
              </a:rPr>
              <a:pPr defTabSz="457082" eaLnBrk="1" fontAlgn="base" hangingPunct="1">
                <a:spcBef>
                  <a:spcPct val="0"/>
                </a:spcBef>
                <a:spcAft>
                  <a:spcPct val="0"/>
                </a:spcAft>
                <a:defRPr/>
              </a:pPr>
              <a:t>‹#›</a:t>
            </a:fld>
            <a:endParaRPr lang="en-US" sz="1200" dirty="0">
              <a:solidFill>
                <a:srgbClr val="FFFFFF"/>
              </a:solidFill>
            </a:endParaRPr>
          </a:p>
        </p:txBody>
      </p:sp>
      <p:sp>
        <p:nvSpPr>
          <p:cNvPr id="153" name="Rectangle 152">
            <a:extLst>
              <a:ext uri="{FF2B5EF4-FFF2-40B4-BE49-F238E27FC236}">
                <a16:creationId xmlns:a16="http://schemas.microsoft.com/office/drawing/2014/main" id="{95B3B076-41EF-5143-A693-50453092E20B}"/>
              </a:ext>
            </a:extLst>
          </p:cNvPr>
          <p:cNvSpPr/>
          <p:nvPr userDrawn="1"/>
        </p:nvSpPr>
        <p:spPr>
          <a:xfrm>
            <a:off x="-1" y="6400800"/>
            <a:ext cx="12191997" cy="457200"/>
          </a:xfrm>
          <a:prstGeom prst="rect">
            <a:avLst/>
          </a:prstGeom>
          <a:solidFill>
            <a:srgbClr val="1F497D"/>
          </a:solidFill>
          <a:ln>
            <a:solidFill>
              <a:srgbClr val="4D72A9"/>
            </a:solidFill>
          </a:ln>
          <a:effectLst/>
        </p:spPr>
        <p:style>
          <a:lnRef idx="1">
            <a:schemeClr val="accent1"/>
          </a:lnRef>
          <a:fillRef idx="3">
            <a:schemeClr val="accent1"/>
          </a:fillRef>
          <a:effectRef idx="2">
            <a:schemeClr val="accent1"/>
          </a:effectRef>
          <a:fontRef idx="minor">
            <a:schemeClr val="lt1"/>
          </a:fontRef>
        </p:style>
        <p:txBody>
          <a:bodyPr lIns="91416" tIns="45709" rIns="91416" bIns="45709" anchor="ctr"/>
          <a:lstStyle/>
          <a:p>
            <a:pPr algn="ctr" defTabSz="457082" fontAlgn="base">
              <a:spcBef>
                <a:spcPct val="0"/>
              </a:spcBef>
              <a:spcAft>
                <a:spcPct val="0"/>
              </a:spcAft>
              <a:defRPr/>
            </a:pPr>
            <a:endParaRPr lang="en-US" dirty="0">
              <a:solidFill>
                <a:srgbClr val="FFFFFF"/>
              </a:solidFill>
              <a:latin typeface="Arial" charset="0"/>
              <a:ea typeface="ＭＳ Ｐゴシック" charset="0"/>
              <a:cs typeface="ＭＳ Ｐゴシック" charset="0"/>
            </a:endParaRPr>
          </a:p>
          <a:p>
            <a:pPr algn="ctr" defTabSz="457082" fontAlgn="base">
              <a:spcBef>
                <a:spcPct val="0"/>
              </a:spcBef>
              <a:spcAft>
                <a:spcPct val="0"/>
              </a:spcAft>
              <a:defRPr/>
            </a:pPr>
            <a:endParaRPr lang="en-US" dirty="0">
              <a:solidFill>
                <a:srgbClr val="FFFFFF"/>
              </a:solidFill>
              <a:latin typeface="Arial" charset="0"/>
              <a:ea typeface="ＭＳ Ｐゴシック" charset="0"/>
              <a:cs typeface="ＭＳ Ｐゴシック" charset="0"/>
            </a:endParaRPr>
          </a:p>
        </p:txBody>
      </p:sp>
      <p:sp>
        <p:nvSpPr>
          <p:cNvPr id="154" name="TextBox 9">
            <a:extLst>
              <a:ext uri="{FF2B5EF4-FFF2-40B4-BE49-F238E27FC236}">
                <a16:creationId xmlns:a16="http://schemas.microsoft.com/office/drawing/2014/main" id="{73A1BA63-E650-964A-A073-3B00B84E2F02}"/>
              </a:ext>
            </a:extLst>
          </p:cNvPr>
          <p:cNvSpPr txBox="1">
            <a:spLocks noChangeArrowheads="1"/>
          </p:cNvSpPr>
          <p:nvPr userDrawn="1"/>
        </p:nvSpPr>
        <p:spPr bwMode="auto">
          <a:xfrm>
            <a:off x="11625852" y="6516233"/>
            <a:ext cx="367383" cy="246199"/>
          </a:xfrm>
          <a:prstGeom prst="rect">
            <a:avLst/>
          </a:prstGeom>
          <a:noFill/>
          <a:ln>
            <a:noFill/>
          </a:ln>
        </p:spPr>
        <p:txBody>
          <a:bodyPr wrap="square" lIns="91416" tIns="45709" rIns="91416" bIns="45709">
            <a:spAutoFit/>
          </a:bodyP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algn="ctr" defTabSz="457082" eaLnBrk="1" fontAlgn="base" hangingPunct="1">
              <a:spcBef>
                <a:spcPct val="0"/>
              </a:spcBef>
              <a:spcAft>
                <a:spcPct val="0"/>
              </a:spcAft>
              <a:defRPr/>
            </a:pPr>
            <a:fld id="{AF46901F-252C-D946-B4FD-40072B8BE34D}" type="slidenum">
              <a:rPr lang="en-US" sz="1000" smtClean="0">
                <a:solidFill>
                  <a:srgbClr val="FFFFFF"/>
                </a:solidFill>
                <a:latin typeface="Helvetica Light"/>
              </a:rPr>
              <a:pPr algn="ctr" defTabSz="457082" eaLnBrk="1" fontAlgn="base" hangingPunct="1">
                <a:spcBef>
                  <a:spcPct val="0"/>
                </a:spcBef>
                <a:spcAft>
                  <a:spcPct val="0"/>
                </a:spcAft>
                <a:defRPr/>
              </a:pPr>
              <a:t>‹#›</a:t>
            </a:fld>
            <a:endParaRPr lang="en-US" sz="1000" dirty="0">
              <a:solidFill>
                <a:srgbClr val="FFFFFF"/>
              </a:solidFill>
              <a:latin typeface="Helvetica Light"/>
            </a:endParaRPr>
          </a:p>
        </p:txBody>
      </p:sp>
      <p:cxnSp>
        <p:nvCxnSpPr>
          <p:cNvPr id="155" name="Straight Connector 154">
            <a:extLst>
              <a:ext uri="{FF2B5EF4-FFF2-40B4-BE49-F238E27FC236}">
                <a16:creationId xmlns:a16="http://schemas.microsoft.com/office/drawing/2014/main" id="{7C8A083B-57C3-374A-B089-5D8E11958C38}"/>
              </a:ext>
            </a:extLst>
          </p:cNvPr>
          <p:cNvCxnSpPr/>
          <p:nvPr userDrawn="1"/>
        </p:nvCxnSpPr>
        <p:spPr>
          <a:xfrm>
            <a:off x="1626313" y="6448430"/>
            <a:ext cx="0" cy="366713"/>
          </a:xfrm>
          <a:prstGeom prst="line">
            <a:avLst/>
          </a:prstGeom>
          <a:ln w="127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6" name="TextBox 155">
            <a:extLst>
              <a:ext uri="{FF2B5EF4-FFF2-40B4-BE49-F238E27FC236}">
                <a16:creationId xmlns:a16="http://schemas.microsoft.com/office/drawing/2014/main" id="{A19E0ED8-5975-F24C-AA5A-4AE4EF0E8605}"/>
              </a:ext>
            </a:extLst>
          </p:cNvPr>
          <p:cNvSpPr txBox="1"/>
          <p:nvPr userDrawn="1"/>
        </p:nvSpPr>
        <p:spPr>
          <a:xfrm>
            <a:off x="4418677" y="6500834"/>
            <a:ext cx="3354766" cy="276999"/>
          </a:xfrm>
          <a:prstGeom prst="rect">
            <a:avLst/>
          </a:prstGeom>
          <a:noFill/>
        </p:spPr>
        <p:txBody>
          <a:bodyPr wrap="none" rtlCol="0">
            <a:spAutoFit/>
          </a:bodyPr>
          <a:lstStyle/>
          <a:p>
            <a:pPr algn="ctr"/>
            <a:r>
              <a:rPr lang="en-US" sz="1200" dirty="0">
                <a:solidFill>
                  <a:prstClr val="white"/>
                </a:solidFill>
                <a:latin typeface="Times New Roman" panose="02020603050405020304" pitchFamily="18" charset="0"/>
                <a:cs typeface="Times New Roman" panose="02020603050405020304" pitchFamily="18" charset="0"/>
              </a:rPr>
              <a:t>9</a:t>
            </a:r>
            <a:r>
              <a:rPr lang="en-US" sz="1200" baseline="30000" dirty="0">
                <a:solidFill>
                  <a:prstClr val="white"/>
                </a:solidFill>
                <a:latin typeface="Times New Roman" panose="02020603050405020304" pitchFamily="18" charset="0"/>
                <a:cs typeface="Times New Roman" panose="02020603050405020304" pitchFamily="18" charset="0"/>
              </a:rPr>
              <a:t>th</a:t>
            </a:r>
            <a:r>
              <a:rPr lang="en-US" sz="1200" dirty="0">
                <a:solidFill>
                  <a:prstClr val="white"/>
                </a:solidFill>
                <a:latin typeface="Times New Roman" panose="02020603050405020304" pitchFamily="18" charset="0"/>
                <a:cs typeface="Times New Roman" panose="02020603050405020304" pitchFamily="18" charset="0"/>
              </a:rPr>
              <a:t> Level Density/Gamma Strength Workshop 2024</a:t>
            </a:r>
          </a:p>
        </p:txBody>
      </p:sp>
      <p:pic>
        <p:nvPicPr>
          <p:cNvPr id="157" name="Picture 12">
            <a:extLst>
              <a:ext uri="{FF2B5EF4-FFF2-40B4-BE49-F238E27FC236}">
                <a16:creationId xmlns:a16="http://schemas.microsoft.com/office/drawing/2014/main" id="{CC769DB0-5DA4-A640-B4D3-93EEB931C966}"/>
              </a:ext>
            </a:extLst>
          </p:cNvPr>
          <p:cNvPicPr>
            <a:picLocks noChangeAspect="1"/>
          </p:cNvPicPr>
          <p:nvPr userDrawn="1"/>
        </p:nvPicPr>
        <p:blipFill>
          <a:blip r:embed="rId20" cstate="print">
            <a:extLst>
              <a:ext uri="{28A0092B-C50C-407E-A947-70E740481C1C}">
                <a14:useLocalDpi xmlns:a14="http://schemas.microsoft.com/office/drawing/2010/main"/>
              </a:ext>
            </a:extLst>
          </a:blip>
          <a:srcRect l="6667" t="8601" r="7967" b="18398"/>
          <a:stretch>
            <a:fillRect/>
          </a:stretch>
        </p:blipFill>
        <p:spPr bwMode="auto">
          <a:xfrm>
            <a:off x="69852" y="6430441"/>
            <a:ext cx="534304" cy="39001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8" name="Picture 157">
            <a:extLst>
              <a:ext uri="{FF2B5EF4-FFF2-40B4-BE49-F238E27FC236}">
                <a16:creationId xmlns:a16="http://schemas.microsoft.com/office/drawing/2014/main" id="{79276A48-7B1F-4F4F-99BA-CEFD1046ABBA}"/>
              </a:ext>
            </a:extLst>
          </p:cNvPr>
          <p:cNvPicPr>
            <a:picLocks noChangeAspect="1"/>
          </p:cNvPicPr>
          <p:nvPr userDrawn="1"/>
        </p:nvPicPr>
        <p:blipFill>
          <a:blip r:embed="rId21"/>
          <a:stretch>
            <a:fillRect/>
          </a:stretch>
        </p:blipFill>
        <p:spPr>
          <a:xfrm>
            <a:off x="696657" y="6400801"/>
            <a:ext cx="457200" cy="457200"/>
          </a:xfrm>
          <a:prstGeom prst="rect">
            <a:avLst/>
          </a:prstGeom>
        </p:spPr>
      </p:pic>
    </p:spTree>
    <p:extLst>
      <p:ext uri="{BB962C8B-B14F-4D97-AF65-F5344CB8AC3E}">
        <p14:creationId xmlns:p14="http://schemas.microsoft.com/office/powerpoint/2010/main" val="3576153395"/>
      </p:ext>
    </p:extLst>
  </p:cSld>
  <p:clrMap bg1="lt1" tx1="dk1" bg2="lt2" tx2="dk2" accent1="accent1" accent2="accent2" accent3="accent3" accent4="accent4" accent5="accent5" accent6="accent6" hlink="hlink" folHlink="folHlink"/>
  <p:sldLayoutIdLst>
    <p:sldLayoutId id="2147483649" r:id="rId1"/>
    <p:sldLayoutId id="2147483665" r:id="rId2"/>
    <p:sldLayoutId id="2147483657" r:id="rId3"/>
    <p:sldLayoutId id="2147483650" r:id="rId4"/>
    <p:sldLayoutId id="2147483658" r:id="rId5"/>
    <p:sldLayoutId id="2147483651" r:id="rId6"/>
    <p:sldLayoutId id="2147483664" r:id="rId7"/>
    <p:sldLayoutId id="2147483652" r:id="rId8"/>
    <p:sldLayoutId id="2147483653" r:id="rId9"/>
    <p:sldLayoutId id="2147483660" r:id="rId10"/>
    <p:sldLayoutId id="2147483661" r:id="rId11"/>
    <p:sldLayoutId id="2147483662" r:id="rId12"/>
    <p:sldLayoutId id="2147483663" r:id="rId13"/>
    <p:sldLayoutId id="2147483654" r:id="rId14"/>
    <p:sldLayoutId id="2147483655" r:id="rId15"/>
    <p:sldLayoutId id="2147483656" r:id="rId16"/>
    <p:sldLayoutId id="2147483659" r:id="rId17"/>
    <p:sldLayoutId id="2147483666" r:id="rId18"/>
  </p:sldLayoutIdLst>
  <p:hf hdr="0" dt="0"/>
  <p:txStyles>
    <p:titleStyle>
      <a:lvl1pPr algn="ctr" defTabSz="457200" rtl="0" eaLnBrk="1" latinLnBrk="0" hangingPunct="1">
        <a:spcBef>
          <a:spcPct val="0"/>
        </a:spcBef>
        <a:buNone/>
        <a:defRPr sz="3200" b="1" i="0" kern="1200" cap="none" baseline="0">
          <a:solidFill>
            <a:schemeClr val="accent2"/>
          </a:solidFill>
          <a:latin typeface="+mj-lt"/>
          <a:ea typeface="+mj-ea"/>
          <a:cs typeface="+mj-cs"/>
        </a:defRPr>
      </a:lvl1pPr>
    </p:titleStyle>
    <p:body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400"/>
        </a:spcBef>
        <a:buClr>
          <a:schemeClr val="accent2"/>
        </a:buClr>
        <a:buFont typeface="Arial"/>
        <a:buChar char="–"/>
        <a:defRPr sz="2000" kern="1200" baseline="0">
          <a:solidFill>
            <a:schemeClr val="tx1"/>
          </a:solidFill>
          <a:latin typeface="+mn-lt"/>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a:solidFill>
            <a:schemeClr val="tx1"/>
          </a:solidFill>
          <a:latin typeface="+mn-lt"/>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a:solidFill>
            <a:schemeClr val="tx1"/>
          </a:solidFill>
          <a:latin typeface="+mn-lt"/>
          <a:ea typeface="+mn-ea"/>
          <a:cs typeface="+mn-cs"/>
        </a:defRPr>
      </a:lvl4pPr>
      <a:lvl5pPr marL="1139825" indent="-227013" algn="l" defTabSz="457200" rtl="0" eaLnBrk="1" latinLnBrk="0" hangingPunct="1">
        <a:spcBef>
          <a:spcPct val="20000"/>
        </a:spcBef>
        <a:buClr>
          <a:schemeClr val="accent2"/>
        </a:buClr>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tiff"/><Relationship Id="rId1" Type="http://schemas.openxmlformats.org/officeDocument/2006/relationships/slideLayout" Target="../slideLayouts/slideLayout2.x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hyperlink" Target="https://science.osti.gov/-/media/np/nsac/pdf/docs/2023/NSAC-ND_Report_2_031923.pdf" TargetMode="External"/><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package" Target="../embeddings/Microsoft_Word_Document.docx"/><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jpe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image" Target="../media/image13.jpeg"/><Relationship Id="rId11" Type="http://schemas.openxmlformats.org/officeDocument/2006/relationships/image" Target="../media/image18.jpeg"/><Relationship Id="rId5" Type="http://schemas.openxmlformats.org/officeDocument/2006/relationships/image" Target="../media/image12.jpeg"/><Relationship Id="rId10" Type="http://schemas.openxmlformats.org/officeDocument/2006/relationships/image" Target="../media/image17.png"/><Relationship Id="rId4" Type="http://schemas.openxmlformats.org/officeDocument/2006/relationships/image" Target="../media/image11.jpeg"/><Relationship Id="rId9" Type="http://schemas.openxmlformats.org/officeDocument/2006/relationships/image" Target="../media/image16.jpeg"/></Relationships>
</file>

<file path=ppt/slides/_rels/slide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27.jpeg"/><Relationship Id="rId18" Type="http://schemas.openxmlformats.org/officeDocument/2006/relationships/image" Target="../media/image33.png"/><Relationship Id="rId3" Type="http://schemas.openxmlformats.org/officeDocument/2006/relationships/image" Target="../media/image22.png"/><Relationship Id="rId21" Type="http://schemas.openxmlformats.org/officeDocument/2006/relationships/image" Target="../media/image36.tiff"/><Relationship Id="rId7" Type="http://schemas.openxmlformats.org/officeDocument/2006/relationships/image" Target="../media/image26.jpeg"/><Relationship Id="rId17" Type="http://schemas.openxmlformats.org/officeDocument/2006/relationships/image" Target="../media/image32.png"/><Relationship Id="rId2" Type="http://schemas.openxmlformats.org/officeDocument/2006/relationships/notesSlide" Target="../notesSlides/notesSlide4.xml"/><Relationship Id="rId16" Type="http://schemas.openxmlformats.org/officeDocument/2006/relationships/image" Target="../media/image31.jpeg"/><Relationship Id="rId20" Type="http://schemas.openxmlformats.org/officeDocument/2006/relationships/image" Target="../media/image35.png"/><Relationship Id="rId1" Type="http://schemas.openxmlformats.org/officeDocument/2006/relationships/slideLayout" Target="../slideLayouts/slideLayout4.xml"/><Relationship Id="rId6" Type="http://schemas.openxmlformats.org/officeDocument/2006/relationships/image" Target="../media/image25.png"/><Relationship Id="rId11" Type="http://schemas.openxmlformats.org/officeDocument/2006/relationships/image" Target="../media/image30.jpeg"/><Relationship Id="rId5" Type="http://schemas.openxmlformats.org/officeDocument/2006/relationships/image" Target="../media/image24.png"/><Relationship Id="rId15" Type="http://schemas.openxmlformats.org/officeDocument/2006/relationships/image" Target="../media/image54.png"/><Relationship Id="rId23" Type="http://schemas.openxmlformats.org/officeDocument/2006/relationships/image" Target="../media/image38.tiff"/><Relationship Id="rId10" Type="http://schemas.openxmlformats.org/officeDocument/2006/relationships/image" Target="../media/image29.png"/><Relationship Id="rId19" Type="http://schemas.openxmlformats.org/officeDocument/2006/relationships/image" Target="../media/image34.png"/><Relationship Id="rId4" Type="http://schemas.openxmlformats.org/officeDocument/2006/relationships/image" Target="../media/image23.tiff"/><Relationship Id="rId9" Type="http://schemas.openxmlformats.org/officeDocument/2006/relationships/image" Target="../media/image28.jpeg"/><Relationship Id="rId22" Type="http://schemas.openxmlformats.org/officeDocument/2006/relationships/image" Target="../media/image37.tiff"/></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hyperlink" Target="https://science.osti.gov/-/media/np/nsac/pdf/docs/2023/NSAC-ND_Report_1_012223.pdf"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solidFill>
        <a:effectLst/>
      </p:bgPr>
    </p:bg>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69B50A73-266E-0B44-8939-0C5227C83776}"/>
              </a:ext>
            </a:extLst>
          </p:cNvPr>
          <p:cNvSpPr>
            <a:spLocks noGrp="1"/>
          </p:cNvSpPr>
          <p:nvPr>
            <p:ph type="ctrTitle"/>
          </p:nvPr>
        </p:nvSpPr>
        <p:spPr>
          <a:xfrm>
            <a:off x="610309" y="1134599"/>
            <a:ext cx="10968914" cy="1810208"/>
          </a:xfrm>
        </p:spPr>
        <p:txBody>
          <a:bodyPr/>
          <a:lstStyle/>
          <a:p>
            <a:r>
              <a:rPr lang="en-US" dirty="0">
                <a:latin typeface="Times New Roman" panose="02020603050405020304" pitchFamily="18" charset="0"/>
                <a:cs typeface="Times New Roman" panose="02020603050405020304" pitchFamily="18" charset="0"/>
              </a:rPr>
              <a:t>The Future of Nuclear Data </a:t>
            </a:r>
            <a:br>
              <a:rPr lang="en-US" dirty="0">
                <a:latin typeface="Times New Roman" panose="02020603050405020304" pitchFamily="18" charset="0"/>
                <a:cs typeface="Times New Roman" panose="02020603050405020304" pitchFamily="18" charset="0"/>
              </a:rPr>
            </a:br>
            <a:r>
              <a:rPr lang="en-US" dirty="0">
                <a:latin typeface="Times New Roman" panose="02020603050405020304" pitchFamily="18" charset="0"/>
                <a:cs typeface="Times New Roman" panose="02020603050405020304" pitchFamily="18" charset="0"/>
              </a:rPr>
              <a:t>in the USA</a:t>
            </a:r>
          </a:p>
        </p:txBody>
      </p:sp>
      <p:sp>
        <p:nvSpPr>
          <p:cNvPr id="13" name="Subtitle 12">
            <a:extLst>
              <a:ext uri="{FF2B5EF4-FFF2-40B4-BE49-F238E27FC236}">
                <a16:creationId xmlns:a16="http://schemas.microsoft.com/office/drawing/2014/main" id="{1D5773DE-2A24-5A46-A359-5B3DCC6AF4B0}"/>
              </a:ext>
            </a:extLst>
          </p:cNvPr>
          <p:cNvSpPr>
            <a:spLocks noGrp="1"/>
          </p:cNvSpPr>
          <p:nvPr>
            <p:ph type="subTitle" idx="1"/>
          </p:nvPr>
        </p:nvSpPr>
        <p:spPr>
          <a:xfrm>
            <a:off x="610316" y="3443280"/>
            <a:ext cx="10968907" cy="3161011"/>
          </a:xfrm>
        </p:spPr>
        <p:txBody>
          <a:bodyPr/>
          <a:lstStyle/>
          <a:p>
            <a:pPr algn="l"/>
            <a:r>
              <a:rPr lang="en-US" sz="2800" dirty="0">
                <a:latin typeface="Times New Roman" panose="02020603050405020304" pitchFamily="18" charset="0"/>
                <a:cs typeface="Times New Roman" panose="02020603050405020304" pitchFamily="18" charset="0"/>
              </a:rPr>
              <a:t>Lee Bernstein</a:t>
            </a:r>
          </a:p>
          <a:p>
            <a:pPr algn="l"/>
            <a:endParaRPr lang="en-US" sz="200" dirty="0">
              <a:latin typeface="Times New Roman" panose="02020603050405020304" pitchFamily="18" charset="0"/>
              <a:cs typeface="Times New Roman" panose="02020603050405020304" pitchFamily="18" charset="0"/>
            </a:endParaRPr>
          </a:p>
          <a:p>
            <a:pPr algn="l">
              <a:spcBef>
                <a:spcPts val="0"/>
              </a:spcBef>
            </a:pPr>
            <a:r>
              <a:rPr lang="en-US" dirty="0">
                <a:solidFill>
                  <a:schemeClr val="bg2"/>
                </a:solidFill>
                <a:latin typeface="Times New Roman" panose="02020603050405020304" pitchFamily="18" charset="0"/>
                <a:cs typeface="Times New Roman" panose="02020603050405020304" pitchFamily="18" charset="0"/>
              </a:rPr>
              <a:t>Department of Nuclear Engineering	</a:t>
            </a:r>
          </a:p>
          <a:p>
            <a:pPr algn="l">
              <a:spcBef>
                <a:spcPts val="0"/>
              </a:spcBef>
            </a:pPr>
            <a:r>
              <a:rPr lang="en-US" dirty="0">
                <a:solidFill>
                  <a:schemeClr val="bg2"/>
                </a:solidFill>
                <a:latin typeface="Times New Roman" panose="02020603050405020304" pitchFamily="18" charset="0"/>
                <a:cs typeface="Times New Roman" panose="02020603050405020304" pitchFamily="18" charset="0"/>
              </a:rPr>
              <a:t>UC-Berkeley</a:t>
            </a:r>
          </a:p>
          <a:p>
            <a:pPr algn="l">
              <a:spcBef>
                <a:spcPts val="0"/>
              </a:spcBef>
            </a:pPr>
            <a:r>
              <a:rPr lang="en-US" dirty="0">
                <a:solidFill>
                  <a:schemeClr val="bg2"/>
                </a:solidFill>
                <a:latin typeface="Times New Roman" panose="02020603050405020304" pitchFamily="18" charset="0"/>
                <a:cs typeface="Times New Roman" panose="02020603050405020304" pitchFamily="18" charset="0"/>
              </a:rPr>
              <a:t>Nuclear Science Division					</a:t>
            </a:r>
          </a:p>
          <a:p>
            <a:pPr algn="l">
              <a:spcBef>
                <a:spcPts val="0"/>
              </a:spcBef>
            </a:pPr>
            <a:r>
              <a:rPr lang="en-US" dirty="0">
                <a:solidFill>
                  <a:schemeClr val="bg2"/>
                </a:solidFill>
                <a:latin typeface="Times New Roman" panose="02020603050405020304" pitchFamily="18" charset="0"/>
                <a:cs typeface="Times New Roman" panose="02020603050405020304" pitchFamily="18" charset="0"/>
              </a:rPr>
              <a:t>Lawrence Berkeley National Laboratory</a:t>
            </a:r>
          </a:p>
          <a:p>
            <a:pPr algn="l">
              <a:spcBef>
                <a:spcPts val="200"/>
              </a:spcBef>
            </a:pPr>
            <a:endParaRPr lang="en-US" sz="800" dirty="0">
              <a:solidFill>
                <a:schemeClr val="bg2"/>
              </a:solidFill>
              <a:latin typeface="Times New Roman" panose="02020603050405020304" pitchFamily="18" charset="0"/>
              <a:cs typeface="Times New Roman" panose="02020603050405020304" pitchFamily="18" charset="0"/>
            </a:endParaRPr>
          </a:p>
          <a:p>
            <a:pPr algn="l">
              <a:spcBef>
                <a:spcPts val="200"/>
              </a:spcBef>
            </a:pPr>
            <a:r>
              <a:rPr lang="en-US" dirty="0">
                <a:solidFill>
                  <a:schemeClr val="bg2"/>
                </a:solidFill>
                <a:latin typeface="Times New Roman" panose="02020603050405020304" pitchFamily="18" charset="0"/>
                <a:cs typeface="Times New Roman" panose="02020603050405020304" pitchFamily="18" charset="0"/>
              </a:rPr>
              <a:t>9</a:t>
            </a:r>
            <a:r>
              <a:rPr lang="en-US" baseline="30000" dirty="0">
                <a:solidFill>
                  <a:schemeClr val="bg2"/>
                </a:solidFill>
                <a:latin typeface="Times New Roman" panose="02020603050405020304" pitchFamily="18" charset="0"/>
                <a:cs typeface="Times New Roman" panose="02020603050405020304" pitchFamily="18" charset="0"/>
              </a:rPr>
              <a:t>th</a:t>
            </a:r>
            <a:r>
              <a:rPr lang="en-US" dirty="0">
                <a:solidFill>
                  <a:schemeClr val="bg2"/>
                </a:solidFill>
                <a:latin typeface="Times New Roman" panose="02020603050405020304" pitchFamily="18" charset="0"/>
                <a:cs typeface="Times New Roman" panose="02020603050405020304" pitchFamily="18" charset="0"/>
              </a:rPr>
              <a:t> Oslo Workshop</a:t>
            </a:r>
          </a:p>
          <a:p>
            <a:pPr algn="l">
              <a:spcBef>
                <a:spcPts val="200"/>
              </a:spcBef>
            </a:pPr>
            <a:r>
              <a:rPr lang="en-US" dirty="0">
                <a:solidFill>
                  <a:schemeClr val="bg2"/>
                </a:solidFill>
                <a:latin typeface="Times New Roman" panose="02020603050405020304" pitchFamily="18" charset="0"/>
                <a:cs typeface="Times New Roman" panose="02020603050405020304" pitchFamily="18" charset="0"/>
              </a:rPr>
              <a:t>May 31, 2024</a:t>
            </a:r>
          </a:p>
          <a:p>
            <a:pPr algn="l"/>
            <a:endParaRPr lang="en-US" sz="400" dirty="0">
              <a:solidFill>
                <a:schemeClr val="bg2"/>
              </a:solidFill>
              <a:latin typeface="Times New Roman" panose="02020603050405020304" pitchFamily="18" charset="0"/>
              <a:cs typeface="Times New Roman" panose="02020603050405020304" pitchFamily="18" charset="0"/>
            </a:endParaRPr>
          </a:p>
          <a:p>
            <a:endParaRPr lang="en-US" dirty="0">
              <a:latin typeface="Times New Roman" panose="02020603050405020304" pitchFamily="18" charset="0"/>
              <a:cs typeface="Times New Roman" panose="02020603050405020304" pitchFamily="18" charset="0"/>
            </a:endParaRPr>
          </a:p>
        </p:txBody>
      </p:sp>
      <p:pic>
        <p:nvPicPr>
          <p:cNvPr id="5" name="Picture 4">
            <a:extLst>
              <a:ext uri="{FF2B5EF4-FFF2-40B4-BE49-F238E27FC236}">
                <a16:creationId xmlns:a16="http://schemas.microsoft.com/office/drawing/2014/main" id="{212ADDC3-80C5-A444-9BED-CB8F38F52EC0}"/>
              </a:ext>
            </a:extLst>
          </p:cNvPr>
          <p:cNvPicPr>
            <a:picLocks noChangeAspect="1"/>
          </p:cNvPicPr>
          <p:nvPr/>
        </p:nvPicPr>
        <p:blipFill>
          <a:blip r:embed="rId2"/>
          <a:stretch>
            <a:fillRect/>
          </a:stretch>
        </p:blipFill>
        <p:spPr>
          <a:xfrm>
            <a:off x="6094762" y="122746"/>
            <a:ext cx="1104743" cy="1104743"/>
          </a:xfrm>
          <a:prstGeom prst="rect">
            <a:avLst/>
          </a:prstGeom>
        </p:spPr>
      </p:pic>
      <p:pic>
        <p:nvPicPr>
          <p:cNvPr id="6" name="Picture 2" descr="NELogo">
            <a:extLst>
              <a:ext uri="{FF2B5EF4-FFF2-40B4-BE49-F238E27FC236}">
                <a16:creationId xmlns:a16="http://schemas.microsoft.com/office/drawing/2014/main" id="{97DF5616-A858-604B-BC6B-1AFE5438D18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949818" y="3967807"/>
            <a:ext cx="1613484" cy="1613484"/>
          </a:xfrm>
          <a:prstGeom prst="rect">
            <a:avLst/>
          </a:prstGeom>
          <a:solidFill>
            <a:schemeClr val="bg1"/>
          </a:solidFill>
        </p:spPr>
      </p:pic>
      <p:pic>
        <p:nvPicPr>
          <p:cNvPr id="2" name="Picture 12">
            <a:extLst>
              <a:ext uri="{FF2B5EF4-FFF2-40B4-BE49-F238E27FC236}">
                <a16:creationId xmlns:a16="http://schemas.microsoft.com/office/drawing/2014/main" id="{5F180440-5FD8-32FE-8998-18257B8BC510}"/>
              </a:ext>
            </a:extLst>
          </p:cNvPr>
          <p:cNvPicPr>
            <a:picLocks noChangeAspect="1"/>
          </p:cNvPicPr>
          <p:nvPr/>
        </p:nvPicPr>
        <p:blipFill>
          <a:blip r:embed="rId4" cstate="print">
            <a:extLst>
              <a:ext uri="{28A0092B-C50C-407E-A947-70E740481C1C}">
                <a14:useLocalDpi xmlns:a14="http://schemas.microsoft.com/office/drawing/2010/main"/>
              </a:ext>
            </a:extLst>
          </a:blip>
          <a:srcRect l="6667" t="8601" r="7967" b="18398"/>
          <a:stretch>
            <a:fillRect/>
          </a:stretch>
        </p:blipFill>
        <p:spPr bwMode="auto">
          <a:xfrm>
            <a:off x="9070416" y="3991143"/>
            <a:ext cx="2178441" cy="159014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3" name="TextBox 2">
            <a:extLst>
              <a:ext uri="{FF2B5EF4-FFF2-40B4-BE49-F238E27FC236}">
                <a16:creationId xmlns:a16="http://schemas.microsoft.com/office/drawing/2014/main" id="{3E3DE68C-1B87-635C-D534-72A2D4987965}"/>
              </a:ext>
            </a:extLst>
          </p:cNvPr>
          <p:cNvSpPr txBox="1"/>
          <p:nvPr/>
        </p:nvSpPr>
        <p:spPr>
          <a:xfrm>
            <a:off x="498025" y="2996351"/>
            <a:ext cx="11195950" cy="400110"/>
          </a:xfrm>
          <a:prstGeom prst="rect">
            <a:avLst/>
          </a:prstGeom>
          <a:noFill/>
        </p:spPr>
        <p:txBody>
          <a:bodyPr wrap="none" rtlCol="0">
            <a:spAutoFit/>
          </a:bodyPr>
          <a:lstStyle/>
          <a:p>
            <a:r>
              <a:rPr lang="en-US" sz="2000" i="1" dirty="0">
                <a:solidFill>
                  <a:schemeClr val="bg1"/>
                </a:solidFill>
                <a:latin typeface="Times New Roman" panose="02020603050405020304" pitchFamily="18" charset="0"/>
                <a:cs typeface="Times New Roman" panose="02020603050405020304" pitchFamily="18" charset="0"/>
              </a:rPr>
              <a:t>My apologies for ending the meeting on a “science free” talk.  I promise to talk about science in two years!</a:t>
            </a:r>
          </a:p>
        </p:txBody>
      </p:sp>
    </p:spTree>
    <p:extLst>
      <p:ext uri="{BB962C8B-B14F-4D97-AF65-F5344CB8AC3E}">
        <p14:creationId xmlns:p14="http://schemas.microsoft.com/office/powerpoint/2010/main" val="2410227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1+#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Second Part of the Charge</a:t>
            </a:r>
            <a:endParaRPr lang="en-US" sz="4000" dirty="0">
              <a:solidFill>
                <a:schemeClr val="tx1"/>
              </a:solidFill>
              <a:latin typeface="Times New Roman"/>
              <a:cs typeface="Times New Roman"/>
            </a:endParaRPr>
          </a:p>
        </p:txBody>
      </p:sp>
      <p:sp>
        <p:nvSpPr>
          <p:cNvPr id="5" name="Content Placeholder 1">
            <a:extLst>
              <a:ext uri="{FF2B5EF4-FFF2-40B4-BE49-F238E27FC236}">
                <a16:creationId xmlns:a16="http://schemas.microsoft.com/office/drawing/2014/main" id="{0341819F-94D1-48C5-5507-11BEDDC3A5E8}"/>
              </a:ext>
            </a:extLst>
          </p:cNvPr>
          <p:cNvSpPr txBox="1">
            <a:spLocks/>
          </p:cNvSpPr>
          <p:nvPr/>
        </p:nvSpPr>
        <p:spPr>
          <a:xfrm>
            <a:off x="99061" y="672101"/>
            <a:ext cx="11993879" cy="5728699"/>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startAt="2"/>
            </a:pPr>
            <a:r>
              <a:rPr lang="en-US" sz="2800" dirty="0">
                <a:latin typeface="Times New Roman"/>
                <a:cs typeface="Times New Roman"/>
              </a:rPr>
              <a:t>Based on the USNDP Status Report (from part 1), provide recommendations for maintaining effective stewardship of nuclear data, which includes the following actions:</a:t>
            </a:r>
            <a:endParaRPr lang="en-US" sz="2400" dirty="0">
              <a:latin typeface="Times New Roman"/>
              <a:cs typeface="Times New Roman"/>
            </a:endParaRPr>
          </a:p>
          <a:p>
            <a:pPr marL="746125" lvl="1" indent="-514350">
              <a:buFont typeface="+mj-lt"/>
              <a:buAutoNum type="alphaLcParenR"/>
            </a:pPr>
            <a:r>
              <a:rPr lang="en-US" sz="2400" dirty="0">
                <a:latin typeface="Times New Roman"/>
                <a:cs typeface="Times New Roman"/>
              </a:rPr>
              <a:t>Identify challenges for nuclear data stewardship in the future, including identifying and prioritizing the most compelling opportunities to enhance and advance NP stewardship of nuclear data and the impact if those opportunities can be realized.</a:t>
            </a:r>
          </a:p>
          <a:p>
            <a:pPr marL="746125" lvl="1" indent="-514350">
              <a:buFont typeface="+mj-lt"/>
              <a:buAutoNum type="alphaLcParenR"/>
            </a:pPr>
            <a:r>
              <a:rPr lang="en-US" sz="2400" dirty="0">
                <a:latin typeface="Times New Roman"/>
                <a:cs typeface="Times New Roman"/>
              </a:rPr>
              <a:t>Describe possible ways the Nuclear Data (ND) community can work to train and retain a diverse, equitable, and inclusive workforce capable of sustaining the U.S. ND enterprise.</a:t>
            </a:r>
          </a:p>
          <a:p>
            <a:pPr marL="746125" lvl="1" indent="-514350">
              <a:buFont typeface="+mj-lt"/>
              <a:buAutoNum type="alphaLcParenR"/>
            </a:pPr>
            <a:r>
              <a:rPr lang="en-US" sz="2400" dirty="0">
                <a:latin typeface="Times New Roman"/>
                <a:cs typeface="Times New Roman"/>
              </a:rPr>
              <a:t>Identify access needs for facilities and instrumentation, crosscutting opportunities with other federal programs, and potentially mutually beneficial interactions with other domestic and international stakeholders.</a:t>
            </a:r>
          </a:p>
        </p:txBody>
      </p:sp>
    </p:spTree>
    <p:extLst>
      <p:ext uri="{BB962C8B-B14F-4D97-AF65-F5344CB8AC3E}">
        <p14:creationId xmlns:p14="http://schemas.microsoft.com/office/powerpoint/2010/main" val="40992528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Second Part of the Charge</a:t>
            </a:r>
            <a:endParaRPr lang="en-US" sz="4000" dirty="0">
              <a:solidFill>
                <a:schemeClr val="tx1"/>
              </a:solidFill>
              <a:latin typeface="Times New Roman"/>
              <a:cs typeface="Times New Roman"/>
            </a:endParaRPr>
          </a:p>
        </p:txBody>
      </p:sp>
      <p:sp>
        <p:nvSpPr>
          <p:cNvPr id="4" name="Content Placeholder 1">
            <a:extLst>
              <a:ext uri="{FF2B5EF4-FFF2-40B4-BE49-F238E27FC236}">
                <a16:creationId xmlns:a16="http://schemas.microsoft.com/office/drawing/2014/main" id="{A850481F-5AA3-D9B0-A6DF-AD72421E7759}"/>
              </a:ext>
            </a:extLst>
          </p:cNvPr>
          <p:cNvSpPr txBox="1">
            <a:spLocks/>
          </p:cNvSpPr>
          <p:nvPr/>
        </p:nvSpPr>
        <p:spPr>
          <a:xfrm>
            <a:off x="99061" y="672101"/>
            <a:ext cx="11993879" cy="5728699"/>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startAt="2"/>
            </a:pPr>
            <a:r>
              <a:rPr lang="en-US" sz="2800" dirty="0">
                <a:latin typeface="Times New Roman"/>
                <a:cs typeface="Times New Roman"/>
              </a:rPr>
              <a:t>Based on the USNDP Status Report (from part 1), provide recommendations for maintaining effective stewardship of nuclear data, which includes the following actions:</a:t>
            </a:r>
            <a:endParaRPr lang="en-US" sz="2400" dirty="0">
              <a:latin typeface="Times New Roman"/>
              <a:cs typeface="Times New Roman"/>
            </a:endParaRPr>
          </a:p>
          <a:p>
            <a:pPr marL="746125" lvl="1" indent="-514350">
              <a:buFont typeface="+mj-lt"/>
              <a:buAutoNum type="alphaLcParenR"/>
            </a:pPr>
            <a:r>
              <a:rPr lang="en-US" sz="2400" b="1" i="1" dirty="0">
                <a:solidFill>
                  <a:srgbClr val="FF0000"/>
                </a:solidFill>
                <a:latin typeface="Times New Roman"/>
                <a:cs typeface="Times New Roman"/>
              </a:rPr>
              <a:t>Identify challenges </a:t>
            </a:r>
            <a:r>
              <a:rPr lang="en-US" sz="2400" dirty="0">
                <a:latin typeface="Times New Roman"/>
                <a:cs typeface="Times New Roman"/>
              </a:rPr>
              <a:t>for nuclear data stewardship in the future, </a:t>
            </a:r>
            <a:r>
              <a:rPr lang="en-US" sz="2400" b="1" i="1" dirty="0">
                <a:solidFill>
                  <a:srgbClr val="FF0000"/>
                </a:solidFill>
                <a:latin typeface="Times New Roman"/>
                <a:cs typeface="Times New Roman"/>
              </a:rPr>
              <a:t>including identifying and prioritizing the most compelling opportunities to enhance and advance NP stewardship of nuclear data</a:t>
            </a:r>
            <a:r>
              <a:rPr lang="en-US" sz="2400" dirty="0">
                <a:latin typeface="Times New Roman"/>
                <a:cs typeface="Times New Roman"/>
              </a:rPr>
              <a:t> and the impact if those opportunities can be realized.</a:t>
            </a:r>
          </a:p>
          <a:p>
            <a:pPr marL="746125" lvl="1" indent="-514350">
              <a:buFont typeface="+mj-lt"/>
              <a:buAutoNum type="alphaLcParenR"/>
            </a:pPr>
            <a:r>
              <a:rPr lang="en-US" sz="2400" dirty="0">
                <a:latin typeface="Times New Roman"/>
                <a:cs typeface="Times New Roman"/>
              </a:rPr>
              <a:t>Describe possible ways the Nuclear Data (ND) community can work to </a:t>
            </a:r>
            <a:r>
              <a:rPr lang="en-US" sz="2400" b="1" i="1" dirty="0">
                <a:solidFill>
                  <a:srgbClr val="FF0000"/>
                </a:solidFill>
                <a:latin typeface="Times New Roman"/>
                <a:cs typeface="Times New Roman"/>
              </a:rPr>
              <a:t>train and retain </a:t>
            </a:r>
            <a:r>
              <a:rPr lang="en-US" sz="2400" dirty="0">
                <a:latin typeface="Times New Roman"/>
                <a:cs typeface="Times New Roman"/>
              </a:rPr>
              <a:t>a diverse, equitable, and inclusive workforce capable of sustaining the U.S. ND enterprise.</a:t>
            </a:r>
          </a:p>
          <a:p>
            <a:pPr marL="746125" lvl="1" indent="-514350">
              <a:buFont typeface="+mj-lt"/>
              <a:buAutoNum type="alphaLcParenR"/>
            </a:pPr>
            <a:r>
              <a:rPr lang="en-US" sz="2400" dirty="0">
                <a:latin typeface="Times New Roman"/>
                <a:cs typeface="Times New Roman"/>
              </a:rPr>
              <a:t>Identify </a:t>
            </a:r>
            <a:r>
              <a:rPr lang="en-US" sz="2400" b="1" i="1" dirty="0">
                <a:solidFill>
                  <a:srgbClr val="FF0000"/>
                </a:solidFill>
                <a:latin typeface="Times New Roman"/>
                <a:cs typeface="Times New Roman"/>
              </a:rPr>
              <a:t>access needs for facilities and instrumentation, crosscutting opportunities with other federal programs, and potentially mutually beneficial interactions with other domestic and international stakeholders.</a:t>
            </a:r>
          </a:p>
        </p:txBody>
      </p:sp>
      <p:sp>
        <p:nvSpPr>
          <p:cNvPr id="5" name="TextBox 4">
            <a:extLst>
              <a:ext uri="{FF2B5EF4-FFF2-40B4-BE49-F238E27FC236}">
                <a16:creationId xmlns:a16="http://schemas.microsoft.com/office/drawing/2014/main" id="{F345208D-2077-7677-C4C7-08DB08AC7819}"/>
              </a:ext>
            </a:extLst>
          </p:cNvPr>
          <p:cNvSpPr txBox="1"/>
          <p:nvPr/>
        </p:nvSpPr>
        <p:spPr>
          <a:xfrm>
            <a:off x="2095001" y="5662679"/>
            <a:ext cx="8001998" cy="523220"/>
          </a:xfrm>
          <a:prstGeom prst="rect">
            <a:avLst/>
          </a:prstGeom>
          <a:solidFill>
            <a:srgbClr val="FFFF00"/>
          </a:solidFill>
          <a:ln>
            <a:solidFill>
              <a:schemeClr val="tx1"/>
            </a:solidFill>
          </a:ln>
        </p:spPr>
        <p:txBody>
          <a:bodyPr wrap="none" rtlCol="0">
            <a:spAutoFit/>
          </a:bodyPr>
          <a:lstStyle/>
          <a:p>
            <a:pPr algn="ctr"/>
            <a:r>
              <a:rPr lang="en-US" sz="2800" b="1" i="1" dirty="0">
                <a:latin typeface="Times New Roman" panose="02020603050405020304" pitchFamily="18" charset="0"/>
                <a:cs typeface="Times New Roman" panose="02020603050405020304" pitchFamily="18" charset="0"/>
              </a:rPr>
              <a:t>The first report and input from the USNDP was used</a:t>
            </a:r>
          </a:p>
        </p:txBody>
      </p:sp>
    </p:spTree>
    <p:extLst>
      <p:ext uri="{BB962C8B-B14F-4D97-AF65-F5344CB8AC3E}">
        <p14:creationId xmlns:p14="http://schemas.microsoft.com/office/powerpoint/2010/main" val="4072279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Second Part of the Charge</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99061" y="672101"/>
            <a:ext cx="11993879" cy="5728699"/>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startAt="2"/>
            </a:pPr>
            <a:r>
              <a:rPr lang="en-US" sz="2800" dirty="0">
                <a:latin typeface="Times New Roman"/>
                <a:cs typeface="Times New Roman"/>
              </a:rPr>
              <a:t>Based on the USNDP Status Report (from part 1), provide recommendations for maintaining effective stewardship of nuclear data, which includes the following actions:</a:t>
            </a:r>
            <a:endParaRPr lang="en-US" sz="2400" dirty="0">
              <a:latin typeface="Times New Roman"/>
              <a:cs typeface="Times New Roman"/>
            </a:endParaRPr>
          </a:p>
          <a:p>
            <a:pPr marL="746125" lvl="1" indent="-514350">
              <a:buFont typeface="+mj-lt"/>
              <a:buAutoNum type="alphaLcParenR"/>
            </a:pPr>
            <a:r>
              <a:rPr lang="en-US" sz="2400" dirty="0">
                <a:latin typeface="Times New Roman"/>
                <a:cs typeface="Times New Roman"/>
              </a:rPr>
              <a:t>Identify challenges for nuclear data stewardship in the future, </a:t>
            </a:r>
            <a:r>
              <a:rPr lang="en-US" sz="2400" b="1" i="1" dirty="0">
                <a:solidFill>
                  <a:srgbClr val="FF0000"/>
                </a:solidFill>
                <a:latin typeface="Times New Roman"/>
                <a:cs typeface="Times New Roman"/>
              </a:rPr>
              <a:t>including identifying and prioritizing the most compelling opportunities to enhance and advance NP stewardship of nuclear data</a:t>
            </a:r>
            <a:r>
              <a:rPr lang="en-US" sz="2400" dirty="0">
                <a:latin typeface="Times New Roman"/>
                <a:cs typeface="Times New Roman"/>
              </a:rPr>
              <a:t> and the impact if those opportunities can be realized.</a:t>
            </a:r>
          </a:p>
          <a:p>
            <a:pPr marL="746125" lvl="1" indent="-514350">
              <a:buFont typeface="+mj-lt"/>
              <a:buAutoNum type="alphaLcParenR"/>
            </a:pPr>
            <a:r>
              <a:rPr lang="en-US" sz="2400" dirty="0">
                <a:latin typeface="Times New Roman"/>
                <a:cs typeface="Times New Roman"/>
              </a:rPr>
              <a:t>Describe possible ways the Nuclear Data (ND) community can work to </a:t>
            </a:r>
            <a:r>
              <a:rPr lang="en-US" sz="2400" b="1" i="1" dirty="0">
                <a:solidFill>
                  <a:srgbClr val="1E45F7"/>
                </a:solidFill>
                <a:latin typeface="Times New Roman"/>
                <a:cs typeface="Times New Roman"/>
              </a:rPr>
              <a:t>train and retain a diverse, equitable, and inclusive workforce</a:t>
            </a:r>
            <a:r>
              <a:rPr lang="en-US" sz="2400" dirty="0">
                <a:latin typeface="Times New Roman"/>
                <a:cs typeface="Times New Roman"/>
              </a:rPr>
              <a:t> capable of sustaining the U.S. ND enterprise.</a:t>
            </a:r>
          </a:p>
          <a:p>
            <a:pPr marL="746125" lvl="1" indent="-514350">
              <a:buFont typeface="+mj-lt"/>
              <a:buAutoNum type="alphaLcParenR"/>
            </a:pPr>
            <a:r>
              <a:rPr lang="en-US" sz="2400" dirty="0">
                <a:latin typeface="Times New Roman"/>
                <a:cs typeface="Times New Roman"/>
              </a:rPr>
              <a:t>Identify </a:t>
            </a:r>
            <a:r>
              <a:rPr lang="en-US" sz="2400" b="1" i="1" dirty="0">
                <a:solidFill>
                  <a:srgbClr val="FF0000"/>
                </a:solidFill>
                <a:latin typeface="Times New Roman"/>
                <a:cs typeface="Times New Roman"/>
              </a:rPr>
              <a:t>access needs for facilities and instrumentation, crosscutting opportunities with other federal programs, and potentially mutually beneficial interactions with other domestic and international stakeholders.</a:t>
            </a:r>
          </a:p>
        </p:txBody>
      </p:sp>
      <p:sp>
        <p:nvSpPr>
          <p:cNvPr id="4" name="TextBox 3">
            <a:extLst>
              <a:ext uri="{FF2B5EF4-FFF2-40B4-BE49-F238E27FC236}">
                <a16:creationId xmlns:a16="http://schemas.microsoft.com/office/drawing/2014/main" id="{3DAD8EF6-8858-A7DB-667D-9051EB876CC5}"/>
              </a:ext>
            </a:extLst>
          </p:cNvPr>
          <p:cNvSpPr txBox="1"/>
          <p:nvPr/>
        </p:nvSpPr>
        <p:spPr>
          <a:xfrm>
            <a:off x="5485002" y="5662679"/>
            <a:ext cx="6586996" cy="523220"/>
          </a:xfrm>
          <a:prstGeom prst="rect">
            <a:avLst/>
          </a:prstGeom>
          <a:solidFill>
            <a:srgbClr val="FFFF00"/>
          </a:solidFill>
          <a:ln>
            <a:solidFill>
              <a:schemeClr val="tx1"/>
            </a:solidFill>
          </a:ln>
        </p:spPr>
        <p:txBody>
          <a:bodyPr wrap="none" rtlCol="0">
            <a:spAutoFit/>
          </a:bodyPr>
          <a:lstStyle/>
          <a:p>
            <a:pPr algn="ctr"/>
            <a:r>
              <a:rPr lang="en-US" sz="2800" b="1" dirty="0">
                <a:solidFill>
                  <a:srgbClr val="1E45F7"/>
                </a:solidFill>
                <a:latin typeface="Times New Roman" panose="02020603050405020304" pitchFamily="18" charset="0"/>
                <a:cs typeface="Times New Roman" panose="02020603050405020304" pitchFamily="18" charset="0"/>
              </a:rPr>
              <a:t>…and we solicited input from the USNDP</a:t>
            </a:r>
          </a:p>
        </p:txBody>
      </p:sp>
      <p:sp>
        <p:nvSpPr>
          <p:cNvPr id="5" name="TextBox 4">
            <a:extLst>
              <a:ext uri="{FF2B5EF4-FFF2-40B4-BE49-F238E27FC236}">
                <a16:creationId xmlns:a16="http://schemas.microsoft.com/office/drawing/2014/main" id="{96C85D9D-1DC0-FCB4-7D72-E8BA8BBD9D9B}"/>
              </a:ext>
            </a:extLst>
          </p:cNvPr>
          <p:cNvSpPr txBox="1"/>
          <p:nvPr/>
        </p:nvSpPr>
        <p:spPr>
          <a:xfrm>
            <a:off x="468407" y="5662679"/>
            <a:ext cx="5009705" cy="523220"/>
          </a:xfrm>
          <a:prstGeom prst="rect">
            <a:avLst/>
          </a:prstGeom>
          <a:solidFill>
            <a:srgbClr val="FFFF00"/>
          </a:solidFill>
          <a:ln>
            <a:solidFill>
              <a:schemeClr val="tx1"/>
            </a:solidFill>
          </a:ln>
        </p:spPr>
        <p:txBody>
          <a:bodyPr wrap="none" rtlCol="0">
            <a:spAutoFit/>
          </a:bodyPr>
          <a:lstStyle/>
          <a:p>
            <a:pPr algn="ctr"/>
            <a:r>
              <a:rPr lang="en-US" sz="2800" b="1" i="1" dirty="0">
                <a:latin typeface="Times New Roman" panose="02020603050405020304" pitchFamily="18" charset="0"/>
                <a:cs typeface="Times New Roman" panose="02020603050405020304" pitchFamily="18" charset="0"/>
              </a:rPr>
              <a:t>The first report was used for this</a:t>
            </a:r>
          </a:p>
        </p:txBody>
      </p:sp>
    </p:spTree>
    <p:extLst>
      <p:ext uri="{BB962C8B-B14F-4D97-AF65-F5344CB8AC3E}">
        <p14:creationId xmlns:p14="http://schemas.microsoft.com/office/powerpoint/2010/main" val="186947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second report by the numbers…</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99059" y="793252"/>
            <a:ext cx="11993882" cy="481507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4675" lvl="1" indent="-342900"/>
            <a:r>
              <a:rPr lang="en-US" sz="3200" dirty="0">
                <a:latin typeface="Times New Roman"/>
                <a:cs typeface="Times New Roman"/>
              </a:rPr>
              <a:t>Main Body: 41 pages, 4 Chapters, 9 figures/tables, 123 references</a:t>
            </a:r>
          </a:p>
          <a:p>
            <a:pPr marL="976313" lvl="2" indent="-514350">
              <a:buFont typeface="+mj-lt"/>
              <a:buAutoNum type="arabicPeriod"/>
            </a:pPr>
            <a:r>
              <a:rPr lang="en-US" sz="2800" dirty="0">
                <a:latin typeface="Times New Roman"/>
                <a:cs typeface="Times New Roman"/>
              </a:rPr>
              <a:t>Executive Summary (2 pages)</a:t>
            </a:r>
          </a:p>
          <a:p>
            <a:pPr marL="976313" lvl="2" indent="-514350">
              <a:buFont typeface="+mj-lt"/>
              <a:buAutoNum type="arabicPeriod"/>
            </a:pPr>
            <a:r>
              <a:rPr lang="en-US" sz="2800" dirty="0">
                <a:latin typeface="Times New Roman"/>
                <a:cs typeface="Times New Roman"/>
              </a:rPr>
              <a:t>Challenges and Opportunities for Nuclear Data (28 pages)</a:t>
            </a:r>
          </a:p>
          <a:p>
            <a:pPr marL="976313" lvl="2" indent="-514350">
              <a:buFont typeface="+mj-lt"/>
              <a:buAutoNum type="arabicPeriod"/>
            </a:pPr>
            <a:r>
              <a:rPr lang="en-US" sz="2800" dirty="0">
                <a:latin typeface="Times New Roman"/>
                <a:cs typeface="Times New Roman"/>
              </a:rPr>
              <a:t>Diverse, Equitable &amp; Inclusive Workforce Development (3 pages)</a:t>
            </a:r>
          </a:p>
          <a:p>
            <a:pPr marL="976313" lvl="2" indent="-514350">
              <a:buFont typeface="+mj-lt"/>
              <a:buAutoNum type="arabicPeriod"/>
            </a:pPr>
            <a:r>
              <a:rPr lang="en-US" sz="2800" dirty="0">
                <a:latin typeface="Times New Roman"/>
                <a:cs typeface="Times New Roman"/>
              </a:rPr>
              <a:t>Facilities and Instrumentation Access Needs (8 pages)</a:t>
            </a:r>
          </a:p>
          <a:p>
            <a:pPr marL="746125" lvl="1" indent="-514350"/>
            <a:r>
              <a:rPr lang="en-US" sz="3200" dirty="0">
                <a:latin typeface="Times New Roman"/>
                <a:cs typeface="Times New Roman"/>
              </a:rPr>
              <a:t>Appendix: Domestic Nuclear Data Generating Facilities</a:t>
            </a:r>
          </a:p>
          <a:p>
            <a:pPr marL="976313" lvl="2" indent="-514350"/>
            <a:r>
              <a:rPr lang="en-US" sz="2800" dirty="0">
                <a:latin typeface="Times New Roman"/>
                <a:cs typeface="Times New Roman"/>
              </a:rPr>
              <a:t>21 Facilities @ 17 National Labs and Universities</a:t>
            </a:r>
          </a:p>
          <a:p>
            <a:pPr marL="976313" lvl="2" indent="-514350"/>
            <a:r>
              <a:rPr lang="en-US" sz="2800" dirty="0">
                <a:latin typeface="Times New Roman"/>
                <a:cs typeface="Times New Roman"/>
              </a:rPr>
              <a:t>Updated &amp; Expanded from the 2015 NDNCA Whitepaper Appendix D.</a:t>
            </a:r>
          </a:p>
        </p:txBody>
      </p:sp>
      <p:sp>
        <p:nvSpPr>
          <p:cNvPr id="2" name="TextBox 1">
            <a:extLst>
              <a:ext uri="{FF2B5EF4-FFF2-40B4-BE49-F238E27FC236}">
                <a16:creationId xmlns:a16="http://schemas.microsoft.com/office/drawing/2014/main" id="{9CD37C5A-7287-4ABF-6348-72F554E0B8F5}"/>
              </a:ext>
            </a:extLst>
          </p:cNvPr>
          <p:cNvSpPr txBox="1"/>
          <p:nvPr/>
        </p:nvSpPr>
        <p:spPr>
          <a:xfrm>
            <a:off x="505428" y="5202082"/>
            <a:ext cx="11181144" cy="954107"/>
          </a:xfrm>
          <a:prstGeom prst="rect">
            <a:avLst/>
          </a:prstGeom>
          <a:solidFill>
            <a:srgbClr val="FFFF00"/>
          </a:solidFill>
          <a:ln>
            <a:solidFill>
              <a:schemeClr val="tx1"/>
            </a:solidFill>
          </a:ln>
        </p:spPr>
        <p:txBody>
          <a:bodyPr wrap="square" rtlCol="0">
            <a:spAutoFit/>
          </a:bodyPr>
          <a:lstStyle/>
          <a:p>
            <a:pPr algn="ctr"/>
            <a:r>
              <a:rPr lang="en-US" sz="3200" i="1" dirty="0">
                <a:latin typeface="Times New Roman" panose="02020603050405020304" pitchFamily="18" charset="0"/>
                <a:cs typeface="Times New Roman" panose="02020603050405020304" pitchFamily="18" charset="0"/>
              </a:rPr>
              <a:t>The second report can be found </a:t>
            </a:r>
            <a:r>
              <a:rPr lang="en-US" sz="3200" i="1" dirty="0">
                <a:latin typeface="Times New Roman" panose="02020603050405020304" pitchFamily="18" charset="0"/>
                <a:cs typeface="Times New Roman" panose="02020603050405020304" pitchFamily="18" charset="0"/>
                <a:hlinkClick r:id="rId3"/>
              </a:rPr>
              <a:t>here</a:t>
            </a:r>
            <a:r>
              <a:rPr lang="en-US" sz="3200" i="1" dirty="0">
                <a:latin typeface="Times New Roman" panose="02020603050405020304" pitchFamily="18" charset="0"/>
                <a:cs typeface="Times New Roman" panose="02020603050405020304" pitchFamily="18" charset="0"/>
              </a:rPr>
              <a:t>: </a:t>
            </a:r>
          </a:p>
          <a:p>
            <a:pPr algn="ctr"/>
            <a:r>
              <a:rPr lang="en-US" sz="2400" i="1" dirty="0">
                <a:latin typeface="Times New Roman" panose="02020603050405020304" pitchFamily="18" charset="0"/>
                <a:cs typeface="Times New Roman" panose="02020603050405020304" pitchFamily="18" charset="0"/>
              </a:rPr>
              <a:t>https://science.osti.gov/-/media/np/nsac/pdf/docs/2023/NSAC-ND_Report_2_031923.pdf</a:t>
            </a:r>
          </a:p>
        </p:txBody>
      </p:sp>
    </p:spTree>
    <p:extLst>
      <p:ext uri="{BB962C8B-B14F-4D97-AF65-F5344CB8AC3E}">
        <p14:creationId xmlns:p14="http://schemas.microsoft.com/office/powerpoint/2010/main" val="40880517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Three critical “Take Aways” from the Second Report</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99059" y="660464"/>
            <a:ext cx="11993882" cy="5592309"/>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46125" lvl="1" indent="-514350">
              <a:buFont typeface="+mj-lt"/>
              <a:buAutoNum type="arabicPeriod"/>
            </a:pPr>
            <a:r>
              <a:rPr lang="en-US" sz="3200" dirty="0">
                <a:latin typeface="Times New Roman"/>
                <a:cs typeface="Times New Roman"/>
              </a:rPr>
              <a:t>Continued support is necessary for the existing nuclear reaction (ENDF), structure (ENSDF) and mass (AME) evaluation efforts.</a:t>
            </a:r>
          </a:p>
          <a:p>
            <a:pPr marL="746125" lvl="1" indent="-514350">
              <a:buFont typeface="+mj-lt"/>
              <a:buAutoNum type="arabicPeriod"/>
            </a:pPr>
            <a:r>
              <a:rPr lang="en-US" sz="3200" dirty="0">
                <a:latin typeface="Times New Roman"/>
                <a:cs typeface="Times New Roman"/>
              </a:rPr>
              <a:t>A number of </a:t>
            </a:r>
            <a:r>
              <a:rPr lang="en-US" sz="3200" b="1" i="1" dirty="0">
                <a:latin typeface="Times New Roman"/>
                <a:cs typeface="Times New Roman"/>
              </a:rPr>
              <a:t>new initiatives </a:t>
            </a:r>
            <a:r>
              <a:rPr lang="en-US" sz="3200" dirty="0">
                <a:latin typeface="Times New Roman"/>
                <a:cs typeface="Times New Roman"/>
              </a:rPr>
              <a:t>are required to address societies evolving nuclear data needs. These initiatives will require a concerted recruitment effort and support over time to build.</a:t>
            </a:r>
          </a:p>
          <a:p>
            <a:pPr marL="746125" lvl="1" indent="-514350">
              <a:buFont typeface="+mj-lt"/>
              <a:buAutoNum type="arabicPeriod"/>
            </a:pPr>
            <a:r>
              <a:rPr lang="en-US" sz="3200" dirty="0">
                <a:latin typeface="Times New Roman"/>
                <a:cs typeface="Times New Roman"/>
              </a:rPr>
              <a:t>These new evaluators should be a part of any experimental activities to ensure expedite data incorporation and ensure a good understanding of the nominal values and uncertainties of the data being measured.</a:t>
            </a:r>
          </a:p>
        </p:txBody>
      </p:sp>
      <p:sp>
        <p:nvSpPr>
          <p:cNvPr id="4" name="TextBox 3">
            <a:extLst>
              <a:ext uri="{FF2B5EF4-FFF2-40B4-BE49-F238E27FC236}">
                <a16:creationId xmlns:a16="http://schemas.microsoft.com/office/drawing/2014/main" id="{862546FF-8E33-D6DD-39B7-C0BFC0FA169E}"/>
              </a:ext>
            </a:extLst>
          </p:cNvPr>
          <p:cNvSpPr txBox="1"/>
          <p:nvPr/>
        </p:nvSpPr>
        <p:spPr>
          <a:xfrm>
            <a:off x="3216675" y="5613968"/>
            <a:ext cx="5758650" cy="707886"/>
          </a:xfrm>
          <a:prstGeom prst="rect">
            <a:avLst/>
          </a:prstGeom>
          <a:solidFill>
            <a:srgbClr val="FFFF00"/>
          </a:solidFill>
          <a:ln>
            <a:solidFill>
              <a:schemeClr val="tx1"/>
            </a:solidFill>
          </a:ln>
        </p:spPr>
        <p:txBody>
          <a:bodyPr wrap="square">
            <a:spAutoFit/>
          </a:bodyPr>
          <a:lstStyle/>
          <a:p>
            <a:pPr marL="14288" lvl="1" algn="ctr">
              <a:buNone/>
            </a:pPr>
            <a:r>
              <a:rPr lang="en-US" sz="4000" i="1" dirty="0">
                <a:latin typeface="Times New Roman"/>
                <a:cs typeface="Times New Roman"/>
              </a:rPr>
              <a:t>Collaboration is Essential</a:t>
            </a:r>
          </a:p>
        </p:txBody>
      </p:sp>
    </p:spTree>
    <p:extLst>
      <p:ext uri="{BB962C8B-B14F-4D97-AF65-F5344CB8AC3E}">
        <p14:creationId xmlns:p14="http://schemas.microsoft.com/office/powerpoint/2010/main" val="1660533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E20E35E6-8B7F-7D09-F6B4-DDEA2663F4C5}"/>
              </a:ext>
            </a:extLst>
          </p:cNvPr>
          <p:cNvPicPr>
            <a:picLocks noChangeAspect="1"/>
          </p:cNvPicPr>
          <p:nvPr/>
        </p:nvPicPr>
        <p:blipFill>
          <a:blip r:embed="rId3"/>
          <a:stretch>
            <a:fillRect/>
          </a:stretch>
        </p:blipFill>
        <p:spPr>
          <a:xfrm>
            <a:off x="5418684" y="1265600"/>
            <a:ext cx="6506619" cy="5027842"/>
          </a:xfrm>
          <a:prstGeom prst="rect">
            <a:avLst/>
          </a:prstGeom>
        </p:spPr>
      </p:pic>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A key finding is that USNDP members should be part of </a:t>
            </a:r>
            <a:r>
              <a:rPr lang="en-US" sz="4000" b="0" i="1" dirty="0">
                <a:solidFill>
                  <a:schemeClr val="tx1"/>
                </a:solidFill>
                <a:latin typeface="Times New Roman"/>
                <a:cs typeface="Times New Roman"/>
              </a:rPr>
              <a:t>Topical Nuclear Data Collaborations (TNDC)</a:t>
            </a:r>
            <a:endParaRPr lang="en-US" sz="4000" dirty="0">
              <a:solidFill>
                <a:schemeClr val="tx1"/>
              </a:solidFill>
              <a:latin typeface="Times New Roman"/>
              <a:cs typeface="Times New Roman"/>
            </a:endParaRPr>
          </a:p>
        </p:txBody>
      </p:sp>
      <p:sp>
        <p:nvSpPr>
          <p:cNvPr id="4" name="Content Placeholder 1">
            <a:extLst>
              <a:ext uri="{FF2B5EF4-FFF2-40B4-BE49-F238E27FC236}">
                <a16:creationId xmlns:a16="http://schemas.microsoft.com/office/drawing/2014/main" id="{FA52CB4C-0ECE-1DD0-8EB2-404B3BDEFC46}"/>
              </a:ext>
            </a:extLst>
          </p:cNvPr>
          <p:cNvSpPr txBox="1">
            <a:spLocks/>
          </p:cNvSpPr>
          <p:nvPr/>
        </p:nvSpPr>
        <p:spPr>
          <a:xfrm>
            <a:off x="251459" y="1386841"/>
            <a:ext cx="11993882" cy="128016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46125" lvl="1" indent="-514350">
              <a:buFont typeface="+mj-lt"/>
              <a:buAutoNum type="arabicPeriod"/>
            </a:pPr>
            <a:r>
              <a:rPr lang="en-US" sz="2800" dirty="0">
                <a:latin typeface="Times New Roman"/>
                <a:cs typeface="Times New Roman"/>
              </a:rPr>
              <a:t>The TNDC brings together application and data subject matter experts and includes workforce development in its project plan.</a:t>
            </a: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251459" y="2499361"/>
            <a:ext cx="4747261" cy="128016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746125" lvl="1" indent="-514350">
              <a:buFont typeface="+mj-lt"/>
              <a:buAutoNum type="arabicPeriod" startAt="2"/>
            </a:pPr>
            <a:r>
              <a:rPr lang="en-US" sz="2800" dirty="0">
                <a:latin typeface="Times New Roman"/>
                <a:cs typeface="Times New Roman"/>
              </a:rPr>
              <a:t>Data would be published in appropriate peer-reviewed journals as well as being incorporated into new  or existing databases.</a:t>
            </a:r>
          </a:p>
        </p:txBody>
      </p:sp>
      <p:sp>
        <p:nvSpPr>
          <p:cNvPr id="2" name="TextBox 1">
            <a:extLst>
              <a:ext uri="{FF2B5EF4-FFF2-40B4-BE49-F238E27FC236}">
                <a16:creationId xmlns:a16="http://schemas.microsoft.com/office/drawing/2014/main" id="{70D37CD4-4A8C-9E47-88B7-334219527936}"/>
              </a:ext>
            </a:extLst>
          </p:cNvPr>
          <p:cNvSpPr txBox="1"/>
          <p:nvPr/>
        </p:nvSpPr>
        <p:spPr>
          <a:xfrm>
            <a:off x="1021557" y="5513068"/>
            <a:ext cx="10148887" cy="584775"/>
          </a:xfrm>
          <a:prstGeom prst="rect">
            <a:avLst/>
          </a:prstGeom>
          <a:solidFill>
            <a:srgbClr val="FFFF00"/>
          </a:solidFill>
          <a:ln>
            <a:solidFill>
              <a:schemeClr val="tx1"/>
            </a:solidFill>
          </a:ln>
        </p:spPr>
        <p:txBody>
          <a:bodyPr wrap="square" rtlCol="0">
            <a:spAutoFit/>
          </a:bodyPr>
          <a:lstStyle/>
          <a:p>
            <a:pPr algn="ctr"/>
            <a:r>
              <a:rPr lang="en-US" sz="3200" dirty="0">
                <a:latin typeface="Times New Roman" panose="02020603050405020304" pitchFamily="18" charset="0"/>
                <a:cs typeface="Times New Roman" panose="02020603050405020304" pitchFamily="18" charset="0"/>
              </a:rPr>
              <a:t>Think of the evaluators on these teams as being </a:t>
            </a:r>
            <a:r>
              <a:rPr lang="en-US" sz="3200" i="1" dirty="0">
                <a:latin typeface="Times New Roman" panose="02020603050405020304" pitchFamily="18" charset="0"/>
                <a:cs typeface="Times New Roman" panose="02020603050405020304" pitchFamily="18" charset="0"/>
              </a:rPr>
              <a:t>embedded</a:t>
            </a:r>
            <a:endParaRPr lang="en-US"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51409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EC15FB-7738-5AA8-8A9F-6EC0273C48E1}"/>
              </a:ext>
            </a:extLst>
          </p:cNvPr>
          <p:cNvSpPr>
            <a:spLocks noGrp="1"/>
          </p:cNvSpPr>
          <p:nvPr>
            <p:ph type="title"/>
          </p:nvPr>
        </p:nvSpPr>
        <p:spPr>
          <a:xfrm>
            <a:off x="576072" y="45279"/>
            <a:ext cx="10972799" cy="1143001"/>
          </a:xfrm>
        </p:spPr>
        <p:txBody>
          <a:bodyPr/>
          <a:lstStyle/>
          <a:p>
            <a:r>
              <a:rPr lang="en-US" b="0" dirty="0">
                <a:solidFill>
                  <a:schemeClr val="tx1"/>
                </a:solidFill>
                <a:latin typeface="Times New Roman" panose="02020603050405020304" pitchFamily="18" charset="0"/>
                <a:cs typeface="Times New Roman" panose="02020603050405020304" pitchFamily="18" charset="0"/>
              </a:rPr>
              <a:t>Fourteen Nuclear Data Thrust Areas were presented including eleven new initiatives</a:t>
            </a:r>
          </a:p>
        </p:txBody>
      </p:sp>
      <p:sp>
        <p:nvSpPr>
          <p:cNvPr id="3" name="Content Placeholder 2">
            <a:extLst>
              <a:ext uri="{FF2B5EF4-FFF2-40B4-BE49-F238E27FC236}">
                <a16:creationId xmlns:a16="http://schemas.microsoft.com/office/drawing/2014/main" id="{258A26E2-6A0D-A942-45AD-5A43DCE057D0}"/>
              </a:ext>
            </a:extLst>
          </p:cNvPr>
          <p:cNvSpPr>
            <a:spLocks noGrp="1"/>
          </p:cNvSpPr>
          <p:nvPr>
            <p:ph idx="1"/>
          </p:nvPr>
        </p:nvSpPr>
        <p:spPr>
          <a:xfrm>
            <a:off x="609600" y="922020"/>
            <a:ext cx="10972800" cy="6261101"/>
          </a:xfrm>
        </p:spPr>
        <p:txBody>
          <a:bodyPr/>
          <a:lstStyle/>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Supporting Structure Evaluation Capabilities	</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Enhance Reaction Evaluation Capabilities	</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Maintain Atomic Mass and Nuclear Property Evaluation	</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Nuclear Astrophysics Evaluation</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Develop Statistical Nuclear Structure Data Evaluation and Databases</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Establish Methods for Continuous Fission Evaluation	</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Targeted Accelerated Decay Data Evaluations</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Provide Comprehensive, Consistent Neutron Reaction and Structure Data</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Charged-particle stopping powers measurement and evaluation	</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Comprehensive reaction measurement and evaluation to E/A≤10 GeV/amu)</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Provide Nuclear Data for Fusion Energy	</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Continue Development of Modern Data Formats</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AI/ML for Modern Nuclear Data Compilation, Evaluation, and Dissemination</a:t>
            </a:r>
          </a:p>
          <a:p>
            <a:pPr marL="457200" indent="-457200">
              <a:spcBef>
                <a:spcPts val="400"/>
              </a:spcBef>
              <a:buFont typeface="+mj-lt"/>
              <a:buAutoNum type="arabicPeriod"/>
            </a:pPr>
            <a:r>
              <a:rPr lang="en-US" dirty="0">
                <a:latin typeface="Times New Roman" panose="02020603050405020304" pitchFamily="18" charset="0"/>
                <a:cs typeface="Times New Roman" panose="02020603050405020304" pitchFamily="18" charset="0"/>
              </a:rPr>
              <a:t>Create an Infrastructure for Data Preservation and Open Data</a:t>
            </a:r>
          </a:p>
          <a:p>
            <a:pPr marL="457200" indent="-457200">
              <a:spcBef>
                <a:spcPts val="400"/>
              </a:spcBef>
              <a:buFont typeface="+mj-lt"/>
              <a:buAutoNum type="arabicPeriod"/>
            </a:pPr>
            <a:endParaRPr lang="en-US" dirty="0">
              <a:latin typeface="Times New Roman" panose="02020603050405020304" pitchFamily="18" charset="0"/>
              <a:cs typeface="Times New Roman" panose="02020603050405020304" pitchFamily="18" charset="0"/>
            </a:endParaRPr>
          </a:p>
          <a:p>
            <a:pPr marL="457200" indent="-457200">
              <a:spcBef>
                <a:spcPts val="400"/>
              </a:spcBef>
              <a:buFont typeface="+mj-lt"/>
              <a:buAutoNum type="arabicPeriod"/>
            </a:pPr>
            <a:endParaRPr lang="en-US" dirty="0">
              <a:latin typeface="Times New Roman" panose="02020603050405020304" pitchFamily="18" charset="0"/>
              <a:cs typeface="Times New Roman" panose="02020603050405020304" pitchFamily="18" charset="0"/>
            </a:endParaRPr>
          </a:p>
          <a:p>
            <a:pPr marL="457200" indent="-457200">
              <a:spcBef>
                <a:spcPts val="400"/>
              </a:spcBef>
              <a:buFont typeface="+mj-lt"/>
              <a:buAutoNum type="arabicPeriod"/>
            </a:pPr>
            <a:endParaRPr lang="en-US" dirty="0">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46F3D2BD-EE70-48FE-7A39-6EC9F3A5BA10}"/>
              </a:ext>
            </a:extLst>
          </p:cNvPr>
          <p:cNvSpPr>
            <a:spLocks noGrp="1"/>
          </p:cNvSpPr>
          <p:nvPr>
            <p:ph type="sldNum" sz="quarter" idx="12"/>
          </p:nvPr>
        </p:nvSpPr>
        <p:spPr/>
        <p:txBody>
          <a:bodyPr/>
          <a:lstStyle/>
          <a:p>
            <a:fld id="{0EF2EA88-E9D4-0C4F-A5DF-5FE49FAF8E2F}" type="slidenum">
              <a:rPr lang="en-US" smtClean="0"/>
              <a:pPr/>
              <a:t>16</a:t>
            </a:fld>
            <a:endParaRPr lang="en-US" dirty="0"/>
          </a:p>
        </p:txBody>
      </p:sp>
      <p:grpSp>
        <p:nvGrpSpPr>
          <p:cNvPr id="6" name="Group 5">
            <a:extLst>
              <a:ext uri="{FF2B5EF4-FFF2-40B4-BE49-F238E27FC236}">
                <a16:creationId xmlns:a16="http://schemas.microsoft.com/office/drawing/2014/main" id="{7A76085D-BEDA-C499-979C-AE77DD8C99AE}"/>
              </a:ext>
            </a:extLst>
          </p:cNvPr>
          <p:cNvGrpSpPr/>
          <p:nvPr/>
        </p:nvGrpSpPr>
        <p:grpSpPr>
          <a:xfrm>
            <a:off x="7010134" y="652049"/>
            <a:ext cx="1760572" cy="1477328"/>
            <a:chOff x="10449169" y="1820296"/>
            <a:chExt cx="1760572" cy="1477328"/>
          </a:xfrm>
        </p:grpSpPr>
        <p:sp>
          <p:nvSpPr>
            <p:cNvPr id="7" name="TextBox 6">
              <a:extLst>
                <a:ext uri="{FF2B5EF4-FFF2-40B4-BE49-F238E27FC236}">
                  <a16:creationId xmlns:a16="http://schemas.microsoft.com/office/drawing/2014/main" id="{5ED01EE0-B60F-70FE-0AA4-F8678D9B96AA}"/>
                </a:ext>
              </a:extLst>
            </p:cNvPr>
            <p:cNvSpPr txBox="1"/>
            <p:nvPr/>
          </p:nvSpPr>
          <p:spPr>
            <a:xfrm>
              <a:off x="10803970" y="2252577"/>
              <a:ext cx="1405771" cy="830997"/>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Existing Efforts</a:t>
              </a:r>
            </a:p>
          </p:txBody>
        </p:sp>
        <p:sp>
          <p:nvSpPr>
            <p:cNvPr id="8" name="TextBox 7">
              <a:extLst>
                <a:ext uri="{FF2B5EF4-FFF2-40B4-BE49-F238E27FC236}">
                  <a16:creationId xmlns:a16="http://schemas.microsoft.com/office/drawing/2014/main" id="{BEFDDB73-9FCB-4D07-1028-03B60D06DD58}"/>
                </a:ext>
              </a:extLst>
            </p:cNvPr>
            <p:cNvSpPr txBox="1"/>
            <p:nvPr/>
          </p:nvSpPr>
          <p:spPr>
            <a:xfrm>
              <a:off x="10449169" y="1820296"/>
              <a:ext cx="739305" cy="1477328"/>
            </a:xfrm>
            <a:prstGeom prst="rect">
              <a:avLst/>
            </a:prstGeom>
            <a:noFill/>
          </p:spPr>
          <p:txBody>
            <a:bodyPr wrap="none" rtlCol="0">
              <a:spAutoFit/>
            </a:bodyPr>
            <a:lstStyle/>
            <a:p>
              <a:r>
                <a:rPr lang="en-US" sz="9000" dirty="0">
                  <a:latin typeface="Times New Roman" panose="02020603050405020304" pitchFamily="18" charset="0"/>
                  <a:cs typeface="Times New Roman" panose="02020603050405020304" pitchFamily="18" charset="0"/>
                </a:rPr>
                <a:t>}</a:t>
              </a:r>
            </a:p>
          </p:txBody>
        </p:sp>
      </p:grpSp>
      <p:grpSp>
        <p:nvGrpSpPr>
          <p:cNvPr id="9" name="Group 8">
            <a:extLst>
              <a:ext uri="{FF2B5EF4-FFF2-40B4-BE49-F238E27FC236}">
                <a16:creationId xmlns:a16="http://schemas.microsoft.com/office/drawing/2014/main" id="{C989450B-A02F-7151-09EE-F1E541473D69}"/>
              </a:ext>
            </a:extLst>
          </p:cNvPr>
          <p:cNvGrpSpPr/>
          <p:nvPr/>
        </p:nvGrpSpPr>
        <p:grpSpPr>
          <a:xfrm>
            <a:off x="8998843" y="1337705"/>
            <a:ext cx="2447914" cy="3785652"/>
            <a:chOff x="10593065" y="779277"/>
            <a:chExt cx="2447914" cy="3785652"/>
          </a:xfrm>
        </p:grpSpPr>
        <p:sp>
          <p:nvSpPr>
            <p:cNvPr id="10" name="TextBox 9">
              <a:extLst>
                <a:ext uri="{FF2B5EF4-FFF2-40B4-BE49-F238E27FC236}">
                  <a16:creationId xmlns:a16="http://schemas.microsoft.com/office/drawing/2014/main" id="{958D7F3D-5DA6-5223-C362-1BD5EF46BC06}"/>
                </a:ext>
              </a:extLst>
            </p:cNvPr>
            <p:cNvSpPr txBox="1"/>
            <p:nvPr/>
          </p:nvSpPr>
          <p:spPr>
            <a:xfrm>
              <a:off x="11635208" y="1933151"/>
              <a:ext cx="1405771" cy="830997"/>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Topical Initiatives</a:t>
              </a:r>
            </a:p>
          </p:txBody>
        </p:sp>
        <p:sp>
          <p:nvSpPr>
            <p:cNvPr id="11" name="TextBox 10">
              <a:extLst>
                <a:ext uri="{FF2B5EF4-FFF2-40B4-BE49-F238E27FC236}">
                  <a16:creationId xmlns:a16="http://schemas.microsoft.com/office/drawing/2014/main" id="{408513FB-032F-EC06-2E7D-B546A6253946}"/>
                </a:ext>
              </a:extLst>
            </p:cNvPr>
            <p:cNvSpPr txBox="1"/>
            <p:nvPr/>
          </p:nvSpPr>
          <p:spPr>
            <a:xfrm>
              <a:off x="10593065" y="779277"/>
              <a:ext cx="1662635" cy="3785652"/>
            </a:xfrm>
            <a:prstGeom prst="rect">
              <a:avLst/>
            </a:prstGeom>
            <a:noFill/>
          </p:spPr>
          <p:txBody>
            <a:bodyPr wrap="none" rtlCol="0">
              <a:spAutoFit/>
            </a:bodyPr>
            <a:lstStyle/>
            <a:p>
              <a:r>
                <a:rPr lang="en-US" sz="24000" dirty="0">
                  <a:latin typeface="Times New Roman" panose="02020603050405020304" pitchFamily="18" charset="0"/>
                  <a:cs typeface="Times New Roman" panose="02020603050405020304" pitchFamily="18" charset="0"/>
                </a:rPr>
                <a:t>}</a:t>
              </a:r>
            </a:p>
          </p:txBody>
        </p:sp>
      </p:grpSp>
      <p:grpSp>
        <p:nvGrpSpPr>
          <p:cNvPr id="12" name="Group 11">
            <a:extLst>
              <a:ext uri="{FF2B5EF4-FFF2-40B4-BE49-F238E27FC236}">
                <a16:creationId xmlns:a16="http://schemas.microsoft.com/office/drawing/2014/main" id="{B2E04583-203F-2C0D-D3FF-50648B0CB3C0}"/>
              </a:ext>
            </a:extLst>
          </p:cNvPr>
          <p:cNvGrpSpPr/>
          <p:nvPr/>
        </p:nvGrpSpPr>
        <p:grpSpPr>
          <a:xfrm>
            <a:off x="9301681" y="4998985"/>
            <a:ext cx="1940975" cy="1477328"/>
            <a:chOff x="10449169" y="1820296"/>
            <a:chExt cx="1940975" cy="1477328"/>
          </a:xfrm>
        </p:grpSpPr>
        <p:sp>
          <p:nvSpPr>
            <p:cNvPr id="13" name="TextBox 12">
              <a:extLst>
                <a:ext uri="{FF2B5EF4-FFF2-40B4-BE49-F238E27FC236}">
                  <a16:creationId xmlns:a16="http://schemas.microsoft.com/office/drawing/2014/main" id="{38744468-E3CB-0A08-29B7-F6808CEA5FBF}"/>
                </a:ext>
              </a:extLst>
            </p:cNvPr>
            <p:cNvSpPr txBox="1"/>
            <p:nvPr/>
          </p:nvSpPr>
          <p:spPr>
            <a:xfrm>
              <a:off x="10984373" y="2257978"/>
              <a:ext cx="1405771" cy="830997"/>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Enabling</a:t>
              </a:r>
            </a:p>
            <a:p>
              <a:pPr algn="ctr"/>
              <a:r>
                <a:rPr lang="en-US" sz="2400" dirty="0">
                  <a:latin typeface="Times New Roman" panose="02020603050405020304" pitchFamily="18" charset="0"/>
                  <a:cs typeface="Times New Roman" panose="02020603050405020304" pitchFamily="18" charset="0"/>
                </a:rPr>
                <a:t>Initiatives</a:t>
              </a:r>
            </a:p>
          </p:txBody>
        </p:sp>
        <p:sp>
          <p:nvSpPr>
            <p:cNvPr id="14" name="TextBox 13">
              <a:extLst>
                <a:ext uri="{FF2B5EF4-FFF2-40B4-BE49-F238E27FC236}">
                  <a16:creationId xmlns:a16="http://schemas.microsoft.com/office/drawing/2014/main" id="{FE20678E-DB45-3A98-7A7E-AA0701681957}"/>
                </a:ext>
              </a:extLst>
            </p:cNvPr>
            <p:cNvSpPr txBox="1"/>
            <p:nvPr/>
          </p:nvSpPr>
          <p:spPr>
            <a:xfrm>
              <a:off x="10449169" y="1820296"/>
              <a:ext cx="739305" cy="1477328"/>
            </a:xfrm>
            <a:prstGeom prst="rect">
              <a:avLst/>
            </a:prstGeom>
            <a:noFill/>
          </p:spPr>
          <p:txBody>
            <a:bodyPr wrap="none" rtlCol="0">
              <a:spAutoFit/>
            </a:bodyPr>
            <a:lstStyle/>
            <a:p>
              <a:r>
                <a:rPr lang="en-US" sz="9000" dirty="0">
                  <a:latin typeface="Times New Roman" panose="02020603050405020304" pitchFamily="18" charset="0"/>
                  <a:cs typeface="Times New Roman" panose="02020603050405020304" pitchFamily="18" charset="0"/>
                </a:rPr>
                <a:t>}</a:t>
              </a:r>
            </a:p>
          </p:txBody>
        </p:sp>
      </p:grpSp>
      <p:sp>
        <p:nvSpPr>
          <p:cNvPr id="4" name="TextBox 3">
            <a:extLst>
              <a:ext uri="{FF2B5EF4-FFF2-40B4-BE49-F238E27FC236}">
                <a16:creationId xmlns:a16="http://schemas.microsoft.com/office/drawing/2014/main" id="{09E0E331-2150-7516-4855-302249632B22}"/>
              </a:ext>
            </a:extLst>
          </p:cNvPr>
          <p:cNvSpPr txBox="1"/>
          <p:nvPr/>
        </p:nvSpPr>
        <p:spPr>
          <a:xfrm>
            <a:off x="8239791" y="2371025"/>
            <a:ext cx="530915" cy="646331"/>
          </a:xfrm>
          <a:prstGeom prst="rect">
            <a:avLst/>
          </a:prstGeom>
          <a:noFill/>
        </p:spPr>
        <p:txBody>
          <a:bodyPr wrap="none" rtlCol="0">
            <a:spAutoFit/>
          </a:bodyPr>
          <a:lstStyle/>
          <a:p>
            <a:r>
              <a:rPr lang="en-US" sz="3600" b="1" dirty="0">
                <a:solidFill>
                  <a:srgbClr val="00B050"/>
                </a:solidFill>
              </a:rPr>
              <a:t>✓</a:t>
            </a:r>
          </a:p>
        </p:txBody>
      </p:sp>
      <p:sp>
        <p:nvSpPr>
          <p:cNvPr id="15" name="TextBox 14">
            <a:extLst>
              <a:ext uri="{FF2B5EF4-FFF2-40B4-BE49-F238E27FC236}">
                <a16:creationId xmlns:a16="http://schemas.microsoft.com/office/drawing/2014/main" id="{F34CE92D-2810-ED7C-611C-BB4A1B094928}"/>
              </a:ext>
            </a:extLst>
          </p:cNvPr>
          <p:cNvSpPr txBox="1"/>
          <p:nvPr/>
        </p:nvSpPr>
        <p:spPr>
          <a:xfrm>
            <a:off x="6663916" y="2694190"/>
            <a:ext cx="530915" cy="646331"/>
          </a:xfrm>
          <a:prstGeom prst="rect">
            <a:avLst/>
          </a:prstGeom>
          <a:noFill/>
        </p:spPr>
        <p:txBody>
          <a:bodyPr wrap="none" rtlCol="0">
            <a:spAutoFit/>
          </a:bodyPr>
          <a:lstStyle/>
          <a:p>
            <a:r>
              <a:rPr lang="en-US" sz="3600" b="1" dirty="0">
                <a:solidFill>
                  <a:srgbClr val="00B050"/>
                </a:solidFill>
              </a:rPr>
              <a:t>✓</a:t>
            </a:r>
          </a:p>
        </p:txBody>
      </p:sp>
      <p:sp>
        <p:nvSpPr>
          <p:cNvPr id="17" name="TextBox 16">
            <a:extLst>
              <a:ext uri="{FF2B5EF4-FFF2-40B4-BE49-F238E27FC236}">
                <a16:creationId xmlns:a16="http://schemas.microsoft.com/office/drawing/2014/main" id="{05C90AD2-1FC8-9EC6-A142-BE2B43ADE854}"/>
              </a:ext>
            </a:extLst>
          </p:cNvPr>
          <p:cNvSpPr txBox="1"/>
          <p:nvPr/>
        </p:nvSpPr>
        <p:spPr>
          <a:xfrm>
            <a:off x="5809154" y="3085126"/>
            <a:ext cx="530915" cy="646331"/>
          </a:xfrm>
          <a:prstGeom prst="rect">
            <a:avLst/>
          </a:prstGeom>
          <a:noFill/>
        </p:spPr>
        <p:txBody>
          <a:bodyPr wrap="none" rtlCol="0">
            <a:spAutoFit/>
          </a:bodyPr>
          <a:lstStyle/>
          <a:p>
            <a:r>
              <a:rPr lang="en-US" sz="3600" b="1" dirty="0">
                <a:solidFill>
                  <a:srgbClr val="00B050"/>
                </a:solidFill>
              </a:rPr>
              <a:t>✓</a:t>
            </a:r>
          </a:p>
        </p:txBody>
      </p:sp>
      <p:sp>
        <p:nvSpPr>
          <p:cNvPr id="18" name="TextBox 17">
            <a:extLst>
              <a:ext uri="{FF2B5EF4-FFF2-40B4-BE49-F238E27FC236}">
                <a16:creationId xmlns:a16="http://schemas.microsoft.com/office/drawing/2014/main" id="{01284C3A-33E9-F884-D8D6-C9E0C6F52561}"/>
              </a:ext>
            </a:extLst>
          </p:cNvPr>
          <p:cNvSpPr txBox="1"/>
          <p:nvPr/>
        </p:nvSpPr>
        <p:spPr>
          <a:xfrm>
            <a:off x="8638488" y="3529072"/>
            <a:ext cx="530915" cy="646331"/>
          </a:xfrm>
          <a:prstGeom prst="rect">
            <a:avLst/>
          </a:prstGeom>
          <a:noFill/>
        </p:spPr>
        <p:txBody>
          <a:bodyPr wrap="none" rtlCol="0">
            <a:spAutoFit/>
          </a:bodyPr>
          <a:lstStyle/>
          <a:p>
            <a:r>
              <a:rPr lang="en-US" sz="3600" b="1" dirty="0">
                <a:solidFill>
                  <a:srgbClr val="00B050"/>
                </a:solidFill>
              </a:rPr>
              <a:t>✓</a:t>
            </a:r>
          </a:p>
        </p:txBody>
      </p:sp>
      <p:sp>
        <p:nvSpPr>
          <p:cNvPr id="19" name="TextBox 18">
            <a:extLst>
              <a:ext uri="{FF2B5EF4-FFF2-40B4-BE49-F238E27FC236}">
                <a16:creationId xmlns:a16="http://schemas.microsoft.com/office/drawing/2014/main" id="{6C7F439C-9E74-3120-6FB9-3471FC83AB07}"/>
              </a:ext>
            </a:extLst>
          </p:cNvPr>
          <p:cNvSpPr txBox="1"/>
          <p:nvPr/>
        </p:nvSpPr>
        <p:spPr>
          <a:xfrm>
            <a:off x="7571690" y="3853750"/>
            <a:ext cx="530915" cy="646331"/>
          </a:xfrm>
          <a:prstGeom prst="rect">
            <a:avLst/>
          </a:prstGeom>
          <a:noFill/>
        </p:spPr>
        <p:txBody>
          <a:bodyPr wrap="none" rtlCol="0">
            <a:spAutoFit/>
          </a:bodyPr>
          <a:lstStyle/>
          <a:p>
            <a:r>
              <a:rPr lang="en-US" sz="3600" b="1" dirty="0">
                <a:solidFill>
                  <a:srgbClr val="00B050"/>
                </a:solidFill>
              </a:rPr>
              <a:t>✓</a:t>
            </a:r>
          </a:p>
        </p:txBody>
      </p:sp>
      <p:sp>
        <p:nvSpPr>
          <p:cNvPr id="20" name="TextBox 19">
            <a:extLst>
              <a:ext uri="{FF2B5EF4-FFF2-40B4-BE49-F238E27FC236}">
                <a16:creationId xmlns:a16="http://schemas.microsoft.com/office/drawing/2014/main" id="{2DBA8E03-C206-3AD8-5B82-1AFDAA1E24C5}"/>
              </a:ext>
            </a:extLst>
          </p:cNvPr>
          <p:cNvSpPr txBox="1"/>
          <p:nvPr/>
        </p:nvSpPr>
        <p:spPr>
          <a:xfrm>
            <a:off x="8784257" y="4257938"/>
            <a:ext cx="530915" cy="646331"/>
          </a:xfrm>
          <a:prstGeom prst="rect">
            <a:avLst/>
          </a:prstGeom>
          <a:noFill/>
        </p:spPr>
        <p:txBody>
          <a:bodyPr wrap="none" rtlCol="0">
            <a:spAutoFit/>
          </a:bodyPr>
          <a:lstStyle/>
          <a:p>
            <a:r>
              <a:rPr lang="en-US" sz="3600" b="1" dirty="0">
                <a:solidFill>
                  <a:srgbClr val="00B050"/>
                </a:solidFill>
              </a:rPr>
              <a:t>✓</a:t>
            </a:r>
          </a:p>
        </p:txBody>
      </p:sp>
      <p:sp>
        <p:nvSpPr>
          <p:cNvPr id="21" name="TextBox 20">
            <a:extLst>
              <a:ext uri="{FF2B5EF4-FFF2-40B4-BE49-F238E27FC236}">
                <a16:creationId xmlns:a16="http://schemas.microsoft.com/office/drawing/2014/main" id="{69BC1BA5-5C22-0612-7987-A70CEA107D2B}"/>
              </a:ext>
            </a:extLst>
          </p:cNvPr>
          <p:cNvSpPr txBox="1"/>
          <p:nvPr/>
        </p:nvSpPr>
        <p:spPr>
          <a:xfrm>
            <a:off x="6153735" y="5046434"/>
            <a:ext cx="530915" cy="646331"/>
          </a:xfrm>
          <a:prstGeom prst="rect">
            <a:avLst/>
          </a:prstGeom>
          <a:noFill/>
        </p:spPr>
        <p:txBody>
          <a:bodyPr wrap="none" rtlCol="0">
            <a:spAutoFit/>
          </a:bodyPr>
          <a:lstStyle/>
          <a:p>
            <a:r>
              <a:rPr lang="en-US" sz="3600" b="1" dirty="0">
                <a:solidFill>
                  <a:srgbClr val="00B050"/>
                </a:solidFill>
              </a:rPr>
              <a:t>✓</a:t>
            </a:r>
          </a:p>
        </p:txBody>
      </p:sp>
      <p:sp>
        <p:nvSpPr>
          <p:cNvPr id="22" name="TextBox 21">
            <a:extLst>
              <a:ext uri="{FF2B5EF4-FFF2-40B4-BE49-F238E27FC236}">
                <a16:creationId xmlns:a16="http://schemas.microsoft.com/office/drawing/2014/main" id="{1639AB67-EBFD-6F78-5993-04D7BE8BBD35}"/>
              </a:ext>
            </a:extLst>
          </p:cNvPr>
          <p:cNvSpPr txBox="1"/>
          <p:nvPr/>
        </p:nvSpPr>
        <p:spPr>
          <a:xfrm>
            <a:off x="9009543" y="5424118"/>
            <a:ext cx="530915" cy="646331"/>
          </a:xfrm>
          <a:prstGeom prst="rect">
            <a:avLst/>
          </a:prstGeom>
          <a:noFill/>
        </p:spPr>
        <p:txBody>
          <a:bodyPr wrap="none" rtlCol="0">
            <a:spAutoFit/>
          </a:bodyPr>
          <a:lstStyle/>
          <a:p>
            <a:r>
              <a:rPr lang="en-US" sz="3600" b="1" dirty="0">
                <a:solidFill>
                  <a:srgbClr val="00B050"/>
                </a:solidFill>
              </a:rPr>
              <a:t>✓</a:t>
            </a:r>
          </a:p>
        </p:txBody>
      </p:sp>
      <p:sp>
        <p:nvSpPr>
          <p:cNvPr id="23" name="TextBox 22">
            <a:extLst>
              <a:ext uri="{FF2B5EF4-FFF2-40B4-BE49-F238E27FC236}">
                <a16:creationId xmlns:a16="http://schemas.microsoft.com/office/drawing/2014/main" id="{370EB8D8-EE16-0D17-D8C3-F5F64AED0956}"/>
              </a:ext>
            </a:extLst>
          </p:cNvPr>
          <p:cNvSpPr txBox="1"/>
          <p:nvPr/>
        </p:nvSpPr>
        <p:spPr>
          <a:xfrm>
            <a:off x="7717475" y="5762046"/>
            <a:ext cx="530915" cy="646331"/>
          </a:xfrm>
          <a:prstGeom prst="rect">
            <a:avLst/>
          </a:prstGeom>
          <a:noFill/>
        </p:spPr>
        <p:txBody>
          <a:bodyPr wrap="none" rtlCol="0">
            <a:spAutoFit/>
          </a:bodyPr>
          <a:lstStyle/>
          <a:p>
            <a:r>
              <a:rPr lang="en-US" sz="3600" b="1" dirty="0">
                <a:solidFill>
                  <a:srgbClr val="00B050"/>
                </a:solidFill>
              </a:rPr>
              <a:t>✓</a:t>
            </a:r>
          </a:p>
        </p:txBody>
      </p:sp>
      <p:grpSp>
        <p:nvGrpSpPr>
          <p:cNvPr id="29" name="Group 28">
            <a:extLst>
              <a:ext uri="{FF2B5EF4-FFF2-40B4-BE49-F238E27FC236}">
                <a16:creationId xmlns:a16="http://schemas.microsoft.com/office/drawing/2014/main" id="{40B5B521-EB73-2FDF-3AFA-4B5619B37725}"/>
              </a:ext>
            </a:extLst>
          </p:cNvPr>
          <p:cNvGrpSpPr/>
          <p:nvPr/>
        </p:nvGrpSpPr>
        <p:grpSpPr>
          <a:xfrm>
            <a:off x="8706223" y="911373"/>
            <a:ext cx="3256976" cy="830997"/>
            <a:chOff x="8706223" y="911373"/>
            <a:chExt cx="3256976" cy="830997"/>
          </a:xfrm>
        </p:grpSpPr>
        <p:sp>
          <p:nvSpPr>
            <p:cNvPr id="26" name="TextBox 25">
              <a:extLst>
                <a:ext uri="{FF2B5EF4-FFF2-40B4-BE49-F238E27FC236}">
                  <a16:creationId xmlns:a16="http://schemas.microsoft.com/office/drawing/2014/main" id="{7121C723-B1EC-1749-9E8B-E7369904B2C2}"/>
                </a:ext>
              </a:extLst>
            </p:cNvPr>
            <p:cNvSpPr txBox="1"/>
            <p:nvPr/>
          </p:nvSpPr>
          <p:spPr>
            <a:xfrm>
              <a:off x="8706223" y="1067547"/>
              <a:ext cx="530915" cy="646331"/>
            </a:xfrm>
            <a:prstGeom prst="rect">
              <a:avLst/>
            </a:prstGeom>
            <a:noFill/>
          </p:spPr>
          <p:txBody>
            <a:bodyPr wrap="none" rtlCol="0">
              <a:spAutoFit/>
            </a:bodyPr>
            <a:lstStyle/>
            <a:p>
              <a:r>
                <a:rPr lang="en-US" sz="3600" b="1" dirty="0">
                  <a:solidFill>
                    <a:srgbClr val="00B050"/>
                  </a:solidFill>
                </a:rPr>
                <a:t>✓</a:t>
              </a:r>
            </a:p>
          </p:txBody>
        </p:sp>
        <p:sp>
          <p:nvSpPr>
            <p:cNvPr id="28" name="TextBox 27">
              <a:extLst>
                <a:ext uri="{FF2B5EF4-FFF2-40B4-BE49-F238E27FC236}">
                  <a16:creationId xmlns:a16="http://schemas.microsoft.com/office/drawing/2014/main" id="{099BB451-3784-8161-A89E-3C5D5C44FC98}"/>
                </a:ext>
              </a:extLst>
            </p:cNvPr>
            <p:cNvSpPr txBox="1"/>
            <p:nvPr/>
          </p:nvSpPr>
          <p:spPr>
            <a:xfrm>
              <a:off x="9977352" y="911373"/>
              <a:ext cx="1985847" cy="830997"/>
            </a:xfrm>
            <a:prstGeom prst="rect">
              <a:avLst/>
            </a:prstGeom>
            <a:noFill/>
          </p:spPr>
          <p:txBody>
            <a:bodyPr wrap="square">
              <a:spAutoFit/>
            </a:bodyPr>
            <a:lstStyle/>
            <a:p>
              <a:r>
                <a:rPr lang="en-US" sz="2400" b="1" dirty="0">
                  <a:solidFill>
                    <a:srgbClr val="00B050"/>
                  </a:solidFill>
                  <a:latin typeface="Times New Roman" panose="02020603050405020304" pitchFamily="18" charset="0"/>
                  <a:cs typeface="Times New Roman" panose="02020603050405020304" pitchFamily="18" charset="0"/>
                </a:rPr>
                <a:t>✓ - Covered at a WANDA</a:t>
              </a:r>
            </a:p>
          </p:txBody>
        </p:sp>
      </p:grpSp>
      <p:grpSp>
        <p:nvGrpSpPr>
          <p:cNvPr id="35" name="Group 34">
            <a:extLst>
              <a:ext uri="{FF2B5EF4-FFF2-40B4-BE49-F238E27FC236}">
                <a16:creationId xmlns:a16="http://schemas.microsoft.com/office/drawing/2014/main" id="{DDB726F5-AAD3-598C-C8D4-3A2A7DFCE925}"/>
              </a:ext>
            </a:extLst>
          </p:cNvPr>
          <p:cNvGrpSpPr/>
          <p:nvPr/>
        </p:nvGrpSpPr>
        <p:grpSpPr>
          <a:xfrm>
            <a:off x="540335" y="2151350"/>
            <a:ext cx="11768348" cy="2259797"/>
            <a:chOff x="540335" y="2151350"/>
            <a:chExt cx="11768348" cy="2259797"/>
          </a:xfrm>
        </p:grpSpPr>
        <p:grpSp>
          <p:nvGrpSpPr>
            <p:cNvPr id="16" name="Group 15">
              <a:extLst>
                <a:ext uri="{FF2B5EF4-FFF2-40B4-BE49-F238E27FC236}">
                  <a16:creationId xmlns:a16="http://schemas.microsoft.com/office/drawing/2014/main" id="{CB11864B-6B4F-9896-DCF7-EC6BEC1E9FE1}"/>
                </a:ext>
              </a:extLst>
            </p:cNvPr>
            <p:cNvGrpSpPr/>
            <p:nvPr/>
          </p:nvGrpSpPr>
          <p:grpSpPr>
            <a:xfrm>
              <a:off x="559277" y="2151350"/>
              <a:ext cx="11749406" cy="2259797"/>
              <a:chOff x="503636" y="4012073"/>
              <a:chExt cx="11749406" cy="2259797"/>
            </a:xfrm>
          </p:grpSpPr>
          <p:sp>
            <p:nvSpPr>
              <p:cNvPr id="24" name="Rectangle 23">
                <a:extLst>
                  <a:ext uri="{FF2B5EF4-FFF2-40B4-BE49-F238E27FC236}">
                    <a16:creationId xmlns:a16="http://schemas.microsoft.com/office/drawing/2014/main" id="{7A3354BB-B2C9-E3FC-01F1-A5353EC436DB}"/>
                  </a:ext>
                </a:extLst>
              </p:cNvPr>
              <p:cNvSpPr/>
              <p:nvPr/>
            </p:nvSpPr>
            <p:spPr>
              <a:xfrm>
                <a:off x="503636" y="4012073"/>
                <a:ext cx="8610126" cy="1102029"/>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5" name="TextBox 24">
                <a:extLst>
                  <a:ext uri="{FF2B5EF4-FFF2-40B4-BE49-F238E27FC236}">
                    <a16:creationId xmlns:a16="http://schemas.microsoft.com/office/drawing/2014/main" id="{BC2456AA-1D7D-6F3A-9AC0-E4886DB8E1A9}"/>
                  </a:ext>
                </a:extLst>
              </p:cNvPr>
              <p:cNvSpPr txBox="1"/>
              <p:nvPr/>
            </p:nvSpPr>
            <p:spPr>
              <a:xfrm>
                <a:off x="10155769" y="5502429"/>
                <a:ext cx="2097273" cy="769441"/>
              </a:xfrm>
              <a:prstGeom prst="rect">
                <a:avLst/>
              </a:prstGeom>
              <a:noFill/>
            </p:spPr>
            <p:txBody>
              <a:bodyPr wrap="square" rtlCol="0">
                <a:spAutoFit/>
              </a:bodyPr>
              <a:lstStyle/>
              <a:p>
                <a:pPr algn="ctr"/>
                <a:r>
                  <a:rPr lang="en-US" sz="2200" b="1" i="1" dirty="0">
                    <a:solidFill>
                      <a:srgbClr val="FF0000"/>
                    </a:solidFill>
                    <a:latin typeface="Times New Roman" panose="02020603050405020304" pitchFamily="18" charset="0"/>
                    <a:cs typeface="Times New Roman" panose="02020603050405020304" pitchFamily="18" charset="0"/>
                  </a:rPr>
                  <a:t>All covered at Oslo meetings!</a:t>
                </a:r>
              </a:p>
            </p:txBody>
          </p:sp>
        </p:grpSp>
        <p:sp>
          <p:nvSpPr>
            <p:cNvPr id="27" name="Rectangle 26">
              <a:extLst>
                <a:ext uri="{FF2B5EF4-FFF2-40B4-BE49-F238E27FC236}">
                  <a16:creationId xmlns:a16="http://schemas.microsoft.com/office/drawing/2014/main" id="{15D0567E-699D-CE07-1CF1-32C15C678BB9}"/>
                </a:ext>
              </a:extLst>
            </p:cNvPr>
            <p:cNvSpPr/>
            <p:nvPr/>
          </p:nvSpPr>
          <p:spPr>
            <a:xfrm>
              <a:off x="540335" y="3641706"/>
              <a:ext cx="8629068" cy="359722"/>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3643564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dissolve">
                                      <p:cBhvr>
                                        <p:cTn id="7"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Each nuclear data initiative is presented in 4 parts</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571500" y="701811"/>
            <a:ext cx="11049000" cy="481507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4675" lvl="1" indent="-342900">
              <a:buFont typeface="+mj-lt"/>
              <a:buAutoNum type="arabicPeriod"/>
              <a:tabLst>
                <a:tab pos="0" algn="l"/>
              </a:tabLst>
            </a:pPr>
            <a:r>
              <a:rPr lang="en-US" sz="3600" b="1" u="sng" dirty="0">
                <a:effectLst/>
                <a:latin typeface="Times New Roman" panose="02020603050405020304" pitchFamily="18" charset="0"/>
                <a:ea typeface="Times New Roman" panose="02020603050405020304" pitchFamily="18" charset="0"/>
              </a:rPr>
              <a:t>Issue</a:t>
            </a:r>
            <a:r>
              <a:rPr lang="en-US" sz="3600" dirty="0">
                <a:effectLst/>
                <a:latin typeface="Times New Roman" panose="02020603050405020304" pitchFamily="18" charset="0"/>
                <a:ea typeface="Times New Roman" panose="02020603050405020304" pitchFamily="18" charset="0"/>
              </a:rPr>
              <a:t>: Identification of a crosscutting nuclear data need;</a:t>
            </a:r>
          </a:p>
          <a:p>
            <a:pPr marL="574675" lvl="1" indent="-342900">
              <a:buFont typeface="+mj-lt"/>
              <a:buAutoNum type="arabicPeriod"/>
              <a:tabLst>
                <a:tab pos="0" algn="l"/>
              </a:tabLst>
            </a:pPr>
            <a:r>
              <a:rPr lang="en-US" sz="3600" b="1" u="sng" dirty="0">
                <a:effectLst/>
                <a:latin typeface="Times New Roman" panose="02020603050405020304" pitchFamily="18" charset="0"/>
                <a:ea typeface="Times New Roman" panose="02020603050405020304" pitchFamily="18" charset="0"/>
              </a:rPr>
              <a:t>Background</a:t>
            </a:r>
            <a:r>
              <a:rPr lang="en-US" sz="3600" dirty="0">
                <a:effectLst/>
                <a:latin typeface="Times New Roman" panose="02020603050405020304" pitchFamily="18" charset="0"/>
                <a:ea typeface="Times New Roman" panose="02020603050405020304" pitchFamily="18" charset="0"/>
              </a:rPr>
              <a:t>: A discussion of how the initiative is related to the need;</a:t>
            </a:r>
          </a:p>
          <a:p>
            <a:pPr marL="574675" lvl="1" indent="-342900">
              <a:buFont typeface="+mj-lt"/>
              <a:buAutoNum type="arabicPeriod"/>
              <a:tabLst>
                <a:tab pos="0" algn="l"/>
              </a:tabLst>
            </a:pPr>
            <a:r>
              <a:rPr lang="en-US" sz="3600" b="1" u="sng" dirty="0">
                <a:effectLst/>
                <a:latin typeface="Times New Roman" panose="02020603050405020304" pitchFamily="18" charset="0"/>
                <a:ea typeface="Times New Roman" panose="02020603050405020304" pitchFamily="18" charset="0"/>
              </a:rPr>
              <a:t>Recommendation</a:t>
            </a:r>
            <a:r>
              <a:rPr lang="en-US" sz="3600" dirty="0">
                <a:effectLst/>
                <a:latin typeface="Times New Roman" panose="02020603050405020304" pitchFamily="18" charset="0"/>
                <a:ea typeface="Times New Roman" panose="02020603050405020304" pitchFamily="18" charset="0"/>
              </a:rPr>
              <a:t>: A recommendation of how to carry out the initiative, including an estimate of the additional workforce needs and a recruitment/training timeline;</a:t>
            </a:r>
          </a:p>
          <a:p>
            <a:pPr marL="574675" lvl="1" indent="-342900">
              <a:buFont typeface="+mj-lt"/>
              <a:buAutoNum type="arabicPeriod"/>
              <a:tabLst>
                <a:tab pos="0" algn="l"/>
              </a:tabLst>
            </a:pPr>
            <a:r>
              <a:rPr lang="en-US" sz="3600" b="1" u="sng" dirty="0">
                <a:effectLst/>
                <a:latin typeface="Times New Roman" panose="02020603050405020304" pitchFamily="18" charset="0"/>
                <a:ea typeface="Times New Roman" panose="02020603050405020304" pitchFamily="18" charset="0"/>
              </a:rPr>
              <a:t>Impact</a:t>
            </a:r>
            <a:r>
              <a:rPr lang="en-US" sz="3600" dirty="0">
                <a:effectLst/>
                <a:latin typeface="Times New Roman" panose="02020603050405020304" pitchFamily="18" charset="0"/>
                <a:ea typeface="Times New Roman" panose="02020603050405020304" pitchFamily="18" charset="0"/>
              </a:rPr>
              <a:t>: The </a:t>
            </a:r>
            <a:r>
              <a:rPr lang="en-US" sz="3600" dirty="0">
                <a:latin typeface="Times New Roman" panose="02020603050405020304" pitchFamily="18" charset="0"/>
                <a:ea typeface="Times New Roman" panose="02020603050405020304" pitchFamily="18" charset="0"/>
              </a:rPr>
              <a:t>societal </a:t>
            </a:r>
            <a:r>
              <a:rPr lang="en-US" sz="3600" dirty="0">
                <a:effectLst/>
                <a:latin typeface="Times New Roman" panose="02020603050405020304" pitchFamily="18" charset="0"/>
                <a:ea typeface="Times New Roman" panose="02020603050405020304" pitchFamily="18" charset="0"/>
              </a:rPr>
              <a:t>benefits that would result from carrying it out.</a:t>
            </a:r>
          </a:p>
        </p:txBody>
      </p:sp>
      <p:sp>
        <p:nvSpPr>
          <p:cNvPr id="2" name="TextBox 1">
            <a:extLst>
              <a:ext uri="{FF2B5EF4-FFF2-40B4-BE49-F238E27FC236}">
                <a16:creationId xmlns:a16="http://schemas.microsoft.com/office/drawing/2014/main" id="{4BAF2F55-4D8D-BD88-ABC6-3816A4DC1ECE}"/>
              </a:ext>
            </a:extLst>
          </p:cNvPr>
          <p:cNvSpPr txBox="1"/>
          <p:nvPr/>
        </p:nvSpPr>
        <p:spPr>
          <a:xfrm>
            <a:off x="434789" y="5735364"/>
            <a:ext cx="11322423" cy="646331"/>
          </a:xfrm>
          <a:prstGeom prst="rect">
            <a:avLst/>
          </a:prstGeom>
          <a:solidFill>
            <a:srgbClr val="FFFF00"/>
          </a:solidFill>
          <a:ln>
            <a:solidFill>
              <a:schemeClr val="tx1"/>
            </a:solidFill>
          </a:ln>
        </p:spPr>
        <p:txBody>
          <a:bodyPr wrap="square" rtlCol="0">
            <a:spAutoFit/>
          </a:bodyPr>
          <a:lstStyle/>
          <a:p>
            <a:pPr algn="ctr"/>
            <a:r>
              <a:rPr lang="en-US" sz="3600" dirty="0">
                <a:latin typeface="Times New Roman" panose="02020603050405020304" pitchFamily="18" charset="0"/>
                <a:cs typeface="Times New Roman" panose="02020603050405020304" pitchFamily="18" charset="0"/>
              </a:rPr>
              <a:t>The initiatives are targeted towards intelligent non-experts</a:t>
            </a:r>
          </a:p>
        </p:txBody>
      </p:sp>
    </p:spTree>
    <p:extLst>
      <p:ext uri="{BB962C8B-B14F-4D97-AF65-F5344CB8AC3E}">
        <p14:creationId xmlns:p14="http://schemas.microsoft.com/office/powerpoint/2010/main" val="4264381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First Three Topics Support Existing Core Programs</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422909" y="723644"/>
            <a:ext cx="11346181" cy="481507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marR="0" lvl="0" indent="-514350">
              <a:spcBef>
                <a:spcPts val="0"/>
              </a:spcBef>
              <a:spcAft>
                <a:spcPts val="0"/>
              </a:spcAft>
              <a:buFont typeface="+mj-lt"/>
              <a:buAutoNum type="arabicPeriod"/>
            </a:pPr>
            <a:r>
              <a:rPr lang="en-US" sz="3200" dirty="0">
                <a:effectLst/>
                <a:latin typeface="Times New Roman" panose="02020603050405020304" pitchFamily="18" charset="0"/>
                <a:ea typeface="Times New Roman" panose="02020603050405020304" pitchFamily="18" charset="0"/>
              </a:rPr>
              <a:t>Support the </a:t>
            </a:r>
            <a:r>
              <a:rPr lang="en-US" sz="3200" b="1" i="1" dirty="0">
                <a:effectLst/>
                <a:latin typeface="Times New Roman" panose="02020603050405020304" pitchFamily="18" charset="0"/>
                <a:ea typeface="Times New Roman" panose="02020603050405020304" pitchFamily="18" charset="0"/>
              </a:rPr>
              <a:t>nuclear structure evaluation </a:t>
            </a:r>
            <a:r>
              <a:rPr lang="en-US" sz="3200" dirty="0">
                <a:effectLst/>
                <a:latin typeface="Times New Roman" panose="02020603050405020304" pitchFamily="18" charset="0"/>
                <a:ea typeface="Times New Roman" panose="02020603050405020304" pitchFamily="18" charset="0"/>
              </a:rPr>
              <a:t>workforce to improve the currency, consistency, and accessibility of the Evaluated Nuclear Structure Data File (ENSDF);</a:t>
            </a:r>
          </a:p>
          <a:p>
            <a:pPr marL="514350" marR="0" lvl="0" indent="-514350">
              <a:spcBef>
                <a:spcPts val="0"/>
              </a:spcBef>
              <a:spcAft>
                <a:spcPts val="0"/>
              </a:spcAft>
              <a:buFont typeface="+mj-lt"/>
              <a:buAutoNum type="arabicPeriod"/>
            </a:pPr>
            <a:r>
              <a:rPr lang="en-US" sz="3200" dirty="0">
                <a:effectLst/>
                <a:latin typeface="Times New Roman" panose="02020603050405020304" pitchFamily="18" charset="0"/>
                <a:ea typeface="Times New Roman" panose="02020603050405020304" pitchFamily="18" charset="0"/>
              </a:rPr>
              <a:t>Enhance </a:t>
            </a:r>
            <a:r>
              <a:rPr lang="en-US" sz="3200" b="1" i="1" dirty="0">
                <a:effectLst/>
                <a:latin typeface="Times New Roman" panose="02020603050405020304" pitchFamily="18" charset="0"/>
                <a:ea typeface="Times New Roman" panose="02020603050405020304" pitchFamily="18" charset="0"/>
              </a:rPr>
              <a:t>nuclear reaction evaluation </a:t>
            </a:r>
            <a:r>
              <a:rPr lang="en-US" sz="3200" dirty="0">
                <a:effectLst/>
                <a:latin typeface="Times New Roman" panose="02020603050405020304" pitchFamily="18" charset="0"/>
                <a:ea typeface="Times New Roman" panose="02020603050405020304" pitchFamily="18" charset="0"/>
              </a:rPr>
              <a:t>within the USNDP in support of the Evaluated Nuclear Data File (ENDF) through expansion of the workforce and integration of high-performance computing, automation, and machine learning; </a:t>
            </a:r>
          </a:p>
          <a:p>
            <a:pPr marL="514350" marR="0" lvl="0" indent="-514350">
              <a:spcBef>
                <a:spcPts val="0"/>
              </a:spcBef>
              <a:spcAft>
                <a:spcPts val="0"/>
              </a:spcAft>
              <a:buFont typeface="+mj-lt"/>
              <a:buAutoNum type="arabicPeriod"/>
            </a:pPr>
            <a:r>
              <a:rPr lang="en-US" sz="3200" dirty="0">
                <a:effectLst/>
                <a:latin typeface="Times New Roman" panose="02020603050405020304" pitchFamily="18" charset="0"/>
                <a:ea typeface="Times New Roman" panose="02020603050405020304" pitchFamily="18" charset="0"/>
              </a:rPr>
              <a:t>Continue atomic </a:t>
            </a:r>
            <a:r>
              <a:rPr lang="en-US" sz="3200" b="1" i="1" dirty="0">
                <a:effectLst/>
                <a:latin typeface="Times New Roman" panose="02020603050405020304" pitchFamily="18" charset="0"/>
                <a:ea typeface="Times New Roman" panose="02020603050405020304" pitchFamily="18" charset="0"/>
              </a:rPr>
              <a:t>mass evaluation </a:t>
            </a:r>
            <a:r>
              <a:rPr lang="en-US" sz="3200" dirty="0">
                <a:effectLst/>
                <a:latin typeface="Times New Roman" panose="02020603050405020304" pitchFamily="18" charset="0"/>
                <a:ea typeface="Times New Roman" panose="02020603050405020304" pitchFamily="18" charset="0"/>
              </a:rPr>
              <a:t>in support AME and NUBASE databases.</a:t>
            </a:r>
          </a:p>
        </p:txBody>
      </p:sp>
    </p:spTree>
    <p:extLst>
      <p:ext uri="{BB962C8B-B14F-4D97-AF65-F5344CB8AC3E}">
        <p14:creationId xmlns:p14="http://schemas.microsoft.com/office/powerpoint/2010/main" val="404674467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These are followed by 8 new initiatives</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422909" y="920868"/>
            <a:ext cx="11346181" cy="481507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marR="0" lvl="0" indent="-514350">
              <a:spcBef>
                <a:spcPts val="0"/>
              </a:spcBef>
              <a:spcAft>
                <a:spcPts val="0"/>
              </a:spcAft>
              <a:buFont typeface="+mj-lt"/>
              <a:buAutoNum type="arabicPeriod" startAt="4"/>
            </a:pPr>
            <a:r>
              <a:rPr lang="en-US" sz="2800" dirty="0">
                <a:effectLst/>
                <a:latin typeface="Times New Roman" panose="02020603050405020304" pitchFamily="18" charset="0"/>
                <a:ea typeface="Times New Roman" panose="02020603050405020304" pitchFamily="18" charset="0"/>
              </a:rPr>
              <a:t>Establish a coordinated effort to improve evaluation and modeling in </a:t>
            </a:r>
            <a:r>
              <a:rPr lang="en-US" sz="2800" b="1" i="1" dirty="0">
                <a:solidFill>
                  <a:srgbClr val="FF0000"/>
                </a:solidFill>
                <a:effectLst/>
                <a:latin typeface="Times New Roman" panose="02020603050405020304" pitchFamily="18" charset="0"/>
                <a:ea typeface="Times New Roman" panose="02020603050405020304" pitchFamily="18" charset="0"/>
              </a:rPr>
              <a:t>nuclear astrophysics </a:t>
            </a:r>
            <a:r>
              <a:rPr lang="en-US" sz="2800" dirty="0">
                <a:effectLst/>
                <a:latin typeface="Times New Roman" panose="02020603050405020304" pitchFamily="18" charset="0"/>
                <a:ea typeface="Times New Roman" panose="02020603050405020304" pitchFamily="18" charset="0"/>
              </a:rPr>
              <a:t>for stellar dynamics, multi-messenger astronomy and nucleosynthesis; </a:t>
            </a:r>
          </a:p>
          <a:p>
            <a:pPr marL="514350" marR="0" lvl="0" indent="-514350">
              <a:spcBef>
                <a:spcPts val="0"/>
              </a:spcBef>
              <a:spcAft>
                <a:spcPts val="0"/>
              </a:spcAft>
              <a:buFont typeface="+mj-lt"/>
              <a:buAutoNum type="arabicPeriod" startAt="4"/>
            </a:pPr>
            <a:r>
              <a:rPr lang="en-US" sz="2800" dirty="0">
                <a:effectLst/>
                <a:latin typeface="Times New Roman" panose="02020603050405020304" pitchFamily="18" charset="0"/>
                <a:ea typeface="Times New Roman" panose="02020603050405020304" pitchFamily="18" charset="0"/>
              </a:rPr>
              <a:t>Initiate and maintain an effort to develop and maintain nuclear structure evaluation beyond discrete states, including </a:t>
            </a:r>
            <a:r>
              <a:rPr lang="en-US" sz="2800" b="1" i="1" dirty="0">
                <a:solidFill>
                  <a:srgbClr val="FF0000"/>
                </a:solidFill>
                <a:effectLst/>
                <a:latin typeface="Times New Roman" panose="02020603050405020304" pitchFamily="18" charset="0"/>
                <a:ea typeface="Times New Roman" panose="02020603050405020304" pitchFamily="18" charset="0"/>
              </a:rPr>
              <a:t>nuclear level densities, photon strength functions and photonuclear data </a:t>
            </a:r>
            <a:r>
              <a:rPr lang="en-US" sz="2800" dirty="0">
                <a:effectLst/>
                <a:latin typeface="Times New Roman" panose="02020603050405020304" pitchFamily="18" charset="0"/>
                <a:ea typeface="Times New Roman" panose="02020603050405020304" pitchFamily="18" charset="0"/>
              </a:rPr>
              <a:t>for improved reaction modeling, and exploring nuclear structure at finite temperature;</a:t>
            </a:r>
          </a:p>
          <a:p>
            <a:pPr marL="514350" marR="0" lvl="0" indent="-514350">
              <a:spcBef>
                <a:spcPts val="0"/>
              </a:spcBef>
              <a:spcAft>
                <a:spcPts val="0"/>
              </a:spcAft>
              <a:buFont typeface="+mj-lt"/>
              <a:buAutoNum type="arabicPeriod" startAt="4"/>
            </a:pPr>
            <a:r>
              <a:rPr lang="en-US" sz="2800" dirty="0">
                <a:effectLst/>
                <a:latin typeface="Times New Roman" panose="02020603050405020304" pitchFamily="18" charset="0"/>
                <a:ea typeface="Times New Roman" panose="02020603050405020304" pitchFamily="18" charset="0"/>
              </a:rPr>
              <a:t>Maintain an ongoing </a:t>
            </a:r>
            <a:r>
              <a:rPr lang="en-US" sz="2800" dirty="0">
                <a:latin typeface="Times New Roman" panose="02020603050405020304" pitchFamily="18" charset="0"/>
                <a:ea typeface="Times New Roman" panose="02020603050405020304" pitchFamily="18" charset="0"/>
              </a:rPr>
              <a:t>effort for </a:t>
            </a:r>
            <a:r>
              <a:rPr lang="en-US" sz="2800" b="1" i="1" dirty="0">
                <a:solidFill>
                  <a:srgbClr val="FF0000"/>
                </a:solidFill>
                <a:effectLst/>
                <a:latin typeface="Times New Roman" panose="02020603050405020304" pitchFamily="18" charset="0"/>
                <a:ea typeface="Times New Roman" panose="02020603050405020304" pitchFamily="18" charset="0"/>
              </a:rPr>
              <a:t>correlated fission data evaluation</a:t>
            </a:r>
            <a:r>
              <a:rPr lang="en-US" sz="2800" dirty="0">
                <a:effectLst/>
                <a:latin typeface="Times New Roman" panose="02020603050405020304" pitchFamily="18" charset="0"/>
                <a:ea typeface="Times New Roman" panose="02020603050405020304" pitchFamily="18" charset="0"/>
              </a:rPr>
              <a:t>, including cross sections, fragment yields, </a:t>
            </a:r>
            <a:r>
              <a:rPr lang="en-US" sz="2800" dirty="0">
                <a:effectLst/>
                <a:latin typeface="Symbol" pitchFamily="2" charset="2"/>
                <a:ea typeface="Times New Roman" panose="02020603050405020304" pitchFamily="18" charset="0"/>
              </a:rPr>
              <a:t>n</a:t>
            </a:r>
            <a:r>
              <a:rPr lang="en-US" sz="2800" dirty="0">
                <a:effectLst/>
                <a:latin typeface="Times New Roman" panose="02020603050405020304" pitchFamily="18" charset="0"/>
                <a:ea typeface="Times New Roman" panose="02020603050405020304" pitchFamily="18" charset="0"/>
              </a:rPr>
              <a:t>(A), </a:t>
            </a:r>
            <a:r>
              <a:rPr lang="en-US" sz="2800" dirty="0">
                <a:effectLst/>
                <a:latin typeface="Symbol" pitchFamily="2" charset="2"/>
                <a:ea typeface="Times New Roman" panose="02020603050405020304" pitchFamily="18" charset="0"/>
              </a:rPr>
              <a:t>n</a:t>
            </a:r>
            <a:r>
              <a:rPr lang="en-US" sz="2800" dirty="0">
                <a:effectLst/>
                <a:latin typeface="Times New Roman" panose="02020603050405020304" pitchFamily="18" charset="0"/>
                <a:ea typeface="Times New Roman" panose="02020603050405020304" pitchFamily="18" charset="0"/>
              </a:rPr>
              <a:t>(E</a:t>
            </a:r>
            <a:r>
              <a:rPr lang="en-US" sz="2800" baseline="-25000" dirty="0">
                <a:effectLst/>
                <a:latin typeface="Symbol" pitchFamily="2" charset="2"/>
                <a:ea typeface="Times New Roman" panose="02020603050405020304" pitchFamily="18" charset="0"/>
              </a:rPr>
              <a:t>n</a:t>
            </a:r>
            <a:r>
              <a:rPr lang="en-US" sz="2800" dirty="0">
                <a:effectLst/>
                <a:latin typeface="Times New Roman" panose="02020603050405020304" pitchFamily="18" charset="0"/>
                <a:ea typeface="Times New Roman" panose="02020603050405020304" pitchFamily="18" charset="0"/>
              </a:rPr>
              <a:t>) for nuclear energy, national security, nonproliferation and basic science;</a:t>
            </a:r>
          </a:p>
          <a:p>
            <a:pPr marL="514350" marR="0" lvl="0" indent="-514350">
              <a:spcBef>
                <a:spcPts val="0"/>
              </a:spcBef>
              <a:spcAft>
                <a:spcPts val="0"/>
              </a:spcAft>
              <a:buFont typeface="+mj-lt"/>
              <a:buAutoNum type="arabicPeriod" startAt="4"/>
            </a:pPr>
            <a:endParaRPr lang="en-US" sz="2800" dirty="0">
              <a:effectLst/>
              <a:latin typeface="Times New Roman" panose="02020603050405020304" pitchFamily="18" charset="0"/>
              <a:ea typeface="Times New Roman" panose="02020603050405020304" pitchFamily="18" charset="0"/>
            </a:endParaRPr>
          </a:p>
        </p:txBody>
      </p:sp>
      <p:sp>
        <p:nvSpPr>
          <p:cNvPr id="2" name="TextBox 1">
            <a:extLst>
              <a:ext uri="{FF2B5EF4-FFF2-40B4-BE49-F238E27FC236}">
                <a16:creationId xmlns:a16="http://schemas.microsoft.com/office/drawing/2014/main" id="{62ECE49F-E44A-E962-C51C-800A9F1D4FB5}"/>
              </a:ext>
            </a:extLst>
          </p:cNvPr>
          <p:cNvSpPr txBox="1"/>
          <p:nvPr/>
        </p:nvSpPr>
        <p:spPr>
          <a:xfrm>
            <a:off x="637475" y="5735364"/>
            <a:ext cx="10917050" cy="584775"/>
          </a:xfrm>
          <a:prstGeom prst="rect">
            <a:avLst/>
          </a:prstGeom>
          <a:solidFill>
            <a:srgbClr val="FFFF00"/>
          </a:solidFill>
          <a:ln>
            <a:solidFill>
              <a:schemeClr val="tx1"/>
            </a:solidFill>
          </a:ln>
        </p:spPr>
        <p:txBody>
          <a:bodyPr wrap="square" rtlCol="0">
            <a:spAutoFit/>
          </a:bodyPr>
          <a:lstStyle/>
          <a:p>
            <a:pPr algn="ctr"/>
            <a:r>
              <a:rPr lang="en-US" sz="3200" b="1" i="1" dirty="0">
                <a:solidFill>
                  <a:srgbClr val="FF0000"/>
                </a:solidFill>
                <a:latin typeface="Times New Roman" panose="02020603050405020304" pitchFamily="18" charset="0"/>
                <a:cs typeface="Times New Roman" panose="02020603050405020304" pitchFamily="18" charset="0"/>
              </a:rPr>
              <a:t>These nuclear data topics </a:t>
            </a:r>
            <a:r>
              <a:rPr lang="en-US" sz="3200" dirty="0">
                <a:latin typeface="Times New Roman" panose="02020603050405020304" pitchFamily="18" charset="0"/>
                <a:cs typeface="Times New Roman" panose="02020603050405020304" pitchFamily="18" charset="0"/>
              </a:rPr>
              <a:t>are familiar to Oslo meeting attendees</a:t>
            </a:r>
          </a:p>
        </p:txBody>
      </p:sp>
    </p:spTree>
    <p:extLst>
      <p:ext uri="{BB962C8B-B14F-4D97-AF65-F5344CB8AC3E}">
        <p14:creationId xmlns:p14="http://schemas.microsoft.com/office/powerpoint/2010/main" val="1691348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12192000" cy="1275997"/>
          </a:xfrm>
        </p:spPr>
        <p:txBody>
          <a:bodyPr>
            <a:normAutofit/>
          </a:bodyPr>
          <a:lstStyle/>
          <a:p>
            <a:r>
              <a:rPr lang="en-US" sz="3600" b="0" i="1" dirty="0">
                <a:solidFill>
                  <a:schemeClr val="tx1"/>
                </a:solidFill>
                <a:latin typeface="Times New Roman" panose="02020603050405020304" pitchFamily="18" charset="0"/>
                <a:ea typeface="Helvetica" charset="0"/>
                <a:cs typeface="Times New Roman" panose="02020603050405020304" pitchFamily="18" charset="0"/>
              </a:rPr>
              <a:t>I’d like to pre-empt the start of this talk with the great and shocking news that just came from the USA…</a:t>
            </a:r>
          </a:p>
        </p:txBody>
      </p:sp>
      <p:grpSp>
        <p:nvGrpSpPr>
          <p:cNvPr id="15" name="Group 14">
            <a:extLst>
              <a:ext uri="{FF2B5EF4-FFF2-40B4-BE49-F238E27FC236}">
                <a16:creationId xmlns:a16="http://schemas.microsoft.com/office/drawing/2014/main" id="{3FE4F70B-4832-6172-9B99-B099B41935BE}"/>
              </a:ext>
            </a:extLst>
          </p:cNvPr>
          <p:cNvGrpSpPr/>
          <p:nvPr/>
        </p:nvGrpSpPr>
        <p:grpSpPr>
          <a:xfrm>
            <a:off x="179618" y="1387735"/>
            <a:ext cx="3174475" cy="1890303"/>
            <a:chOff x="-1" y="1387735"/>
            <a:chExt cx="3174475" cy="1890303"/>
          </a:xfrm>
        </p:grpSpPr>
        <p:pic>
          <p:nvPicPr>
            <p:cNvPr id="9" name="Picture 8">
              <a:extLst>
                <a:ext uri="{FF2B5EF4-FFF2-40B4-BE49-F238E27FC236}">
                  <a16:creationId xmlns:a16="http://schemas.microsoft.com/office/drawing/2014/main" id="{BB0473F8-BB92-A0EE-4370-25CE9C048597}"/>
                </a:ext>
              </a:extLst>
            </p:cNvPr>
            <p:cNvPicPr>
              <a:picLocks noChangeAspect="1"/>
            </p:cNvPicPr>
            <p:nvPr/>
          </p:nvPicPr>
          <p:blipFill rotWithShape="1">
            <a:blip r:embed="rId3"/>
            <a:srcRect t="2636" r="82103" b="82914"/>
            <a:stretch/>
          </p:blipFill>
          <p:spPr>
            <a:xfrm>
              <a:off x="-1" y="1387735"/>
              <a:ext cx="3174475" cy="894787"/>
            </a:xfrm>
            <a:prstGeom prst="rect">
              <a:avLst/>
            </a:prstGeom>
          </p:spPr>
        </p:pic>
        <p:pic>
          <p:nvPicPr>
            <p:cNvPr id="4" name="Picture 3">
              <a:extLst>
                <a:ext uri="{FF2B5EF4-FFF2-40B4-BE49-F238E27FC236}">
                  <a16:creationId xmlns:a16="http://schemas.microsoft.com/office/drawing/2014/main" id="{75A1BFAA-7C05-F1AE-9E51-CF3805C6A775}"/>
                </a:ext>
              </a:extLst>
            </p:cNvPr>
            <p:cNvPicPr>
              <a:picLocks noChangeAspect="1"/>
            </p:cNvPicPr>
            <p:nvPr/>
          </p:nvPicPr>
          <p:blipFill rotWithShape="1">
            <a:blip r:embed="rId3"/>
            <a:srcRect l="44994" t="2636" r="46943" b="82914"/>
            <a:stretch/>
          </p:blipFill>
          <p:spPr>
            <a:xfrm>
              <a:off x="538367" y="1965506"/>
              <a:ext cx="2097739" cy="1312532"/>
            </a:xfrm>
            <a:prstGeom prst="rect">
              <a:avLst/>
            </a:prstGeom>
          </p:spPr>
        </p:pic>
      </p:grpSp>
      <p:sp>
        <p:nvSpPr>
          <p:cNvPr id="6" name="TextBox 5">
            <a:extLst>
              <a:ext uri="{FF2B5EF4-FFF2-40B4-BE49-F238E27FC236}">
                <a16:creationId xmlns:a16="http://schemas.microsoft.com/office/drawing/2014/main" id="{6A83BA29-7C3F-0D96-833F-B626874E9241}"/>
              </a:ext>
            </a:extLst>
          </p:cNvPr>
          <p:cNvSpPr txBox="1"/>
          <p:nvPr/>
        </p:nvSpPr>
        <p:spPr>
          <a:xfrm>
            <a:off x="95352" y="4965877"/>
            <a:ext cx="3343006" cy="1384995"/>
          </a:xfrm>
          <a:prstGeom prst="rect">
            <a:avLst/>
          </a:prstGeom>
          <a:noFill/>
        </p:spPr>
        <p:txBody>
          <a:bodyPr wrap="square">
            <a:spAutoFit/>
          </a:bodyPr>
          <a:lstStyle/>
          <a:p>
            <a:r>
              <a:rPr lang="en-US" sz="2800" i="1" dirty="0">
                <a:solidFill>
                  <a:srgbClr val="404040"/>
                </a:solidFill>
                <a:effectLst/>
                <a:latin typeface="Times New Roman" panose="02020603050405020304" pitchFamily="18" charset="0"/>
                <a:cs typeface="Times New Roman" panose="02020603050405020304" pitchFamily="18" charset="0"/>
              </a:rPr>
              <a:t>What?  </a:t>
            </a:r>
          </a:p>
          <a:p>
            <a:r>
              <a:rPr lang="en-US" sz="2800" i="1" dirty="0">
                <a:solidFill>
                  <a:srgbClr val="404040"/>
                </a:solidFill>
                <a:effectLst/>
                <a:latin typeface="Times New Roman" panose="02020603050405020304" pitchFamily="18" charset="0"/>
                <a:cs typeface="Times New Roman" panose="02020603050405020304" pitchFamily="18" charset="0"/>
              </a:rPr>
              <a:t>Were you expecting something else???</a:t>
            </a:r>
            <a:endParaRPr lang="en-US" sz="2800" i="1" dirty="0">
              <a:latin typeface="Times New Roman" panose="02020603050405020304" pitchFamily="18" charset="0"/>
              <a:cs typeface="Times New Roman" panose="02020603050405020304" pitchFamily="18" charset="0"/>
            </a:endParaRPr>
          </a:p>
        </p:txBody>
      </p:sp>
      <p:grpSp>
        <p:nvGrpSpPr>
          <p:cNvPr id="16" name="Group 15">
            <a:extLst>
              <a:ext uri="{FF2B5EF4-FFF2-40B4-BE49-F238E27FC236}">
                <a16:creationId xmlns:a16="http://schemas.microsoft.com/office/drawing/2014/main" id="{A74360EF-A4F7-3D9E-7BE7-B248EED1CCF9}"/>
              </a:ext>
            </a:extLst>
          </p:cNvPr>
          <p:cNvGrpSpPr/>
          <p:nvPr/>
        </p:nvGrpSpPr>
        <p:grpSpPr>
          <a:xfrm>
            <a:off x="3490030" y="1275998"/>
            <a:ext cx="8579849" cy="5074874"/>
            <a:chOff x="3490030" y="1275998"/>
            <a:chExt cx="8579849" cy="5074874"/>
          </a:xfrm>
        </p:grpSpPr>
        <p:pic>
          <p:nvPicPr>
            <p:cNvPr id="7" name="Picture 6">
              <a:extLst>
                <a:ext uri="{FF2B5EF4-FFF2-40B4-BE49-F238E27FC236}">
                  <a16:creationId xmlns:a16="http://schemas.microsoft.com/office/drawing/2014/main" id="{EAF190CD-1597-7D00-C504-0899356410D0}"/>
                </a:ext>
              </a:extLst>
            </p:cNvPr>
            <p:cNvPicPr>
              <a:picLocks noChangeAspect="1"/>
            </p:cNvPicPr>
            <p:nvPr/>
          </p:nvPicPr>
          <p:blipFill rotWithShape="1">
            <a:blip r:embed="rId4"/>
            <a:srcRect l="15051" t="13667" r="901"/>
            <a:stretch/>
          </p:blipFill>
          <p:spPr>
            <a:xfrm>
              <a:off x="3490030" y="1642556"/>
              <a:ext cx="5527497" cy="4708316"/>
            </a:xfrm>
            <a:prstGeom prst="rect">
              <a:avLst/>
            </a:prstGeom>
          </p:spPr>
        </p:pic>
        <p:sp>
          <p:nvSpPr>
            <p:cNvPr id="8" name="Rectangle 7">
              <a:extLst>
                <a:ext uri="{FF2B5EF4-FFF2-40B4-BE49-F238E27FC236}">
                  <a16:creationId xmlns:a16="http://schemas.microsoft.com/office/drawing/2014/main" id="{846AFCBA-CA07-5EBB-54A0-48502B1AD67D}"/>
                </a:ext>
              </a:extLst>
            </p:cNvPr>
            <p:cNvSpPr/>
            <p:nvPr/>
          </p:nvSpPr>
          <p:spPr>
            <a:xfrm>
              <a:off x="3711388" y="5691128"/>
              <a:ext cx="5195944" cy="631168"/>
            </a:xfrm>
            <a:prstGeom prst="rect">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Line Callout 2 (Border and Accent Bar) 13">
              <a:extLst>
                <a:ext uri="{FF2B5EF4-FFF2-40B4-BE49-F238E27FC236}">
                  <a16:creationId xmlns:a16="http://schemas.microsoft.com/office/drawing/2014/main" id="{93C515F1-E4D2-4504-FCFD-C07936FD2CCC}"/>
                </a:ext>
              </a:extLst>
            </p:cNvPr>
            <p:cNvSpPr/>
            <p:nvPr/>
          </p:nvSpPr>
          <p:spPr>
            <a:xfrm>
              <a:off x="9333083" y="1275998"/>
              <a:ext cx="2736796" cy="4415130"/>
            </a:xfrm>
            <a:prstGeom prst="accentBorderCallout2">
              <a:avLst>
                <a:gd name="adj1" fmla="val 57613"/>
                <a:gd name="adj2" fmla="val -89"/>
                <a:gd name="adj3" fmla="val 71675"/>
                <a:gd name="adj4" fmla="val -5411"/>
                <a:gd name="adj5" fmla="val 108701"/>
                <a:gd name="adj6" fmla="val -15686"/>
              </a:avLst>
            </a:prstGeom>
            <a:noFill/>
            <a:ln w="47625"/>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b="0" i="0" dirty="0">
                  <a:solidFill>
                    <a:srgbClr val="404040"/>
                  </a:solidFill>
                  <a:effectLst/>
                  <a:latin typeface="Times New Roman" panose="02020603050405020304" pitchFamily="18" charset="0"/>
                  <a:cs typeface="Times New Roman" panose="02020603050405020304" pitchFamily="18" charset="0"/>
                </a:rPr>
                <a:t>WASHINGTON, May 29 (Reuters) - The Biden administration on Wednesday proposed expanding tax credits that have for years boosted U.S. solar and wind energy projects to cover a wider range of clean energy technologies </a:t>
              </a:r>
              <a:r>
                <a:rPr lang="en-US" sz="2000" b="1" i="1" dirty="0">
                  <a:solidFill>
                    <a:srgbClr val="404040"/>
                  </a:solidFill>
                  <a:effectLst/>
                  <a:latin typeface="Times New Roman" panose="02020603050405020304" pitchFamily="18" charset="0"/>
                  <a:cs typeface="Times New Roman" panose="02020603050405020304" pitchFamily="18" charset="0"/>
                </a:rPr>
                <a:t>including nuclear fission and fusion.</a:t>
              </a:r>
              <a:endParaRPr lang="en-US" sz="2000" b="1" i="1" dirty="0">
                <a:latin typeface="Times New Roman" panose="02020603050405020304" pitchFamily="18" charset="0"/>
                <a:cs typeface="Times New Roman" panose="02020603050405020304" pitchFamily="18" charset="0"/>
              </a:endParaRPr>
            </a:p>
            <a:p>
              <a:pPr algn="ctr"/>
              <a:endParaRPr lang="en-US" sz="2000" dirty="0"/>
            </a:p>
          </p:txBody>
        </p:sp>
      </p:grpSp>
      <p:pic>
        <p:nvPicPr>
          <p:cNvPr id="3" name="Picture 2">
            <a:extLst>
              <a:ext uri="{FF2B5EF4-FFF2-40B4-BE49-F238E27FC236}">
                <a16:creationId xmlns:a16="http://schemas.microsoft.com/office/drawing/2014/main" id="{22EC436E-BAFF-4332-EB45-887AA4256E55}"/>
              </a:ext>
            </a:extLst>
          </p:cNvPr>
          <p:cNvPicPr>
            <a:picLocks noChangeAspect="1"/>
          </p:cNvPicPr>
          <p:nvPr/>
        </p:nvPicPr>
        <p:blipFill rotWithShape="1">
          <a:blip r:embed="rId4"/>
          <a:srcRect l="3612" t="5632" r="81016" b="88486"/>
          <a:stretch/>
        </p:blipFill>
        <p:spPr>
          <a:xfrm>
            <a:off x="5260488" y="1243596"/>
            <a:ext cx="2173045" cy="689508"/>
          </a:xfrm>
          <a:prstGeom prst="rect">
            <a:avLst/>
          </a:prstGeom>
        </p:spPr>
      </p:pic>
    </p:spTree>
    <p:extLst>
      <p:ext uri="{BB962C8B-B14F-4D97-AF65-F5344CB8AC3E}">
        <p14:creationId xmlns:p14="http://schemas.microsoft.com/office/powerpoint/2010/main" val="24131994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ssolve">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dissolv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dissolve">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xEl>
                                              <p:pRg st="0" end="0"/>
                                            </p:txEl>
                                          </p:spTgt>
                                        </p:tgtEl>
                                        <p:attrNameLst>
                                          <p:attrName>style.visibility</p:attrName>
                                        </p:attrNameLst>
                                      </p:cBhvr>
                                      <p:to>
                                        <p:strVal val="visible"/>
                                      </p:to>
                                    </p:set>
                                    <p:animEffect transition="in" filter="dissolve">
                                      <p:cBhvr>
                                        <p:cTn id="22" dur="500"/>
                                        <p:tgtEl>
                                          <p:spTgt spid="6">
                                            <p:txEl>
                                              <p:pRg st="0" end="0"/>
                                            </p:txEl>
                                          </p:spTgt>
                                        </p:tgtEl>
                                      </p:cBhvr>
                                    </p:animEffect>
                                  </p:childTnLst>
                                </p:cTn>
                              </p:par>
                              <p:par>
                                <p:cTn id="23" presetID="9" presetClass="entr" presetSubtype="0" fill="hold" nodeType="withEffect">
                                  <p:stCondLst>
                                    <p:cond delay="0"/>
                                  </p:stCondLst>
                                  <p:childTnLst>
                                    <p:set>
                                      <p:cBhvr>
                                        <p:cTn id="24" dur="1" fill="hold">
                                          <p:stCondLst>
                                            <p:cond delay="0"/>
                                          </p:stCondLst>
                                        </p:cTn>
                                        <p:tgtEl>
                                          <p:spTgt spid="6">
                                            <p:txEl>
                                              <p:pRg st="1" end="1"/>
                                            </p:txEl>
                                          </p:spTgt>
                                        </p:tgtEl>
                                        <p:attrNameLst>
                                          <p:attrName>style.visibility</p:attrName>
                                        </p:attrNameLst>
                                      </p:cBhvr>
                                      <p:to>
                                        <p:strVal val="visible"/>
                                      </p:to>
                                    </p:set>
                                    <p:animEffect transition="in" filter="dissolve">
                                      <p:cBhvr>
                                        <p:cTn id="25" dur="500"/>
                                        <p:tgtEl>
                                          <p:spTgt spid="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These are followed by 8 new initiatives (cont.)</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205740" y="589719"/>
            <a:ext cx="11780519" cy="481507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marR="0" lvl="0" indent="-514350">
              <a:spcBef>
                <a:spcPts val="0"/>
              </a:spcBef>
              <a:spcAft>
                <a:spcPts val="0"/>
              </a:spcAft>
              <a:buFont typeface="+mj-lt"/>
              <a:buAutoNum type="arabicPeriod" startAt="7"/>
            </a:pPr>
            <a:r>
              <a:rPr lang="en-US" sz="2800" dirty="0">
                <a:effectLst/>
                <a:latin typeface="Times New Roman" panose="02020603050405020304" pitchFamily="18" charset="0"/>
                <a:ea typeface="Times New Roman" panose="02020603050405020304" pitchFamily="18" charset="0"/>
              </a:rPr>
              <a:t>Form a panel of experts to annually update </a:t>
            </a:r>
            <a:r>
              <a:rPr lang="en-US" sz="2800" b="1" i="1" dirty="0">
                <a:effectLst/>
                <a:latin typeface="Times New Roman" panose="02020603050405020304" pitchFamily="18" charset="0"/>
                <a:ea typeface="Times New Roman" panose="02020603050405020304" pitchFamily="18" charset="0"/>
              </a:rPr>
              <a:t>key evaluated decay data </a:t>
            </a:r>
            <a:r>
              <a:rPr lang="en-US" sz="2800" dirty="0">
                <a:effectLst/>
                <a:latin typeface="Times New Roman" panose="02020603050405020304" pitchFamily="18" charset="0"/>
                <a:ea typeface="Times New Roman" panose="02020603050405020304" pitchFamily="18" charset="0"/>
              </a:rPr>
              <a:t>for targeted high-value nuclides for national security, nonproliferation and medical applications;</a:t>
            </a:r>
          </a:p>
          <a:p>
            <a:pPr marL="514350" marR="0" lvl="0" indent="-514350">
              <a:spcBef>
                <a:spcPts val="0"/>
              </a:spcBef>
              <a:spcAft>
                <a:spcPts val="0"/>
              </a:spcAft>
              <a:buFont typeface="+mj-lt"/>
              <a:buAutoNum type="arabicPeriod" startAt="7"/>
            </a:pPr>
            <a:r>
              <a:rPr lang="en-US" sz="2800" dirty="0">
                <a:effectLst/>
                <a:latin typeface="Times New Roman" panose="02020603050405020304" pitchFamily="18" charset="0"/>
                <a:ea typeface="Times New Roman" panose="02020603050405020304" pitchFamily="18" charset="0"/>
              </a:rPr>
              <a:t>Maintain </a:t>
            </a:r>
            <a:r>
              <a:rPr lang="en-US" sz="2800" b="1" i="1" dirty="0">
                <a:solidFill>
                  <a:srgbClr val="FF0000"/>
                </a:solidFill>
                <a:effectLst/>
                <a:latin typeface="Times New Roman" panose="02020603050405020304" pitchFamily="18" charset="0"/>
                <a:ea typeface="Times New Roman" panose="02020603050405020304" pitchFamily="18" charset="0"/>
              </a:rPr>
              <a:t>comprehensive, consistent (n,x) structure and reaction data </a:t>
            </a:r>
            <a:r>
              <a:rPr lang="en-US" sz="2800" dirty="0">
                <a:effectLst/>
                <a:latin typeface="Times New Roman" panose="02020603050405020304" pitchFamily="18" charset="0"/>
                <a:ea typeface="Times New Roman" panose="02020603050405020304" pitchFamily="18" charset="0"/>
              </a:rPr>
              <a:t>for energy, national security, nonproliferation &amp; planetary nuclear spectroscopy;</a:t>
            </a:r>
          </a:p>
          <a:p>
            <a:pPr marL="514350" marR="0" lvl="0" indent="-514350">
              <a:spcBef>
                <a:spcPts val="0"/>
              </a:spcBef>
              <a:spcAft>
                <a:spcPts val="0"/>
              </a:spcAft>
              <a:buFont typeface="+mj-lt"/>
              <a:buAutoNum type="arabicPeriod" startAt="7"/>
            </a:pPr>
            <a:r>
              <a:rPr lang="en-US" sz="2800" dirty="0">
                <a:effectLst/>
                <a:latin typeface="Times New Roman" panose="02020603050405020304" pitchFamily="18" charset="0"/>
                <a:ea typeface="Times New Roman" panose="02020603050405020304" pitchFamily="18" charset="0"/>
              </a:rPr>
              <a:t>Develop and maintain </a:t>
            </a:r>
            <a:r>
              <a:rPr lang="en-US" sz="2800" b="1" i="1" dirty="0">
                <a:effectLst/>
                <a:latin typeface="Times New Roman" panose="02020603050405020304" pitchFamily="18" charset="0"/>
                <a:ea typeface="Times New Roman" panose="02020603050405020304" pitchFamily="18" charset="0"/>
              </a:rPr>
              <a:t>evaluated charged-particle stopping power data </a:t>
            </a:r>
            <a:r>
              <a:rPr lang="en-US" sz="2800" dirty="0">
                <a:effectLst/>
                <a:latin typeface="Times New Roman" panose="02020603050405020304" pitchFamily="18" charset="0"/>
                <a:ea typeface="Times New Roman" panose="02020603050405020304" pitchFamily="18" charset="0"/>
              </a:rPr>
              <a:t>for detector design, space effects, isotope production and ion beam therapy; </a:t>
            </a:r>
          </a:p>
          <a:p>
            <a:pPr marL="514350" marR="0" lvl="0" indent="-514350">
              <a:spcBef>
                <a:spcPts val="0"/>
              </a:spcBef>
              <a:spcAft>
                <a:spcPts val="0"/>
              </a:spcAft>
              <a:buFont typeface="+mj-lt"/>
              <a:buAutoNum type="arabicPeriod" startAt="7"/>
            </a:pPr>
            <a:r>
              <a:rPr lang="en-US" sz="2800" dirty="0">
                <a:latin typeface="Times New Roman" panose="02020603050405020304" pitchFamily="18" charset="0"/>
                <a:ea typeface="Times New Roman" panose="02020603050405020304" pitchFamily="18" charset="0"/>
              </a:rPr>
              <a:t>Extend</a:t>
            </a:r>
            <a:r>
              <a:rPr lang="en-US" sz="2800" b="1" i="1" dirty="0">
                <a:latin typeface="Times New Roman" panose="02020603050405020304" pitchFamily="18" charset="0"/>
                <a:ea typeface="Times New Roman" panose="02020603050405020304" pitchFamily="18" charset="0"/>
              </a:rPr>
              <a:t> </a:t>
            </a:r>
            <a:r>
              <a:rPr lang="en-US" sz="2800" b="1" i="1" dirty="0">
                <a:solidFill>
                  <a:srgbClr val="FF0000"/>
                </a:solidFill>
                <a:latin typeface="Times New Roman" panose="02020603050405020304" pitchFamily="18" charset="0"/>
                <a:ea typeface="Times New Roman" panose="02020603050405020304" pitchFamily="18" charset="0"/>
              </a:rPr>
              <a:t>reaction evaluation to h</a:t>
            </a:r>
            <a:r>
              <a:rPr lang="en-US" sz="2800" b="1" i="1" dirty="0">
                <a:solidFill>
                  <a:srgbClr val="FF0000"/>
                </a:solidFill>
                <a:effectLst/>
                <a:latin typeface="Times New Roman" panose="02020603050405020304" pitchFamily="18" charset="0"/>
                <a:ea typeface="Times New Roman" panose="02020603050405020304" pitchFamily="18" charset="0"/>
              </a:rPr>
              <a:t>igher energies </a:t>
            </a:r>
            <a:r>
              <a:rPr lang="en-US" sz="2800" dirty="0">
                <a:effectLst/>
                <a:latin typeface="Times New Roman" panose="02020603050405020304" pitchFamily="18" charset="0"/>
                <a:ea typeface="Times New Roman" panose="02020603050405020304" pitchFamily="18" charset="0"/>
              </a:rPr>
              <a:t>for space exploration and medical nuclide production.</a:t>
            </a:r>
          </a:p>
          <a:p>
            <a:pPr marL="514350" marR="0" lvl="0" indent="-514350">
              <a:spcBef>
                <a:spcPts val="0"/>
              </a:spcBef>
              <a:spcAft>
                <a:spcPts val="0"/>
              </a:spcAft>
              <a:buFont typeface="+mj-lt"/>
              <a:buAutoNum type="arabicPeriod" startAt="7"/>
            </a:pPr>
            <a:r>
              <a:rPr lang="en-US" sz="2800" dirty="0">
                <a:effectLst/>
                <a:latin typeface="Times New Roman" panose="02020603050405020304" pitchFamily="18" charset="0"/>
                <a:ea typeface="Times New Roman" panose="02020603050405020304" pitchFamily="18" charset="0"/>
              </a:rPr>
              <a:t>Address </a:t>
            </a:r>
            <a:r>
              <a:rPr lang="en-US" sz="2800" dirty="0">
                <a:latin typeface="Times New Roman" panose="02020603050405020304" pitchFamily="18" charset="0"/>
                <a:ea typeface="Times New Roman" panose="02020603050405020304" pitchFamily="18" charset="0"/>
              </a:rPr>
              <a:t>n</a:t>
            </a:r>
            <a:r>
              <a:rPr lang="en-US" sz="2800" dirty="0">
                <a:effectLst/>
                <a:latin typeface="Times New Roman" panose="02020603050405020304" pitchFamily="18" charset="0"/>
                <a:ea typeface="Times New Roman" panose="02020603050405020304" pitchFamily="18" charset="0"/>
              </a:rPr>
              <a:t>uclear data needed for fusion energy systems</a:t>
            </a:r>
            <a:r>
              <a:rPr lang="en-US" sz="2800" b="1" i="1" dirty="0">
                <a:solidFill>
                  <a:srgbClr val="FF0000"/>
                </a:solidFill>
                <a:effectLst/>
                <a:latin typeface="Times New Roman" panose="02020603050405020304" pitchFamily="18" charset="0"/>
                <a:ea typeface="Times New Roman" panose="02020603050405020304" pitchFamily="18" charset="0"/>
              </a:rPr>
              <a:t> </a:t>
            </a:r>
            <a:r>
              <a:rPr lang="en-US" sz="2800" dirty="0">
                <a:effectLst/>
                <a:latin typeface="Times New Roman" panose="02020603050405020304" pitchFamily="18" charset="0"/>
                <a:ea typeface="Times New Roman" panose="02020603050405020304" pitchFamily="18" charset="0"/>
              </a:rPr>
              <a:t>including tritium production and </a:t>
            </a:r>
            <a:r>
              <a:rPr lang="en-US" sz="2800" b="1" i="1" dirty="0">
                <a:solidFill>
                  <a:srgbClr val="FF0000"/>
                </a:solidFill>
                <a:effectLst/>
                <a:latin typeface="Times New Roman" panose="02020603050405020304" pitchFamily="18" charset="0"/>
                <a:ea typeface="Times New Roman" panose="02020603050405020304" pitchFamily="18" charset="0"/>
              </a:rPr>
              <a:t>materials damage cross sections</a:t>
            </a:r>
            <a:r>
              <a:rPr lang="en-US" sz="2800" dirty="0">
                <a:effectLst/>
                <a:latin typeface="Times New Roman" panose="02020603050405020304" pitchFamily="18" charset="0"/>
                <a:ea typeface="Times New Roman" panose="02020603050405020304" pitchFamily="18" charset="0"/>
              </a:rPr>
              <a:t>.  </a:t>
            </a:r>
          </a:p>
          <a:p>
            <a:pPr marL="514350" marR="0" lvl="0" indent="-514350">
              <a:spcBef>
                <a:spcPts val="0"/>
              </a:spcBef>
              <a:spcAft>
                <a:spcPts val="0"/>
              </a:spcAft>
              <a:buFont typeface="+mj-lt"/>
              <a:buAutoNum type="arabicPeriod" startAt="7"/>
            </a:pPr>
            <a:endParaRPr lang="en-US" sz="2800" dirty="0">
              <a:effectLst/>
              <a:latin typeface="Times New Roman" panose="02020603050405020304" pitchFamily="18" charset="0"/>
              <a:ea typeface="Times New Roman" panose="02020603050405020304" pitchFamily="18" charset="0"/>
            </a:endParaRPr>
          </a:p>
          <a:p>
            <a:pPr marL="514350" marR="0" lvl="0" indent="-514350">
              <a:spcBef>
                <a:spcPts val="0"/>
              </a:spcBef>
              <a:spcAft>
                <a:spcPts val="0"/>
              </a:spcAft>
              <a:buFont typeface="+mj-lt"/>
              <a:buAutoNum type="arabicPeriod" startAt="7"/>
            </a:pPr>
            <a:endParaRPr lang="en-US" sz="2800" dirty="0">
              <a:effectLst/>
              <a:latin typeface="Times New Roman" panose="02020603050405020304" pitchFamily="18" charset="0"/>
              <a:ea typeface="Times New Roman" panose="02020603050405020304" pitchFamily="18" charset="0"/>
            </a:endParaRPr>
          </a:p>
          <a:p>
            <a:pPr marL="514350" marR="0" lvl="0" indent="-514350">
              <a:spcBef>
                <a:spcPts val="0"/>
              </a:spcBef>
              <a:spcAft>
                <a:spcPts val="0"/>
              </a:spcAft>
              <a:buFont typeface="+mj-lt"/>
              <a:buAutoNum type="arabicPeriod" startAt="7"/>
            </a:pPr>
            <a:endParaRPr lang="en-US" sz="2800" dirty="0">
              <a:effectLst/>
              <a:latin typeface="Times New Roman" panose="02020603050405020304" pitchFamily="18" charset="0"/>
              <a:ea typeface="Times New Roman" panose="02020603050405020304" pitchFamily="18" charset="0"/>
            </a:endParaRPr>
          </a:p>
          <a:p>
            <a:pPr marL="514350" marR="0" lvl="0" indent="-514350">
              <a:spcBef>
                <a:spcPts val="0"/>
              </a:spcBef>
              <a:spcAft>
                <a:spcPts val="0"/>
              </a:spcAft>
              <a:buFont typeface="+mj-lt"/>
              <a:buAutoNum type="arabicPeriod" startAt="7"/>
            </a:pPr>
            <a:endParaRPr lang="en-US" sz="2800" dirty="0">
              <a:effectLst/>
              <a:latin typeface="Times New Roman" panose="02020603050405020304" pitchFamily="18" charset="0"/>
              <a:ea typeface="Times New Roman" panose="02020603050405020304" pitchFamily="18" charset="0"/>
            </a:endParaRPr>
          </a:p>
        </p:txBody>
      </p:sp>
      <p:sp>
        <p:nvSpPr>
          <p:cNvPr id="4" name="TextBox 3">
            <a:extLst>
              <a:ext uri="{FF2B5EF4-FFF2-40B4-BE49-F238E27FC236}">
                <a16:creationId xmlns:a16="http://schemas.microsoft.com/office/drawing/2014/main" id="{E272FD43-CE62-CB03-DFFF-6DCCA918078B}"/>
              </a:ext>
            </a:extLst>
          </p:cNvPr>
          <p:cNvSpPr txBox="1"/>
          <p:nvPr/>
        </p:nvSpPr>
        <p:spPr>
          <a:xfrm>
            <a:off x="421608" y="5763940"/>
            <a:ext cx="11348784" cy="584775"/>
          </a:xfrm>
          <a:prstGeom prst="rect">
            <a:avLst/>
          </a:prstGeom>
          <a:solidFill>
            <a:srgbClr val="FFFF00"/>
          </a:solidFill>
          <a:ln>
            <a:solidFill>
              <a:schemeClr val="tx1"/>
            </a:solidFill>
          </a:ln>
        </p:spPr>
        <p:txBody>
          <a:bodyPr wrap="square" rtlCol="0">
            <a:spAutoFit/>
          </a:bodyPr>
          <a:lstStyle/>
          <a:p>
            <a:pPr algn="ctr"/>
            <a:r>
              <a:rPr lang="en-US" sz="3200" b="1" i="1" dirty="0">
                <a:solidFill>
                  <a:srgbClr val="FF0000"/>
                </a:solidFill>
                <a:latin typeface="Times New Roman" panose="02020603050405020304" pitchFamily="18" charset="0"/>
                <a:cs typeface="Times New Roman" panose="02020603050405020304" pitchFamily="18" charset="0"/>
              </a:rPr>
              <a:t>These topics </a:t>
            </a:r>
            <a:r>
              <a:rPr lang="en-US" sz="3200" dirty="0">
                <a:latin typeface="Times New Roman" panose="02020603050405020304" pitchFamily="18" charset="0"/>
                <a:cs typeface="Times New Roman" panose="02020603050405020304" pitchFamily="18" charset="0"/>
              </a:rPr>
              <a:t>have been covered indirectly at Oslo meetings as well</a:t>
            </a:r>
          </a:p>
        </p:txBody>
      </p:sp>
    </p:spTree>
    <p:extLst>
      <p:ext uri="{BB962C8B-B14F-4D97-AF65-F5344CB8AC3E}">
        <p14:creationId xmlns:p14="http://schemas.microsoft.com/office/powerpoint/2010/main" val="436948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last three initiatives build a robust nuclear data infrastructure for the 21</a:t>
            </a:r>
            <a:r>
              <a:rPr lang="en-US" sz="4000" b="0" baseline="30000" dirty="0">
                <a:solidFill>
                  <a:schemeClr val="tx1"/>
                </a:solidFill>
                <a:latin typeface="Times New Roman"/>
                <a:cs typeface="Times New Roman"/>
              </a:rPr>
              <a:t>st</a:t>
            </a:r>
            <a:r>
              <a:rPr lang="en-US" sz="4000" b="0" dirty="0">
                <a:solidFill>
                  <a:schemeClr val="tx1"/>
                </a:solidFill>
                <a:latin typeface="Times New Roman"/>
                <a:cs typeface="Times New Roman"/>
              </a:rPr>
              <a:t> century</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422909" y="1247187"/>
            <a:ext cx="11346181" cy="481507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marR="0" lvl="0" indent="-514350">
              <a:spcBef>
                <a:spcPts val="0"/>
              </a:spcBef>
              <a:spcAft>
                <a:spcPts val="0"/>
              </a:spcAft>
              <a:buFont typeface="+mj-lt"/>
              <a:buAutoNum type="arabicPeriod" startAt="12"/>
            </a:pPr>
            <a:r>
              <a:rPr lang="en-US" sz="3200" dirty="0">
                <a:effectLst/>
                <a:latin typeface="Times New Roman" panose="02020603050405020304" pitchFamily="18" charset="0"/>
                <a:ea typeface="Times New Roman" panose="02020603050405020304" pitchFamily="18" charset="0"/>
              </a:rPr>
              <a:t>The continued </a:t>
            </a:r>
            <a:r>
              <a:rPr lang="en-US" sz="3200" b="1" i="1" dirty="0">
                <a:effectLst/>
                <a:latin typeface="Times New Roman" panose="02020603050405020304" pitchFamily="18" charset="0"/>
                <a:ea typeface="Times New Roman" panose="02020603050405020304" pitchFamily="18" charset="0"/>
              </a:rPr>
              <a:t>development of new data formats </a:t>
            </a:r>
            <a:r>
              <a:rPr lang="en-US" sz="3200" dirty="0">
                <a:effectLst/>
                <a:latin typeface="Times New Roman" panose="02020603050405020304" pitchFamily="18" charset="0"/>
                <a:ea typeface="Times New Roman" panose="02020603050405020304" pitchFamily="18" charset="0"/>
              </a:rPr>
              <a:t>to accommodate all nuclear data types and improve access by modern software systems.</a:t>
            </a:r>
          </a:p>
          <a:p>
            <a:pPr marL="514350" marR="0" lvl="0" indent="-514350">
              <a:spcBef>
                <a:spcPts val="0"/>
              </a:spcBef>
              <a:spcAft>
                <a:spcPts val="0"/>
              </a:spcAft>
              <a:buFont typeface="+mj-lt"/>
              <a:buAutoNum type="arabicPeriod" startAt="12"/>
            </a:pPr>
            <a:r>
              <a:rPr lang="en-US" sz="3200" dirty="0">
                <a:effectLst/>
                <a:latin typeface="Times New Roman" panose="02020603050405020304" pitchFamily="18" charset="0"/>
                <a:ea typeface="Times New Roman" panose="02020603050405020304" pitchFamily="18" charset="0"/>
              </a:rPr>
              <a:t>The </a:t>
            </a:r>
            <a:r>
              <a:rPr lang="en-US" sz="3200" b="1" i="1" dirty="0">
                <a:effectLst/>
                <a:latin typeface="Times New Roman" panose="02020603050405020304" pitchFamily="18" charset="0"/>
                <a:ea typeface="Times New Roman" panose="02020603050405020304" pitchFamily="18" charset="0"/>
              </a:rPr>
              <a:t>design and incorporation of artificial intelligence and machine learning </a:t>
            </a:r>
            <a:r>
              <a:rPr lang="en-US" sz="3200" dirty="0">
                <a:effectLst/>
                <a:latin typeface="Times New Roman" panose="02020603050405020304" pitchFamily="18" charset="0"/>
                <a:ea typeface="Times New Roman" panose="02020603050405020304" pitchFamily="18" charset="0"/>
              </a:rPr>
              <a:t>tools to improve the nuclear data evaluation process.</a:t>
            </a:r>
          </a:p>
          <a:p>
            <a:pPr marL="514350" marR="0" lvl="0" indent="-514350">
              <a:spcBef>
                <a:spcPts val="0"/>
              </a:spcBef>
              <a:spcAft>
                <a:spcPts val="0"/>
              </a:spcAft>
              <a:buFont typeface="+mj-lt"/>
              <a:buAutoNum type="arabicPeriod" startAt="12"/>
            </a:pPr>
            <a:r>
              <a:rPr lang="en-US" sz="3200" dirty="0">
                <a:effectLst/>
                <a:latin typeface="Times New Roman" panose="02020603050405020304" pitchFamily="18" charset="0"/>
                <a:ea typeface="Times New Roman" panose="02020603050405020304" pitchFamily="18" charset="0"/>
              </a:rPr>
              <a:t>The creation of an infrastructure for </a:t>
            </a:r>
            <a:r>
              <a:rPr lang="en-US" sz="3200" b="1" i="1" dirty="0">
                <a:effectLst/>
                <a:latin typeface="Times New Roman" panose="02020603050405020304" pitchFamily="18" charset="0"/>
                <a:ea typeface="Times New Roman" panose="02020603050405020304" pitchFamily="18" charset="0"/>
              </a:rPr>
              <a:t>open data and data preservation </a:t>
            </a:r>
            <a:r>
              <a:rPr lang="en-US" sz="3200" dirty="0">
                <a:effectLst/>
                <a:latin typeface="Times New Roman" panose="02020603050405020304" pitchFamily="18" charset="0"/>
                <a:ea typeface="Times New Roman" panose="02020603050405020304" pitchFamily="18" charset="0"/>
              </a:rPr>
              <a:t>for use by the entire nuclear physics community.</a:t>
            </a:r>
          </a:p>
          <a:p>
            <a:pPr marL="514350" marR="0" lvl="0" indent="-514350">
              <a:spcBef>
                <a:spcPts val="0"/>
              </a:spcBef>
              <a:spcAft>
                <a:spcPts val="0"/>
              </a:spcAft>
              <a:buFont typeface="+mj-lt"/>
              <a:buAutoNum type="arabicPeriod" startAt="12"/>
            </a:pPr>
            <a:endParaRPr lang="en-US" sz="3200" dirty="0">
              <a:effectLst/>
              <a:latin typeface="Times New Roman" panose="02020603050405020304" pitchFamily="18" charset="0"/>
              <a:ea typeface="Times New Roman" panose="02020603050405020304" pitchFamily="18" charset="0"/>
            </a:endParaRPr>
          </a:p>
        </p:txBody>
      </p:sp>
      <p:sp>
        <p:nvSpPr>
          <p:cNvPr id="2" name="TextBox 1">
            <a:extLst>
              <a:ext uri="{FF2B5EF4-FFF2-40B4-BE49-F238E27FC236}">
                <a16:creationId xmlns:a16="http://schemas.microsoft.com/office/drawing/2014/main" id="{46C78867-BD1B-233F-8C15-8026A938319C}"/>
              </a:ext>
            </a:extLst>
          </p:cNvPr>
          <p:cNvSpPr txBox="1"/>
          <p:nvPr/>
        </p:nvSpPr>
        <p:spPr>
          <a:xfrm>
            <a:off x="976650" y="5638843"/>
            <a:ext cx="10238700" cy="646331"/>
          </a:xfrm>
          <a:prstGeom prst="rect">
            <a:avLst/>
          </a:prstGeom>
          <a:solidFill>
            <a:srgbClr val="FFFF00"/>
          </a:solidFill>
          <a:ln>
            <a:solidFill>
              <a:srgbClr val="0432FF"/>
            </a:solidFill>
          </a:ln>
        </p:spPr>
        <p:txBody>
          <a:bodyPr wrap="none" rtlCol="0">
            <a:spAutoFit/>
          </a:bodyPr>
          <a:lstStyle/>
          <a:p>
            <a:r>
              <a:rPr lang="en-US" sz="3600" dirty="0">
                <a:latin typeface="Times New Roman" panose="02020603050405020304" pitchFamily="18" charset="0"/>
                <a:cs typeface="Times New Roman" panose="02020603050405020304" pitchFamily="18" charset="0"/>
              </a:rPr>
              <a:t>Each new initiative requires 1-2 FTE an ongoing basis</a:t>
            </a:r>
          </a:p>
        </p:txBody>
      </p:sp>
    </p:spTree>
    <p:extLst>
      <p:ext uri="{BB962C8B-B14F-4D97-AF65-F5344CB8AC3E}">
        <p14:creationId xmlns:p14="http://schemas.microsoft.com/office/powerpoint/2010/main" val="29609940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931" y="15585"/>
            <a:ext cx="12192000" cy="920868"/>
          </a:xfrm>
        </p:spPr>
        <p:txBody>
          <a:bodyPr/>
          <a:lstStyle/>
          <a:p>
            <a:r>
              <a:rPr lang="en-US" sz="3600" b="0" dirty="0">
                <a:solidFill>
                  <a:schemeClr val="tx1"/>
                </a:solidFill>
                <a:latin typeface="Times New Roman"/>
                <a:cs typeface="Times New Roman"/>
              </a:rPr>
              <a:t>Furthermore, the topics covered at Oslo meetings are the most crosscutting</a:t>
            </a:r>
          </a:p>
        </p:txBody>
      </p:sp>
      <p:grpSp>
        <p:nvGrpSpPr>
          <p:cNvPr id="166" name="Group 165">
            <a:extLst>
              <a:ext uri="{FF2B5EF4-FFF2-40B4-BE49-F238E27FC236}">
                <a16:creationId xmlns:a16="http://schemas.microsoft.com/office/drawing/2014/main" id="{A837271A-923A-236A-43DC-F967B2DB26A1}"/>
              </a:ext>
            </a:extLst>
          </p:cNvPr>
          <p:cNvGrpSpPr/>
          <p:nvPr/>
        </p:nvGrpSpPr>
        <p:grpSpPr>
          <a:xfrm>
            <a:off x="9713958" y="1641711"/>
            <a:ext cx="1724876" cy="1323439"/>
            <a:chOff x="10449169" y="1820296"/>
            <a:chExt cx="1724876" cy="1323439"/>
          </a:xfrm>
        </p:grpSpPr>
        <p:sp>
          <p:nvSpPr>
            <p:cNvPr id="163" name="TextBox 162">
              <a:extLst>
                <a:ext uri="{FF2B5EF4-FFF2-40B4-BE49-F238E27FC236}">
                  <a16:creationId xmlns:a16="http://schemas.microsoft.com/office/drawing/2014/main" id="{350F957A-B16B-8621-BB3D-C4D2569EE2A3}"/>
                </a:ext>
              </a:extLst>
            </p:cNvPr>
            <p:cNvSpPr txBox="1"/>
            <p:nvPr/>
          </p:nvSpPr>
          <p:spPr>
            <a:xfrm>
              <a:off x="10768274" y="2149817"/>
              <a:ext cx="1405771" cy="830997"/>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Existing Efforts</a:t>
              </a:r>
            </a:p>
          </p:txBody>
        </p:sp>
        <p:sp>
          <p:nvSpPr>
            <p:cNvPr id="165" name="TextBox 164">
              <a:extLst>
                <a:ext uri="{FF2B5EF4-FFF2-40B4-BE49-F238E27FC236}">
                  <a16:creationId xmlns:a16="http://schemas.microsoft.com/office/drawing/2014/main" id="{6837C157-FA92-E2C2-B4C9-B920C6FB0144}"/>
                </a:ext>
              </a:extLst>
            </p:cNvPr>
            <p:cNvSpPr txBox="1"/>
            <p:nvPr/>
          </p:nvSpPr>
          <p:spPr>
            <a:xfrm>
              <a:off x="10449169" y="1820296"/>
              <a:ext cx="676788" cy="1323439"/>
            </a:xfrm>
            <a:prstGeom prst="rect">
              <a:avLst/>
            </a:prstGeom>
            <a:noFill/>
          </p:spPr>
          <p:txBody>
            <a:bodyPr wrap="none" rtlCol="0">
              <a:spAutoFit/>
            </a:bodyPr>
            <a:lstStyle/>
            <a:p>
              <a:r>
                <a:rPr lang="en-US" sz="8000" dirty="0">
                  <a:latin typeface="Times New Roman" panose="02020603050405020304" pitchFamily="18" charset="0"/>
                  <a:cs typeface="Times New Roman" panose="02020603050405020304" pitchFamily="18" charset="0"/>
                </a:rPr>
                <a:t>}</a:t>
              </a:r>
            </a:p>
          </p:txBody>
        </p:sp>
      </p:grpSp>
      <p:grpSp>
        <p:nvGrpSpPr>
          <p:cNvPr id="169" name="Group 168">
            <a:extLst>
              <a:ext uri="{FF2B5EF4-FFF2-40B4-BE49-F238E27FC236}">
                <a16:creationId xmlns:a16="http://schemas.microsoft.com/office/drawing/2014/main" id="{FA4168A0-AD68-2F96-6765-C90DECDB00B9}"/>
              </a:ext>
            </a:extLst>
          </p:cNvPr>
          <p:cNvGrpSpPr/>
          <p:nvPr/>
        </p:nvGrpSpPr>
        <p:grpSpPr>
          <a:xfrm>
            <a:off x="9623929" y="2303430"/>
            <a:ext cx="2243180" cy="3016210"/>
            <a:chOff x="10181145" y="832285"/>
            <a:chExt cx="2243180" cy="3016210"/>
          </a:xfrm>
        </p:grpSpPr>
        <p:sp>
          <p:nvSpPr>
            <p:cNvPr id="170" name="TextBox 169">
              <a:extLst>
                <a:ext uri="{FF2B5EF4-FFF2-40B4-BE49-F238E27FC236}">
                  <a16:creationId xmlns:a16="http://schemas.microsoft.com/office/drawing/2014/main" id="{7D8FDBAE-9802-5219-48DD-7F9E33A8856C}"/>
                </a:ext>
              </a:extLst>
            </p:cNvPr>
            <p:cNvSpPr txBox="1"/>
            <p:nvPr/>
          </p:nvSpPr>
          <p:spPr>
            <a:xfrm>
              <a:off x="11018554" y="2195635"/>
              <a:ext cx="1405771" cy="830997"/>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New Initiatives</a:t>
              </a:r>
            </a:p>
          </p:txBody>
        </p:sp>
        <p:sp>
          <p:nvSpPr>
            <p:cNvPr id="171" name="TextBox 170">
              <a:extLst>
                <a:ext uri="{FF2B5EF4-FFF2-40B4-BE49-F238E27FC236}">
                  <a16:creationId xmlns:a16="http://schemas.microsoft.com/office/drawing/2014/main" id="{E603148C-6E96-9E0F-1327-F54E2D1D4E51}"/>
                </a:ext>
              </a:extLst>
            </p:cNvPr>
            <p:cNvSpPr txBox="1"/>
            <p:nvPr/>
          </p:nvSpPr>
          <p:spPr>
            <a:xfrm>
              <a:off x="10181145" y="832285"/>
              <a:ext cx="1354858" cy="3016210"/>
            </a:xfrm>
            <a:prstGeom prst="rect">
              <a:avLst/>
            </a:prstGeom>
            <a:noFill/>
          </p:spPr>
          <p:txBody>
            <a:bodyPr wrap="none" rtlCol="0">
              <a:spAutoFit/>
            </a:bodyPr>
            <a:lstStyle/>
            <a:p>
              <a:r>
                <a:rPr lang="en-US" sz="19000" dirty="0">
                  <a:latin typeface="Times New Roman" panose="02020603050405020304" pitchFamily="18" charset="0"/>
                  <a:cs typeface="Times New Roman" panose="02020603050405020304" pitchFamily="18" charset="0"/>
                </a:rPr>
                <a:t>}</a:t>
              </a:r>
            </a:p>
          </p:txBody>
        </p:sp>
      </p:grpSp>
      <p:grpSp>
        <p:nvGrpSpPr>
          <p:cNvPr id="172" name="Group 171">
            <a:extLst>
              <a:ext uri="{FF2B5EF4-FFF2-40B4-BE49-F238E27FC236}">
                <a16:creationId xmlns:a16="http://schemas.microsoft.com/office/drawing/2014/main" id="{3DE3FE0D-1920-C4C6-F93C-C9838F9FEEB9}"/>
              </a:ext>
            </a:extLst>
          </p:cNvPr>
          <p:cNvGrpSpPr/>
          <p:nvPr/>
        </p:nvGrpSpPr>
        <p:grpSpPr>
          <a:xfrm>
            <a:off x="9713958" y="4926580"/>
            <a:ext cx="1744165" cy="1323439"/>
            <a:chOff x="10449169" y="1820296"/>
            <a:chExt cx="1744165" cy="1323439"/>
          </a:xfrm>
        </p:grpSpPr>
        <p:sp>
          <p:nvSpPr>
            <p:cNvPr id="173" name="TextBox 172">
              <a:extLst>
                <a:ext uri="{FF2B5EF4-FFF2-40B4-BE49-F238E27FC236}">
                  <a16:creationId xmlns:a16="http://schemas.microsoft.com/office/drawing/2014/main" id="{EA217286-741A-B35C-FBE6-75A0258D1FF6}"/>
                </a:ext>
              </a:extLst>
            </p:cNvPr>
            <p:cNvSpPr txBox="1"/>
            <p:nvPr/>
          </p:nvSpPr>
          <p:spPr>
            <a:xfrm>
              <a:off x="10787563" y="2181167"/>
              <a:ext cx="1405771" cy="830997"/>
            </a:xfrm>
            <a:prstGeom prst="rect">
              <a:avLst/>
            </a:prstGeom>
            <a:noFill/>
          </p:spPr>
          <p:txBody>
            <a:bodyPr wrap="square" rtlCol="0">
              <a:spAutoFit/>
            </a:bodyPr>
            <a:lstStyle/>
            <a:p>
              <a:pPr algn="ctr"/>
              <a:r>
                <a:rPr lang="en-US" sz="2400" dirty="0">
                  <a:latin typeface="Times New Roman" panose="02020603050405020304" pitchFamily="18" charset="0"/>
                  <a:cs typeface="Times New Roman" panose="02020603050405020304" pitchFamily="18" charset="0"/>
                </a:rPr>
                <a:t>Enabling</a:t>
              </a:r>
            </a:p>
            <a:p>
              <a:pPr algn="ctr"/>
              <a:r>
                <a:rPr lang="en-US" sz="2400" dirty="0">
                  <a:latin typeface="Times New Roman" panose="02020603050405020304" pitchFamily="18" charset="0"/>
                  <a:cs typeface="Times New Roman" panose="02020603050405020304" pitchFamily="18" charset="0"/>
                </a:rPr>
                <a:t>initiatives</a:t>
              </a:r>
            </a:p>
          </p:txBody>
        </p:sp>
        <p:sp>
          <p:nvSpPr>
            <p:cNvPr id="174" name="TextBox 173">
              <a:extLst>
                <a:ext uri="{FF2B5EF4-FFF2-40B4-BE49-F238E27FC236}">
                  <a16:creationId xmlns:a16="http://schemas.microsoft.com/office/drawing/2014/main" id="{F2585C4C-0823-229E-2BED-643F6E99DCAD}"/>
                </a:ext>
              </a:extLst>
            </p:cNvPr>
            <p:cNvSpPr txBox="1"/>
            <p:nvPr/>
          </p:nvSpPr>
          <p:spPr>
            <a:xfrm>
              <a:off x="10449169" y="1820296"/>
              <a:ext cx="676788" cy="1323439"/>
            </a:xfrm>
            <a:prstGeom prst="rect">
              <a:avLst/>
            </a:prstGeom>
            <a:noFill/>
          </p:spPr>
          <p:txBody>
            <a:bodyPr wrap="none" rtlCol="0">
              <a:spAutoFit/>
            </a:bodyPr>
            <a:lstStyle/>
            <a:p>
              <a:r>
                <a:rPr lang="en-US" sz="8000" dirty="0">
                  <a:latin typeface="Times New Roman" panose="02020603050405020304" pitchFamily="18" charset="0"/>
                  <a:cs typeface="Times New Roman" panose="02020603050405020304" pitchFamily="18" charset="0"/>
                </a:rPr>
                <a:t>}</a:t>
              </a:r>
            </a:p>
          </p:txBody>
        </p:sp>
      </p:grpSp>
      <p:grpSp>
        <p:nvGrpSpPr>
          <p:cNvPr id="23" name="Group 22">
            <a:extLst>
              <a:ext uri="{FF2B5EF4-FFF2-40B4-BE49-F238E27FC236}">
                <a16:creationId xmlns:a16="http://schemas.microsoft.com/office/drawing/2014/main" id="{B5B37C11-F6BE-7640-959F-93DE4D75549C}"/>
              </a:ext>
            </a:extLst>
          </p:cNvPr>
          <p:cNvGrpSpPr/>
          <p:nvPr/>
        </p:nvGrpSpPr>
        <p:grpSpPr>
          <a:xfrm>
            <a:off x="76200" y="1315420"/>
            <a:ext cx="10033758" cy="5209836"/>
            <a:chOff x="76200" y="1315420"/>
            <a:chExt cx="10033758" cy="5209836"/>
          </a:xfrm>
        </p:grpSpPr>
        <p:graphicFrame>
          <p:nvGraphicFramePr>
            <p:cNvPr id="168" name="Object 167">
              <a:extLst>
                <a:ext uri="{FF2B5EF4-FFF2-40B4-BE49-F238E27FC236}">
                  <a16:creationId xmlns:a16="http://schemas.microsoft.com/office/drawing/2014/main" id="{6AF6E5E1-BA54-4D8F-EFDE-59318952C8C5}"/>
                </a:ext>
              </a:extLst>
            </p:cNvPr>
            <p:cNvGraphicFramePr>
              <a:graphicFrameLocks noChangeAspect="1"/>
            </p:cNvGraphicFramePr>
            <p:nvPr>
              <p:extLst>
                <p:ext uri="{D42A27DB-BD31-4B8C-83A1-F6EECF244321}">
                  <p14:modId xmlns:p14="http://schemas.microsoft.com/office/powerpoint/2010/main" val="3344984852"/>
                </p:ext>
              </p:extLst>
            </p:nvPr>
          </p:nvGraphicFramePr>
          <p:xfrm>
            <a:off x="76200" y="1315420"/>
            <a:ext cx="10033758" cy="5209836"/>
          </p:xfrm>
          <a:graphic>
            <a:graphicData uri="http://schemas.openxmlformats.org/presentationml/2006/ole">
              <mc:AlternateContent xmlns:mc="http://schemas.openxmlformats.org/markup-compatibility/2006">
                <mc:Choice xmlns:v="urn:schemas-microsoft-com:vml" Requires="v">
                  <p:oleObj name="Document" r:id="rId2" imgW="5943600" imgH="3086100" progId="Word.Document.12">
                    <p:embed/>
                  </p:oleObj>
                </mc:Choice>
                <mc:Fallback>
                  <p:oleObj name="Document" r:id="rId2" imgW="5943600" imgH="3086100" progId="Word.Document.12">
                    <p:embed/>
                    <p:pic>
                      <p:nvPicPr>
                        <p:cNvPr id="168" name="Object 167">
                          <a:extLst>
                            <a:ext uri="{FF2B5EF4-FFF2-40B4-BE49-F238E27FC236}">
                              <a16:creationId xmlns:a16="http://schemas.microsoft.com/office/drawing/2014/main" id="{6AF6E5E1-BA54-4D8F-EFDE-59318952C8C5}"/>
                            </a:ext>
                          </a:extLst>
                        </p:cNvPr>
                        <p:cNvPicPr/>
                        <p:nvPr/>
                      </p:nvPicPr>
                      <p:blipFill>
                        <a:blip r:embed="rId3"/>
                        <a:stretch>
                          <a:fillRect/>
                        </a:stretch>
                      </p:blipFill>
                      <p:spPr>
                        <a:xfrm>
                          <a:off x="76200" y="1315420"/>
                          <a:ext cx="10033758" cy="5209836"/>
                        </a:xfrm>
                        <a:prstGeom prst="rect">
                          <a:avLst/>
                        </a:prstGeom>
                      </p:spPr>
                    </p:pic>
                  </p:oleObj>
                </mc:Fallback>
              </mc:AlternateContent>
            </a:graphicData>
          </a:graphic>
        </p:graphicFrame>
        <p:cxnSp>
          <p:nvCxnSpPr>
            <p:cNvPr id="2" name="Straight Connector 1">
              <a:extLst>
                <a:ext uri="{FF2B5EF4-FFF2-40B4-BE49-F238E27FC236}">
                  <a16:creationId xmlns:a16="http://schemas.microsoft.com/office/drawing/2014/main" id="{6F86DA15-6B17-7F00-F978-C641ED21B923}"/>
                </a:ext>
              </a:extLst>
            </p:cNvPr>
            <p:cNvCxnSpPr>
              <a:cxnSpLocks/>
            </p:cNvCxnSpPr>
            <p:nvPr/>
          </p:nvCxnSpPr>
          <p:spPr>
            <a:xfrm>
              <a:off x="4593350" y="1925483"/>
              <a:ext cx="0" cy="907211"/>
            </a:xfrm>
            <a:prstGeom prst="line">
              <a:avLst/>
            </a:prstGeom>
            <a:ln w="5715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5" name="Straight Connector 4">
              <a:extLst>
                <a:ext uri="{FF2B5EF4-FFF2-40B4-BE49-F238E27FC236}">
                  <a16:creationId xmlns:a16="http://schemas.microsoft.com/office/drawing/2014/main" id="{CF466832-D7A4-BAD3-2224-2FB36A1EC27D}"/>
                </a:ext>
              </a:extLst>
            </p:cNvPr>
            <p:cNvCxnSpPr>
              <a:cxnSpLocks/>
            </p:cNvCxnSpPr>
            <p:nvPr/>
          </p:nvCxnSpPr>
          <p:spPr>
            <a:xfrm>
              <a:off x="4593350" y="3136577"/>
              <a:ext cx="29234" cy="3061888"/>
            </a:xfrm>
            <a:prstGeom prst="line">
              <a:avLst/>
            </a:prstGeom>
            <a:ln w="5715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8" name="Straight Connector 7">
              <a:extLst>
                <a:ext uri="{FF2B5EF4-FFF2-40B4-BE49-F238E27FC236}">
                  <a16:creationId xmlns:a16="http://schemas.microsoft.com/office/drawing/2014/main" id="{81DD11A4-16BE-CB21-8CCD-43B546C4505D}"/>
                </a:ext>
              </a:extLst>
            </p:cNvPr>
            <p:cNvCxnSpPr>
              <a:cxnSpLocks/>
            </p:cNvCxnSpPr>
            <p:nvPr/>
          </p:nvCxnSpPr>
          <p:spPr>
            <a:xfrm>
              <a:off x="2478336" y="2536657"/>
              <a:ext cx="0" cy="1529821"/>
            </a:xfrm>
            <a:prstGeom prst="line">
              <a:avLst/>
            </a:prstGeom>
            <a:ln w="5715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0" name="Straight Connector 9">
              <a:extLst>
                <a:ext uri="{FF2B5EF4-FFF2-40B4-BE49-F238E27FC236}">
                  <a16:creationId xmlns:a16="http://schemas.microsoft.com/office/drawing/2014/main" id="{EE2BD9E2-2FD6-5E70-D658-C0AD0858037F}"/>
                </a:ext>
              </a:extLst>
            </p:cNvPr>
            <p:cNvCxnSpPr>
              <a:cxnSpLocks/>
            </p:cNvCxnSpPr>
            <p:nvPr/>
          </p:nvCxnSpPr>
          <p:spPr>
            <a:xfrm flipH="1">
              <a:off x="2478336" y="5287451"/>
              <a:ext cx="6482" cy="924345"/>
            </a:xfrm>
            <a:prstGeom prst="line">
              <a:avLst/>
            </a:prstGeom>
            <a:ln w="5715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2" name="Straight Connector 11">
              <a:extLst>
                <a:ext uri="{FF2B5EF4-FFF2-40B4-BE49-F238E27FC236}">
                  <a16:creationId xmlns:a16="http://schemas.microsoft.com/office/drawing/2014/main" id="{7B96B612-9B0C-5AC3-515E-9CE473613289}"/>
                </a:ext>
              </a:extLst>
            </p:cNvPr>
            <p:cNvCxnSpPr>
              <a:cxnSpLocks/>
            </p:cNvCxnSpPr>
            <p:nvPr/>
          </p:nvCxnSpPr>
          <p:spPr>
            <a:xfrm flipH="1">
              <a:off x="2478336" y="1925483"/>
              <a:ext cx="6482" cy="304761"/>
            </a:xfrm>
            <a:prstGeom prst="line">
              <a:avLst/>
            </a:prstGeom>
            <a:ln w="57150">
              <a:solidFill>
                <a:srgbClr val="000000"/>
              </a:solidFill>
            </a:ln>
          </p:spPr>
          <p:style>
            <a:lnRef idx="2">
              <a:schemeClr val="accent1"/>
            </a:lnRef>
            <a:fillRef idx="0">
              <a:schemeClr val="accent1"/>
            </a:fillRef>
            <a:effectRef idx="1">
              <a:schemeClr val="accent1"/>
            </a:effectRef>
            <a:fontRef idx="minor">
              <a:schemeClr val="tx1"/>
            </a:fontRef>
          </p:style>
        </p:cxnSp>
        <p:cxnSp>
          <p:nvCxnSpPr>
            <p:cNvPr id="14" name="Straight Connector 13">
              <a:extLst>
                <a:ext uri="{FF2B5EF4-FFF2-40B4-BE49-F238E27FC236}">
                  <a16:creationId xmlns:a16="http://schemas.microsoft.com/office/drawing/2014/main" id="{6702C757-1D97-9526-B835-B2C00A408663}"/>
                </a:ext>
              </a:extLst>
            </p:cNvPr>
            <p:cNvCxnSpPr>
              <a:cxnSpLocks/>
            </p:cNvCxnSpPr>
            <p:nvPr/>
          </p:nvCxnSpPr>
          <p:spPr>
            <a:xfrm flipH="1">
              <a:off x="2471854" y="2231896"/>
              <a:ext cx="6482" cy="304761"/>
            </a:xfrm>
            <a:prstGeom prst="line">
              <a:avLst/>
            </a:prstGeom>
            <a:ln w="57150">
              <a:solidFill>
                <a:srgbClr val="BFBFBF"/>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9C761C27-3ACC-5EE4-8F2F-7FB5D6CF86B5}"/>
                </a:ext>
              </a:extLst>
            </p:cNvPr>
            <p:cNvCxnSpPr>
              <a:cxnSpLocks/>
            </p:cNvCxnSpPr>
            <p:nvPr/>
          </p:nvCxnSpPr>
          <p:spPr>
            <a:xfrm>
              <a:off x="2478336" y="4082279"/>
              <a:ext cx="6482" cy="277482"/>
            </a:xfrm>
            <a:prstGeom prst="line">
              <a:avLst/>
            </a:prstGeom>
            <a:ln w="57150">
              <a:solidFill>
                <a:srgbClr val="BFBFBF"/>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a:extLst>
                <a:ext uri="{FF2B5EF4-FFF2-40B4-BE49-F238E27FC236}">
                  <a16:creationId xmlns:a16="http://schemas.microsoft.com/office/drawing/2014/main" id="{1B2A52D1-E856-1959-EC18-05390F919B75}"/>
                </a:ext>
              </a:extLst>
            </p:cNvPr>
            <p:cNvCxnSpPr>
              <a:cxnSpLocks/>
            </p:cNvCxnSpPr>
            <p:nvPr/>
          </p:nvCxnSpPr>
          <p:spPr>
            <a:xfrm>
              <a:off x="2500654" y="4701444"/>
              <a:ext cx="6482" cy="277482"/>
            </a:xfrm>
            <a:prstGeom prst="line">
              <a:avLst/>
            </a:prstGeom>
            <a:ln w="57150">
              <a:solidFill>
                <a:srgbClr val="BFBFBF"/>
              </a:solidFill>
            </a:ln>
            <a:effectLst/>
          </p:spPr>
          <p:style>
            <a:lnRef idx="2">
              <a:schemeClr val="accent1"/>
            </a:lnRef>
            <a:fillRef idx="0">
              <a:schemeClr val="accent1"/>
            </a:fillRef>
            <a:effectRef idx="1">
              <a:schemeClr val="accent1"/>
            </a:effectRef>
            <a:fontRef idx="minor">
              <a:schemeClr val="tx1"/>
            </a:fontRef>
          </p:style>
        </p:cxnSp>
      </p:grpSp>
      <p:grpSp>
        <p:nvGrpSpPr>
          <p:cNvPr id="16" name="Group 15">
            <a:extLst>
              <a:ext uri="{FF2B5EF4-FFF2-40B4-BE49-F238E27FC236}">
                <a16:creationId xmlns:a16="http://schemas.microsoft.com/office/drawing/2014/main" id="{D1FC7F5F-EECF-8CE0-17E4-974D18D52EB2}"/>
              </a:ext>
            </a:extLst>
          </p:cNvPr>
          <p:cNvGrpSpPr/>
          <p:nvPr/>
        </p:nvGrpSpPr>
        <p:grpSpPr>
          <a:xfrm>
            <a:off x="349202" y="2234004"/>
            <a:ext cx="9498021" cy="3053447"/>
            <a:chOff x="349202" y="2234004"/>
            <a:chExt cx="9498021" cy="3053447"/>
          </a:xfrm>
        </p:grpSpPr>
        <p:grpSp>
          <p:nvGrpSpPr>
            <p:cNvPr id="11" name="Group 10">
              <a:extLst>
                <a:ext uri="{FF2B5EF4-FFF2-40B4-BE49-F238E27FC236}">
                  <a16:creationId xmlns:a16="http://schemas.microsoft.com/office/drawing/2014/main" id="{14A13148-DC00-7108-DA9E-9007F6A7FE08}"/>
                </a:ext>
              </a:extLst>
            </p:cNvPr>
            <p:cNvGrpSpPr/>
            <p:nvPr/>
          </p:nvGrpSpPr>
          <p:grpSpPr>
            <a:xfrm>
              <a:off x="349202" y="2234004"/>
              <a:ext cx="9488346" cy="2135127"/>
              <a:chOff x="349202" y="2234004"/>
              <a:chExt cx="9488346" cy="2135127"/>
            </a:xfrm>
          </p:grpSpPr>
          <p:sp>
            <p:nvSpPr>
              <p:cNvPr id="6" name="Rectangle 5">
                <a:extLst>
                  <a:ext uri="{FF2B5EF4-FFF2-40B4-BE49-F238E27FC236}">
                    <a16:creationId xmlns:a16="http://schemas.microsoft.com/office/drawing/2014/main" id="{47688112-0C0D-97D7-46F6-17DB55131EB2}"/>
                  </a:ext>
                </a:extLst>
              </p:cNvPr>
              <p:cNvSpPr/>
              <p:nvPr/>
            </p:nvSpPr>
            <p:spPr>
              <a:xfrm>
                <a:off x="349202" y="2234004"/>
                <a:ext cx="9487753" cy="1551563"/>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6A485CA8-ECEF-8C85-038F-038828788330}"/>
                  </a:ext>
                </a:extLst>
              </p:cNvPr>
              <p:cNvSpPr/>
              <p:nvPr/>
            </p:nvSpPr>
            <p:spPr>
              <a:xfrm>
                <a:off x="349795" y="4066478"/>
                <a:ext cx="9487753" cy="302653"/>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13" name="Rectangle 12">
              <a:extLst>
                <a:ext uri="{FF2B5EF4-FFF2-40B4-BE49-F238E27FC236}">
                  <a16:creationId xmlns:a16="http://schemas.microsoft.com/office/drawing/2014/main" id="{E25FCF07-CF69-5632-14FB-1D1D7C6D48A6}"/>
                </a:ext>
              </a:extLst>
            </p:cNvPr>
            <p:cNvSpPr/>
            <p:nvPr/>
          </p:nvSpPr>
          <p:spPr>
            <a:xfrm>
              <a:off x="359470" y="4696581"/>
              <a:ext cx="9487753" cy="590870"/>
            </a:xfrm>
            <a:prstGeom prst="rect">
              <a:avLst/>
            </a:prstGeom>
            <a:noFill/>
            <a:ln w="508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2210955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dissolve">
                                      <p:cBhvr>
                                        <p:cTn id="7"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413CEAF0-DAFD-2EF1-266B-4BA582BC7738}"/>
              </a:ext>
            </a:extLst>
          </p:cNvPr>
          <p:cNvGraphicFramePr/>
          <p:nvPr>
            <p:extLst>
              <p:ext uri="{D42A27DB-BD31-4B8C-83A1-F6EECF244321}">
                <p14:modId xmlns:p14="http://schemas.microsoft.com/office/powerpoint/2010/main" val="4101954701"/>
              </p:ext>
            </p:extLst>
          </p:nvPr>
        </p:nvGraphicFramePr>
        <p:xfrm>
          <a:off x="884817" y="920868"/>
          <a:ext cx="10698480" cy="5090160"/>
        </p:xfrm>
        <a:graphic>
          <a:graphicData uri="http://schemas.openxmlformats.org/drawingml/2006/chart">
            <c:chart xmlns:c="http://schemas.openxmlformats.org/drawingml/2006/chart" xmlns:r="http://schemas.openxmlformats.org/officeDocument/2006/relationships" r:id="rId3"/>
          </a:graphicData>
        </a:graphic>
      </p:graphicFrame>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time scale of this expansion can be adjusted to fit funding and recruitment profiles</a:t>
            </a:r>
            <a:endParaRPr lang="en-US" sz="4000" dirty="0">
              <a:solidFill>
                <a:schemeClr val="tx1"/>
              </a:solidFill>
              <a:latin typeface="Times New Roman"/>
              <a:cs typeface="Times New Roman"/>
            </a:endParaRPr>
          </a:p>
        </p:txBody>
      </p:sp>
    </p:spTree>
    <p:extLst>
      <p:ext uri="{BB962C8B-B14F-4D97-AF65-F5344CB8AC3E}">
        <p14:creationId xmlns:p14="http://schemas.microsoft.com/office/powerpoint/2010/main" val="3453633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84E52416-5B34-02B8-7426-716D501EB448}"/>
              </a:ext>
            </a:extLst>
          </p:cNvPr>
          <p:cNvSpPr txBox="1">
            <a:spLocks/>
          </p:cNvSpPr>
          <p:nvPr/>
        </p:nvSpPr>
        <p:spPr>
          <a:xfrm>
            <a:off x="290945" y="2"/>
            <a:ext cx="11582399" cy="809750"/>
          </a:xfrm>
          <a:prstGeom prst="rect">
            <a:avLst/>
          </a:prstGeom>
        </p:spPr>
        <p:txBody>
          <a:bodyPr vert="horz" lIns="91440" tIns="45720" rIns="91440" bIns="45720" rtlCol="0" anchor="b" anchorCtr="0">
            <a:normAutofit/>
          </a:bodyPr>
          <a:lstStyle>
            <a:lvl1pPr algn="ctr" defTabSz="457200" rtl="0" eaLnBrk="1" latinLnBrk="0" hangingPunct="1">
              <a:spcBef>
                <a:spcPct val="0"/>
              </a:spcBef>
              <a:buNone/>
              <a:defRPr sz="5400" b="1" i="0" kern="1200" cap="none" baseline="0">
                <a:solidFill>
                  <a:schemeClr val="bg1"/>
                </a:solidFill>
                <a:latin typeface="Arial" panose="020B0604020202020204" pitchFamily="34" charset="0"/>
                <a:ea typeface="+mj-ea"/>
                <a:cs typeface="+mj-cs"/>
              </a:defRPr>
            </a:lvl1pPr>
          </a:lstStyle>
          <a:p>
            <a:r>
              <a:rPr lang="en-US" sz="4400" b="0" dirty="0">
                <a:solidFill>
                  <a:schemeClr val="tx1"/>
                </a:solidFill>
                <a:latin typeface="Times New Roman" panose="02020603050405020304" pitchFamily="18" charset="0"/>
                <a:ea typeface="Helvetica" charset="0"/>
                <a:cs typeface="Times New Roman" panose="02020603050405020304" pitchFamily="18" charset="0"/>
              </a:rPr>
              <a:t>Summary/Conclusions</a:t>
            </a:r>
          </a:p>
        </p:txBody>
      </p:sp>
      <p:sp>
        <p:nvSpPr>
          <p:cNvPr id="6" name="Content Placeholder 1">
            <a:extLst>
              <a:ext uri="{FF2B5EF4-FFF2-40B4-BE49-F238E27FC236}">
                <a16:creationId xmlns:a16="http://schemas.microsoft.com/office/drawing/2014/main" id="{D82734F0-9117-910A-90A8-EA62720AC0AA}"/>
              </a:ext>
            </a:extLst>
          </p:cNvPr>
          <p:cNvSpPr txBox="1">
            <a:spLocks/>
          </p:cNvSpPr>
          <p:nvPr/>
        </p:nvSpPr>
        <p:spPr>
          <a:xfrm>
            <a:off x="0" y="809752"/>
            <a:ext cx="12192000" cy="5728699"/>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920750" indent="-920750"/>
            <a:r>
              <a:rPr lang="en-US" sz="3200" dirty="0">
                <a:latin typeface="Times New Roman"/>
                <a:cs typeface="Times New Roman"/>
              </a:rPr>
              <a:t>The US just completed its once-every-5-10-year long-term planning exercise for nuclear science</a:t>
            </a:r>
          </a:p>
          <a:p>
            <a:pPr marL="920750" indent="-920750"/>
            <a:r>
              <a:rPr lang="en-US" sz="3200" dirty="0">
                <a:latin typeface="Times New Roman"/>
                <a:cs typeface="Times New Roman"/>
              </a:rPr>
              <a:t>Input from the reports was used in the Long Range Plan (e.g., applications, low-energy program etc.)</a:t>
            </a:r>
          </a:p>
          <a:p>
            <a:pPr marL="0" indent="0">
              <a:buNone/>
            </a:pPr>
            <a:endParaRPr lang="en-US" sz="1400" dirty="0">
              <a:latin typeface="Times New Roman"/>
              <a:cs typeface="Times New Roman"/>
            </a:endParaRPr>
          </a:p>
          <a:p>
            <a:pPr marL="231775" lvl="1" indent="0" algn="ctr">
              <a:buNone/>
            </a:pPr>
            <a:r>
              <a:rPr lang="en-US" sz="3200" i="1" dirty="0">
                <a:latin typeface="Times New Roman"/>
                <a:cs typeface="Times New Roman"/>
              </a:rPr>
              <a:t>For the first time nuclear data was mentioned in the executive summary (e.g., the only part that most congressional staffers actually read)</a:t>
            </a:r>
          </a:p>
        </p:txBody>
      </p:sp>
      <p:sp>
        <p:nvSpPr>
          <p:cNvPr id="2" name="Title 2">
            <a:extLst>
              <a:ext uri="{FF2B5EF4-FFF2-40B4-BE49-F238E27FC236}">
                <a16:creationId xmlns:a16="http://schemas.microsoft.com/office/drawing/2014/main" id="{A2032EEA-B1EB-AE58-6235-BB97323DFDE8}"/>
              </a:ext>
            </a:extLst>
          </p:cNvPr>
          <p:cNvSpPr txBox="1">
            <a:spLocks/>
          </p:cNvSpPr>
          <p:nvPr/>
        </p:nvSpPr>
        <p:spPr>
          <a:xfrm>
            <a:off x="450964" y="5222240"/>
            <a:ext cx="11262360" cy="1081395"/>
          </a:xfrm>
          <a:prstGeom prst="rect">
            <a:avLst/>
          </a:prstGeom>
        </p:spPr>
        <p:txBody>
          <a:bodyPr vert="horz" lIns="91440" tIns="45720" rIns="91440" bIns="45720" rtlCol="0" anchor="b" anchorCtr="0">
            <a:noAutofit/>
          </a:bodyPr>
          <a:lstStyle>
            <a:lvl1pPr algn="ctr" defTabSz="457200" rtl="0" eaLnBrk="1" latinLnBrk="0" hangingPunct="1">
              <a:spcBef>
                <a:spcPct val="0"/>
              </a:spcBef>
              <a:buNone/>
              <a:defRPr sz="5400" b="1" i="0" kern="1200" cap="none" baseline="0">
                <a:solidFill>
                  <a:schemeClr val="bg1"/>
                </a:solidFill>
                <a:latin typeface="Arial" panose="020B0604020202020204" pitchFamily="34" charset="0"/>
                <a:ea typeface="+mj-ea"/>
                <a:cs typeface="+mj-cs"/>
              </a:defRPr>
            </a:lvl1pPr>
          </a:lstStyle>
          <a:p>
            <a:r>
              <a:rPr lang="en-US" sz="3200" b="0" u="sng" dirty="0">
                <a:solidFill>
                  <a:schemeClr val="tx1"/>
                </a:solidFill>
                <a:latin typeface="Times New Roman"/>
                <a:cs typeface="Times New Roman"/>
              </a:rPr>
              <a:t>Special Thanks</a:t>
            </a:r>
          </a:p>
          <a:p>
            <a:r>
              <a:rPr lang="en-US" sz="3200" i="1" dirty="0">
                <a:solidFill>
                  <a:schemeClr val="tx1"/>
                </a:solidFill>
                <a:latin typeface="Times New Roman"/>
                <a:cs typeface="Times New Roman"/>
              </a:rPr>
              <a:t>Ramona Vogt</a:t>
            </a:r>
            <a:r>
              <a:rPr lang="en-US" sz="3200" b="0" i="1" dirty="0">
                <a:solidFill>
                  <a:schemeClr val="tx1"/>
                </a:solidFill>
                <a:latin typeface="Times New Roman"/>
                <a:cs typeface="Times New Roman"/>
              </a:rPr>
              <a:t>, Cathy Romano, Bethany Goldblum, </a:t>
            </a:r>
          </a:p>
          <a:p>
            <a:r>
              <a:rPr lang="en-US" sz="3200" b="0" i="1" dirty="0">
                <a:solidFill>
                  <a:schemeClr val="tx1"/>
                </a:solidFill>
                <a:latin typeface="Times New Roman"/>
                <a:cs typeface="Times New Roman"/>
              </a:rPr>
              <a:t>Jo Ressler and the entire NSAC-ND subcommittee</a:t>
            </a:r>
          </a:p>
        </p:txBody>
      </p:sp>
    </p:spTree>
    <p:extLst>
      <p:ext uri="{BB962C8B-B14F-4D97-AF65-F5344CB8AC3E}">
        <p14:creationId xmlns:p14="http://schemas.microsoft.com/office/powerpoint/2010/main" val="364921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2" name="Group 41">
            <a:extLst>
              <a:ext uri="{FF2B5EF4-FFF2-40B4-BE49-F238E27FC236}">
                <a16:creationId xmlns:a16="http://schemas.microsoft.com/office/drawing/2014/main" id="{E44FC5E1-6C99-0B9B-164F-0736B84515E5}"/>
              </a:ext>
            </a:extLst>
          </p:cNvPr>
          <p:cNvGrpSpPr/>
          <p:nvPr/>
        </p:nvGrpSpPr>
        <p:grpSpPr>
          <a:xfrm>
            <a:off x="6557962" y="2971046"/>
            <a:ext cx="4718673" cy="3345347"/>
            <a:chOff x="6375079" y="2971046"/>
            <a:chExt cx="4718673" cy="3345347"/>
          </a:xfrm>
        </p:grpSpPr>
        <p:pic>
          <p:nvPicPr>
            <p:cNvPr id="1050" name="Picture 26" descr="50 Facts for 50 Years: Building the Framework of FACA | GSA">
              <a:extLst>
                <a:ext uri="{FF2B5EF4-FFF2-40B4-BE49-F238E27FC236}">
                  <a16:creationId xmlns:a16="http://schemas.microsoft.com/office/drawing/2014/main" id="{D68D8CA2-FB01-1EFA-D6D2-9DE0DF857E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5079" y="3090111"/>
              <a:ext cx="3226282" cy="3226282"/>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1" name="Bent Arrow 40">
              <a:extLst>
                <a:ext uri="{FF2B5EF4-FFF2-40B4-BE49-F238E27FC236}">
                  <a16:creationId xmlns:a16="http://schemas.microsoft.com/office/drawing/2014/main" id="{934599F7-CD5D-C7FF-06FC-DCC18C3B5754}"/>
                </a:ext>
              </a:extLst>
            </p:cNvPr>
            <p:cNvSpPr/>
            <p:nvPr/>
          </p:nvSpPr>
          <p:spPr>
            <a:xfrm rot="10800000">
              <a:off x="9624547" y="2971046"/>
              <a:ext cx="1469205" cy="2354434"/>
            </a:xfrm>
            <a:prstGeom prst="ben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grpSp>
      <p:sp>
        <p:nvSpPr>
          <p:cNvPr id="2" name="Title 1"/>
          <p:cNvSpPr>
            <a:spLocks noGrp="1"/>
          </p:cNvSpPr>
          <p:nvPr>
            <p:ph type="title"/>
          </p:nvPr>
        </p:nvSpPr>
        <p:spPr>
          <a:xfrm>
            <a:off x="1" y="1"/>
            <a:ext cx="12192000" cy="1275997"/>
          </a:xfrm>
        </p:spPr>
        <p:txBody>
          <a:bodyPr>
            <a:normAutofit/>
          </a:bodyPr>
          <a:lstStyle/>
          <a:p>
            <a:r>
              <a:rPr lang="en-US" sz="3600" b="0" dirty="0">
                <a:solidFill>
                  <a:schemeClr val="tx1"/>
                </a:solidFill>
                <a:latin typeface="Times New Roman" panose="02020603050405020304" pitchFamily="18" charset="0"/>
                <a:ea typeface="Helvetica" charset="0"/>
                <a:cs typeface="Times New Roman" panose="02020603050405020304" pitchFamily="18" charset="0"/>
              </a:rPr>
              <a:t>How science funding works in the United States</a:t>
            </a:r>
            <a:endParaRPr lang="en-US" sz="3600" b="0" i="1" dirty="0">
              <a:solidFill>
                <a:schemeClr val="tx1"/>
              </a:solidFill>
              <a:latin typeface="Times New Roman" panose="02020603050405020304" pitchFamily="18" charset="0"/>
              <a:ea typeface="Helvetica" charset="0"/>
              <a:cs typeface="Times New Roman" panose="02020603050405020304" pitchFamily="18" charset="0"/>
            </a:endParaRPr>
          </a:p>
        </p:txBody>
      </p:sp>
      <p:sp>
        <p:nvSpPr>
          <p:cNvPr id="10" name="TextBox 9">
            <a:extLst>
              <a:ext uri="{FF2B5EF4-FFF2-40B4-BE49-F238E27FC236}">
                <a16:creationId xmlns:a16="http://schemas.microsoft.com/office/drawing/2014/main" id="{63114618-D282-586B-EA21-4534272AE1E9}"/>
              </a:ext>
            </a:extLst>
          </p:cNvPr>
          <p:cNvSpPr txBox="1"/>
          <p:nvPr/>
        </p:nvSpPr>
        <p:spPr>
          <a:xfrm>
            <a:off x="38936" y="4029580"/>
            <a:ext cx="2590639" cy="2092881"/>
          </a:xfrm>
          <a:prstGeom prst="rect">
            <a:avLst/>
          </a:prstGeom>
          <a:solidFill>
            <a:srgbClr val="FFFF00"/>
          </a:solidFill>
          <a:ln>
            <a:solidFill>
              <a:schemeClr val="accent1">
                <a:shade val="95000"/>
                <a:satMod val="105000"/>
              </a:schemeClr>
            </a:solidFill>
          </a:ln>
        </p:spPr>
        <p:txBody>
          <a:bodyPr wrap="square" rtlCol="0">
            <a:spAutoFit/>
          </a:bodyPr>
          <a:lstStyle/>
          <a:p>
            <a:pPr algn="ctr"/>
            <a:r>
              <a:rPr lang="en-US" sz="2600" dirty="0">
                <a:latin typeface="Times New Roman" panose="02020603050405020304" pitchFamily="18" charset="0"/>
                <a:cs typeface="Times New Roman" panose="02020603050405020304" pitchFamily="18" charset="0"/>
              </a:rPr>
              <a:t>The Goal is that </a:t>
            </a:r>
            <a:r>
              <a:rPr lang="en-US" sz="2600" b="1" i="1" dirty="0">
                <a:latin typeface="Times New Roman" panose="02020603050405020304" pitchFamily="18" charset="0"/>
                <a:cs typeface="Times New Roman" panose="02020603050405020304" pitchFamily="18" charset="0"/>
              </a:rPr>
              <a:t>science</a:t>
            </a:r>
            <a:r>
              <a:rPr lang="en-US" sz="2600" dirty="0">
                <a:latin typeface="Times New Roman" panose="02020603050405020304" pitchFamily="18" charset="0"/>
                <a:cs typeface="Times New Roman" panose="02020603050405020304" pitchFamily="18" charset="0"/>
              </a:rPr>
              <a:t> </a:t>
            </a:r>
          </a:p>
          <a:p>
            <a:pPr algn="ctr"/>
            <a:r>
              <a:rPr lang="en-US" sz="2600" dirty="0">
                <a:latin typeface="Times New Roman" panose="02020603050405020304" pitchFamily="18" charset="0"/>
                <a:cs typeface="Times New Roman" panose="02020603050405020304" pitchFamily="18" charset="0"/>
              </a:rPr>
              <a:t>rather than </a:t>
            </a:r>
            <a:r>
              <a:rPr lang="en-US" sz="2600" b="1" i="1" dirty="0">
                <a:latin typeface="Times New Roman" panose="02020603050405020304" pitchFamily="18" charset="0"/>
                <a:cs typeface="Times New Roman" panose="02020603050405020304" pitchFamily="18" charset="0"/>
              </a:rPr>
              <a:t>politics</a:t>
            </a:r>
            <a:r>
              <a:rPr lang="en-US" sz="2600" dirty="0">
                <a:latin typeface="Times New Roman" panose="02020603050405020304" pitchFamily="18" charset="0"/>
                <a:cs typeface="Times New Roman" panose="02020603050405020304" pitchFamily="18" charset="0"/>
              </a:rPr>
              <a:t> </a:t>
            </a:r>
          </a:p>
          <a:p>
            <a:pPr algn="ctr"/>
            <a:r>
              <a:rPr lang="en-US" sz="2600" dirty="0">
                <a:latin typeface="Times New Roman" panose="02020603050405020304" pitchFamily="18" charset="0"/>
                <a:cs typeface="Times New Roman" panose="02020603050405020304" pitchFamily="18" charset="0"/>
              </a:rPr>
              <a:t>drives the mission</a:t>
            </a:r>
            <a:endParaRPr lang="en-US" sz="2600" i="1" dirty="0">
              <a:latin typeface="Times New Roman" panose="02020603050405020304" pitchFamily="18" charset="0"/>
              <a:cs typeface="Times New Roman" panose="02020603050405020304" pitchFamily="18" charset="0"/>
            </a:endParaRPr>
          </a:p>
        </p:txBody>
      </p:sp>
      <p:grpSp>
        <p:nvGrpSpPr>
          <p:cNvPr id="4" name="Group 3">
            <a:extLst>
              <a:ext uri="{FF2B5EF4-FFF2-40B4-BE49-F238E27FC236}">
                <a16:creationId xmlns:a16="http://schemas.microsoft.com/office/drawing/2014/main" id="{64BAD473-2811-E160-224E-85B80F406917}"/>
              </a:ext>
            </a:extLst>
          </p:cNvPr>
          <p:cNvGrpSpPr/>
          <p:nvPr/>
        </p:nvGrpSpPr>
        <p:grpSpPr>
          <a:xfrm>
            <a:off x="200059" y="1034090"/>
            <a:ext cx="3177252" cy="1899580"/>
            <a:chOff x="4114799" y="2512580"/>
            <a:chExt cx="3177252" cy="1899580"/>
          </a:xfrm>
        </p:grpSpPr>
        <p:pic>
          <p:nvPicPr>
            <p:cNvPr id="1026" name="Picture 2" descr="105th United States Congress - Wikipedia">
              <a:extLst>
                <a:ext uri="{FF2B5EF4-FFF2-40B4-BE49-F238E27FC236}">
                  <a16:creationId xmlns:a16="http://schemas.microsoft.com/office/drawing/2014/main" id="{51877FEE-B92E-BC8D-1CEA-E028800D99D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14800" y="2772617"/>
              <a:ext cx="3177251" cy="163954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B23B695-E736-B030-8A8A-AFF51CEBEDE9}"/>
                </a:ext>
              </a:extLst>
            </p:cNvPr>
            <p:cNvSpPr txBox="1"/>
            <p:nvPr/>
          </p:nvSpPr>
          <p:spPr>
            <a:xfrm>
              <a:off x="4114799" y="2512580"/>
              <a:ext cx="3177251" cy="400110"/>
            </a:xfrm>
            <a:prstGeom prst="rect">
              <a:avLst/>
            </a:prstGeom>
            <a:solidFill>
              <a:schemeClr val="tx1"/>
            </a:solidFill>
          </p:spPr>
          <p:txBody>
            <a:bodyPr wrap="square" rtlCol="0">
              <a:spAutoFit/>
            </a:bodyPr>
            <a:lstStyle/>
            <a:p>
              <a:pPr algn="ctr"/>
              <a:r>
                <a:rPr lang="en-US" sz="2000" dirty="0">
                  <a:solidFill>
                    <a:schemeClr val="bg1"/>
                  </a:solidFill>
                  <a:latin typeface="Times New Roman" panose="02020603050405020304" pitchFamily="18" charset="0"/>
                  <a:cs typeface="Times New Roman" panose="02020603050405020304" pitchFamily="18" charset="0"/>
                </a:rPr>
                <a:t>Legislature (Congress)</a:t>
              </a:r>
            </a:p>
          </p:txBody>
        </p:sp>
      </p:grpSp>
      <p:grpSp>
        <p:nvGrpSpPr>
          <p:cNvPr id="38" name="Group 37">
            <a:extLst>
              <a:ext uri="{FF2B5EF4-FFF2-40B4-BE49-F238E27FC236}">
                <a16:creationId xmlns:a16="http://schemas.microsoft.com/office/drawing/2014/main" id="{8184A71F-3353-8C2B-1F4F-21BCB70F1D75}"/>
              </a:ext>
            </a:extLst>
          </p:cNvPr>
          <p:cNvGrpSpPr/>
          <p:nvPr/>
        </p:nvGrpSpPr>
        <p:grpSpPr>
          <a:xfrm>
            <a:off x="3377310" y="1034090"/>
            <a:ext cx="2635565" cy="1853181"/>
            <a:chOff x="3377310" y="1034090"/>
            <a:chExt cx="2635565" cy="1853181"/>
          </a:xfrm>
        </p:grpSpPr>
        <p:sp>
          <p:nvSpPr>
            <p:cNvPr id="5" name="Right Arrow 4">
              <a:extLst>
                <a:ext uri="{FF2B5EF4-FFF2-40B4-BE49-F238E27FC236}">
                  <a16:creationId xmlns:a16="http://schemas.microsoft.com/office/drawing/2014/main" id="{9D8EEA93-5FD9-9569-D4A9-7926B9172845}"/>
                </a:ext>
              </a:extLst>
            </p:cNvPr>
            <p:cNvSpPr/>
            <p:nvPr/>
          </p:nvSpPr>
          <p:spPr>
            <a:xfrm>
              <a:off x="3377310" y="1475094"/>
              <a:ext cx="1188928" cy="1058091"/>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Budget</a:t>
              </a:r>
            </a:p>
          </p:txBody>
        </p:sp>
        <p:grpSp>
          <p:nvGrpSpPr>
            <p:cNvPr id="11" name="Group 10">
              <a:extLst>
                <a:ext uri="{FF2B5EF4-FFF2-40B4-BE49-F238E27FC236}">
                  <a16:creationId xmlns:a16="http://schemas.microsoft.com/office/drawing/2014/main" id="{A53CE266-F50F-7988-1CE5-5565B64A967B}"/>
                </a:ext>
              </a:extLst>
            </p:cNvPr>
            <p:cNvGrpSpPr/>
            <p:nvPr/>
          </p:nvGrpSpPr>
          <p:grpSpPr>
            <a:xfrm>
              <a:off x="4541889" y="1034090"/>
              <a:ext cx="1470986" cy="1853181"/>
              <a:chOff x="4800007" y="990005"/>
              <a:chExt cx="1470986" cy="1853181"/>
            </a:xfrm>
          </p:grpSpPr>
          <p:pic>
            <p:nvPicPr>
              <p:cNvPr id="1028" name="Picture 4" descr="Seal of the president of the United ...">
                <a:extLst>
                  <a:ext uri="{FF2B5EF4-FFF2-40B4-BE49-F238E27FC236}">
                    <a16:creationId xmlns:a16="http://schemas.microsoft.com/office/drawing/2014/main" id="{00BC56DF-A76E-8D90-936A-B58A2131DC3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2417" y="1384610"/>
                <a:ext cx="1458576" cy="1458576"/>
              </a:xfrm>
              <a:prstGeom prst="rect">
                <a:avLst/>
              </a:prstGeom>
              <a:solidFill>
                <a:schemeClr val="tx1"/>
              </a:solidFill>
              <a:ln>
                <a:solidFill>
                  <a:schemeClr val="tx1"/>
                </a:solidFill>
              </a:ln>
            </p:spPr>
          </p:pic>
          <p:sp>
            <p:nvSpPr>
              <p:cNvPr id="6" name="TextBox 5">
                <a:extLst>
                  <a:ext uri="{FF2B5EF4-FFF2-40B4-BE49-F238E27FC236}">
                    <a16:creationId xmlns:a16="http://schemas.microsoft.com/office/drawing/2014/main" id="{66043916-B739-D672-9DB1-A136D85B33A0}"/>
                  </a:ext>
                </a:extLst>
              </p:cNvPr>
              <p:cNvSpPr txBox="1"/>
              <p:nvPr/>
            </p:nvSpPr>
            <p:spPr>
              <a:xfrm>
                <a:off x="4800007" y="990005"/>
                <a:ext cx="1470986" cy="400110"/>
              </a:xfrm>
              <a:prstGeom prst="rect">
                <a:avLst/>
              </a:prstGeom>
              <a:solidFill>
                <a:schemeClr val="tx1"/>
              </a:solidFill>
              <a:ln>
                <a:solidFill>
                  <a:schemeClr val="tx1"/>
                </a:solidFill>
              </a:ln>
            </p:spPr>
            <p:txBody>
              <a:bodyPr wrap="square" rtlCol="0">
                <a:spAutoFit/>
              </a:bodyPr>
              <a:lstStyle/>
              <a:p>
                <a:pPr algn="ctr"/>
                <a:r>
                  <a:rPr lang="en-US" sz="2000" dirty="0">
                    <a:solidFill>
                      <a:schemeClr val="bg1"/>
                    </a:solidFill>
                    <a:latin typeface="Times New Roman" panose="02020603050405020304" pitchFamily="18" charset="0"/>
                    <a:cs typeface="Times New Roman" panose="02020603050405020304" pitchFamily="18" charset="0"/>
                  </a:rPr>
                  <a:t>Executive</a:t>
                </a:r>
              </a:p>
            </p:txBody>
          </p:sp>
        </p:grpSp>
      </p:grpSp>
      <p:grpSp>
        <p:nvGrpSpPr>
          <p:cNvPr id="40" name="Group 39">
            <a:extLst>
              <a:ext uri="{FF2B5EF4-FFF2-40B4-BE49-F238E27FC236}">
                <a16:creationId xmlns:a16="http://schemas.microsoft.com/office/drawing/2014/main" id="{5E96C5CD-8DE0-3C22-6431-3B5D27642708}"/>
              </a:ext>
            </a:extLst>
          </p:cNvPr>
          <p:cNvGrpSpPr/>
          <p:nvPr/>
        </p:nvGrpSpPr>
        <p:grpSpPr>
          <a:xfrm>
            <a:off x="8522279" y="991197"/>
            <a:ext cx="3233285" cy="1966746"/>
            <a:chOff x="8522279" y="991197"/>
            <a:chExt cx="3233285" cy="1966746"/>
          </a:xfrm>
        </p:grpSpPr>
        <p:sp>
          <p:nvSpPr>
            <p:cNvPr id="20" name="Right Arrow 19">
              <a:extLst>
                <a:ext uri="{FF2B5EF4-FFF2-40B4-BE49-F238E27FC236}">
                  <a16:creationId xmlns:a16="http://schemas.microsoft.com/office/drawing/2014/main" id="{CC32D01B-BCC5-83E9-D141-F4B20E1A9944}"/>
                </a:ext>
              </a:extLst>
            </p:cNvPr>
            <p:cNvSpPr/>
            <p:nvPr/>
          </p:nvSpPr>
          <p:spPr>
            <a:xfrm>
              <a:off x="8522279" y="1532520"/>
              <a:ext cx="1160663" cy="943235"/>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000" dirty="0">
                  <a:latin typeface="Times New Roman" panose="02020603050405020304" pitchFamily="18" charset="0"/>
                  <a:cs typeface="Times New Roman" panose="02020603050405020304" pitchFamily="18" charset="0"/>
                </a:rPr>
                <a:t>Grants</a:t>
              </a:r>
            </a:p>
          </p:txBody>
        </p:sp>
        <p:grpSp>
          <p:nvGrpSpPr>
            <p:cNvPr id="28" name="Group 27">
              <a:extLst>
                <a:ext uri="{FF2B5EF4-FFF2-40B4-BE49-F238E27FC236}">
                  <a16:creationId xmlns:a16="http://schemas.microsoft.com/office/drawing/2014/main" id="{D526A913-1057-E51F-E87B-0155F0D3735A}"/>
                </a:ext>
              </a:extLst>
            </p:cNvPr>
            <p:cNvGrpSpPr/>
            <p:nvPr/>
          </p:nvGrpSpPr>
          <p:grpSpPr>
            <a:xfrm>
              <a:off x="9682942" y="991197"/>
              <a:ext cx="2072622" cy="1966746"/>
              <a:chOff x="8761003" y="699340"/>
              <a:chExt cx="2072622" cy="1966746"/>
            </a:xfrm>
          </p:grpSpPr>
          <p:grpSp>
            <p:nvGrpSpPr>
              <p:cNvPr id="26" name="Group 25">
                <a:extLst>
                  <a:ext uri="{FF2B5EF4-FFF2-40B4-BE49-F238E27FC236}">
                    <a16:creationId xmlns:a16="http://schemas.microsoft.com/office/drawing/2014/main" id="{09C965C9-7665-6FC5-58AC-1A861AF439CF}"/>
                  </a:ext>
                </a:extLst>
              </p:cNvPr>
              <p:cNvGrpSpPr/>
              <p:nvPr/>
            </p:nvGrpSpPr>
            <p:grpSpPr>
              <a:xfrm>
                <a:off x="8761003" y="1081775"/>
                <a:ext cx="2072622" cy="1584311"/>
                <a:chOff x="8591421" y="1087637"/>
                <a:chExt cx="2072622" cy="1584311"/>
              </a:xfrm>
            </p:grpSpPr>
            <p:grpSp>
              <p:nvGrpSpPr>
                <p:cNvPr id="19" name="Group 18">
                  <a:extLst>
                    <a:ext uri="{FF2B5EF4-FFF2-40B4-BE49-F238E27FC236}">
                      <a16:creationId xmlns:a16="http://schemas.microsoft.com/office/drawing/2014/main" id="{72BF15DB-A576-A2BC-47EB-CCE320459F06}"/>
                    </a:ext>
                  </a:extLst>
                </p:cNvPr>
                <p:cNvGrpSpPr/>
                <p:nvPr/>
              </p:nvGrpSpPr>
              <p:grpSpPr>
                <a:xfrm>
                  <a:off x="8591421" y="1087637"/>
                  <a:ext cx="1878623" cy="1495352"/>
                  <a:chOff x="9161357" y="1181556"/>
                  <a:chExt cx="1878623" cy="1495352"/>
                </a:xfrm>
              </p:grpSpPr>
              <p:grpSp>
                <p:nvGrpSpPr>
                  <p:cNvPr id="17" name="Group 16">
                    <a:extLst>
                      <a:ext uri="{FF2B5EF4-FFF2-40B4-BE49-F238E27FC236}">
                        <a16:creationId xmlns:a16="http://schemas.microsoft.com/office/drawing/2014/main" id="{273A39BC-AC31-2AFC-D4D1-0598E9A9F1A0}"/>
                      </a:ext>
                    </a:extLst>
                  </p:cNvPr>
                  <p:cNvGrpSpPr/>
                  <p:nvPr/>
                </p:nvGrpSpPr>
                <p:grpSpPr>
                  <a:xfrm>
                    <a:off x="9161357" y="1181556"/>
                    <a:ext cx="1862154" cy="1495352"/>
                    <a:chOff x="7528446" y="2933670"/>
                    <a:chExt cx="1862154" cy="1495352"/>
                  </a:xfrm>
                </p:grpSpPr>
                <p:pic>
                  <p:nvPicPr>
                    <p:cNvPr id="1040" name="Picture 16" descr="LBNL Nuclear Science Division ...">
                      <a:extLst>
                        <a:ext uri="{FF2B5EF4-FFF2-40B4-BE49-F238E27FC236}">
                          <a16:creationId xmlns:a16="http://schemas.microsoft.com/office/drawing/2014/main" id="{73337806-E9AB-D7B8-DE16-1C7AE1ECAF5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58453" y="3449162"/>
                      <a:ext cx="716808" cy="716808"/>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ePIC Collaboration | Jefferson Lab">
                      <a:extLst>
                        <a:ext uri="{FF2B5EF4-FFF2-40B4-BE49-F238E27FC236}">
                          <a16:creationId xmlns:a16="http://schemas.microsoft.com/office/drawing/2014/main" id="{54596587-D2BA-95C2-69AF-531C45B32329}"/>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5969" t="6996" r="54382" b="57899"/>
                    <a:stretch/>
                  </p:blipFill>
                  <p:spPr bwMode="auto">
                    <a:xfrm>
                      <a:off x="7735454" y="3785489"/>
                      <a:ext cx="938402" cy="632029"/>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Logos | Ohio University">
                      <a:extLst>
                        <a:ext uri="{FF2B5EF4-FFF2-40B4-BE49-F238E27FC236}">
                          <a16:creationId xmlns:a16="http://schemas.microsoft.com/office/drawing/2014/main" id="{E8F5A1F5-7289-DAAC-C3E1-9993CE033FFF}"/>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l="45393" t="16377"/>
                    <a:stretch/>
                  </p:blipFill>
                  <p:spPr bwMode="auto">
                    <a:xfrm>
                      <a:off x="8721359" y="4154467"/>
                      <a:ext cx="669241" cy="274555"/>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Facility for Rare Isotope Beams (FRIB ...">
                      <a:extLst>
                        <a:ext uri="{FF2B5EF4-FFF2-40B4-BE49-F238E27FC236}">
                          <a16:creationId xmlns:a16="http://schemas.microsoft.com/office/drawing/2014/main" id="{51CF868F-D640-BD19-4945-29D58D5841A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528446" y="2933670"/>
                      <a:ext cx="1045540" cy="1045540"/>
                    </a:xfrm>
                    <a:prstGeom prst="rect">
                      <a:avLst/>
                    </a:prstGeom>
                    <a:noFill/>
                    <a:extLst>
                      <a:ext uri="{909E8E84-426E-40DD-AFC4-6F175D3DCCD1}">
                        <a14:hiddenFill xmlns:a14="http://schemas.microsoft.com/office/drawing/2010/main">
                          <a:solidFill>
                            <a:srgbClr val="FFFFFF"/>
                          </a:solidFill>
                        </a14:hiddenFill>
                      </a:ext>
                    </a:extLst>
                  </p:spPr>
                </p:pic>
              </p:grpSp>
              <p:pic>
                <p:nvPicPr>
                  <p:cNvPr id="1038" name="Picture 14" descr="LEGEND experiment: Majorana nature of ...">
                    <a:extLst>
                      <a:ext uri="{FF2B5EF4-FFF2-40B4-BE49-F238E27FC236}">
                        <a16:creationId xmlns:a16="http://schemas.microsoft.com/office/drawing/2014/main" id="{E31DD560-05FE-4C91-8278-AD1FCD9C854C}"/>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b="47801"/>
                  <a:stretch/>
                </p:blipFill>
                <p:spPr bwMode="auto">
                  <a:xfrm>
                    <a:off x="9994439" y="1302104"/>
                    <a:ext cx="1045541" cy="305626"/>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Rectangle 24">
                  <a:extLst>
                    <a:ext uri="{FF2B5EF4-FFF2-40B4-BE49-F238E27FC236}">
                      <a16:creationId xmlns:a16="http://schemas.microsoft.com/office/drawing/2014/main" id="{EA26FECE-367E-F496-A007-90912C89BCD8}"/>
                    </a:ext>
                  </a:extLst>
                </p:cNvPr>
                <p:cNvSpPr/>
                <p:nvPr/>
              </p:nvSpPr>
              <p:spPr>
                <a:xfrm>
                  <a:off x="8651679" y="1087637"/>
                  <a:ext cx="2012364" cy="1584311"/>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7" name="TextBox 26">
                <a:extLst>
                  <a:ext uri="{FF2B5EF4-FFF2-40B4-BE49-F238E27FC236}">
                    <a16:creationId xmlns:a16="http://schemas.microsoft.com/office/drawing/2014/main" id="{43905A1E-9A20-7905-7C7E-BFA319E2AAE8}"/>
                  </a:ext>
                </a:extLst>
              </p:cNvPr>
              <p:cNvSpPr txBox="1"/>
              <p:nvPr/>
            </p:nvSpPr>
            <p:spPr>
              <a:xfrm>
                <a:off x="8803003" y="699340"/>
                <a:ext cx="2030622" cy="369332"/>
              </a:xfrm>
              <a:prstGeom prst="rect">
                <a:avLst/>
              </a:prstGeom>
              <a:solidFill>
                <a:schemeClr val="tx1"/>
              </a:solidFill>
              <a:ln>
                <a:solidFill>
                  <a:schemeClr val="tx1"/>
                </a:solidFill>
              </a:ln>
            </p:spPr>
            <p:txBody>
              <a:bodyPr wrap="square" rtlCol="0">
                <a:spAutoFit/>
              </a:bodyPr>
              <a:lstStyle/>
              <a:p>
                <a:pPr algn="ctr"/>
                <a:r>
                  <a:rPr lang="en-US" dirty="0">
                    <a:solidFill>
                      <a:schemeClr val="bg1"/>
                    </a:solidFill>
                    <a:latin typeface="Times New Roman" panose="02020603050405020304" pitchFamily="18" charset="0"/>
                    <a:cs typeface="Times New Roman" panose="02020603050405020304" pitchFamily="18" charset="0"/>
                  </a:rPr>
                  <a:t>Labs &amp; Universities</a:t>
                </a:r>
              </a:p>
            </p:txBody>
          </p:sp>
        </p:grpSp>
      </p:grpSp>
      <p:sp>
        <p:nvSpPr>
          <p:cNvPr id="29" name="Rounded Rectangle 28">
            <a:extLst>
              <a:ext uri="{FF2B5EF4-FFF2-40B4-BE49-F238E27FC236}">
                <a16:creationId xmlns:a16="http://schemas.microsoft.com/office/drawing/2014/main" id="{81BB6D83-9A85-B670-6D06-E66FCFF9A547}"/>
              </a:ext>
            </a:extLst>
          </p:cNvPr>
          <p:cNvSpPr/>
          <p:nvPr/>
        </p:nvSpPr>
        <p:spPr>
          <a:xfrm>
            <a:off x="7250947" y="5083953"/>
            <a:ext cx="1806807" cy="342855"/>
          </a:xfrm>
          <a:prstGeom prst="roundRect">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nvGrpSpPr>
          <p:cNvPr id="7" name="Group 6">
            <a:extLst>
              <a:ext uri="{FF2B5EF4-FFF2-40B4-BE49-F238E27FC236}">
                <a16:creationId xmlns:a16="http://schemas.microsoft.com/office/drawing/2014/main" id="{13F52450-A92F-7FAD-89A0-B2E4186BEEDF}"/>
              </a:ext>
            </a:extLst>
          </p:cNvPr>
          <p:cNvGrpSpPr/>
          <p:nvPr/>
        </p:nvGrpSpPr>
        <p:grpSpPr>
          <a:xfrm>
            <a:off x="6029295" y="1095526"/>
            <a:ext cx="2511854" cy="1746434"/>
            <a:chOff x="6029295" y="1095526"/>
            <a:chExt cx="2511854" cy="1746434"/>
          </a:xfrm>
        </p:grpSpPr>
        <p:pic>
          <p:nvPicPr>
            <p:cNvPr id="1032" name="Picture 8" descr="MathInstitutes.org">
              <a:extLst>
                <a:ext uri="{FF2B5EF4-FFF2-40B4-BE49-F238E27FC236}">
                  <a16:creationId xmlns:a16="http://schemas.microsoft.com/office/drawing/2014/main" id="{CAC563A0-63A5-3939-88FC-D6349CE079A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111985" y="1962199"/>
              <a:ext cx="816092" cy="879761"/>
            </a:xfrm>
            <a:prstGeom prst="rect">
              <a:avLst/>
            </a:prstGeom>
            <a:solidFill>
              <a:srgbClr val="0173C4"/>
            </a:solidFill>
            <a:ln>
              <a:noFill/>
            </a:ln>
          </p:spPr>
        </p:pic>
        <p:pic>
          <p:nvPicPr>
            <p:cNvPr id="1030" name="Picture 6" descr="Research on Nuclear Data Benefitting ...">
              <a:extLst>
                <a:ext uri="{FF2B5EF4-FFF2-40B4-BE49-F238E27FC236}">
                  <a16:creationId xmlns:a16="http://schemas.microsoft.com/office/drawing/2014/main" id="{20BDD7BD-8395-1AEE-EA14-5F43EF7A5FF4}"/>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5081" t="28894" r="7863" b="27103"/>
            <a:stretch/>
          </p:blipFill>
          <p:spPr bwMode="auto">
            <a:xfrm>
              <a:off x="6517783" y="1495636"/>
              <a:ext cx="2023366" cy="466563"/>
            </a:xfrm>
            <a:prstGeom prst="rect">
              <a:avLst/>
            </a:prstGeom>
            <a:noFill/>
            <a:extLst>
              <a:ext uri="{909E8E84-426E-40DD-AFC4-6F175D3DCCD1}">
                <a14:hiddenFill xmlns:a14="http://schemas.microsoft.com/office/drawing/2010/main">
                  <a:solidFill>
                    <a:srgbClr val="FFFFFF"/>
                  </a:solidFill>
                </a14:hiddenFill>
              </a:ext>
            </a:extLst>
          </p:spPr>
        </p:pic>
        <p:sp>
          <p:nvSpPr>
            <p:cNvPr id="30" name="TextBox 29">
              <a:extLst>
                <a:ext uri="{FF2B5EF4-FFF2-40B4-BE49-F238E27FC236}">
                  <a16:creationId xmlns:a16="http://schemas.microsoft.com/office/drawing/2014/main" id="{D2663906-9003-EB60-3752-098A851640C3}"/>
                </a:ext>
              </a:extLst>
            </p:cNvPr>
            <p:cNvSpPr txBox="1"/>
            <p:nvPr/>
          </p:nvSpPr>
          <p:spPr>
            <a:xfrm>
              <a:off x="6510528" y="1095526"/>
              <a:ext cx="2030621" cy="400110"/>
            </a:xfrm>
            <a:prstGeom prst="rect">
              <a:avLst/>
            </a:prstGeom>
            <a:solidFill>
              <a:schemeClr val="tx1"/>
            </a:solidFill>
            <a:ln>
              <a:solidFill>
                <a:schemeClr val="tx1"/>
              </a:solidFill>
            </a:ln>
          </p:spPr>
          <p:txBody>
            <a:bodyPr wrap="square" rtlCol="0">
              <a:spAutoFit/>
            </a:bodyPr>
            <a:lstStyle/>
            <a:p>
              <a:pPr algn="ctr"/>
              <a:r>
                <a:rPr lang="en-US" sz="2000" dirty="0">
                  <a:solidFill>
                    <a:schemeClr val="bg1"/>
                  </a:solidFill>
                  <a:latin typeface="Times New Roman" panose="02020603050405020304" pitchFamily="18" charset="0"/>
                  <a:cs typeface="Times New Roman" panose="02020603050405020304" pitchFamily="18" charset="0"/>
                </a:rPr>
                <a:t>Funding Agencies</a:t>
              </a:r>
            </a:p>
          </p:txBody>
        </p:sp>
        <p:grpSp>
          <p:nvGrpSpPr>
            <p:cNvPr id="39" name="Group 38">
              <a:extLst>
                <a:ext uri="{FF2B5EF4-FFF2-40B4-BE49-F238E27FC236}">
                  <a16:creationId xmlns:a16="http://schemas.microsoft.com/office/drawing/2014/main" id="{733E8583-52C1-4439-044E-079FFFEA5D28}"/>
                </a:ext>
              </a:extLst>
            </p:cNvPr>
            <p:cNvGrpSpPr/>
            <p:nvPr/>
          </p:nvGrpSpPr>
          <p:grpSpPr>
            <a:xfrm>
              <a:off x="6029295" y="1107181"/>
              <a:ext cx="2500852" cy="1734779"/>
              <a:chOff x="6029295" y="1107181"/>
              <a:chExt cx="2500852" cy="1734779"/>
            </a:xfrm>
          </p:grpSpPr>
          <p:sp>
            <p:nvSpPr>
              <p:cNvPr id="36" name="Rectangle 35">
                <a:extLst>
                  <a:ext uri="{FF2B5EF4-FFF2-40B4-BE49-F238E27FC236}">
                    <a16:creationId xmlns:a16="http://schemas.microsoft.com/office/drawing/2014/main" id="{2A73AE86-7E17-0DDE-2546-94EFCBA6BEE0}"/>
                  </a:ext>
                </a:extLst>
              </p:cNvPr>
              <p:cNvSpPr/>
              <p:nvPr/>
            </p:nvSpPr>
            <p:spPr>
              <a:xfrm>
                <a:off x="6517783" y="1107181"/>
                <a:ext cx="2012364" cy="1734779"/>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7" name="Right Arrow 36">
                <a:extLst>
                  <a:ext uri="{FF2B5EF4-FFF2-40B4-BE49-F238E27FC236}">
                    <a16:creationId xmlns:a16="http://schemas.microsoft.com/office/drawing/2014/main" id="{6F89D446-FC39-5DD7-ADE5-77F42A63F758}"/>
                  </a:ext>
                </a:extLst>
              </p:cNvPr>
              <p:cNvSpPr/>
              <p:nvPr/>
            </p:nvSpPr>
            <p:spPr>
              <a:xfrm>
                <a:off x="6029295" y="1475093"/>
                <a:ext cx="488488" cy="1058091"/>
              </a:xfrm>
              <a:prstGeom prst="rightArrow">
                <a:avLst/>
              </a:prstGeom>
              <a:solidFill>
                <a:schemeClr val="tx1"/>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dirty="0">
                  <a:latin typeface="Times New Roman" panose="02020603050405020304" pitchFamily="18" charset="0"/>
                  <a:cs typeface="Times New Roman" panose="02020603050405020304" pitchFamily="18" charset="0"/>
                </a:endParaRPr>
              </a:p>
            </p:txBody>
          </p:sp>
        </p:grpSp>
      </p:grpSp>
      <p:grpSp>
        <p:nvGrpSpPr>
          <p:cNvPr id="45" name="Group 44">
            <a:extLst>
              <a:ext uri="{FF2B5EF4-FFF2-40B4-BE49-F238E27FC236}">
                <a16:creationId xmlns:a16="http://schemas.microsoft.com/office/drawing/2014/main" id="{72F9F136-3DE6-9595-8D17-15EA6A157690}"/>
              </a:ext>
            </a:extLst>
          </p:cNvPr>
          <p:cNvGrpSpPr/>
          <p:nvPr/>
        </p:nvGrpSpPr>
        <p:grpSpPr>
          <a:xfrm>
            <a:off x="2685045" y="3231109"/>
            <a:ext cx="3849731" cy="3085283"/>
            <a:chOff x="2685045" y="3231109"/>
            <a:chExt cx="3849731" cy="3085283"/>
          </a:xfrm>
        </p:grpSpPr>
        <p:pic>
          <p:nvPicPr>
            <p:cNvPr id="1034" name="Picture 10" descr="Long Range Plan for Nuclear Science ...">
              <a:extLst>
                <a:ext uri="{FF2B5EF4-FFF2-40B4-BE49-F238E27FC236}">
                  <a16:creationId xmlns:a16="http://schemas.microsoft.com/office/drawing/2014/main" id="{902332D3-41F3-3951-69F9-071B0C0C4425}"/>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2685045" y="3277509"/>
              <a:ext cx="2339245" cy="2974015"/>
            </a:xfrm>
            <a:prstGeom prst="rect">
              <a:avLst/>
            </a:prstGeom>
            <a:noFill/>
            <a:extLst>
              <a:ext uri="{909E8E84-426E-40DD-AFC4-6F175D3DCCD1}">
                <a14:hiddenFill xmlns:a14="http://schemas.microsoft.com/office/drawing/2010/main">
                  <a:solidFill>
                    <a:srgbClr val="FFFFFF"/>
                  </a:solidFill>
                </a14:hiddenFill>
              </a:ext>
            </a:extLst>
          </p:spPr>
        </p:pic>
        <p:sp>
          <p:nvSpPr>
            <p:cNvPr id="43" name="Left Arrow 42">
              <a:extLst>
                <a:ext uri="{FF2B5EF4-FFF2-40B4-BE49-F238E27FC236}">
                  <a16:creationId xmlns:a16="http://schemas.microsoft.com/office/drawing/2014/main" id="{660A5AA5-6262-6D31-1924-107AC32C1765}"/>
                </a:ext>
              </a:extLst>
            </p:cNvPr>
            <p:cNvSpPr/>
            <p:nvPr/>
          </p:nvSpPr>
          <p:spPr>
            <a:xfrm>
              <a:off x="5000834" y="3231109"/>
              <a:ext cx="1533942" cy="3085283"/>
            </a:xfrm>
            <a:prstGeom prst="leftArrow">
              <a:avLst>
                <a:gd name="adj1" fmla="val 64644"/>
                <a:gd name="adj2" fmla="val 50000"/>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latin typeface="Times New Roman" panose="02020603050405020304" pitchFamily="18" charset="0"/>
                  <a:cs typeface="Times New Roman" panose="02020603050405020304" pitchFamily="18" charset="0"/>
                </a:rPr>
                <a:t>Long Range Plan (≈5-10 years)</a:t>
              </a:r>
            </a:p>
          </p:txBody>
        </p:sp>
      </p:grpSp>
      <p:sp>
        <p:nvSpPr>
          <p:cNvPr id="44" name="Bent Arrow 43">
            <a:extLst>
              <a:ext uri="{FF2B5EF4-FFF2-40B4-BE49-F238E27FC236}">
                <a16:creationId xmlns:a16="http://schemas.microsoft.com/office/drawing/2014/main" id="{0A4F4B6E-2084-6DF1-0603-B473C0B614BC}"/>
              </a:ext>
            </a:extLst>
          </p:cNvPr>
          <p:cNvSpPr/>
          <p:nvPr/>
        </p:nvSpPr>
        <p:spPr>
          <a:xfrm rot="16200000">
            <a:off x="1548780" y="2788066"/>
            <a:ext cx="1000909" cy="1271624"/>
          </a:xfrm>
          <a:prstGeom prst="ben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673376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dissolve">
                                      <p:cBhvr>
                                        <p:cTn id="7" dur="500"/>
                                        <p:tgtEl>
                                          <p:spTgt spid="3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dissolv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dissolve">
                                      <p:cBhvr>
                                        <p:cTn id="17" dur="500"/>
                                        <p:tgtEl>
                                          <p:spTgt spid="40"/>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dissolv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9"/>
                                        </p:tgtEl>
                                        <p:attrNameLst>
                                          <p:attrName>style.visibility</p:attrName>
                                        </p:attrNameLst>
                                      </p:cBhvr>
                                      <p:to>
                                        <p:strVal val="visible"/>
                                      </p:to>
                                    </p:set>
                                    <p:animEffect transition="in" filter="dissolve">
                                      <p:cBhvr>
                                        <p:cTn id="27" dur="500"/>
                                        <p:tgtEl>
                                          <p:spTgt spid="29"/>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nodeType="clickEffect">
                                  <p:stCondLst>
                                    <p:cond delay="0"/>
                                  </p:stCondLst>
                                  <p:childTnLst>
                                    <p:set>
                                      <p:cBhvr>
                                        <p:cTn id="31" dur="1" fill="hold">
                                          <p:stCondLst>
                                            <p:cond delay="0"/>
                                          </p:stCondLst>
                                        </p:cTn>
                                        <p:tgtEl>
                                          <p:spTgt spid="45"/>
                                        </p:tgtEl>
                                        <p:attrNameLst>
                                          <p:attrName>style.visibility</p:attrName>
                                        </p:attrNameLst>
                                      </p:cBhvr>
                                      <p:to>
                                        <p:strVal val="visible"/>
                                      </p:to>
                                    </p:set>
                                    <p:animEffect transition="in" filter="dissolve">
                                      <p:cBhvr>
                                        <p:cTn id="32" dur="500"/>
                                        <p:tgtEl>
                                          <p:spTgt spid="45"/>
                                        </p:tgtEl>
                                      </p:cBhvr>
                                    </p:animEffect>
                                  </p:childTnLst>
                                </p:cTn>
                              </p:par>
                            </p:childTnLst>
                          </p:cTn>
                        </p:par>
                      </p:childTnLst>
                    </p:cTn>
                  </p:par>
                  <p:par>
                    <p:cTn id="33" fill="hold">
                      <p:stCondLst>
                        <p:cond delay="indefinite"/>
                      </p:stCondLst>
                      <p:childTnLst>
                        <p:par>
                          <p:cTn id="34" fill="hold">
                            <p:stCondLst>
                              <p:cond delay="0"/>
                            </p:stCondLst>
                            <p:childTnLst>
                              <p:par>
                                <p:cTn id="35" presetID="9"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dissolv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9"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dissolve">
                                      <p:cBhvr>
                                        <p:cTn id="4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29" grpId="0" animBg="1"/>
      <p:bldP spid="4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1"/>
            <a:ext cx="12192000" cy="1275997"/>
          </a:xfrm>
        </p:spPr>
        <p:txBody>
          <a:bodyPr>
            <a:noAutofit/>
          </a:bodyPr>
          <a:lstStyle/>
          <a:p>
            <a:r>
              <a:rPr lang="en-US" b="0" dirty="0">
                <a:solidFill>
                  <a:schemeClr val="tx1"/>
                </a:solidFill>
                <a:latin typeface="Times New Roman" panose="02020603050405020304" pitchFamily="18" charset="0"/>
                <a:ea typeface="Helvetica" charset="0"/>
                <a:cs typeface="Times New Roman" panose="02020603050405020304" pitchFamily="18" charset="0"/>
              </a:rPr>
              <a:t>One year before the 2023 Long Range Plan Charge was issued NSAC was asked to prepare two reports on Nuclear Data</a:t>
            </a:r>
            <a:endParaRPr lang="en-US" b="0" i="1" dirty="0">
              <a:solidFill>
                <a:schemeClr val="tx1"/>
              </a:solidFill>
              <a:latin typeface="Times New Roman" panose="02020603050405020304" pitchFamily="18" charset="0"/>
              <a:ea typeface="Helvetica" charset="0"/>
              <a:cs typeface="Times New Roman" panose="02020603050405020304" pitchFamily="18" charset="0"/>
            </a:endParaRPr>
          </a:p>
        </p:txBody>
      </p:sp>
      <p:pic>
        <p:nvPicPr>
          <p:cNvPr id="7" name="Picture 6">
            <a:extLst>
              <a:ext uri="{FF2B5EF4-FFF2-40B4-BE49-F238E27FC236}">
                <a16:creationId xmlns:a16="http://schemas.microsoft.com/office/drawing/2014/main" id="{29B15B52-3D8C-9809-78BF-F0CA905CE177}"/>
              </a:ext>
            </a:extLst>
          </p:cNvPr>
          <p:cNvPicPr>
            <a:picLocks noChangeAspect="1"/>
          </p:cNvPicPr>
          <p:nvPr/>
        </p:nvPicPr>
        <p:blipFill>
          <a:blip r:embed="rId3"/>
          <a:stretch>
            <a:fillRect/>
          </a:stretch>
        </p:blipFill>
        <p:spPr>
          <a:xfrm>
            <a:off x="0" y="1156837"/>
            <a:ext cx="7371343" cy="4164809"/>
          </a:xfrm>
          <a:prstGeom prst="rect">
            <a:avLst/>
          </a:prstGeom>
        </p:spPr>
      </p:pic>
      <p:sp>
        <p:nvSpPr>
          <p:cNvPr id="8" name="TextBox 7">
            <a:extLst>
              <a:ext uri="{FF2B5EF4-FFF2-40B4-BE49-F238E27FC236}">
                <a16:creationId xmlns:a16="http://schemas.microsoft.com/office/drawing/2014/main" id="{74A96273-E77F-5E68-FBA4-CFD4BEBF5C8F}"/>
              </a:ext>
            </a:extLst>
          </p:cNvPr>
          <p:cNvSpPr txBox="1"/>
          <p:nvPr/>
        </p:nvSpPr>
        <p:spPr>
          <a:xfrm>
            <a:off x="8104094" y="1209096"/>
            <a:ext cx="3679603" cy="3970318"/>
          </a:xfrm>
          <a:prstGeom prst="rect">
            <a:avLst/>
          </a:prstGeom>
          <a:noFill/>
        </p:spPr>
        <p:txBody>
          <a:bodyPr wrap="square">
            <a:spAutoFit/>
          </a:bodyPr>
          <a:lstStyle/>
          <a:p>
            <a:r>
              <a:rPr lang="en-US" i="1" dirty="0">
                <a:latin typeface="Times New Roman" panose="02020603050405020304" pitchFamily="18" charset="0"/>
                <a:cs typeface="Times New Roman" panose="02020603050405020304" pitchFamily="18" charset="0"/>
              </a:rPr>
              <a:t>“Increasingly, access to accurate, reliable nuclear data plays an essential role in the success of Federal missions such as </a:t>
            </a:r>
            <a:r>
              <a:rPr lang="en-US" b="1" i="1" dirty="0">
                <a:latin typeface="Times New Roman" panose="02020603050405020304" pitchFamily="18" charset="0"/>
                <a:cs typeface="Times New Roman" panose="02020603050405020304" pitchFamily="18" charset="0"/>
              </a:rPr>
              <a:t>non-proliferation, nuclear forensics, homeland security, national defense, space exploration, clean energy generation, and scientific research. </a:t>
            </a:r>
            <a:r>
              <a:rPr lang="en-US" i="1" dirty="0">
                <a:latin typeface="Times New Roman" panose="02020603050405020304" pitchFamily="18" charset="0"/>
                <a:cs typeface="Times New Roman" panose="02020603050405020304" pitchFamily="18" charset="0"/>
              </a:rPr>
              <a:t>Data access is also key to innovative commercial developments such as new medicines, </a:t>
            </a:r>
            <a:r>
              <a:rPr lang="en-US" b="1" i="1" dirty="0">
                <a:latin typeface="Times New Roman" panose="02020603050405020304" pitchFamily="18" charset="0"/>
                <a:cs typeface="Times New Roman" panose="02020603050405020304" pitchFamily="18" charset="0"/>
              </a:rPr>
              <a:t>automated industrial controls, energy exploration, energy security, nuclear reactor design, and isotope production</a:t>
            </a:r>
            <a:r>
              <a:rPr lang="en-US" i="1" dirty="0">
                <a:latin typeface="Times New Roman" panose="02020603050405020304" pitchFamily="18" charset="0"/>
                <a:cs typeface="Times New Roman" panose="02020603050405020304" pitchFamily="18" charset="0"/>
              </a:rPr>
              <a:t>.”</a:t>
            </a:r>
          </a:p>
        </p:txBody>
      </p:sp>
      <p:sp>
        <p:nvSpPr>
          <p:cNvPr id="10" name="TextBox 9">
            <a:extLst>
              <a:ext uri="{FF2B5EF4-FFF2-40B4-BE49-F238E27FC236}">
                <a16:creationId xmlns:a16="http://schemas.microsoft.com/office/drawing/2014/main" id="{63114618-D282-586B-EA21-4534272AE1E9}"/>
              </a:ext>
            </a:extLst>
          </p:cNvPr>
          <p:cNvSpPr txBox="1"/>
          <p:nvPr/>
        </p:nvSpPr>
        <p:spPr>
          <a:xfrm>
            <a:off x="136478" y="5321646"/>
            <a:ext cx="11873552" cy="954107"/>
          </a:xfrm>
          <a:prstGeom prst="rect">
            <a:avLst/>
          </a:prstGeom>
          <a:solidFill>
            <a:srgbClr val="FFFF00"/>
          </a:solidFill>
          <a:ln>
            <a:solidFill>
              <a:schemeClr val="accent1">
                <a:shade val="95000"/>
                <a:satMod val="105000"/>
              </a:schemeClr>
            </a:solidFill>
          </a:ln>
        </p:spPr>
        <p:txBody>
          <a:bodyPr wrap="square" rtlCol="0">
            <a:spAutoFit/>
          </a:bodyPr>
          <a:lstStyle/>
          <a:p>
            <a:pPr algn="ctr"/>
            <a:r>
              <a:rPr lang="en-US" sz="2800" b="1" u="sng" dirty="0">
                <a:latin typeface="Times New Roman" panose="02020603050405020304" pitchFamily="18" charset="0"/>
                <a:cs typeface="Times New Roman" panose="02020603050405020304" pitchFamily="18" charset="0"/>
              </a:rPr>
              <a:t>Two reports </a:t>
            </a:r>
            <a:r>
              <a:rPr lang="en-US" sz="2800" dirty="0">
                <a:latin typeface="Times New Roman" panose="02020603050405020304" pitchFamily="18" charset="0"/>
                <a:cs typeface="Times New Roman" panose="02020603050405020304" pitchFamily="18" charset="0"/>
              </a:rPr>
              <a:t>were written to “</a:t>
            </a:r>
            <a:r>
              <a:rPr lang="en-US" sz="2800" i="1" dirty="0">
                <a:latin typeface="Times New Roman" panose="02020603050405020304" pitchFamily="18" charset="0"/>
                <a:cs typeface="Times New Roman" panose="02020603050405020304" pitchFamily="18" charset="0"/>
              </a:rPr>
              <a:t>develop a strategic plan with prioritized recommendations to guide federal investment in the U.S. Nuclear Data Program”</a:t>
            </a:r>
          </a:p>
        </p:txBody>
      </p:sp>
    </p:spTree>
    <p:extLst>
      <p:ext uri="{BB962C8B-B14F-4D97-AF65-F5344CB8AC3E}">
        <p14:creationId xmlns:p14="http://schemas.microsoft.com/office/powerpoint/2010/main" val="8020434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92B40F7A-9BE9-0688-4728-D05F9A70AA07}"/>
              </a:ext>
            </a:extLst>
          </p:cNvPr>
          <p:cNvSpPr txBox="1">
            <a:spLocks/>
          </p:cNvSpPr>
          <p:nvPr/>
        </p:nvSpPr>
        <p:spPr>
          <a:xfrm>
            <a:off x="1" y="2"/>
            <a:ext cx="12192000" cy="809750"/>
          </a:xfrm>
          <a:prstGeom prst="rect">
            <a:avLst/>
          </a:prstGeom>
        </p:spPr>
        <p:txBody>
          <a:bodyPr vert="horz" lIns="91440" tIns="45720" rIns="91440" bIns="45720" rtlCol="0" anchor="b" anchorCtr="0">
            <a:normAutofit fontScale="77500" lnSpcReduction="20000"/>
          </a:bodyPr>
          <a:lstStyle>
            <a:lvl1pPr algn="ctr" defTabSz="457200" rtl="0" eaLnBrk="1" latinLnBrk="0" hangingPunct="1">
              <a:spcBef>
                <a:spcPct val="0"/>
              </a:spcBef>
              <a:buNone/>
              <a:defRPr sz="5400" b="1" i="0" kern="1200" cap="none" baseline="0">
                <a:solidFill>
                  <a:schemeClr val="bg1"/>
                </a:solidFill>
                <a:latin typeface="Arial" panose="020B0604020202020204" pitchFamily="34" charset="0"/>
                <a:ea typeface="+mj-ea"/>
                <a:cs typeface="+mj-cs"/>
              </a:defRPr>
            </a:lvl1pPr>
          </a:lstStyle>
          <a:p>
            <a:r>
              <a:rPr lang="en-US" sz="4000" b="0" dirty="0">
                <a:solidFill>
                  <a:schemeClr val="tx1"/>
                </a:solidFill>
                <a:latin typeface="Times New Roman" panose="02020603050405020304" pitchFamily="18" charset="0"/>
                <a:ea typeface="Helvetica" charset="0"/>
                <a:cs typeface="Times New Roman" panose="02020603050405020304" pitchFamily="18" charset="0"/>
              </a:rPr>
              <a:t>An NSAC Nuclear Data (NSAC-ND) Charge Subcommittee was formed</a:t>
            </a:r>
          </a:p>
        </p:txBody>
      </p:sp>
      <p:graphicFrame>
        <p:nvGraphicFramePr>
          <p:cNvPr id="7" name="Table 6">
            <a:extLst>
              <a:ext uri="{FF2B5EF4-FFF2-40B4-BE49-F238E27FC236}">
                <a16:creationId xmlns:a16="http://schemas.microsoft.com/office/drawing/2014/main" id="{2D71B4FC-8BC0-CAB0-F0B0-2E6CF80E10FD}"/>
              </a:ext>
            </a:extLst>
          </p:cNvPr>
          <p:cNvGraphicFramePr>
            <a:graphicFrameLocks noGrp="1"/>
          </p:cNvGraphicFramePr>
          <p:nvPr>
            <p:extLst>
              <p:ext uri="{D42A27DB-BD31-4B8C-83A1-F6EECF244321}">
                <p14:modId xmlns:p14="http://schemas.microsoft.com/office/powerpoint/2010/main" val="134042111"/>
              </p:ext>
            </p:extLst>
          </p:nvPr>
        </p:nvGraphicFramePr>
        <p:xfrm>
          <a:off x="375977" y="1099820"/>
          <a:ext cx="11412333" cy="4128135"/>
        </p:xfrm>
        <a:graphic>
          <a:graphicData uri="http://schemas.openxmlformats.org/drawingml/2006/table">
            <a:tbl>
              <a:tblPr>
                <a:tableStyleId>{5C22544A-7EE6-4342-B048-85BDC9FD1C3A}</a:tableStyleId>
              </a:tblPr>
              <a:tblGrid>
                <a:gridCol w="2978206">
                  <a:extLst>
                    <a:ext uri="{9D8B030D-6E8A-4147-A177-3AD203B41FA5}">
                      <a16:colId xmlns:a16="http://schemas.microsoft.com/office/drawing/2014/main" val="3500613086"/>
                    </a:ext>
                  </a:extLst>
                </a:gridCol>
                <a:gridCol w="1623191">
                  <a:extLst>
                    <a:ext uri="{9D8B030D-6E8A-4147-A177-3AD203B41FA5}">
                      <a16:colId xmlns:a16="http://schemas.microsoft.com/office/drawing/2014/main" val="4230792658"/>
                    </a:ext>
                  </a:extLst>
                </a:gridCol>
                <a:gridCol w="4102189">
                  <a:extLst>
                    <a:ext uri="{9D8B030D-6E8A-4147-A177-3AD203B41FA5}">
                      <a16:colId xmlns:a16="http://schemas.microsoft.com/office/drawing/2014/main" val="2486052188"/>
                    </a:ext>
                  </a:extLst>
                </a:gridCol>
                <a:gridCol w="2708747">
                  <a:extLst>
                    <a:ext uri="{9D8B030D-6E8A-4147-A177-3AD203B41FA5}">
                      <a16:colId xmlns:a16="http://schemas.microsoft.com/office/drawing/2014/main" val="1842779889"/>
                    </a:ext>
                  </a:extLst>
                </a:gridCol>
              </a:tblGrid>
              <a:tr h="215900">
                <a:tc>
                  <a:txBody>
                    <a:bodyPr/>
                    <a:lstStyle/>
                    <a:p>
                      <a:pPr algn="l" rtl="0" fontAlgn="ctr"/>
                      <a:r>
                        <a:rPr lang="en-US" sz="2400" u="sng" strike="noStrike" dirty="0">
                          <a:effectLst/>
                          <a:latin typeface="Times New Roman" panose="02020603050405020304" pitchFamily="18" charset="0"/>
                          <a:cs typeface="Times New Roman" panose="02020603050405020304" pitchFamily="18" charset="0"/>
                        </a:rPr>
                        <a:t>Person</a:t>
                      </a: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u="sng" strike="noStrike" dirty="0">
                          <a:effectLst/>
                          <a:latin typeface="Times New Roman" panose="02020603050405020304" pitchFamily="18" charset="0"/>
                          <a:cs typeface="Times New Roman" panose="02020603050405020304" pitchFamily="18" charset="0"/>
                        </a:rPr>
                        <a:t>Org</a:t>
                      </a: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u="sng" strike="noStrike" dirty="0">
                          <a:effectLst/>
                          <a:latin typeface="Times New Roman" panose="02020603050405020304" pitchFamily="18" charset="0"/>
                          <a:cs typeface="Times New Roman" panose="02020603050405020304" pitchFamily="18" charset="0"/>
                        </a:rPr>
                        <a:t>Person</a:t>
                      </a: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u="sng" strike="noStrike" dirty="0">
                          <a:effectLst/>
                          <a:latin typeface="Times New Roman" panose="02020603050405020304" pitchFamily="18" charset="0"/>
                          <a:cs typeface="Times New Roman" panose="02020603050405020304" pitchFamily="18" charset="0"/>
                        </a:rPr>
                        <a:t>Org</a:t>
                      </a: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410282718"/>
                  </a:ext>
                </a:extLst>
              </a:tr>
              <a:tr h="215900">
                <a:tc>
                  <a:txBody>
                    <a:bodyPr/>
                    <a:lstStyle/>
                    <a:p>
                      <a:pPr algn="l" rtl="0" fontAlgn="ct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endParaRPr lang="en-US" sz="2400" b="0" i="0" u="sng"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758548456"/>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Friederike Bostelmann</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ORNL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Arjan Koning</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IAEA/Petten</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3121075078"/>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Mike Carpenter</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ANL/Atlas</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Ken LaBel &amp; Tom Turflinger</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NASA &amp; Aerospace</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4135253346"/>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Mark Chadwick</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LANL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Caroline Nesaraja</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ORNL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510697781"/>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Max Fratoni</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UCB</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Syed Qaim</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Jülich</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3551850431"/>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Ayman Hawari</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NC State</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Catherine Romano</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Aerospace</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3256583631"/>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Lawrence Heilbronn</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UTK</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Sunniva Siem</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Univ. of Oslo</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3440533569"/>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Calvin Howell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TUNL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Artemis Spyrou</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MSU</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2883204332"/>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Jo Ressler</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LLNL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Etienne Vermeulen</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LANL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1599522118"/>
                  </a:ext>
                </a:extLst>
              </a:tr>
              <a:tr h="215900">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Thia Keppel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J-lab</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Ramona Vogt</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tc>
                  <a:txBody>
                    <a:bodyPr/>
                    <a:lstStyle/>
                    <a:p>
                      <a:pPr algn="l" rtl="0" fontAlgn="ctr"/>
                      <a:r>
                        <a:rPr lang="en-US" sz="2400" b="0" i="0" u="none" strike="noStrike" dirty="0">
                          <a:effectLst/>
                          <a:latin typeface="Times New Roman" panose="02020603050405020304" pitchFamily="18" charset="0"/>
                          <a:cs typeface="Times New Roman" panose="02020603050405020304" pitchFamily="18" charset="0"/>
                        </a:rPr>
                        <a:t>LLNL</a:t>
                      </a:r>
                      <a:endParaRPr lang="en-US" sz="2400" b="0" i="0" u="none" strike="noStrike" dirty="0">
                        <a:solidFill>
                          <a:srgbClr val="00303C"/>
                        </a:solidFill>
                        <a:effectLst/>
                        <a:latin typeface="Times New Roman" panose="02020603050405020304" pitchFamily="18" charset="0"/>
                        <a:cs typeface="Times New Roman" panose="02020603050405020304" pitchFamily="18" charset="0"/>
                      </a:endParaRPr>
                    </a:p>
                  </a:txBody>
                  <a:tcPr marL="9525" marR="9525" marT="9525" marB="0" anchor="ctr"/>
                </a:tc>
                <a:extLst>
                  <a:ext uri="{0D108BD9-81ED-4DB2-BD59-A6C34878D82A}">
                    <a16:rowId xmlns:a16="http://schemas.microsoft.com/office/drawing/2014/main" val="2628908071"/>
                  </a:ext>
                </a:extLst>
              </a:tr>
            </a:tbl>
          </a:graphicData>
        </a:graphic>
      </p:graphicFrame>
      <p:sp>
        <p:nvSpPr>
          <p:cNvPr id="8" name="TextBox 7">
            <a:extLst>
              <a:ext uri="{FF2B5EF4-FFF2-40B4-BE49-F238E27FC236}">
                <a16:creationId xmlns:a16="http://schemas.microsoft.com/office/drawing/2014/main" id="{0125DE83-F7D8-C2F9-BA16-4832013EA2A7}"/>
              </a:ext>
            </a:extLst>
          </p:cNvPr>
          <p:cNvSpPr txBox="1"/>
          <p:nvPr/>
        </p:nvSpPr>
        <p:spPr>
          <a:xfrm>
            <a:off x="1014844" y="5227955"/>
            <a:ext cx="10134600" cy="1077218"/>
          </a:xfrm>
          <a:prstGeom prst="rect">
            <a:avLst/>
          </a:prstGeom>
          <a:noFill/>
        </p:spPr>
        <p:txBody>
          <a:bodyPr wrap="square" rtlCol="0">
            <a:spAutoFit/>
          </a:bodyPr>
          <a:lstStyle/>
          <a:p>
            <a:pPr algn="ctr"/>
            <a:r>
              <a:rPr lang="en-US" sz="3200" i="1" dirty="0">
                <a:latin typeface="Times New Roman" panose="02020603050405020304" pitchFamily="18" charset="0"/>
                <a:cs typeface="Times New Roman" panose="02020603050405020304" pitchFamily="18" charset="0"/>
              </a:rPr>
              <a:t>All members were chosen based on their experience in nuclear data and the applications that rely on it</a:t>
            </a:r>
          </a:p>
        </p:txBody>
      </p:sp>
    </p:spTree>
    <p:extLst>
      <p:ext uri="{BB962C8B-B14F-4D97-AF65-F5344CB8AC3E}">
        <p14:creationId xmlns:p14="http://schemas.microsoft.com/office/powerpoint/2010/main" val="38914994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2D7B46A-4213-4317-7663-9EDA481FDA1D}"/>
              </a:ext>
            </a:extLst>
          </p:cNvPr>
          <p:cNvGrpSpPr/>
          <p:nvPr/>
        </p:nvGrpSpPr>
        <p:grpSpPr>
          <a:xfrm>
            <a:off x="4491283" y="2482028"/>
            <a:ext cx="5344171" cy="2699134"/>
            <a:chOff x="4491283" y="2482028"/>
            <a:chExt cx="5344171" cy="2699134"/>
          </a:xfrm>
        </p:grpSpPr>
        <p:grpSp>
          <p:nvGrpSpPr>
            <p:cNvPr id="5" name="Group 4">
              <a:extLst>
                <a:ext uri="{FF2B5EF4-FFF2-40B4-BE49-F238E27FC236}">
                  <a16:creationId xmlns:a16="http://schemas.microsoft.com/office/drawing/2014/main" id="{F95D3AA1-5A7A-A375-A24E-B90A6479BE6F}"/>
                </a:ext>
              </a:extLst>
            </p:cNvPr>
            <p:cNvGrpSpPr/>
            <p:nvPr/>
          </p:nvGrpSpPr>
          <p:grpSpPr>
            <a:xfrm>
              <a:off x="4491283" y="2482028"/>
              <a:ext cx="2650913" cy="2699134"/>
              <a:chOff x="4491283" y="2482028"/>
              <a:chExt cx="2650913" cy="2699134"/>
            </a:xfrm>
          </p:grpSpPr>
          <p:sp>
            <p:nvSpPr>
              <p:cNvPr id="74" name="Rectangle 73">
                <a:extLst>
                  <a:ext uri="{FF2B5EF4-FFF2-40B4-BE49-F238E27FC236}">
                    <a16:creationId xmlns:a16="http://schemas.microsoft.com/office/drawing/2014/main" id="{04547E1F-DC51-B440-A631-CF3E1E57DB44}"/>
                  </a:ext>
                </a:extLst>
              </p:cNvPr>
              <p:cNvSpPr/>
              <p:nvPr/>
            </p:nvSpPr>
            <p:spPr>
              <a:xfrm>
                <a:off x="4491283" y="3001408"/>
                <a:ext cx="1489435" cy="10006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rtlCol="0" anchor="ctr"/>
              <a:lstStyle/>
              <a:p>
                <a:pPr algn="ctr"/>
                <a:r>
                  <a:rPr lang="en-US" sz="3600" dirty="0">
                    <a:latin typeface="Times New Roman" panose="02020603050405020304" pitchFamily="18" charset="0"/>
                    <a:cs typeface="Times New Roman" panose="02020603050405020304" pitchFamily="18" charset="0"/>
                  </a:rPr>
                  <a:t>Model</a:t>
                </a:r>
              </a:p>
            </p:txBody>
          </p:sp>
          <p:cxnSp>
            <p:nvCxnSpPr>
              <p:cNvPr id="86" name="Elbow Connector 85">
                <a:extLst>
                  <a:ext uri="{FF2B5EF4-FFF2-40B4-BE49-F238E27FC236}">
                    <a16:creationId xmlns:a16="http://schemas.microsoft.com/office/drawing/2014/main" id="{42E0605F-AE74-804C-A1DF-7D90C4F2552B}"/>
                  </a:ext>
                </a:extLst>
              </p:cNvPr>
              <p:cNvCxnSpPr>
                <a:cxnSpLocks/>
                <a:stCxn id="74" idx="3"/>
                <a:endCxn id="101" idx="1"/>
              </p:cNvCxnSpPr>
              <p:nvPr/>
            </p:nvCxnSpPr>
            <p:spPr>
              <a:xfrm flipV="1">
                <a:off x="5980718" y="2482028"/>
                <a:ext cx="1125159" cy="1019696"/>
              </a:xfrm>
              <a:prstGeom prst="bentConnector3">
                <a:avLst>
                  <a:gd name="adj1" fmla="val 50000"/>
                </a:avLst>
              </a:prstGeom>
              <a:ln w="127000">
                <a:tailEnd type="triangle"/>
              </a:ln>
            </p:spPr>
            <p:style>
              <a:lnRef idx="1">
                <a:schemeClr val="accent1"/>
              </a:lnRef>
              <a:fillRef idx="0">
                <a:schemeClr val="accent1"/>
              </a:fillRef>
              <a:effectRef idx="0">
                <a:schemeClr val="accent1"/>
              </a:effectRef>
              <a:fontRef idx="minor">
                <a:schemeClr val="tx1"/>
              </a:fontRef>
            </p:style>
          </p:cxnSp>
          <p:cxnSp>
            <p:nvCxnSpPr>
              <p:cNvPr id="90" name="Elbow Connector 89">
                <a:extLst>
                  <a:ext uri="{FF2B5EF4-FFF2-40B4-BE49-F238E27FC236}">
                    <a16:creationId xmlns:a16="http://schemas.microsoft.com/office/drawing/2014/main" id="{F13B77A4-96D2-024D-B9AF-C29A9F0A7F58}"/>
                  </a:ext>
                </a:extLst>
              </p:cNvPr>
              <p:cNvCxnSpPr>
                <a:cxnSpLocks/>
                <a:stCxn id="74" idx="3"/>
                <a:endCxn id="104" idx="1"/>
              </p:cNvCxnSpPr>
              <p:nvPr/>
            </p:nvCxnSpPr>
            <p:spPr>
              <a:xfrm>
                <a:off x="5980718" y="3501724"/>
                <a:ext cx="1161478" cy="1679438"/>
              </a:xfrm>
              <a:prstGeom prst="bentConnector3">
                <a:avLst>
                  <a:gd name="adj1" fmla="val 50000"/>
                </a:avLst>
              </a:prstGeom>
              <a:ln w="127000">
                <a:tailEnd type="triangle"/>
              </a:ln>
            </p:spPr>
            <p:style>
              <a:lnRef idx="1">
                <a:schemeClr val="accent1"/>
              </a:lnRef>
              <a:fillRef idx="0">
                <a:schemeClr val="accent1"/>
              </a:fillRef>
              <a:effectRef idx="0">
                <a:schemeClr val="accent1"/>
              </a:effectRef>
              <a:fontRef idx="minor">
                <a:schemeClr val="tx1"/>
              </a:fontRef>
            </p:style>
          </p:cxnSp>
        </p:grpSp>
        <p:cxnSp>
          <p:nvCxnSpPr>
            <p:cNvPr id="13" name="Straight Arrow Connector 12">
              <a:extLst>
                <a:ext uri="{FF2B5EF4-FFF2-40B4-BE49-F238E27FC236}">
                  <a16:creationId xmlns:a16="http://schemas.microsoft.com/office/drawing/2014/main" id="{FD992D4B-C05D-6E42-BAD1-B1EC0D341BD8}"/>
                </a:ext>
              </a:extLst>
            </p:cNvPr>
            <p:cNvCxnSpPr>
              <a:cxnSpLocks/>
              <a:stCxn id="74" idx="3"/>
            </p:cNvCxnSpPr>
            <p:nvPr/>
          </p:nvCxnSpPr>
          <p:spPr>
            <a:xfrm>
              <a:off x="5980718" y="3501724"/>
              <a:ext cx="3854736" cy="15891"/>
            </a:xfrm>
            <a:prstGeom prst="straightConnector1">
              <a:avLst/>
            </a:prstGeom>
            <a:ln w="127000">
              <a:tailEnd type="triangle"/>
            </a:ln>
          </p:spPr>
          <p:style>
            <a:lnRef idx="1">
              <a:schemeClr val="accent1"/>
            </a:lnRef>
            <a:fillRef idx="0">
              <a:schemeClr val="accent1"/>
            </a:fillRef>
            <a:effectRef idx="0">
              <a:schemeClr val="accent1"/>
            </a:effectRef>
            <a:fontRef idx="minor">
              <a:schemeClr val="tx1"/>
            </a:fontRef>
          </p:style>
        </p:cxnSp>
      </p:grpSp>
      <p:sp>
        <p:nvSpPr>
          <p:cNvPr id="91" name="Title 1">
            <a:extLst>
              <a:ext uri="{FF2B5EF4-FFF2-40B4-BE49-F238E27FC236}">
                <a16:creationId xmlns:a16="http://schemas.microsoft.com/office/drawing/2014/main" id="{9E27FB20-A091-4D44-8B68-98696E756AE5}"/>
              </a:ext>
            </a:extLst>
          </p:cNvPr>
          <p:cNvSpPr txBox="1">
            <a:spLocks/>
          </p:cNvSpPr>
          <p:nvPr/>
        </p:nvSpPr>
        <p:spPr>
          <a:xfrm>
            <a:off x="0" y="1"/>
            <a:ext cx="12191999" cy="1066635"/>
          </a:xfrm>
          <a:prstGeom prst="rect">
            <a:avLst/>
          </a:prstGeom>
        </p:spPr>
        <p:txBody>
          <a:bodyPr vert="horz" lIns="91440" tIns="45720" rIns="91440" bIns="45720" rtlCol="0" anchor="ct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spcBef>
                <a:spcPts val="600"/>
              </a:spcBef>
              <a:spcAft>
                <a:spcPts val="600"/>
              </a:spcAft>
              <a:tabLst>
                <a:tab pos="4398963" algn="l"/>
              </a:tabLst>
            </a:pPr>
            <a:r>
              <a:rPr lang="en-US" sz="3600" dirty="0">
                <a:latin typeface="Times New Roman" panose="02020603050405020304" pitchFamily="18" charset="0"/>
                <a:ea typeface="Helvetica" charset="0"/>
                <a:cs typeface="Times New Roman" panose="02020603050405020304" pitchFamily="18" charset="0"/>
              </a:rPr>
              <a:t>A common theme was that nuclear data was often “hidden” from the application end-user</a:t>
            </a:r>
          </a:p>
        </p:txBody>
      </p:sp>
      <p:pic>
        <p:nvPicPr>
          <p:cNvPr id="1028" name="Picture 4" descr="Home">
            <a:extLst>
              <a:ext uri="{FF2B5EF4-FFF2-40B4-BE49-F238E27FC236}">
                <a16:creationId xmlns:a16="http://schemas.microsoft.com/office/drawing/2014/main" id="{5B56911F-71D9-064B-9670-0C2D82710CE1}"/>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763038" y="1617368"/>
            <a:ext cx="2945924" cy="981975"/>
          </a:xfrm>
          <a:prstGeom prst="rect">
            <a:avLst/>
          </a:prstGeom>
          <a:noFill/>
          <a:extLst>
            <a:ext uri="{909E8E84-426E-40DD-AFC4-6F175D3DCCD1}">
              <a14:hiddenFill xmlns:a14="http://schemas.microsoft.com/office/drawing/2010/main">
                <a:solidFill>
                  <a:srgbClr val="FFFFFF"/>
                </a:solidFill>
              </a14:hiddenFill>
            </a:ext>
          </a:extLst>
        </p:spPr>
      </p:pic>
      <p:pic>
        <p:nvPicPr>
          <p:cNvPr id="25" name="Picture 24">
            <a:extLst>
              <a:ext uri="{FF2B5EF4-FFF2-40B4-BE49-F238E27FC236}">
                <a16:creationId xmlns:a16="http://schemas.microsoft.com/office/drawing/2014/main" id="{56AF3175-BCF9-3343-AC93-3009A476DBAC}"/>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3900012" y="5350226"/>
            <a:ext cx="2671976" cy="834993"/>
          </a:xfrm>
          <a:prstGeom prst="rect">
            <a:avLst/>
          </a:prstGeom>
        </p:spPr>
      </p:pic>
      <p:pic>
        <p:nvPicPr>
          <p:cNvPr id="65" name="Picture 64" descr="A close - up of a logo&#10;&#10;Description automatically generated with medium confidence">
            <a:extLst>
              <a:ext uri="{FF2B5EF4-FFF2-40B4-BE49-F238E27FC236}">
                <a16:creationId xmlns:a16="http://schemas.microsoft.com/office/drawing/2014/main" id="{C082193B-87ED-874B-8BC2-4E2AD2A6F46D}"/>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454334" y="4078546"/>
            <a:ext cx="1563333" cy="1316491"/>
          </a:xfrm>
          <a:prstGeom prst="rect">
            <a:avLst/>
          </a:prstGeom>
        </p:spPr>
      </p:pic>
      <p:pic>
        <p:nvPicPr>
          <p:cNvPr id="1030" name="Picture 6" descr="FLUKA home">
            <a:extLst>
              <a:ext uri="{FF2B5EF4-FFF2-40B4-BE49-F238E27FC236}">
                <a16:creationId xmlns:a16="http://schemas.microsoft.com/office/drawing/2014/main" id="{EA86A247-CE30-EC4E-BBD6-05A1680C0179}"/>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984357" y="1021679"/>
            <a:ext cx="2503286" cy="765531"/>
          </a:xfrm>
          <a:prstGeom prst="rect">
            <a:avLst/>
          </a:prstGeom>
          <a:noFill/>
          <a:extLst>
            <a:ext uri="{909E8E84-426E-40DD-AFC4-6F175D3DCCD1}">
              <a14:hiddenFill xmlns:a14="http://schemas.microsoft.com/office/drawing/2010/main">
                <a:solidFill>
                  <a:srgbClr val="FFFFFF"/>
                </a:solidFill>
              </a14:hiddenFill>
            </a:ext>
          </a:extLst>
        </p:spPr>
      </p:pic>
      <p:grpSp>
        <p:nvGrpSpPr>
          <p:cNvPr id="85" name="Group 84">
            <a:extLst>
              <a:ext uri="{FF2B5EF4-FFF2-40B4-BE49-F238E27FC236}">
                <a16:creationId xmlns:a16="http://schemas.microsoft.com/office/drawing/2014/main" id="{5A27D808-FE11-6849-9BFF-4BD8CCAC3AEE}"/>
              </a:ext>
            </a:extLst>
          </p:cNvPr>
          <p:cNvGrpSpPr/>
          <p:nvPr/>
        </p:nvGrpSpPr>
        <p:grpSpPr>
          <a:xfrm>
            <a:off x="9659175" y="2871284"/>
            <a:ext cx="2190183" cy="2061722"/>
            <a:chOff x="8606675" y="3241365"/>
            <a:chExt cx="2923918" cy="2752420"/>
          </a:xfrm>
        </p:grpSpPr>
        <p:grpSp>
          <p:nvGrpSpPr>
            <p:cNvPr id="87" name="Group 86">
              <a:extLst>
                <a:ext uri="{FF2B5EF4-FFF2-40B4-BE49-F238E27FC236}">
                  <a16:creationId xmlns:a16="http://schemas.microsoft.com/office/drawing/2014/main" id="{2751E883-3F1D-D24E-B724-8D8E88DCBA2E}"/>
                </a:ext>
              </a:extLst>
            </p:cNvPr>
            <p:cNvGrpSpPr/>
            <p:nvPr/>
          </p:nvGrpSpPr>
          <p:grpSpPr>
            <a:xfrm>
              <a:off x="8606675" y="4046230"/>
              <a:ext cx="2882684" cy="1760803"/>
              <a:chOff x="4467396" y="3122116"/>
              <a:chExt cx="4169038" cy="2498099"/>
            </a:xfrm>
          </p:grpSpPr>
          <p:pic>
            <p:nvPicPr>
              <p:cNvPr id="92" name="Picture 2" descr="beta decay">
                <a:extLst>
                  <a:ext uri="{FF2B5EF4-FFF2-40B4-BE49-F238E27FC236}">
                    <a16:creationId xmlns:a16="http://schemas.microsoft.com/office/drawing/2014/main" id="{CE1A468D-E909-D348-AB5D-5077A8038322}"/>
                  </a:ext>
                </a:extLst>
              </p:cNvPr>
              <p:cNvPicPr>
                <a:picLocks noChangeAspect="1" noChangeArrowheads="1"/>
              </p:cNvPicPr>
              <p:nvPr/>
            </p:nvPicPr>
            <p:blipFill rotWithShape="1">
              <a:blip r:embed="rId7" cstate="hqprint">
                <a:extLst>
                  <a:ext uri="{28A0092B-C50C-407E-A947-70E740481C1C}">
                    <a14:useLocalDpi xmlns:a14="http://schemas.microsoft.com/office/drawing/2010/main"/>
                  </a:ext>
                </a:extLst>
              </a:blip>
              <a:srcRect/>
              <a:stretch/>
            </p:blipFill>
            <p:spPr bwMode="auto">
              <a:xfrm>
                <a:off x="6674021" y="3122116"/>
                <a:ext cx="1932479" cy="2098134"/>
              </a:xfrm>
              <a:prstGeom prst="rect">
                <a:avLst/>
              </a:prstGeom>
              <a:noFill/>
              <a:extLst>
                <a:ext uri="{909E8E84-426E-40DD-AFC4-6F175D3DCCD1}">
                  <a14:hiddenFill xmlns:a14="http://schemas.microsoft.com/office/drawing/2010/main">
                    <a:solidFill>
                      <a:srgbClr val="FFFFFF"/>
                    </a:solidFill>
                  </a14:hiddenFill>
                </a:ext>
              </a:extLst>
            </p:spPr>
          </p:pic>
          <p:pic>
            <p:nvPicPr>
              <p:cNvPr id="93" name="Picture 2" descr="beta decay">
                <a:extLst>
                  <a:ext uri="{FF2B5EF4-FFF2-40B4-BE49-F238E27FC236}">
                    <a16:creationId xmlns:a16="http://schemas.microsoft.com/office/drawing/2014/main" id="{6F279316-1DEB-F34D-BE33-0FCDA21E5D07}"/>
                  </a:ext>
                </a:extLst>
              </p:cNvPr>
              <p:cNvPicPr>
                <a:picLocks noChangeAspect="1" noChangeArrowheads="1"/>
              </p:cNvPicPr>
              <p:nvPr/>
            </p:nvPicPr>
            <p:blipFill rotWithShape="1">
              <a:blip r:embed="rId8" cstate="hqprint">
                <a:extLst>
                  <a:ext uri="{28A0092B-C50C-407E-A947-70E740481C1C}">
                    <a14:useLocalDpi xmlns:a14="http://schemas.microsoft.com/office/drawing/2010/main"/>
                  </a:ext>
                </a:extLst>
              </a:blip>
              <a:srcRect/>
              <a:stretch/>
            </p:blipFill>
            <p:spPr bwMode="auto">
              <a:xfrm>
                <a:off x="7528799" y="5019956"/>
                <a:ext cx="1107635" cy="600259"/>
              </a:xfrm>
              <a:prstGeom prst="rect">
                <a:avLst/>
              </a:prstGeom>
              <a:noFill/>
              <a:extLst>
                <a:ext uri="{909E8E84-426E-40DD-AFC4-6F175D3DCCD1}">
                  <a14:hiddenFill xmlns:a14="http://schemas.microsoft.com/office/drawing/2010/main">
                    <a:solidFill>
                      <a:srgbClr val="FFFFFF"/>
                    </a:solidFill>
                  </a14:hiddenFill>
                </a:ext>
              </a:extLst>
            </p:spPr>
          </p:pic>
          <p:pic>
            <p:nvPicPr>
              <p:cNvPr id="95" name="Picture 2" descr="beta decay">
                <a:extLst>
                  <a:ext uri="{FF2B5EF4-FFF2-40B4-BE49-F238E27FC236}">
                    <a16:creationId xmlns:a16="http://schemas.microsoft.com/office/drawing/2014/main" id="{D7B184EF-1F92-E248-A1EA-8471A0542CB9}"/>
                  </a:ext>
                </a:extLst>
              </p:cNvPr>
              <p:cNvPicPr>
                <a:picLocks noChangeAspect="1" noChangeArrowheads="1"/>
              </p:cNvPicPr>
              <p:nvPr/>
            </p:nvPicPr>
            <p:blipFill rotWithShape="1">
              <a:blip r:embed="rId9" cstate="hqprint">
                <a:extLst>
                  <a:ext uri="{28A0092B-C50C-407E-A947-70E740481C1C}">
                    <a14:useLocalDpi xmlns:a14="http://schemas.microsoft.com/office/drawing/2010/main"/>
                  </a:ext>
                </a:extLst>
              </a:blip>
              <a:srcRect/>
              <a:stretch/>
            </p:blipFill>
            <p:spPr bwMode="auto">
              <a:xfrm>
                <a:off x="4467396" y="4227246"/>
                <a:ext cx="2159123" cy="809751"/>
              </a:xfrm>
              <a:prstGeom prst="rect">
                <a:avLst/>
              </a:prstGeom>
              <a:noFill/>
              <a:extLst>
                <a:ext uri="{909E8E84-426E-40DD-AFC4-6F175D3DCCD1}">
                  <a14:hiddenFill xmlns:a14="http://schemas.microsoft.com/office/drawing/2010/main">
                    <a:solidFill>
                      <a:srgbClr val="FFFFFF"/>
                    </a:solidFill>
                  </a14:hiddenFill>
                </a:ext>
              </a:extLst>
            </p:spPr>
          </p:pic>
        </p:grpSp>
        <p:sp>
          <p:nvSpPr>
            <p:cNvPr id="88" name="Rectangle 87">
              <a:extLst>
                <a:ext uri="{FF2B5EF4-FFF2-40B4-BE49-F238E27FC236}">
                  <a16:creationId xmlns:a16="http://schemas.microsoft.com/office/drawing/2014/main" id="{454EABB1-2514-AE4A-B1DC-B2A3BA3B81C0}"/>
                </a:ext>
              </a:extLst>
            </p:cNvPr>
            <p:cNvSpPr/>
            <p:nvPr/>
          </p:nvSpPr>
          <p:spPr>
            <a:xfrm>
              <a:off x="8842011" y="3980590"/>
              <a:ext cx="2688582" cy="2013195"/>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TextBox 88">
              <a:extLst>
                <a:ext uri="{FF2B5EF4-FFF2-40B4-BE49-F238E27FC236}">
                  <a16:creationId xmlns:a16="http://schemas.microsoft.com/office/drawing/2014/main" id="{80CACC10-037A-5D4C-AA55-2DCBD8C25BE3}"/>
                </a:ext>
              </a:extLst>
            </p:cNvPr>
            <p:cNvSpPr txBox="1"/>
            <p:nvPr/>
          </p:nvSpPr>
          <p:spPr>
            <a:xfrm>
              <a:off x="8842009" y="3241365"/>
              <a:ext cx="2688584" cy="862858"/>
            </a:xfrm>
            <a:prstGeom prst="rect">
              <a:avLst/>
            </a:prstGeom>
            <a:solidFill>
              <a:schemeClr val="bg1"/>
            </a:solidFill>
            <a:ln>
              <a:solidFill>
                <a:schemeClr val="tx1"/>
              </a:solidFill>
            </a:ln>
          </p:spPr>
          <p:txBody>
            <a:bodyPr wrap="square" rtlCol="0">
              <a:spAutoFit/>
            </a:bodyPr>
            <a:lstStyle/>
            <a:p>
              <a:pPr algn="ctr"/>
              <a:r>
                <a:rPr lang="en-US" dirty="0">
                  <a:latin typeface="Times New Roman" panose="02020603050405020304" pitchFamily="18" charset="0"/>
                  <a:cs typeface="Times New Roman" panose="02020603050405020304" pitchFamily="18" charset="0"/>
                </a:rPr>
                <a:t>Physics beyond the standard model</a:t>
              </a:r>
            </a:p>
          </p:txBody>
        </p:sp>
      </p:grpSp>
      <p:grpSp>
        <p:nvGrpSpPr>
          <p:cNvPr id="4" name="Group 3">
            <a:extLst>
              <a:ext uri="{FF2B5EF4-FFF2-40B4-BE49-F238E27FC236}">
                <a16:creationId xmlns:a16="http://schemas.microsoft.com/office/drawing/2014/main" id="{6D708767-6801-9D81-24A1-5E3137C2EBE7}"/>
              </a:ext>
            </a:extLst>
          </p:cNvPr>
          <p:cNvGrpSpPr/>
          <p:nvPr/>
        </p:nvGrpSpPr>
        <p:grpSpPr>
          <a:xfrm>
            <a:off x="7142196" y="3720574"/>
            <a:ext cx="4298786" cy="2317681"/>
            <a:chOff x="7142196" y="3720574"/>
            <a:chExt cx="4298786" cy="2317681"/>
          </a:xfrm>
        </p:grpSpPr>
        <p:pic>
          <p:nvPicPr>
            <p:cNvPr id="50" name="Picture 8" descr="Logo">
              <a:extLst>
                <a:ext uri="{FF2B5EF4-FFF2-40B4-BE49-F238E27FC236}">
                  <a16:creationId xmlns:a16="http://schemas.microsoft.com/office/drawing/2014/main" id="{1A81F602-5253-184D-A5DC-812FA0E2A084}"/>
                </a:ext>
              </a:extLst>
            </p:cNvPr>
            <p:cNvPicPr>
              <a:picLocks noChangeAspect="1" noChangeArrowheads="1"/>
            </p:cNvPicPr>
            <p:nvPr/>
          </p:nvPicPr>
          <p:blipFill>
            <a:blip r:embed="rId10" cstate="hqprint">
              <a:extLst>
                <a:ext uri="{28A0092B-C50C-407E-A947-70E740481C1C}">
                  <a14:useLocalDpi xmlns:a14="http://schemas.microsoft.com/office/drawing/2010/main"/>
                </a:ext>
              </a:extLst>
            </a:blip>
            <a:srcRect/>
            <a:stretch>
              <a:fillRect/>
            </a:stretch>
          </p:blipFill>
          <p:spPr bwMode="auto">
            <a:xfrm>
              <a:off x="10243830" y="5067287"/>
              <a:ext cx="1197152" cy="584651"/>
            </a:xfrm>
            <a:prstGeom prst="rect">
              <a:avLst/>
            </a:prstGeom>
            <a:noFill/>
            <a:extLst>
              <a:ext uri="{909E8E84-426E-40DD-AFC4-6F175D3DCCD1}">
                <a14:hiddenFill xmlns:a14="http://schemas.microsoft.com/office/drawing/2010/main">
                  <a:solidFill>
                    <a:srgbClr val="FFFFFF"/>
                  </a:solidFill>
                </a14:hiddenFill>
              </a:ext>
            </a:extLst>
          </p:spPr>
        </p:pic>
        <p:grpSp>
          <p:nvGrpSpPr>
            <p:cNvPr id="102" name="Group 101">
              <a:extLst>
                <a:ext uri="{FF2B5EF4-FFF2-40B4-BE49-F238E27FC236}">
                  <a16:creationId xmlns:a16="http://schemas.microsoft.com/office/drawing/2014/main" id="{FD219F63-935D-1642-AE06-C17B8BFA035C}"/>
                </a:ext>
              </a:extLst>
            </p:cNvPr>
            <p:cNvGrpSpPr/>
            <p:nvPr/>
          </p:nvGrpSpPr>
          <p:grpSpPr>
            <a:xfrm>
              <a:off x="7142196" y="3720574"/>
              <a:ext cx="1847077" cy="2317681"/>
              <a:chOff x="7796792" y="4045178"/>
              <a:chExt cx="1847077" cy="2317681"/>
            </a:xfrm>
          </p:grpSpPr>
          <p:sp>
            <p:nvSpPr>
              <p:cNvPr id="103" name="TextBox 102">
                <a:extLst>
                  <a:ext uri="{FF2B5EF4-FFF2-40B4-BE49-F238E27FC236}">
                    <a16:creationId xmlns:a16="http://schemas.microsoft.com/office/drawing/2014/main" id="{591C9EB4-9715-4E4C-8699-7E4587DF25D7}"/>
                  </a:ext>
                </a:extLst>
              </p:cNvPr>
              <p:cNvSpPr txBox="1"/>
              <p:nvPr/>
            </p:nvSpPr>
            <p:spPr>
              <a:xfrm>
                <a:off x="7796792" y="4045178"/>
                <a:ext cx="1847077" cy="646331"/>
              </a:xfrm>
              <a:prstGeom prst="rect">
                <a:avLst/>
              </a:prstGeom>
              <a:solidFill>
                <a:schemeClr val="bg1"/>
              </a:solidFill>
              <a:ln>
                <a:solidFill>
                  <a:schemeClr val="tx1"/>
                </a:solidFill>
              </a:ln>
            </p:spPr>
            <p:txBody>
              <a:bodyPr wrap="square" rtlCol="0">
                <a:spAutoFit/>
              </a:bodyPr>
              <a:lstStyle/>
              <a:p>
                <a:pPr algn="ctr"/>
                <a:r>
                  <a:rPr lang="en-US" dirty="0">
                    <a:solidFill>
                      <a:schemeClr val="tx1"/>
                    </a:solidFill>
                    <a:latin typeface="Times New Roman" panose="02020603050405020304" pitchFamily="18" charset="0"/>
                    <a:cs typeface="Times New Roman" panose="02020603050405020304" pitchFamily="18" charset="0"/>
                  </a:rPr>
                  <a:t>Decay Heat calculations</a:t>
                </a:r>
              </a:p>
            </p:txBody>
          </p:sp>
          <p:pic>
            <p:nvPicPr>
              <p:cNvPr id="104" name="Picture 103">
                <a:extLst>
                  <a:ext uri="{FF2B5EF4-FFF2-40B4-BE49-F238E27FC236}">
                    <a16:creationId xmlns:a16="http://schemas.microsoft.com/office/drawing/2014/main" id="{BC861C81-B954-6E4B-97DF-C30F79B39908}"/>
                  </a:ext>
                </a:extLst>
              </p:cNvPr>
              <p:cNvPicPr>
                <a:picLocks noChangeAspect="1"/>
              </p:cNvPicPr>
              <p:nvPr/>
            </p:nvPicPr>
            <p:blipFill rotWithShape="1">
              <a:blip r:embed="rId11" cstate="hqprint">
                <a:extLst>
                  <a:ext uri="{28A0092B-C50C-407E-A947-70E740481C1C}">
                    <a14:useLocalDpi xmlns:a14="http://schemas.microsoft.com/office/drawing/2010/main"/>
                  </a:ext>
                </a:extLst>
              </a:blip>
              <a:srcRect/>
              <a:stretch/>
            </p:blipFill>
            <p:spPr>
              <a:xfrm>
                <a:off x="7796792" y="4648673"/>
                <a:ext cx="1847077" cy="1714186"/>
              </a:xfrm>
              <a:prstGeom prst="rect">
                <a:avLst/>
              </a:prstGeom>
              <a:ln>
                <a:solidFill>
                  <a:schemeClr val="tx1"/>
                </a:solidFill>
              </a:ln>
            </p:spPr>
          </p:pic>
        </p:grpSp>
      </p:grpSp>
      <p:grpSp>
        <p:nvGrpSpPr>
          <p:cNvPr id="3" name="Group 2">
            <a:extLst>
              <a:ext uri="{FF2B5EF4-FFF2-40B4-BE49-F238E27FC236}">
                <a16:creationId xmlns:a16="http://schemas.microsoft.com/office/drawing/2014/main" id="{31388AF5-3058-D798-132D-532FA08E412A}"/>
              </a:ext>
            </a:extLst>
          </p:cNvPr>
          <p:cNvGrpSpPr/>
          <p:nvPr/>
        </p:nvGrpSpPr>
        <p:grpSpPr>
          <a:xfrm>
            <a:off x="7094326" y="592615"/>
            <a:ext cx="4981044" cy="2611703"/>
            <a:chOff x="7094326" y="592615"/>
            <a:chExt cx="4981044" cy="2611703"/>
          </a:xfrm>
        </p:grpSpPr>
        <p:grpSp>
          <p:nvGrpSpPr>
            <p:cNvPr id="97" name="Group 96">
              <a:extLst>
                <a:ext uri="{FF2B5EF4-FFF2-40B4-BE49-F238E27FC236}">
                  <a16:creationId xmlns:a16="http://schemas.microsoft.com/office/drawing/2014/main" id="{7B18F786-7BDF-0947-9BD9-12B395F5C558}"/>
                </a:ext>
              </a:extLst>
            </p:cNvPr>
            <p:cNvGrpSpPr/>
            <p:nvPr/>
          </p:nvGrpSpPr>
          <p:grpSpPr>
            <a:xfrm>
              <a:off x="7094326" y="1100683"/>
              <a:ext cx="2113000" cy="2103635"/>
              <a:chOff x="9565583" y="703935"/>
              <a:chExt cx="1727380" cy="1719724"/>
            </a:xfrm>
          </p:grpSpPr>
          <mc:AlternateContent xmlns:mc="http://schemas.openxmlformats.org/markup-compatibility/2006" xmlns:a14="http://schemas.microsoft.com/office/drawing/2010/main">
            <mc:Choice Requires="a14">
              <p:sp>
                <p:nvSpPr>
                  <p:cNvPr id="99" name="TextBox 98">
                    <a:extLst>
                      <a:ext uri="{FF2B5EF4-FFF2-40B4-BE49-F238E27FC236}">
                        <a16:creationId xmlns:a16="http://schemas.microsoft.com/office/drawing/2014/main" id="{CF2E32D7-925D-BB45-AC44-F1B59B5D1B09}"/>
                      </a:ext>
                    </a:extLst>
                  </p:cNvPr>
                  <p:cNvSpPr txBox="1"/>
                  <p:nvPr/>
                </p:nvSpPr>
                <p:spPr>
                  <a:xfrm>
                    <a:off x="9565583" y="703935"/>
                    <a:ext cx="1717936" cy="528376"/>
                  </a:xfrm>
                  <a:prstGeom prst="rect">
                    <a:avLst/>
                  </a:prstGeom>
                  <a:solidFill>
                    <a:schemeClr val="bg1"/>
                  </a:solidFill>
                  <a:ln>
                    <a:solidFill>
                      <a:schemeClr val="tx1"/>
                    </a:solidFill>
                  </a:ln>
                </p:spPr>
                <p:txBody>
                  <a:bodyPr wrap="square" rtlCol="0">
                    <a:spAutoFit/>
                  </a:bodyPr>
                  <a:lstStyle/>
                  <a:p>
                    <a:pPr algn="ctr"/>
                    <a:r>
                      <a:rPr lang="en-US" dirty="0">
                        <a:solidFill>
                          <a:schemeClr val="tx1"/>
                        </a:solidFill>
                        <a:latin typeface="Times New Roman" panose="02020603050405020304" pitchFamily="18" charset="0"/>
                        <a:cs typeface="Times New Roman" panose="02020603050405020304" pitchFamily="18" charset="0"/>
                      </a:rPr>
                      <a:t>Non-proliferation using </a:t>
                    </a:r>
                    <a14:m>
                      <m:oMath xmlns:m="http://schemas.openxmlformats.org/officeDocument/2006/math">
                        <m:acc>
                          <m:accPr>
                            <m:chr m:val="̅"/>
                            <m:ctrlPr>
                              <a:rPr lang="en-US" i="1" smtClean="0">
                                <a:solidFill>
                                  <a:schemeClr val="tx1"/>
                                </a:solidFill>
                                <a:latin typeface="Cambria Math" panose="02040503050406030204" pitchFamily="18" charset="0"/>
                              </a:rPr>
                            </m:ctrlPr>
                          </m:accPr>
                          <m:e>
                            <m:sSub>
                              <m:sSubPr>
                                <m:ctrlPr>
                                  <a:rPr lang="en-US" i="1" smtClean="0">
                                    <a:solidFill>
                                      <a:schemeClr val="tx1"/>
                                    </a:solidFill>
                                    <a:latin typeface="Cambria Math" panose="02040503050406030204" pitchFamily="18" charset="0"/>
                                  </a:rPr>
                                </m:ctrlPr>
                              </m:sSubPr>
                              <m:e>
                                <m:r>
                                  <a:rPr lang="en-US" b="0" i="1">
                                    <a:solidFill>
                                      <a:schemeClr val="tx1"/>
                                    </a:solidFill>
                                    <a:latin typeface="Cambria Math" panose="02040503050406030204" pitchFamily="18" charset="0"/>
                                  </a:rPr>
                                  <m:t>𝜈</m:t>
                                </m:r>
                              </m:e>
                              <m:sub>
                                <m:r>
                                  <a:rPr lang="en-US" b="0" i="1">
                                    <a:solidFill>
                                      <a:schemeClr val="tx1"/>
                                    </a:solidFill>
                                    <a:latin typeface="Cambria Math" panose="02040503050406030204" pitchFamily="18" charset="0"/>
                                  </a:rPr>
                                  <m:t>𝑒</m:t>
                                </m:r>
                              </m:sub>
                            </m:sSub>
                          </m:e>
                        </m:acc>
                      </m:oMath>
                    </a14:m>
                    <a:r>
                      <a:rPr lang="en-US" dirty="0">
                        <a:solidFill>
                          <a:schemeClr val="tx1"/>
                        </a:solidFill>
                        <a:latin typeface="Times New Roman" panose="02020603050405020304" pitchFamily="18" charset="0"/>
                        <a:cs typeface="Times New Roman" panose="02020603050405020304" pitchFamily="18" charset="0"/>
                      </a:rPr>
                      <a:t> monitors </a:t>
                    </a:r>
                  </a:p>
                </p:txBody>
              </p:sp>
            </mc:Choice>
            <mc:Fallback xmlns="">
              <p:sp>
                <p:nvSpPr>
                  <p:cNvPr id="36" name="TextBox 35"/>
                  <p:cNvSpPr txBox="1">
                    <a:spLocks noRot="1" noChangeAspect="1" noMove="1" noResize="1" noEditPoints="1" noAdjustHandles="1" noChangeArrowheads="1" noChangeShapeType="1" noTextEdit="1"/>
                  </p:cNvSpPr>
                  <p:nvPr/>
                </p:nvSpPr>
                <p:spPr>
                  <a:xfrm>
                    <a:off x="9565583" y="703935"/>
                    <a:ext cx="1717936" cy="528376"/>
                  </a:xfrm>
                  <a:prstGeom prst="rect">
                    <a:avLst/>
                  </a:prstGeom>
                  <a:blipFill>
                    <a:blip r:embed="rId15"/>
                    <a:stretch>
                      <a:fillRect t="-3846" b="-13462"/>
                    </a:stretch>
                  </a:blipFill>
                  <a:ln>
                    <a:solidFill>
                      <a:schemeClr val="tx1"/>
                    </a:solidFill>
                  </a:ln>
                </p:spPr>
                <p:txBody>
                  <a:bodyPr/>
                  <a:lstStyle/>
                  <a:p>
                    <a:r>
                      <a:rPr lang="en-US">
                        <a:noFill/>
                      </a:rPr>
                      <a:t> </a:t>
                    </a:r>
                  </a:p>
                </p:txBody>
              </p:sp>
            </mc:Fallback>
          </mc:AlternateContent>
          <p:pic>
            <p:nvPicPr>
              <p:cNvPr id="101" name="Picture 100" descr="A picture containing indoor&#10;&#10;Description automatically generated">
                <a:extLst>
                  <a:ext uri="{FF2B5EF4-FFF2-40B4-BE49-F238E27FC236}">
                    <a16:creationId xmlns:a16="http://schemas.microsoft.com/office/drawing/2014/main" id="{A4599100-7EC1-0949-8085-0C98F0972B78}"/>
                  </a:ext>
                </a:extLst>
              </p:cNvPr>
              <p:cNvPicPr>
                <a:picLocks noChangeAspect="1"/>
              </p:cNvPicPr>
              <p:nvPr/>
            </p:nvPicPr>
            <p:blipFill rotWithShape="1">
              <a:blip r:embed="rId16" cstate="hqprint">
                <a:extLst>
                  <a:ext uri="{28A0092B-C50C-407E-A947-70E740481C1C}">
                    <a14:useLocalDpi xmlns:a14="http://schemas.microsoft.com/office/drawing/2010/main"/>
                  </a:ext>
                </a:extLst>
              </a:blip>
              <a:srcRect/>
              <a:stretch/>
            </p:blipFill>
            <p:spPr>
              <a:xfrm>
                <a:off x="9575026" y="1242712"/>
                <a:ext cx="1717937" cy="1180947"/>
              </a:xfrm>
              <a:prstGeom prst="rect">
                <a:avLst/>
              </a:prstGeom>
            </p:spPr>
          </p:pic>
        </p:grpSp>
        <p:pic>
          <p:nvPicPr>
            <p:cNvPr id="106" name="Picture 2">
              <a:extLst>
                <a:ext uri="{FF2B5EF4-FFF2-40B4-BE49-F238E27FC236}">
                  <a16:creationId xmlns:a16="http://schemas.microsoft.com/office/drawing/2014/main" id="{7A1F1EF1-FBA4-A34D-BB8B-717A17A808BD}"/>
                </a:ext>
              </a:extLst>
            </p:cNvPr>
            <p:cNvPicPr>
              <a:picLocks noChangeAspect="1" noChangeArrowheads="1"/>
            </p:cNvPicPr>
            <p:nvPr/>
          </p:nvPicPr>
          <p:blipFill>
            <a:blip r:embed="rId17">
              <a:extLst>
                <a:ext uri="{28A0092B-C50C-407E-A947-70E740481C1C}">
                  <a14:useLocalDpi xmlns:a14="http://schemas.microsoft.com/office/drawing/2010/main"/>
                </a:ext>
              </a:extLst>
            </a:blip>
            <a:srcRect/>
            <a:stretch>
              <a:fillRect/>
            </a:stretch>
          </p:blipFill>
          <p:spPr bwMode="auto">
            <a:xfrm>
              <a:off x="9494289" y="592615"/>
              <a:ext cx="2101448" cy="811923"/>
            </a:xfrm>
            <a:prstGeom prst="rect">
              <a:avLst/>
            </a:prstGeom>
            <a:noFill/>
            <a:extLst>
              <a:ext uri="{909E8E84-426E-40DD-AFC4-6F175D3DCCD1}">
                <a14:hiddenFill xmlns:a14="http://schemas.microsoft.com/office/drawing/2010/main">
                  <a:solidFill>
                    <a:srgbClr val="FFFFFF"/>
                  </a:solidFill>
                </a14:hiddenFill>
              </a:ext>
            </a:extLst>
          </p:spPr>
        </p:pic>
        <p:pic>
          <p:nvPicPr>
            <p:cNvPr id="107" name="Picture 4">
              <a:extLst>
                <a:ext uri="{FF2B5EF4-FFF2-40B4-BE49-F238E27FC236}">
                  <a16:creationId xmlns:a16="http://schemas.microsoft.com/office/drawing/2014/main" id="{AB9AC255-4D01-404C-9971-338FA7C121CF}"/>
                </a:ext>
              </a:extLst>
            </p:cNvPr>
            <p:cNvPicPr>
              <a:picLocks noChangeAspect="1" noChangeArrowheads="1"/>
            </p:cNvPicPr>
            <p:nvPr/>
          </p:nvPicPr>
          <p:blipFill>
            <a:blip r:embed="rId18">
              <a:extLst>
                <a:ext uri="{28A0092B-C50C-407E-A947-70E740481C1C}">
                  <a14:useLocalDpi xmlns:a14="http://schemas.microsoft.com/office/drawing/2010/main"/>
                </a:ext>
              </a:extLst>
            </a:blip>
            <a:srcRect/>
            <a:stretch>
              <a:fillRect/>
            </a:stretch>
          </p:blipFill>
          <p:spPr bwMode="auto">
            <a:xfrm>
              <a:off x="10846499" y="1433442"/>
              <a:ext cx="1228871" cy="1228871"/>
            </a:xfrm>
            <a:prstGeom prst="rect">
              <a:avLst/>
            </a:prstGeom>
            <a:noFill/>
            <a:extLst>
              <a:ext uri="{909E8E84-426E-40DD-AFC4-6F175D3DCCD1}">
                <a14:hiddenFill xmlns:a14="http://schemas.microsoft.com/office/drawing/2010/main">
                  <a:solidFill>
                    <a:srgbClr val="FFFFFF"/>
                  </a:solidFill>
                </a14:hiddenFill>
              </a:ext>
            </a:extLst>
          </p:spPr>
        </p:pic>
        <p:pic>
          <p:nvPicPr>
            <p:cNvPr id="108" name="Picture 2">
              <a:extLst>
                <a:ext uri="{FF2B5EF4-FFF2-40B4-BE49-F238E27FC236}">
                  <a16:creationId xmlns:a16="http://schemas.microsoft.com/office/drawing/2014/main" id="{743905D6-1E46-134F-BBA4-E8987D8B3F23}"/>
                </a:ext>
              </a:extLst>
            </p:cNvPr>
            <p:cNvPicPr>
              <a:picLocks noChangeAspect="1" noChangeArrowheads="1"/>
            </p:cNvPicPr>
            <p:nvPr/>
          </p:nvPicPr>
          <p:blipFill>
            <a:blip r:embed="rId19">
              <a:extLst>
                <a:ext uri="{28A0092B-C50C-407E-A947-70E740481C1C}">
                  <a14:useLocalDpi xmlns:a14="http://schemas.microsoft.com/office/drawing/2010/main"/>
                </a:ext>
              </a:extLst>
            </a:blip>
            <a:srcRect/>
            <a:stretch>
              <a:fillRect/>
            </a:stretch>
          </p:blipFill>
          <p:spPr bwMode="auto">
            <a:xfrm>
              <a:off x="9525333" y="1489788"/>
              <a:ext cx="1178569" cy="117252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9" name="Group 8">
            <a:extLst>
              <a:ext uri="{FF2B5EF4-FFF2-40B4-BE49-F238E27FC236}">
                <a16:creationId xmlns:a16="http://schemas.microsoft.com/office/drawing/2014/main" id="{E3159EA4-724D-E4F7-0661-C85BB352BCE2}"/>
              </a:ext>
            </a:extLst>
          </p:cNvPr>
          <p:cNvGrpSpPr/>
          <p:nvPr/>
        </p:nvGrpSpPr>
        <p:grpSpPr>
          <a:xfrm>
            <a:off x="585277" y="725680"/>
            <a:ext cx="3906006" cy="5526705"/>
            <a:chOff x="585277" y="725680"/>
            <a:chExt cx="3906006" cy="5526705"/>
          </a:xfrm>
        </p:grpSpPr>
        <p:grpSp>
          <p:nvGrpSpPr>
            <p:cNvPr id="8" name="Group 7">
              <a:extLst>
                <a:ext uri="{FF2B5EF4-FFF2-40B4-BE49-F238E27FC236}">
                  <a16:creationId xmlns:a16="http://schemas.microsoft.com/office/drawing/2014/main" id="{9C74828D-F066-54B2-F07D-EC4721D7CE07}"/>
                </a:ext>
              </a:extLst>
            </p:cNvPr>
            <p:cNvGrpSpPr/>
            <p:nvPr/>
          </p:nvGrpSpPr>
          <p:grpSpPr>
            <a:xfrm>
              <a:off x="622851" y="3456978"/>
              <a:ext cx="3868432" cy="2795407"/>
              <a:chOff x="622851" y="3456978"/>
              <a:chExt cx="3868432" cy="2795407"/>
            </a:xfrm>
          </p:grpSpPr>
          <p:sp>
            <p:nvSpPr>
              <p:cNvPr id="59" name="TextBox 58">
                <a:extLst>
                  <a:ext uri="{FF2B5EF4-FFF2-40B4-BE49-F238E27FC236}">
                    <a16:creationId xmlns:a16="http://schemas.microsoft.com/office/drawing/2014/main" id="{74B71EAA-4D79-B547-A8AC-EDB73B48AC54}"/>
                  </a:ext>
                </a:extLst>
              </p:cNvPr>
              <p:cNvSpPr txBox="1"/>
              <p:nvPr/>
            </p:nvSpPr>
            <p:spPr>
              <a:xfrm>
                <a:off x="622851" y="3456978"/>
                <a:ext cx="2691144" cy="646331"/>
              </a:xfrm>
              <a:prstGeom prst="rect">
                <a:avLst/>
              </a:prstGeom>
              <a:solidFill>
                <a:schemeClr val="bg1"/>
              </a:solidFill>
              <a:ln>
                <a:solidFill>
                  <a:schemeClr val="tx1"/>
                </a:solidFill>
              </a:ln>
            </p:spPr>
            <p:txBody>
              <a:bodyPr wrap="square" rtlCol="0">
                <a:spAutoFit/>
              </a:bodyPr>
              <a:lstStyle/>
              <a:p>
                <a:pPr algn="ctr"/>
                <a:r>
                  <a:rPr lang="en-US" dirty="0">
                    <a:solidFill>
                      <a:schemeClr val="tx1"/>
                    </a:solidFill>
                    <a:latin typeface="Times New Roman" panose="02020603050405020304" pitchFamily="18" charset="0"/>
                    <a:cs typeface="Times New Roman" panose="02020603050405020304" pitchFamily="18" charset="0"/>
                  </a:rPr>
                  <a:t>Fission Product Yield Distribution Data</a:t>
                </a:r>
              </a:p>
            </p:txBody>
          </p:sp>
          <p:pic>
            <p:nvPicPr>
              <p:cNvPr id="60" name="Picture 6">
                <a:extLst>
                  <a:ext uri="{FF2B5EF4-FFF2-40B4-BE49-F238E27FC236}">
                    <a16:creationId xmlns:a16="http://schemas.microsoft.com/office/drawing/2014/main" id="{2FCC5261-C96E-DD44-90E2-8F54FAB6A40B}"/>
                  </a:ext>
                </a:extLst>
              </p:cNvPr>
              <p:cNvPicPr>
                <a:picLocks noChangeAspect="1" noChangeArrowheads="1"/>
              </p:cNvPicPr>
              <p:nvPr/>
            </p:nvPicPr>
            <p:blipFill>
              <a:blip r:embed="rId20">
                <a:extLst>
                  <a:ext uri="{28A0092B-C50C-407E-A947-70E740481C1C}">
                    <a14:useLocalDpi xmlns:a14="http://schemas.microsoft.com/office/drawing/2010/main"/>
                  </a:ext>
                </a:extLst>
              </a:blip>
              <a:srcRect/>
              <a:stretch>
                <a:fillRect/>
              </a:stretch>
            </p:blipFill>
            <p:spPr bwMode="auto">
              <a:xfrm>
                <a:off x="635152" y="4099469"/>
                <a:ext cx="2691144" cy="2152916"/>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cxnSp>
            <p:nvCxnSpPr>
              <p:cNvPr id="17" name="Curved Connector 16">
                <a:extLst>
                  <a:ext uri="{FF2B5EF4-FFF2-40B4-BE49-F238E27FC236}">
                    <a16:creationId xmlns:a16="http://schemas.microsoft.com/office/drawing/2014/main" id="{1D3F1F28-E1C7-0B42-ADC6-3A31BA91E58D}"/>
                  </a:ext>
                </a:extLst>
              </p:cNvPr>
              <p:cNvCxnSpPr>
                <a:stCxn id="60" idx="3"/>
                <a:endCxn id="74" idx="1"/>
              </p:cNvCxnSpPr>
              <p:nvPr/>
            </p:nvCxnSpPr>
            <p:spPr>
              <a:xfrm flipV="1">
                <a:off x="3326296" y="3501724"/>
                <a:ext cx="1164987" cy="1674203"/>
              </a:xfrm>
              <a:prstGeom prst="curvedConnector3">
                <a:avLst>
                  <a:gd name="adj1" fmla="val 50000"/>
                </a:avLst>
              </a:prstGeom>
              <a:ln w="127000">
                <a:tailEnd type="triangle"/>
              </a:ln>
            </p:spPr>
            <p:style>
              <a:lnRef idx="1">
                <a:schemeClr val="accent1"/>
              </a:lnRef>
              <a:fillRef idx="0">
                <a:schemeClr val="accent1"/>
              </a:fillRef>
              <a:effectRef idx="0">
                <a:schemeClr val="accent1"/>
              </a:effectRef>
              <a:fontRef idx="minor">
                <a:schemeClr val="tx1"/>
              </a:fontRef>
            </p:style>
          </p:cxnSp>
        </p:grpSp>
        <p:grpSp>
          <p:nvGrpSpPr>
            <p:cNvPr id="7" name="Group 6">
              <a:extLst>
                <a:ext uri="{FF2B5EF4-FFF2-40B4-BE49-F238E27FC236}">
                  <a16:creationId xmlns:a16="http://schemas.microsoft.com/office/drawing/2014/main" id="{6D41EAD1-10E6-907B-1680-A54B11B92F72}"/>
                </a:ext>
              </a:extLst>
            </p:cNvPr>
            <p:cNvGrpSpPr/>
            <p:nvPr/>
          </p:nvGrpSpPr>
          <p:grpSpPr>
            <a:xfrm>
              <a:off x="585277" y="725680"/>
              <a:ext cx="3906006" cy="2776044"/>
              <a:chOff x="585277" y="725680"/>
              <a:chExt cx="3906006" cy="2776044"/>
            </a:xfrm>
          </p:grpSpPr>
          <p:grpSp>
            <p:nvGrpSpPr>
              <p:cNvPr id="68" name="Group 67">
                <a:extLst>
                  <a:ext uri="{FF2B5EF4-FFF2-40B4-BE49-F238E27FC236}">
                    <a16:creationId xmlns:a16="http://schemas.microsoft.com/office/drawing/2014/main" id="{1C3B933A-801C-124A-BE4F-99F4C60CE317}"/>
                  </a:ext>
                </a:extLst>
              </p:cNvPr>
              <p:cNvGrpSpPr/>
              <p:nvPr/>
            </p:nvGrpSpPr>
            <p:grpSpPr>
              <a:xfrm>
                <a:off x="585277" y="725680"/>
                <a:ext cx="2771797" cy="2478638"/>
                <a:chOff x="2897149" y="3711701"/>
                <a:chExt cx="2493857" cy="2230094"/>
              </a:xfrm>
            </p:grpSpPr>
            <p:grpSp>
              <p:nvGrpSpPr>
                <p:cNvPr id="70" name="Group 69">
                  <a:extLst>
                    <a:ext uri="{FF2B5EF4-FFF2-40B4-BE49-F238E27FC236}">
                      <a16:creationId xmlns:a16="http://schemas.microsoft.com/office/drawing/2014/main" id="{54FE55AE-7008-5F4D-B54C-99F8E1C85A8A}"/>
                    </a:ext>
                  </a:extLst>
                </p:cNvPr>
                <p:cNvGrpSpPr/>
                <p:nvPr/>
              </p:nvGrpSpPr>
              <p:grpSpPr>
                <a:xfrm>
                  <a:off x="2897149" y="4081033"/>
                  <a:ext cx="2393632" cy="1860762"/>
                  <a:chOff x="792628" y="3007348"/>
                  <a:chExt cx="3369656" cy="2619503"/>
                </a:xfrm>
              </p:grpSpPr>
              <p:pic>
                <p:nvPicPr>
                  <p:cNvPr id="78" name="Picture 77">
                    <a:extLst>
                      <a:ext uri="{FF2B5EF4-FFF2-40B4-BE49-F238E27FC236}">
                        <a16:creationId xmlns:a16="http://schemas.microsoft.com/office/drawing/2014/main" id="{FFCA352E-1D2A-CF4A-A467-9AB1709D17E3}"/>
                      </a:ext>
                    </a:extLst>
                  </p:cNvPr>
                  <p:cNvPicPr>
                    <a:picLocks noChangeAspect="1"/>
                  </p:cNvPicPr>
                  <p:nvPr/>
                </p:nvPicPr>
                <p:blipFill rotWithShape="1">
                  <a:blip r:embed="rId21" cstate="hqprint">
                    <a:extLst>
                      <a:ext uri="{28A0092B-C50C-407E-A947-70E740481C1C}">
                        <a14:useLocalDpi xmlns:a14="http://schemas.microsoft.com/office/drawing/2010/main"/>
                      </a:ext>
                    </a:extLst>
                  </a:blip>
                  <a:srcRect/>
                  <a:stretch/>
                </p:blipFill>
                <p:spPr>
                  <a:xfrm>
                    <a:off x="792628" y="3353681"/>
                    <a:ext cx="2975141" cy="2273170"/>
                  </a:xfrm>
                  <a:prstGeom prst="rect">
                    <a:avLst/>
                  </a:prstGeom>
                </p:spPr>
              </p:pic>
              <p:pic>
                <p:nvPicPr>
                  <p:cNvPr id="81" name="Picture 80">
                    <a:extLst>
                      <a:ext uri="{FF2B5EF4-FFF2-40B4-BE49-F238E27FC236}">
                        <a16:creationId xmlns:a16="http://schemas.microsoft.com/office/drawing/2014/main" id="{A3774EA7-1E98-4C41-A250-37D36A7BACEF}"/>
                      </a:ext>
                    </a:extLst>
                  </p:cNvPr>
                  <p:cNvPicPr>
                    <a:picLocks noChangeAspect="1"/>
                  </p:cNvPicPr>
                  <p:nvPr/>
                </p:nvPicPr>
                <p:blipFill rotWithShape="1">
                  <a:blip r:embed="rId22" cstate="hqprint">
                    <a:extLst>
                      <a:ext uri="{28A0092B-C50C-407E-A947-70E740481C1C}">
                        <a14:useLocalDpi xmlns:a14="http://schemas.microsoft.com/office/drawing/2010/main"/>
                      </a:ext>
                    </a:extLst>
                  </a:blip>
                  <a:srcRect/>
                  <a:stretch/>
                </p:blipFill>
                <p:spPr>
                  <a:xfrm>
                    <a:off x="3725813" y="3554745"/>
                    <a:ext cx="436471" cy="1936200"/>
                  </a:xfrm>
                  <a:prstGeom prst="rect">
                    <a:avLst/>
                  </a:prstGeom>
                </p:spPr>
              </p:pic>
              <p:pic>
                <p:nvPicPr>
                  <p:cNvPr id="84" name="Picture 83">
                    <a:extLst>
                      <a:ext uri="{FF2B5EF4-FFF2-40B4-BE49-F238E27FC236}">
                        <a16:creationId xmlns:a16="http://schemas.microsoft.com/office/drawing/2014/main" id="{2ACDC835-7235-5C4A-B6AE-865AA3C3F6D9}"/>
                      </a:ext>
                    </a:extLst>
                  </p:cNvPr>
                  <p:cNvPicPr>
                    <a:picLocks noChangeAspect="1"/>
                  </p:cNvPicPr>
                  <p:nvPr/>
                </p:nvPicPr>
                <p:blipFill rotWithShape="1">
                  <a:blip r:embed="rId23" cstate="hqprint">
                    <a:extLst>
                      <a:ext uri="{28A0092B-C50C-407E-A947-70E740481C1C}">
                        <a14:useLocalDpi xmlns:a14="http://schemas.microsoft.com/office/drawing/2010/main"/>
                      </a:ext>
                    </a:extLst>
                  </a:blip>
                  <a:srcRect/>
                  <a:stretch/>
                </p:blipFill>
                <p:spPr>
                  <a:xfrm>
                    <a:off x="887430" y="3007348"/>
                    <a:ext cx="1398172" cy="421652"/>
                  </a:xfrm>
                  <a:prstGeom prst="rect">
                    <a:avLst/>
                  </a:prstGeom>
                </p:spPr>
              </p:pic>
            </p:grpSp>
            <p:grpSp>
              <p:nvGrpSpPr>
                <p:cNvPr id="75" name="Group 74">
                  <a:extLst>
                    <a:ext uri="{FF2B5EF4-FFF2-40B4-BE49-F238E27FC236}">
                      <a16:creationId xmlns:a16="http://schemas.microsoft.com/office/drawing/2014/main" id="{79531DEA-62D8-604D-8B2F-8CC14BA8158E}"/>
                    </a:ext>
                  </a:extLst>
                </p:cNvPr>
                <p:cNvGrpSpPr/>
                <p:nvPr/>
              </p:nvGrpSpPr>
              <p:grpSpPr>
                <a:xfrm>
                  <a:off x="2941154" y="3711701"/>
                  <a:ext cx="2449852" cy="2230094"/>
                  <a:chOff x="2941154" y="3711701"/>
                  <a:chExt cx="2449852" cy="2230094"/>
                </a:xfrm>
              </p:grpSpPr>
              <p:sp>
                <p:nvSpPr>
                  <p:cNvPr id="76" name="TextBox 75">
                    <a:extLst>
                      <a:ext uri="{FF2B5EF4-FFF2-40B4-BE49-F238E27FC236}">
                        <a16:creationId xmlns:a16="http://schemas.microsoft.com/office/drawing/2014/main" id="{3F086959-C225-B348-817C-BEC62A52BAC5}"/>
                      </a:ext>
                    </a:extLst>
                  </p:cNvPr>
                  <p:cNvSpPr txBox="1"/>
                  <p:nvPr/>
                </p:nvSpPr>
                <p:spPr>
                  <a:xfrm>
                    <a:off x="2941154" y="3711701"/>
                    <a:ext cx="2449852" cy="369332"/>
                  </a:xfrm>
                  <a:prstGeom prst="rect">
                    <a:avLst/>
                  </a:prstGeom>
                  <a:solidFill>
                    <a:schemeClr val="bg1"/>
                  </a:solidFill>
                  <a:ln>
                    <a:solidFill>
                      <a:schemeClr val="tx1"/>
                    </a:solidFill>
                  </a:ln>
                </p:spPr>
                <p:txBody>
                  <a:bodyPr wrap="square" rtlCol="0">
                    <a:spAutoFit/>
                  </a:bodyPr>
                  <a:lstStyle/>
                  <a:p>
                    <a:pPr algn="ctr"/>
                    <a:r>
                      <a:rPr lang="en-US" dirty="0">
                        <a:solidFill>
                          <a:schemeClr val="tx1"/>
                        </a:solidFill>
                        <a:latin typeface="Times New Roman" panose="02020603050405020304" pitchFamily="18" charset="0"/>
                        <a:cs typeface="Times New Roman" panose="02020603050405020304" pitchFamily="18" charset="0"/>
                      </a:rPr>
                      <a:t>Decay Data</a:t>
                    </a:r>
                  </a:p>
                </p:txBody>
              </p:sp>
              <p:sp>
                <p:nvSpPr>
                  <p:cNvPr id="77" name="Rectangle 76">
                    <a:extLst>
                      <a:ext uri="{FF2B5EF4-FFF2-40B4-BE49-F238E27FC236}">
                        <a16:creationId xmlns:a16="http://schemas.microsoft.com/office/drawing/2014/main" id="{7A68F0D9-3B6C-554B-A09D-438DE4F9C5AC}"/>
                      </a:ext>
                    </a:extLst>
                  </p:cNvPr>
                  <p:cNvSpPr/>
                  <p:nvPr/>
                </p:nvSpPr>
                <p:spPr>
                  <a:xfrm>
                    <a:off x="2941154" y="4070975"/>
                    <a:ext cx="2449852" cy="187082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cxnSp>
            <p:nvCxnSpPr>
              <p:cNvPr id="109" name="Curved Connector 108">
                <a:extLst>
                  <a:ext uri="{FF2B5EF4-FFF2-40B4-BE49-F238E27FC236}">
                    <a16:creationId xmlns:a16="http://schemas.microsoft.com/office/drawing/2014/main" id="{9AD5844E-D68F-9640-B390-4794EC131D83}"/>
                  </a:ext>
                </a:extLst>
              </p:cNvPr>
              <p:cNvCxnSpPr>
                <a:cxnSpLocks/>
                <a:stCxn id="77" idx="3"/>
                <a:endCxn id="74" idx="1"/>
              </p:cNvCxnSpPr>
              <p:nvPr/>
            </p:nvCxnSpPr>
            <p:spPr>
              <a:xfrm>
                <a:off x="3357074" y="2164657"/>
                <a:ext cx="1134209" cy="1337067"/>
              </a:xfrm>
              <a:prstGeom prst="curvedConnector3">
                <a:avLst>
                  <a:gd name="adj1" fmla="val 50000"/>
                </a:avLst>
              </a:prstGeom>
              <a:ln w="127000">
                <a:tailEnd type="triangle"/>
              </a:ln>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68712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85"/>
                                        </p:tgtEl>
                                        <p:attrNameLst>
                                          <p:attrName>style.visibility</p:attrName>
                                        </p:attrNameLst>
                                      </p:cBhvr>
                                      <p:to>
                                        <p:strVal val="visible"/>
                                      </p:to>
                                    </p:set>
                                    <p:animEffect transition="in" filter="dissolve">
                                      <p:cBhvr>
                                        <p:cTn id="12" dur="500"/>
                                        <p:tgtEl>
                                          <p:spTgt spid="85"/>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dissolv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dissolv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nodeType="clickEffect">
                                  <p:stCondLst>
                                    <p:cond delay="0"/>
                                  </p:stCondLst>
                                  <p:childTnLst>
                                    <p:set>
                                      <p:cBhvr>
                                        <p:cTn id="26" dur="1" fill="hold">
                                          <p:stCondLst>
                                            <p:cond delay="0"/>
                                          </p:stCondLst>
                                        </p:cTn>
                                        <p:tgtEl>
                                          <p:spTgt spid="1030"/>
                                        </p:tgtEl>
                                        <p:attrNameLst>
                                          <p:attrName>style.visibility</p:attrName>
                                        </p:attrNameLst>
                                      </p:cBhvr>
                                      <p:to>
                                        <p:strVal val="visible"/>
                                      </p:to>
                                    </p:set>
                                    <p:animEffect transition="in" filter="dissolve">
                                      <p:cBhvr>
                                        <p:cTn id="27" dur="500"/>
                                        <p:tgtEl>
                                          <p:spTgt spid="1030"/>
                                        </p:tgtEl>
                                      </p:cBhvr>
                                    </p:animEffect>
                                  </p:childTnLst>
                                </p:cTn>
                              </p:par>
                            </p:childTnLst>
                          </p:cTn>
                        </p:par>
                        <p:par>
                          <p:cTn id="28" fill="hold">
                            <p:stCondLst>
                              <p:cond delay="500"/>
                            </p:stCondLst>
                            <p:childTnLst>
                              <p:par>
                                <p:cTn id="29" presetID="9" presetClass="entr" presetSubtype="0" fill="hold" nodeType="afterEffect">
                                  <p:stCondLst>
                                    <p:cond delay="0"/>
                                  </p:stCondLst>
                                  <p:childTnLst>
                                    <p:set>
                                      <p:cBhvr>
                                        <p:cTn id="30" dur="1" fill="hold">
                                          <p:stCondLst>
                                            <p:cond delay="0"/>
                                          </p:stCondLst>
                                        </p:cTn>
                                        <p:tgtEl>
                                          <p:spTgt spid="1028"/>
                                        </p:tgtEl>
                                        <p:attrNameLst>
                                          <p:attrName>style.visibility</p:attrName>
                                        </p:attrNameLst>
                                      </p:cBhvr>
                                      <p:to>
                                        <p:strVal val="visible"/>
                                      </p:to>
                                    </p:set>
                                    <p:animEffect transition="in" filter="dissolve">
                                      <p:cBhvr>
                                        <p:cTn id="31" dur="500"/>
                                        <p:tgtEl>
                                          <p:spTgt spid="1028"/>
                                        </p:tgtEl>
                                      </p:cBhvr>
                                    </p:animEffect>
                                  </p:childTnLst>
                                </p:cTn>
                              </p:par>
                            </p:childTnLst>
                          </p:cTn>
                        </p:par>
                        <p:par>
                          <p:cTn id="32" fill="hold">
                            <p:stCondLst>
                              <p:cond delay="1000"/>
                            </p:stCondLst>
                            <p:childTnLst>
                              <p:par>
                                <p:cTn id="33" presetID="9" presetClass="entr" presetSubtype="0" fill="hold" nodeType="afterEffect">
                                  <p:stCondLst>
                                    <p:cond delay="0"/>
                                  </p:stCondLst>
                                  <p:childTnLst>
                                    <p:set>
                                      <p:cBhvr>
                                        <p:cTn id="34" dur="1" fill="hold">
                                          <p:stCondLst>
                                            <p:cond delay="0"/>
                                          </p:stCondLst>
                                        </p:cTn>
                                        <p:tgtEl>
                                          <p:spTgt spid="65"/>
                                        </p:tgtEl>
                                        <p:attrNameLst>
                                          <p:attrName>style.visibility</p:attrName>
                                        </p:attrNameLst>
                                      </p:cBhvr>
                                      <p:to>
                                        <p:strVal val="visible"/>
                                      </p:to>
                                    </p:set>
                                    <p:animEffect transition="in" filter="dissolve">
                                      <p:cBhvr>
                                        <p:cTn id="35" dur="500"/>
                                        <p:tgtEl>
                                          <p:spTgt spid="65"/>
                                        </p:tgtEl>
                                      </p:cBhvr>
                                    </p:animEffect>
                                  </p:childTnLst>
                                </p:cTn>
                              </p:par>
                            </p:childTnLst>
                          </p:cTn>
                        </p:par>
                        <p:par>
                          <p:cTn id="36" fill="hold">
                            <p:stCondLst>
                              <p:cond delay="1500"/>
                            </p:stCondLst>
                            <p:childTnLst>
                              <p:par>
                                <p:cTn id="37" presetID="9" presetClass="entr" presetSubtype="0" fill="hold" nodeType="afterEffect">
                                  <p:stCondLst>
                                    <p:cond delay="0"/>
                                  </p:stCondLst>
                                  <p:childTnLst>
                                    <p:set>
                                      <p:cBhvr>
                                        <p:cTn id="38" dur="1" fill="hold">
                                          <p:stCondLst>
                                            <p:cond delay="0"/>
                                          </p:stCondLst>
                                        </p:cTn>
                                        <p:tgtEl>
                                          <p:spTgt spid="25"/>
                                        </p:tgtEl>
                                        <p:attrNameLst>
                                          <p:attrName>style.visibility</p:attrName>
                                        </p:attrNameLst>
                                      </p:cBhvr>
                                      <p:to>
                                        <p:strVal val="visible"/>
                                      </p:to>
                                    </p:set>
                                    <p:animEffect transition="in" filter="dissolve">
                                      <p:cBhvr>
                                        <p:cTn id="39" dur="500"/>
                                        <p:tgtEl>
                                          <p:spTgt spid="25"/>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dissolve">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8931" y="15585"/>
            <a:ext cx="6600322" cy="920868"/>
          </a:xfrm>
        </p:spPr>
        <p:txBody>
          <a:bodyPr/>
          <a:lstStyle/>
          <a:p>
            <a:pPr algn="l"/>
            <a:r>
              <a:rPr lang="en-US" sz="3600" b="0" dirty="0">
                <a:solidFill>
                  <a:schemeClr val="tx1"/>
                </a:solidFill>
                <a:latin typeface="Times New Roman"/>
                <a:cs typeface="Times New Roman"/>
              </a:rPr>
              <a:t>The actual picture is a complicated “web” of interdependence between applications, experimental facilities, the data they          produce and a body of codes</a:t>
            </a:r>
          </a:p>
        </p:txBody>
      </p:sp>
      <p:sp>
        <p:nvSpPr>
          <p:cNvPr id="4" name="Pie 3">
            <a:extLst>
              <a:ext uri="{FF2B5EF4-FFF2-40B4-BE49-F238E27FC236}">
                <a16:creationId xmlns:a16="http://schemas.microsoft.com/office/drawing/2014/main" id="{7E4ADA8F-C7F1-788C-DED1-24297C0ABF00}"/>
              </a:ext>
            </a:extLst>
          </p:cNvPr>
          <p:cNvSpPr>
            <a:spLocks noChangeAspect="1"/>
          </p:cNvSpPr>
          <p:nvPr/>
        </p:nvSpPr>
        <p:spPr>
          <a:xfrm rot="5400000">
            <a:off x="6538143" y="385929"/>
            <a:ext cx="5221342" cy="5260193"/>
          </a:xfrm>
          <a:prstGeom prst="pie">
            <a:avLst>
              <a:gd name="adj1" fmla="val 21590391"/>
              <a:gd name="adj2" fmla="val 4865283"/>
            </a:avLst>
          </a:prstGeom>
          <a:solidFill>
            <a:schemeClr val="accent2">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5" name="Pie 4">
            <a:extLst>
              <a:ext uri="{FF2B5EF4-FFF2-40B4-BE49-F238E27FC236}">
                <a16:creationId xmlns:a16="http://schemas.microsoft.com/office/drawing/2014/main" id="{99B94B78-6A94-D94E-C1A5-BDD206D29ABD}"/>
              </a:ext>
            </a:extLst>
          </p:cNvPr>
          <p:cNvSpPr>
            <a:spLocks noChangeAspect="1"/>
          </p:cNvSpPr>
          <p:nvPr/>
        </p:nvSpPr>
        <p:spPr>
          <a:xfrm>
            <a:off x="6573934" y="436340"/>
            <a:ext cx="5228976" cy="5190357"/>
          </a:xfrm>
          <a:prstGeom prst="pie">
            <a:avLst>
              <a:gd name="adj1" fmla="val 842175"/>
              <a:gd name="adj2" fmla="val 5439543"/>
            </a:avLst>
          </a:prstGeom>
          <a:solidFill>
            <a:schemeClr val="accent4">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6" name="Pie 5">
            <a:extLst>
              <a:ext uri="{FF2B5EF4-FFF2-40B4-BE49-F238E27FC236}">
                <a16:creationId xmlns:a16="http://schemas.microsoft.com/office/drawing/2014/main" id="{3E46AE56-C4B6-122B-5800-9CFBE166AAAE}"/>
              </a:ext>
            </a:extLst>
          </p:cNvPr>
          <p:cNvSpPr>
            <a:spLocks noChangeAspect="1"/>
          </p:cNvSpPr>
          <p:nvPr/>
        </p:nvSpPr>
        <p:spPr>
          <a:xfrm rot="10800000">
            <a:off x="6518718" y="431652"/>
            <a:ext cx="5284192" cy="5195045"/>
          </a:xfrm>
          <a:prstGeom prst="pie">
            <a:avLst>
              <a:gd name="adj1" fmla="val 21081369"/>
              <a:gd name="adj2" fmla="val 5362401"/>
            </a:avLst>
          </a:prstGeom>
          <a:solidFill>
            <a:schemeClr val="accent5">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7" name="Pie 6">
            <a:extLst>
              <a:ext uri="{FF2B5EF4-FFF2-40B4-BE49-F238E27FC236}">
                <a16:creationId xmlns:a16="http://schemas.microsoft.com/office/drawing/2014/main" id="{3FC4D6CB-FC3F-014A-EA9A-1C245D5651FE}"/>
              </a:ext>
            </a:extLst>
          </p:cNvPr>
          <p:cNvSpPr>
            <a:spLocks noChangeAspect="1"/>
          </p:cNvSpPr>
          <p:nvPr/>
        </p:nvSpPr>
        <p:spPr>
          <a:xfrm rot="16200000">
            <a:off x="6593246" y="417032"/>
            <a:ext cx="5190357" cy="5228976"/>
          </a:xfrm>
          <a:prstGeom prst="pie">
            <a:avLst>
              <a:gd name="adj1" fmla="val 21514394"/>
              <a:gd name="adj2" fmla="val 6283129"/>
            </a:avLst>
          </a:prstGeom>
          <a:solidFill>
            <a:schemeClr val="accent6">
              <a:lumMod val="40000"/>
              <a:lumOff val="6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solidFill>
                <a:schemeClr val="tx1"/>
              </a:solidFill>
            </a:endParaRPr>
          </a:p>
        </p:txBody>
      </p:sp>
      <p:sp>
        <p:nvSpPr>
          <p:cNvPr id="8" name="TextBox 7">
            <a:extLst>
              <a:ext uri="{FF2B5EF4-FFF2-40B4-BE49-F238E27FC236}">
                <a16:creationId xmlns:a16="http://schemas.microsoft.com/office/drawing/2014/main" id="{02E0253F-B3D0-2786-D3DF-B5920AFB1537}"/>
              </a:ext>
            </a:extLst>
          </p:cNvPr>
          <p:cNvSpPr txBox="1"/>
          <p:nvPr/>
        </p:nvSpPr>
        <p:spPr>
          <a:xfrm rot="18586927">
            <a:off x="6418126" y="1111635"/>
            <a:ext cx="1336494" cy="301717"/>
          </a:xfrm>
          <a:prstGeom prst="rect">
            <a:avLst/>
          </a:prstGeom>
          <a:noFill/>
        </p:spPr>
        <p:txBody>
          <a:bodyPr wrap="none" rtlCol="0">
            <a:prstTxWarp prst="textArchUp">
              <a:avLst/>
            </a:prstTxWarp>
            <a:spAutoFit/>
          </a:bodyPr>
          <a:lstStyle/>
          <a:p>
            <a:r>
              <a:rPr lang="en-US" sz="2800" dirty="0"/>
              <a:t>Applications</a:t>
            </a:r>
          </a:p>
        </p:txBody>
      </p:sp>
      <p:sp>
        <p:nvSpPr>
          <p:cNvPr id="9" name="TextBox 8">
            <a:extLst>
              <a:ext uri="{FF2B5EF4-FFF2-40B4-BE49-F238E27FC236}">
                <a16:creationId xmlns:a16="http://schemas.microsoft.com/office/drawing/2014/main" id="{69A4A34D-4E12-BF3E-6BB6-961A14DE2300}"/>
              </a:ext>
            </a:extLst>
          </p:cNvPr>
          <p:cNvSpPr txBox="1"/>
          <p:nvPr/>
        </p:nvSpPr>
        <p:spPr>
          <a:xfrm rot="13891370">
            <a:off x="6452942" y="4575995"/>
            <a:ext cx="1256106" cy="301717"/>
          </a:xfrm>
          <a:prstGeom prst="rect">
            <a:avLst/>
          </a:prstGeom>
          <a:noFill/>
        </p:spPr>
        <p:txBody>
          <a:bodyPr wrap="none" rtlCol="0">
            <a:prstTxWarp prst="textArchUp">
              <a:avLst/>
            </a:prstTxWarp>
            <a:spAutoFit/>
          </a:bodyPr>
          <a:lstStyle/>
          <a:p>
            <a:pPr algn="ctr"/>
            <a:r>
              <a:rPr lang="en-US" sz="2000" dirty="0"/>
              <a:t>Facilities &amp;</a:t>
            </a:r>
          </a:p>
          <a:p>
            <a:pPr algn="ctr"/>
            <a:r>
              <a:rPr lang="en-US" sz="2000" dirty="0"/>
              <a:t> Capabilities</a:t>
            </a:r>
          </a:p>
        </p:txBody>
      </p:sp>
      <p:sp>
        <p:nvSpPr>
          <p:cNvPr id="10" name="TextBox 9">
            <a:extLst>
              <a:ext uri="{FF2B5EF4-FFF2-40B4-BE49-F238E27FC236}">
                <a16:creationId xmlns:a16="http://schemas.microsoft.com/office/drawing/2014/main" id="{5ACDBD19-A50C-263F-03DA-B3F8728FA6FE}"/>
              </a:ext>
            </a:extLst>
          </p:cNvPr>
          <p:cNvSpPr txBox="1"/>
          <p:nvPr/>
        </p:nvSpPr>
        <p:spPr>
          <a:xfrm rot="2949239">
            <a:off x="10565669" y="1102603"/>
            <a:ext cx="1336494" cy="301717"/>
          </a:xfrm>
          <a:prstGeom prst="rect">
            <a:avLst/>
          </a:prstGeom>
          <a:noFill/>
        </p:spPr>
        <p:txBody>
          <a:bodyPr wrap="none" rtlCol="0">
            <a:prstTxWarp prst="textArchUp">
              <a:avLst/>
            </a:prstTxWarp>
            <a:spAutoFit/>
          </a:bodyPr>
          <a:lstStyle/>
          <a:p>
            <a:r>
              <a:rPr lang="en-US" sz="2800" dirty="0"/>
              <a:t>Nuclear data</a:t>
            </a:r>
          </a:p>
        </p:txBody>
      </p:sp>
      <p:sp>
        <p:nvSpPr>
          <p:cNvPr id="11" name="TextBox 10">
            <a:extLst>
              <a:ext uri="{FF2B5EF4-FFF2-40B4-BE49-F238E27FC236}">
                <a16:creationId xmlns:a16="http://schemas.microsoft.com/office/drawing/2014/main" id="{BC0C7516-A636-735C-2651-BF2596EAB25A}"/>
              </a:ext>
            </a:extLst>
          </p:cNvPr>
          <p:cNvSpPr txBox="1"/>
          <p:nvPr/>
        </p:nvSpPr>
        <p:spPr>
          <a:xfrm rot="7894016">
            <a:off x="10475158" y="4664294"/>
            <a:ext cx="1336494" cy="301717"/>
          </a:xfrm>
          <a:prstGeom prst="rect">
            <a:avLst/>
          </a:prstGeom>
          <a:noFill/>
          <a:ln>
            <a:noFill/>
          </a:ln>
        </p:spPr>
        <p:txBody>
          <a:bodyPr wrap="none" rtlCol="0">
            <a:prstTxWarp prst="textArchUp">
              <a:avLst/>
            </a:prstTxWarp>
            <a:spAutoFit/>
          </a:bodyPr>
          <a:lstStyle/>
          <a:p>
            <a:r>
              <a:rPr lang="en-US" sz="2800" dirty="0"/>
              <a:t>Codes</a:t>
            </a:r>
          </a:p>
        </p:txBody>
      </p:sp>
      <p:sp>
        <p:nvSpPr>
          <p:cNvPr id="12" name="TextBox 11">
            <a:extLst>
              <a:ext uri="{FF2B5EF4-FFF2-40B4-BE49-F238E27FC236}">
                <a16:creationId xmlns:a16="http://schemas.microsoft.com/office/drawing/2014/main" id="{BA79C69C-7F2A-497E-3FE1-D91C278612FD}"/>
              </a:ext>
            </a:extLst>
          </p:cNvPr>
          <p:cNvSpPr txBox="1"/>
          <p:nvPr/>
        </p:nvSpPr>
        <p:spPr>
          <a:xfrm rot="444485">
            <a:off x="6658215" y="2511364"/>
            <a:ext cx="776850" cy="298191"/>
          </a:xfrm>
          <a:prstGeom prst="rect">
            <a:avLst/>
          </a:prstGeom>
          <a:noFill/>
        </p:spPr>
        <p:txBody>
          <a:bodyPr wrap="none" rtlCol="0">
            <a:spAutoFit/>
          </a:bodyPr>
          <a:lstStyle/>
          <a:p>
            <a:r>
              <a:rPr lang="en-US" sz="1400" dirty="0"/>
              <a:t>Medical</a:t>
            </a:r>
          </a:p>
        </p:txBody>
      </p:sp>
      <p:sp>
        <p:nvSpPr>
          <p:cNvPr id="13" name="TextBox 12">
            <a:extLst>
              <a:ext uri="{FF2B5EF4-FFF2-40B4-BE49-F238E27FC236}">
                <a16:creationId xmlns:a16="http://schemas.microsoft.com/office/drawing/2014/main" id="{075081EF-EB11-7C82-9E25-C34C256DF066}"/>
              </a:ext>
            </a:extLst>
          </p:cNvPr>
          <p:cNvSpPr txBox="1"/>
          <p:nvPr/>
        </p:nvSpPr>
        <p:spPr>
          <a:xfrm rot="1425300">
            <a:off x="6788227" y="2122555"/>
            <a:ext cx="728703" cy="298191"/>
          </a:xfrm>
          <a:prstGeom prst="rect">
            <a:avLst/>
          </a:prstGeom>
          <a:noFill/>
        </p:spPr>
        <p:txBody>
          <a:bodyPr wrap="none" rtlCol="0">
            <a:spAutoFit/>
          </a:bodyPr>
          <a:lstStyle/>
          <a:p>
            <a:r>
              <a:rPr lang="en-US" sz="1400" dirty="0"/>
              <a:t>Energy</a:t>
            </a:r>
          </a:p>
        </p:txBody>
      </p:sp>
      <p:sp>
        <p:nvSpPr>
          <p:cNvPr id="14" name="TextBox 13">
            <a:extLst>
              <a:ext uri="{FF2B5EF4-FFF2-40B4-BE49-F238E27FC236}">
                <a16:creationId xmlns:a16="http://schemas.microsoft.com/office/drawing/2014/main" id="{0B297683-1CD4-40AC-3D66-262844B3F58A}"/>
              </a:ext>
            </a:extLst>
          </p:cNvPr>
          <p:cNvSpPr txBox="1"/>
          <p:nvPr/>
        </p:nvSpPr>
        <p:spPr>
          <a:xfrm>
            <a:off x="6711840" y="2963406"/>
            <a:ext cx="671240" cy="298191"/>
          </a:xfrm>
          <a:prstGeom prst="rect">
            <a:avLst/>
          </a:prstGeom>
          <a:noFill/>
        </p:spPr>
        <p:txBody>
          <a:bodyPr wrap="none" rtlCol="0">
            <a:spAutoFit/>
          </a:bodyPr>
          <a:lstStyle/>
          <a:p>
            <a:r>
              <a:rPr lang="en-US" sz="1400" dirty="0"/>
              <a:t>Space</a:t>
            </a:r>
          </a:p>
        </p:txBody>
      </p:sp>
      <p:sp>
        <p:nvSpPr>
          <p:cNvPr id="16" name="TextBox 15">
            <a:extLst>
              <a:ext uri="{FF2B5EF4-FFF2-40B4-BE49-F238E27FC236}">
                <a16:creationId xmlns:a16="http://schemas.microsoft.com/office/drawing/2014/main" id="{1CDA1878-D073-906F-C311-78B31F8656A1}"/>
              </a:ext>
            </a:extLst>
          </p:cNvPr>
          <p:cNvSpPr txBox="1"/>
          <p:nvPr/>
        </p:nvSpPr>
        <p:spPr>
          <a:xfrm rot="3495642">
            <a:off x="7732124" y="846270"/>
            <a:ext cx="1163566" cy="506924"/>
          </a:xfrm>
          <a:prstGeom prst="rect">
            <a:avLst/>
          </a:prstGeom>
          <a:noFill/>
        </p:spPr>
        <p:txBody>
          <a:bodyPr wrap="none" rtlCol="0">
            <a:spAutoFit/>
          </a:bodyPr>
          <a:lstStyle/>
          <a:p>
            <a:pPr algn="ctr"/>
            <a:r>
              <a:rPr lang="en-US" sz="1400" dirty="0"/>
              <a:t>Nuclear </a:t>
            </a:r>
          </a:p>
          <a:p>
            <a:pPr algn="ctr"/>
            <a:r>
              <a:rPr lang="en-US" sz="1400" dirty="0"/>
              <a:t>Astrophysics</a:t>
            </a:r>
          </a:p>
        </p:txBody>
      </p:sp>
      <p:sp>
        <p:nvSpPr>
          <p:cNvPr id="17" name="TextBox 16">
            <a:extLst>
              <a:ext uri="{FF2B5EF4-FFF2-40B4-BE49-F238E27FC236}">
                <a16:creationId xmlns:a16="http://schemas.microsoft.com/office/drawing/2014/main" id="{B8B9A53A-5FE3-82CF-1390-6AF07881DD01}"/>
              </a:ext>
            </a:extLst>
          </p:cNvPr>
          <p:cNvSpPr txBox="1"/>
          <p:nvPr/>
        </p:nvSpPr>
        <p:spPr>
          <a:xfrm rot="4713149">
            <a:off x="8306952" y="670458"/>
            <a:ext cx="1095230" cy="506924"/>
          </a:xfrm>
          <a:prstGeom prst="rect">
            <a:avLst/>
          </a:prstGeom>
          <a:noFill/>
        </p:spPr>
        <p:txBody>
          <a:bodyPr wrap="none" rtlCol="0">
            <a:spAutoFit/>
          </a:bodyPr>
          <a:lstStyle/>
          <a:p>
            <a:pPr algn="ctr"/>
            <a:r>
              <a:rPr lang="en-US" sz="1400" dirty="0"/>
              <a:t>Low Energy</a:t>
            </a:r>
          </a:p>
          <a:p>
            <a:pPr algn="ctr"/>
            <a:r>
              <a:rPr lang="en-US" sz="1400" dirty="0"/>
              <a:t>Structure</a:t>
            </a:r>
          </a:p>
        </p:txBody>
      </p:sp>
      <p:cxnSp>
        <p:nvCxnSpPr>
          <p:cNvPr id="18" name="Straight Connector 17">
            <a:extLst>
              <a:ext uri="{FF2B5EF4-FFF2-40B4-BE49-F238E27FC236}">
                <a16:creationId xmlns:a16="http://schemas.microsoft.com/office/drawing/2014/main" id="{B0824497-76EA-5EA7-C13C-A04D39C88574}"/>
              </a:ext>
            </a:extLst>
          </p:cNvPr>
          <p:cNvCxnSpPr>
            <a:cxnSpLocks/>
          </p:cNvCxnSpPr>
          <p:nvPr/>
        </p:nvCxnSpPr>
        <p:spPr>
          <a:xfrm flipH="1" flipV="1">
            <a:off x="8404648" y="530314"/>
            <a:ext cx="1817903" cy="488416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Oval 18">
            <a:extLst>
              <a:ext uri="{FF2B5EF4-FFF2-40B4-BE49-F238E27FC236}">
                <a16:creationId xmlns:a16="http://schemas.microsoft.com/office/drawing/2014/main" id="{06EB6726-4960-89C5-C0A3-436EDE7E2F4B}"/>
              </a:ext>
            </a:extLst>
          </p:cNvPr>
          <p:cNvSpPr>
            <a:spLocks noChangeAspect="1"/>
          </p:cNvSpPr>
          <p:nvPr/>
        </p:nvSpPr>
        <p:spPr>
          <a:xfrm>
            <a:off x="9188422" y="3000533"/>
            <a:ext cx="74700" cy="74148"/>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p>
        </p:txBody>
      </p:sp>
      <p:cxnSp>
        <p:nvCxnSpPr>
          <p:cNvPr id="20" name="Straight Connector 19">
            <a:extLst>
              <a:ext uri="{FF2B5EF4-FFF2-40B4-BE49-F238E27FC236}">
                <a16:creationId xmlns:a16="http://schemas.microsoft.com/office/drawing/2014/main" id="{B0A1ECFF-FD61-669C-CCA3-754644139C45}"/>
              </a:ext>
            </a:extLst>
          </p:cNvPr>
          <p:cNvCxnSpPr>
            <a:cxnSpLocks/>
          </p:cNvCxnSpPr>
          <p:nvPr/>
        </p:nvCxnSpPr>
        <p:spPr>
          <a:xfrm flipH="1" flipV="1">
            <a:off x="10231332" y="4308778"/>
            <a:ext cx="685597" cy="68954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698AAB15-A41E-C5A4-43D9-372825ACEBBC}"/>
              </a:ext>
            </a:extLst>
          </p:cNvPr>
          <p:cNvCxnSpPr>
            <a:cxnSpLocks/>
          </p:cNvCxnSpPr>
          <p:nvPr/>
        </p:nvCxnSpPr>
        <p:spPr>
          <a:xfrm flipH="1" flipV="1">
            <a:off x="6838354" y="1813089"/>
            <a:ext cx="4556598" cy="257055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D7748F9D-5CC9-0074-00B7-55D23F51727E}"/>
              </a:ext>
            </a:extLst>
          </p:cNvPr>
          <p:cNvCxnSpPr>
            <a:cxnSpLocks/>
          </p:cNvCxnSpPr>
          <p:nvPr/>
        </p:nvCxnSpPr>
        <p:spPr>
          <a:xfrm flipH="1" flipV="1">
            <a:off x="6587651" y="2379835"/>
            <a:ext cx="992586" cy="22131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3" name="Group 22">
            <a:extLst>
              <a:ext uri="{FF2B5EF4-FFF2-40B4-BE49-F238E27FC236}">
                <a16:creationId xmlns:a16="http://schemas.microsoft.com/office/drawing/2014/main" id="{7186D1DC-A9B1-93E3-9D70-96CAB660A363}"/>
              </a:ext>
            </a:extLst>
          </p:cNvPr>
          <p:cNvGrpSpPr/>
          <p:nvPr/>
        </p:nvGrpSpPr>
        <p:grpSpPr>
          <a:xfrm rot="16200000">
            <a:off x="6626211" y="664012"/>
            <a:ext cx="4969707" cy="4719173"/>
            <a:chOff x="3651589" y="756884"/>
            <a:chExt cx="6128693" cy="5776749"/>
          </a:xfrm>
        </p:grpSpPr>
        <p:cxnSp>
          <p:nvCxnSpPr>
            <p:cNvPr id="24" name="Straight Connector 23">
              <a:extLst>
                <a:ext uri="{FF2B5EF4-FFF2-40B4-BE49-F238E27FC236}">
                  <a16:creationId xmlns:a16="http://schemas.microsoft.com/office/drawing/2014/main" id="{872FEB7C-48E9-E003-44E8-3A7718ABADD7}"/>
                </a:ext>
              </a:extLst>
            </p:cNvPr>
            <p:cNvCxnSpPr>
              <a:cxnSpLocks/>
            </p:cNvCxnSpPr>
            <p:nvPr/>
          </p:nvCxnSpPr>
          <p:spPr>
            <a:xfrm rot="5400000" flipH="1">
              <a:off x="3878457" y="2219670"/>
              <a:ext cx="5776749" cy="28511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7C57C8D0-C053-EF9F-7E92-02B929753C72}"/>
                </a:ext>
              </a:extLst>
            </p:cNvPr>
            <p:cNvCxnSpPr>
              <a:cxnSpLocks/>
            </p:cNvCxnSpPr>
            <p:nvPr/>
          </p:nvCxnSpPr>
          <p:spPr>
            <a:xfrm rot="5400000" flipH="1">
              <a:off x="4297689" y="1560516"/>
              <a:ext cx="4761688" cy="4343922"/>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78EC55DF-41DA-581B-BCBA-704FA9814378}"/>
                </a:ext>
              </a:extLst>
            </p:cNvPr>
            <p:cNvCxnSpPr>
              <a:cxnSpLocks/>
            </p:cNvCxnSpPr>
            <p:nvPr/>
          </p:nvCxnSpPr>
          <p:spPr>
            <a:xfrm rot="5400000" flipH="1">
              <a:off x="5024949" y="1047840"/>
              <a:ext cx="3331432" cy="547534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4CB74DD9-F9EE-4918-D99E-475792807454}"/>
                </a:ext>
              </a:extLst>
            </p:cNvPr>
            <p:cNvCxnSpPr>
              <a:cxnSpLocks/>
            </p:cNvCxnSpPr>
            <p:nvPr/>
          </p:nvCxnSpPr>
          <p:spPr>
            <a:xfrm rot="5400000" flipH="1">
              <a:off x="5865803" y="672649"/>
              <a:ext cx="1700266" cy="6128693"/>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8" name="Oval 27">
            <a:extLst>
              <a:ext uri="{FF2B5EF4-FFF2-40B4-BE49-F238E27FC236}">
                <a16:creationId xmlns:a16="http://schemas.microsoft.com/office/drawing/2014/main" id="{80D2DE71-58C0-4F68-EC84-592F1E560980}"/>
              </a:ext>
            </a:extLst>
          </p:cNvPr>
          <p:cNvSpPr>
            <a:spLocks noChangeAspect="1"/>
          </p:cNvSpPr>
          <p:nvPr/>
        </p:nvSpPr>
        <p:spPr>
          <a:xfrm>
            <a:off x="7507680" y="1363189"/>
            <a:ext cx="3361485" cy="3336658"/>
          </a:xfrm>
          <a:prstGeom prst="ellipse">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p>
        </p:txBody>
      </p:sp>
      <p:sp>
        <p:nvSpPr>
          <p:cNvPr id="29" name="TextBox 28">
            <a:extLst>
              <a:ext uri="{FF2B5EF4-FFF2-40B4-BE49-F238E27FC236}">
                <a16:creationId xmlns:a16="http://schemas.microsoft.com/office/drawing/2014/main" id="{941FCA10-A776-F756-5C2A-84F607CD3985}"/>
              </a:ext>
            </a:extLst>
          </p:cNvPr>
          <p:cNvSpPr txBox="1"/>
          <p:nvPr/>
        </p:nvSpPr>
        <p:spPr>
          <a:xfrm rot="16620399">
            <a:off x="8951920" y="668475"/>
            <a:ext cx="1006704" cy="506924"/>
          </a:xfrm>
          <a:prstGeom prst="rect">
            <a:avLst/>
          </a:prstGeom>
          <a:noFill/>
        </p:spPr>
        <p:txBody>
          <a:bodyPr wrap="none" rtlCol="0">
            <a:spAutoFit/>
          </a:bodyPr>
          <a:lstStyle/>
          <a:p>
            <a:r>
              <a:rPr lang="en-US" sz="1400" b="1" i="1" dirty="0"/>
              <a:t>(n,x)</a:t>
            </a:r>
          </a:p>
          <a:p>
            <a:r>
              <a:rPr lang="en-US" sz="1400" b="1" i="1" dirty="0"/>
              <a:t>Reactions</a:t>
            </a:r>
          </a:p>
        </p:txBody>
      </p:sp>
      <p:sp>
        <p:nvSpPr>
          <p:cNvPr id="30" name="TextBox 29">
            <a:extLst>
              <a:ext uri="{FF2B5EF4-FFF2-40B4-BE49-F238E27FC236}">
                <a16:creationId xmlns:a16="http://schemas.microsoft.com/office/drawing/2014/main" id="{FBC90AB2-4E4D-8232-D936-F0D19D010DC3}"/>
              </a:ext>
            </a:extLst>
          </p:cNvPr>
          <p:cNvSpPr txBox="1"/>
          <p:nvPr/>
        </p:nvSpPr>
        <p:spPr>
          <a:xfrm rot="17557232">
            <a:off x="9692440" y="804604"/>
            <a:ext cx="738023" cy="506924"/>
          </a:xfrm>
          <a:prstGeom prst="rect">
            <a:avLst/>
          </a:prstGeom>
          <a:noFill/>
        </p:spPr>
        <p:txBody>
          <a:bodyPr wrap="none" rtlCol="0">
            <a:spAutoFit/>
          </a:bodyPr>
          <a:lstStyle/>
          <a:p>
            <a:pPr algn="ctr"/>
            <a:r>
              <a:rPr lang="en-US" sz="1400" b="1" i="1" dirty="0"/>
              <a:t>Decay </a:t>
            </a:r>
          </a:p>
          <a:p>
            <a:pPr algn="ctr"/>
            <a:r>
              <a:rPr lang="en-US" sz="1400" b="1" i="1" dirty="0"/>
              <a:t>Data</a:t>
            </a:r>
          </a:p>
        </p:txBody>
      </p:sp>
      <p:sp>
        <p:nvSpPr>
          <p:cNvPr id="31" name="TextBox 30">
            <a:extLst>
              <a:ext uri="{FF2B5EF4-FFF2-40B4-BE49-F238E27FC236}">
                <a16:creationId xmlns:a16="http://schemas.microsoft.com/office/drawing/2014/main" id="{156954E5-CFBB-D9C2-66CD-2BDC9AF36CD5}"/>
              </a:ext>
            </a:extLst>
          </p:cNvPr>
          <p:cNvSpPr txBox="1"/>
          <p:nvPr/>
        </p:nvSpPr>
        <p:spPr>
          <a:xfrm rot="20302686">
            <a:off x="10612993" y="2062670"/>
            <a:ext cx="1267622" cy="715658"/>
          </a:xfrm>
          <a:prstGeom prst="rect">
            <a:avLst/>
          </a:prstGeom>
          <a:noFill/>
        </p:spPr>
        <p:txBody>
          <a:bodyPr wrap="none" rtlCol="0">
            <a:spAutoFit/>
          </a:bodyPr>
          <a:lstStyle/>
          <a:p>
            <a:pPr algn="ctr"/>
            <a:r>
              <a:rPr lang="en-US" sz="1400" b="1" i="1" dirty="0"/>
              <a:t>Discrete and </a:t>
            </a:r>
          </a:p>
          <a:p>
            <a:pPr algn="ctr"/>
            <a:r>
              <a:rPr lang="en-US" sz="1400" b="1" i="1" dirty="0"/>
              <a:t>Statistical</a:t>
            </a:r>
          </a:p>
          <a:p>
            <a:pPr algn="ctr"/>
            <a:r>
              <a:rPr lang="en-US" sz="1400" b="1" i="1" dirty="0"/>
              <a:t>Properties</a:t>
            </a:r>
          </a:p>
        </p:txBody>
      </p:sp>
      <p:sp>
        <p:nvSpPr>
          <p:cNvPr id="32" name="TextBox 31">
            <a:extLst>
              <a:ext uri="{FF2B5EF4-FFF2-40B4-BE49-F238E27FC236}">
                <a16:creationId xmlns:a16="http://schemas.microsoft.com/office/drawing/2014/main" id="{EEE4EF06-16C2-42A3-0430-841FE7E3F41D}"/>
              </a:ext>
            </a:extLst>
          </p:cNvPr>
          <p:cNvSpPr txBox="1"/>
          <p:nvPr/>
        </p:nvSpPr>
        <p:spPr>
          <a:xfrm rot="19214965">
            <a:off x="10558364" y="1622998"/>
            <a:ext cx="784614" cy="298191"/>
          </a:xfrm>
          <a:prstGeom prst="rect">
            <a:avLst/>
          </a:prstGeom>
          <a:noFill/>
          <a:ln>
            <a:noFill/>
          </a:ln>
        </p:spPr>
        <p:txBody>
          <a:bodyPr wrap="none" rtlCol="0">
            <a:spAutoFit/>
          </a:bodyPr>
          <a:lstStyle/>
          <a:p>
            <a:r>
              <a:rPr lang="en-US" sz="1400" b="1" dirty="0"/>
              <a:t>Fission</a:t>
            </a:r>
          </a:p>
        </p:txBody>
      </p:sp>
      <p:sp>
        <p:nvSpPr>
          <p:cNvPr id="33" name="TextBox 32">
            <a:extLst>
              <a:ext uri="{FF2B5EF4-FFF2-40B4-BE49-F238E27FC236}">
                <a16:creationId xmlns:a16="http://schemas.microsoft.com/office/drawing/2014/main" id="{AD253561-236F-907C-E0FF-0237E789DB03}"/>
              </a:ext>
            </a:extLst>
          </p:cNvPr>
          <p:cNvSpPr txBox="1"/>
          <p:nvPr/>
        </p:nvSpPr>
        <p:spPr>
          <a:xfrm rot="18508595">
            <a:off x="9996516" y="1173031"/>
            <a:ext cx="1123187" cy="506924"/>
          </a:xfrm>
          <a:prstGeom prst="rect">
            <a:avLst/>
          </a:prstGeom>
          <a:noFill/>
        </p:spPr>
        <p:txBody>
          <a:bodyPr wrap="none" rtlCol="0">
            <a:spAutoFit/>
          </a:bodyPr>
          <a:lstStyle/>
          <a:p>
            <a:pPr algn="ctr"/>
            <a:r>
              <a:rPr lang="en-US" sz="1400" dirty="0"/>
              <a:t>High-energy</a:t>
            </a:r>
          </a:p>
          <a:p>
            <a:pPr algn="ctr"/>
            <a:r>
              <a:rPr lang="en-US" sz="1400" dirty="0"/>
              <a:t>Reactions</a:t>
            </a:r>
          </a:p>
        </p:txBody>
      </p:sp>
      <p:sp>
        <p:nvSpPr>
          <p:cNvPr id="34" name="TextBox 33">
            <a:extLst>
              <a:ext uri="{FF2B5EF4-FFF2-40B4-BE49-F238E27FC236}">
                <a16:creationId xmlns:a16="http://schemas.microsoft.com/office/drawing/2014/main" id="{895AB075-4EA4-AB27-DAEA-D9454E3D0405}"/>
              </a:ext>
            </a:extLst>
          </p:cNvPr>
          <p:cNvSpPr txBox="1"/>
          <p:nvPr/>
        </p:nvSpPr>
        <p:spPr>
          <a:xfrm rot="16666386">
            <a:off x="8360190" y="4871360"/>
            <a:ext cx="995832" cy="566562"/>
          </a:xfrm>
          <a:prstGeom prst="rect">
            <a:avLst/>
          </a:prstGeom>
          <a:noFill/>
        </p:spPr>
        <p:txBody>
          <a:bodyPr wrap="none" rtlCol="0">
            <a:spAutoFit/>
          </a:bodyPr>
          <a:lstStyle/>
          <a:p>
            <a:r>
              <a:rPr lang="en-US" sz="1600" b="1" dirty="0"/>
              <a:t>Neutron </a:t>
            </a:r>
          </a:p>
          <a:p>
            <a:r>
              <a:rPr lang="en-US" sz="1600" b="1" dirty="0"/>
              <a:t>Beams</a:t>
            </a:r>
          </a:p>
        </p:txBody>
      </p:sp>
      <p:sp>
        <p:nvSpPr>
          <p:cNvPr id="35" name="TextBox 34">
            <a:extLst>
              <a:ext uri="{FF2B5EF4-FFF2-40B4-BE49-F238E27FC236}">
                <a16:creationId xmlns:a16="http://schemas.microsoft.com/office/drawing/2014/main" id="{B2EE4C15-C641-4A03-4E20-0F65AD527FBE}"/>
              </a:ext>
            </a:extLst>
          </p:cNvPr>
          <p:cNvSpPr txBox="1"/>
          <p:nvPr/>
        </p:nvSpPr>
        <p:spPr>
          <a:xfrm rot="19379796">
            <a:off x="6973688" y="3906884"/>
            <a:ext cx="831206" cy="566562"/>
          </a:xfrm>
          <a:prstGeom prst="rect">
            <a:avLst/>
          </a:prstGeom>
          <a:noFill/>
        </p:spPr>
        <p:txBody>
          <a:bodyPr wrap="none" rtlCol="0">
            <a:spAutoFit/>
          </a:bodyPr>
          <a:lstStyle/>
          <a:p>
            <a:r>
              <a:rPr lang="en-US" sz="1600" b="1" dirty="0"/>
              <a:t>Stable </a:t>
            </a:r>
          </a:p>
          <a:p>
            <a:r>
              <a:rPr lang="en-US" sz="1600" b="1" dirty="0"/>
              <a:t>Beams</a:t>
            </a:r>
          </a:p>
        </p:txBody>
      </p:sp>
      <p:sp>
        <p:nvSpPr>
          <p:cNvPr id="36" name="TextBox 35">
            <a:extLst>
              <a:ext uri="{FF2B5EF4-FFF2-40B4-BE49-F238E27FC236}">
                <a16:creationId xmlns:a16="http://schemas.microsoft.com/office/drawing/2014/main" id="{3FA59952-5918-A266-3B02-B4A46CBDC548}"/>
              </a:ext>
            </a:extLst>
          </p:cNvPr>
          <p:cNvSpPr txBox="1"/>
          <p:nvPr/>
        </p:nvSpPr>
        <p:spPr>
          <a:xfrm>
            <a:off x="7659571" y="4503115"/>
            <a:ext cx="509720" cy="328010"/>
          </a:xfrm>
          <a:prstGeom prst="rect">
            <a:avLst/>
          </a:prstGeom>
          <a:noFill/>
          <a:ln>
            <a:noFill/>
          </a:ln>
        </p:spPr>
        <p:txBody>
          <a:bodyPr wrap="none" rtlCol="0">
            <a:spAutoFit/>
          </a:bodyPr>
          <a:lstStyle/>
          <a:p>
            <a:r>
              <a:rPr lang="en-US" sz="1600" dirty="0"/>
              <a:t>RIB</a:t>
            </a:r>
          </a:p>
        </p:txBody>
      </p:sp>
      <p:sp>
        <p:nvSpPr>
          <p:cNvPr id="37" name="TextBox 36">
            <a:extLst>
              <a:ext uri="{FF2B5EF4-FFF2-40B4-BE49-F238E27FC236}">
                <a16:creationId xmlns:a16="http://schemas.microsoft.com/office/drawing/2014/main" id="{3DD86347-096B-40D3-6459-E12B7FB458B6}"/>
              </a:ext>
            </a:extLst>
          </p:cNvPr>
          <p:cNvSpPr txBox="1"/>
          <p:nvPr/>
        </p:nvSpPr>
        <p:spPr>
          <a:xfrm>
            <a:off x="8069374" y="4820420"/>
            <a:ext cx="663474" cy="328010"/>
          </a:xfrm>
          <a:prstGeom prst="rect">
            <a:avLst/>
          </a:prstGeom>
          <a:noFill/>
          <a:ln>
            <a:noFill/>
          </a:ln>
        </p:spPr>
        <p:txBody>
          <a:bodyPr wrap="none" rtlCol="0">
            <a:spAutoFit/>
          </a:bodyPr>
          <a:lstStyle/>
          <a:p>
            <a:r>
              <a:rPr lang="en-US" sz="1600" dirty="0"/>
              <a:t>RHIC</a:t>
            </a:r>
          </a:p>
        </p:txBody>
      </p:sp>
      <p:sp>
        <p:nvSpPr>
          <p:cNvPr id="38" name="TextBox 37">
            <a:extLst>
              <a:ext uri="{FF2B5EF4-FFF2-40B4-BE49-F238E27FC236}">
                <a16:creationId xmlns:a16="http://schemas.microsoft.com/office/drawing/2014/main" id="{7126DAAE-0A80-A0A5-8247-9C9216D2E99F}"/>
              </a:ext>
            </a:extLst>
          </p:cNvPr>
          <p:cNvSpPr txBox="1"/>
          <p:nvPr/>
        </p:nvSpPr>
        <p:spPr>
          <a:xfrm rot="20684832">
            <a:off x="6462232" y="3329146"/>
            <a:ext cx="1306449" cy="566562"/>
          </a:xfrm>
          <a:prstGeom prst="rect">
            <a:avLst/>
          </a:prstGeom>
          <a:noFill/>
        </p:spPr>
        <p:txBody>
          <a:bodyPr wrap="none" rtlCol="0">
            <a:spAutoFit/>
          </a:bodyPr>
          <a:lstStyle/>
          <a:p>
            <a:pPr algn="ctr"/>
            <a:r>
              <a:rPr lang="en-US" sz="1600" b="1" dirty="0"/>
              <a:t>Target</a:t>
            </a:r>
          </a:p>
          <a:p>
            <a:pPr algn="ctr"/>
            <a:r>
              <a:rPr lang="en-US" sz="1600" b="1" dirty="0"/>
              <a:t>Fabrication </a:t>
            </a:r>
          </a:p>
        </p:txBody>
      </p:sp>
      <p:sp>
        <p:nvSpPr>
          <p:cNvPr id="39" name="TextBox 38">
            <a:extLst>
              <a:ext uri="{FF2B5EF4-FFF2-40B4-BE49-F238E27FC236}">
                <a16:creationId xmlns:a16="http://schemas.microsoft.com/office/drawing/2014/main" id="{CB281935-0D4D-F287-318D-60178224EDB9}"/>
              </a:ext>
            </a:extLst>
          </p:cNvPr>
          <p:cNvSpPr txBox="1"/>
          <p:nvPr/>
        </p:nvSpPr>
        <p:spPr>
          <a:xfrm>
            <a:off x="9205510" y="4967018"/>
            <a:ext cx="862268" cy="328010"/>
          </a:xfrm>
          <a:prstGeom prst="rect">
            <a:avLst/>
          </a:prstGeom>
          <a:noFill/>
          <a:ln>
            <a:noFill/>
          </a:ln>
        </p:spPr>
        <p:txBody>
          <a:bodyPr wrap="none" rtlCol="0">
            <a:spAutoFit/>
          </a:bodyPr>
          <a:lstStyle/>
          <a:p>
            <a:r>
              <a:rPr lang="en-US" sz="1600" dirty="0"/>
              <a:t>GEANT</a:t>
            </a:r>
          </a:p>
        </p:txBody>
      </p:sp>
      <p:sp>
        <p:nvSpPr>
          <p:cNvPr id="40" name="TextBox 39">
            <a:extLst>
              <a:ext uri="{FF2B5EF4-FFF2-40B4-BE49-F238E27FC236}">
                <a16:creationId xmlns:a16="http://schemas.microsoft.com/office/drawing/2014/main" id="{B4237273-5553-F5D4-BBE3-FF8B0C2CF59B}"/>
              </a:ext>
            </a:extLst>
          </p:cNvPr>
          <p:cNvSpPr txBox="1"/>
          <p:nvPr/>
        </p:nvSpPr>
        <p:spPr>
          <a:xfrm rot="2922191">
            <a:off x="10017198" y="4622980"/>
            <a:ext cx="739576" cy="506924"/>
          </a:xfrm>
          <a:prstGeom prst="rect">
            <a:avLst/>
          </a:prstGeom>
          <a:noFill/>
          <a:ln>
            <a:noFill/>
          </a:ln>
        </p:spPr>
        <p:txBody>
          <a:bodyPr wrap="none" rtlCol="0">
            <a:spAutoFit/>
          </a:bodyPr>
          <a:lstStyle/>
          <a:p>
            <a:r>
              <a:rPr lang="en-US" sz="1400" dirty="0"/>
              <a:t>FLUKA</a:t>
            </a:r>
          </a:p>
          <a:p>
            <a:r>
              <a:rPr lang="en-US" sz="1400" dirty="0"/>
              <a:t>/PHITS</a:t>
            </a:r>
          </a:p>
        </p:txBody>
      </p:sp>
      <p:sp>
        <p:nvSpPr>
          <p:cNvPr id="41" name="TextBox 40">
            <a:extLst>
              <a:ext uri="{FF2B5EF4-FFF2-40B4-BE49-F238E27FC236}">
                <a16:creationId xmlns:a16="http://schemas.microsoft.com/office/drawing/2014/main" id="{55FFC56D-5FD3-AE3A-B0A7-C806D370EA8F}"/>
              </a:ext>
            </a:extLst>
          </p:cNvPr>
          <p:cNvSpPr txBox="1"/>
          <p:nvPr/>
        </p:nvSpPr>
        <p:spPr>
          <a:xfrm rot="18413245">
            <a:off x="10473552" y="4009805"/>
            <a:ext cx="846738" cy="924391"/>
          </a:xfrm>
          <a:prstGeom prst="rect">
            <a:avLst/>
          </a:prstGeom>
          <a:noFill/>
          <a:ln>
            <a:noFill/>
          </a:ln>
        </p:spPr>
        <p:txBody>
          <a:bodyPr wrap="none" rtlCol="0">
            <a:spAutoFit/>
          </a:bodyPr>
          <a:lstStyle/>
          <a:p>
            <a:pPr algn="ctr"/>
            <a:r>
              <a:rPr lang="en-US" sz="1400" dirty="0"/>
              <a:t>TALYS</a:t>
            </a:r>
          </a:p>
          <a:p>
            <a:pPr algn="ctr"/>
            <a:r>
              <a:rPr lang="en-US" sz="1400" dirty="0"/>
              <a:t>COH</a:t>
            </a:r>
          </a:p>
          <a:p>
            <a:pPr algn="ctr"/>
            <a:r>
              <a:rPr lang="en-US" sz="1400" dirty="0"/>
              <a:t>EMPIRE</a:t>
            </a:r>
          </a:p>
          <a:p>
            <a:pPr algn="ctr"/>
            <a:endParaRPr lang="en-US" sz="1400" dirty="0"/>
          </a:p>
        </p:txBody>
      </p:sp>
      <p:sp>
        <p:nvSpPr>
          <p:cNvPr id="42" name="TextBox 41">
            <a:extLst>
              <a:ext uri="{FF2B5EF4-FFF2-40B4-BE49-F238E27FC236}">
                <a16:creationId xmlns:a16="http://schemas.microsoft.com/office/drawing/2014/main" id="{0307D1DB-2E6C-406C-FE0F-A6CE780B7296}"/>
              </a:ext>
            </a:extLst>
          </p:cNvPr>
          <p:cNvSpPr txBox="1"/>
          <p:nvPr/>
        </p:nvSpPr>
        <p:spPr>
          <a:xfrm rot="1299839">
            <a:off x="10839194" y="3694305"/>
            <a:ext cx="762871" cy="328010"/>
          </a:xfrm>
          <a:prstGeom prst="rect">
            <a:avLst/>
          </a:prstGeom>
          <a:noFill/>
          <a:ln>
            <a:noFill/>
          </a:ln>
        </p:spPr>
        <p:txBody>
          <a:bodyPr wrap="none" rtlCol="0">
            <a:spAutoFit/>
          </a:bodyPr>
          <a:lstStyle/>
          <a:p>
            <a:r>
              <a:rPr lang="en-US" sz="1600" dirty="0"/>
              <a:t>MCNP</a:t>
            </a:r>
          </a:p>
        </p:txBody>
      </p:sp>
      <p:cxnSp>
        <p:nvCxnSpPr>
          <p:cNvPr id="43" name="Straight Connector 42">
            <a:extLst>
              <a:ext uri="{FF2B5EF4-FFF2-40B4-BE49-F238E27FC236}">
                <a16:creationId xmlns:a16="http://schemas.microsoft.com/office/drawing/2014/main" id="{D7E62542-0613-B6B8-885E-7B2D45E7961C}"/>
              </a:ext>
            </a:extLst>
          </p:cNvPr>
          <p:cNvCxnSpPr>
            <a:cxnSpLocks/>
          </p:cNvCxnSpPr>
          <p:nvPr/>
        </p:nvCxnSpPr>
        <p:spPr>
          <a:xfrm flipH="1">
            <a:off x="8566197" y="1382066"/>
            <a:ext cx="780116" cy="10667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662A8BFA-40C8-1A3A-1827-21E9BE41EF19}"/>
              </a:ext>
            </a:extLst>
          </p:cNvPr>
          <p:cNvCxnSpPr>
            <a:cxnSpLocks/>
          </p:cNvCxnSpPr>
          <p:nvPr/>
        </p:nvCxnSpPr>
        <p:spPr>
          <a:xfrm flipH="1">
            <a:off x="8764898" y="1390808"/>
            <a:ext cx="601974" cy="12137"/>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9C4B383A-4F6F-684D-BD3D-020319D9470A}"/>
              </a:ext>
            </a:extLst>
          </p:cNvPr>
          <p:cNvCxnSpPr>
            <a:cxnSpLocks/>
          </p:cNvCxnSpPr>
          <p:nvPr/>
        </p:nvCxnSpPr>
        <p:spPr>
          <a:xfrm flipH="1">
            <a:off x="7596535" y="1368243"/>
            <a:ext cx="1781687" cy="106940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7816C56B-44B3-01E5-0F51-B715DBE79F04}"/>
              </a:ext>
            </a:extLst>
          </p:cNvPr>
          <p:cNvCxnSpPr>
            <a:cxnSpLocks/>
          </p:cNvCxnSpPr>
          <p:nvPr/>
        </p:nvCxnSpPr>
        <p:spPr>
          <a:xfrm>
            <a:off x="9390393" y="1382534"/>
            <a:ext cx="1106655" cy="26948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92485B19-D53D-5539-A08A-E5EF045D64B6}"/>
              </a:ext>
            </a:extLst>
          </p:cNvPr>
          <p:cNvCxnSpPr>
            <a:cxnSpLocks/>
          </p:cNvCxnSpPr>
          <p:nvPr/>
        </p:nvCxnSpPr>
        <p:spPr>
          <a:xfrm flipH="1">
            <a:off x="10509828" y="2591158"/>
            <a:ext cx="306447" cy="147917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6C56CC93-5717-1CCA-59DA-7936C8AAD029}"/>
              </a:ext>
            </a:extLst>
          </p:cNvPr>
          <p:cNvCxnSpPr>
            <a:cxnSpLocks/>
          </p:cNvCxnSpPr>
          <p:nvPr/>
        </p:nvCxnSpPr>
        <p:spPr>
          <a:xfrm flipH="1">
            <a:off x="7614228" y="2128401"/>
            <a:ext cx="2969474" cy="2995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0AF14A59-C1B9-0F79-DDAB-F191586F1F6F}"/>
              </a:ext>
            </a:extLst>
          </p:cNvPr>
          <p:cNvCxnSpPr>
            <a:cxnSpLocks/>
          </p:cNvCxnSpPr>
          <p:nvPr/>
        </p:nvCxnSpPr>
        <p:spPr>
          <a:xfrm flipH="1" flipV="1">
            <a:off x="8144524" y="1737178"/>
            <a:ext cx="2483622" cy="39195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DC92FFD-CCE3-6190-5646-EFA17B181787}"/>
              </a:ext>
            </a:extLst>
          </p:cNvPr>
          <p:cNvCxnSpPr>
            <a:cxnSpLocks/>
          </p:cNvCxnSpPr>
          <p:nvPr/>
        </p:nvCxnSpPr>
        <p:spPr>
          <a:xfrm flipH="1">
            <a:off x="7585465" y="2124830"/>
            <a:ext cx="3021029" cy="139807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0DFB95D0-AE74-092C-DD25-B3FC77FE5FD7}"/>
              </a:ext>
            </a:extLst>
          </p:cNvPr>
          <p:cNvCxnSpPr>
            <a:cxnSpLocks/>
          </p:cNvCxnSpPr>
          <p:nvPr/>
        </p:nvCxnSpPr>
        <p:spPr>
          <a:xfrm flipH="1">
            <a:off x="7581447" y="1365738"/>
            <a:ext cx="1808883" cy="216969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BD0D2FDB-3DEC-EF61-5E31-A43C64FFE127}"/>
              </a:ext>
            </a:extLst>
          </p:cNvPr>
          <p:cNvCxnSpPr>
            <a:cxnSpLocks/>
          </p:cNvCxnSpPr>
          <p:nvPr/>
        </p:nvCxnSpPr>
        <p:spPr>
          <a:xfrm flipH="1">
            <a:off x="7767465" y="1377096"/>
            <a:ext cx="1616523" cy="25522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8763C7B0-F8E6-BD9F-1041-A26028E0E240}"/>
              </a:ext>
            </a:extLst>
          </p:cNvPr>
          <p:cNvCxnSpPr>
            <a:cxnSpLocks/>
          </p:cNvCxnSpPr>
          <p:nvPr/>
        </p:nvCxnSpPr>
        <p:spPr>
          <a:xfrm flipH="1">
            <a:off x="7591577" y="1485876"/>
            <a:ext cx="2283447" cy="94982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6415B98C-CF81-62A8-F9C5-4EEB828DD565}"/>
              </a:ext>
            </a:extLst>
          </p:cNvPr>
          <p:cNvCxnSpPr>
            <a:cxnSpLocks/>
          </p:cNvCxnSpPr>
          <p:nvPr/>
        </p:nvCxnSpPr>
        <p:spPr>
          <a:xfrm flipH="1">
            <a:off x="9512435" y="1487295"/>
            <a:ext cx="362338" cy="31890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5" name="TextBox 54">
            <a:extLst>
              <a:ext uri="{FF2B5EF4-FFF2-40B4-BE49-F238E27FC236}">
                <a16:creationId xmlns:a16="http://schemas.microsoft.com/office/drawing/2014/main" id="{6B61F725-7283-C9F7-A997-4257CB93D886}"/>
              </a:ext>
            </a:extLst>
          </p:cNvPr>
          <p:cNvSpPr txBox="1"/>
          <p:nvPr/>
        </p:nvSpPr>
        <p:spPr>
          <a:xfrm rot="2862825">
            <a:off x="7433148" y="1141836"/>
            <a:ext cx="834313" cy="506924"/>
          </a:xfrm>
          <a:prstGeom prst="rect">
            <a:avLst/>
          </a:prstGeom>
          <a:noFill/>
        </p:spPr>
        <p:txBody>
          <a:bodyPr wrap="none" rtlCol="0">
            <a:spAutoFit/>
          </a:bodyPr>
          <a:lstStyle/>
          <a:p>
            <a:r>
              <a:rPr lang="en-US" sz="1400" dirty="0"/>
              <a:t>Nonpro-</a:t>
            </a:r>
          </a:p>
          <a:p>
            <a:r>
              <a:rPr lang="en-US" sz="1400" dirty="0"/>
              <a:t>liferation</a:t>
            </a:r>
          </a:p>
        </p:txBody>
      </p:sp>
      <p:cxnSp>
        <p:nvCxnSpPr>
          <p:cNvPr id="56" name="Straight Connector 55">
            <a:extLst>
              <a:ext uri="{FF2B5EF4-FFF2-40B4-BE49-F238E27FC236}">
                <a16:creationId xmlns:a16="http://schemas.microsoft.com/office/drawing/2014/main" id="{CCFACF69-F2B3-C1E5-9D98-063CC1AFC62F}"/>
              </a:ext>
            </a:extLst>
          </p:cNvPr>
          <p:cNvCxnSpPr>
            <a:cxnSpLocks/>
          </p:cNvCxnSpPr>
          <p:nvPr/>
        </p:nvCxnSpPr>
        <p:spPr>
          <a:xfrm flipH="1" flipV="1">
            <a:off x="7833315" y="824135"/>
            <a:ext cx="527998" cy="763447"/>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BA3EAABA-5EBE-B1EA-79A4-7DF08590E23D}"/>
              </a:ext>
            </a:extLst>
          </p:cNvPr>
          <p:cNvSpPr txBox="1"/>
          <p:nvPr/>
        </p:nvSpPr>
        <p:spPr>
          <a:xfrm rot="2133129">
            <a:off x="7048551" y="1585867"/>
            <a:ext cx="815676" cy="506924"/>
          </a:xfrm>
          <a:prstGeom prst="rect">
            <a:avLst/>
          </a:prstGeom>
          <a:noFill/>
        </p:spPr>
        <p:txBody>
          <a:bodyPr wrap="none" rtlCol="0">
            <a:spAutoFit/>
          </a:bodyPr>
          <a:lstStyle/>
          <a:p>
            <a:r>
              <a:rPr lang="en-US" sz="1400" dirty="0"/>
              <a:t>National</a:t>
            </a:r>
          </a:p>
          <a:p>
            <a:r>
              <a:rPr lang="en-US" sz="1400" dirty="0"/>
              <a:t>Security</a:t>
            </a:r>
          </a:p>
        </p:txBody>
      </p:sp>
      <p:cxnSp>
        <p:nvCxnSpPr>
          <p:cNvPr id="58" name="Straight Connector 57">
            <a:extLst>
              <a:ext uri="{FF2B5EF4-FFF2-40B4-BE49-F238E27FC236}">
                <a16:creationId xmlns:a16="http://schemas.microsoft.com/office/drawing/2014/main" id="{EA889D5C-1EA8-47B3-D8B9-68DDF8813B5C}"/>
              </a:ext>
            </a:extLst>
          </p:cNvPr>
          <p:cNvCxnSpPr>
            <a:cxnSpLocks/>
          </p:cNvCxnSpPr>
          <p:nvPr/>
        </p:nvCxnSpPr>
        <p:spPr>
          <a:xfrm flipH="1" flipV="1">
            <a:off x="6517508" y="2879582"/>
            <a:ext cx="1013693" cy="1204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803DDF99-8328-EB65-32D0-05799690B521}"/>
              </a:ext>
            </a:extLst>
          </p:cNvPr>
          <p:cNvCxnSpPr>
            <a:cxnSpLocks/>
          </p:cNvCxnSpPr>
          <p:nvPr/>
        </p:nvCxnSpPr>
        <p:spPr>
          <a:xfrm flipH="1">
            <a:off x="10869165" y="2725544"/>
            <a:ext cx="910488" cy="123819"/>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60" name="TextBox 59">
            <a:extLst>
              <a:ext uri="{FF2B5EF4-FFF2-40B4-BE49-F238E27FC236}">
                <a16:creationId xmlns:a16="http://schemas.microsoft.com/office/drawing/2014/main" id="{B067F2C9-613F-96D1-AED6-3AEE58D762CD}"/>
              </a:ext>
            </a:extLst>
          </p:cNvPr>
          <p:cNvSpPr txBox="1"/>
          <p:nvPr/>
        </p:nvSpPr>
        <p:spPr>
          <a:xfrm>
            <a:off x="10868870" y="2898623"/>
            <a:ext cx="911967" cy="506924"/>
          </a:xfrm>
          <a:prstGeom prst="rect">
            <a:avLst/>
          </a:prstGeom>
          <a:noFill/>
          <a:ln>
            <a:noFill/>
          </a:ln>
        </p:spPr>
        <p:txBody>
          <a:bodyPr wrap="none" rtlCol="0">
            <a:spAutoFit/>
          </a:bodyPr>
          <a:lstStyle/>
          <a:p>
            <a:pPr algn="ctr"/>
            <a:r>
              <a:rPr lang="en-US" sz="1400" dirty="0"/>
              <a:t>Stopping </a:t>
            </a:r>
          </a:p>
          <a:p>
            <a:pPr algn="ctr"/>
            <a:r>
              <a:rPr lang="en-US" sz="1400" dirty="0"/>
              <a:t>Powers</a:t>
            </a:r>
          </a:p>
        </p:txBody>
      </p:sp>
      <p:cxnSp>
        <p:nvCxnSpPr>
          <p:cNvPr id="61" name="Straight Connector 60">
            <a:extLst>
              <a:ext uri="{FF2B5EF4-FFF2-40B4-BE49-F238E27FC236}">
                <a16:creationId xmlns:a16="http://schemas.microsoft.com/office/drawing/2014/main" id="{5E91D76B-ED40-94FD-1E5E-174F32A23246}"/>
              </a:ext>
            </a:extLst>
          </p:cNvPr>
          <p:cNvCxnSpPr>
            <a:cxnSpLocks/>
          </p:cNvCxnSpPr>
          <p:nvPr/>
        </p:nvCxnSpPr>
        <p:spPr>
          <a:xfrm flipH="1" flipV="1">
            <a:off x="7195664" y="1292700"/>
            <a:ext cx="726778" cy="632516"/>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B5D5165C-8A1D-44F6-0A56-FF92CEE4AAE1}"/>
              </a:ext>
            </a:extLst>
          </p:cNvPr>
          <p:cNvCxnSpPr>
            <a:cxnSpLocks/>
          </p:cNvCxnSpPr>
          <p:nvPr/>
        </p:nvCxnSpPr>
        <p:spPr>
          <a:xfrm flipH="1">
            <a:off x="7548196" y="1749890"/>
            <a:ext cx="2745375" cy="100106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3" name="Straight Connector 62">
            <a:extLst>
              <a:ext uri="{FF2B5EF4-FFF2-40B4-BE49-F238E27FC236}">
                <a16:creationId xmlns:a16="http://schemas.microsoft.com/office/drawing/2014/main" id="{826727CF-AB16-F6EF-2605-8ECA205A9F91}"/>
              </a:ext>
            </a:extLst>
          </p:cNvPr>
          <p:cNvCxnSpPr>
            <a:cxnSpLocks/>
          </p:cNvCxnSpPr>
          <p:nvPr/>
        </p:nvCxnSpPr>
        <p:spPr>
          <a:xfrm flipH="1" flipV="1">
            <a:off x="7511320" y="2750697"/>
            <a:ext cx="3369969" cy="3944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4" name="Straight Connector 63">
            <a:extLst>
              <a:ext uri="{FF2B5EF4-FFF2-40B4-BE49-F238E27FC236}">
                <a16:creationId xmlns:a16="http://schemas.microsoft.com/office/drawing/2014/main" id="{3ADD73C4-B5A9-91F9-1E1D-89BC3C16B0F1}"/>
              </a:ext>
            </a:extLst>
          </p:cNvPr>
          <p:cNvCxnSpPr>
            <a:cxnSpLocks/>
          </p:cNvCxnSpPr>
          <p:nvPr/>
        </p:nvCxnSpPr>
        <p:spPr>
          <a:xfrm flipH="1" flipV="1">
            <a:off x="7529985" y="2746899"/>
            <a:ext cx="245623" cy="11956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E5FC2F1-D686-90EE-20B3-69B120A0C08A}"/>
              </a:ext>
            </a:extLst>
          </p:cNvPr>
          <p:cNvCxnSpPr>
            <a:cxnSpLocks/>
          </p:cNvCxnSpPr>
          <p:nvPr/>
        </p:nvCxnSpPr>
        <p:spPr>
          <a:xfrm flipH="1" flipV="1">
            <a:off x="7524424" y="2747040"/>
            <a:ext cx="595190" cy="15831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6" name="Straight Connector 65">
            <a:extLst>
              <a:ext uri="{FF2B5EF4-FFF2-40B4-BE49-F238E27FC236}">
                <a16:creationId xmlns:a16="http://schemas.microsoft.com/office/drawing/2014/main" id="{7F03301A-F22C-52F9-8326-1E99C78BC8E5}"/>
              </a:ext>
            </a:extLst>
          </p:cNvPr>
          <p:cNvCxnSpPr>
            <a:cxnSpLocks/>
          </p:cNvCxnSpPr>
          <p:nvPr/>
        </p:nvCxnSpPr>
        <p:spPr>
          <a:xfrm flipH="1">
            <a:off x="7531201" y="2586311"/>
            <a:ext cx="3295788" cy="1730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93666EFC-B442-D290-E342-C749776A8C66}"/>
              </a:ext>
            </a:extLst>
          </p:cNvPr>
          <p:cNvCxnSpPr>
            <a:cxnSpLocks/>
          </p:cNvCxnSpPr>
          <p:nvPr/>
        </p:nvCxnSpPr>
        <p:spPr>
          <a:xfrm flipH="1" flipV="1">
            <a:off x="7541853" y="2742846"/>
            <a:ext cx="2969144" cy="133745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88587B9A-9407-2E65-8170-4D2E5C539683}"/>
              </a:ext>
            </a:extLst>
          </p:cNvPr>
          <p:cNvCxnSpPr>
            <a:cxnSpLocks/>
          </p:cNvCxnSpPr>
          <p:nvPr/>
        </p:nvCxnSpPr>
        <p:spPr>
          <a:xfrm flipH="1" flipV="1">
            <a:off x="7552850" y="2767119"/>
            <a:ext cx="2560507" cy="167401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F6D15ABA-83E3-57A2-F052-2402F23AE93D}"/>
              </a:ext>
            </a:extLst>
          </p:cNvPr>
          <p:cNvCxnSpPr>
            <a:cxnSpLocks/>
          </p:cNvCxnSpPr>
          <p:nvPr/>
        </p:nvCxnSpPr>
        <p:spPr>
          <a:xfrm flipH="1" flipV="1">
            <a:off x="7549335" y="2756438"/>
            <a:ext cx="1966885" cy="188756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77BC81FC-CD49-083B-E7D8-F08FED22B0C1}"/>
              </a:ext>
            </a:extLst>
          </p:cNvPr>
          <p:cNvCxnSpPr>
            <a:cxnSpLocks/>
          </p:cNvCxnSpPr>
          <p:nvPr/>
        </p:nvCxnSpPr>
        <p:spPr>
          <a:xfrm flipH="1">
            <a:off x="7527283" y="1493769"/>
            <a:ext cx="2328148" cy="12753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F158991F-47B1-533F-8511-74FF6023C4C0}"/>
              </a:ext>
            </a:extLst>
          </p:cNvPr>
          <p:cNvCxnSpPr>
            <a:cxnSpLocks/>
          </p:cNvCxnSpPr>
          <p:nvPr/>
        </p:nvCxnSpPr>
        <p:spPr>
          <a:xfrm flipH="1">
            <a:off x="7537811" y="1370000"/>
            <a:ext cx="1861418" cy="139076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F49555AE-46AB-D96C-3963-633BAC1FBC17}"/>
              </a:ext>
            </a:extLst>
          </p:cNvPr>
          <p:cNvCxnSpPr>
            <a:cxnSpLocks/>
          </p:cNvCxnSpPr>
          <p:nvPr/>
        </p:nvCxnSpPr>
        <p:spPr>
          <a:xfrm flipH="1" flipV="1">
            <a:off x="8556200" y="1481567"/>
            <a:ext cx="1302883" cy="263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3" name="Straight Connector 72">
            <a:extLst>
              <a:ext uri="{FF2B5EF4-FFF2-40B4-BE49-F238E27FC236}">
                <a16:creationId xmlns:a16="http://schemas.microsoft.com/office/drawing/2014/main" id="{A337DA63-8735-5CCD-A214-77BB4E97120A}"/>
              </a:ext>
            </a:extLst>
          </p:cNvPr>
          <p:cNvCxnSpPr>
            <a:cxnSpLocks/>
          </p:cNvCxnSpPr>
          <p:nvPr/>
        </p:nvCxnSpPr>
        <p:spPr>
          <a:xfrm flipH="1" flipV="1">
            <a:off x="8544170" y="1480248"/>
            <a:ext cx="2278586" cy="109586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AF2BF0E3-D657-6A28-0E9A-E4ADAF49A46D}"/>
              </a:ext>
            </a:extLst>
          </p:cNvPr>
          <p:cNvCxnSpPr>
            <a:cxnSpLocks/>
          </p:cNvCxnSpPr>
          <p:nvPr/>
        </p:nvCxnSpPr>
        <p:spPr>
          <a:xfrm flipH="1" flipV="1">
            <a:off x="8144012" y="1744499"/>
            <a:ext cx="2693139" cy="851187"/>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5" name="Straight Connector 74">
            <a:extLst>
              <a:ext uri="{FF2B5EF4-FFF2-40B4-BE49-F238E27FC236}">
                <a16:creationId xmlns:a16="http://schemas.microsoft.com/office/drawing/2014/main" id="{D1F59BC7-C9CF-0AEF-ED96-27DA530B5C39}"/>
              </a:ext>
            </a:extLst>
          </p:cNvPr>
          <p:cNvCxnSpPr>
            <a:cxnSpLocks/>
          </p:cNvCxnSpPr>
          <p:nvPr/>
        </p:nvCxnSpPr>
        <p:spPr>
          <a:xfrm flipH="1">
            <a:off x="8135727" y="1373682"/>
            <a:ext cx="1253445" cy="38127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046D7F99-1035-376D-A0FF-E8DF0BACE456}"/>
              </a:ext>
            </a:extLst>
          </p:cNvPr>
          <p:cNvCxnSpPr>
            <a:cxnSpLocks/>
          </p:cNvCxnSpPr>
          <p:nvPr/>
        </p:nvCxnSpPr>
        <p:spPr>
          <a:xfrm flipH="1">
            <a:off x="8159866" y="1498671"/>
            <a:ext cx="1667609" cy="23744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A8E3CC96-44FE-C027-980B-91502537B779}"/>
              </a:ext>
            </a:extLst>
          </p:cNvPr>
          <p:cNvCxnSpPr>
            <a:cxnSpLocks/>
          </p:cNvCxnSpPr>
          <p:nvPr/>
        </p:nvCxnSpPr>
        <p:spPr>
          <a:xfrm flipH="1">
            <a:off x="7774722" y="1360935"/>
            <a:ext cx="1610740" cy="74395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8" name="Straight Connector 77">
            <a:extLst>
              <a:ext uri="{FF2B5EF4-FFF2-40B4-BE49-F238E27FC236}">
                <a16:creationId xmlns:a16="http://schemas.microsoft.com/office/drawing/2014/main" id="{EE325B2C-4486-FF5F-2453-3B457CF3C836}"/>
              </a:ext>
            </a:extLst>
          </p:cNvPr>
          <p:cNvCxnSpPr>
            <a:cxnSpLocks/>
          </p:cNvCxnSpPr>
          <p:nvPr/>
        </p:nvCxnSpPr>
        <p:spPr>
          <a:xfrm flipH="1">
            <a:off x="7777683" y="1488746"/>
            <a:ext cx="2101599" cy="61644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99B2B72D-1A3E-A1AE-23BB-A889794492BC}"/>
              </a:ext>
            </a:extLst>
          </p:cNvPr>
          <p:cNvCxnSpPr>
            <a:cxnSpLocks/>
          </p:cNvCxnSpPr>
          <p:nvPr/>
        </p:nvCxnSpPr>
        <p:spPr>
          <a:xfrm flipH="1" flipV="1">
            <a:off x="7788184" y="2103574"/>
            <a:ext cx="2818310" cy="199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0" name="Straight Connector 79">
            <a:extLst>
              <a:ext uri="{FF2B5EF4-FFF2-40B4-BE49-F238E27FC236}">
                <a16:creationId xmlns:a16="http://schemas.microsoft.com/office/drawing/2014/main" id="{9A808D3D-BC20-8C39-A564-B3D1A2E116FE}"/>
              </a:ext>
            </a:extLst>
          </p:cNvPr>
          <p:cNvCxnSpPr>
            <a:cxnSpLocks/>
          </p:cNvCxnSpPr>
          <p:nvPr/>
        </p:nvCxnSpPr>
        <p:spPr>
          <a:xfrm flipH="1" flipV="1">
            <a:off x="8541177" y="1478297"/>
            <a:ext cx="2085641" cy="650833"/>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a:extLst>
              <a:ext uri="{FF2B5EF4-FFF2-40B4-BE49-F238E27FC236}">
                <a16:creationId xmlns:a16="http://schemas.microsoft.com/office/drawing/2014/main" id="{A992A4CE-35B0-E4D9-50E8-9165E8D666B9}"/>
              </a:ext>
            </a:extLst>
          </p:cNvPr>
          <p:cNvCxnSpPr>
            <a:cxnSpLocks/>
          </p:cNvCxnSpPr>
          <p:nvPr/>
        </p:nvCxnSpPr>
        <p:spPr>
          <a:xfrm flipH="1" flipV="1">
            <a:off x="7755820" y="2106891"/>
            <a:ext cx="3059678" cy="48741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a:extLst>
              <a:ext uri="{FF2B5EF4-FFF2-40B4-BE49-F238E27FC236}">
                <a16:creationId xmlns:a16="http://schemas.microsoft.com/office/drawing/2014/main" id="{9E150C9D-18ED-A3BE-2A06-E90708914DF5}"/>
              </a:ext>
            </a:extLst>
          </p:cNvPr>
          <p:cNvCxnSpPr>
            <a:cxnSpLocks/>
          </p:cNvCxnSpPr>
          <p:nvPr/>
        </p:nvCxnSpPr>
        <p:spPr>
          <a:xfrm flipH="1" flipV="1">
            <a:off x="7538325" y="2756093"/>
            <a:ext cx="41912" cy="77795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a:extLst>
              <a:ext uri="{FF2B5EF4-FFF2-40B4-BE49-F238E27FC236}">
                <a16:creationId xmlns:a16="http://schemas.microsoft.com/office/drawing/2014/main" id="{0C411C52-5DBB-E727-8A22-12C2F9172392}"/>
              </a:ext>
            </a:extLst>
          </p:cNvPr>
          <p:cNvCxnSpPr>
            <a:cxnSpLocks/>
          </p:cNvCxnSpPr>
          <p:nvPr/>
        </p:nvCxnSpPr>
        <p:spPr>
          <a:xfrm flipV="1">
            <a:off x="7586642" y="2435698"/>
            <a:ext cx="8148" cy="107833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4" name="Straight Connector 83">
            <a:extLst>
              <a:ext uri="{FF2B5EF4-FFF2-40B4-BE49-F238E27FC236}">
                <a16:creationId xmlns:a16="http://schemas.microsoft.com/office/drawing/2014/main" id="{8BA93E74-C4DE-F089-CB88-5CEBA8A7474F}"/>
              </a:ext>
            </a:extLst>
          </p:cNvPr>
          <p:cNvCxnSpPr>
            <a:cxnSpLocks/>
          </p:cNvCxnSpPr>
          <p:nvPr/>
        </p:nvCxnSpPr>
        <p:spPr>
          <a:xfrm flipV="1">
            <a:off x="7594790" y="2103574"/>
            <a:ext cx="172673" cy="141932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traight Connector 84">
            <a:extLst>
              <a:ext uri="{FF2B5EF4-FFF2-40B4-BE49-F238E27FC236}">
                <a16:creationId xmlns:a16="http://schemas.microsoft.com/office/drawing/2014/main" id="{88B5EF9A-9B51-6ED3-69B0-257C5856619A}"/>
              </a:ext>
            </a:extLst>
          </p:cNvPr>
          <p:cNvCxnSpPr>
            <a:cxnSpLocks/>
          </p:cNvCxnSpPr>
          <p:nvPr/>
        </p:nvCxnSpPr>
        <p:spPr>
          <a:xfrm flipV="1">
            <a:off x="7594566" y="1728157"/>
            <a:ext cx="555920" cy="181275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8D01D394-05BB-8FC0-C269-5E5BFB4C0B7F}"/>
              </a:ext>
            </a:extLst>
          </p:cNvPr>
          <p:cNvCxnSpPr>
            <a:cxnSpLocks/>
          </p:cNvCxnSpPr>
          <p:nvPr/>
        </p:nvCxnSpPr>
        <p:spPr>
          <a:xfrm flipV="1">
            <a:off x="7584639" y="1475034"/>
            <a:ext cx="972519" cy="207044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Connector 86">
            <a:extLst>
              <a:ext uri="{FF2B5EF4-FFF2-40B4-BE49-F238E27FC236}">
                <a16:creationId xmlns:a16="http://schemas.microsoft.com/office/drawing/2014/main" id="{5A793745-E8E9-F8EB-E528-56EFF4BFAE20}"/>
              </a:ext>
            </a:extLst>
          </p:cNvPr>
          <p:cNvCxnSpPr>
            <a:cxnSpLocks/>
          </p:cNvCxnSpPr>
          <p:nvPr/>
        </p:nvCxnSpPr>
        <p:spPr>
          <a:xfrm flipV="1">
            <a:off x="7569205" y="1376752"/>
            <a:ext cx="1378890" cy="216093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8" name="Straight Connector 87">
            <a:extLst>
              <a:ext uri="{FF2B5EF4-FFF2-40B4-BE49-F238E27FC236}">
                <a16:creationId xmlns:a16="http://schemas.microsoft.com/office/drawing/2014/main" id="{C19E5E1D-2175-C087-D969-F5C239A5B6F9}"/>
              </a:ext>
            </a:extLst>
          </p:cNvPr>
          <p:cNvCxnSpPr>
            <a:cxnSpLocks/>
            <a:endCxn id="28" idx="2"/>
          </p:cNvCxnSpPr>
          <p:nvPr/>
        </p:nvCxnSpPr>
        <p:spPr>
          <a:xfrm flipH="1" flipV="1">
            <a:off x="7507680" y="3031518"/>
            <a:ext cx="3350577" cy="1274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9" name="Straight Connector 88">
            <a:extLst>
              <a:ext uri="{FF2B5EF4-FFF2-40B4-BE49-F238E27FC236}">
                <a16:creationId xmlns:a16="http://schemas.microsoft.com/office/drawing/2014/main" id="{5C8CB386-1A6A-8526-FEEB-6FCE539D0101}"/>
              </a:ext>
            </a:extLst>
          </p:cNvPr>
          <p:cNvCxnSpPr>
            <a:cxnSpLocks/>
          </p:cNvCxnSpPr>
          <p:nvPr/>
        </p:nvCxnSpPr>
        <p:spPr>
          <a:xfrm flipH="1">
            <a:off x="7483650" y="2608336"/>
            <a:ext cx="3337908" cy="4245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a:extLst>
              <a:ext uri="{FF2B5EF4-FFF2-40B4-BE49-F238E27FC236}">
                <a16:creationId xmlns:a16="http://schemas.microsoft.com/office/drawing/2014/main" id="{37DC4151-C4F0-E083-DD43-8B37E1C48018}"/>
              </a:ext>
            </a:extLst>
          </p:cNvPr>
          <p:cNvCxnSpPr>
            <a:cxnSpLocks/>
            <a:endCxn id="28" idx="2"/>
          </p:cNvCxnSpPr>
          <p:nvPr/>
        </p:nvCxnSpPr>
        <p:spPr>
          <a:xfrm flipH="1">
            <a:off x="7507680" y="2111945"/>
            <a:ext cx="3111407" cy="9195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Connector 90">
            <a:extLst>
              <a:ext uri="{FF2B5EF4-FFF2-40B4-BE49-F238E27FC236}">
                <a16:creationId xmlns:a16="http://schemas.microsoft.com/office/drawing/2014/main" id="{E19E0B6A-05C3-E9A2-DC31-12326D91C365}"/>
              </a:ext>
            </a:extLst>
          </p:cNvPr>
          <p:cNvCxnSpPr>
            <a:cxnSpLocks/>
          </p:cNvCxnSpPr>
          <p:nvPr/>
        </p:nvCxnSpPr>
        <p:spPr>
          <a:xfrm flipH="1">
            <a:off x="7473210" y="1757510"/>
            <a:ext cx="2817512" cy="128752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0BACDB7F-BB81-3B8A-F536-1CD7293CD0D2}"/>
              </a:ext>
            </a:extLst>
          </p:cNvPr>
          <p:cNvCxnSpPr>
            <a:cxnSpLocks/>
          </p:cNvCxnSpPr>
          <p:nvPr/>
        </p:nvCxnSpPr>
        <p:spPr>
          <a:xfrm flipH="1" flipV="1">
            <a:off x="7617147" y="2413147"/>
            <a:ext cx="1343764" cy="22683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8680F7AA-9D27-5EAC-BF8A-E65D84534EDD}"/>
              </a:ext>
            </a:extLst>
          </p:cNvPr>
          <p:cNvCxnSpPr>
            <a:cxnSpLocks/>
          </p:cNvCxnSpPr>
          <p:nvPr/>
        </p:nvCxnSpPr>
        <p:spPr>
          <a:xfrm flipH="1" flipV="1">
            <a:off x="7746605" y="2163902"/>
            <a:ext cx="1215793" cy="252478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Connector 93">
            <a:extLst>
              <a:ext uri="{FF2B5EF4-FFF2-40B4-BE49-F238E27FC236}">
                <a16:creationId xmlns:a16="http://schemas.microsoft.com/office/drawing/2014/main" id="{1F0D21A9-0D46-36C5-01DA-0281E0B6820A}"/>
              </a:ext>
            </a:extLst>
          </p:cNvPr>
          <p:cNvCxnSpPr>
            <a:cxnSpLocks/>
          </p:cNvCxnSpPr>
          <p:nvPr/>
        </p:nvCxnSpPr>
        <p:spPr>
          <a:xfrm flipH="1" flipV="1">
            <a:off x="8153058" y="1731298"/>
            <a:ext cx="819572" cy="296408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FEC197AC-F3E5-74A0-8BCE-9DEF90B459CD}"/>
              </a:ext>
            </a:extLst>
          </p:cNvPr>
          <p:cNvCxnSpPr>
            <a:cxnSpLocks/>
          </p:cNvCxnSpPr>
          <p:nvPr/>
        </p:nvCxnSpPr>
        <p:spPr>
          <a:xfrm flipH="1" flipV="1">
            <a:off x="8496320" y="1526389"/>
            <a:ext cx="459165" cy="31622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3A000509-4191-3D80-C996-0B0424E9E82A}"/>
              </a:ext>
            </a:extLst>
          </p:cNvPr>
          <p:cNvCxnSpPr>
            <a:cxnSpLocks/>
          </p:cNvCxnSpPr>
          <p:nvPr/>
        </p:nvCxnSpPr>
        <p:spPr>
          <a:xfrm flipV="1">
            <a:off x="7759465" y="2092210"/>
            <a:ext cx="13068" cy="179806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7" name="Straight Connector 96">
            <a:extLst>
              <a:ext uri="{FF2B5EF4-FFF2-40B4-BE49-F238E27FC236}">
                <a16:creationId xmlns:a16="http://schemas.microsoft.com/office/drawing/2014/main" id="{9D4833D8-B018-F448-0746-EA0480EAA911}"/>
              </a:ext>
            </a:extLst>
          </p:cNvPr>
          <p:cNvCxnSpPr>
            <a:cxnSpLocks/>
          </p:cNvCxnSpPr>
          <p:nvPr/>
        </p:nvCxnSpPr>
        <p:spPr>
          <a:xfrm flipV="1">
            <a:off x="7761862" y="1762178"/>
            <a:ext cx="378194" cy="21573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a:extLst>
              <a:ext uri="{FF2B5EF4-FFF2-40B4-BE49-F238E27FC236}">
                <a16:creationId xmlns:a16="http://schemas.microsoft.com/office/drawing/2014/main" id="{6356F89B-A866-7FF9-8B9F-A6804B2B6CE0}"/>
              </a:ext>
            </a:extLst>
          </p:cNvPr>
          <p:cNvCxnSpPr>
            <a:cxnSpLocks/>
          </p:cNvCxnSpPr>
          <p:nvPr/>
        </p:nvCxnSpPr>
        <p:spPr>
          <a:xfrm flipH="1">
            <a:off x="7764616" y="1749354"/>
            <a:ext cx="2519800" cy="217998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9" name="Straight Connector 98">
            <a:extLst>
              <a:ext uri="{FF2B5EF4-FFF2-40B4-BE49-F238E27FC236}">
                <a16:creationId xmlns:a16="http://schemas.microsoft.com/office/drawing/2014/main" id="{543E923B-BE73-CBE5-F881-A8668023B4F3}"/>
              </a:ext>
            </a:extLst>
          </p:cNvPr>
          <p:cNvCxnSpPr>
            <a:cxnSpLocks/>
          </p:cNvCxnSpPr>
          <p:nvPr/>
        </p:nvCxnSpPr>
        <p:spPr>
          <a:xfrm flipH="1" flipV="1">
            <a:off x="7514671" y="2739970"/>
            <a:ext cx="3214965" cy="98921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FF56EE2D-C425-5344-D8CB-878C87DFA713}"/>
              </a:ext>
            </a:extLst>
          </p:cNvPr>
          <p:cNvCxnSpPr>
            <a:cxnSpLocks/>
          </p:cNvCxnSpPr>
          <p:nvPr/>
        </p:nvCxnSpPr>
        <p:spPr>
          <a:xfrm flipH="1" flipV="1">
            <a:off x="7593739" y="2432664"/>
            <a:ext cx="3142008" cy="129627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BABE539C-5DA9-1069-64B2-5D70B27FAE1E}"/>
              </a:ext>
            </a:extLst>
          </p:cNvPr>
          <p:cNvCxnSpPr>
            <a:cxnSpLocks/>
          </p:cNvCxnSpPr>
          <p:nvPr/>
        </p:nvCxnSpPr>
        <p:spPr>
          <a:xfrm flipH="1" flipV="1">
            <a:off x="7631155" y="2435698"/>
            <a:ext cx="2874867" cy="163710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E8D5F70D-CFBC-3378-E97A-E80AE4AC5418}"/>
              </a:ext>
            </a:extLst>
          </p:cNvPr>
          <p:cNvCxnSpPr>
            <a:cxnSpLocks/>
          </p:cNvCxnSpPr>
          <p:nvPr/>
        </p:nvCxnSpPr>
        <p:spPr>
          <a:xfrm flipH="1">
            <a:off x="7578807" y="2591158"/>
            <a:ext cx="3250233" cy="93463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47BE8AA9-D684-1506-D7C2-322A365639FE}"/>
              </a:ext>
            </a:extLst>
          </p:cNvPr>
          <p:cNvCxnSpPr>
            <a:cxnSpLocks/>
          </p:cNvCxnSpPr>
          <p:nvPr/>
        </p:nvCxnSpPr>
        <p:spPr>
          <a:xfrm flipH="1" flipV="1">
            <a:off x="7790133" y="2116883"/>
            <a:ext cx="334681" cy="22090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555E2A77-7BAA-5C31-4E5E-F65C387471FF}"/>
              </a:ext>
            </a:extLst>
          </p:cNvPr>
          <p:cNvCxnSpPr>
            <a:cxnSpLocks/>
          </p:cNvCxnSpPr>
          <p:nvPr/>
        </p:nvCxnSpPr>
        <p:spPr>
          <a:xfrm flipV="1">
            <a:off x="8125590" y="1496182"/>
            <a:ext cx="430341" cy="285880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a:extLst>
              <a:ext uri="{FF2B5EF4-FFF2-40B4-BE49-F238E27FC236}">
                <a16:creationId xmlns:a16="http://schemas.microsoft.com/office/drawing/2014/main" id="{E54B5D47-2FF3-9A5F-663E-7727F0AAFAA2}"/>
              </a:ext>
            </a:extLst>
          </p:cNvPr>
          <p:cNvCxnSpPr>
            <a:cxnSpLocks/>
          </p:cNvCxnSpPr>
          <p:nvPr/>
        </p:nvCxnSpPr>
        <p:spPr>
          <a:xfrm flipV="1">
            <a:off x="8117262" y="1392603"/>
            <a:ext cx="810488" cy="2927024"/>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6" name="Straight Connector 105">
            <a:extLst>
              <a:ext uri="{FF2B5EF4-FFF2-40B4-BE49-F238E27FC236}">
                <a16:creationId xmlns:a16="http://schemas.microsoft.com/office/drawing/2014/main" id="{2E44A516-338A-3687-7077-7D263A8E8AA6}"/>
              </a:ext>
            </a:extLst>
          </p:cNvPr>
          <p:cNvCxnSpPr>
            <a:cxnSpLocks/>
          </p:cNvCxnSpPr>
          <p:nvPr/>
        </p:nvCxnSpPr>
        <p:spPr>
          <a:xfrm flipH="1" flipV="1">
            <a:off x="7484716" y="3054637"/>
            <a:ext cx="1054019" cy="153112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a:extLst>
              <a:ext uri="{FF2B5EF4-FFF2-40B4-BE49-F238E27FC236}">
                <a16:creationId xmlns:a16="http://schemas.microsoft.com/office/drawing/2014/main" id="{96344D43-D7E7-6EEE-1F86-B708F13E95A0}"/>
              </a:ext>
            </a:extLst>
          </p:cNvPr>
          <p:cNvCxnSpPr>
            <a:cxnSpLocks/>
          </p:cNvCxnSpPr>
          <p:nvPr/>
        </p:nvCxnSpPr>
        <p:spPr>
          <a:xfrm flipV="1">
            <a:off x="8518946" y="1779582"/>
            <a:ext cx="1744583" cy="278847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a:extLst>
              <a:ext uri="{FF2B5EF4-FFF2-40B4-BE49-F238E27FC236}">
                <a16:creationId xmlns:a16="http://schemas.microsoft.com/office/drawing/2014/main" id="{05A3E0FA-32E4-AFEF-A6A6-B6FA29F2E434}"/>
              </a:ext>
            </a:extLst>
          </p:cNvPr>
          <p:cNvCxnSpPr>
            <a:cxnSpLocks/>
          </p:cNvCxnSpPr>
          <p:nvPr/>
        </p:nvCxnSpPr>
        <p:spPr>
          <a:xfrm flipH="1" flipV="1">
            <a:off x="7486028" y="3023936"/>
            <a:ext cx="1479707" cy="166736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9" name="Straight Connector 108">
            <a:extLst>
              <a:ext uri="{FF2B5EF4-FFF2-40B4-BE49-F238E27FC236}">
                <a16:creationId xmlns:a16="http://schemas.microsoft.com/office/drawing/2014/main" id="{8CF0FA0B-571C-A07D-83D5-1001C51F09BD}"/>
              </a:ext>
            </a:extLst>
          </p:cNvPr>
          <p:cNvCxnSpPr>
            <a:cxnSpLocks/>
          </p:cNvCxnSpPr>
          <p:nvPr/>
        </p:nvCxnSpPr>
        <p:spPr>
          <a:xfrm flipH="1" flipV="1">
            <a:off x="8929346" y="1388507"/>
            <a:ext cx="31289" cy="33001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0" name="Straight Connector 109">
            <a:extLst>
              <a:ext uri="{FF2B5EF4-FFF2-40B4-BE49-F238E27FC236}">
                <a16:creationId xmlns:a16="http://schemas.microsoft.com/office/drawing/2014/main" id="{38CD21A3-797F-C079-361C-984D69FA223C}"/>
              </a:ext>
            </a:extLst>
          </p:cNvPr>
          <p:cNvCxnSpPr>
            <a:cxnSpLocks/>
          </p:cNvCxnSpPr>
          <p:nvPr/>
        </p:nvCxnSpPr>
        <p:spPr>
          <a:xfrm flipV="1">
            <a:off x="8966517" y="1371132"/>
            <a:ext cx="412969" cy="33051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1" name="Straight Connector 110">
            <a:extLst>
              <a:ext uri="{FF2B5EF4-FFF2-40B4-BE49-F238E27FC236}">
                <a16:creationId xmlns:a16="http://schemas.microsoft.com/office/drawing/2014/main" id="{71244929-F996-AD79-D76F-C2475570B7C4}"/>
              </a:ext>
            </a:extLst>
          </p:cNvPr>
          <p:cNvCxnSpPr>
            <a:cxnSpLocks/>
          </p:cNvCxnSpPr>
          <p:nvPr/>
        </p:nvCxnSpPr>
        <p:spPr>
          <a:xfrm flipV="1">
            <a:off x="8968674" y="2116883"/>
            <a:ext cx="1621614" cy="258019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2" name="Straight Connector 111">
            <a:extLst>
              <a:ext uri="{FF2B5EF4-FFF2-40B4-BE49-F238E27FC236}">
                <a16:creationId xmlns:a16="http://schemas.microsoft.com/office/drawing/2014/main" id="{1104EA98-F148-B4B7-889D-15E0A4A2ED67}"/>
              </a:ext>
            </a:extLst>
          </p:cNvPr>
          <p:cNvCxnSpPr>
            <a:cxnSpLocks/>
          </p:cNvCxnSpPr>
          <p:nvPr/>
        </p:nvCxnSpPr>
        <p:spPr>
          <a:xfrm flipV="1">
            <a:off x="8960469" y="2604654"/>
            <a:ext cx="1848236" cy="20882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3" name="Straight Connector 112">
            <a:extLst>
              <a:ext uri="{FF2B5EF4-FFF2-40B4-BE49-F238E27FC236}">
                <a16:creationId xmlns:a16="http://schemas.microsoft.com/office/drawing/2014/main" id="{092EB42A-841F-00B6-700D-D017D08115DB}"/>
              </a:ext>
            </a:extLst>
          </p:cNvPr>
          <p:cNvCxnSpPr>
            <a:cxnSpLocks/>
          </p:cNvCxnSpPr>
          <p:nvPr/>
        </p:nvCxnSpPr>
        <p:spPr>
          <a:xfrm flipH="1" flipV="1">
            <a:off x="7761862" y="2099618"/>
            <a:ext cx="3109272" cy="104652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4" name="Straight Connector 113">
            <a:extLst>
              <a:ext uri="{FF2B5EF4-FFF2-40B4-BE49-F238E27FC236}">
                <a16:creationId xmlns:a16="http://schemas.microsoft.com/office/drawing/2014/main" id="{9F2C057D-4660-B9EB-318B-F869F2789871}"/>
              </a:ext>
            </a:extLst>
          </p:cNvPr>
          <p:cNvCxnSpPr>
            <a:cxnSpLocks/>
          </p:cNvCxnSpPr>
          <p:nvPr/>
        </p:nvCxnSpPr>
        <p:spPr>
          <a:xfrm flipH="1" flipV="1">
            <a:off x="7761861" y="2106644"/>
            <a:ext cx="2962926" cy="16221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a:extLst>
              <a:ext uri="{FF2B5EF4-FFF2-40B4-BE49-F238E27FC236}">
                <a16:creationId xmlns:a16="http://schemas.microsoft.com/office/drawing/2014/main" id="{D64795F0-7AAE-6B8F-AD0B-025BA979E19E}"/>
              </a:ext>
            </a:extLst>
          </p:cNvPr>
          <p:cNvCxnSpPr>
            <a:cxnSpLocks/>
          </p:cNvCxnSpPr>
          <p:nvPr/>
        </p:nvCxnSpPr>
        <p:spPr>
          <a:xfrm flipH="1" flipV="1">
            <a:off x="8125590" y="1727277"/>
            <a:ext cx="2562608" cy="1988448"/>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6" name="Straight Connector 115">
            <a:extLst>
              <a:ext uri="{FF2B5EF4-FFF2-40B4-BE49-F238E27FC236}">
                <a16:creationId xmlns:a16="http://schemas.microsoft.com/office/drawing/2014/main" id="{F16D0597-C824-3995-52DC-14048A7FC840}"/>
              </a:ext>
            </a:extLst>
          </p:cNvPr>
          <p:cNvCxnSpPr>
            <a:cxnSpLocks/>
          </p:cNvCxnSpPr>
          <p:nvPr/>
        </p:nvCxnSpPr>
        <p:spPr>
          <a:xfrm flipH="1">
            <a:off x="10497591" y="2135309"/>
            <a:ext cx="114349" cy="1927319"/>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a:extLst>
              <a:ext uri="{FF2B5EF4-FFF2-40B4-BE49-F238E27FC236}">
                <a16:creationId xmlns:a16="http://schemas.microsoft.com/office/drawing/2014/main" id="{779EAB81-EB6C-A526-3852-999CC83F0798}"/>
              </a:ext>
            </a:extLst>
          </p:cNvPr>
          <p:cNvCxnSpPr>
            <a:cxnSpLocks/>
          </p:cNvCxnSpPr>
          <p:nvPr/>
        </p:nvCxnSpPr>
        <p:spPr>
          <a:xfrm>
            <a:off x="10276999" y="1749354"/>
            <a:ext cx="217235" cy="232804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a:extLst>
              <a:ext uri="{FF2B5EF4-FFF2-40B4-BE49-F238E27FC236}">
                <a16:creationId xmlns:a16="http://schemas.microsoft.com/office/drawing/2014/main" id="{B1CA0353-5B09-741E-C847-88A31F4464C7}"/>
              </a:ext>
            </a:extLst>
          </p:cNvPr>
          <p:cNvCxnSpPr>
            <a:cxnSpLocks/>
          </p:cNvCxnSpPr>
          <p:nvPr/>
        </p:nvCxnSpPr>
        <p:spPr>
          <a:xfrm flipH="1" flipV="1">
            <a:off x="8561831" y="1490503"/>
            <a:ext cx="1938828" cy="257733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9" name="Straight Connector 118">
            <a:extLst>
              <a:ext uri="{FF2B5EF4-FFF2-40B4-BE49-F238E27FC236}">
                <a16:creationId xmlns:a16="http://schemas.microsoft.com/office/drawing/2014/main" id="{610DC702-EB50-035F-FD7F-D4903D8A91CF}"/>
              </a:ext>
            </a:extLst>
          </p:cNvPr>
          <p:cNvCxnSpPr>
            <a:cxnSpLocks/>
          </p:cNvCxnSpPr>
          <p:nvPr/>
        </p:nvCxnSpPr>
        <p:spPr>
          <a:xfrm flipH="1" flipV="1">
            <a:off x="7482378" y="3053383"/>
            <a:ext cx="2625727" cy="138750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a:extLst>
              <a:ext uri="{FF2B5EF4-FFF2-40B4-BE49-F238E27FC236}">
                <a16:creationId xmlns:a16="http://schemas.microsoft.com/office/drawing/2014/main" id="{809C22E4-52D9-987C-EE08-96664CC31AF0}"/>
              </a:ext>
            </a:extLst>
          </p:cNvPr>
          <p:cNvCxnSpPr>
            <a:cxnSpLocks/>
          </p:cNvCxnSpPr>
          <p:nvPr/>
        </p:nvCxnSpPr>
        <p:spPr>
          <a:xfrm flipH="1">
            <a:off x="9526325" y="3145169"/>
            <a:ext cx="1337002" cy="15148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1" name="Straight Connector 120">
            <a:extLst>
              <a:ext uri="{FF2B5EF4-FFF2-40B4-BE49-F238E27FC236}">
                <a16:creationId xmlns:a16="http://schemas.microsoft.com/office/drawing/2014/main" id="{29940619-4C26-2D87-1684-48309C2F8E9A}"/>
              </a:ext>
            </a:extLst>
          </p:cNvPr>
          <p:cNvCxnSpPr>
            <a:cxnSpLocks/>
          </p:cNvCxnSpPr>
          <p:nvPr/>
        </p:nvCxnSpPr>
        <p:spPr>
          <a:xfrm flipV="1">
            <a:off x="7759837" y="1481442"/>
            <a:ext cx="804696" cy="2443314"/>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a:extLst>
              <a:ext uri="{FF2B5EF4-FFF2-40B4-BE49-F238E27FC236}">
                <a16:creationId xmlns:a16="http://schemas.microsoft.com/office/drawing/2014/main" id="{7C49D7E4-C114-981B-D3FC-579132B79C30}"/>
              </a:ext>
            </a:extLst>
          </p:cNvPr>
          <p:cNvCxnSpPr>
            <a:cxnSpLocks/>
          </p:cNvCxnSpPr>
          <p:nvPr/>
        </p:nvCxnSpPr>
        <p:spPr>
          <a:xfrm flipV="1">
            <a:off x="7770978" y="1403673"/>
            <a:ext cx="1176341" cy="252692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a:extLst>
              <a:ext uri="{FF2B5EF4-FFF2-40B4-BE49-F238E27FC236}">
                <a16:creationId xmlns:a16="http://schemas.microsoft.com/office/drawing/2014/main" id="{D8349DC1-E60D-DCE0-F03B-39F30CAFA9A5}"/>
              </a:ext>
            </a:extLst>
          </p:cNvPr>
          <p:cNvCxnSpPr>
            <a:cxnSpLocks/>
          </p:cNvCxnSpPr>
          <p:nvPr/>
        </p:nvCxnSpPr>
        <p:spPr>
          <a:xfrm flipV="1">
            <a:off x="8110226" y="1499114"/>
            <a:ext cx="1755210" cy="2826763"/>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4315D30C-3AE0-02A3-8B3B-4D744610E568}"/>
              </a:ext>
            </a:extLst>
          </p:cNvPr>
          <p:cNvCxnSpPr>
            <a:cxnSpLocks/>
          </p:cNvCxnSpPr>
          <p:nvPr/>
        </p:nvCxnSpPr>
        <p:spPr>
          <a:xfrm flipV="1">
            <a:off x="8106540" y="2601153"/>
            <a:ext cx="2695129" cy="1724825"/>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5" name="Straight Connector 124">
            <a:extLst>
              <a:ext uri="{FF2B5EF4-FFF2-40B4-BE49-F238E27FC236}">
                <a16:creationId xmlns:a16="http://schemas.microsoft.com/office/drawing/2014/main" id="{D045934D-0544-887D-B987-2541AD8B870D}"/>
              </a:ext>
            </a:extLst>
          </p:cNvPr>
          <p:cNvCxnSpPr>
            <a:cxnSpLocks/>
          </p:cNvCxnSpPr>
          <p:nvPr/>
        </p:nvCxnSpPr>
        <p:spPr>
          <a:xfrm flipH="1">
            <a:off x="9511315" y="2111945"/>
            <a:ext cx="1099513" cy="256438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a:extLst>
              <a:ext uri="{FF2B5EF4-FFF2-40B4-BE49-F238E27FC236}">
                <a16:creationId xmlns:a16="http://schemas.microsoft.com/office/drawing/2014/main" id="{DE19639F-6FB1-6C94-C469-3FB5EBFFF9C6}"/>
              </a:ext>
            </a:extLst>
          </p:cNvPr>
          <p:cNvCxnSpPr>
            <a:cxnSpLocks/>
          </p:cNvCxnSpPr>
          <p:nvPr/>
        </p:nvCxnSpPr>
        <p:spPr>
          <a:xfrm flipH="1">
            <a:off x="9514673" y="1757510"/>
            <a:ext cx="765672" cy="290791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7" name="Straight Connector 126">
            <a:extLst>
              <a:ext uri="{FF2B5EF4-FFF2-40B4-BE49-F238E27FC236}">
                <a16:creationId xmlns:a16="http://schemas.microsoft.com/office/drawing/2014/main" id="{C31E84A0-D499-6703-E905-9C31DA6AD8C8}"/>
              </a:ext>
            </a:extLst>
          </p:cNvPr>
          <p:cNvCxnSpPr>
            <a:cxnSpLocks/>
          </p:cNvCxnSpPr>
          <p:nvPr/>
        </p:nvCxnSpPr>
        <p:spPr>
          <a:xfrm>
            <a:off x="9387652" y="1370000"/>
            <a:ext cx="134174" cy="3295426"/>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8" name="Straight Connector 127">
            <a:extLst>
              <a:ext uri="{FF2B5EF4-FFF2-40B4-BE49-F238E27FC236}">
                <a16:creationId xmlns:a16="http://schemas.microsoft.com/office/drawing/2014/main" id="{A00D0FF4-CB52-679D-CB20-564F21A2E0DE}"/>
              </a:ext>
            </a:extLst>
          </p:cNvPr>
          <p:cNvCxnSpPr>
            <a:cxnSpLocks/>
          </p:cNvCxnSpPr>
          <p:nvPr/>
        </p:nvCxnSpPr>
        <p:spPr>
          <a:xfrm flipH="1" flipV="1">
            <a:off x="7757134" y="2104886"/>
            <a:ext cx="1772548" cy="255256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9" name="Straight Connector 128">
            <a:extLst>
              <a:ext uri="{FF2B5EF4-FFF2-40B4-BE49-F238E27FC236}">
                <a16:creationId xmlns:a16="http://schemas.microsoft.com/office/drawing/2014/main" id="{507911DB-FF9B-18A2-8FBF-5331B4030068}"/>
              </a:ext>
            </a:extLst>
          </p:cNvPr>
          <p:cNvCxnSpPr>
            <a:cxnSpLocks/>
          </p:cNvCxnSpPr>
          <p:nvPr/>
        </p:nvCxnSpPr>
        <p:spPr>
          <a:xfrm flipH="1" flipV="1">
            <a:off x="8144390" y="1736115"/>
            <a:ext cx="1379745" cy="292133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Connector 129">
            <a:extLst>
              <a:ext uri="{FF2B5EF4-FFF2-40B4-BE49-F238E27FC236}">
                <a16:creationId xmlns:a16="http://schemas.microsoft.com/office/drawing/2014/main" id="{C95F96E9-8734-803B-40B3-5BCE98EFE8B7}"/>
              </a:ext>
            </a:extLst>
          </p:cNvPr>
          <p:cNvCxnSpPr>
            <a:cxnSpLocks/>
          </p:cNvCxnSpPr>
          <p:nvPr/>
        </p:nvCxnSpPr>
        <p:spPr>
          <a:xfrm flipH="1" flipV="1">
            <a:off x="8542542" y="1478297"/>
            <a:ext cx="971919" cy="314378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DF053B68-F7C5-0F14-A41D-EC8AAFA1A8CB}"/>
              </a:ext>
            </a:extLst>
          </p:cNvPr>
          <p:cNvCxnSpPr>
            <a:cxnSpLocks/>
          </p:cNvCxnSpPr>
          <p:nvPr/>
        </p:nvCxnSpPr>
        <p:spPr>
          <a:xfrm flipH="1" flipV="1">
            <a:off x="8924096" y="1370000"/>
            <a:ext cx="598236" cy="3274003"/>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a:extLst>
              <a:ext uri="{FF2B5EF4-FFF2-40B4-BE49-F238E27FC236}">
                <a16:creationId xmlns:a16="http://schemas.microsoft.com/office/drawing/2014/main" id="{F90ABA32-1520-BC48-BA1C-C11298B06DA4}"/>
              </a:ext>
            </a:extLst>
          </p:cNvPr>
          <p:cNvCxnSpPr>
            <a:cxnSpLocks/>
          </p:cNvCxnSpPr>
          <p:nvPr/>
        </p:nvCxnSpPr>
        <p:spPr>
          <a:xfrm flipH="1" flipV="1">
            <a:off x="7809241" y="2123489"/>
            <a:ext cx="2688351" cy="193913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a:extLst>
              <a:ext uri="{FF2B5EF4-FFF2-40B4-BE49-F238E27FC236}">
                <a16:creationId xmlns:a16="http://schemas.microsoft.com/office/drawing/2014/main" id="{0ECD974E-DBAA-5335-6C8B-31D99998AF39}"/>
              </a:ext>
            </a:extLst>
          </p:cNvPr>
          <p:cNvCxnSpPr>
            <a:cxnSpLocks/>
          </p:cNvCxnSpPr>
          <p:nvPr/>
        </p:nvCxnSpPr>
        <p:spPr>
          <a:xfrm flipH="1" flipV="1">
            <a:off x="8934558" y="1388507"/>
            <a:ext cx="943823" cy="105262"/>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4" name="Straight Connector 133">
            <a:extLst>
              <a:ext uri="{FF2B5EF4-FFF2-40B4-BE49-F238E27FC236}">
                <a16:creationId xmlns:a16="http://schemas.microsoft.com/office/drawing/2014/main" id="{6937B2C7-9125-A0ED-153C-9597819F289C}"/>
              </a:ext>
            </a:extLst>
          </p:cNvPr>
          <p:cNvCxnSpPr>
            <a:cxnSpLocks/>
          </p:cNvCxnSpPr>
          <p:nvPr/>
        </p:nvCxnSpPr>
        <p:spPr>
          <a:xfrm flipV="1">
            <a:off x="8975858" y="1501080"/>
            <a:ext cx="882694" cy="3192319"/>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5" name="Straight Connector 134">
            <a:extLst>
              <a:ext uri="{FF2B5EF4-FFF2-40B4-BE49-F238E27FC236}">
                <a16:creationId xmlns:a16="http://schemas.microsoft.com/office/drawing/2014/main" id="{A9D109AC-A453-7BD6-6D92-72A1242516EE}"/>
              </a:ext>
            </a:extLst>
          </p:cNvPr>
          <p:cNvCxnSpPr>
            <a:cxnSpLocks/>
          </p:cNvCxnSpPr>
          <p:nvPr/>
        </p:nvCxnSpPr>
        <p:spPr>
          <a:xfrm flipH="1">
            <a:off x="8954257" y="1368310"/>
            <a:ext cx="421566" cy="24804"/>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a:extLst>
              <a:ext uri="{FF2B5EF4-FFF2-40B4-BE49-F238E27FC236}">
                <a16:creationId xmlns:a16="http://schemas.microsoft.com/office/drawing/2014/main" id="{2B175046-6839-3F22-77E4-FBD70F58B7FF}"/>
              </a:ext>
            </a:extLst>
          </p:cNvPr>
          <p:cNvCxnSpPr>
            <a:cxnSpLocks/>
          </p:cNvCxnSpPr>
          <p:nvPr/>
        </p:nvCxnSpPr>
        <p:spPr>
          <a:xfrm flipH="1" flipV="1">
            <a:off x="8940335" y="1391778"/>
            <a:ext cx="1879444" cy="1187395"/>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7" name="Straight Connector 136">
            <a:extLst>
              <a:ext uri="{FF2B5EF4-FFF2-40B4-BE49-F238E27FC236}">
                <a16:creationId xmlns:a16="http://schemas.microsoft.com/office/drawing/2014/main" id="{A3D7999A-2A16-6428-FFA7-476DE678AAD8}"/>
              </a:ext>
            </a:extLst>
          </p:cNvPr>
          <p:cNvCxnSpPr>
            <a:cxnSpLocks/>
          </p:cNvCxnSpPr>
          <p:nvPr/>
        </p:nvCxnSpPr>
        <p:spPr>
          <a:xfrm flipH="1" flipV="1">
            <a:off x="7604968" y="2442758"/>
            <a:ext cx="3210531" cy="1517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8" name="Straight Connector 137">
            <a:extLst>
              <a:ext uri="{FF2B5EF4-FFF2-40B4-BE49-F238E27FC236}">
                <a16:creationId xmlns:a16="http://schemas.microsoft.com/office/drawing/2014/main" id="{032E868C-7C9A-D32F-E844-FF289FBFC8B7}"/>
              </a:ext>
            </a:extLst>
          </p:cNvPr>
          <p:cNvCxnSpPr>
            <a:cxnSpLocks/>
          </p:cNvCxnSpPr>
          <p:nvPr/>
        </p:nvCxnSpPr>
        <p:spPr>
          <a:xfrm flipH="1" flipV="1">
            <a:off x="7477769" y="3052766"/>
            <a:ext cx="100506" cy="479377"/>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a:extLst>
              <a:ext uri="{FF2B5EF4-FFF2-40B4-BE49-F238E27FC236}">
                <a16:creationId xmlns:a16="http://schemas.microsoft.com/office/drawing/2014/main" id="{48F02945-12E5-D95F-B58E-2FD52C944FE3}"/>
              </a:ext>
            </a:extLst>
          </p:cNvPr>
          <p:cNvCxnSpPr>
            <a:cxnSpLocks/>
            <a:endCxn id="33" idx="1"/>
          </p:cNvCxnSpPr>
          <p:nvPr/>
        </p:nvCxnSpPr>
        <p:spPr>
          <a:xfrm flipV="1">
            <a:off x="10099900" y="1866144"/>
            <a:ext cx="108789" cy="257724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Connector 139">
            <a:extLst>
              <a:ext uri="{FF2B5EF4-FFF2-40B4-BE49-F238E27FC236}">
                <a16:creationId xmlns:a16="http://schemas.microsoft.com/office/drawing/2014/main" id="{A0C3FE2B-B9F4-DF3F-ABBC-51A72F7B528E}"/>
              </a:ext>
            </a:extLst>
          </p:cNvPr>
          <p:cNvCxnSpPr>
            <a:cxnSpLocks/>
            <a:endCxn id="28" idx="2"/>
          </p:cNvCxnSpPr>
          <p:nvPr/>
        </p:nvCxnSpPr>
        <p:spPr>
          <a:xfrm flipH="1" flipV="1">
            <a:off x="7507680" y="3031518"/>
            <a:ext cx="3198234" cy="69608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1" name="Straight Connector 140">
            <a:extLst>
              <a:ext uri="{FF2B5EF4-FFF2-40B4-BE49-F238E27FC236}">
                <a16:creationId xmlns:a16="http://schemas.microsoft.com/office/drawing/2014/main" id="{763D4183-7D43-4F64-01EF-C876485FF0E7}"/>
              </a:ext>
            </a:extLst>
          </p:cNvPr>
          <p:cNvCxnSpPr>
            <a:cxnSpLocks/>
          </p:cNvCxnSpPr>
          <p:nvPr/>
        </p:nvCxnSpPr>
        <p:spPr>
          <a:xfrm>
            <a:off x="8518946" y="4568060"/>
            <a:ext cx="1010736" cy="8938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a:extLst>
              <a:ext uri="{FF2B5EF4-FFF2-40B4-BE49-F238E27FC236}">
                <a16:creationId xmlns:a16="http://schemas.microsoft.com/office/drawing/2014/main" id="{0811C326-0A44-D6F3-855D-33FF759237F5}"/>
              </a:ext>
            </a:extLst>
          </p:cNvPr>
          <p:cNvCxnSpPr>
            <a:cxnSpLocks/>
          </p:cNvCxnSpPr>
          <p:nvPr/>
        </p:nvCxnSpPr>
        <p:spPr>
          <a:xfrm flipV="1">
            <a:off x="8533722" y="4440888"/>
            <a:ext cx="1532661" cy="12717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3" name="Straight Connector 142">
            <a:extLst>
              <a:ext uri="{FF2B5EF4-FFF2-40B4-BE49-F238E27FC236}">
                <a16:creationId xmlns:a16="http://schemas.microsoft.com/office/drawing/2014/main" id="{9B1A863A-B67C-F064-6B0E-CB38B50C79AF}"/>
              </a:ext>
            </a:extLst>
          </p:cNvPr>
          <p:cNvCxnSpPr>
            <a:cxnSpLocks/>
          </p:cNvCxnSpPr>
          <p:nvPr/>
        </p:nvCxnSpPr>
        <p:spPr>
          <a:xfrm flipH="1" flipV="1">
            <a:off x="7514321" y="2752046"/>
            <a:ext cx="1458686" cy="1944492"/>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63" name="TextBox 162">
            <a:extLst>
              <a:ext uri="{FF2B5EF4-FFF2-40B4-BE49-F238E27FC236}">
                <a16:creationId xmlns:a16="http://schemas.microsoft.com/office/drawing/2014/main" id="{888ECCC0-F98D-16D9-D039-E0A3002D08F3}"/>
              </a:ext>
            </a:extLst>
          </p:cNvPr>
          <p:cNvSpPr txBox="1"/>
          <p:nvPr/>
        </p:nvSpPr>
        <p:spPr>
          <a:xfrm>
            <a:off x="7221993" y="5810308"/>
            <a:ext cx="4002442" cy="523220"/>
          </a:xfrm>
          <a:prstGeom prst="rect">
            <a:avLst/>
          </a:prstGeom>
          <a:noFill/>
        </p:spPr>
        <p:txBody>
          <a:bodyPr wrap="none" rtlCol="0">
            <a:spAutoFit/>
          </a:bodyPr>
          <a:lstStyle/>
          <a:p>
            <a:r>
              <a:rPr lang="en-US" sz="2800" i="1" dirty="0">
                <a:latin typeface="Times New Roman" panose="02020603050405020304" pitchFamily="18" charset="0"/>
                <a:cs typeface="Times New Roman" panose="02020603050405020304" pitchFamily="18" charset="0"/>
              </a:rPr>
              <a:t>Thanks to Artemis Spyrou!</a:t>
            </a:r>
          </a:p>
        </p:txBody>
      </p:sp>
      <p:sp>
        <p:nvSpPr>
          <p:cNvPr id="152" name="TextBox 151">
            <a:extLst>
              <a:ext uri="{FF2B5EF4-FFF2-40B4-BE49-F238E27FC236}">
                <a16:creationId xmlns:a16="http://schemas.microsoft.com/office/drawing/2014/main" id="{832631BD-0FBD-141B-5565-685B72083537}"/>
              </a:ext>
            </a:extLst>
          </p:cNvPr>
          <p:cNvSpPr txBox="1"/>
          <p:nvPr/>
        </p:nvSpPr>
        <p:spPr>
          <a:xfrm>
            <a:off x="191468" y="3922676"/>
            <a:ext cx="6753404" cy="2246769"/>
          </a:xfrm>
          <a:prstGeom prst="rect">
            <a:avLst/>
          </a:prstGeom>
          <a:noFill/>
        </p:spPr>
        <p:txBody>
          <a:bodyPr wrap="square" rtlCol="0">
            <a:spAutoFit/>
          </a:bodyPr>
          <a:lstStyle/>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The Workshop for Applied Nuclear Data Activities </a:t>
            </a:r>
            <a:r>
              <a:rPr lang="en-US" sz="2800" i="1" dirty="0">
                <a:latin typeface="Times New Roman" panose="02020603050405020304" pitchFamily="18" charset="0"/>
                <a:cs typeface="Times New Roman" panose="02020603050405020304" pitchFamily="18" charset="0"/>
              </a:rPr>
              <a:t>(WANDA) </a:t>
            </a:r>
            <a:r>
              <a:rPr lang="en-US" sz="2800" dirty="0">
                <a:latin typeface="Times New Roman" panose="02020603050405020304" pitchFamily="18" charset="0"/>
                <a:cs typeface="Times New Roman" panose="02020603050405020304" pitchFamily="18" charset="0"/>
              </a:rPr>
              <a:t>meeting series covered many of these applications </a:t>
            </a:r>
          </a:p>
          <a:p>
            <a:pPr marL="342900" indent="-342900">
              <a:buFont typeface="Arial" panose="020B0604020202020204" pitchFamily="34" charset="0"/>
              <a:buChar char="•"/>
            </a:pPr>
            <a:r>
              <a:rPr lang="en-US" sz="2800" dirty="0">
                <a:latin typeface="Times New Roman" panose="02020603050405020304" pitchFamily="18" charset="0"/>
                <a:cs typeface="Times New Roman" panose="02020603050405020304" pitchFamily="18" charset="0"/>
              </a:rPr>
              <a:t>With the underlying science topics   covered at the </a:t>
            </a:r>
            <a:r>
              <a:rPr lang="en-US" sz="2800" b="1" i="1" dirty="0">
                <a:latin typeface="Times New Roman" panose="02020603050405020304" pitchFamily="18" charset="0"/>
                <a:cs typeface="Times New Roman" panose="02020603050405020304" pitchFamily="18" charset="0"/>
              </a:rPr>
              <a:t>N</a:t>
            </a:r>
            <a:r>
              <a:rPr lang="en-US" sz="2800" b="1" i="1" u="sng" baseline="30000" dirty="0">
                <a:latin typeface="Times New Roman" panose="02020603050405020304" pitchFamily="18" charset="0"/>
                <a:cs typeface="Times New Roman" panose="02020603050405020304" pitchFamily="18" charset="0"/>
              </a:rPr>
              <a:t>th</a:t>
            </a:r>
            <a:r>
              <a:rPr lang="en-US" sz="2800" b="1" i="1" baseline="30000" dirty="0">
                <a:latin typeface="Times New Roman" panose="02020603050405020304" pitchFamily="18" charset="0"/>
                <a:cs typeface="Times New Roman" panose="02020603050405020304" pitchFamily="18" charset="0"/>
              </a:rPr>
              <a:t>  </a:t>
            </a:r>
            <a:r>
              <a:rPr lang="en-US" sz="2800" b="1" dirty="0">
                <a:latin typeface="Times New Roman" panose="02020603050405020304" pitchFamily="18" charset="0"/>
                <a:cs typeface="Times New Roman" panose="02020603050405020304" pitchFamily="18" charset="0"/>
              </a:rPr>
              <a:t>Oslo Workshop (N≤9)</a:t>
            </a:r>
          </a:p>
        </p:txBody>
      </p:sp>
      <p:sp>
        <p:nvSpPr>
          <p:cNvPr id="155" name="TextBox 154">
            <a:extLst>
              <a:ext uri="{FF2B5EF4-FFF2-40B4-BE49-F238E27FC236}">
                <a16:creationId xmlns:a16="http://schemas.microsoft.com/office/drawing/2014/main" id="{C0694FF2-8629-A4B0-4859-EEA79929A2A3}"/>
              </a:ext>
            </a:extLst>
          </p:cNvPr>
          <p:cNvSpPr txBox="1"/>
          <p:nvPr/>
        </p:nvSpPr>
        <p:spPr>
          <a:xfrm>
            <a:off x="308670" y="2802504"/>
            <a:ext cx="5906255" cy="1077218"/>
          </a:xfrm>
          <a:prstGeom prst="rect">
            <a:avLst/>
          </a:prstGeom>
          <a:solidFill>
            <a:srgbClr val="FFFF00"/>
          </a:solidFill>
          <a:ln>
            <a:solidFill>
              <a:srgbClr val="000000"/>
            </a:solidFill>
          </a:ln>
        </p:spPr>
        <p:txBody>
          <a:bodyPr wrap="square">
            <a:spAutoFit/>
          </a:bodyPr>
          <a:lstStyle/>
          <a:p>
            <a:pPr algn="ctr"/>
            <a:r>
              <a:rPr lang="en-US" sz="3200" i="1" dirty="0">
                <a:latin typeface="Times New Roman" panose="02020603050405020304" pitchFamily="18" charset="0"/>
                <a:cs typeface="Times New Roman" panose="02020603050405020304" pitchFamily="18" charset="0"/>
              </a:rPr>
              <a:t>This is a lot more complicated than your “parent’s nuclear data”</a:t>
            </a:r>
          </a:p>
        </p:txBody>
      </p:sp>
      <p:sp>
        <p:nvSpPr>
          <p:cNvPr id="2" name="Oval 1">
            <a:extLst>
              <a:ext uri="{FF2B5EF4-FFF2-40B4-BE49-F238E27FC236}">
                <a16:creationId xmlns:a16="http://schemas.microsoft.com/office/drawing/2014/main" id="{05CE7059-AE10-4A69-04D1-BB91BFC51A89}"/>
              </a:ext>
            </a:extLst>
          </p:cNvPr>
          <p:cNvSpPr/>
          <p:nvPr/>
        </p:nvSpPr>
        <p:spPr>
          <a:xfrm rot="561749">
            <a:off x="9162368" y="348984"/>
            <a:ext cx="681123" cy="1131436"/>
          </a:xfrm>
          <a:prstGeom prst="ellipse">
            <a:avLst/>
          </a:prstGeom>
          <a:noFill/>
          <a:ln w="730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5" name="Oval 14">
            <a:extLst>
              <a:ext uri="{FF2B5EF4-FFF2-40B4-BE49-F238E27FC236}">
                <a16:creationId xmlns:a16="http://schemas.microsoft.com/office/drawing/2014/main" id="{3B619EA8-1EC8-06CE-75AF-53E9EF1D30D2}"/>
              </a:ext>
            </a:extLst>
          </p:cNvPr>
          <p:cNvSpPr/>
          <p:nvPr/>
        </p:nvSpPr>
        <p:spPr>
          <a:xfrm rot="2838021">
            <a:off x="10724795" y="1216602"/>
            <a:ext cx="489070" cy="1131436"/>
          </a:xfrm>
          <a:prstGeom prst="ellipse">
            <a:avLst/>
          </a:prstGeom>
          <a:noFill/>
          <a:ln w="730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45" name="Oval 144">
            <a:extLst>
              <a:ext uri="{FF2B5EF4-FFF2-40B4-BE49-F238E27FC236}">
                <a16:creationId xmlns:a16="http://schemas.microsoft.com/office/drawing/2014/main" id="{41B85FD9-8E61-4EB2-5BC3-CE8812B506D7}"/>
              </a:ext>
            </a:extLst>
          </p:cNvPr>
          <p:cNvSpPr/>
          <p:nvPr/>
        </p:nvSpPr>
        <p:spPr>
          <a:xfrm rot="4113110">
            <a:off x="10810241" y="1773390"/>
            <a:ext cx="842473" cy="1304230"/>
          </a:xfrm>
          <a:prstGeom prst="ellipse">
            <a:avLst/>
          </a:prstGeom>
          <a:noFill/>
          <a:ln w="730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522184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55"/>
                                        </p:tgtEl>
                                        <p:attrNameLst>
                                          <p:attrName>style.visibility</p:attrName>
                                        </p:attrNameLst>
                                      </p:cBhvr>
                                      <p:to>
                                        <p:strVal val="visible"/>
                                      </p:to>
                                    </p:set>
                                    <p:animEffect transition="in" filter="dissolve">
                                      <p:cBhvr>
                                        <p:cTn id="7" dur="500"/>
                                        <p:tgtEl>
                                          <p:spTgt spid="155"/>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152"/>
                                        </p:tgtEl>
                                        <p:attrNameLst>
                                          <p:attrName>style.visibility</p:attrName>
                                        </p:attrNameLst>
                                      </p:cBhvr>
                                      <p:to>
                                        <p:strVal val="visible"/>
                                      </p:to>
                                    </p:set>
                                    <p:animEffect transition="in" filter="dissolve">
                                      <p:cBhvr>
                                        <p:cTn id="12" dur="500"/>
                                        <p:tgtEl>
                                          <p:spTgt spid="152"/>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dissolve">
                                      <p:cBhvr>
                                        <p:cTn id="17" dur="500"/>
                                        <p:tgtEl>
                                          <p:spTgt spid="2"/>
                                        </p:tgtEl>
                                      </p:cBhvr>
                                    </p:animEffect>
                                  </p:childTnLst>
                                </p:cTn>
                              </p:par>
                            </p:childTnLst>
                          </p:cTn>
                        </p:par>
                        <p:par>
                          <p:cTn id="18" fill="hold">
                            <p:stCondLst>
                              <p:cond delay="500"/>
                            </p:stCondLst>
                            <p:childTnLst>
                              <p:par>
                                <p:cTn id="19" presetID="9" presetClass="entr" presetSubtype="0" fill="hold" grpId="0" nodeType="after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dissolve">
                                      <p:cBhvr>
                                        <p:cTn id="21" dur="500"/>
                                        <p:tgtEl>
                                          <p:spTgt spid="15"/>
                                        </p:tgtEl>
                                      </p:cBhvr>
                                    </p:animEffect>
                                  </p:childTnLst>
                                </p:cTn>
                              </p:par>
                            </p:childTnLst>
                          </p:cTn>
                        </p:par>
                        <p:par>
                          <p:cTn id="22" fill="hold">
                            <p:stCondLst>
                              <p:cond delay="1000"/>
                            </p:stCondLst>
                            <p:childTnLst>
                              <p:par>
                                <p:cTn id="23" presetID="9" presetClass="entr" presetSubtype="0" fill="hold" grpId="0" nodeType="afterEffect">
                                  <p:stCondLst>
                                    <p:cond delay="0"/>
                                  </p:stCondLst>
                                  <p:childTnLst>
                                    <p:set>
                                      <p:cBhvr>
                                        <p:cTn id="24" dur="1" fill="hold">
                                          <p:stCondLst>
                                            <p:cond delay="0"/>
                                          </p:stCondLst>
                                        </p:cTn>
                                        <p:tgtEl>
                                          <p:spTgt spid="145"/>
                                        </p:tgtEl>
                                        <p:attrNameLst>
                                          <p:attrName>style.visibility</p:attrName>
                                        </p:attrNameLst>
                                      </p:cBhvr>
                                      <p:to>
                                        <p:strVal val="visible"/>
                                      </p:to>
                                    </p:set>
                                    <p:animEffect transition="in" filter="dissolve">
                                      <p:cBhvr>
                                        <p:cTn id="25" dur="500"/>
                                        <p:tgtEl>
                                          <p:spTgt spid="1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2" grpId="0"/>
      <p:bldP spid="155" grpId="0" animBg="1"/>
      <p:bldP spid="2" grpId="0" animBg="1"/>
      <p:bldP spid="15" grpId="0" animBg="1"/>
      <p:bldP spid="145"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b="0" dirty="0">
                <a:solidFill>
                  <a:schemeClr val="tx1"/>
                </a:solidFill>
                <a:latin typeface="Times New Roman"/>
                <a:cs typeface="Times New Roman"/>
              </a:rPr>
              <a:t>The First Part of the Charge – Report on the US Nuclear Data Program</a:t>
            </a:r>
            <a:endParaRPr lang="en-US"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99061" y="672101"/>
            <a:ext cx="11993879" cy="5728699"/>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14350" indent="-514350">
              <a:buFont typeface="+mj-lt"/>
              <a:buAutoNum type="arabicPeriod"/>
            </a:pPr>
            <a:r>
              <a:rPr lang="en-US" sz="3200" dirty="0">
                <a:latin typeface="Times New Roman"/>
                <a:cs typeface="Times New Roman"/>
              </a:rPr>
              <a:t>Assess USNDP Status, which would include the following actions:</a:t>
            </a:r>
          </a:p>
          <a:p>
            <a:pPr marL="746125" lvl="1" indent="-514350">
              <a:buFont typeface="+mj-lt"/>
              <a:buAutoNum type="alphaLcParenR"/>
            </a:pPr>
            <a:r>
              <a:rPr lang="en-US" sz="3200" dirty="0">
                <a:latin typeface="Times New Roman"/>
                <a:cs typeface="Times New Roman"/>
              </a:rPr>
              <a:t>Assess and document </a:t>
            </a:r>
            <a:r>
              <a:rPr lang="en-US" sz="3200" b="1" i="1" dirty="0">
                <a:solidFill>
                  <a:srgbClr val="FF0000"/>
                </a:solidFill>
                <a:latin typeface="Times New Roman"/>
                <a:cs typeface="Times New Roman"/>
              </a:rPr>
              <a:t>recent achievements </a:t>
            </a:r>
            <a:r>
              <a:rPr lang="en-US" sz="3200" dirty="0">
                <a:latin typeface="Times New Roman"/>
                <a:cs typeface="Times New Roman"/>
              </a:rPr>
              <a:t>in nuclear data and their impact.</a:t>
            </a:r>
          </a:p>
          <a:p>
            <a:pPr marL="231775" lvl="1" indent="0" algn="ctr">
              <a:buNone/>
            </a:pPr>
            <a:r>
              <a:rPr lang="en-US" sz="3200" b="1" i="1" dirty="0">
                <a:latin typeface="Times New Roman"/>
                <a:cs typeface="Times New Roman"/>
              </a:rPr>
              <a:t>Input from USNDP staff</a:t>
            </a:r>
          </a:p>
          <a:p>
            <a:pPr marL="746125" lvl="1" indent="-514350">
              <a:buFont typeface="+mj-lt"/>
              <a:buAutoNum type="alphaLcParenR" startAt="2"/>
            </a:pPr>
            <a:r>
              <a:rPr lang="en-US" sz="3200" dirty="0">
                <a:latin typeface="Times New Roman"/>
                <a:cs typeface="Times New Roman"/>
              </a:rPr>
              <a:t>Survey current and future federal and non-federal </a:t>
            </a:r>
            <a:r>
              <a:rPr lang="en-US" sz="3200" b="1" i="1" dirty="0">
                <a:solidFill>
                  <a:srgbClr val="FF0000"/>
                </a:solidFill>
                <a:latin typeface="Times New Roman"/>
                <a:cs typeface="Times New Roman"/>
              </a:rPr>
              <a:t>needs</a:t>
            </a:r>
            <a:r>
              <a:rPr lang="en-US" sz="3200" dirty="0">
                <a:latin typeface="Times New Roman"/>
                <a:cs typeface="Times New Roman"/>
              </a:rPr>
              <a:t> for reliable, accurate, secure, accessible nuclear data.</a:t>
            </a:r>
          </a:p>
          <a:p>
            <a:pPr marL="231775" lvl="1" indent="0" algn="ctr">
              <a:buNone/>
            </a:pPr>
            <a:r>
              <a:rPr lang="en-US" sz="3000" b="1" i="1" dirty="0">
                <a:latin typeface="Times New Roman"/>
                <a:cs typeface="Times New Roman"/>
              </a:rPr>
              <a:t>Input from the NSAC Nuclear Data Charge Subcommittee </a:t>
            </a:r>
            <a:r>
              <a:rPr lang="en-US" sz="3000" b="1" i="1" dirty="0">
                <a:solidFill>
                  <a:srgbClr val="FF0000"/>
                </a:solidFill>
                <a:latin typeface="Times New Roman"/>
                <a:cs typeface="Times New Roman"/>
              </a:rPr>
              <a:t>(NSAC-ND)</a:t>
            </a:r>
          </a:p>
          <a:p>
            <a:pPr marL="746125" lvl="1" indent="-514350">
              <a:buFont typeface="+mj-lt"/>
              <a:buAutoNum type="alphaLcParenR" startAt="3"/>
            </a:pPr>
            <a:r>
              <a:rPr lang="en-US" sz="3200" dirty="0">
                <a:latin typeface="Times New Roman"/>
                <a:cs typeface="Times New Roman"/>
              </a:rPr>
              <a:t>Assess the role, competitiveness, and importance of the USNDP in an </a:t>
            </a:r>
            <a:r>
              <a:rPr lang="en-US" sz="3200" b="1" i="1" dirty="0">
                <a:solidFill>
                  <a:srgbClr val="FF0000"/>
                </a:solidFill>
                <a:latin typeface="Times New Roman"/>
                <a:cs typeface="Times New Roman"/>
              </a:rPr>
              <a:t>international context</a:t>
            </a:r>
            <a:r>
              <a:rPr lang="en-US" sz="3200" dirty="0">
                <a:latin typeface="Times New Roman"/>
                <a:cs typeface="Times New Roman"/>
              </a:rPr>
              <a:t>.</a:t>
            </a:r>
          </a:p>
          <a:p>
            <a:pPr marL="231775" lvl="1" indent="0" algn="ctr">
              <a:buNone/>
            </a:pPr>
            <a:r>
              <a:rPr lang="en-US" sz="3200" b="1" i="1" dirty="0">
                <a:latin typeface="Times New Roman"/>
                <a:cs typeface="Times New Roman"/>
              </a:rPr>
              <a:t>Input from USNDP and IAEA staff</a:t>
            </a:r>
            <a:endParaRPr lang="en-US" sz="3200" b="1" dirty="0">
              <a:latin typeface="Times New Roman"/>
              <a:cs typeface="Times New Roman"/>
            </a:endParaRPr>
          </a:p>
        </p:txBody>
      </p:sp>
    </p:spTree>
    <p:extLst>
      <p:ext uri="{BB962C8B-B14F-4D97-AF65-F5344CB8AC3E}">
        <p14:creationId xmlns:p14="http://schemas.microsoft.com/office/powerpoint/2010/main" val="12908370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0" y="0"/>
            <a:ext cx="12192000" cy="920868"/>
          </a:xfrm>
        </p:spPr>
        <p:txBody>
          <a:bodyPr/>
          <a:lstStyle/>
          <a:p>
            <a:r>
              <a:rPr lang="en-US" sz="4000" b="0" dirty="0">
                <a:solidFill>
                  <a:schemeClr val="tx1"/>
                </a:solidFill>
                <a:latin typeface="Times New Roman"/>
                <a:cs typeface="Times New Roman"/>
              </a:rPr>
              <a:t>The first report by the numbers…</a:t>
            </a:r>
            <a:endParaRPr lang="en-US" sz="4000" dirty="0">
              <a:solidFill>
                <a:schemeClr val="tx1"/>
              </a:solidFill>
              <a:latin typeface="Times New Roman"/>
              <a:cs typeface="Times New Roman"/>
            </a:endParaRPr>
          </a:p>
        </p:txBody>
      </p:sp>
      <p:sp>
        <p:nvSpPr>
          <p:cNvPr id="15" name="Content Placeholder 1">
            <a:extLst>
              <a:ext uri="{FF2B5EF4-FFF2-40B4-BE49-F238E27FC236}">
                <a16:creationId xmlns:a16="http://schemas.microsoft.com/office/drawing/2014/main" id="{5A456BE1-D560-38A1-E90A-A744DD373E1F}"/>
              </a:ext>
            </a:extLst>
          </p:cNvPr>
          <p:cNvSpPr txBox="1">
            <a:spLocks/>
          </p:cNvSpPr>
          <p:nvPr/>
        </p:nvSpPr>
        <p:spPr>
          <a:xfrm>
            <a:off x="198118" y="564651"/>
            <a:ext cx="11795759" cy="4815070"/>
          </a:xfrm>
          <a:prstGeom prst="rect">
            <a:avLst/>
          </a:prstGeom>
        </p:spPr>
        <p:txBody>
          <a:bodyPr vert="horz" lIns="91440" tIns="45720" rIns="91440" bIns="45720" rtlCol="0">
            <a:noAutofit/>
          </a:bodyPr>
          <a:lstStyle>
            <a:lvl1pPr marL="225425" indent="-225425" algn="l" defTabSz="457200" rtl="0" eaLnBrk="1" latinLnBrk="0" hangingPunct="1">
              <a:lnSpc>
                <a:spcPct val="110000"/>
              </a:lnSpc>
              <a:spcBef>
                <a:spcPts val="800"/>
              </a:spcBef>
              <a:buClr>
                <a:schemeClr val="accent2"/>
              </a:buClr>
              <a:buFont typeface="Arial"/>
              <a:buChar char="•"/>
              <a:defRPr sz="2000" kern="1200">
                <a:solidFill>
                  <a:schemeClr val="tx1"/>
                </a:solidFill>
                <a:latin typeface="+mn-lt"/>
                <a:ea typeface="+mn-ea"/>
                <a:cs typeface="+mn-cs"/>
              </a:defRPr>
            </a:lvl1pPr>
            <a:lvl2pPr marL="457200" indent="-228600" algn="l" defTabSz="457200" rtl="0" eaLnBrk="1" latinLnBrk="0" hangingPunct="1">
              <a:lnSpc>
                <a:spcPct val="110000"/>
              </a:lnSpc>
              <a:spcBef>
                <a:spcPts val="380"/>
              </a:spcBef>
              <a:buClr>
                <a:schemeClr val="accent2"/>
              </a:buClr>
              <a:buFont typeface="Arial"/>
              <a:buChar char="–"/>
              <a:defRPr sz="2000" kern="1200" baseline="0">
                <a:solidFill>
                  <a:schemeClr val="tx1"/>
                </a:solidFill>
                <a:latin typeface="Arial" panose="020B0604020202020204" pitchFamily="34" charset="0"/>
                <a:ea typeface="+mn-ea"/>
                <a:cs typeface="+mn-cs"/>
              </a:defRPr>
            </a:lvl2pPr>
            <a:lvl3pPr marL="687388" indent="-227013"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3pPr>
            <a:lvl4pPr marL="912813" indent="-225425" algn="l" defTabSz="457200" rtl="0" eaLnBrk="1" latinLnBrk="0" hangingPunct="1">
              <a:spcBef>
                <a:spcPts val="400"/>
              </a:spcBef>
              <a:buClr>
                <a:schemeClr val="accent2"/>
              </a:buClr>
              <a:buSzPct val="85000"/>
              <a:buFont typeface="Arial"/>
              <a:buChar char="–"/>
              <a:defRPr sz="2000" kern="1200" baseline="0">
                <a:solidFill>
                  <a:schemeClr val="tx1"/>
                </a:solidFill>
                <a:latin typeface="Arial" panose="020B0604020202020204" pitchFamily="34" charset="0"/>
                <a:ea typeface="+mn-ea"/>
                <a:cs typeface="+mn-cs"/>
              </a:defRPr>
            </a:lvl4pPr>
            <a:lvl5pPr marL="1139825" indent="-227013" algn="l" defTabSz="457200" rtl="0" eaLnBrk="1" latinLnBrk="0" hangingPunct="1">
              <a:spcBef>
                <a:spcPct val="20000"/>
              </a:spcBef>
              <a:buClr>
                <a:schemeClr val="accent2"/>
              </a:buClr>
              <a:buFont typeface="Arial"/>
              <a:buChar char="»"/>
              <a:defRPr sz="2000" kern="1200" baseline="0">
                <a:solidFill>
                  <a:schemeClr val="tx1"/>
                </a:solidFill>
                <a:latin typeface="Arial" panose="020B0604020202020204" pitchFamily="34" charset="0"/>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574675" lvl="1" indent="-342900"/>
            <a:r>
              <a:rPr lang="en-US" sz="3200" dirty="0">
                <a:latin typeface="Times New Roman"/>
                <a:cs typeface="Times New Roman"/>
              </a:rPr>
              <a:t>Totals: 88 pages, 6 Chapters, 30 figures, 7 tables, 293 references</a:t>
            </a:r>
          </a:p>
          <a:p>
            <a:pPr marL="976313" lvl="2" indent="-514350">
              <a:buFont typeface="+mj-lt"/>
              <a:buAutoNum type="arabicPeriod"/>
            </a:pPr>
            <a:r>
              <a:rPr lang="en-US" sz="3200" dirty="0">
                <a:latin typeface="Times New Roman"/>
                <a:cs typeface="Times New Roman"/>
              </a:rPr>
              <a:t>USNDP since 2018-now Accomplishments: 25 items; 23 pages</a:t>
            </a:r>
          </a:p>
          <a:p>
            <a:pPr marL="976313" lvl="2" indent="-514350">
              <a:buFont typeface="+mj-lt"/>
              <a:buAutoNum type="arabicPeriod"/>
            </a:pPr>
            <a:r>
              <a:rPr lang="en-US" sz="3200" dirty="0">
                <a:latin typeface="Times New Roman"/>
                <a:cs typeface="Times New Roman"/>
              </a:rPr>
              <a:t>International efforts/collaborations: 4 pages</a:t>
            </a:r>
          </a:p>
          <a:p>
            <a:pPr marL="976313" lvl="2" indent="-514350">
              <a:buFont typeface="+mj-lt"/>
              <a:buAutoNum type="arabicPeriod"/>
            </a:pPr>
            <a:r>
              <a:rPr lang="en-US" sz="3200" dirty="0">
                <a:latin typeface="Times New Roman"/>
                <a:cs typeface="Times New Roman"/>
              </a:rPr>
              <a:t>Nuclear Data needs (50 pages): Basic Science (8); Energy (9), including 4 detailed tables); Medical (8); National Security (3); Nonproliferation (8); Space (10).</a:t>
            </a:r>
          </a:p>
          <a:p>
            <a:pPr marL="976313" lvl="2" indent="-514350">
              <a:buFont typeface="+mj-lt"/>
              <a:buAutoNum type="arabicPeriod"/>
            </a:pPr>
            <a:r>
              <a:rPr lang="en-US" sz="3200" dirty="0">
                <a:latin typeface="Times New Roman"/>
                <a:cs typeface="Times New Roman"/>
              </a:rPr>
              <a:t>Crosscutting Needs: Workforce Development; Ongoing Fission Evaluation; Accelerated Decay Data Evaluation; Statistical Structure Evaluation; (n,x) data &amp; High energy data (5 pages).</a:t>
            </a:r>
          </a:p>
        </p:txBody>
      </p:sp>
      <p:sp>
        <p:nvSpPr>
          <p:cNvPr id="5" name="TextBox 4">
            <a:extLst>
              <a:ext uri="{FF2B5EF4-FFF2-40B4-BE49-F238E27FC236}">
                <a16:creationId xmlns:a16="http://schemas.microsoft.com/office/drawing/2014/main" id="{9ECFECA7-02DC-228B-1186-12A30C711F22}"/>
              </a:ext>
            </a:extLst>
          </p:cNvPr>
          <p:cNvSpPr txBox="1"/>
          <p:nvPr/>
        </p:nvSpPr>
        <p:spPr>
          <a:xfrm>
            <a:off x="505428" y="5340173"/>
            <a:ext cx="11181144" cy="954107"/>
          </a:xfrm>
          <a:prstGeom prst="rect">
            <a:avLst/>
          </a:prstGeom>
          <a:solidFill>
            <a:srgbClr val="FFFF00"/>
          </a:solidFill>
          <a:ln>
            <a:solidFill>
              <a:schemeClr val="tx1"/>
            </a:solidFill>
          </a:ln>
        </p:spPr>
        <p:txBody>
          <a:bodyPr wrap="square" rtlCol="0">
            <a:spAutoFit/>
          </a:bodyPr>
          <a:lstStyle/>
          <a:p>
            <a:pPr algn="ctr"/>
            <a:r>
              <a:rPr lang="en-US" sz="3200" i="1" dirty="0">
                <a:latin typeface="Times New Roman" panose="02020603050405020304" pitchFamily="18" charset="0"/>
                <a:cs typeface="Times New Roman" panose="02020603050405020304" pitchFamily="18" charset="0"/>
              </a:rPr>
              <a:t>The first report can be found </a:t>
            </a:r>
            <a:r>
              <a:rPr lang="en-US" sz="3200" i="1" dirty="0">
                <a:latin typeface="Times New Roman" panose="02020603050405020304" pitchFamily="18" charset="0"/>
                <a:cs typeface="Times New Roman" panose="02020603050405020304" pitchFamily="18" charset="0"/>
                <a:hlinkClick r:id="rId3"/>
              </a:rPr>
              <a:t>here</a:t>
            </a:r>
            <a:r>
              <a:rPr lang="en-US" sz="3200" i="1" dirty="0">
                <a:latin typeface="Times New Roman" panose="02020603050405020304" pitchFamily="18" charset="0"/>
                <a:cs typeface="Times New Roman" panose="02020603050405020304" pitchFamily="18" charset="0"/>
              </a:rPr>
              <a:t>: </a:t>
            </a:r>
          </a:p>
          <a:p>
            <a:pPr algn="ctr"/>
            <a:r>
              <a:rPr lang="en-US" sz="2400" i="1" dirty="0">
                <a:latin typeface="Times New Roman" panose="02020603050405020304" pitchFamily="18" charset="0"/>
                <a:cs typeface="Times New Roman" panose="02020603050405020304" pitchFamily="18" charset="0"/>
              </a:rPr>
              <a:t>https://science.osti.gov/-/media/np/nsac/pdf/docs/2023/NSAC-ND_Report_1_012223.pdf</a:t>
            </a:r>
          </a:p>
        </p:txBody>
      </p:sp>
    </p:spTree>
    <p:extLst>
      <p:ext uri="{BB962C8B-B14F-4D97-AF65-F5344CB8AC3E}">
        <p14:creationId xmlns:p14="http://schemas.microsoft.com/office/powerpoint/2010/main" val="4169080241"/>
      </p:ext>
    </p:extLst>
  </p:cSld>
  <p:clrMapOvr>
    <a:masterClrMapping/>
  </p:clrMapOvr>
</p:sld>
</file>

<file path=ppt/theme/theme1.xml><?xml version="1.0" encoding="utf-8"?>
<a:theme xmlns:a="http://schemas.openxmlformats.org/drawingml/2006/main" name="Berkeley Lab Wide PPT Theme">
  <a:themeElements>
    <a:clrScheme name="2020 LBNL Color Theme">
      <a:dk1>
        <a:srgbClr val="00303C"/>
      </a:dk1>
      <a:lt1>
        <a:srgbClr val="FFFFFF"/>
      </a:lt1>
      <a:dk2>
        <a:srgbClr val="00303B"/>
      </a:dk2>
      <a:lt2>
        <a:srgbClr val="B1B3B3"/>
      </a:lt2>
      <a:accent1>
        <a:srgbClr val="007681"/>
      </a:accent1>
      <a:accent2>
        <a:srgbClr val="4198B5"/>
      </a:accent2>
      <a:accent3>
        <a:srgbClr val="D57800"/>
      </a:accent3>
      <a:accent4>
        <a:srgbClr val="74AA50"/>
      </a:accent4>
      <a:accent5>
        <a:srgbClr val="EAAA00"/>
      </a:accent5>
      <a:accent6>
        <a:srgbClr val="E04E38"/>
      </a:accent6>
      <a:hlink>
        <a:srgbClr val="0055D1"/>
      </a:hlink>
      <a:folHlink>
        <a:srgbClr val="66339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LBNL_PPT_WideNew_Template_2020" id="{D6C86F69-0A19-6F48-B837-2A039DF54971}" vid="{2D0ED6A3-FC57-1D45-B453-3CDD5F75BD3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Berkeley Lab Wide PPT Theme</Template>
  <TotalTime>90018</TotalTime>
  <Words>2303</Words>
  <Application>Microsoft Macintosh PowerPoint</Application>
  <PresentationFormat>Widescreen</PresentationFormat>
  <Paragraphs>287</Paragraphs>
  <Slides>24</Slides>
  <Notes>19</Notes>
  <HiddenSlides>7</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2" baseType="lpstr">
      <vt:lpstr>Arial</vt:lpstr>
      <vt:lpstr>Calibri</vt:lpstr>
      <vt:lpstr>Cambria Math</vt:lpstr>
      <vt:lpstr>Helvetica Light</vt:lpstr>
      <vt:lpstr>Symbol</vt:lpstr>
      <vt:lpstr>Times New Roman</vt:lpstr>
      <vt:lpstr>Berkeley Lab Wide PPT Theme</vt:lpstr>
      <vt:lpstr>Document</vt:lpstr>
      <vt:lpstr>The Future of Nuclear Data  in the USA</vt:lpstr>
      <vt:lpstr>I’d like to pre-empt the start of this talk with the great and shocking news that just came from the USA…</vt:lpstr>
      <vt:lpstr>How science funding works in the United States</vt:lpstr>
      <vt:lpstr>One year before the 2023 Long Range Plan Charge was issued NSAC was asked to prepare two reports on Nuclear Data</vt:lpstr>
      <vt:lpstr>PowerPoint Presentation</vt:lpstr>
      <vt:lpstr>PowerPoint Presentation</vt:lpstr>
      <vt:lpstr>The actual picture is a complicated “web” of interdependence between applications, experimental facilities, the data they          produce and a body of codes</vt:lpstr>
      <vt:lpstr>The First Part of the Charge – Report on the US Nuclear Data Program</vt:lpstr>
      <vt:lpstr>The first report by the numbers…</vt:lpstr>
      <vt:lpstr>The Second Part of the Charge</vt:lpstr>
      <vt:lpstr>The Second Part of the Charge</vt:lpstr>
      <vt:lpstr>The Second Part of the Charge</vt:lpstr>
      <vt:lpstr>The second report by the numbers…</vt:lpstr>
      <vt:lpstr>Three critical “Take Aways” from the Second Report</vt:lpstr>
      <vt:lpstr>A key finding is that USNDP members should be part of Topical Nuclear Data Collaborations (TNDC)</vt:lpstr>
      <vt:lpstr>Fourteen Nuclear Data Thrust Areas were presented including eleven new initiatives</vt:lpstr>
      <vt:lpstr>Each nuclear data initiative is presented in 4 parts</vt:lpstr>
      <vt:lpstr>The First Three Topics Support Existing Core Programs</vt:lpstr>
      <vt:lpstr>These are followed by 8 new initiatives</vt:lpstr>
      <vt:lpstr>These are followed by 8 new initiatives (cont.)</vt:lpstr>
      <vt:lpstr>The last three initiatives build a robust nuclear data infrastructure for the 21st century</vt:lpstr>
      <vt:lpstr>Furthermore, the topics covered at Oslo meetings are the most crosscutting</vt:lpstr>
      <vt:lpstr>The time scale of this expansion can be adjusted to fit funding and recruitment profiles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Program Overview</dc:title>
  <dc:subject/>
  <dc:creator>Microsoft Office User</dc:creator>
  <cp:keywords/>
  <dc:description/>
  <cp:lastModifiedBy>LBernstein</cp:lastModifiedBy>
  <cp:revision>609</cp:revision>
  <cp:lastPrinted>2024-05-30T07:44:24Z</cp:lastPrinted>
  <dcterms:created xsi:type="dcterms:W3CDTF">2021-05-04T18:06:47Z</dcterms:created>
  <dcterms:modified xsi:type="dcterms:W3CDTF">2024-05-31T07:44:54Z</dcterms:modified>
  <cp:category/>
</cp:coreProperties>
</file>