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4"/>
  </p:sldMasterIdLst>
  <p:notesMasterIdLst>
    <p:notesMasterId r:id="rId33"/>
  </p:notesMasterIdLst>
  <p:handoutMasterIdLst>
    <p:handoutMasterId r:id="rId34"/>
  </p:handoutMasterIdLst>
  <p:sldIdLst>
    <p:sldId id="293" r:id="rId5"/>
    <p:sldId id="573" r:id="rId6"/>
    <p:sldId id="580" r:id="rId7"/>
    <p:sldId id="582" r:id="rId8"/>
    <p:sldId id="553" r:id="rId9"/>
    <p:sldId id="591" r:id="rId10"/>
    <p:sldId id="552" r:id="rId11"/>
    <p:sldId id="574" r:id="rId12"/>
    <p:sldId id="581" r:id="rId13"/>
    <p:sldId id="555" r:id="rId14"/>
    <p:sldId id="571" r:id="rId15"/>
    <p:sldId id="570" r:id="rId16"/>
    <p:sldId id="572" r:id="rId17"/>
    <p:sldId id="556" r:id="rId18"/>
    <p:sldId id="577" r:id="rId19"/>
    <p:sldId id="590" r:id="rId20"/>
    <p:sldId id="579" r:id="rId21"/>
    <p:sldId id="569" r:id="rId22"/>
    <p:sldId id="587" r:id="rId23"/>
    <p:sldId id="584" r:id="rId24"/>
    <p:sldId id="575" r:id="rId25"/>
    <p:sldId id="596" r:id="rId26"/>
    <p:sldId id="554" r:id="rId27"/>
    <p:sldId id="593" r:id="rId28"/>
    <p:sldId id="594" r:id="rId29"/>
    <p:sldId id="595" r:id="rId30"/>
    <p:sldId id="576" r:id="rId31"/>
    <p:sldId id="589" r:id="rId32"/>
  </p:sldIdLst>
  <p:sldSz cx="13004800" cy="7315200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 userDrawn="1">
          <p15:clr>
            <a:srgbClr val="A4A3A4"/>
          </p15:clr>
        </p15:guide>
        <p15:guide id="2" pos="40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4308"/>
    <a:srgbClr val="999999"/>
    <a:srgbClr val="616161"/>
    <a:srgbClr val="C6C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21" autoAdjust="0"/>
    <p:restoredTop sz="90807" autoAdjust="0"/>
  </p:normalViewPr>
  <p:slideViewPr>
    <p:cSldViewPr snapToGrid="0">
      <p:cViewPr varScale="1">
        <p:scale>
          <a:sx n="79" d="100"/>
          <a:sy n="79" d="100"/>
        </p:scale>
        <p:origin x="58" y="82"/>
      </p:cViewPr>
      <p:guideLst>
        <p:guide orient="horz" pos="2304"/>
        <p:guide pos="4096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0" d="100"/>
          <a:sy n="90" d="100"/>
        </p:scale>
        <p:origin x="213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C700D9-CE72-42ED-9828-B50AC646E7EA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C05883-D2BC-41D5-8404-AF47BD379797}">
      <dgm:prSet phldrT="[Text]"/>
      <dgm:spPr/>
      <dgm:t>
        <a:bodyPr/>
        <a:lstStyle/>
        <a:p>
          <a:r>
            <a:rPr lang="en-US" b="0" dirty="0">
              <a:solidFill>
                <a:schemeClr val="bg1"/>
              </a:solidFill>
            </a:rPr>
            <a:t>RAINIER</a:t>
          </a:r>
        </a:p>
      </dgm:t>
    </dgm:pt>
    <dgm:pt modelId="{CA66B9CF-E88A-4453-9AFA-1D9E05083BFA}" type="parTrans" cxnId="{5F818F83-821B-4D6B-AE77-2428081E04A9}">
      <dgm:prSet/>
      <dgm:spPr/>
      <dgm:t>
        <a:bodyPr/>
        <a:lstStyle/>
        <a:p>
          <a:endParaRPr lang="en-US"/>
        </a:p>
      </dgm:t>
    </dgm:pt>
    <dgm:pt modelId="{ADD8D9E8-F9A3-4CA0-8829-4AB69321C691}" type="sibTrans" cxnId="{5F818F83-821B-4D6B-AE77-2428081E04A9}">
      <dgm:prSet/>
      <dgm:spPr/>
      <dgm:t>
        <a:bodyPr/>
        <a:lstStyle/>
        <a:p>
          <a:endParaRPr lang="en-US"/>
        </a:p>
      </dgm:t>
    </dgm:pt>
    <dgm:pt modelId="{137E0959-6FF9-4BC1-A3AF-F1C4AEB6175F}">
      <dgm:prSet phldrT="[Text]"/>
      <dgm:spPr/>
      <dgm:t>
        <a:bodyPr/>
        <a:lstStyle/>
        <a:p>
          <a:r>
            <a:rPr lang="en-US" dirty="0"/>
            <a:t>G4</a:t>
          </a:r>
        </a:p>
      </dgm:t>
    </dgm:pt>
    <dgm:pt modelId="{54AAC5DF-7A55-46EB-810F-5B99049609CF}" type="parTrans" cxnId="{D1561BED-E7CE-4D38-94AE-7BBE53CB3725}">
      <dgm:prSet/>
      <dgm:spPr/>
      <dgm:t>
        <a:bodyPr/>
        <a:lstStyle/>
        <a:p>
          <a:endParaRPr lang="en-US"/>
        </a:p>
      </dgm:t>
    </dgm:pt>
    <dgm:pt modelId="{F0E671D9-AF6F-442C-AB8B-295CDBEA82B1}" type="sibTrans" cxnId="{D1561BED-E7CE-4D38-94AE-7BBE53CB3725}">
      <dgm:prSet/>
      <dgm:spPr/>
      <dgm:t>
        <a:bodyPr/>
        <a:lstStyle/>
        <a:p>
          <a:endParaRPr lang="en-US"/>
        </a:p>
      </dgm:t>
    </dgm:pt>
    <dgm:pt modelId="{8A27DC7F-ACD1-441C-BE8E-13C293D890F8}">
      <dgm:prSet phldrT="[Text]"/>
      <dgm:spPr/>
      <dgm:t>
        <a:bodyPr/>
        <a:lstStyle/>
        <a:p>
          <a:r>
            <a:rPr lang="en-US" dirty="0"/>
            <a:t>Simulated spectra</a:t>
          </a:r>
        </a:p>
      </dgm:t>
    </dgm:pt>
    <dgm:pt modelId="{9BB2A11A-6360-4BB6-A04B-EA639D03E45F}" type="parTrans" cxnId="{116989B2-CFB6-42C5-B174-3CDB6593E1C7}">
      <dgm:prSet/>
      <dgm:spPr/>
      <dgm:t>
        <a:bodyPr/>
        <a:lstStyle/>
        <a:p>
          <a:endParaRPr lang="en-US"/>
        </a:p>
      </dgm:t>
    </dgm:pt>
    <dgm:pt modelId="{BF7BF816-5831-4DD9-A2BD-68E511CAE685}" type="sibTrans" cxnId="{116989B2-CFB6-42C5-B174-3CDB6593E1C7}">
      <dgm:prSet/>
      <dgm:spPr/>
      <dgm:t>
        <a:bodyPr/>
        <a:lstStyle/>
        <a:p>
          <a:endParaRPr lang="en-US"/>
        </a:p>
      </dgm:t>
    </dgm:pt>
    <dgm:pt modelId="{6ECC21CA-08D4-41B4-B674-BED2A5422C61}">
      <dgm:prSet phldrT="[Text]"/>
      <dgm:spPr/>
      <dgm:t>
        <a:bodyPr/>
        <a:lstStyle/>
        <a:p>
          <a:r>
            <a:rPr lang="en-US" dirty="0"/>
            <a:t>Fitting</a:t>
          </a:r>
        </a:p>
      </dgm:t>
    </dgm:pt>
    <dgm:pt modelId="{1241C612-334B-4366-ADE6-AA9584E111F5}" type="parTrans" cxnId="{D2C03BDD-577D-444C-AF1F-996E6E3D2D7A}">
      <dgm:prSet/>
      <dgm:spPr/>
      <dgm:t>
        <a:bodyPr/>
        <a:lstStyle/>
        <a:p>
          <a:endParaRPr lang="en-US"/>
        </a:p>
      </dgm:t>
    </dgm:pt>
    <dgm:pt modelId="{48FD17C6-4C79-4543-A6B5-56B30D469379}" type="sibTrans" cxnId="{D2C03BDD-577D-444C-AF1F-996E6E3D2D7A}">
      <dgm:prSet/>
      <dgm:spPr/>
      <dgm:t>
        <a:bodyPr/>
        <a:lstStyle/>
        <a:p>
          <a:endParaRPr lang="en-US"/>
        </a:p>
      </dgm:t>
    </dgm:pt>
    <dgm:pt modelId="{9D274BD5-2818-4B1F-8E03-2F74AFAFE58C}" type="pres">
      <dgm:prSet presAssocID="{6EC700D9-CE72-42ED-9828-B50AC646E7EA}" presName="Name0" presStyleCnt="0">
        <dgm:presLayoutVars>
          <dgm:dir/>
          <dgm:animLvl val="lvl"/>
          <dgm:resizeHandles val="exact"/>
        </dgm:presLayoutVars>
      </dgm:prSet>
      <dgm:spPr/>
    </dgm:pt>
    <dgm:pt modelId="{480D12F0-E759-4C15-A927-2DCAE71FA99F}" type="pres">
      <dgm:prSet presAssocID="{15C05883-D2BC-41D5-8404-AF47BD379797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AE286FD8-6556-42DA-8240-D9393BC72FFF}" type="pres">
      <dgm:prSet presAssocID="{ADD8D9E8-F9A3-4CA0-8829-4AB69321C691}" presName="parTxOnlySpace" presStyleCnt="0"/>
      <dgm:spPr/>
    </dgm:pt>
    <dgm:pt modelId="{19B7779B-F541-4851-AF37-7F64712D743C}" type="pres">
      <dgm:prSet presAssocID="{137E0959-6FF9-4BC1-A3AF-F1C4AEB6175F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F7BED107-83FB-4512-8A30-E5F907E81278}" type="pres">
      <dgm:prSet presAssocID="{F0E671D9-AF6F-442C-AB8B-295CDBEA82B1}" presName="parTxOnlySpace" presStyleCnt="0"/>
      <dgm:spPr/>
    </dgm:pt>
    <dgm:pt modelId="{6A56F6FE-3652-422D-982A-55A4A652B02F}" type="pres">
      <dgm:prSet presAssocID="{8A27DC7F-ACD1-441C-BE8E-13C293D890F8}" presName="parTxOnly" presStyleLbl="node1" presStyleIdx="2" presStyleCnt="4" custLinFactNeighborY="-1077">
        <dgm:presLayoutVars>
          <dgm:chMax val="0"/>
          <dgm:chPref val="0"/>
          <dgm:bulletEnabled val="1"/>
        </dgm:presLayoutVars>
      </dgm:prSet>
      <dgm:spPr/>
    </dgm:pt>
    <dgm:pt modelId="{B86AF77F-F717-495D-AE90-FA65F8E9E00B}" type="pres">
      <dgm:prSet presAssocID="{BF7BF816-5831-4DD9-A2BD-68E511CAE685}" presName="parTxOnlySpace" presStyleCnt="0"/>
      <dgm:spPr/>
    </dgm:pt>
    <dgm:pt modelId="{61118966-B359-4C7C-B52B-E34EFE63CCFC}" type="pres">
      <dgm:prSet presAssocID="{6ECC21CA-08D4-41B4-B674-BED2A5422C61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02DE5C2D-30A8-4AA9-B802-F26A5804567E}" type="presOf" srcId="{8A27DC7F-ACD1-441C-BE8E-13C293D890F8}" destId="{6A56F6FE-3652-422D-982A-55A4A652B02F}" srcOrd="0" destOrd="0" presId="urn:microsoft.com/office/officeart/2005/8/layout/chevron1"/>
    <dgm:cxn modelId="{2DB93230-3AE1-4481-A105-9236C07612CF}" type="presOf" srcId="{15C05883-D2BC-41D5-8404-AF47BD379797}" destId="{480D12F0-E759-4C15-A927-2DCAE71FA99F}" srcOrd="0" destOrd="0" presId="urn:microsoft.com/office/officeart/2005/8/layout/chevron1"/>
    <dgm:cxn modelId="{53C42346-F652-40DD-B518-5A78537A6AFC}" type="presOf" srcId="{137E0959-6FF9-4BC1-A3AF-F1C4AEB6175F}" destId="{19B7779B-F541-4851-AF37-7F64712D743C}" srcOrd="0" destOrd="0" presId="urn:microsoft.com/office/officeart/2005/8/layout/chevron1"/>
    <dgm:cxn modelId="{5F818F83-821B-4D6B-AE77-2428081E04A9}" srcId="{6EC700D9-CE72-42ED-9828-B50AC646E7EA}" destId="{15C05883-D2BC-41D5-8404-AF47BD379797}" srcOrd="0" destOrd="0" parTransId="{CA66B9CF-E88A-4453-9AFA-1D9E05083BFA}" sibTransId="{ADD8D9E8-F9A3-4CA0-8829-4AB69321C691}"/>
    <dgm:cxn modelId="{116989B2-CFB6-42C5-B174-3CDB6593E1C7}" srcId="{6EC700D9-CE72-42ED-9828-B50AC646E7EA}" destId="{8A27DC7F-ACD1-441C-BE8E-13C293D890F8}" srcOrd="2" destOrd="0" parTransId="{9BB2A11A-6360-4BB6-A04B-EA639D03E45F}" sibTransId="{BF7BF816-5831-4DD9-A2BD-68E511CAE685}"/>
    <dgm:cxn modelId="{D2C03BDD-577D-444C-AF1F-996E6E3D2D7A}" srcId="{6EC700D9-CE72-42ED-9828-B50AC646E7EA}" destId="{6ECC21CA-08D4-41B4-B674-BED2A5422C61}" srcOrd="3" destOrd="0" parTransId="{1241C612-334B-4366-ADE6-AA9584E111F5}" sibTransId="{48FD17C6-4C79-4543-A6B5-56B30D469379}"/>
    <dgm:cxn modelId="{D1561BED-E7CE-4D38-94AE-7BBE53CB3725}" srcId="{6EC700D9-CE72-42ED-9828-B50AC646E7EA}" destId="{137E0959-6FF9-4BC1-A3AF-F1C4AEB6175F}" srcOrd="1" destOrd="0" parTransId="{54AAC5DF-7A55-46EB-810F-5B99049609CF}" sibTransId="{F0E671D9-AF6F-442C-AB8B-295CDBEA82B1}"/>
    <dgm:cxn modelId="{04E03DF2-2554-4BF3-B50D-E728E04390DB}" type="presOf" srcId="{6ECC21CA-08D4-41B4-B674-BED2A5422C61}" destId="{61118966-B359-4C7C-B52B-E34EFE63CCFC}" srcOrd="0" destOrd="0" presId="urn:microsoft.com/office/officeart/2005/8/layout/chevron1"/>
    <dgm:cxn modelId="{E6973BFA-63E3-45C7-863A-9C4EDE5D627F}" type="presOf" srcId="{6EC700D9-CE72-42ED-9828-B50AC646E7EA}" destId="{9D274BD5-2818-4B1F-8E03-2F74AFAFE58C}" srcOrd="0" destOrd="0" presId="urn:microsoft.com/office/officeart/2005/8/layout/chevron1"/>
    <dgm:cxn modelId="{0010F6A1-CBB9-4A5C-BCFB-F13EF680B697}" type="presParOf" srcId="{9D274BD5-2818-4B1F-8E03-2F74AFAFE58C}" destId="{480D12F0-E759-4C15-A927-2DCAE71FA99F}" srcOrd="0" destOrd="0" presId="urn:microsoft.com/office/officeart/2005/8/layout/chevron1"/>
    <dgm:cxn modelId="{2D510037-DE4D-4723-87FA-70605FE12339}" type="presParOf" srcId="{9D274BD5-2818-4B1F-8E03-2F74AFAFE58C}" destId="{AE286FD8-6556-42DA-8240-D9393BC72FFF}" srcOrd="1" destOrd="0" presId="urn:microsoft.com/office/officeart/2005/8/layout/chevron1"/>
    <dgm:cxn modelId="{555FD09C-2713-41AF-9534-D1BCA343F8E0}" type="presParOf" srcId="{9D274BD5-2818-4B1F-8E03-2F74AFAFE58C}" destId="{19B7779B-F541-4851-AF37-7F64712D743C}" srcOrd="2" destOrd="0" presId="urn:microsoft.com/office/officeart/2005/8/layout/chevron1"/>
    <dgm:cxn modelId="{9D151971-0E58-47A7-8455-FAC018E88CB7}" type="presParOf" srcId="{9D274BD5-2818-4B1F-8E03-2F74AFAFE58C}" destId="{F7BED107-83FB-4512-8A30-E5F907E81278}" srcOrd="3" destOrd="0" presId="urn:microsoft.com/office/officeart/2005/8/layout/chevron1"/>
    <dgm:cxn modelId="{5F43BFCB-FE5C-4B08-87FB-21E680E983FE}" type="presParOf" srcId="{9D274BD5-2818-4B1F-8E03-2F74AFAFE58C}" destId="{6A56F6FE-3652-422D-982A-55A4A652B02F}" srcOrd="4" destOrd="0" presId="urn:microsoft.com/office/officeart/2005/8/layout/chevron1"/>
    <dgm:cxn modelId="{787C7335-2CCA-453A-97CD-84FF9A6969EC}" type="presParOf" srcId="{9D274BD5-2818-4B1F-8E03-2F74AFAFE58C}" destId="{B86AF77F-F717-495D-AE90-FA65F8E9E00B}" srcOrd="5" destOrd="0" presId="urn:microsoft.com/office/officeart/2005/8/layout/chevron1"/>
    <dgm:cxn modelId="{CA93A192-7422-4969-99DE-D1E2FAEE53C0}" type="presParOf" srcId="{9D274BD5-2818-4B1F-8E03-2F74AFAFE58C}" destId="{61118966-B359-4C7C-B52B-E34EFE63CCFC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C700D9-CE72-42ED-9828-B50AC646E7EA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C05883-D2BC-41D5-8404-AF47BD379797}">
      <dgm:prSet phldrT="[Text]"/>
      <dgm:spPr/>
      <dgm:t>
        <a:bodyPr/>
        <a:lstStyle/>
        <a:p>
          <a:r>
            <a:rPr lang="en-US" b="0" dirty="0">
              <a:solidFill>
                <a:schemeClr val="bg1"/>
              </a:solidFill>
            </a:rPr>
            <a:t>RAINIER</a:t>
          </a:r>
        </a:p>
      </dgm:t>
    </dgm:pt>
    <dgm:pt modelId="{CA66B9CF-E88A-4453-9AFA-1D9E05083BFA}" type="parTrans" cxnId="{5F818F83-821B-4D6B-AE77-2428081E04A9}">
      <dgm:prSet/>
      <dgm:spPr/>
      <dgm:t>
        <a:bodyPr/>
        <a:lstStyle/>
        <a:p>
          <a:endParaRPr lang="en-US"/>
        </a:p>
      </dgm:t>
    </dgm:pt>
    <dgm:pt modelId="{ADD8D9E8-F9A3-4CA0-8829-4AB69321C691}" type="sibTrans" cxnId="{5F818F83-821B-4D6B-AE77-2428081E04A9}">
      <dgm:prSet/>
      <dgm:spPr/>
      <dgm:t>
        <a:bodyPr/>
        <a:lstStyle/>
        <a:p>
          <a:endParaRPr lang="en-US"/>
        </a:p>
      </dgm:t>
    </dgm:pt>
    <dgm:pt modelId="{137E0959-6FF9-4BC1-A3AF-F1C4AEB6175F}">
      <dgm:prSet phldrT="[Text]"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G4</a:t>
          </a:r>
        </a:p>
      </dgm:t>
    </dgm:pt>
    <dgm:pt modelId="{54AAC5DF-7A55-46EB-810F-5B99049609CF}" type="parTrans" cxnId="{D1561BED-E7CE-4D38-94AE-7BBE53CB3725}">
      <dgm:prSet/>
      <dgm:spPr/>
      <dgm:t>
        <a:bodyPr/>
        <a:lstStyle/>
        <a:p>
          <a:endParaRPr lang="en-US"/>
        </a:p>
      </dgm:t>
    </dgm:pt>
    <dgm:pt modelId="{F0E671D9-AF6F-442C-AB8B-295CDBEA82B1}" type="sibTrans" cxnId="{D1561BED-E7CE-4D38-94AE-7BBE53CB3725}">
      <dgm:prSet/>
      <dgm:spPr/>
      <dgm:t>
        <a:bodyPr/>
        <a:lstStyle/>
        <a:p>
          <a:endParaRPr lang="en-US"/>
        </a:p>
      </dgm:t>
    </dgm:pt>
    <dgm:pt modelId="{8A27DC7F-ACD1-441C-BE8E-13C293D890F8}">
      <dgm:prSet phldrT="[Text]"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Simulated spectra</a:t>
          </a:r>
        </a:p>
      </dgm:t>
    </dgm:pt>
    <dgm:pt modelId="{9BB2A11A-6360-4BB6-A04B-EA639D03E45F}" type="parTrans" cxnId="{116989B2-CFB6-42C5-B174-3CDB6593E1C7}">
      <dgm:prSet/>
      <dgm:spPr/>
      <dgm:t>
        <a:bodyPr/>
        <a:lstStyle/>
        <a:p>
          <a:endParaRPr lang="en-US"/>
        </a:p>
      </dgm:t>
    </dgm:pt>
    <dgm:pt modelId="{BF7BF816-5831-4DD9-A2BD-68E511CAE685}" type="sibTrans" cxnId="{116989B2-CFB6-42C5-B174-3CDB6593E1C7}">
      <dgm:prSet/>
      <dgm:spPr/>
      <dgm:t>
        <a:bodyPr/>
        <a:lstStyle/>
        <a:p>
          <a:endParaRPr lang="en-US"/>
        </a:p>
      </dgm:t>
    </dgm:pt>
    <dgm:pt modelId="{6ECC21CA-08D4-41B4-B674-BED2A5422C61}">
      <dgm:prSet phldrT="[Text]"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Fitting</a:t>
          </a:r>
        </a:p>
      </dgm:t>
    </dgm:pt>
    <dgm:pt modelId="{1241C612-334B-4366-ADE6-AA9584E111F5}" type="parTrans" cxnId="{D2C03BDD-577D-444C-AF1F-996E6E3D2D7A}">
      <dgm:prSet/>
      <dgm:spPr/>
      <dgm:t>
        <a:bodyPr/>
        <a:lstStyle/>
        <a:p>
          <a:endParaRPr lang="en-US"/>
        </a:p>
      </dgm:t>
    </dgm:pt>
    <dgm:pt modelId="{48FD17C6-4C79-4543-A6B5-56B30D469379}" type="sibTrans" cxnId="{D2C03BDD-577D-444C-AF1F-996E6E3D2D7A}">
      <dgm:prSet/>
      <dgm:spPr/>
      <dgm:t>
        <a:bodyPr/>
        <a:lstStyle/>
        <a:p>
          <a:endParaRPr lang="en-US"/>
        </a:p>
      </dgm:t>
    </dgm:pt>
    <dgm:pt modelId="{9D274BD5-2818-4B1F-8E03-2F74AFAFE58C}" type="pres">
      <dgm:prSet presAssocID="{6EC700D9-CE72-42ED-9828-B50AC646E7EA}" presName="Name0" presStyleCnt="0">
        <dgm:presLayoutVars>
          <dgm:dir/>
          <dgm:animLvl val="lvl"/>
          <dgm:resizeHandles val="exact"/>
        </dgm:presLayoutVars>
      </dgm:prSet>
      <dgm:spPr/>
    </dgm:pt>
    <dgm:pt modelId="{480D12F0-E759-4C15-A927-2DCAE71FA99F}" type="pres">
      <dgm:prSet presAssocID="{15C05883-D2BC-41D5-8404-AF47BD379797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AE286FD8-6556-42DA-8240-D9393BC72FFF}" type="pres">
      <dgm:prSet presAssocID="{ADD8D9E8-F9A3-4CA0-8829-4AB69321C691}" presName="parTxOnlySpace" presStyleCnt="0"/>
      <dgm:spPr/>
    </dgm:pt>
    <dgm:pt modelId="{19B7779B-F541-4851-AF37-7F64712D743C}" type="pres">
      <dgm:prSet presAssocID="{137E0959-6FF9-4BC1-A3AF-F1C4AEB6175F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F7BED107-83FB-4512-8A30-E5F907E81278}" type="pres">
      <dgm:prSet presAssocID="{F0E671D9-AF6F-442C-AB8B-295CDBEA82B1}" presName="parTxOnlySpace" presStyleCnt="0"/>
      <dgm:spPr/>
    </dgm:pt>
    <dgm:pt modelId="{6A56F6FE-3652-422D-982A-55A4A652B02F}" type="pres">
      <dgm:prSet presAssocID="{8A27DC7F-ACD1-441C-BE8E-13C293D890F8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B86AF77F-F717-495D-AE90-FA65F8E9E00B}" type="pres">
      <dgm:prSet presAssocID="{BF7BF816-5831-4DD9-A2BD-68E511CAE685}" presName="parTxOnlySpace" presStyleCnt="0"/>
      <dgm:spPr/>
    </dgm:pt>
    <dgm:pt modelId="{61118966-B359-4C7C-B52B-E34EFE63CCFC}" type="pres">
      <dgm:prSet presAssocID="{6ECC21CA-08D4-41B4-B674-BED2A5422C61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02DE5C2D-30A8-4AA9-B802-F26A5804567E}" type="presOf" srcId="{8A27DC7F-ACD1-441C-BE8E-13C293D890F8}" destId="{6A56F6FE-3652-422D-982A-55A4A652B02F}" srcOrd="0" destOrd="0" presId="urn:microsoft.com/office/officeart/2005/8/layout/chevron1"/>
    <dgm:cxn modelId="{2DB93230-3AE1-4481-A105-9236C07612CF}" type="presOf" srcId="{15C05883-D2BC-41D5-8404-AF47BD379797}" destId="{480D12F0-E759-4C15-A927-2DCAE71FA99F}" srcOrd="0" destOrd="0" presId="urn:microsoft.com/office/officeart/2005/8/layout/chevron1"/>
    <dgm:cxn modelId="{53C42346-F652-40DD-B518-5A78537A6AFC}" type="presOf" srcId="{137E0959-6FF9-4BC1-A3AF-F1C4AEB6175F}" destId="{19B7779B-F541-4851-AF37-7F64712D743C}" srcOrd="0" destOrd="0" presId="urn:microsoft.com/office/officeart/2005/8/layout/chevron1"/>
    <dgm:cxn modelId="{5F818F83-821B-4D6B-AE77-2428081E04A9}" srcId="{6EC700D9-CE72-42ED-9828-B50AC646E7EA}" destId="{15C05883-D2BC-41D5-8404-AF47BD379797}" srcOrd="0" destOrd="0" parTransId="{CA66B9CF-E88A-4453-9AFA-1D9E05083BFA}" sibTransId="{ADD8D9E8-F9A3-4CA0-8829-4AB69321C691}"/>
    <dgm:cxn modelId="{116989B2-CFB6-42C5-B174-3CDB6593E1C7}" srcId="{6EC700D9-CE72-42ED-9828-B50AC646E7EA}" destId="{8A27DC7F-ACD1-441C-BE8E-13C293D890F8}" srcOrd="2" destOrd="0" parTransId="{9BB2A11A-6360-4BB6-A04B-EA639D03E45F}" sibTransId="{BF7BF816-5831-4DD9-A2BD-68E511CAE685}"/>
    <dgm:cxn modelId="{D2C03BDD-577D-444C-AF1F-996E6E3D2D7A}" srcId="{6EC700D9-CE72-42ED-9828-B50AC646E7EA}" destId="{6ECC21CA-08D4-41B4-B674-BED2A5422C61}" srcOrd="3" destOrd="0" parTransId="{1241C612-334B-4366-ADE6-AA9584E111F5}" sibTransId="{48FD17C6-4C79-4543-A6B5-56B30D469379}"/>
    <dgm:cxn modelId="{D1561BED-E7CE-4D38-94AE-7BBE53CB3725}" srcId="{6EC700D9-CE72-42ED-9828-B50AC646E7EA}" destId="{137E0959-6FF9-4BC1-A3AF-F1C4AEB6175F}" srcOrd="1" destOrd="0" parTransId="{54AAC5DF-7A55-46EB-810F-5B99049609CF}" sibTransId="{F0E671D9-AF6F-442C-AB8B-295CDBEA82B1}"/>
    <dgm:cxn modelId="{04E03DF2-2554-4BF3-B50D-E728E04390DB}" type="presOf" srcId="{6ECC21CA-08D4-41B4-B674-BED2A5422C61}" destId="{61118966-B359-4C7C-B52B-E34EFE63CCFC}" srcOrd="0" destOrd="0" presId="urn:microsoft.com/office/officeart/2005/8/layout/chevron1"/>
    <dgm:cxn modelId="{E6973BFA-63E3-45C7-863A-9C4EDE5D627F}" type="presOf" srcId="{6EC700D9-CE72-42ED-9828-B50AC646E7EA}" destId="{9D274BD5-2818-4B1F-8E03-2F74AFAFE58C}" srcOrd="0" destOrd="0" presId="urn:microsoft.com/office/officeart/2005/8/layout/chevron1"/>
    <dgm:cxn modelId="{0010F6A1-CBB9-4A5C-BCFB-F13EF680B697}" type="presParOf" srcId="{9D274BD5-2818-4B1F-8E03-2F74AFAFE58C}" destId="{480D12F0-E759-4C15-A927-2DCAE71FA99F}" srcOrd="0" destOrd="0" presId="urn:microsoft.com/office/officeart/2005/8/layout/chevron1"/>
    <dgm:cxn modelId="{2D510037-DE4D-4723-87FA-70605FE12339}" type="presParOf" srcId="{9D274BD5-2818-4B1F-8E03-2F74AFAFE58C}" destId="{AE286FD8-6556-42DA-8240-D9393BC72FFF}" srcOrd="1" destOrd="0" presId="urn:microsoft.com/office/officeart/2005/8/layout/chevron1"/>
    <dgm:cxn modelId="{555FD09C-2713-41AF-9534-D1BCA343F8E0}" type="presParOf" srcId="{9D274BD5-2818-4B1F-8E03-2F74AFAFE58C}" destId="{19B7779B-F541-4851-AF37-7F64712D743C}" srcOrd="2" destOrd="0" presId="urn:microsoft.com/office/officeart/2005/8/layout/chevron1"/>
    <dgm:cxn modelId="{9D151971-0E58-47A7-8455-FAC018E88CB7}" type="presParOf" srcId="{9D274BD5-2818-4B1F-8E03-2F74AFAFE58C}" destId="{F7BED107-83FB-4512-8A30-E5F907E81278}" srcOrd="3" destOrd="0" presId="urn:microsoft.com/office/officeart/2005/8/layout/chevron1"/>
    <dgm:cxn modelId="{5F43BFCB-FE5C-4B08-87FB-21E680E983FE}" type="presParOf" srcId="{9D274BD5-2818-4B1F-8E03-2F74AFAFE58C}" destId="{6A56F6FE-3652-422D-982A-55A4A652B02F}" srcOrd="4" destOrd="0" presId="urn:microsoft.com/office/officeart/2005/8/layout/chevron1"/>
    <dgm:cxn modelId="{787C7335-2CCA-453A-97CD-84FF9A6969EC}" type="presParOf" srcId="{9D274BD5-2818-4B1F-8E03-2F74AFAFE58C}" destId="{B86AF77F-F717-495D-AE90-FA65F8E9E00B}" srcOrd="5" destOrd="0" presId="urn:microsoft.com/office/officeart/2005/8/layout/chevron1"/>
    <dgm:cxn modelId="{CA93A192-7422-4969-99DE-D1E2FAEE53C0}" type="presParOf" srcId="{9D274BD5-2818-4B1F-8E03-2F74AFAFE58C}" destId="{61118966-B359-4C7C-B52B-E34EFE63CCFC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0D12F0-E759-4C15-A927-2DCAE71FA99F}">
      <dsp:nvSpPr>
        <dsp:cNvPr id="0" name=""/>
        <dsp:cNvSpPr/>
      </dsp:nvSpPr>
      <dsp:spPr>
        <a:xfrm>
          <a:off x="3877" y="372261"/>
          <a:ext cx="2257175" cy="90287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kern="1200" dirty="0">
              <a:solidFill>
                <a:schemeClr val="bg1"/>
              </a:solidFill>
            </a:rPr>
            <a:t>RAINIER</a:t>
          </a:r>
        </a:p>
      </dsp:txBody>
      <dsp:txXfrm>
        <a:off x="455312" y="372261"/>
        <a:ext cx="1354305" cy="902870"/>
      </dsp:txXfrm>
    </dsp:sp>
    <dsp:sp modelId="{19B7779B-F541-4851-AF37-7F64712D743C}">
      <dsp:nvSpPr>
        <dsp:cNvPr id="0" name=""/>
        <dsp:cNvSpPr/>
      </dsp:nvSpPr>
      <dsp:spPr>
        <a:xfrm>
          <a:off x="2035335" y="372261"/>
          <a:ext cx="2257175" cy="90287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G4</a:t>
          </a:r>
        </a:p>
      </dsp:txBody>
      <dsp:txXfrm>
        <a:off x="2486770" y="372261"/>
        <a:ext cx="1354305" cy="902870"/>
      </dsp:txXfrm>
    </dsp:sp>
    <dsp:sp modelId="{6A56F6FE-3652-422D-982A-55A4A652B02F}">
      <dsp:nvSpPr>
        <dsp:cNvPr id="0" name=""/>
        <dsp:cNvSpPr/>
      </dsp:nvSpPr>
      <dsp:spPr>
        <a:xfrm>
          <a:off x="4066794" y="362537"/>
          <a:ext cx="2257175" cy="90287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Simulated spectra</a:t>
          </a:r>
        </a:p>
      </dsp:txBody>
      <dsp:txXfrm>
        <a:off x="4518229" y="362537"/>
        <a:ext cx="1354305" cy="902870"/>
      </dsp:txXfrm>
    </dsp:sp>
    <dsp:sp modelId="{61118966-B359-4C7C-B52B-E34EFE63CCFC}">
      <dsp:nvSpPr>
        <dsp:cNvPr id="0" name=""/>
        <dsp:cNvSpPr/>
      </dsp:nvSpPr>
      <dsp:spPr>
        <a:xfrm>
          <a:off x="6098252" y="372261"/>
          <a:ext cx="2257175" cy="90287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Fitting</a:t>
          </a:r>
        </a:p>
      </dsp:txBody>
      <dsp:txXfrm>
        <a:off x="6549687" y="372261"/>
        <a:ext cx="1354305" cy="9028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0D12F0-E759-4C15-A927-2DCAE71FA99F}">
      <dsp:nvSpPr>
        <dsp:cNvPr id="0" name=""/>
        <dsp:cNvSpPr/>
      </dsp:nvSpPr>
      <dsp:spPr>
        <a:xfrm>
          <a:off x="4068" y="100231"/>
          <a:ext cx="2368504" cy="9474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kern="1200" dirty="0">
              <a:solidFill>
                <a:schemeClr val="bg1"/>
              </a:solidFill>
            </a:rPr>
            <a:t>RAINIER</a:t>
          </a:r>
        </a:p>
      </dsp:txBody>
      <dsp:txXfrm>
        <a:off x="477769" y="100231"/>
        <a:ext cx="1421103" cy="947401"/>
      </dsp:txXfrm>
    </dsp:sp>
    <dsp:sp modelId="{19B7779B-F541-4851-AF37-7F64712D743C}">
      <dsp:nvSpPr>
        <dsp:cNvPr id="0" name=""/>
        <dsp:cNvSpPr/>
      </dsp:nvSpPr>
      <dsp:spPr>
        <a:xfrm>
          <a:off x="2135722" y="100231"/>
          <a:ext cx="2368504" cy="9474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solidFill>
                <a:schemeClr val="tx1"/>
              </a:solidFill>
            </a:rPr>
            <a:t>G4</a:t>
          </a:r>
        </a:p>
      </dsp:txBody>
      <dsp:txXfrm>
        <a:off x="2609423" y="100231"/>
        <a:ext cx="1421103" cy="947401"/>
      </dsp:txXfrm>
    </dsp:sp>
    <dsp:sp modelId="{6A56F6FE-3652-422D-982A-55A4A652B02F}">
      <dsp:nvSpPr>
        <dsp:cNvPr id="0" name=""/>
        <dsp:cNvSpPr/>
      </dsp:nvSpPr>
      <dsp:spPr>
        <a:xfrm>
          <a:off x="4267376" y="100231"/>
          <a:ext cx="2368504" cy="9474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solidFill>
                <a:schemeClr val="tx1"/>
              </a:solidFill>
            </a:rPr>
            <a:t>Simulated spectra</a:t>
          </a:r>
        </a:p>
      </dsp:txBody>
      <dsp:txXfrm>
        <a:off x="4741077" y="100231"/>
        <a:ext cx="1421103" cy="947401"/>
      </dsp:txXfrm>
    </dsp:sp>
    <dsp:sp modelId="{61118966-B359-4C7C-B52B-E34EFE63CCFC}">
      <dsp:nvSpPr>
        <dsp:cNvPr id="0" name=""/>
        <dsp:cNvSpPr/>
      </dsp:nvSpPr>
      <dsp:spPr>
        <a:xfrm>
          <a:off x="6399030" y="100231"/>
          <a:ext cx="2368504" cy="9474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solidFill>
                <a:schemeClr val="tx1"/>
              </a:solidFill>
            </a:rPr>
            <a:t>Fitting</a:t>
          </a:r>
        </a:p>
      </dsp:txBody>
      <dsp:txXfrm>
        <a:off x="6872731" y="100231"/>
        <a:ext cx="1421103" cy="9474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5C7FFC6-B8D7-42CD-A337-EF06C9112380}" type="datetime1">
              <a:rPr lang="en-US" smtClean="0"/>
              <a:t>5/26/2024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r>
              <a:rPr lang="en-US"/>
              <a:t>Date and time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DADF62D-6416-4B58-9969-1681054BE9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50296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1737"/>
          </a:xfrm>
          <a:prstGeom prst="rect">
            <a:avLst/>
          </a:prstGeom>
        </p:spPr>
        <p:txBody>
          <a:bodyPr vert="horz" lIns="93170" tIns="46586" rIns="93170" bIns="4658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1737"/>
          </a:xfrm>
          <a:prstGeom prst="rect">
            <a:avLst/>
          </a:prstGeom>
        </p:spPr>
        <p:txBody>
          <a:bodyPr vert="horz" lIns="93170" tIns="46586" rIns="93170" bIns="46586" rtlCol="0"/>
          <a:lstStyle>
            <a:lvl1pPr algn="r">
              <a:defRPr sz="1200"/>
            </a:lvl1pPr>
          </a:lstStyle>
          <a:p>
            <a:fld id="{20970722-65F2-4E29-B87E-E068EB356B88}" type="datetime1">
              <a:rPr lang="en-US" smtClean="0"/>
              <a:t>5/26/2024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0" tIns="46586" rIns="93170" bIns="4658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73756"/>
            <a:ext cx="7437120" cy="2760345"/>
          </a:xfrm>
          <a:prstGeom prst="rect">
            <a:avLst/>
          </a:prstGeom>
        </p:spPr>
        <p:txBody>
          <a:bodyPr vert="horz" lIns="93170" tIns="46586" rIns="93170" bIns="4658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0" tIns="46586" rIns="93170" bIns="46586" rtlCol="0" anchor="b"/>
          <a:lstStyle>
            <a:lvl1pPr algn="l">
              <a:defRPr sz="1200"/>
            </a:lvl1pPr>
          </a:lstStyle>
          <a:p>
            <a:r>
              <a:rPr lang="en-US"/>
              <a:t>Date and time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0" tIns="46586" rIns="93170" bIns="46586" rtlCol="0" anchor="b"/>
          <a:lstStyle>
            <a:lvl1pPr algn="r">
              <a:defRPr sz="1200"/>
            </a:lvl1pPr>
          </a:lstStyle>
          <a:p>
            <a:fld id="{1FDF26B1-DE9A-4EC9-A610-93C778CE03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2016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546350" y="876300"/>
            <a:ext cx="4203700" cy="23653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2051"/>
          <p:cNvSpPr>
            <a:spLocks noGrp="1"/>
          </p:cNvSpPr>
          <p:nvPr>
            <p:ph type="body" idx="1"/>
          </p:nvPr>
        </p:nvSpPr>
        <p:spPr bwMode="auto">
          <a:xfrm>
            <a:off x="927956" y="3369846"/>
            <a:ext cx="7423623" cy="3191908"/>
          </a:xfrm>
          <a:prstGeom prst="rect">
            <a:avLst/>
          </a:prstGeom>
          <a:noFill/>
        </p:spPr>
        <p:txBody>
          <a:bodyPr/>
          <a:lstStyle/>
          <a:p>
            <a:endParaRPr lang="en-US" dirty="0">
              <a:ea typeface="ヒラギノ角ゴ Pro W3"/>
              <a:cs typeface="ヒラギノ角ゴ Pro W3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9B76B0-F802-5195-E15A-F44FEC9E74F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F0C5408-DCF6-4EB4-9E2B-22DA126A4ACA}" type="datetime1">
              <a:rPr lang="en-US" smtClean="0"/>
              <a:t>5/26/2024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25506C-7AF6-A237-75DB-4BCA4A7F81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DF26B1-DE9A-4EC9-A610-93C778CE037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348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F26B1-DE9A-4EC9-A610-93C778CE0375}" type="slidenum">
              <a:rPr lang="en-US" smtClean="0"/>
              <a:t>18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0C78B8-7796-EB5C-5549-086F925AC3F4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F2669E36-308D-4A19-8803-4EE64D502544}" type="datetime1">
              <a:rPr lang="en-US" smtClean="0"/>
              <a:t>5/26/2024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091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F26B1-DE9A-4EC9-A610-93C778CE0375}" type="slidenum">
              <a:rPr lang="en-US" smtClean="0"/>
              <a:t>23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279A05-139D-0565-B384-197C933B3C74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A655A2B-A517-4AE7-BE00-4AF55AE25731}" type="datetime1">
              <a:rPr lang="en-US" smtClean="0"/>
              <a:t>5/26/2024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06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7550" y="1162050"/>
            <a:ext cx="5575300" cy="3136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14022" y="4483297"/>
            <a:ext cx="5712178" cy="4246563"/>
          </a:xfrm>
          <a:prstGeom prst="rect">
            <a:avLst/>
          </a:prstGeom>
          <a:noFill/>
        </p:spPr>
        <p:txBody>
          <a:bodyPr/>
          <a:lstStyle/>
          <a:p>
            <a:pPr algn="l"/>
            <a:endParaRPr lang="en-US" dirty="0">
              <a:ea typeface="ヒラギノ角ゴ Pro W3"/>
              <a:cs typeface="ヒラギノ角ゴ Pro W3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4044F8-0B9E-27A5-733B-51FE084EB18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7663573-0619-4E75-9029-DF98BF7D1A89}" type="datetime1">
              <a:rPr lang="en-US" smtClean="0"/>
              <a:t>5/26/2024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E00FBD-95DA-E0EA-D1DC-F5A3997B0C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DF26B1-DE9A-4EC9-A610-93C778CE037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658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49FB6620-F99F-4A22-A2D5-FC50F6B20376}" type="datetime1">
              <a:rPr lang="en-US" smtClean="0"/>
              <a:t>5/26/2024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37FED-C883-C776-5F34-220BA2406E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DF26B1-DE9A-4EC9-A610-93C778CE037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5618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F26B1-DE9A-4EC9-A610-93C778CE0375}" type="slidenum">
              <a:rPr lang="en-US" smtClean="0"/>
              <a:t>7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AD08A8-75C8-28FD-46FB-87609E1AEDAC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D9CBBCA-BE11-4FFE-9B65-2E8FAE6EB38F}" type="datetime1">
              <a:rPr lang="en-US" smtClean="0"/>
              <a:t>5/26/2024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9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F26B1-DE9A-4EC9-A610-93C778CE0375}" type="slidenum">
              <a:rPr lang="en-US" smtClean="0"/>
              <a:t>10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0C78B8-7796-EB5C-5549-086F925AC3F4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9687104-7409-46AB-B422-398001EF9DDC}" type="datetime1">
              <a:rPr lang="en-US" smtClean="0"/>
              <a:t>5/26/2024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244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F26B1-DE9A-4EC9-A610-93C778CE0375}" type="slidenum">
              <a:rPr lang="en-US" smtClean="0"/>
              <a:t>11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0C78B8-7796-EB5C-5549-086F925AC3F4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8AF8A762-7EEB-431C-A679-DAFDC9FDDAFA}" type="datetime1">
              <a:rPr lang="en-US" smtClean="0"/>
              <a:t>5/26/2024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862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F26B1-DE9A-4EC9-A610-93C778CE0375}" type="slidenum">
              <a:rPr lang="en-US" smtClean="0"/>
              <a:t>12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0C78B8-7796-EB5C-5549-086F925AC3F4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50BF3921-A8BB-4003-B880-746165F6FBA3}" type="datetime1">
              <a:rPr lang="en-US" smtClean="0"/>
              <a:t>5/26/2024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3661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F26B1-DE9A-4EC9-A610-93C778CE0375}" type="slidenum">
              <a:rPr lang="en-US" smtClean="0"/>
              <a:t>13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0C78B8-7796-EB5C-5549-086F925AC3F4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DCEFC4E-94D8-4DEB-920C-13454553D2A5}" type="datetime1">
              <a:rPr lang="en-US" smtClean="0"/>
              <a:t>5/26/2024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228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F26B1-DE9A-4EC9-A610-93C778CE0375}" type="slidenum">
              <a:rPr lang="en-US" smtClean="0"/>
              <a:t>14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8EB66B-EAE8-A56F-68D8-0350E93C2E86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5D814D5-BF5E-45C2-AEEA-2EDC7B875182}" type="datetime1">
              <a:rPr lang="en-US" smtClean="0"/>
              <a:t>5/26/2024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476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07417" y="1320800"/>
            <a:ext cx="10652411" cy="4771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2210" tIns="46105" rIns="92210" bIns="46105">
            <a:spAutoFit/>
          </a:bodyPr>
          <a:lstStyle/>
          <a:p>
            <a:pPr defTabSz="487525" eaLnBrk="0" hangingPunct="0">
              <a:lnSpc>
                <a:spcPct val="90000"/>
              </a:lnSpc>
              <a:defRPr/>
            </a:pPr>
            <a:endParaRPr lang="en-US" sz="2773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167467" y="4343401"/>
            <a:ext cx="8669867" cy="1219200"/>
          </a:xfrm>
        </p:spPr>
        <p:txBody>
          <a:bodyPr/>
          <a:lstStyle>
            <a:lvl1pPr marL="0" indent="0" algn="ctr">
              <a:buNone/>
              <a:defRPr/>
            </a:lvl1pPr>
            <a:lvl2pPr marL="461110" indent="0" algn="ctr">
              <a:buNone/>
              <a:defRPr/>
            </a:lvl2pPr>
            <a:lvl3pPr marL="922217" indent="0" algn="ctr">
              <a:buNone/>
              <a:defRPr/>
            </a:lvl3pPr>
            <a:lvl4pPr marL="1383325" indent="0" algn="ctr">
              <a:buNone/>
              <a:defRPr/>
            </a:lvl4pPr>
            <a:lvl5pPr marL="1844435" indent="0" algn="ctr">
              <a:buNone/>
              <a:defRPr/>
            </a:lvl5pPr>
            <a:lvl6pPr marL="2305543" indent="0" algn="ctr">
              <a:buNone/>
              <a:defRPr/>
            </a:lvl6pPr>
            <a:lvl7pPr marL="2766652" indent="0" algn="ctr">
              <a:buNone/>
              <a:defRPr/>
            </a:lvl7pPr>
            <a:lvl8pPr marL="3227758" indent="0" algn="ctr">
              <a:buNone/>
              <a:defRPr/>
            </a:lvl8pPr>
            <a:lvl9pPr marL="368886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1606" y="3357103"/>
            <a:ext cx="12801599" cy="51051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6812965"/>
            <a:ext cx="13004800" cy="454149"/>
          </a:xfrm>
          <a:prstGeom prst="rect">
            <a:avLst/>
          </a:prstGeom>
          <a:noFill/>
        </p:spPr>
        <p:txBody>
          <a:bodyPr wrap="square" lIns="92252" tIns="46126" rIns="92252" bIns="46126" rtlCol="0">
            <a:spAutoFit/>
          </a:bodyPr>
          <a:lstStyle/>
          <a:p>
            <a:pPr algn="ctr"/>
            <a:r>
              <a:rPr lang="en-US" sz="1173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Energy, Office of Science, Office of Nuclear Physics and used resources of</a:t>
            </a:r>
          </a:p>
          <a:p>
            <a:pPr algn="ctr"/>
            <a:r>
              <a:rPr lang="en-US" sz="1173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the</a:t>
            </a:r>
            <a:r>
              <a:rPr lang="en-US" sz="1173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</a:t>
            </a:r>
            <a:r>
              <a:rPr lang="en-US" sz="1173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Facility for Rare Isotope Beams (FRIB) Operations, which is a DOE Office of Science User Facility under Award Number DE-SC0023633.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4282897" y="442928"/>
            <a:ext cx="3901440" cy="22399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2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8960" y="583032"/>
            <a:ext cx="1706880" cy="21801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1120" y="6018699"/>
            <a:ext cx="3413760" cy="74807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0355" y="6019159"/>
            <a:ext cx="2828544" cy="668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528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7152" y="6467682"/>
            <a:ext cx="13021951" cy="877824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20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30048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952575" y="1408117"/>
            <a:ext cx="11185677" cy="364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7466" tIns="48733" rIns="97466" bIns="48733">
            <a:spAutoFit/>
          </a:bodyPr>
          <a:lstStyle/>
          <a:p>
            <a:pPr defTabSz="487525" eaLnBrk="0" hangingPunct="0">
              <a:lnSpc>
                <a:spcPct val="90000"/>
              </a:lnSpc>
              <a:defRPr/>
            </a:pPr>
            <a:endParaRPr lang="en-US" sz="192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853021" y="3209933"/>
            <a:ext cx="13004800" cy="3938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7466" tIns="48733" rIns="97466" bIns="48733">
            <a:spAutoFit/>
          </a:bodyPr>
          <a:lstStyle/>
          <a:p>
            <a:pPr defTabSz="487525">
              <a:defRPr/>
            </a:pPr>
            <a:endParaRPr lang="en-US" sz="192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373" y="1138240"/>
            <a:ext cx="12787089" cy="5266624"/>
          </a:xfrm>
        </p:spPr>
        <p:txBody>
          <a:bodyPr/>
          <a:lstStyle>
            <a:lvl3pPr>
              <a:defRPr sz="192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374" y="308626"/>
            <a:ext cx="12788053" cy="5105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6502401" y="6780213"/>
            <a:ext cx="5418674" cy="388937"/>
          </a:xfrm>
        </p:spPr>
        <p:txBody>
          <a:bodyPr/>
          <a:lstStyle>
            <a:lvl1pPr algn="r" eaLnBrk="0" hangingPunct="0">
              <a:lnSpc>
                <a:spcPct val="90000"/>
              </a:lnSpc>
              <a:defRPr sz="128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8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894081" y="6501697"/>
            <a:ext cx="5852159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87"/>
              </a:lnSpc>
            </a:pPr>
            <a:r>
              <a:rPr lang="en-US" sz="128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Facility for Rare Isotope Beams</a:t>
            </a:r>
          </a:p>
          <a:p>
            <a:pPr>
              <a:lnSpc>
                <a:spcPts val="1387"/>
              </a:lnSpc>
            </a:pPr>
            <a:r>
              <a:rPr lang="en-US" sz="128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U.S. Department of Energy Office of Science | Michigan State University</a:t>
            </a:r>
          </a:p>
          <a:p>
            <a:pPr>
              <a:lnSpc>
                <a:spcPts val="1387"/>
              </a:lnSpc>
            </a:pPr>
            <a:r>
              <a:rPr lang="en-US" sz="128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640 South Shaw Lane • East Lansing, MI 48824, USA</a:t>
            </a:r>
          </a:p>
          <a:p>
            <a:pPr>
              <a:lnSpc>
                <a:spcPts val="1387"/>
              </a:lnSpc>
            </a:pPr>
            <a:r>
              <a:rPr lang="en-US" sz="128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frib.msu.edu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324" y="6467682"/>
            <a:ext cx="662853" cy="780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233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-17151" y="6467682"/>
            <a:ext cx="13021952" cy="877824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20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30048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952575" y="1408117"/>
            <a:ext cx="11185677" cy="364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7466" tIns="48733" rIns="97466" bIns="48733">
            <a:spAutoFit/>
          </a:bodyPr>
          <a:lstStyle/>
          <a:p>
            <a:pPr defTabSz="487525" eaLnBrk="0" hangingPunct="0">
              <a:lnSpc>
                <a:spcPct val="90000"/>
              </a:lnSpc>
              <a:defRPr/>
            </a:pPr>
            <a:endParaRPr lang="en-US" sz="192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853021" y="3209933"/>
            <a:ext cx="13004800" cy="3938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7466" tIns="48733" rIns="97466" bIns="48733">
            <a:spAutoFit/>
          </a:bodyPr>
          <a:lstStyle/>
          <a:p>
            <a:pPr defTabSz="487525">
              <a:defRPr/>
            </a:pPr>
            <a:endParaRPr lang="en-US" sz="192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373" y="1138240"/>
            <a:ext cx="12787089" cy="4551360"/>
          </a:xfrm>
        </p:spPr>
        <p:txBody>
          <a:bodyPr/>
          <a:lstStyle>
            <a:lvl3pPr>
              <a:defRPr sz="192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374" y="308626"/>
            <a:ext cx="12788053" cy="5105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8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8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5770880"/>
            <a:ext cx="13004800" cy="73152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7492" tIns="48747" rIns="97492" bIns="48747" anchor="ctr"/>
          <a:lstStyle/>
          <a:p>
            <a:endParaRPr lang="en-US" sz="1920" dirty="0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6407568"/>
            <a:ext cx="13004800" cy="8128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7492" tIns="48747" rIns="97492" bIns="48747" anchor="ctr"/>
          <a:lstStyle/>
          <a:p>
            <a:endParaRPr lang="en-US" sz="1920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5770880"/>
            <a:ext cx="12895462" cy="623147"/>
          </a:xfrm>
        </p:spPr>
        <p:txBody>
          <a:bodyPr anchor="ctr"/>
          <a:lstStyle>
            <a:lvl1pPr marL="146257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/>
              <a:t>Add takeaway message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324" y="6467682"/>
            <a:ext cx="662853" cy="780288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894081" y="6501697"/>
            <a:ext cx="5852159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87"/>
              </a:lnSpc>
            </a:pPr>
            <a:r>
              <a:rPr lang="en-US" sz="128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87"/>
              </a:lnSpc>
            </a:pPr>
            <a:r>
              <a:rPr lang="en-US" sz="128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87"/>
              </a:lnSpc>
            </a:pPr>
            <a:r>
              <a:rPr lang="en-US" sz="128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87"/>
              </a:lnSpc>
            </a:pPr>
            <a:r>
              <a:rPr lang="en-US" sz="128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785003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-17152" y="6467682"/>
            <a:ext cx="13021951" cy="877824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2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324" y="6467682"/>
            <a:ext cx="662853" cy="780288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30048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52575" y="1408117"/>
            <a:ext cx="11185677" cy="364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7466" tIns="48733" rIns="97466" bIns="48733">
            <a:spAutoFit/>
          </a:bodyPr>
          <a:lstStyle/>
          <a:p>
            <a:pPr defTabSz="487525" eaLnBrk="0" hangingPunct="0">
              <a:lnSpc>
                <a:spcPct val="90000"/>
              </a:lnSpc>
              <a:defRPr/>
            </a:pPr>
            <a:endParaRPr lang="en-US" sz="192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853021" y="3209933"/>
            <a:ext cx="13004800" cy="3938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7466" tIns="48733" rIns="97466" bIns="48733">
            <a:spAutoFit/>
          </a:bodyPr>
          <a:lstStyle/>
          <a:p>
            <a:pPr defTabSz="487525">
              <a:defRPr/>
            </a:pPr>
            <a:endParaRPr lang="en-US" sz="192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80" y="304808"/>
            <a:ext cx="12788050" cy="5105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374" y="1138240"/>
            <a:ext cx="6290816" cy="5362575"/>
          </a:xfrm>
        </p:spPr>
        <p:txBody>
          <a:bodyPr/>
          <a:lstStyle>
            <a:lvl3pPr>
              <a:defRPr sz="192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6605618" y="1143008"/>
            <a:ext cx="6290812" cy="5362575"/>
          </a:xfrm>
        </p:spPr>
        <p:txBody>
          <a:bodyPr/>
          <a:lstStyle>
            <a:lvl3pPr>
              <a:defRPr sz="192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8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4F88C639-55E7-4D97-AC8D-4B42A67367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94081" y="6501697"/>
            <a:ext cx="5852159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87"/>
              </a:lnSpc>
            </a:pPr>
            <a:r>
              <a:rPr lang="en-US" sz="128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87"/>
              </a:lnSpc>
            </a:pPr>
            <a:r>
              <a:rPr lang="en-US" sz="128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87"/>
              </a:lnSpc>
            </a:pPr>
            <a:r>
              <a:rPr lang="en-US" sz="128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87"/>
              </a:lnSpc>
            </a:pPr>
            <a:r>
              <a:rPr lang="en-US" sz="128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3546221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-17151" y="6467682"/>
            <a:ext cx="13021952" cy="877824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2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324" y="6467682"/>
            <a:ext cx="662853" cy="780288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30048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52575" y="1408117"/>
            <a:ext cx="11185677" cy="364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7466" tIns="48733" rIns="97466" bIns="48733">
            <a:spAutoFit/>
          </a:bodyPr>
          <a:lstStyle/>
          <a:p>
            <a:pPr defTabSz="487525" eaLnBrk="0" hangingPunct="0">
              <a:lnSpc>
                <a:spcPct val="90000"/>
              </a:lnSpc>
              <a:defRPr/>
            </a:pPr>
            <a:endParaRPr lang="en-US" sz="192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853021" y="3209933"/>
            <a:ext cx="13004800" cy="3938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7466" tIns="48733" rIns="97466" bIns="48733">
            <a:spAutoFit/>
          </a:bodyPr>
          <a:lstStyle/>
          <a:p>
            <a:pPr defTabSz="487525">
              <a:defRPr/>
            </a:pPr>
            <a:endParaRPr lang="en-US" sz="192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74" y="304808"/>
            <a:ext cx="12788053" cy="5105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376" y="1138246"/>
            <a:ext cx="12788059" cy="25955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108376" y="3820168"/>
            <a:ext cx="12788059" cy="25955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8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BCDB990A-6268-4898-A641-7F04AAB15E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94081" y="6501697"/>
            <a:ext cx="5852159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87"/>
              </a:lnSpc>
            </a:pPr>
            <a:r>
              <a:rPr lang="en-US" sz="128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87"/>
              </a:lnSpc>
            </a:pPr>
            <a:r>
              <a:rPr lang="en-US" sz="128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87"/>
              </a:lnSpc>
            </a:pPr>
            <a:r>
              <a:rPr lang="en-US" sz="128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87"/>
              </a:lnSpc>
            </a:pPr>
            <a:r>
              <a:rPr lang="en-US" sz="128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267404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-17152" y="6467682"/>
            <a:ext cx="13021951" cy="877824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2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324" y="6467682"/>
            <a:ext cx="662853" cy="780288"/>
          </a:xfrm>
          <a:prstGeom prst="rect">
            <a:avLst/>
          </a:prstGeom>
        </p:spPr>
      </p:pic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30048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952575" y="1408117"/>
            <a:ext cx="11185677" cy="364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7466" tIns="48733" rIns="97466" bIns="48733">
            <a:spAutoFit/>
          </a:bodyPr>
          <a:lstStyle/>
          <a:p>
            <a:pPr defTabSz="487525" eaLnBrk="0" hangingPunct="0">
              <a:lnSpc>
                <a:spcPct val="90000"/>
              </a:lnSpc>
              <a:defRPr/>
            </a:pPr>
            <a:endParaRPr lang="en-US" sz="192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853021" y="3209933"/>
            <a:ext cx="13004800" cy="3938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7466" tIns="48733" rIns="97466" bIns="48733">
            <a:spAutoFit/>
          </a:bodyPr>
          <a:lstStyle/>
          <a:p>
            <a:pPr defTabSz="487525">
              <a:defRPr/>
            </a:pPr>
            <a:endParaRPr lang="en-US" sz="192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80" y="304808"/>
            <a:ext cx="12788050" cy="5105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375" y="1138246"/>
            <a:ext cx="6285653" cy="25955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6578538" y="1138246"/>
            <a:ext cx="6317902" cy="25955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108388" y="3820168"/>
            <a:ext cx="6285652" cy="25955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6578538" y="3820168"/>
            <a:ext cx="6317902" cy="25955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8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74887700-F8AD-4E75-9DA6-99EB4D2760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894081" y="6501697"/>
            <a:ext cx="5852159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87"/>
              </a:lnSpc>
            </a:pPr>
            <a:r>
              <a:rPr lang="en-US" sz="128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87"/>
              </a:lnSpc>
            </a:pPr>
            <a:r>
              <a:rPr lang="en-US" sz="128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87"/>
              </a:lnSpc>
            </a:pPr>
            <a:r>
              <a:rPr lang="en-US" sz="128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87"/>
              </a:lnSpc>
            </a:pPr>
            <a:r>
              <a:rPr lang="en-US" sz="128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44931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7152" y="6467682"/>
            <a:ext cx="13021951" cy="877824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2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324" y="6467682"/>
            <a:ext cx="662853" cy="780288"/>
          </a:xfrm>
          <a:prstGeom prst="rect">
            <a:avLst/>
          </a:prstGeom>
        </p:spPr>
      </p:pic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30048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52575" y="1408117"/>
            <a:ext cx="11185677" cy="364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7466" tIns="48733" rIns="97466" bIns="48733">
            <a:spAutoFit/>
          </a:bodyPr>
          <a:lstStyle/>
          <a:p>
            <a:pPr defTabSz="487525" eaLnBrk="0" hangingPunct="0">
              <a:lnSpc>
                <a:spcPct val="90000"/>
              </a:lnSpc>
              <a:defRPr/>
            </a:pPr>
            <a:endParaRPr lang="en-US" sz="192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853021" y="3209933"/>
            <a:ext cx="13004800" cy="3938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7466" tIns="48733" rIns="97466" bIns="48733">
            <a:spAutoFit/>
          </a:bodyPr>
          <a:lstStyle/>
          <a:p>
            <a:pPr defTabSz="487525">
              <a:defRPr/>
            </a:pPr>
            <a:endParaRPr lang="en-US" sz="192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74" y="304808"/>
            <a:ext cx="12788053" cy="5105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8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CF988859-7953-4624-98C4-717249B46A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94081" y="6501697"/>
            <a:ext cx="5852159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87"/>
              </a:lnSpc>
            </a:pPr>
            <a:r>
              <a:rPr lang="en-US" sz="128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87"/>
              </a:lnSpc>
            </a:pPr>
            <a:r>
              <a:rPr lang="en-US" sz="128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87"/>
              </a:lnSpc>
            </a:pPr>
            <a:r>
              <a:rPr lang="en-US" sz="128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87"/>
              </a:lnSpc>
            </a:pPr>
            <a:r>
              <a:rPr lang="en-US" sz="128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3131950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30048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52575" y="1408117"/>
            <a:ext cx="11185677" cy="364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7466" tIns="48733" rIns="97466" bIns="48733">
            <a:spAutoFit/>
          </a:bodyPr>
          <a:lstStyle/>
          <a:p>
            <a:pPr defTabSz="487525" eaLnBrk="0" hangingPunct="0">
              <a:lnSpc>
                <a:spcPct val="90000"/>
              </a:lnSpc>
              <a:defRPr/>
            </a:pPr>
            <a:endParaRPr lang="en-US" sz="192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853021" y="3209933"/>
            <a:ext cx="13004800" cy="3938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7466" tIns="48733" rIns="97466" bIns="48733">
            <a:spAutoFit/>
          </a:bodyPr>
          <a:lstStyle/>
          <a:p>
            <a:pPr defTabSz="487525">
              <a:defRPr/>
            </a:pPr>
            <a:endParaRPr lang="en-US" sz="192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74" y="304808"/>
            <a:ext cx="12788053" cy="5105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17151" y="6467682"/>
            <a:ext cx="13004800" cy="8778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20"/>
          </a:p>
        </p:txBody>
      </p:sp>
    </p:spTree>
    <p:extLst>
      <p:ext uri="{BB962C8B-B14F-4D97-AF65-F5344CB8AC3E}">
        <p14:creationId xmlns:p14="http://schemas.microsoft.com/office/powerpoint/2010/main" val="565309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-17152" y="6467682"/>
            <a:ext cx="13021951" cy="877824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2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324" y="6467682"/>
            <a:ext cx="662853" cy="780288"/>
          </a:xfrm>
          <a:prstGeom prst="rect">
            <a:avLst/>
          </a:prstGeom>
        </p:spPr>
      </p:pic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30048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952575" y="1408117"/>
            <a:ext cx="11185677" cy="364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7466" tIns="48733" rIns="97466" bIns="48733">
            <a:spAutoFit/>
          </a:bodyPr>
          <a:lstStyle/>
          <a:p>
            <a:pPr defTabSz="487525" eaLnBrk="0" hangingPunct="0">
              <a:lnSpc>
                <a:spcPct val="90000"/>
              </a:lnSpc>
              <a:defRPr/>
            </a:pPr>
            <a:endParaRPr lang="en-US" sz="192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853021" y="3209933"/>
            <a:ext cx="13004800" cy="3938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7466" tIns="48733" rIns="97466" bIns="48733">
            <a:spAutoFit/>
          </a:bodyPr>
          <a:lstStyle/>
          <a:p>
            <a:pPr defTabSz="487525">
              <a:defRPr/>
            </a:pPr>
            <a:endParaRPr lang="en-US" sz="192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373" y="1138240"/>
            <a:ext cx="12787089" cy="5362575"/>
          </a:xfrm>
        </p:spPr>
        <p:txBody>
          <a:bodyPr/>
          <a:lstStyle>
            <a:lvl3pPr>
              <a:defRPr sz="192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374" y="308626"/>
            <a:ext cx="12788053" cy="5105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8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94081" y="6501697"/>
            <a:ext cx="5852159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87"/>
              </a:lnSpc>
            </a:pPr>
            <a:r>
              <a:rPr lang="en-US" sz="128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87"/>
              </a:lnSpc>
            </a:pPr>
            <a:r>
              <a:rPr lang="en-US" sz="128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87"/>
              </a:lnSpc>
            </a:pPr>
            <a:r>
              <a:rPr lang="en-US" sz="128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87"/>
              </a:lnSpc>
            </a:pPr>
            <a:r>
              <a:rPr lang="en-US" sz="128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3745056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518" y="85256"/>
            <a:ext cx="12789774" cy="5105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518" y="1138240"/>
            <a:ext cx="12789774" cy="536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5888974" y="6780213"/>
            <a:ext cx="6032101" cy="388937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28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921067" y="6780213"/>
            <a:ext cx="1083733" cy="388937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28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674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</p:sldLayoutIdLst>
  <p:hf hdr="0" dt="0"/>
  <p:txStyles>
    <p:titleStyle>
      <a:lvl1pPr algn="ctr" defTabSz="856955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413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56955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413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56955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413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56955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413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56955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413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87567" algn="ctr" defTabSz="86171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413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75137" algn="ctr" defTabSz="86171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413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462703" algn="ctr" defTabSz="86171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413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950272" algn="ctr" defTabSz="86171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413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92214" indent="-192214" algn="l" defTabSz="856955" rtl="0" eaLnBrk="1" fontAlgn="base" hangingPunct="1">
        <a:lnSpc>
          <a:spcPct val="90000"/>
        </a:lnSpc>
        <a:spcBef>
          <a:spcPts val="1286"/>
        </a:spcBef>
        <a:spcAft>
          <a:spcPct val="0"/>
        </a:spcAft>
        <a:buSzPct val="100000"/>
        <a:buFont typeface="Wingdings" pitchFamily="2" charset="2"/>
        <a:buChar char="§"/>
        <a:defRPr sz="2347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87632" indent="-161781" algn="l" defTabSz="856955" rtl="0" eaLnBrk="1" fontAlgn="base" hangingPunct="1">
        <a:lnSpc>
          <a:spcPct val="90000"/>
        </a:lnSpc>
        <a:spcBef>
          <a:spcPts val="214"/>
        </a:spcBef>
        <a:spcAft>
          <a:spcPct val="0"/>
        </a:spcAft>
        <a:buSzPct val="100000"/>
        <a:buFont typeface="Arial" pitchFamily="34" charset="0"/>
        <a:buChar char="•"/>
        <a:defRPr sz="2133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631103" indent="-171390" algn="l" defTabSz="856955" rtl="0" eaLnBrk="1" fontAlgn="base" hangingPunct="1">
        <a:lnSpc>
          <a:spcPct val="90000"/>
        </a:lnSpc>
        <a:spcBef>
          <a:spcPts val="214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76867" indent="-142559" algn="l" defTabSz="856955" rtl="0" eaLnBrk="1" fontAlgn="base" hangingPunct="1">
        <a:lnSpc>
          <a:spcPct val="90000"/>
        </a:lnSpc>
        <a:spcBef>
          <a:spcPts val="214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707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69993" indent="-192214" algn="l" defTabSz="856955" rtl="0" eaLnBrk="1" fontAlgn="base" hangingPunct="1">
        <a:lnSpc>
          <a:spcPct val="90000"/>
        </a:lnSpc>
        <a:spcBef>
          <a:spcPts val="214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93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371815" indent="-160830" algn="l" defTabSz="86171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87">
          <a:solidFill>
            <a:schemeClr val="tx1"/>
          </a:solidFill>
          <a:latin typeface="Helvetica" charset="0"/>
          <a:ea typeface="+mn-ea"/>
          <a:cs typeface="+mn-cs"/>
        </a:defRPr>
      </a:lvl6pPr>
      <a:lvl7pPr marL="2859385" indent="-160830" algn="l" defTabSz="86171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87">
          <a:solidFill>
            <a:schemeClr val="tx1"/>
          </a:solidFill>
          <a:latin typeface="Helvetica" charset="0"/>
          <a:ea typeface="+mn-ea"/>
          <a:cs typeface="+mn-cs"/>
        </a:defRPr>
      </a:lvl7pPr>
      <a:lvl8pPr marL="3346955" indent="-160830" algn="l" defTabSz="86171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87">
          <a:solidFill>
            <a:schemeClr val="tx1"/>
          </a:solidFill>
          <a:latin typeface="Helvetica" charset="0"/>
          <a:ea typeface="+mn-ea"/>
          <a:cs typeface="+mn-cs"/>
        </a:defRPr>
      </a:lvl8pPr>
      <a:lvl9pPr marL="3834522" indent="-160830" algn="l" defTabSz="86171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87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75137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567" algn="l" defTabSz="975137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137" algn="l" defTabSz="975137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2703" algn="l" defTabSz="975137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272" algn="l" defTabSz="975137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7843" algn="l" defTabSz="975137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5411" algn="l" defTabSz="975137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2977" algn="l" defTabSz="975137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0545" algn="l" defTabSz="975137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0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6"/>
          <p:cNvSpPr>
            <a:spLocks noGrp="1"/>
          </p:cNvSpPr>
          <p:nvPr>
            <p:ph type="subTitle" idx="1"/>
          </p:nvPr>
        </p:nvSpPr>
        <p:spPr>
          <a:xfrm>
            <a:off x="2167466" y="4679303"/>
            <a:ext cx="8669867" cy="1219200"/>
          </a:xfrm>
        </p:spPr>
        <p:txBody>
          <a:bodyPr/>
          <a:lstStyle/>
          <a:p>
            <a:r>
              <a:rPr lang="en-US" sz="2800" dirty="0">
                <a:latin typeface="Arial" pitchFamily="34" charset="0"/>
                <a:ea typeface="ＭＳ Ｐゴシック"/>
                <a:cs typeface="ＭＳ Ｐゴシック"/>
              </a:rPr>
              <a:t>[Konstantinos Bosmpotinis]</a:t>
            </a:r>
            <a:br>
              <a:rPr lang="en-US" sz="2800" dirty="0">
                <a:latin typeface="Arial" pitchFamily="34" charset="0"/>
                <a:ea typeface="ＭＳ Ｐゴシック"/>
                <a:cs typeface="ＭＳ Ｐゴシック"/>
              </a:rPr>
            </a:br>
            <a:r>
              <a:rPr lang="en-US" sz="2800" dirty="0">
                <a:latin typeface="Arial" pitchFamily="34" charset="0"/>
                <a:ea typeface="ＭＳ Ｐゴシック"/>
                <a:cs typeface="ＭＳ Ｐゴシック"/>
              </a:rPr>
              <a:t>[Oslo meeting ]</a:t>
            </a:r>
          </a:p>
        </p:txBody>
      </p:sp>
      <p:sp>
        <p:nvSpPr>
          <p:cNvPr id="9219" name="Title 5"/>
          <p:cNvSpPr>
            <a:spLocks noGrp="1"/>
          </p:cNvSpPr>
          <p:nvPr>
            <p:ph type="title"/>
          </p:nvPr>
        </p:nvSpPr>
        <p:spPr>
          <a:xfrm>
            <a:off x="101599" y="2760710"/>
            <a:ext cx="12801599" cy="1793780"/>
          </a:xfrm>
        </p:spPr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Extraction of Nuclear Level Densities and gamma-ray strength functions for </a:t>
            </a:r>
            <a:r>
              <a:rPr lang="en-US" sz="3600" b="1" kern="1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85</a:t>
            </a:r>
            <a:r>
              <a:rPr lang="en-US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Rb compound nucleus relevant to the astrophysical p-process</a:t>
            </a:r>
            <a:endParaRPr lang="en-US" dirty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530AA86-080B-5C98-B45C-F0C58AF10529}"/>
              </a:ext>
            </a:extLst>
          </p:cNvPr>
          <p:cNvSpPr/>
          <p:nvPr/>
        </p:nvSpPr>
        <p:spPr>
          <a:xfrm>
            <a:off x="334864" y="5607697"/>
            <a:ext cx="11626981" cy="16235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47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8374" y="324580"/>
            <a:ext cx="12788053" cy="478624"/>
          </a:xfrm>
        </p:spPr>
        <p:txBody>
          <a:bodyPr/>
          <a:lstStyle/>
          <a:p>
            <a:pPr algn="ctr"/>
            <a:r>
              <a:rPr lang="en-US" sz="3200" dirty="0"/>
              <a:t>Methodology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5541A41-6B31-EB42-C35C-5E3F09E72B7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4871" y="2463364"/>
            <a:ext cx="8334435" cy="4843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/>
            <a:r>
              <a:rPr lang="en-US" sz="2200" dirty="0">
                <a:solidFill>
                  <a:srgbClr val="064308"/>
                </a:solidFill>
              </a:rPr>
              <a:t>RAINIER </a:t>
            </a:r>
            <a:r>
              <a:rPr lang="en-US" sz="2200" dirty="0"/>
              <a:t>[1] </a:t>
            </a:r>
            <a:r>
              <a:rPr lang="en-US" sz="2200" dirty="0">
                <a:solidFill>
                  <a:srgbClr val="064308"/>
                </a:solidFill>
              </a:rPr>
              <a:t>code was used to simulate the deexcitation of the compound nucleus.</a:t>
            </a:r>
            <a:endParaRPr lang="en-US" sz="2200" dirty="0"/>
          </a:p>
          <a:p>
            <a:pPr marL="285750" indent="-285750" algn="just"/>
            <a:r>
              <a:rPr lang="en-US" sz="2200" dirty="0"/>
              <a:t>Excitation energy varied in the energy range 8MeV to 9.8MeV with 100keV step.</a:t>
            </a:r>
            <a:endParaRPr lang="en-US" sz="2200" dirty="0">
              <a:solidFill>
                <a:srgbClr val="064308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2200" dirty="0"/>
              <a:t>NLD: Constant Temperature (T(MeV) &amp; E(MeV)) or BSFG model (a(MeV</a:t>
            </a:r>
            <a:r>
              <a:rPr lang="en-US" sz="2200" baseline="30000" dirty="0"/>
              <a:t>-1</a:t>
            </a:r>
            <a:r>
              <a:rPr lang="en-US" sz="2200" dirty="0"/>
              <a:t>) &amp; E1 (MeV))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2200" dirty="0" err="1">
                <a:solidFill>
                  <a:srgbClr val="064308"/>
                </a:solidFill>
              </a:rPr>
              <a:t>gS</a:t>
            </a:r>
            <a:r>
              <a:rPr lang="en-US" sz="2200" dirty="0" err="1"/>
              <a:t>F</a:t>
            </a:r>
            <a:r>
              <a:rPr lang="en-US" sz="2200" dirty="0"/>
              <a:t>: Generalized Lorentzian and Standard Lorentzian</a:t>
            </a:r>
            <a:endParaRPr lang="en-US" sz="2200" dirty="0">
              <a:solidFill>
                <a:srgbClr val="064308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rgbClr val="064308"/>
                </a:solidFill>
              </a:rPr>
              <a:t>Vary only one parameter for each model, keeping everything else to their default value.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sz="2200" dirty="0">
              <a:solidFill>
                <a:srgbClr val="064308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sz="2200" dirty="0">
              <a:solidFill>
                <a:srgbClr val="064308"/>
              </a:solidFill>
            </a:endParaRPr>
          </a:p>
          <a:p>
            <a:endParaRPr lang="en-US" dirty="0"/>
          </a:p>
        </p:txBody>
      </p:sp>
      <p:pic>
        <p:nvPicPr>
          <p:cNvPr id="7" name="Picture 6" descr="A white rectangular object with black text&#10;&#10;Description automatically generated">
            <a:extLst>
              <a:ext uri="{FF2B5EF4-FFF2-40B4-BE49-F238E27FC236}">
                <a16:creationId xmlns:a16="http://schemas.microsoft.com/office/drawing/2014/main" id="{B5389F22-6948-218C-C7DA-37F5C310CA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9357" y="1133177"/>
            <a:ext cx="4547070" cy="4711504"/>
          </a:xfrm>
          <a:prstGeom prst="rect">
            <a:avLst/>
          </a:prstGeom>
        </p:spPr>
      </p:pic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8A095A0-BC76-BB96-5C16-18AE4E4C27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0240888"/>
              </p:ext>
            </p:extLst>
          </p:nvPr>
        </p:nvGraphicFramePr>
        <p:xfrm>
          <a:off x="0" y="792473"/>
          <a:ext cx="8359306" cy="16473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35E22AB-E0CE-C149-F989-C54B879CA7A4}"/>
              </a:ext>
            </a:extLst>
          </p:cNvPr>
          <p:cNvSpPr txBox="1"/>
          <p:nvPr/>
        </p:nvSpPr>
        <p:spPr>
          <a:xfrm>
            <a:off x="262983" y="5844681"/>
            <a:ext cx="8948755" cy="553998"/>
          </a:xfrm>
          <a:prstGeom prst="rect">
            <a:avLst/>
          </a:prstGeom>
          <a:noFill/>
          <a:ln w="28575">
            <a:solidFill>
              <a:srgbClr val="064308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i="1" dirty="0">
                <a:solidFill>
                  <a:srgbClr val="064308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[1]L.E. Kirsch, L.A. Bernstein, A simulation tool for distributions of excited nuclear states and cascade fluctuations, </a:t>
            </a:r>
            <a:r>
              <a:rPr lang="en-US" sz="1500" i="1" dirty="0" err="1">
                <a:solidFill>
                  <a:srgbClr val="064308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Nucl</a:t>
            </a:r>
            <a:r>
              <a:rPr lang="en-US" sz="1500" i="1" dirty="0">
                <a:solidFill>
                  <a:srgbClr val="064308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en-US" sz="1500" i="1" dirty="0" err="1">
                <a:solidFill>
                  <a:srgbClr val="064308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Instrum</a:t>
            </a:r>
            <a:r>
              <a:rPr lang="en-US" sz="1500" i="1" dirty="0">
                <a:solidFill>
                  <a:srgbClr val="064308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Meth. Phys. Res. A (2018)</a:t>
            </a:r>
          </a:p>
        </p:txBody>
      </p:sp>
    </p:spTree>
    <p:extLst>
      <p:ext uri="{BB962C8B-B14F-4D97-AF65-F5344CB8AC3E}">
        <p14:creationId xmlns:p14="http://schemas.microsoft.com/office/powerpoint/2010/main" val="1593466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8374" y="324580"/>
            <a:ext cx="12788053" cy="478624"/>
          </a:xfrm>
        </p:spPr>
        <p:txBody>
          <a:bodyPr/>
          <a:lstStyle/>
          <a:p>
            <a:r>
              <a:rPr lang="en-US" sz="3200" b="1" dirty="0"/>
              <a:t>Chi-square fit for various temperatures for the CT model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8" name="Picture 7" descr="A graph with blue dots&#10;&#10;Description automatically generated">
            <a:extLst>
              <a:ext uri="{FF2B5EF4-FFF2-40B4-BE49-F238E27FC236}">
                <a16:creationId xmlns:a16="http://schemas.microsoft.com/office/drawing/2014/main" id="{A4953779-D5F3-2878-FB9D-7E611F168F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148" y="2003991"/>
            <a:ext cx="5465785" cy="31248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04"/>
          <a:stretch/>
        </p:blipFill>
        <p:spPr>
          <a:xfrm>
            <a:off x="25128" y="1646460"/>
            <a:ext cx="6972020" cy="4718017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9919253" y="4005469"/>
            <a:ext cx="1232452" cy="586409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cxnSpLocks/>
            <a:stCxn id="14" idx="0"/>
            <a:endCxn id="7" idx="4"/>
          </p:cNvCxnSpPr>
          <p:nvPr/>
        </p:nvCxnSpPr>
        <p:spPr>
          <a:xfrm flipV="1">
            <a:off x="9730040" y="4591878"/>
            <a:ext cx="805439" cy="10718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761392" y="5663769"/>
            <a:ext cx="3937296" cy="4308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2200" dirty="0"/>
              <a:t>Minimizes reduced chi-square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3B89CD-8070-0676-C619-C03F539CF2A7}"/>
              </a:ext>
            </a:extLst>
          </p:cNvPr>
          <p:cNvSpPr txBox="1"/>
          <p:nvPr/>
        </p:nvSpPr>
        <p:spPr>
          <a:xfrm>
            <a:off x="1442337" y="2153425"/>
            <a:ext cx="263270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1" dirty="0"/>
              <a:t>Sum of Segments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E940E5-D77F-D38C-9123-F48BA5A8A7B5}"/>
              </a:ext>
            </a:extLst>
          </p:cNvPr>
          <p:cNvSpPr txBox="1"/>
          <p:nvPr/>
        </p:nvSpPr>
        <p:spPr>
          <a:xfrm>
            <a:off x="2226857" y="1094726"/>
            <a:ext cx="8308622" cy="430887"/>
          </a:xfrm>
          <a:prstGeom prst="rect">
            <a:avLst/>
          </a:prstGeom>
          <a:noFill/>
          <a:ln w="57150">
            <a:solidFill>
              <a:srgbClr val="06430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Preliminary results</a:t>
            </a:r>
          </a:p>
        </p:txBody>
      </p:sp>
    </p:spTree>
    <p:extLst>
      <p:ext uri="{BB962C8B-B14F-4D97-AF65-F5344CB8AC3E}">
        <p14:creationId xmlns:p14="http://schemas.microsoft.com/office/powerpoint/2010/main" val="3942369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8380" y="304808"/>
            <a:ext cx="12788050" cy="510532"/>
          </a:xfrm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b="1" dirty="0">
                <a:latin typeface="Arial" charset="0"/>
                <a:ea typeface="ＭＳ Ｐゴシック" pitchFamily="-65" charset="-128"/>
                <a:cs typeface="ＭＳ Ｐゴシック" pitchFamily="-65" charset="-128"/>
              </a:rPr>
              <a:t>Preliminary </a:t>
            </a:r>
            <a:r>
              <a:rPr lang="en-US" b="1" dirty="0" err="1">
                <a:latin typeface="Arial" charset="0"/>
                <a:ea typeface="ＭＳ Ｐゴシック" pitchFamily="-65" charset="-128"/>
                <a:cs typeface="ＭＳ Ｐゴシック" pitchFamily="-65" charset="-128"/>
              </a:rPr>
              <a:t>Talys</a:t>
            </a:r>
            <a:r>
              <a:rPr lang="en-US" b="1" dirty="0">
                <a:latin typeface="Arial" charset="0"/>
                <a:ea typeface="ＭＳ Ｐゴシック" pitchFamily="-65" charset="-128"/>
                <a:cs typeface="ＭＳ Ｐゴシック" pitchFamily="-65" charset="-128"/>
              </a:rPr>
              <a:t> calculations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88974" y="6780213"/>
            <a:ext cx="6032101" cy="388937"/>
          </a:xfrm>
        </p:spPr>
        <p:txBody>
          <a:bodyPr lIns="0" tIns="45712" rIns="0" bIns="45712" anchor="b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latin typeface="Arial"/>
                <a:ea typeface="+mn-ea"/>
                <a:cs typeface="Arial"/>
              </a:rPr>
              <a:t>Konstantinos Bosmpotinis, Oslo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921067" y="6780213"/>
            <a:ext cx="1083733" cy="388937"/>
          </a:xfr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latin typeface="+mn-lt"/>
                <a:ea typeface="ヒラギノ角ゴ Pro W3" charset="-128"/>
                <a:cs typeface="+mn-cs"/>
              </a:rPr>
              <a:t>, Slide </a:t>
            </a:r>
            <a:fld id="{35AD4620-7552-4207-8973-898801ED212B}" type="slidenum">
              <a:rPr lang="en-US" kern="1200">
                <a:latin typeface="+mn-lt"/>
                <a:ea typeface="ヒラギノ角ゴ Pro W3" charset="-128"/>
                <a:cs typeface="+mn-cs"/>
              </a:rPr>
              <a:pPr>
                <a:spcAft>
                  <a:spcPts val="600"/>
                </a:spcAft>
                <a:defRPr/>
              </a:pPr>
              <a:t>12</a:t>
            </a:fld>
            <a:endParaRPr lang="en-US" kern="1200">
              <a:latin typeface="+mn-lt"/>
              <a:ea typeface="ヒラギノ角ゴ Pro W3" charset="-128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799EF2-1820-FE03-F5DB-9B01095A23CD}"/>
              </a:ext>
            </a:extLst>
          </p:cNvPr>
          <p:cNvSpPr txBox="1"/>
          <p:nvPr/>
        </p:nvSpPr>
        <p:spPr>
          <a:xfrm>
            <a:off x="943584" y="991541"/>
            <a:ext cx="10680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64308"/>
                </a:solidFill>
              </a:rPr>
              <a:t>In total 60 different sets of NLD and </a:t>
            </a:r>
            <a:r>
              <a:rPr lang="en-US" sz="2000" b="1" dirty="0" err="1">
                <a:solidFill>
                  <a:srgbClr val="064308"/>
                </a:solidFill>
              </a:rPr>
              <a:t>gSF</a:t>
            </a:r>
            <a:r>
              <a:rPr lang="en-US" sz="2000" b="1" dirty="0">
                <a:solidFill>
                  <a:srgbClr val="064308"/>
                </a:solidFill>
              </a:rPr>
              <a:t> have been used to fit the experimental data.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BB93394-5119-8F1A-9A1D-81AF51FB24EF}"/>
              </a:ext>
            </a:extLst>
          </p:cNvPr>
          <p:cNvGrpSpPr/>
          <p:nvPr/>
        </p:nvGrpSpPr>
        <p:grpSpPr>
          <a:xfrm>
            <a:off x="251968" y="2123194"/>
            <a:ext cx="6032101" cy="4399505"/>
            <a:chOff x="6176510" y="1047881"/>
            <a:chExt cx="6642099" cy="5006677"/>
          </a:xfrm>
        </p:grpSpPr>
        <p:pic>
          <p:nvPicPr>
            <p:cNvPr id="2" name="Picture 1" descr="A graph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0947C18B-FE68-1ABB-A71D-2FC35F55DB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93" t="11124" r="9076"/>
            <a:stretch/>
          </p:blipFill>
          <p:spPr>
            <a:xfrm>
              <a:off x="6176510" y="1047881"/>
              <a:ext cx="6642099" cy="5006677"/>
            </a:xfrm>
            <a:prstGeom prst="rect">
              <a:avLst/>
            </a:prstGeom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75D63A28-78DA-194F-8B17-F9AA4F33EE32}"/>
                </a:ext>
              </a:extLst>
            </p:cNvPr>
            <p:cNvGrpSpPr/>
            <p:nvPr/>
          </p:nvGrpSpPr>
          <p:grpSpPr>
            <a:xfrm>
              <a:off x="6980256" y="1488332"/>
              <a:ext cx="5699202" cy="3897915"/>
              <a:chOff x="6944348" y="1466497"/>
              <a:chExt cx="5699202" cy="3897915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F52AAF1-9C07-88A2-DAA7-C26D5C6AF38E}"/>
                  </a:ext>
                </a:extLst>
              </p:cNvPr>
              <p:cNvSpPr txBox="1"/>
              <p:nvPr/>
            </p:nvSpPr>
            <p:spPr>
              <a:xfrm>
                <a:off x="9956091" y="4839033"/>
                <a:ext cx="2687459" cy="525379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/>
                  <a:t>Preliminary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7CDCBEB-6617-FFB6-3E90-1C640A78EB83}"/>
                  </a:ext>
                </a:extLst>
              </p:cNvPr>
              <p:cNvSpPr txBox="1"/>
              <p:nvPr/>
            </p:nvSpPr>
            <p:spPr>
              <a:xfrm>
                <a:off x="6944348" y="1466497"/>
                <a:ext cx="2434974" cy="12959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 </a:t>
                </a:r>
                <a:r>
                  <a:rPr lang="en-US" sz="1600" dirty="0">
                    <a:latin typeface="Aptos" panose="020B0004020202020204" pitchFamily="34" charset="0"/>
                  </a:rPr>
                  <a:t>∙∙∙ GLO</a:t>
                </a:r>
                <a:endParaRPr lang="en-US" sz="1600" dirty="0"/>
              </a:p>
              <a:p>
                <a:r>
                  <a:rPr lang="en-US" sz="1600" dirty="0"/>
                  <a:t>       SLO </a:t>
                </a:r>
              </a:p>
              <a:p>
                <a:endParaRPr lang="en-US" sz="1800" dirty="0"/>
              </a:p>
              <a:p>
                <a:r>
                  <a:rPr lang="en-US" sz="1800" dirty="0"/>
                  <a:t>                       </a:t>
                </a:r>
                <a:endParaRPr lang="en-US" dirty="0"/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D9F128C4-6BD2-2064-101F-46332F51E0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68449" y="1909787"/>
                <a:ext cx="28210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0F7B7EF-7F13-648D-EDE5-4BDAC64F2088}"/>
              </a:ext>
            </a:extLst>
          </p:cNvPr>
          <p:cNvGrpSpPr/>
          <p:nvPr/>
        </p:nvGrpSpPr>
        <p:grpSpPr>
          <a:xfrm>
            <a:off x="7001425" y="2080907"/>
            <a:ext cx="5665238" cy="4399505"/>
            <a:chOff x="6910454" y="1997237"/>
            <a:chExt cx="5836595" cy="4399505"/>
          </a:xfrm>
        </p:grpSpPr>
        <p:pic>
          <p:nvPicPr>
            <p:cNvPr id="18" name="Picture 17" descr="A graph of energy&#10;&#10;Description automatically generated">
              <a:extLst>
                <a:ext uri="{FF2B5EF4-FFF2-40B4-BE49-F238E27FC236}">
                  <a16:creationId xmlns:a16="http://schemas.microsoft.com/office/drawing/2014/main" id="{055A6102-D429-78BA-473D-99C4FE7208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32" t="11124" r="7937"/>
            <a:stretch/>
          </p:blipFill>
          <p:spPr>
            <a:xfrm>
              <a:off x="6910454" y="1997237"/>
              <a:ext cx="5836595" cy="4399505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3FDF464-6288-BFE8-14A7-60C012CC9DF8}"/>
                </a:ext>
              </a:extLst>
            </p:cNvPr>
            <p:cNvSpPr txBox="1"/>
            <p:nvPr/>
          </p:nvSpPr>
          <p:spPr>
            <a:xfrm>
              <a:off x="10369685" y="2072312"/>
              <a:ext cx="2219708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       ---- Non-smoker</a:t>
              </a:r>
              <a:endParaRPr lang="en-US" sz="1600" dirty="0">
                <a:latin typeface="Aptos" panose="020B0004020202020204" pitchFamily="34" charset="0"/>
              </a:endParaRPr>
            </a:p>
            <a:p>
              <a:pPr algn="ctr"/>
              <a:endParaRPr lang="en-US" sz="16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847FEB8-A893-F9E6-71F1-ABC00BA567A3}"/>
                </a:ext>
              </a:extLst>
            </p:cNvPr>
            <p:cNvSpPr txBox="1"/>
            <p:nvPr/>
          </p:nvSpPr>
          <p:spPr>
            <a:xfrm>
              <a:off x="7539963" y="5356833"/>
              <a:ext cx="2515949" cy="461665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Preliminary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2938D7D-B484-9BB4-2E0F-06F63C6B0162}"/>
              </a:ext>
            </a:extLst>
          </p:cNvPr>
          <p:cNvSpPr txBox="1"/>
          <p:nvPr/>
        </p:nvSpPr>
        <p:spPr>
          <a:xfrm>
            <a:off x="8346333" y="1631692"/>
            <a:ext cx="32782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baseline="30000" dirty="0"/>
              <a:t>84</a:t>
            </a:r>
            <a:r>
              <a:rPr lang="en-US" sz="2200" b="1" dirty="0"/>
              <a:t>Rb(n,</a:t>
            </a:r>
            <a:r>
              <a:rPr lang="el-GR" sz="2200" b="1" dirty="0"/>
              <a:t>γ</a:t>
            </a:r>
            <a:r>
              <a:rPr lang="en-US" sz="2200" b="1" dirty="0"/>
              <a:t>)</a:t>
            </a:r>
            <a:endParaRPr lang="en-US" sz="2200" b="1" baseline="30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2F00577-2CB1-62BF-7A9B-FA522769A1A3}"/>
              </a:ext>
            </a:extLst>
          </p:cNvPr>
          <p:cNvSpPr txBox="1"/>
          <p:nvPr/>
        </p:nvSpPr>
        <p:spPr>
          <a:xfrm>
            <a:off x="1628907" y="1631692"/>
            <a:ext cx="32782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baseline="30000" dirty="0"/>
              <a:t>84</a:t>
            </a:r>
            <a:r>
              <a:rPr lang="en-US" sz="2200" b="1" dirty="0"/>
              <a:t>Kr(p,</a:t>
            </a:r>
            <a:r>
              <a:rPr lang="el-GR" sz="2200" b="1" dirty="0"/>
              <a:t>γ</a:t>
            </a:r>
            <a:r>
              <a:rPr lang="en-US" sz="2200" b="1" dirty="0"/>
              <a:t>)</a:t>
            </a:r>
            <a:endParaRPr lang="en-US" sz="2200" b="1" baseline="30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CDCBEB-6617-FFB6-3E90-1C640A78EB83}"/>
              </a:ext>
            </a:extLst>
          </p:cNvPr>
          <p:cNvSpPr txBox="1"/>
          <p:nvPr/>
        </p:nvSpPr>
        <p:spPr>
          <a:xfrm>
            <a:off x="10815391" y="2448369"/>
            <a:ext cx="2211351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 </a:t>
            </a:r>
            <a:r>
              <a:rPr lang="en-US" sz="1600" dirty="0">
                <a:latin typeface="Aptos" panose="020B0004020202020204" pitchFamily="34" charset="0"/>
              </a:rPr>
              <a:t>∙∙∙ GLO</a:t>
            </a:r>
            <a:endParaRPr lang="en-US" sz="1600" dirty="0"/>
          </a:p>
          <a:p>
            <a:r>
              <a:rPr lang="en-US" sz="1600" dirty="0"/>
              <a:t>       SLO </a:t>
            </a:r>
          </a:p>
          <a:p>
            <a:endParaRPr lang="en-US" sz="1800" dirty="0"/>
          </a:p>
          <a:p>
            <a:r>
              <a:rPr lang="en-US" sz="1800" dirty="0"/>
              <a:t>                       </a:t>
            </a:r>
            <a:endParaRPr 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9F128C4-6BD2-2064-101F-46332F51E0F1}"/>
              </a:ext>
            </a:extLst>
          </p:cNvPr>
          <p:cNvCxnSpPr>
            <a:cxnSpLocks/>
          </p:cNvCxnSpPr>
          <p:nvPr/>
        </p:nvCxnSpPr>
        <p:spPr>
          <a:xfrm>
            <a:off x="10987351" y="2862072"/>
            <a:ext cx="2561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313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8380" y="304808"/>
            <a:ext cx="12788050" cy="510532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Summary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108380" y="1116489"/>
            <a:ext cx="12788050" cy="5362575"/>
          </a:xfrm>
        </p:spPr>
        <p:txBody>
          <a:bodyPr wrap="square" anchor="t">
            <a:normAutofit/>
          </a:bodyPr>
          <a:lstStyle/>
          <a:p>
            <a:pPr marL="360045" indent="-360045"/>
            <a:r>
              <a:rPr lang="en-US" sz="2000" dirty="0"/>
              <a:t>We extracted products of NLD and </a:t>
            </a:r>
            <a:r>
              <a:rPr lang="en-US" sz="2000" dirty="0" err="1"/>
              <a:t>gSF</a:t>
            </a:r>
            <a:r>
              <a:rPr lang="en-US" sz="2000" dirty="0"/>
              <a:t> parameters to experimentally constrain the neutron capture cross-section on </a:t>
            </a:r>
            <a:r>
              <a:rPr lang="en-US" sz="2000" baseline="30000" dirty="0"/>
              <a:t>84</a:t>
            </a:r>
            <a:r>
              <a:rPr lang="en-US" sz="2000" dirty="0"/>
              <a:t>Rb.</a:t>
            </a:r>
          </a:p>
          <a:p>
            <a:pPr marL="360045" indent="-360045"/>
            <a:r>
              <a:rPr lang="en-US" sz="2000" dirty="0"/>
              <a:t>High sensitivity in the Sum of Segments spectra </a:t>
            </a:r>
            <a:r>
              <a:rPr lang="en-US" sz="2000" dirty="0">
                <a:sym typeface="Wingdings" panose="05000000000000000000" pitchFamily="2" charset="2"/>
              </a:rPr>
              <a:t></a:t>
            </a:r>
            <a:r>
              <a:rPr lang="en-US" sz="2000" dirty="0"/>
              <a:t>information about the individual gamma-rays emitted from the compound nucleus.</a:t>
            </a:r>
          </a:p>
          <a:p>
            <a:pPr marL="360045" indent="-360045"/>
            <a:r>
              <a:rPr lang="en-US" sz="2000" dirty="0"/>
              <a:t>Use the statistical chi-square criterion to obtain the model parameters that best fit our data.</a:t>
            </a:r>
          </a:p>
          <a:p>
            <a:pPr marL="360045" indent="-360045"/>
            <a:r>
              <a:rPr lang="en-US" sz="2000" dirty="0"/>
              <a:t>Use of TALYS v1.96 with the optimized NLD and </a:t>
            </a:r>
            <a:r>
              <a:rPr lang="en-US" sz="2000" dirty="0" err="1"/>
              <a:t>gsF</a:t>
            </a:r>
            <a:r>
              <a:rPr lang="en-US" sz="2000" dirty="0"/>
              <a:t> parameters obtained in this work</a:t>
            </a:r>
            <a:r>
              <a:rPr lang="el-GR" sz="2000" dirty="0"/>
              <a:t>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88974" y="6780213"/>
            <a:ext cx="6032101" cy="388937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Konstantinos Bosmpotinis, Oslo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921067" y="6780213"/>
            <a:ext cx="1083733" cy="388937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spcAft>
                  <a:spcPts val="600"/>
                </a:spcAft>
                <a:defRPr/>
              </a:pPr>
              <a:t>13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B96089-F0D0-26E8-8A76-4E824B62E0FD}"/>
              </a:ext>
            </a:extLst>
          </p:cNvPr>
          <p:cNvGrpSpPr/>
          <p:nvPr/>
        </p:nvGrpSpPr>
        <p:grpSpPr>
          <a:xfrm>
            <a:off x="1760706" y="3336587"/>
            <a:ext cx="8642421" cy="3009620"/>
            <a:chOff x="1011851" y="2638699"/>
            <a:chExt cx="8122889" cy="2652753"/>
          </a:xfrm>
        </p:grpSpPr>
        <p:pic>
          <p:nvPicPr>
            <p:cNvPr id="17" name="Picture 16" descr="A close-up of a graph&#10;&#10;Description automatically generated">
              <a:extLst>
                <a:ext uri="{FF2B5EF4-FFF2-40B4-BE49-F238E27FC236}">
                  <a16:creationId xmlns:a16="http://schemas.microsoft.com/office/drawing/2014/main" id="{B39DC364-0DA4-C020-F5C7-18B859F19A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1851" y="3344122"/>
              <a:ext cx="7456377" cy="1947330"/>
            </a:xfrm>
            <a:prstGeom prst="rect">
              <a:avLst/>
            </a:prstGeom>
          </p:spPr>
        </p:pic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DB73C13C-48F9-5C2E-929E-1BA4BD14C4D4}"/>
                </a:ext>
              </a:extLst>
            </p:cNvPr>
            <p:cNvSpPr/>
            <p:nvPr/>
          </p:nvSpPr>
          <p:spPr>
            <a:xfrm rot="5400000">
              <a:off x="8070870" y="4081592"/>
              <a:ext cx="1461228" cy="666512"/>
            </a:xfrm>
            <a:prstGeom prst="rightArrow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2200" b="1" dirty="0"/>
                <a:t>(γ,</a:t>
              </a:r>
              <a:r>
                <a:rPr lang="en-US" sz="2200" b="1" dirty="0"/>
                <a:t>p</a:t>
              </a:r>
              <a:r>
                <a:rPr lang="el-GR" sz="2200" b="1" dirty="0"/>
                <a:t>)</a:t>
              </a:r>
              <a:endParaRPr lang="en-US" sz="2200" b="1" dirty="0"/>
            </a:p>
          </p:txBody>
        </p:sp>
        <p:sp>
          <p:nvSpPr>
            <p:cNvPr id="19" name="Arrow: Right 18">
              <a:extLst>
                <a:ext uri="{FF2B5EF4-FFF2-40B4-BE49-F238E27FC236}">
                  <a16:creationId xmlns:a16="http://schemas.microsoft.com/office/drawing/2014/main" id="{9342CB69-5366-2CE0-C71B-53DE20EF129E}"/>
                </a:ext>
              </a:extLst>
            </p:cNvPr>
            <p:cNvSpPr/>
            <p:nvPr/>
          </p:nvSpPr>
          <p:spPr>
            <a:xfrm flipH="1">
              <a:off x="3491081" y="2638699"/>
              <a:ext cx="2947356" cy="676178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b="1" dirty="0">
                  <a:solidFill>
                    <a:schemeClr val="tx1"/>
                  </a:solidFill>
                </a:rPr>
                <a:t>(</a:t>
              </a:r>
              <a:r>
                <a:rPr lang="el-GR" sz="2200" b="1" dirty="0">
                  <a:solidFill>
                    <a:schemeClr val="tx1"/>
                  </a:solidFill>
                </a:rPr>
                <a:t>γ,</a:t>
              </a:r>
              <a:r>
                <a:rPr lang="en-US" sz="2200" b="1" dirty="0">
                  <a:solidFill>
                    <a:schemeClr val="tx1"/>
                  </a:solidFill>
                </a:rPr>
                <a:t>n)</a:t>
              </a:r>
              <a:endParaRPr lang="en-US" sz="2200" b="1" dirty="0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FBB320A5-E086-5B13-929E-9C770A2CE410}"/>
                </a:ext>
              </a:extLst>
            </p:cNvPr>
            <p:cNvCxnSpPr>
              <a:cxnSpLocks/>
            </p:cNvCxnSpPr>
            <p:nvPr/>
          </p:nvCxnSpPr>
          <p:spPr>
            <a:xfrm>
              <a:off x="7517191" y="3932627"/>
              <a:ext cx="0" cy="896982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EA495C16-D28F-BAAC-3701-88BB3C32AC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04490" y="4942059"/>
              <a:ext cx="625403" cy="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D873382-CD28-2FED-0B52-7BCCB04AC4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87591" y="4957462"/>
              <a:ext cx="752124" cy="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285F1894-AFE3-CC64-86D5-0BAC2BA2F6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71376" y="3790379"/>
              <a:ext cx="625403" cy="0"/>
            </a:xfrm>
            <a:prstGeom prst="straightConnector1">
              <a:avLst/>
            </a:prstGeom>
            <a:ln w="76200">
              <a:solidFill>
                <a:schemeClr val="bg1">
                  <a:lumMod val="9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FE978B1B-3039-4E28-1808-9AC6B60E55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47077" y="3880438"/>
              <a:ext cx="612786" cy="0"/>
            </a:xfrm>
            <a:prstGeom prst="straightConnector1">
              <a:avLst/>
            </a:prstGeom>
            <a:ln w="76200">
              <a:solidFill>
                <a:schemeClr val="bg1">
                  <a:lumMod val="9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4702A821-E8B8-AFA7-32BB-00640F7E1716}"/>
                </a:ext>
              </a:extLst>
            </p:cNvPr>
            <p:cNvSpPr/>
            <p:nvPr/>
          </p:nvSpPr>
          <p:spPr>
            <a:xfrm>
              <a:off x="6184078" y="3199640"/>
              <a:ext cx="1175472" cy="1181478"/>
            </a:xfrm>
            <a:prstGeom prst="ellipse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418735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Palmisano</a:t>
            </a:r>
            <a:r>
              <a:rPr lang="en-US" sz="2200" kern="1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1,2,3</a:t>
            </a:r>
            <a:r>
              <a:rPr lang="en-US" sz="2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A. Spyrou</a:t>
            </a:r>
            <a:r>
              <a:rPr lang="en-US" sz="2200" kern="1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1,2,3</a:t>
            </a:r>
            <a:r>
              <a:rPr lang="en-US" sz="2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A. Tsantiri</a:t>
            </a:r>
            <a:r>
              <a:rPr lang="en-US" sz="2200" kern="1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1,2,3</a:t>
            </a:r>
            <a:r>
              <a:rPr lang="en-US" sz="2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H. Berg</a:t>
            </a:r>
            <a:r>
              <a:rPr lang="en-US" sz="2200" kern="1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1,2,3</a:t>
            </a:r>
            <a:r>
              <a:rPr lang="en-US" sz="2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P. A. DeYoung</a:t>
            </a:r>
            <a:r>
              <a:rPr lang="en-US" sz="2200" kern="1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2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A. Dombos</a:t>
            </a:r>
            <a:r>
              <a:rPr lang="en-US" sz="2200" kern="1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1,2,3</a:t>
            </a:r>
            <a:r>
              <a:rPr lang="en-US" sz="2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P. Gastis</a:t>
            </a:r>
            <a:r>
              <a:rPr lang="en-US" sz="2200" kern="1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3,5</a:t>
            </a:r>
            <a:r>
              <a:rPr lang="en-US" sz="2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O. Gomez</a:t>
            </a:r>
            <a:r>
              <a:rPr lang="en-US" sz="2200" kern="1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en-US" sz="2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E. Good</a:t>
            </a:r>
            <a:r>
              <a:rPr lang="en-US" sz="2200" kern="1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2,3</a:t>
            </a:r>
            <a:r>
              <a:rPr lang="en-US" sz="2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C. Harris</a:t>
            </a:r>
            <a:r>
              <a:rPr lang="en-US" sz="2200" kern="1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1,2,3</a:t>
            </a:r>
            <a:r>
              <a:rPr lang="en-US" sz="2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S. Liddick</a:t>
            </a:r>
            <a:r>
              <a:rPr lang="en-US" sz="2200" kern="1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2,3,7</a:t>
            </a:r>
            <a:r>
              <a:rPr lang="en-US" sz="2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S. M. Lyons</a:t>
            </a:r>
            <a:r>
              <a:rPr lang="en-US" sz="2200" kern="1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1,2,3</a:t>
            </a:r>
            <a:r>
              <a:rPr lang="en-US" sz="2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P. Mohr</a:t>
            </a:r>
            <a:r>
              <a:rPr lang="en-US" sz="2200" kern="1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en-US" sz="2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J. Pereira</a:t>
            </a:r>
            <a:r>
              <a:rPr lang="en-US" sz="2200" kern="1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1,2,3</a:t>
            </a:r>
            <a:r>
              <a:rPr lang="en-US" sz="2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A. L. Richard</a:t>
            </a:r>
            <a:r>
              <a:rPr lang="en-US" sz="2200" kern="1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1,2,3</a:t>
            </a:r>
            <a:r>
              <a:rPr lang="en-US" sz="2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A. Simon</a:t>
            </a:r>
            <a:r>
              <a:rPr lang="en-US" sz="2200" kern="1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3,6</a:t>
            </a:r>
            <a:r>
              <a:rPr lang="en-US" sz="2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M. K. Smith</a:t>
            </a:r>
            <a:r>
              <a:rPr lang="en-US" sz="2200" kern="1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1,2</a:t>
            </a:r>
            <a:r>
              <a:rPr lang="en-US" sz="2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R. Zegers</a:t>
            </a:r>
            <a:r>
              <a:rPr lang="en-US" sz="2200" kern="1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1,2,3</a:t>
            </a:r>
            <a:endParaRPr lang="en-US" sz="22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2000" baseline="30000" dirty="0"/>
              <a:t>1 </a:t>
            </a:r>
            <a:r>
              <a:rPr lang="en-US" sz="2000" dirty="0"/>
              <a:t>Department of Physics and Astronomy, Michigan State University,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2000" baseline="30000" dirty="0"/>
              <a:t>2</a:t>
            </a:r>
            <a:r>
              <a:rPr lang="en-US" sz="2000" dirty="0"/>
              <a:t> Facility for Rare Isotope Beams, Michigan State University,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2000" baseline="30000" dirty="0"/>
              <a:t>3</a:t>
            </a:r>
            <a:r>
              <a:rPr lang="en-US" sz="2000" dirty="0"/>
              <a:t> Joint Institute for Nuclear Astrophysics - Center for the Evolution of the Elements,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2000" baseline="30000" dirty="0"/>
              <a:t>4 </a:t>
            </a:r>
            <a:r>
              <a:rPr lang="en-US" sz="2000" dirty="0"/>
              <a:t>Physics Department, Hope College,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2000" baseline="30000" dirty="0"/>
              <a:t>5</a:t>
            </a:r>
            <a:r>
              <a:rPr lang="en-US" sz="2000" dirty="0"/>
              <a:t> Department of Physics, Central Michigan University,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2000" baseline="30000" dirty="0"/>
              <a:t>6</a:t>
            </a:r>
            <a:r>
              <a:rPr lang="en-US" sz="2000" dirty="0"/>
              <a:t> Department of Physics, University of Notre Dame,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2000" baseline="30000" dirty="0"/>
              <a:t>7 </a:t>
            </a:r>
            <a:r>
              <a:rPr lang="en-US" sz="2000" dirty="0"/>
              <a:t>Department of Chemistry, Michigan State University,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600" baseline="30000" dirty="0"/>
              <a:t>8</a:t>
            </a:r>
            <a:r>
              <a:rPr lang="en-US" sz="1600" dirty="0"/>
              <a:t> </a:t>
            </a:r>
            <a:r>
              <a:rPr lang="en-US" sz="2000" dirty="0">
                <a:latin typeface="+mj-lt"/>
              </a:rPr>
              <a:t>Institute for Nuclear Research (</a:t>
            </a:r>
            <a:r>
              <a:rPr lang="en-US" sz="2000" dirty="0" err="1">
                <a:latin typeface="+mj-lt"/>
              </a:rPr>
              <a:t>Atomki</a:t>
            </a:r>
            <a:r>
              <a:rPr lang="en-US" sz="2000" dirty="0">
                <a:latin typeface="+mj-lt"/>
              </a:rPr>
              <a:t>), H-4001 Debrecen, Hungary</a:t>
            </a:r>
            <a:endParaRPr lang="en-US" sz="20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8374" y="324580"/>
            <a:ext cx="12788053" cy="478624"/>
          </a:xfrm>
        </p:spPr>
        <p:txBody>
          <a:bodyPr/>
          <a:lstStyle/>
          <a:p>
            <a:r>
              <a:rPr lang="en-US" sz="3200" dirty="0"/>
              <a:t>Acknowledgements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7" name="Picture 6" descr="A logo of the united states of america&#10;&#10;Description automatically generated">
            <a:extLst>
              <a:ext uri="{FF2B5EF4-FFF2-40B4-BE49-F238E27FC236}">
                <a16:creationId xmlns:a16="http://schemas.microsoft.com/office/drawing/2014/main" id="{4E8AA5A8-96EA-32A3-1051-85550FDAD8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119" y="4483111"/>
            <a:ext cx="1921753" cy="1921753"/>
          </a:xfrm>
          <a:prstGeom prst="rect">
            <a:avLst/>
          </a:prstGeom>
        </p:spPr>
      </p:pic>
      <p:pic>
        <p:nvPicPr>
          <p:cNvPr id="9" name="Picture 8" descr="A logo of a globe with a gold circle&#10;&#10;Description automatically generated">
            <a:extLst>
              <a:ext uri="{FF2B5EF4-FFF2-40B4-BE49-F238E27FC236}">
                <a16:creationId xmlns:a16="http://schemas.microsoft.com/office/drawing/2014/main" id="{D79040BB-ED4B-1F6F-AC62-F8D7EFE3C1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1463" y="4483110"/>
            <a:ext cx="1921754" cy="192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3628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03448F-F427-3149-2735-C5BB6F8676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374" y="2743304"/>
            <a:ext cx="12787089" cy="914296"/>
          </a:xfrm>
        </p:spPr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400" b="1" dirty="0"/>
              <a:t>Thank you for your attention!</a:t>
            </a:r>
          </a:p>
          <a:p>
            <a:pPr marL="0" indent="0" algn="ctr">
              <a:buNone/>
            </a:pPr>
            <a:r>
              <a:rPr lang="en-US" sz="2400" b="1" dirty="0"/>
              <a:t>Questions?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4529C3-78DE-71AE-4CDE-D93F1CB7B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94F7D8-52C6-3036-1F13-76FECD38D34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1AF06E-0308-B219-AC24-0C5B25C270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2547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of mass number&#10;&#10;Description automatically generated">
            <a:extLst>
              <a:ext uri="{FF2B5EF4-FFF2-40B4-BE49-F238E27FC236}">
                <a16:creationId xmlns:a16="http://schemas.microsoft.com/office/drawing/2014/main" id="{3D5F645E-2BFC-CB71-DA4B-83A78CFB4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079" y="1097194"/>
            <a:ext cx="5921695" cy="512081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3A51052-E1B0-4911-B556-0D835497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286D5E-BF0B-E690-9D59-2F87A220DD9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908FB1-1B93-0C4D-76EB-88B737A1553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8" name="Content Placeholder 11">
            <a:extLst>
              <a:ext uri="{FF2B5EF4-FFF2-40B4-BE49-F238E27FC236}">
                <a16:creationId xmlns:a16="http://schemas.microsoft.com/office/drawing/2014/main" id="{97048E8A-AA04-D301-D153-252C7945A5F6}"/>
              </a:ext>
            </a:extLst>
          </p:cNvPr>
          <p:cNvSpPr txBox="1">
            <a:spLocks/>
          </p:cNvSpPr>
          <p:nvPr/>
        </p:nvSpPr>
        <p:spPr bwMode="auto">
          <a:xfrm>
            <a:off x="603115" y="6114130"/>
            <a:ext cx="6710014" cy="207749"/>
          </a:xfrm>
          <a:prstGeom prst="rect">
            <a:avLst/>
          </a:prstGeom>
          <a:noFill/>
          <a:ln w="28575">
            <a:solidFill>
              <a:srgbClr val="064308"/>
            </a:solidFill>
            <a:miter lim="800000"/>
            <a:headEnd/>
            <a:tailEnd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lvl1pPr marL="192214" indent="-192214" algn="l" defTabSz="856955" rtl="0" eaLnBrk="1" fontAlgn="base" hangingPunct="1">
              <a:lnSpc>
                <a:spcPct val="90000"/>
              </a:lnSpc>
              <a:spcBef>
                <a:spcPts val="128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347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87632" indent="-161781" algn="l" defTabSz="856955" rtl="0" eaLnBrk="1" fontAlgn="base" hangingPunct="1">
              <a:lnSpc>
                <a:spcPct val="90000"/>
              </a:lnSpc>
              <a:spcBef>
                <a:spcPts val="214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133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631103" indent="-171390" algn="l" defTabSz="856955" rtl="0" eaLnBrk="1" fontAlgn="base" hangingPunct="1">
              <a:lnSpc>
                <a:spcPct val="90000"/>
              </a:lnSpc>
              <a:spcBef>
                <a:spcPts val="214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92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76867" indent="-142559" algn="l" defTabSz="856955" rtl="0" eaLnBrk="1" fontAlgn="base" hangingPunct="1">
              <a:lnSpc>
                <a:spcPct val="90000"/>
              </a:lnSpc>
              <a:spcBef>
                <a:spcPts val="214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707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69993" indent="-192214" algn="l" defTabSz="856955" rtl="0" eaLnBrk="1" fontAlgn="base" hangingPunct="1">
              <a:lnSpc>
                <a:spcPct val="90000"/>
              </a:lnSpc>
              <a:spcBef>
                <a:spcPts val="214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93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371815" indent="-160830" algn="l" defTabSz="86171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87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859385" indent="-160830" algn="l" defTabSz="86171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87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346955" indent="-160830" algn="l" defTabSz="86171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87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834522" indent="-160830" algn="l" defTabSz="86171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87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Wingdings" pitchFamily="2" charset="2"/>
              <a:buNone/>
            </a:pPr>
            <a:r>
              <a:rPr lang="en-US" sz="1500" i="1" dirty="0">
                <a:latin typeface="Times" panose="02020603050405020304" pitchFamily="18" charset="0"/>
                <a:cs typeface="Times" panose="02020603050405020304" pitchFamily="18" charset="0"/>
              </a:rPr>
              <a:t>Christian </a:t>
            </a:r>
            <a:r>
              <a:rPr lang="en-US" sz="1500" i="1" dirty="0" err="1">
                <a:latin typeface="Times" panose="02020603050405020304" pitchFamily="18" charset="0"/>
                <a:cs typeface="Times" panose="02020603050405020304" pitchFamily="18" charset="0"/>
              </a:rPr>
              <a:t>Iliadis</a:t>
            </a:r>
            <a:r>
              <a:rPr lang="en-US" sz="1500" i="1" dirty="0">
                <a:latin typeface="Times" panose="02020603050405020304" pitchFamily="18" charset="0"/>
                <a:cs typeface="Times" panose="02020603050405020304" pitchFamily="18" charset="0"/>
              </a:rPr>
              <a:t>, Nuclear Physics of Stars, Second, Revised and Enlarged Edition</a:t>
            </a:r>
            <a:endParaRPr lang="en-US" sz="1500" i="1" kern="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61674F-7CB8-7EB7-054C-148ADA1B742B}"/>
              </a:ext>
            </a:extLst>
          </p:cNvPr>
          <p:cNvSpPr txBox="1"/>
          <p:nvPr/>
        </p:nvSpPr>
        <p:spPr>
          <a:xfrm>
            <a:off x="603115" y="1430062"/>
            <a:ext cx="474709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64308"/>
                </a:solidFill>
              </a:rPr>
              <a:t>35 stable proton-rich nuclei (74&lt;A&lt;196)</a:t>
            </a:r>
            <a:endParaRPr lang="en-US" sz="2200" dirty="0">
              <a:solidFill>
                <a:srgbClr val="064308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rgbClr val="064308"/>
                </a:solidFill>
              </a:rPr>
              <a:t>100 times less abundant than adjacent s or r-process isotopes.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rgbClr val="064308"/>
                </a:solidFill>
              </a:rPr>
              <a:t>Abundances affected by structure effects (favors production of paired nucleons)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rgbClr val="064308"/>
                </a:solidFill>
              </a:rPr>
              <a:t>Peaks at </a:t>
            </a:r>
            <a:r>
              <a:rPr lang="en-US" sz="2200" baseline="30000" dirty="0">
                <a:solidFill>
                  <a:srgbClr val="064308"/>
                </a:solidFill>
              </a:rPr>
              <a:t>92</a:t>
            </a:r>
            <a:r>
              <a:rPr lang="en-US" sz="2200" dirty="0">
                <a:solidFill>
                  <a:srgbClr val="064308"/>
                </a:solidFill>
              </a:rPr>
              <a:t>Mo</a:t>
            </a:r>
            <a:r>
              <a:rPr lang="en-US" sz="2200" baseline="-25000" dirty="0">
                <a:solidFill>
                  <a:srgbClr val="064308"/>
                </a:solidFill>
              </a:rPr>
              <a:t>50</a:t>
            </a:r>
            <a:r>
              <a:rPr lang="en-US" sz="2200" dirty="0">
                <a:solidFill>
                  <a:srgbClr val="064308"/>
                </a:solidFill>
              </a:rPr>
              <a:t> and </a:t>
            </a:r>
            <a:r>
              <a:rPr lang="en-US" sz="2200" baseline="30000" dirty="0">
                <a:solidFill>
                  <a:srgbClr val="064308"/>
                </a:solidFill>
              </a:rPr>
              <a:t>112</a:t>
            </a:r>
            <a:r>
              <a:rPr lang="en-US" sz="2200" dirty="0">
                <a:solidFill>
                  <a:srgbClr val="064308"/>
                </a:solidFill>
              </a:rPr>
              <a:t>Sn (Z=50), </a:t>
            </a:r>
            <a:r>
              <a:rPr lang="en-US" sz="2200" baseline="30000" dirty="0">
                <a:solidFill>
                  <a:srgbClr val="064308"/>
                </a:solidFill>
              </a:rPr>
              <a:t>144</a:t>
            </a:r>
            <a:r>
              <a:rPr lang="en-US" sz="2200" dirty="0">
                <a:solidFill>
                  <a:srgbClr val="064308"/>
                </a:solidFill>
              </a:rPr>
              <a:t>Sm</a:t>
            </a:r>
            <a:r>
              <a:rPr lang="en-US" sz="2200" baseline="-25000" dirty="0">
                <a:solidFill>
                  <a:srgbClr val="064308"/>
                </a:solidFill>
              </a:rPr>
              <a:t>82</a:t>
            </a:r>
            <a:endParaRPr lang="en-US" sz="2200" dirty="0">
              <a:solidFill>
                <a:srgbClr val="064308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3A10A28-390D-168C-3010-F9D21988B754}"/>
              </a:ext>
            </a:extLst>
          </p:cNvPr>
          <p:cNvSpPr/>
          <p:nvPr/>
        </p:nvSpPr>
        <p:spPr>
          <a:xfrm>
            <a:off x="7733489" y="3774332"/>
            <a:ext cx="807395" cy="67120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C90D431-9118-24D5-D367-0CE2A3249B00}"/>
              </a:ext>
            </a:extLst>
          </p:cNvPr>
          <p:cNvSpPr/>
          <p:nvPr/>
        </p:nvSpPr>
        <p:spPr>
          <a:xfrm>
            <a:off x="8404343" y="4336540"/>
            <a:ext cx="807395" cy="67120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6D82D93-5206-67CB-B439-61AC52A9D294}"/>
              </a:ext>
            </a:extLst>
          </p:cNvPr>
          <p:cNvSpPr/>
          <p:nvPr/>
        </p:nvSpPr>
        <p:spPr>
          <a:xfrm>
            <a:off x="9555804" y="4867073"/>
            <a:ext cx="807395" cy="67120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967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11BE1-5EA9-FA27-191B-2450C09CD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380" y="304808"/>
            <a:ext cx="12788050" cy="510532"/>
          </a:xfrm>
        </p:spPr>
        <p:txBody>
          <a:bodyPr wrap="square" anchor="ctr">
            <a:normAutofit/>
          </a:bodyPr>
          <a:lstStyle/>
          <a:p>
            <a:endParaRPr lang="en-US" dirty="0"/>
          </a:p>
        </p:txBody>
      </p:sp>
      <p:pic>
        <p:nvPicPr>
          <p:cNvPr id="9" name="Picture 8" descr="A graph of a mass energy&#10;&#10;Description automatically generated">
            <a:extLst>
              <a:ext uri="{FF2B5EF4-FFF2-40B4-BE49-F238E27FC236}">
                <a16:creationId xmlns:a16="http://schemas.microsoft.com/office/drawing/2014/main" id="{C5D70767-6C0D-D1D7-CBDC-C571B54788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2"/>
          <a:stretch/>
        </p:blipFill>
        <p:spPr>
          <a:xfrm>
            <a:off x="43758" y="2597285"/>
            <a:ext cx="6182446" cy="3727309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3FF5DB6-B2D6-4B48-0E72-A93F59884043}"/>
                  </a:ext>
                </a:extLst>
              </p:cNvPr>
              <p:cNvSpPr>
                <a:spLocks noGrp="1"/>
              </p:cNvSpPr>
              <p:nvPr>
                <p:ph idx="10"/>
              </p:nvPr>
            </p:nvSpPr>
            <p:spPr>
              <a:xfrm>
                <a:off x="6605618" y="1143008"/>
                <a:ext cx="6290812" cy="5362575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US" dirty="0"/>
                  <a:t>Theoretical calculation of  cross-sections at the continuum</a:t>
                </a:r>
                <a:endParaRPr lang="el-GR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l-GR" i="1">
                        <a:latin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l-G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0" smtClean="0"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l-GR" i="1" smtClean="0">
                        <a:latin typeface="Cambria Math" panose="02040503050406030204" pitchFamily="18" charset="0"/>
                      </a:rPr>
                      <m:t>∙</m:t>
                    </m:r>
                    <m:r>
                      <a:rPr lang="el-GR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l-GR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J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l-GR" b="0" i="0" smtClean="0">
                        <a:latin typeface="Cambria Math" panose="02040503050406030204" pitchFamily="18" charset="0"/>
                      </a:rPr>
                      <m:t>π</m:t>
                    </m:r>
                    <m:r>
                      <a:rPr lang="el-GR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T</a:t>
                </a:r>
                <a:r>
                  <a:rPr lang="el-GR" baseline="-25000" dirty="0"/>
                  <a:t>γ</a:t>
                </a:r>
                <a:r>
                  <a:rPr lang="el-GR" dirty="0"/>
                  <a:t> </a:t>
                </a:r>
                <a14:m>
                  <m:oMath xmlns:m="http://schemas.openxmlformats.org/officeDocument/2006/math">
                    <m:r>
                      <a:rPr lang="el-GR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l-GR" dirty="0"/>
                  <a:t> </a:t>
                </a:r>
                <a:r>
                  <a:rPr lang="en-US" dirty="0"/>
                  <a:t>f(E</a:t>
                </a:r>
                <a:r>
                  <a:rPr lang="el-GR" baseline="-25000" dirty="0"/>
                  <a:t>γ</a:t>
                </a:r>
                <a:r>
                  <a:rPr lang="el-GR" dirty="0"/>
                  <a:t>) </a:t>
                </a:r>
              </a:p>
              <a:p>
                <a:r>
                  <a:rPr lang="el-GR" dirty="0"/>
                  <a:t>ρ(</a:t>
                </a:r>
                <a:r>
                  <a:rPr lang="en-US" dirty="0"/>
                  <a:t>E,J,</a:t>
                </a:r>
                <a:r>
                  <a:rPr lang="el-GR" dirty="0"/>
                  <a:t>π)</a:t>
                </a:r>
                <a:r>
                  <a:rPr lang="en-US" dirty="0"/>
                  <a:t>: Number of levels per MeV</a:t>
                </a:r>
              </a:p>
              <a:p>
                <a:r>
                  <a:rPr lang="en-US" dirty="0"/>
                  <a:t>f(E</a:t>
                </a:r>
                <a:r>
                  <a:rPr lang="el-GR" dirty="0"/>
                  <a:t>γ</a:t>
                </a:r>
                <a:r>
                  <a:rPr lang="en-US" dirty="0"/>
                  <a:t>): Probability of emitting a gamma ray of energy E</a:t>
                </a:r>
                <a:r>
                  <a:rPr lang="el-GR" baseline="-25000" dirty="0"/>
                  <a:t>γ 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3FF5DB6-B2D6-4B48-0E72-A93F598840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6605618" y="1143008"/>
                <a:ext cx="6290812" cy="5362575"/>
              </a:xfrm>
              <a:blipFill>
                <a:blip r:embed="rId3"/>
                <a:stretch>
                  <a:fillRect l="-2713" t="-25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794F4-2EF3-AFC1-32C3-5F8AA85F5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88974" y="6780213"/>
            <a:ext cx="6032101" cy="388937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Konstantinos Bosmpotinis, Oslo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501DC-37C2-3018-BB66-C2953AA96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21067" y="6780213"/>
            <a:ext cx="1083733" cy="388937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, Slide </a:t>
            </a:r>
            <a:fld id="{4F88C639-55E7-4D97-AC8D-4B42A67367B5}" type="slidenum">
              <a:rPr lang="en-US" smtClean="0"/>
              <a:pPr>
                <a:spcAft>
                  <a:spcPts val="600"/>
                </a:spcAft>
                <a:defRPr/>
              </a:pPr>
              <a:t>17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E9E49E-F262-D523-62CA-6A36D1080541}"/>
              </a:ext>
            </a:extLst>
          </p:cNvPr>
          <p:cNvSpPr txBox="1"/>
          <p:nvPr/>
        </p:nvSpPr>
        <p:spPr>
          <a:xfrm>
            <a:off x="580185" y="1269982"/>
            <a:ext cx="63451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Experimental cross-section measurements of </a:t>
            </a:r>
            <a:r>
              <a:rPr lang="en-US" sz="2400" b="1" baseline="30000" dirty="0"/>
              <a:t>84</a:t>
            </a:r>
            <a:r>
              <a:rPr lang="en-US" sz="2400" b="1" dirty="0"/>
              <a:t>Kr(p,</a:t>
            </a:r>
            <a:r>
              <a:rPr lang="el-GR" sz="2400" b="1" dirty="0"/>
              <a:t>γ</a:t>
            </a:r>
            <a:r>
              <a:rPr lang="en-US" sz="2400" b="1" dirty="0"/>
              <a:t>)</a:t>
            </a:r>
            <a:r>
              <a:rPr lang="el-GR" sz="2400" b="1" baseline="30000" dirty="0"/>
              <a:t>85</a:t>
            </a:r>
            <a:r>
              <a:rPr lang="en-US" sz="2400" b="1" dirty="0"/>
              <a:t>Rb in the energy range 2.7 MeV/u- 3.7 MeV/u [1]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A758BF-2300-558D-F612-7CD1077426AB}"/>
              </a:ext>
            </a:extLst>
          </p:cNvPr>
          <p:cNvSpPr txBox="1"/>
          <p:nvPr/>
        </p:nvSpPr>
        <p:spPr>
          <a:xfrm>
            <a:off x="6605618" y="6072827"/>
            <a:ext cx="5938352" cy="323165"/>
          </a:xfrm>
          <a:prstGeom prst="rect">
            <a:avLst/>
          </a:prstGeom>
          <a:noFill/>
          <a:ln w="28575">
            <a:solidFill>
              <a:srgbClr val="064308"/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500" i="1" dirty="0">
                <a:solidFill>
                  <a:srgbClr val="064308"/>
                </a:solidFill>
                <a:latin typeface="Times"/>
                <a:cs typeface="Times"/>
              </a:rPr>
              <a:t>[1]A. Palmisano et al, 2022, Phys. Rev. C 105.065804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046127-5220-E25E-448C-739FA66244E6}"/>
              </a:ext>
            </a:extLst>
          </p:cNvPr>
          <p:cNvSpPr txBox="1"/>
          <p:nvPr/>
        </p:nvSpPr>
        <p:spPr>
          <a:xfrm>
            <a:off x="6226204" y="4384417"/>
            <a:ext cx="6670226" cy="1384995"/>
          </a:xfrm>
          <a:prstGeom prst="rect">
            <a:avLst/>
          </a:prstGeom>
          <a:noFill/>
          <a:ln w="38100">
            <a:solidFill>
              <a:srgbClr val="064308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064308"/>
                </a:solidFill>
              </a:rPr>
              <a:t>Goal: Extract products of Nuclear Level Densities (NLD) and gamma-ray Strength Functions (</a:t>
            </a:r>
            <a:r>
              <a:rPr lang="en-US" sz="2200" dirty="0" err="1">
                <a:solidFill>
                  <a:srgbClr val="064308"/>
                </a:solidFill>
              </a:rPr>
              <a:t>gSF</a:t>
            </a:r>
            <a:r>
              <a:rPr lang="en-US" sz="2200" dirty="0">
                <a:solidFill>
                  <a:srgbClr val="064308"/>
                </a:solidFill>
              </a:rPr>
              <a:t>) for </a:t>
            </a:r>
            <a:r>
              <a:rPr lang="en-US" sz="2200" baseline="30000" dirty="0">
                <a:solidFill>
                  <a:srgbClr val="064308"/>
                </a:solidFill>
              </a:rPr>
              <a:t>85</a:t>
            </a:r>
            <a:r>
              <a:rPr lang="en-US" sz="2200" dirty="0">
                <a:solidFill>
                  <a:srgbClr val="064308"/>
                </a:solidFill>
              </a:rPr>
              <a:t>Rb to better constrain </a:t>
            </a:r>
            <a:r>
              <a:rPr lang="en-US" sz="2200" baseline="30000" dirty="0">
                <a:solidFill>
                  <a:srgbClr val="064308"/>
                </a:solidFill>
              </a:rPr>
              <a:t>85</a:t>
            </a:r>
            <a:r>
              <a:rPr lang="en-US" sz="2200" dirty="0">
                <a:solidFill>
                  <a:srgbClr val="064308"/>
                </a:solidFill>
              </a:rPr>
              <a:t>Rb(</a:t>
            </a:r>
            <a:r>
              <a:rPr lang="el-GR" sz="2200" dirty="0">
                <a:solidFill>
                  <a:srgbClr val="064308"/>
                </a:solidFill>
              </a:rPr>
              <a:t>γ</a:t>
            </a:r>
            <a:r>
              <a:rPr lang="en-US" sz="2200" dirty="0">
                <a:solidFill>
                  <a:srgbClr val="064308"/>
                </a:solidFill>
              </a:rPr>
              <a:t>,n)</a:t>
            </a:r>
            <a:r>
              <a:rPr lang="en-US" sz="2200" baseline="30000" dirty="0">
                <a:solidFill>
                  <a:srgbClr val="064308"/>
                </a:solidFill>
              </a:rPr>
              <a:t>84</a:t>
            </a:r>
            <a:r>
              <a:rPr lang="en-US" sz="2200" dirty="0">
                <a:solidFill>
                  <a:srgbClr val="064308"/>
                </a:solidFill>
              </a:rPr>
              <a:t>Rb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122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97893" y="4484718"/>
            <a:ext cx="5206483" cy="1549576"/>
          </a:xfrm>
        </p:spPr>
        <p:txBody>
          <a:bodyPr/>
          <a:lstStyle/>
          <a:p>
            <a:pPr marL="360045" indent="-360045"/>
            <a:r>
              <a:rPr lang="en-US" sz="2200" dirty="0"/>
              <a:t>2</a:t>
            </a:r>
            <a:r>
              <a:rPr lang="el-GR" sz="2200" dirty="0"/>
              <a:t>μ</a:t>
            </a:r>
            <a:r>
              <a:rPr lang="en-US" sz="2200" dirty="0"/>
              <a:t>m thick Mo foil at window entrance </a:t>
            </a:r>
            <a:r>
              <a:rPr lang="en-US" sz="2200" dirty="0">
                <a:sym typeface="Wingdings" panose="05000000000000000000" pitchFamily="2" charset="2"/>
              </a:rPr>
              <a:t>Energy Straggling</a:t>
            </a:r>
            <a:endParaRPr lang="en-US" sz="2200" dirty="0"/>
          </a:p>
          <a:p>
            <a:pPr marL="360045" indent="-360045"/>
            <a:r>
              <a:rPr lang="en-US" sz="2200" dirty="0"/>
              <a:t>Gas cell of 4cm long</a:t>
            </a:r>
          </a:p>
          <a:p>
            <a:pPr marL="360045" indent="-360045"/>
            <a:r>
              <a:rPr lang="en-US" sz="2200" dirty="0"/>
              <a:t>Inverse kinematics</a:t>
            </a:r>
            <a:r>
              <a:rPr lang="en-US" sz="2200" dirty="0">
                <a:sym typeface="Wingdings" panose="05000000000000000000" pitchFamily="2" charset="2"/>
              </a:rPr>
              <a:t> Doppler broadening</a:t>
            </a:r>
            <a:r>
              <a:rPr lang="en-US" sz="2200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8374" y="324580"/>
            <a:ext cx="12788053" cy="478624"/>
          </a:xfrm>
        </p:spPr>
        <p:txBody>
          <a:bodyPr/>
          <a:lstStyle/>
          <a:p>
            <a:pPr algn="ctr"/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1311B43-E0E5-9C36-D06A-DB0A739DEFCC}"/>
              </a:ext>
            </a:extLst>
          </p:cNvPr>
          <p:cNvGrpSpPr/>
          <p:nvPr/>
        </p:nvGrpSpPr>
        <p:grpSpPr>
          <a:xfrm>
            <a:off x="8035048" y="1543339"/>
            <a:ext cx="4680716" cy="4333872"/>
            <a:chOff x="4693298" y="1507017"/>
            <a:chExt cx="4130165" cy="397265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7811" r="891" b="1"/>
            <a:stretch/>
          </p:blipFill>
          <p:spPr>
            <a:xfrm>
              <a:off x="4693298" y="1507017"/>
              <a:ext cx="4130165" cy="2679603"/>
            </a:xfrm>
            <a:prstGeom prst="rect">
              <a:avLst/>
            </a:prstGeom>
          </p:spPr>
        </p:pic>
        <p:sp>
          <p:nvSpPr>
            <p:cNvPr id="7" name="Oval 6"/>
            <p:cNvSpPr/>
            <p:nvPr/>
          </p:nvSpPr>
          <p:spPr>
            <a:xfrm>
              <a:off x="7137918" y="2248765"/>
              <a:ext cx="1121000" cy="1664130"/>
            </a:xfrm>
            <a:prstGeom prst="ellipse">
              <a:avLst/>
            </a:prstGeom>
            <a:noFill/>
            <a:ln w="285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/>
            <p:cNvCxnSpPr>
              <a:stCxn id="12" idx="0"/>
              <a:endCxn id="7" idx="4"/>
            </p:cNvCxnSpPr>
            <p:nvPr/>
          </p:nvCxnSpPr>
          <p:spPr>
            <a:xfrm flipV="1">
              <a:off x="6874508" y="3912895"/>
              <a:ext cx="823910" cy="73578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6029442" y="4648675"/>
              <a:ext cx="1690131" cy="83099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Region of interest: 8MeV-10 MeV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 rot="16200000">
            <a:off x="-313801" y="2807109"/>
            <a:ext cx="911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counts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355438" y="4074526"/>
            <a:ext cx="1503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Energy(</a:t>
            </a:r>
            <a:r>
              <a:rPr lang="en-US" dirty="0" err="1"/>
              <a:t>keV</a:t>
            </a:r>
            <a:r>
              <a:rPr lang="en-US" dirty="0"/>
              <a:t>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0" y="1088378"/>
            <a:ext cx="46932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TAS peak of </a:t>
            </a:r>
            <a:r>
              <a:rPr lang="en-US" baseline="30000" dirty="0"/>
              <a:t>90</a:t>
            </a:r>
            <a:r>
              <a:rPr lang="en-US" dirty="0"/>
              <a:t>Zr(p,</a:t>
            </a:r>
            <a:r>
              <a:rPr lang="el-GR" dirty="0"/>
              <a:t>γ</a:t>
            </a:r>
            <a:r>
              <a:rPr lang="en-US" dirty="0"/>
              <a:t>)</a:t>
            </a:r>
            <a:r>
              <a:rPr lang="el-GR" dirty="0"/>
              <a:t> </a:t>
            </a:r>
            <a:r>
              <a:rPr lang="en-US" dirty="0"/>
              <a:t>in </a:t>
            </a:r>
            <a:r>
              <a:rPr lang="en-US" sz="2000" dirty="0"/>
              <a:t>regular</a:t>
            </a:r>
            <a:r>
              <a:rPr lang="en-US" dirty="0"/>
              <a:t> kinematics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098294" y="1088378"/>
            <a:ext cx="48174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TAS peak of </a:t>
            </a:r>
            <a:r>
              <a:rPr lang="en-US" baseline="30000" dirty="0"/>
              <a:t>84</a:t>
            </a:r>
            <a:r>
              <a:rPr lang="en-US" dirty="0"/>
              <a:t>Kr(p,</a:t>
            </a:r>
            <a:r>
              <a:rPr lang="el-GR" dirty="0"/>
              <a:t>γ</a:t>
            </a:r>
            <a:r>
              <a:rPr lang="en-US" dirty="0"/>
              <a:t>)</a:t>
            </a:r>
            <a:r>
              <a:rPr lang="el-GR" dirty="0"/>
              <a:t> </a:t>
            </a:r>
            <a:r>
              <a:rPr lang="en-US" dirty="0"/>
              <a:t>in </a:t>
            </a:r>
            <a:r>
              <a:rPr lang="en-US" sz="2000" dirty="0"/>
              <a:t>inverse</a:t>
            </a:r>
            <a:r>
              <a:rPr lang="en-US" dirty="0"/>
              <a:t> kinematics</a:t>
            </a:r>
          </a:p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78" y="1538741"/>
            <a:ext cx="4214870" cy="2923248"/>
          </a:xfrm>
          <a:prstGeom prst="rect">
            <a:avLst/>
          </a:prstGeom>
        </p:spPr>
      </p:pic>
      <p:sp>
        <p:nvSpPr>
          <p:cNvPr id="24" name="Oval 23"/>
          <p:cNvSpPr/>
          <p:nvPr/>
        </p:nvSpPr>
        <p:spPr>
          <a:xfrm>
            <a:off x="3417674" y="1606860"/>
            <a:ext cx="523213" cy="2769829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>
            <a:off x="4419744" y="2405078"/>
            <a:ext cx="3439691" cy="669359"/>
          </a:xfrm>
          <a:prstGeom prst="rightArrow">
            <a:avLst/>
          </a:prstGeom>
          <a:solidFill>
            <a:schemeClr val="accent1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0F2827-CFF5-D767-86EC-95D13AD7B57D}"/>
              </a:ext>
            </a:extLst>
          </p:cNvPr>
          <p:cNvSpPr txBox="1"/>
          <p:nvPr/>
        </p:nvSpPr>
        <p:spPr>
          <a:xfrm>
            <a:off x="5512350" y="2547487"/>
            <a:ext cx="1377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Inverse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589994-2678-7EA0-0B01-8B7BA7737C49}"/>
              </a:ext>
            </a:extLst>
          </p:cNvPr>
          <p:cNvSpPr txBox="1"/>
          <p:nvPr/>
        </p:nvSpPr>
        <p:spPr>
          <a:xfrm>
            <a:off x="1542199" y="4443858"/>
            <a:ext cx="1783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Energy (keV)</a:t>
            </a:r>
          </a:p>
        </p:txBody>
      </p:sp>
    </p:spTree>
    <p:extLst>
      <p:ext uri="{BB962C8B-B14F-4D97-AF65-F5344CB8AC3E}">
        <p14:creationId xmlns:p14="http://schemas.microsoft.com/office/powerpoint/2010/main" val="25393928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0C90CD-64C5-4775-FDE2-BDDA7F83C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4F603C-47B2-564E-0EE5-6032C0C9C3C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01D7B8-2E61-2728-5AFE-711B80F0A3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6" name="Content Placeholder 5" descr="A white rectangular object with black text&#10;&#10;Description automatically generated">
            <a:extLst>
              <a:ext uri="{FF2B5EF4-FFF2-40B4-BE49-F238E27FC236}">
                <a16:creationId xmlns:a16="http://schemas.microsoft.com/office/drawing/2014/main" id="{CD6C8444-CA75-3CCD-6863-9DAE5CBDFC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05" y="1421622"/>
            <a:ext cx="4793823" cy="4382615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F0643EA5-EF9E-12D4-AB33-5428051DD36F}"/>
              </a:ext>
            </a:extLst>
          </p:cNvPr>
          <p:cNvGrpSpPr/>
          <p:nvPr/>
        </p:nvGrpSpPr>
        <p:grpSpPr>
          <a:xfrm>
            <a:off x="6254886" y="1483164"/>
            <a:ext cx="6208048" cy="4791176"/>
            <a:chOff x="5527663" y="1145283"/>
            <a:chExt cx="5684179" cy="461346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C69FCE1-234A-4773-FF3E-302F116294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6727"/>
            <a:stretch/>
          </p:blipFill>
          <p:spPr>
            <a:xfrm>
              <a:off x="5527663" y="1145283"/>
              <a:ext cx="5684179" cy="3443911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AD659D0-F0E5-7510-4D76-114AA5D793C4}"/>
                </a:ext>
              </a:extLst>
            </p:cNvPr>
            <p:cNvSpPr txBox="1"/>
            <p:nvPr/>
          </p:nvSpPr>
          <p:spPr>
            <a:xfrm>
              <a:off x="6898642" y="5173969"/>
              <a:ext cx="1690131" cy="584775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Individual components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E0B482B-6AE3-3614-3D1D-D799EBF42D3E}"/>
                </a:ext>
              </a:extLst>
            </p:cNvPr>
            <p:cNvCxnSpPr/>
            <p:nvPr/>
          </p:nvCxnSpPr>
          <p:spPr>
            <a:xfrm flipV="1">
              <a:off x="6945284" y="4070650"/>
              <a:ext cx="562436" cy="1103320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F057149A-E9D4-DA0D-9B6E-48C6A3499529}"/>
                </a:ext>
              </a:extLst>
            </p:cNvPr>
            <p:cNvCxnSpPr>
              <a:cxnSpLocks/>
              <a:stCxn id="13" idx="0"/>
            </p:cNvCxnSpPr>
            <p:nvPr/>
          </p:nvCxnSpPr>
          <p:spPr>
            <a:xfrm flipV="1">
              <a:off x="7743708" y="3317132"/>
              <a:ext cx="972275" cy="1856837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8F5DFF0C-9F91-FADB-2A55-78CC56B34C3B}"/>
                </a:ext>
              </a:extLst>
            </p:cNvPr>
            <p:cNvCxnSpPr>
              <a:cxnSpLocks/>
              <a:stCxn id="13" idx="3"/>
            </p:cNvCxnSpPr>
            <p:nvPr/>
          </p:nvCxnSpPr>
          <p:spPr>
            <a:xfrm flipV="1">
              <a:off x="8588773" y="3042232"/>
              <a:ext cx="1829550" cy="2424125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ight Brace 19">
            <a:extLst>
              <a:ext uri="{FF2B5EF4-FFF2-40B4-BE49-F238E27FC236}">
                <a16:creationId xmlns:a16="http://schemas.microsoft.com/office/drawing/2014/main" id="{444BF246-AA96-53AD-A7F4-CD0403065BE7}"/>
              </a:ext>
            </a:extLst>
          </p:cNvPr>
          <p:cNvSpPr/>
          <p:nvPr/>
        </p:nvSpPr>
        <p:spPr>
          <a:xfrm>
            <a:off x="4212077" y="1789889"/>
            <a:ext cx="223736" cy="76848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C1483F6-6AB7-07BB-5CF2-589A78FBA096}"/>
              </a:ext>
            </a:extLst>
          </p:cNvPr>
          <p:cNvSpPr txBox="1"/>
          <p:nvPr/>
        </p:nvSpPr>
        <p:spPr>
          <a:xfrm>
            <a:off x="4542817" y="1958687"/>
            <a:ext cx="19595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2 MeV wide</a:t>
            </a:r>
          </a:p>
        </p:txBody>
      </p:sp>
    </p:spTree>
    <p:extLst>
      <p:ext uri="{BB962C8B-B14F-4D97-AF65-F5344CB8AC3E}">
        <p14:creationId xmlns:p14="http://schemas.microsoft.com/office/powerpoint/2010/main" val="1748839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4"/>
          <p:cNvSpPr>
            <a:spLocks noGrp="1"/>
          </p:cNvSpPr>
          <p:nvPr>
            <p:ph type="title"/>
          </p:nvPr>
        </p:nvSpPr>
        <p:spPr>
          <a:xfrm>
            <a:off x="108374" y="324580"/>
            <a:ext cx="12788053" cy="478624"/>
          </a:xfrm>
        </p:spPr>
        <p:txBody>
          <a:bodyPr/>
          <a:lstStyle/>
          <a:p>
            <a:r>
              <a:rPr lang="en-US" sz="3200" dirty="0">
                <a:latin typeface="Arial" pitchFamily="34" charset="0"/>
                <a:ea typeface="ＭＳ Ｐゴシック"/>
                <a:cs typeface="ＭＳ Ｐゴシック"/>
              </a:rPr>
              <a:t>Introduction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7" name="Picture 6" descr="A colorful graph of a diagram">
            <a:extLst>
              <a:ext uri="{FF2B5EF4-FFF2-40B4-BE49-F238E27FC236}">
                <a16:creationId xmlns:a16="http://schemas.microsoft.com/office/drawing/2014/main" id="{4B761AB1-67C7-4853-C265-36798B8A5D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677" y="1153004"/>
            <a:ext cx="9707122" cy="5306731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2DEA959B-C818-27D9-B4F6-AEB909BD3527}"/>
              </a:ext>
            </a:extLst>
          </p:cNvPr>
          <p:cNvGrpSpPr/>
          <p:nvPr/>
        </p:nvGrpSpPr>
        <p:grpSpPr>
          <a:xfrm>
            <a:off x="3784054" y="2337032"/>
            <a:ext cx="7587575" cy="3596840"/>
            <a:chOff x="3774332" y="2337032"/>
            <a:chExt cx="7587575" cy="3596840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8C7FB91C-14DC-A365-A63B-F78DF67069F9}"/>
                </a:ext>
              </a:extLst>
            </p:cNvPr>
            <p:cNvCxnSpPr/>
            <p:nvPr/>
          </p:nvCxnSpPr>
          <p:spPr>
            <a:xfrm>
              <a:off x="3774332" y="5933872"/>
              <a:ext cx="1400783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58F3260-57B7-8F9E-1014-CA70EA47DC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75115" y="5648340"/>
              <a:ext cx="0" cy="28553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1FEAE7B4-296F-E82F-EEBE-D63A9E1ABE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26817" y="4550650"/>
              <a:ext cx="2535856" cy="1101118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F09236F0-C6BE-2EB2-5614-D1635F3BAC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62673" y="4185288"/>
              <a:ext cx="0" cy="347801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1CA6F842-C69A-E24A-5E0E-F2BFE37F04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62673" y="2337032"/>
              <a:ext cx="3599234" cy="1848256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57947B17-392F-D58A-DADD-4E4259C5D3F5}"/>
              </a:ext>
            </a:extLst>
          </p:cNvPr>
          <p:cNvSpPr txBox="1"/>
          <p:nvPr/>
        </p:nvSpPr>
        <p:spPr>
          <a:xfrm>
            <a:off x="7558391" y="4815191"/>
            <a:ext cx="9630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064308"/>
                </a:solidFill>
              </a:rPr>
              <a:t>N= 82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3395C26-9592-9AB5-C66D-D4D88367C02C}"/>
              </a:ext>
            </a:extLst>
          </p:cNvPr>
          <p:cNvSpPr txBox="1"/>
          <p:nvPr/>
        </p:nvSpPr>
        <p:spPr>
          <a:xfrm>
            <a:off x="10958032" y="2467583"/>
            <a:ext cx="12112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064308"/>
                </a:solidFill>
              </a:rPr>
              <a:t>N= 126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F1E415-10D7-9E50-43F7-7CAF754C5CE7}"/>
              </a:ext>
            </a:extLst>
          </p:cNvPr>
          <p:cNvSpPr txBox="1"/>
          <p:nvPr/>
        </p:nvSpPr>
        <p:spPr>
          <a:xfrm>
            <a:off x="4802221" y="5978694"/>
            <a:ext cx="9630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064308"/>
                </a:solidFill>
              </a:rPr>
              <a:t>N= 50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A180245-4AE8-8DD4-F03F-02E855C791E2}"/>
              </a:ext>
            </a:extLst>
          </p:cNvPr>
          <p:cNvCxnSpPr>
            <a:cxnSpLocks/>
          </p:cNvCxnSpPr>
          <p:nvPr/>
        </p:nvCxnSpPr>
        <p:spPr>
          <a:xfrm flipV="1">
            <a:off x="3547353" y="1974716"/>
            <a:ext cx="7410679" cy="3978612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  <a:effectLst>
            <a:outerShdw blurRad="50800" dist="38100" dir="10800000" algn="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6A2E40D-B6E9-98ED-DCCA-1269EF2BC55F}"/>
              </a:ext>
            </a:extLst>
          </p:cNvPr>
          <p:cNvCxnSpPr>
            <a:cxnSpLocks/>
          </p:cNvCxnSpPr>
          <p:nvPr/>
        </p:nvCxnSpPr>
        <p:spPr>
          <a:xfrm flipH="1">
            <a:off x="4547859" y="2315183"/>
            <a:ext cx="4663879" cy="2607012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7D4A18D-66A0-8960-398D-C0B9FFBE0FF0}"/>
              </a:ext>
            </a:extLst>
          </p:cNvPr>
          <p:cNvSpPr txBox="1"/>
          <p:nvPr/>
        </p:nvSpPr>
        <p:spPr>
          <a:xfrm>
            <a:off x="5999988" y="5217453"/>
            <a:ext cx="14786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r- process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D0925A3-EBAA-091A-6AD3-B702AC98360E}"/>
              </a:ext>
            </a:extLst>
          </p:cNvPr>
          <p:cNvSpPr txBox="1"/>
          <p:nvPr/>
        </p:nvSpPr>
        <p:spPr>
          <a:xfrm>
            <a:off x="1950223" y="5617723"/>
            <a:ext cx="14786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s- process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ED87479-4DF5-269F-E9B1-A4CC9FE95A7F}"/>
              </a:ext>
            </a:extLst>
          </p:cNvPr>
          <p:cNvSpPr txBox="1"/>
          <p:nvPr/>
        </p:nvSpPr>
        <p:spPr>
          <a:xfrm>
            <a:off x="4258283" y="3360821"/>
            <a:ext cx="174170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p- process</a:t>
            </a:r>
          </a:p>
        </p:txBody>
      </p:sp>
      <p:sp>
        <p:nvSpPr>
          <p:cNvPr id="10242" name="Content Placeholder 5"/>
          <p:cNvSpPr>
            <a:spLocks noGrp="1"/>
          </p:cNvSpPr>
          <p:nvPr>
            <p:ph idx="1"/>
          </p:nvPr>
        </p:nvSpPr>
        <p:spPr>
          <a:xfrm>
            <a:off x="0" y="1142930"/>
            <a:ext cx="7144789" cy="5297556"/>
          </a:xfrm>
        </p:spPr>
        <p:txBody>
          <a:bodyPr/>
          <a:lstStyle/>
          <a:p>
            <a:r>
              <a:rPr lang="en-US" sz="2200" dirty="0">
                <a:latin typeface="Arial" pitchFamily="34" charset="0"/>
                <a:ea typeface="ＭＳ Ｐゴシック"/>
              </a:rPr>
              <a:t>How are the elements created?</a:t>
            </a:r>
          </a:p>
          <a:p>
            <a:r>
              <a:rPr lang="en-US" sz="2200" dirty="0">
                <a:latin typeface="Arial" pitchFamily="34" charset="0"/>
                <a:ea typeface="ＭＳ Ｐゴシック"/>
              </a:rPr>
              <a:t>How to explain the observed abundances?</a:t>
            </a:r>
          </a:p>
          <a:p>
            <a:r>
              <a:rPr lang="en-US" sz="2200" dirty="0">
                <a:latin typeface="Arial" pitchFamily="34" charset="0"/>
                <a:ea typeface="ＭＳ Ｐゴシック"/>
              </a:rPr>
              <a:t>Nucleosynthesis beyond iron peak?</a:t>
            </a:r>
          </a:p>
          <a:p>
            <a:r>
              <a:rPr lang="en-US" sz="2200" dirty="0">
                <a:latin typeface="Arial" pitchFamily="34" charset="0"/>
                <a:ea typeface="ＭＳ Ｐゴシック"/>
              </a:rPr>
              <a:t>What is needed from </a:t>
            </a:r>
            <a:r>
              <a:rPr lang="el-GR" sz="2200" dirty="0">
                <a:latin typeface="Arial" pitchFamily="34" charset="0"/>
                <a:ea typeface="ＭＳ Ｐゴシック"/>
              </a:rPr>
              <a:t>a </a:t>
            </a:r>
            <a:r>
              <a:rPr lang="en-US" sz="2200" dirty="0">
                <a:latin typeface="Arial" pitchFamily="34" charset="0"/>
                <a:ea typeface="ＭＳ Ｐゴシック"/>
              </a:rPr>
              <a:t>nuclear physics stand point?</a:t>
            </a:r>
            <a:endParaRPr lang="en-US" sz="2000" dirty="0">
              <a:latin typeface="Arial" pitchFamily="34" charset="0"/>
              <a:ea typeface="ＭＳ Ｐゴシック"/>
            </a:endParaRPr>
          </a:p>
          <a:p>
            <a:pPr marL="459713" lvl="2" indent="0">
              <a:buNone/>
            </a:pPr>
            <a:endParaRPr lang="en-US" sz="1787" dirty="0">
              <a:latin typeface="Arial" pitchFamily="34" charset="0"/>
              <a:ea typeface="ＭＳ Ｐゴシック"/>
            </a:endParaRPr>
          </a:p>
          <a:p>
            <a:pPr marL="459713" lvl="2" indent="0">
              <a:buNone/>
            </a:pPr>
            <a:endParaRPr lang="en-US" sz="1787" dirty="0">
              <a:latin typeface="Arial" pitchFamily="34" charset="0"/>
              <a:ea typeface="ＭＳ Ｐゴシック"/>
            </a:endParaRPr>
          </a:p>
          <a:p>
            <a:pPr marL="459713" lvl="2" indent="0">
              <a:buNone/>
            </a:pPr>
            <a:endParaRPr lang="en-US" sz="1787" dirty="0">
              <a:latin typeface="Arial" pitchFamily="34" charset="0"/>
              <a:ea typeface="ＭＳ Ｐゴシック"/>
            </a:endParaRPr>
          </a:p>
          <a:p>
            <a:pPr lvl="1"/>
            <a:endParaRPr lang="en-US" sz="2000" dirty="0">
              <a:latin typeface="Arial" pitchFamily="34" charset="0"/>
              <a:ea typeface="ＭＳ Ｐゴシック"/>
            </a:endParaRPr>
          </a:p>
          <a:p>
            <a:pPr lvl="1"/>
            <a:endParaRPr lang="en-US" sz="2000" dirty="0">
              <a:latin typeface="Arial" pitchFamily="34" charset="0"/>
              <a:ea typeface="ＭＳ Ｐゴシック"/>
            </a:endParaRPr>
          </a:p>
          <a:p>
            <a:pPr lvl="1"/>
            <a:endParaRPr lang="en-US" sz="2000" dirty="0">
              <a:latin typeface="Arial" pitchFamily="34" charset="0"/>
              <a:ea typeface="ＭＳ Ｐゴシック"/>
            </a:endParaRPr>
          </a:p>
          <a:p>
            <a:pPr lvl="1"/>
            <a:endParaRPr lang="en-US" sz="2000" dirty="0">
              <a:latin typeface="Arial" pitchFamily="34" charset="0"/>
              <a:ea typeface="ＭＳ Ｐゴシック"/>
            </a:endParaRPr>
          </a:p>
          <a:p>
            <a:pPr lvl="1"/>
            <a:endParaRPr lang="en-US" sz="2000" dirty="0">
              <a:latin typeface="Arial" pitchFamily="34" charset="0"/>
              <a:ea typeface="ＭＳ Ｐゴシック"/>
            </a:endParaRPr>
          </a:p>
          <a:p>
            <a:pPr marL="225851" lvl="1" indent="0">
              <a:buNone/>
            </a:pPr>
            <a:endParaRPr lang="en-US" sz="2000" dirty="0">
              <a:latin typeface="Arial" pitchFamily="34" charset="0"/>
              <a:ea typeface="ＭＳ Ｐゴシック"/>
            </a:endParaRPr>
          </a:p>
          <a:p>
            <a:pPr lvl="1"/>
            <a:endParaRPr lang="en-US" sz="2000" dirty="0">
              <a:latin typeface="Arial" pitchFamily="34" charset="0"/>
              <a:ea typeface="ＭＳ Ｐゴシック"/>
            </a:endParaRPr>
          </a:p>
          <a:p>
            <a:pPr marL="225851" lvl="1" indent="0">
              <a:buNone/>
            </a:pPr>
            <a:endParaRPr lang="en-US" sz="2000" dirty="0">
              <a:latin typeface="Arial" pitchFamily="34" charset="0"/>
              <a:ea typeface="ＭＳ Ｐゴシック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sz="2000" dirty="0">
              <a:latin typeface="Arial" pitchFamily="34" charset="0"/>
              <a:ea typeface="ＭＳ Ｐゴシック"/>
            </a:endParaRPr>
          </a:p>
          <a:p>
            <a:pPr marL="225851" lvl="1" indent="0">
              <a:buNone/>
            </a:pPr>
            <a:endParaRPr lang="en-US" sz="2000" dirty="0">
              <a:latin typeface="Arial" pitchFamily="34" charset="0"/>
              <a:ea typeface="ＭＳ Ｐゴシック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sz="2000" dirty="0">
              <a:latin typeface="Arial" pitchFamily="34" charset="0"/>
              <a:ea typeface="ＭＳ Ｐゴシック"/>
              <a:cs typeface="ＭＳ Ｐゴシック"/>
            </a:endParaRPr>
          </a:p>
          <a:p>
            <a:pPr lvl="1"/>
            <a:endParaRPr lang="en-US" sz="1624" dirty="0">
              <a:latin typeface="Arial" pitchFamily="34" charset="0"/>
              <a:ea typeface="ＭＳ Ｐゴシック"/>
              <a:cs typeface="ＭＳ Ｐゴシック"/>
            </a:endParaRPr>
          </a:p>
          <a:p>
            <a:pPr lvl="1"/>
            <a:endParaRPr lang="en-US" sz="1624" dirty="0">
              <a:latin typeface="Arial" pitchFamily="34" charset="0"/>
              <a:ea typeface="ＭＳ Ｐゴシック"/>
              <a:cs typeface="ＭＳ Ｐゴシック"/>
            </a:endParaRPr>
          </a:p>
          <a:p>
            <a:endParaRPr lang="en-US" dirty="0">
              <a:latin typeface="Arial" pitchFamily="34" charset="0"/>
              <a:ea typeface="ＭＳ Ｐゴシック"/>
              <a:cs typeface="ＭＳ Ｐゴシック"/>
            </a:endParaRPr>
          </a:p>
          <a:p>
            <a:endParaRPr lang="en-US" dirty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6128320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B293B5-BC26-67E5-CDD8-56A0C769F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05052" y="397835"/>
            <a:ext cx="12788050" cy="478624"/>
          </a:xfrm>
        </p:spPr>
        <p:txBody>
          <a:bodyPr/>
          <a:lstStyle/>
          <a:p>
            <a:endParaRPr lang="en-US" sz="32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79C6D0-1366-840F-3999-309A35BF3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2451370"/>
            <a:ext cx="12788049" cy="3968884"/>
          </a:xfrm>
        </p:spPr>
        <p:txBody>
          <a:bodyPr wrap="square" anchor="t"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Use the RAINIER code output file as an input to the GEANT4 code to account for detector response.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Generate the simulated spectra for each beam energy.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64308"/>
                </a:solidFill>
              </a:rPr>
              <a:t>TAS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64308"/>
                </a:solidFill>
              </a:rPr>
              <a:t>SoS (gated on the TAS peak)</a:t>
            </a:r>
          </a:p>
          <a:p>
            <a:pPr marL="742950" lvl="1" indent="-285750"/>
            <a:r>
              <a:rPr lang="en-US" sz="2400" dirty="0">
                <a:solidFill>
                  <a:srgbClr val="064308"/>
                </a:solidFill>
              </a:rPr>
              <a:t>Multiplicity (gated on the TAS peak)</a:t>
            </a:r>
          </a:p>
          <a:p>
            <a:r>
              <a:rPr lang="en-US" sz="2400" dirty="0"/>
              <a:t>Fit the simulated spectra to the experimental ones</a:t>
            </a:r>
          </a:p>
          <a:p>
            <a:r>
              <a:rPr lang="en-US" sz="2400" dirty="0"/>
              <a:t>Obtain the chi-square value for each set of parameters.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40ABBE-6715-94A9-2FFE-AB9039B31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88974" y="6780213"/>
            <a:ext cx="6032101" cy="388937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Konstantinos Bosmpotinis, Oslo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1B1E62-E40F-938D-824B-E3CA3ED31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21067" y="6780213"/>
            <a:ext cx="1083733" cy="388937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spcAft>
                  <a:spcPts val="600"/>
                </a:spcAft>
                <a:defRPr/>
              </a:pPr>
              <a:t>20</a:t>
            </a:fld>
            <a:endParaRPr lang="en-US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98A5E631-8F6E-8567-E5C4-83CEC578D2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4983787"/>
              </p:ext>
            </p:extLst>
          </p:nvPr>
        </p:nvGraphicFramePr>
        <p:xfrm>
          <a:off x="216753" y="1167319"/>
          <a:ext cx="8771604" cy="1147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931788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8374" y="324580"/>
            <a:ext cx="12788053" cy="478624"/>
          </a:xfrm>
        </p:spPr>
        <p:txBody>
          <a:bodyPr/>
          <a:lstStyle/>
          <a:p>
            <a:endParaRPr lang="en-US" sz="32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EA3EF-E021-D867-7128-65FCEF8145F0}"/>
              </a:ext>
            </a:extLst>
          </p:cNvPr>
          <p:cNvSpPr txBox="1"/>
          <p:nvPr/>
        </p:nvSpPr>
        <p:spPr>
          <a:xfrm>
            <a:off x="1381328" y="2003898"/>
            <a:ext cx="616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</a:t>
            </a:r>
          </a:p>
        </p:txBody>
      </p:sp>
      <p:pic>
        <p:nvPicPr>
          <p:cNvPr id="17" name="Content Placeholder 16" descr="A graph with multicolored lines&#10;&#10;Description automatically generated">
            <a:extLst>
              <a:ext uri="{FF2B5EF4-FFF2-40B4-BE49-F238E27FC236}">
                <a16:creationId xmlns:a16="http://schemas.microsoft.com/office/drawing/2014/main" id="{707A9795-AE83-C968-E65A-F952ECD4D0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030" y="2003898"/>
            <a:ext cx="6550487" cy="4063496"/>
          </a:xfrm>
        </p:spPr>
      </p:pic>
      <p:pic>
        <p:nvPicPr>
          <p:cNvPr id="19" name="Picture 18" descr="A graph of energy and energy&#10;&#10;Description automatically generated">
            <a:extLst>
              <a:ext uri="{FF2B5EF4-FFF2-40B4-BE49-F238E27FC236}">
                <a16:creationId xmlns:a16="http://schemas.microsoft.com/office/drawing/2014/main" id="{5F4C3200-9C62-41A2-5E25-03A6E661C9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3898"/>
            <a:ext cx="6385030" cy="392447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E70A005-AADF-87AF-38E1-DA40AE36CEA6}"/>
              </a:ext>
            </a:extLst>
          </p:cNvPr>
          <p:cNvSpPr txBox="1"/>
          <p:nvPr/>
        </p:nvSpPr>
        <p:spPr>
          <a:xfrm>
            <a:off x="4153711" y="2373230"/>
            <a:ext cx="19552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TAS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79B36B-0DFF-F8F6-5ECE-5FE306B72BAA}"/>
              </a:ext>
            </a:extLst>
          </p:cNvPr>
          <p:cNvSpPr txBox="1"/>
          <p:nvPr/>
        </p:nvSpPr>
        <p:spPr>
          <a:xfrm>
            <a:off x="7385659" y="2392526"/>
            <a:ext cx="19552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Multiplicity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5DC720-6B25-0BA4-ABAE-388018E8D8C8}"/>
              </a:ext>
            </a:extLst>
          </p:cNvPr>
          <p:cNvSpPr txBox="1"/>
          <p:nvPr/>
        </p:nvSpPr>
        <p:spPr>
          <a:xfrm>
            <a:off x="2230719" y="1326033"/>
            <a:ext cx="8308622" cy="430887"/>
          </a:xfrm>
          <a:prstGeom prst="rect">
            <a:avLst/>
          </a:prstGeom>
          <a:noFill/>
          <a:ln w="57150">
            <a:solidFill>
              <a:srgbClr val="06430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Preliminary results</a:t>
            </a:r>
          </a:p>
        </p:txBody>
      </p:sp>
    </p:spTree>
    <p:extLst>
      <p:ext uri="{BB962C8B-B14F-4D97-AF65-F5344CB8AC3E}">
        <p14:creationId xmlns:p14="http://schemas.microsoft.com/office/powerpoint/2010/main" val="1321134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C34C8-38C9-DFC8-909C-13E7C273F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FDAF1B-D922-DE2C-1A01-8B820D266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4EF65-78AB-6B24-500C-F1769567B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4F88C639-55E7-4D97-AC8D-4B42A67367B5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8" name="Picture 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288BD578-B9E2-416E-103D-6973DF598A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8" t="11393" r="8671"/>
          <a:stretch/>
        </p:blipFill>
        <p:spPr>
          <a:xfrm>
            <a:off x="183872" y="1565153"/>
            <a:ext cx="6032102" cy="4465246"/>
          </a:xfrm>
          <a:prstGeom prst="rect">
            <a:avLst/>
          </a:prstGeom>
        </p:spPr>
      </p:pic>
      <p:pic>
        <p:nvPicPr>
          <p:cNvPr id="10" name="Picture 9" descr="A graph of a number of energy levels&#10;&#10;Description automatically generated">
            <a:extLst>
              <a:ext uri="{FF2B5EF4-FFF2-40B4-BE49-F238E27FC236}">
                <a16:creationId xmlns:a16="http://schemas.microsoft.com/office/drawing/2014/main" id="{A5A18D14-F546-40DE-B8BC-13EA15D685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" t="12604" r="9284"/>
          <a:stretch/>
        </p:blipFill>
        <p:spPr>
          <a:xfrm>
            <a:off x="6614809" y="1565153"/>
            <a:ext cx="5958603" cy="438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2264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8374" y="324580"/>
            <a:ext cx="12788053" cy="478624"/>
          </a:xfrm>
        </p:spPr>
        <p:txBody>
          <a:bodyPr/>
          <a:lstStyle/>
          <a:p>
            <a:r>
              <a:rPr lang="en-US" sz="3200" spc="-5" dirty="0"/>
              <a:t>Back-up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BC78A0BD-8744-8F82-816C-BC998DCD455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024288"/>
                <a:ext cx="7855131" cy="526662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b="0" i="1" dirty="0">
                    <a:latin typeface="Cambria Math" panose="02040503050406030204" pitchFamily="18" charset="0"/>
                  </a:rPr>
                  <a:t>Models used to simulate the deexcitation of the compound nucleus.</a:t>
                </a:r>
              </a:p>
              <a:p>
                <a14:m>
                  <m:oMath xmlns:m="http://schemas.openxmlformats.org/officeDocument/2006/math">
                    <m:r>
                      <a:rPr lang="el-GR" b="0" i="1" smtClean="0">
                        <a:latin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d>
                    <m:r>
                      <a:rPr lang="el-GR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l-G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12</m:t>
                        </m:r>
                        <m:rad>
                          <m:radPr>
                            <m:degHide m:val="on"/>
                            <m:ctrlPr>
                              <a:rPr lang="el-GR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l-GR" b="0" i="1" smtClean="0">
                                <a:latin typeface="Cambria Math" panose="02040503050406030204" pitchFamily="18" charset="0"/>
                              </a:rPr>
                              <m:t>2 </m:t>
                            </m:r>
                          </m:e>
                        </m:rad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  <m:sSup>
                          <m:sSupPr>
                            <m:ctrlPr>
                              <a:rPr lang="el-GR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p>
                            <m:f>
                              <m:fPr>
                                <m:ctrlPr>
                                  <a:rPr lang="el-G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l-GR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l-GR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sup>
                        </m:sSup>
                      </m:den>
                    </m:f>
                    <m: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rad>
                              </m:e>
                            </m:d>
                          </m:e>
                        </m:func>
                      </m:num>
                      <m:den>
                        <m:sSup>
                          <m:sSupPr>
                            <m:ctrlP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sup>
                        </m:sSup>
                      </m:den>
                    </m:f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lvl="1"/>
                <a:r>
                  <a:rPr lang="en-US" sz="2000" dirty="0">
                    <a:ea typeface="Cambria Math" panose="02040503050406030204" pitchFamily="18" charset="0"/>
                  </a:rPr>
                  <a:t>a: adjustable parameter in MeV</a:t>
                </a:r>
                <a:r>
                  <a:rPr lang="en-US" sz="2000" baseline="30000" dirty="0">
                    <a:ea typeface="Cambria Math" panose="02040503050406030204" pitchFamily="18" charset="0"/>
                  </a:rPr>
                  <a:t>-1</a:t>
                </a:r>
                <a:r>
                  <a:rPr lang="en-US" sz="2000" dirty="0">
                    <a:ea typeface="Cambria Math" panose="02040503050406030204" pitchFamily="18" charset="0"/>
                  </a:rPr>
                  <a:t>.</a:t>
                </a:r>
              </a:p>
              <a:p>
                <a:pPr lvl="1"/>
                <a:r>
                  <a:rPr lang="en-US" sz="2000" dirty="0">
                    <a:ea typeface="Cambria Math" panose="02040503050406030204" pitchFamily="18" charset="0"/>
                  </a:rPr>
                  <a:t>E</a:t>
                </a:r>
                <a:r>
                  <a:rPr lang="en-US" sz="2000" baseline="-25000" dirty="0">
                    <a:ea typeface="Cambria Math" panose="02040503050406030204" pitchFamily="18" charset="0"/>
                  </a:rPr>
                  <a:t>1</a:t>
                </a:r>
                <a:r>
                  <a:rPr lang="en-US" sz="2000" dirty="0">
                    <a:ea typeface="Cambria Math" panose="02040503050406030204" pitchFamily="18" charset="0"/>
                  </a:rPr>
                  <a:t> is the energy offset  in MeV</a:t>
                </a:r>
                <a:endParaRPr lang="en-US" sz="2000" b="0" dirty="0"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l-GR" b="0" i="1" smtClean="0">
                        <a:latin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d>
                    <m:r>
                      <a:rPr lang="el-GR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l-G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l-GR" b="0" dirty="0">
                    <a:ea typeface="Cambria Math" panose="02040503050406030204" pitchFamily="18" charset="0"/>
                  </a:rPr>
                  <a:t>, </a:t>
                </a:r>
                <a:r>
                  <a:rPr lang="en-US" b="0" dirty="0">
                    <a:ea typeface="Cambria Math" panose="02040503050406030204" pitchFamily="18" charset="0"/>
                  </a:rPr>
                  <a:t>where</a:t>
                </a:r>
              </a:p>
              <a:p>
                <a:pPr lvl="1"/>
                <a:r>
                  <a:rPr lang="el-GR" sz="2000" dirty="0">
                    <a:ea typeface="Cambria Math" panose="02040503050406030204" pitchFamily="18" charset="0"/>
                  </a:rPr>
                  <a:t>Ε</a:t>
                </a:r>
                <a:r>
                  <a:rPr lang="el-GR" sz="2000" baseline="-25000" dirty="0">
                    <a:ea typeface="Cambria Math" panose="02040503050406030204" pitchFamily="18" charset="0"/>
                  </a:rPr>
                  <a:t>0</a:t>
                </a:r>
                <a:r>
                  <a:rPr lang="el-GR" sz="2000" dirty="0">
                    <a:ea typeface="Cambria Math" panose="02040503050406030204" pitchFamily="18" charset="0"/>
                  </a:rPr>
                  <a:t> </a:t>
                </a:r>
                <a:r>
                  <a:rPr lang="en-US" sz="2000" dirty="0">
                    <a:ea typeface="Cambria Math" panose="02040503050406030204" pitchFamily="18" charset="0"/>
                  </a:rPr>
                  <a:t>is the energy offset in MeV</a:t>
                </a:r>
                <a:endParaRPr lang="en-US" sz="2000" b="0" dirty="0">
                  <a:ea typeface="Cambria Math" panose="02040503050406030204" pitchFamily="18" charset="0"/>
                </a:endParaRPr>
              </a:p>
              <a:p>
                <a:pPr lvl="1"/>
                <a:r>
                  <a:rPr lang="en-US" sz="2000" b="0" dirty="0">
                    <a:ea typeface="Cambria Math" panose="02040503050406030204" pitchFamily="18" charset="0"/>
                  </a:rPr>
                  <a:t>T is the temperature in MeV</a:t>
                </a:r>
              </a:p>
              <a:p>
                <a:r>
                  <a:rPr lang="en-US" dirty="0"/>
                  <a:t>f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</m:d>
                    <m:r>
                      <a:rPr lang="el-GR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l-G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ħ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l-GR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l-GR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l-G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  <m:sSub>
                          <m:sSubPr>
                            <m:ctrlP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Ε</m:t>
                            </m:r>
                            <m:r>
                              <a:rPr lang="el-GR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Sup>
                          <m:sSubSupPr>
                            <m:ctrlP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Ε</m:t>
                            </m:r>
                            <m:r>
                              <a:rPr lang="el-GR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l-G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E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l-GR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γ</m:t>
                                    </m:r>
                                  </m:sub>
                                  <m:sup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l-G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E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l-GR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Ε</m:t>
                                    </m:r>
                                    <m:r>
                                      <a:rPr lang="el-GR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d>
                          </m:e>
                          <m:sup>
                            <m: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l-G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sub>
                          <m:sup>
                            <m:r>
                              <a:rPr lang="el-G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l-G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Ε</m:t>
                            </m:r>
                            <m:r>
                              <a:rPr lang="el-GR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l-G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pPr lvl="1"/>
                <a:r>
                  <a:rPr lang="el-GR" sz="2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Ε</m:t>
                        </m:r>
                        <m:r>
                          <a:rPr lang="el-GR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  <m:sup/>
                    </m:sSubSup>
                    <m:r>
                      <a:rPr lang="el-G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is the width of the GDR.</a:t>
                </a:r>
              </a:p>
              <a:p>
                <a:pPr lvl="1"/>
                <a:r>
                  <a:rPr lang="el-GR" sz="2000" baseline="-25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Ε</m:t>
                        </m:r>
                        <m:r>
                          <a:rPr lang="el-GR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  <m:sup/>
                    </m:sSubSup>
                  </m:oMath>
                </a14:m>
                <a:r>
                  <a:rPr lang="el-GR" sz="2000" baseline="-25000" dirty="0"/>
                  <a:t> </a:t>
                </a:r>
                <a:r>
                  <a:rPr lang="el-GR" sz="2000" baseline="30000" dirty="0"/>
                  <a:t> </a:t>
                </a:r>
                <a:r>
                  <a:rPr lang="en-US" sz="2000" baseline="-25000" dirty="0"/>
                  <a:t> </a:t>
                </a:r>
                <a:r>
                  <a:rPr lang="en-US" sz="2000" dirty="0"/>
                  <a:t>is the centroid </a:t>
                </a:r>
                <a:r>
                  <a:rPr lang="el-GR" sz="2000" baseline="30000" dirty="0"/>
                  <a:t> </a:t>
                </a:r>
                <a:r>
                  <a:rPr lang="el-GR" sz="2000" dirty="0"/>
                  <a:t> </a:t>
                </a:r>
                <a:r>
                  <a:rPr lang="en-US" sz="2000" dirty="0"/>
                  <a:t>of the giant resonance.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l-G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Ε</m:t>
                        </m:r>
                        <m:r>
                          <a:rPr lang="el-GR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strength of the giant resonance.</a:t>
                </a:r>
              </a:p>
            </p:txBody>
          </p:sp>
        </mc:Choice>
        <mc:Fallback xmlns="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BC78A0BD-8744-8F82-816C-BC998DCD45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024288"/>
                <a:ext cx="7855131" cy="5266624"/>
              </a:xfrm>
              <a:blipFill>
                <a:blip r:embed="rId3"/>
                <a:stretch>
                  <a:fillRect l="-2327" t="-2431" b="-4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graph of a function&#10;&#10;Description automatically generated">
            <a:extLst>
              <a:ext uri="{FF2B5EF4-FFF2-40B4-BE49-F238E27FC236}">
                <a16:creationId xmlns:a16="http://schemas.microsoft.com/office/drawing/2014/main" id="{5A619C77-745F-AD54-731C-64E07F08645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5587" y="3452980"/>
            <a:ext cx="3751918" cy="3106149"/>
          </a:xfrm>
          <a:prstGeom prst="rect">
            <a:avLst/>
          </a:prstGeom>
        </p:spPr>
      </p:pic>
      <p:pic>
        <p:nvPicPr>
          <p:cNvPr id="13" name="Picture 12" descr="A graph of energy and energy&#10;&#10;Description automatically generated with medium confidence">
            <a:extLst>
              <a:ext uri="{FF2B5EF4-FFF2-40B4-BE49-F238E27FC236}">
                <a16:creationId xmlns:a16="http://schemas.microsoft.com/office/drawing/2014/main" id="{68F33B0D-1CDD-51B2-6B6D-9C9675B6AD6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199" y="331979"/>
            <a:ext cx="3547700" cy="3294793"/>
          </a:xfrm>
          <a:prstGeom prst="rect">
            <a:avLst/>
          </a:prstGeom>
        </p:spPr>
      </p:pic>
      <p:pic>
        <p:nvPicPr>
          <p:cNvPr id="15" name="Picture 14" descr="A graph of energy and energy">
            <a:extLst>
              <a:ext uri="{FF2B5EF4-FFF2-40B4-BE49-F238E27FC236}">
                <a16:creationId xmlns:a16="http://schemas.microsoft.com/office/drawing/2014/main" id="{B740EA53-EEC4-3318-B1DE-641BE865AA9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886" y="2144312"/>
            <a:ext cx="3547700" cy="329479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2B61708-8B10-950F-E381-F0DEFF229C11}"/>
              </a:ext>
            </a:extLst>
          </p:cNvPr>
          <p:cNvSpPr txBox="1"/>
          <p:nvPr/>
        </p:nvSpPr>
        <p:spPr>
          <a:xfrm>
            <a:off x="4716411" y="1821146"/>
            <a:ext cx="3297254" cy="646331"/>
          </a:xfrm>
          <a:prstGeom prst="rect">
            <a:avLst/>
          </a:prstGeom>
          <a:noFill/>
          <a:ln w="28575">
            <a:solidFill>
              <a:srgbClr val="064308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Complete levels up to 2.37 MeV</a:t>
            </a:r>
          </a:p>
        </p:txBody>
      </p:sp>
    </p:spTree>
    <p:extLst>
      <p:ext uri="{BB962C8B-B14F-4D97-AF65-F5344CB8AC3E}">
        <p14:creationId xmlns:p14="http://schemas.microsoft.com/office/powerpoint/2010/main" val="24152983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31834D-DBCB-BEA8-3183-E220349D27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Sunscreen- </a:t>
            </a:r>
            <a:r>
              <a:rPr lang="en-US" dirty="0" err="1"/>
              <a:t>SuN</a:t>
            </a:r>
            <a:r>
              <a:rPr lang="en-US" dirty="0"/>
              <a:t> coincidence window 1</a:t>
            </a:r>
            <a:r>
              <a:rPr lang="el-GR" dirty="0"/>
              <a:t>μ</a:t>
            </a:r>
            <a:r>
              <a:rPr lang="en-US" dirty="0"/>
              <a:t>s</a:t>
            </a:r>
            <a:r>
              <a:rPr lang="en-US" dirty="0">
                <a:sym typeface="Wingdings" panose="05000000000000000000" pitchFamily="2" charset="2"/>
              </a:rPr>
              <a:t> cant make it too </a:t>
            </a:r>
            <a:r>
              <a:rPr lang="en-US" dirty="0" err="1">
                <a:sym typeface="Wingdings" panose="05000000000000000000" pitchFamily="2" charset="2"/>
              </a:rPr>
              <a:t>smalltime</a:t>
            </a:r>
            <a:r>
              <a:rPr lang="en-US" dirty="0">
                <a:sym typeface="Wingdings" panose="05000000000000000000" pitchFamily="2" charset="2"/>
              </a:rPr>
              <a:t> resolution of </a:t>
            </a:r>
            <a:r>
              <a:rPr lang="en-US" dirty="0" err="1">
                <a:sym typeface="Wingdings" panose="05000000000000000000" pitchFamily="2" charset="2"/>
              </a:rPr>
              <a:t>SuN</a:t>
            </a:r>
            <a:r>
              <a:rPr lang="en-US" dirty="0">
                <a:sym typeface="Wingdings" panose="05000000000000000000" pitchFamily="2" charset="2"/>
              </a:rPr>
              <a:t> (few ns)</a:t>
            </a:r>
          </a:p>
          <a:p>
            <a:r>
              <a:rPr lang="en-US" dirty="0">
                <a:sym typeface="Wingdings" panose="05000000000000000000" pitchFamily="2" charset="2"/>
              </a:rPr>
              <a:t>Energy levels are retrieved from RIPL3 until the level scheme is complete. Beyond that point, a phenomenological model is used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0EA67F6-BCFF-5AA2-AD12-18946CED0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1B9D03-9794-A183-AC7E-DF389BEAF35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61F37C-69A7-88FF-4EFB-E736E0E64A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5388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diagram of a bar graph&#10;&#10;Description automatically generated">
            <a:extLst>
              <a:ext uri="{FF2B5EF4-FFF2-40B4-BE49-F238E27FC236}">
                <a16:creationId xmlns:a16="http://schemas.microsoft.com/office/drawing/2014/main" id="{37863F25-6739-145C-FF9C-DC45FD5484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420" y="2133022"/>
            <a:ext cx="6414440" cy="159267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28F47E5-9C25-B431-FF72-0CBCD096E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1233D0-2E3F-11B6-CA9F-9BC0D3761B7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1C9CE5-EAFC-EF50-08EA-5C3DD69A74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FBC3CE-F555-1F58-5F84-9B947CF13C37}"/>
              </a:ext>
            </a:extLst>
          </p:cNvPr>
          <p:cNvSpPr txBox="1"/>
          <p:nvPr/>
        </p:nvSpPr>
        <p:spPr>
          <a:xfrm>
            <a:off x="3891064" y="4270443"/>
            <a:ext cx="4873557" cy="323165"/>
          </a:xfrm>
          <a:prstGeom prst="rect">
            <a:avLst/>
          </a:prstGeom>
          <a:noFill/>
          <a:ln w="28575">
            <a:solidFill>
              <a:srgbClr val="06430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i="1" dirty="0">
                <a:latin typeface="Times" panose="02020603050405020304" pitchFamily="18" charset="0"/>
                <a:cs typeface="Times" panose="02020603050405020304" pitchFamily="18" charset="0"/>
              </a:rPr>
              <a:t>Credit: Alicia Palmisano PhD thesis</a:t>
            </a:r>
          </a:p>
        </p:txBody>
      </p:sp>
    </p:spTree>
    <p:extLst>
      <p:ext uri="{BB962C8B-B14F-4D97-AF65-F5344CB8AC3E}">
        <p14:creationId xmlns:p14="http://schemas.microsoft.com/office/powerpoint/2010/main" val="36174683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2A4C278C-E25B-1B63-C8C6-9414EC1F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380" y="304808"/>
            <a:ext cx="12788050" cy="51053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97DEAA-ABA2-464B-5922-ABB5C1986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88974" y="6780213"/>
            <a:ext cx="6032101" cy="388937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Konstantinos Bosmpotinis, Oslo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FC6B21-96D6-9ECD-217E-A99669DA8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21067" y="6780213"/>
            <a:ext cx="1083733" cy="388937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spcAft>
                  <a:spcPts val="600"/>
                </a:spcAft>
                <a:defRPr/>
              </a:pPr>
              <a:t>26</a:t>
            </a:fld>
            <a:endParaRPr lang="en-US"/>
          </a:p>
        </p:txBody>
      </p:sp>
      <p:pic>
        <p:nvPicPr>
          <p:cNvPr id="11" name="Content Placeholder 10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B3CF97F8-F81A-BDAC-60DA-E2B71D9262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7" t="10407" r="8688" b="1540"/>
          <a:stretch/>
        </p:blipFill>
        <p:spPr>
          <a:xfrm>
            <a:off x="245911" y="1468875"/>
            <a:ext cx="6414281" cy="4773217"/>
          </a:xfrm>
        </p:spPr>
      </p:pic>
      <p:pic>
        <p:nvPicPr>
          <p:cNvPr id="15" name="Picture 14" descr="A graph of a graph of energy&#10;&#10;Description automatically generated with medium confidence">
            <a:extLst>
              <a:ext uri="{FF2B5EF4-FFF2-40B4-BE49-F238E27FC236}">
                <a16:creationId xmlns:a16="http://schemas.microsoft.com/office/drawing/2014/main" id="{A8A61E4C-F197-43E0-E907-6D6B508AC0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6" t="10772" r="8850"/>
          <a:stretch/>
        </p:blipFill>
        <p:spPr>
          <a:xfrm>
            <a:off x="6660192" y="1468875"/>
            <a:ext cx="6236238" cy="4773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3552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8F02FAF-A924-B9E4-81B5-59209B18B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38B48E-182F-F9F5-1AB4-FA34854F107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E11F08-1EBF-5BA7-2A7C-AA088DDE3A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17E8C1F-CC78-655D-9502-D2A1135935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2021887"/>
              </p:ext>
            </p:extLst>
          </p:nvPr>
        </p:nvGraphicFramePr>
        <p:xfrm>
          <a:off x="506784" y="1371702"/>
          <a:ext cx="6798037" cy="4238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3319">
                  <a:extLst>
                    <a:ext uri="{9D8B030D-6E8A-4147-A177-3AD203B41FA5}">
                      <a16:colId xmlns:a16="http://schemas.microsoft.com/office/drawing/2014/main" val="3520181018"/>
                    </a:ext>
                  </a:extLst>
                </a:gridCol>
                <a:gridCol w="1202173">
                  <a:extLst>
                    <a:ext uri="{9D8B030D-6E8A-4147-A177-3AD203B41FA5}">
                      <a16:colId xmlns:a16="http://schemas.microsoft.com/office/drawing/2014/main" val="2755004300"/>
                    </a:ext>
                  </a:extLst>
                </a:gridCol>
                <a:gridCol w="724465">
                  <a:extLst>
                    <a:ext uri="{9D8B030D-6E8A-4147-A177-3AD203B41FA5}">
                      <a16:colId xmlns:a16="http://schemas.microsoft.com/office/drawing/2014/main" val="2090862605"/>
                    </a:ext>
                  </a:extLst>
                </a:gridCol>
                <a:gridCol w="280470">
                  <a:extLst>
                    <a:ext uri="{9D8B030D-6E8A-4147-A177-3AD203B41FA5}">
                      <a16:colId xmlns:a16="http://schemas.microsoft.com/office/drawing/2014/main" val="42738730"/>
                    </a:ext>
                  </a:extLst>
                </a:gridCol>
                <a:gridCol w="682849">
                  <a:extLst>
                    <a:ext uri="{9D8B030D-6E8A-4147-A177-3AD203B41FA5}">
                      <a16:colId xmlns:a16="http://schemas.microsoft.com/office/drawing/2014/main" val="3105734913"/>
                    </a:ext>
                  </a:extLst>
                </a:gridCol>
                <a:gridCol w="303979">
                  <a:extLst>
                    <a:ext uri="{9D8B030D-6E8A-4147-A177-3AD203B41FA5}">
                      <a16:colId xmlns:a16="http://schemas.microsoft.com/office/drawing/2014/main" val="69122285"/>
                    </a:ext>
                  </a:extLst>
                </a:gridCol>
                <a:gridCol w="228902">
                  <a:extLst>
                    <a:ext uri="{9D8B030D-6E8A-4147-A177-3AD203B41FA5}">
                      <a16:colId xmlns:a16="http://schemas.microsoft.com/office/drawing/2014/main" val="2464008818"/>
                    </a:ext>
                  </a:extLst>
                </a:gridCol>
                <a:gridCol w="564981">
                  <a:extLst>
                    <a:ext uri="{9D8B030D-6E8A-4147-A177-3AD203B41FA5}">
                      <a16:colId xmlns:a16="http://schemas.microsoft.com/office/drawing/2014/main" val="730528877"/>
                    </a:ext>
                  </a:extLst>
                </a:gridCol>
                <a:gridCol w="186612">
                  <a:extLst>
                    <a:ext uri="{9D8B030D-6E8A-4147-A177-3AD203B41FA5}">
                      <a16:colId xmlns:a16="http://schemas.microsoft.com/office/drawing/2014/main" val="1855007112"/>
                    </a:ext>
                  </a:extLst>
                </a:gridCol>
                <a:gridCol w="814771">
                  <a:extLst>
                    <a:ext uri="{9D8B030D-6E8A-4147-A177-3AD203B41FA5}">
                      <a16:colId xmlns:a16="http://schemas.microsoft.com/office/drawing/2014/main" val="1370472283"/>
                    </a:ext>
                  </a:extLst>
                </a:gridCol>
                <a:gridCol w="845516">
                  <a:extLst>
                    <a:ext uri="{9D8B030D-6E8A-4147-A177-3AD203B41FA5}">
                      <a16:colId xmlns:a16="http://schemas.microsoft.com/office/drawing/2014/main" val="4097203786"/>
                    </a:ext>
                  </a:extLst>
                </a:gridCol>
              </a:tblGrid>
              <a:tr h="398297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751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T(MeV)</a:t>
                      </a: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E(MeV)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855656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b="1" dirty="0"/>
                        <a:t>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0.79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-1.7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-1.136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095159"/>
                  </a:ext>
                </a:extLst>
              </a:tr>
              <a:tr h="28803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0.848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-1.136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7995643"/>
                  </a:ext>
                </a:extLst>
              </a:tr>
              <a:tr h="3840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E(MeV)</a:t>
                      </a: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dirty="0"/>
                        <a:t>T(MeV)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9891427"/>
                  </a:ext>
                </a:extLst>
              </a:tr>
              <a:tr h="28803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-1.136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0.9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0.95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681830"/>
                  </a:ext>
                </a:extLst>
              </a:tr>
              <a:tr h="380535">
                <a:tc gridSpan="1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5545045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b="1" dirty="0"/>
                        <a:t>BSFG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  <a:r>
                        <a:rPr lang="en-US" baseline="0" dirty="0"/>
                        <a:t> (MeV</a:t>
                      </a:r>
                      <a:r>
                        <a:rPr lang="en-US" baseline="30000" dirty="0"/>
                        <a:t>-1</a:t>
                      </a:r>
                      <a:r>
                        <a:rPr lang="en-US" baseline="0" dirty="0"/>
                        <a:t>)</a:t>
                      </a:r>
                      <a:endParaRPr lang="en-US" dirty="0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lang="en-US" dirty="0"/>
                        <a:t>E(MeV)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669088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9.755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-1.1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-0.65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-0.513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711253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751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-0.8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-0.513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54635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751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E(MeV)</a:t>
                      </a:r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ctr" defTabSz="9751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</a:t>
                      </a:r>
                      <a:r>
                        <a:rPr lang="en-US" baseline="0" dirty="0"/>
                        <a:t> (MeV</a:t>
                      </a:r>
                      <a:r>
                        <a:rPr lang="en-US" baseline="30000" dirty="0"/>
                        <a:t>-1</a:t>
                      </a:r>
                      <a:r>
                        <a:rPr lang="en-US" baseline="0" dirty="0"/>
                        <a:t>)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49884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-0.513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8.8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9.5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10.3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41094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0047062-8197-9589-06BC-F5381EA12345}"/>
                  </a:ext>
                </a:extLst>
              </p:cNvPr>
              <p:cNvSpPr txBox="1"/>
              <p:nvPr/>
            </p:nvSpPr>
            <p:spPr>
              <a:xfrm>
                <a:off x="7611714" y="4708187"/>
                <a:ext cx="4309353" cy="955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𝑢𝑝𝑏𝑒𝑛𝑑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l-GR" dirty="0"/>
              </a:p>
              <a:p>
                <a:endParaRPr lang="en-US" dirty="0"/>
              </a:p>
              <a:p>
                <a:r>
                  <a:rPr lang="en-US" dirty="0"/>
                  <a:t>c, A parameters of the </a:t>
                </a:r>
                <a:r>
                  <a:rPr lang="en-US" dirty="0" err="1"/>
                  <a:t>upbend</a:t>
                </a:r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0047062-8197-9589-06BC-F5381EA123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1714" y="4708187"/>
                <a:ext cx="4309353" cy="955198"/>
              </a:xfrm>
              <a:prstGeom prst="rect">
                <a:avLst/>
              </a:prstGeom>
              <a:blipFill>
                <a:blip r:embed="rId2"/>
                <a:stretch>
                  <a:fillRect l="-1273" b="-95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17988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oup of mathematical symbols&#10;&#10;Description automatically generated">
            <a:extLst>
              <a:ext uri="{FF2B5EF4-FFF2-40B4-BE49-F238E27FC236}">
                <a16:creationId xmlns:a16="http://schemas.microsoft.com/office/drawing/2014/main" id="{07ED3E05-9311-44AA-F549-44EC8FA13C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369" y="2713321"/>
            <a:ext cx="6642481" cy="114167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7044D58-1740-C1E0-49B0-3CE5C231C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61218B-0D2A-041A-831E-0D39EDDE16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BEB876-A2C1-0832-D200-EB7103186D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19862A-3B30-9B7A-2DB6-C8C086E58C36}"/>
              </a:ext>
            </a:extLst>
          </p:cNvPr>
          <p:cNvSpPr txBox="1"/>
          <p:nvPr/>
        </p:nvSpPr>
        <p:spPr>
          <a:xfrm>
            <a:off x="2451369" y="1443074"/>
            <a:ext cx="70525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Transmission coefficient when populating the compound on the continuum</a:t>
            </a:r>
          </a:p>
        </p:txBody>
      </p:sp>
    </p:spTree>
    <p:extLst>
      <p:ext uri="{BB962C8B-B14F-4D97-AF65-F5344CB8AC3E}">
        <p14:creationId xmlns:p14="http://schemas.microsoft.com/office/powerpoint/2010/main" val="2153385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6184024E-793A-D3C3-D571-B3577D546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380" y="304808"/>
            <a:ext cx="12788050" cy="510532"/>
          </a:xfrm>
        </p:spPr>
        <p:txBody>
          <a:bodyPr/>
          <a:lstStyle/>
          <a:p>
            <a:r>
              <a:rPr lang="en-US" dirty="0"/>
              <a:t>p- process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85EB119-3A31-97BF-149A-0E5826D324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380" y="1202214"/>
            <a:ext cx="6285653" cy="2595562"/>
          </a:xfrm>
        </p:spPr>
        <p:txBody>
          <a:bodyPr wrap="square" anchor="t">
            <a:normAutofit fontScale="92500" lnSpcReduction="10000"/>
          </a:bodyPr>
          <a:lstStyle/>
          <a:p>
            <a:r>
              <a:rPr lang="en-US" sz="2200" dirty="0"/>
              <a:t>p-nuclei shielded by s and r-processes</a:t>
            </a:r>
          </a:p>
          <a:p>
            <a:r>
              <a:rPr lang="en-US" sz="2200" dirty="0"/>
              <a:t>Initially thought to be produced mainly through (p,</a:t>
            </a:r>
            <a:r>
              <a:rPr lang="el-GR" sz="2200" dirty="0"/>
              <a:t>γ</a:t>
            </a:r>
            <a:r>
              <a:rPr lang="en-US" sz="2200" dirty="0"/>
              <a:t>)</a:t>
            </a:r>
            <a:r>
              <a:rPr lang="el-GR" sz="2200" dirty="0"/>
              <a:t> </a:t>
            </a:r>
            <a:r>
              <a:rPr lang="en-US" sz="2200" dirty="0"/>
              <a:t>reactions [1]</a:t>
            </a:r>
          </a:p>
          <a:p>
            <a:r>
              <a:rPr lang="en-US" sz="2200" dirty="0"/>
              <a:t>Coulomb barrier high for proton captures</a:t>
            </a:r>
          </a:p>
          <a:p>
            <a:r>
              <a:rPr lang="en-US" sz="2200" dirty="0"/>
              <a:t>Solution </a:t>
            </a:r>
            <a:r>
              <a:rPr lang="en-US" sz="2200" dirty="0">
                <a:sym typeface="Wingdings" panose="05000000000000000000" pitchFamily="2" charset="2"/>
              </a:rPr>
              <a:t></a:t>
            </a:r>
            <a:r>
              <a:rPr lang="en-US" sz="2200" dirty="0"/>
              <a:t> (</a:t>
            </a:r>
            <a:r>
              <a:rPr lang="el-GR" sz="2200" dirty="0"/>
              <a:t>γ,</a:t>
            </a:r>
            <a:r>
              <a:rPr lang="en-US" sz="2200" dirty="0"/>
              <a:t>n)</a:t>
            </a:r>
            <a:r>
              <a:rPr lang="el-GR" sz="2200" dirty="0"/>
              <a:t>, (γ,</a:t>
            </a:r>
            <a:r>
              <a:rPr lang="en-US" sz="2200" dirty="0"/>
              <a:t>p</a:t>
            </a:r>
            <a:r>
              <a:rPr lang="el-GR" sz="2200" dirty="0"/>
              <a:t>) &amp; (</a:t>
            </a:r>
            <a:r>
              <a:rPr lang="el-GR" sz="2200" dirty="0" err="1"/>
              <a:t>γ,α</a:t>
            </a:r>
            <a:r>
              <a:rPr lang="el-GR" sz="2200" dirty="0"/>
              <a:t>)</a:t>
            </a:r>
            <a:endParaRPr lang="en-US" sz="2200" dirty="0"/>
          </a:p>
          <a:p>
            <a:r>
              <a:rPr lang="en-US" sz="2200" dirty="0"/>
              <a:t>(</a:t>
            </a:r>
            <a:r>
              <a:rPr lang="el-GR" sz="2200" dirty="0"/>
              <a:t>γ,</a:t>
            </a:r>
            <a:r>
              <a:rPr lang="en-US" sz="2200" dirty="0"/>
              <a:t>n) slower for more proton-rich nuclei</a:t>
            </a:r>
          </a:p>
          <a:p>
            <a:pPr marL="0" indent="0">
              <a:buNone/>
            </a:pPr>
            <a:r>
              <a:rPr lang="en-US" sz="2400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4" name="Content Placeholder 23" descr="A diagram of a diagram&#10;&#10;Description automatically generated">
            <a:extLst>
              <a:ext uri="{FF2B5EF4-FFF2-40B4-BE49-F238E27FC236}">
                <a16:creationId xmlns:a16="http://schemas.microsoft.com/office/drawing/2014/main" id="{467B81AB-89C0-DC1F-7CF4-6149AD5D7CF1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59112"/>
            <a:ext cx="5597734" cy="2362405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3BEC7-5E34-0C75-8F24-238C38FA47D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5888974" y="6780213"/>
            <a:ext cx="6032101" cy="388937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Konstantinos Bosmpotinis, Oslo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3E7A4-77F3-C3FE-1CB0-3A1C366EDD7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921067" y="6780213"/>
            <a:ext cx="1083733" cy="388937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, Slide </a:t>
            </a:r>
            <a:fld id="{4F88C639-55E7-4D97-AC8D-4B42A67367B5}" type="slidenum">
              <a:rPr lang="en-US" smtClean="0"/>
              <a:pPr>
                <a:spcAft>
                  <a:spcPts val="600"/>
                </a:spcAft>
                <a:defRPr/>
              </a:pPr>
              <a:t>3</a:t>
            </a:fld>
            <a:endParaRPr lang="en-US"/>
          </a:p>
        </p:txBody>
      </p:sp>
      <p:pic>
        <p:nvPicPr>
          <p:cNvPr id="21" name="Content Placeholder 20" descr="A diagram of reflection point&#10;&#10;Description automatically generated">
            <a:extLst>
              <a:ext uri="{FF2B5EF4-FFF2-40B4-BE49-F238E27FC236}">
                <a16:creationId xmlns:a16="http://schemas.microsoft.com/office/drawing/2014/main" id="{D3BA703D-12F9-AEC9-DD0C-7D7E00F7E99F}"/>
              </a:ext>
            </a:extLst>
          </p:cNvPr>
          <p:cNvPicPr>
            <a:picLocks noGrp="1" noChangeAspect="1"/>
          </p:cNvPicPr>
          <p:nvPr>
            <p:ph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974" y="3161480"/>
            <a:ext cx="5925732" cy="3356167"/>
          </a:xfr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090AA31-AB0B-9C54-403F-1CD267E72DDA}"/>
              </a:ext>
            </a:extLst>
          </p:cNvPr>
          <p:cNvSpPr txBox="1"/>
          <p:nvPr/>
        </p:nvSpPr>
        <p:spPr>
          <a:xfrm>
            <a:off x="6310129" y="6059935"/>
            <a:ext cx="4637243" cy="323165"/>
          </a:xfrm>
          <a:prstGeom prst="rect">
            <a:avLst/>
          </a:prstGeom>
          <a:noFill/>
          <a:ln w="28575">
            <a:solidFill>
              <a:srgbClr val="064308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i="1" dirty="0">
                <a:solidFill>
                  <a:srgbClr val="064308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[2]T Rauscher et al, Rep. Prog. Phys. 76 066201, (2013)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78056A1-F147-0554-EDE3-903DE52194A2}"/>
              </a:ext>
            </a:extLst>
          </p:cNvPr>
          <p:cNvCxnSpPr>
            <a:cxnSpLocks/>
          </p:cNvCxnSpPr>
          <p:nvPr/>
        </p:nvCxnSpPr>
        <p:spPr>
          <a:xfrm flipH="1">
            <a:off x="8776252" y="4073313"/>
            <a:ext cx="1114760" cy="808136"/>
          </a:xfrm>
          <a:prstGeom prst="straightConnector1">
            <a:avLst/>
          </a:prstGeom>
          <a:ln w="57150">
            <a:solidFill>
              <a:schemeClr val="tx2">
                <a:lumMod val="50000"/>
                <a:lumOff val="50000"/>
              </a:schemeClr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0C70733-2B9E-CF7E-BB13-DEE1E6136D1C}"/>
              </a:ext>
            </a:extLst>
          </p:cNvPr>
          <p:cNvSpPr txBox="1"/>
          <p:nvPr/>
        </p:nvSpPr>
        <p:spPr>
          <a:xfrm>
            <a:off x="8438321" y="3027459"/>
            <a:ext cx="2035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999999"/>
                </a:solidFill>
              </a:rPr>
              <a:t>Branching point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AE231A9-3E30-CDE7-1E02-00805191A97C}"/>
              </a:ext>
            </a:extLst>
          </p:cNvPr>
          <p:cNvCxnSpPr>
            <a:cxnSpLocks/>
          </p:cNvCxnSpPr>
          <p:nvPr/>
        </p:nvCxnSpPr>
        <p:spPr>
          <a:xfrm>
            <a:off x="10008704" y="3374718"/>
            <a:ext cx="3216" cy="423058"/>
          </a:xfrm>
          <a:prstGeom prst="straightConnector1">
            <a:avLst/>
          </a:prstGeom>
          <a:ln w="57150">
            <a:solidFill>
              <a:schemeClr val="tx2">
                <a:lumMod val="50000"/>
                <a:lumOff val="50000"/>
              </a:schemeClr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yellow and black text&#10;&#10;Description automatically generated">
            <a:extLst>
              <a:ext uri="{FF2B5EF4-FFF2-40B4-BE49-F238E27FC236}">
                <a16:creationId xmlns:a16="http://schemas.microsoft.com/office/drawing/2014/main" id="{FD1B47B4-2267-63C3-227A-6E8B508EDEE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8"/>
          <a:stretch/>
        </p:blipFill>
        <p:spPr>
          <a:xfrm>
            <a:off x="6521608" y="1719337"/>
            <a:ext cx="5624047" cy="133495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BC42D2C4-EC23-8082-D15B-FAB407DE7457}"/>
              </a:ext>
            </a:extLst>
          </p:cNvPr>
          <p:cNvSpPr txBox="1"/>
          <p:nvPr/>
        </p:nvSpPr>
        <p:spPr>
          <a:xfrm>
            <a:off x="6521607" y="1063313"/>
            <a:ext cx="6395577" cy="553998"/>
          </a:xfrm>
          <a:prstGeom prst="rect">
            <a:avLst/>
          </a:prstGeom>
          <a:noFill/>
          <a:ln w="28575">
            <a:solidFill>
              <a:srgbClr val="064308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i="1" dirty="0">
                <a:solidFill>
                  <a:srgbClr val="064308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[1]E. M. Burbidge, G. R. Burbidge, W. A. Fowler, and F. Hoyle, Rev. Mod. Phys. 29, 547 (1957).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30AA86-080B-5C98-B45C-F0C58AF10529}"/>
              </a:ext>
            </a:extLst>
          </p:cNvPr>
          <p:cNvSpPr/>
          <p:nvPr/>
        </p:nvSpPr>
        <p:spPr>
          <a:xfrm>
            <a:off x="6477935" y="1685270"/>
            <a:ext cx="4469437" cy="3085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360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0AE9D-6760-CFBC-DE54-214029E86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p- process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5B94D1-CBAB-7B3F-4A42-199B8B943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C12FF9-6D1A-2820-DC4C-B0A24C78F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4F88C639-55E7-4D97-AC8D-4B42A67367B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03FA3E9E-24D2-61FE-A85C-4FC90D9A4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50" y="1138238"/>
            <a:ext cx="6291263" cy="4746996"/>
          </a:xfrm>
        </p:spPr>
        <p:txBody>
          <a:bodyPr/>
          <a:lstStyle/>
          <a:p>
            <a:r>
              <a:rPr lang="en-US" sz="2200" dirty="0">
                <a:cs typeface="ＭＳ Ｐゴシック"/>
              </a:rPr>
              <a:t>Short time scales ~ 1 sec</a:t>
            </a:r>
          </a:p>
          <a:p>
            <a:r>
              <a:rPr lang="en-US" sz="2200" dirty="0">
                <a:latin typeface="Arial" pitchFamily="34" charset="0"/>
                <a:ea typeface="ＭＳ Ｐゴシック"/>
              </a:rPr>
              <a:t>2 &lt; T&lt; 3.5 GK </a:t>
            </a:r>
            <a:endParaRPr lang="en-US" sz="2200" dirty="0">
              <a:cs typeface="ＭＳ Ｐゴシック"/>
            </a:endParaRPr>
          </a:p>
          <a:p>
            <a:r>
              <a:rPr lang="en-US" sz="2200" dirty="0">
                <a:cs typeface="ＭＳ Ｐゴシック"/>
              </a:rPr>
              <a:t>The p- process possible sites:</a:t>
            </a:r>
          </a:p>
          <a:p>
            <a:pPr lvl="1"/>
            <a:r>
              <a:rPr lang="en-US" sz="2200" dirty="0">
                <a:latin typeface="Arial" pitchFamily="34" charset="0"/>
                <a:ea typeface="ＭＳ Ｐゴシック"/>
                <a:cs typeface="ＭＳ Ｐゴシック"/>
              </a:rPr>
              <a:t>Type II Supernovae</a:t>
            </a:r>
          </a:p>
          <a:p>
            <a:pPr lvl="1"/>
            <a:r>
              <a:rPr lang="en-US" sz="2200" dirty="0">
                <a:latin typeface="Arial" pitchFamily="34" charset="0"/>
                <a:ea typeface="ＭＳ Ｐゴシック"/>
              </a:rPr>
              <a:t>Type </a:t>
            </a:r>
            <a:r>
              <a:rPr lang="en-US" sz="2200" dirty="0" err="1">
                <a:latin typeface="Arial" pitchFamily="34" charset="0"/>
                <a:ea typeface="ＭＳ Ｐゴシック"/>
              </a:rPr>
              <a:t>Ia</a:t>
            </a:r>
            <a:r>
              <a:rPr lang="en-US" sz="2200" dirty="0">
                <a:latin typeface="Arial" pitchFamily="34" charset="0"/>
                <a:ea typeface="ＭＳ Ｐゴシック"/>
              </a:rPr>
              <a:t> Supernovae</a:t>
            </a:r>
          </a:p>
          <a:p>
            <a:r>
              <a:rPr lang="en-US" sz="2200" dirty="0">
                <a:latin typeface="Arial" pitchFamily="34" charset="0"/>
                <a:ea typeface="ＭＳ Ｐゴシック"/>
              </a:rPr>
              <a:t>Nuclear network</a:t>
            </a:r>
          </a:p>
          <a:p>
            <a:pPr lvl="1"/>
            <a:r>
              <a:rPr lang="en-US" sz="2200" dirty="0">
                <a:latin typeface="Arial" pitchFamily="34" charset="0"/>
                <a:ea typeface="ＭＳ Ｐゴシック"/>
              </a:rPr>
              <a:t>Consists of approximately 20.000 reactions on stable and radioactive isotopes </a:t>
            </a:r>
            <a:r>
              <a:rPr lang="en-US" sz="2200" dirty="0">
                <a:latin typeface="Arial" pitchFamily="34" charset="0"/>
                <a:ea typeface="ＭＳ Ｐゴシック"/>
                <a:sym typeface="Wingdings" panose="05000000000000000000" pitchFamily="2" charset="2"/>
              </a:rPr>
              <a:t> Direct cross-section measurements are challenging.</a:t>
            </a:r>
            <a:endParaRPr lang="en-US" sz="2200" dirty="0">
              <a:latin typeface="Arial" pitchFamily="34" charset="0"/>
              <a:ea typeface="ＭＳ Ｐゴシック"/>
            </a:endParaRPr>
          </a:p>
          <a:p>
            <a:pPr lvl="1"/>
            <a:r>
              <a:rPr lang="en-US" sz="2200" dirty="0">
                <a:latin typeface="Arial" pitchFamily="34" charset="0"/>
                <a:ea typeface="ＭＳ Ｐゴシック"/>
              </a:rPr>
              <a:t>Competition between these can determine the p-process nucleosynthesis path </a:t>
            </a:r>
            <a:r>
              <a:rPr lang="en-US" sz="2200" dirty="0">
                <a:latin typeface="Arial" pitchFamily="34" charset="0"/>
                <a:ea typeface="ＭＳ Ｐゴシック"/>
                <a:sym typeface="Wingdings" panose="05000000000000000000" pitchFamily="2" charset="2"/>
              </a:rPr>
              <a:t> Branching point elements.</a:t>
            </a:r>
            <a:endParaRPr lang="en-US" sz="2200" dirty="0">
              <a:latin typeface="Arial" pitchFamily="34" charset="0"/>
              <a:ea typeface="ＭＳ Ｐゴシック"/>
            </a:endParaRPr>
          </a:p>
          <a:p>
            <a:pPr marL="225851" lvl="1" indent="0">
              <a:buNone/>
            </a:pPr>
            <a:endParaRPr lang="en-US" sz="2000" dirty="0">
              <a:latin typeface="Arial" pitchFamily="34" charset="0"/>
              <a:ea typeface="ＭＳ Ｐゴシック"/>
            </a:endParaRPr>
          </a:p>
          <a:p>
            <a:pPr marL="459713" lvl="2" indent="0">
              <a:buNone/>
            </a:pPr>
            <a:endParaRPr lang="en-US" sz="1787" dirty="0">
              <a:latin typeface="Arial" pitchFamily="34" charset="0"/>
              <a:ea typeface="ＭＳ Ｐゴシック"/>
            </a:endParaRPr>
          </a:p>
          <a:p>
            <a:pPr marL="459713" lvl="2" indent="0">
              <a:buNone/>
            </a:pPr>
            <a:endParaRPr lang="en-US" sz="1787" dirty="0">
              <a:latin typeface="Arial" pitchFamily="34" charset="0"/>
              <a:ea typeface="ＭＳ Ｐゴシック"/>
            </a:endParaRPr>
          </a:p>
          <a:p>
            <a:pPr marL="459713" lvl="2" indent="0">
              <a:buNone/>
            </a:pPr>
            <a:endParaRPr lang="en-US" sz="1787" dirty="0">
              <a:latin typeface="Arial" pitchFamily="34" charset="0"/>
              <a:ea typeface="ＭＳ Ｐゴシック"/>
            </a:endParaRPr>
          </a:p>
          <a:p>
            <a:pPr lvl="1"/>
            <a:endParaRPr lang="en-US" sz="2000" dirty="0">
              <a:latin typeface="Arial" pitchFamily="34" charset="0"/>
              <a:ea typeface="ＭＳ Ｐゴシック"/>
            </a:endParaRPr>
          </a:p>
          <a:p>
            <a:pPr lvl="1"/>
            <a:endParaRPr lang="en-US" sz="2000" dirty="0">
              <a:latin typeface="Arial" pitchFamily="34" charset="0"/>
              <a:ea typeface="ＭＳ Ｐゴシック"/>
            </a:endParaRPr>
          </a:p>
          <a:p>
            <a:pPr lvl="1"/>
            <a:endParaRPr lang="en-US" sz="2000" dirty="0">
              <a:latin typeface="Arial" pitchFamily="34" charset="0"/>
              <a:ea typeface="ＭＳ Ｐゴシック"/>
            </a:endParaRPr>
          </a:p>
          <a:p>
            <a:pPr lvl="1"/>
            <a:endParaRPr lang="en-US" sz="2000" dirty="0">
              <a:latin typeface="Arial" pitchFamily="34" charset="0"/>
              <a:ea typeface="ＭＳ Ｐゴシック"/>
            </a:endParaRPr>
          </a:p>
          <a:p>
            <a:pPr lvl="1"/>
            <a:endParaRPr lang="en-US" sz="2000" dirty="0">
              <a:latin typeface="Arial" pitchFamily="34" charset="0"/>
              <a:ea typeface="ＭＳ Ｐゴシック"/>
            </a:endParaRPr>
          </a:p>
          <a:p>
            <a:pPr marL="225851" lvl="1" indent="0">
              <a:buNone/>
            </a:pPr>
            <a:endParaRPr lang="en-US" sz="2000" dirty="0">
              <a:latin typeface="Arial" pitchFamily="34" charset="0"/>
              <a:ea typeface="ＭＳ Ｐゴシック"/>
            </a:endParaRPr>
          </a:p>
          <a:p>
            <a:pPr lvl="1"/>
            <a:endParaRPr lang="en-US" sz="2000" dirty="0">
              <a:latin typeface="Arial" pitchFamily="34" charset="0"/>
              <a:ea typeface="ＭＳ Ｐゴシック"/>
            </a:endParaRPr>
          </a:p>
          <a:p>
            <a:pPr marL="225851" lvl="1" indent="0">
              <a:buNone/>
            </a:pPr>
            <a:endParaRPr lang="en-US" sz="2000" dirty="0">
              <a:latin typeface="Arial" pitchFamily="34" charset="0"/>
              <a:ea typeface="ＭＳ Ｐゴシック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sz="2000" dirty="0">
              <a:latin typeface="Arial" pitchFamily="34" charset="0"/>
              <a:ea typeface="ＭＳ Ｐゴシック"/>
            </a:endParaRPr>
          </a:p>
          <a:p>
            <a:pPr marL="225851" lvl="1" indent="0">
              <a:buNone/>
            </a:pPr>
            <a:endParaRPr lang="en-US" sz="2000" dirty="0">
              <a:latin typeface="Arial" pitchFamily="34" charset="0"/>
              <a:ea typeface="ＭＳ Ｐゴシック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sz="2000" dirty="0">
              <a:latin typeface="Arial" pitchFamily="34" charset="0"/>
              <a:ea typeface="ＭＳ Ｐゴシック"/>
              <a:cs typeface="ＭＳ Ｐゴシック"/>
            </a:endParaRPr>
          </a:p>
          <a:p>
            <a:pPr lvl="1"/>
            <a:endParaRPr lang="en-US" sz="1624" dirty="0">
              <a:latin typeface="Arial" pitchFamily="34" charset="0"/>
              <a:ea typeface="ＭＳ Ｐゴシック"/>
              <a:cs typeface="ＭＳ Ｐゴシック"/>
            </a:endParaRPr>
          </a:p>
          <a:p>
            <a:pPr lvl="1"/>
            <a:endParaRPr lang="en-US" sz="1624" dirty="0">
              <a:latin typeface="Arial" pitchFamily="34" charset="0"/>
              <a:ea typeface="ＭＳ Ｐゴシック"/>
              <a:cs typeface="ＭＳ Ｐゴシック"/>
            </a:endParaRPr>
          </a:p>
          <a:p>
            <a:endParaRPr lang="en-US" dirty="0">
              <a:latin typeface="Arial" pitchFamily="34" charset="0"/>
              <a:ea typeface="ＭＳ Ｐゴシック"/>
              <a:cs typeface="ＭＳ Ｐゴシック"/>
            </a:endParaRPr>
          </a:p>
          <a:p>
            <a:endParaRPr lang="en-US" dirty="0">
              <a:latin typeface="Arial" pitchFamily="34" charset="0"/>
              <a:ea typeface="ＭＳ Ｐゴシック"/>
              <a:cs typeface="ＭＳ Ｐゴシック"/>
            </a:endParaRPr>
          </a:p>
        </p:txBody>
      </p:sp>
      <p:pic>
        <p:nvPicPr>
          <p:cNvPr id="11" name="Content Placeholder 10" descr="A graph of a number of numbers&#10;&#10;Description automatically generated">
            <a:extLst>
              <a:ext uri="{FF2B5EF4-FFF2-40B4-BE49-F238E27FC236}">
                <a16:creationId xmlns:a16="http://schemas.microsoft.com/office/drawing/2014/main" id="{057222F5-928A-083C-4C84-41D56A414A34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388" y="1457787"/>
            <a:ext cx="6544412" cy="3591255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0237602-4533-6B51-6445-A146C57FDEBE}"/>
              </a:ext>
            </a:extLst>
          </p:cNvPr>
          <p:cNvSpPr txBox="1"/>
          <p:nvPr/>
        </p:nvSpPr>
        <p:spPr>
          <a:xfrm>
            <a:off x="8568992" y="1134622"/>
            <a:ext cx="4327438" cy="323165"/>
          </a:xfrm>
          <a:prstGeom prst="rect">
            <a:avLst/>
          </a:prstGeom>
          <a:noFill/>
          <a:ln w="28575">
            <a:solidFill>
              <a:srgbClr val="064308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i="1" dirty="0">
                <a:solidFill>
                  <a:srgbClr val="064308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 Rauscher et al, Rep. Prog. Phys. 76 066201, (2013)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78487" y="5302885"/>
            <a:ext cx="53174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: N= Z line</a:t>
            </a:r>
          </a:p>
          <a:p>
            <a:r>
              <a:rPr lang="en-US" dirty="0"/>
              <a:t>      : Stable isotopes</a:t>
            </a:r>
          </a:p>
          <a:p>
            <a:r>
              <a:rPr lang="en-US" dirty="0"/>
              <a:t>      : Branching points</a:t>
            </a:r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rot="180000" flipV="1">
            <a:off x="6967330" y="5468112"/>
            <a:ext cx="198782" cy="14801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967078" y="5697202"/>
            <a:ext cx="199286" cy="20255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940000">
            <a:off x="7000470" y="5996951"/>
            <a:ext cx="173157" cy="16740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321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8380" y="294921"/>
            <a:ext cx="12788050" cy="530306"/>
          </a:xfrm>
          <a:prstGeom prst="rect">
            <a:avLst/>
          </a:prstGeom>
        </p:spPr>
        <p:txBody>
          <a:bodyPr vert="horz" wrap="square" lIns="0" tIns="80677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295037" marR="5334" indent="6668">
              <a:lnSpc>
                <a:spcPts val="3539"/>
              </a:lnSpc>
              <a:spcBef>
                <a:spcPts val="635"/>
              </a:spcBef>
            </a:pPr>
            <a:r>
              <a:rPr lang="en-US" sz="3200" spc="-5" dirty="0"/>
              <a:t>Motivation</a:t>
            </a:r>
            <a:endParaRPr sz="3200" spc="-5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4F88C639-55E7-4D97-AC8D-4B42A67367B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-73324" y="987429"/>
            <a:ext cx="1302607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rgbClr val="064308"/>
                </a:solidFill>
              </a:rPr>
              <a:t>Why </a:t>
            </a:r>
            <a:r>
              <a:rPr lang="en-US" sz="2200" baseline="30000" dirty="0">
                <a:solidFill>
                  <a:srgbClr val="064308"/>
                </a:solidFill>
              </a:rPr>
              <a:t>85</a:t>
            </a:r>
            <a:r>
              <a:rPr lang="en-US" sz="2200" dirty="0">
                <a:solidFill>
                  <a:srgbClr val="064308"/>
                </a:solidFill>
              </a:rPr>
              <a:t>Rb is so important for the p-process network?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Listed as a branch point between the </a:t>
            </a:r>
            <a:r>
              <a:rPr lang="en-US" sz="2200" baseline="30000" dirty="0"/>
              <a:t>85</a:t>
            </a:r>
            <a:r>
              <a:rPr lang="en-US" sz="2200" dirty="0"/>
              <a:t>Rb(</a:t>
            </a:r>
            <a:r>
              <a:rPr lang="el-GR" sz="2200" dirty="0"/>
              <a:t>γ,</a:t>
            </a:r>
            <a:r>
              <a:rPr lang="en-US" sz="2200" dirty="0"/>
              <a:t>p)</a:t>
            </a:r>
            <a:r>
              <a:rPr lang="en-US" sz="2200" baseline="30000" dirty="0"/>
              <a:t>84</a:t>
            </a:r>
            <a:r>
              <a:rPr lang="en-US" sz="2200" dirty="0"/>
              <a:t>Kr and </a:t>
            </a:r>
            <a:r>
              <a:rPr lang="en-US" sz="2200" baseline="30000" dirty="0"/>
              <a:t>85</a:t>
            </a:r>
            <a:r>
              <a:rPr lang="en-US" sz="2200" dirty="0"/>
              <a:t>Rb(</a:t>
            </a:r>
            <a:r>
              <a:rPr lang="el-GR" sz="2200" dirty="0"/>
              <a:t>γ,</a:t>
            </a:r>
            <a:r>
              <a:rPr lang="en-US" sz="2200" dirty="0"/>
              <a:t>n)</a:t>
            </a:r>
            <a:r>
              <a:rPr lang="en-US" sz="2200" baseline="30000" dirty="0"/>
              <a:t>84</a:t>
            </a:r>
            <a:r>
              <a:rPr lang="en-US" sz="2200" dirty="0"/>
              <a:t>Rb [1]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Potentially affect the production of </a:t>
            </a:r>
            <a:r>
              <a:rPr lang="en-US" sz="2200" baseline="30000" dirty="0"/>
              <a:t>78</a:t>
            </a:r>
            <a:r>
              <a:rPr lang="en-US" sz="2200" dirty="0"/>
              <a:t>Kr p-nucleus.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baseline="30000" dirty="0"/>
              <a:t>84</a:t>
            </a:r>
            <a:r>
              <a:rPr lang="en-US" sz="2200" dirty="0"/>
              <a:t>Kr(p,</a:t>
            </a:r>
            <a:r>
              <a:rPr lang="el-GR" sz="2200" dirty="0"/>
              <a:t>γ</a:t>
            </a:r>
            <a:r>
              <a:rPr lang="en-US" sz="2200" dirty="0"/>
              <a:t>)</a:t>
            </a:r>
            <a:r>
              <a:rPr lang="en-US" sz="2200" baseline="30000" dirty="0"/>
              <a:t>8</a:t>
            </a:r>
            <a:r>
              <a:rPr lang="el-GR" sz="2200" baseline="30000" dirty="0"/>
              <a:t>5</a:t>
            </a:r>
            <a:r>
              <a:rPr lang="en-US" sz="2200" dirty="0"/>
              <a:t>Rb measured.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baseline="30000" dirty="0"/>
              <a:t>84</a:t>
            </a:r>
            <a:r>
              <a:rPr lang="en-US" sz="2200" dirty="0"/>
              <a:t>Rb is unstable </a:t>
            </a:r>
            <a:r>
              <a:rPr lang="en-US" sz="2200" dirty="0">
                <a:sym typeface="Wingdings" panose="05000000000000000000" pitchFamily="2" charset="2"/>
              </a:rPr>
              <a:t> Theoretical calculations to obtain </a:t>
            </a:r>
            <a:r>
              <a:rPr lang="en-US" sz="2200" baseline="30000" dirty="0"/>
              <a:t>85</a:t>
            </a:r>
            <a:r>
              <a:rPr lang="en-US" sz="2200" dirty="0"/>
              <a:t>Rb(</a:t>
            </a:r>
            <a:r>
              <a:rPr lang="el-GR" sz="2200" dirty="0"/>
              <a:t>γ</a:t>
            </a:r>
            <a:r>
              <a:rPr lang="en-US" sz="2200" dirty="0"/>
              <a:t>,n)</a:t>
            </a:r>
            <a:r>
              <a:rPr lang="en-US" sz="2200" baseline="30000" dirty="0"/>
              <a:t>84</a:t>
            </a:r>
            <a:r>
              <a:rPr lang="en-US" sz="2200" dirty="0"/>
              <a:t>Rb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F3FDBB3-9945-2BB3-2843-89CCFC662135}"/>
              </a:ext>
            </a:extLst>
          </p:cNvPr>
          <p:cNvGrpSpPr/>
          <p:nvPr/>
        </p:nvGrpSpPr>
        <p:grpSpPr>
          <a:xfrm>
            <a:off x="1351108" y="2665379"/>
            <a:ext cx="9075732" cy="3230740"/>
            <a:chOff x="1011851" y="2638699"/>
            <a:chExt cx="8122889" cy="2652753"/>
          </a:xfrm>
        </p:grpSpPr>
        <p:pic>
          <p:nvPicPr>
            <p:cNvPr id="9" name="Picture 8" descr="A close-up of a graph&#10;&#10;Description automatically generated">
              <a:extLst>
                <a:ext uri="{FF2B5EF4-FFF2-40B4-BE49-F238E27FC236}">
                  <a16:creationId xmlns:a16="http://schemas.microsoft.com/office/drawing/2014/main" id="{B06BCAF4-2DC9-932C-628A-E1A8DADCC2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1851" y="3344122"/>
              <a:ext cx="7456377" cy="1947330"/>
            </a:xfrm>
            <a:prstGeom prst="rect">
              <a:avLst/>
            </a:prstGeom>
          </p:spPr>
        </p:pic>
        <p:sp>
          <p:nvSpPr>
            <p:cNvPr id="20" name="Arrow: Right 19">
              <a:extLst>
                <a:ext uri="{FF2B5EF4-FFF2-40B4-BE49-F238E27FC236}">
                  <a16:creationId xmlns:a16="http://schemas.microsoft.com/office/drawing/2014/main" id="{37C2F85D-A71E-15B2-7F53-F5356654A65C}"/>
                </a:ext>
              </a:extLst>
            </p:cNvPr>
            <p:cNvSpPr/>
            <p:nvPr/>
          </p:nvSpPr>
          <p:spPr>
            <a:xfrm rot="5400000">
              <a:off x="8070870" y="4081592"/>
              <a:ext cx="1461228" cy="666512"/>
            </a:xfrm>
            <a:prstGeom prst="rightArrow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2200" b="1" dirty="0"/>
                <a:t>(γ,</a:t>
              </a:r>
              <a:r>
                <a:rPr lang="en-US" sz="2200" b="1" dirty="0"/>
                <a:t>p</a:t>
              </a:r>
              <a:r>
                <a:rPr lang="el-GR" sz="2200" b="1" dirty="0"/>
                <a:t>)</a:t>
              </a:r>
              <a:endParaRPr lang="en-US" sz="2200" b="1" dirty="0"/>
            </a:p>
          </p:txBody>
        </p:sp>
        <p:sp>
          <p:nvSpPr>
            <p:cNvPr id="21" name="Arrow: Right 20">
              <a:extLst>
                <a:ext uri="{FF2B5EF4-FFF2-40B4-BE49-F238E27FC236}">
                  <a16:creationId xmlns:a16="http://schemas.microsoft.com/office/drawing/2014/main" id="{0849E87F-A6C7-1268-09C1-2B8A6B6F3A5A}"/>
                </a:ext>
              </a:extLst>
            </p:cNvPr>
            <p:cNvSpPr/>
            <p:nvPr/>
          </p:nvSpPr>
          <p:spPr>
            <a:xfrm flipH="1">
              <a:off x="3491081" y="2638699"/>
              <a:ext cx="2947356" cy="676178"/>
            </a:xfrm>
            <a:prstGeom prst="rightArrow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b="1" dirty="0">
                  <a:solidFill>
                    <a:schemeClr val="tx1"/>
                  </a:solidFill>
                </a:rPr>
                <a:t>(</a:t>
              </a:r>
              <a:r>
                <a:rPr lang="el-GR" sz="2200" b="1" dirty="0">
                  <a:solidFill>
                    <a:schemeClr val="tx1"/>
                  </a:solidFill>
                </a:rPr>
                <a:t>γ,</a:t>
              </a:r>
              <a:r>
                <a:rPr lang="en-US" sz="2200" b="1" dirty="0">
                  <a:solidFill>
                    <a:schemeClr val="tx1"/>
                  </a:solidFill>
                </a:rPr>
                <a:t>n)</a:t>
              </a:r>
              <a:endParaRPr lang="en-US" sz="2200" b="1" dirty="0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54AF006E-43FF-3072-E068-7D83EB32F7B3}"/>
                </a:ext>
              </a:extLst>
            </p:cNvPr>
            <p:cNvCxnSpPr>
              <a:cxnSpLocks/>
            </p:cNvCxnSpPr>
            <p:nvPr/>
          </p:nvCxnSpPr>
          <p:spPr>
            <a:xfrm>
              <a:off x="7517191" y="3932627"/>
              <a:ext cx="0" cy="896982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255A64A2-D0F0-A514-6413-674765AD2A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04490" y="4942059"/>
              <a:ext cx="625403" cy="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9DEEEC8A-D15D-D5D3-2726-96EBE1E80A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87591" y="4957462"/>
              <a:ext cx="752124" cy="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3314083D-2FF1-2500-1129-E4B49EAD16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71376" y="3790379"/>
              <a:ext cx="625403" cy="0"/>
            </a:xfrm>
            <a:prstGeom prst="straightConnector1">
              <a:avLst/>
            </a:prstGeom>
            <a:ln w="76200">
              <a:solidFill>
                <a:schemeClr val="bg1">
                  <a:lumMod val="9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4DD05BE3-4E32-7B1F-3505-EFA3A03074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47077" y="3880438"/>
              <a:ext cx="612786" cy="0"/>
            </a:xfrm>
            <a:prstGeom prst="straightConnector1">
              <a:avLst/>
            </a:prstGeom>
            <a:ln w="76200">
              <a:solidFill>
                <a:schemeClr val="bg1">
                  <a:lumMod val="9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77A476D-F1CC-E01A-DA60-752C7814010C}"/>
                </a:ext>
              </a:extLst>
            </p:cNvPr>
            <p:cNvSpPr/>
            <p:nvPr/>
          </p:nvSpPr>
          <p:spPr>
            <a:xfrm>
              <a:off x="7292756" y="3207628"/>
              <a:ext cx="1175472" cy="1181478"/>
            </a:xfrm>
            <a:prstGeom prst="ellipse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0FE143A-53DB-0894-EDED-5E183C9BFE7A}"/>
              </a:ext>
            </a:extLst>
          </p:cNvPr>
          <p:cNvSpPr txBox="1"/>
          <p:nvPr/>
        </p:nvSpPr>
        <p:spPr>
          <a:xfrm>
            <a:off x="1696158" y="6094261"/>
            <a:ext cx="6766710" cy="323165"/>
          </a:xfrm>
          <a:prstGeom prst="rect">
            <a:avLst/>
          </a:prstGeom>
          <a:noFill/>
          <a:ln w="28575">
            <a:solidFill>
              <a:srgbClr val="064308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i="1" dirty="0">
                <a:solidFill>
                  <a:srgbClr val="064308"/>
                </a:solidFill>
                <a:effectLst/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[1]</a:t>
            </a:r>
            <a:r>
              <a:rPr lang="en-US" sz="1500" i="1" dirty="0" err="1">
                <a:solidFill>
                  <a:srgbClr val="064308"/>
                </a:solidFill>
                <a:effectLst/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Raucher</a:t>
            </a:r>
            <a:r>
              <a:rPr lang="en-US" sz="1500" i="1" dirty="0">
                <a:solidFill>
                  <a:srgbClr val="064308"/>
                </a:solidFill>
                <a:effectLst/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, T. (2006). </a:t>
            </a:r>
            <a:r>
              <a:rPr lang="en-US" sz="1500" i="1" dirty="0" err="1">
                <a:solidFill>
                  <a:srgbClr val="064308"/>
                </a:solidFill>
                <a:effectLst/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Branchings</a:t>
            </a:r>
            <a:r>
              <a:rPr lang="en-US" sz="1500" i="1" dirty="0">
                <a:solidFill>
                  <a:srgbClr val="064308"/>
                </a:solidFill>
                <a:effectLst/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 in the γ-process path revisited. Physical Review C.</a:t>
            </a:r>
            <a:endParaRPr lang="en-US" sz="1500" i="1" dirty="0">
              <a:solidFill>
                <a:srgbClr val="064308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166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B6066-81CD-74B0-27AA-703208C6C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reaction rates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80F95E-13F9-3C9C-1D87-F54E72891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DE456-DEAB-7A00-75AE-E8E579436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4F88C639-55E7-4D97-AC8D-4B42A67367B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7" name="Picture 6" descr="A graph of a reaction rate&#10;&#10;Description automatically generated">
            <a:extLst>
              <a:ext uri="{FF2B5EF4-FFF2-40B4-BE49-F238E27FC236}">
                <a16:creationId xmlns:a16="http://schemas.microsoft.com/office/drawing/2014/main" id="{3DB09A28-45E2-29DB-CC31-1F55CE93367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5" r="3318" b="5098"/>
          <a:stretch/>
        </p:blipFill>
        <p:spPr>
          <a:xfrm>
            <a:off x="553395" y="1233349"/>
            <a:ext cx="5949005" cy="5037077"/>
          </a:xfrm>
          <a:prstGeom prst="rect">
            <a:avLst/>
          </a:prstGeom>
        </p:spPr>
      </p:pic>
      <p:sp>
        <p:nvSpPr>
          <p:cNvPr id="8" name="Content Placeholder 11">
            <a:extLst>
              <a:ext uri="{FF2B5EF4-FFF2-40B4-BE49-F238E27FC236}">
                <a16:creationId xmlns:a16="http://schemas.microsoft.com/office/drawing/2014/main" id="{FFC881FB-B452-5639-D51B-9A5956853279}"/>
              </a:ext>
            </a:extLst>
          </p:cNvPr>
          <p:cNvSpPr txBox="1">
            <a:spLocks/>
          </p:cNvSpPr>
          <p:nvPr/>
        </p:nvSpPr>
        <p:spPr bwMode="auto">
          <a:xfrm>
            <a:off x="7440179" y="6166551"/>
            <a:ext cx="3917800" cy="207749"/>
          </a:xfrm>
          <a:prstGeom prst="rect">
            <a:avLst/>
          </a:prstGeom>
          <a:noFill/>
          <a:ln w="28575">
            <a:solidFill>
              <a:srgbClr val="064308"/>
            </a:solidFill>
            <a:miter lim="800000"/>
            <a:headEnd/>
            <a:tailEnd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lvl1pPr marL="192214" indent="-192214" algn="l" defTabSz="856955" rtl="0" eaLnBrk="1" fontAlgn="base" hangingPunct="1">
              <a:lnSpc>
                <a:spcPct val="90000"/>
              </a:lnSpc>
              <a:spcBef>
                <a:spcPts val="128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347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87632" indent="-161781" algn="l" defTabSz="856955" rtl="0" eaLnBrk="1" fontAlgn="base" hangingPunct="1">
              <a:lnSpc>
                <a:spcPct val="90000"/>
              </a:lnSpc>
              <a:spcBef>
                <a:spcPts val="214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133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631103" indent="-171390" algn="l" defTabSz="856955" rtl="0" eaLnBrk="1" fontAlgn="base" hangingPunct="1">
              <a:lnSpc>
                <a:spcPct val="90000"/>
              </a:lnSpc>
              <a:spcBef>
                <a:spcPts val="214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92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76867" indent="-142559" algn="l" defTabSz="856955" rtl="0" eaLnBrk="1" fontAlgn="base" hangingPunct="1">
              <a:lnSpc>
                <a:spcPct val="90000"/>
              </a:lnSpc>
              <a:spcBef>
                <a:spcPts val="214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707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69993" indent="-192214" algn="l" defTabSz="856955" rtl="0" eaLnBrk="1" fontAlgn="base" hangingPunct="1">
              <a:lnSpc>
                <a:spcPct val="90000"/>
              </a:lnSpc>
              <a:spcBef>
                <a:spcPts val="214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93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371815" indent="-160830" algn="l" defTabSz="86171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87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859385" indent="-160830" algn="l" defTabSz="86171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87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346955" indent="-160830" algn="l" defTabSz="86171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87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834522" indent="-160830" algn="l" defTabSz="86171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87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1500" i="1" kern="0" dirty="0">
                <a:latin typeface="Times" panose="02020603050405020304" pitchFamily="18" charset="0"/>
                <a:cs typeface="Times" panose="02020603050405020304" pitchFamily="18" charset="0"/>
              </a:rPr>
              <a:t>JINA REACLIB Database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E38153-C02E-33F7-62D6-0406A7D78208}"/>
              </a:ext>
            </a:extLst>
          </p:cNvPr>
          <p:cNvSpPr txBox="1"/>
          <p:nvPr/>
        </p:nvSpPr>
        <p:spPr>
          <a:xfrm>
            <a:off x="6716586" y="1098209"/>
            <a:ext cx="53649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rgbClr val="064308"/>
                </a:solidFill>
              </a:rPr>
              <a:t>Calculations based on theoretical models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rgbClr val="064308"/>
                </a:solidFill>
              </a:rPr>
              <a:t>Uncertainty ~ 1 order of magnitude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0D39323-D925-4069-D622-E1A067C5B3BA}"/>
              </a:ext>
            </a:extLst>
          </p:cNvPr>
          <p:cNvGrpSpPr/>
          <p:nvPr/>
        </p:nvGrpSpPr>
        <p:grpSpPr>
          <a:xfrm>
            <a:off x="6293796" y="2206205"/>
            <a:ext cx="6602634" cy="3554433"/>
            <a:chOff x="1011851" y="2638699"/>
            <a:chExt cx="8122889" cy="2652753"/>
          </a:xfrm>
        </p:grpSpPr>
        <p:pic>
          <p:nvPicPr>
            <p:cNvPr id="4" name="Picture 3" descr="A close-up of a graph&#10;&#10;Description automatically generated">
              <a:extLst>
                <a:ext uri="{FF2B5EF4-FFF2-40B4-BE49-F238E27FC236}">
                  <a16:creationId xmlns:a16="http://schemas.microsoft.com/office/drawing/2014/main" id="{45CA4302-4E97-33C7-8FF7-8B5B02A413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1851" y="3344122"/>
              <a:ext cx="7456377" cy="1947330"/>
            </a:xfrm>
            <a:prstGeom prst="rect">
              <a:avLst/>
            </a:prstGeom>
          </p:spPr>
        </p:pic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D0933873-82CC-CB12-CAA0-F2275EAB7FAA}"/>
                </a:ext>
              </a:extLst>
            </p:cNvPr>
            <p:cNvSpPr/>
            <p:nvPr/>
          </p:nvSpPr>
          <p:spPr>
            <a:xfrm rot="5400000">
              <a:off x="8070870" y="4081592"/>
              <a:ext cx="1461228" cy="666512"/>
            </a:xfrm>
            <a:prstGeom prst="rightArrow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2200" b="1" dirty="0"/>
                <a:t>(γ,</a:t>
              </a:r>
              <a:r>
                <a:rPr lang="en-US" sz="2200" b="1" dirty="0"/>
                <a:t>p</a:t>
              </a:r>
              <a:r>
                <a:rPr lang="el-GR" sz="2200" b="1" dirty="0"/>
                <a:t>)</a:t>
              </a:r>
              <a:endParaRPr lang="en-US" sz="2200" b="1" dirty="0"/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BA9B7DD9-C13D-F78E-97BF-6136330FCB6E}"/>
                </a:ext>
              </a:extLst>
            </p:cNvPr>
            <p:cNvSpPr/>
            <p:nvPr/>
          </p:nvSpPr>
          <p:spPr>
            <a:xfrm flipH="1">
              <a:off x="3491081" y="2638699"/>
              <a:ext cx="2947356" cy="676178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b="1" dirty="0">
                  <a:solidFill>
                    <a:schemeClr val="tx1"/>
                  </a:solidFill>
                </a:rPr>
                <a:t>(</a:t>
              </a:r>
              <a:r>
                <a:rPr lang="el-GR" sz="2200" b="1" dirty="0">
                  <a:solidFill>
                    <a:schemeClr val="tx1"/>
                  </a:solidFill>
                </a:rPr>
                <a:t>γ,</a:t>
              </a:r>
              <a:r>
                <a:rPr lang="en-US" sz="2200" b="1" dirty="0">
                  <a:solidFill>
                    <a:schemeClr val="tx1"/>
                  </a:solidFill>
                </a:rPr>
                <a:t>n)</a:t>
              </a:r>
              <a:endParaRPr lang="en-US" sz="2200" b="1" dirty="0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F037239F-A665-1451-4F75-0C1B54B6FA58}"/>
                </a:ext>
              </a:extLst>
            </p:cNvPr>
            <p:cNvCxnSpPr>
              <a:cxnSpLocks/>
            </p:cNvCxnSpPr>
            <p:nvPr/>
          </p:nvCxnSpPr>
          <p:spPr>
            <a:xfrm>
              <a:off x="7517191" y="3932627"/>
              <a:ext cx="0" cy="896982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5341116-960F-5C78-E54F-873909C7892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04490" y="4942059"/>
              <a:ext cx="625403" cy="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6589148-5879-4E21-0A75-7F3ADC6395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87591" y="4957462"/>
              <a:ext cx="752124" cy="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370712F-41AF-C926-826A-23CE2BA71D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71376" y="3790379"/>
              <a:ext cx="625403" cy="0"/>
            </a:xfrm>
            <a:prstGeom prst="straightConnector1">
              <a:avLst/>
            </a:prstGeom>
            <a:ln w="76200">
              <a:solidFill>
                <a:schemeClr val="bg1">
                  <a:lumMod val="9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C5D3271-2608-9EEB-E95E-0D08392FF9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47077" y="3880438"/>
              <a:ext cx="612786" cy="0"/>
            </a:xfrm>
            <a:prstGeom prst="straightConnector1">
              <a:avLst/>
            </a:prstGeom>
            <a:ln w="76200">
              <a:solidFill>
                <a:schemeClr val="bg1">
                  <a:lumMod val="9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C92724E-D963-293F-99C5-6B122CF35B47}"/>
                </a:ext>
              </a:extLst>
            </p:cNvPr>
            <p:cNvSpPr/>
            <p:nvPr/>
          </p:nvSpPr>
          <p:spPr>
            <a:xfrm>
              <a:off x="7292756" y="3207628"/>
              <a:ext cx="1175472" cy="1181478"/>
            </a:xfrm>
            <a:prstGeom prst="ellipse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45020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373" y="1138240"/>
            <a:ext cx="2906917" cy="3929871"/>
          </a:xfrm>
        </p:spPr>
        <p:txBody>
          <a:bodyPr/>
          <a:lstStyle/>
          <a:p>
            <a:r>
              <a:rPr lang="en-US" dirty="0" err="1"/>
              <a:t>SuN</a:t>
            </a:r>
            <a:r>
              <a:rPr lang="en-US" dirty="0"/>
              <a:t> (Summing </a:t>
            </a:r>
            <a:r>
              <a:rPr lang="en-US" dirty="0" err="1"/>
              <a:t>NaI</a:t>
            </a:r>
            <a:r>
              <a:rPr lang="en-US" dirty="0"/>
              <a:t>)</a:t>
            </a:r>
          </a:p>
          <a:p>
            <a:pPr lvl="1"/>
            <a:r>
              <a:rPr lang="en-US" sz="2000" dirty="0"/>
              <a:t>24 PMTs</a:t>
            </a:r>
          </a:p>
          <a:p>
            <a:pPr lvl="1"/>
            <a:r>
              <a:rPr lang="en-US" sz="2000" dirty="0"/>
              <a:t>8 segments</a:t>
            </a:r>
          </a:p>
          <a:p>
            <a:pPr lvl="1"/>
            <a:r>
              <a:rPr lang="en-US" sz="2000" dirty="0"/>
              <a:t>45 mm in diameter borehole</a:t>
            </a:r>
          </a:p>
          <a:p>
            <a:pPr lvl="1"/>
            <a:r>
              <a:rPr lang="en-US" sz="2000" dirty="0"/>
              <a:t>High efficiency (&gt;85% for 1 MeV photon)</a:t>
            </a:r>
          </a:p>
          <a:p>
            <a:pPr lvl="1"/>
            <a:r>
              <a:rPr lang="en-US" sz="2000" dirty="0"/>
              <a:t> Almost 4</a:t>
            </a:r>
            <a:r>
              <a:rPr lang="el-GR" sz="2000" dirty="0"/>
              <a:t>π </a:t>
            </a:r>
            <a:r>
              <a:rPr lang="en-US" sz="2000" dirty="0"/>
              <a:t>geometric coverage</a:t>
            </a:r>
          </a:p>
          <a:p>
            <a:pPr lvl="1"/>
            <a:r>
              <a:rPr lang="en-US" sz="2000" dirty="0"/>
              <a:t>Obtain information about individual gamma rays.</a:t>
            </a:r>
          </a:p>
          <a:p>
            <a:pPr lvl="1"/>
            <a:r>
              <a:rPr lang="en-US" sz="2000" dirty="0"/>
              <a:t>Perform Total Absorption Spectroscopy (TAS): Obtain information about total excitation energy.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74" y="324572"/>
            <a:ext cx="12788053" cy="478624"/>
          </a:xfrm>
        </p:spPr>
        <p:txBody>
          <a:bodyPr/>
          <a:lstStyle/>
          <a:p>
            <a:r>
              <a:rPr lang="en-US" sz="3200" dirty="0" err="1"/>
              <a:t>SuN</a:t>
            </a:r>
            <a:r>
              <a:rPr lang="en-US" sz="3200" dirty="0"/>
              <a:t> detector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9133" y="2963474"/>
            <a:ext cx="2867593" cy="34785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02400" y="6118866"/>
            <a:ext cx="6394027" cy="323165"/>
          </a:xfrm>
          <a:prstGeom prst="rect">
            <a:avLst/>
          </a:prstGeom>
          <a:noFill/>
          <a:ln w="28575">
            <a:solidFill>
              <a:srgbClr val="064308"/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500" i="1" dirty="0">
                <a:solidFill>
                  <a:srgbClr val="064308"/>
                </a:solidFill>
                <a:latin typeface="Times"/>
                <a:cs typeface="Times"/>
              </a:rPr>
              <a:t>A. Simon, S.J. Quinn, Artemis </a:t>
            </a:r>
            <a:r>
              <a:rPr lang="en-US" sz="1500" i="1" dirty="0" err="1">
                <a:solidFill>
                  <a:srgbClr val="064308"/>
                </a:solidFill>
                <a:latin typeface="Times"/>
                <a:cs typeface="Times"/>
              </a:rPr>
              <a:t>Spyrou</a:t>
            </a:r>
            <a:r>
              <a:rPr lang="en-US" sz="1500" i="1" dirty="0">
                <a:solidFill>
                  <a:srgbClr val="064308"/>
                </a:solidFill>
                <a:latin typeface="Times"/>
                <a:cs typeface="Times"/>
              </a:rPr>
              <a:t>, et al., </a:t>
            </a:r>
            <a:r>
              <a:rPr lang="en-US" sz="1500" i="1" dirty="0" err="1">
                <a:solidFill>
                  <a:srgbClr val="064308"/>
                </a:solidFill>
                <a:latin typeface="Times"/>
                <a:cs typeface="Times"/>
              </a:rPr>
              <a:t>Nucl</a:t>
            </a:r>
            <a:r>
              <a:rPr lang="en-US" sz="1500" i="1" dirty="0">
                <a:solidFill>
                  <a:srgbClr val="064308"/>
                </a:solidFill>
                <a:latin typeface="Times"/>
                <a:cs typeface="Times"/>
              </a:rPr>
              <a:t>. Instr. Meth A 703, 16 (2013)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128744-64F5-027C-F925-2C361F911F62}"/>
              </a:ext>
            </a:extLst>
          </p:cNvPr>
          <p:cNvGrpSpPr/>
          <p:nvPr/>
        </p:nvGrpSpPr>
        <p:grpSpPr>
          <a:xfrm>
            <a:off x="6199027" y="1084399"/>
            <a:ext cx="3927599" cy="4709024"/>
            <a:chOff x="8905582" y="1099832"/>
            <a:chExt cx="3927599" cy="4709024"/>
          </a:xfrm>
        </p:grpSpPr>
        <p:pic>
          <p:nvPicPr>
            <p:cNvPr id="9" name="Picture 8" descr="A graph of a number of numbers&#10;&#10;Description automatically generated">
              <a:extLst>
                <a:ext uri="{FF2B5EF4-FFF2-40B4-BE49-F238E27FC236}">
                  <a16:creationId xmlns:a16="http://schemas.microsoft.com/office/drawing/2014/main" id="{1E939E26-9CEB-583D-1A37-48F396ED74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5582" y="1099832"/>
              <a:ext cx="3927599" cy="470902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12B1BD9-711C-8C77-270F-872FEDC91303}"/>
                </a:ext>
              </a:extLst>
            </p:cNvPr>
            <p:cNvSpPr txBox="1"/>
            <p:nvPr/>
          </p:nvSpPr>
          <p:spPr>
            <a:xfrm>
              <a:off x="10641351" y="1480305"/>
              <a:ext cx="1976230" cy="369332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Single-segment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9A73AC1-B3C6-75E6-A033-9AADB40807DE}"/>
                </a:ext>
              </a:extLst>
            </p:cNvPr>
            <p:cNvSpPr txBox="1"/>
            <p:nvPr/>
          </p:nvSpPr>
          <p:spPr>
            <a:xfrm>
              <a:off x="10809488" y="2896078"/>
              <a:ext cx="1639956" cy="369332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Top half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C18ED77-5C16-80D0-8291-9FB5E376C236}"/>
                </a:ext>
              </a:extLst>
            </p:cNvPr>
            <p:cNvSpPr txBox="1"/>
            <p:nvPr/>
          </p:nvSpPr>
          <p:spPr>
            <a:xfrm>
              <a:off x="9989510" y="4311851"/>
              <a:ext cx="1639956" cy="646331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Whole </a:t>
              </a:r>
              <a:r>
                <a:rPr lang="en-US" dirty="0" err="1"/>
                <a:t>SuN</a:t>
              </a:r>
              <a:r>
                <a:rPr lang="en-US" dirty="0"/>
                <a:t> detector</a:t>
              </a:r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774E4329-6824-548F-F505-6B15A4D5FF00}"/>
              </a:ext>
            </a:extLst>
          </p:cNvPr>
          <p:cNvSpPr/>
          <p:nvPr/>
        </p:nvSpPr>
        <p:spPr>
          <a:xfrm>
            <a:off x="3417196" y="1187596"/>
            <a:ext cx="1928335" cy="1391478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aseline="30000" dirty="0">
                <a:solidFill>
                  <a:schemeClr val="tx1"/>
                </a:solidFill>
              </a:rPr>
              <a:t>60</a:t>
            </a:r>
            <a:r>
              <a:rPr lang="en-US" sz="1600" dirty="0">
                <a:solidFill>
                  <a:schemeClr val="tx1"/>
                </a:solidFill>
              </a:rPr>
              <a:t>Co peaks at 1173 keV &amp; 1332 keV</a:t>
            </a:r>
            <a:endParaRPr lang="en-US" sz="1600" baseline="30000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9EC2775-1F2B-27D9-1C2A-0B04117E0C34}"/>
              </a:ext>
            </a:extLst>
          </p:cNvPr>
          <p:cNvCxnSpPr>
            <a:cxnSpLocks/>
            <a:stCxn id="13" idx="6"/>
          </p:cNvCxnSpPr>
          <p:nvPr/>
        </p:nvCxnSpPr>
        <p:spPr>
          <a:xfrm flipV="1">
            <a:off x="5345531" y="1342417"/>
            <a:ext cx="2068634" cy="5409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ED84C8E-F480-934C-6041-1C5B783AE479}"/>
              </a:ext>
            </a:extLst>
          </p:cNvPr>
          <p:cNvCxnSpPr>
            <a:cxnSpLocks/>
          </p:cNvCxnSpPr>
          <p:nvPr/>
        </p:nvCxnSpPr>
        <p:spPr>
          <a:xfrm flipV="1">
            <a:off x="5361573" y="1521777"/>
            <a:ext cx="2248572" cy="3821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3E0A8D3-DC01-2E7E-68D7-3D8810E249E5}"/>
              </a:ext>
            </a:extLst>
          </p:cNvPr>
          <p:cNvCxnSpPr>
            <a:cxnSpLocks/>
          </p:cNvCxnSpPr>
          <p:nvPr/>
        </p:nvCxnSpPr>
        <p:spPr>
          <a:xfrm>
            <a:off x="10294747" y="1321758"/>
            <a:ext cx="1626320" cy="0"/>
          </a:xfrm>
          <a:prstGeom prst="line">
            <a:avLst/>
          </a:prstGeom>
          <a:ln>
            <a:solidFill>
              <a:srgbClr val="06430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E4303EB-2443-AE74-1857-016F0568E572}"/>
              </a:ext>
            </a:extLst>
          </p:cNvPr>
          <p:cNvCxnSpPr>
            <a:cxnSpLocks/>
          </p:cNvCxnSpPr>
          <p:nvPr/>
        </p:nvCxnSpPr>
        <p:spPr>
          <a:xfrm>
            <a:off x="11230188" y="2096728"/>
            <a:ext cx="1626320" cy="0"/>
          </a:xfrm>
          <a:prstGeom prst="line">
            <a:avLst/>
          </a:prstGeom>
          <a:ln>
            <a:solidFill>
              <a:srgbClr val="06430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6E4970E-FAE0-6ACA-1624-3819A6569692}"/>
              </a:ext>
            </a:extLst>
          </p:cNvPr>
          <p:cNvCxnSpPr>
            <a:cxnSpLocks/>
          </p:cNvCxnSpPr>
          <p:nvPr/>
        </p:nvCxnSpPr>
        <p:spPr>
          <a:xfrm>
            <a:off x="11230188" y="2882684"/>
            <a:ext cx="1626320" cy="0"/>
          </a:xfrm>
          <a:prstGeom prst="line">
            <a:avLst/>
          </a:prstGeom>
          <a:ln>
            <a:solidFill>
              <a:srgbClr val="06430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6B9EA34-9FD1-1FEF-8855-0752D8AF9EC0}"/>
              </a:ext>
            </a:extLst>
          </p:cNvPr>
          <p:cNvCxnSpPr>
            <a:cxnSpLocks/>
          </p:cNvCxnSpPr>
          <p:nvPr/>
        </p:nvCxnSpPr>
        <p:spPr>
          <a:xfrm>
            <a:off x="11230188" y="3657600"/>
            <a:ext cx="1626320" cy="0"/>
          </a:xfrm>
          <a:prstGeom prst="line">
            <a:avLst/>
          </a:prstGeom>
          <a:ln>
            <a:solidFill>
              <a:srgbClr val="06430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342F629-DC07-E4FB-8435-7BAA668F4F65}"/>
              </a:ext>
            </a:extLst>
          </p:cNvPr>
          <p:cNvCxnSpPr/>
          <p:nvPr/>
        </p:nvCxnSpPr>
        <p:spPr>
          <a:xfrm>
            <a:off x="11624553" y="2120630"/>
            <a:ext cx="0" cy="7600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CB3BE60-B9A2-69F7-6C6F-E8617781E0A0}"/>
              </a:ext>
            </a:extLst>
          </p:cNvPr>
          <p:cNvCxnSpPr/>
          <p:nvPr/>
        </p:nvCxnSpPr>
        <p:spPr>
          <a:xfrm>
            <a:off x="12214698" y="2897585"/>
            <a:ext cx="0" cy="7600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4EDDE7F-DD90-9AFC-EEE9-4FC8020BF420}"/>
              </a:ext>
            </a:extLst>
          </p:cNvPr>
          <p:cNvSpPr txBox="1"/>
          <p:nvPr/>
        </p:nvSpPr>
        <p:spPr>
          <a:xfrm>
            <a:off x="10472462" y="2380436"/>
            <a:ext cx="1570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1173 keV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E27150B-F9E0-D8D0-42A8-0CF2AB2B36D8}"/>
              </a:ext>
            </a:extLst>
          </p:cNvPr>
          <p:cNvSpPr txBox="1"/>
          <p:nvPr/>
        </p:nvSpPr>
        <p:spPr>
          <a:xfrm>
            <a:off x="10912068" y="3109821"/>
            <a:ext cx="1570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1332 keV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5CB3A4E-89BE-F33C-1D0C-3711D3E372CC}"/>
              </a:ext>
            </a:extLst>
          </p:cNvPr>
          <p:cNvSpPr txBox="1"/>
          <p:nvPr/>
        </p:nvSpPr>
        <p:spPr>
          <a:xfrm>
            <a:off x="10053668" y="1921064"/>
            <a:ext cx="1570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2505 keV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2B7E857-ADDC-4427-AD27-82124A06A324}"/>
              </a:ext>
            </a:extLst>
          </p:cNvPr>
          <p:cNvSpPr txBox="1"/>
          <p:nvPr/>
        </p:nvSpPr>
        <p:spPr>
          <a:xfrm>
            <a:off x="11257905" y="3719035"/>
            <a:ext cx="15708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baseline="30000" dirty="0">
                <a:solidFill>
                  <a:srgbClr val="064308"/>
                </a:solidFill>
              </a:rPr>
              <a:t>60</a:t>
            </a:r>
            <a:r>
              <a:rPr lang="en-US" sz="2200" b="1" dirty="0">
                <a:solidFill>
                  <a:srgbClr val="064308"/>
                </a:solidFill>
              </a:rPr>
              <a:t>Ni</a:t>
            </a:r>
            <a:endParaRPr lang="en-US" sz="2200" b="1" baseline="30000" dirty="0">
              <a:solidFill>
                <a:srgbClr val="064308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86B3735-3F7E-7CE2-D34F-4820F10F6216}"/>
              </a:ext>
            </a:extLst>
          </p:cNvPr>
          <p:cNvSpPr txBox="1"/>
          <p:nvPr/>
        </p:nvSpPr>
        <p:spPr>
          <a:xfrm>
            <a:off x="10062430" y="895578"/>
            <a:ext cx="15708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baseline="30000" dirty="0">
                <a:solidFill>
                  <a:srgbClr val="064308"/>
                </a:solidFill>
              </a:rPr>
              <a:t>60</a:t>
            </a:r>
            <a:r>
              <a:rPr lang="en-US" sz="2200" b="1" dirty="0">
                <a:solidFill>
                  <a:srgbClr val="064308"/>
                </a:solidFill>
              </a:rPr>
              <a:t>Co</a:t>
            </a:r>
            <a:endParaRPr lang="en-US" sz="2200" b="1" baseline="30000" dirty="0">
              <a:solidFill>
                <a:srgbClr val="064308"/>
              </a:solidFill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619533E-8697-0EA1-C034-8250F201D200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10847873" y="1326465"/>
            <a:ext cx="429695" cy="7437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3C619FD6-4993-CA73-183E-8103E2EC7E2F}"/>
              </a:ext>
            </a:extLst>
          </p:cNvPr>
          <p:cNvSpPr txBox="1"/>
          <p:nvPr/>
        </p:nvSpPr>
        <p:spPr>
          <a:xfrm>
            <a:off x="11165594" y="1485512"/>
            <a:ext cx="935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β</a:t>
            </a:r>
            <a:r>
              <a:rPr lang="el-GR" baseline="30000" dirty="0"/>
              <a:t>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073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8374" y="324580"/>
            <a:ext cx="12788053" cy="478624"/>
          </a:xfrm>
        </p:spPr>
        <p:txBody>
          <a:bodyPr/>
          <a:lstStyle/>
          <a:p>
            <a:r>
              <a:rPr lang="en-US" sz="3200" dirty="0"/>
              <a:t>Experimental Set up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Konstantinos Bosmpotinis, Oslo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1677" y="1120323"/>
            <a:ext cx="596959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rgbClr val="064308"/>
                </a:solidFill>
              </a:rPr>
              <a:t>The experiment was performed at NSCL at Michigan State University.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rgbClr val="064308"/>
                </a:solidFill>
              </a:rPr>
              <a:t>A beam of stable </a:t>
            </a:r>
            <a:r>
              <a:rPr lang="en-US" sz="2200" baseline="30000" dirty="0">
                <a:solidFill>
                  <a:srgbClr val="064308"/>
                </a:solidFill>
              </a:rPr>
              <a:t>84</a:t>
            </a:r>
            <a:r>
              <a:rPr lang="en-US" sz="2200" dirty="0">
                <a:solidFill>
                  <a:srgbClr val="064308"/>
                </a:solidFill>
              </a:rPr>
              <a:t>Kr impinged onto a gas hydrogen target (inverse kinematics).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rgbClr val="064308"/>
                </a:solidFill>
              </a:rPr>
              <a:t>Beam energies 2.7 MeV/u, 3.1 MeV/u, 3.4 MeV/u, 3.7 MeV/u.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solidFill>
                <a:srgbClr val="064308"/>
              </a:solidFill>
            </a:endParaRPr>
          </a:p>
        </p:txBody>
      </p:sp>
      <p:pic>
        <p:nvPicPr>
          <p:cNvPr id="8" name="Picture 7" descr="A diagram of a machine&#10;&#10;Description automatically generated">
            <a:extLst>
              <a:ext uri="{FF2B5EF4-FFF2-40B4-BE49-F238E27FC236}">
                <a16:creationId xmlns:a16="http://schemas.microsoft.com/office/drawing/2014/main" id="{F438CF2E-6CBA-0AA7-724B-5F3D0372C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971" y="1120323"/>
            <a:ext cx="7098829" cy="43442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0156097-BF03-A9F9-467D-80EF533A9C9E}"/>
              </a:ext>
            </a:extLst>
          </p:cNvPr>
          <p:cNvSpPr txBox="1"/>
          <p:nvPr/>
        </p:nvSpPr>
        <p:spPr>
          <a:xfrm>
            <a:off x="6658261" y="5620123"/>
            <a:ext cx="5938352" cy="323165"/>
          </a:xfrm>
          <a:prstGeom prst="rect">
            <a:avLst/>
          </a:prstGeom>
          <a:noFill/>
          <a:ln w="28575">
            <a:solidFill>
              <a:srgbClr val="064308"/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500" i="1" dirty="0">
                <a:solidFill>
                  <a:srgbClr val="064308"/>
                </a:solidFill>
                <a:latin typeface="Times"/>
                <a:cs typeface="Times"/>
              </a:rPr>
              <a:t>A. Palmisano et al, 2022, Phys. Rev. C 105.065804</a:t>
            </a:r>
          </a:p>
        </p:txBody>
      </p:sp>
      <p:pic>
        <p:nvPicPr>
          <p:cNvPr id="14" name="Picture 13" descr="A white tube with three layers&#10;&#10;Description automatically generated with medium confidence">
            <a:extLst>
              <a:ext uri="{FF2B5EF4-FFF2-40B4-BE49-F238E27FC236}">
                <a16:creationId xmlns:a16="http://schemas.microsoft.com/office/drawing/2014/main" id="{7D6A8B62-0363-ADF0-F828-C50AFDD125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84" y="4018912"/>
            <a:ext cx="2862481" cy="125799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C68BC02-DB99-0BDD-7A18-8EA95AAB84A3}"/>
              </a:ext>
            </a:extLst>
          </p:cNvPr>
          <p:cNvSpPr txBox="1"/>
          <p:nvPr/>
        </p:nvSpPr>
        <p:spPr>
          <a:xfrm>
            <a:off x="1857458" y="3507334"/>
            <a:ext cx="24027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064308"/>
                </a:solidFill>
              </a:rPr>
              <a:t>Gas cell target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627584" y="5464587"/>
            <a:ext cx="2169164" cy="0"/>
          </a:xfrm>
          <a:prstGeom prst="straightConnector1">
            <a:avLst/>
          </a:prstGeom>
          <a:ln>
            <a:solidFill>
              <a:srgbClr val="064308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857458" y="5620123"/>
            <a:ext cx="1700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4cm</a:t>
            </a:r>
          </a:p>
        </p:txBody>
      </p:sp>
    </p:spTree>
    <p:extLst>
      <p:ext uri="{BB962C8B-B14F-4D97-AF65-F5344CB8AC3E}">
        <p14:creationId xmlns:p14="http://schemas.microsoft.com/office/powerpoint/2010/main" val="2818608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1EFCA83F-8532-70C1-B6FF-17BBFE497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380" y="304808"/>
            <a:ext cx="12788050" cy="510532"/>
          </a:xfrm>
        </p:spPr>
        <p:txBody>
          <a:bodyPr/>
          <a:lstStyle/>
          <a:p>
            <a:r>
              <a:rPr lang="en-US" dirty="0"/>
              <a:t>Background subtractions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3230FF-1B7A-84D0-D6A1-D4F850D71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376" y="1264216"/>
            <a:ext cx="3335216" cy="4037224"/>
          </a:xfrm>
        </p:spPr>
        <p:txBody>
          <a:bodyPr wrap="square" anchor="t">
            <a:normAutofit lnSpcReduction="10000"/>
          </a:bodyPr>
          <a:lstStyle/>
          <a:p>
            <a:r>
              <a:rPr lang="en-US" sz="2400" dirty="0">
                <a:solidFill>
                  <a:srgbClr val="064308"/>
                </a:solidFill>
              </a:rPr>
              <a:t>Veto detector for cosmic background radiation.</a:t>
            </a:r>
            <a:endParaRPr lang="en-US" dirty="0"/>
          </a:p>
          <a:p>
            <a:r>
              <a:rPr lang="en-US" dirty="0"/>
              <a:t>Pulsed beam of 100</a:t>
            </a:r>
            <a:r>
              <a:rPr lang="el-GR" dirty="0"/>
              <a:t>μ</a:t>
            </a:r>
            <a:r>
              <a:rPr lang="en-US" dirty="0"/>
              <a:t>s every 200 </a:t>
            </a:r>
            <a:r>
              <a:rPr lang="en-US" dirty="0" err="1"/>
              <a:t>ms</a:t>
            </a:r>
            <a:endParaRPr lang="en-US" dirty="0"/>
          </a:p>
          <a:p>
            <a:r>
              <a:rPr lang="en-US" dirty="0"/>
              <a:t>Record room background</a:t>
            </a:r>
          </a:p>
          <a:p>
            <a:r>
              <a:rPr lang="en-US" dirty="0"/>
              <a:t>Record beam-induced background</a:t>
            </a:r>
          </a:p>
          <a:p>
            <a:pPr lvl="1"/>
            <a:r>
              <a:rPr lang="en-US" dirty="0"/>
              <a:t>Empty gas cell</a:t>
            </a:r>
          </a:p>
          <a:p>
            <a:pPr lvl="1"/>
            <a:r>
              <a:rPr lang="en-US" dirty="0"/>
              <a:t>Full gas cell </a:t>
            </a:r>
          </a:p>
          <a:p>
            <a:pPr lvl="1"/>
            <a:endParaRPr lang="en-US" dirty="0"/>
          </a:p>
          <a:p>
            <a:endParaRPr lang="en-US" sz="2347" dirty="0">
              <a:solidFill>
                <a:srgbClr val="064308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120E8A-E91E-E907-AAE5-B0D6029C97B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5888974" y="6780213"/>
            <a:ext cx="6032101" cy="388937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Konstantinos Bosmpotinis, Oslo meeting</a:t>
            </a:r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E14E2BBD-FC2B-E06B-0017-C78437089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43592" y="1126690"/>
            <a:ext cx="4137264" cy="403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A7482B-1332-E0F0-62B3-CDBB27F1A5E6}"/>
              </a:ext>
            </a:extLst>
          </p:cNvPr>
          <p:cNvSpPr txBox="1"/>
          <p:nvPr/>
        </p:nvSpPr>
        <p:spPr>
          <a:xfrm>
            <a:off x="108376" y="6071985"/>
            <a:ext cx="5819472" cy="323165"/>
          </a:xfrm>
          <a:prstGeom prst="rect">
            <a:avLst/>
          </a:prstGeom>
          <a:noFill/>
          <a:ln w="28575">
            <a:solidFill>
              <a:srgbClr val="064308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i="1" dirty="0">
                <a:solidFill>
                  <a:srgbClr val="064308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E. </a:t>
            </a:r>
            <a:r>
              <a:rPr lang="en-US" sz="1500" i="1" dirty="0" err="1">
                <a:solidFill>
                  <a:srgbClr val="064308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Klopfer</a:t>
            </a:r>
            <a:r>
              <a:rPr lang="en-US" sz="1500" i="1" dirty="0">
                <a:solidFill>
                  <a:srgbClr val="064308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et al, </a:t>
            </a:r>
            <a:r>
              <a:rPr lang="en-US" sz="1500" i="1" dirty="0" err="1">
                <a:solidFill>
                  <a:srgbClr val="064308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Nucl</a:t>
            </a:r>
            <a:r>
              <a:rPr lang="en-US" sz="1500" i="1" dirty="0">
                <a:solidFill>
                  <a:srgbClr val="064308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en-US" sz="1500" i="1" dirty="0" err="1">
                <a:solidFill>
                  <a:srgbClr val="064308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Instrum</a:t>
            </a:r>
            <a:r>
              <a:rPr lang="en-US" sz="1500" i="1" dirty="0">
                <a:solidFill>
                  <a:srgbClr val="064308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Meth. Phys. Res. A 788, 5 (2015)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B12B2C-F543-352B-05C0-9D02440DF01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74887700-F8AD-4E75-9DA6-99EB4D2760D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9" name="Picture 8" descr="A blue and orange text on a black background&#10;&#10;Description automatically generated">
            <a:extLst>
              <a:ext uri="{FF2B5EF4-FFF2-40B4-BE49-F238E27FC236}">
                <a16:creationId xmlns:a16="http://schemas.microsoft.com/office/drawing/2014/main" id="{6AEB3053-6005-E278-BE66-801EFBA53C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592" y="5218717"/>
            <a:ext cx="4003742" cy="7533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643" y="1482841"/>
            <a:ext cx="5163787" cy="340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801925"/>
      </p:ext>
    </p:extLst>
  </p:cSld>
  <p:clrMapOvr>
    <a:masterClrMapping/>
  </p:clrMapOvr>
</p:sld>
</file>

<file path=ppt/theme/theme1.xml><?xml version="1.0" encoding="utf-8"?>
<a:theme xmlns:a="http://schemas.openxmlformats.org/drawingml/2006/main" name="2_FRIB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RIB-PowerPoint-Template-16x9-v5" id="{386E0BD5-C86C-4D62-9771-31771216E89C}" vid="{4ACF4385-ADC6-4C4F-9B7B-D66EF0FAE7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rchive_x0020_Date xmlns="31ac3772-10db-466f-87b2-5ca6a813de61" xsi:nil="true"/>
    <IconOverlay xmlns="http://schemas.microsoft.com/sharepoint/v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5FAECBD9524743810300543FD35949" ma:contentTypeVersion="12" ma:contentTypeDescription="Create a new document." ma:contentTypeScope="" ma:versionID="4e1ce8c434ccf00c254609ea64994656">
  <xsd:schema xmlns:xsd="http://www.w3.org/2001/XMLSchema" xmlns:xs="http://www.w3.org/2001/XMLSchema" xmlns:p="http://schemas.microsoft.com/office/2006/metadata/properties" xmlns:ns2="31ac3772-10db-466f-87b2-5ca6a813de61" xmlns:ns3="http://schemas.microsoft.com/sharepoint/v4" xmlns:ns4="eabd35fa-70f7-4707-bb94-f0fb9d38b1ac" targetNamespace="http://schemas.microsoft.com/office/2006/metadata/properties" ma:root="true" ma:fieldsID="898c19f0ea3f647f1e89aefed0092a7b" ns2:_="" ns3:_="" ns4:_="">
    <xsd:import namespace="31ac3772-10db-466f-87b2-5ca6a813de61"/>
    <xsd:import namespace="http://schemas.microsoft.com/sharepoint/v4"/>
    <xsd:import namespace="eabd35fa-70f7-4707-bb94-f0fb9d38b1ac"/>
    <xsd:element name="properties">
      <xsd:complexType>
        <xsd:sequence>
          <xsd:element name="documentManagement">
            <xsd:complexType>
              <xsd:all>
                <xsd:element ref="ns2:Archive_x0020_Date" minOccurs="0"/>
                <xsd:element ref="ns3:IconOverlay" minOccurs="0"/>
                <xsd:element ref="ns4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ac3772-10db-466f-87b2-5ca6a813de61" elementFormDefault="qualified">
    <xsd:import namespace="http://schemas.microsoft.com/office/2006/documentManagement/types"/>
    <xsd:import namespace="http://schemas.microsoft.com/office/infopath/2007/PartnerControls"/>
    <xsd:element name="Archive_x0020_Date" ma:index="8" nillable="true" ma:displayName="Archive Date" ma:format="DateOnly" ma:internalName="Archive_x0020_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bd35fa-70f7-4707-bb94-f0fb9d38b1a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3D18382-7B1A-46A6-9E5B-B59119FCF067}">
  <ds:schemaRefs>
    <ds:schemaRef ds:uri="http://schemas.microsoft.com/office/2006/documentManagement/types"/>
    <ds:schemaRef ds:uri="http://schemas.microsoft.com/office/infopath/2007/PartnerControls"/>
    <ds:schemaRef ds:uri="http://schemas.microsoft.com/sharepoint/v4"/>
    <ds:schemaRef ds:uri="http://schemas.openxmlformats.org/package/2006/metadata/core-properties"/>
    <ds:schemaRef ds:uri="eabd35fa-70f7-4707-bb94-f0fb9d38b1ac"/>
    <ds:schemaRef ds:uri="31ac3772-10db-466f-87b2-5ca6a813de61"/>
    <ds:schemaRef ds:uri="http://purl.org/dc/elements/1.1/"/>
    <ds:schemaRef ds:uri="http://purl.org/dc/dcmitype/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7D8170BE-7DDA-48D5-AC64-64C484AAB4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ac3772-10db-466f-87b2-5ca6a813de61"/>
    <ds:schemaRef ds:uri="http://schemas.microsoft.com/sharepoint/v4"/>
    <ds:schemaRef ds:uri="eabd35fa-70f7-4707-bb94-f0fb9d38b1a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204514C-E1EA-4DB1-85FB-832E60D4A49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71090</TotalTime>
  <Words>1887</Words>
  <Application>Microsoft Office PowerPoint</Application>
  <PresentationFormat>Custom</PresentationFormat>
  <Paragraphs>351</Paragraphs>
  <Slides>28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0" baseType="lpstr">
      <vt:lpstr>ＭＳ Ｐゴシック</vt:lpstr>
      <vt:lpstr>Aptos</vt:lpstr>
      <vt:lpstr>Arial</vt:lpstr>
      <vt:lpstr>Calibri</vt:lpstr>
      <vt:lpstr>Cambria Math</vt:lpstr>
      <vt:lpstr>Helvetica</vt:lpstr>
      <vt:lpstr>Lucida Grande</vt:lpstr>
      <vt:lpstr>Times</vt:lpstr>
      <vt:lpstr>Times New Roman</vt:lpstr>
      <vt:lpstr>Wingdings</vt:lpstr>
      <vt:lpstr>ヒラギノ角ゴ Pro W3</vt:lpstr>
      <vt:lpstr>2_FRIB3</vt:lpstr>
      <vt:lpstr>Extraction of Nuclear Level Densities and gamma-ray strength functions for 85Rb compound nucleus relevant to the astrophysical p-process</vt:lpstr>
      <vt:lpstr>Introduction</vt:lpstr>
      <vt:lpstr>p- process</vt:lpstr>
      <vt:lpstr>p- process</vt:lpstr>
      <vt:lpstr>Motivation</vt:lpstr>
      <vt:lpstr>Theoretical reaction rates</vt:lpstr>
      <vt:lpstr>SuN detector</vt:lpstr>
      <vt:lpstr>Experimental Set up</vt:lpstr>
      <vt:lpstr>Background subtractions</vt:lpstr>
      <vt:lpstr>Methodology</vt:lpstr>
      <vt:lpstr>Chi-square fit for various temperatures for the CT model </vt:lpstr>
      <vt:lpstr>Preliminary Talys calculations</vt:lpstr>
      <vt:lpstr>Summary </vt:lpstr>
      <vt:lpstr>Acknowledgements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Back-up</vt:lpstr>
      <vt:lpstr>PowerPoint Presentation</vt:lpstr>
      <vt:lpstr>PowerPoint Presentation</vt:lpstr>
      <vt:lpstr>PowerPoint Presentation</vt:lpstr>
      <vt:lpstr>Back-up</vt:lpstr>
      <vt:lpstr>Back-up</vt:lpstr>
    </vt:vector>
  </TitlesOfParts>
  <Company>FRIB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FRIB User Facility Overview</dc:title>
  <dc:creator>Konstantinos Bosmpotinis</dc:creator>
  <cp:lastModifiedBy>Bosmpotinis, Konstantinos</cp:lastModifiedBy>
  <cp:revision>1189</cp:revision>
  <cp:lastPrinted>2018-07-13T15:20:28Z</cp:lastPrinted>
  <dcterms:created xsi:type="dcterms:W3CDTF">2016-02-09T17:27:26Z</dcterms:created>
  <dcterms:modified xsi:type="dcterms:W3CDTF">2024-05-27T05:36:55Z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0x010100CF5FAECBD9524743810300543FD35949</vt:lpwstr>
  </property>
  <property fmtid="{D5CDD505-2E9C-101B-9397-08002B2CF9AE}" pid="3" name="Order">
    <vt:r8>7708800</vt:r8>
  </property>
</Properties>
</file>