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4" r:id="rId28"/>
    <p:sldId id="282" r:id="rId29"/>
    <p:sldId id="283" r:id="rId30"/>
    <p:sldId id="286" r:id="rId31"/>
    <p:sldId id="285" r:id="rId32"/>
  </p:sldIdLst>
  <p:sldSz cx="24384000" cy="13716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2438338" rtl="0" fontAlgn="auto" latinLnBrk="0" hangingPunct="0">
      <a:lnSpc>
        <a:spcPct val="90000"/>
      </a:lnSpc>
      <a:spcBef>
        <a:spcPts val="4500"/>
      </a:spcBef>
      <a:spcAft>
        <a:spcPts val="0"/>
      </a:spcAft>
      <a:buClrTx/>
      <a:buSzTx/>
      <a:buFontTx/>
      <a:buNone/>
      <a:tabLst/>
      <a:defRPr kumimoji="0" sz="4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Times New Roman"/>
      </a:defRPr>
    </a:lvl1pPr>
    <a:lvl2pPr marL="0" marR="0" indent="457200" algn="l" defTabSz="2438338" rtl="0" fontAlgn="auto" latinLnBrk="0" hangingPunct="0">
      <a:lnSpc>
        <a:spcPct val="90000"/>
      </a:lnSpc>
      <a:spcBef>
        <a:spcPts val="4500"/>
      </a:spcBef>
      <a:spcAft>
        <a:spcPts val="0"/>
      </a:spcAft>
      <a:buClrTx/>
      <a:buSzTx/>
      <a:buFontTx/>
      <a:buNone/>
      <a:tabLst/>
      <a:defRPr kumimoji="0" sz="4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Times New Roman"/>
      </a:defRPr>
    </a:lvl2pPr>
    <a:lvl3pPr marL="0" marR="0" indent="914400" algn="l" defTabSz="2438338" rtl="0" fontAlgn="auto" latinLnBrk="0" hangingPunct="0">
      <a:lnSpc>
        <a:spcPct val="90000"/>
      </a:lnSpc>
      <a:spcBef>
        <a:spcPts val="4500"/>
      </a:spcBef>
      <a:spcAft>
        <a:spcPts val="0"/>
      </a:spcAft>
      <a:buClrTx/>
      <a:buSzTx/>
      <a:buFontTx/>
      <a:buNone/>
      <a:tabLst/>
      <a:defRPr kumimoji="0" sz="4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Times New Roman"/>
      </a:defRPr>
    </a:lvl3pPr>
    <a:lvl4pPr marL="0" marR="0" indent="1371600" algn="l" defTabSz="2438338" rtl="0" fontAlgn="auto" latinLnBrk="0" hangingPunct="0">
      <a:lnSpc>
        <a:spcPct val="90000"/>
      </a:lnSpc>
      <a:spcBef>
        <a:spcPts val="4500"/>
      </a:spcBef>
      <a:spcAft>
        <a:spcPts val="0"/>
      </a:spcAft>
      <a:buClrTx/>
      <a:buSzTx/>
      <a:buFontTx/>
      <a:buNone/>
      <a:tabLst/>
      <a:defRPr kumimoji="0" sz="4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Times New Roman"/>
      </a:defRPr>
    </a:lvl4pPr>
    <a:lvl5pPr marL="0" marR="0" indent="1828800" algn="l" defTabSz="2438338" rtl="0" fontAlgn="auto" latinLnBrk="0" hangingPunct="0">
      <a:lnSpc>
        <a:spcPct val="90000"/>
      </a:lnSpc>
      <a:spcBef>
        <a:spcPts val="4500"/>
      </a:spcBef>
      <a:spcAft>
        <a:spcPts val="0"/>
      </a:spcAft>
      <a:buClrTx/>
      <a:buSzTx/>
      <a:buFontTx/>
      <a:buNone/>
      <a:tabLst/>
      <a:defRPr kumimoji="0" sz="4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Times New Roman"/>
      </a:defRPr>
    </a:lvl5pPr>
    <a:lvl6pPr marL="0" marR="0" indent="2286000" algn="l" defTabSz="2438338" rtl="0" fontAlgn="auto" latinLnBrk="0" hangingPunct="0">
      <a:lnSpc>
        <a:spcPct val="90000"/>
      </a:lnSpc>
      <a:spcBef>
        <a:spcPts val="4500"/>
      </a:spcBef>
      <a:spcAft>
        <a:spcPts val="0"/>
      </a:spcAft>
      <a:buClrTx/>
      <a:buSzTx/>
      <a:buFontTx/>
      <a:buNone/>
      <a:tabLst/>
      <a:defRPr kumimoji="0" sz="4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Times New Roman"/>
      </a:defRPr>
    </a:lvl6pPr>
    <a:lvl7pPr marL="0" marR="0" indent="2743200" algn="l" defTabSz="2438338" rtl="0" fontAlgn="auto" latinLnBrk="0" hangingPunct="0">
      <a:lnSpc>
        <a:spcPct val="90000"/>
      </a:lnSpc>
      <a:spcBef>
        <a:spcPts val="4500"/>
      </a:spcBef>
      <a:spcAft>
        <a:spcPts val="0"/>
      </a:spcAft>
      <a:buClrTx/>
      <a:buSzTx/>
      <a:buFontTx/>
      <a:buNone/>
      <a:tabLst/>
      <a:defRPr kumimoji="0" sz="4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Times New Roman"/>
      </a:defRPr>
    </a:lvl7pPr>
    <a:lvl8pPr marL="0" marR="0" indent="3200400" algn="l" defTabSz="2438338" rtl="0" fontAlgn="auto" latinLnBrk="0" hangingPunct="0">
      <a:lnSpc>
        <a:spcPct val="90000"/>
      </a:lnSpc>
      <a:spcBef>
        <a:spcPts val="4500"/>
      </a:spcBef>
      <a:spcAft>
        <a:spcPts val="0"/>
      </a:spcAft>
      <a:buClrTx/>
      <a:buSzTx/>
      <a:buFontTx/>
      <a:buNone/>
      <a:tabLst/>
      <a:defRPr kumimoji="0" sz="4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Times New Roman"/>
      </a:defRPr>
    </a:lvl8pPr>
    <a:lvl9pPr marL="0" marR="0" indent="3657600" algn="l" defTabSz="2438338" rtl="0" fontAlgn="auto" latinLnBrk="0" hangingPunct="0">
      <a:lnSpc>
        <a:spcPct val="90000"/>
      </a:lnSpc>
      <a:spcBef>
        <a:spcPts val="4500"/>
      </a:spcBef>
      <a:spcAft>
        <a:spcPts val="0"/>
      </a:spcAft>
      <a:buClrTx/>
      <a:buSzTx/>
      <a:buFontTx/>
      <a:buNone/>
      <a:tabLst/>
      <a:defRPr kumimoji="0" sz="4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Times New Roman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381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381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381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36773"/>
              </a:solidFill>
              <a:prstDash val="solid"/>
              <a:miter lim="400000"/>
            </a:ln>
          </a:left>
          <a:right>
            <a:ln w="12700" cap="flat">
              <a:solidFill>
                <a:srgbClr val="536773"/>
              </a:solidFill>
              <a:prstDash val="solid"/>
              <a:miter lim="400000"/>
            </a:ln>
          </a:right>
          <a:top>
            <a:ln w="12700" cap="flat">
              <a:solidFill>
                <a:srgbClr val="536773"/>
              </a:solidFill>
              <a:prstDash val="solid"/>
              <a:miter lim="400000"/>
            </a:ln>
          </a:top>
          <a:bottom>
            <a:ln w="12700" cap="flat">
              <a:solidFill>
                <a:srgbClr val="536773"/>
              </a:solidFill>
              <a:prstDash val="solid"/>
              <a:miter lim="400000"/>
            </a:ln>
          </a:bottom>
          <a:insideH>
            <a:ln w="12700" cap="flat">
              <a:solidFill>
                <a:srgbClr val="536773"/>
              </a:solidFill>
              <a:prstDash val="solid"/>
              <a:miter lim="400000"/>
            </a:ln>
          </a:insideH>
          <a:insideV>
            <a:ln w="12700" cap="flat">
              <a:solidFill>
                <a:srgbClr val="536773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536773"/>
              </a:solidFill>
              <a:prstDash val="solid"/>
              <a:miter lim="400000"/>
            </a:ln>
          </a:top>
          <a:bottom>
            <a:ln w="12700" cap="flat">
              <a:solidFill>
                <a:srgbClr val="536773"/>
              </a:solidFill>
              <a:prstDash val="solid"/>
              <a:miter lim="400000"/>
            </a:ln>
          </a:bottom>
          <a:insideH>
            <a:ln w="12700" cap="flat">
              <a:solidFill>
                <a:srgbClr val="536773"/>
              </a:solidFill>
              <a:prstDash val="solid"/>
              <a:miter lim="400000"/>
            </a:ln>
          </a:insideH>
          <a:insideV>
            <a:ln w="12700" cap="flat">
              <a:solidFill>
                <a:srgbClr val="536773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36773"/>
              </a:solidFill>
              <a:prstDash val="solid"/>
              <a:miter lim="400000"/>
            </a:ln>
          </a:left>
          <a:right>
            <a:ln w="12700" cap="flat">
              <a:solidFill>
                <a:srgbClr val="536773"/>
              </a:solidFill>
              <a:prstDash val="solid"/>
              <a:miter lim="400000"/>
            </a:ln>
          </a:right>
          <a:top>
            <a:ln w="381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536773"/>
              </a:solidFill>
              <a:prstDash val="solid"/>
              <a:miter lim="400000"/>
            </a:ln>
          </a:insideH>
          <a:insideV>
            <a:ln w="12700" cap="flat">
              <a:solidFill>
                <a:srgbClr val="536773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36773"/>
              </a:solidFill>
              <a:prstDash val="solid"/>
              <a:miter lim="400000"/>
            </a:ln>
          </a:left>
          <a:right>
            <a:ln w="12700" cap="flat">
              <a:solidFill>
                <a:srgbClr val="536773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536773"/>
              </a:solidFill>
              <a:prstDash val="solid"/>
              <a:miter lim="400000"/>
            </a:ln>
          </a:insideH>
          <a:insideV>
            <a:ln w="12700" cap="flat">
              <a:solidFill>
                <a:srgbClr val="536773"/>
              </a:solidFill>
              <a:prstDash val="solid"/>
              <a:miter lim="400000"/>
            </a:ln>
          </a:insideV>
        </a:tcBdr>
        <a:fill>
          <a:solidFill>
            <a:schemeClr val="accent1">
              <a:lumOff val="16847"/>
            </a:schemeClr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838383"/>
              </a:solidFill>
              <a:prstDash val="solid"/>
              <a:miter lim="400000"/>
            </a:ln>
          </a:left>
          <a:right>
            <a:ln w="12700" cap="flat">
              <a:solidFill>
                <a:srgbClr val="838383"/>
              </a:solidFill>
              <a:prstDash val="solid"/>
              <a:miter lim="400000"/>
            </a:ln>
          </a:right>
          <a:top>
            <a:ln w="12700" cap="flat">
              <a:solidFill>
                <a:srgbClr val="838383"/>
              </a:solidFill>
              <a:prstDash val="solid"/>
              <a:miter lim="400000"/>
            </a:ln>
          </a:top>
          <a:bottom>
            <a:ln w="12700" cap="flat">
              <a:solidFill>
                <a:srgbClr val="838383"/>
              </a:solidFill>
              <a:prstDash val="solid"/>
              <a:miter lim="400000"/>
            </a:ln>
          </a:bottom>
          <a:insideH>
            <a:ln w="12700" cap="flat">
              <a:solidFill>
                <a:srgbClr val="838383"/>
              </a:solidFill>
              <a:prstDash val="solid"/>
              <a:miter lim="400000"/>
            </a:ln>
          </a:insideH>
          <a:insideV>
            <a:ln w="12700" cap="flat">
              <a:solidFill>
                <a:srgbClr val="838383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4D4D4D"/>
              </a:solidFill>
              <a:prstDash val="solid"/>
              <a:miter lim="400000"/>
            </a:ln>
          </a:left>
          <a:right>
            <a:ln w="12700" cap="flat">
              <a:solidFill>
                <a:srgbClr val="808080"/>
              </a:solidFill>
              <a:prstDash val="solid"/>
              <a:miter lim="400000"/>
            </a:ln>
          </a:right>
          <a:top>
            <a:ln w="12700" cap="flat">
              <a:solidFill>
                <a:srgbClr val="808080"/>
              </a:solidFill>
              <a:prstDash val="solid"/>
              <a:miter lim="400000"/>
            </a:ln>
          </a:top>
          <a:bottom>
            <a:ln w="12700" cap="flat">
              <a:solidFill>
                <a:srgbClr val="808080"/>
              </a:solidFill>
              <a:prstDash val="solid"/>
              <a:miter lim="400000"/>
            </a:ln>
          </a:bottom>
          <a:insideH>
            <a:ln w="12700" cap="flat">
              <a:solidFill>
                <a:srgbClr val="808080"/>
              </a:solidFill>
              <a:prstDash val="solid"/>
              <a:miter lim="400000"/>
            </a:ln>
          </a:insideH>
          <a:insideV>
            <a:ln w="12700" cap="flat">
              <a:solidFill>
                <a:srgbClr val="808080"/>
              </a:solidFill>
              <a:prstDash val="solid"/>
              <a:miter lim="400000"/>
            </a:ln>
          </a:insideV>
        </a:tcBdr>
        <a:fill>
          <a:solidFill>
            <a:srgbClr val="88FA4F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38100" cap="flat">
              <a:solidFill>
                <a:schemeClr val="accent3"/>
              </a:solidFill>
              <a:prstDash val="solid"/>
              <a:miter lim="400000"/>
            </a:ln>
          </a:top>
          <a:bottom>
            <a:ln w="12700" cap="flat">
              <a:solidFill>
                <a:srgbClr val="4D4D4D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4D4D4D"/>
              </a:solidFill>
              <a:prstDash val="solid"/>
              <a:miter lim="400000"/>
            </a:ln>
          </a:left>
          <a:right>
            <a:ln w="12700" cap="flat">
              <a:solidFill>
                <a:srgbClr val="4D4D4D"/>
              </a:solidFill>
              <a:prstDash val="solid"/>
              <a:miter lim="400000"/>
            </a:ln>
          </a:right>
          <a:top>
            <a:ln w="12700" cap="flat">
              <a:solidFill>
                <a:srgbClr val="4D4D4D"/>
              </a:solidFill>
              <a:prstDash val="solid"/>
              <a:miter lim="400000"/>
            </a:ln>
          </a:top>
          <a:bottom>
            <a:ln w="12700" cap="flat">
              <a:solidFill>
                <a:srgbClr val="4D4D4D"/>
              </a:solidFill>
              <a:prstDash val="solid"/>
              <a:miter lim="400000"/>
            </a:ln>
          </a:bottom>
          <a:insideH>
            <a:ln w="12700" cap="flat">
              <a:solidFill>
                <a:srgbClr val="4D4D4D"/>
              </a:solidFill>
              <a:prstDash val="solid"/>
              <a:miter lim="400000"/>
            </a:ln>
          </a:insideH>
          <a:insideV>
            <a:ln w="12700" cap="flat">
              <a:solidFill>
                <a:srgbClr val="4D4D4D"/>
              </a:solidFill>
              <a:prstDash val="solid"/>
              <a:miter lim="400000"/>
            </a:ln>
          </a:insideV>
        </a:tcBdr>
        <a:fill>
          <a:solidFill>
            <a:srgbClr val="60D937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B5A5A"/>
              </a:solidFill>
              <a:prstDash val="solid"/>
              <a:miter lim="400000"/>
            </a:ln>
          </a:left>
          <a:right>
            <a:ln w="12700" cap="flat">
              <a:solidFill>
                <a:srgbClr val="5B5A5A"/>
              </a:solidFill>
              <a:prstDash val="solid"/>
              <a:miter lim="400000"/>
            </a:ln>
          </a:right>
          <a:top>
            <a:ln w="12700" cap="flat">
              <a:solidFill>
                <a:srgbClr val="5B5A5A"/>
              </a:solidFill>
              <a:prstDash val="solid"/>
              <a:miter lim="400000"/>
            </a:ln>
          </a:top>
          <a:bottom>
            <a:ln w="12700" cap="flat">
              <a:solidFill>
                <a:srgbClr val="5B5A5A"/>
              </a:solidFill>
              <a:prstDash val="solid"/>
              <a:miter lim="400000"/>
            </a:ln>
          </a:bottom>
          <a:insideH>
            <a:ln w="12700" cap="flat">
              <a:solidFill>
                <a:srgbClr val="5B5A5A"/>
              </a:solidFill>
              <a:prstDash val="solid"/>
              <a:miter lim="400000"/>
            </a:ln>
          </a:insideH>
          <a:insideV>
            <a:ln w="12700" cap="flat">
              <a:solidFill>
                <a:srgbClr val="5B5A5A"/>
              </a:solidFill>
              <a:prstDash val="solid"/>
              <a:miter lim="400000"/>
            </a:ln>
          </a:insideV>
        </a:tcBdr>
        <a:fill>
          <a:solidFill>
            <a:srgbClr val="FAF7E9"/>
          </a:solidFill>
        </a:fill>
      </a:tcStyle>
    </a:wholeTbl>
    <a:band2H>
      <a:tcTxStyle/>
      <a:tcStyle>
        <a:tcBdr/>
        <a:fill>
          <a:solidFill>
            <a:schemeClr val="accent4">
              <a:hueOff val="348544"/>
              <a:lumOff val="7139"/>
            </a:schemeClr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B5A5A"/>
              </a:solidFill>
              <a:prstDash val="solid"/>
              <a:miter lim="400000"/>
            </a:ln>
          </a:left>
          <a:right>
            <a:ln w="12700" cap="flat">
              <a:solidFill>
                <a:srgbClr val="5B5A5A"/>
              </a:solidFill>
              <a:prstDash val="solid"/>
              <a:miter lim="400000"/>
            </a:ln>
          </a:right>
          <a:top>
            <a:ln w="12700" cap="flat">
              <a:solidFill>
                <a:srgbClr val="5B5A5A"/>
              </a:solidFill>
              <a:prstDash val="solid"/>
              <a:miter lim="400000"/>
            </a:ln>
          </a:top>
          <a:bottom>
            <a:ln w="12700" cap="flat">
              <a:solidFill>
                <a:srgbClr val="5B5A5A"/>
              </a:solidFill>
              <a:prstDash val="solid"/>
              <a:miter lim="400000"/>
            </a:ln>
          </a:bottom>
          <a:insideH>
            <a:ln w="12700" cap="flat">
              <a:solidFill>
                <a:srgbClr val="5B5A5A"/>
              </a:solidFill>
              <a:prstDash val="solid"/>
              <a:miter lim="400000"/>
            </a:ln>
          </a:insideH>
          <a:insideV>
            <a:ln w="12700" cap="flat">
              <a:solidFill>
                <a:srgbClr val="5B5A5A"/>
              </a:solidFill>
              <a:prstDash val="solid"/>
              <a:miter lim="400000"/>
            </a:ln>
          </a:insideV>
        </a:tcBdr>
        <a:fill>
          <a:solidFill>
            <a:srgbClr val="F8BB00"/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B5A5A"/>
              </a:solidFill>
              <a:prstDash val="solid"/>
              <a:miter lim="400000"/>
            </a:ln>
          </a:left>
          <a:right>
            <a:ln w="12700" cap="flat">
              <a:solidFill>
                <a:srgbClr val="5B5A5A"/>
              </a:solidFill>
              <a:prstDash val="solid"/>
              <a:miter lim="400000"/>
            </a:ln>
          </a:right>
          <a:top>
            <a:ln w="38100" cap="flat">
              <a:solidFill>
                <a:srgbClr val="F8BA00"/>
              </a:solidFill>
              <a:prstDash val="solid"/>
              <a:miter lim="400000"/>
            </a:ln>
          </a:top>
          <a:bottom>
            <a:ln w="12700" cap="flat">
              <a:solidFill>
                <a:srgbClr val="5B5A5A"/>
              </a:solidFill>
              <a:prstDash val="solid"/>
              <a:miter lim="400000"/>
            </a:ln>
          </a:bottom>
          <a:insideH>
            <a:ln w="12700" cap="flat">
              <a:solidFill>
                <a:srgbClr val="5B5A5A"/>
              </a:solidFill>
              <a:prstDash val="solid"/>
              <a:miter lim="400000"/>
            </a:ln>
          </a:insideH>
          <a:insideV>
            <a:ln w="12700" cap="flat">
              <a:solidFill>
                <a:srgbClr val="5B5A5A"/>
              </a:solidFill>
              <a:prstDash val="solid"/>
              <a:miter lim="400000"/>
            </a:ln>
          </a:insideV>
        </a:tcBdr>
        <a:fill>
          <a:solidFill>
            <a:srgbClr val="FAF7E9"/>
          </a:solidFill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B5A5A"/>
              </a:solidFill>
              <a:prstDash val="solid"/>
              <a:miter lim="400000"/>
            </a:ln>
          </a:left>
          <a:right>
            <a:ln w="12700" cap="flat">
              <a:solidFill>
                <a:srgbClr val="5B5A5A"/>
              </a:solidFill>
              <a:prstDash val="solid"/>
              <a:miter lim="400000"/>
            </a:ln>
          </a:right>
          <a:top>
            <a:ln w="12700" cap="flat">
              <a:solidFill>
                <a:srgbClr val="5B5A5A"/>
              </a:solidFill>
              <a:prstDash val="solid"/>
              <a:miter lim="400000"/>
            </a:ln>
          </a:top>
          <a:bottom>
            <a:ln w="12700" cap="flat">
              <a:solidFill>
                <a:srgbClr val="5B5A5A"/>
              </a:solidFill>
              <a:prstDash val="solid"/>
              <a:miter lim="400000"/>
            </a:ln>
          </a:bottom>
          <a:insideH>
            <a:ln w="12700" cap="flat">
              <a:solidFill>
                <a:srgbClr val="5B5A5A"/>
              </a:solidFill>
              <a:prstDash val="solid"/>
              <a:miter lim="400000"/>
            </a:ln>
          </a:insideH>
          <a:insideV>
            <a:ln w="12700" cap="flat">
              <a:solidFill>
                <a:srgbClr val="5B5A5A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464646"/>
              </a:solidFill>
              <a:prstDash val="solid"/>
              <a:miter lim="400000"/>
            </a:ln>
          </a:left>
          <a:right>
            <a:ln w="12700" cap="flat">
              <a:solidFill>
                <a:srgbClr val="464646"/>
              </a:solidFill>
              <a:prstDash val="solid"/>
              <a:miter lim="400000"/>
            </a:ln>
          </a:right>
          <a:top>
            <a:ln w="12700" cap="flat">
              <a:solidFill>
                <a:srgbClr val="464646"/>
              </a:solidFill>
              <a:prstDash val="solid"/>
              <a:miter lim="400000"/>
            </a:ln>
          </a:top>
          <a:bottom>
            <a:ln w="12700" cap="flat">
              <a:solidFill>
                <a:srgbClr val="464646"/>
              </a:solidFill>
              <a:prstDash val="solid"/>
              <a:miter lim="400000"/>
            </a:ln>
          </a:bottom>
          <a:insideH>
            <a:ln w="12700" cap="flat">
              <a:solidFill>
                <a:srgbClr val="464646"/>
              </a:solidFill>
              <a:prstDash val="solid"/>
              <a:miter lim="400000"/>
            </a:ln>
          </a:insideH>
          <a:insideV>
            <a:ln w="12700" cap="flat">
              <a:solidFill>
                <a:srgbClr val="464646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D4D5D5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E5E5E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C3C3C3"/>
              </a:solidFill>
              <a:prstDash val="solid"/>
              <a:miter lim="400000"/>
            </a:ln>
          </a:top>
          <a:bottom>
            <a:ln w="12700" cap="flat">
              <a:solidFill>
                <a:srgbClr val="C3C3C3"/>
              </a:solidFill>
              <a:prstDash val="solid"/>
              <a:miter lim="400000"/>
            </a:ln>
          </a:bottom>
          <a:insideH>
            <a:ln w="12700" cap="flat">
              <a:solidFill>
                <a:srgbClr val="C3C3C3"/>
              </a:solidFill>
              <a:prstDash val="solid"/>
              <a:miter lim="400000"/>
            </a:ln>
          </a:insideH>
          <a:insideV>
            <a:ln w="12700" cap="flat">
              <a:solidFill>
                <a:srgbClr val="C3C3C3"/>
              </a:solidFill>
              <a:prstDash val="solid"/>
              <a:miter lim="400000"/>
            </a:ln>
          </a:insideV>
        </a:tcBdr>
        <a:fill>
          <a:solidFill>
            <a:srgbClr val="CB2A7B"/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E5E5E"/>
              </a:solidFill>
              <a:prstDash val="solid"/>
              <a:miter lim="400000"/>
            </a:ln>
          </a:left>
          <a:right>
            <a:ln w="12700" cap="flat">
              <a:solidFill>
                <a:srgbClr val="5E5E5E"/>
              </a:solidFill>
              <a:prstDash val="solid"/>
              <a:miter lim="400000"/>
            </a:ln>
          </a:right>
          <a:top>
            <a:ln w="38100" cap="flat">
              <a:solidFill>
                <a:srgbClr val="CB297B"/>
              </a:solidFill>
              <a:prstDash val="solid"/>
              <a:miter lim="400000"/>
            </a:ln>
          </a:top>
          <a:bottom>
            <a:ln w="12700" cap="flat">
              <a:solidFill>
                <a:srgbClr val="5E5E5E"/>
              </a:solidFill>
              <a:prstDash val="solid"/>
              <a:miter lim="400000"/>
            </a:ln>
          </a:bottom>
          <a:insideH>
            <a:ln w="12700" cap="flat">
              <a:solidFill>
                <a:srgbClr val="5E5E5E"/>
              </a:solidFill>
              <a:prstDash val="solid"/>
              <a:miter lim="400000"/>
            </a:ln>
          </a:insideH>
          <a:insideV>
            <a:ln w="12700" cap="flat">
              <a:solidFill>
                <a:srgbClr val="5E5E5E"/>
              </a:solidFill>
              <a:prstDash val="solid"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5E5E5E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991A5F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6C6C6C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6C6C6C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6C6C6C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D6DCE0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1"/>
    <p:restoredTop sz="90340"/>
  </p:normalViewPr>
  <p:slideViewPr>
    <p:cSldViewPr snapToGrid="0">
      <p:cViewPr varScale="1">
        <p:scale>
          <a:sx n="57" d="100"/>
          <a:sy n="57" d="100"/>
        </p:scale>
        <p:origin x="1016" y="2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Shape 177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78" name="Shape 178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+mn-lt"/>
        <a:ea typeface="+mn-ea"/>
        <a:cs typeface="+mn-cs"/>
        <a:sym typeface="Times New Roman"/>
      </a:defRPr>
    </a:lvl1pPr>
    <a:lvl2pPr indent="228600" defTabSz="457200" latinLnBrk="0">
      <a:lnSpc>
        <a:spcPct val="117999"/>
      </a:lnSpc>
      <a:defRPr sz="2200">
        <a:latin typeface="+mn-lt"/>
        <a:ea typeface="+mn-ea"/>
        <a:cs typeface="+mn-cs"/>
        <a:sym typeface="Times New Roman"/>
      </a:defRPr>
    </a:lvl2pPr>
    <a:lvl3pPr indent="457200" defTabSz="457200" latinLnBrk="0">
      <a:lnSpc>
        <a:spcPct val="117999"/>
      </a:lnSpc>
      <a:defRPr sz="2200">
        <a:latin typeface="+mn-lt"/>
        <a:ea typeface="+mn-ea"/>
        <a:cs typeface="+mn-cs"/>
        <a:sym typeface="Times New Roman"/>
      </a:defRPr>
    </a:lvl3pPr>
    <a:lvl4pPr indent="685800" defTabSz="457200" latinLnBrk="0">
      <a:lnSpc>
        <a:spcPct val="117999"/>
      </a:lnSpc>
      <a:defRPr sz="2200">
        <a:latin typeface="+mn-lt"/>
        <a:ea typeface="+mn-ea"/>
        <a:cs typeface="+mn-cs"/>
        <a:sym typeface="Times New Roman"/>
      </a:defRPr>
    </a:lvl4pPr>
    <a:lvl5pPr indent="914400" defTabSz="457200" latinLnBrk="0">
      <a:lnSpc>
        <a:spcPct val="117999"/>
      </a:lnSpc>
      <a:defRPr sz="2200">
        <a:latin typeface="+mn-lt"/>
        <a:ea typeface="+mn-ea"/>
        <a:cs typeface="+mn-cs"/>
        <a:sym typeface="Times New Roman"/>
      </a:defRPr>
    </a:lvl5pPr>
    <a:lvl6pPr indent="1143000" defTabSz="457200" latinLnBrk="0">
      <a:lnSpc>
        <a:spcPct val="117999"/>
      </a:lnSpc>
      <a:defRPr sz="2200">
        <a:latin typeface="+mn-lt"/>
        <a:ea typeface="+mn-ea"/>
        <a:cs typeface="+mn-cs"/>
        <a:sym typeface="Times New Roman"/>
      </a:defRPr>
    </a:lvl6pPr>
    <a:lvl7pPr indent="1371600" defTabSz="457200" latinLnBrk="0">
      <a:lnSpc>
        <a:spcPct val="117999"/>
      </a:lnSpc>
      <a:defRPr sz="2200">
        <a:latin typeface="+mn-lt"/>
        <a:ea typeface="+mn-ea"/>
        <a:cs typeface="+mn-cs"/>
        <a:sym typeface="Times New Roman"/>
      </a:defRPr>
    </a:lvl7pPr>
    <a:lvl8pPr indent="1600200" defTabSz="457200" latinLnBrk="0">
      <a:lnSpc>
        <a:spcPct val="117999"/>
      </a:lnSpc>
      <a:defRPr sz="2200">
        <a:latin typeface="+mn-lt"/>
        <a:ea typeface="+mn-ea"/>
        <a:cs typeface="+mn-cs"/>
        <a:sym typeface="Times New Roman"/>
      </a:defRPr>
    </a:lvl8pPr>
    <a:lvl9pPr indent="1828800" defTabSz="457200" latinLnBrk="0">
      <a:lnSpc>
        <a:spcPct val="117999"/>
      </a:lnSpc>
      <a:defRPr sz="2200">
        <a:latin typeface="+mn-lt"/>
        <a:ea typeface="+mn-ea"/>
        <a:cs typeface="+mn-cs"/>
        <a:sym typeface="Times New Roman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Shape 184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85" name="Shape 185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8" name="Shape 458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459" name="Shape 459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I made gates using this line. I defined this line as S’ and devide upper and lower parts. I apply upper gate and lower gate to Si’s E-TOF plot.</a:t>
            </a: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2" name="Shape 472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473" name="Shape 473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they are e-tof plot. x-axis is energy. y-axis is time of flight. left one is E-TOF plot without any gate. Center one is lower part as proton side. Right one is upper part as an alpha side. </a:t>
            </a: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3" name="Shape 493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494" name="Shape 494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I separate the decay events by quadratic curve,</a:t>
            </a: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2" name="Shape 502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503" name="Shape 503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I apply these gates to 27Al events. and then counted up them using GR</a:t>
            </a: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" name="Shape 522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523" name="Shape 523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I calculated with only GDR part from 14MeV to 33MeV.</a:t>
            </a:r>
          </a:p>
          <a:p>
            <a:r>
              <a:t>checked the correlations and project to x-axis and counted up the events in excitation energy </a:t>
            </a: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8" name="Shape 538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539" name="Shape 539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This is a preliminaly results of 27Al. proton decay is about 38.2% and alpha decay is about 11.6%. The remaining events should be deuteron decay and neutron decay. especially, deuteron decay can be expected, but we could not identify them.</a:t>
            </a: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2" name="Shape 562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563" name="Shape 563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I also calculated the photo absorption cross section.</a:t>
            </a:r>
          </a:p>
          <a:p>
            <a:r>
              <a:t>I converted E1 coulumb excitation cross section to photo absorption cross section using equivalent photon number = nE1. E1 coulumb excitation cross section is proportional to excitation energy spectrum of E1 reaction. GR was covered 0 to 3 degree, so integrated equivarent photon number over this solid angle. and then devided defferencial cross section by equivarent photon number. This is  a photo absorption cross section of 27Al.</a:t>
            </a: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2" name="Shape 582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583" name="Shape 583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I compared with Talys prediction and Experimental data in Mainz.</a:t>
            </a:r>
          </a:p>
          <a:p>
            <a:r>
              <a:t>left specrum’s vertical axis is arbitrary, so made this 21.7MeV data point match and compare them.</a:t>
            </a:r>
          </a:p>
          <a:p>
            <a:r>
              <a:t>peak points are different, I can’t make conclusion. but excitation spectrum included other events than E1 reactions. The result will get better. also in branching ratio calculation.</a:t>
            </a:r>
          </a:p>
          <a:p>
            <a:endParaRPr/>
          </a:p>
          <a:p>
            <a:r>
              <a:t>That’s all.</a:t>
            </a: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0" name="Shape 610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611" name="Shape 611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I analysed Grand raiden. x axis is correspond to excitation energy. it is calibrated using 12C data.</a:t>
            </a:r>
          </a:p>
          <a:p>
            <a:r>
              <a:t>This is 27Al excitation energy spectrum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Shape 247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48" name="Shape 248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0" name="Shape 320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321" name="Shape 321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dirty="0"/>
              <a:t>I checked Si detectors</a:t>
            </a:r>
            <a:r>
              <a:rPr lang="en-US" dirty="0"/>
              <a:t>. I </a:t>
            </a:r>
            <a:r>
              <a:rPr dirty="0"/>
              <a:t>check</a:t>
            </a:r>
            <a:r>
              <a:rPr lang="en-US" dirty="0"/>
              <a:t>ed</a:t>
            </a:r>
            <a:r>
              <a:rPr dirty="0"/>
              <a:t> the time structure.</a:t>
            </a:r>
          </a:p>
          <a:p>
            <a:r>
              <a:rPr dirty="0"/>
              <a:t>I apply TDC prompt peak’s gate to do the coincidence analysis of GR and Si.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1" name="Shape 33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332" name="Shape 332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This is a correlations between excitation energy and emmited charged particle’s energy.</a:t>
            </a: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7" name="Shape 347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348" name="Shape 348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You can see proton decay events clearly and this part is panch through events.</a:t>
            </a: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" name="Shape 368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369" name="Shape 369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I changed the X axis to proton separation energy like this to make this proton decay events lines vertical. </a:t>
            </a:r>
          </a:p>
          <a:p>
            <a:r>
              <a:t>and then project to x-axis.</a:t>
            </a: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" name="Shape 399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400" name="Shape 400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I changed the X axis to proton separation energy like this to make this proton decay events lines vertical. </a:t>
            </a:r>
          </a:p>
          <a:p>
            <a:r>
              <a:t>and then project to x-axis.</a:t>
            </a: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6" name="Shape 416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417" name="Shape 417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But alpha or deuteron decay is also expected, but these events are hiding behind proton decay events.</a:t>
            </a:r>
          </a:p>
          <a:p>
            <a:r>
              <a:t>It needs to do particle identification by Si.</a:t>
            </a: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5" name="Shape 435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436" name="Shape 436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it needs to do particle identification by Si. )) I used a 12C data. Proton decay events and alpha decay events are separated in 12C correlation because of the threshold energy.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タイトル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作者と日付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1201340" y="11859862"/>
            <a:ext cx="21971003" cy="636979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3600" b="1"/>
            </a:lvl1pPr>
          </a:lstStyle>
          <a:p>
            <a:r>
              <a:t>作者と日付</a:t>
            </a:r>
          </a:p>
        </p:txBody>
      </p:sp>
      <p:sp>
        <p:nvSpPr>
          <p:cNvPr id="12" name="プレゼンテーションのタイトル"/>
          <p:cNvSpPr txBox="1">
            <a:spLocks noGrp="1"/>
          </p:cNvSpPr>
          <p:nvPr>
            <p:ph type="title" hasCustomPrompt="1"/>
          </p:nvPr>
        </p:nvSpPr>
        <p:spPr>
          <a:xfrm>
            <a:off x="1206496" y="2574991"/>
            <a:ext cx="21971004" cy="4648201"/>
          </a:xfrm>
          <a:prstGeom prst="rect">
            <a:avLst/>
          </a:prstGeom>
        </p:spPr>
        <p:txBody>
          <a:bodyPr anchor="b"/>
          <a:lstStyle>
            <a:lvl1pPr>
              <a:defRPr sz="11600" spc="-232"/>
            </a:lvl1pPr>
          </a:lstStyle>
          <a:p>
            <a:r>
              <a:t>プレゼンテーションのタイトル</a:t>
            </a:r>
          </a:p>
        </p:txBody>
      </p:sp>
      <p:sp>
        <p:nvSpPr>
          <p:cNvPr id="13" name="Body Level One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1201342" y="7223190"/>
            <a:ext cx="21971001" cy="1905001"/>
          </a:xfrm>
          <a:prstGeom prst="rect">
            <a:avLst/>
          </a:prstGeom>
        </p:spPr>
        <p:txBody>
          <a:bodyPr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/>
            </a:lvl1pPr>
            <a:lvl2pPr marL="0" indent="45720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/>
            </a:lvl2pPr>
            <a:lvl3pPr marL="0" indent="91440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/>
            </a:lvl3pPr>
            <a:lvl4pPr marL="0" indent="137160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/>
            </a:lvl4pPr>
            <a:lvl5pPr marL="0" indent="182880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/>
            </a:lvl5pPr>
          </a:lstStyle>
          <a:p>
            <a:r>
              <a:t>プレゼンテーションのサブタイトル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14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スライドのタイトル"/>
          <p:cNvSpPr txBox="1">
            <a:spLocks noGrp="1"/>
          </p:cNvSpPr>
          <p:nvPr>
            <p:ph type="title" hasCustomPrompt="1"/>
          </p:nvPr>
        </p:nvSpPr>
        <p:spPr>
          <a:xfrm>
            <a:off x="1206500" y="1079500"/>
            <a:ext cx="21971000" cy="1434949"/>
          </a:xfrm>
          <a:prstGeom prst="rect">
            <a:avLst/>
          </a:prstGeom>
        </p:spPr>
        <p:txBody>
          <a:bodyPr/>
          <a:lstStyle/>
          <a:p>
            <a:r>
              <a:t>スライドのタイトル</a:t>
            </a:r>
          </a:p>
        </p:txBody>
      </p:sp>
      <p:sp>
        <p:nvSpPr>
          <p:cNvPr id="100" name="スライドのサブタイトル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1206500" y="2372962"/>
            <a:ext cx="21971000" cy="93478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/>
            </a:lvl1pPr>
          </a:lstStyle>
          <a:p>
            <a:r>
              <a:t>スライドのサブタイトル</a:t>
            </a:r>
          </a:p>
        </p:txBody>
      </p:sp>
      <p:sp>
        <p:nvSpPr>
          <p:cNvPr id="10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議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議題のタイトル"/>
          <p:cNvSpPr txBox="1">
            <a:spLocks noGrp="1"/>
          </p:cNvSpPr>
          <p:nvPr>
            <p:ph type="title" hasCustomPrompt="1"/>
          </p:nvPr>
        </p:nvSpPr>
        <p:spPr>
          <a:xfrm>
            <a:off x="1206500" y="1079500"/>
            <a:ext cx="21971000" cy="1435100"/>
          </a:xfrm>
          <a:prstGeom prst="rect">
            <a:avLst/>
          </a:prstGeom>
        </p:spPr>
        <p:txBody>
          <a:bodyPr/>
          <a:lstStyle/>
          <a:p>
            <a:r>
              <a:t>議題のタイトル</a:t>
            </a:r>
          </a:p>
        </p:txBody>
      </p:sp>
      <p:sp>
        <p:nvSpPr>
          <p:cNvPr id="109" name="議題のサブタイトル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1206500" y="2372962"/>
            <a:ext cx="21971000" cy="93478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/>
            </a:lvl1pPr>
          </a:lstStyle>
          <a:p>
            <a:r>
              <a:t>議題のサブタイトル</a:t>
            </a:r>
          </a:p>
        </p:txBody>
      </p:sp>
      <p:sp>
        <p:nvSpPr>
          <p:cNvPr id="110" name="Body Level One…"/>
          <p:cNvSpPr txBox="1">
            <a:spLocks noGrp="1"/>
          </p:cNvSpPr>
          <p:nvPr>
            <p:ph type="body" idx="1" hasCustomPrompt="1"/>
          </p:nvPr>
        </p:nvSpPr>
        <p:spPr>
          <a:prstGeom prst="rect">
            <a:avLst/>
          </a:prstGeom>
        </p:spPr>
        <p:txBody>
          <a:bodyPr/>
          <a:lstStyle>
            <a:lvl1pPr marL="0" indent="0" defTabSz="825500">
              <a:lnSpc>
                <a:spcPct val="100000"/>
              </a:lnSpc>
              <a:spcBef>
                <a:spcPts val="1800"/>
              </a:spcBef>
              <a:buSzTx/>
              <a:buNone/>
              <a:defRPr sz="5500" spc="-55"/>
            </a:lvl1pPr>
            <a:lvl2pPr marL="0" indent="457200" defTabSz="825500">
              <a:lnSpc>
                <a:spcPct val="100000"/>
              </a:lnSpc>
              <a:spcBef>
                <a:spcPts val="1800"/>
              </a:spcBef>
              <a:buSzTx/>
              <a:buNone/>
              <a:defRPr sz="5500" spc="-55"/>
            </a:lvl2pPr>
            <a:lvl3pPr marL="0" indent="914400" defTabSz="825500">
              <a:lnSpc>
                <a:spcPct val="100000"/>
              </a:lnSpc>
              <a:spcBef>
                <a:spcPts val="1800"/>
              </a:spcBef>
              <a:buSzTx/>
              <a:buNone/>
              <a:defRPr sz="5500" spc="-55"/>
            </a:lvl3pPr>
            <a:lvl4pPr marL="0" indent="1371600" defTabSz="825500">
              <a:lnSpc>
                <a:spcPct val="100000"/>
              </a:lnSpc>
              <a:spcBef>
                <a:spcPts val="1800"/>
              </a:spcBef>
              <a:buSzTx/>
              <a:buNone/>
              <a:defRPr sz="5500" spc="-55"/>
            </a:lvl4pPr>
            <a:lvl5pPr marL="0" indent="1828800" defTabSz="825500">
              <a:lnSpc>
                <a:spcPct val="100000"/>
              </a:lnSpc>
              <a:spcBef>
                <a:spcPts val="1800"/>
              </a:spcBef>
              <a:buSzTx/>
              <a:buNone/>
              <a:defRPr sz="5500" spc="-55"/>
            </a:lvl5pPr>
          </a:lstStyle>
          <a:p>
            <a:r>
              <a:t>議題のトピック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11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ステートメン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Body Level One…"/>
          <p:cNvSpPr txBox="1">
            <a:spLocks noGrp="1"/>
          </p:cNvSpPr>
          <p:nvPr>
            <p:ph type="body" sz="half" idx="1" hasCustomPrompt="1"/>
          </p:nvPr>
        </p:nvSpPr>
        <p:spPr>
          <a:xfrm>
            <a:off x="1206500" y="4920843"/>
            <a:ext cx="21971000" cy="3874314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80000"/>
              </a:lnSpc>
              <a:spcBef>
                <a:spcPts val="0"/>
              </a:spcBef>
              <a:buSzTx/>
              <a:buNone/>
              <a:defRPr sz="11600" b="1" spc="-232"/>
            </a:lvl1pPr>
            <a:lvl2pPr marL="0" indent="457200" algn="ctr">
              <a:lnSpc>
                <a:spcPct val="80000"/>
              </a:lnSpc>
              <a:spcBef>
                <a:spcPts val="0"/>
              </a:spcBef>
              <a:buSzTx/>
              <a:buNone/>
              <a:defRPr sz="11600" b="1" spc="-232"/>
            </a:lvl2pPr>
            <a:lvl3pPr marL="0" indent="914400" algn="ctr">
              <a:lnSpc>
                <a:spcPct val="80000"/>
              </a:lnSpc>
              <a:spcBef>
                <a:spcPts val="0"/>
              </a:spcBef>
              <a:buSzTx/>
              <a:buNone/>
              <a:defRPr sz="11600" b="1" spc="-232"/>
            </a:lvl3pPr>
            <a:lvl4pPr marL="0" indent="1371600" algn="ctr">
              <a:lnSpc>
                <a:spcPct val="80000"/>
              </a:lnSpc>
              <a:spcBef>
                <a:spcPts val="0"/>
              </a:spcBef>
              <a:buSzTx/>
              <a:buNone/>
              <a:defRPr sz="11600" b="1" spc="-232"/>
            </a:lvl4pPr>
            <a:lvl5pPr marL="0" indent="1828800" algn="ctr">
              <a:lnSpc>
                <a:spcPct val="80000"/>
              </a:lnSpc>
              <a:spcBef>
                <a:spcPts val="0"/>
              </a:spcBef>
              <a:buSzTx/>
              <a:buNone/>
              <a:defRPr sz="11600" b="1" spc="-232"/>
            </a:lvl5pPr>
          </a:lstStyle>
          <a:p>
            <a:r>
              <a:t>ステートメント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11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ビッグファク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Body Level One…"/>
          <p:cNvSpPr txBox="1">
            <a:spLocks noGrp="1"/>
          </p:cNvSpPr>
          <p:nvPr>
            <p:ph type="body" idx="1" hasCustomPrompt="1"/>
          </p:nvPr>
        </p:nvSpPr>
        <p:spPr>
          <a:xfrm>
            <a:off x="1206500" y="1075927"/>
            <a:ext cx="21971000" cy="7241584"/>
          </a:xfrm>
          <a:prstGeom prst="rect">
            <a:avLst/>
          </a:prstGeom>
        </p:spPr>
        <p:txBody>
          <a:bodyPr anchor="b"/>
          <a:lstStyle>
            <a:lvl1pPr marL="0" indent="0" algn="ctr">
              <a:lnSpc>
                <a:spcPct val="80000"/>
              </a:lnSpc>
              <a:spcBef>
                <a:spcPts val="0"/>
              </a:spcBef>
              <a:buSzTx/>
              <a:buNone/>
              <a:defRPr sz="25000" b="1" spc="-250"/>
            </a:lvl1pPr>
            <a:lvl2pPr marL="0" indent="457200" algn="ctr">
              <a:lnSpc>
                <a:spcPct val="80000"/>
              </a:lnSpc>
              <a:spcBef>
                <a:spcPts val="0"/>
              </a:spcBef>
              <a:buSzTx/>
              <a:buNone/>
              <a:defRPr sz="25000" b="1" spc="-250"/>
            </a:lvl2pPr>
            <a:lvl3pPr marL="0" indent="914400" algn="ctr">
              <a:lnSpc>
                <a:spcPct val="80000"/>
              </a:lnSpc>
              <a:spcBef>
                <a:spcPts val="0"/>
              </a:spcBef>
              <a:buSzTx/>
              <a:buNone/>
              <a:defRPr sz="25000" b="1" spc="-250"/>
            </a:lvl3pPr>
            <a:lvl4pPr marL="0" indent="1371600" algn="ctr">
              <a:lnSpc>
                <a:spcPct val="80000"/>
              </a:lnSpc>
              <a:spcBef>
                <a:spcPts val="0"/>
              </a:spcBef>
              <a:buSzTx/>
              <a:buNone/>
              <a:defRPr sz="25000" b="1" spc="-250"/>
            </a:lvl4pPr>
            <a:lvl5pPr marL="0" indent="1828800" algn="ctr">
              <a:lnSpc>
                <a:spcPct val="80000"/>
              </a:lnSpc>
              <a:spcBef>
                <a:spcPts val="0"/>
              </a:spcBef>
              <a:buSzTx/>
              <a:buNone/>
              <a:defRPr sz="25000" b="1" spc="-250"/>
            </a:lvl5pPr>
          </a:lstStyle>
          <a:p>
            <a:r>
              <a:t>100%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127" name="ファクト情報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1206500" y="8262180"/>
            <a:ext cx="21971000" cy="93478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1pPr>
          </a:lstStyle>
          <a:p>
            <a:r>
              <a:t>ファクト情報</a:t>
            </a:r>
          </a:p>
        </p:txBody>
      </p:sp>
      <p:sp>
        <p:nvSpPr>
          <p:cNvPr id="12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引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属性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2430025" y="10675453"/>
            <a:ext cx="20200052" cy="636979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3600" b="1"/>
            </a:lvl1pPr>
          </a:lstStyle>
          <a:p>
            <a:r>
              <a:t>属性</a:t>
            </a:r>
          </a:p>
        </p:txBody>
      </p:sp>
      <p:sp>
        <p:nvSpPr>
          <p:cNvPr id="136" name="Body Level One…"/>
          <p:cNvSpPr txBox="1">
            <a:spLocks noGrp="1"/>
          </p:cNvSpPr>
          <p:nvPr>
            <p:ph type="body" sz="half" idx="1" hasCustomPrompt="1"/>
          </p:nvPr>
        </p:nvSpPr>
        <p:spPr>
          <a:xfrm>
            <a:off x="1753923" y="4939860"/>
            <a:ext cx="20876154" cy="3836280"/>
          </a:xfrm>
          <a:prstGeom prst="rect">
            <a:avLst/>
          </a:prstGeom>
        </p:spPr>
        <p:txBody>
          <a:bodyPr/>
          <a:lstStyle>
            <a:lvl1pPr marL="638923" indent="-469900">
              <a:spcBef>
                <a:spcPts val="0"/>
              </a:spcBef>
              <a:buSzTx/>
              <a:buNone/>
              <a:defRPr sz="8500" b="1" spc="-170"/>
            </a:lvl1pPr>
            <a:lvl2pPr marL="638923" indent="-12700">
              <a:spcBef>
                <a:spcPts val="0"/>
              </a:spcBef>
              <a:buSzTx/>
              <a:buNone/>
              <a:defRPr sz="8500" b="1" spc="-170"/>
            </a:lvl2pPr>
            <a:lvl3pPr marL="638923" indent="444500">
              <a:spcBef>
                <a:spcPts val="0"/>
              </a:spcBef>
              <a:buSzTx/>
              <a:buNone/>
              <a:defRPr sz="8500" b="1" spc="-170"/>
            </a:lvl3pPr>
            <a:lvl4pPr marL="638923" indent="901700">
              <a:spcBef>
                <a:spcPts val="0"/>
              </a:spcBef>
              <a:buSzTx/>
              <a:buNone/>
              <a:defRPr sz="8500" b="1" spc="-170"/>
            </a:lvl4pPr>
            <a:lvl5pPr marL="638923" indent="1358900">
              <a:spcBef>
                <a:spcPts val="0"/>
              </a:spcBef>
              <a:buSzTx/>
              <a:buNone/>
              <a:defRPr sz="8500" b="1" spc="-170"/>
            </a:lvl5pPr>
          </a:lstStyle>
          <a:p>
            <a:r>
              <a:t>“重要な引用”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13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画像（3点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炒飯、ゆで卵、箸が添えられたボウル1杯のサラダ"/>
          <p:cNvSpPr>
            <a:spLocks noGrp="1"/>
          </p:cNvSpPr>
          <p:nvPr>
            <p:ph type="pic" sz="quarter" idx="21"/>
          </p:nvPr>
        </p:nvSpPr>
        <p:spPr>
          <a:xfrm>
            <a:off x="15760700" y="1016000"/>
            <a:ext cx="7439099" cy="5949678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45" name="サーモンケーキ、サラダ、フムスが入ったボウル "/>
          <p:cNvSpPr>
            <a:spLocks noGrp="1"/>
          </p:cNvSpPr>
          <p:nvPr>
            <p:ph type="pic" sz="half" idx="22"/>
          </p:nvPr>
        </p:nvSpPr>
        <p:spPr>
          <a:xfrm>
            <a:off x="13500100" y="3978275"/>
            <a:ext cx="10439400" cy="12150181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46" name="パセリバター、煎りヘーゼルナッツ、削ったパルメザンチーズがかかったパッパルデッレパスタ1皿"/>
          <p:cNvSpPr>
            <a:spLocks noGrp="1"/>
          </p:cNvSpPr>
          <p:nvPr>
            <p:ph type="pic" idx="23"/>
          </p:nvPr>
        </p:nvSpPr>
        <p:spPr>
          <a:xfrm>
            <a:off x="-139700" y="495300"/>
            <a:ext cx="16611600" cy="124587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4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写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炒飯、ゆで卵、箸が添えられたボウル1杯のサラダ"/>
          <p:cNvSpPr>
            <a:spLocks noGrp="1"/>
          </p:cNvSpPr>
          <p:nvPr>
            <p:ph type="pic" idx="21"/>
          </p:nvPr>
        </p:nvSpPr>
        <p:spPr>
          <a:xfrm>
            <a:off x="-1333500" y="-5524500"/>
            <a:ext cx="27051000" cy="216408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5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Slide Title"/>
          <p:cNvSpPr txBox="1">
            <a:spLocks noGrp="1"/>
          </p:cNvSpPr>
          <p:nvPr>
            <p:ph type="title" hasCustomPrompt="1"/>
          </p:nvPr>
        </p:nvSpPr>
        <p:spPr>
          <a:xfrm>
            <a:off x="1219200" y="774700"/>
            <a:ext cx="21945600" cy="1727200"/>
          </a:xfrm>
          <a:prstGeom prst="rect">
            <a:avLst/>
          </a:prstGeom>
        </p:spPr>
        <p:txBody>
          <a:bodyPr/>
          <a:lstStyle>
            <a:lvl1pPr algn="ctr" defTabSz="2438400">
              <a:defRPr sz="9000" spc="-90"/>
            </a:lvl1pPr>
          </a:lstStyle>
          <a:p>
            <a:r>
              <a:t>Slide Title</a:t>
            </a:r>
          </a:p>
        </p:txBody>
      </p:sp>
      <p:sp>
        <p:nvSpPr>
          <p:cNvPr id="170" name="Slide Subtitle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1219200" y="2384648"/>
            <a:ext cx="21945602" cy="832613"/>
          </a:xfrm>
          <a:prstGeom prst="rect">
            <a:avLst/>
          </a:prstGeom>
        </p:spPr>
        <p:txBody>
          <a:bodyPr/>
          <a:lstStyle>
            <a:lvl1pPr marL="0" indent="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sz="4400" spc="-44"/>
            </a:lvl1pPr>
          </a:lstStyle>
          <a:p>
            <a:r>
              <a:t>Slide Subtitle</a:t>
            </a:r>
          </a:p>
        </p:txBody>
      </p:sp>
      <p:sp>
        <p:nvSpPr>
          <p:cNvPr id="171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2001499" y="12700000"/>
            <a:ext cx="388621" cy="429261"/>
          </a:xfrm>
          <a:prstGeom prst="rect">
            <a:avLst/>
          </a:prstGeom>
        </p:spPr>
        <p:txBody>
          <a:bodyPr/>
          <a:lstStyle>
            <a:lvl1pPr>
              <a:defRPr sz="2000">
                <a:solidFill>
                  <a:srgbClr val="5E5E5E"/>
                </a:solidFill>
                <a:latin typeface="Graphik"/>
                <a:ea typeface="Graphik"/>
                <a:cs typeface="Graphik"/>
                <a:sym typeface="Graphik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タイトル&amp;画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アボカドとライム"/>
          <p:cNvSpPr>
            <a:spLocks noGrp="1"/>
          </p:cNvSpPr>
          <p:nvPr>
            <p:ph type="pic" idx="21"/>
          </p:nvPr>
        </p:nvSpPr>
        <p:spPr>
          <a:xfrm>
            <a:off x="-1155700" y="-1295400"/>
            <a:ext cx="26746200" cy="16018933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22" name="プレゼンテーションのタイトル"/>
          <p:cNvSpPr txBox="1">
            <a:spLocks noGrp="1"/>
          </p:cNvSpPr>
          <p:nvPr>
            <p:ph type="title" hasCustomPrompt="1"/>
          </p:nvPr>
        </p:nvSpPr>
        <p:spPr>
          <a:xfrm>
            <a:off x="1206500" y="7124700"/>
            <a:ext cx="21971000" cy="4648200"/>
          </a:xfrm>
          <a:prstGeom prst="rect">
            <a:avLst/>
          </a:prstGeom>
        </p:spPr>
        <p:txBody>
          <a:bodyPr anchor="b"/>
          <a:lstStyle>
            <a:lvl1pPr>
              <a:defRPr sz="11600" spc="-232"/>
            </a:lvl1pPr>
          </a:lstStyle>
          <a:p>
            <a:r>
              <a:t>プレゼンテーションのタイトル</a:t>
            </a:r>
          </a:p>
        </p:txBody>
      </p:sp>
      <p:sp>
        <p:nvSpPr>
          <p:cNvPr id="23" name="作者と日付"/>
          <p:cNvSpPr txBox="1">
            <a:spLocks noGrp="1"/>
          </p:cNvSpPr>
          <p:nvPr>
            <p:ph type="body" sz="quarter" idx="22" hasCustomPrompt="1"/>
          </p:nvPr>
        </p:nvSpPr>
        <p:spPr>
          <a:xfrm>
            <a:off x="1207690" y="1106137"/>
            <a:ext cx="21968621" cy="636979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3600" b="1"/>
            </a:lvl1pPr>
          </a:lstStyle>
          <a:p>
            <a:r>
              <a:t>作者と日付</a:t>
            </a:r>
          </a:p>
        </p:txBody>
      </p:sp>
      <p:sp>
        <p:nvSpPr>
          <p:cNvPr id="24" name="Body Level One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1206500" y="11609910"/>
            <a:ext cx="21971000" cy="1116952"/>
          </a:xfrm>
          <a:prstGeom prst="rect">
            <a:avLst/>
          </a:prstGeom>
        </p:spPr>
        <p:txBody>
          <a:bodyPr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/>
            </a:lvl1pPr>
            <a:lvl2pPr marL="0" indent="45720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/>
            </a:lvl2pPr>
            <a:lvl3pPr marL="0" indent="91440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/>
            </a:lvl3pPr>
            <a:lvl4pPr marL="0" indent="137160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/>
            </a:lvl4pPr>
            <a:lvl5pPr marL="0" indent="182880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/>
            </a:lvl5pPr>
          </a:lstStyle>
          <a:p>
            <a:r>
              <a:t>プレゼンテーションのサブタイトル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2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タイトル&amp;画像（代替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サーモンケーキ、サラダ、フムスが入ったボウル"/>
          <p:cNvSpPr>
            <a:spLocks noGrp="1"/>
          </p:cNvSpPr>
          <p:nvPr>
            <p:ph type="pic" idx="21"/>
          </p:nvPr>
        </p:nvSpPr>
        <p:spPr>
          <a:xfrm>
            <a:off x="10972800" y="-203200"/>
            <a:ext cx="12144837" cy="141351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33" name="スライドのタイトル"/>
          <p:cNvSpPr txBox="1">
            <a:spLocks noGrp="1"/>
          </p:cNvSpPr>
          <p:nvPr>
            <p:ph type="title" hasCustomPrompt="1"/>
          </p:nvPr>
        </p:nvSpPr>
        <p:spPr>
          <a:xfrm>
            <a:off x="1206500" y="1270000"/>
            <a:ext cx="9779000" cy="5882273"/>
          </a:xfrm>
          <a:prstGeom prst="rect">
            <a:avLst/>
          </a:prstGeom>
        </p:spPr>
        <p:txBody>
          <a:bodyPr anchor="b"/>
          <a:lstStyle/>
          <a:p>
            <a:r>
              <a:t>スライドのタイトル</a:t>
            </a:r>
          </a:p>
        </p:txBody>
      </p:sp>
      <p:sp>
        <p:nvSpPr>
          <p:cNvPr id="34" name="Body Level One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1206500" y="7060576"/>
            <a:ext cx="9779000" cy="5385424"/>
          </a:xfrm>
          <a:prstGeom prst="rect">
            <a:avLst/>
          </a:prstGeom>
        </p:spPr>
        <p:txBody>
          <a:bodyPr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/>
            </a:lvl1pPr>
            <a:lvl2pPr marL="0" indent="45720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/>
            </a:lvl2pPr>
            <a:lvl3pPr marL="0" indent="91440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/>
            </a:lvl3pPr>
            <a:lvl4pPr marL="0" indent="137160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/>
            </a:lvl4pPr>
            <a:lvl5pPr marL="0" indent="182880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/>
            </a:lvl5pPr>
          </a:lstStyle>
          <a:p>
            <a:r>
              <a:t>スライドのサブタイトル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3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2014301" y="13101243"/>
            <a:ext cx="342901" cy="358590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タイトル&amp;箇条書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スライドのタイトル"/>
          <p:cNvSpPr txBox="1">
            <a:spLocks noGrp="1"/>
          </p:cNvSpPr>
          <p:nvPr>
            <p:ph type="title" hasCustomPrompt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スライドのタイトル</a:t>
            </a:r>
          </a:p>
        </p:txBody>
      </p:sp>
      <p:sp>
        <p:nvSpPr>
          <p:cNvPr id="43" name="スライドのサブタイトル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1206500" y="2372962"/>
            <a:ext cx="21971000" cy="93478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/>
            </a:lvl1pPr>
          </a:lstStyle>
          <a:p>
            <a:r>
              <a:t>スライドのサブタイトル</a:t>
            </a:r>
          </a:p>
        </p:txBody>
      </p:sp>
      <p:sp>
        <p:nvSpPr>
          <p:cNvPr id="44" name="Body Level One…"/>
          <p:cNvSpPr txBox="1">
            <a:spLocks noGrp="1"/>
          </p:cNvSpPr>
          <p:nvPr>
            <p:ph type="body" idx="1" hasCustomPrompt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スライドの箇条書きテキスト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4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箇条書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Body Level One…"/>
          <p:cNvSpPr txBox="1">
            <a:spLocks noGrp="1"/>
          </p:cNvSpPr>
          <p:nvPr>
            <p:ph type="body" idx="1" hasCustomPrompt="1"/>
          </p:nvPr>
        </p:nvSpPr>
        <p:spPr>
          <a:prstGeom prst="rect">
            <a:avLst/>
          </a:prstGeom>
        </p:spPr>
        <p:txBody>
          <a:bodyPr numCol="2" spcCol="1098550"/>
          <a:lstStyle/>
          <a:p>
            <a:r>
              <a:t>スライドの箇条書きテキスト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5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タイトル、箇条書き、画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スライドのサブタイトル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1206500" y="2372962"/>
            <a:ext cx="9779000" cy="93478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/>
            </a:lvl1pPr>
          </a:lstStyle>
          <a:p>
            <a:r>
              <a:t>スライドのサブタイトル</a:t>
            </a:r>
          </a:p>
        </p:txBody>
      </p:sp>
      <p:sp>
        <p:nvSpPr>
          <p:cNvPr id="61" name="Body Level One…"/>
          <p:cNvSpPr txBox="1">
            <a:spLocks noGrp="1"/>
          </p:cNvSpPr>
          <p:nvPr>
            <p:ph type="body" sz="half" idx="1" hasCustomPrompt="1"/>
          </p:nvPr>
        </p:nvSpPr>
        <p:spPr>
          <a:xfrm>
            <a:off x="1206500" y="4248504"/>
            <a:ext cx="9779000" cy="8256630"/>
          </a:xfrm>
          <a:prstGeom prst="rect">
            <a:avLst/>
          </a:prstGeom>
        </p:spPr>
        <p:txBody>
          <a:bodyPr/>
          <a:lstStyle/>
          <a:p>
            <a:r>
              <a:t>スライドの箇条書きテキスト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62" name="パセリバター、煎りヘーゼルナッツ、削ったパルメザンチーズがかかったパッパルデッレパスタ1皿"/>
          <p:cNvSpPr>
            <a:spLocks noGrp="1"/>
          </p:cNvSpPr>
          <p:nvPr>
            <p:ph type="pic" idx="22"/>
          </p:nvPr>
        </p:nvSpPr>
        <p:spPr>
          <a:xfrm>
            <a:off x="12192000" y="-407266"/>
            <a:ext cx="10916874" cy="14555832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63" name="スライドのタイトル"/>
          <p:cNvSpPr txBox="1">
            <a:spLocks noGrp="1"/>
          </p:cNvSpPr>
          <p:nvPr>
            <p:ph type="title" hasCustomPrompt="1"/>
          </p:nvPr>
        </p:nvSpPr>
        <p:spPr>
          <a:xfrm>
            <a:off x="1206500" y="1079500"/>
            <a:ext cx="9779000" cy="1435100"/>
          </a:xfrm>
          <a:prstGeom prst="rect">
            <a:avLst/>
          </a:prstGeom>
        </p:spPr>
        <p:txBody>
          <a:bodyPr/>
          <a:lstStyle/>
          <a:p>
            <a:r>
              <a:t>スライドのタイトル</a:t>
            </a:r>
          </a:p>
        </p:txBody>
      </p:sp>
      <p:sp>
        <p:nvSpPr>
          <p:cNvPr id="64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タイトル、箇条書き、ライブビデオ（小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スライドのサブタイトル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1206500" y="2372962"/>
            <a:ext cx="9779000" cy="93478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/>
            </a:lvl1pPr>
          </a:lstStyle>
          <a:p>
            <a:r>
              <a:t>スライドのサブタイトル</a:t>
            </a:r>
          </a:p>
        </p:txBody>
      </p:sp>
      <p:sp>
        <p:nvSpPr>
          <p:cNvPr id="72" name="Body Level One…"/>
          <p:cNvSpPr txBox="1">
            <a:spLocks noGrp="1"/>
          </p:cNvSpPr>
          <p:nvPr>
            <p:ph type="body" sz="half" idx="1" hasCustomPrompt="1"/>
          </p:nvPr>
        </p:nvSpPr>
        <p:spPr>
          <a:xfrm>
            <a:off x="1206500" y="4248504"/>
            <a:ext cx="9779000" cy="8256630"/>
          </a:xfrm>
          <a:prstGeom prst="rect">
            <a:avLst/>
          </a:prstGeom>
        </p:spPr>
        <p:txBody>
          <a:bodyPr/>
          <a:lstStyle/>
          <a:p>
            <a:r>
              <a:t>スライドの箇条書きテキスト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73" name="スライドのタイトル"/>
          <p:cNvSpPr txBox="1">
            <a:spLocks noGrp="1"/>
          </p:cNvSpPr>
          <p:nvPr>
            <p:ph type="title" hasCustomPrompt="1"/>
          </p:nvPr>
        </p:nvSpPr>
        <p:spPr>
          <a:xfrm>
            <a:off x="1206500" y="1079500"/>
            <a:ext cx="9779000" cy="1435100"/>
          </a:xfrm>
          <a:prstGeom prst="rect">
            <a:avLst/>
          </a:prstGeom>
        </p:spPr>
        <p:txBody>
          <a:bodyPr/>
          <a:lstStyle/>
          <a:p>
            <a:r>
              <a:t>スライドのタイトル</a:t>
            </a:r>
          </a:p>
        </p:txBody>
      </p:sp>
      <p:sp>
        <p:nvSpPr>
          <p:cNvPr id="74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タイトル、箇条書き、ライブビデオ（大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スライドのサブタイトル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1206500" y="2372962"/>
            <a:ext cx="9779000" cy="93478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/>
            </a:lvl1pPr>
          </a:lstStyle>
          <a:p>
            <a:r>
              <a:t>スライドのサブタイトル</a:t>
            </a:r>
          </a:p>
        </p:txBody>
      </p:sp>
      <p:sp>
        <p:nvSpPr>
          <p:cNvPr id="82" name="Body Level One…"/>
          <p:cNvSpPr txBox="1">
            <a:spLocks noGrp="1"/>
          </p:cNvSpPr>
          <p:nvPr>
            <p:ph type="body" sz="half" idx="1" hasCustomPrompt="1"/>
          </p:nvPr>
        </p:nvSpPr>
        <p:spPr>
          <a:xfrm>
            <a:off x="1206500" y="4248504"/>
            <a:ext cx="9779000" cy="8256630"/>
          </a:xfrm>
          <a:prstGeom prst="rect">
            <a:avLst/>
          </a:prstGeom>
        </p:spPr>
        <p:txBody>
          <a:bodyPr/>
          <a:lstStyle/>
          <a:p>
            <a:r>
              <a:t>スライドの箇条書きテキスト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83" name="スライドのタイトル"/>
          <p:cNvSpPr txBox="1">
            <a:spLocks noGrp="1"/>
          </p:cNvSpPr>
          <p:nvPr>
            <p:ph type="title" hasCustomPrompt="1"/>
          </p:nvPr>
        </p:nvSpPr>
        <p:spPr>
          <a:xfrm>
            <a:off x="1206500" y="1079500"/>
            <a:ext cx="9779000" cy="1435100"/>
          </a:xfrm>
          <a:prstGeom prst="rect">
            <a:avLst/>
          </a:prstGeom>
        </p:spPr>
        <p:txBody>
          <a:bodyPr/>
          <a:lstStyle/>
          <a:p>
            <a:r>
              <a:t>スライドのタイトル</a:t>
            </a:r>
          </a:p>
        </p:txBody>
      </p:sp>
      <p:sp>
        <p:nvSpPr>
          <p:cNvPr id="84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セク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セクションタイトル"/>
          <p:cNvSpPr txBox="1">
            <a:spLocks noGrp="1"/>
          </p:cNvSpPr>
          <p:nvPr>
            <p:ph type="title" hasCustomPrompt="1"/>
          </p:nvPr>
        </p:nvSpPr>
        <p:spPr>
          <a:xfrm>
            <a:off x="1206496" y="4533900"/>
            <a:ext cx="21971004" cy="4648200"/>
          </a:xfrm>
          <a:prstGeom prst="rect">
            <a:avLst/>
          </a:prstGeom>
        </p:spPr>
        <p:txBody>
          <a:bodyPr anchor="ctr"/>
          <a:lstStyle>
            <a:lvl1pPr>
              <a:defRPr sz="11600" b="1" spc="-232"/>
            </a:lvl1pPr>
          </a:lstStyle>
          <a:p>
            <a:r>
              <a:t>セクションタイトル</a:t>
            </a:r>
          </a:p>
        </p:txBody>
      </p:sp>
      <p:sp>
        <p:nvSpPr>
          <p:cNvPr id="92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2014301" y="13101243"/>
            <a:ext cx="342901" cy="358590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のタイトル"/>
          <p:cNvSpPr txBox="1">
            <a:spLocks noGrp="1"/>
          </p:cNvSpPr>
          <p:nvPr>
            <p:ph type="title" hasCustomPrompt="1"/>
          </p:nvPr>
        </p:nvSpPr>
        <p:spPr>
          <a:xfrm>
            <a:off x="1206500" y="1079500"/>
            <a:ext cx="21971000" cy="14331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normAutofit/>
          </a:bodyPr>
          <a:lstStyle/>
          <a:p>
            <a:r>
              <a:t>スライドのタイトル</a:t>
            </a:r>
          </a:p>
        </p:txBody>
      </p:sp>
      <p:sp>
        <p:nvSpPr>
          <p:cNvPr id="3" name="Body Level One…"/>
          <p:cNvSpPr txBox="1">
            <a:spLocks noGrp="1"/>
          </p:cNvSpPr>
          <p:nvPr>
            <p:ph type="body" idx="1" hasCustomPrompt="1"/>
          </p:nvPr>
        </p:nvSpPr>
        <p:spPr>
          <a:xfrm>
            <a:off x="1206500" y="4248504"/>
            <a:ext cx="21971000" cy="82560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normAutofit/>
          </a:bodyPr>
          <a:lstStyle/>
          <a:p>
            <a:r>
              <a:t>スライドの箇条書きテキスト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2014301" y="13097009"/>
            <a:ext cx="342901" cy="358590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 anchor="b">
            <a:spAutoFit/>
          </a:bodyPr>
          <a:lstStyle>
            <a:lvl1pPr algn="ctr" defTabSz="584200">
              <a:lnSpc>
                <a:spcPct val="100000"/>
              </a:lnSpc>
              <a:spcBef>
                <a:spcPts val="0"/>
              </a:spcBef>
              <a:defRPr sz="1800"/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</p:sldLayoutIdLst>
  <p:transition spd="med"/>
  <p:txStyles>
    <p:titleStyle>
      <a:lvl1pPr marL="0" marR="0" indent="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500" b="0" i="0" u="none" strike="noStrike" cap="none" spc="-170" baseline="0">
          <a:solidFill>
            <a:srgbClr val="000000"/>
          </a:solidFill>
          <a:uFillTx/>
          <a:latin typeface="+mn-lt"/>
          <a:ea typeface="+mn-ea"/>
          <a:cs typeface="+mn-cs"/>
          <a:sym typeface="Times New Roman"/>
        </a:defRPr>
      </a:lvl1pPr>
      <a:lvl2pPr marL="0" marR="0" indent="4572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500" b="0" i="0" u="none" strike="noStrike" cap="none" spc="-170" baseline="0">
          <a:solidFill>
            <a:srgbClr val="000000"/>
          </a:solidFill>
          <a:uFillTx/>
          <a:latin typeface="+mn-lt"/>
          <a:ea typeface="+mn-ea"/>
          <a:cs typeface="+mn-cs"/>
          <a:sym typeface="Times New Roman"/>
        </a:defRPr>
      </a:lvl2pPr>
      <a:lvl3pPr marL="0" marR="0" indent="9144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500" b="0" i="0" u="none" strike="noStrike" cap="none" spc="-170" baseline="0">
          <a:solidFill>
            <a:srgbClr val="000000"/>
          </a:solidFill>
          <a:uFillTx/>
          <a:latin typeface="+mn-lt"/>
          <a:ea typeface="+mn-ea"/>
          <a:cs typeface="+mn-cs"/>
          <a:sym typeface="Times New Roman"/>
        </a:defRPr>
      </a:lvl3pPr>
      <a:lvl4pPr marL="0" marR="0" indent="13716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500" b="0" i="0" u="none" strike="noStrike" cap="none" spc="-170" baseline="0">
          <a:solidFill>
            <a:srgbClr val="000000"/>
          </a:solidFill>
          <a:uFillTx/>
          <a:latin typeface="+mn-lt"/>
          <a:ea typeface="+mn-ea"/>
          <a:cs typeface="+mn-cs"/>
          <a:sym typeface="Times New Roman"/>
        </a:defRPr>
      </a:lvl4pPr>
      <a:lvl5pPr marL="0" marR="0" indent="18288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500" b="0" i="0" u="none" strike="noStrike" cap="none" spc="-170" baseline="0">
          <a:solidFill>
            <a:srgbClr val="000000"/>
          </a:solidFill>
          <a:uFillTx/>
          <a:latin typeface="+mn-lt"/>
          <a:ea typeface="+mn-ea"/>
          <a:cs typeface="+mn-cs"/>
          <a:sym typeface="Times New Roman"/>
        </a:defRPr>
      </a:lvl5pPr>
      <a:lvl6pPr marL="0" marR="0" indent="22860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500" b="0" i="0" u="none" strike="noStrike" cap="none" spc="-170" baseline="0">
          <a:solidFill>
            <a:srgbClr val="000000"/>
          </a:solidFill>
          <a:uFillTx/>
          <a:latin typeface="+mn-lt"/>
          <a:ea typeface="+mn-ea"/>
          <a:cs typeface="+mn-cs"/>
          <a:sym typeface="Times New Roman"/>
        </a:defRPr>
      </a:lvl6pPr>
      <a:lvl7pPr marL="0" marR="0" indent="27432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500" b="0" i="0" u="none" strike="noStrike" cap="none" spc="-170" baseline="0">
          <a:solidFill>
            <a:srgbClr val="000000"/>
          </a:solidFill>
          <a:uFillTx/>
          <a:latin typeface="+mn-lt"/>
          <a:ea typeface="+mn-ea"/>
          <a:cs typeface="+mn-cs"/>
          <a:sym typeface="Times New Roman"/>
        </a:defRPr>
      </a:lvl7pPr>
      <a:lvl8pPr marL="0" marR="0" indent="32004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500" b="0" i="0" u="none" strike="noStrike" cap="none" spc="-170" baseline="0">
          <a:solidFill>
            <a:srgbClr val="000000"/>
          </a:solidFill>
          <a:uFillTx/>
          <a:latin typeface="+mn-lt"/>
          <a:ea typeface="+mn-ea"/>
          <a:cs typeface="+mn-cs"/>
          <a:sym typeface="Times New Roman"/>
        </a:defRPr>
      </a:lvl8pPr>
      <a:lvl9pPr marL="0" marR="0" indent="36576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500" b="0" i="0" u="none" strike="noStrike" cap="none" spc="-170" baseline="0">
          <a:solidFill>
            <a:srgbClr val="000000"/>
          </a:solidFill>
          <a:uFillTx/>
          <a:latin typeface="+mn-lt"/>
          <a:ea typeface="+mn-ea"/>
          <a:cs typeface="+mn-cs"/>
          <a:sym typeface="Times New Roman"/>
        </a:defRPr>
      </a:lvl9pPr>
    </p:titleStyle>
    <p:bodyStyle>
      <a:lvl1pPr marL="6096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sz="4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Times New Roman"/>
        </a:defRPr>
      </a:lvl1pPr>
      <a:lvl2pPr marL="12192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sz="4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Times New Roman"/>
        </a:defRPr>
      </a:lvl2pPr>
      <a:lvl3pPr marL="18288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sz="4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Times New Roman"/>
        </a:defRPr>
      </a:lvl3pPr>
      <a:lvl4pPr marL="24384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sz="4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Times New Roman"/>
        </a:defRPr>
      </a:lvl4pPr>
      <a:lvl5pPr marL="30480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sz="4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Times New Roman"/>
        </a:defRPr>
      </a:lvl5pPr>
      <a:lvl6pPr marL="36576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sz="4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Times New Roman"/>
        </a:defRPr>
      </a:lvl6pPr>
      <a:lvl7pPr marL="42672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sz="4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Times New Roman"/>
        </a:defRPr>
      </a:lvl7pPr>
      <a:lvl8pPr marL="48768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sz="4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Times New Roman"/>
        </a:defRPr>
      </a:lvl8pPr>
      <a:lvl9pPr marL="54864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sz="4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Times New Roman"/>
        </a:defRPr>
      </a:lvl9pPr>
    </p:bodyStyle>
    <p:other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Times New Roman"/>
        </a:defRPr>
      </a:lvl1pPr>
      <a:lvl2pPr marL="0" marR="0" indent="457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Times New Roman"/>
        </a:defRPr>
      </a:lvl2pPr>
      <a:lvl3pPr marL="0" marR="0" indent="914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Times New Roman"/>
        </a:defRPr>
      </a:lvl3pPr>
      <a:lvl4pPr marL="0" marR="0" indent="1371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Times New Roman"/>
        </a:defRPr>
      </a:lvl4pPr>
      <a:lvl5pPr marL="0" marR="0" indent="1828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Times New Roman"/>
        </a:defRPr>
      </a:lvl5pPr>
      <a:lvl6pPr marL="0" marR="0" indent="22860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Times New Roman"/>
        </a:defRPr>
      </a:lvl6pPr>
      <a:lvl7pPr marL="0" marR="0" indent="2743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Times New Roman"/>
        </a:defRPr>
      </a:lvl7pPr>
      <a:lvl8pPr marL="0" marR="0" indent="3200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Times New Roman"/>
        </a:defRPr>
      </a:lvl8pPr>
      <a:lvl9pPr marL="0" marR="0" indent="3657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Times New Roman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23.png"/><Relationship Id="rId4" Type="http://schemas.openxmlformats.org/officeDocument/2006/relationships/image" Target="../media/image2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26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30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png"/><Relationship Id="rId3" Type="http://schemas.openxmlformats.org/officeDocument/2006/relationships/image" Target="../media/image31.png"/><Relationship Id="rId7" Type="http://schemas.openxmlformats.org/officeDocument/2006/relationships/image" Target="../media/image35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34.png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1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png"/><Relationship Id="rId3" Type="http://schemas.openxmlformats.org/officeDocument/2006/relationships/image" Target="../media/image39.png"/><Relationship Id="rId7" Type="http://schemas.openxmlformats.org/officeDocument/2006/relationships/image" Target="../media/image43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42.png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7.xml"/><Relationship Id="rId5" Type="http://schemas.openxmlformats.org/officeDocument/2006/relationships/image" Target="../media/image47.png"/><Relationship Id="rId4" Type="http://schemas.openxmlformats.org/officeDocument/2006/relationships/image" Target="../media/image46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51.png"/><Relationship Id="rId5" Type="http://schemas.openxmlformats.org/officeDocument/2006/relationships/image" Target="../media/image50.png"/><Relationship Id="rId4" Type="http://schemas.openxmlformats.org/officeDocument/2006/relationships/image" Target="../media/image49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1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18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58.png"/><Relationship Id="rId4" Type="http://schemas.openxmlformats.org/officeDocument/2006/relationships/image" Target="../media/image57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1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1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Relationship Id="rId9" Type="http://schemas.openxmlformats.org/officeDocument/2006/relationships/image" Target="../media/image13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7" Type="http://schemas.openxmlformats.org/officeDocument/2006/relationships/image" Target="../media/image19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18.pn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0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Yohei Sasagawa,…"/>
          <p:cNvSpPr txBox="1">
            <a:spLocks noGrp="1"/>
          </p:cNvSpPr>
          <p:nvPr>
            <p:ph type="body" idx="21"/>
          </p:nvPr>
        </p:nvSpPr>
        <p:spPr>
          <a:xfrm>
            <a:off x="1206499" y="7584005"/>
            <a:ext cx="21971002" cy="2125515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pPr>
              <a:defRPr sz="6000" b="0"/>
            </a:pPr>
            <a:r>
              <a:t>Yohei Sasagawa, </a:t>
            </a:r>
          </a:p>
          <a:p>
            <a:pPr>
              <a:defRPr sz="6000" b="0"/>
            </a:pPr>
            <a:r>
              <a:t>Research Center for Nuclear Physics(RCNP), Osaka university</a:t>
            </a:r>
          </a:p>
        </p:txBody>
      </p:sp>
      <p:sp>
        <p:nvSpPr>
          <p:cNvPr id="181" name="Photonuclear excitation of 27Al and particle emission…"/>
          <p:cNvSpPr txBox="1">
            <a:spLocks noGrp="1"/>
          </p:cNvSpPr>
          <p:nvPr>
            <p:ph type="ctrTitle"/>
          </p:nvPr>
        </p:nvSpPr>
        <p:spPr>
          <a:xfrm>
            <a:off x="1206498" y="2393396"/>
            <a:ext cx="21971004" cy="4648201"/>
          </a:xfrm>
          <a:prstGeom prst="rect">
            <a:avLst/>
          </a:prstGeom>
        </p:spPr>
        <p:txBody>
          <a:bodyPr>
            <a:normAutofit fontScale="90000"/>
          </a:bodyPr>
          <a:lstStyle/>
          <a:p>
            <a:pPr defTabSz="365760">
              <a:lnSpc>
                <a:spcPct val="100000"/>
              </a:lnSpc>
              <a:defRPr sz="10400" spc="0"/>
            </a:pPr>
            <a:r>
              <a:rPr dirty="0"/>
              <a:t>Photonuclear excitation of </a:t>
            </a:r>
            <a:r>
              <a:rPr baseline="31999" dirty="0"/>
              <a:t>27</a:t>
            </a:r>
            <a:r>
              <a:rPr dirty="0"/>
              <a:t>Al and particle emission </a:t>
            </a:r>
          </a:p>
          <a:p>
            <a:pPr defTabSz="365760">
              <a:lnSpc>
                <a:spcPct val="100000"/>
              </a:lnSpc>
              <a:defRPr sz="10400" spc="0"/>
            </a:pPr>
            <a:r>
              <a:rPr dirty="0"/>
              <a:t>on PANDORA project. </a:t>
            </a:r>
          </a:p>
        </p:txBody>
      </p:sp>
      <p:pic>
        <p:nvPicPr>
          <p:cNvPr id="182" name="RCNP.jpeg" descr="RCNP.jpe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851445" y="10766568"/>
            <a:ext cx="4953001" cy="1638301"/>
          </a:xfrm>
          <a:prstGeom prst="rect">
            <a:avLst/>
          </a:prstGeom>
          <a:ln w="12700">
            <a:miter lim="400000"/>
          </a:ln>
        </p:spPr>
      </p:pic>
      <p:pic>
        <p:nvPicPr>
          <p:cNvPr id="183" name="Osaka-univ.png" descr="Osaka-univ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184281" y="10251929"/>
            <a:ext cx="4808032" cy="2667579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0" name="grskr (dragged).pdf" descr="grskr (dragged).pdf"/>
          <p:cNvPicPr>
            <a:picLocks noChangeAspect="1"/>
          </p:cNvPicPr>
          <p:nvPr/>
        </p:nvPicPr>
        <p:blipFill>
          <a:blip r:embed="rId3"/>
          <a:srcRect l="8710" t="50330" r="12924" b="22807"/>
          <a:stretch>
            <a:fillRect/>
          </a:stretch>
        </p:blipFill>
        <p:spPr>
          <a:xfrm>
            <a:off x="975599" y="8504149"/>
            <a:ext cx="9260948" cy="4108018"/>
          </a:xfrm>
          <a:prstGeom prst="rect">
            <a:avLst/>
          </a:prstGeom>
          <a:ln w="12700">
            <a:miter lim="400000"/>
          </a:ln>
        </p:spPr>
      </p:pic>
      <p:pic>
        <p:nvPicPr>
          <p:cNvPr id="351" name="grskrf（ドラッグされました）.pdf" descr="grskrf（ドラッグされました）.pdf"/>
          <p:cNvPicPr>
            <a:picLocks noChangeAspect="1"/>
          </p:cNvPicPr>
          <p:nvPr/>
        </p:nvPicPr>
        <p:blipFill>
          <a:blip r:embed="rId4"/>
          <a:srcRect l="6010" t="53877" r="13895" b="23096"/>
          <a:stretch>
            <a:fillRect/>
          </a:stretch>
        </p:blipFill>
        <p:spPr>
          <a:xfrm>
            <a:off x="506104" y="3776662"/>
            <a:ext cx="10797399" cy="4017083"/>
          </a:xfrm>
          <a:prstGeom prst="rect">
            <a:avLst/>
          </a:prstGeom>
          <a:ln w="12700">
            <a:miter lim="400000"/>
          </a:ln>
        </p:spPr>
      </p:pic>
      <p:sp>
        <p:nvSpPr>
          <p:cNvPr id="352" name="Si 1f energy(MeV)"/>
          <p:cNvSpPr txBox="1"/>
          <p:nvPr/>
        </p:nvSpPr>
        <p:spPr>
          <a:xfrm rot="16200000">
            <a:off x="-1388868" y="5000225"/>
            <a:ext cx="3970438" cy="6769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000"/>
            </a:lvl1pPr>
          </a:lstStyle>
          <a:p>
            <a:r>
              <a:t>Si 1f energy(MeV)</a:t>
            </a:r>
          </a:p>
        </p:txBody>
      </p:sp>
      <p:sp>
        <p:nvSpPr>
          <p:cNvPr id="353" name="Si 1f energy(MeV)"/>
          <p:cNvSpPr txBox="1"/>
          <p:nvPr/>
        </p:nvSpPr>
        <p:spPr>
          <a:xfrm>
            <a:off x="12216755" y="2604216"/>
            <a:ext cx="3970437" cy="6769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000"/>
            </a:lvl1pPr>
          </a:lstStyle>
          <a:p>
            <a:r>
              <a:t>Si 1f energy(MeV)</a:t>
            </a:r>
          </a:p>
        </p:txBody>
      </p:sp>
      <p:sp>
        <p:nvSpPr>
          <p:cNvPr id="354" name="Excitation energy(MeV)"/>
          <p:cNvSpPr txBox="1"/>
          <p:nvPr/>
        </p:nvSpPr>
        <p:spPr>
          <a:xfrm>
            <a:off x="4265360" y="7601401"/>
            <a:ext cx="5084416" cy="6769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000"/>
            </a:lvl1pPr>
          </a:lstStyle>
          <a:p>
            <a:r>
              <a:t>Excitation energy(MeV)</a:t>
            </a:r>
          </a:p>
        </p:txBody>
      </p:sp>
      <p:sp>
        <p:nvSpPr>
          <p:cNvPr id="355" name="Sp(MeV) (= Ex.E - 27/26*Si1f E)"/>
          <p:cNvSpPr txBox="1"/>
          <p:nvPr/>
        </p:nvSpPr>
        <p:spPr>
          <a:xfrm>
            <a:off x="2317696" y="12612487"/>
            <a:ext cx="7032080" cy="6769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000"/>
            </a:lvl1pPr>
          </a:lstStyle>
          <a:p>
            <a:r>
              <a:t>Sp(MeV) (= Ex.E - 27/26*Si1f E)</a:t>
            </a:r>
          </a:p>
        </p:txBody>
      </p:sp>
      <p:sp>
        <p:nvSpPr>
          <p:cNvPr id="356" name="27Al proton decay"/>
          <p:cNvSpPr txBox="1">
            <a:spLocks noGrp="1"/>
          </p:cNvSpPr>
          <p:nvPr>
            <p:ph type="title"/>
          </p:nvPr>
        </p:nvSpPr>
        <p:spPr>
          <a:xfrm>
            <a:off x="7773530" y="435692"/>
            <a:ext cx="8836941" cy="1433164"/>
          </a:xfrm>
          <a:prstGeom prst="rect">
            <a:avLst/>
          </a:prstGeom>
        </p:spPr>
        <p:txBody>
          <a:bodyPr/>
          <a:lstStyle/>
          <a:p>
            <a:pPr algn="ctr"/>
            <a:r>
              <a:rPr baseline="31999"/>
              <a:t>27</a:t>
            </a:r>
            <a:r>
              <a:t>Al proton decay</a:t>
            </a:r>
          </a:p>
        </p:txBody>
      </p:sp>
      <p:sp>
        <p:nvSpPr>
          <p:cNvPr id="357" name="excitation energy spectorum of 26Mg"/>
          <p:cNvSpPr txBox="1"/>
          <p:nvPr/>
        </p:nvSpPr>
        <p:spPr>
          <a:xfrm>
            <a:off x="7242078" y="1729220"/>
            <a:ext cx="9899844" cy="93477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normAutofit/>
          </a:bodyPr>
          <a:lstStyle/>
          <a:p>
            <a:pPr algn="ctr" defTabSz="784225">
              <a:lnSpc>
                <a:spcPct val="100000"/>
              </a:lnSpc>
              <a:spcBef>
                <a:spcPts val="0"/>
              </a:spcBef>
              <a:defRPr sz="5225"/>
            </a:pPr>
            <a:r>
              <a:t>excitation energy spectorum of </a:t>
            </a:r>
            <a:r>
              <a:rPr baseline="31999"/>
              <a:t>26</a:t>
            </a:r>
            <a:r>
              <a:t>Mg</a:t>
            </a:r>
          </a:p>
        </p:txBody>
      </p:sp>
      <p:pic>
        <p:nvPicPr>
          <p:cNvPr id="358" name="gxbr (dragged).pdf" descr="gxbr (dragged).pdf"/>
          <p:cNvPicPr>
            <a:picLocks noChangeAspect="1"/>
          </p:cNvPicPr>
          <p:nvPr/>
        </p:nvPicPr>
        <p:blipFill>
          <a:blip r:embed="rId5"/>
          <a:srcRect l="6969" t="18004" r="12738" b="23637"/>
          <a:stretch>
            <a:fillRect/>
          </a:stretch>
        </p:blipFill>
        <p:spPr>
          <a:xfrm>
            <a:off x="11844299" y="3394193"/>
            <a:ext cx="9899743" cy="9311706"/>
          </a:xfrm>
          <a:prstGeom prst="rect">
            <a:avLst/>
          </a:prstGeom>
          <a:ln w="12700">
            <a:miter lim="400000"/>
          </a:ln>
        </p:spPr>
      </p:pic>
      <p:sp>
        <p:nvSpPr>
          <p:cNvPr id="359" name="Ex(26Mg) = Ex(27Al) - 27/26*Si E - 8.3(MeV)"/>
          <p:cNvSpPr txBox="1"/>
          <p:nvPr/>
        </p:nvSpPr>
        <p:spPr>
          <a:xfrm>
            <a:off x="12891226" y="12784219"/>
            <a:ext cx="10724699" cy="737724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algn="ctr">
              <a:defRPr sz="4500"/>
            </a:pPr>
            <a:r>
              <a:t>Ex(</a:t>
            </a:r>
            <a:r>
              <a:rPr baseline="31999"/>
              <a:t>26</a:t>
            </a:r>
            <a:r>
              <a:t>Mg) = Ex(</a:t>
            </a:r>
            <a:r>
              <a:rPr baseline="31999"/>
              <a:t>27</a:t>
            </a:r>
            <a:r>
              <a:t>Al) - 27/26*Si E - 8.3(MeV)</a:t>
            </a:r>
          </a:p>
        </p:txBody>
      </p:sp>
      <p:sp>
        <p:nvSpPr>
          <p:cNvPr id="360" name="Ex(MeV)"/>
          <p:cNvSpPr txBox="1"/>
          <p:nvPr/>
        </p:nvSpPr>
        <p:spPr>
          <a:xfrm>
            <a:off x="27032470" y="9867802"/>
            <a:ext cx="2450308" cy="77420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Ex(MeV)</a:t>
            </a:r>
          </a:p>
        </p:txBody>
      </p:sp>
      <p:sp>
        <p:nvSpPr>
          <p:cNvPr id="361" name="Counts/ch"/>
          <p:cNvSpPr txBox="1"/>
          <p:nvPr/>
        </p:nvSpPr>
        <p:spPr>
          <a:xfrm>
            <a:off x="895400" y="2604216"/>
            <a:ext cx="2174579" cy="6769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000"/>
            </a:lvl1pPr>
          </a:lstStyle>
          <a:p>
            <a:r>
              <a:t>Counts/ch</a:t>
            </a:r>
          </a:p>
        </p:txBody>
      </p:sp>
      <p:sp>
        <p:nvSpPr>
          <p:cNvPr id="362" name="Threshold energy"/>
          <p:cNvSpPr txBox="1"/>
          <p:nvPr/>
        </p:nvSpPr>
        <p:spPr>
          <a:xfrm>
            <a:off x="20017151" y="11036007"/>
            <a:ext cx="4205938" cy="67692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ctr">
              <a:defRPr sz="4000"/>
            </a:lvl1pPr>
          </a:lstStyle>
          <a:p>
            <a:r>
              <a:t>Threshold energy</a:t>
            </a:r>
          </a:p>
        </p:txBody>
      </p:sp>
      <p:sp>
        <p:nvSpPr>
          <p:cNvPr id="363" name="Line"/>
          <p:cNvSpPr/>
          <p:nvPr/>
        </p:nvSpPr>
        <p:spPr>
          <a:xfrm flipH="1">
            <a:off x="21699536" y="11836975"/>
            <a:ext cx="149039" cy="933039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364" name="Si 1f energy(MeV)"/>
          <p:cNvSpPr txBox="1"/>
          <p:nvPr/>
        </p:nvSpPr>
        <p:spPr>
          <a:xfrm rot="16200000">
            <a:off x="-1388868" y="9916444"/>
            <a:ext cx="3970438" cy="6769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000"/>
            </a:lvl1pPr>
          </a:lstStyle>
          <a:p>
            <a:r>
              <a:t>Si 1f energy(MeV)</a:t>
            </a:r>
          </a:p>
        </p:txBody>
      </p:sp>
      <p:sp>
        <p:nvSpPr>
          <p:cNvPr id="367" name="Connection Line"/>
          <p:cNvSpPr/>
          <p:nvPr/>
        </p:nvSpPr>
        <p:spPr>
          <a:xfrm>
            <a:off x="9268150" y="8182673"/>
            <a:ext cx="886398" cy="456931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6225" h="21600" extrusionOk="0">
                <a:moveTo>
                  <a:pt x="2435" y="0"/>
                </a:moveTo>
                <a:cubicBezTo>
                  <a:pt x="21600" y="1471"/>
                  <a:pt x="20788" y="8671"/>
                  <a:pt x="0" y="21600"/>
                </a:cubicBezTo>
              </a:path>
            </a:pathLst>
          </a:custGeom>
          <a:ln w="50800">
            <a:solidFill>
              <a:srgbClr val="000000"/>
            </a:solidFill>
            <a:miter lim="400000"/>
            <a:tailEnd type="triangle"/>
          </a:ln>
        </p:spPr>
        <p:txBody>
          <a:bodyPr/>
          <a:lstStyle/>
          <a:p>
            <a:endParaRPr/>
          </a:p>
        </p:txBody>
      </p:sp>
      <p:sp>
        <p:nvSpPr>
          <p:cNvPr id="366" name="(applied proton gate by Si and after background subtraction)"/>
          <p:cNvSpPr txBox="1"/>
          <p:nvPr/>
        </p:nvSpPr>
        <p:spPr>
          <a:xfrm>
            <a:off x="16442762" y="4801308"/>
            <a:ext cx="4862563" cy="1508895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ctr">
              <a:defRPr sz="3500"/>
            </a:lvl1pPr>
          </a:lstStyle>
          <a:p>
            <a:r>
              <a:t>(applied proton gate by Si and after background subtraction)</a:t>
            </a:r>
          </a:p>
        </p:txBody>
      </p:sp>
    </p:spTree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1" name="grskr (dragged).pdf" descr="grskr (dragged).pdf"/>
          <p:cNvPicPr>
            <a:picLocks noChangeAspect="1"/>
          </p:cNvPicPr>
          <p:nvPr/>
        </p:nvPicPr>
        <p:blipFill>
          <a:blip r:embed="rId3"/>
          <a:srcRect l="8710" t="50330" r="12924" b="22807"/>
          <a:stretch>
            <a:fillRect/>
          </a:stretch>
        </p:blipFill>
        <p:spPr>
          <a:xfrm>
            <a:off x="975599" y="8504149"/>
            <a:ext cx="9260949" cy="4108018"/>
          </a:xfrm>
          <a:prstGeom prst="rect">
            <a:avLst/>
          </a:prstGeom>
          <a:ln w="12700">
            <a:miter lim="400000"/>
          </a:ln>
        </p:spPr>
      </p:pic>
      <p:pic>
        <p:nvPicPr>
          <p:cNvPr id="372" name="grskrf（ドラッグされました）.pdf" descr="grskrf（ドラッグされました）.pdf"/>
          <p:cNvPicPr>
            <a:picLocks noChangeAspect="1"/>
          </p:cNvPicPr>
          <p:nvPr/>
        </p:nvPicPr>
        <p:blipFill>
          <a:blip r:embed="rId4"/>
          <a:srcRect l="6010" t="53877" r="13895" b="23096"/>
          <a:stretch>
            <a:fillRect/>
          </a:stretch>
        </p:blipFill>
        <p:spPr>
          <a:xfrm>
            <a:off x="506104" y="3776662"/>
            <a:ext cx="10797399" cy="4017084"/>
          </a:xfrm>
          <a:prstGeom prst="rect">
            <a:avLst/>
          </a:prstGeom>
          <a:ln w="12700">
            <a:miter lim="400000"/>
          </a:ln>
        </p:spPr>
      </p:pic>
      <p:sp>
        <p:nvSpPr>
          <p:cNvPr id="373" name="Si 1f energy(MeV)"/>
          <p:cNvSpPr txBox="1"/>
          <p:nvPr/>
        </p:nvSpPr>
        <p:spPr>
          <a:xfrm rot="16200000">
            <a:off x="-1388868" y="5000225"/>
            <a:ext cx="3970438" cy="6769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000"/>
            </a:lvl1pPr>
          </a:lstStyle>
          <a:p>
            <a:r>
              <a:t>Si 1f energy(MeV)</a:t>
            </a:r>
          </a:p>
        </p:txBody>
      </p:sp>
      <p:sp>
        <p:nvSpPr>
          <p:cNvPr id="374" name="Si 1f energy(MeV)"/>
          <p:cNvSpPr txBox="1"/>
          <p:nvPr/>
        </p:nvSpPr>
        <p:spPr>
          <a:xfrm>
            <a:off x="12216755" y="2604216"/>
            <a:ext cx="3970437" cy="6769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000"/>
            </a:lvl1pPr>
          </a:lstStyle>
          <a:p>
            <a:r>
              <a:t>Si 1f energy(MeV)</a:t>
            </a:r>
          </a:p>
        </p:txBody>
      </p:sp>
      <p:sp>
        <p:nvSpPr>
          <p:cNvPr id="375" name="Excitation energy(MeV)"/>
          <p:cNvSpPr txBox="1"/>
          <p:nvPr/>
        </p:nvSpPr>
        <p:spPr>
          <a:xfrm>
            <a:off x="4265360" y="7601401"/>
            <a:ext cx="5084416" cy="6769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000"/>
            </a:lvl1pPr>
          </a:lstStyle>
          <a:p>
            <a:r>
              <a:t>Excitation energy(MeV)</a:t>
            </a:r>
          </a:p>
        </p:txBody>
      </p:sp>
      <p:sp>
        <p:nvSpPr>
          <p:cNvPr id="376" name="Sp(MeV) (= Ex.E - 27/26*Si1f E)"/>
          <p:cNvSpPr txBox="1"/>
          <p:nvPr/>
        </p:nvSpPr>
        <p:spPr>
          <a:xfrm>
            <a:off x="2317696" y="12612487"/>
            <a:ext cx="7032080" cy="6769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000"/>
            </a:lvl1pPr>
          </a:lstStyle>
          <a:p>
            <a:r>
              <a:t>Sp(MeV) (= Ex.E - 27/26*Si1f E)</a:t>
            </a:r>
          </a:p>
        </p:txBody>
      </p:sp>
      <p:sp>
        <p:nvSpPr>
          <p:cNvPr id="377" name="27Al proton decay"/>
          <p:cNvSpPr txBox="1">
            <a:spLocks noGrp="1"/>
          </p:cNvSpPr>
          <p:nvPr>
            <p:ph type="title"/>
          </p:nvPr>
        </p:nvSpPr>
        <p:spPr>
          <a:xfrm>
            <a:off x="7773530" y="435692"/>
            <a:ext cx="8836941" cy="1433164"/>
          </a:xfrm>
          <a:prstGeom prst="rect">
            <a:avLst/>
          </a:prstGeom>
        </p:spPr>
        <p:txBody>
          <a:bodyPr/>
          <a:lstStyle/>
          <a:p>
            <a:pPr algn="ctr"/>
            <a:r>
              <a:rPr baseline="31999"/>
              <a:t>27</a:t>
            </a:r>
            <a:r>
              <a:t>Al proton decay</a:t>
            </a:r>
          </a:p>
        </p:txBody>
      </p:sp>
      <p:sp>
        <p:nvSpPr>
          <p:cNvPr id="378" name="excitation energy spectorum of 26Mg"/>
          <p:cNvSpPr txBox="1"/>
          <p:nvPr/>
        </p:nvSpPr>
        <p:spPr>
          <a:xfrm>
            <a:off x="7242078" y="1729220"/>
            <a:ext cx="9899844" cy="93477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normAutofit/>
          </a:bodyPr>
          <a:lstStyle/>
          <a:p>
            <a:pPr algn="ctr" defTabSz="784225">
              <a:lnSpc>
                <a:spcPct val="100000"/>
              </a:lnSpc>
              <a:spcBef>
                <a:spcPts val="0"/>
              </a:spcBef>
              <a:defRPr sz="5225"/>
            </a:pPr>
            <a:r>
              <a:t>excitation energy spectorum of </a:t>
            </a:r>
            <a:r>
              <a:rPr baseline="31999"/>
              <a:t>26</a:t>
            </a:r>
            <a:r>
              <a:t>Mg</a:t>
            </a:r>
          </a:p>
        </p:txBody>
      </p:sp>
      <p:pic>
        <p:nvPicPr>
          <p:cNvPr id="379" name="gxbr (dragged).pdf" descr="gxbr (dragged).pdf"/>
          <p:cNvPicPr>
            <a:picLocks noChangeAspect="1"/>
          </p:cNvPicPr>
          <p:nvPr/>
        </p:nvPicPr>
        <p:blipFill>
          <a:blip r:embed="rId5"/>
          <a:srcRect l="6969" t="18004" r="12738" b="23637"/>
          <a:stretch>
            <a:fillRect/>
          </a:stretch>
        </p:blipFill>
        <p:spPr>
          <a:xfrm>
            <a:off x="11844299" y="3394193"/>
            <a:ext cx="9899743" cy="9311706"/>
          </a:xfrm>
          <a:prstGeom prst="rect">
            <a:avLst/>
          </a:prstGeom>
          <a:ln w="12700">
            <a:miter lim="400000"/>
          </a:ln>
        </p:spPr>
      </p:pic>
      <p:sp>
        <p:nvSpPr>
          <p:cNvPr id="380" name="Ex(26Mg) = Ex(27Al) - 27/26*Si E - 8.3(MeV)"/>
          <p:cNvSpPr txBox="1"/>
          <p:nvPr/>
        </p:nvSpPr>
        <p:spPr>
          <a:xfrm>
            <a:off x="12891226" y="12784219"/>
            <a:ext cx="10724699" cy="737724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algn="ctr">
              <a:defRPr sz="4500"/>
            </a:pPr>
            <a:r>
              <a:t>Ex(</a:t>
            </a:r>
            <a:r>
              <a:rPr baseline="31999"/>
              <a:t>26</a:t>
            </a:r>
            <a:r>
              <a:t>Mg) = Ex(</a:t>
            </a:r>
            <a:r>
              <a:rPr baseline="31999"/>
              <a:t>27</a:t>
            </a:r>
            <a:r>
              <a:t>Al) - 27/26*Si E - 8.3(MeV)</a:t>
            </a:r>
          </a:p>
        </p:txBody>
      </p:sp>
      <p:sp>
        <p:nvSpPr>
          <p:cNvPr id="381" name="2+ (1.81MeV)"/>
          <p:cNvSpPr txBox="1"/>
          <p:nvPr/>
        </p:nvSpPr>
        <p:spPr>
          <a:xfrm>
            <a:off x="14187329" y="3394193"/>
            <a:ext cx="3053160" cy="6769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spcBef>
                <a:spcPts val="2400"/>
              </a:spcBef>
              <a:defRPr sz="4000"/>
            </a:lvl1pPr>
          </a:lstStyle>
          <a:p>
            <a:r>
              <a:t>2+ (1.81MeV)</a:t>
            </a:r>
          </a:p>
        </p:txBody>
      </p:sp>
      <p:sp>
        <p:nvSpPr>
          <p:cNvPr id="382" name="Line"/>
          <p:cNvSpPr/>
          <p:nvPr/>
        </p:nvSpPr>
        <p:spPr>
          <a:xfrm flipH="1">
            <a:off x="14866778" y="4189195"/>
            <a:ext cx="229331" cy="512191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spcBef>
                <a:spcPts val="2400"/>
              </a:spcBef>
              <a:defRPr sz="5000"/>
            </a:pPr>
            <a:endParaRPr/>
          </a:p>
        </p:txBody>
      </p:sp>
      <p:sp>
        <p:nvSpPr>
          <p:cNvPr id="383" name="g.s."/>
          <p:cNvSpPr txBox="1"/>
          <p:nvPr/>
        </p:nvSpPr>
        <p:spPr>
          <a:xfrm>
            <a:off x="12996042" y="4016497"/>
            <a:ext cx="890564" cy="7255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400"/>
            </a:lvl1pPr>
          </a:lstStyle>
          <a:p>
            <a:r>
              <a:t>g.s.</a:t>
            </a:r>
          </a:p>
        </p:txBody>
      </p:sp>
      <p:sp>
        <p:nvSpPr>
          <p:cNvPr id="384" name="Line"/>
          <p:cNvSpPr/>
          <p:nvPr/>
        </p:nvSpPr>
        <p:spPr>
          <a:xfrm>
            <a:off x="13614417" y="4939895"/>
            <a:ext cx="528031" cy="804549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385" name="mixed?"/>
          <p:cNvSpPr txBox="1"/>
          <p:nvPr/>
        </p:nvSpPr>
        <p:spPr>
          <a:xfrm>
            <a:off x="15989360" y="6519540"/>
            <a:ext cx="1609528" cy="67692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000"/>
            </a:lvl1pPr>
          </a:lstStyle>
          <a:p>
            <a:r>
              <a:t>mixed?</a:t>
            </a:r>
          </a:p>
        </p:txBody>
      </p:sp>
      <p:sp>
        <p:nvSpPr>
          <p:cNvPr id="386" name="2+ (2.94MeV)"/>
          <p:cNvSpPr txBox="1"/>
          <p:nvPr/>
        </p:nvSpPr>
        <p:spPr>
          <a:xfrm>
            <a:off x="15725354" y="8089207"/>
            <a:ext cx="3053161" cy="67692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spcBef>
                <a:spcPts val="2400"/>
              </a:spcBef>
              <a:defRPr sz="4000"/>
            </a:lvl1pPr>
          </a:lstStyle>
          <a:p>
            <a:r>
              <a:t>2+ (2.94MeV)</a:t>
            </a:r>
          </a:p>
        </p:txBody>
      </p:sp>
      <p:sp>
        <p:nvSpPr>
          <p:cNvPr id="387" name="Line"/>
          <p:cNvSpPr/>
          <p:nvPr/>
        </p:nvSpPr>
        <p:spPr>
          <a:xfrm flipH="1">
            <a:off x="15196977" y="8745279"/>
            <a:ext cx="508236" cy="508236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spcBef>
                <a:spcPts val="2400"/>
              </a:spcBef>
              <a:defRPr sz="5000"/>
            </a:pPr>
            <a:endParaRPr/>
          </a:p>
        </p:txBody>
      </p:sp>
      <p:sp>
        <p:nvSpPr>
          <p:cNvPr id="388" name="Line"/>
          <p:cNvSpPr/>
          <p:nvPr/>
        </p:nvSpPr>
        <p:spPr>
          <a:xfrm flipH="1">
            <a:off x="15639402" y="7094365"/>
            <a:ext cx="508235" cy="508235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spcBef>
                <a:spcPts val="2400"/>
              </a:spcBef>
              <a:defRPr sz="5000"/>
            </a:pPr>
            <a:endParaRPr/>
          </a:p>
        </p:txBody>
      </p:sp>
      <p:sp>
        <p:nvSpPr>
          <p:cNvPr id="389" name="Ex(MeV)"/>
          <p:cNvSpPr txBox="1"/>
          <p:nvPr/>
        </p:nvSpPr>
        <p:spPr>
          <a:xfrm>
            <a:off x="27032470" y="9867802"/>
            <a:ext cx="2450308" cy="77420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Ex(MeV)</a:t>
            </a:r>
          </a:p>
        </p:txBody>
      </p:sp>
      <p:sp>
        <p:nvSpPr>
          <p:cNvPr id="390" name="Counts/ch"/>
          <p:cNvSpPr txBox="1"/>
          <p:nvPr/>
        </p:nvSpPr>
        <p:spPr>
          <a:xfrm>
            <a:off x="895400" y="2604216"/>
            <a:ext cx="2174579" cy="6769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000"/>
            </a:lvl1pPr>
          </a:lstStyle>
          <a:p>
            <a:r>
              <a:t>Counts/ch</a:t>
            </a:r>
          </a:p>
        </p:txBody>
      </p:sp>
      <p:sp>
        <p:nvSpPr>
          <p:cNvPr id="391" name="Threshold energy"/>
          <p:cNvSpPr txBox="1"/>
          <p:nvPr/>
        </p:nvSpPr>
        <p:spPr>
          <a:xfrm>
            <a:off x="20017151" y="11036007"/>
            <a:ext cx="4205938" cy="67692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ctr">
              <a:defRPr sz="4000"/>
            </a:lvl1pPr>
          </a:lstStyle>
          <a:p>
            <a:r>
              <a:t>Threshold energy</a:t>
            </a:r>
          </a:p>
        </p:txBody>
      </p:sp>
      <p:sp>
        <p:nvSpPr>
          <p:cNvPr id="392" name="Line"/>
          <p:cNvSpPr/>
          <p:nvPr/>
        </p:nvSpPr>
        <p:spPr>
          <a:xfrm flipH="1">
            <a:off x="21699536" y="11836975"/>
            <a:ext cx="149039" cy="933039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393" name="Si 1f energy(MeV)"/>
          <p:cNvSpPr txBox="1"/>
          <p:nvPr/>
        </p:nvSpPr>
        <p:spPr>
          <a:xfrm rot="16200000">
            <a:off x="-1388868" y="9916444"/>
            <a:ext cx="3970438" cy="6769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000"/>
            </a:lvl1pPr>
          </a:lstStyle>
          <a:p>
            <a:r>
              <a:t>Si 1f energy(MeV)</a:t>
            </a:r>
          </a:p>
        </p:txBody>
      </p:sp>
      <p:sp>
        <p:nvSpPr>
          <p:cNvPr id="398" name="Connection Line"/>
          <p:cNvSpPr/>
          <p:nvPr/>
        </p:nvSpPr>
        <p:spPr>
          <a:xfrm>
            <a:off x="9268150" y="8182673"/>
            <a:ext cx="886398" cy="456931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6225" h="21600" extrusionOk="0">
                <a:moveTo>
                  <a:pt x="2435" y="0"/>
                </a:moveTo>
                <a:cubicBezTo>
                  <a:pt x="21600" y="1471"/>
                  <a:pt x="20788" y="8671"/>
                  <a:pt x="0" y="21600"/>
                </a:cubicBezTo>
              </a:path>
            </a:pathLst>
          </a:custGeom>
          <a:ln w="50800">
            <a:solidFill>
              <a:srgbClr val="000000"/>
            </a:solidFill>
            <a:miter lim="400000"/>
            <a:tailEnd type="triangle"/>
          </a:ln>
        </p:spPr>
        <p:txBody>
          <a:bodyPr/>
          <a:lstStyle/>
          <a:p>
            <a:endParaRPr/>
          </a:p>
        </p:txBody>
      </p:sp>
      <p:sp>
        <p:nvSpPr>
          <p:cNvPr id="395" name="(applied proton gate by Si and after background subtraction)"/>
          <p:cNvSpPr txBox="1"/>
          <p:nvPr/>
        </p:nvSpPr>
        <p:spPr>
          <a:xfrm>
            <a:off x="16442762" y="4801308"/>
            <a:ext cx="4862563" cy="1508895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ctr">
              <a:defRPr sz="3500"/>
            </a:lvl1pPr>
          </a:lstStyle>
          <a:p>
            <a:r>
              <a:t>(applied proton gate by Si and after background subtraction)</a:t>
            </a:r>
          </a:p>
        </p:txBody>
      </p:sp>
      <p:pic>
        <p:nvPicPr>
          <p:cNvPr id="396" name="Screenshot 2024-05-16 at 18.21.12 (2).png" descr="Screenshot 2024-05-16 at 18.21.12 (2).png"/>
          <p:cNvPicPr>
            <a:picLocks noChangeAspect="1"/>
          </p:cNvPicPr>
          <p:nvPr/>
        </p:nvPicPr>
        <p:blipFill>
          <a:blip r:embed="rId6"/>
          <a:srcRect l="29169" t="14954" r="59518" b="4693"/>
          <a:stretch>
            <a:fillRect/>
          </a:stretch>
        </p:blipFill>
        <p:spPr>
          <a:xfrm>
            <a:off x="21608588" y="1191525"/>
            <a:ext cx="2371607" cy="9476172"/>
          </a:xfrm>
          <a:prstGeom prst="rect">
            <a:avLst/>
          </a:prstGeom>
          <a:ln w="12700">
            <a:miter lim="400000"/>
          </a:ln>
        </p:spPr>
      </p:pic>
      <p:sp>
        <p:nvSpPr>
          <p:cNvPr id="397" name="26Mg from nndc"/>
          <p:cNvSpPr txBox="1"/>
          <p:nvPr/>
        </p:nvSpPr>
        <p:spPr>
          <a:xfrm>
            <a:off x="21083951" y="566741"/>
            <a:ext cx="3060280" cy="615579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spcBef>
                <a:spcPts val="2400"/>
              </a:spcBef>
              <a:defRPr sz="3600"/>
            </a:pPr>
            <a:r>
              <a:rPr baseline="31999"/>
              <a:t>26</a:t>
            </a:r>
            <a:r>
              <a:t>Mg from nndc</a:t>
            </a:r>
          </a:p>
        </p:txBody>
      </p:sp>
    </p:spTree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2" name="correlations"/>
          <p:cNvSpPr txBox="1">
            <a:spLocks noGrp="1"/>
          </p:cNvSpPr>
          <p:nvPr>
            <p:ph type="body" idx="21"/>
          </p:nvPr>
        </p:nvSpPr>
        <p:spPr>
          <a:xfrm>
            <a:off x="1206500" y="2372962"/>
            <a:ext cx="4329907" cy="93478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r>
              <a:t>correlations</a:t>
            </a:r>
          </a:p>
        </p:txBody>
      </p:sp>
      <p:pic>
        <p:nvPicPr>
          <p:cNvPr id="403" name="grskrf（ドラッグされました）.pdf" descr="grskrf（ドラッグされました）.pdf"/>
          <p:cNvPicPr>
            <a:picLocks noChangeAspect="1"/>
          </p:cNvPicPr>
          <p:nvPr/>
        </p:nvPicPr>
        <p:blipFill>
          <a:blip r:embed="rId3"/>
          <a:srcRect l="6010" t="51664" r="18701" b="23096"/>
          <a:stretch>
            <a:fillRect/>
          </a:stretch>
        </p:blipFill>
        <p:spPr>
          <a:xfrm>
            <a:off x="3288506" y="5088831"/>
            <a:ext cx="17807149" cy="7725053"/>
          </a:xfrm>
          <a:prstGeom prst="rect">
            <a:avLst/>
          </a:prstGeom>
          <a:ln w="12700">
            <a:miter lim="400000"/>
          </a:ln>
        </p:spPr>
      </p:pic>
      <p:sp>
        <p:nvSpPr>
          <p:cNvPr id="404" name="27Al"/>
          <p:cNvSpPr txBox="1"/>
          <p:nvPr/>
        </p:nvSpPr>
        <p:spPr>
          <a:xfrm>
            <a:off x="6614813" y="3418093"/>
            <a:ext cx="1595967" cy="107983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sz="7000"/>
            </a:pPr>
            <a:r>
              <a:rPr baseline="31999"/>
              <a:t>27</a:t>
            </a:r>
            <a:r>
              <a:t>Al</a:t>
            </a:r>
          </a:p>
        </p:txBody>
      </p:sp>
      <p:sp>
        <p:nvSpPr>
          <p:cNvPr id="405" name="Excitation energy(MeV)"/>
          <p:cNvSpPr txBox="1"/>
          <p:nvPr/>
        </p:nvSpPr>
        <p:spPr>
          <a:xfrm>
            <a:off x="10525766" y="12518989"/>
            <a:ext cx="5084416" cy="6769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000"/>
            </a:lvl1pPr>
          </a:lstStyle>
          <a:p>
            <a:r>
              <a:t>Excitation energy(MeV)</a:t>
            </a:r>
          </a:p>
        </p:txBody>
      </p:sp>
      <p:sp>
        <p:nvSpPr>
          <p:cNvPr id="406" name="Si 1st-layer energy(MeV)"/>
          <p:cNvSpPr txBox="1"/>
          <p:nvPr/>
        </p:nvSpPr>
        <p:spPr>
          <a:xfrm rot="16200000">
            <a:off x="984741" y="7664591"/>
            <a:ext cx="5324526" cy="67692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000"/>
            </a:lvl1pPr>
          </a:lstStyle>
          <a:p>
            <a:r>
              <a:t>Si 1st-layer energy(MeV)</a:t>
            </a:r>
          </a:p>
        </p:txBody>
      </p:sp>
      <p:sp>
        <p:nvSpPr>
          <p:cNvPr id="407" name="punch through events"/>
          <p:cNvSpPr txBox="1"/>
          <p:nvPr/>
        </p:nvSpPr>
        <p:spPr>
          <a:xfrm>
            <a:off x="18364195" y="4662100"/>
            <a:ext cx="5362576" cy="774205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punch through events</a:t>
            </a:r>
          </a:p>
        </p:txBody>
      </p:sp>
      <p:sp>
        <p:nvSpPr>
          <p:cNvPr id="408" name="27Al(p,p’p)26Mgg.s."/>
          <p:cNvSpPr txBox="1"/>
          <p:nvPr/>
        </p:nvSpPr>
        <p:spPr>
          <a:xfrm>
            <a:off x="6242585" y="6677842"/>
            <a:ext cx="4623893" cy="77420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baseline="31999"/>
            </a:pPr>
            <a:r>
              <a:t>27</a:t>
            </a:r>
            <a:r>
              <a:rPr baseline="0"/>
              <a:t>Al(p,p’p)</a:t>
            </a:r>
            <a:r>
              <a:t>26</a:t>
            </a:r>
            <a:r>
              <a:rPr baseline="0"/>
              <a:t>Mg</a:t>
            </a:r>
            <a:r>
              <a:rPr baseline="-5999"/>
              <a:t>g.s.</a:t>
            </a:r>
          </a:p>
        </p:txBody>
      </p:sp>
      <p:sp>
        <p:nvSpPr>
          <p:cNvPr id="409" name="Line"/>
          <p:cNvSpPr/>
          <p:nvPr/>
        </p:nvSpPr>
        <p:spPr>
          <a:xfrm flipH="1">
            <a:off x="16851276" y="5672240"/>
            <a:ext cx="2380501" cy="2380501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410" name="Oval"/>
          <p:cNvSpPr/>
          <p:nvPr/>
        </p:nvSpPr>
        <p:spPr>
          <a:xfrm rot="1860000">
            <a:off x="13217083" y="7818882"/>
            <a:ext cx="4636745" cy="3353457"/>
          </a:xfrm>
          <a:prstGeom prst="ellips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 b="1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411" name="27Al(p,p’α)23Na"/>
          <p:cNvSpPr txBox="1"/>
          <p:nvPr/>
        </p:nvSpPr>
        <p:spPr>
          <a:xfrm>
            <a:off x="12191685" y="4662100"/>
            <a:ext cx="3937894" cy="77420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baseline="31999"/>
            </a:pPr>
            <a:r>
              <a:t>27</a:t>
            </a:r>
            <a:r>
              <a:rPr baseline="0"/>
              <a:t>Al(p,p’α)</a:t>
            </a:r>
            <a:r>
              <a:t>23</a:t>
            </a:r>
            <a:r>
              <a:rPr baseline="0"/>
              <a:t>Na</a:t>
            </a:r>
          </a:p>
        </p:txBody>
      </p:sp>
      <p:sp>
        <p:nvSpPr>
          <p:cNvPr id="412" name="Oval"/>
          <p:cNvSpPr/>
          <p:nvPr/>
        </p:nvSpPr>
        <p:spPr>
          <a:xfrm rot="19376581">
            <a:off x="7031970" y="7622433"/>
            <a:ext cx="8006975" cy="2624623"/>
          </a:xfrm>
          <a:prstGeom prst="ellips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 b="1">
                <a:solidFill>
                  <a:srgbClr val="FFFFFF"/>
                </a:solidFill>
              </a:defRPr>
            </a:pPr>
            <a:endParaRPr/>
          </a:p>
        </p:txBody>
      </p:sp>
      <p:graphicFrame>
        <p:nvGraphicFramePr>
          <p:cNvPr id="413" name="Table 1"/>
          <p:cNvGraphicFramePr/>
          <p:nvPr/>
        </p:nvGraphicFramePr>
        <p:xfrm>
          <a:off x="12559616" y="1377050"/>
          <a:ext cx="10972800" cy="1615882"/>
        </p:xfrm>
        <a:graphic>
          <a:graphicData uri="http://schemas.openxmlformats.org/drawingml/2006/table">
            <a:tbl>
              <a:tblPr>
                <a:tableStyleId>{4C3C2611-4C71-4FC5-86AE-919BDF0F9419}</a:tableStyleId>
              </a:tblPr>
              <a:tblGrid>
                <a:gridCol w="219456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945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1945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1945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19456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807941">
                <a:tc>
                  <a:txBody>
                    <a:bodyPr/>
                    <a:lstStyle/>
                    <a:p>
                      <a:pPr defTabSz="914400">
                        <a:defRPr sz="3200"/>
                      </a:pPr>
                      <a:endParaRPr/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defTabSz="914400"/>
                      <a:r>
                        <a:rPr sz="3200"/>
                        <a:t>proton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defTabSz="914400"/>
                      <a:r>
                        <a:rPr sz="3200"/>
                        <a:t>deuteron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defTabSz="914400"/>
                      <a:r>
                        <a:rPr sz="3200"/>
                        <a:t>alpha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defTabSz="914400"/>
                      <a:r>
                        <a:rPr sz="3200"/>
                        <a:t>neutron</a:t>
                      </a:r>
                    </a:p>
                  </a:txBody>
                  <a:tcPr marL="50800" marR="50800" marT="50800" marB="50800" anchor="ctr" horzOverflow="overflow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07941">
                <a:tc>
                  <a:txBody>
                    <a:bodyPr/>
                    <a:lstStyle/>
                    <a:p>
                      <a:pPr defTabSz="914400">
                        <a:defRPr sz="3200"/>
                      </a:pPr>
                      <a:r>
                        <a:rPr baseline="31999"/>
                        <a:t>27</a:t>
                      </a:r>
                      <a:r>
                        <a:t>Al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defTabSz="914400"/>
                      <a:r>
                        <a:rPr sz="3200"/>
                        <a:t>8.3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defTabSz="914400"/>
                      <a:r>
                        <a:rPr sz="3200"/>
                        <a:t>17.1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defTabSz="914400"/>
                      <a:r>
                        <a:rPr sz="3200"/>
                        <a:t>10.1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defTabSz="914400"/>
                      <a:r>
                        <a:rPr sz="3200"/>
                        <a:t>13.1</a:t>
                      </a:r>
                    </a:p>
                  </a:txBody>
                  <a:tcPr marL="50800" marR="50800" marT="50800" marB="50800" anchor="ctr" horzOverflow="overflow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414" name="Threshold energy(MeV)"/>
          <p:cNvSpPr txBox="1"/>
          <p:nvPr/>
        </p:nvSpPr>
        <p:spPr>
          <a:xfrm>
            <a:off x="15316215" y="458597"/>
            <a:ext cx="6044804" cy="77420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Threshold energy(MeV)</a:t>
            </a:r>
          </a:p>
        </p:txBody>
      </p:sp>
      <p:sp>
        <p:nvSpPr>
          <p:cNvPr id="415" name="Coincidence analysis"/>
          <p:cNvSpPr txBox="1">
            <a:spLocks noGrp="1"/>
          </p:cNvSpPr>
          <p:nvPr>
            <p:ph type="title"/>
          </p:nvPr>
        </p:nvSpPr>
        <p:spPr>
          <a:xfrm>
            <a:off x="1206500" y="1079500"/>
            <a:ext cx="10530384" cy="1433163"/>
          </a:xfrm>
          <a:prstGeom prst="rect">
            <a:avLst/>
          </a:prstGeom>
        </p:spPr>
        <p:txBody>
          <a:bodyPr/>
          <a:lstStyle/>
          <a:p>
            <a:r>
              <a:t>Coincidence analysis</a:t>
            </a:r>
          </a:p>
        </p:txBody>
      </p:sp>
    </p:spTree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" name="correlations"/>
          <p:cNvSpPr txBox="1"/>
          <p:nvPr/>
        </p:nvSpPr>
        <p:spPr>
          <a:xfrm>
            <a:off x="1206499" y="2372962"/>
            <a:ext cx="5619336" cy="93478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normAutofit/>
          </a:bodyPr>
          <a:lstStyle>
            <a:lvl1pPr defTabSz="825500">
              <a:lnSpc>
                <a:spcPct val="100000"/>
              </a:lnSpc>
              <a:spcBef>
                <a:spcPts val="0"/>
              </a:spcBef>
              <a:defRPr sz="5500"/>
            </a:lvl1pPr>
          </a:lstStyle>
          <a:p>
            <a:r>
              <a:t>correlations</a:t>
            </a:r>
          </a:p>
        </p:txBody>
      </p:sp>
      <p:pic>
        <p:nvPicPr>
          <p:cNvPr id="420" name="grskrf（ドラッグされました）.pdf" descr="grskrf（ドラッグされました）.pdf"/>
          <p:cNvPicPr>
            <a:picLocks noChangeAspect="1"/>
          </p:cNvPicPr>
          <p:nvPr/>
        </p:nvPicPr>
        <p:blipFill>
          <a:blip r:embed="rId3"/>
          <a:srcRect l="7994" t="43763" r="13876" b="22865"/>
          <a:stretch>
            <a:fillRect/>
          </a:stretch>
        </p:blipFill>
        <p:spPr>
          <a:xfrm>
            <a:off x="2678067" y="5291845"/>
            <a:ext cx="14655423" cy="8100984"/>
          </a:xfrm>
          <a:prstGeom prst="rect">
            <a:avLst/>
          </a:prstGeom>
          <a:ln w="12700">
            <a:miter lim="400000"/>
          </a:ln>
        </p:spPr>
      </p:pic>
      <p:sp>
        <p:nvSpPr>
          <p:cNvPr id="421" name="12C"/>
          <p:cNvSpPr txBox="1"/>
          <p:nvPr/>
        </p:nvSpPr>
        <p:spPr>
          <a:xfrm>
            <a:off x="9628613" y="4528879"/>
            <a:ext cx="1299924" cy="107983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sz="7000" baseline="31999"/>
            </a:pPr>
            <a:r>
              <a:t>12</a:t>
            </a:r>
            <a:r>
              <a:rPr baseline="0"/>
              <a:t>C</a:t>
            </a:r>
          </a:p>
        </p:txBody>
      </p:sp>
      <p:sp>
        <p:nvSpPr>
          <p:cNvPr id="422" name="Ex(MeV)"/>
          <p:cNvSpPr txBox="1"/>
          <p:nvPr/>
        </p:nvSpPr>
        <p:spPr>
          <a:xfrm>
            <a:off x="16051995" y="12931291"/>
            <a:ext cx="2060973" cy="6769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000"/>
            </a:lvl1pPr>
          </a:lstStyle>
          <a:p>
            <a:r>
              <a:t>Ex(MeV)</a:t>
            </a:r>
          </a:p>
        </p:txBody>
      </p:sp>
      <p:sp>
        <p:nvSpPr>
          <p:cNvPr id="423" name="Si 1st-layer energy(MeV)"/>
          <p:cNvSpPr txBox="1"/>
          <p:nvPr/>
        </p:nvSpPr>
        <p:spPr>
          <a:xfrm rot="16200000">
            <a:off x="-297821" y="8739690"/>
            <a:ext cx="5324526" cy="6769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000"/>
            </a:lvl1pPr>
          </a:lstStyle>
          <a:p>
            <a:r>
              <a:t>Si 1st-layer energy(MeV)</a:t>
            </a:r>
          </a:p>
        </p:txBody>
      </p:sp>
      <p:sp>
        <p:nvSpPr>
          <p:cNvPr id="424" name="Oval"/>
          <p:cNvSpPr/>
          <p:nvPr/>
        </p:nvSpPr>
        <p:spPr>
          <a:xfrm rot="1588641">
            <a:off x="11958814" y="9808819"/>
            <a:ext cx="4465683" cy="1472381"/>
          </a:xfrm>
          <a:prstGeom prst="ellips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 b="1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425" name="Oval"/>
          <p:cNvSpPr/>
          <p:nvPr/>
        </p:nvSpPr>
        <p:spPr>
          <a:xfrm rot="19076581">
            <a:off x="9069208" y="9356999"/>
            <a:ext cx="4996816" cy="1823156"/>
          </a:xfrm>
          <a:prstGeom prst="ellips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 b="1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426" name="12C(p,p’p)11Bg.s."/>
          <p:cNvSpPr txBox="1"/>
          <p:nvPr/>
        </p:nvSpPr>
        <p:spPr>
          <a:xfrm>
            <a:off x="10785274" y="6470898"/>
            <a:ext cx="3965576" cy="774204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baseline="31999"/>
            </a:pPr>
            <a:r>
              <a:t>12</a:t>
            </a:r>
            <a:r>
              <a:rPr baseline="0"/>
              <a:t>C(p,p’p)</a:t>
            </a:r>
            <a:r>
              <a:t>11</a:t>
            </a:r>
            <a:r>
              <a:rPr baseline="0"/>
              <a:t>B</a:t>
            </a:r>
            <a:r>
              <a:rPr baseline="-5999"/>
              <a:t>g.s.</a:t>
            </a:r>
          </a:p>
        </p:txBody>
      </p:sp>
      <p:sp>
        <p:nvSpPr>
          <p:cNvPr id="427" name="Line"/>
          <p:cNvSpPr/>
          <p:nvPr/>
        </p:nvSpPr>
        <p:spPr>
          <a:xfrm flipH="1">
            <a:off x="14609028" y="8360275"/>
            <a:ext cx="2385988" cy="2385987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428" name="12C(p,p’α)8Be?"/>
          <p:cNvSpPr txBox="1"/>
          <p:nvPr/>
        </p:nvSpPr>
        <p:spPr>
          <a:xfrm>
            <a:off x="5094652" y="8691048"/>
            <a:ext cx="3768627" cy="774205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baseline="31999"/>
            </a:pPr>
            <a:r>
              <a:t>12</a:t>
            </a:r>
            <a:r>
              <a:rPr baseline="0"/>
              <a:t>C(p,p’α)</a:t>
            </a:r>
            <a:r>
              <a:t>8</a:t>
            </a:r>
            <a:r>
              <a:rPr baseline="0"/>
              <a:t>Be?</a:t>
            </a:r>
          </a:p>
        </p:txBody>
      </p:sp>
      <p:sp>
        <p:nvSpPr>
          <p:cNvPr id="429" name="Oval"/>
          <p:cNvSpPr/>
          <p:nvPr/>
        </p:nvSpPr>
        <p:spPr>
          <a:xfrm rot="19648273">
            <a:off x="5855304" y="9863331"/>
            <a:ext cx="6081291" cy="1074693"/>
          </a:xfrm>
          <a:prstGeom prst="ellips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 b="1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430" name="punch through events"/>
          <p:cNvSpPr txBox="1"/>
          <p:nvPr/>
        </p:nvSpPr>
        <p:spPr>
          <a:xfrm>
            <a:off x="15505614" y="7585237"/>
            <a:ext cx="5362576" cy="774205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punch through events</a:t>
            </a:r>
          </a:p>
        </p:txBody>
      </p:sp>
      <p:graphicFrame>
        <p:nvGraphicFramePr>
          <p:cNvPr id="431" name="Table 1"/>
          <p:cNvGraphicFramePr/>
          <p:nvPr/>
        </p:nvGraphicFramePr>
        <p:xfrm>
          <a:off x="12559616" y="1377050"/>
          <a:ext cx="10972800" cy="2661609"/>
        </p:xfrm>
        <a:graphic>
          <a:graphicData uri="http://schemas.openxmlformats.org/drawingml/2006/table">
            <a:tbl>
              <a:tblPr>
                <a:tableStyleId>{4C3C2611-4C71-4FC5-86AE-919BDF0F9419}</a:tableStyleId>
              </a:tblPr>
              <a:tblGrid>
                <a:gridCol w="219456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945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1945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1945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19456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887203">
                <a:tc>
                  <a:txBody>
                    <a:bodyPr/>
                    <a:lstStyle/>
                    <a:p>
                      <a:pPr defTabSz="914400">
                        <a:defRPr sz="3200"/>
                      </a:pPr>
                      <a:endParaRPr/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defTabSz="914400"/>
                      <a:r>
                        <a:rPr sz="3200"/>
                        <a:t>proton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defTabSz="914400"/>
                      <a:r>
                        <a:rPr sz="3200"/>
                        <a:t>deuteron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defTabSz="914400"/>
                      <a:r>
                        <a:rPr sz="3200"/>
                        <a:t>alpha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defTabSz="914400"/>
                      <a:r>
                        <a:rPr sz="3200"/>
                        <a:t>neutron</a:t>
                      </a:r>
                    </a:p>
                  </a:txBody>
                  <a:tcPr marL="50800" marR="50800" marT="50800" marB="50800" anchor="ctr" horzOverflow="overflow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87203">
                <a:tc>
                  <a:txBody>
                    <a:bodyPr/>
                    <a:lstStyle/>
                    <a:p>
                      <a:pPr defTabSz="914400">
                        <a:defRPr sz="3200"/>
                      </a:pPr>
                      <a:r>
                        <a:rPr baseline="31999"/>
                        <a:t>27</a:t>
                      </a:r>
                      <a:r>
                        <a:t>Al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defTabSz="914400"/>
                      <a:r>
                        <a:rPr sz="3200"/>
                        <a:t>8.3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defTabSz="914400"/>
                      <a:r>
                        <a:rPr sz="3200"/>
                        <a:t>17.1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defTabSz="914400"/>
                      <a:r>
                        <a:rPr sz="3200"/>
                        <a:t>10.1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defTabSz="914400"/>
                      <a:r>
                        <a:rPr sz="3200"/>
                        <a:t>13.1</a:t>
                      </a:r>
                    </a:p>
                  </a:txBody>
                  <a:tcPr marL="50800" marR="50800" marT="50800" marB="50800" anchor="ctr" horzOverflow="overflow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87203">
                <a:tc>
                  <a:txBody>
                    <a:bodyPr/>
                    <a:lstStyle/>
                    <a:p>
                      <a:pPr defTabSz="914400">
                        <a:defRPr sz="3200"/>
                      </a:pPr>
                      <a:r>
                        <a:rPr baseline="31999"/>
                        <a:t>12</a:t>
                      </a:r>
                      <a:r>
                        <a:t>C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defTabSz="914400"/>
                      <a:r>
                        <a:rPr sz="3200"/>
                        <a:t>16.0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defTabSz="914400"/>
                      <a:r>
                        <a:rPr sz="3200"/>
                        <a:t>25.2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defTabSz="914400"/>
                      <a:r>
                        <a:rPr sz="3200"/>
                        <a:t>7.4*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defTabSz="914400"/>
                      <a:r>
                        <a:rPr sz="3200"/>
                        <a:t>18.7</a:t>
                      </a:r>
                    </a:p>
                  </a:txBody>
                  <a:tcPr marL="50800" marR="50800" marT="50800" marB="50800" anchor="ctr" horzOverflow="overflow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432" name="Threshold energy(MeV)"/>
          <p:cNvSpPr txBox="1"/>
          <p:nvPr/>
        </p:nvSpPr>
        <p:spPr>
          <a:xfrm>
            <a:off x="15316215" y="458597"/>
            <a:ext cx="6044804" cy="77420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Threshold energy(MeV)</a:t>
            </a:r>
          </a:p>
        </p:txBody>
      </p:sp>
      <p:sp>
        <p:nvSpPr>
          <p:cNvPr id="433" name="Coincidence analysis"/>
          <p:cNvSpPr txBox="1">
            <a:spLocks noGrp="1"/>
          </p:cNvSpPr>
          <p:nvPr>
            <p:ph type="title" idx="4294967295"/>
          </p:nvPr>
        </p:nvSpPr>
        <p:spPr>
          <a:prstGeom prst="rect">
            <a:avLst/>
          </a:prstGeom>
        </p:spPr>
        <p:txBody>
          <a:bodyPr/>
          <a:lstStyle/>
          <a:p>
            <a:r>
              <a:t>Coincidence analysis</a:t>
            </a:r>
          </a:p>
        </p:txBody>
      </p:sp>
      <p:sp>
        <p:nvSpPr>
          <p:cNvPr id="434" name="Line"/>
          <p:cNvSpPr/>
          <p:nvPr/>
        </p:nvSpPr>
        <p:spPr>
          <a:xfrm flipH="1">
            <a:off x="12527971" y="7190141"/>
            <a:ext cx="180309" cy="1272175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endParaRPr/>
          </a:p>
        </p:txBody>
      </p:sp>
    </p:spTree>
  </p:cSld>
  <p:clrMapOvr>
    <a:masterClrMapping/>
  </p:clrMapOvr>
  <p:transition spd="med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8" name="grskrf（ドラッグされました）.pdf" descr="grskrf（ドラッグされました）.pdf"/>
          <p:cNvPicPr>
            <a:picLocks noChangeAspect="1"/>
          </p:cNvPicPr>
          <p:nvPr/>
        </p:nvPicPr>
        <p:blipFill>
          <a:blip r:embed="rId3"/>
          <a:srcRect l="7994" t="43763" r="13876" b="22865"/>
          <a:stretch>
            <a:fillRect/>
          </a:stretch>
        </p:blipFill>
        <p:spPr>
          <a:xfrm>
            <a:off x="2678067" y="5291845"/>
            <a:ext cx="14655423" cy="8100984"/>
          </a:xfrm>
          <a:prstGeom prst="rect">
            <a:avLst/>
          </a:prstGeom>
          <a:ln w="12700">
            <a:miter lim="400000"/>
          </a:ln>
        </p:spPr>
      </p:pic>
      <p:sp>
        <p:nvSpPr>
          <p:cNvPr id="439" name="12C"/>
          <p:cNvSpPr txBox="1"/>
          <p:nvPr/>
        </p:nvSpPr>
        <p:spPr>
          <a:xfrm>
            <a:off x="9628613" y="4528879"/>
            <a:ext cx="1299924" cy="107983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sz="7000" baseline="31999"/>
            </a:pPr>
            <a:r>
              <a:t>12</a:t>
            </a:r>
            <a:r>
              <a:rPr baseline="0"/>
              <a:t>C</a:t>
            </a:r>
          </a:p>
        </p:txBody>
      </p:sp>
      <p:sp>
        <p:nvSpPr>
          <p:cNvPr id="440" name="Ex(MeV)"/>
          <p:cNvSpPr txBox="1"/>
          <p:nvPr/>
        </p:nvSpPr>
        <p:spPr>
          <a:xfrm>
            <a:off x="16051995" y="12931291"/>
            <a:ext cx="2060973" cy="6769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000"/>
            </a:lvl1pPr>
          </a:lstStyle>
          <a:p>
            <a:r>
              <a:t>Ex(MeV)</a:t>
            </a:r>
          </a:p>
        </p:txBody>
      </p:sp>
      <p:sp>
        <p:nvSpPr>
          <p:cNvPr id="441" name="Si 1st-layer energy(MeV)"/>
          <p:cNvSpPr txBox="1"/>
          <p:nvPr/>
        </p:nvSpPr>
        <p:spPr>
          <a:xfrm rot="16200000">
            <a:off x="-297821" y="8739690"/>
            <a:ext cx="5324526" cy="6769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000"/>
            </a:lvl1pPr>
          </a:lstStyle>
          <a:p>
            <a:r>
              <a:t>Si 1st-layer energy(MeV)</a:t>
            </a:r>
          </a:p>
        </p:txBody>
      </p:sp>
      <p:sp>
        <p:nvSpPr>
          <p:cNvPr id="442" name="12C"/>
          <p:cNvSpPr txBox="1"/>
          <p:nvPr/>
        </p:nvSpPr>
        <p:spPr>
          <a:xfrm>
            <a:off x="4156483" y="6787354"/>
            <a:ext cx="1198299" cy="100687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sz="6400" baseline="31999"/>
            </a:pPr>
            <a:r>
              <a:t>12</a:t>
            </a:r>
            <a:r>
              <a:rPr baseline="0"/>
              <a:t>C</a:t>
            </a:r>
          </a:p>
        </p:txBody>
      </p:sp>
      <p:sp>
        <p:nvSpPr>
          <p:cNvPr id="443" name="alpha"/>
          <p:cNvSpPr txBox="1"/>
          <p:nvPr/>
        </p:nvSpPr>
        <p:spPr>
          <a:xfrm>
            <a:off x="12103470" y="6284768"/>
            <a:ext cx="1434406" cy="77420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rgbClr val="0433FF"/>
                </a:solidFill>
              </a:defRPr>
            </a:lvl1pPr>
          </a:lstStyle>
          <a:p>
            <a:r>
              <a:t>alpha</a:t>
            </a:r>
          </a:p>
        </p:txBody>
      </p:sp>
      <p:sp>
        <p:nvSpPr>
          <p:cNvPr id="444" name="proton"/>
          <p:cNvSpPr txBox="1"/>
          <p:nvPr/>
        </p:nvSpPr>
        <p:spPr>
          <a:xfrm>
            <a:off x="14369493" y="7184697"/>
            <a:ext cx="1705869" cy="77420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rgbClr val="FF2600"/>
                </a:solidFill>
              </a:defRPr>
            </a:lvl1pPr>
          </a:lstStyle>
          <a:p>
            <a:r>
              <a:t>proton</a:t>
            </a:r>
          </a:p>
        </p:txBody>
      </p:sp>
      <p:sp>
        <p:nvSpPr>
          <p:cNvPr id="445" name="Line"/>
          <p:cNvSpPr/>
          <p:nvPr/>
        </p:nvSpPr>
        <p:spPr>
          <a:xfrm flipV="1">
            <a:off x="8287818" y="6046555"/>
            <a:ext cx="6928426" cy="6348733"/>
          </a:xfrm>
          <a:prstGeom prst="line">
            <a:avLst/>
          </a:prstGeom>
          <a:ln w="152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446" name="← S’ = Ex - 12/11* Si E = 15"/>
          <p:cNvSpPr txBox="1"/>
          <p:nvPr/>
        </p:nvSpPr>
        <p:spPr>
          <a:xfrm>
            <a:off x="15392942" y="5704832"/>
            <a:ext cx="7219554" cy="77420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← S’ = E</a:t>
            </a:r>
            <a:r>
              <a:rPr baseline="-5999"/>
              <a:t>x</a:t>
            </a:r>
            <a:r>
              <a:t> - 12/11* Si E = 15</a:t>
            </a:r>
          </a:p>
        </p:txBody>
      </p:sp>
      <p:sp>
        <p:nvSpPr>
          <p:cNvPr id="447" name="Line"/>
          <p:cNvSpPr/>
          <p:nvPr/>
        </p:nvSpPr>
        <p:spPr>
          <a:xfrm flipH="1" flipV="1">
            <a:off x="13706776" y="6016906"/>
            <a:ext cx="734045" cy="801070"/>
          </a:xfrm>
          <a:prstGeom prst="line">
            <a:avLst/>
          </a:prstGeom>
          <a:ln w="76200">
            <a:solidFill>
              <a:srgbClr val="0433FF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448" name="Line"/>
          <p:cNvSpPr/>
          <p:nvPr/>
        </p:nvSpPr>
        <p:spPr>
          <a:xfrm>
            <a:off x="14881612" y="6298968"/>
            <a:ext cx="688226" cy="751066"/>
          </a:xfrm>
          <a:prstGeom prst="line">
            <a:avLst/>
          </a:prstGeom>
          <a:ln w="76200">
            <a:solidFill>
              <a:srgbClr val="FF26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449" name="particle’s identification at Si"/>
          <p:cNvSpPr txBox="1"/>
          <p:nvPr/>
        </p:nvSpPr>
        <p:spPr>
          <a:xfrm>
            <a:off x="1206500" y="2372962"/>
            <a:ext cx="8676976" cy="93478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normAutofit/>
          </a:bodyPr>
          <a:lstStyle>
            <a:lvl1pPr defTabSz="825500">
              <a:lnSpc>
                <a:spcPct val="100000"/>
              </a:lnSpc>
              <a:spcBef>
                <a:spcPts val="0"/>
              </a:spcBef>
              <a:defRPr sz="5500"/>
            </a:lvl1pPr>
          </a:lstStyle>
          <a:p>
            <a:r>
              <a:t>particle’s identification at Si</a:t>
            </a:r>
          </a:p>
        </p:txBody>
      </p:sp>
      <p:graphicFrame>
        <p:nvGraphicFramePr>
          <p:cNvPr id="450" name="Table 1"/>
          <p:cNvGraphicFramePr/>
          <p:nvPr/>
        </p:nvGraphicFramePr>
        <p:xfrm>
          <a:off x="12559616" y="1377050"/>
          <a:ext cx="10972800" cy="2661609"/>
        </p:xfrm>
        <a:graphic>
          <a:graphicData uri="http://schemas.openxmlformats.org/drawingml/2006/table">
            <a:tbl>
              <a:tblPr>
                <a:tableStyleId>{4C3C2611-4C71-4FC5-86AE-919BDF0F9419}</a:tableStyleId>
              </a:tblPr>
              <a:tblGrid>
                <a:gridCol w="219456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945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1945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1945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19456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887203">
                <a:tc>
                  <a:txBody>
                    <a:bodyPr/>
                    <a:lstStyle/>
                    <a:p>
                      <a:pPr defTabSz="914400">
                        <a:defRPr sz="3200"/>
                      </a:pPr>
                      <a:endParaRPr/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defTabSz="914400"/>
                      <a:r>
                        <a:rPr sz="3200"/>
                        <a:t>proton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defTabSz="914400"/>
                      <a:r>
                        <a:rPr sz="3200"/>
                        <a:t>deuteron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defTabSz="914400"/>
                      <a:r>
                        <a:rPr sz="3200"/>
                        <a:t>alpha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defTabSz="914400"/>
                      <a:r>
                        <a:rPr sz="3200"/>
                        <a:t>neutron</a:t>
                      </a:r>
                    </a:p>
                  </a:txBody>
                  <a:tcPr marL="50800" marR="50800" marT="50800" marB="50800" anchor="ctr" horzOverflow="overflow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87203">
                <a:tc>
                  <a:txBody>
                    <a:bodyPr/>
                    <a:lstStyle/>
                    <a:p>
                      <a:pPr defTabSz="914400">
                        <a:defRPr sz="3200"/>
                      </a:pPr>
                      <a:r>
                        <a:rPr baseline="31999"/>
                        <a:t>27</a:t>
                      </a:r>
                      <a:r>
                        <a:t>Al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defTabSz="914400"/>
                      <a:r>
                        <a:rPr sz="3200"/>
                        <a:t>8.3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defTabSz="914400"/>
                      <a:r>
                        <a:rPr sz="3200"/>
                        <a:t>17.1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defTabSz="914400"/>
                      <a:r>
                        <a:rPr sz="3200"/>
                        <a:t>10.1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defTabSz="914400"/>
                      <a:r>
                        <a:rPr sz="3200"/>
                        <a:t>13.1</a:t>
                      </a:r>
                    </a:p>
                  </a:txBody>
                  <a:tcPr marL="50800" marR="50800" marT="50800" marB="50800" anchor="ctr" horzOverflow="overflow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87203">
                <a:tc>
                  <a:txBody>
                    <a:bodyPr/>
                    <a:lstStyle/>
                    <a:p>
                      <a:pPr defTabSz="914400">
                        <a:defRPr sz="3200"/>
                      </a:pPr>
                      <a:r>
                        <a:rPr baseline="31999"/>
                        <a:t>12</a:t>
                      </a:r>
                      <a:r>
                        <a:t>C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defTabSz="914400"/>
                      <a:r>
                        <a:rPr sz="3200"/>
                        <a:t>16.0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defTabSz="914400"/>
                      <a:r>
                        <a:rPr sz="3200"/>
                        <a:t>25.2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defTabSz="914400"/>
                      <a:r>
                        <a:rPr sz="3200"/>
                        <a:t>7.4*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defTabSz="914400"/>
                      <a:r>
                        <a:rPr sz="3200"/>
                        <a:t>18.7</a:t>
                      </a:r>
                    </a:p>
                  </a:txBody>
                  <a:tcPr marL="50800" marR="50800" marT="50800" marB="50800" anchor="ctr" horzOverflow="overflow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451" name="Threshold energy(MeV)"/>
          <p:cNvSpPr txBox="1"/>
          <p:nvPr/>
        </p:nvSpPr>
        <p:spPr>
          <a:xfrm>
            <a:off x="15316215" y="458597"/>
            <a:ext cx="6044804" cy="77420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Threshold energy(MeV)</a:t>
            </a:r>
          </a:p>
        </p:txBody>
      </p:sp>
      <p:sp>
        <p:nvSpPr>
          <p:cNvPr id="452" name="Coincidence analysis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Coincidence analysis</a:t>
            </a:r>
          </a:p>
        </p:txBody>
      </p:sp>
      <p:sp>
        <p:nvSpPr>
          <p:cNvPr id="453" name="Oval"/>
          <p:cNvSpPr/>
          <p:nvPr/>
        </p:nvSpPr>
        <p:spPr>
          <a:xfrm rot="19076581">
            <a:off x="9069208" y="9357000"/>
            <a:ext cx="4996816" cy="1823155"/>
          </a:xfrm>
          <a:prstGeom prst="ellips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 b="1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454" name="Oval"/>
          <p:cNvSpPr/>
          <p:nvPr/>
        </p:nvSpPr>
        <p:spPr>
          <a:xfrm rot="19648273">
            <a:off x="5855304" y="9863331"/>
            <a:ext cx="6081291" cy="1074693"/>
          </a:xfrm>
          <a:prstGeom prst="ellips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 b="1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455" name="12C(p,p’p)11Bg.s."/>
          <p:cNvSpPr txBox="1"/>
          <p:nvPr/>
        </p:nvSpPr>
        <p:spPr>
          <a:xfrm>
            <a:off x="16063793" y="8138859"/>
            <a:ext cx="3965576" cy="774204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baseline="31999"/>
            </a:pPr>
            <a:r>
              <a:t>12</a:t>
            </a:r>
            <a:r>
              <a:rPr baseline="0"/>
              <a:t>C(p,p’p)</a:t>
            </a:r>
            <a:r>
              <a:t>11</a:t>
            </a:r>
            <a:r>
              <a:rPr baseline="0"/>
              <a:t>B</a:t>
            </a:r>
            <a:r>
              <a:rPr baseline="-5999"/>
              <a:t>g.s.</a:t>
            </a:r>
          </a:p>
        </p:txBody>
      </p:sp>
      <p:sp>
        <p:nvSpPr>
          <p:cNvPr id="456" name="12C(p,p’α)8Be?"/>
          <p:cNvSpPr txBox="1"/>
          <p:nvPr/>
        </p:nvSpPr>
        <p:spPr>
          <a:xfrm>
            <a:off x="5094652" y="8691048"/>
            <a:ext cx="3768627" cy="774205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baseline="31999"/>
            </a:pPr>
            <a:r>
              <a:t>12</a:t>
            </a:r>
            <a:r>
              <a:rPr baseline="0"/>
              <a:t>C(p,p’α)</a:t>
            </a:r>
            <a:r>
              <a:t>8</a:t>
            </a:r>
            <a:r>
              <a:rPr baseline="0"/>
              <a:t>Be?</a:t>
            </a:r>
          </a:p>
        </p:txBody>
      </p:sp>
      <p:sp>
        <p:nvSpPr>
          <p:cNvPr id="457" name="Line"/>
          <p:cNvSpPr/>
          <p:nvPr/>
        </p:nvSpPr>
        <p:spPr>
          <a:xfrm flipH="1">
            <a:off x="13612101" y="8677194"/>
            <a:ext cx="2371949" cy="247357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endParaRPr/>
          </a:p>
        </p:txBody>
      </p:sp>
    </p:spTree>
  </p:cSld>
  <p:clrMapOvr>
    <a:masterClrMapping/>
  </p:clrMapOvr>
  <p:transition spd="med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1" name="Particle identification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1975054">
              <a:defRPr sz="9396" spc="-187"/>
            </a:lvl1pPr>
          </a:lstStyle>
          <a:p>
            <a:r>
              <a:t>Particle identification</a:t>
            </a:r>
          </a:p>
        </p:txBody>
      </p:sp>
      <p:sp>
        <p:nvSpPr>
          <p:cNvPr id="462" name="particle’s identification by E-TOF"/>
          <p:cNvSpPr txBox="1">
            <a:spLocks noGrp="1"/>
          </p:cNvSpPr>
          <p:nvPr>
            <p:ph type="body" idx="21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r>
              <a:t>particle’s identification by E-TOF</a:t>
            </a:r>
          </a:p>
        </p:txBody>
      </p:sp>
      <p:sp>
        <p:nvSpPr>
          <p:cNvPr id="463" name="no gate"/>
          <p:cNvSpPr txBox="1"/>
          <p:nvPr/>
        </p:nvSpPr>
        <p:spPr>
          <a:xfrm>
            <a:off x="3150418" y="12017787"/>
            <a:ext cx="1891606" cy="77420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no gate</a:t>
            </a:r>
          </a:p>
        </p:txBody>
      </p:sp>
      <p:sp>
        <p:nvSpPr>
          <p:cNvPr id="464" name="S’ &gt; 15 (proton)"/>
          <p:cNvSpPr txBox="1"/>
          <p:nvPr/>
        </p:nvSpPr>
        <p:spPr>
          <a:xfrm>
            <a:off x="8343604" y="12017787"/>
            <a:ext cx="7109753" cy="77420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ctr"/>
          </a:lstStyle>
          <a:p>
            <a:r>
              <a:t>S’ &gt; 15 (proton)</a:t>
            </a:r>
          </a:p>
        </p:txBody>
      </p:sp>
      <p:sp>
        <p:nvSpPr>
          <p:cNvPr id="465" name="S’ &lt; 15 (alpha)"/>
          <p:cNvSpPr txBox="1"/>
          <p:nvPr/>
        </p:nvSpPr>
        <p:spPr>
          <a:xfrm>
            <a:off x="15811337" y="12017787"/>
            <a:ext cx="7109753" cy="77420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ctr"/>
          </a:lstStyle>
          <a:p>
            <a:r>
              <a:t>S’ &lt; 15 (alpha)</a:t>
            </a:r>
          </a:p>
        </p:txBody>
      </p:sp>
      <p:sp>
        <p:nvSpPr>
          <p:cNvPr id="466" name="S’ =Ex E - 12/11* Si(1F) E"/>
          <p:cNvSpPr txBox="1"/>
          <p:nvPr/>
        </p:nvSpPr>
        <p:spPr>
          <a:xfrm>
            <a:off x="16129685" y="2129265"/>
            <a:ext cx="6875562" cy="77420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S’ =Ex E - 12/11* Si(1F) E </a:t>
            </a:r>
          </a:p>
        </p:txBody>
      </p:sp>
      <p:pic>
        <p:nvPicPr>
          <p:cNvPr id="467" name="etofpid1 (dragged).pdf" descr="etofpid1 (dragged).pd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05800" y="2637344"/>
            <a:ext cx="7772400" cy="10058401"/>
          </a:xfrm>
          <a:prstGeom prst="rect">
            <a:avLst/>
          </a:prstGeom>
          <a:ln w="12700">
            <a:miter lim="400000"/>
          </a:ln>
        </p:spPr>
      </p:pic>
      <p:pic>
        <p:nvPicPr>
          <p:cNvPr id="468" name="etofpid1 (dragged).pdf" descr="etofpid1 (dragged).pd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602387" y="2637344"/>
            <a:ext cx="7772401" cy="10058401"/>
          </a:xfrm>
          <a:prstGeom prst="rect">
            <a:avLst/>
          </a:prstGeom>
          <a:ln w="12700">
            <a:miter lim="400000"/>
          </a:ln>
        </p:spPr>
      </p:pic>
      <p:pic>
        <p:nvPicPr>
          <p:cNvPr id="469" name="etofpid1 (dragged).pdf" descr="etofpid1 (dragged).pdf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81191" y="2637344"/>
            <a:ext cx="7772401" cy="10058401"/>
          </a:xfrm>
          <a:prstGeom prst="rect">
            <a:avLst/>
          </a:prstGeom>
          <a:ln w="12700">
            <a:miter lim="400000"/>
          </a:ln>
        </p:spPr>
      </p:pic>
      <p:sp>
        <p:nvSpPr>
          <p:cNvPr id="470" name="Si 1st-layer front side energy(MeV)"/>
          <p:cNvSpPr txBox="1"/>
          <p:nvPr/>
        </p:nvSpPr>
        <p:spPr>
          <a:xfrm>
            <a:off x="15069433" y="10695592"/>
            <a:ext cx="8838308" cy="774205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Si 1st-layer front side energy(MeV)</a:t>
            </a:r>
          </a:p>
        </p:txBody>
      </p:sp>
      <p:sp>
        <p:nvSpPr>
          <p:cNvPr id="471" name="TOF = RF signal - SAKRA hit timing (ns)"/>
          <p:cNvSpPr txBox="1"/>
          <p:nvPr/>
        </p:nvSpPr>
        <p:spPr>
          <a:xfrm>
            <a:off x="448386" y="3546109"/>
            <a:ext cx="10438806" cy="774205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TOF = RF signal - SAKRA hit timing (ns)</a:t>
            </a:r>
          </a:p>
        </p:txBody>
      </p:sp>
    </p:spTree>
  </p:cSld>
  <p:clrMapOvr>
    <a:masterClrMapping/>
  </p:clrMapOvr>
  <p:transition spd="med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5" name="etofpid1 (dragged).pdf" descr="etofpid1 (dragged).pdf"/>
          <p:cNvPicPr>
            <a:picLocks noChangeAspect="1"/>
          </p:cNvPicPr>
          <p:nvPr/>
        </p:nvPicPr>
        <p:blipFill>
          <a:blip r:embed="rId3"/>
          <a:srcRect l="6692" t="18233" r="13104" b="23380"/>
          <a:stretch>
            <a:fillRect/>
          </a:stretch>
        </p:blipFill>
        <p:spPr>
          <a:xfrm>
            <a:off x="12270616" y="2149362"/>
            <a:ext cx="11069768" cy="10428766"/>
          </a:xfrm>
          <a:prstGeom prst="rect">
            <a:avLst/>
          </a:prstGeom>
          <a:ln w="12700">
            <a:miter lim="400000"/>
          </a:ln>
        </p:spPr>
      </p:pic>
      <p:pic>
        <p:nvPicPr>
          <p:cNvPr id="476" name="etofpid1 (dragged).pdf" descr="etofpid1 (dragged).pdf"/>
          <p:cNvPicPr>
            <a:picLocks noChangeAspect="1"/>
          </p:cNvPicPr>
          <p:nvPr/>
        </p:nvPicPr>
        <p:blipFill>
          <a:blip r:embed="rId4"/>
          <a:srcRect l="4942" t="18104" r="12661" b="23290"/>
          <a:stretch>
            <a:fillRect/>
          </a:stretch>
        </p:blipFill>
        <p:spPr>
          <a:xfrm>
            <a:off x="540865" y="2126244"/>
            <a:ext cx="11372386" cy="10467960"/>
          </a:xfrm>
          <a:prstGeom prst="rect">
            <a:avLst/>
          </a:prstGeom>
          <a:ln w="12700">
            <a:miter lim="400000"/>
          </a:ln>
        </p:spPr>
      </p:pic>
      <p:sp>
        <p:nvSpPr>
          <p:cNvPr id="491" name="Connection Line"/>
          <p:cNvSpPr/>
          <p:nvPr/>
        </p:nvSpPr>
        <p:spPr>
          <a:xfrm>
            <a:off x="2818807" y="5970484"/>
            <a:ext cx="7780945" cy="210144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6200" extrusionOk="0">
                <a:moveTo>
                  <a:pt x="0" y="0"/>
                </a:moveTo>
                <a:cubicBezTo>
                  <a:pt x="7340" y="21600"/>
                  <a:pt x="14540" y="21600"/>
                  <a:pt x="21600" y="0"/>
                </a:cubicBezTo>
              </a:path>
            </a:pathLst>
          </a:custGeom>
          <a:ln w="127000">
            <a:solidFill>
              <a:srgbClr val="000000"/>
            </a:solidFill>
            <a:miter lim="400000"/>
          </a:ln>
        </p:spPr>
        <p:txBody>
          <a:bodyPr/>
          <a:lstStyle/>
          <a:p>
            <a:endParaRPr/>
          </a:p>
        </p:txBody>
      </p:sp>
      <p:sp>
        <p:nvSpPr>
          <p:cNvPr id="492" name="Connection Line"/>
          <p:cNvSpPr/>
          <p:nvPr/>
        </p:nvSpPr>
        <p:spPr>
          <a:xfrm>
            <a:off x="14357126" y="5797319"/>
            <a:ext cx="7780946" cy="210144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6200" extrusionOk="0">
                <a:moveTo>
                  <a:pt x="0" y="0"/>
                </a:moveTo>
                <a:cubicBezTo>
                  <a:pt x="7340" y="21600"/>
                  <a:pt x="14540" y="21600"/>
                  <a:pt x="21600" y="0"/>
                </a:cubicBezTo>
              </a:path>
            </a:pathLst>
          </a:custGeom>
          <a:ln w="127000">
            <a:solidFill>
              <a:srgbClr val="000000"/>
            </a:solidFill>
            <a:miter lim="400000"/>
          </a:ln>
        </p:spPr>
        <p:txBody>
          <a:bodyPr/>
          <a:lstStyle/>
          <a:p>
            <a:endParaRPr/>
          </a:p>
        </p:txBody>
      </p:sp>
      <p:sp>
        <p:nvSpPr>
          <p:cNvPr id="479" name="t≡0.375e2-3.75e+17 (mod 30)"/>
          <p:cNvSpPr txBox="1"/>
          <p:nvPr/>
        </p:nvSpPr>
        <p:spPr>
          <a:xfrm>
            <a:off x="7640915" y="11021109"/>
            <a:ext cx="9388079" cy="958231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sz="6000"/>
            </a:pPr>
            <a:r>
              <a:t>t≡0.375e</a:t>
            </a:r>
            <a:r>
              <a:rPr baseline="31999"/>
              <a:t>2</a:t>
            </a:r>
            <a:r>
              <a:t>-3.75e+17 (mod 30) </a:t>
            </a:r>
          </a:p>
        </p:txBody>
      </p:sp>
      <p:sp>
        <p:nvSpPr>
          <p:cNvPr id="480" name="alpha"/>
          <p:cNvSpPr txBox="1"/>
          <p:nvPr/>
        </p:nvSpPr>
        <p:spPr>
          <a:xfrm>
            <a:off x="21224698" y="4337561"/>
            <a:ext cx="1434406" cy="77420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rgbClr val="0433FF"/>
                </a:solidFill>
              </a:defRPr>
            </a:lvl1pPr>
          </a:lstStyle>
          <a:p>
            <a:r>
              <a:t>alpha</a:t>
            </a:r>
          </a:p>
        </p:txBody>
      </p:sp>
      <p:sp>
        <p:nvSpPr>
          <p:cNvPr id="481" name="proton"/>
          <p:cNvSpPr txBox="1"/>
          <p:nvPr/>
        </p:nvSpPr>
        <p:spPr>
          <a:xfrm>
            <a:off x="10645214" y="6644063"/>
            <a:ext cx="1705869" cy="77420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rgbClr val="FF2600"/>
                </a:solidFill>
              </a:defRPr>
            </a:lvl1pPr>
          </a:lstStyle>
          <a:p>
            <a:r>
              <a:t>proton</a:t>
            </a:r>
          </a:p>
        </p:txBody>
      </p:sp>
      <p:sp>
        <p:nvSpPr>
          <p:cNvPr id="482" name="Line"/>
          <p:cNvSpPr/>
          <p:nvPr/>
        </p:nvSpPr>
        <p:spPr>
          <a:xfrm flipV="1">
            <a:off x="21611846" y="5284196"/>
            <a:ext cx="1" cy="1086524"/>
          </a:xfrm>
          <a:prstGeom prst="line">
            <a:avLst/>
          </a:prstGeom>
          <a:ln w="76200">
            <a:solidFill>
              <a:srgbClr val="0433FF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483" name="Line"/>
          <p:cNvSpPr/>
          <p:nvPr/>
        </p:nvSpPr>
        <p:spPr>
          <a:xfrm>
            <a:off x="10276118" y="6348649"/>
            <a:ext cx="1" cy="1018702"/>
          </a:xfrm>
          <a:prstGeom prst="line">
            <a:avLst/>
          </a:prstGeom>
          <a:ln w="76200">
            <a:solidFill>
              <a:srgbClr val="FF26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484" name="TOF[ns]"/>
          <p:cNvSpPr txBox="1"/>
          <p:nvPr/>
        </p:nvSpPr>
        <p:spPr>
          <a:xfrm>
            <a:off x="1100615" y="1410344"/>
            <a:ext cx="2202955" cy="77420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TOF[ns]</a:t>
            </a:r>
          </a:p>
        </p:txBody>
      </p:sp>
      <p:sp>
        <p:nvSpPr>
          <p:cNvPr id="485" name="Energy[MeV]"/>
          <p:cNvSpPr txBox="1"/>
          <p:nvPr/>
        </p:nvSpPr>
        <p:spPr>
          <a:xfrm>
            <a:off x="20256555" y="12597531"/>
            <a:ext cx="3522465" cy="77420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Energy[MeV]</a:t>
            </a:r>
          </a:p>
        </p:txBody>
      </p:sp>
      <p:sp>
        <p:nvSpPr>
          <p:cNvPr id="486" name="Line"/>
          <p:cNvSpPr/>
          <p:nvPr/>
        </p:nvSpPr>
        <p:spPr>
          <a:xfrm flipV="1">
            <a:off x="13195258" y="6183090"/>
            <a:ext cx="1398472" cy="4818024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487" name="Line"/>
          <p:cNvSpPr/>
          <p:nvPr/>
        </p:nvSpPr>
        <p:spPr>
          <a:xfrm flipH="1" flipV="1">
            <a:off x="9716834" y="7115726"/>
            <a:ext cx="480842" cy="3844544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488" name="S’ &gt; 15 (proton)"/>
          <p:cNvSpPr txBox="1"/>
          <p:nvPr/>
        </p:nvSpPr>
        <p:spPr>
          <a:xfrm>
            <a:off x="3154820" y="1410344"/>
            <a:ext cx="7109753" cy="77420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ctr"/>
          </a:lstStyle>
          <a:p>
            <a:r>
              <a:t>S’ &gt; 15 (proton)</a:t>
            </a:r>
          </a:p>
        </p:txBody>
      </p:sp>
      <p:sp>
        <p:nvSpPr>
          <p:cNvPr id="489" name="S’ &lt; 15 (alpha)"/>
          <p:cNvSpPr txBox="1"/>
          <p:nvPr/>
        </p:nvSpPr>
        <p:spPr>
          <a:xfrm>
            <a:off x="14693140" y="1355674"/>
            <a:ext cx="7109753" cy="77420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ctr"/>
          </a:lstStyle>
          <a:p>
            <a:r>
              <a:t>S’ &lt; 15 (alpha)</a:t>
            </a:r>
          </a:p>
        </p:txBody>
      </p:sp>
      <p:sp>
        <p:nvSpPr>
          <p:cNvPr id="490" name="t=TOF[ns], e=Energy[MeV]"/>
          <p:cNvSpPr txBox="1"/>
          <p:nvPr/>
        </p:nvSpPr>
        <p:spPr>
          <a:xfrm>
            <a:off x="9277426" y="12816392"/>
            <a:ext cx="5888584" cy="6769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000"/>
            </a:lvl1pPr>
          </a:lstStyle>
          <a:p>
            <a:r>
              <a:t>t=TOF[ns], e=Energy[MeV]</a:t>
            </a:r>
          </a:p>
        </p:txBody>
      </p:sp>
    </p:spTree>
  </p:cSld>
  <p:clrMapOvr>
    <a:masterClrMapping/>
  </p:clrMapOvr>
  <p:transition spd="med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6" name="etof3 (dragged).pdf" descr="etof3 (dragged).pdf"/>
          <p:cNvPicPr>
            <a:picLocks noChangeAspect="1"/>
          </p:cNvPicPr>
          <p:nvPr/>
        </p:nvPicPr>
        <p:blipFill>
          <a:blip r:embed="rId3"/>
          <a:srcRect l="8192" t="17729" r="13967" b="24319"/>
          <a:stretch>
            <a:fillRect/>
          </a:stretch>
        </p:blipFill>
        <p:spPr>
          <a:xfrm>
            <a:off x="915059" y="2581473"/>
            <a:ext cx="10416640" cy="10035939"/>
          </a:xfrm>
          <a:prstGeom prst="rect">
            <a:avLst/>
          </a:prstGeom>
          <a:ln w="12700">
            <a:miter lim="400000"/>
          </a:ln>
        </p:spPr>
      </p:pic>
      <p:pic>
        <p:nvPicPr>
          <p:cNvPr id="497" name="etof3 (dragged).pdf" descr="etof3 (dragged).pdf"/>
          <p:cNvPicPr>
            <a:picLocks noChangeAspect="1"/>
          </p:cNvPicPr>
          <p:nvPr/>
        </p:nvPicPr>
        <p:blipFill>
          <a:blip r:embed="rId4"/>
          <a:srcRect l="8212" t="17302" r="13901" b="24333"/>
          <a:stretch>
            <a:fillRect/>
          </a:stretch>
        </p:blipFill>
        <p:spPr>
          <a:xfrm>
            <a:off x="13046208" y="2507457"/>
            <a:ext cx="10422891" cy="10107572"/>
          </a:xfrm>
          <a:prstGeom prst="rect">
            <a:avLst/>
          </a:prstGeom>
          <a:ln w="12700">
            <a:miter lim="400000"/>
          </a:ln>
        </p:spPr>
      </p:pic>
      <p:sp>
        <p:nvSpPr>
          <p:cNvPr id="498" name="proton events"/>
          <p:cNvSpPr txBox="1"/>
          <p:nvPr/>
        </p:nvSpPr>
        <p:spPr>
          <a:xfrm>
            <a:off x="4801934" y="5140907"/>
            <a:ext cx="3415606" cy="77420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proton events</a:t>
            </a:r>
          </a:p>
        </p:txBody>
      </p:sp>
      <p:sp>
        <p:nvSpPr>
          <p:cNvPr id="499" name="alpha events"/>
          <p:cNvSpPr txBox="1"/>
          <p:nvPr/>
        </p:nvSpPr>
        <p:spPr>
          <a:xfrm>
            <a:off x="18054651" y="9204907"/>
            <a:ext cx="3144144" cy="77420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alpha events</a:t>
            </a:r>
          </a:p>
        </p:txBody>
      </p:sp>
      <p:sp>
        <p:nvSpPr>
          <p:cNvPr id="500" name="TOF[ns]"/>
          <p:cNvSpPr txBox="1"/>
          <p:nvPr/>
        </p:nvSpPr>
        <p:spPr>
          <a:xfrm>
            <a:off x="1100615" y="1410344"/>
            <a:ext cx="2202955" cy="77420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TOF[ns]</a:t>
            </a:r>
          </a:p>
        </p:txBody>
      </p:sp>
      <p:sp>
        <p:nvSpPr>
          <p:cNvPr id="501" name="Energy[MeV]"/>
          <p:cNvSpPr txBox="1"/>
          <p:nvPr/>
        </p:nvSpPr>
        <p:spPr>
          <a:xfrm>
            <a:off x="20256555" y="12597531"/>
            <a:ext cx="3522465" cy="77420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Energy[MeV]</a:t>
            </a:r>
          </a:p>
        </p:txBody>
      </p:sp>
    </p:spTree>
  </p:cSld>
  <p:clrMapOvr>
    <a:masterClrMapping/>
  </p:clrMapOvr>
  <p:transition spd="med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5" name="27Al decay channel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algn="ctr" defTabSz="1975054">
              <a:defRPr sz="9396" spc="-187"/>
            </a:pPr>
            <a:r>
              <a:rPr baseline="31999"/>
              <a:t>27</a:t>
            </a:r>
            <a:r>
              <a:t>Al decay channel</a:t>
            </a:r>
          </a:p>
        </p:txBody>
      </p:sp>
      <p:sp>
        <p:nvSpPr>
          <p:cNvPr id="506" name="Line"/>
          <p:cNvSpPr/>
          <p:nvPr/>
        </p:nvSpPr>
        <p:spPr>
          <a:xfrm>
            <a:off x="4658642" y="3579336"/>
            <a:ext cx="6279327" cy="3666478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507" name="Line"/>
          <p:cNvSpPr/>
          <p:nvPr/>
        </p:nvSpPr>
        <p:spPr>
          <a:xfrm>
            <a:off x="1917134" y="8485394"/>
            <a:ext cx="3491737" cy="4259073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508" name="Rectangle"/>
          <p:cNvSpPr/>
          <p:nvPr/>
        </p:nvSpPr>
        <p:spPr>
          <a:xfrm>
            <a:off x="1993600" y="3587916"/>
            <a:ext cx="2676892" cy="4907287"/>
          </a:xfrm>
          <a:prstGeom prst="rect">
            <a:avLst/>
          </a:prstGeom>
          <a:ln w="127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 b="1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509" name="Excitation energy(MeV) vs count/ch"/>
          <p:cNvSpPr txBox="1"/>
          <p:nvPr/>
        </p:nvSpPr>
        <p:spPr>
          <a:xfrm>
            <a:off x="17081915" y="1477497"/>
            <a:ext cx="7168084" cy="6399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3800"/>
            </a:lvl1pPr>
          </a:lstStyle>
          <a:p>
            <a:r>
              <a:t>Excitation energy(MeV) vs count/ch</a:t>
            </a:r>
          </a:p>
        </p:txBody>
      </p:sp>
      <p:pic>
        <p:nvPicPr>
          <p:cNvPr id="510" name="all1 (dragged).pdf" descr="all1 (dragged).pdf"/>
          <p:cNvPicPr>
            <a:picLocks noChangeAspect="1"/>
          </p:cNvPicPr>
          <p:nvPr/>
        </p:nvPicPr>
        <p:blipFill>
          <a:blip r:embed="rId3"/>
          <a:srcRect l="7213" t="18471" r="14597" b="23447"/>
          <a:stretch>
            <a:fillRect/>
          </a:stretch>
        </p:blipFill>
        <p:spPr>
          <a:xfrm>
            <a:off x="4865717" y="7220163"/>
            <a:ext cx="6077100" cy="5842051"/>
          </a:xfrm>
          <a:prstGeom prst="rect">
            <a:avLst/>
          </a:prstGeom>
          <a:ln w="12700">
            <a:miter lim="400000"/>
          </a:ln>
        </p:spPr>
      </p:pic>
      <p:pic>
        <p:nvPicPr>
          <p:cNvPr id="511" name="all (dragged).pdf" descr="all (dragged).pdf"/>
          <p:cNvPicPr>
            <a:picLocks noChangeAspect="1"/>
          </p:cNvPicPr>
          <p:nvPr/>
        </p:nvPicPr>
        <p:blipFill>
          <a:blip r:embed="rId4"/>
          <a:srcRect l="6739" t="23395" r="34531" b="23395"/>
          <a:stretch>
            <a:fillRect/>
          </a:stretch>
        </p:blipFill>
        <p:spPr>
          <a:xfrm>
            <a:off x="165956" y="3478054"/>
            <a:ext cx="4564653" cy="5351921"/>
          </a:xfrm>
          <a:prstGeom prst="rect">
            <a:avLst/>
          </a:prstGeom>
          <a:ln w="12700">
            <a:miter lim="400000"/>
          </a:ln>
        </p:spPr>
      </p:pic>
      <p:sp>
        <p:nvSpPr>
          <p:cNvPr id="512" name="all events Ex→14~33MeV"/>
          <p:cNvSpPr txBox="1"/>
          <p:nvPr/>
        </p:nvSpPr>
        <p:spPr>
          <a:xfrm>
            <a:off x="5197023" y="5729728"/>
            <a:ext cx="5703094" cy="140544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r>
              <a:t>all events Ex→14~33MeV</a:t>
            </a:r>
          </a:p>
        </p:txBody>
      </p:sp>
      <p:sp>
        <p:nvSpPr>
          <p:cNvPr id="513" name="proton decay"/>
          <p:cNvSpPr txBox="1"/>
          <p:nvPr/>
        </p:nvSpPr>
        <p:spPr>
          <a:xfrm>
            <a:off x="12639171" y="3377084"/>
            <a:ext cx="3279577" cy="77420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proton decay</a:t>
            </a:r>
          </a:p>
        </p:txBody>
      </p:sp>
      <p:sp>
        <p:nvSpPr>
          <p:cNvPr id="514" name="alpha decay"/>
          <p:cNvSpPr txBox="1"/>
          <p:nvPr/>
        </p:nvSpPr>
        <p:spPr>
          <a:xfrm>
            <a:off x="18652523" y="3377084"/>
            <a:ext cx="3008115" cy="77420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alpha decay</a:t>
            </a:r>
          </a:p>
        </p:txBody>
      </p:sp>
      <p:pic>
        <p:nvPicPr>
          <p:cNvPr id="515" name="br3 (dragged).pdf" descr="br3 (dragged).pdf"/>
          <p:cNvPicPr>
            <a:picLocks noChangeAspect="1"/>
          </p:cNvPicPr>
          <p:nvPr/>
        </p:nvPicPr>
        <p:blipFill>
          <a:blip r:embed="rId5"/>
          <a:srcRect l="8540" t="16907" r="12913" b="24056"/>
          <a:stretch>
            <a:fillRect/>
          </a:stretch>
        </p:blipFill>
        <p:spPr>
          <a:xfrm>
            <a:off x="11427412" y="7563022"/>
            <a:ext cx="5703077" cy="5547177"/>
          </a:xfrm>
          <a:prstGeom prst="rect">
            <a:avLst/>
          </a:prstGeom>
          <a:ln w="12700">
            <a:miter lim="400000"/>
          </a:ln>
        </p:spPr>
      </p:pic>
      <p:pic>
        <p:nvPicPr>
          <p:cNvPr id="516" name="br3 (dragged).pdf" descr="br3 (dragged).pdf"/>
          <p:cNvPicPr>
            <a:picLocks noChangeAspect="1"/>
          </p:cNvPicPr>
          <p:nvPr/>
        </p:nvPicPr>
        <p:blipFill>
          <a:blip r:embed="rId6"/>
          <a:srcRect l="9050" t="17967" r="12454" b="24707"/>
          <a:stretch>
            <a:fillRect/>
          </a:stretch>
        </p:blipFill>
        <p:spPr>
          <a:xfrm>
            <a:off x="17615252" y="7641603"/>
            <a:ext cx="5703064" cy="5389942"/>
          </a:xfrm>
          <a:prstGeom prst="rect">
            <a:avLst/>
          </a:prstGeom>
          <a:ln w="12700">
            <a:miter lim="400000"/>
          </a:ln>
        </p:spPr>
      </p:pic>
      <p:pic>
        <p:nvPicPr>
          <p:cNvPr id="517" name="grskr (dragged).pdf" descr="grskr (dragged).pdf"/>
          <p:cNvPicPr>
            <a:picLocks noChangeAspect="1"/>
          </p:cNvPicPr>
          <p:nvPr/>
        </p:nvPicPr>
        <p:blipFill>
          <a:blip r:embed="rId7"/>
          <a:srcRect l="9006" t="52418" r="11752" b="24358"/>
          <a:stretch>
            <a:fillRect/>
          </a:stretch>
        </p:blipFill>
        <p:spPr>
          <a:xfrm>
            <a:off x="10715808" y="4415130"/>
            <a:ext cx="6700820" cy="2541338"/>
          </a:xfrm>
          <a:prstGeom prst="rect">
            <a:avLst/>
          </a:prstGeom>
          <a:ln w="12700">
            <a:miter lim="400000"/>
          </a:ln>
        </p:spPr>
      </p:pic>
      <p:pic>
        <p:nvPicPr>
          <p:cNvPr id="518" name="grskr (dragged).pdf" descr="grskr (dragged).pdf"/>
          <p:cNvPicPr>
            <a:picLocks noChangeAspect="1"/>
          </p:cNvPicPr>
          <p:nvPr/>
        </p:nvPicPr>
        <p:blipFill>
          <a:blip r:embed="rId8"/>
          <a:srcRect l="9881" t="52783" r="12113" b="24122"/>
          <a:stretch>
            <a:fillRect/>
          </a:stretch>
        </p:blipFill>
        <p:spPr>
          <a:xfrm>
            <a:off x="17180732" y="4415130"/>
            <a:ext cx="6632382" cy="2541096"/>
          </a:xfrm>
          <a:prstGeom prst="rect">
            <a:avLst/>
          </a:prstGeom>
          <a:ln w="12700">
            <a:miter lim="400000"/>
          </a:ln>
        </p:spPr>
      </p:pic>
      <p:sp>
        <p:nvSpPr>
          <p:cNvPr id="519" name="Si energy(MeV)"/>
          <p:cNvSpPr txBox="1"/>
          <p:nvPr/>
        </p:nvSpPr>
        <p:spPr>
          <a:xfrm rot="16200000">
            <a:off x="8937124" y="4559517"/>
            <a:ext cx="3089673" cy="61557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3600"/>
            </a:lvl1pPr>
          </a:lstStyle>
          <a:p>
            <a:r>
              <a:t>Si energy(MeV)</a:t>
            </a:r>
          </a:p>
        </p:txBody>
      </p:sp>
      <p:sp>
        <p:nvSpPr>
          <p:cNvPr id="520" name="Excitation energy(MeV)"/>
          <p:cNvSpPr txBox="1"/>
          <p:nvPr/>
        </p:nvSpPr>
        <p:spPr>
          <a:xfrm>
            <a:off x="15236804" y="6812792"/>
            <a:ext cx="4587405" cy="61557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3600"/>
            </a:lvl1pPr>
          </a:lstStyle>
          <a:p>
            <a:r>
              <a:t>Excitation energy(MeV)</a:t>
            </a:r>
          </a:p>
        </p:txBody>
      </p:sp>
      <p:sp>
        <p:nvSpPr>
          <p:cNvPr id="521" name="Excitation energy(MeV)"/>
          <p:cNvSpPr txBox="1"/>
          <p:nvPr/>
        </p:nvSpPr>
        <p:spPr>
          <a:xfrm>
            <a:off x="14960196" y="12982599"/>
            <a:ext cx="4587405" cy="61557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3600"/>
            </a:lvl1pPr>
          </a:lstStyle>
          <a:p>
            <a:r>
              <a:t>Excitation energy(MeV)</a:t>
            </a:r>
          </a:p>
        </p:txBody>
      </p:sp>
    </p:spTree>
  </p:cSld>
  <p:clrMapOvr>
    <a:masterClrMapping/>
  </p:clrMapOvr>
  <p:transition spd="med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5" name="Preliminary results of 27Al"/>
          <p:cNvSpPr txBox="1">
            <a:spLocks noGrp="1"/>
          </p:cNvSpPr>
          <p:nvPr>
            <p:ph type="title"/>
          </p:nvPr>
        </p:nvSpPr>
        <p:spPr>
          <a:xfrm>
            <a:off x="1206500" y="1079500"/>
            <a:ext cx="12565841" cy="1433163"/>
          </a:xfrm>
          <a:prstGeom prst="rect">
            <a:avLst/>
          </a:prstGeom>
        </p:spPr>
        <p:txBody>
          <a:bodyPr/>
          <a:lstStyle/>
          <a:p>
            <a:pPr defTabSz="1975054">
              <a:defRPr sz="9396" spc="-187"/>
            </a:pPr>
            <a:r>
              <a:t>Preliminary results of </a:t>
            </a:r>
            <a:r>
              <a:rPr baseline="31999"/>
              <a:t>27</a:t>
            </a:r>
            <a:r>
              <a:t>Al</a:t>
            </a:r>
          </a:p>
        </p:txBody>
      </p:sp>
      <p:graphicFrame>
        <p:nvGraphicFramePr>
          <p:cNvPr id="526" name="Table 1"/>
          <p:cNvGraphicFramePr/>
          <p:nvPr/>
        </p:nvGraphicFramePr>
        <p:xfrm>
          <a:off x="3213576" y="3366546"/>
          <a:ext cx="11359640" cy="1889238"/>
        </p:xfrm>
        <a:graphic>
          <a:graphicData uri="http://schemas.openxmlformats.org/drawingml/2006/table">
            <a:tbl>
              <a:tblPr firstRow="1">
                <a:tableStyleId>{4C3C2611-4C71-4FC5-86AE-919BDF0F9419}</a:tableStyleId>
              </a:tblPr>
              <a:tblGrid>
                <a:gridCol w="283991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83991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83991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83991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776479">
                <a:tc>
                  <a:txBody>
                    <a:bodyPr/>
                    <a:lstStyle/>
                    <a:p>
                      <a:pPr defTabSz="914400">
                        <a:tabLst>
                          <a:tab pos="1663700" algn="l"/>
                        </a:tabLst>
                        <a:defRPr sz="3800" b="0"/>
                      </a:pPr>
                      <a:endParaRPr/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38100">
                      <a:solidFill>
                        <a:srgbClr val="000000"/>
                      </a:solidFill>
                      <a:miter lim="400000"/>
                    </a:lnT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663700" algn="l"/>
                        </a:tabLst>
                        <a:defRPr b="0"/>
                      </a:pPr>
                      <a:r>
                        <a:rPr sz="3800"/>
                        <a:t>all</a:t>
                      </a:r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T w="38100">
                      <a:solidFill>
                        <a:srgbClr val="000000"/>
                      </a:solidFill>
                      <a:miter lim="400000"/>
                    </a:lnT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663700" algn="l"/>
                        </a:tabLst>
                        <a:defRPr b="0"/>
                      </a:pPr>
                      <a:r>
                        <a:rPr sz="3800"/>
                        <a:t>p-decay</a:t>
                      </a:r>
                    </a:p>
                  </a:txBody>
                  <a:tcPr marL="50800" marR="50800" marT="50800" marB="50800" anchor="ctr" horzOverflow="overflow">
                    <a:lnT w="38100">
                      <a:solidFill>
                        <a:srgbClr val="000000"/>
                      </a:solidFill>
                      <a:miter lim="400000"/>
                    </a:lnT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663700" algn="l"/>
                        </a:tabLst>
                        <a:defRPr b="0"/>
                      </a:pPr>
                      <a:r>
                        <a:rPr sz="3800"/>
                        <a:t>alpha-decay</a:t>
                      </a:r>
                    </a:p>
                  </a:txBody>
                  <a:tcPr marL="50800" marR="50800" marT="50800" marB="50800" anchor="ctr" horzOverflow="overflow">
                    <a:lnR w="38100">
                      <a:solidFill>
                        <a:srgbClr val="000000"/>
                      </a:solidFill>
                      <a:miter lim="400000"/>
                    </a:lnR>
                    <a:lnT w="38100">
                      <a:solidFill>
                        <a:srgbClr val="000000"/>
                      </a:solidFill>
                      <a:miter lim="400000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112759">
                <a:tc>
                  <a:txBody>
                    <a:bodyPr/>
                    <a:lstStyle/>
                    <a:p>
                      <a:pPr defTabSz="914400">
                        <a:tabLst>
                          <a:tab pos="1663700" algn="l"/>
                        </a:tabLst>
                        <a:defRPr sz="3200"/>
                      </a:pPr>
                      <a:r>
                        <a:rPr baseline="31999"/>
                        <a:t>27</a:t>
                      </a:r>
                      <a:r>
                        <a:t>Al</a:t>
                      </a:r>
                    </a:p>
                    <a:p>
                      <a:pPr defTabSz="914400">
                        <a:tabLst>
                          <a:tab pos="1663700" algn="l"/>
                        </a:tabLst>
                        <a:defRPr sz="2400"/>
                      </a:pPr>
                      <a:r>
                        <a:t>(14&lt;Ex.E(MeV)&lt;33)</a:t>
                      </a:r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663700" algn="l"/>
                        </a:tabLst>
                      </a:pPr>
                      <a:r>
                        <a:rPr sz="3800"/>
                        <a:t>280353.5</a:t>
                      </a:r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</a:tcPr>
                </a:tc>
                <a:tc>
                  <a:txBody>
                    <a:bodyPr/>
                    <a:lstStyle/>
                    <a:p>
                      <a:pPr defTabSz="914400"/>
                      <a:r>
                        <a:rPr sz="3800"/>
                        <a:t>24657.5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defTabSz="914400"/>
                      <a:r>
                        <a:rPr sz="3800"/>
                        <a:t>7482.5</a:t>
                      </a:r>
                    </a:p>
                  </a:txBody>
                  <a:tcPr marL="50800" marR="50800" marT="50800" marB="50800" anchor="ctr" horzOverflow="overflow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527" name="effeciency〜0.23"/>
          <p:cNvSpPr txBox="1"/>
          <p:nvPr/>
        </p:nvSpPr>
        <p:spPr>
          <a:xfrm>
            <a:off x="14957027" y="3966355"/>
            <a:ext cx="3627903" cy="6769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sz="4000"/>
            </a:lvl1pPr>
          </a:lstStyle>
          <a:p>
            <a:pPr>
              <a:defRPr sz="4800"/>
            </a:pPr>
            <a:r>
              <a:rPr sz="4000"/>
              <a:t>effeciency〜0.23</a:t>
            </a:r>
          </a:p>
        </p:txBody>
      </p:sp>
      <p:sp>
        <p:nvSpPr>
          <p:cNvPr id="528" name="p~38.2%…"/>
          <p:cNvSpPr txBox="1"/>
          <p:nvPr/>
        </p:nvSpPr>
        <p:spPr>
          <a:xfrm>
            <a:off x="19174683" y="7020577"/>
            <a:ext cx="3804309" cy="271186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sz="7500"/>
            </a:pPr>
            <a:r>
              <a:t>p~38.2% </a:t>
            </a:r>
          </a:p>
          <a:p>
            <a:pPr>
              <a:defRPr sz="7500"/>
            </a:pPr>
            <a:r>
              <a:t>α~11.6% </a:t>
            </a:r>
          </a:p>
        </p:txBody>
      </p:sp>
      <p:sp>
        <p:nvSpPr>
          <p:cNvPr id="529" name="branching ratio"/>
          <p:cNvSpPr txBox="1"/>
          <p:nvPr/>
        </p:nvSpPr>
        <p:spPr>
          <a:xfrm>
            <a:off x="9225426" y="5466786"/>
            <a:ext cx="2431182" cy="51721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3000"/>
            </a:lvl1pPr>
          </a:lstStyle>
          <a:p>
            <a:r>
              <a:t>branching ratio</a:t>
            </a:r>
          </a:p>
        </p:txBody>
      </p:sp>
      <p:sp>
        <p:nvSpPr>
          <p:cNvPr id="530" name="Ex (MeV)"/>
          <p:cNvSpPr txBox="1"/>
          <p:nvPr/>
        </p:nvSpPr>
        <p:spPr>
          <a:xfrm>
            <a:off x="14753223" y="12869257"/>
            <a:ext cx="1669555" cy="51721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3000"/>
            </a:lvl1pPr>
          </a:lstStyle>
          <a:p>
            <a:r>
              <a:t>Ex (MeV)</a:t>
            </a:r>
          </a:p>
        </p:txBody>
      </p:sp>
      <p:sp>
        <p:nvSpPr>
          <p:cNvPr id="531" name="black: proton red: alpha"/>
          <p:cNvSpPr txBox="1"/>
          <p:nvPr/>
        </p:nvSpPr>
        <p:spPr>
          <a:xfrm>
            <a:off x="11943848" y="9403889"/>
            <a:ext cx="3505310" cy="121628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>
              <a:defRPr sz="4000"/>
            </a:pPr>
            <a:r>
              <a:t>black: proton </a:t>
            </a:r>
            <a:r>
              <a: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red: alpha</a:t>
            </a:r>
          </a:p>
        </p:txBody>
      </p:sp>
      <p:sp>
        <p:nvSpPr>
          <p:cNvPr id="532" name="black: all red:proton green:alpha"/>
          <p:cNvSpPr txBox="1"/>
          <p:nvPr/>
        </p:nvSpPr>
        <p:spPr>
          <a:xfrm>
            <a:off x="6292097" y="6440335"/>
            <a:ext cx="2883713" cy="175565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>
              <a:defRPr sz="4000"/>
            </a:pPr>
            <a:r>
              <a:t>black: all </a:t>
            </a:r>
            <a:r>
              <a: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red:proton </a:t>
            </a:r>
            <a:r>
              <a:rPr>
                <a:solidFill>
                  <a:schemeClr val="accent3">
                    <a:hueOff val="362282"/>
                    <a:satOff val="31803"/>
                    <a:lumOff val="-18242"/>
                  </a:schemeClr>
                </a:solidFill>
              </a:rPr>
              <a:t>green:alpha</a:t>
            </a:r>
          </a:p>
        </p:txBody>
      </p:sp>
      <p:sp>
        <p:nvSpPr>
          <p:cNvPr id="533" name="Ex (MeV)"/>
          <p:cNvSpPr txBox="1"/>
          <p:nvPr/>
        </p:nvSpPr>
        <p:spPr>
          <a:xfrm>
            <a:off x="7592202" y="12844988"/>
            <a:ext cx="1669555" cy="51721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3000"/>
            </a:lvl1pPr>
          </a:lstStyle>
          <a:p>
            <a:r>
              <a:t>Ex (MeV)</a:t>
            </a:r>
          </a:p>
        </p:txBody>
      </p:sp>
      <p:sp>
        <p:nvSpPr>
          <p:cNvPr id="534" name="count/bin"/>
          <p:cNvSpPr txBox="1"/>
          <p:nvPr/>
        </p:nvSpPr>
        <p:spPr>
          <a:xfrm>
            <a:off x="1669498" y="5466786"/>
            <a:ext cx="1553469" cy="51721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3000"/>
            </a:lvl1pPr>
          </a:lstStyle>
          <a:p>
            <a:r>
              <a:t>count/bin</a:t>
            </a:r>
          </a:p>
        </p:txBody>
      </p:sp>
      <p:pic>
        <p:nvPicPr>
          <p:cNvPr id="535" name="br3 (dragged).pdf" descr="br3 (dragged).pdf"/>
          <p:cNvPicPr>
            <a:picLocks noChangeAspect="1"/>
          </p:cNvPicPr>
          <p:nvPr/>
        </p:nvPicPr>
        <p:blipFill>
          <a:blip r:embed="rId3"/>
          <a:srcRect l="7989" t="17737" r="13210" b="24862"/>
          <a:stretch>
            <a:fillRect/>
          </a:stretch>
        </p:blipFill>
        <p:spPr>
          <a:xfrm>
            <a:off x="1649971" y="5689990"/>
            <a:ext cx="7695431" cy="7254232"/>
          </a:xfrm>
          <a:prstGeom prst="rect">
            <a:avLst/>
          </a:prstGeom>
          <a:ln w="12700">
            <a:miter lim="400000"/>
          </a:ln>
        </p:spPr>
      </p:pic>
      <p:pic>
        <p:nvPicPr>
          <p:cNvPr id="536" name="br3 (dragged).pdf" descr="br3 (dragged).pdf"/>
          <p:cNvPicPr>
            <a:picLocks noChangeAspect="1"/>
          </p:cNvPicPr>
          <p:nvPr/>
        </p:nvPicPr>
        <p:blipFill>
          <a:blip r:embed="rId4"/>
          <a:srcRect l="9166" t="17405" r="13201" b="23855"/>
          <a:stretch>
            <a:fillRect/>
          </a:stretch>
        </p:blipFill>
        <p:spPr>
          <a:xfrm>
            <a:off x="9905751" y="5672263"/>
            <a:ext cx="7581385" cy="7423546"/>
          </a:xfrm>
          <a:prstGeom prst="rect">
            <a:avLst/>
          </a:prstGeom>
          <a:ln w="12700">
            <a:miter lim="400000"/>
          </a:ln>
        </p:spPr>
      </p:pic>
      <p:sp>
        <p:nvSpPr>
          <p:cNvPr id="537" name="#preliminary"/>
          <p:cNvSpPr txBox="1"/>
          <p:nvPr/>
        </p:nvSpPr>
        <p:spPr>
          <a:xfrm>
            <a:off x="19242183" y="10024326"/>
            <a:ext cx="3262909" cy="77420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#preliminary</a:t>
            </a:r>
          </a:p>
        </p:txBody>
      </p:sp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Circle"/>
          <p:cNvSpPr/>
          <p:nvPr/>
        </p:nvSpPr>
        <p:spPr>
          <a:xfrm>
            <a:off x="12333913" y="11289273"/>
            <a:ext cx="1042725" cy="1042725"/>
          </a:xfrm>
          <a:prstGeom prst="ellipse">
            <a:avLst/>
          </a:prstGeom>
          <a:solidFill>
            <a:srgbClr val="ED220D">
              <a:alpha val="80000"/>
            </a:srgbClr>
          </a:solidFill>
          <a:ln w="12700">
            <a:miter lim="400000"/>
          </a:ln>
          <a:effectLst>
            <a:outerShdw blurRad="63500" dist="25400" dir="5400000" rotWithShape="0">
              <a:srgbClr val="000000">
                <a:alpha val="50000"/>
              </a:srgbClr>
            </a:outerShdw>
          </a:effectLst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 b="1">
                <a:solidFill>
                  <a:srgbClr val="FFFFFF"/>
                </a:solidFill>
              </a:defRPr>
            </a:pPr>
            <a:endParaRPr/>
          </a:p>
        </p:txBody>
      </p:sp>
      <p:pic>
        <p:nvPicPr>
          <p:cNvPr id="188" name="Image" descr="Imag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92180" y="3189987"/>
            <a:ext cx="11799640" cy="6637300"/>
          </a:xfrm>
          <a:prstGeom prst="rect">
            <a:avLst/>
          </a:prstGeom>
          <a:ln w="12700">
            <a:miter lim="400000"/>
          </a:ln>
        </p:spPr>
      </p:pic>
      <p:sp>
        <p:nvSpPr>
          <p:cNvPr id="189" name="PANDORA"/>
          <p:cNvSpPr txBox="1"/>
          <p:nvPr/>
        </p:nvSpPr>
        <p:spPr>
          <a:xfrm>
            <a:off x="9650819" y="698358"/>
            <a:ext cx="5082362" cy="130034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lnSpc>
                <a:spcPct val="80000"/>
              </a:lnSpc>
              <a:spcBef>
                <a:spcPts val="0"/>
              </a:spcBef>
              <a:defRPr sz="8500" spc="-170"/>
            </a:lvl1pPr>
          </a:lstStyle>
          <a:p>
            <a:r>
              <a:t>PANDORA</a:t>
            </a:r>
          </a:p>
        </p:txBody>
      </p:sp>
      <p:sp>
        <p:nvSpPr>
          <p:cNvPr id="190" name="Photo-Absorption of Nuclei and Decay Observation for Reactions in Astrophysics"/>
          <p:cNvSpPr txBox="1"/>
          <p:nvPr/>
        </p:nvSpPr>
        <p:spPr>
          <a:xfrm>
            <a:off x="2053382" y="1948987"/>
            <a:ext cx="20277237" cy="77420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defTabSz="12700">
              <a:lnSpc>
                <a:spcPct val="100000"/>
              </a:lnSpc>
              <a:spcBef>
                <a:spcPts val="0"/>
              </a:spcBef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</a:pPr>
            <a:r>
              <a:rPr b="1"/>
              <a:t>P</a:t>
            </a:r>
            <a:r>
              <a:t>hoto-</a:t>
            </a:r>
            <a:r>
              <a:rPr b="1"/>
              <a:t>A</a:t>
            </a:r>
            <a:r>
              <a:t>bsorption of </a:t>
            </a:r>
            <a:r>
              <a:rPr b="1"/>
              <a:t>N</a:t>
            </a:r>
            <a:r>
              <a:t>uclei and </a:t>
            </a:r>
            <a:r>
              <a:rPr b="1"/>
              <a:t>D</a:t>
            </a:r>
            <a:r>
              <a:t>ecay </a:t>
            </a:r>
            <a:r>
              <a:rPr b="1"/>
              <a:t>O</a:t>
            </a:r>
            <a:r>
              <a:t>bservation for </a:t>
            </a:r>
            <a:r>
              <a:rPr b="1"/>
              <a:t>R</a:t>
            </a:r>
            <a:r>
              <a:t>eactions in </a:t>
            </a:r>
            <a:r>
              <a:rPr b="1"/>
              <a:t>A</a:t>
            </a:r>
            <a:r>
              <a:t>strophysics</a:t>
            </a:r>
          </a:p>
        </p:txBody>
      </p:sp>
      <p:sp>
        <p:nvSpPr>
          <p:cNvPr id="191" name="Text"/>
          <p:cNvSpPr txBox="1"/>
          <p:nvPr/>
        </p:nvSpPr>
        <p:spPr>
          <a:xfrm>
            <a:off x="12115800" y="6718300"/>
            <a:ext cx="152400" cy="279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defTabSz="457200">
              <a:lnSpc>
                <a:spcPct val="100000"/>
              </a:lnSpc>
              <a:spcBef>
                <a:spcPts val="0"/>
              </a:spcBef>
              <a:defRPr sz="1200">
                <a:latin typeface="Times Roman"/>
                <a:ea typeface="Times Roman"/>
                <a:cs typeface="Times Roman"/>
                <a:sym typeface="Times Roman"/>
              </a:defRPr>
            </a:lvl1pPr>
          </a:lstStyle>
          <a:p>
            <a:r>
              <a:t> </a:t>
            </a:r>
          </a:p>
        </p:txBody>
      </p:sp>
      <p:sp>
        <p:nvSpPr>
          <p:cNvPr id="192" name="Text"/>
          <p:cNvSpPr txBox="1"/>
          <p:nvPr/>
        </p:nvSpPr>
        <p:spPr>
          <a:xfrm>
            <a:off x="12242800" y="6845300"/>
            <a:ext cx="152400" cy="279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defTabSz="457200">
              <a:lnSpc>
                <a:spcPct val="100000"/>
              </a:lnSpc>
              <a:spcBef>
                <a:spcPts val="0"/>
              </a:spcBef>
              <a:defRPr sz="1200">
                <a:latin typeface="Times Roman"/>
                <a:ea typeface="Times Roman"/>
                <a:cs typeface="Times Roman"/>
                <a:sym typeface="Times Roman"/>
              </a:defRPr>
            </a:lvl1pPr>
          </a:lstStyle>
          <a:p>
            <a:r>
              <a:t> </a:t>
            </a:r>
          </a:p>
        </p:txBody>
      </p:sp>
      <p:sp>
        <p:nvSpPr>
          <p:cNvPr id="193" name="Text"/>
          <p:cNvSpPr txBox="1"/>
          <p:nvPr/>
        </p:nvSpPr>
        <p:spPr>
          <a:xfrm>
            <a:off x="12369800" y="6972300"/>
            <a:ext cx="152400" cy="279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defTabSz="457200">
              <a:lnSpc>
                <a:spcPct val="100000"/>
              </a:lnSpc>
              <a:spcBef>
                <a:spcPts val="0"/>
              </a:spcBef>
              <a:defRPr sz="1200">
                <a:latin typeface="Times Roman"/>
                <a:ea typeface="Times Roman"/>
                <a:cs typeface="Times Roman"/>
                <a:sym typeface="Times Roman"/>
              </a:defRPr>
            </a:lvl1pPr>
          </a:lstStyle>
          <a:p>
            <a:r>
              <a:t> </a:t>
            </a:r>
          </a:p>
        </p:txBody>
      </p:sp>
      <p:sp>
        <p:nvSpPr>
          <p:cNvPr id="194" name="Text"/>
          <p:cNvSpPr txBox="1"/>
          <p:nvPr/>
        </p:nvSpPr>
        <p:spPr>
          <a:xfrm>
            <a:off x="12496800" y="7099300"/>
            <a:ext cx="152400" cy="279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defTabSz="457200">
              <a:lnSpc>
                <a:spcPct val="100000"/>
              </a:lnSpc>
              <a:spcBef>
                <a:spcPts val="0"/>
              </a:spcBef>
              <a:defRPr sz="1200">
                <a:latin typeface="Times Roman"/>
                <a:ea typeface="Times Roman"/>
                <a:cs typeface="Times Roman"/>
                <a:sym typeface="Times Roman"/>
              </a:defRPr>
            </a:lvl1pPr>
          </a:lstStyle>
          <a:p>
            <a:r>
              <a:t> </a:t>
            </a:r>
          </a:p>
        </p:txBody>
      </p:sp>
      <p:sp>
        <p:nvSpPr>
          <p:cNvPr id="195" name="Text"/>
          <p:cNvSpPr txBox="1"/>
          <p:nvPr/>
        </p:nvSpPr>
        <p:spPr>
          <a:xfrm>
            <a:off x="12623800" y="7226300"/>
            <a:ext cx="152400" cy="279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defTabSz="457200">
              <a:lnSpc>
                <a:spcPct val="100000"/>
              </a:lnSpc>
              <a:spcBef>
                <a:spcPts val="0"/>
              </a:spcBef>
              <a:defRPr sz="1200">
                <a:latin typeface="Times Roman"/>
                <a:ea typeface="Times Roman"/>
                <a:cs typeface="Times Roman"/>
                <a:sym typeface="Times Roman"/>
              </a:defRPr>
            </a:lvl1pPr>
          </a:lstStyle>
          <a:p>
            <a:r>
              <a:t> </a:t>
            </a:r>
          </a:p>
        </p:txBody>
      </p:sp>
      <p:sp>
        <p:nvSpPr>
          <p:cNvPr id="196" name="Text"/>
          <p:cNvSpPr txBox="1"/>
          <p:nvPr/>
        </p:nvSpPr>
        <p:spPr>
          <a:xfrm>
            <a:off x="12750800" y="7353300"/>
            <a:ext cx="152400" cy="279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defTabSz="457200">
              <a:lnSpc>
                <a:spcPct val="100000"/>
              </a:lnSpc>
              <a:spcBef>
                <a:spcPts val="0"/>
              </a:spcBef>
              <a:defRPr sz="1200">
                <a:latin typeface="Times Roman"/>
                <a:ea typeface="Times Roman"/>
                <a:cs typeface="Times Roman"/>
                <a:sym typeface="Times Roman"/>
              </a:defRPr>
            </a:lvl1pPr>
          </a:lstStyle>
          <a:p>
            <a:r>
              <a:t> </a:t>
            </a:r>
          </a:p>
        </p:txBody>
      </p:sp>
      <p:sp>
        <p:nvSpPr>
          <p:cNvPr id="197" name="Text"/>
          <p:cNvSpPr txBox="1"/>
          <p:nvPr/>
        </p:nvSpPr>
        <p:spPr>
          <a:xfrm>
            <a:off x="12877800" y="7480300"/>
            <a:ext cx="152400" cy="279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defTabSz="457200">
              <a:lnSpc>
                <a:spcPct val="100000"/>
              </a:lnSpc>
              <a:spcBef>
                <a:spcPts val="0"/>
              </a:spcBef>
              <a:defRPr sz="1200">
                <a:latin typeface="Times Roman"/>
                <a:ea typeface="Times Roman"/>
                <a:cs typeface="Times Roman"/>
                <a:sym typeface="Times Roman"/>
              </a:defRPr>
            </a:lvl1pPr>
          </a:lstStyle>
          <a:p>
            <a:r>
              <a:t> </a:t>
            </a:r>
          </a:p>
        </p:txBody>
      </p:sp>
      <p:sp>
        <p:nvSpPr>
          <p:cNvPr id="198" name="Text"/>
          <p:cNvSpPr txBox="1"/>
          <p:nvPr/>
        </p:nvSpPr>
        <p:spPr>
          <a:xfrm>
            <a:off x="13004800" y="7607300"/>
            <a:ext cx="152400" cy="279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defTabSz="457200">
              <a:lnSpc>
                <a:spcPct val="100000"/>
              </a:lnSpc>
              <a:spcBef>
                <a:spcPts val="0"/>
              </a:spcBef>
              <a:defRPr sz="1200">
                <a:latin typeface="Times Roman"/>
                <a:ea typeface="Times Roman"/>
                <a:cs typeface="Times Roman"/>
                <a:sym typeface="Times Roman"/>
              </a:defRPr>
            </a:lvl1pPr>
          </a:lstStyle>
          <a:p>
            <a:r>
              <a:t> </a:t>
            </a:r>
          </a:p>
        </p:txBody>
      </p:sp>
      <p:sp>
        <p:nvSpPr>
          <p:cNvPr id="199" name="Text"/>
          <p:cNvSpPr txBox="1"/>
          <p:nvPr/>
        </p:nvSpPr>
        <p:spPr>
          <a:xfrm>
            <a:off x="13131800" y="7734300"/>
            <a:ext cx="152400" cy="279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defTabSz="457200">
              <a:lnSpc>
                <a:spcPct val="100000"/>
              </a:lnSpc>
              <a:spcBef>
                <a:spcPts val="0"/>
              </a:spcBef>
              <a:defRPr sz="1200">
                <a:latin typeface="Times Roman"/>
                <a:ea typeface="Times Roman"/>
                <a:cs typeface="Times Roman"/>
                <a:sym typeface="Times Roman"/>
              </a:defRPr>
            </a:lvl1pPr>
          </a:lstStyle>
          <a:p>
            <a:r>
              <a:t> </a:t>
            </a:r>
          </a:p>
        </p:txBody>
      </p:sp>
      <p:sp>
        <p:nvSpPr>
          <p:cNvPr id="200" name="Circle"/>
          <p:cNvSpPr/>
          <p:nvPr/>
        </p:nvSpPr>
        <p:spPr>
          <a:xfrm>
            <a:off x="4349910" y="11289273"/>
            <a:ext cx="1042725" cy="1042725"/>
          </a:xfrm>
          <a:prstGeom prst="ellipse">
            <a:avLst/>
          </a:prstGeom>
          <a:solidFill>
            <a:schemeClr val="accent1">
              <a:hueOff val="114395"/>
              <a:lumOff val="-24975"/>
            </a:schemeClr>
          </a:solidFill>
          <a:ln w="12700">
            <a:miter lim="400000"/>
          </a:ln>
          <a:effectLst>
            <a:outerShdw blurRad="63500" dist="25400" dir="5400000" rotWithShape="0">
              <a:srgbClr val="000000">
                <a:alpha val="50000"/>
              </a:srgbClr>
            </a:outerShdw>
          </a:effectLst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 b="1"/>
            </a:pPr>
            <a:endParaRPr/>
          </a:p>
        </p:txBody>
      </p:sp>
      <p:sp>
        <p:nvSpPr>
          <p:cNvPr id="201" name="Circle"/>
          <p:cNvSpPr/>
          <p:nvPr/>
        </p:nvSpPr>
        <p:spPr>
          <a:xfrm>
            <a:off x="12079913" y="11289273"/>
            <a:ext cx="1042725" cy="1042725"/>
          </a:xfrm>
          <a:prstGeom prst="ellipse">
            <a:avLst/>
          </a:prstGeom>
          <a:solidFill>
            <a:srgbClr val="00A1FF">
              <a:alpha val="79767"/>
            </a:srgbClr>
          </a:solidFill>
          <a:ln w="12700">
            <a:miter lim="400000"/>
          </a:ln>
          <a:effectLst>
            <a:outerShdw blurRad="63500" dist="25400" dir="5400000" rotWithShape="0">
              <a:srgbClr val="000000">
                <a:alpha val="50000"/>
              </a:srgbClr>
            </a:outerShdw>
          </a:effectLst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 b="1"/>
            </a:pPr>
            <a:endParaRPr/>
          </a:p>
        </p:txBody>
      </p:sp>
      <p:sp>
        <p:nvSpPr>
          <p:cNvPr id="202" name="Circle"/>
          <p:cNvSpPr/>
          <p:nvPr/>
        </p:nvSpPr>
        <p:spPr>
          <a:xfrm>
            <a:off x="15842367" y="11215961"/>
            <a:ext cx="910820" cy="910820"/>
          </a:xfrm>
          <a:prstGeom prst="ellipse">
            <a:avLst/>
          </a:prstGeom>
          <a:solidFill>
            <a:schemeClr val="accent1">
              <a:hueOff val="114395"/>
              <a:lumOff val="-24975"/>
            </a:schemeClr>
          </a:solidFill>
          <a:ln w="12700">
            <a:miter lim="400000"/>
          </a:ln>
          <a:effectLst>
            <a:outerShdw blurRad="63500" dist="25400" dir="5400000" rotWithShape="0">
              <a:srgbClr val="000000">
                <a:alpha val="50000"/>
              </a:srgbClr>
            </a:outerShdw>
          </a:effectLst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 b="1"/>
            </a:pPr>
            <a:endParaRPr/>
          </a:p>
        </p:txBody>
      </p:sp>
      <p:sp>
        <p:nvSpPr>
          <p:cNvPr id="203" name="Circle"/>
          <p:cNvSpPr/>
          <p:nvPr/>
        </p:nvSpPr>
        <p:spPr>
          <a:xfrm>
            <a:off x="16744134" y="11951158"/>
            <a:ext cx="454154" cy="454153"/>
          </a:xfrm>
          <a:prstGeom prst="ellipse">
            <a:avLst/>
          </a:prstGeom>
          <a:solidFill>
            <a:srgbClr val="000000"/>
          </a:solidFill>
          <a:ln w="12700">
            <a:miter lim="400000"/>
          </a:ln>
          <a:effectLst>
            <a:outerShdw blurRad="50800" dist="63500" dir="2700000" rotWithShape="0">
              <a:srgbClr val="000000">
                <a:alpha val="50000"/>
              </a:srgbClr>
            </a:outerShdw>
          </a:effectLst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 b="1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204" name="Arrow"/>
          <p:cNvSpPr/>
          <p:nvPr/>
        </p:nvSpPr>
        <p:spPr>
          <a:xfrm>
            <a:off x="10174517" y="11693598"/>
            <a:ext cx="1270001" cy="610383"/>
          </a:xfrm>
          <a:prstGeom prst="rightArrow">
            <a:avLst>
              <a:gd name="adj1" fmla="val 53022"/>
              <a:gd name="adj2" fmla="val 76663"/>
            </a:avLst>
          </a:prstGeom>
          <a:solidFill>
            <a:srgbClr val="000000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 b="1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205" name="Arrow"/>
          <p:cNvSpPr/>
          <p:nvPr/>
        </p:nvSpPr>
        <p:spPr>
          <a:xfrm>
            <a:off x="5414787" y="11754808"/>
            <a:ext cx="3043629" cy="279401"/>
          </a:xfrm>
          <a:prstGeom prst="rightArrow">
            <a:avLst>
              <a:gd name="adj1" fmla="val 23043"/>
              <a:gd name="adj2" fmla="val 163968"/>
            </a:avLst>
          </a:prstGeom>
          <a:solidFill>
            <a:srgbClr val="60D937"/>
          </a:solidFill>
          <a:ln w="12700">
            <a:miter lim="400000"/>
          </a:ln>
          <a:effectLst>
            <a:outerShdw blurRad="50800" dist="63500" dir="2700000" rotWithShape="0">
              <a:srgbClr val="000000">
                <a:alpha val="50000"/>
              </a:srgbClr>
            </a:outerShdw>
          </a:effectLst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 b="1"/>
            </a:pPr>
            <a:endParaRPr/>
          </a:p>
        </p:txBody>
      </p:sp>
      <p:sp>
        <p:nvSpPr>
          <p:cNvPr id="206" name="Arrow"/>
          <p:cNvSpPr/>
          <p:nvPr/>
        </p:nvSpPr>
        <p:spPr>
          <a:xfrm>
            <a:off x="13758033" y="11693598"/>
            <a:ext cx="1270001" cy="610383"/>
          </a:xfrm>
          <a:prstGeom prst="rightArrow">
            <a:avLst>
              <a:gd name="adj1" fmla="val 53022"/>
              <a:gd name="adj2" fmla="val 76663"/>
            </a:avLst>
          </a:prstGeom>
          <a:solidFill>
            <a:srgbClr val="000000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 b="1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207" name="Arrow"/>
          <p:cNvSpPr/>
          <p:nvPr/>
        </p:nvSpPr>
        <p:spPr>
          <a:xfrm flipH="1">
            <a:off x="8793054" y="11754808"/>
            <a:ext cx="567129" cy="279401"/>
          </a:xfrm>
          <a:prstGeom prst="rightArrow">
            <a:avLst>
              <a:gd name="adj1" fmla="val 23043"/>
              <a:gd name="adj2" fmla="val 163968"/>
            </a:avLst>
          </a:prstGeom>
          <a:solidFill>
            <a:srgbClr val="60D937"/>
          </a:solidFill>
          <a:ln w="12700">
            <a:miter lim="400000"/>
          </a:ln>
          <a:effectLst>
            <a:outerShdw blurRad="50800" dist="63500" dir="2700000" rotWithShape="0">
              <a:srgbClr val="000000">
                <a:alpha val="50000"/>
              </a:srgbClr>
            </a:outerShdw>
          </a:effectLst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 b="1"/>
            </a:pPr>
            <a:endParaRPr/>
          </a:p>
        </p:txBody>
      </p:sp>
      <p:sp>
        <p:nvSpPr>
          <p:cNvPr id="208" name="Arrow"/>
          <p:cNvSpPr/>
          <p:nvPr/>
        </p:nvSpPr>
        <p:spPr>
          <a:xfrm>
            <a:off x="17555010" y="11859089"/>
            <a:ext cx="2789629" cy="279401"/>
          </a:xfrm>
          <a:prstGeom prst="rightArrow">
            <a:avLst>
              <a:gd name="adj1" fmla="val 23043"/>
              <a:gd name="adj2" fmla="val 163968"/>
            </a:avLst>
          </a:prstGeom>
          <a:solidFill>
            <a:srgbClr val="60D937"/>
          </a:solidFill>
          <a:ln w="12700">
            <a:miter lim="400000"/>
          </a:ln>
          <a:effectLst>
            <a:outerShdw blurRad="50800" dist="63500" dir="2700000" rotWithShape="0">
              <a:srgbClr val="000000">
                <a:alpha val="50000"/>
              </a:srgbClr>
            </a:outerShdw>
          </a:effectLst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 b="1"/>
            </a:pPr>
            <a:endParaRPr/>
          </a:p>
        </p:txBody>
      </p:sp>
      <p:sp>
        <p:nvSpPr>
          <p:cNvPr id="209" name="CMB photon"/>
          <p:cNvSpPr txBox="1"/>
          <p:nvPr/>
        </p:nvSpPr>
        <p:spPr>
          <a:xfrm>
            <a:off x="8571792" y="12380907"/>
            <a:ext cx="1562702" cy="109758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ctr">
              <a:defRPr sz="3600"/>
            </a:lvl1pPr>
          </a:lstStyle>
          <a:p>
            <a:r>
              <a:t>CMB photon</a:t>
            </a:r>
          </a:p>
        </p:txBody>
      </p:sp>
      <p:pic>
        <p:nvPicPr>
          <p:cNvPr id="210" name="CMB.jpeg" descr="CMB.jpe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83143" y="10468454"/>
            <a:ext cx="2540001" cy="1270001"/>
          </a:xfrm>
          <a:prstGeom prst="rect">
            <a:avLst/>
          </a:prstGeom>
          <a:ln w="12700">
            <a:miter lim="400000"/>
          </a:ln>
        </p:spPr>
      </p:pic>
      <p:sp>
        <p:nvSpPr>
          <p:cNvPr id="211" name="Cosmic Microwave Background"/>
          <p:cNvSpPr txBox="1"/>
          <p:nvPr/>
        </p:nvSpPr>
        <p:spPr>
          <a:xfrm>
            <a:off x="7232708" y="9999666"/>
            <a:ext cx="4240870" cy="44371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500"/>
            </a:lvl1pPr>
          </a:lstStyle>
          <a:p>
            <a:r>
              <a:t>Cosmic Microwave Background</a:t>
            </a:r>
          </a:p>
        </p:txBody>
      </p:sp>
      <p:sp>
        <p:nvSpPr>
          <p:cNvPr id="212" name="T~2.73K"/>
          <p:cNvSpPr txBox="1"/>
          <p:nvPr/>
        </p:nvSpPr>
        <p:spPr>
          <a:xfrm>
            <a:off x="10552269" y="10552080"/>
            <a:ext cx="1264928" cy="44371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500"/>
            </a:lvl1pPr>
          </a:lstStyle>
          <a:p>
            <a:r>
              <a:t>T~2.73K</a:t>
            </a:r>
          </a:p>
        </p:txBody>
      </p:sp>
      <p:sp>
        <p:nvSpPr>
          <p:cNvPr id="213" name="UHECR nuclei"/>
          <p:cNvSpPr txBox="1"/>
          <p:nvPr/>
        </p:nvSpPr>
        <p:spPr>
          <a:xfrm>
            <a:off x="3992468" y="12380907"/>
            <a:ext cx="1757609" cy="109758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ctr">
              <a:defRPr sz="3600"/>
            </a:lvl1pPr>
          </a:lstStyle>
          <a:p>
            <a:r>
              <a:t>UHECR nuclei</a:t>
            </a:r>
          </a:p>
        </p:txBody>
      </p:sp>
      <p:sp>
        <p:nvSpPr>
          <p:cNvPr id="214" name="excites GDR"/>
          <p:cNvSpPr txBox="1"/>
          <p:nvPr/>
        </p:nvSpPr>
        <p:spPr>
          <a:xfrm>
            <a:off x="11910672" y="12380907"/>
            <a:ext cx="1635206" cy="109758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ctr">
              <a:defRPr sz="3600"/>
            </a:lvl1pPr>
          </a:lstStyle>
          <a:p>
            <a:r>
              <a:t>excites GDR</a:t>
            </a:r>
          </a:p>
        </p:txBody>
      </p:sp>
      <p:sp>
        <p:nvSpPr>
          <p:cNvPr id="215" name="Triangle"/>
          <p:cNvSpPr/>
          <p:nvPr/>
        </p:nvSpPr>
        <p:spPr>
          <a:xfrm>
            <a:off x="12700000" y="7366000"/>
            <a:ext cx="1270000" cy="12700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0" y="21600"/>
                </a:lnTo>
                <a:lnTo>
                  <a:pt x="21600" y="21600"/>
                </a:lnTo>
                <a:close/>
              </a:path>
            </a:pathLst>
          </a:custGeom>
          <a:solidFill>
            <a:srgbClr val="000000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 b="1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216" name="Double Arrow"/>
          <p:cNvSpPr/>
          <p:nvPr/>
        </p:nvSpPr>
        <p:spPr>
          <a:xfrm>
            <a:off x="12444710" y="11018572"/>
            <a:ext cx="567130" cy="169765"/>
          </a:xfrm>
          <a:prstGeom prst="leftRightArrow">
            <a:avLst>
              <a:gd name="adj1" fmla="val 19427"/>
              <a:gd name="adj2" fmla="val 131190"/>
            </a:avLst>
          </a:prstGeom>
          <a:solidFill>
            <a:srgbClr val="60D937"/>
          </a:solidFill>
          <a:ln w="12700">
            <a:miter lim="400000"/>
          </a:ln>
          <a:effectLst>
            <a:outerShdw blurRad="50800" dist="63500" dir="2700000" rotWithShape="0">
              <a:srgbClr val="000000">
                <a:alpha val="50000"/>
              </a:srgbClr>
            </a:outerShdw>
          </a:effectLst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 b="1"/>
            </a:pPr>
            <a:endParaRPr/>
          </a:p>
        </p:txBody>
      </p:sp>
      <p:sp>
        <p:nvSpPr>
          <p:cNvPr id="217" name="photo-disintergration"/>
          <p:cNvSpPr txBox="1"/>
          <p:nvPr/>
        </p:nvSpPr>
        <p:spPr>
          <a:xfrm>
            <a:off x="14664396" y="12621908"/>
            <a:ext cx="3966122" cy="61557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3600"/>
            </a:lvl1pPr>
          </a:lstStyle>
          <a:p>
            <a:r>
              <a:t>photo-disintergration</a:t>
            </a:r>
          </a:p>
        </p:txBody>
      </p:sp>
    </p:spTree>
  </p:cSld>
  <p:clrMapOvr>
    <a:masterClrMapping/>
  </p:clrMapOvr>
  <p:transition spd="med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1" name="27al.pdf" descr="27al.pdf"/>
          <p:cNvPicPr>
            <a:picLocks noChangeAspect="1"/>
          </p:cNvPicPr>
          <p:nvPr/>
        </p:nvPicPr>
        <p:blipFill>
          <a:blip r:embed="rId3"/>
          <a:srcRect t="6796"/>
          <a:stretch>
            <a:fillRect/>
          </a:stretch>
        </p:blipFill>
        <p:spPr>
          <a:xfrm>
            <a:off x="-131339" y="6754461"/>
            <a:ext cx="8557969" cy="5401938"/>
          </a:xfrm>
          <a:prstGeom prst="rect">
            <a:avLst/>
          </a:prstGeom>
          <a:ln w="12700">
            <a:miter lim="400000"/>
          </a:ln>
        </p:spPr>
      </p:pic>
      <p:pic>
        <p:nvPicPr>
          <p:cNvPr id="542" name="dn.pdf" descr="dn.pdf"/>
          <p:cNvPicPr>
            <a:picLocks noChangeAspect="1"/>
          </p:cNvPicPr>
          <p:nvPr/>
        </p:nvPicPr>
        <p:blipFill>
          <a:blip r:embed="rId4"/>
          <a:srcRect t="7031"/>
          <a:stretch>
            <a:fillRect/>
          </a:stretch>
        </p:blipFill>
        <p:spPr>
          <a:xfrm>
            <a:off x="7821612" y="6760970"/>
            <a:ext cx="8283576" cy="5215547"/>
          </a:xfrm>
          <a:prstGeom prst="rect">
            <a:avLst/>
          </a:prstGeom>
          <a:ln w="12700">
            <a:miter lim="400000"/>
          </a:ln>
        </p:spPr>
      </p:pic>
      <p:pic>
        <p:nvPicPr>
          <p:cNvPr id="543" name="CoulExCrossSection (1) (dragged).pdf" descr="CoulExCrossSection (1) (dragged).pdf"/>
          <p:cNvPicPr>
            <a:picLocks noChangeAspect="1"/>
          </p:cNvPicPr>
          <p:nvPr/>
        </p:nvPicPr>
        <p:blipFill>
          <a:blip r:embed="rId5"/>
          <a:srcRect l="42094" t="81580" r="42421" b="15242"/>
          <a:stretch>
            <a:fillRect/>
          </a:stretch>
        </p:blipFill>
        <p:spPr>
          <a:xfrm>
            <a:off x="4772149" y="2632690"/>
            <a:ext cx="6559133" cy="1903421"/>
          </a:xfrm>
          <a:prstGeom prst="rect">
            <a:avLst/>
          </a:prstGeom>
          <a:ln w="12700">
            <a:miter lim="400000"/>
          </a:ln>
        </p:spPr>
      </p:pic>
      <p:pic>
        <p:nvPicPr>
          <p:cNvPr id="544" name="abs.pdf" descr="abs.pdf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>
          <a:xfrm>
            <a:off x="16028563" y="6416904"/>
            <a:ext cx="8283576" cy="5610041"/>
          </a:xfrm>
          <a:prstGeom prst="rect">
            <a:avLst/>
          </a:prstGeom>
          <a:ln w="12700">
            <a:miter lim="400000"/>
          </a:ln>
        </p:spPr>
      </p:pic>
      <p:sp>
        <p:nvSpPr>
          <p:cNvPr id="545" name="∝ count/eV"/>
          <p:cNvSpPr txBox="1"/>
          <p:nvPr/>
        </p:nvSpPr>
        <p:spPr>
          <a:xfrm>
            <a:off x="3557430" y="6066002"/>
            <a:ext cx="2230414" cy="65330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3600"/>
            </a:lvl1pPr>
          </a:lstStyle>
          <a:p>
            <a:r>
              <a:t>∝ count/eV</a:t>
            </a:r>
          </a:p>
        </p:txBody>
      </p:sp>
      <p:pic>
        <p:nvPicPr>
          <p:cNvPr id="546" name="CoulExCrossSection (1) (dragged).pdf" descr="CoulExCrossSection (1) (dragged).pdf"/>
          <p:cNvPicPr>
            <a:picLocks noChangeAspect="1"/>
          </p:cNvPicPr>
          <p:nvPr/>
        </p:nvPicPr>
        <p:blipFill>
          <a:blip r:embed="rId7"/>
          <a:srcRect l="33924" t="59518" r="36343" b="37207"/>
          <a:stretch>
            <a:fillRect/>
          </a:stretch>
        </p:blipFill>
        <p:spPr>
          <a:xfrm>
            <a:off x="8327325" y="5806353"/>
            <a:ext cx="6910257" cy="1076259"/>
          </a:xfrm>
          <a:prstGeom prst="rect">
            <a:avLst/>
          </a:prstGeom>
          <a:ln w="12700">
            <a:miter lim="400000"/>
          </a:ln>
        </p:spPr>
      </p:pic>
      <p:sp>
        <p:nvSpPr>
          <p:cNvPr id="547" name="preliminary photo absorption cross section"/>
          <p:cNvSpPr txBox="1"/>
          <p:nvPr/>
        </p:nvSpPr>
        <p:spPr>
          <a:xfrm>
            <a:off x="4060375" y="776221"/>
            <a:ext cx="17615420" cy="130034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lnSpc>
                <a:spcPct val="80000"/>
              </a:lnSpc>
              <a:spcBef>
                <a:spcPts val="0"/>
              </a:spcBef>
              <a:defRPr sz="8500" spc="-170"/>
            </a:lvl1pPr>
          </a:lstStyle>
          <a:p>
            <a:r>
              <a:t>preliminary photo absorption cross section</a:t>
            </a:r>
          </a:p>
        </p:txBody>
      </p:sp>
      <p:pic>
        <p:nvPicPr>
          <p:cNvPr id="548" name="CoulExCrossSection (1) (dragged).pdf" descr="CoulExCrossSection (1) (dragged).pdf"/>
          <p:cNvPicPr>
            <a:picLocks noChangeAspect="1"/>
          </p:cNvPicPr>
          <p:nvPr/>
        </p:nvPicPr>
        <p:blipFill>
          <a:blip r:embed="rId5"/>
          <a:srcRect l="42094" t="81580" r="51766" b="15242"/>
          <a:stretch>
            <a:fillRect/>
          </a:stretch>
        </p:blipFill>
        <p:spPr>
          <a:xfrm>
            <a:off x="1856145" y="5740187"/>
            <a:ext cx="1610640" cy="1178897"/>
          </a:xfrm>
          <a:prstGeom prst="rect">
            <a:avLst/>
          </a:prstGeom>
          <a:ln w="12700">
            <a:miter lim="400000"/>
          </a:ln>
        </p:spPr>
      </p:pic>
      <p:sp>
        <p:nvSpPr>
          <p:cNvPr id="549" name="σabs =  Ex ———"/>
          <p:cNvSpPr txBox="1"/>
          <p:nvPr/>
        </p:nvSpPr>
        <p:spPr>
          <a:xfrm>
            <a:off x="14404866" y="3027034"/>
            <a:ext cx="4813772" cy="85986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sz="5400"/>
            </a:pPr>
            <a:r>
              <a:t>σ</a:t>
            </a:r>
            <a:r>
              <a:rPr baseline="-5999"/>
              <a:t>abs </a:t>
            </a:r>
            <a:r>
              <a:t>=  E</a:t>
            </a:r>
            <a:r>
              <a:rPr baseline="-5999"/>
              <a:t>x</a:t>
            </a:r>
            <a:r>
              <a:t> ———</a:t>
            </a:r>
          </a:p>
        </p:txBody>
      </p:sp>
      <p:pic>
        <p:nvPicPr>
          <p:cNvPr id="550" name="CoulExCrossSection (1) (dragged).pdf" descr="CoulExCrossSection (1) (dragged).pdf"/>
          <p:cNvPicPr>
            <a:picLocks noChangeAspect="1"/>
          </p:cNvPicPr>
          <p:nvPr/>
        </p:nvPicPr>
        <p:blipFill>
          <a:blip r:embed="rId5"/>
          <a:srcRect l="50015" t="81698" r="45703" b="15328"/>
          <a:stretch>
            <a:fillRect/>
          </a:stretch>
        </p:blipFill>
        <p:spPr>
          <a:xfrm>
            <a:off x="17402829" y="3514325"/>
            <a:ext cx="1491493" cy="1464754"/>
          </a:xfrm>
          <a:prstGeom prst="rect">
            <a:avLst/>
          </a:prstGeom>
          <a:ln w="12700">
            <a:miter lim="400000"/>
          </a:ln>
        </p:spPr>
      </p:pic>
      <p:pic>
        <p:nvPicPr>
          <p:cNvPr id="551" name="CoulExCrossSection (1) (dragged).pdf" descr="CoulExCrossSection (1) (dragged).pdf"/>
          <p:cNvPicPr>
            <a:picLocks noChangeAspect="1"/>
          </p:cNvPicPr>
          <p:nvPr/>
        </p:nvPicPr>
        <p:blipFill>
          <a:blip r:embed="rId5"/>
          <a:srcRect l="42094" t="81580" r="51766" b="15242"/>
          <a:stretch>
            <a:fillRect/>
          </a:stretch>
        </p:blipFill>
        <p:spPr>
          <a:xfrm>
            <a:off x="17186731" y="2091587"/>
            <a:ext cx="1923459" cy="1407863"/>
          </a:xfrm>
          <a:prstGeom prst="rect">
            <a:avLst/>
          </a:prstGeom>
          <a:ln w="12700">
            <a:miter lim="400000"/>
          </a:ln>
        </p:spPr>
      </p:pic>
      <p:sp>
        <p:nvSpPr>
          <p:cNvPr id="552" name="/"/>
          <p:cNvSpPr txBox="1"/>
          <p:nvPr/>
        </p:nvSpPr>
        <p:spPr>
          <a:xfrm>
            <a:off x="7609442" y="8004394"/>
            <a:ext cx="819994" cy="2902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0000"/>
            </a:lvl1pPr>
          </a:lstStyle>
          <a:p>
            <a:r>
              <a:t>/</a:t>
            </a:r>
          </a:p>
        </p:txBody>
      </p:sp>
      <p:sp>
        <p:nvSpPr>
          <p:cNvPr id="553" name="="/>
          <p:cNvSpPr txBox="1"/>
          <p:nvPr/>
        </p:nvSpPr>
        <p:spPr>
          <a:xfrm>
            <a:off x="15446249" y="8266298"/>
            <a:ext cx="1188654" cy="22050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5000"/>
            </a:lvl1pPr>
          </a:lstStyle>
          <a:p>
            <a:r>
              <a:t>=</a:t>
            </a:r>
          </a:p>
        </p:txBody>
      </p:sp>
      <p:sp>
        <p:nvSpPr>
          <p:cNvPr id="554" name="Arrow"/>
          <p:cNvSpPr/>
          <p:nvPr/>
        </p:nvSpPr>
        <p:spPr>
          <a:xfrm>
            <a:off x="11687480" y="3224977"/>
            <a:ext cx="2361209" cy="718840"/>
          </a:xfrm>
          <a:prstGeom prst="rightArrow">
            <a:avLst>
              <a:gd name="adj1" fmla="val 32000"/>
              <a:gd name="adj2" fmla="val 113071"/>
            </a:avLst>
          </a:prstGeom>
          <a:solidFill>
            <a:srgbClr val="000000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 b="1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555" name="calculated σabs at each energy (the interval is 0.1MeV)"/>
          <p:cNvSpPr txBox="1"/>
          <p:nvPr/>
        </p:nvSpPr>
        <p:spPr>
          <a:xfrm>
            <a:off x="5535810" y="12382244"/>
            <a:ext cx="13312380" cy="77420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calculated σ</a:t>
            </a:r>
            <a:r>
              <a:rPr baseline="-5999"/>
              <a:t>abs</a:t>
            </a:r>
            <a:r>
              <a:t> at each energy (the interval is 0.1MeV)</a:t>
            </a:r>
          </a:p>
        </p:txBody>
      </p:sp>
      <p:sp>
        <p:nvSpPr>
          <p:cNvPr id="556" name="#before multipole decomposition"/>
          <p:cNvSpPr txBox="1"/>
          <p:nvPr/>
        </p:nvSpPr>
        <p:spPr>
          <a:xfrm>
            <a:off x="1237838" y="10708746"/>
            <a:ext cx="6520769" cy="6399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3800"/>
            </a:lvl1pPr>
          </a:lstStyle>
          <a:p>
            <a:r>
              <a:t>#before multipole decomposition</a:t>
            </a:r>
          </a:p>
        </p:txBody>
      </p:sp>
      <p:sp>
        <p:nvSpPr>
          <p:cNvPr id="557" name="integrated over ∆Ω (θ:0~3°, 4msr)"/>
          <p:cNvSpPr txBox="1"/>
          <p:nvPr/>
        </p:nvSpPr>
        <p:spPr>
          <a:xfrm>
            <a:off x="8245595" y="4837372"/>
            <a:ext cx="7892810" cy="68854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sz="4200"/>
            </a:lvl1pPr>
          </a:lstStyle>
          <a:p>
            <a:r>
              <a:t>integrated over ∆Ω (θ:0~3°, 4msr)</a:t>
            </a:r>
          </a:p>
        </p:txBody>
      </p:sp>
      <p:sp>
        <p:nvSpPr>
          <p:cNvPr id="558" name="Square"/>
          <p:cNvSpPr/>
          <p:nvPr/>
        </p:nvSpPr>
        <p:spPr>
          <a:xfrm>
            <a:off x="19705422" y="5694547"/>
            <a:ext cx="1270001" cy="127000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 b="1">
                <a:solidFill>
                  <a:srgbClr val="FFFFFF"/>
                </a:solidFill>
              </a:defRPr>
            </a:pPr>
            <a:endParaRPr/>
          </a:p>
        </p:txBody>
      </p:sp>
      <p:pic>
        <p:nvPicPr>
          <p:cNvPr id="559" name="CoulExCrossSection (1) (dragged).pdf" descr="CoulExCrossSection (1) (dragged).pdf"/>
          <p:cNvPicPr>
            <a:picLocks noChangeAspect="1"/>
          </p:cNvPicPr>
          <p:nvPr/>
        </p:nvPicPr>
        <p:blipFill>
          <a:blip r:embed="rId8"/>
          <a:srcRect l="37841" t="14266" r="39273" b="82095"/>
          <a:stretch>
            <a:fillRect/>
          </a:stretch>
        </p:blipFill>
        <p:spPr>
          <a:xfrm>
            <a:off x="17548594" y="5803295"/>
            <a:ext cx="5243337" cy="1178783"/>
          </a:xfrm>
          <a:prstGeom prst="rect">
            <a:avLst/>
          </a:prstGeom>
          <a:ln w="12700">
            <a:miter lim="400000"/>
          </a:ln>
        </p:spPr>
      </p:pic>
      <p:sp>
        <p:nvSpPr>
          <p:cNvPr id="560" name="Eikonal calculations (sum of θ=0~3°)"/>
          <p:cNvSpPr txBox="1"/>
          <p:nvPr/>
        </p:nvSpPr>
        <p:spPr>
          <a:xfrm>
            <a:off x="8507214" y="11747675"/>
            <a:ext cx="6326585" cy="55423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3200"/>
            </a:lvl1pPr>
          </a:lstStyle>
          <a:p>
            <a:r>
              <a:t>Eikonal calculations (sum of θ=0~3°) </a:t>
            </a:r>
          </a:p>
        </p:txBody>
      </p:sp>
      <p:sp>
        <p:nvSpPr>
          <p:cNvPr id="561" name="*Ex"/>
          <p:cNvSpPr txBox="1"/>
          <p:nvPr/>
        </p:nvSpPr>
        <p:spPr>
          <a:xfrm>
            <a:off x="14495994" y="8928075"/>
            <a:ext cx="1096269" cy="77420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*Ex</a:t>
            </a:r>
          </a:p>
        </p:txBody>
      </p:sp>
    </p:spTree>
  </p:cSld>
  <p:clrMapOvr>
    <a:masterClrMapping/>
  </p:clrMapOvr>
  <p:transition spd="med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5" name="27al_g_tot.pdf" descr="27al_g_tot.pdf"/>
          <p:cNvPicPr>
            <a:picLocks noChangeAspect="1"/>
          </p:cNvPicPr>
          <p:nvPr/>
        </p:nvPicPr>
        <p:blipFill>
          <a:blip r:embed="rId3"/>
          <a:srcRect t="7441" r="7893"/>
          <a:stretch>
            <a:fillRect/>
          </a:stretch>
        </p:blipFill>
        <p:spPr>
          <a:xfrm>
            <a:off x="12629072" y="2746748"/>
            <a:ext cx="7864666" cy="5352513"/>
          </a:xfrm>
          <a:prstGeom prst="rect">
            <a:avLst/>
          </a:prstGeom>
          <a:ln w="12700">
            <a:miter lim="400000"/>
          </a:ln>
        </p:spPr>
      </p:pic>
      <p:pic>
        <p:nvPicPr>
          <p:cNvPr id="566" name="abs_g.tot.pdf" descr="abs_g.tot.pdf"/>
          <p:cNvPicPr>
            <a:picLocks noChangeAspect="1"/>
          </p:cNvPicPr>
          <p:nvPr/>
        </p:nvPicPr>
        <p:blipFill>
          <a:blip r:embed="rId4"/>
          <a:srcRect l="5175"/>
          <a:stretch>
            <a:fillRect/>
          </a:stretch>
        </p:blipFill>
        <p:spPr>
          <a:xfrm>
            <a:off x="937054" y="2660579"/>
            <a:ext cx="12349607" cy="8820272"/>
          </a:xfrm>
          <a:prstGeom prst="rect">
            <a:avLst/>
          </a:prstGeom>
          <a:ln w="12700">
            <a:miter lim="400000"/>
          </a:ln>
        </p:spPr>
      </p:pic>
      <p:sp>
        <p:nvSpPr>
          <p:cNvPr id="567" name="Experiment data @ Mainz"/>
          <p:cNvSpPr txBox="1"/>
          <p:nvPr/>
        </p:nvSpPr>
        <p:spPr>
          <a:xfrm>
            <a:off x="13697305" y="2105020"/>
            <a:ext cx="6549331" cy="77420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Experiment data @ Mainz</a:t>
            </a:r>
          </a:p>
        </p:txBody>
      </p:sp>
      <p:pic>
        <p:nvPicPr>
          <p:cNvPr id="568" name="talys_27Al_1.pdf" descr="talys_27Al_1.pdf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5102772" y="7886296"/>
            <a:ext cx="8157192" cy="5727391"/>
          </a:xfrm>
          <a:prstGeom prst="rect">
            <a:avLst/>
          </a:prstGeom>
          <a:ln w="12700">
            <a:miter lim="400000"/>
          </a:ln>
        </p:spPr>
      </p:pic>
      <p:sp>
        <p:nvSpPr>
          <p:cNvPr id="569" name="Talys calculation"/>
          <p:cNvSpPr txBox="1"/>
          <p:nvPr/>
        </p:nvSpPr>
        <p:spPr>
          <a:xfrm>
            <a:off x="17334614" y="7840009"/>
            <a:ext cx="4252616" cy="774204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Talys calculation</a:t>
            </a:r>
          </a:p>
        </p:txBody>
      </p:sp>
      <p:sp>
        <p:nvSpPr>
          <p:cNvPr id="570" name="Comparison with data and prediction"/>
          <p:cNvSpPr txBox="1"/>
          <p:nvPr/>
        </p:nvSpPr>
        <p:spPr>
          <a:xfrm>
            <a:off x="4489417" y="797501"/>
            <a:ext cx="15367721" cy="130034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lnSpc>
                <a:spcPct val="80000"/>
              </a:lnSpc>
              <a:spcBef>
                <a:spcPts val="0"/>
              </a:spcBef>
              <a:defRPr sz="8500" spc="-170"/>
            </a:lvl1pPr>
          </a:lstStyle>
          <a:p>
            <a:r>
              <a:t>Comparison with data and prediction</a:t>
            </a:r>
          </a:p>
        </p:txBody>
      </p:sp>
      <p:sp>
        <p:nvSpPr>
          <p:cNvPr id="571" name="make this point match.(21.7MeV)"/>
          <p:cNvSpPr txBox="1"/>
          <p:nvPr/>
        </p:nvSpPr>
        <p:spPr>
          <a:xfrm>
            <a:off x="3075244" y="5140146"/>
            <a:ext cx="5978389" cy="565858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3400"/>
            </a:lvl1pPr>
          </a:lstStyle>
          <a:p>
            <a:r>
              <a:t>make this point match.(21.7MeV)</a:t>
            </a:r>
          </a:p>
        </p:txBody>
      </p:sp>
      <p:sp>
        <p:nvSpPr>
          <p:cNvPr id="572" name="Line"/>
          <p:cNvSpPr/>
          <p:nvPr/>
        </p:nvSpPr>
        <p:spPr>
          <a:xfrm>
            <a:off x="7268471" y="5903743"/>
            <a:ext cx="1" cy="1049047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573" name="Arrow"/>
          <p:cNvSpPr/>
          <p:nvPr/>
        </p:nvSpPr>
        <p:spPr>
          <a:xfrm rot="9944012">
            <a:off x="11775529" y="6143156"/>
            <a:ext cx="1707084" cy="646000"/>
          </a:xfrm>
          <a:prstGeom prst="rightArrow">
            <a:avLst>
              <a:gd name="adj1" fmla="val 32000"/>
              <a:gd name="adj2" fmla="val 64000"/>
            </a:avLst>
          </a:prstGeom>
          <a:solidFill>
            <a:srgbClr val="000000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 b="1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574" name="it includes other rections than E1"/>
          <p:cNvSpPr txBox="1"/>
          <p:nvPr/>
        </p:nvSpPr>
        <p:spPr>
          <a:xfrm>
            <a:off x="1584766" y="11246157"/>
            <a:ext cx="8277300" cy="77420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ctr"/>
          </a:lstStyle>
          <a:p>
            <a:r>
              <a:t>it includes other rections than E1</a:t>
            </a:r>
          </a:p>
        </p:txBody>
      </p:sp>
      <p:sp>
        <p:nvSpPr>
          <p:cNvPr id="575" name="arbitrary"/>
          <p:cNvSpPr txBox="1"/>
          <p:nvPr/>
        </p:nvSpPr>
        <p:spPr>
          <a:xfrm rot="16200000">
            <a:off x="-418562" y="6346518"/>
            <a:ext cx="2212777" cy="77420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rPr dirty="0"/>
              <a:t>arbitrary</a:t>
            </a:r>
          </a:p>
        </p:txBody>
      </p:sp>
      <p:sp>
        <p:nvSpPr>
          <p:cNvPr id="576" name="Line"/>
          <p:cNvSpPr/>
          <p:nvPr/>
        </p:nvSpPr>
        <p:spPr>
          <a:xfrm>
            <a:off x="17542181" y="10363798"/>
            <a:ext cx="1873529" cy="1066002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577" name="p"/>
          <p:cNvSpPr txBox="1"/>
          <p:nvPr/>
        </p:nvSpPr>
        <p:spPr>
          <a:xfrm>
            <a:off x="17130915" y="9896295"/>
            <a:ext cx="419101" cy="77420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chemeClr val="accent2">
                    <a:hueOff val="-85258"/>
                    <a:satOff val="14347"/>
                    <a:lumOff val="22373"/>
                  </a:schemeClr>
                </a:solidFill>
              </a:defRPr>
            </a:lvl1pPr>
          </a:lstStyle>
          <a:p>
            <a:r>
              <a:t>p</a:t>
            </a:r>
          </a:p>
        </p:txBody>
      </p:sp>
      <p:sp>
        <p:nvSpPr>
          <p:cNvPr id="578" name="Line"/>
          <p:cNvSpPr/>
          <p:nvPr/>
        </p:nvSpPr>
        <p:spPr>
          <a:xfrm>
            <a:off x="17289926" y="11471467"/>
            <a:ext cx="1829664" cy="1038120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579" name="α"/>
          <p:cNvSpPr txBox="1"/>
          <p:nvPr/>
        </p:nvSpPr>
        <p:spPr>
          <a:xfrm>
            <a:off x="16779535" y="11016532"/>
            <a:ext cx="433686" cy="77420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chemeClr val="accent4">
                    <a:hueOff val="348544"/>
                    <a:lumOff val="7139"/>
                  </a:schemeClr>
                </a:solidFill>
              </a:defRPr>
            </a:lvl1pPr>
          </a:lstStyle>
          <a:p>
            <a:r>
              <a:t>α</a:t>
            </a:r>
          </a:p>
        </p:txBody>
      </p:sp>
      <p:sp>
        <p:nvSpPr>
          <p:cNvPr id="580" name="total"/>
          <p:cNvSpPr txBox="1"/>
          <p:nvPr/>
        </p:nvSpPr>
        <p:spPr>
          <a:xfrm>
            <a:off x="16585029" y="8776058"/>
            <a:ext cx="1197770" cy="77420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rgbClr val="942192"/>
                </a:solidFill>
              </a:defRPr>
            </a:lvl1pPr>
          </a:lstStyle>
          <a:p>
            <a:r>
              <a:t>total</a:t>
            </a:r>
          </a:p>
        </p:txBody>
      </p:sp>
      <p:sp>
        <p:nvSpPr>
          <p:cNvPr id="581" name="Line"/>
          <p:cNvSpPr/>
          <p:nvPr/>
        </p:nvSpPr>
        <p:spPr>
          <a:xfrm>
            <a:off x="17815019" y="9268298"/>
            <a:ext cx="1326511" cy="753709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endParaRPr/>
          </a:p>
        </p:txBody>
      </p:sp>
    </p:spTree>
  </p:cSld>
  <p:clrMapOvr>
    <a:masterClrMapping/>
  </p:clrMapOvr>
  <p:transition spd="med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5" name="Future work"/>
          <p:cNvSpPr txBox="1">
            <a:spLocks noGrp="1"/>
          </p:cNvSpPr>
          <p:nvPr>
            <p:ph type="title"/>
          </p:nvPr>
        </p:nvSpPr>
        <p:spPr>
          <a:xfrm>
            <a:off x="1206499" y="2374900"/>
            <a:ext cx="21971001" cy="1888592"/>
          </a:xfrm>
          <a:prstGeom prst="rect">
            <a:avLst/>
          </a:prstGeom>
        </p:spPr>
        <p:txBody>
          <a:bodyPr/>
          <a:lstStyle>
            <a:lvl1pPr>
              <a:defRPr sz="11600" spc="-232"/>
            </a:lvl1pPr>
          </a:lstStyle>
          <a:p>
            <a:r>
              <a:t>Future work</a:t>
            </a:r>
          </a:p>
        </p:txBody>
      </p:sp>
      <p:sp>
        <p:nvSpPr>
          <p:cNvPr id="586" name="To identify charged particles precisely. (while taking into account position dependence?)…"/>
          <p:cNvSpPr txBox="1"/>
          <p:nvPr/>
        </p:nvSpPr>
        <p:spPr>
          <a:xfrm>
            <a:off x="1206500" y="4891514"/>
            <a:ext cx="21971001" cy="549679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normAutofit/>
          </a:bodyPr>
          <a:lstStyle/>
          <a:p>
            <a:pPr marL="609600" indent="-609600">
              <a:buSzPct val="123000"/>
              <a:buChar char="•"/>
            </a:pPr>
            <a:r>
              <a:t>To identify charged particles precisely. (while taking into account position dependence?)</a:t>
            </a:r>
          </a:p>
          <a:p>
            <a:pPr marL="609600" indent="-609600">
              <a:buSzPct val="123000"/>
              <a:buChar char="•"/>
            </a:pPr>
            <a:r>
              <a:t>To calculate absolute cross section and compare with the Mainz’s data.</a:t>
            </a:r>
          </a:p>
          <a:p>
            <a:pPr marL="609600" indent="-609600">
              <a:buSzPct val="123000"/>
              <a:buChar char="•"/>
            </a:pPr>
            <a:r>
              <a:t>To calculate photo absorption cross section from only the E1 reaction by multipole decomposition after checking anglar distribution. (analysis data at 4.5 &amp; 6.6-degrees and sieve-slit)</a:t>
            </a:r>
          </a:p>
        </p:txBody>
      </p:sp>
    </p:spTree>
  </p:cSld>
  <p:clrMapOvr>
    <a:masterClrMapping/>
  </p:clrMapOvr>
  <p:transition spd="med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8" name="Summary"/>
          <p:cNvSpPr txBox="1">
            <a:spLocks noGrp="1"/>
          </p:cNvSpPr>
          <p:nvPr>
            <p:ph type="title"/>
          </p:nvPr>
        </p:nvSpPr>
        <p:spPr>
          <a:xfrm>
            <a:off x="1206500" y="1452780"/>
            <a:ext cx="21971001" cy="2086519"/>
          </a:xfrm>
          <a:prstGeom prst="rect">
            <a:avLst/>
          </a:prstGeom>
        </p:spPr>
        <p:txBody>
          <a:bodyPr/>
          <a:lstStyle>
            <a:lvl1pPr>
              <a:defRPr sz="11600" spc="-232"/>
            </a:lvl1pPr>
          </a:lstStyle>
          <a:p>
            <a:r>
              <a:t>Summary</a:t>
            </a:r>
          </a:p>
        </p:txBody>
      </p:sp>
      <p:sp>
        <p:nvSpPr>
          <p:cNvPr id="589" name="The intergalactic reactions of UHECRs are reproduced by (p, p’) reactions.…"/>
          <p:cNvSpPr txBox="1"/>
          <p:nvPr/>
        </p:nvSpPr>
        <p:spPr>
          <a:xfrm>
            <a:off x="1398017" y="3899023"/>
            <a:ext cx="22632546" cy="5478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>
              <a:defRPr sz="5000"/>
            </a:pPr>
            <a:r>
              <a:t>The intergalactic reactions of UHECRs are reproduced by (p, p’) reactions.</a:t>
            </a:r>
          </a:p>
          <a:p>
            <a:pPr>
              <a:defRPr sz="5000"/>
            </a:pPr>
            <a:r>
              <a:t>I measured the photo-nuclear reaction and particle emission from giant dipole resonance</a:t>
            </a:r>
          </a:p>
          <a:p>
            <a:pPr>
              <a:defRPr sz="5000"/>
            </a:pPr>
            <a:r>
              <a:t>I did the coincedence analysis of GR and Si.</a:t>
            </a:r>
          </a:p>
          <a:p>
            <a:pPr>
              <a:defRPr sz="5000"/>
            </a:pPr>
            <a:r>
              <a:t>・calculated the branching ratio (proton and alpha decay) of </a:t>
            </a:r>
            <a:r>
              <a:rPr baseline="31999"/>
              <a:t>27</a:t>
            </a:r>
            <a:r>
              <a:t>Al preliminary.　           ・converted defferential cross section to the photo absorbtion cross section of </a:t>
            </a:r>
            <a:r>
              <a:rPr baseline="31999"/>
              <a:t>27</a:t>
            </a:r>
            <a:r>
              <a:t>Al.</a:t>
            </a:r>
          </a:p>
        </p:txBody>
      </p:sp>
      <p:sp>
        <p:nvSpPr>
          <p:cNvPr id="590" name="Thank you for your attention"/>
          <p:cNvSpPr txBox="1">
            <a:spLocks noGrp="1"/>
          </p:cNvSpPr>
          <p:nvPr>
            <p:ph type="body" sz="quarter" idx="4294967295"/>
          </p:nvPr>
        </p:nvSpPr>
        <p:spPr>
          <a:xfrm>
            <a:off x="4269692" y="10244896"/>
            <a:ext cx="15844616" cy="1767518"/>
          </a:xfrm>
          <a:prstGeom prst="rect">
            <a:avLst/>
          </a:prstGeom>
        </p:spPr>
        <p:txBody>
          <a:bodyPr anchor="b"/>
          <a:lstStyle>
            <a:lvl1pPr marL="0" indent="0" algn="ctr">
              <a:lnSpc>
                <a:spcPct val="80000"/>
              </a:lnSpc>
              <a:spcBef>
                <a:spcPts val="0"/>
              </a:spcBef>
              <a:buSzTx/>
              <a:buNone/>
              <a:defRPr sz="9000" spc="-180"/>
            </a:lvl1pPr>
          </a:lstStyle>
          <a:p>
            <a:r>
              <a:t>Thank you for your attention</a:t>
            </a:r>
          </a:p>
        </p:txBody>
      </p:sp>
    </p:spTree>
  </p:cSld>
  <p:clrMapOvr>
    <a:masterClrMapping/>
  </p:clrMapOvr>
  <p:transition spd="med"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2" name="backups"/>
          <p:cNvSpPr txBox="1"/>
          <p:nvPr/>
        </p:nvSpPr>
        <p:spPr>
          <a:xfrm>
            <a:off x="9824242" y="5993941"/>
            <a:ext cx="4735516" cy="172811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lnSpc>
                <a:spcPct val="80000"/>
              </a:lnSpc>
              <a:spcBef>
                <a:spcPts val="0"/>
              </a:spcBef>
              <a:defRPr sz="11600" spc="-232"/>
            </a:lvl1pPr>
          </a:lstStyle>
          <a:p>
            <a:r>
              <a:t>backups</a:t>
            </a:r>
          </a:p>
        </p:txBody>
      </p:sp>
    </p:spTree>
  </p:cSld>
  <p:clrMapOvr>
    <a:masterClrMapping/>
  </p:clrMapOvr>
  <p:transition spd="med"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4" name="pasted-movie.png" descr="pasted-movie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00493" y="3810609"/>
            <a:ext cx="8052688" cy="4654847"/>
          </a:xfrm>
          <a:prstGeom prst="rect">
            <a:avLst/>
          </a:prstGeom>
          <a:ln w="12700">
            <a:miter lim="400000"/>
          </a:ln>
        </p:spPr>
      </p:pic>
      <p:sp>
        <p:nvSpPr>
          <p:cNvPr id="595" name="Analysis"/>
          <p:cNvSpPr txBox="1">
            <a:spLocks noGrp="1"/>
          </p:cNvSpPr>
          <p:nvPr>
            <p:ph type="title"/>
          </p:nvPr>
        </p:nvSpPr>
        <p:spPr>
          <a:xfrm>
            <a:off x="1206500" y="1079500"/>
            <a:ext cx="7533463" cy="1434949"/>
          </a:xfrm>
          <a:prstGeom prst="rect">
            <a:avLst/>
          </a:prstGeom>
        </p:spPr>
        <p:txBody>
          <a:bodyPr/>
          <a:lstStyle/>
          <a:p>
            <a:r>
              <a:rPr dirty="0"/>
              <a:t>Analysis</a:t>
            </a:r>
          </a:p>
        </p:txBody>
      </p:sp>
      <p:sp>
        <p:nvSpPr>
          <p:cNvPr id="596" name="excitation energy calibration"/>
          <p:cNvSpPr txBox="1">
            <a:spLocks noGrp="1"/>
          </p:cNvSpPr>
          <p:nvPr>
            <p:ph type="body" idx="21"/>
          </p:nvPr>
        </p:nvSpPr>
        <p:spPr>
          <a:xfrm>
            <a:off x="1206500" y="2372962"/>
            <a:ext cx="9511119" cy="93478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r>
              <a:rPr dirty="0"/>
              <a:t>excitation energy calibration</a:t>
            </a:r>
          </a:p>
        </p:txBody>
      </p:sp>
      <p:sp>
        <p:nvSpPr>
          <p:cNvPr id="597" name="only 0-degree data.…"/>
          <p:cNvSpPr txBox="1"/>
          <p:nvPr/>
        </p:nvSpPr>
        <p:spPr>
          <a:xfrm>
            <a:off x="18015700" y="610304"/>
            <a:ext cx="6197936" cy="171637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sz="3800"/>
            </a:pPr>
            <a:r>
              <a:t>only 0-degree data.</a:t>
            </a:r>
          </a:p>
          <a:p>
            <a:pPr>
              <a:defRPr sz="3800"/>
            </a:pPr>
            <a:r>
              <a:t>depends on each magnetic field</a:t>
            </a:r>
          </a:p>
        </p:txBody>
      </p:sp>
      <p:sp>
        <p:nvSpPr>
          <p:cNvPr id="598" name="Text"/>
          <p:cNvSpPr txBox="1"/>
          <p:nvPr/>
        </p:nvSpPr>
        <p:spPr>
          <a:xfrm>
            <a:off x="12115800" y="6718300"/>
            <a:ext cx="152400" cy="279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defTabSz="457200">
              <a:lnSpc>
                <a:spcPct val="100000"/>
              </a:lnSpc>
              <a:spcBef>
                <a:spcPts val="0"/>
              </a:spcBef>
              <a:defRPr sz="1200">
                <a:latin typeface="Times Roman"/>
                <a:ea typeface="Times Roman"/>
                <a:cs typeface="Times Roman"/>
                <a:sym typeface="Times Roman"/>
              </a:defRPr>
            </a:lvl1pPr>
          </a:lstStyle>
          <a:p>
            <a:r>
              <a:t> </a:t>
            </a:r>
          </a:p>
        </p:txBody>
      </p:sp>
      <p:sp>
        <p:nvSpPr>
          <p:cNvPr id="599" name="1+"/>
          <p:cNvSpPr txBox="1"/>
          <p:nvPr/>
        </p:nvSpPr>
        <p:spPr>
          <a:xfrm>
            <a:off x="4468257" y="4518915"/>
            <a:ext cx="392423" cy="44371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sz="2500"/>
            </a:pPr>
            <a:r>
              <a:t>1</a:t>
            </a:r>
            <a:r>
              <a:rPr baseline="31999"/>
              <a:t>+</a:t>
            </a:r>
          </a:p>
        </p:txBody>
      </p:sp>
      <p:sp>
        <p:nvSpPr>
          <p:cNvPr id="600" name="Hoyle state"/>
          <p:cNvSpPr txBox="1"/>
          <p:nvPr/>
        </p:nvSpPr>
        <p:spPr>
          <a:xfrm>
            <a:off x="2208487" y="6825571"/>
            <a:ext cx="1551422" cy="44371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500"/>
            </a:lvl1pPr>
          </a:lstStyle>
          <a:p>
            <a:r>
              <a:t>Hoyle state</a:t>
            </a:r>
          </a:p>
        </p:txBody>
      </p:sp>
      <p:pic>
        <p:nvPicPr>
          <p:cNvPr id="601" name="Image" descr="Image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95590" y="8660027"/>
            <a:ext cx="8347923" cy="4353875"/>
          </a:xfrm>
          <a:prstGeom prst="rect">
            <a:avLst/>
          </a:prstGeom>
          <a:ln w="12700">
            <a:miter lim="400000"/>
          </a:ln>
        </p:spPr>
      </p:pic>
      <p:sp>
        <p:nvSpPr>
          <p:cNvPr id="602" name="MeV"/>
          <p:cNvSpPr txBox="1"/>
          <p:nvPr/>
        </p:nvSpPr>
        <p:spPr>
          <a:xfrm>
            <a:off x="7633167" y="12930336"/>
            <a:ext cx="1367136" cy="77420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MeV</a:t>
            </a:r>
          </a:p>
        </p:txBody>
      </p:sp>
      <p:sp>
        <p:nvSpPr>
          <p:cNvPr id="603" name="mm"/>
          <p:cNvSpPr txBox="1"/>
          <p:nvPr/>
        </p:nvSpPr>
        <p:spPr>
          <a:xfrm>
            <a:off x="8011576" y="8140636"/>
            <a:ext cx="1062634" cy="77420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mm</a:t>
            </a:r>
          </a:p>
        </p:txBody>
      </p:sp>
      <p:pic>
        <p:nvPicPr>
          <p:cNvPr id="605" name="Image" descr="Image"/>
          <p:cNvPicPr>
            <a:picLocks noChangeAspect="1"/>
          </p:cNvPicPr>
          <p:nvPr/>
        </p:nvPicPr>
        <p:blipFill>
          <a:blip r:embed="rId5"/>
          <a:srcRect r="11563"/>
          <a:stretch>
            <a:fillRect/>
          </a:stretch>
        </p:blipFill>
        <p:spPr>
          <a:xfrm>
            <a:off x="5101391" y="3600143"/>
            <a:ext cx="6882890" cy="3454641"/>
          </a:xfrm>
          <a:prstGeom prst="rect">
            <a:avLst/>
          </a:prstGeom>
          <a:ln w="12700">
            <a:miter lim="400000"/>
          </a:ln>
        </p:spPr>
      </p:pic>
      <p:pic>
        <p:nvPicPr>
          <p:cNvPr id="606" name="br3 (dragged).pdf" descr="br3 (dragged).pdf"/>
          <p:cNvPicPr>
            <a:picLocks/>
          </p:cNvPicPr>
          <p:nvPr/>
        </p:nvPicPr>
        <p:blipFill>
          <a:blip r:embed="rId6"/>
          <a:srcRect l="8416" t="18110" r="22721" b="24503"/>
          <a:stretch>
            <a:fillRect/>
          </a:stretch>
        </p:blipFill>
        <p:spPr>
          <a:xfrm>
            <a:off x="11893978" y="5112055"/>
            <a:ext cx="11952920" cy="7945809"/>
          </a:xfrm>
          <a:prstGeom prst="rect">
            <a:avLst/>
          </a:prstGeom>
          <a:ln w="12700">
            <a:miter lim="400000"/>
          </a:ln>
        </p:spPr>
      </p:pic>
      <p:sp>
        <p:nvSpPr>
          <p:cNvPr id="607" name="Ex(MeV)"/>
          <p:cNvSpPr txBox="1"/>
          <p:nvPr/>
        </p:nvSpPr>
        <p:spPr>
          <a:xfrm>
            <a:off x="17120492" y="12978978"/>
            <a:ext cx="2060973" cy="6769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000"/>
            </a:lvl1pPr>
          </a:lstStyle>
          <a:p>
            <a:r>
              <a:t>Ex(MeV)</a:t>
            </a:r>
          </a:p>
        </p:txBody>
      </p:sp>
      <p:sp>
        <p:nvSpPr>
          <p:cNvPr id="608" name="count/ch"/>
          <p:cNvSpPr txBox="1"/>
          <p:nvPr/>
        </p:nvSpPr>
        <p:spPr>
          <a:xfrm rot="16200000">
            <a:off x="10506023" y="8746512"/>
            <a:ext cx="1863527" cy="6769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000"/>
            </a:lvl1pPr>
          </a:lstStyle>
          <a:p>
            <a:r>
              <a:t>count/ch</a:t>
            </a:r>
          </a:p>
        </p:txBody>
      </p:sp>
      <p:sp>
        <p:nvSpPr>
          <p:cNvPr id="609" name="Excitation energy spectrum of 27Al"/>
          <p:cNvSpPr txBox="1"/>
          <p:nvPr/>
        </p:nvSpPr>
        <p:spPr>
          <a:xfrm>
            <a:off x="12768325" y="3939269"/>
            <a:ext cx="10765310" cy="94553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sz="6000"/>
            </a:pPr>
            <a:r>
              <a:t>Excitation energy spectrum of </a:t>
            </a:r>
            <a:r>
              <a:rPr baseline="31999"/>
              <a:t>27</a:t>
            </a:r>
            <a:r>
              <a:t>Al</a:t>
            </a:r>
          </a:p>
        </p:txBody>
      </p:sp>
      <p:sp>
        <p:nvSpPr>
          <p:cNvPr id="4" name="Connection Line">
            <a:extLst>
              <a:ext uri="{FF2B5EF4-FFF2-40B4-BE49-F238E27FC236}">
                <a16:creationId xmlns:a16="http://schemas.microsoft.com/office/drawing/2014/main" id="{57075924-7CB2-2C0E-AAE9-3CA7279D6F6F}"/>
              </a:ext>
            </a:extLst>
          </p:cNvPr>
          <p:cNvSpPr/>
          <p:nvPr/>
        </p:nvSpPr>
        <p:spPr>
          <a:xfrm>
            <a:off x="9000303" y="8734882"/>
            <a:ext cx="886398" cy="456931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6225" h="21600" extrusionOk="0">
                <a:moveTo>
                  <a:pt x="2435" y="0"/>
                </a:moveTo>
                <a:cubicBezTo>
                  <a:pt x="21600" y="1471"/>
                  <a:pt x="20788" y="8671"/>
                  <a:pt x="0" y="21600"/>
                </a:cubicBezTo>
              </a:path>
            </a:pathLst>
          </a:custGeom>
          <a:ln w="50800">
            <a:solidFill>
              <a:srgbClr val="000000"/>
            </a:solidFill>
            <a:miter lim="400000"/>
            <a:tailEnd type="triangle"/>
          </a:ln>
        </p:spPr>
        <p:txBody>
          <a:bodyPr/>
          <a:lstStyle/>
          <a:p>
            <a:endParaRPr/>
          </a:p>
        </p:txBody>
      </p:sp>
    </p:spTree>
  </p:cSld>
  <p:clrMapOvr>
    <a:masterClrMapping/>
  </p:clrMapOvr>
  <p:transition spd="med"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3" name="pasted-movie.png" descr="pasted-movi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49650" y="2496372"/>
            <a:ext cx="16951800" cy="10410986"/>
          </a:xfrm>
          <a:prstGeom prst="rect">
            <a:avLst/>
          </a:prstGeom>
          <a:ln w="12700">
            <a:miter lim="400000"/>
          </a:ln>
        </p:spPr>
      </p:pic>
      <p:sp>
        <p:nvSpPr>
          <p:cNvPr id="614" name="K"/>
          <p:cNvSpPr txBox="1"/>
          <p:nvPr/>
        </p:nvSpPr>
        <p:spPr>
          <a:xfrm>
            <a:off x="9859270" y="5739948"/>
            <a:ext cx="453648" cy="6277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3700"/>
            </a:lvl1pPr>
          </a:lstStyle>
          <a:p>
            <a:r>
              <a:t>K</a:t>
            </a:r>
          </a:p>
        </p:txBody>
      </p:sp>
      <p:sp>
        <p:nvSpPr>
          <p:cNvPr id="615" name="Ep=(A-1)/A*K"/>
          <p:cNvSpPr txBox="1"/>
          <p:nvPr/>
        </p:nvSpPr>
        <p:spPr>
          <a:xfrm>
            <a:off x="14830176" y="12267762"/>
            <a:ext cx="4115397" cy="77420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r>
              <a:t>Ep=(A-1)/A*K</a:t>
            </a:r>
          </a:p>
        </p:txBody>
      </p:sp>
      <p:sp>
        <p:nvSpPr>
          <p:cNvPr id="616" name="Separation energy(S)"/>
          <p:cNvSpPr txBox="1"/>
          <p:nvPr/>
        </p:nvSpPr>
        <p:spPr>
          <a:xfrm>
            <a:off x="10010413" y="9088063"/>
            <a:ext cx="2219226" cy="1121225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sz="3700"/>
            </a:lvl1pPr>
          </a:lstStyle>
          <a:p>
            <a:r>
              <a:t>Separation energy(S) </a:t>
            </a:r>
          </a:p>
        </p:txBody>
      </p:sp>
      <p:sp>
        <p:nvSpPr>
          <p:cNvPr id="617" name="Ex=Eγ"/>
          <p:cNvSpPr txBox="1"/>
          <p:nvPr/>
        </p:nvSpPr>
        <p:spPr>
          <a:xfrm>
            <a:off x="12384980" y="8833098"/>
            <a:ext cx="1687216" cy="77420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Ex=E</a:t>
            </a:r>
            <a:r>
              <a:rPr baseline="-5999"/>
              <a:t>γ</a:t>
            </a:r>
          </a:p>
        </p:txBody>
      </p:sp>
      <p:sp>
        <p:nvSpPr>
          <p:cNvPr id="618" name="Eγ=S+K=S+27/26*Ep"/>
          <p:cNvSpPr txBox="1"/>
          <p:nvPr/>
        </p:nvSpPr>
        <p:spPr>
          <a:xfrm>
            <a:off x="5473650" y="12224931"/>
            <a:ext cx="6207250" cy="85986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sz="5400"/>
            </a:pPr>
            <a:r>
              <a:t>E</a:t>
            </a:r>
            <a:r>
              <a:rPr baseline="-5999"/>
              <a:t>γ</a:t>
            </a:r>
            <a:r>
              <a:t>=S+K=S+27/26*Ep</a:t>
            </a:r>
          </a:p>
        </p:txBody>
      </p:sp>
      <p:sp>
        <p:nvSpPr>
          <p:cNvPr id="619" name="Ex(Mg) (+1/A*K)"/>
          <p:cNvSpPr txBox="1"/>
          <p:nvPr/>
        </p:nvSpPr>
        <p:spPr>
          <a:xfrm>
            <a:off x="14439896" y="7537698"/>
            <a:ext cx="4504334" cy="77420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E</a:t>
            </a:r>
            <a:r>
              <a:rPr baseline="-5999"/>
              <a:t>x</a:t>
            </a:r>
            <a:r>
              <a:t>(Mg) (+1/A*K)</a:t>
            </a:r>
          </a:p>
        </p:txBody>
      </p:sp>
      <p:sp>
        <p:nvSpPr>
          <p:cNvPr id="620" name="26Mg"/>
          <p:cNvSpPr txBox="1"/>
          <p:nvPr/>
        </p:nvSpPr>
        <p:spPr>
          <a:xfrm>
            <a:off x="15764256" y="8881740"/>
            <a:ext cx="1158661" cy="676920"/>
          </a:xfrm>
          <a:prstGeom prst="rect">
            <a:avLst/>
          </a:prstGeom>
          <a:solidFill>
            <a:schemeClr val="accent3">
              <a:hueOff val="362282"/>
              <a:satOff val="31803"/>
              <a:lumOff val="-18242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sz="4000"/>
            </a:pPr>
            <a:r>
              <a:rPr baseline="31999"/>
              <a:t>26</a:t>
            </a:r>
            <a:r>
              <a:t>Mg</a:t>
            </a:r>
          </a:p>
        </p:txBody>
      </p:sp>
      <p:sp>
        <p:nvSpPr>
          <p:cNvPr id="621" name="K"/>
          <p:cNvSpPr txBox="1"/>
          <p:nvPr/>
        </p:nvSpPr>
        <p:spPr>
          <a:xfrm>
            <a:off x="18099134" y="9619450"/>
            <a:ext cx="554534" cy="77420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K</a:t>
            </a:r>
          </a:p>
        </p:txBody>
      </p:sp>
      <p:sp>
        <p:nvSpPr>
          <p:cNvPr id="622" name="27Al*"/>
          <p:cNvSpPr txBox="1"/>
          <p:nvPr/>
        </p:nvSpPr>
        <p:spPr>
          <a:xfrm>
            <a:off x="12343254" y="10179298"/>
            <a:ext cx="1435101" cy="774204"/>
          </a:xfrm>
          <a:prstGeom prst="rect">
            <a:avLst/>
          </a:prstGeom>
          <a:solidFill>
            <a:schemeClr val="accent1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rPr baseline="31999"/>
              <a:t>27</a:t>
            </a:r>
            <a:r>
              <a:t>Al*</a:t>
            </a:r>
          </a:p>
        </p:txBody>
      </p:sp>
      <p:sp>
        <p:nvSpPr>
          <p:cNvPr id="623" name="Analysis"/>
          <p:cNvSpPr txBox="1">
            <a:spLocks noGrp="1"/>
          </p:cNvSpPr>
          <p:nvPr>
            <p:ph type="title" idx="4294967295"/>
          </p:nvPr>
        </p:nvSpPr>
        <p:spPr>
          <a:xfrm>
            <a:off x="1206500" y="1079500"/>
            <a:ext cx="21971000" cy="1940072"/>
          </a:xfrm>
          <a:prstGeom prst="rect">
            <a:avLst/>
          </a:prstGeom>
        </p:spPr>
        <p:txBody>
          <a:bodyPr/>
          <a:lstStyle>
            <a:lvl1pPr algn="ctr">
              <a:defRPr sz="11600" spc="-232"/>
            </a:lvl1pPr>
          </a:lstStyle>
          <a:p>
            <a:r>
              <a:t>Analysis</a:t>
            </a:r>
          </a:p>
        </p:txBody>
      </p:sp>
      <p:sp>
        <p:nvSpPr>
          <p:cNvPr id="624" name="∝Ep"/>
          <p:cNvSpPr txBox="1"/>
          <p:nvPr/>
        </p:nvSpPr>
        <p:spPr>
          <a:xfrm>
            <a:off x="11133245" y="7288993"/>
            <a:ext cx="971272" cy="66651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3700"/>
            </a:lvl1pPr>
          </a:lstStyle>
          <a:p>
            <a:r>
              <a:t>∝Ep</a:t>
            </a:r>
          </a:p>
        </p:txBody>
      </p:sp>
      <p:sp>
        <p:nvSpPr>
          <p:cNvPr id="625" name="27Al g.s."/>
          <p:cNvSpPr txBox="1"/>
          <p:nvPr/>
        </p:nvSpPr>
        <p:spPr>
          <a:xfrm>
            <a:off x="3044030" y="10896615"/>
            <a:ext cx="2129533" cy="77420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rPr baseline="31999"/>
              <a:t>27</a:t>
            </a:r>
            <a:r>
              <a:t>Al g.s.</a:t>
            </a:r>
          </a:p>
        </p:txBody>
      </p:sp>
      <p:sp>
        <p:nvSpPr>
          <p:cNvPr id="626" name="27Al*"/>
          <p:cNvSpPr txBox="1"/>
          <p:nvPr/>
        </p:nvSpPr>
        <p:spPr>
          <a:xfrm>
            <a:off x="4766842" y="4150987"/>
            <a:ext cx="1435101" cy="77420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rPr baseline="31999"/>
              <a:t>27</a:t>
            </a:r>
            <a:r>
              <a:t>Al*</a:t>
            </a:r>
          </a:p>
        </p:txBody>
      </p:sp>
      <p:sp>
        <p:nvSpPr>
          <p:cNvPr id="627" name="26Mg+p"/>
          <p:cNvSpPr txBox="1"/>
          <p:nvPr/>
        </p:nvSpPr>
        <p:spPr>
          <a:xfrm>
            <a:off x="5341334" y="6275278"/>
            <a:ext cx="2016126" cy="77420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rPr baseline="31999"/>
              <a:t>26</a:t>
            </a:r>
            <a:r>
              <a:t>Mg+p</a:t>
            </a:r>
          </a:p>
        </p:txBody>
      </p:sp>
    </p:spTree>
  </p:cSld>
  <p:clrMapOvr>
    <a:masterClrMapping/>
  </p:clrMapOvr>
  <p:transition spd="med"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3" name="gxbr (dragged).pdf" descr="gxbr (dragged).pdf"/>
          <p:cNvPicPr>
            <a:picLocks noChangeAspect="1"/>
          </p:cNvPicPr>
          <p:nvPr/>
        </p:nvPicPr>
        <p:blipFill>
          <a:blip r:embed="rId2"/>
          <a:srcRect l="5438" t="17901" r="12548" b="23798"/>
          <a:stretch>
            <a:fillRect/>
          </a:stretch>
        </p:blipFill>
        <p:spPr>
          <a:xfrm>
            <a:off x="1520483" y="2520669"/>
            <a:ext cx="11456474" cy="10539281"/>
          </a:xfrm>
          <a:prstGeom prst="rect">
            <a:avLst/>
          </a:prstGeom>
          <a:ln w="12700">
            <a:miter lim="400000"/>
          </a:ln>
        </p:spPr>
      </p:pic>
      <p:sp>
        <p:nvSpPr>
          <p:cNvPr id="654" name="1/2- (2.124693MeV)"/>
          <p:cNvSpPr txBox="1"/>
          <p:nvPr/>
        </p:nvSpPr>
        <p:spPr>
          <a:xfrm>
            <a:off x="5291192" y="8750086"/>
            <a:ext cx="3288805" cy="51721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spcBef>
                <a:spcPts val="2400"/>
              </a:spcBef>
              <a:defRPr sz="3000"/>
            </a:lvl1pPr>
          </a:lstStyle>
          <a:p>
            <a:r>
              <a:t>1/2- (2.124693MeV)</a:t>
            </a:r>
          </a:p>
        </p:txBody>
      </p:sp>
      <p:sp>
        <p:nvSpPr>
          <p:cNvPr id="655" name="5/2-(4.44498MeV) &amp; 3/2-(5.02030MeV)"/>
          <p:cNvSpPr txBox="1"/>
          <p:nvPr/>
        </p:nvSpPr>
        <p:spPr>
          <a:xfrm>
            <a:off x="7071364" y="9677598"/>
            <a:ext cx="3425354" cy="90745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spcBef>
                <a:spcPts val="2400"/>
              </a:spcBef>
              <a:defRPr sz="3000"/>
            </a:lvl1pPr>
          </a:lstStyle>
          <a:p>
            <a:r>
              <a:t>5/2-(4.44498MeV) &amp; 3/2-(5.02030MeV)</a:t>
            </a:r>
          </a:p>
        </p:txBody>
      </p:sp>
      <p:sp>
        <p:nvSpPr>
          <p:cNvPr id="656" name="Line"/>
          <p:cNvSpPr/>
          <p:nvPr/>
        </p:nvSpPr>
        <p:spPr>
          <a:xfrm flipH="1">
            <a:off x="5168316" y="9419633"/>
            <a:ext cx="597826" cy="1428287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spcBef>
                <a:spcPts val="2400"/>
              </a:spcBef>
              <a:defRPr sz="5000"/>
            </a:pPr>
            <a:endParaRPr/>
          </a:p>
        </p:txBody>
      </p:sp>
      <p:sp>
        <p:nvSpPr>
          <p:cNvPr id="657" name="Line"/>
          <p:cNvSpPr/>
          <p:nvPr/>
        </p:nvSpPr>
        <p:spPr>
          <a:xfrm flipH="1">
            <a:off x="6056199" y="10410482"/>
            <a:ext cx="951339" cy="1257144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spcBef>
                <a:spcPts val="2400"/>
              </a:spcBef>
              <a:defRPr sz="5000"/>
            </a:pPr>
            <a:endParaRPr/>
          </a:p>
        </p:txBody>
      </p:sp>
      <p:pic>
        <p:nvPicPr>
          <p:cNvPr id="658" name="Screenshot 2024-05-16 at 18.19.45 (2).png" descr="Screenshot 2024-05-16 at 18.19.45 (2).png"/>
          <p:cNvPicPr>
            <a:picLocks noChangeAspect="1"/>
          </p:cNvPicPr>
          <p:nvPr/>
        </p:nvPicPr>
        <p:blipFill>
          <a:blip r:embed="rId3"/>
          <a:srcRect l="28305" t="14512" r="57289" b="3663"/>
          <a:stretch>
            <a:fillRect/>
          </a:stretch>
        </p:blipFill>
        <p:spPr>
          <a:xfrm>
            <a:off x="18328292" y="1148099"/>
            <a:ext cx="3947203" cy="12611313"/>
          </a:xfrm>
          <a:prstGeom prst="rect">
            <a:avLst/>
          </a:prstGeom>
          <a:ln w="12700">
            <a:miter lim="400000"/>
          </a:ln>
        </p:spPr>
      </p:pic>
      <p:sp>
        <p:nvSpPr>
          <p:cNvPr id="659" name="11B from NNDC"/>
          <p:cNvSpPr txBox="1"/>
          <p:nvPr/>
        </p:nvSpPr>
        <p:spPr>
          <a:xfrm>
            <a:off x="18153662" y="150750"/>
            <a:ext cx="4296578" cy="811226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spcBef>
                <a:spcPts val="2400"/>
              </a:spcBef>
              <a:defRPr sz="5000"/>
            </a:pPr>
            <a:r>
              <a:rPr baseline="31999"/>
              <a:t>11</a:t>
            </a:r>
            <a:r>
              <a:t>B from NNDC</a:t>
            </a:r>
          </a:p>
        </p:txBody>
      </p:sp>
      <p:sp>
        <p:nvSpPr>
          <p:cNvPr id="660" name="g.s."/>
          <p:cNvSpPr txBox="1"/>
          <p:nvPr/>
        </p:nvSpPr>
        <p:spPr>
          <a:xfrm>
            <a:off x="5145999" y="2955094"/>
            <a:ext cx="961133" cy="77420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g.s.</a:t>
            </a:r>
          </a:p>
        </p:txBody>
      </p:sp>
      <p:sp>
        <p:nvSpPr>
          <p:cNvPr id="661" name="Line"/>
          <p:cNvSpPr/>
          <p:nvPr/>
        </p:nvSpPr>
        <p:spPr>
          <a:xfrm flipH="1">
            <a:off x="4488918" y="3542531"/>
            <a:ext cx="572862" cy="333852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662" name="excitation spectorum of 11B"/>
          <p:cNvSpPr txBox="1"/>
          <p:nvPr/>
        </p:nvSpPr>
        <p:spPr>
          <a:xfrm>
            <a:off x="7242078" y="1729220"/>
            <a:ext cx="9899844" cy="93477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normAutofit/>
          </a:bodyPr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5500"/>
            </a:pPr>
            <a:r>
              <a:t>excitation spectorum of </a:t>
            </a:r>
            <a:r>
              <a:rPr baseline="31999"/>
              <a:t>11</a:t>
            </a:r>
            <a:r>
              <a:t>B</a:t>
            </a:r>
          </a:p>
        </p:txBody>
      </p:sp>
      <p:sp>
        <p:nvSpPr>
          <p:cNvPr id="663" name="12C proton decay"/>
          <p:cNvSpPr txBox="1"/>
          <p:nvPr/>
        </p:nvSpPr>
        <p:spPr>
          <a:xfrm>
            <a:off x="7773530" y="435692"/>
            <a:ext cx="8836941" cy="143316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normAutofit/>
          </a:bodyPr>
          <a:lstStyle/>
          <a:p>
            <a:pPr algn="ctr">
              <a:lnSpc>
                <a:spcPct val="80000"/>
              </a:lnSpc>
              <a:spcBef>
                <a:spcPts val="0"/>
              </a:spcBef>
              <a:defRPr sz="8500" spc="-170"/>
            </a:pPr>
            <a:r>
              <a:rPr baseline="31999"/>
              <a:t>12</a:t>
            </a:r>
            <a:r>
              <a:t>C proton decay</a:t>
            </a:r>
          </a:p>
        </p:txBody>
      </p:sp>
      <p:sp>
        <p:nvSpPr>
          <p:cNvPr id="664" name="Ex(11B) = Ex(12C) - 12/11*Si E - 16.0(MeV) (applied proton gate using Si and after background subtraction)"/>
          <p:cNvSpPr txBox="1"/>
          <p:nvPr/>
        </p:nvSpPr>
        <p:spPr>
          <a:xfrm>
            <a:off x="8300070" y="6835517"/>
            <a:ext cx="9350472" cy="176714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algn="ctr">
              <a:defRPr sz="4000"/>
            </a:pPr>
            <a:r>
              <a:t>Ex(</a:t>
            </a:r>
            <a:r>
              <a:rPr sz="4100" baseline="31999"/>
              <a:t>11</a:t>
            </a:r>
            <a:r>
              <a:rPr sz="4100"/>
              <a:t>B</a:t>
            </a:r>
            <a:r>
              <a:t>) = Ex(</a:t>
            </a:r>
            <a:r>
              <a:rPr baseline="31999"/>
              <a:t>12</a:t>
            </a:r>
            <a:r>
              <a:t>C) - 12/11*Si E - 16.0(MeV) (applied proton gate using Si and after background subtraction)</a:t>
            </a:r>
          </a:p>
        </p:txBody>
      </p:sp>
      <p:sp>
        <p:nvSpPr>
          <p:cNvPr id="665" name="Ex(MeV)"/>
          <p:cNvSpPr txBox="1"/>
          <p:nvPr/>
        </p:nvSpPr>
        <p:spPr>
          <a:xfrm>
            <a:off x="11443820" y="12801790"/>
            <a:ext cx="2450308" cy="77420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Ex(MeV)</a:t>
            </a:r>
          </a:p>
        </p:txBody>
      </p:sp>
      <p:sp>
        <p:nvSpPr>
          <p:cNvPr id="666" name="Counts/ch"/>
          <p:cNvSpPr txBox="1"/>
          <p:nvPr/>
        </p:nvSpPr>
        <p:spPr>
          <a:xfrm>
            <a:off x="1524680" y="2023229"/>
            <a:ext cx="2174579" cy="6769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000"/>
            </a:lvl1pPr>
          </a:lstStyle>
          <a:p>
            <a:r>
              <a:t>Counts/ch</a:t>
            </a:r>
          </a:p>
        </p:txBody>
      </p:sp>
    </p:spTree>
  </p:cSld>
  <p:clrMapOvr>
    <a:masterClrMapping/>
  </p:clrMapOvr>
  <p:transition spd="med"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9" name="br3 (dragged).pdf" descr="br3 (dragged).pdf"/>
          <p:cNvPicPr>
            <a:picLocks noChangeAspect="1"/>
          </p:cNvPicPr>
          <p:nvPr/>
        </p:nvPicPr>
        <p:blipFill>
          <a:blip r:embed="rId2"/>
          <a:srcRect l="9021" t="18124" r="13371" b="24132"/>
          <a:stretch>
            <a:fillRect/>
          </a:stretch>
        </p:blipFill>
        <p:spPr>
          <a:xfrm>
            <a:off x="10997949" y="5815403"/>
            <a:ext cx="6031946" cy="5807990"/>
          </a:xfrm>
          <a:prstGeom prst="rect">
            <a:avLst/>
          </a:prstGeom>
          <a:ln w="12700">
            <a:miter lim="400000"/>
          </a:ln>
        </p:spPr>
      </p:pic>
      <p:pic>
        <p:nvPicPr>
          <p:cNvPr id="630" name="br3 (dragged).pdf" descr="br3 (dragged).pdf"/>
          <p:cNvPicPr>
            <a:picLocks noChangeAspect="1"/>
          </p:cNvPicPr>
          <p:nvPr/>
        </p:nvPicPr>
        <p:blipFill>
          <a:blip r:embed="rId3"/>
          <a:srcRect l="9189" t="17213" r="13521" b="24383"/>
          <a:stretch>
            <a:fillRect/>
          </a:stretch>
        </p:blipFill>
        <p:spPr>
          <a:xfrm>
            <a:off x="17400818" y="5782175"/>
            <a:ext cx="6007202" cy="5874446"/>
          </a:xfrm>
          <a:prstGeom prst="rect">
            <a:avLst/>
          </a:prstGeom>
          <a:ln w="12700">
            <a:miter lim="400000"/>
          </a:ln>
        </p:spPr>
      </p:pic>
      <p:sp>
        <p:nvSpPr>
          <p:cNvPr id="631" name="12C decay channel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algn="ctr" defTabSz="1975054">
              <a:defRPr sz="9396" spc="-187"/>
            </a:pPr>
            <a:r>
              <a:rPr baseline="31999"/>
              <a:t>12</a:t>
            </a:r>
            <a:r>
              <a:t>C decay channel</a:t>
            </a:r>
          </a:p>
        </p:txBody>
      </p:sp>
      <p:pic>
        <p:nvPicPr>
          <p:cNvPr id="632" name="all (dragged).pdf" descr="all (dragged).pdf"/>
          <p:cNvPicPr>
            <a:picLocks noChangeAspect="1"/>
          </p:cNvPicPr>
          <p:nvPr/>
        </p:nvPicPr>
        <p:blipFill>
          <a:blip r:embed="rId4"/>
          <a:srcRect l="5193" t="23110" r="34803" b="24246"/>
          <a:stretch>
            <a:fillRect/>
          </a:stretch>
        </p:blipFill>
        <p:spPr>
          <a:xfrm>
            <a:off x="325162" y="3058821"/>
            <a:ext cx="4450507" cy="5053048"/>
          </a:xfrm>
          <a:prstGeom prst="rect">
            <a:avLst/>
          </a:prstGeom>
          <a:ln w="12700">
            <a:miter lim="400000"/>
          </a:ln>
        </p:spPr>
      </p:pic>
      <p:pic>
        <p:nvPicPr>
          <p:cNvPr id="633" name="all1 (dragged).pdf" descr="all1 (dragged).pdf"/>
          <p:cNvPicPr>
            <a:picLocks noChangeAspect="1"/>
          </p:cNvPicPr>
          <p:nvPr/>
        </p:nvPicPr>
        <p:blipFill>
          <a:blip r:embed="rId5"/>
          <a:srcRect l="6184" t="17429" r="14136" b="22668"/>
          <a:stretch>
            <a:fillRect/>
          </a:stretch>
        </p:blipFill>
        <p:spPr>
          <a:xfrm>
            <a:off x="4552650" y="6992829"/>
            <a:ext cx="6192963" cy="6025154"/>
          </a:xfrm>
          <a:prstGeom prst="rect">
            <a:avLst/>
          </a:prstGeom>
          <a:ln w="12700">
            <a:miter lim="400000"/>
          </a:ln>
        </p:spPr>
      </p:pic>
      <p:sp>
        <p:nvSpPr>
          <p:cNvPr id="634" name="Line"/>
          <p:cNvSpPr/>
          <p:nvPr/>
        </p:nvSpPr>
        <p:spPr>
          <a:xfrm>
            <a:off x="4558335" y="6591450"/>
            <a:ext cx="6182060" cy="490568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635" name="Line"/>
          <p:cNvSpPr/>
          <p:nvPr/>
        </p:nvSpPr>
        <p:spPr>
          <a:xfrm>
            <a:off x="2600141" y="7995098"/>
            <a:ext cx="2662547" cy="4671240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636" name="Rectangle"/>
          <p:cNvSpPr/>
          <p:nvPr/>
        </p:nvSpPr>
        <p:spPr>
          <a:xfrm>
            <a:off x="2492790" y="6584717"/>
            <a:ext cx="2199395" cy="1270001"/>
          </a:xfrm>
          <a:prstGeom prst="rect">
            <a:avLst/>
          </a:prstGeom>
          <a:ln w="127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 b="1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637" name="Excitation energy(MeV) vs count/ch"/>
          <p:cNvSpPr txBox="1"/>
          <p:nvPr/>
        </p:nvSpPr>
        <p:spPr>
          <a:xfrm>
            <a:off x="17081915" y="1477497"/>
            <a:ext cx="7168084" cy="6399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3800"/>
            </a:lvl1pPr>
          </a:lstStyle>
          <a:p>
            <a:r>
              <a:t>Excitation energy(MeV) vs count/ch</a:t>
            </a:r>
          </a:p>
        </p:txBody>
      </p:sp>
      <p:sp>
        <p:nvSpPr>
          <p:cNvPr id="638" name="all events 16MeV&lt;Ex"/>
          <p:cNvSpPr txBox="1"/>
          <p:nvPr/>
        </p:nvSpPr>
        <p:spPr>
          <a:xfrm>
            <a:off x="5376231" y="5112681"/>
            <a:ext cx="3943121" cy="140544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r>
              <a:t>all events 16MeV&lt;Ex</a:t>
            </a:r>
          </a:p>
        </p:txBody>
      </p:sp>
      <p:sp>
        <p:nvSpPr>
          <p:cNvPr id="639" name="proton decay"/>
          <p:cNvSpPr txBox="1"/>
          <p:nvPr/>
        </p:nvSpPr>
        <p:spPr>
          <a:xfrm>
            <a:off x="14066573" y="8186103"/>
            <a:ext cx="3279578" cy="77420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rPr dirty="0"/>
              <a:t>proton decay</a:t>
            </a:r>
          </a:p>
        </p:txBody>
      </p:sp>
      <p:sp>
        <p:nvSpPr>
          <p:cNvPr id="640" name="alpha decay"/>
          <p:cNvSpPr txBox="1"/>
          <p:nvPr/>
        </p:nvSpPr>
        <p:spPr>
          <a:xfrm>
            <a:off x="20784641" y="8120626"/>
            <a:ext cx="3008115" cy="77420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rPr dirty="0"/>
              <a:t>alpha decay</a:t>
            </a:r>
          </a:p>
        </p:txBody>
      </p:sp>
    </p:spTree>
  </p:cSld>
  <p:clrMapOvr>
    <a:masterClrMapping/>
  </p:clrMapOvr>
  <p:transition spd="med"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2" name="br4 (dragged).pdf" descr="br4 (dragged).pd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15325" y="3478942"/>
            <a:ext cx="9589158" cy="12409498"/>
          </a:xfrm>
          <a:prstGeom prst="rect">
            <a:avLst/>
          </a:prstGeom>
          <a:ln w="12700">
            <a:miter lim="400000"/>
          </a:ln>
        </p:spPr>
      </p:pic>
      <p:pic>
        <p:nvPicPr>
          <p:cNvPr id="643" name="br4 (dragged).pdf" descr="br4 (dragged).pd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063532" y="3478943"/>
            <a:ext cx="9589157" cy="12409496"/>
          </a:xfrm>
          <a:prstGeom prst="rect">
            <a:avLst/>
          </a:prstGeom>
          <a:ln w="12700">
            <a:miter lim="400000"/>
          </a:ln>
        </p:spPr>
      </p:pic>
      <p:sp>
        <p:nvSpPr>
          <p:cNvPr id="644" name="12C"/>
          <p:cNvSpPr txBox="1"/>
          <p:nvPr/>
        </p:nvSpPr>
        <p:spPr>
          <a:xfrm>
            <a:off x="11372663" y="538900"/>
            <a:ext cx="1638674" cy="136114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sz="9000"/>
            </a:pPr>
            <a:r>
              <a:rPr baseline="31999"/>
              <a:t>12</a:t>
            </a:r>
            <a:r>
              <a:t>C</a:t>
            </a:r>
          </a:p>
        </p:txBody>
      </p:sp>
      <p:sp>
        <p:nvSpPr>
          <p:cNvPr id="645" name="branching ratio"/>
          <p:cNvSpPr txBox="1"/>
          <p:nvPr/>
        </p:nvSpPr>
        <p:spPr>
          <a:xfrm>
            <a:off x="13784004" y="5297904"/>
            <a:ext cx="2431183" cy="51721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3000"/>
            </a:lvl1pPr>
          </a:lstStyle>
          <a:p>
            <a:r>
              <a:t>branching ratio</a:t>
            </a:r>
          </a:p>
        </p:txBody>
      </p:sp>
      <p:sp>
        <p:nvSpPr>
          <p:cNvPr id="646" name="Ex (MeV)"/>
          <p:cNvSpPr txBox="1"/>
          <p:nvPr/>
        </p:nvSpPr>
        <p:spPr>
          <a:xfrm>
            <a:off x="19712230" y="13042862"/>
            <a:ext cx="1669555" cy="51721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3000"/>
            </a:lvl1pPr>
          </a:lstStyle>
          <a:p>
            <a:r>
              <a:t>Ex (MeV)</a:t>
            </a:r>
          </a:p>
        </p:txBody>
      </p:sp>
      <p:sp>
        <p:nvSpPr>
          <p:cNvPr id="647" name="Ex (MeV)"/>
          <p:cNvSpPr txBox="1"/>
          <p:nvPr/>
        </p:nvSpPr>
        <p:spPr>
          <a:xfrm>
            <a:off x="10217068" y="13042862"/>
            <a:ext cx="1669555" cy="51721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3000"/>
            </a:lvl1pPr>
          </a:lstStyle>
          <a:p>
            <a:r>
              <a:t>Ex (MeV)</a:t>
            </a:r>
          </a:p>
        </p:txBody>
      </p:sp>
      <p:sp>
        <p:nvSpPr>
          <p:cNvPr id="648" name="count/bin"/>
          <p:cNvSpPr txBox="1"/>
          <p:nvPr/>
        </p:nvSpPr>
        <p:spPr>
          <a:xfrm>
            <a:off x="3977029" y="5297904"/>
            <a:ext cx="1553469" cy="51721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3000"/>
            </a:lvl1pPr>
          </a:lstStyle>
          <a:p>
            <a:r>
              <a:t>count/bin</a:t>
            </a:r>
          </a:p>
        </p:txBody>
      </p:sp>
      <p:graphicFrame>
        <p:nvGraphicFramePr>
          <p:cNvPr id="649" name="Table 1"/>
          <p:cNvGraphicFramePr/>
          <p:nvPr/>
        </p:nvGraphicFramePr>
        <p:xfrm>
          <a:off x="1112238" y="2745370"/>
          <a:ext cx="10972800" cy="1951383"/>
        </p:xfrm>
        <a:graphic>
          <a:graphicData uri="http://schemas.openxmlformats.org/drawingml/2006/table">
            <a:tbl>
              <a:tblPr>
                <a:tableStyleId>{4C3C2611-4C71-4FC5-86AE-919BDF0F9419}</a:tableStyleId>
              </a:tblPr>
              <a:tblGrid>
                <a:gridCol w="2743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7432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7432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7432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765535">
                <a:tc>
                  <a:txBody>
                    <a:bodyPr/>
                    <a:lstStyle/>
                    <a:p>
                      <a:pPr defTabSz="914400">
                        <a:tabLst>
                          <a:tab pos="1663700" algn="l"/>
                        </a:tabLst>
                        <a:defRPr sz="2400"/>
                      </a:pPr>
                      <a:endParaRPr/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B w="381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663700" algn="l"/>
                        </a:tabLst>
                      </a:pPr>
                      <a:r>
                        <a:rPr sz="3800"/>
                        <a:t>all</a:t>
                      </a:r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</a:tcPr>
                </a:tc>
                <a:tc>
                  <a:txBody>
                    <a:bodyPr/>
                    <a:lstStyle/>
                    <a:p>
                      <a:pPr defTabSz="914400"/>
                      <a:r>
                        <a:rPr sz="3800"/>
                        <a:t>proton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defTabSz="914400"/>
                      <a:r>
                        <a:rPr sz="3800"/>
                        <a:t>alpha</a:t>
                      </a:r>
                    </a:p>
                  </a:txBody>
                  <a:tcPr marL="50800" marR="50800" marT="50800" marB="50800" anchor="ctr" horzOverflow="overflow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185848">
                <a:tc>
                  <a:txBody>
                    <a:bodyPr/>
                    <a:lstStyle/>
                    <a:p>
                      <a:pPr defTabSz="914400">
                        <a:tabLst>
                          <a:tab pos="1663700" algn="l"/>
                        </a:tabLst>
                        <a:defRPr sz="3200"/>
                      </a:pPr>
                      <a:r>
                        <a:rPr baseline="31999"/>
                        <a:t>12</a:t>
                      </a:r>
                      <a:r>
                        <a:t>C</a:t>
                      </a:r>
                    </a:p>
                    <a:p>
                      <a:pPr defTabSz="914400">
                        <a:tabLst>
                          <a:tab pos="1663700" algn="l"/>
                        </a:tabLst>
                        <a:defRPr sz="2400"/>
                      </a:pPr>
                      <a:r>
                        <a:t>(16&lt;Ex.E(MeV)&lt;33)</a:t>
                      </a:r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38100">
                      <a:solidFill>
                        <a:srgbClr val="000000"/>
                      </a:solidFill>
                      <a:miter lim="400000"/>
                    </a:lnT>
                    <a:lnB w="381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663700" algn="l"/>
                        </a:tabLst>
                      </a:pPr>
                      <a:r>
                        <a:rPr sz="3800"/>
                        <a:t>232210.0</a:t>
                      </a:r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</a:tcPr>
                </a:tc>
                <a:tc>
                  <a:txBody>
                    <a:bodyPr/>
                    <a:lstStyle/>
                    <a:p>
                      <a:pPr defTabSz="914400"/>
                      <a:r>
                        <a:rPr sz="3800"/>
                        <a:t>16651.0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defTabSz="914400"/>
                      <a:r>
                        <a:rPr sz="3800"/>
                        <a:t>5922.0</a:t>
                      </a:r>
                    </a:p>
                  </a:txBody>
                  <a:tcPr marL="50800" marR="50800" marT="50800" marB="50800" anchor="ctr" horzOverflow="overflow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650" name="12C → p:31.2%    α:11.1%"/>
          <p:cNvSpPr txBox="1"/>
          <p:nvPr/>
        </p:nvSpPr>
        <p:spPr>
          <a:xfrm>
            <a:off x="14377201" y="3710226"/>
            <a:ext cx="6540799" cy="77420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rPr baseline="31999"/>
              <a:t>12</a:t>
            </a:r>
            <a:r>
              <a:t>C → p:31.2%    α:11.1%</a:t>
            </a:r>
          </a:p>
        </p:txBody>
      </p:sp>
      <p:sp>
        <p:nvSpPr>
          <p:cNvPr id="651" name="effeciency〜0.23 (=4 Si detectors solid angle/4π)"/>
          <p:cNvSpPr txBox="1"/>
          <p:nvPr/>
        </p:nvSpPr>
        <p:spPr>
          <a:xfrm>
            <a:off x="12567470" y="2765961"/>
            <a:ext cx="10581282" cy="77420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r>
              <a:rPr sz="4000"/>
              <a:t>effeciency〜0.23</a:t>
            </a:r>
            <a:r>
              <a:t> </a:t>
            </a:r>
            <a:r>
              <a:rPr sz="3800"/>
              <a:t>(=4 Si detectors solid angle/4π)</a:t>
            </a:r>
          </a:p>
        </p:txBody>
      </p:sp>
    </p:spTree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Overview"/>
          <p:cNvSpPr txBox="1">
            <a:spLocks noGrp="1"/>
          </p:cNvSpPr>
          <p:nvPr>
            <p:ph type="title"/>
          </p:nvPr>
        </p:nvSpPr>
        <p:spPr>
          <a:xfrm>
            <a:off x="1206499" y="1590159"/>
            <a:ext cx="5156883" cy="1462961"/>
          </a:xfrm>
          <a:prstGeom prst="rect">
            <a:avLst/>
          </a:prstGeom>
        </p:spPr>
        <p:txBody>
          <a:bodyPr/>
          <a:lstStyle>
            <a:lvl1pPr algn="ctr"/>
          </a:lstStyle>
          <a:p>
            <a:r>
              <a:t>Overview</a:t>
            </a:r>
          </a:p>
        </p:txBody>
      </p:sp>
      <p:sp>
        <p:nvSpPr>
          <p:cNvPr id="220" name="Pierre Auger Observatory revealed the mass of UHECRs is 1&lt;A&lt;60 (between proton and iron).…"/>
          <p:cNvSpPr txBox="1">
            <a:spLocks noGrp="1"/>
          </p:cNvSpPr>
          <p:nvPr>
            <p:ph type="body" sz="half" idx="1"/>
          </p:nvPr>
        </p:nvSpPr>
        <p:spPr>
          <a:xfrm>
            <a:off x="1503968" y="3786441"/>
            <a:ext cx="16322327" cy="4620419"/>
          </a:xfrm>
          <a:prstGeom prst="rect">
            <a:avLst/>
          </a:prstGeom>
        </p:spPr>
        <p:txBody>
          <a:bodyPr/>
          <a:lstStyle/>
          <a:p>
            <a:r>
              <a:t>Pierre Auger Observatory revealed the mass of UHECRs is 1&lt;A&lt;60 (between proton and iron).</a:t>
            </a:r>
          </a:p>
          <a:p>
            <a:r>
              <a:t>The intergalactic reactions are reproduced by inelastic scattering with proton beam                                                            &lt;=&gt; (p,p’) reactions of </a:t>
            </a:r>
            <a:r>
              <a:rPr baseline="31999"/>
              <a:t>10,11</a:t>
            </a:r>
            <a:r>
              <a:t>B, </a:t>
            </a:r>
            <a:r>
              <a:rPr baseline="31999"/>
              <a:t>12,13</a:t>
            </a:r>
            <a:r>
              <a:t>C, </a:t>
            </a:r>
            <a:r>
              <a:rPr baseline="31999"/>
              <a:t>27</a:t>
            </a:r>
            <a:r>
              <a:t>Al etc..</a:t>
            </a:r>
          </a:p>
        </p:txBody>
      </p:sp>
      <p:grpSp>
        <p:nvGrpSpPr>
          <p:cNvPr id="223" name="Group"/>
          <p:cNvGrpSpPr/>
          <p:nvPr/>
        </p:nvGrpSpPr>
        <p:grpSpPr>
          <a:xfrm>
            <a:off x="1947997" y="8589130"/>
            <a:ext cx="13993060" cy="3135058"/>
            <a:chOff x="0" y="0"/>
            <a:chExt cx="13993059" cy="3135056"/>
          </a:xfrm>
        </p:grpSpPr>
        <p:pic>
          <p:nvPicPr>
            <p:cNvPr id="221" name="ペーストされたムービー.png" descr="ペーストされたムービー.pn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0"/>
              <a:ext cx="13993060" cy="3135057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222" name="Lorentz boost"/>
            <p:cNvSpPr txBox="1"/>
            <p:nvPr/>
          </p:nvSpPr>
          <p:spPr>
            <a:xfrm>
              <a:off x="4975891" y="730463"/>
              <a:ext cx="2928187" cy="671479"/>
            </a:xfrm>
            <a:prstGeom prst="rect">
              <a:avLst/>
            </a:prstGeom>
            <a:solidFill>
              <a:schemeClr val="accent5">
                <a:hueOff val="-152895"/>
                <a:lumOff val="12368"/>
              </a:schemeClr>
            </a:solidFill>
            <a:ln w="25400" cap="flat">
              <a:solidFill>
                <a:schemeClr val="accent5">
                  <a:hueOff val="-82419"/>
                  <a:satOff val="-9513"/>
                  <a:lumOff val="-16343"/>
                </a:schemeClr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 algn="ctr">
                <a:defRPr sz="3900"/>
              </a:lvl1pPr>
            </a:lstStyle>
            <a:p>
              <a:r>
                <a:t>Lorentz boost</a:t>
              </a:r>
            </a:p>
          </p:txBody>
        </p:sp>
      </p:grpSp>
      <p:pic>
        <p:nvPicPr>
          <p:cNvPr id="224" name="講義スライド_第15回_民井 (dragged).pdf" descr="講義スライド_第15回_民井 (dragged).pdf"/>
          <p:cNvPicPr>
            <a:picLocks noChangeAspect="1"/>
          </p:cNvPicPr>
          <p:nvPr/>
        </p:nvPicPr>
        <p:blipFill>
          <a:blip r:embed="rId3"/>
          <a:srcRect l="1988" t="12725" r="51170" b="28054"/>
          <a:stretch>
            <a:fillRect/>
          </a:stretch>
        </p:blipFill>
        <p:spPr>
          <a:xfrm>
            <a:off x="18436036" y="2550978"/>
            <a:ext cx="5420646" cy="5139910"/>
          </a:xfrm>
          <a:prstGeom prst="rect">
            <a:avLst/>
          </a:prstGeom>
          <a:ln w="12700">
            <a:miter lim="400000"/>
          </a:ln>
        </p:spPr>
      </p:pic>
      <p:pic>
        <p:nvPicPr>
          <p:cNvPr id="225" name="講義スライド_第15回_民井 (dragged).pdf" descr="講義スライド_第15回_民井 (dragged).pdf"/>
          <p:cNvPicPr>
            <a:picLocks noChangeAspect="1"/>
          </p:cNvPicPr>
          <p:nvPr/>
        </p:nvPicPr>
        <p:blipFill>
          <a:blip r:embed="rId3"/>
          <a:srcRect l="48532" t="18500" r="5649" b="28186"/>
          <a:stretch>
            <a:fillRect/>
          </a:stretch>
        </p:blipFill>
        <p:spPr>
          <a:xfrm>
            <a:off x="18498941" y="8220161"/>
            <a:ext cx="5294718" cy="4620564"/>
          </a:xfrm>
          <a:prstGeom prst="rect">
            <a:avLst/>
          </a:prstGeom>
          <a:ln w="12700">
            <a:miter lim="400000"/>
          </a:ln>
        </p:spPr>
      </p:pic>
      <p:sp>
        <p:nvSpPr>
          <p:cNvPr id="226" name="Line"/>
          <p:cNvSpPr/>
          <p:nvPr/>
        </p:nvSpPr>
        <p:spPr>
          <a:xfrm>
            <a:off x="16771621" y="4569362"/>
            <a:ext cx="1582738" cy="428993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227" name="Line"/>
          <p:cNvSpPr/>
          <p:nvPr/>
        </p:nvSpPr>
        <p:spPr>
          <a:xfrm>
            <a:off x="16442443" y="4809519"/>
            <a:ext cx="2248558" cy="3604132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endParaRPr/>
          </a:p>
        </p:txBody>
      </p:sp>
    </p:spTree>
  </p:cSld>
  <p:clrMapOvr>
    <a:masterClrMapping/>
  </p:clrMapOvr>
  <p:transition spd="med"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talys_27Al_2.pdf" descr="talys_27Al_2.pdf">
            <a:extLst>
              <a:ext uri="{FF2B5EF4-FFF2-40B4-BE49-F238E27FC236}">
                <a16:creationId xmlns:a16="http://schemas.microsoft.com/office/drawing/2014/main" id="{7675C5DF-FD27-AD68-978D-0A4EA293504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16708" y="2862347"/>
            <a:ext cx="9575292" cy="6723077"/>
          </a:xfrm>
          <a:prstGeom prst="rect">
            <a:avLst/>
          </a:prstGeom>
          <a:ln w="12700">
            <a:miter lim="400000"/>
          </a:ln>
        </p:spPr>
      </p:pic>
      <p:pic>
        <p:nvPicPr>
          <p:cNvPr id="3" name="talys_27Al_1.pdf" descr="talys_27Al_1.pdf">
            <a:extLst>
              <a:ext uri="{FF2B5EF4-FFF2-40B4-BE49-F238E27FC236}">
                <a16:creationId xmlns:a16="http://schemas.microsoft.com/office/drawing/2014/main" id="{48C43DF2-211B-05FC-F113-41997B8EE48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572221" y="2862346"/>
            <a:ext cx="9575291" cy="6723078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3262829726"/>
      </p:ext>
    </p:extLst>
  </p:cSld>
  <p:clrMapOvr>
    <a:masterClrMapping/>
  </p:clrMapOvr>
  <p:transition spd="med"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8" name="Rectangle"/>
          <p:cNvSpPr/>
          <p:nvPr/>
        </p:nvSpPr>
        <p:spPr>
          <a:xfrm>
            <a:off x="2095736" y="9142455"/>
            <a:ext cx="3743629" cy="381001"/>
          </a:xfrm>
          <a:prstGeom prst="rect">
            <a:avLst/>
          </a:prstGeom>
          <a:ln w="50800">
            <a:solidFill>
              <a:srgbClr val="000000"/>
            </a:solidFill>
            <a:miter lim="400000"/>
          </a:ln>
          <a:effectLst>
            <a:outerShdw blurRad="50800" dist="63500" dir="2700000" rotWithShape="0">
              <a:srgbClr val="000000">
                <a:alpha val="50000"/>
              </a:srgbClr>
            </a:outerShdw>
          </a:effectLst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 b="1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669" name="Rectangle"/>
          <p:cNvSpPr/>
          <p:nvPr/>
        </p:nvSpPr>
        <p:spPr>
          <a:xfrm>
            <a:off x="2070336" y="10983436"/>
            <a:ext cx="3743629" cy="381001"/>
          </a:xfrm>
          <a:prstGeom prst="rect">
            <a:avLst/>
          </a:prstGeom>
          <a:ln w="50800">
            <a:solidFill>
              <a:srgbClr val="000000"/>
            </a:solidFill>
            <a:miter lim="400000"/>
          </a:ln>
          <a:effectLst>
            <a:outerShdw blurRad="50800" dist="63500" dir="2700000" rotWithShape="0">
              <a:srgbClr val="000000">
                <a:alpha val="50000"/>
              </a:srgbClr>
            </a:outerShdw>
          </a:effectLst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 b="1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670" name="Line"/>
          <p:cNvSpPr/>
          <p:nvPr/>
        </p:nvSpPr>
        <p:spPr>
          <a:xfrm>
            <a:off x="5829911" y="9344282"/>
            <a:ext cx="1311171" cy="1"/>
          </a:xfrm>
          <a:prstGeom prst="line">
            <a:avLst/>
          </a:prstGeom>
          <a:ln w="50800">
            <a:solidFill>
              <a:srgbClr val="000000"/>
            </a:solidFill>
            <a:miter lim="400000"/>
          </a:ln>
          <a:effectLst>
            <a:outerShdw blurRad="50800" dist="63500" dir="2700000" rotWithShape="0">
              <a:srgbClr val="000000">
                <a:alpha val="50000"/>
              </a:srgbClr>
            </a:outerShdw>
          </a:effectLst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671" name="Line"/>
          <p:cNvSpPr/>
          <p:nvPr/>
        </p:nvSpPr>
        <p:spPr>
          <a:xfrm>
            <a:off x="5829910" y="11173936"/>
            <a:ext cx="1311171" cy="1"/>
          </a:xfrm>
          <a:prstGeom prst="line">
            <a:avLst/>
          </a:prstGeom>
          <a:ln w="50800">
            <a:solidFill>
              <a:srgbClr val="000000"/>
            </a:solidFill>
            <a:miter lim="400000"/>
          </a:ln>
          <a:effectLst>
            <a:outerShdw blurRad="50800" dist="63500" dir="2700000" rotWithShape="0">
              <a:srgbClr val="000000">
                <a:alpha val="50000"/>
              </a:srgbClr>
            </a:outerShdw>
          </a:effectLst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672" name="Line"/>
          <p:cNvSpPr/>
          <p:nvPr/>
        </p:nvSpPr>
        <p:spPr>
          <a:xfrm>
            <a:off x="6764896" y="10034137"/>
            <a:ext cx="803171" cy="1"/>
          </a:xfrm>
          <a:prstGeom prst="line">
            <a:avLst/>
          </a:prstGeom>
          <a:ln w="50800">
            <a:solidFill>
              <a:srgbClr val="000000"/>
            </a:solidFill>
            <a:miter lim="400000"/>
          </a:ln>
          <a:effectLst>
            <a:outerShdw blurRad="50800" dist="63500" dir="2700000" rotWithShape="0">
              <a:srgbClr val="000000">
                <a:alpha val="50000"/>
              </a:srgbClr>
            </a:outerShdw>
          </a:effectLst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673" name="Line"/>
          <p:cNvSpPr/>
          <p:nvPr/>
        </p:nvSpPr>
        <p:spPr>
          <a:xfrm>
            <a:off x="6923646" y="10264525"/>
            <a:ext cx="485671" cy="1"/>
          </a:xfrm>
          <a:prstGeom prst="line">
            <a:avLst/>
          </a:prstGeom>
          <a:ln w="50800">
            <a:solidFill>
              <a:srgbClr val="000000"/>
            </a:solidFill>
            <a:miter lim="400000"/>
          </a:ln>
          <a:effectLst>
            <a:outerShdw blurRad="50800" dist="63500" dir="2700000" rotWithShape="0">
              <a:srgbClr val="000000">
                <a:alpha val="50000"/>
              </a:srgbClr>
            </a:outerShdw>
          </a:effectLst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674" name="Line"/>
          <p:cNvSpPr/>
          <p:nvPr/>
        </p:nvSpPr>
        <p:spPr>
          <a:xfrm>
            <a:off x="7166481" y="9323541"/>
            <a:ext cx="1" cy="690699"/>
          </a:xfrm>
          <a:prstGeom prst="line">
            <a:avLst/>
          </a:prstGeom>
          <a:ln w="50800">
            <a:solidFill>
              <a:srgbClr val="000000"/>
            </a:solidFill>
            <a:miter lim="400000"/>
          </a:ln>
          <a:effectLst>
            <a:outerShdw blurRad="50800" dist="63500" dir="2700000" rotWithShape="0">
              <a:srgbClr val="000000">
                <a:alpha val="50000"/>
              </a:srgbClr>
            </a:outerShdw>
          </a:effectLst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675" name="Line"/>
          <p:cNvSpPr/>
          <p:nvPr/>
        </p:nvSpPr>
        <p:spPr>
          <a:xfrm>
            <a:off x="7166481" y="10259115"/>
            <a:ext cx="1" cy="944700"/>
          </a:xfrm>
          <a:prstGeom prst="line">
            <a:avLst/>
          </a:prstGeom>
          <a:ln w="50800">
            <a:solidFill>
              <a:srgbClr val="000000"/>
            </a:solidFill>
            <a:miter lim="400000"/>
          </a:ln>
          <a:effectLst>
            <a:outerShdw blurRad="50800" dist="63500" dir="2700000" rotWithShape="0">
              <a:srgbClr val="000000">
                <a:alpha val="50000"/>
              </a:srgbClr>
            </a:outerShdw>
          </a:effectLst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676" name="Circle"/>
          <p:cNvSpPr/>
          <p:nvPr/>
        </p:nvSpPr>
        <p:spPr>
          <a:xfrm>
            <a:off x="3660132" y="9878370"/>
            <a:ext cx="927300" cy="927300"/>
          </a:xfrm>
          <a:prstGeom prst="ellipse">
            <a:avLst/>
          </a:prstGeom>
          <a:solidFill>
            <a:srgbClr val="ED220D">
              <a:alpha val="60000"/>
            </a:srgbClr>
          </a:solidFill>
          <a:ln w="12700">
            <a:miter lim="400000"/>
          </a:ln>
          <a:effectLst>
            <a:outerShdw blurRad="63500" dist="25400" dir="5400000" rotWithShape="0">
              <a:srgbClr val="000000">
                <a:alpha val="50000"/>
              </a:srgbClr>
            </a:outerShdw>
          </a:effectLst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 b="1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677" name="Circle"/>
          <p:cNvSpPr/>
          <p:nvPr/>
        </p:nvSpPr>
        <p:spPr>
          <a:xfrm>
            <a:off x="3660132" y="9712550"/>
            <a:ext cx="927300" cy="927300"/>
          </a:xfrm>
          <a:prstGeom prst="ellipse">
            <a:avLst/>
          </a:prstGeom>
          <a:solidFill>
            <a:srgbClr val="00A1FF">
              <a:alpha val="59767"/>
            </a:srgbClr>
          </a:solidFill>
          <a:ln w="12700">
            <a:miter lim="400000"/>
          </a:ln>
          <a:effectLst>
            <a:outerShdw blurRad="63500" dist="25400" dir="5400000" rotWithShape="0">
              <a:srgbClr val="000000">
                <a:alpha val="50000"/>
              </a:srgbClr>
            </a:outerShdw>
          </a:effectLst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 b="1"/>
            </a:pPr>
            <a:endParaRPr/>
          </a:p>
        </p:txBody>
      </p:sp>
      <p:sp>
        <p:nvSpPr>
          <p:cNvPr id="678" name="Double Arrow"/>
          <p:cNvSpPr/>
          <p:nvPr/>
        </p:nvSpPr>
        <p:spPr>
          <a:xfrm rot="5400000">
            <a:off x="4408983" y="10222679"/>
            <a:ext cx="844264" cy="155645"/>
          </a:xfrm>
          <a:prstGeom prst="leftRightArrow">
            <a:avLst>
              <a:gd name="adj1" fmla="val 19427"/>
              <a:gd name="adj2" fmla="val 143091"/>
            </a:avLst>
          </a:prstGeom>
          <a:solidFill>
            <a:srgbClr val="60D937"/>
          </a:solidFill>
          <a:ln w="12700">
            <a:miter lim="400000"/>
          </a:ln>
          <a:effectLst>
            <a:outerShdw blurRad="50800" dist="63500" dir="2700000" rotWithShape="0">
              <a:srgbClr val="000000">
                <a:alpha val="50000"/>
              </a:srgbClr>
            </a:outerShdw>
          </a:effectLst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 b="1"/>
            </a:pPr>
            <a:endParaRPr/>
          </a:p>
        </p:txBody>
      </p:sp>
      <p:sp>
        <p:nvSpPr>
          <p:cNvPr id="679" name="Circle"/>
          <p:cNvSpPr/>
          <p:nvPr/>
        </p:nvSpPr>
        <p:spPr>
          <a:xfrm>
            <a:off x="4066632" y="10228046"/>
            <a:ext cx="114301" cy="114301"/>
          </a:xfrm>
          <a:prstGeom prst="ellipse">
            <a:avLst/>
          </a:prstGeom>
          <a:solidFill>
            <a:srgbClr val="000000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 b="1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680" name="Line"/>
          <p:cNvSpPr/>
          <p:nvPr/>
        </p:nvSpPr>
        <p:spPr>
          <a:xfrm flipH="1">
            <a:off x="2657302" y="9591980"/>
            <a:ext cx="1" cy="1334259"/>
          </a:xfrm>
          <a:prstGeom prst="line">
            <a:avLst/>
          </a:prstGeom>
          <a:ln w="50800">
            <a:solidFill>
              <a:schemeClr val="accent3">
                <a:hueOff val="914338"/>
                <a:satOff val="31515"/>
                <a:lumOff val="-30790"/>
              </a:schemeClr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681" name="E"/>
          <p:cNvSpPr txBox="1"/>
          <p:nvPr/>
        </p:nvSpPr>
        <p:spPr>
          <a:xfrm>
            <a:off x="2029354" y="9835275"/>
            <a:ext cx="486669" cy="77420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chemeClr val="accent3">
                    <a:hueOff val="914338"/>
                    <a:satOff val="31515"/>
                    <a:lumOff val="-30790"/>
                  </a:schemeClr>
                </a:solidFill>
              </a:defRPr>
            </a:lvl1pPr>
          </a:lstStyle>
          <a:p>
            <a:r>
              <a:t>E</a:t>
            </a:r>
          </a:p>
        </p:txBody>
      </p:sp>
      <p:sp>
        <p:nvSpPr>
          <p:cNvPr id="682" name="(p,p’)"/>
          <p:cNvSpPr txBox="1"/>
          <p:nvPr/>
        </p:nvSpPr>
        <p:spPr>
          <a:xfrm>
            <a:off x="16484555" y="8423078"/>
            <a:ext cx="1256804" cy="6769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000"/>
            </a:lvl1pPr>
          </a:lstStyle>
          <a:p>
            <a:r>
              <a:t>(p,p’)</a:t>
            </a:r>
          </a:p>
        </p:txBody>
      </p:sp>
      <p:sp>
        <p:nvSpPr>
          <p:cNvPr id="683" name="Circle"/>
          <p:cNvSpPr/>
          <p:nvPr/>
        </p:nvSpPr>
        <p:spPr>
          <a:xfrm>
            <a:off x="15546561" y="9805009"/>
            <a:ext cx="381001" cy="381001"/>
          </a:xfrm>
          <a:prstGeom prst="ellipse">
            <a:avLst/>
          </a:prstGeom>
          <a:solidFill>
            <a:srgbClr val="ED220D"/>
          </a:solidFill>
          <a:ln w="12700">
            <a:miter lim="400000"/>
          </a:ln>
          <a:effectLst>
            <a:outerShdw blurRad="50800" dist="63500" dir="2700000" rotWithShape="0">
              <a:srgbClr val="000000">
                <a:alpha val="50000"/>
              </a:srgbClr>
            </a:outerShdw>
          </a:effectLst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 b="1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684" name="Circle"/>
          <p:cNvSpPr/>
          <p:nvPr/>
        </p:nvSpPr>
        <p:spPr>
          <a:xfrm>
            <a:off x="18598030" y="7776051"/>
            <a:ext cx="381001" cy="381001"/>
          </a:xfrm>
          <a:prstGeom prst="ellipse">
            <a:avLst/>
          </a:prstGeom>
          <a:solidFill>
            <a:srgbClr val="ED220D"/>
          </a:solidFill>
          <a:ln w="12700">
            <a:miter lim="400000"/>
          </a:ln>
          <a:effectLst>
            <a:outerShdw blurRad="50800" dist="63500" dir="2700000" rotWithShape="0">
              <a:srgbClr val="000000">
                <a:alpha val="50000"/>
              </a:srgbClr>
            </a:outerShdw>
          </a:effectLst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 b="1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685" name="Circle"/>
          <p:cNvSpPr/>
          <p:nvPr/>
        </p:nvSpPr>
        <p:spPr>
          <a:xfrm>
            <a:off x="17881083" y="9770285"/>
            <a:ext cx="994288" cy="994288"/>
          </a:xfrm>
          <a:prstGeom prst="ellipse">
            <a:avLst/>
          </a:prstGeom>
          <a:solidFill>
            <a:schemeClr val="accent1">
              <a:hueOff val="114395"/>
              <a:lumOff val="-24975"/>
            </a:schemeClr>
          </a:solidFill>
          <a:ln w="12700">
            <a:miter lim="400000"/>
          </a:ln>
          <a:effectLst>
            <a:outerShdw blurRad="50800" dist="63500" dir="2700000" rotWithShape="0">
              <a:srgbClr val="000000">
                <a:alpha val="50000"/>
              </a:srgbClr>
            </a:outerShdw>
          </a:effectLst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 b="1"/>
            </a:pPr>
            <a:endParaRPr/>
          </a:p>
        </p:txBody>
      </p:sp>
      <p:sp>
        <p:nvSpPr>
          <p:cNvPr id="686" name="Line"/>
          <p:cNvSpPr/>
          <p:nvPr/>
        </p:nvSpPr>
        <p:spPr>
          <a:xfrm flipV="1">
            <a:off x="15949677" y="9364255"/>
            <a:ext cx="1581333" cy="562987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  <a:effectLst>
            <a:outerShdw blurRad="50800" dist="63500" dir="2700000" rotWithShape="0">
              <a:srgbClr val="000000">
                <a:alpha val="50000"/>
              </a:srgbClr>
            </a:outerShdw>
          </a:effectLst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687" name="Line"/>
          <p:cNvSpPr/>
          <p:nvPr/>
        </p:nvSpPr>
        <p:spPr>
          <a:xfrm flipV="1">
            <a:off x="17509500" y="8180845"/>
            <a:ext cx="1152408" cy="1152407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  <a:effectLst>
            <a:outerShdw blurRad="50800" dist="63500" dir="2700000" rotWithShape="0">
              <a:srgbClr val="000000">
                <a:alpha val="50000"/>
              </a:srgbClr>
            </a:outerShdw>
          </a:effectLst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688" name="Line"/>
          <p:cNvSpPr/>
          <p:nvPr/>
        </p:nvSpPr>
        <p:spPr>
          <a:xfrm>
            <a:off x="17512785" y="9426783"/>
            <a:ext cx="422932" cy="433616"/>
          </a:xfrm>
          <a:prstGeom prst="line">
            <a:avLst/>
          </a:prstGeom>
          <a:ln w="38100">
            <a:solidFill>
              <a:srgbClr val="000000"/>
            </a:solidFill>
            <a:custDash>
              <a:ds d="200000" sp="200000"/>
            </a:custDash>
            <a:miter lim="400000"/>
            <a:headEnd type="oval"/>
            <a:tailEnd type="oval"/>
          </a:ln>
          <a:effectLst>
            <a:outerShdw blurRad="50800" dist="63500" dir="2700000" rotWithShape="0">
              <a:srgbClr val="000000">
                <a:alpha val="50000"/>
              </a:srgbClr>
            </a:outerShdw>
          </a:effectLst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689" name="p"/>
          <p:cNvSpPr txBox="1"/>
          <p:nvPr/>
        </p:nvSpPr>
        <p:spPr>
          <a:xfrm>
            <a:off x="15215878" y="9366025"/>
            <a:ext cx="355601" cy="6399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3800"/>
            </a:lvl1pPr>
          </a:lstStyle>
          <a:p>
            <a:r>
              <a:t>p</a:t>
            </a:r>
          </a:p>
        </p:txBody>
      </p:sp>
      <p:sp>
        <p:nvSpPr>
          <p:cNvPr id="690" name="p’"/>
          <p:cNvSpPr txBox="1"/>
          <p:nvPr/>
        </p:nvSpPr>
        <p:spPr>
          <a:xfrm>
            <a:off x="18036334" y="7646602"/>
            <a:ext cx="516311" cy="6399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3800"/>
            </a:lvl1pPr>
          </a:lstStyle>
          <a:p>
            <a:r>
              <a:t>p’</a:t>
            </a:r>
          </a:p>
        </p:txBody>
      </p:sp>
      <p:sp>
        <p:nvSpPr>
          <p:cNvPr id="691" name="27Al*→ decay"/>
          <p:cNvSpPr txBox="1"/>
          <p:nvPr/>
        </p:nvSpPr>
        <p:spPr>
          <a:xfrm>
            <a:off x="17272968" y="10835990"/>
            <a:ext cx="2888387" cy="6399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sz="3800"/>
            </a:pPr>
            <a:r>
              <a:rPr baseline="31999"/>
              <a:t>27</a:t>
            </a:r>
            <a:r>
              <a:t>Al*→ decay</a:t>
            </a:r>
          </a:p>
        </p:txBody>
      </p:sp>
      <p:sp>
        <p:nvSpPr>
          <p:cNvPr id="692" name="γ"/>
          <p:cNvSpPr txBox="1"/>
          <p:nvPr/>
        </p:nvSpPr>
        <p:spPr>
          <a:xfrm>
            <a:off x="17833776" y="9018397"/>
            <a:ext cx="327559" cy="6399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3800"/>
            </a:lvl1pPr>
          </a:lstStyle>
          <a:p>
            <a:r>
              <a:t>γ</a:t>
            </a:r>
          </a:p>
        </p:txBody>
      </p:sp>
      <p:sp>
        <p:nvSpPr>
          <p:cNvPr id="693" name="Line"/>
          <p:cNvSpPr/>
          <p:nvPr/>
        </p:nvSpPr>
        <p:spPr>
          <a:xfrm flipV="1">
            <a:off x="18907170" y="9408966"/>
            <a:ext cx="944382" cy="543007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  <a:effectLst>
            <a:outerShdw blurRad="50800" dist="63500" dir="2700000" rotWithShape="0">
              <a:srgbClr val="000000">
                <a:alpha val="50000"/>
              </a:srgbClr>
            </a:outerShdw>
          </a:effectLst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694" name="Si"/>
          <p:cNvSpPr txBox="1"/>
          <p:nvPr/>
        </p:nvSpPr>
        <p:spPr>
          <a:xfrm>
            <a:off x="19991176" y="8175771"/>
            <a:ext cx="537965" cy="6769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000"/>
            </a:lvl1pPr>
          </a:lstStyle>
          <a:p>
            <a:r>
              <a:t>Si</a:t>
            </a:r>
          </a:p>
        </p:txBody>
      </p:sp>
      <p:sp>
        <p:nvSpPr>
          <p:cNvPr id="695" name="Circle"/>
          <p:cNvSpPr/>
          <p:nvPr/>
        </p:nvSpPr>
        <p:spPr>
          <a:xfrm>
            <a:off x="19877022" y="8957621"/>
            <a:ext cx="485671" cy="485671"/>
          </a:xfrm>
          <a:prstGeom prst="ellipse">
            <a:avLst/>
          </a:prstGeom>
          <a:solidFill>
            <a:schemeClr val="accent3">
              <a:hueOff val="914338"/>
              <a:satOff val="31515"/>
              <a:lumOff val="-30790"/>
            </a:schemeClr>
          </a:solidFill>
          <a:ln w="12700">
            <a:miter lim="400000"/>
          </a:ln>
          <a:effectLst>
            <a:outerShdw blurRad="50800" dist="63500" dir="2700000" rotWithShape="0">
              <a:srgbClr val="000000">
                <a:alpha val="50000"/>
              </a:srgbClr>
            </a:outerShdw>
          </a:effectLst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 b="1"/>
            </a:pPr>
            <a:endParaRPr/>
          </a:p>
        </p:txBody>
      </p:sp>
      <p:sp>
        <p:nvSpPr>
          <p:cNvPr id="696" name="GR"/>
          <p:cNvSpPr txBox="1"/>
          <p:nvPr/>
        </p:nvSpPr>
        <p:spPr>
          <a:xfrm>
            <a:off x="19030219" y="7212675"/>
            <a:ext cx="819995" cy="6769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000"/>
            </a:lvl1pPr>
          </a:lstStyle>
          <a:p>
            <a:r>
              <a:t>GR</a:t>
            </a:r>
          </a:p>
        </p:txBody>
      </p:sp>
      <p:sp>
        <p:nvSpPr>
          <p:cNvPr id="697" name="p,α,d.."/>
          <p:cNvSpPr txBox="1"/>
          <p:nvPr/>
        </p:nvSpPr>
        <p:spPr>
          <a:xfrm>
            <a:off x="20468358" y="8812799"/>
            <a:ext cx="1332347" cy="6399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3800"/>
            </a:lvl1pPr>
          </a:lstStyle>
          <a:p>
            <a:r>
              <a:t>p,α,d..</a:t>
            </a:r>
          </a:p>
        </p:txBody>
      </p:sp>
      <p:sp>
        <p:nvSpPr>
          <p:cNvPr id="698" name="Line"/>
          <p:cNvSpPr/>
          <p:nvPr/>
        </p:nvSpPr>
        <p:spPr>
          <a:xfrm flipV="1">
            <a:off x="19059727" y="9913398"/>
            <a:ext cx="2400864" cy="343287"/>
          </a:xfrm>
          <a:prstGeom prst="line">
            <a:avLst/>
          </a:prstGeom>
          <a:ln w="38100">
            <a:solidFill>
              <a:srgbClr val="000000"/>
            </a:solidFill>
            <a:custDash>
              <a:ds d="200000" sp="200000"/>
            </a:custDash>
            <a:miter lim="400000"/>
          </a:ln>
          <a:effectLst>
            <a:outerShdw blurRad="50800" dist="63500" dir="2700000" rotWithShape="0">
              <a:srgbClr val="000000">
                <a:alpha val="50000"/>
              </a:srgbClr>
            </a:outerShdw>
          </a:effectLst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699" name="γ"/>
          <p:cNvSpPr txBox="1"/>
          <p:nvPr/>
        </p:nvSpPr>
        <p:spPr>
          <a:xfrm>
            <a:off x="20663572" y="10095868"/>
            <a:ext cx="327560" cy="6399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3800"/>
            </a:lvl1pPr>
          </a:lstStyle>
          <a:p>
            <a:r>
              <a:t>γ</a:t>
            </a:r>
          </a:p>
        </p:txBody>
      </p:sp>
    </p:spTree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9" name="27.pdf" descr="27.pdf"/>
          <p:cNvPicPr>
            <a:picLocks noChangeAspect="1"/>
          </p:cNvPicPr>
          <p:nvPr/>
        </p:nvPicPr>
        <p:blipFill>
          <a:blip r:embed="rId3"/>
          <a:srcRect l="27892" t="30535" r="51260" b="2516"/>
          <a:stretch>
            <a:fillRect/>
          </a:stretch>
        </p:blipFill>
        <p:spPr>
          <a:xfrm rot="5400000">
            <a:off x="4939675" y="1348393"/>
            <a:ext cx="5827547" cy="14036404"/>
          </a:xfrm>
          <a:prstGeom prst="rect">
            <a:avLst/>
          </a:prstGeom>
          <a:ln w="12700">
            <a:miter lim="400000"/>
          </a:ln>
        </p:spPr>
      </p:pic>
      <p:sp>
        <p:nvSpPr>
          <p:cNvPr id="230" name="Giant Dipole Resonance"/>
          <p:cNvSpPr txBox="1">
            <a:spLocks noGrp="1"/>
          </p:cNvSpPr>
          <p:nvPr>
            <p:ph type="title"/>
          </p:nvPr>
        </p:nvSpPr>
        <p:spPr>
          <a:xfrm>
            <a:off x="1235359" y="1367469"/>
            <a:ext cx="12007764" cy="1599975"/>
          </a:xfrm>
          <a:prstGeom prst="rect">
            <a:avLst/>
          </a:prstGeom>
        </p:spPr>
        <p:txBody>
          <a:bodyPr/>
          <a:lstStyle>
            <a:lvl1pPr defTabSz="2096971">
              <a:defRPr sz="9976" spc="-199"/>
            </a:lvl1pPr>
          </a:lstStyle>
          <a:p>
            <a:r>
              <a:t>Giant Dipole Resonance</a:t>
            </a:r>
          </a:p>
        </p:txBody>
      </p:sp>
      <p:sp>
        <p:nvSpPr>
          <p:cNvPr id="231" name="Circle"/>
          <p:cNvSpPr/>
          <p:nvPr/>
        </p:nvSpPr>
        <p:spPr>
          <a:xfrm>
            <a:off x="12368031" y="5877005"/>
            <a:ext cx="1256805" cy="1256805"/>
          </a:xfrm>
          <a:prstGeom prst="ellipse">
            <a:avLst/>
          </a:prstGeom>
          <a:solidFill>
            <a:srgbClr val="00A1FF">
              <a:alpha val="90000"/>
            </a:srgbClr>
          </a:solidFill>
          <a:ln w="12700">
            <a:miter lim="400000"/>
          </a:ln>
          <a:effectLst>
            <a:outerShdw blurRad="63500" dist="25400" dir="5400000" rotWithShape="0">
              <a:srgbClr val="000000">
                <a:alpha val="50000"/>
              </a:srgbClr>
            </a:outerShdw>
          </a:effectLst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 b="1"/>
            </a:pPr>
            <a:endParaRPr/>
          </a:p>
        </p:txBody>
      </p:sp>
      <p:sp>
        <p:nvSpPr>
          <p:cNvPr id="232" name="Double Arrow"/>
          <p:cNvSpPr/>
          <p:nvPr/>
        </p:nvSpPr>
        <p:spPr>
          <a:xfrm>
            <a:off x="12427021" y="5521015"/>
            <a:ext cx="844263" cy="155645"/>
          </a:xfrm>
          <a:prstGeom prst="leftRightArrow">
            <a:avLst>
              <a:gd name="adj1" fmla="val 19427"/>
              <a:gd name="adj2" fmla="val 143091"/>
            </a:avLst>
          </a:prstGeom>
          <a:solidFill>
            <a:srgbClr val="60D937"/>
          </a:solidFill>
          <a:ln w="12700">
            <a:miter lim="400000"/>
          </a:ln>
          <a:effectLst>
            <a:outerShdw blurRad="50800" dist="63500" dir="2700000" rotWithShape="0">
              <a:srgbClr val="000000">
                <a:alpha val="50000"/>
              </a:srgbClr>
            </a:outerShdw>
          </a:effectLst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 b="1"/>
            </a:pPr>
            <a:endParaRPr/>
          </a:p>
        </p:txBody>
      </p:sp>
      <p:sp>
        <p:nvSpPr>
          <p:cNvPr id="233" name="n"/>
          <p:cNvSpPr txBox="1"/>
          <p:nvPr/>
        </p:nvSpPr>
        <p:spPr>
          <a:xfrm>
            <a:off x="13204473" y="6027237"/>
            <a:ext cx="419101" cy="77420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t>n</a:t>
            </a:r>
          </a:p>
        </p:txBody>
      </p:sp>
      <p:sp>
        <p:nvSpPr>
          <p:cNvPr id="234" name="Circle"/>
          <p:cNvSpPr/>
          <p:nvPr/>
        </p:nvSpPr>
        <p:spPr>
          <a:xfrm>
            <a:off x="12014480" y="5875816"/>
            <a:ext cx="1256805" cy="1256805"/>
          </a:xfrm>
          <a:prstGeom prst="ellipse">
            <a:avLst/>
          </a:prstGeom>
          <a:solidFill>
            <a:srgbClr val="ED220D">
              <a:alpha val="59767"/>
            </a:srgbClr>
          </a:solidFill>
          <a:ln w="12700">
            <a:miter lim="400000"/>
          </a:ln>
          <a:effectLst>
            <a:outerShdw blurRad="63500" dist="25400" dir="5400000" rotWithShape="0">
              <a:srgbClr val="000000">
                <a:alpha val="50000"/>
              </a:srgbClr>
            </a:outerShdw>
          </a:effectLst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 b="1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235" name="p"/>
          <p:cNvSpPr txBox="1"/>
          <p:nvPr/>
        </p:nvSpPr>
        <p:spPr>
          <a:xfrm>
            <a:off x="12105010" y="5980760"/>
            <a:ext cx="419101" cy="77420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t>p</a:t>
            </a:r>
          </a:p>
        </p:txBody>
      </p:sp>
      <p:sp>
        <p:nvSpPr>
          <p:cNvPr id="236" name="IVGDR"/>
          <p:cNvSpPr txBox="1"/>
          <p:nvPr/>
        </p:nvSpPr>
        <p:spPr>
          <a:xfrm>
            <a:off x="11987710" y="7157724"/>
            <a:ext cx="1722885" cy="6769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000"/>
            </a:lvl1pPr>
          </a:lstStyle>
          <a:p>
            <a:r>
              <a:t>IVGDR</a:t>
            </a:r>
          </a:p>
        </p:txBody>
      </p:sp>
      <p:sp>
        <p:nvSpPr>
          <p:cNvPr id="237" name="Line"/>
          <p:cNvSpPr/>
          <p:nvPr/>
        </p:nvSpPr>
        <p:spPr>
          <a:xfrm>
            <a:off x="8520413" y="8631466"/>
            <a:ext cx="3578459" cy="1"/>
          </a:xfrm>
          <a:prstGeom prst="line">
            <a:avLst/>
          </a:prstGeom>
          <a:ln w="63500">
            <a:solidFill>
              <a:schemeClr val="accent4">
                <a:hueOff val="348544"/>
                <a:lumOff val="7139"/>
              </a:schemeClr>
            </a:solidFill>
            <a:miter lim="400000"/>
            <a:headEnd type="triangle"/>
            <a:tailEnd type="triangle"/>
          </a:ln>
          <a:effectLst>
            <a:outerShdw blurRad="50800" dist="63500" dir="2700000" rotWithShape="0">
              <a:srgbClr val="000000">
                <a:alpha val="50000"/>
              </a:srgbClr>
            </a:outerShdw>
          </a:effectLst>
        </p:spPr>
        <p:txBody>
          <a:bodyPr lIns="50800" tIns="50800" rIns="50800" bIns="50800" anchor="ctr"/>
          <a:lstStyle/>
          <a:p>
            <a:endParaRPr/>
          </a:p>
        </p:txBody>
      </p:sp>
      <p:pic>
        <p:nvPicPr>
          <p:cNvPr id="238" name="image26.png" descr="image26.png"/>
          <p:cNvPicPr>
            <a:picLocks noChangeAspect="1"/>
          </p:cNvPicPr>
          <p:nvPr/>
        </p:nvPicPr>
        <p:blipFill>
          <a:blip r:embed="rId4"/>
          <a:srcRect t="15706"/>
          <a:stretch>
            <a:fillRect/>
          </a:stretch>
        </p:blipFill>
        <p:spPr>
          <a:xfrm>
            <a:off x="15502838" y="1957916"/>
            <a:ext cx="7499238" cy="4699348"/>
          </a:xfrm>
          <a:prstGeom prst="rect">
            <a:avLst/>
          </a:prstGeom>
          <a:ln w="12700">
            <a:miter lim="400000"/>
          </a:ln>
        </p:spPr>
      </p:pic>
      <p:sp>
        <p:nvSpPr>
          <p:cNvPr id="239" name="Rectangle"/>
          <p:cNvSpPr/>
          <p:nvPr/>
        </p:nvSpPr>
        <p:spPr>
          <a:xfrm>
            <a:off x="15808459" y="2111915"/>
            <a:ext cx="692710" cy="3803892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45719" rIns="45719"/>
          <a:lstStyle/>
          <a:p>
            <a:pPr defTabSz="914400">
              <a:lnSpc>
                <a:spcPct val="100000"/>
              </a:lnSpc>
              <a:spcBef>
                <a:spcPts val="0"/>
              </a:spcBef>
              <a:defRPr sz="2800"/>
            </a:pPr>
            <a:endParaRPr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40" name="Equation"/>
              <p:cNvSpPr txBox="1"/>
              <p:nvPr/>
            </p:nvSpPr>
            <p:spPr>
              <a:xfrm>
                <a:off x="15745882" y="2227758"/>
                <a:ext cx="817866" cy="195225"/>
              </a:xfrm>
              <a:prstGeom prst="rect">
                <a:avLst/>
              </a:prstGeom>
              <a:ln w="12700">
                <a:miter lim="400000"/>
              </a:ln>
            </p:spPr>
            <p:txBody>
              <a:bodyPr wrap="none" lIns="0" tIns="0" rIns="0" bIns="0">
                <a:spAutoFit/>
              </a:bodyPr>
              <a:lstStyle/>
              <a:p>
                <a:pPr defTabSz="914400" latinLnBrk="1">
                  <a:lnSpc>
                    <a:spcPct val="100000"/>
                  </a:lnSpc>
                  <a:spcBef>
                    <a:spcPts val="0"/>
                  </a:spcBef>
                  <a:defRPr sz="1800"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sz="18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m:rPr>
                          <m:sty m:val="p"/>
                        </m:rPr>
                        <a:rPr sz="18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Δ</m:t>
                      </m:r>
                      <m:r>
                        <a:rPr sz="18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𝑇</m:t>
                      </m:r>
                      <m:r>
                        <a:rPr sz="18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r>
                        <m:rPr>
                          <m:sty m:val="p"/>
                        </m:rPr>
                        <a:rPr sz="18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Δ</m:t>
                      </m:r>
                      <m:r>
                        <a:rPr sz="18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𝑆</m:t>
                      </m:r>
                      <m:r>
                        <a:rPr sz="18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/>
              </a:p>
            </p:txBody>
          </p:sp>
        </mc:Choice>
        <mc:Fallback>
          <p:sp>
            <p:nvSpPr>
              <p:cNvPr id="240" name="Equation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745882" y="2227758"/>
                <a:ext cx="817866" cy="195225"/>
              </a:xfrm>
              <a:prstGeom prst="rect">
                <a:avLst/>
              </a:prstGeom>
              <a:blipFill>
                <a:blip r:embed="rId5"/>
                <a:stretch>
                  <a:fillRect l="-12121" t="-6250" r="-12121" b="-87500"/>
                </a:stretch>
              </a:blipFill>
              <a:ln w="12700">
                <a:miter lim="400000"/>
              </a:ln>
            </p:spPr>
            <p:txBody>
              <a:bodyPr/>
              <a:lstStyle/>
              <a:p>
                <a:r>
                  <a:rPr lang="en-JP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41" name="Equation"/>
              <p:cNvSpPr txBox="1"/>
              <p:nvPr/>
            </p:nvSpPr>
            <p:spPr>
              <a:xfrm>
                <a:off x="15808459" y="2997083"/>
                <a:ext cx="692710" cy="157963"/>
              </a:xfrm>
              <a:prstGeom prst="rect">
                <a:avLst/>
              </a:prstGeom>
              <a:ln w="12700">
                <a:miter lim="400000"/>
              </a:ln>
            </p:spPr>
            <p:txBody>
              <a:bodyPr wrap="none" lIns="0" tIns="0" rIns="0" bIns="0">
                <a:spAutoFit/>
              </a:bodyPr>
              <a:lstStyle/>
              <a:p>
                <a:pPr defTabSz="914400" latinLnBrk="1">
                  <a:lnSpc>
                    <a:spcPct val="100000"/>
                  </a:lnSpc>
                  <a:spcBef>
                    <a:spcPts val="0"/>
                  </a:spcBef>
                  <a:defRPr sz="1800"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sz="18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Δ</m:t>
                      </m:r>
                      <m:r>
                        <a:rPr sz="18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𝐿</m:t>
                      </m:r>
                      <m:r>
                        <a:rPr sz="18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/>
              </a:p>
            </p:txBody>
          </p:sp>
        </mc:Choice>
        <mc:Fallback>
          <p:sp>
            <p:nvSpPr>
              <p:cNvPr id="241" name="Equation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808459" y="2997083"/>
                <a:ext cx="692710" cy="157963"/>
              </a:xfrm>
              <a:prstGeom prst="rect">
                <a:avLst/>
              </a:prstGeom>
              <a:blipFill>
                <a:blip r:embed="rId6"/>
                <a:stretch>
                  <a:fillRect l="-10714" r="-10714" b="-84615"/>
                </a:stretch>
              </a:blipFill>
              <a:ln w="12700">
                <a:miter lim="400000"/>
              </a:ln>
            </p:spPr>
            <p:txBody>
              <a:bodyPr/>
              <a:lstStyle/>
              <a:p>
                <a:r>
                  <a:rPr lang="en-JP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42" name="Equation"/>
              <p:cNvSpPr txBox="1"/>
              <p:nvPr/>
            </p:nvSpPr>
            <p:spPr>
              <a:xfrm>
                <a:off x="15817832" y="4143583"/>
                <a:ext cx="673965" cy="154763"/>
              </a:xfrm>
              <a:prstGeom prst="rect">
                <a:avLst/>
              </a:prstGeom>
              <a:ln w="12700">
                <a:miter lim="400000"/>
              </a:ln>
            </p:spPr>
            <p:txBody>
              <a:bodyPr wrap="none" lIns="0" tIns="0" rIns="0" bIns="0">
                <a:spAutoFit/>
              </a:bodyPr>
              <a:lstStyle/>
              <a:p>
                <a:pPr defTabSz="914400" latinLnBrk="1">
                  <a:lnSpc>
                    <a:spcPct val="100000"/>
                  </a:lnSpc>
                  <a:spcBef>
                    <a:spcPts val="0"/>
                  </a:spcBef>
                  <a:defRPr sz="1800"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sz="18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Δ</m:t>
                      </m:r>
                      <m:r>
                        <a:rPr sz="18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𝐿</m:t>
                      </m:r>
                      <m:r>
                        <a:rPr sz="18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=1</m:t>
                      </m:r>
                    </m:oMath>
                  </m:oMathPara>
                </a14:m>
                <a:endParaRPr/>
              </a:p>
            </p:txBody>
          </p:sp>
        </mc:Choice>
        <mc:Fallback>
          <p:sp>
            <p:nvSpPr>
              <p:cNvPr id="242" name="Equation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817832" y="4143583"/>
                <a:ext cx="673965" cy="154763"/>
              </a:xfrm>
              <a:prstGeom prst="rect">
                <a:avLst/>
              </a:prstGeom>
              <a:blipFill>
                <a:blip r:embed="rId7"/>
                <a:stretch>
                  <a:fillRect l="-11111" r="-14815" b="-84615"/>
                </a:stretch>
              </a:blipFill>
              <a:ln w="12700">
                <a:miter lim="400000"/>
              </a:ln>
            </p:spPr>
            <p:txBody>
              <a:bodyPr/>
              <a:lstStyle/>
              <a:p>
                <a:r>
                  <a:rPr lang="en-JP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43" name="Equation"/>
              <p:cNvSpPr txBox="1"/>
              <p:nvPr/>
            </p:nvSpPr>
            <p:spPr>
              <a:xfrm>
                <a:off x="15808689" y="5429564"/>
                <a:ext cx="692252" cy="154763"/>
              </a:xfrm>
              <a:prstGeom prst="rect">
                <a:avLst/>
              </a:prstGeom>
              <a:ln w="12700">
                <a:miter lim="400000"/>
              </a:ln>
            </p:spPr>
            <p:txBody>
              <a:bodyPr wrap="none" lIns="0" tIns="0" rIns="0" bIns="0">
                <a:spAutoFit/>
              </a:bodyPr>
              <a:lstStyle/>
              <a:p>
                <a:pPr defTabSz="914400" latinLnBrk="1">
                  <a:lnSpc>
                    <a:spcPct val="100000"/>
                  </a:lnSpc>
                  <a:spcBef>
                    <a:spcPts val="0"/>
                  </a:spcBef>
                  <a:defRPr sz="1800"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sz="18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Δ</m:t>
                      </m:r>
                      <m:r>
                        <a:rPr sz="18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𝐿</m:t>
                      </m:r>
                      <m:r>
                        <a:rPr sz="18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=2</m:t>
                      </m:r>
                    </m:oMath>
                  </m:oMathPara>
                </a14:m>
                <a:endParaRPr/>
              </a:p>
            </p:txBody>
          </p:sp>
        </mc:Choice>
        <mc:Fallback>
          <p:sp>
            <p:nvSpPr>
              <p:cNvPr id="243" name="Equation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808689" y="5429564"/>
                <a:ext cx="692252" cy="154763"/>
              </a:xfrm>
              <a:prstGeom prst="rect">
                <a:avLst/>
              </a:prstGeom>
              <a:blipFill>
                <a:blip r:embed="rId8"/>
                <a:stretch>
                  <a:fillRect l="-10714" r="-10714" b="-84615"/>
                </a:stretch>
              </a:blipFill>
              <a:ln w="12700">
                <a:miter lim="400000"/>
              </a:ln>
            </p:spPr>
            <p:txBody>
              <a:bodyPr/>
              <a:lstStyle/>
              <a:p>
                <a:r>
                  <a:rPr lang="en-JP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44" name="Oval"/>
          <p:cNvSpPr/>
          <p:nvPr/>
        </p:nvSpPr>
        <p:spPr>
          <a:xfrm>
            <a:off x="17858402" y="3649694"/>
            <a:ext cx="1565892" cy="1142365"/>
          </a:xfrm>
          <a:prstGeom prst="ellipse">
            <a:avLst/>
          </a:prstGeom>
          <a:ln w="508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</a:ln>
          <a:effectLst>
            <a:outerShdw blurRad="50800" dist="63500" dir="2700000" rotWithShape="0">
              <a:srgbClr val="000000">
                <a:alpha val="50000"/>
              </a:srgbClr>
            </a:outerShdw>
          </a:effectLst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 b="1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245" name="Line"/>
          <p:cNvSpPr/>
          <p:nvPr/>
        </p:nvSpPr>
        <p:spPr>
          <a:xfrm flipH="1" flipV="1">
            <a:off x="19054185" y="4967161"/>
            <a:ext cx="292790" cy="1976058"/>
          </a:xfrm>
          <a:prstGeom prst="line">
            <a:avLst/>
          </a:prstGeom>
          <a:ln w="63500">
            <a:solidFill>
              <a:srgbClr val="000000"/>
            </a:solidFill>
            <a:miter lim="400000"/>
            <a:tailEnd type="triangle"/>
          </a:ln>
          <a:effectLst>
            <a:outerShdw blurRad="50800" dist="63500" dir="2700000" rotWithShape="0">
              <a:srgbClr val="000000">
                <a:alpha val="50000"/>
              </a:srgbClr>
            </a:outerShdw>
          </a:effectLst>
        </p:spPr>
        <p:txBody>
          <a:bodyPr lIns="50800" tIns="50800" rIns="50800" bIns="50800" anchor="ctr"/>
          <a:lstStyle/>
          <a:p>
            <a:endParaRPr/>
          </a:p>
        </p:txBody>
      </p:sp>
      <p:pic>
        <p:nvPicPr>
          <p:cNvPr id="246" name="Picture 8" descr="Picture 8"/>
          <p:cNvPicPr>
            <a:picLocks/>
          </p:cNvPicPr>
          <p:nvPr/>
        </p:nvPicPr>
        <p:blipFill>
          <a:blip r:embed="rId9"/>
          <a:stretch>
            <a:fillRect/>
          </a:stretch>
        </p:blipFill>
        <p:spPr>
          <a:xfrm>
            <a:off x="15957818" y="7097040"/>
            <a:ext cx="7112142" cy="5967586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0" name="Pandora_setup.pdf" descr="Pandora_setup.pd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33536" y="93860"/>
            <a:ext cx="18037875" cy="13528408"/>
          </a:xfrm>
          <a:prstGeom prst="rect">
            <a:avLst/>
          </a:prstGeom>
          <a:ln w="12700">
            <a:miter lim="400000"/>
          </a:ln>
        </p:spPr>
      </p:pic>
      <p:sp>
        <p:nvSpPr>
          <p:cNvPr id="251" name="Rectangle"/>
          <p:cNvSpPr/>
          <p:nvPr/>
        </p:nvSpPr>
        <p:spPr>
          <a:xfrm>
            <a:off x="20012721" y="4216923"/>
            <a:ext cx="2093168" cy="452783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 b="1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252" name="Target ladder"/>
          <p:cNvSpPr txBox="1"/>
          <p:nvPr/>
        </p:nvSpPr>
        <p:spPr>
          <a:xfrm>
            <a:off x="20013969" y="4202947"/>
            <a:ext cx="1921390" cy="48073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700"/>
            </a:lvl1pPr>
          </a:lstStyle>
          <a:p>
            <a:r>
              <a:t>Target ladder</a:t>
            </a:r>
          </a:p>
        </p:txBody>
      </p:sp>
      <p:pic>
        <p:nvPicPr>
          <p:cNvPr id="253" name="IMG_4468.HEIC" descr="IMG_4468.HEIC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765707" y="7015739"/>
            <a:ext cx="4103118" cy="5470825"/>
          </a:xfrm>
          <a:prstGeom prst="rect">
            <a:avLst/>
          </a:prstGeom>
          <a:ln w="12700">
            <a:miter lim="400000"/>
          </a:ln>
        </p:spPr>
      </p:pic>
      <p:sp>
        <p:nvSpPr>
          <p:cNvPr id="254" name="There are LaBr3 outside the scattering chamber."/>
          <p:cNvSpPr txBox="1"/>
          <p:nvPr/>
        </p:nvSpPr>
        <p:spPr>
          <a:xfrm>
            <a:off x="13597906" y="12531748"/>
            <a:ext cx="5264115" cy="97887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>
              <a:defRPr sz="3200"/>
            </a:pPr>
            <a:r>
              <a:t>There are LaBr</a:t>
            </a:r>
            <a:r>
              <a:rPr baseline="-5999"/>
              <a:t>3</a:t>
            </a:r>
            <a:r>
              <a:t> outside the scattering chamber.</a:t>
            </a:r>
          </a:p>
        </p:txBody>
      </p:sp>
      <p:pic>
        <p:nvPicPr>
          <p:cNvPr id="255" name="ペーストされた画像.jpeg" descr="ペーストされた画像.jpe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571832" y="7379189"/>
            <a:ext cx="2753756" cy="4081808"/>
          </a:xfrm>
          <a:prstGeom prst="rect">
            <a:avLst/>
          </a:prstGeom>
          <a:ln w="12700">
            <a:miter lim="400000"/>
          </a:ln>
        </p:spPr>
      </p:pic>
      <p:pic>
        <p:nvPicPr>
          <p:cNvPr id="256" name="ペーストされた画像.jpeg" descr="ペーストされた画像.jpe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1495256" y="8000875"/>
            <a:ext cx="2753756" cy="2470837"/>
          </a:xfrm>
          <a:prstGeom prst="rect">
            <a:avLst/>
          </a:prstGeom>
          <a:ln w="12700">
            <a:miter lim="400000"/>
          </a:ln>
        </p:spPr>
      </p:pic>
      <p:sp>
        <p:nvSpPr>
          <p:cNvPr id="257" name="5×2 Si detectors (DSSSD) are inside the chamber and upstream than target position."/>
          <p:cNvSpPr txBox="1"/>
          <p:nvPr/>
        </p:nvSpPr>
        <p:spPr>
          <a:xfrm>
            <a:off x="19009579" y="11575798"/>
            <a:ext cx="4746097" cy="182814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sz="3200"/>
            </a:lvl1pPr>
          </a:lstStyle>
          <a:p>
            <a:r>
              <a:t>5×2 Si detectors (DSSSD) are inside the chamber and upstream than target position.</a:t>
            </a:r>
          </a:p>
        </p:txBody>
      </p:sp>
      <p:pic>
        <p:nvPicPr>
          <p:cNvPr id="258" name="ペーストされた画像.pdf" descr="ペーストされた画像.pdf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-156760" y="5179655"/>
            <a:ext cx="6094744" cy="3907741"/>
          </a:xfrm>
          <a:prstGeom prst="rect">
            <a:avLst/>
          </a:prstGeom>
          <a:ln w="12700">
            <a:miter lim="400000"/>
          </a:ln>
        </p:spPr>
      </p:pic>
      <p:sp>
        <p:nvSpPr>
          <p:cNvPr id="259" name="scattered p"/>
          <p:cNvSpPr txBox="1"/>
          <p:nvPr/>
        </p:nvSpPr>
        <p:spPr>
          <a:xfrm>
            <a:off x="3523031" y="8618580"/>
            <a:ext cx="1535225" cy="468574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600"/>
            </a:lvl1pPr>
          </a:lstStyle>
          <a:p>
            <a:r>
              <a:t>scattered p</a:t>
            </a:r>
          </a:p>
        </p:txBody>
      </p:sp>
      <p:sp>
        <p:nvSpPr>
          <p:cNvPr id="260" name="Set-up"/>
          <p:cNvSpPr txBox="1">
            <a:spLocks noGrp="1"/>
          </p:cNvSpPr>
          <p:nvPr>
            <p:ph type="title"/>
          </p:nvPr>
        </p:nvSpPr>
        <p:spPr>
          <a:xfrm>
            <a:off x="1206500" y="1079499"/>
            <a:ext cx="21971000" cy="2279906"/>
          </a:xfrm>
          <a:prstGeom prst="rect">
            <a:avLst/>
          </a:prstGeom>
        </p:spPr>
        <p:txBody>
          <a:bodyPr/>
          <a:lstStyle>
            <a:lvl1pPr>
              <a:defRPr sz="11600" spc="-232"/>
            </a:lvl1pPr>
          </a:lstStyle>
          <a:p>
            <a:r>
              <a:t>Set-up</a:t>
            </a:r>
          </a:p>
        </p:txBody>
      </p:sp>
      <p:sp>
        <p:nvSpPr>
          <p:cNvPr id="261" name="@RCNP in Oct. 2023"/>
          <p:cNvSpPr txBox="1"/>
          <p:nvPr/>
        </p:nvSpPr>
        <p:spPr>
          <a:xfrm>
            <a:off x="852865" y="3340444"/>
            <a:ext cx="5428656" cy="77420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@RCNP in Oct. 2023</a:t>
            </a:r>
          </a:p>
        </p:txBody>
      </p:sp>
      <p:pic>
        <p:nvPicPr>
          <p:cNvPr id="262" name="IMG_4446 2.HEIC" descr="IMG_4446 2.HEIC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565416" y="9132338"/>
            <a:ext cx="5868772" cy="440158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" name="Line"/>
          <p:cNvSpPr/>
          <p:nvPr/>
        </p:nvSpPr>
        <p:spPr>
          <a:xfrm>
            <a:off x="17677093" y="8432500"/>
            <a:ext cx="2382190" cy="1"/>
          </a:xfrm>
          <a:prstGeom prst="line">
            <a:avLst/>
          </a:prstGeom>
          <a:ln w="508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265" name="Line"/>
          <p:cNvSpPr/>
          <p:nvPr/>
        </p:nvSpPr>
        <p:spPr>
          <a:xfrm>
            <a:off x="17677093" y="6991697"/>
            <a:ext cx="2382190" cy="1"/>
          </a:xfrm>
          <a:prstGeom prst="line">
            <a:avLst/>
          </a:prstGeom>
          <a:ln w="508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266" name="Line"/>
          <p:cNvSpPr/>
          <p:nvPr/>
        </p:nvSpPr>
        <p:spPr>
          <a:xfrm>
            <a:off x="15802477" y="5148471"/>
            <a:ext cx="2400656" cy="1868516"/>
          </a:xfrm>
          <a:prstGeom prst="line">
            <a:avLst/>
          </a:prstGeom>
          <a:ln w="508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267" name="Line"/>
          <p:cNvSpPr/>
          <p:nvPr/>
        </p:nvSpPr>
        <p:spPr>
          <a:xfrm>
            <a:off x="15805947" y="5147661"/>
            <a:ext cx="2398738" cy="3258261"/>
          </a:xfrm>
          <a:prstGeom prst="line">
            <a:avLst/>
          </a:prstGeom>
          <a:ln w="508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268" name="+ p,α,(γ)…"/>
          <p:cNvSpPr txBox="1"/>
          <p:nvPr/>
        </p:nvSpPr>
        <p:spPr>
          <a:xfrm>
            <a:off x="17455957" y="5685604"/>
            <a:ext cx="2824461" cy="77420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+ p,α,(γ)…</a:t>
            </a:r>
          </a:p>
        </p:txBody>
      </p:sp>
      <p:sp>
        <p:nvSpPr>
          <p:cNvPr id="269" name="Line"/>
          <p:cNvSpPr/>
          <p:nvPr/>
        </p:nvSpPr>
        <p:spPr>
          <a:xfrm flipV="1">
            <a:off x="12960586" y="5153187"/>
            <a:ext cx="2203314" cy="5339274"/>
          </a:xfrm>
          <a:prstGeom prst="line">
            <a:avLst/>
          </a:prstGeom>
          <a:ln w="50800">
            <a:solidFill>
              <a:srgbClr val="000000"/>
            </a:solidFill>
            <a:miter lim="400000"/>
            <a:tailEnd type="stealth"/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270" name="Si detectors"/>
          <p:cNvSpPr txBox="1"/>
          <p:nvPr/>
        </p:nvSpPr>
        <p:spPr>
          <a:xfrm>
            <a:off x="19685629" y="4404911"/>
            <a:ext cx="2975373" cy="77420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Si detectors</a:t>
            </a:r>
          </a:p>
        </p:txBody>
      </p:sp>
      <p:sp>
        <p:nvSpPr>
          <p:cNvPr id="271" name="Line"/>
          <p:cNvSpPr/>
          <p:nvPr/>
        </p:nvSpPr>
        <p:spPr>
          <a:xfrm flipH="1">
            <a:off x="18795362" y="5031275"/>
            <a:ext cx="751754" cy="751755"/>
          </a:xfrm>
          <a:prstGeom prst="line">
            <a:avLst/>
          </a:prstGeom>
          <a:ln w="635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272" name="Line"/>
          <p:cNvSpPr/>
          <p:nvPr/>
        </p:nvSpPr>
        <p:spPr>
          <a:xfrm>
            <a:off x="17677093" y="7712098"/>
            <a:ext cx="2382190" cy="1"/>
          </a:xfrm>
          <a:prstGeom prst="line">
            <a:avLst/>
          </a:prstGeom>
          <a:ln w="508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273" name="Line"/>
          <p:cNvSpPr/>
          <p:nvPr/>
        </p:nvSpPr>
        <p:spPr>
          <a:xfrm>
            <a:off x="15804726" y="5139564"/>
            <a:ext cx="2399368" cy="2583667"/>
          </a:xfrm>
          <a:prstGeom prst="line">
            <a:avLst/>
          </a:prstGeom>
          <a:ln w="508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274" name="Line"/>
          <p:cNvSpPr/>
          <p:nvPr/>
        </p:nvSpPr>
        <p:spPr>
          <a:xfrm>
            <a:off x="11313370" y="10641898"/>
            <a:ext cx="2382190" cy="1"/>
          </a:xfrm>
          <a:prstGeom prst="line">
            <a:avLst/>
          </a:prstGeom>
          <a:ln w="508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275" name="27Al g.s."/>
          <p:cNvSpPr txBox="1"/>
          <p:nvPr/>
        </p:nvSpPr>
        <p:spPr>
          <a:xfrm>
            <a:off x="10521173" y="9804071"/>
            <a:ext cx="2129533" cy="77420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rPr baseline="31999"/>
              <a:t>27</a:t>
            </a:r>
            <a:r>
              <a:t>Al g.s.</a:t>
            </a:r>
          </a:p>
        </p:txBody>
      </p:sp>
      <p:sp>
        <p:nvSpPr>
          <p:cNvPr id="276" name="Line"/>
          <p:cNvSpPr/>
          <p:nvPr/>
        </p:nvSpPr>
        <p:spPr>
          <a:xfrm>
            <a:off x="14019211" y="5090200"/>
            <a:ext cx="2382190" cy="1"/>
          </a:xfrm>
          <a:prstGeom prst="line">
            <a:avLst/>
          </a:prstGeom>
          <a:ln w="508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277" name="Line"/>
          <p:cNvSpPr/>
          <p:nvPr/>
        </p:nvSpPr>
        <p:spPr>
          <a:xfrm>
            <a:off x="13413684" y="10641898"/>
            <a:ext cx="6502309" cy="1"/>
          </a:xfrm>
          <a:prstGeom prst="line">
            <a:avLst/>
          </a:prstGeom>
          <a:ln w="38100">
            <a:solidFill>
              <a:srgbClr val="000000"/>
            </a:solidFill>
            <a:custDash>
              <a:ds d="200000" sp="200000"/>
            </a:custDash>
            <a:miter lim="400000"/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278" name="Line"/>
          <p:cNvSpPr/>
          <p:nvPr/>
        </p:nvSpPr>
        <p:spPr>
          <a:xfrm flipV="1">
            <a:off x="18924448" y="8558284"/>
            <a:ext cx="1" cy="1982203"/>
          </a:xfrm>
          <a:prstGeom prst="line">
            <a:avLst/>
          </a:prstGeom>
          <a:ln w="63500">
            <a:solidFill>
              <a:srgbClr val="000000"/>
            </a:solidFill>
            <a:miter lim="400000"/>
            <a:headEnd type="triangle"/>
            <a:tailEnd type="triangle"/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279" name="Separation energy=Sx"/>
          <p:cNvSpPr txBox="1"/>
          <p:nvPr/>
        </p:nvSpPr>
        <p:spPr>
          <a:xfrm>
            <a:off x="19892398" y="9016314"/>
            <a:ext cx="2855530" cy="121628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sz="4000"/>
            </a:lvl1pPr>
          </a:lstStyle>
          <a:p>
            <a:r>
              <a:t>Separation energy=Sx</a:t>
            </a:r>
          </a:p>
        </p:txBody>
      </p:sp>
      <p:sp>
        <p:nvSpPr>
          <p:cNvPr id="280" name="Line"/>
          <p:cNvSpPr/>
          <p:nvPr/>
        </p:nvSpPr>
        <p:spPr>
          <a:xfrm flipV="1">
            <a:off x="19235749" y="7781051"/>
            <a:ext cx="1" cy="2762628"/>
          </a:xfrm>
          <a:prstGeom prst="line">
            <a:avLst/>
          </a:prstGeom>
          <a:ln w="63500">
            <a:solidFill>
              <a:srgbClr val="000000"/>
            </a:solidFill>
            <a:miter lim="400000"/>
            <a:headEnd type="triangle"/>
            <a:tailEnd type="triangle"/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281" name="Line"/>
          <p:cNvSpPr/>
          <p:nvPr/>
        </p:nvSpPr>
        <p:spPr>
          <a:xfrm flipV="1">
            <a:off x="19546019" y="7096267"/>
            <a:ext cx="1" cy="3447412"/>
          </a:xfrm>
          <a:prstGeom prst="line">
            <a:avLst/>
          </a:prstGeom>
          <a:ln w="63500">
            <a:solidFill>
              <a:srgbClr val="000000"/>
            </a:solidFill>
            <a:miter lim="400000"/>
            <a:headEnd type="triangle"/>
            <a:tailEnd type="triangle"/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282" name="27Al*"/>
          <p:cNvSpPr txBox="1"/>
          <p:nvPr/>
        </p:nvSpPr>
        <p:spPr>
          <a:xfrm>
            <a:off x="13520629" y="4273594"/>
            <a:ext cx="1435101" cy="77420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rPr baseline="31999"/>
              <a:t>27</a:t>
            </a:r>
            <a:r>
              <a:t>Al*</a:t>
            </a:r>
          </a:p>
        </p:txBody>
      </p:sp>
      <p:sp>
        <p:nvSpPr>
          <p:cNvPr id="283" name="Grand Raiden"/>
          <p:cNvSpPr txBox="1"/>
          <p:nvPr/>
        </p:nvSpPr>
        <p:spPr>
          <a:xfrm>
            <a:off x="9384094" y="6185785"/>
            <a:ext cx="3516809" cy="77420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Grand Raiden</a:t>
            </a:r>
          </a:p>
        </p:txBody>
      </p:sp>
      <p:sp>
        <p:nvSpPr>
          <p:cNvPr id="284" name="Line"/>
          <p:cNvSpPr/>
          <p:nvPr/>
        </p:nvSpPr>
        <p:spPr>
          <a:xfrm>
            <a:off x="12955215" y="6804118"/>
            <a:ext cx="1038179" cy="720819"/>
          </a:xfrm>
          <a:prstGeom prst="line">
            <a:avLst/>
          </a:prstGeom>
          <a:ln w="635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285" name="Square"/>
          <p:cNvSpPr/>
          <p:nvPr/>
        </p:nvSpPr>
        <p:spPr>
          <a:xfrm>
            <a:off x="5742628" y="6358290"/>
            <a:ext cx="1270001" cy="1270001"/>
          </a:xfrm>
          <a:prstGeom prst="rect">
            <a:avLst/>
          </a:prstGeom>
          <a:solidFill>
            <a:srgbClr val="D5D5D5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 b="1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286" name="Square"/>
          <p:cNvSpPr/>
          <p:nvPr/>
        </p:nvSpPr>
        <p:spPr>
          <a:xfrm>
            <a:off x="6653052" y="7700850"/>
            <a:ext cx="1270001" cy="1270001"/>
          </a:xfrm>
          <a:prstGeom prst="rect">
            <a:avLst/>
          </a:prstGeom>
          <a:solidFill>
            <a:srgbClr val="D5D5D5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 b="1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287" name="(p,p’)"/>
          <p:cNvSpPr txBox="1"/>
          <p:nvPr/>
        </p:nvSpPr>
        <p:spPr>
          <a:xfrm>
            <a:off x="2886227" y="6461472"/>
            <a:ext cx="1256805" cy="67692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000"/>
            </a:lvl1pPr>
          </a:lstStyle>
          <a:p>
            <a:r>
              <a:t>(p,p’)</a:t>
            </a:r>
          </a:p>
        </p:txBody>
      </p:sp>
      <p:sp>
        <p:nvSpPr>
          <p:cNvPr id="288" name="Circle"/>
          <p:cNvSpPr/>
          <p:nvPr/>
        </p:nvSpPr>
        <p:spPr>
          <a:xfrm>
            <a:off x="918330" y="6931447"/>
            <a:ext cx="444501" cy="444501"/>
          </a:xfrm>
          <a:prstGeom prst="ellipse">
            <a:avLst/>
          </a:prstGeom>
          <a:solidFill>
            <a:srgbClr val="ED220D"/>
          </a:solidFill>
          <a:ln w="12700">
            <a:miter lim="400000"/>
          </a:ln>
          <a:effectLst>
            <a:outerShdw blurRad="50800" dist="63500" dir="2700000" rotWithShape="0">
              <a:srgbClr val="000000">
                <a:alpha val="50000"/>
              </a:srgbClr>
            </a:outerShdw>
          </a:effectLst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 b="1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289" name="Circle"/>
          <p:cNvSpPr/>
          <p:nvPr/>
        </p:nvSpPr>
        <p:spPr>
          <a:xfrm>
            <a:off x="5666428" y="6899208"/>
            <a:ext cx="444501" cy="444501"/>
          </a:xfrm>
          <a:prstGeom prst="ellipse">
            <a:avLst/>
          </a:prstGeom>
          <a:solidFill>
            <a:srgbClr val="ED220D"/>
          </a:solidFill>
          <a:ln w="12700">
            <a:miter lim="400000"/>
          </a:ln>
          <a:effectLst>
            <a:outerShdw blurRad="50800" dist="63500" dir="2700000" rotWithShape="0">
              <a:srgbClr val="000000">
                <a:alpha val="50000"/>
              </a:srgbClr>
            </a:outerShdw>
          </a:effectLst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 b="1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290" name="Circle"/>
          <p:cNvSpPr/>
          <p:nvPr/>
        </p:nvSpPr>
        <p:spPr>
          <a:xfrm>
            <a:off x="3533161" y="8397169"/>
            <a:ext cx="1083188" cy="1083188"/>
          </a:xfrm>
          <a:prstGeom prst="ellipse">
            <a:avLst/>
          </a:prstGeom>
          <a:solidFill>
            <a:schemeClr val="accent1">
              <a:hueOff val="114395"/>
              <a:lumOff val="-24975"/>
            </a:schemeClr>
          </a:solidFill>
          <a:ln w="12700">
            <a:miter lim="400000"/>
          </a:ln>
          <a:effectLst>
            <a:outerShdw blurRad="50800" dist="63500" dir="2700000" rotWithShape="0">
              <a:srgbClr val="000000">
                <a:alpha val="50000"/>
              </a:srgbClr>
            </a:outerShdw>
          </a:effectLst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 b="1"/>
            </a:pPr>
            <a:endParaRPr/>
          </a:p>
        </p:txBody>
      </p:sp>
      <p:sp>
        <p:nvSpPr>
          <p:cNvPr id="291" name="Line"/>
          <p:cNvSpPr/>
          <p:nvPr/>
        </p:nvSpPr>
        <p:spPr>
          <a:xfrm>
            <a:off x="1445910" y="7235947"/>
            <a:ext cx="2003734" cy="393716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  <a:effectLst>
            <a:outerShdw blurRad="50800" dist="63500" dir="2700000" rotWithShape="0">
              <a:srgbClr val="000000">
                <a:alpha val="50000"/>
              </a:srgbClr>
            </a:outerShdw>
          </a:effectLst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292" name="Line"/>
          <p:cNvSpPr/>
          <p:nvPr/>
        </p:nvSpPr>
        <p:spPr>
          <a:xfrm flipV="1">
            <a:off x="3570625" y="7179001"/>
            <a:ext cx="1977562" cy="436889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  <a:effectLst>
            <a:outerShdw blurRad="50800" dist="63500" dir="2700000" rotWithShape="0">
              <a:srgbClr val="000000">
                <a:alpha val="50000"/>
              </a:srgbClr>
            </a:outerShdw>
          </a:effectLst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293" name="Line"/>
          <p:cNvSpPr/>
          <p:nvPr/>
        </p:nvSpPr>
        <p:spPr>
          <a:xfrm>
            <a:off x="3538857" y="7751342"/>
            <a:ext cx="319733" cy="673221"/>
          </a:xfrm>
          <a:prstGeom prst="line">
            <a:avLst/>
          </a:prstGeom>
          <a:ln w="38100">
            <a:solidFill>
              <a:srgbClr val="000000"/>
            </a:solidFill>
            <a:custDash>
              <a:ds d="200000" sp="200000"/>
            </a:custDash>
            <a:miter lim="400000"/>
            <a:headEnd type="oval"/>
            <a:tailEnd type="oval"/>
          </a:ln>
          <a:effectLst>
            <a:outerShdw blurRad="50800" dist="63500" dir="2700000" rotWithShape="0">
              <a:srgbClr val="000000">
                <a:alpha val="50000"/>
              </a:srgbClr>
            </a:outerShdw>
          </a:effectLst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294" name="p"/>
          <p:cNvSpPr txBox="1"/>
          <p:nvPr/>
        </p:nvSpPr>
        <p:spPr>
          <a:xfrm>
            <a:off x="2024962" y="6666788"/>
            <a:ext cx="368301" cy="6769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000"/>
            </a:lvl1pPr>
          </a:lstStyle>
          <a:p>
            <a:r>
              <a:t>p</a:t>
            </a:r>
          </a:p>
        </p:txBody>
      </p:sp>
      <p:sp>
        <p:nvSpPr>
          <p:cNvPr id="295" name="p’"/>
          <p:cNvSpPr txBox="1"/>
          <p:nvPr/>
        </p:nvSpPr>
        <p:spPr>
          <a:xfrm>
            <a:off x="4635995" y="6666788"/>
            <a:ext cx="537469" cy="6769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000"/>
            </a:lvl1pPr>
          </a:lstStyle>
          <a:p>
            <a:r>
              <a:t>p’</a:t>
            </a:r>
          </a:p>
        </p:txBody>
      </p:sp>
      <p:sp>
        <p:nvSpPr>
          <p:cNvPr id="296" name="γ"/>
          <p:cNvSpPr txBox="1"/>
          <p:nvPr/>
        </p:nvSpPr>
        <p:spPr>
          <a:xfrm>
            <a:off x="3069018" y="7700850"/>
            <a:ext cx="338784" cy="6769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000"/>
            </a:lvl1pPr>
          </a:lstStyle>
          <a:p>
            <a:r>
              <a:t>γ</a:t>
            </a:r>
          </a:p>
        </p:txBody>
      </p:sp>
      <p:sp>
        <p:nvSpPr>
          <p:cNvPr id="297" name="Line"/>
          <p:cNvSpPr/>
          <p:nvPr/>
        </p:nvSpPr>
        <p:spPr>
          <a:xfrm flipV="1">
            <a:off x="4727196" y="8599940"/>
            <a:ext cx="1721166" cy="243317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  <a:effectLst>
            <a:outerShdw blurRad="50800" dist="63500" dir="2700000" rotWithShape="0">
              <a:srgbClr val="000000">
                <a:alpha val="50000"/>
              </a:srgbClr>
            </a:outerShdw>
          </a:effectLst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298" name="Si"/>
          <p:cNvSpPr txBox="1"/>
          <p:nvPr/>
        </p:nvSpPr>
        <p:spPr>
          <a:xfrm>
            <a:off x="7186744" y="7700850"/>
            <a:ext cx="622698" cy="77420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Si</a:t>
            </a:r>
          </a:p>
        </p:txBody>
      </p:sp>
      <p:sp>
        <p:nvSpPr>
          <p:cNvPr id="299" name="Circle"/>
          <p:cNvSpPr/>
          <p:nvPr/>
        </p:nvSpPr>
        <p:spPr>
          <a:xfrm>
            <a:off x="6557432" y="8190178"/>
            <a:ext cx="511071" cy="511071"/>
          </a:xfrm>
          <a:prstGeom prst="ellipse">
            <a:avLst/>
          </a:prstGeom>
          <a:solidFill>
            <a:schemeClr val="accent3">
              <a:hueOff val="914338"/>
              <a:satOff val="31515"/>
              <a:lumOff val="-30790"/>
            </a:schemeClr>
          </a:solidFill>
          <a:ln w="12700">
            <a:miter lim="400000"/>
          </a:ln>
          <a:effectLst>
            <a:outerShdw blurRad="50800" dist="63500" dir="2700000" rotWithShape="0">
              <a:srgbClr val="000000">
                <a:alpha val="50000"/>
              </a:srgbClr>
            </a:outerShdw>
          </a:effectLst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 b="1"/>
            </a:pPr>
            <a:endParaRPr/>
          </a:p>
        </p:txBody>
      </p:sp>
      <p:sp>
        <p:nvSpPr>
          <p:cNvPr id="300" name="GR"/>
          <p:cNvSpPr txBox="1"/>
          <p:nvPr/>
        </p:nvSpPr>
        <p:spPr>
          <a:xfrm>
            <a:off x="6069119" y="6333037"/>
            <a:ext cx="961133" cy="77420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GR</a:t>
            </a:r>
          </a:p>
        </p:txBody>
      </p:sp>
      <p:sp>
        <p:nvSpPr>
          <p:cNvPr id="301" name="p,α…"/>
          <p:cNvSpPr txBox="1"/>
          <p:nvPr/>
        </p:nvSpPr>
        <p:spPr>
          <a:xfrm>
            <a:off x="5117284" y="7843318"/>
            <a:ext cx="1269455" cy="6769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000"/>
            </a:lvl1pPr>
          </a:lstStyle>
          <a:p>
            <a:r>
              <a:t>p,α…</a:t>
            </a:r>
          </a:p>
        </p:txBody>
      </p:sp>
      <p:sp>
        <p:nvSpPr>
          <p:cNvPr id="302" name="Line"/>
          <p:cNvSpPr/>
          <p:nvPr/>
        </p:nvSpPr>
        <p:spPr>
          <a:xfrm>
            <a:off x="4735953" y="9161952"/>
            <a:ext cx="2189342" cy="157048"/>
          </a:xfrm>
          <a:prstGeom prst="line">
            <a:avLst/>
          </a:prstGeom>
          <a:ln w="38100">
            <a:solidFill>
              <a:srgbClr val="000000"/>
            </a:solidFill>
            <a:custDash>
              <a:ds d="200000" sp="200000"/>
            </a:custDash>
            <a:miter lim="400000"/>
          </a:ln>
          <a:effectLst>
            <a:outerShdw blurRad="50800" dist="63500" dir="2700000" rotWithShape="0">
              <a:srgbClr val="000000">
                <a:alpha val="50000"/>
              </a:srgbClr>
            </a:outerShdw>
          </a:effectLst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303" name="γ"/>
          <p:cNvSpPr txBox="1"/>
          <p:nvPr/>
        </p:nvSpPr>
        <p:spPr>
          <a:xfrm>
            <a:off x="5417499" y="9145908"/>
            <a:ext cx="338784" cy="6769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000"/>
            </a:lvl1pPr>
          </a:lstStyle>
          <a:p>
            <a:r>
              <a:t>γ</a:t>
            </a:r>
          </a:p>
        </p:txBody>
      </p:sp>
      <p:sp>
        <p:nvSpPr>
          <p:cNvPr id="304" name="Target"/>
          <p:cNvSpPr txBox="1"/>
          <p:nvPr/>
        </p:nvSpPr>
        <p:spPr>
          <a:xfrm>
            <a:off x="3225875" y="9510101"/>
            <a:ext cx="1395215" cy="6769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000"/>
            </a:lvl1pPr>
          </a:lstStyle>
          <a:p>
            <a:r>
              <a:t>Target</a:t>
            </a:r>
          </a:p>
        </p:txBody>
      </p:sp>
      <p:sp>
        <p:nvSpPr>
          <p:cNvPr id="305" name="Ex = Eγ = Sx + 27/26 * Ep"/>
          <p:cNvSpPr txBox="1"/>
          <p:nvPr/>
        </p:nvSpPr>
        <p:spPr>
          <a:xfrm>
            <a:off x="12631823" y="11538239"/>
            <a:ext cx="7020075" cy="85986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sz="5400"/>
            </a:pPr>
            <a:r>
              <a:t>E</a:t>
            </a:r>
            <a:r>
              <a:rPr baseline="-5999"/>
              <a:t>x</a:t>
            </a:r>
            <a:r>
              <a:t> = E</a:t>
            </a:r>
            <a:r>
              <a:rPr baseline="-5999"/>
              <a:t>γ </a:t>
            </a:r>
            <a:r>
              <a:t>= S</a:t>
            </a:r>
            <a:r>
              <a:rPr baseline="-5999"/>
              <a:t>x</a:t>
            </a:r>
            <a:r>
              <a:t> + 27/26 * E</a:t>
            </a:r>
            <a:r>
              <a:rPr baseline="-5999"/>
              <a:t>p</a:t>
            </a:r>
          </a:p>
        </p:txBody>
      </p:sp>
      <p:sp>
        <p:nvSpPr>
          <p:cNvPr id="306" name="Set-up"/>
          <p:cNvSpPr txBox="1">
            <a:spLocks noGrp="1"/>
          </p:cNvSpPr>
          <p:nvPr>
            <p:ph type="title"/>
          </p:nvPr>
        </p:nvSpPr>
        <p:spPr>
          <a:xfrm>
            <a:off x="1206500" y="1882004"/>
            <a:ext cx="21971000" cy="195359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1600" spc="-232"/>
            </a:lvl1pPr>
          </a:lstStyle>
          <a:p>
            <a:r>
              <a:rPr lang="en-US" dirty="0"/>
              <a:t>Coincidence analysis</a:t>
            </a:r>
            <a:endParaRPr dirty="0"/>
          </a:p>
        </p:txBody>
      </p:sp>
    </p:spTree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8" name="skrtdc.pdf" descr="skrtdc.pdf"/>
          <p:cNvPicPr>
            <a:picLocks noChangeAspect="1"/>
          </p:cNvPicPr>
          <p:nvPr/>
        </p:nvPicPr>
        <p:blipFill>
          <a:blip r:embed="rId3"/>
          <a:srcRect l="8378" t="15707" r="13733" b="24662"/>
          <a:stretch>
            <a:fillRect/>
          </a:stretch>
        </p:blipFill>
        <p:spPr>
          <a:xfrm>
            <a:off x="1939853" y="3704180"/>
            <a:ext cx="9327854" cy="9241576"/>
          </a:xfrm>
          <a:prstGeom prst="rect">
            <a:avLst/>
          </a:prstGeom>
          <a:ln w="12700">
            <a:miter lim="400000"/>
          </a:ln>
        </p:spPr>
      </p:pic>
      <p:sp>
        <p:nvSpPr>
          <p:cNvPr id="309" name="Si detectors"/>
          <p:cNvSpPr txBox="1">
            <a:spLocks noGrp="1"/>
          </p:cNvSpPr>
          <p:nvPr>
            <p:ph type="body" idx="21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r>
              <a:t>Si detectors</a:t>
            </a:r>
          </a:p>
        </p:txBody>
      </p:sp>
      <p:sp>
        <p:nvSpPr>
          <p:cNvPr id="310" name="applied a gate from TDC (-20~20ns)"/>
          <p:cNvSpPr txBox="1"/>
          <p:nvPr/>
        </p:nvSpPr>
        <p:spPr>
          <a:xfrm>
            <a:off x="12106639" y="7265697"/>
            <a:ext cx="11151853" cy="77420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r>
              <a:t>applied a gate from TDC (-20~20ns)</a:t>
            </a:r>
          </a:p>
        </p:txBody>
      </p:sp>
      <p:sp>
        <p:nvSpPr>
          <p:cNvPr id="311" name="TDC → GR trigger - Si hit time [ns]"/>
          <p:cNvSpPr txBox="1"/>
          <p:nvPr/>
        </p:nvSpPr>
        <p:spPr>
          <a:xfrm>
            <a:off x="12029133" y="5968368"/>
            <a:ext cx="9327754" cy="77420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ctr"/>
          </a:lstStyle>
          <a:p>
            <a:r>
              <a:t>TDC → GR trigger - Si hit time [ns]</a:t>
            </a:r>
          </a:p>
        </p:txBody>
      </p:sp>
      <p:sp>
        <p:nvSpPr>
          <p:cNvPr id="312" name="beam frequency = 1/60[ns-1] →peak interval = 60[ns]"/>
          <p:cNvSpPr txBox="1"/>
          <p:nvPr/>
        </p:nvSpPr>
        <p:spPr>
          <a:xfrm>
            <a:off x="2989933" y="5165971"/>
            <a:ext cx="4515877" cy="9074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>
              <a:defRPr sz="3000"/>
            </a:pPr>
            <a:r>
              <a:t>beam frequency = 1/60[ns</a:t>
            </a:r>
            <a:r>
              <a:rPr baseline="31999"/>
              <a:t>-1</a:t>
            </a:r>
            <a:r>
              <a:t>] →peak interval = 60[ns]</a:t>
            </a:r>
          </a:p>
        </p:txBody>
      </p:sp>
      <p:sp>
        <p:nvSpPr>
          <p:cNvPr id="313" name="subtract events (-80~-40&amp;40~80ns) from events(-20~20ns)"/>
          <p:cNvSpPr txBox="1"/>
          <p:nvPr/>
        </p:nvSpPr>
        <p:spPr>
          <a:xfrm>
            <a:off x="11813189" y="11997858"/>
            <a:ext cx="13802366" cy="6769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sz="4000"/>
            </a:lvl1pPr>
          </a:lstStyle>
          <a:p>
            <a:r>
              <a:t>subtract events (-80~-40&amp;40~80ns) from events(-20~20ns)</a:t>
            </a:r>
          </a:p>
        </p:txBody>
      </p:sp>
      <p:sp>
        <p:nvSpPr>
          <p:cNvPr id="314" name="Line"/>
          <p:cNvSpPr/>
          <p:nvPr/>
        </p:nvSpPr>
        <p:spPr>
          <a:xfrm flipH="1">
            <a:off x="9301780" y="4933738"/>
            <a:ext cx="1268430" cy="148939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315" name="prompt peak"/>
          <p:cNvSpPr txBox="1"/>
          <p:nvPr/>
        </p:nvSpPr>
        <p:spPr>
          <a:xfrm>
            <a:off x="10686391" y="4430763"/>
            <a:ext cx="3306044" cy="81122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5000"/>
            </a:lvl1pPr>
          </a:lstStyle>
          <a:p>
            <a:r>
              <a:t>prompt peak</a:t>
            </a:r>
          </a:p>
        </p:txBody>
      </p:sp>
      <p:sp>
        <p:nvSpPr>
          <p:cNvPr id="316" name="without Si 5-10(with only 4 detectors of 1st-layer)"/>
          <p:cNvSpPr txBox="1"/>
          <p:nvPr/>
        </p:nvSpPr>
        <p:spPr>
          <a:xfrm>
            <a:off x="13798585" y="1477497"/>
            <a:ext cx="9831575" cy="6399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3800"/>
            </a:lvl1pPr>
          </a:lstStyle>
          <a:p>
            <a:r>
              <a:t>without Si 5-10(with only 4 detectors of 1st-layer)</a:t>
            </a:r>
          </a:p>
        </p:txBody>
      </p:sp>
      <p:sp>
        <p:nvSpPr>
          <p:cNvPr id="317" name="TDC[ns]"/>
          <p:cNvSpPr txBox="1"/>
          <p:nvPr/>
        </p:nvSpPr>
        <p:spPr>
          <a:xfrm>
            <a:off x="8061638" y="12943389"/>
            <a:ext cx="1920331" cy="6769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000"/>
            </a:lvl1pPr>
          </a:lstStyle>
          <a:p>
            <a:r>
              <a:t>TDC[ns]</a:t>
            </a:r>
          </a:p>
        </p:txBody>
      </p:sp>
      <p:sp>
        <p:nvSpPr>
          <p:cNvPr id="318" name="→coincidence analysis"/>
          <p:cNvSpPr txBox="1"/>
          <p:nvPr/>
        </p:nvSpPr>
        <p:spPr>
          <a:xfrm>
            <a:off x="14874313" y="9467396"/>
            <a:ext cx="6573039" cy="87202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5500"/>
            </a:lvl1pPr>
          </a:lstStyle>
          <a:p>
            <a:r>
              <a:t>→coincidence analysis</a:t>
            </a:r>
          </a:p>
        </p:txBody>
      </p:sp>
      <p:sp>
        <p:nvSpPr>
          <p:cNvPr id="319" name="Coincidence analysis"/>
          <p:cNvSpPr txBox="1">
            <a:spLocks noGrp="1"/>
          </p:cNvSpPr>
          <p:nvPr>
            <p:ph type="title"/>
          </p:nvPr>
        </p:nvSpPr>
        <p:spPr>
          <a:xfrm>
            <a:off x="1206500" y="1079500"/>
            <a:ext cx="21971000" cy="1433163"/>
          </a:xfrm>
          <a:prstGeom prst="rect">
            <a:avLst/>
          </a:prstGeom>
        </p:spPr>
        <p:txBody>
          <a:bodyPr/>
          <a:lstStyle/>
          <a:p>
            <a:r>
              <a:t>Coincidence analysis</a:t>
            </a:r>
          </a:p>
        </p:txBody>
      </p:sp>
    </p:spTree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3" name="Coincidence analysis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Coincidence analysis</a:t>
            </a:r>
          </a:p>
        </p:txBody>
      </p:sp>
      <p:sp>
        <p:nvSpPr>
          <p:cNvPr id="324" name="correlations"/>
          <p:cNvSpPr txBox="1">
            <a:spLocks noGrp="1"/>
          </p:cNvSpPr>
          <p:nvPr>
            <p:ph type="body" idx="21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r>
              <a:t>correlations</a:t>
            </a:r>
          </a:p>
        </p:txBody>
      </p:sp>
      <p:pic>
        <p:nvPicPr>
          <p:cNvPr id="325" name="grskrf（ドラッグされました）.pdf" descr="grskrf（ドラッグされました）.pdf"/>
          <p:cNvPicPr>
            <a:picLocks noChangeAspect="1"/>
          </p:cNvPicPr>
          <p:nvPr/>
        </p:nvPicPr>
        <p:blipFill>
          <a:blip r:embed="rId3"/>
          <a:srcRect l="6010" t="51664" r="18701" b="23096"/>
          <a:stretch>
            <a:fillRect/>
          </a:stretch>
        </p:blipFill>
        <p:spPr>
          <a:xfrm>
            <a:off x="3288506" y="5088831"/>
            <a:ext cx="17807149" cy="7725053"/>
          </a:xfrm>
          <a:prstGeom prst="rect">
            <a:avLst/>
          </a:prstGeom>
          <a:ln w="12700">
            <a:miter lim="400000"/>
          </a:ln>
        </p:spPr>
      </p:pic>
      <p:sp>
        <p:nvSpPr>
          <p:cNvPr id="326" name="Excitation energy(MeV)"/>
          <p:cNvSpPr txBox="1"/>
          <p:nvPr/>
        </p:nvSpPr>
        <p:spPr>
          <a:xfrm>
            <a:off x="10525766" y="12518989"/>
            <a:ext cx="5084416" cy="6769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000"/>
            </a:lvl1pPr>
          </a:lstStyle>
          <a:p>
            <a:r>
              <a:t>Excitation energy(MeV)</a:t>
            </a:r>
          </a:p>
        </p:txBody>
      </p:sp>
      <p:sp>
        <p:nvSpPr>
          <p:cNvPr id="327" name="Si 1st-layer energy(MeV)"/>
          <p:cNvSpPr txBox="1"/>
          <p:nvPr/>
        </p:nvSpPr>
        <p:spPr>
          <a:xfrm rot="16200000">
            <a:off x="984741" y="7664591"/>
            <a:ext cx="5324526" cy="67692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000"/>
            </a:lvl1pPr>
          </a:lstStyle>
          <a:p>
            <a:r>
              <a:t>Si 1st-layer energy(MeV)</a:t>
            </a:r>
          </a:p>
        </p:txBody>
      </p:sp>
      <p:sp>
        <p:nvSpPr>
          <p:cNvPr id="328" name="27Al"/>
          <p:cNvSpPr txBox="1"/>
          <p:nvPr/>
        </p:nvSpPr>
        <p:spPr>
          <a:xfrm>
            <a:off x="7998082" y="4509285"/>
            <a:ext cx="1595968" cy="107983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sz="7000"/>
            </a:pPr>
            <a:r>
              <a:rPr baseline="31999"/>
              <a:t>27</a:t>
            </a:r>
            <a:r>
              <a:t>Al</a:t>
            </a:r>
          </a:p>
        </p:txBody>
      </p:sp>
      <p:sp>
        <p:nvSpPr>
          <p:cNvPr id="329" name="Threshold energy(MeV)"/>
          <p:cNvSpPr txBox="1"/>
          <p:nvPr/>
        </p:nvSpPr>
        <p:spPr>
          <a:xfrm>
            <a:off x="15316215" y="458597"/>
            <a:ext cx="6044804" cy="77420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Threshold energy(MeV)</a:t>
            </a:r>
          </a:p>
        </p:txBody>
      </p:sp>
      <p:graphicFrame>
        <p:nvGraphicFramePr>
          <p:cNvPr id="330" name="Table 1"/>
          <p:cNvGraphicFramePr/>
          <p:nvPr/>
        </p:nvGraphicFramePr>
        <p:xfrm>
          <a:off x="12559616" y="1377050"/>
          <a:ext cx="10972800" cy="1615882"/>
        </p:xfrm>
        <a:graphic>
          <a:graphicData uri="http://schemas.openxmlformats.org/drawingml/2006/table">
            <a:tbl>
              <a:tblPr>
                <a:tableStyleId>{4C3C2611-4C71-4FC5-86AE-919BDF0F9419}</a:tableStyleId>
              </a:tblPr>
              <a:tblGrid>
                <a:gridCol w="219456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945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1945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1945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19456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807941">
                <a:tc>
                  <a:txBody>
                    <a:bodyPr/>
                    <a:lstStyle/>
                    <a:p>
                      <a:pPr defTabSz="914400">
                        <a:defRPr sz="3200"/>
                      </a:pPr>
                      <a:endParaRPr/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defTabSz="914400"/>
                      <a:r>
                        <a:rPr sz="3200"/>
                        <a:t>proton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defTabSz="914400"/>
                      <a:r>
                        <a:rPr sz="3200"/>
                        <a:t>deuteron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defTabSz="914400"/>
                      <a:r>
                        <a:rPr sz="3200"/>
                        <a:t>alpha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defTabSz="914400"/>
                      <a:r>
                        <a:rPr sz="3200"/>
                        <a:t>neutron</a:t>
                      </a:r>
                    </a:p>
                  </a:txBody>
                  <a:tcPr marL="50800" marR="50800" marT="50800" marB="50800" anchor="ctr" horzOverflow="overflow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07941">
                <a:tc>
                  <a:txBody>
                    <a:bodyPr/>
                    <a:lstStyle/>
                    <a:p>
                      <a:pPr defTabSz="914400">
                        <a:defRPr sz="3200"/>
                      </a:pPr>
                      <a:r>
                        <a:rPr baseline="31999"/>
                        <a:t>27</a:t>
                      </a:r>
                      <a:r>
                        <a:t>Al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defTabSz="914400"/>
                      <a:r>
                        <a:rPr sz="3200"/>
                        <a:t>8.3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defTabSz="914400"/>
                      <a:r>
                        <a:rPr sz="3200"/>
                        <a:t>17.1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defTabSz="914400"/>
                      <a:r>
                        <a:rPr sz="3200"/>
                        <a:t>10.1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defTabSz="914400"/>
                      <a:r>
                        <a:rPr sz="3200"/>
                        <a:t>13.1</a:t>
                      </a:r>
                    </a:p>
                  </a:txBody>
                  <a:tcPr marL="50800" marR="50800" marT="50800" marB="50800" anchor="ctr" horzOverflow="overflow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4" name="correlations"/>
          <p:cNvSpPr txBox="1">
            <a:spLocks noGrp="1"/>
          </p:cNvSpPr>
          <p:nvPr>
            <p:ph type="body" idx="21"/>
          </p:nvPr>
        </p:nvSpPr>
        <p:spPr>
          <a:xfrm>
            <a:off x="1206500" y="2372962"/>
            <a:ext cx="5084416" cy="93478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r>
              <a:t>correlations</a:t>
            </a:r>
          </a:p>
        </p:txBody>
      </p:sp>
      <p:pic>
        <p:nvPicPr>
          <p:cNvPr id="335" name="grskrf（ドラッグされました）.pdf" descr="grskrf（ドラッグされました）.pdf"/>
          <p:cNvPicPr>
            <a:picLocks noChangeAspect="1"/>
          </p:cNvPicPr>
          <p:nvPr/>
        </p:nvPicPr>
        <p:blipFill>
          <a:blip r:embed="rId3"/>
          <a:srcRect l="6010" t="51664" r="18701" b="23096"/>
          <a:stretch>
            <a:fillRect/>
          </a:stretch>
        </p:blipFill>
        <p:spPr>
          <a:xfrm>
            <a:off x="3288506" y="5088832"/>
            <a:ext cx="17807150" cy="7725053"/>
          </a:xfrm>
          <a:prstGeom prst="rect">
            <a:avLst/>
          </a:prstGeom>
          <a:ln w="12700">
            <a:miter lim="400000"/>
          </a:ln>
        </p:spPr>
      </p:pic>
      <p:sp>
        <p:nvSpPr>
          <p:cNvPr id="336" name="Excitation energy(MeV)"/>
          <p:cNvSpPr txBox="1"/>
          <p:nvPr/>
        </p:nvSpPr>
        <p:spPr>
          <a:xfrm>
            <a:off x="10525766" y="12518989"/>
            <a:ext cx="5084416" cy="6769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000"/>
            </a:lvl1pPr>
          </a:lstStyle>
          <a:p>
            <a:r>
              <a:t>Excitation energy(MeV)</a:t>
            </a:r>
          </a:p>
        </p:txBody>
      </p:sp>
      <p:sp>
        <p:nvSpPr>
          <p:cNvPr id="337" name="Si 1st-layer energy(MeV)"/>
          <p:cNvSpPr txBox="1"/>
          <p:nvPr/>
        </p:nvSpPr>
        <p:spPr>
          <a:xfrm rot="16200000">
            <a:off x="984741" y="7664591"/>
            <a:ext cx="5324526" cy="67692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000"/>
            </a:lvl1pPr>
          </a:lstStyle>
          <a:p>
            <a:r>
              <a:t>Si 1st-layer energy(MeV)</a:t>
            </a:r>
          </a:p>
        </p:txBody>
      </p:sp>
      <p:sp>
        <p:nvSpPr>
          <p:cNvPr id="338" name="punch through events"/>
          <p:cNvSpPr txBox="1"/>
          <p:nvPr/>
        </p:nvSpPr>
        <p:spPr>
          <a:xfrm>
            <a:off x="18364195" y="4662100"/>
            <a:ext cx="5362576" cy="774205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punch through events</a:t>
            </a:r>
          </a:p>
        </p:txBody>
      </p:sp>
      <p:sp>
        <p:nvSpPr>
          <p:cNvPr id="339" name="27Al(p,p’p)26Mgg.s."/>
          <p:cNvSpPr txBox="1"/>
          <p:nvPr/>
        </p:nvSpPr>
        <p:spPr>
          <a:xfrm>
            <a:off x="6484120" y="6897418"/>
            <a:ext cx="4623892" cy="77420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baseline="31999"/>
            </a:pPr>
            <a:r>
              <a:t>27</a:t>
            </a:r>
            <a:r>
              <a:rPr baseline="0"/>
              <a:t>Al(p,p’p)</a:t>
            </a:r>
            <a:r>
              <a:t>26</a:t>
            </a:r>
            <a:r>
              <a:rPr baseline="0"/>
              <a:t>Mg</a:t>
            </a:r>
            <a:r>
              <a:rPr baseline="-5999"/>
              <a:t>g.s.</a:t>
            </a:r>
          </a:p>
        </p:txBody>
      </p:sp>
      <p:sp>
        <p:nvSpPr>
          <p:cNvPr id="340" name="Line"/>
          <p:cNvSpPr/>
          <p:nvPr/>
        </p:nvSpPr>
        <p:spPr>
          <a:xfrm flipH="1">
            <a:off x="16851276" y="5672240"/>
            <a:ext cx="2380501" cy="2380501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341" name="Oval"/>
          <p:cNvSpPr/>
          <p:nvPr/>
        </p:nvSpPr>
        <p:spPr>
          <a:xfrm rot="1860000">
            <a:off x="13217083" y="7818882"/>
            <a:ext cx="4636745" cy="3353456"/>
          </a:xfrm>
          <a:prstGeom prst="ellips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 b="1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342" name="Oval"/>
          <p:cNvSpPr/>
          <p:nvPr/>
        </p:nvSpPr>
        <p:spPr>
          <a:xfrm rot="19376581">
            <a:off x="7031970" y="7622433"/>
            <a:ext cx="8006974" cy="2624623"/>
          </a:xfrm>
          <a:prstGeom prst="ellips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 b="1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343" name="Coincidence analysis"/>
          <p:cNvSpPr txBox="1">
            <a:spLocks noGrp="1"/>
          </p:cNvSpPr>
          <p:nvPr>
            <p:ph type="title"/>
          </p:nvPr>
        </p:nvSpPr>
        <p:spPr>
          <a:xfrm>
            <a:off x="1206500" y="1079500"/>
            <a:ext cx="10509583" cy="1433163"/>
          </a:xfrm>
          <a:prstGeom prst="rect">
            <a:avLst/>
          </a:prstGeom>
        </p:spPr>
        <p:txBody>
          <a:bodyPr/>
          <a:lstStyle/>
          <a:p>
            <a:r>
              <a:t>Coincidence analysis</a:t>
            </a:r>
          </a:p>
        </p:txBody>
      </p:sp>
      <p:sp>
        <p:nvSpPr>
          <p:cNvPr id="344" name="Threshold energy(MeV)"/>
          <p:cNvSpPr txBox="1"/>
          <p:nvPr/>
        </p:nvSpPr>
        <p:spPr>
          <a:xfrm>
            <a:off x="15316215" y="458597"/>
            <a:ext cx="6044804" cy="77420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Threshold energy(MeV)</a:t>
            </a:r>
          </a:p>
        </p:txBody>
      </p:sp>
      <p:graphicFrame>
        <p:nvGraphicFramePr>
          <p:cNvPr id="345" name="Table 1"/>
          <p:cNvGraphicFramePr/>
          <p:nvPr/>
        </p:nvGraphicFramePr>
        <p:xfrm>
          <a:off x="12559616" y="1377050"/>
          <a:ext cx="10972800" cy="1615882"/>
        </p:xfrm>
        <a:graphic>
          <a:graphicData uri="http://schemas.openxmlformats.org/drawingml/2006/table">
            <a:tbl>
              <a:tblPr>
                <a:tableStyleId>{4C3C2611-4C71-4FC5-86AE-919BDF0F9419}</a:tableStyleId>
              </a:tblPr>
              <a:tblGrid>
                <a:gridCol w="219456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945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1945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1945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19456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807941">
                <a:tc>
                  <a:txBody>
                    <a:bodyPr/>
                    <a:lstStyle/>
                    <a:p>
                      <a:pPr defTabSz="914400">
                        <a:defRPr sz="3200"/>
                      </a:pPr>
                      <a:endParaRPr/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defTabSz="914400"/>
                      <a:r>
                        <a:rPr sz="3200"/>
                        <a:t>proton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defTabSz="914400"/>
                      <a:r>
                        <a:rPr sz="3200"/>
                        <a:t>deuteron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defTabSz="914400"/>
                      <a:r>
                        <a:rPr sz="3200"/>
                        <a:t>alpha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defTabSz="914400"/>
                      <a:r>
                        <a:rPr sz="3200"/>
                        <a:t>neutron</a:t>
                      </a:r>
                    </a:p>
                  </a:txBody>
                  <a:tcPr marL="50800" marR="50800" marT="50800" marB="50800" anchor="ctr" horzOverflow="overflow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07941">
                <a:tc>
                  <a:txBody>
                    <a:bodyPr/>
                    <a:lstStyle/>
                    <a:p>
                      <a:pPr defTabSz="914400">
                        <a:defRPr sz="3200"/>
                      </a:pPr>
                      <a:r>
                        <a:rPr baseline="31999"/>
                        <a:t>27</a:t>
                      </a:r>
                      <a:r>
                        <a:t>Al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defTabSz="914400"/>
                      <a:r>
                        <a:rPr sz="3200"/>
                        <a:t>8.3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defTabSz="914400"/>
                      <a:r>
                        <a:rPr sz="3200"/>
                        <a:t>17.1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defTabSz="914400"/>
                      <a:r>
                        <a:rPr sz="3200"/>
                        <a:t>10.1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defTabSz="914400"/>
                      <a:r>
                        <a:rPr sz="3200"/>
                        <a:t>13.1</a:t>
                      </a:r>
                    </a:p>
                  </a:txBody>
                  <a:tcPr marL="50800" marR="50800" marT="50800" marB="50800" anchor="ctr" horzOverflow="overflow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346" name="27Al"/>
          <p:cNvSpPr txBox="1"/>
          <p:nvPr/>
        </p:nvSpPr>
        <p:spPr>
          <a:xfrm>
            <a:off x="7998082" y="4509285"/>
            <a:ext cx="1595968" cy="107983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sz="7000"/>
            </a:pPr>
            <a:r>
              <a:rPr baseline="31999"/>
              <a:t>27</a:t>
            </a:r>
            <a:r>
              <a:t>Al</a:t>
            </a:r>
          </a:p>
        </p:txBody>
      </p:sp>
    </p:spTree>
  </p:cSld>
  <p:clrMapOvr>
    <a:masterClrMapping/>
  </p:clrMapOvr>
  <p:transition spd="med"/>
</p:sld>
</file>

<file path=ppt/theme/theme1.xml><?xml version="1.0" encoding="utf-8"?>
<a:theme xmlns:a="http://schemas.openxmlformats.org/drawingml/2006/main" name="21_BasicWhite">
  <a:themeElements>
    <a:clrScheme name="21_Basic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FD932"/>
      </a:accent4>
      <a:accent5>
        <a:srgbClr val="FF644E"/>
      </a:accent5>
      <a:accent6>
        <a:srgbClr val="FF42A1"/>
      </a:accent6>
      <a:hlink>
        <a:srgbClr val="0000FF"/>
      </a:hlink>
      <a:folHlink>
        <a:srgbClr val="FF00FF"/>
      </a:folHlink>
    </a:clrScheme>
    <a:fontScheme name="21_BasicWhite">
      <a:majorFont>
        <a:latin typeface="Times New Roman"/>
        <a:ea typeface="Times New Roman"/>
        <a:cs typeface="Times New Roman"/>
      </a:majorFont>
      <a:minorFont>
        <a:latin typeface="Times New Roman"/>
        <a:ea typeface="Times New Roman"/>
        <a:cs typeface="Times New Roman"/>
      </a:minorFont>
    </a:fontScheme>
    <a:fmtScheme name="21_Basic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0000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1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Times New Roman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l" defTabSz="2438338" rtl="0" fontAlgn="auto" latinLnBrk="0" hangingPunct="0">
          <a:lnSpc>
            <a:spcPct val="90000"/>
          </a:lnSpc>
          <a:spcBef>
            <a:spcPts val="4500"/>
          </a:spcBef>
          <a:spcAft>
            <a:spcPts val="0"/>
          </a:spcAft>
          <a:buClrTx/>
          <a:buSzTx/>
          <a:buFontTx/>
          <a:buNone/>
          <a:tabLst/>
          <a:defRPr kumimoji="0" sz="4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Times New Roman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21_BasicWhite">
  <a:themeElements>
    <a:clrScheme name="21_Basic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FD932"/>
      </a:accent4>
      <a:accent5>
        <a:srgbClr val="FF644E"/>
      </a:accent5>
      <a:accent6>
        <a:srgbClr val="FF42A1"/>
      </a:accent6>
      <a:hlink>
        <a:srgbClr val="0000FF"/>
      </a:hlink>
      <a:folHlink>
        <a:srgbClr val="FF00FF"/>
      </a:folHlink>
    </a:clrScheme>
    <a:fontScheme name="21_BasicWhite">
      <a:majorFont>
        <a:latin typeface="Times New Roman"/>
        <a:ea typeface="Times New Roman"/>
        <a:cs typeface="Times New Roman"/>
      </a:majorFont>
      <a:minorFont>
        <a:latin typeface="Times New Roman"/>
        <a:ea typeface="Times New Roman"/>
        <a:cs typeface="Times New Roman"/>
      </a:minorFont>
    </a:fontScheme>
    <a:fmtScheme name="21_Basic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0000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1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Times New Roman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l" defTabSz="2438338" rtl="0" fontAlgn="auto" latinLnBrk="0" hangingPunct="0">
          <a:lnSpc>
            <a:spcPct val="90000"/>
          </a:lnSpc>
          <a:spcBef>
            <a:spcPts val="4500"/>
          </a:spcBef>
          <a:spcAft>
            <a:spcPts val="0"/>
          </a:spcAft>
          <a:buClrTx/>
          <a:buSzTx/>
          <a:buFontTx/>
          <a:buNone/>
          <a:tabLst/>
          <a:defRPr kumimoji="0" sz="4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Times New Roman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1902</Words>
  <Application>Microsoft Macintosh PowerPoint</Application>
  <PresentationFormat>Custom</PresentationFormat>
  <Paragraphs>363</Paragraphs>
  <Slides>31</Slides>
  <Notes>18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5" baseType="lpstr">
      <vt:lpstr>Cambria Math</vt:lpstr>
      <vt:lpstr>Graphik</vt:lpstr>
      <vt:lpstr>Times New Roman</vt:lpstr>
      <vt:lpstr>21_BasicWhite</vt:lpstr>
      <vt:lpstr>Photonuclear excitation of 27Al and particle emission  on PANDORA project. </vt:lpstr>
      <vt:lpstr>PowerPoint Presentation</vt:lpstr>
      <vt:lpstr>Overview</vt:lpstr>
      <vt:lpstr>Giant Dipole Resonance</vt:lpstr>
      <vt:lpstr>Set-up</vt:lpstr>
      <vt:lpstr>Coincidence analysis</vt:lpstr>
      <vt:lpstr>Coincidence analysis</vt:lpstr>
      <vt:lpstr>Coincidence analysis</vt:lpstr>
      <vt:lpstr>Coincidence analysis</vt:lpstr>
      <vt:lpstr>27Al proton decay</vt:lpstr>
      <vt:lpstr>27Al proton decay</vt:lpstr>
      <vt:lpstr>Coincidence analysis</vt:lpstr>
      <vt:lpstr>Coincidence analysis</vt:lpstr>
      <vt:lpstr>Coincidence analysis</vt:lpstr>
      <vt:lpstr>Particle identification</vt:lpstr>
      <vt:lpstr>PowerPoint Presentation</vt:lpstr>
      <vt:lpstr>PowerPoint Presentation</vt:lpstr>
      <vt:lpstr>27Al decay channel</vt:lpstr>
      <vt:lpstr>Preliminary results of 27Al</vt:lpstr>
      <vt:lpstr>PowerPoint Presentation</vt:lpstr>
      <vt:lpstr>PowerPoint Presentation</vt:lpstr>
      <vt:lpstr>Future work</vt:lpstr>
      <vt:lpstr>Summary</vt:lpstr>
      <vt:lpstr>PowerPoint Presentation</vt:lpstr>
      <vt:lpstr>Analysis</vt:lpstr>
      <vt:lpstr>Analysis</vt:lpstr>
      <vt:lpstr>PowerPoint Presentation</vt:lpstr>
      <vt:lpstr>12C decay channel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ModifiedBy>陽平 笹川</cp:lastModifiedBy>
  <cp:revision>1</cp:revision>
  <dcterms:modified xsi:type="dcterms:W3CDTF">2024-05-28T17:39:06Z</dcterms:modified>
</cp:coreProperties>
</file>