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68" name="Shape 168"/>
          <p:cNvSpPr/>
          <p:nvPr>
            <p:ph type="sldImg"/>
          </p:nvPr>
        </p:nvSpPr>
        <p:spPr>
          <a:xfrm>
            <a:off x="1143000" y="685800"/>
            <a:ext cx="4572000" cy="3429000"/>
          </a:xfrm>
          <a:prstGeom prst="rect">
            <a:avLst/>
          </a:prstGeom>
        </p:spPr>
        <p:txBody>
          <a:bodyPr/>
          <a:lstStyle/>
          <a:p>
            <a:pPr/>
          </a:p>
        </p:txBody>
      </p:sp>
      <p:sp>
        <p:nvSpPr>
          <p:cNvPr id="169" name="Shape 16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9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10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10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109"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11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1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11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2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2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35"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3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3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44" name="Bowl of salad with fried rice, boiled eggs and chopsticks"/>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45" name="Bowl with salmon cakes, salad and houmous "/>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46" name="Bowl of pappardelle pasta with parsley butter, roasted hazelnuts and shaved parmesan chees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54" name="bowl of salad with fried rice, boiled eggs and chopsticks"/>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5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Avocados and limes"/>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Bowl with salmon cakes, salad and houmous"/>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Bowl of pappardelle pasta with parsley butter, roasted hazelnuts and shaved parmesan cheese"/>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Small">
    <p:spTree>
      <p:nvGrpSpPr>
        <p:cNvPr id="1" name=""/>
        <p:cNvGrpSpPr/>
        <p:nvPr/>
      </p:nvGrpSpPr>
      <p:grpSpPr>
        <a:xfrm>
          <a:off x="0" y="0"/>
          <a:ext cx="0" cy="0"/>
          <a:chOff x="0" y="0"/>
          <a:chExt cx="0" cy="0"/>
        </a:xfrm>
      </p:grpSpPr>
      <p:sp>
        <p:nvSpPr>
          <p:cNvPr id="71"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7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7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Large">
    <p:spTree>
      <p:nvGrpSpPr>
        <p:cNvPr id="1" name=""/>
        <p:cNvGrpSpPr/>
        <p:nvPr/>
      </p:nvGrpSpPr>
      <p:grpSpPr>
        <a:xfrm>
          <a:off x="0" y="0"/>
          <a:ext cx="0" cy="0"/>
          <a:chOff x="0" y="0"/>
          <a:chExt cx="0" cy="0"/>
        </a:xfrm>
      </p:grpSpPr>
      <p:sp>
        <p:nvSpPr>
          <p:cNvPr id="81"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8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9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9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mailto:wanja.paulsen@fys.uio.no" TargetMode="External"/><Relationship Id="rId4" Type="http://schemas.openxmlformats.org/officeDocument/2006/relationships/image" Target="../media/image2.png"/><Relationship Id="rId5" Type="http://schemas.openxmlformats.org/officeDocument/2006/relationships/image" Target="../media/image3.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7.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8.png"/><Relationship Id="rId4" Type="http://schemas.openxmlformats.org/officeDocument/2006/relationships/image" Target="../media/image19.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20.png"/><Relationship Id="rId4" Type="http://schemas.openxmlformats.org/officeDocument/2006/relationships/image" Target="../media/image21.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22.png"/><Relationship Id="rId4" Type="http://schemas.openxmlformats.org/officeDocument/2006/relationships/image" Target="../media/image2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24.png"/><Relationship Id="rId4" Type="http://schemas.openxmlformats.org/officeDocument/2006/relationships/image" Target="../media/image25.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26.png"/><Relationship Id="rId4" Type="http://schemas.openxmlformats.org/officeDocument/2006/relationships/image" Target="../media/image27.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28.png"/><Relationship Id="rId4" Type="http://schemas.openxmlformats.org/officeDocument/2006/relationships/image" Target="../media/image29.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30.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12.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33.png"/><Relationship Id="rId4" Type="http://schemas.openxmlformats.org/officeDocument/2006/relationships/image" Target="../media/image34.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2.png"/><Relationship Id="rId4" Type="http://schemas.openxmlformats.org/officeDocument/2006/relationships/image" Target="../media/image35.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3.png"/><Relationship Id="rId4" Type="http://schemas.openxmlformats.org/officeDocument/2006/relationships/image" Target="../media/image14.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36.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22.png"/><Relationship Id="rId4" Type="http://schemas.openxmlformats.org/officeDocument/2006/relationships/image" Target="../media/image24.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37.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38.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0.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1.png"/><Relationship Id="rId4" Type="http://schemas.openxmlformats.org/officeDocument/2006/relationships/image" Target="../media/image12.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5.png"/><Relationship Id="rId4" Type="http://schemas.openxmlformats.org/officeDocument/2006/relationships/image" Target="../media/image1.jpeg"/><Relationship Id="rId5" Type="http://schemas.openxmlformats.org/officeDocument/2006/relationships/image" Target="../media/image2.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png"/><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1" name="Screenshot 2024-05-30 at 14.25.26.png" descr="Screenshot 2024-05-30 at 14.25.26.png"/>
          <p:cNvPicPr>
            <a:picLocks noChangeAspect="1"/>
          </p:cNvPicPr>
          <p:nvPr/>
        </p:nvPicPr>
        <p:blipFill>
          <a:blip r:embed="rId2">
            <a:extLst/>
          </a:blip>
          <a:stretch>
            <a:fillRect/>
          </a:stretch>
        </p:blipFill>
        <p:spPr>
          <a:xfrm>
            <a:off x="-83146" y="-41773"/>
            <a:ext cx="24619243" cy="13799546"/>
          </a:xfrm>
          <a:prstGeom prst="rect">
            <a:avLst/>
          </a:prstGeom>
          <a:ln w="12700">
            <a:miter lim="400000"/>
          </a:ln>
        </p:spPr>
      </p:pic>
      <p:sp>
        <p:nvSpPr>
          <p:cNvPr id="172"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173"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174" name="1"/>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a:t>
            </a:r>
          </a:p>
        </p:txBody>
      </p:sp>
      <p:sp>
        <p:nvSpPr>
          <p:cNvPr id="175" name="Remeasuring the ɣ-decay branching ratio of…"/>
          <p:cNvSpPr txBox="1"/>
          <p:nvPr>
            <p:ph type="ctrTitle"/>
          </p:nvPr>
        </p:nvSpPr>
        <p:spPr>
          <a:prstGeom prst="rect">
            <a:avLst/>
          </a:prstGeom>
        </p:spPr>
        <p:txBody>
          <a:bodyPr/>
          <a:lstStyle/>
          <a:p>
            <a:pPr algn="ctr" defTabSz="584200">
              <a:lnSpc>
                <a:spcPct val="100000"/>
              </a:lnSpc>
              <a:defRPr spc="0" sz="8000">
                <a:latin typeface="Times New Roman"/>
                <a:ea typeface="Times New Roman"/>
                <a:cs typeface="Times New Roman"/>
                <a:sym typeface="Times New Roman"/>
              </a:defRPr>
            </a:pPr>
            <a:r>
              <a:t>Remeasuring the ɣ-decay branching ratio of</a:t>
            </a:r>
          </a:p>
          <a:p>
            <a:pPr algn="ctr" defTabSz="584200">
              <a:lnSpc>
                <a:spcPct val="100000"/>
              </a:lnSpc>
              <a:defRPr spc="0" sz="8000">
                <a:latin typeface="Times New Roman"/>
                <a:ea typeface="Times New Roman"/>
                <a:cs typeface="Times New Roman"/>
                <a:sym typeface="Times New Roman"/>
              </a:defRPr>
            </a:pPr>
            <a:r>
              <a:t>the Hoyle state at OCL</a:t>
            </a:r>
          </a:p>
        </p:txBody>
      </p:sp>
      <p:sp>
        <p:nvSpPr>
          <p:cNvPr id="176" name="9th Workshop on Nuclear Level Density and Gamma Strength…"/>
          <p:cNvSpPr txBox="1"/>
          <p:nvPr>
            <p:ph type="subTitle" sz="quarter" idx="1"/>
          </p:nvPr>
        </p:nvSpPr>
        <p:spPr>
          <a:xfrm>
            <a:off x="1206500" y="7433326"/>
            <a:ext cx="21971000" cy="1905001"/>
          </a:xfrm>
          <a:prstGeom prst="rect">
            <a:avLst/>
          </a:prstGeom>
        </p:spPr>
        <p:txBody>
          <a:bodyPr/>
          <a:lstStyle/>
          <a:p>
            <a:pPr algn="ctr" defTabSz="584200">
              <a:defRPr sz="3700">
                <a:latin typeface="Times New Roman"/>
                <a:ea typeface="Times New Roman"/>
                <a:cs typeface="Times New Roman"/>
                <a:sym typeface="Times New Roman"/>
              </a:defRPr>
            </a:pPr>
            <a:r>
              <a:t>9th Workshop on Nuclear Level Density and Gamma Strength</a:t>
            </a:r>
          </a:p>
          <a:p>
            <a:pPr algn="ctr" defTabSz="584200">
              <a:defRPr sz="3700">
                <a:latin typeface="Times New Roman"/>
                <a:ea typeface="Times New Roman"/>
                <a:cs typeface="Times New Roman"/>
                <a:sym typeface="Times New Roman"/>
              </a:defRPr>
            </a:pPr>
            <a:r>
              <a:t>31.05.24</a:t>
            </a:r>
          </a:p>
        </p:txBody>
      </p:sp>
      <p:sp>
        <p:nvSpPr>
          <p:cNvPr id="177" name="Wanja Paulsen"/>
          <p:cNvSpPr txBox="1"/>
          <p:nvPr/>
        </p:nvSpPr>
        <p:spPr>
          <a:xfrm>
            <a:off x="10498583" y="9548462"/>
            <a:ext cx="3386834"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lvl1pPr defTabSz="825500">
              <a:lnSpc>
                <a:spcPct val="100000"/>
              </a:lnSpc>
              <a:spcBef>
                <a:spcPts val="0"/>
              </a:spcBef>
              <a:defRPr b="1" sz="3600">
                <a:latin typeface="Times New Roman"/>
                <a:ea typeface="Times New Roman"/>
                <a:cs typeface="Times New Roman"/>
                <a:sym typeface="Times New Roman"/>
              </a:defRPr>
            </a:lvl1pPr>
          </a:lstStyle>
          <a:p>
            <a:pPr/>
            <a:r>
              <a:t>Wanja Paulsen</a:t>
            </a:r>
          </a:p>
        </p:txBody>
      </p:sp>
      <p:sp>
        <p:nvSpPr>
          <p:cNvPr id="178" name="Supervisors: Sunniva Siem, Kevin C. W. Li"/>
          <p:cNvSpPr txBox="1"/>
          <p:nvPr/>
        </p:nvSpPr>
        <p:spPr>
          <a:xfrm>
            <a:off x="7862489" y="11244665"/>
            <a:ext cx="8659022"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lvl1pPr defTabSz="825500">
              <a:lnSpc>
                <a:spcPct val="100000"/>
              </a:lnSpc>
              <a:spcBef>
                <a:spcPts val="0"/>
              </a:spcBef>
              <a:defRPr b="1" sz="3600">
                <a:latin typeface="Times New Roman"/>
                <a:ea typeface="Times New Roman"/>
                <a:cs typeface="Times New Roman"/>
                <a:sym typeface="Times New Roman"/>
              </a:defRPr>
            </a:lvl1pPr>
          </a:lstStyle>
          <a:p>
            <a:pPr/>
            <a:r>
              <a:t>Supervisors: Sunniva Siem, Kevin C. W. Li</a:t>
            </a:r>
          </a:p>
        </p:txBody>
      </p:sp>
      <p:sp>
        <p:nvSpPr>
          <p:cNvPr id="179" name="Line"/>
          <p:cNvSpPr/>
          <p:nvPr/>
        </p:nvSpPr>
        <p:spPr>
          <a:xfrm>
            <a:off x="3263068" y="9032940"/>
            <a:ext cx="7986314"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180" name="Line"/>
          <p:cNvSpPr/>
          <p:nvPr/>
        </p:nvSpPr>
        <p:spPr>
          <a:xfrm>
            <a:off x="13134618" y="9032940"/>
            <a:ext cx="7986315"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181" name="Circle"/>
          <p:cNvSpPr/>
          <p:nvPr/>
        </p:nvSpPr>
        <p:spPr>
          <a:xfrm>
            <a:off x="12096749" y="8937690"/>
            <a:ext cx="190501" cy="190501"/>
          </a:xfrm>
          <a:prstGeom prst="ellipse">
            <a:avLst/>
          </a:prstGeom>
          <a:solidFill>
            <a:srgbClr val="000000"/>
          </a:solidFill>
          <a:ln w="12700">
            <a:miter lim="400000"/>
          </a:ln>
        </p:spPr>
        <p:txBody>
          <a:bodyPr lIns="50800" tIns="50800" rIns="50800" bIns="50800" anchor="ct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182" name="Contact: wanja.paulsen@fys.uio.no"/>
          <p:cNvSpPr txBox="1"/>
          <p:nvPr/>
        </p:nvSpPr>
        <p:spPr>
          <a:xfrm>
            <a:off x="8594600" y="10396563"/>
            <a:ext cx="7120138"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defTabSz="825500">
              <a:lnSpc>
                <a:spcPct val="100000"/>
              </a:lnSpc>
              <a:spcBef>
                <a:spcPts val="0"/>
              </a:spcBef>
              <a:defRPr sz="3600">
                <a:latin typeface="Times New Roman"/>
                <a:ea typeface="Times New Roman"/>
                <a:cs typeface="Times New Roman"/>
                <a:sym typeface="Times New Roman"/>
              </a:defRPr>
            </a:pPr>
            <a:r>
              <a:t>Contact: </a:t>
            </a:r>
            <a:r>
              <a:rPr u="sng">
                <a:hlinkClick r:id="rId3" invalidUrl="" action="" tgtFrame="" tooltip="" history="1" highlightClick="0" endSnd="0"/>
              </a:rPr>
              <a:t>wanja.paulsen@fys.uio.no</a:t>
            </a:r>
          </a:p>
        </p:txBody>
      </p:sp>
      <p:pic>
        <p:nvPicPr>
          <p:cNvPr id="183" name="Image" descr="Image"/>
          <p:cNvPicPr>
            <a:picLocks noChangeAspect="1"/>
          </p:cNvPicPr>
          <p:nvPr/>
        </p:nvPicPr>
        <p:blipFill>
          <a:blip r:embed="rId4">
            <a:extLst/>
          </a:blip>
          <a:stretch>
            <a:fillRect/>
          </a:stretch>
        </p:blipFill>
        <p:spPr>
          <a:xfrm>
            <a:off x="19650806" y="9240326"/>
            <a:ext cx="2530003" cy="2530079"/>
          </a:xfrm>
          <a:prstGeom prst="rect">
            <a:avLst/>
          </a:prstGeom>
          <a:ln w="12700">
            <a:miter lim="400000"/>
          </a:ln>
        </p:spPr>
      </p:pic>
      <p:pic>
        <p:nvPicPr>
          <p:cNvPr id="184" name="logo_norsk.pdf" descr="logo_norsk.pdf"/>
          <p:cNvPicPr>
            <a:picLocks noChangeAspect="1"/>
          </p:cNvPicPr>
          <p:nvPr/>
        </p:nvPicPr>
        <p:blipFill>
          <a:blip r:embed="rId5">
            <a:extLst/>
          </a:blip>
          <a:srcRect l="50297" t="0" r="9245" b="73645"/>
          <a:stretch>
            <a:fillRect/>
          </a:stretch>
        </p:blipFill>
        <p:spPr>
          <a:xfrm>
            <a:off x="1681632" y="9240326"/>
            <a:ext cx="2802579" cy="2530182"/>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76"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377" name="Analysis: Background subtraction"/>
          <p:cNvSpPr txBox="1"/>
          <p:nvPr/>
        </p:nvSpPr>
        <p:spPr>
          <a:xfrm>
            <a:off x="7535115" y="325986"/>
            <a:ext cx="9620108"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Analysis: Background subtraction</a:t>
            </a:r>
          </a:p>
        </p:txBody>
      </p:sp>
      <p:sp>
        <p:nvSpPr>
          <p:cNvPr id="378" name="Line"/>
          <p:cNvSpPr/>
          <p:nvPr/>
        </p:nvSpPr>
        <p:spPr>
          <a:xfrm>
            <a:off x="2100102" y="1375428"/>
            <a:ext cx="20490133"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79" name="Different combinations of particles:"/>
          <p:cNvSpPr txBox="1"/>
          <p:nvPr/>
        </p:nvSpPr>
        <p:spPr>
          <a:xfrm>
            <a:off x="1074160" y="1794734"/>
            <a:ext cx="8095483"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u="sng">
                <a:latin typeface="Times New Roman"/>
                <a:ea typeface="Times New Roman"/>
                <a:cs typeface="Times New Roman"/>
                <a:sym typeface="Times New Roman"/>
              </a:defRPr>
            </a:lvl1pPr>
          </a:lstStyle>
          <a:p>
            <a:pPr/>
            <a:r>
              <a:t>Different combinations of particles:</a:t>
            </a:r>
          </a:p>
        </p:txBody>
      </p:sp>
      <p:sp>
        <p:nvSpPr>
          <p:cNvPr id="380" name="Proton and both gammas are in coincidence with each other…"/>
          <p:cNvSpPr txBox="1"/>
          <p:nvPr/>
        </p:nvSpPr>
        <p:spPr>
          <a:xfrm>
            <a:off x="1085717" y="2790145"/>
            <a:ext cx="9094955" cy="461823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609599" indent="-609599">
              <a:lnSpc>
                <a:spcPct val="100000"/>
              </a:lnSpc>
              <a:buSzPct val="123000"/>
              <a:buChar char="•"/>
              <a:defRPr sz="3200">
                <a:latin typeface="Times New Roman"/>
                <a:ea typeface="Times New Roman"/>
                <a:cs typeface="Times New Roman"/>
                <a:sym typeface="Times New Roman"/>
              </a:defRPr>
            </a:pPr>
            <a:r>
              <a:t>Proton and both gammas are in coincidence with each other</a:t>
            </a:r>
          </a:p>
          <a:p>
            <a:pPr marL="609599" indent="-609599">
              <a:lnSpc>
                <a:spcPct val="100000"/>
              </a:lnSpc>
              <a:buSzPct val="123000"/>
              <a:buChar char="•"/>
              <a:defRPr sz="3200">
                <a:latin typeface="Times New Roman"/>
                <a:ea typeface="Times New Roman"/>
                <a:cs typeface="Times New Roman"/>
                <a:sym typeface="Times New Roman"/>
              </a:defRPr>
            </a:pPr>
            <a:r>
              <a:t>Proton and one gamma are in coincidence</a:t>
            </a:r>
          </a:p>
          <a:p>
            <a:pPr marL="609599" indent="-609599">
              <a:lnSpc>
                <a:spcPct val="100000"/>
              </a:lnSpc>
              <a:buSzPct val="123000"/>
              <a:buChar char="•"/>
              <a:defRPr sz="3200">
                <a:latin typeface="Times New Roman"/>
                <a:ea typeface="Times New Roman"/>
                <a:cs typeface="Times New Roman"/>
                <a:sym typeface="Times New Roman"/>
              </a:defRPr>
            </a:pPr>
            <a:r>
              <a:t>Both gammas are in coincidence with each other, but not with the proton</a:t>
            </a:r>
          </a:p>
          <a:p>
            <a:pPr marL="609599" indent="-609599">
              <a:lnSpc>
                <a:spcPct val="100000"/>
              </a:lnSpc>
              <a:buSzPct val="123000"/>
              <a:buChar char="•"/>
              <a:defRPr sz="3200">
                <a:latin typeface="Times New Roman"/>
                <a:ea typeface="Times New Roman"/>
                <a:cs typeface="Times New Roman"/>
                <a:sym typeface="Times New Roman"/>
              </a:defRPr>
            </a:pPr>
            <a:r>
              <a:t>Random background</a:t>
            </a:r>
          </a:p>
        </p:txBody>
      </p:sp>
      <p:sp>
        <p:nvSpPr>
          <p:cNvPr id="381"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82"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383" name="10"/>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10</a:t>
            </a:r>
          </a:p>
        </p:txBody>
      </p:sp>
      <p:pic>
        <p:nvPicPr>
          <p:cNvPr id="384" name="labr3_time_matrix_2019.pdf" descr="labr3_time_matrix_2019.pdf"/>
          <p:cNvPicPr>
            <a:picLocks noChangeAspect="1"/>
          </p:cNvPicPr>
          <p:nvPr/>
        </p:nvPicPr>
        <p:blipFill>
          <a:blip r:embed="rId3">
            <a:extLst/>
          </a:blip>
          <a:stretch>
            <a:fillRect/>
          </a:stretch>
        </p:blipFill>
        <p:spPr>
          <a:xfrm>
            <a:off x="11703079" y="2301582"/>
            <a:ext cx="12121043" cy="9299214"/>
          </a:xfrm>
          <a:prstGeom prst="rect">
            <a:avLst/>
          </a:prstGeom>
          <a:ln w="12700">
            <a:miter lim="400000"/>
          </a:ln>
        </p:spPr>
      </p:pic>
      <p:sp>
        <p:nvSpPr>
          <p:cNvPr id="385" name="Square"/>
          <p:cNvSpPr/>
          <p:nvPr/>
        </p:nvSpPr>
        <p:spPr>
          <a:xfrm>
            <a:off x="10274300" y="2668873"/>
            <a:ext cx="872028" cy="872028"/>
          </a:xfrm>
          <a:prstGeom prst="rect">
            <a:avLst/>
          </a:prstGeom>
          <a:solidFill>
            <a:schemeClr val="accent6"/>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86" name="Square"/>
          <p:cNvSpPr/>
          <p:nvPr/>
        </p:nvSpPr>
        <p:spPr>
          <a:xfrm>
            <a:off x="10274300" y="3978380"/>
            <a:ext cx="872028" cy="872028"/>
          </a:xfrm>
          <a:prstGeom prst="rect">
            <a:avLst/>
          </a:prstGeom>
          <a:solidFill>
            <a:srgbClr val="60D937"/>
          </a:solidFill>
          <a:ln w="12700">
            <a:miter lim="400000"/>
          </a:ln>
        </p:spPr>
        <p:txBody>
          <a:bodyPr lIns="50800" tIns="50800" rIns="50800" bIns="50800" anchor="ctr"/>
          <a:lstStyle/>
          <a:p>
            <a:pPr algn="ctr" defTabSz="825500">
              <a:lnSpc>
                <a:spcPct val="100000"/>
              </a:lnSpc>
              <a:spcBef>
                <a:spcPts val="0"/>
              </a:spcBef>
              <a:defRPr sz="3200">
                <a:latin typeface="Helvetica Neue Medium"/>
                <a:ea typeface="Helvetica Neue Medium"/>
                <a:cs typeface="Helvetica Neue Medium"/>
                <a:sym typeface="Helvetica Neue Medium"/>
              </a:defRPr>
            </a:pPr>
          </a:p>
        </p:txBody>
      </p:sp>
      <p:sp>
        <p:nvSpPr>
          <p:cNvPr id="387" name="Square"/>
          <p:cNvSpPr/>
          <p:nvPr/>
        </p:nvSpPr>
        <p:spPr>
          <a:xfrm>
            <a:off x="10274300" y="5287887"/>
            <a:ext cx="872028" cy="872028"/>
          </a:xfrm>
          <a:prstGeom prst="rect">
            <a:avLst/>
          </a:prstGeom>
          <a:solidFill>
            <a:srgbClr val="ED220D"/>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88" name="Square"/>
          <p:cNvSpPr/>
          <p:nvPr/>
        </p:nvSpPr>
        <p:spPr>
          <a:xfrm>
            <a:off x="10274300" y="6601831"/>
            <a:ext cx="872028" cy="872029"/>
          </a:xfrm>
          <a:prstGeom prst="rect">
            <a:avLst/>
          </a:prstGeom>
          <a:solidFill>
            <a:schemeClr val="accent1">
              <a:hueOff val="114395"/>
              <a:lumOff val="-24975"/>
            </a:schemeClr>
          </a:solidFill>
          <a:ln w="12700">
            <a:miter lim="400000"/>
          </a:ln>
        </p:spPr>
        <p:txBody>
          <a:bodyPr lIns="50800" tIns="50800" rIns="50800" bIns="50800" anchor="ctr"/>
          <a:lstStyle/>
          <a:p>
            <a:pPr algn="ctr" defTabSz="825500">
              <a:lnSpc>
                <a:spcPct val="100000"/>
              </a:lnSpc>
              <a:spcBef>
                <a:spcPts val="0"/>
              </a:spcBef>
              <a:defRPr sz="3200">
                <a:latin typeface="Helvetica Neue Medium"/>
                <a:ea typeface="Helvetica Neue Medium"/>
                <a:cs typeface="Helvetica Neue Medium"/>
                <a:sym typeface="Helvetica Neue Medium"/>
              </a:defRPr>
            </a:pPr>
          </a:p>
        </p:txBody>
      </p:sp>
      <p:sp>
        <p:nvSpPr>
          <p:cNvPr id="389" name="Final yield of triple coincidences:"/>
          <p:cNvSpPr txBox="1"/>
          <p:nvPr/>
        </p:nvSpPr>
        <p:spPr>
          <a:xfrm>
            <a:off x="1466951" y="8491421"/>
            <a:ext cx="8999221" cy="8084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Final yield of triple coincidences:</a:t>
            </a:r>
          </a:p>
        </p:txBody>
      </p:sp>
      <p:sp>
        <p:nvSpPr>
          <p:cNvPr id="390" name="Square"/>
          <p:cNvSpPr/>
          <p:nvPr/>
        </p:nvSpPr>
        <p:spPr>
          <a:xfrm>
            <a:off x="1018457" y="10317415"/>
            <a:ext cx="872029" cy="872029"/>
          </a:xfrm>
          <a:prstGeom prst="rect">
            <a:avLst/>
          </a:prstGeom>
          <a:solidFill>
            <a:schemeClr val="accent6"/>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91" name="-"/>
          <p:cNvSpPr txBox="1"/>
          <p:nvPr/>
        </p:nvSpPr>
        <p:spPr>
          <a:xfrm>
            <a:off x="2400542" y="9757698"/>
            <a:ext cx="677495" cy="178826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1400"/>
            </a:lvl1pPr>
          </a:lstStyle>
          <a:p>
            <a:pPr/>
            <a:r>
              <a:t>-</a:t>
            </a:r>
          </a:p>
        </p:txBody>
      </p:sp>
      <p:sp>
        <p:nvSpPr>
          <p:cNvPr id="392" name="Square"/>
          <p:cNvSpPr/>
          <p:nvPr/>
        </p:nvSpPr>
        <p:spPr>
          <a:xfrm>
            <a:off x="3719156" y="10317415"/>
            <a:ext cx="872029" cy="872029"/>
          </a:xfrm>
          <a:prstGeom prst="rect">
            <a:avLst/>
          </a:prstGeom>
          <a:solidFill>
            <a:srgbClr val="60D937"/>
          </a:solidFill>
          <a:ln w="12700">
            <a:miter lim="400000"/>
          </a:ln>
        </p:spPr>
        <p:txBody>
          <a:bodyPr lIns="50800" tIns="50800" rIns="50800" bIns="50800" anchor="ctr"/>
          <a:lstStyle/>
          <a:p>
            <a:pPr algn="ctr" defTabSz="825500">
              <a:lnSpc>
                <a:spcPct val="100000"/>
              </a:lnSpc>
              <a:spcBef>
                <a:spcPts val="0"/>
              </a:spcBef>
              <a:defRPr sz="3200">
                <a:latin typeface="Helvetica Neue Medium"/>
                <a:ea typeface="Helvetica Neue Medium"/>
                <a:cs typeface="Helvetica Neue Medium"/>
                <a:sym typeface="Helvetica Neue Medium"/>
              </a:defRPr>
            </a:pPr>
          </a:p>
        </p:txBody>
      </p:sp>
      <p:sp>
        <p:nvSpPr>
          <p:cNvPr id="393" name="-"/>
          <p:cNvSpPr txBox="1"/>
          <p:nvPr/>
        </p:nvSpPr>
        <p:spPr>
          <a:xfrm>
            <a:off x="5342469" y="9757698"/>
            <a:ext cx="677495" cy="178826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1400"/>
            </a:lvl1pPr>
          </a:lstStyle>
          <a:p>
            <a:pPr/>
            <a:r>
              <a:t>-</a:t>
            </a:r>
          </a:p>
        </p:txBody>
      </p:sp>
      <p:sp>
        <p:nvSpPr>
          <p:cNvPr id="394" name="Square"/>
          <p:cNvSpPr/>
          <p:nvPr/>
        </p:nvSpPr>
        <p:spPr>
          <a:xfrm>
            <a:off x="6808513" y="10317415"/>
            <a:ext cx="872029" cy="872029"/>
          </a:xfrm>
          <a:prstGeom prst="rect">
            <a:avLst/>
          </a:prstGeom>
          <a:solidFill>
            <a:srgbClr val="ED220D"/>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95" name="+"/>
          <p:cNvSpPr txBox="1"/>
          <p:nvPr/>
        </p:nvSpPr>
        <p:spPr>
          <a:xfrm>
            <a:off x="8584990" y="9983898"/>
            <a:ext cx="784861" cy="1403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8800"/>
            </a:lvl1pPr>
          </a:lstStyle>
          <a:p>
            <a:pPr/>
            <a:r>
              <a:t>+</a:t>
            </a:r>
          </a:p>
        </p:txBody>
      </p:sp>
      <p:sp>
        <p:nvSpPr>
          <p:cNvPr id="396" name="Square"/>
          <p:cNvSpPr/>
          <p:nvPr/>
        </p:nvSpPr>
        <p:spPr>
          <a:xfrm>
            <a:off x="10274300" y="10249788"/>
            <a:ext cx="872028" cy="872028"/>
          </a:xfrm>
          <a:prstGeom prst="rect">
            <a:avLst/>
          </a:prstGeom>
          <a:solidFill>
            <a:schemeClr val="accent1">
              <a:hueOff val="114395"/>
              <a:lumOff val="-24975"/>
            </a:schemeClr>
          </a:solidFill>
          <a:ln w="12700">
            <a:miter lim="400000"/>
          </a:ln>
        </p:spPr>
        <p:txBody>
          <a:bodyPr lIns="50800" tIns="50800" rIns="50800" bIns="50800" anchor="ctr"/>
          <a:lstStyle/>
          <a:p>
            <a:pPr algn="ctr" defTabSz="825500">
              <a:lnSpc>
                <a:spcPct val="100000"/>
              </a:lnSpc>
              <a:spcBef>
                <a:spcPts val="0"/>
              </a:spcBef>
              <a:defRPr sz="3200">
                <a:latin typeface="Helvetica Neue Medium"/>
                <a:ea typeface="Helvetica Neue Medium"/>
                <a:cs typeface="Helvetica Neue Medium"/>
                <a:sym typeface="Helvetica Neue Medium"/>
              </a:defRPr>
            </a:pP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98"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399"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00"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01" name="11"/>
          <p:cNvSpPr txBox="1"/>
          <p:nvPr/>
        </p:nvSpPr>
        <p:spPr>
          <a:xfrm>
            <a:off x="11988105" y="13287481"/>
            <a:ext cx="407790"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11</a:t>
            </a:r>
          </a:p>
        </p:txBody>
      </p:sp>
      <p:sp>
        <p:nvSpPr>
          <p:cNvPr id="402" name="12C(p,p’) 2019: Extracting triple-coincidence yields"/>
          <p:cNvSpPr txBox="1"/>
          <p:nvPr/>
        </p:nvSpPr>
        <p:spPr>
          <a:xfrm>
            <a:off x="5082122" y="389486"/>
            <a:ext cx="14526093"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5500">
                <a:latin typeface="Times New Roman"/>
                <a:ea typeface="Times New Roman"/>
                <a:cs typeface="Times New Roman"/>
                <a:sym typeface="Times New Roman"/>
              </a:defRPr>
            </a:pPr>
            <a:r>
              <a:rPr baseline="31999"/>
              <a:t>12</a:t>
            </a:r>
            <a:r>
              <a:t>C(p,p’) </a:t>
            </a:r>
            <a:r>
              <a:rPr b="1">
                <a:solidFill>
                  <a:schemeClr val="accent3"/>
                </a:solidFill>
              </a:rPr>
              <a:t>2019</a:t>
            </a:r>
            <a:r>
              <a:t>: Extracting triple-coincidence yields</a:t>
            </a:r>
          </a:p>
        </p:txBody>
      </p:sp>
      <p:sp>
        <p:nvSpPr>
          <p:cNvPr id="403"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04" name="Line"/>
          <p:cNvSpPr/>
          <p:nvPr/>
        </p:nvSpPr>
        <p:spPr>
          <a:xfrm flipV="1">
            <a:off x="12191999" y="1495257"/>
            <a:ext cx="1" cy="11160720"/>
          </a:xfrm>
          <a:prstGeom prst="line">
            <a:avLst/>
          </a:prstGeom>
          <a:ln w="25400">
            <a:solidFill>
              <a:srgbClr val="000000"/>
            </a:solidFill>
            <a:miter lim="400000"/>
          </a:ln>
        </p:spPr>
        <p:txBody>
          <a:bodyPr lIns="50800" tIns="50800" rIns="50800" bIns="50800" anchor="ctr"/>
          <a:lstStyle/>
          <a:p>
            <a:pPr/>
          </a:p>
        </p:txBody>
      </p:sp>
      <p:sp>
        <p:nvSpPr>
          <p:cNvPr id="405" name="Summed E𝛾"/>
          <p:cNvSpPr txBox="1"/>
          <p:nvPr/>
        </p:nvSpPr>
        <p:spPr>
          <a:xfrm>
            <a:off x="4475774" y="1483282"/>
            <a:ext cx="2768510" cy="73768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4400">
                <a:latin typeface="Times New Roman"/>
                <a:ea typeface="Times New Roman"/>
                <a:cs typeface="Times New Roman"/>
                <a:sym typeface="Times New Roman"/>
              </a:defRPr>
            </a:pPr>
            <a:r>
              <a:t>Summed E</a:t>
            </a:r>
            <a:r>
              <a:rPr baseline="-5999"/>
              <a:t>𝛾</a:t>
            </a:r>
          </a:p>
        </p:txBody>
      </p:sp>
      <p:sp>
        <p:nvSpPr>
          <p:cNvPr id="406" name="Gamma-gamma"/>
          <p:cNvSpPr txBox="1"/>
          <p:nvPr/>
        </p:nvSpPr>
        <p:spPr>
          <a:xfrm>
            <a:off x="16022570" y="1489342"/>
            <a:ext cx="3714032"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a:latin typeface="Times New Roman"/>
                <a:ea typeface="Times New Roman"/>
                <a:cs typeface="Times New Roman"/>
                <a:sym typeface="Times New Roman"/>
              </a:defRPr>
            </a:lvl1pPr>
          </a:lstStyle>
          <a:p>
            <a:pPr/>
            <a:r>
              <a:t>Gamma-gamma</a:t>
            </a:r>
          </a:p>
        </p:txBody>
      </p:sp>
      <p:sp>
        <p:nvSpPr>
          <p:cNvPr id="407" name="3𝜎 gate around E𝛾  = 7.65 MeV and diagonal following the Compton scattered E𝛾 = 4.44 MeV 𝛾 ray from the Ex = 4.44 MeV 21+ in 12C."/>
          <p:cNvSpPr txBox="1"/>
          <p:nvPr/>
        </p:nvSpPr>
        <p:spPr>
          <a:xfrm>
            <a:off x="1041102" y="2885954"/>
            <a:ext cx="10755001" cy="9486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spcBef>
                <a:spcPts val="4300"/>
              </a:spcBef>
              <a:defRPr b="1" sz="2800">
                <a:latin typeface="Times New Roman"/>
                <a:ea typeface="Times New Roman"/>
                <a:cs typeface="Times New Roman"/>
                <a:sym typeface="Times New Roman"/>
              </a:defRPr>
            </a:pPr>
            <a:r>
              <a:t>3𝜎 gate around E</a:t>
            </a:r>
            <a:r>
              <a:rPr baseline="-5999"/>
              <a:t>𝛾</a:t>
            </a:r>
            <a:r>
              <a:t>  = 7.65 MeV and diagonal following the Compton scattered E</a:t>
            </a:r>
            <a:r>
              <a:rPr baseline="-5999"/>
              <a:t>𝛾</a:t>
            </a:r>
            <a:r>
              <a:t> = 4.44 MeV 𝛾 ray from the E</a:t>
            </a:r>
            <a:r>
              <a:rPr baseline="-5999"/>
              <a:t>x</a:t>
            </a:r>
            <a:r>
              <a:t> = 4.44 MeV 2</a:t>
            </a:r>
            <a:r>
              <a:rPr baseline="-5999"/>
              <a:t>1</a:t>
            </a:r>
            <a:r>
              <a:rPr baseline="31999"/>
              <a:t>+</a:t>
            </a:r>
            <a:r>
              <a:t> in </a:t>
            </a:r>
            <a:r>
              <a:rPr baseline="31999"/>
              <a:t>12</a:t>
            </a:r>
            <a:r>
              <a:t>C.</a:t>
            </a:r>
          </a:p>
        </p:txBody>
      </p:sp>
      <p:sp>
        <p:nvSpPr>
          <p:cNvPr id="408" name="3𝜎 gate around E𝛾 = 4.44 MeV from Hoyle state cascade of the Ex = 7.65 MeV 02+ in 12C."/>
          <p:cNvSpPr txBox="1"/>
          <p:nvPr/>
        </p:nvSpPr>
        <p:spPr>
          <a:xfrm>
            <a:off x="13618164" y="2889811"/>
            <a:ext cx="9346081" cy="9409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spcBef>
                <a:spcPts val="4300"/>
              </a:spcBef>
              <a:defRPr b="1" sz="2800">
                <a:latin typeface="Times New Roman"/>
                <a:ea typeface="Times New Roman"/>
                <a:cs typeface="Times New Roman"/>
                <a:sym typeface="Times New Roman"/>
              </a:defRPr>
            </a:pPr>
            <a:r>
              <a:t>3𝜎 gate around E</a:t>
            </a:r>
            <a:r>
              <a:rPr baseline="-5999"/>
              <a:t>𝛾</a:t>
            </a:r>
            <a:r>
              <a:t> = 4.44 MeV from Hoyle state cascade of the E</a:t>
            </a:r>
            <a:r>
              <a:rPr baseline="-5999"/>
              <a:t>x</a:t>
            </a:r>
            <a:r>
              <a:t> = 7.65 MeV 0</a:t>
            </a:r>
            <a:r>
              <a:rPr baseline="-5999"/>
              <a:t>2</a:t>
            </a:r>
            <a:r>
              <a:rPr baseline="31999"/>
              <a:t>+</a:t>
            </a:r>
            <a:r>
              <a:t> in </a:t>
            </a:r>
            <a:r>
              <a:rPr baseline="31999"/>
              <a:t>12</a:t>
            </a:r>
            <a:r>
              <a:t>C.</a:t>
            </a:r>
          </a:p>
        </p:txBody>
      </p:sp>
      <p:pic>
        <p:nvPicPr>
          <p:cNvPr id="409" name="Screenshot 2024-05-30 at 10.01.09.png" descr="Screenshot 2024-05-30 at 10.01.09.png"/>
          <p:cNvPicPr>
            <a:picLocks noChangeAspect="1"/>
          </p:cNvPicPr>
          <p:nvPr/>
        </p:nvPicPr>
        <p:blipFill>
          <a:blip r:embed="rId3">
            <a:extLst/>
          </a:blip>
          <a:stretch>
            <a:fillRect/>
          </a:stretch>
        </p:blipFill>
        <p:spPr>
          <a:xfrm>
            <a:off x="12642749" y="3956831"/>
            <a:ext cx="10755001" cy="8541046"/>
          </a:xfrm>
          <a:prstGeom prst="rect">
            <a:avLst/>
          </a:prstGeom>
          <a:ln w="12700">
            <a:miter lim="400000"/>
          </a:ln>
        </p:spPr>
      </p:pic>
      <p:pic>
        <p:nvPicPr>
          <p:cNvPr id="410" name="Screenshot 2024-05-30 at 10.01.31.png" descr="Screenshot 2024-05-30 at 10.01.31.png"/>
          <p:cNvPicPr>
            <a:picLocks noChangeAspect="1"/>
          </p:cNvPicPr>
          <p:nvPr/>
        </p:nvPicPr>
        <p:blipFill>
          <a:blip r:embed="rId4">
            <a:extLst/>
          </a:blip>
          <a:stretch>
            <a:fillRect/>
          </a:stretch>
        </p:blipFill>
        <p:spPr>
          <a:xfrm>
            <a:off x="711660" y="3930916"/>
            <a:ext cx="11029591" cy="8725061"/>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12"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13"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14"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15" name="12"/>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12</a:t>
            </a:r>
          </a:p>
        </p:txBody>
      </p:sp>
      <p:sp>
        <p:nvSpPr>
          <p:cNvPr id="416" name="12C(p,p’) 2019: Extracting triple-coincidence yields"/>
          <p:cNvSpPr txBox="1"/>
          <p:nvPr/>
        </p:nvSpPr>
        <p:spPr>
          <a:xfrm>
            <a:off x="5082122" y="389486"/>
            <a:ext cx="14526093"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5500">
                <a:latin typeface="Times New Roman"/>
                <a:ea typeface="Times New Roman"/>
                <a:cs typeface="Times New Roman"/>
                <a:sym typeface="Times New Roman"/>
              </a:defRPr>
            </a:pPr>
            <a:r>
              <a:rPr baseline="31999"/>
              <a:t>12</a:t>
            </a:r>
            <a:r>
              <a:t>C(p,p’) </a:t>
            </a:r>
            <a:r>
              <a:rPr b="1">
                <a:solidFill>
                  <a:schemeClr val="accent3"/>
                </a:solidFill>
              </a:rPr>
              <a:t>2019</a:t>
            </a:r>
            <a:r>
              <a:t>: Extracting triple-coincidence yields</a:t>
            </a:r>
          </a:p>
        </p:txBody>
      </p:sp>
      <p:sp>
        <p:nvSpPr>
          <p:cNvPr id="417"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pic>
        <p:nvPicPr>
          <p:cNvPr id="418" name="simultaneousFit_summedGamma_2019_cropped.pdf" descr="simultaneousFit_summedGamma_2019_cropped.pdf"/>
          <p:cNvPicPr>
            <a:picLocks noChangeAspect="1"/>
          </p:cNvPicPr>
          <p:nvPr/>
        </p:nvPicPr>
        <p:blipFill>
          <a:blip r:embed="rId3">
            <a:extLst/>
          </a:blip>
          <a:stretch>
            <a:fillRect/>
          </a:stretch>
        </p:blipFill>
        <p:spPr>
          <a:xfrm>
            <a:off x="1850995" y="2678102"/>
            <a:ext cx="8018068" cy="9751190"/>
          </a:xfrm>
          <a:prstGeom prst="rect">
            <a:avLst/>
          </a:prstGeom>
          <a:ln w="12700">
            <a:miter lim="400000"/>
          </a:ln>
        </p:spPr>
      </p:pic>
      <p:pic>
        <p:nvPicPr>
          <p:cNvPr id="419" name="simultaneousFit_gammaGamma_2019_cropped.pdf" descr="simultaneousFit_gammaGamma_2019_cropped.pdf"/>
          <p:cNvPicPr>
            <a:picLocks noChangeAspect="1"/>
          </p:cNvPicPr>
          <p:nvPr/>
        </p:nvPicPr>
        <p:blipFill>
          <a:blip r:embed="rId4">
            <a:extLst/>
          </a:blip>
          <a:stretch>
            <a:fillRect/>
          </a:stretch>
        </p:blipFill>
        <p:spPr>
          <a:xfrm>
            <a:off x="13870553" y="2678102"/>
            <a:ext cx="8018068" cy="9751190"/>
          </a:xfrm>
          <a:prstGeom prst="rect">
            <a:avLst/>
          </a:prstGeom>
          <a:ln w="12700">
            <a:miter lim="400000"/>
          </a:ln>
        </p:spPr>
      </p:pic>
      <p:sp>
        <p:nvSpPr>
          <p:cNvPr id="420" name="Line"/>
          <p:cNvSpPr/>
          <p:nvPr/>
        </p:nvSpPr>
        <p:spPr>
          <a:xfrm flipV="1">
            <a:off x="12191999" y="1495257"/>
            <a:ext cx="1" cy="11160720"/>
          </a:xfrm>
          <a:prstGeom prst="line">
            <a:avLst/>
          </a:prstGeom>
          <a:ln w="25400">
            <a:solidFill>
              <a:srgbClr val="000000"/>
            </a:solidFill>
            <a:miter lim="400000"/>
          </a:ln>
        </p:spPr>
        <p:txBody>
          <a:bodyPr lIns="50800" tIns="50800" rIns="50800" bIns="50800" anchor="ctr"/>
          <a:lstStyle/>
          <a:p>
            <a:pPr/>
          </a:p>
        </p:txBody>
      </p:sp>
      <p:sp>
        <p:nvSpPr>
          <p:cNvPr id="421" name="Summed E𝛾"/>
          <p:cNvSpPr txBox="1"/>
          <p:nvPr/>
        </p:nvSpPr>
        <p:spPr>
          <a:xfrm>
            <a:off x="4475774" y="1483282"/>
            <a:ext cx="2768510" cy="73768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4400">
                <a:latin typeface="Times New Roman"/>
                <a:ea typeface="Times New Roman"/>
                <a:cs typeface="Times New Roman"/>
                <a:sym typeface="Times New Roman"/>
              </a:defRPr>
            </a:pPr>
            <a:r>
              <a:t>Summed E</a:t>
            </a:r>
            <a:r>
              <a:rPr baseline="-5999"/>
              <a:t>𝛾</a:t>
            </a:r>
          </a:p>
        </p:txBody>
      </p:sp>
      <p:sp>
        <p:nvSpPr>
          <p:cNvPr id="422" name="Gamma-gamma"/>
          <p:cNvSpPr txBox="1"/>
          <p:nvPr/>
        </p:nvSpPr>
        <p:spPr>
          <a:xfrm>
            <a:off x="16022570" y="1489342"/>
            <a:ext cx="3714032"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a:latin typeface="Times New Roman"/>
                <a:ea typeface="Times New Roman"/>
                <a:cs typeface="Times New Roman"/>
                <a:sym typeface="Times New Roman"/>
              </a:defRPr>
            </a:lvl1pPr>
          </a:lstStyle>
          <a:p>
            <a:pPr/>
            <a:r>
              <a:t>Gamma-gamma</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24"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25"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26"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27" name="13"/>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13</a:t>
            </a:r>
          </a:p>
        </p:txBody>
      </p:sp>
      <p:sp>
        <p:nvSpPr>
          <p:cNvPr id="428" name="12C(p,p’) 2014: Extracting triple-coincidence yields"/>
          <p:cNvSpPr txBox="1"/>
          <p:nvPr/>
        </p:nvSpPr>
        <p:spPr>
          <a:xfrm>
            <a:off x="5082122" y="389486"/>
            <a:ext cx="14526093"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5500">
                <a:latin typeface="Times New Roman"/>
                <a:ea typeface="Times New Roman"/>
                <a:cs typeface="Times New Roman"/>
                <a:sym typeface="Times New Roman"/>
              </a:defRPr>
            </a:pPr>
            <a:r>
              <a:rPr baseline="31999"/>
              <a:t>12</a:t>
            </a:r>
            <a:r>
              <a:t>C(p,p’) </a:t>
            </a:r>
            <a:r>
              <a:rPr b="1">
                <a:solidFill>
                  <a:schemeClr val="accent6">
                    <a:satOff val="-20754"/>
                    <a:lumOff val="-16738"/>
                  </a:schemeClr>
                </a:solidFill>
              </a:rPr>
              <a:t>2014</a:t>
            </a:r>
            <a:r>
              <a:t>: Extracting triple-coincidence yields</a:t>
            </a:r>
          </a:p>
        </p:txBody>
      </p:sp>
      <p:sp>
        <p:nvSpPr>
          <p:cNvPr id="429"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30" name="Line"/>
          <p:cNvSpPr/>
          <p:nvPr/>
        </p:nvSpPr>
        <p:spPr>
          <a:xfrm flipV="1">
            <a:off x="12191999" y="1495257"/>
            <a:ext cx="1" cy="11160720"/>
          </a:xfrm>
          <a:prstGeom prst="line">
            <a:avLst/>
          </a:prstGeom>
          <a:ln w="25400">
            <a:solidFill>
              <a:srgbClr val="000000"/>
            </a:solidFill>
            <a:miter lim="400000"/>
          </a:ln>
        </p:spPr>
        <p:txBody>
          <a:bodyPr lIns="50800" tIns="50800" rIns="50800" bIns="50800" anchor="ctr"/>
          <a:lstStyle/>
          <a:p>
            <a:pPr/>
          </a:p>
        </p:txBody>
      </p:sp>
      <p:sp>
        <p:nvSpPr>
          <p:cNvPr id="431" name="Summed E𝛾"/>
          <p:cNvSpPr txBox="1"/>
          <p:nvPr/>
        </p:nvSpPr>
        <p:spPr>
          <a:xfrm>
            <a:off x="4475774" y="1483282"/>
            <a:ext cx="2768510" cy="73768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4400">
                <a:latin typeface="Times New Roman"/>
                <a:ea typeface="Times New Roman"/>
                <a:cs typeface="Times New Roman"/>
                <a:sym typeface="Times New Roman"/>
              </a:defRPr>
            </a:pPr>
            <a:r>
              <a:t>Summed E</a:t>
            </a:r>
            <a:r>
              <a:rPr baseline="-5999"/>
              <a:t>𝛾</a:t>
            </a:r>
          </a:p>
        </p:txBody>
      </p:sp>
      <p:sp>
        <p:nvSpPr>
          <p:cNvPr id="432" name="Gamma-gamma"/>
          <p:cNvSpPr txBox="1"/>
          <p:nvPr/>
        </p:nvSpPr>
        <p:spPr>
          <a:xfrm>
            <a:off x="16022570" y="1489342"/>
            <a:ext cx="3714032"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a:latin typeface="Times New Roman"/>
                <a:ea typeface="Times New Roman"/>
                <a:cs typeface="Times New Roman"/>
                <a:sym typeface="Times New Roman"/>
              </a:defRPr>
            </a:lvl1pPr>
          </a:lstStyle>
          <a:p>
            <a:pPr/>
            <a:r>
              <a:t>Gamma-gamma</a:t>
            </a:r>
          </a:p>
        </p:txBody>
      </p:sp>
      <p:sp>
        <p:nvSpPr>
          <p:cNvPr id="433" name="3𝜎 gate around E𝛾  = 7.65 MeV and diagonal following the Compton scattered E𝛾 = 4.44 MeV 𝛾 ray from the Ex = 4.44 MeV 21+ in 12C."/>
          <p:cNvSpPr txBox="1"/>
          <p:nvPr/>
        </p:nvSpPr>
        <p:spPr>
          <a:xfrm>
            <a:off x="1041102" y="2885954"/>
            <a:ext cx="10755001" cy="9486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spcBef>
                <a:spcPts val="4300"/>
              </a:spcBef>
              <a:defRPr b="1" sz="2800">
                <a:latin typeface="Times New Roman"/>
                <a:ea typeface="Times New Roman"/>
                <a:cs typeface="Times New Roman"/>
                <a:sym typeface="Times New Roman"/>
              </a:defRPr>
            </a:pPr>
            <a:r>
              <a:t>3𝜎 gate around E</a:t>
            </a:r>
            <a:r>
              <a:rPr baseline="-5999"/>
              <a:t>𝛾</a:t>
            </a:r>
            <a:r>
              <a:t>  = 7.65 MeV and diagonal following the Compton scattered E</a:t>
            </a:r>
            <a:r>
              <a:rPr baseline="-5999"/>
              <a:t>𝛾</a:t>
            </a:r>
            <a:r>
              <a:t> = 4.44 MeV 𝛾 ray from the E</a:t>
            </a:r>
            <a:r>
              <a:rPr baseline="-5999"/>
              <a:t>x</a:t>
            </a:r>
            <a:r>
              <a:t> = 4.44 MeV 2</a:t>
            </a:r>
            <a:r>
              <a:rPr baseline="-5999"/>
              <a:t>1</a:t>
            </a:r>
            <a:r>
              <a:rPr baseline="31999"/>
              <a:t>+</a:t>
            </a:r>
            <a:r>
              <a:t> in </a:t>
            </a:r>
            <a:r>
              <a:rPr baseline="31999"/>
              <a:t>12</a:t>
            </a:r>
            <a:r>
              <a:t>C.</a:t>
            </a:r>
          </a:p>
        </p:txBody>
      </p:sp>
      <p:sp>
        <p:nvSpPr>
          <p:cNvPr id="434" name="3𝜎 gate around E𝛾 = 4.44 MeV from Hoyle state cascade of the Ex = 7.65 MeV 02+ in 12C."/>
          <p:cNvSpPr txBox="1"/>
          <p:nvPr/>
        </p:nvSpPr>
        <p:spPr>
          <a:xfrm>
            <a:off x="13618164" y="2889811"/>
            <a:ext cx="9346081" cy="9409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spcBef>
                <a:spcPts val="4300"/>
              </a:spcBef>
              <a:defRPr b="1" sz="2800">
                <a:latin typeface="Times New Roman"/>
                <a:ea typeface="Times New Roman"/>
                <a:cs typeface="Times New Roman"/>
                <a:sym typeface="Times New Roman"/>
              </a:defRPr>
            </a:pPr>
            <a:r>
              <a:t>3𝜎 gate around E</a:t>
            </a:r>
            <a:r>
              <a:rPr baseline="-5999"/>
              <a:t>𝛾</a:t>
            </a:r>
            <a:r>
              <a:t> = 4.44 MeV from Hoyle state cascade of the E</a:t>
            </a:r>
            <a:r>
              <a:rPr baseline="-5999"/>
              <a:t>x</a:t>
            </a:r>
            <a:r>
              <a:t> = 7.65 MeV 0</a:t>
            </a:r>
            <a:r>
              <a:rPr baseline="-5999"/>
              <a:t>2</a:t>
            </a:r>
            <a:r>
              <a:rPr baseline="31999"/>
              <a:t>+</a:t>
            </a:r>
            <a:r>
              <a:t> in </a:t>
            </a:r>
            <a:r>
              <a:rPr baseline="31999"/>
              <a:t>12</a:t>
            </a:r>
            <a:r>
              <a:t>C.</a:t>
            </a:r>
          </a:p>
        </p:txBody>
      </p:sp>
      <p:pic>
        <p:nvPicPr>
          <p:cNvPr id="435" name="Screenshot 2024-05-30 at 10.02.18.png" descr="Screenshot 2024-05-30 at 10.02.18.png"/>
          <p:cNvPicPr>
            <a:picLocks noChangeAspect="1"/>
          </p:cNvPicPr>
          <p:nvPr/>
        </p:nvPicPr>
        <p:blipFill>
          <a:blip r:embed="rId3">
            <a:extLst/>
          </a:blip>
          <a:stretch>
            <a:fillRect/>
          </a:stretch>
        </p:blipFill>
        <p:spPr>
          <a:xfrm>
            <a:off x="13113047" y="4332744"/>
            <a:ext cx="10203708" cy="8070204"/>
          </a:xfrm>
          <a:prstGeom prst="rect">
            <a:avLst/>
          </a:prstGeom>
          <a:ln w="12700">
            <a:miter lim="400000"/>
          </a:ln>
        </p:spPr>
      </p:pic>
      <p:pic>
        <p:nvPicPr>
          <p:cNvPr id="436" name="Screenshot 2024-05-30 at 10.02.40.png" descr="Screenshot 2024-05-30 at 10.02.40.png"/>
          <p:cNvPicPr>
            <a:picLocks noChangeAspect="1"/>
          </p:cNvPicPr>
          <p:nvPr/>
        </p:nvPicPr>
        <p:blipFill>
          <a:blip r:embed="rId4">
            <a:extLst/>
          </a:blip>
          <a:stretch>
            <a:fillRect/>
          </a:stretch>
        </p:blipFill>
        <p:spPr>
          <a:xfrm>
            <a:off x="1041102" y="4278227"/>
            <a:ext cx="10755001" cy="8346052"/>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38"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39"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40"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41" name="14"/>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14</a:t>
            </a:r>
          </a:p>
        </p:txBody>
      </p:sp>
      <p:sp>
        <p:nvSpPr>
          <p:cNvPr id="442" name="12C(p,p’) 2014: Extracting triple-coincidence yields"/>
          <p:cNvSpPr txBox="1"/>
          <p:nvPr/>
        </p:nvSpPr>
        <p:spPr>
          <a:xfrm>
            <a:off x="5082122" y="389486"/>
            <a:ext cx="14526093"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5500">
                <a:latin typeface="Times New Roman"/>
                <a:ea typeface="Times New Roman"/>
                <a:cs typeface="Times New Roman"/>
                <a:sym typeface="Times New Roman"/>
              </a:defRPr>
            </a:pPr>
            <a:r>
              <a:rPr baseline="31999"/>
              <a:t>12</a:t>
            </a:r>
            <a:r>
              <a:t>C(p,p’) </a:t>
            </a:r>
            <a:r>
              <a:rPr b="1">
                <a:solidFill>
                  <a:schemeClr val="accent6">
                    <a:satOff val="-20754"/>
                    <a:lumOff val="-16738"/>
                  </a:schemeClr>
                </a:solidFill>
              </a:rPr>
              <a:t>2014</a:t>
            </a:r>
            <a:r>
              <a:t>: Extracting triple-coincidence yields</a:t>
            </a:r>
          </a:p>
        </p:txBody>
      </p:sp>
      <p:sp>
        <p:nvSpPr>
          <p:cNvPr id="443"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44" name="Line"/>
          <p:cNvSpPr/>
          <p:nvPr/>
        </p:nvSpPr>
        <p:spPr>
          <a:xfrm flipV="1">
            <a:off x="12191999" y="1495257"/>
            <a:ext cx="1" cy="11160720"/>
          </a:xfrm>
          <a:prstGeom prst="line">
            <a:avLst/>
          </a:prstGeom>
          <a:ln w="25400">
            <a:solidFill>
              <a:srgbClr val="000000"/>
            </a:solidFill>
            <a:miter lim="400000"/>
          </a:ln>
        </p:spPr>
        <p:txBody>
          <a:bodyPr lIns="50800" tIns="50800" rIns="50800" bIns="50800" anchor="ctr"/>
          <a:lstStyle/>
          <a:p>
            <a:pPr/>
          </a:p>
        </p:txBody>
      </p:sp>
      <p:sp>
        <p:nvSpPr>
          <p:cNvPr id="445" name="Summed E𝛾"/>
          <p:cNvSpPr txBox="1"/>
          <p:nvPr/>
        </p:nvSpPr>
        <p:spPr>
          <a:xfrm>
            <a:off x="4475774" y="1483282"/>
            <a:ext cx="2768510" cy="73768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4400">
                <a:latin typeface="Times New Roman"/>
                <a:ea typeface="Times New Roman"/>
                <a:cs typeface="Times New Roman"/>
                <a:sym typeface="Times New Roman"/>
              </a:defRPr>
            </a:pPr>
            <a:r>
              <a:t>Summed E</a:t>
            </a:r>
            <a:r>
              <a:rPr baseline="-5999"/>
              <a:t>𝛾</a:t>
            </a:r>
          </a:p>
        </p:txBody>
      </p:sp>
      <p:sp>
        <p:nvSpPr>
          <p:cNvPr id="446" name="Gamma-gamma"/>
          <p:cNvSpPr txBox="1"/>
          <p:nvPr/>
        </p:nvSpPr>
        <p:spPr>
          <a:xfrm>
            <a:off x="16022570" y="1489342"/>
            <a:ext cx="3714032"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a:latin typeface="Times New Roman"/>
                <a:ea typeface="Times New Roman"/>
                <a:cs typeface="Times New Roman"/>
                <a:sym typeface="Times New Roman"/>
              </a:defRPr>
            </a:lvl1pPr>
          </a:lstStyle>
          <a:p>
            <a:pPr/>
            <a:r>
              <a:t>Gamma-gamma</a:t>
            </a:r>
          </a:p>
        </p:txBody>
      </p:sp>
      <p:pic>
        <p:nvPicPr>
          <p:cNvPr id="447" name="Screenshot 2024-05-30 at 10.03.25.png" descr="Screenshot 2024-05-30 at 10.03.25.png"/>
          <p:cNvPicPr>
            <a:picLocks noChangeAspect="1"/>
          </p:cNvPicPr>
          <p:nvPr/>
        </p:nvPicPr>
        <p:blipFill>
          <a:blip r:embed="rId3">
            <a:extLst/>
          </a:blip>
          <a:stretch>
            <a:fillRect/>
          </a:stretch>
        </p:blipFill>
        <p:spPr>
          <a:xfrm>
            <a:off x="13663186" y="2209240"/>
            <a:ext cx="8432801" cy="10439401"/>
          </a:xfrm>
          <a:prstGeom prst="rect">
            <a:avLst/>
          </a:prstGeom>
          <a:ln w="12700">
            <a:miter lim="400000"/>
          </a:ln>
        </p:spPr>
      </p:pic>
      <p:pic>
        <p:nvPicPr>
          <p:cNvPr id="448" name="Screenshot 2024-05-30 at 10.03.39.png" descr="Screenshot 2024-05-30 at 10.03.39.png"/>
          <p:cNvPicPr>
            <a:picLocks noChangeAspect="1"/>
          </p:cNvPicPr>
          <p:nvPr/>
        </p:nvPicPr>
        <p:blipFill>
          <a:blip r:embed="rId4">
            <a:extLst/>
          </a:blip>
          <a:srcRect l="0" t="963" r="0" b="0"/>
          <a:stretch>
            <a:fillRect/>
          </a:stretch>
        </p:blipFill>
        <p:spPr>
          <a:xfrm>
            <a:off x="1746746" y="2417421"/>
            <a:ext cx="8610601" cy="10414299"/>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50"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51"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52"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53" name="15"/>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15</a:t>
            </a:r>
          </a:p>
        </p:txBody>
      </p:sp>
      <p:sp>
        <p:nvSpPr>
          <p:cNvPr id="454" name="28Si(p,p’) 2020: Extracting triple-coincidence yields"/>
          <p:cNvSpPr txBox="1"/>
          <p:nvPr/>
        </p:nvSpPr>
        <p:spPr>
          <a:xfrm>
            <a:off x="5023800" y="389486"/>
            <a:ext cx="14642738"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5500">
                <a:latin typeface="Times New Roman"/>
                <a:ea typeface="Times New Roman"/>
                <a:cs typeface="Times New Roman"/>
                <a:sym typeface="Times New Roman"/>
              </a:defRPr>
            </a:pPr>
            <a:r>
              <a:rPr baseline="31999"/>
              <a:t>28</a:t>
            </a:r>
            <a:r>
              <a:t>Si(p,p’) </a:t>
            </a:r>
            <a:r>
              <a:rPr b="1">
                <a:solidFill>
                  <a:schemeClr val="accent1"/>
                </a:solidFill>
              </a:rPr>
              <a:t>2020</a:t>
            </a:r>
            <a:r>
              <a:t>: Extracting triple-coincidence yields</a:t>
            </a:r>
          </a:p>
        </p:txBody>
      </p:sp>
      <p:sp>
        <p:nvSpPr>
          <p:cNvPr id="455"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56" name="Line"/>
          <p:cNvSpPr/>
          <p:nvPr/>
        </p:nvSpPr>
        <p:spPr>
          <a:xfrm flipV="1">
            <a:off x="12191999" y="1495257"/>
            <a:ext cx="1" cy="11160720"/>
          </a:xfrm>
          <a:prstGeom prst="line">
            <a:avLst/>
          </a:prstGeom>
          <a:ln w="25400">
            <a:solidFill>
              <a:srgbClr val="000000"/>
            </a:solidFill>
            <a:miter lim="400000"/>
          </a:ln>
        </p:spPr>
        <p:txBody>
          <a:bodyPr lIns="50800" tIns="50800" rIns="50800" bIns="50800" anchor="ctr"/>
          <a:lstStyle/>
          <a:p>
            <a:pPr/>
          </a:p>
        </p:txBody>
      </p:sp>
      <p:sp>
        <p:nvSpPr>
          <p:cNvPr id="457" name="Summed E𝛾"/>
          <p:cNvSpPr txBox="1"/>
          <p:nvPr/>
        </p:nvSpPr>
        <p:spPr>
          <a:xfrm>
            <a:off x="4475774" y="1483282"/>
            <a:ext cx="2768510" cy="73768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4400">
                <a:latin typeface="Times New Roman"/>
                <a:ea typeface="Times New Roman"/>
                <a:cs typeface="Times New Roman"/>
                <a:sym typeface="Times New Roman"/>
              </a:defRPr>
            </a:pPr>
            <a:r>
              <a:t>Summed E</a:t>
            </a:r>
            <a:r>
              <a:rPr baseline="-5999"/>
              <a:t>𝛾</a:t>
            </a:r>
          </a:p>
        </p:txBody>
      </p:sp>
      <p:sp>
        <p:nvSpPr>
          <p:cNvPr id="458" name="Gamma-gamma"/>
          <p:cNvSpPr txBox="1"/>
          <p:nvPr/>
        </p:nvSpPr>
        <p:spPr>
          <a:xfrm>
            <a:off x="16022570" y="1489342"/>
            <a:ext cx="3714032"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a:latin typeface="Times New Roman"/>
                <a:ea typeface="Times New Roman"/>
                <a:cs typeface="Times New Roman"/>
                <a:sym typeface="Times New Roman"/>
              </a:defRPr>
            </a:lvl1pPr>
          </a:lstStyle>
          <a:p>
            <a:pPr/>
            <a:r>
              <a:t>Gamma-gamma</a:t>
            </a:r>
          </a:p>
        </p:txBody>
      </p:sp>
      <p:sp>
        <p:nvSpPr>
          <p:cNvPr id="459" name="3𝜎 gate around E𝛾  = 4.98 MeV and diagonal following the Compton scattered E𝛾 = 3.20 MeV 𝛾 ray from the Ex = 4.98 MeV 02+ in 28Si."/>
          <p:cNvSpPr txBox="1"/>
          <p:nvPr/>
        </p:nvSpPr>
        <p:spPr>
          <a:xfrm>
            <a:off x="1041102" y="2885954"/>
            <a:ext cx="10755001" cy="9486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spcBef>
                <a:spcPts val="4300"/>
              </a:spcBef>
              <a:defRPr b="1" sz="2800">
                <a:latin typeface="Times New Roman"/>
                <a:ea typeface="Times New Roman"/>
                <a:cs typeface="Times New Roman"/>
                <a:sym typeface="Times New Roman"/>
              </a:defRPr>
            </a:pPr>
            <a:r>
              <a:t>3𝜎 gate around E</a:t>
            </a:r>
            <a:r>
              <a:rPr baseline="-5999"/>
              <a:t>𝛾</a:t>
            </a:r>
            <a:r>
              <a:t>  = 4.98 MeV and diagonal following the Compton scattered E</a:t>
            </a:r>
            <a:r>
              <a:rPr baseline="-5999"/>
              <a:t>𝛾</a:t>
            </a:r>
            <a:r>
              <a:t> = 3.20 MeV 𝛾 ray from the E</a:t>
            </a:r>
            <a:r>
              <a:rPr baseline="-5999"/>
              <a:t>x</a:t>
            </a:r>
            <a:r>
              <a:t> = 4.98 MeV 0</a:t>
            </a:r>
            <a:r>
              <a:rPr baseline="-5999"/>
              <a:t>2</a:t>
            </a:r>
            <a:r>
              <a:rPr baseline="31999"/>
              <a:t>+</a:t>
            </a:r>
            <a:r>
              <a:t> in </a:t>
            </a:r>
            <a:r>
              <a:rPr baseline="31999"/>
              <a:t>28</a:t>
            </a:r>
            <a:r>
              <a:t>Si.</a:t>
            </a:r>
          </a:p>
        </p:txBody>
      </p:sp>
      <p:sp>
        <p:nvSpPr>
          <p:cNvPr id="460" name="3𝜎 gate around E𝛾 = 1.79 MeV from the cascade from  Ex = 4.98 MeV 02+ in 28Si."/>
          <p:cNvSpPr txBox="1"/>
          <p:nvPr/>
        </p:nvSpPr>
        <p:spPr>
          <a:xfrm>
            <a:off x="13618164" y="2889811"/>
            <a:ext cx="9346081" cy="9409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spcBef>
                <a:spcPts val="4300"/>
              </a:spcBef>
              <a:defRPr b="1" sz="2800">
                <a:latin typeface="Times New Roman"/>
                <a:ea typeface="Times New Roman"/>
                <a:cs typeface="Times New Roman"/>
                <a:sym typeface="Times New Roman"/>
              </a:defRPr>
            </a:pPr>
            <a:r>
              <a:t>3𝜎 gate around E</a:t>
            </a:r>
            <a:r>
              <a:rPr baseline="-5999"/>
              <a:t>𝛾</a:t>
            </a:r>
            <a:r>
              <a:t> = 1.79 MeV from the cascade from </a:t>
            </a:r>
            <a:br/>
            <a:r>
              <a:t>E</a:t>
            </a:r>
            <a:r>
              <a:rPr baseline="-5999"/>
              <a:t>x</a:t>
            </a:r>
            <a:r>
              <a:t> = 4.98 MeV 0</a:t>
            </a:r>
            <a:r>
              <a:rPr baseline="-5999"/>
              <a:t>2</a:t>
            </a:r>
            <a:r>
              <a:rPr baseline="31999"/>
              <a:t>+</a:t>
            </a:r>
            <a:r>
              <a:t> in </a:t>
            </a:r>
            <a:r>
              <a:rPr baseline="31999"/>
              <a:t>28</a:t>
            </a:r>
            <a:r>
              <a:t>Si.</a:t>
            </a:r>
          </a:p>
        </p:txBody>
      </p:sp>
      <p:pic>
        <p:nvPicPr>
          <p:cNvPr id="461" name="Screenshot 2024-05-30 at 10.04.18.png" descr="Screenshot 2024-05-30 at 10.04.18.png"/>
          <p:cNvPicPr>
            <a:picLocks noChangeAspect="1"/>
          </p:cNvPicPr>
          <p:nvPr/>
        </p:nvPicPr>
        <p:blipFill>
          <a:blip r:embed="rId3">
            <a:extLst/>
          </a:blip>
          <a:stretch>
            <a:fillRect/>
          </a:stretch>
        </p:blipFill>
        <p:spPr>
          <a:xfrm>
            <a:off x="12735686" y="4191494"/>
            <a:ext cx="11111036" cy="8195375"/>
          </a:xfrm>
          <a:prstGeom prst="rect">
            <a:avLst/>
          </a:prstGeom>
          <a:ln w="12700">
            <a:miter lim="400000"/>
          </a:ln>
        </p:spPr>
      </p:pic>
      <p:pic>
        <p:nvPicPr>
          <p:cNvPr id="462" name="Screenshot 2024-05-30 at 10.04.41.png" descr="Screenshot 2024-05-30 at 10.04.41.png"/>
          <p:cNvPicPr>
            <a:picLocks noChangeAspect="1"/>
          </p:cNvPicPr>
          <p:nvPr/>
        </p:nvPicPr>
        <p:blipFill>
          <a:blip r:embed="rId4">
            <a:extLst/>
          </a:blip>
          <a:stretch>
            <a:fillRect/>
          </a:stretch>
        </p:blipFill>
        <p:spPr>
          <a:xfrm>
            <a:off x="893312" y="4151967"/>
            <a:ext cx="10755001" cy="8496674"/>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64"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65"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66"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67" name="16"/>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16</a:t>
            </a:r>
          </a:p>
        </p:txBody>
      </p:sp>
      <p:sp>
        <p:nvSpPr>
          <p:cNvPr id="468"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69" name="Line"/>
          <p:cNvSpPr/>
          <p:nvPr/>
        </p:nvSpPr>
        <p:spPr>
          <a:xfrm flipV="1">
            <a:off x="12191999" y="1495257"/>
            <a:ext cx="1" cy="11160720"/>
          </a:xfrm>
          <a:prstGeom prst="line">
            <a:avLst/>
          </a:prstGeom>
          <a:ln w="25400">
            <a:solidFill>
              <a:srgbClr val="000000"/>
            </a:solidFill>
            <a:miter lim="400000"/>
          </a:ln>
        </p:spPr>
        <p:txBody>
          <a:bodyPr lIns="50800" tIns="50800" rIns="50800" bIns="50800" anchor="ctr"/>
          <a:lstStyle/>
          <a:p>
            <a:pPr/>
          </a:p>
        </p:txBody>
      </p:sp>
      <p:sp>
        <p:nvSpPr>
          <p:cNvPr id="470" name="Summed E𝛾"/>
          <p:cNvSpPr txBox="1"/>
          <p:nvPr/>
        </p:nvSpPr>
        <p:spPr>
          <a:xfrm>
            <a:off x="4475774" y="1483282"/>
            <a:ext cx="2768510" cy="73768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4400">
                <a:latin typeface="Times New Roman"/>
                <a:ea typeface="Times New Roman"/>
                <a:cs typeface="Times New Roman"/>
                <a:sym typeface="Times New Roman"/>
              </a:defRPr>
            </a:pPr>
            <a:r>
              <a:t>Summed E</a:t>
            </a:r>
            <a:r>
              <a:rPr baseline="-5999"/>
              <a:t>𝛾</a:t>
            </a:r>
          </a:p>
        </p:txBody>
      </p:sp>
      <p:sp>
        <p:nvSpPr>
          <p:cNvPr id="471" name="Gamma-gamma"/>
          <p:cNvSpPr txBox="1"/>
          <p:nvPr/>
        </p:nvSpPr>
        <p:spPr>
          <a:xfrm>
            <a:off x="16022570" y="1489342"/>
            <a:ext cx="3714032"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a:latin typeface="Times New Roman"/>
                <a:ea typeface="Times New Roman"/>
                <a:cs typeface="Times New Roman"/>
                <a:sym typeface="Times New Roman"/>
              </a:defRPr>
            </a:lvl1pPr>
          </a:lstStyle>
          <a:p>
            <a:pPr/>
            <a:r>
              <a:t>Gamma-gamma</a:t>
            </a:r>
          </a:p>
        </p:txBody>
      </p:sp>
      <p:sp>
        <p:nvSpPr>
          <p:cNvPr id="472" name="28Si(p,p’) 2020: Extracting triple-coincidence yields"/>
          <p:cNvSpPr txBox="1"/>
          <p:nvPr/>
        </p:nvSpPr>
        <p:spPr>
          <a:xfrm>
            <a:off x="5023800" y="389486"/>
            <a:ext cx="14642738"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5500">
                <a:latin typeface="Times New Roman"/>
                <a:ea typeface="Times New Roman"/>
                <a:cs typeface="Times New Roman"/>
                <a:sym typeface="Times New Roman"/>
              </a:defRPr>
            </a:pPr>
            <a:r>
              <a:rPr baseline="31999"/>
              <a:t>28</a:t>
            </a:r>
            <a:r>
              <a:t>Si(p,p’) </a:t>
            </a:r>
            <a:r>
              <a:rPr b="1">
                <a:solidFill>
                  <a:schemeClr val="accent1"/>
                </a:solidFill>
              </a:rPr>
              <a:t>2020</a:t>
            </a:r>
            <a:r>
              <a:t>: Extracting triple-coincidence yields</a:t>
            </a:r>
          </a:p>
        </p:txBody>
      </p:sp>
      <p:pic>
        <p:nvPicPr>
          <p:cNvPr id="473" name="Screenshot 2024-05-30 at 10.05.50.png" descr="Screenshot 2024-05-30 at 10.05.50.png"/>
          <p:cNvPicPr>
            <a:picLocks noChangeAspect="1"/>
          </p:cNvPicPr>
          <p:nvPr/>
        </p:nvPicPr>
        <p:blipFill>
          <a:blip r:embed="rId3">
            <a:extLst/>
          </a:blip>
          <a:stretch>
            <a:fillRect/>
          </a:stretch>
        </p:blipFill>
        <p:spPr>
          <a:xfrm>
            <a:off x="1688079" y="2458958"/>
            <a:ext cx="8343901" cy="10172701"/>
          </a:xfrm>
          <a:prstGeom prst="rect">
            <a:avLst/>
          </a:prstGeom>
          <a:ln w="12700">
            <a:miter lim="400000"/>
          </a:ln>
        </p:spPr>
      </p:pic>
      <p:pic>
        <p:nvPicPr>
          <p:cNvPr id="474" name="Screenshot 2024-05-30 at 10.08.10.png" descr="Screenshot 2024-05-30 at 10.08.10.png"/>
          <p:cNvPicPr>
            <a:picLocks noChangeAspect="1"/>
          </p:cNvPicPr>
          <p:nvPr/>
        </p:nvPicPr>
        <p:blipFill>
          <a:blip r:embed="rId4">
            <a:extLst/>
          </a:blip>
          <a:stretch>
            <a:fillRect/>
          </a:stretch>
        </p:blipFill>
        <p:spPr>
          <a:xfrm>
            <a:off x="13963451" y="2450540"/>
            <a:ext cx="8293101" cy="10198101"/>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76"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77"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78"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79" name="17"/>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17</a:t>
            </a:r>
          </a:p>
        </p:txBody>
      </p:sp>
      <p:sp>
        <p:nvSpPr>
          <p:cNvPr id="480" name="Extracted triple-coincidence yields and inclusive particles"/>
          <p:cNvSpPr txBox="1"/>
          <p:nvPr/>
        </p:nvSpPr>
        <p:spPr>
          <a:xfrm>
            <a:off x="4210078" y="389486"/>
            <a:ext cx="16270183"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Extracted triple-coincidence yields and inclusive particles</a:t>
            </a:r>
          </a:p>
        </p:txBody>
      </p:sp>
      <p:grpSp>
        <p:nvGrpSpPr>
          <p:cNvPr id="483" name="Group"/>
          <p:cNvGrpSpPr/>
          <p:nvPr/>
        </p:nvGrpSpPr>
        <p:grpSpPr>
          <a:xfrm>
            <a:off x="827246" y="3544523"/>
            <a:ext cx="22729508" cy="6548800"/>
            <a:chOff x="0" y="0"/>
            <a:chExt cx="22729507" cy="6548798"/>
          </a:xfrm>
        </p:grpSpPr>
        <p:pic>
          <p:nvPicPr>
            <p:cNvPr id="481" name="Screenshot 2024-05-27 at 15.00.54.png" descr="Screenshot 2024-05-27 at 15.00.54.png"/>
            <p:cNvPicPr>
              <a:picLocks noChangeAspect="1"/>
            </p:cNvPicPr>
            <p:nvPr/>
          </p:nvPicPr>
          <p:blipFill>
            <a:blip r:embed="rId3">
              <a:extLst/>
            </a:blip>
            <a:stretch>
              <a:fillRect/>
            </a:stretch>
          </p:blipFill>
          <p:spPr>
            <a:xfrm>
              <a:off x="0" y="0"/>
              <a:ext cx="22729508" cy="6548799"/>
            </a:xfrm>
            <a:prstGeom prst="rect">
              <a:avLst/>
            </a:prstGeom>
            <a:ln w="12700" cap="flat">
              <a:noFill/>
              <a:miter lim="400000"/>
            </a:ln>
            <a:effectLst/>
          </p:spPr>
        </p:pic>
        <p:sp>
          <p:nvSpPr>
            <p:cNvPr id="482" name="Rectangle"/>
            <p:cNvSpPr/>
            <p:nvPr/>
          </p:nvSpPr>
          <p:spPr>
            <a:xfrm>
              <a:off x="7249953" y="798876"/>
              <a:ext cx="689571" cy="597992"/>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gr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85"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86"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87"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88" name="18"/>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18</a:t>
            </a:r>
          </a:p>
        </p:txBody>
      </p:sp>
      <p:sp>
        <p:nvSpPr>
          <p:cNvPr id="489"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90" name="Efficiencies and angular correlation correction factors of OSCAR"/>
          <p:cNvSpPr txBox="1"/>
          <p:nvPr/>
        </p:nvSpPr>
        <p:spPr>
          <a:xfrm>
            <a:off x="3130097" y="389486"/>
            <a:ext cx="18430144"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Efficiencies and angular correlation correction factors of OSCAR</a:t>
            </a:r>
          </a:p>
        </p:txBody>
      </p:sp>
      <p:pic>
        <p:nvPicPr>
          <p:cNvPr id="491" name="Simulation_OSCAR_1.pdf" descr="Simulation_OSCAR_1.pdf"/>
          <p:cNvPicPr>
            <a:picLocks noChangeAspect="1"/>
          </p:cNvPicPr>
          <p:nvPr/>
        </p:nvPicPr>
        <p:blipFill>
          <a:blip r:embed="rId3">
            <a:extLst/>
          </a:blip>
          <a:srcRect l="16579" t="0" r="11915" b="0"/>
          <a:stretch>
            <a:fillRect/>
          </a:stretch>
        </p:blipFill>
        <p:spPr>
          <a:xfrm>
            <a:off x="18961840" y="1667142"/>
            <a:ext cx="3705580" cy="4513469"/>
          </a:xfrm>
          <a:prstGeom prst="rect">
            <a:avLst/>
          </a:prstGeom>
          <a:ln w="12700">
            <a:miter lim="400000"/>
          </a:ln>
        </p:spPr>
      </p:pic>
      <p:pic>
        <p:nvPicPr>
          <p:cNvPr id="492" name="Screenshot 2024-05-28 at 09.29.52.png" descr="Screenshot 2024-05-28 at 09.29.52.png"/>
          <p:cNvPicPr>
            <a:picLocks noChangeAspect="1"/>
          </p:cNvPicPr>
          <p:nvPr/>
        </p:nvPicPr>
        <p:blipFill>
          <a:blip r:embed="rId4">
            <a:extLst/>
          </a:blip>
          <a:srcRect l="0" t="1851" r="0" b="0"/>
          <a:stretch>
            <a:fillRect/>
          </a:stretch>
        </p:blipFill>
        <p:spPr>
          <a:xfrm>
            <a:off x="1501823" y="6659504"/>
            <a:ext cx="16049695" cy="5657130"/>
          </a:xfrm>
          <a:prstGeom prst="rect">
            <a:avLst/>
          </a:prstGeom>
          <a:ln w="12700">
            <a:miter lim="400000"/>
          </a:ln>
        </p:spPr>
      </p:pic>
      <p:pic>
        <p:nvPicPr>
          <p:cNvPr id="493" name="Screenshot 2022-03-16 at 18.04.40.png" descr="Screenshot 2022-03-16 at 18.04.40.png"/>
          <p:cNvPicPr>
            <a:picLocks noChangeAspect="1"/>
          </p:cNvPicPr>
          <p:nvPr/>
        </p:nvPicPr>
        <p:blipFill>
          <a:blip r:embed="rId5">
            <a:extLst/>
          </a:blip>
          <a:srcRect l="25456" t="22949" r="5721" b="1417"/>
          <a:stretch>
            <a:fillRect/>
          </a:stretch>
        </p:blipFill>
        <p:spPr>
          <a:xfrm>
            <a:off x="18414748" y="6586431"/>
            <a:ext cx="4799776" cy="6323068"/>
          </a:xfrm>
          <a:prstGeom prst="rect">
            <a:avLst/>
          </a:prstGeom>
          <a:ln w="12700">
            <a:miter lim="400000"/>
          </a:ln>
        </p:spPr>
      </p:pic>
      <p:sp>
        <p:nvSpPr>
          <p:cNvPr id="494" name="The efficiency and the angular correlation correction factors have been calculated by K. C. W. Li using the OSCAR response function in GEANT4 created by Zeiser et al. (2021).…"/>
          <p:cNvSpPr txBox="1"/>
          <p:nvPr/>
        </p:nvSpPr>
        <p:spPr>
          <a:xfrm>
            <a:off x="1351112" y="1807440"/>
            <a:ext cx="17066432" cy="443275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4043" indent="-484043" defTabSz="2438400">
              <a:lnSpc>
                <a:spcPct val="120000"/>
              </a:lnSpc>
              <a:spcBef>
                <a:spcPts val="0"/>
              </a:spcBef>
              <a:buSzPct val="150000"/>
              <a:buChar char="•"/>
              <a:defRPr sz="3600">
                <a:latin typeface="Times New Roman"/>
                <a:ea typeface="Times New Roman"/>
                <a:cs typeface="Times New Roman"/>
                <a:sym typeface="Times New Roman"/>
              </a:defRPr>
            </a:pPr>
            <a:r>
              <a:t>The efficiency and the angular correlation correction factors have been calculated by K. C. W. Li using the OSCAR response function in GEANT4 created by Zeiser </a:t>
            </a:r>
            <a:r>
              <a:rPr i="1"/>
              <a:t>et al. </a:t>
            </a:r>
            <a:r>
              <a:t>(2021).</a:t>
            </a:r>
          </a:p>
          <a:p>
            <a:pPr marL="484043" indent="-484043" defTabSz="2438400">
              <a:lnSpc>
                <a:spcPct val="120000"/>
              </a:lnSpc>
              <a:spcBef>
                <a:spcPts val="0"/>
              </a:spcBef>
              <a:buSzPct val="150000"/>
              <a:buChar char="•"/>
              <a:defRPr sz="3600">
                <a:latin typeface="Times New Roman"/>
                <a:ea typeface="Times New Roman"/>
                <a:cs typeface="Times New Roman"/>
                <a:sym typeface="Times New Roman"/>
              </a:defRPr>
            </a:pPr>
            <a:r>
              <a:t>We also measured in-beam efficiencies for several transitions to confirm our simulation results, however </a:t>
            </a:r>
            <a:r>
              <a:rPr b="1"/>
              <a:t>all results are extracted using experimental efficiencies</a:t>
            </a:r>
            <a:r>
              <a:t>.</a:t>
            </a:r>
          </a:p>
          <a:p>
            <a:pPr marL="484043" indent="-484043" defTabSz="2438400">
              <a:lnSpc>
                <a:spcPct val="120000"/>
              </a:lnSpc>
              <a:spcBef>
                <a:spcPts val="0"/>
              </a:spcBef>
              <a:buSzPct val="150000"/>
              <a:buChar char="•"/>
              <a:defRPr sz="3600">
                <a:latin typeface="Times New Roman"/>
                <a:ea typeface="Times New Roman"/>
                <a:cs typeface="Times New Roman"/>
                <a:sym typeface="Times New Roman"/>
              </a:defRPr>
            </a:pPr>
            <a:r>
              <a:t>Simulation accounts for ± 1 mm distance uncertainty for the OSCAR detectors, beam energy differences, corrections from measuring cascading gammas and finite-solid effects of the LaBr3-detectors of OSCAR.</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96"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497"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498"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499" name="19"/>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19</a:t>
            </a:r>
          </a:p>
        </p:txBody>
      </p:sp>
      <p:sp>
        <p:nvSpPr>
          <p:cNvPr id="500"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pic>
        <p:nvPicPr>
          <p:cNvPr id="501" name="AngularCorrelations_2_cropped.pdf" descr="AngularCorrelations_2_cropped.pdf"/>
          <p:cNvPicPr>
            <a:picLocks noChangeAspect="1"/>
          </p:cNvPicPr>
          <p:nvPr/>
        </p:nvPicPr>
        <p:blipFill>
          <a:blip r:embed="rId3">
            <a:extLst/>
          </a:blip>
          <a:stretch>
            <a:fillRect/>
          </a:stretch>
        </p:blipFill>
        <p:spPr>
          <a:xfrm>
            <a:off x="839499" y="1743342"/>
            <a:ext cx="11776421" cy="10023977"/>
          </a:xfrm>
          <a:prstGeom prst="rect">
            <a:avLst/>
          </a:prstGeom>
          <a:ln w="12700">
            <a:miter lim="400000"/>
          </a:ln>
        </p:spPr>
      </p:pic>
      <p:pic>
        <p:nvPicPr>
          <p:cNvPr id="502" name="AngularCorrelations_1_cropped.pdf" descr="AngularCorrelations_1_cropped.pdf"/>
          <p:cNvPicPr>
            <a:picLocks noChangeAspect="1"/>
          </p:cNvPicPr>
          <p:nvPr/>
        </p:nvPicPr>
        <p:blipFill>
          <a:blip r:embed="rId4">
            <a:extLst/>
          </a:blip>
          <a:stretch>
            <a:fillRect/>
          </a:stretch>
        </p:blipFill>
        <p:spPr>
          <a:xfrm>
            <a:off x="13223541" y="1739722"/>
            <a:ext cx="10082347" cy="10652479"/>
          </a:xfrm>
          <a:prstGeom prst="rect">
            <a:avLst/>
          </a:prstGeom>
          <a:ln w="12700">
            <a:miter lim="400000"/>
          </a:ln>
        </p:spPr>
      </p:pic>
      <p:sp>
        <p:nvSpPr>
          <p:cNvPr id="503" name="Efficiencies and angular correlation correction factors of OSCAR"/>
          <p:cNvSpPr txBox="1"/>
          <p:nvPr/>
        </p:nvSpPr>
        <p:spPr>
          <a:xfrm>
            <a:off x="3130097" y="389486"/>
            <a:ext cx="18430144"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Efficiencies and angular correlation correction factors of OSCAR</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6" name="Screenshot 2024-05-30 at 14.24.41.png" descr="Screenshot 2024-05-30 at 14.24.41.png"/>
          <p:cNvPicPr>
            <a:picLocks noChangeAspect="1"/>
          </p:cNvPicPr>
          <p:nvPr/>
        </p:nvPicPr>
        <p:blipFill>
          <a:blip r:embed="rId2">
            <a:extLst/>
          </a:blip>
          <a:stretch>
            <a:fillRect/>
          </a:stretch>
        </p:blipFill>
        <p:spPr>
          <a:xfrm>
            <a:off x="-107355" y="0"/>
            <a:ext cx="24598710" cy="13830829"/>
          </a:xfrm>
          <a:prstGeom prst="rect">
            <a:avLst/>
          </a:prstGeom>
          <a:ln w="12700">
            <a:miter lim="400000"/>
          </a:ln>
        </p:spPr>
      </p:pic>
      <p:sp>
        <p:nvSpPr>
          <p:cNvPr id="187" name="Triple alpha process"/>
          <p:cNvSpPr txBox="1"/>
          <p:nvPr/>
        </p:nvSpPr>
        <p:spPr>
          <a:xfrm>
            <a:off x="5013776" y="6805466"/>
            <a:ext cx="5035451" cy="77420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latin typeface="Times New Roman"/>
                <a:ea typeface="Times New Roman"/>
                <a:cs typeface="Times New Roman"/>
                <a:sym typeface="Times New Roman"/>
              </a:defRPr>
            </a:lvl1pPr>
          </a:lstStyle>
          <a:p>
            <a:pPr/>
            <a:r>
              <a:t>Triple alpha process</a:t>
            </a:r>
          </a:p>
        </p:txBody>
      </p:sp>
      <p:sp>
        <p:nvSpPr>
          <p:cNvPr id="188"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189"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190" name="2"/>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a:t>
            </a:r>
          </a:p>
        </p:txBody>
      </p:sp>
      <p:pic>
        <p:nvPicPr>
          <p:cNvPr id="191" name="equation-6.png" descr="equation-6.png"/>
          <p:cNvPicPr>
            <a:picLocks noChangeAspect="1"/>
          </p:cNvPicPr>
          <p:nvPr/>
        </p:nvPicPr>
        <p:blipFill>
          <a:blip r:embed="rId3">
            <a:extLst/>
          </a:blip>
          <a:stretch>
            <a:fillRect/>
          </a:stretch>
        </p:blipFill>
        <p:spPr>
          <a:xfrm>
            <a:off x="901187" y="8174493"/>
            <a:ext cx="4053883" cy="480909"/>
          </a:xfrm>
          <a:prstGeom prst="rect">
            <a:avLst/>
          </a:prstGeom>
          <a:ln w="12700">
            <a:miter lim="400000"/>
          </a:ln>
        </p:spPr>
      </p:pic>
      <p:grpSp>
        <p:nvGrpSpPr>
          <p:cNvPr id="199" name="Group"/>
          <p:cNvGrpSpPr/>
          <p:nvPr/>
        </p:nvGrpSpPr>
        <p:grpSpPr>
          <a:xfrm>
            <a:off x="3938911" y="7817605"/>
            <a:ext cx="10262215" cy="1799012"/>
            <a:chOff x="0" y="0"/>
            <a:chExt cx="10262214" cy="1799010"/>
          </a:xfrm>
        </p:grpSpPr>
        <p:sp>
          <p:nvSpPr>
            <p:cNvPr id="192" name="Rectangle"/>
            <p:cNvSpPr/>
            <p:nvPr/>
          </p:nvSpPr>
          <p:spPr>
            <a:xfrm>
              <a:off x="0" y="9916"/>
              <a:ext cx="1279578" cy="1174852"/>
            </a:xfrm>
            <a:prstGeom prst="rect">
              <a:avLst/>
            </a:prstGeom>
            <a:noFill/>
            <a:ln w="88900" cap="flat">
              <a:solidFill>
                <a:schemeClr val="accent6">
                  <a:satOff val="-20754"/>
                  <a:lumOff val="-16738"/>
                  <a:alpha val="51063"/>
                </a:schemeClr>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grpSp>
          <p:nvGrpSpPr>
            <p:cNvPr id="195" name="Group"/>
            <p:cNvGrpSpPr/>
            <p:nvPr/>
          </p:nvGrpSpPr>
          <p:grpSpPr>
            <a:xfrm>
              <a:off x="4294859" y="0"/>
              <a:ext cx="5967356" cy="1071958"/>
              <a:chOff x="0" y="0"/>
              <a:chExt cx="5967354" cy="1071957"/>
            </a:xfrm>
          </p:grpSpPr>
          <p:pic>
            <p:nvPicPr>
              <p:cNvPr id="193" name="equation-5.png" descr="equation-5.png"/>
              <p:cNvPicPr>
                <a:picLocks noChangeAspect="1"/>
              </p:cNvPicPr>
              <p:nvPr/>
            </p:nvPicPr>
            <p:blipFill>
              <a:blip r:embed="rId4">
                <a:extLst/>
              </a:blip>
              <a:stretch>
                <a:fillRect/>
              </a:stretch>
            </p:blipFill>
            <p:spPr>
              <a:xfrm>
                <a:off x="0" y="233148"/>
                <a:ext cx="5967355" cy="566634"/>
              </a:xfrm>
              <a:prstGeom prst="rect">
                <a:avLst/>
              </a:prstGeom>
              <a:ln w="12700" cap="flat">
                <a:noFill/>
                <a:miter lim="400000"/>
              </a:ln>
              <a:effectLst/>
            </p:spPr>
          </p:pic>
          <p:sp>
            <p:nvSpPr>
              <p:cNvPr id="194" name="Rectangle"/>
              <p:cNvSpPr/>
              <p:nvPr/>
            </p:nvSpPr>
            <p:spPr>
              <a:xfrm>
                <a:off x="1375219" y="0"/>
                <a:ext cx="1167514" cy="1071958"/>
              </a:xfrm>
              <a:prstGeom prst="rect">
                <a:avLst/>
              </a:prstGeom>
              <a:noFill/>
              <a:ln w="88900" cap="flat">
                <a:solidFill>
                  <a:schemeClr val="accent6">
                    <a:satOff val="-20754"/>
                    <a:lumOff val="-16738"/>
                    <a:alpha val="51063"/>
                  </a:schemeClr>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grpSp>
        <p:sp>
          <p:nvSpPr>
            <p:cNvPr id="196" name="Line"/>
            <p:cNvSpPr/>
            <p:nvPr/>
          </p:nvSpPr>
          <p:spPr>
            <a:xfrm flipV="1">
              <a:off x="865372" y="1180580"/>
              <a:ext cx="1" cy="618431"/>
            </a:xfrm>
            <a:prstGeom prst="line">
              <a:avLst/>
            </a:prstGeom>
            <a:noFill/>
            <a:ln w="88900" cap="flat">
              <a:solidFill>
                <a:schemeClr val="accent6">
                  <a:satOff val="-20754"/>
                  <a:lumOff val="-16738"/>
                  <a:alpha val="50098"/>
                </a:schemeClr>
              </a:solidFill>
              <a:prstDash val="solid"/>
              <a:miter lim="400000"/>
            </a:ln>
            <a:effectLst/>
          </p:spPr>
          <p:txBody>
            <a:bodyPr wrap="square" lIns="50800" tIns="50800" rIns="50800" bIns="50800" numCol="1" anchor="ctr">
              <a:noAutofit/>
            </a:bodyPr>
            <a:lstStyle/>
            <a:p>
              <a:pPr/>
            </a:p>
          </p:txBody>
        </p:sp>
        <p:sp>
          <p:nvSpPr>
            <p:cNvPr id="197" name="Line"/>
            <p:cNvSpPr/>
            <p:nvPr/>
          </p:nvSpPr>
          <p:spPr>
            <a:xfrm flipH="1" flipV="1">
              <a:off x="859683" y="1780745"/>
              <a:ext cx="5035452" cy="1"/>
            </a:xfrm>
            <a:prstGeom prst="line">
              <a:avLst/>
            </a:prstGeom>
            <a:noFill/>
            <a:ln w="88900" cap="flat">
              <a:solidFill>
                <a:schemeClr val="accent6">
                  <a:satOff val="-20754"/>
                  <a:lumOff val="-16738"/>
                  <a:alpha val="50098"/>
                </a:schemeClr>
              </a:solidFill>
              <a:prstDash val="solid"/>
              <a:miter lim="400000"/>
            </a:ln>
            <a:effectLst/>
          </p:spPr>
          <p:txBody>
            <a:bodyPr wrap="square" lIns="50800" tIns="50800" rIns="50800" bIns="50800" numCol="1" anchor="ctr">
              <a:noAutofit/>
            </a:bodyPr>
            <a:lstStyle/>
            <a:p>
              <a:pPr/>
            </a:p>
          </p:txBody>
        </p:sp>
        <p:sp>
          <p:nvSpPr>
            <p:cNvPr id="198" name="Line"/>
            <p:cNvSpPr/>
            <p:nvPr/>
          </p:nvSpPr>
          <p:spPr>
            <a:xfrm flipV="1">
              <a:off x="5873225" y="1085910"/>
              <a:ext cx="1" cy="700402"/>
            </a:xfrm>
            <a:prstGeom prst="line">
              <a:avLst/>
            </a:prstGeom>
            <a:noFill/>
            <a:ln w="88900" cap="flat">
              <a:solidFill>
                <a:schemeClr val="accent6">
                  <a:satOff val="-20754"/>
                  <a:lumOff val="-16738"/>
                  <a:alpha val="50098"/>
                </a:schemeClr>
              </a:solidFill>
              <a:prstDash val="solid"/>
              <a:miter lim="400000"/>
              <a:tailEnd type="triangle" w="med" len="med"/>
            </a:ln>
            <a:effectLst/>
          </p:spPr>
          <p:txBody>
            <a:bodyPr wrap="square" lIns="50800" tIns="50800" rIns="50800" bIns="50800" numCol="1" anchor="ctr">
              <a:noAutofit/>
            </a:bodyPr>
            <a:lstStyle/>
            <a:p>
              <a:pPr/>
            </a:p>
          </p:txBody>
        </p:sp>
      </p:grpSp>
      <p:grpSp>
        <p:nvGrpSpPr>
          <p:cNvPr id="205" name="Group"/>
          <p:cNvGrpSpPr/>
          <p:nvPr/>
        </p:nvGrpSpPr>
        <p:grpSpPr>
          <a:xfrm>
            <a:off x="1214557" y="8944501"/>
            <a:ext cx="9344461" cy="3587124"/>
            <a:chOff x="0" y="0"/>
            <a:chExt cx="9344460" cy="3587123"/>
          </a:xfrm>
        </p:grpSpPr>
        <p:sp>
          <p:nvSpPr>
            <p:cNvPr id="200" name="Rectangle"/>
            <p:cNvSpPr/>
            <p:nvPr/>
          </p:nvSpPr>
          <p:spPr>
            <a:xfrm>
              <a:off x="1485360" y="2110620"/>
              <a:ext cx="1508663" cy="1476504"/>
            </a:xfrm>
            <a:prstGeom prst="rect">
              <a:avLst/>
            </a:prstGeom>
            <a:noFill/>
            <a:ln w="88900" cap="flat">
              <a:solidFill>
                <a:schemeClr val="accent6">
                  <a:satOff val="-20754"/>
                  <a:lumOff val="-16738"/>
                  <a:alpha val="51063"/>
                </a:schemeClr>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pic>
          <p:nvPicPr>
            <p:cNvPr id="201" name="equation-7.png" descr="equation-7.png"/>
            <p:cNvPicPr>
              <a:picLocks noChangeAspect="1"/>
            </p:cNvPicPr>
            <p:nvPr/>
          </p:nvPicPr>
          <p:blipFill>
            <a:blip r:embed="rId5">
              <a:extLst/>
            </a:blip>
            <a:srcRect l="0" t="0" r="2877" b="0"/>
            <a:stretch>
              <a:fillRect/>
            </a:stretch>
          </p:blipFill>
          <p:spPr>
            <a:xfrm>
              <a:off x="0" y="2248796"/>
              <a:ext cx="6700691" cy="1200141"/>
            </a:xfrm>
            <a:prstGeom prst="rect">
              <a:avLst/>
            </a:prstGeom>
            <a:ln w="12700" cap="flat">
              <a:noFill/>
              <a:miter lim="400000"/>
            </a:ln>
            <a:effectLst/>
          </p:spPr>
        </p:pic>
        <p:sp>
          <p:nvSpPr>
            <p:cNvPr id="202" name="Line"/>
            <p:cNvSpPr/>
            <p:nvPr/>
          </p:nvSpPr>
          <p:spPr>
            <a:xfrm flipV="1">
              <a:off x="9319952" y="0"/>
              <a:ext cx="1" cy="1174851"/>
            </a:xfrm>
            <a:prstGeom prst="line">
              <a:avLst/>
            </a:prstGeom>
            <a:noFill/>
            <a:ln w="88900" cap="flat">
              <a:solidFill>
                <a:schemeClr val="accent6">
                  <a:satOff val="-20754"/>
                  <a:lumOff val="-16738"/>
                  <a:alpha val="50098"/>
                </a:schemeClr>
              </a:solidFill>
              <a:prstDash val="solid"/>
              <a:miter lim="400000"/>
            </a:ln>
            <a:effectLst/>
          </p:spPr>
          <p:txBody>
            <a:bodyPr wrap="square" lIns="50800" tIns="50800" rIns="50800" bIns="50800" numCol="1" anchor="ctr">
              <a:noAutofit/>
            </a:bodyPr>
            <a:lstStyle/>
            <a:p>
              <a:pPr/>
            </a:p>
          </p:txBody>
        </p:sp>
        <p:sp>
          <p:nvSpPr>
            <p:cNvPr id="203" name="Line"/>
            <p:cNvSpPr/>
            <p:nvPr/>
          </p:nvSpPr>
          <p:spPr>
            <a:xfrm flipH="1" flipV="1">
              <a:off x="2056114" y="1217230"/>
              <a:ext cx="7288347" cy="1"/>
            </a:xfrm>
            <a:prstGeom prst="line">
              <a:avLst/>
            </a:prstGeom>
            <a:noFill/>
            <a:ln w="88900" cap="flat">
              <a:solidFill>
                <a:schemeClr val="accent6">
                  <a:satOff val="-20754"/>
                  <a:lumOff val="-16738"/>
                  <a:alpha val="50098"/>
                </a:schemeClr>
              </a:solidFill>
              <a:prstDash val="solid"/>
              <a:miter lim="400000"/>
            </a:ln>
            <a:effectLst/>
          </p:spPr>
          <p:txBody>
            <a:bodyPr wrap="square" lIns="50800" tIns="50800" rIns="50800" bIns="50800" numCol="1" anchor="ctr">
              <a:noAutofit/>
            </a:bodyPr>
            <a:lstStyle/>
            <a:p>
              <a:pPr/>
            </a:p>
          </p:txBody>
        </p:sp>
        <p:sp>
          <p:nvSpPr>
            <p:cNvPr id="204" name="Line"/>
            <p:cNvSpPr/>
            <p:nvPr/>
          </p:nvSpPr>
          <p:spPr>
            <a:xfrm>
              <a:off x="2014120" y="1154661"/>
              <a:ext cx="1" cy="892506"/>
            </a:xfrm>
            <a:prstGeom prst="line">
              <a:avLst/>
            </a:prstGeom>
            <a:noFill/>
            <a:ln w="88900" cap="flat">
              <a:solidFill>
                <a:schemeClr val="accent6">
                  <a:satOff val="-20754"/>
                  <a:lumOff val="-16738"/>
                  <a:alpha val="50098"/>
                </a:schemeClr>
              </a:solidFill>
              <a:prstDash val="solid"/>
              <a:miter lim="400000"/>
              <a:tailEnd type="triangle" w="med" len="med"/>
            </a:ln>
            <a:effectLst/>
          </p:spPr>
          <p:txBody>
            <a:bodyPr wrap="square" lIns="50800" tIns="50800" rIns="50800" bIns="50800" numCol="1" anchor="ctr">
              <a:noAutofit/>
            </a:bodyPr>
            <a:lstStyle/>
            <a:p>
              <a:pPr/>
            </a:p>
          </p:txBody>
        </p:sp>
      </p:grpSp>
      <p:grpSp>
        <p:nvGrpSpPr>
          <p:cNvPr id="211" name="Group"/>
          <p:cNvGrpSpPr/>
          <p:nvPr/>
        </p:nvGrpSpPr>
        <p:grpSpPr>
          <a:xfrm>
            <a:off x="3969460" y="10577991"/>
            <a:ext cx="10156927" cy="1679006"/>
            <a:chOff x="0" y="0"/>
            <a:chExt cx="10156925" cy="1679005"/>
          </a:xfrm>
        </p:grpSpPr>
        <p:pic>
          <p:nvPicPr>
            <p:cNvPr id="206" name="equation-8.png" descr="equation-8.png"/>
            <p:cNvPicPr>
              <a:picLocks noChangeAspect="1"/>
            </p:cNvPicPr>
            <p:nvPr/>
          </p:nvPicPr>
          <p:blipFill>
            <a:blip r:embed="rId6">
              <a:extLst/>
            </a:blip>
            <a:stretch>
              <a:fillRect/>
            </a:stretch>
          </p:blipFill>
          <p:spPr>
            <a:xfrm>
              <a:off x="4991455" y="591071"/>
              <a:ext cx="5165471" cy="1001018"/>
            </a:xfrm>
            <a:prstGeom prst="rect">
              <a:avLst/>
            </a:prstGeom>
            <a:ln w="12700" cap="flat">
              <a:noFill/>
              <a:miter lim="400000"/>
            </a:ln>
            <a:effectLst/>
          </p:spPr>
        </p:pic>
        <p:sp>
          <p:nvSpPr>
            <p:cNvPr id="207" name="Line"/>
            <p:cNvSpPr/>
            <p:nvPr/>
          </p:nvSpPr>
          <p:spPr>
            <a:xfrm flipV="1">
              <a:off x="-1" y="-1"/>
              <a:ext cx="2" cy="480910"/>
            </a:xfrm>
            <a:prstGeom prst="line">
              <a:avLst/>
            </a:prstGeom>
            <a:noFill/>
            <a:ln w="88900" cap="flat">
              <a:solidFill>
                <a:schemeClr val="accent6">
                  <a:satOff val="-20754"/>
                  <a:lumOff val="-16738"/>
                  <a:alpha val="50098"/>
                </a:schemeClr>
              </a:solidFill>
              <a:prstDash val="solid"/>
              <a:miter lim="400000"/>
            </a:ln>
            <a:effectLst/>
          </p:spPr>
          <p:txBody>
            <a:bodyPr wrap="square" lIns="50800" tIns="50800" rIns="50800" bIns="50800" numCol="1" anchor="ctr">
              <a:noAutofit/>
            </a:bodyPr>
            <a:lstStyle/>
            <a:p>
              <a:pPr/>
            </a:p>
          </p:txBody>
        </p:sp>
        <p:sp>
          <p:nvSpPr>
            <p:cNvPr id="208" name="Line"/>
            <p:cNvSpPr/>
            <p:nvPr/>
          </p:nvSpPr>
          <p:spPr>
            <a:xfrm flipH="1" flipV="1">
              <a:off x="8190" y="44449"/>
              <a:ext cx="5349138" cy="1"/>
            </a:xfrm>
            <a:prstGeom prst="line">
              <a:avLst/>
            </a:prstGeom>
            <a:noFill/>
            <a:ln w="88900" cap="flat">
              <a:solidFill>
                <a:schemeClr val="accent6">
                  <a:satOff val="-20754"/>
                  <a:lumOff val="-16738"/>
                  <a:alpha val="50098"/>
                </a:schemeClr>
              </a:solidFill>
              <a:prstDash val="solid"/>
              <a:miter lim="400000"/>
            </a:ln>
            <a:effectLst/>
          </p:spPr>
          <p:txBody>
            <a:bodyPr wrap="square" lIns="50800" tIns="50800" rIns="50800" bIns="50800" numCol="1" anchor="ctr">
              <a:noAutofit/>
            </a:bodyPr>
            <a:lstStyle/>
            <a:p>
              <a:pPr/>
            </a:p>
          </p:txBody>
        </p:sp>
        <p:sp>
          <p:nvSpPr>
            <p:cNvPr id="209" name="Rectangle"/>
            <p:cNvSpPr/>
            <p:nvPr/>
          </p:nvSpPr>
          <p:spPr>
            <a:xfrm>
              <a:off x="4660006" y="504154"/>
              <a:ext cx="1279579" cy="1174852"/>
            </a:xfrm>
            <a:prstGeom prst="rect">
              <a:avLst/>
            </a:prstGeom>
            <a:noFill/>
            <a:ln w="88900" cap="flat">
              <a:solidFill>
                <a:schemeClr val="accent6">
                  <a:satOff val="-20754"/>
                  <a:lumOff val="-16738"/>
                  <a:alpha val="51063"/>
                </a:schemeClr>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210" name="Line"/>
            <p:cNvSpPr/>
            <p:nvPr/>
          </p:nvSpPr>
          <p:spPr>
            <a:xfrm flipV="1">
              <a:off x="5299795" y="19049"/>
              <a:ext cx="1" cy="480910"/>
            </a:xfrm>
            <a:prstGeom prst="line">
              <a:avLst/>
            </a:prstGeom>
            <a:noFill/>
            <a:ln w="88900" cap="flat">
              <a:solidFill>
                <a:schemeClr val="accent6">
                  <a:satOff val="-20754"/>
                  <a:lumOff val="-16738"/>
                  <a:alpha val="50098"/>
                </a:schemeClr>
              </a:solidFill>
              <a:prstDash val="solid"/>
              <a:miter lim="400000"/>
            </a:ln>
            <a:effectLst/>
          </p:spPr>
          <p:txBody>
            <a:bodyPr wrap="square" lIns="50800" tIns="50800" rIns="50800" bIns="50800" numCol="1" anchor="ctr">
              <a:noAutofit/>
            </a:bodyPr>
            <a:lstStyle/>
            <a:p>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1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2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1" grpId="1"/>
      <p:bldP build="whole" bldLvl="1" animBg="1" rev="0" advAuto="0" spid="205" grpId="3"/>
      <p:bldP build="whole" bldLvl="1" animBg="1" rev="0" advAuto="0" spid="199" grpId="2"/>
      <p:bldP build="whole" bldLvl="1" animBg="1" rev="0" advAuto="0" spid="211" grpId="4"/>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05"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06"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07"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08" name="20"/>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20</a:t>
            </a:r>
          </a:p>
        </p:txBody>
      </p:sp>
      <p:sp>
        <p:nvSpPr>
          <p:cNvPr id="509"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pic>
        <p:nvPicPr>
          <p:cNvPr id="510" name="Screenshot 2022-03-16 at 18.04.40.png" descr="Screenshot 2022-03-16 at 18.04.40.png"/>
          <p:cNvPicPr>
            <a:picLocks noChangeAspect="1"/>
          </p:cNvPicPr>
          <p:nvPr/>
        </p:nvPicPr>
        <p:blipFill>
          <a:blip r:embed="rId3">
            <a:extLst/>
          </a:blip>
          <a:srcRect l="25456" t="22949" r="5721" b="1417"/>
          <a:stretch>
            <a:fillRect/>
          </a:stretch>
        </p:blipFill>
        <p:spPr>
          <a:xfrm>
            <a:off x="18414748" y="6586431"/>
            <a:ext cx="4799776" cy="6323068"/>
          </a:xfrm>
          <a:prstGeom prst="rect">
            <a:avLst/>
          </a:prstGeom>
          <a:ln w="12700">
            <a:miter lim="400000"/>
          </a:ln>
        </p:spPr>
      </p:pic>
      <p:sp>
        <p:nvSpPr>
          <p:cNvPr id="511" name="For the CACTUS array we do not have a full GEANT4 simulation available.…"/>
          <p:cNvSpPr txBox="1"/>
          <p:nvPr/>
        </p:nvSpPr>
        <p:spPr>
          <a:xfrm>
            <a:off x="1351112" y="1718366"/>
            <a:ext cx="21988115" cy="456752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For the CACTUS array we do not have a full GEANT4 simulation available. </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For results of 2012 and 2014 measurements, no correction to the distance uncertainty for the detectors, beam energy differences, corrections from measuring cascading gammas and finite-solid effects of the NaI(Ti)-detectors of CACTUS.</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A 3% systematic uncertainty was added to all efficiencies.</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Angular correlation correction factor W</a:t>
            </a:r>
            <a:r>
              <a:rPr baseline="-5999"/>
              <a:t>020</a:t>
            </a:r>
            <a:r>
              <a:t> from Kibédi </a:t>
            </a:r>
            <a:r>
              <a:rPr i="1"/>
              <a:t>et al</a:t>
            </a:r>
            <a:r>
              <a:t>. (2020) was used for all measurements using CACTUS.</a:t>
            </a:r>
          </a:p>
        </p:txBody>
      </p:sp>
      <p:sp>
        <p:nvSpPr>
          <p:cNvPr id="512" name="Efficiencies and angular correlation correction factors of CACTUS"/>
          <p:cNvSpPr txBox="1"/>
          <p:nvPr/>
        </p:nvSpPr>
        <p:spPr>
          <a:xfrm>
            <a:off x="2916761" y="389486"/>
            <a:ext cx="18856816"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Efficiencies and angular correlation correction factors of CACTUS</a:t>
            </a:r>
          </a:p>
        </p:txBody>
      </p:sp>
      <p:grpSp>
        <p:nvGrpSpPr>
          <p:cNvPr id="515" name="Group"/>
          <p:cNvGrpSpPr/>
          <p:nvPr/>
        </p:nvGrpSpPr>
        <p:grpSpPr>
          <a:xfrm>
            <a:off x="1831993" y="7275905"/>
            <a:ext cx="14757401" cy="3993780"/>
            <a:chOff x="0" y="0"/>
            <a:chExt cx="14757400" cy="3993778"/>
          </a:xfrm>
        </p:grpSpPr>
        <p:pic>
          <p:nvPicPr>
            <p:cNvPr id="513" name="Screenshot 2024-05-28 at 10.50.59.png" descr="Screenshot 2024-05-28 at 10.50.59.png"/>
            <p:cNvPicPr>
              <a:picLocks noChangeAspect="1"/>
            </p:cNvPicPr>
            <p:nvPr/>
          </p:nvPicPr>
          <p:blipFill>
            <a:blip r:embed="rId4">
              <a:extLst/>
            </a:blip>
            <a:srcRect l="0" t="0" r="0" b="83670"/>
            <a:stretch>
              <a:fillRect/>
            </a:stretch>
          </p:blipFill>
          <p:spPr>
            <a:xfrm>
              <a:off x="0" y="0"/>
              <a:ext cx="14757400" cy="1007865"/>
            </a:xfrm>
            <a:prstGeom prst="rect">
              <a:avLst/>
            </a:prstGeom>
            <a:ln w="12700" cap="flat">
              <a:noFill/>
              <a:miter lim="400000"/>
            </a:ln>
            <a:effectLst/>
          </p:spPr>
        </p:pic>
        <p:pic>
          <p:nvPicPr>
            <p:cNvPr id="514" name="Screenshot 2024-05-28 at 10.50.59.png" descr="Screenshot 2024-05-28 at 10.50.59.png"/>
            <p:cNvPicPr>
              <a:picLocks noChangeAspect="1"/>
            </p:cNvPicPr>
            <p:nvPr/>
          </p:nvPicPr>
          <p:blipFill>
            <a:blip r:embed="rId4">
              <a:extLst/>
            </a:blip>
            <a:srcRect l="0" t="51261" r="0" b="0"/>
            <a:stretch>
              <a:fillRect/>
            </a:stretch>
          </p:blipFill>
          <p:spPr>
            <a:xfrm>
              <a:off x="0" y="985565"/>
              <a:ext cx="14757400" cy="3008214"/>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17"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18"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19"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20" name="21"/>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21</a:t>
            </a:r>
          </a:p>
        </p:txBody>
      </p:sp>
      <p:sp>
        <p:nvSpPr>
          <p:cNvPr id="521"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22" name="Corrections to Kibédi et al. (2020)"/>
          <p:cNvSpPr txBox="1"/>
          <p:nvPr/>
        </p:nvSpPr>
        <p:spPr>
          <a:xfrm>
            <a:off x="7457693" y="389486"/>
            <a:ext cx="977495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5500">
                <a:latin typeface="Times New Roman"/>
                <a:ea typeface="Times New Roman"/>
                <a:cs typeface="Times New Roman"/>
                <a:sym typeface="Times New Roman"/>
              </a:defRPr>
            </a:pPr>
            <a:r>
              <a:t>Corrections to Kibédi </a:t>
            </a:r>
            <a:r>
              <a:rPr i="1"/>
              <a:t>et al.</a:t>
            </a:r>
            <a:r>
              <a:t> (2020)</a:t>
            </a:r>
          </a:p>
        </p:txBody>
      </p:sp>
      <p:sp>
        <p:nvSpPr>
          <p:cNvPr id="523" name="Throughout the reanalysis of the 2014 measurement, necessary corrections to Kibédi et al. (2020) was discovered.…"/>
          <p:cNvSpPr txBox="1"/>
          <p:nvPr/>
        </p:nvSpPr>
        <p:spPr>
          <a:xfrm>
            <a:off x="1928837" y="1672342"/>
            <a:ext cx="20526325" cy="86621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Throughout the reanalysis of the 2014 measurement, necessary corrections to Kibédi </a:t>
            </a:r>
            <a:r>
              <a:rPr i="1"/>
              <a:t>et al.</a:t>
            </a:r>
            <a:r>
              <a:t> (2020) was discovered.</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rPr b="1"/>
              <a:t>The absolute photopeak efficiencies</a:t>
            </a:r>
            <a:r>
              <a:t> presented in the Kibédi </a:t>
            </a:r>
            <a:r>
              <a:rPr i="1"/>
              <a:t>et al.</a:t>
            </a:r>
            <a:r>
              <a:t> (2020) are not </a:t>
            </a:r>
            <a:r>
              <a:rPr b="1"/>
              <a:t>absolute</a:t>
            </a:r>
            <a:r>
              <a:t>, but </a:t>
            </a:r>
            <a:r>
              <a:rPr b="1"/>
              <a:t>relative</a:t>
            </a:r>
            <a:r>
              <a:t>.</a:t>
            </a:r>
          </a:p>
          <a:p>
            <a:pPr lvl="1" marL="1030143" indent="-484043" defTabSz="2438400">
              <a:lnSpc>
                <a:spcPct val="150000"/>
              </a:lnSpc>
              <a:spcBef>
                <a:spcPts val="0"/>
              </a:spcBef>
              <a:buSzPct val="150000"/>
              <a:buChar char="•"/>
              <a:defRPr sz="3600">
                <a:latin typeface="Times New Roman"/>
                <a:ea typeface="Times New Roman"/>
                <a:cs typeface="Times New Roman"/>
                <a:sym typeface="Times New Roman"/>
              </a:defRPr>
            </a:pPr>
            <a:r>
              <a:t>Efficiencies in Kibédi </a:t>
            </a:r>
            <a:r>
              <a:rPr i="1"/>
              <a:t>et al.</a:t>
            </a:r>
            <a:r>
              <a:t> (2020) are simulated using PENELOPE.</a:t>
            </a:r>
          </a:p>
          <a:p>
            <a:pPr lvl="1" marL="1030143" indent="-484043" defTabSz="2438400">
              <a:lnSpc>
                <a:spcPct val="150000"/>
              </a:lnSpc>
              <a:spcBef>
                <a:spcPts val="0"/>
              </a:spcBef>
              <a:buSzPct val="150000"/>
              <a:buChar char="•"/>
              <a:defRPr sz="3600">
                <a:latin typeface="Times New Roman"/>
                <a:ea typeface="Times New Roman"/>
                <a:cs typeface="Times New Roman"/>
                <a:sym typeface="Times New Roman"/>
              </a:defRPr>
            </a:pPr>
            <a:r>
              <a:t>Approximately a factor </a:t>
            </a:r>
            <a14:m>
              <m:oMath>
                <m:rad>
                  <m:radPr>
                    <m:ctrlPr>
                      <a:rPr xmlns:a="http://schemas.openxmlformats.org/drawingml/2006/main" sz="3750" i="1">
                        <a:solidFill>
                          <a:srgbClr val="000000"/>
                        </a:solidFill>
                        <a:latin typeface="Cambria Math" panose="02040503050406030204" pitchFamily="18" charset="0"/>
                      </a:rPr>
                    </m:ctrlPr>
                    <m:degHide m:val="on"/>
                  </m:radPr>
                  <m:deg/>
                  <m:e>
                    <m:r>
                      <a:rPr xmlns:a="http://schemas.openxmlformats.org/drawingml/2006/main" sz="3750" i="1">
                        <a:solidFill>
                          <a:srgbClr val="000000"/>
                        </a:solidFill>
                        <a:latin typeface="Cambria Math" panose="02040503050406030204" pitchFamily="18" charset="0"/>
                      </a:rPr>
                      <m:t>2</m:t>
                    </m:r>
                  </m:e>
                </m:rad>
              </m:oMath>
            </a14:m>
            <a:r>
              <a:t> difference from the experimental efficiencies obtained in this work.</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rPr b="1"/>
              <a:t>The detector combinations</a:t>
            </a:r>
            <a:r>
              <a:t> used by Kibédi </a:t>
            </a:r>
            <a:r>
              <a:rPr i="1"/>
              <a:t>et al.</a:t>
            </a:r>
            <a:r>
              <a:t> (2020) was </a:t>
            </a:r>
            <a:r>
              <a:rPr b="1"/>
              <a:t>c</a:t>
            </a:r>
            <a:r>
              <a:rPr b="1" baseline="-5999"/>
              <a:t>det</a:t>
            </a:r>
            <a:r>
              <a:rPr b="1"/>
              <a:t> = 325</a:t>
            </a:r>
            <a:r>
              <a:t>. The true number of detector combinations should be </a:t>
            </a:r>
            <a:r>
              <a:rPr b="1"/>
              <a:t>c</a:t>
            </a:r>
            <a:r>
              <a:rPr b="1" baseline="-5999"/>
              <a:t>det</a:t>
            </a:r>
            <a:r>
              <a:rPr b="1"/>
              <a:t> = 650</a:t>
            </a:r>
            <a:r>
              <a:t>.</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Through this work we therefore determine the gamma-decay branching ratio obtained using equation A [Eq. 2 in Kibédi </a:t>
            </a:r>
            <a:r>
              <a:rPr i="1"/>
              <a:t>et al.</a:t>
            </a:r>
            <a:r>
              <a:t> (2020)] should be </a:t>
            </a:r>
            <a:r>
              <a:rPr b="1"/>
              <a:t>discarded</a:t>
            </a:r>
            <a:r>
              <a:t>. </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The gamma-decay branching ratio obtained using equation B [Eq. 3 in Kibédi </a:t>
            </a:r>
            <a:r>
              <a:rPr i="1"/>
              <a:t>et al.</a:t>
            </a:r>
            <a:r>
              <a:t> (2020)] is still </a:t>
            </a:r>
            <a:r>
              <a:rPr b="1"/>
              <a:t>valid</a:t>
            </a:r>
            <a:r>
              <a:t>, as the efficiencies are relative and the term for detector combinations is removed.</a:t>
            </a:r>
          </a:p>
        </p:txBody>
      </p:sp>
      <p:grpSp>
        <p:nvGrpSpPr>
          <p:cNvPr id="527" name="Group"/>
          <p:cNvGrpSpPr/>
          <p:nvPr/>
        </p:nvGrpSpPr>
        <p:grpSpPr>
          <a:xfrm>
            <a:off x="891024" y="10745348"/>
            <a:ext cx="11130019" cy="1714617"/>
            <a:chOff x="0" y="0"/>
            <a:chExt cx="11130017" cy="1714615"/>
          </a:xfrm>
        </p:grpSpPr>
        <p:sp>
          <p:nvSpPr>
            <p:cNvPr id="524" name="A"/>
            <p:cNvSpPr txBox="1"/>
            <p:nvPr/>
          </p:nvSpPr>
          <p:spPr>
            <a:xfrm>
              <a:off x="258197" y="56025"/>
              <a:ext cx="997990" cy="14446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ctr" defTabSz="2438400">
                <a:spcBef>
                  <a:spcPts val="0"/>
                </a:spcBef>
                <a:defRPr sz="10800">
                  <a:solidFill>
                    <a:srgbClr val="E22146"/>
                  </a:solidFill>
                  <a:latin typeface="Times New Roman"/>
                  <a:ea typeface="Times New Roman"/>
                  <a:cs typeface="Times New Roman"/>
                  <a:sym typeface="Times New Roman"/>
                </a:defRPr>
              </a:lvl1pPr>
            </a:lstStyle>
            <a:p>
              <a:pPr/>
              <a:r>
                <a:t>A</a:t>
              </a:r>
            </a:p>
          </p:txBody>
        </p:sp>
        <p:sp>
          <p:nvSpPr>
            <p:cNvPr id="525" name="Rectangle"/>
            <p:cNvSpPr/>
            <p:nvPr/>
          </p:nvSpPr>
          <p:spPr>
            <a:xfrm>
              <a:off x="0" y="0"/>
              <a:ext cx="11130018" cy="1714616"/>
            </a:xfrm>
            <a:prstGeom prst="rect">
              <a:avLst/>
            </a:prstGeom>
            <a:no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pic>
          <p:nvPicPr>
            <p:cNvPr id="526" name="equation-3.png" descr="equation-3.png"/>
            <p:cNvPicPr>
              <a:picLocks noChangeAspect="1"/>
            </p:cNvPicPr>
            <p:nvPr/>
          </p:nvPicPr>
          <p:blipFill>
            <a:blip r:embed="rId3">
              <a:extLst/>
            </a:blip>
            <a:stretch>
              <a:fillRect/>
            </a:stretch>
          </p:blipFill>
          <p:spPr>
            <a:xfrm>
              <a:off x="1912266" y="296995"/>
              <a:ext cx="7800306" cy="1055428"/>
            </a:xfrm>
            <a:prstGeom prst="rect">
              <a:avLst/>
            </a:prstGeom>
            <a:ln w="12700" cap="flat">
              <a:noFill/>
              <a:miter lim="400000"/>
            </a:ln>
            <a:effectLst/>
          </p:spPr>
        </p:pic>
      </p:grpSp>
      <p:grpSp>
        <p:nvGrpSpPr>
          <p:cNvPr id="531" name="Group"/>
          <p:cNvGrpSpPr/>
          <p:nvPr/>
        </p:nvGrpSpPr>
        <p:grpSpPr>
          <a:xfrm>
            <a:off x="12426084" y="10745348"/>
            <a:ext cx="11299290" cy="1714617"/>
            <a:chOff x="0" y="0"/>
            <a:chExt cx="11299288" cy="1714615"/>
          </a:xfrm>
        </p:grpSpPr>
        <p:sp>
          <p:nvSpPr>
            <p:cNvPr id="528" name="Rectangle"/>
            <p:cNvSpPr/>
            <p:nvPr/>
          </p:nvSpPr>
          <p:spPr>
            <a:xfrm>
              <a:off x="0" y="0"/>
              <a:ext cx="11299289" cy="1714616"/>
            </a:xfrm>
            <a:prstGeom prst="rect">
              <a:avLst/>
            </a:prstGeom>
            <a:no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529" name="B"/>
            <p:cNvSpPr txBox="1"/>
            <p:nvPr/>
          </p:nvSpPr>
          <p:spPr>
            <a:xfrm>
              <a:off x="199642" y="32746"/>
              <a:ext cx="872084" cy="137118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ctr" defTabSz="2438400">
                <a:spcBef>
                  <a:spcPts val="0"/>
                </a:spcBef>
                <a:defRPr sz="10800">
                  <a:solidFill>
                    <a:srgbClr val="E22146"/>
                  </a:solidFill>
                  <a:latin typeface="Times New Roman"/>
                  <a:ea typeface="Times New Roman"/>
                  <a:cs typeface="Times New Roman"/>
                  <a:sym typeface="Times New Roman"/>
                </a:defRPr>
              </a:lvl1pPr>
            </a:lstStyle>
            <a:p>
              <a:pPr/>
              <a:r>
                <a:t>B</a:t>
              </a:r>
            </a:p>
          </p:txBody>
        </p:sp>
        <p:pic>
          <p:nvPicPr>
            <p:cNvPr id="530" name="equation-4.png" descr="equation-4.png"/>
            <p:cNvPicPr>
              <a:picLocks noChangeAspect="1"/>
            </p:cNvPicPr>
            <p:nvPr/>
          </p:nvPicPr>
          <p:blipFill>
            <a:blip r:embed="rId4">
              <a:extLst/>
            </a:blip>
            <a:stretch>
              <a:fillRect/>
            </a:stretch>
          </p:blipFill>
          <p:spPr>
            <a:xfrm>
              <a:off x="1305027" y="351786"/>
              <a:ext cx="9459589" cy="1011044"/>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23">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52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52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52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52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52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0" presetID="1" grpId="1" fill="hold">
                                  <p:stCondLst>
                                    <p:cond delay="0"/>
                                  </p:stCondLst>
                                  <p:iterate type="el" backwards="0">
                                    <p:tmAbs val="0"/>
                                  </p:iterate>
                                  <p:childTnLst>
                                    <p:set>
                                      <p:cBhvr>
                                        <p:cTn id="28" fill="hold"/>
                                        <p:tgtEl>
                                          <p:spTgt spid="52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0" presetID="1" grpId="1" fill="hold">
                                  <p:stCondLst>
                                    <p:cond delay="0"/>
                                  </p:stCondLst>
                                  <p:iterate type="el" backwards="0">
                                    <p:tmAbs val="0"/>
                                  </p:iterate>
                                  <p:childTnLst>
                                    <p:set>
                                      <p:cBhvr>
                                        <p:cTn id="32" fill="hold"/>
                                        <p:tgtEl>
                                          <p:spTgt spid="523">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523" grpId="1"/>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33"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34" name="Results of this work"/>
          <p:cNvSpPr txBox="1"/>
          <p:nvPr/>
        </p:nvSpPr>
        <p:spPr>
          <a:xfrm>
            <a:off x="9484298" y="389486"/>
            <a:ext cx="572174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Results of this work</a:t>
            </a:r>
          </a:p>
        </p:txBody>
      </p:sp>
      <p:sp>
        <p:nvSpPr>
          <p:cNvPr id="535"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36"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37"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38" name="22"/>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22</a:t>
            </a:r>
          </a:p>
        </p:txBody>
      </p:sp>
      <p:pic>
        <p:nvPicPr>
          <p:cNvPr id="539" name="all_results.png" descr="all_results.png"/>
          <p:cNvPicPr>
            <a:picLocks noChangeAspect="1"/>
          </p:cNvPicPr>
          <p:nvPr/>
        </p:nvPicPr>
        <p:blipFill>
          <a:blip r:embed="rId3">
            <a:extLst/>
          </a:blip>
          <a:srcRect l="11535" t="10270" r="8671" b="1758"/>
          <a:stretch>
            <a:fillRect/>
          </a:stretch>
        </p:blipFill>
        <p:spPr>
          <a:xfrm>
            <a:off x="3159323" y="1527564"/>
            <a:ext cx="19533703" cy="1095019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39" grpId="1"/>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41"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42"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43"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44" name="23"/>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23</a:t>
            </a:r>
          </a:p>
        </p:txBody>
      </p:sp>
      <p:sp>
        <p:nvSpPr>
          <p:cNvPr id="545"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46" name="Is there a physical justification for the discrepant result?"/>
          <p:cNvSpPr txBox="1"/>
          <p:nvPr/>
        </p:nvSpPr>
        <p:spPr>
          <a:xfrm>
            <a:off x="4452063" y="389486"/>
            <a:ext cx="1578621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Is there a physical justification for the discrepant result?</a:t>
            </a:r>
          </a:p>
        </p:txBody>
      </p:sp>
      <p:sp>
        <p:nvSpPr>
          <p:cNvPr id="547" name="Cardella et al. (2021, 2023) suggested that the discrepant value of Kibédi et al. (2020) can be explained by excitation of the Efimov state in 12C.…"/>
          <p:cNvSpPr txBox="1"/>
          <p:nvPr/>
        </p:nvSpPr>
        <p:spPr>
          <a:xfrm>
            <a:off x="1197943" y="3106805"/>
            <a:ext cx="21988115" cy="704844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Cardella et al. (2021, 2023) suggested that the discrepant value of Kibédi </a:t>
            </a:r>
            <a:r>
              <a:rPr i="1"/>
              <a:t>et al.</a:t>
            </a:r>
            <a:r>
              <a:t> (2020) can be explained by excitation of the Efimov state in </a:t>
            </a:r>
            <a:r>
              <a:rPr baseline="31999"/>
              <a:t>12</a:t>
            </a:r>
            <a:r>
              <a:t>C.</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The Efimov effect is a quantum mechanical phenomenon where three particles interact in such a way that they form a bound state even when no two of them can form a bound state individually.</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The Efimov state is predicted to exist in </a:t>
            </a:r>
            <a:r>
              <a:rPr baseline="31999"/>
              <a:t>12</a:t>
            </a:r>
            <a:r>
              <a:t>C at E</a:t>
            </a:r>
            <a:r>
              <a:rPr baseline="-5999"/>
              <a:t>x</a:t>
            </a:r>
            <a:r>
              <a:t> = 7.485 MeV [Naidon </a:t>
            </a:r>
            <a:r>
              <a:rPr i="1"/>
              <a:t>et al. </a:t>
            </a:r>
            <a:r>
              <a:t>(2017)], meaning that it would decay to the E</a:t>
            </a:r>
            <a:r>
              <a:rPr baseline="-5999"/>
              <a:t>x</a:t>
            </a:r>
            <a:r>
              <a:t>=4.44 MeV 2</a:t>
            </a:r>
            <a:r>
              <a:rPr baseline="31999"/>
              <a:t>+</a:t>
            </a:r>
            <a:r>
              <a:t> state in </a:t>
            </a:r>
            <a:r>
              <a:rPr baseline="31999"/>
              <a:t>12</a:t>
            </a:r>
            <a:r>
              <a:t>C by a E</a:t>
            </a:r>
            <a:r>
              <a:rPr baseline="-5999"/>
              <a:t>𝛾</a:t>
            </a:r>
            <a:r>
              <a:t>=3.018 MeV 𝛾 ray.</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A study by Bishop </a:t>
            </a:r>
            <a:r>
              <a:rPr i="1"/>
              <a:t>et al.</a:t>
            </a:r>
            <a:r>
              <a:t> (2024), which employed the β-decay population of </a:t>
            </a:r>
            <a:r>
              <a:rPr baseline="31999"/>
              <a:t>12</a:t>
            </a:r>
            <a:r>
              <a:t>C states and astrophysical rate calculations, has yielded strong evidence against the very existence of the Efimov state at E</a:t>
            </a:r>
            <a:r>
              <a:rPr baseline="-5999"/>
              <a:t>x</a:t>
            </a:r>
            <a:r>
              <a:t>=7.485 MeV in </a:t>
            </a:r>
            <a:r>
              <a:rPr baseline="31999"/>
              <a:t>12</a:t>
            </a:r>
            <a:r>
              <a:t>C.</a:t>
            </a:r>
          </a:p>
          <a:p>
            <a:pPr marL="484043" indent="-484043" defTabSz="2438400">
              <a:lnSpc>
                <a:spcPct val="150000"/>
              </a:lnSpc>
              <a:spcBef>
                <a:spcPts val="0"/>
              </a:spcBef>
              <a:buSzPct val="150000"/>
              <a:buChar char="•"/>
              <a:defRPr sz="3600">
                <a:latin typeface="Times New Roman"/>
                <a:ea typeface="Times New Roman"/>
                <a:cs typeface="Times New Roman"/>
                <a:sym typeface="Times New Roman"/>
              </a:defRPr>
            </a:pPr>
            <a:r>
              <a:t>Let us investigate if this is a possible explanation for the discrepant result for the </a:t>
            </a:r>
            <a:r>
              <a:rPr baseline="31999"/>
              <a:t>12</a:t>
            </a:r>
            <a:r>
              <a:t>C(p,p’) measurement from 2014.</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47">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54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54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54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54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547">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547" grpId="1"/>
    </p:bld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49"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50"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51"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52" name="24"/>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24</a:t>
            </a:r>
          </a:p>
        </p:txBody>
      </p:sp>
      <p:sp>
        <p:nvSpPr>
          <p:cNvPr id="553"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54" name="Is there a physical justification for the discrepant result?"/>
          <p:cNvSpPr txBox="1"/>
          <p:nvPr/>
        </p:nvSpPr>
        <p:spPr>
          <a:xfrm>
            <a:off x="4452063" y="389486"/>
            <a:ext cx="1578621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Is there a physical justification for the discrepant result?</a:t>
            </a:r>
          </a:p>
        </p:txBody>
      </p:sp>
      <p:sp>
        <p:nvSpPr>
          <p:cNvPr id="555" name="The Efimov state is predicted to exist at Ex = 7.485 MeV, meaning that it would decay to the Ex=4.44 MeV 2+ state in 12C by a E𝛾=3.018 MeV 𝛾 ray."/>
          <p:cNvSpPr txBox="1"/>
          <p:nvPr/>
        </p:nvSpPr>
        <p:spPr>
          <a:xfrm>
            <a:off x="1166190" y="1618762"/>
            <a:ext cx="12219881" cy="255625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lnSpc>
                <a:spcPct val="150000"/>
              </a:lnSpc>
              <a:spcBef>
                <a:spcPts val="0"/>
              </a:spcBef>
              <a:defRPr sz="4300">
                <a:latin typeface="Times New Roman"/>
                <a:ea typeface="Times New Roman"/>
                <a:cs typeface="Times New Roman"/>
                <a:sym typeface="Times New Roman"/>
              </a:defRPr>
            </a:pPr>
            <a:r>
              <a:t>The Efimov state is predicted to exist at E</a:t>
            </a:r>
            <a:r>
              <a:rPr baseline="-5999"/>
              <a:t>x</a:t>
            </a:r>
            <a:r>
              <a:t> = 7.485 MeV, meaning that it would decay to the E</a:t>
            </a:r>
            <a:r>
              <a:rPr baseline="-5999"/>
              <a:t>x</a:t>
            </a:r>
            <a:r>
              <a:t>=4.44 MeV 2+ state in </a:t>
            </a:r>
            <a:r>
              <a:rPr baseline="31999"/>
              <a:t>12</a:t>
            </a:r>
            <a:r>
              <a:t>C by a E</a:t>
            </a:r>
            <a:r>
              <a:rPr baseline="-5999"/>
              <a:t>𝛾</a:t>
            </a:r>
            <a:r>
              <a:t>=3.018 MeV 𝛾 ray.</a:t>
            </a:r>
          </a:p>
        </p:txBody>
      </p:sp>
      <p:grpSp>
        <p:nvGrpSpPr>
          <p:cNvPr id="559" name="Group"/>
          <p:cNvGrpSpPr/>
          <p:nvPr/>
        </p:nvGrpSpPr>
        <p:grpSpPr>
          <a:xfrm>
            <a:off x="1496260" y="1846261"/>
            <a:ext cx="22022126" cy="10785398"/>
            <a:chOff x="0" y="0"/>
            <a:chExt cx="22022125" cy="10785397"/>
          </a:xfrm>
        </p:grpSpPr>
        <p:sp>
          <p:nvSpPr>
            <p:cNvPr id="556" name="The resolution of the NaI(Ti) detectors would resolve this peak in the spectrum."/>
            <p:cNvSpPr txBox="1"/>
            <p:nvPr/>
          </p:nvSpPr>
          <p:spPr>
            <a:xfrm>
              <a:off x="0" y="2559384"/>
              <a:ext cx="10717374" cy="1592421"/>
            </a:xfrm>
            <a:prstGeom prst="rect">
              <a:avLst/>
            </a:prstGeom>
            <a:solidFill>
              <a:schemeClr val="accent6">
                <a:lumOff val="16165"/>
                <a:alpha val="50000"/>
              </a:scheme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lvl="1" algn="ctr" defTabSz="2438400">
                <a:lnSpc>
                  <a:spcPct val="150000"/>
                </a:lnSpc>
                <a:spcBef>
                  <a:spcPts val="0"/>
                </a:spcBef>
                <a:defRPr sz="4100">
                  <a:latin typeface="Times New Roman"/>
                  <a:ea typeface="Times New Roman"/>
                  <a:cs typeface="Times New Roman"/>
                  <a:sym typeface="Times New Roman"/>
                </a:defRPr>
              </a:pPr>
              <a:r>
                <a:t>The resolution of the NaI(Ti) detectors would resolve this peak in the spectrum.</a:t>
              </a:r>
            </a:p>
          </p:txBody>
        </p:sp>
        <p:pic>
          <p:nvPicPr>
            <p:cNvPr id="557" name="Screenshot 2024-05-30 at 10.02.18.png" descr="Screenshot 2024-05-30 at 10.02.18.png"/>
            <p:cNvPicPr>
              <a:picLocks noChangeAspect="1"/>
            </p:cNvPicPr>
            <p:nvPr/>
          </p:nvPicPr>
          <p:blipFill>
            <a:blip r:embed="rId3">
              <a:extLst/>
            </a:blip>
            <a:stretch>
              <a:fillRect/>
            </a:stretch>
          </p:blipFill>
          <p:spPr>
            <a:xfrm>
              <a:off x="841552" y="4424160"/>
              <a:ext cx="8042945" cy="6361238"/>
            </a:xfrm>
            <a:prstGeom prst="rect">
              <a:avLst/>
            </a:prstGeom>
            <a:ln w="12700" cap="flat">
              <a:noFill/>
              <a:miter lim="400000"/>
            </a:ln>
            <a:effectLst/>
          </p:spPr>
        </p:pic>
        <p:pic>
          <p:nvPicPr>
            <p:cNvPr id="558" name="Screenshot 2024-05-30 at 10.03.25.png" descr="Screenshot 2024-05-30 at 10.03.25.png"/>
            <p:cNvPicPr>
              <a:picLocks noChangeAspect="1"/>
            </p:cNvPicPr>
            <p:nvPr/>
          </p:nvPicPr>
          <p:blipFill>
            <a:blip r:embed="rId4">
              <a:extLst/>
            </a:blip>
            <a:stretch>
              <a:fillRect/>
            </a:stretch>
          </p:blipFill>
          <p:spPr>
            <a:xfrm>
              <a:off x="13589325" y="0"/>
              <a:ext cx="8432801" cy="10439400"/>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59" grpId="1"/>
    </p:bld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61"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62"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63"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64" name="25"/>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25</a:t>
            </a:r>
          </a:p>
        </p:txBody>
      </p:sp>
      <p:sp>
        <p:nvSpPr>
          <p:cNvPr id="565"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66" name="Is there a physical justification for the discrepant result?"/>
          <p:cNvSpPr txBox="1"/>
          <p:nvPr/>
        </p:nvSpPr>
        <p:spPr>
          <a:xfrm>
            <a:off x="4452063" y="389486"/>
            <a:ext cx="1578621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Is there a physical justification for the discrepant result?</a:t>
            </a:r>
          </a:p>
        </p:txBody>
      </p:sp>
      <p:sp>
        <p:nvSpPr>
          <p:cNvPr id="567" name="The ejectile proton from the Ex = 7.485 MeV will be detected at ΔE ~ 1000 keV."/>
          <p:cNvSpPr txBox="1"/>
          <p:nvPr/>
        </p:nvSpPr>
        <p:spPr>
          <a:xfrm>
            <a:off x="1394935" y="1846261"/>
            <a:ext cx="12219881" cy="162255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lnSpc>
                <a:spcPct val="150000"/>
              </a:lnSpc>
              <a:spcBef>
                <a:spcPts val="0"/>
              </a:spcBef>
              <a:defRPr sz="4300">
                <a:latin typeface="Times New Roman"/>
                <a:ea typeface="Times New Roman"/>
                <a:cs typeface="Times New Roman"/>
                <a:sym typeface="Times New Roman"/>
              </a:defRPr>
            </a:pPr>
            <a:r>
              <a:t>The ejectile proton from the E</a:t>
            </a:r>
            <a:r>
              <a:rPr baseline="-5999"/>
              <a:t>x</a:t>
            </a:r>
            <a:r>
              <a:t> = 7.485 MeV will be detected at ΔE ~ 1000 keV.</a:t>
            </a:r>
          </a:p>
        </p:txBody>
      </p:sp>
      <p:sp>
        <p:nvSpPr>
          <p:cNvPr id="568" name="Let us do a more selective test to investigate the ΔE spectra!"/>
          <p:cNvSpPr txBox="1"/>
          <p:nvPr/>
        </p:nvSpPr>
        <p:spPr>
          <a:xfrm>
            <a:off x="4710420" y="11471993"/>
            <a:ext cx="14304781" cy="689081"/>
          </a:xfrm>
          <a:prstGeom prst="rect">
            <a:avLst/>
          </a:prstGeom>
          <a:solidFill>
            <a:schemeClr val="accent6">
              <a:lumOff val="16165"/>
              <a:alpha val="50411"/>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1" algn="ctr" defTabSz="2438400">
              <a:lnSpc>
                <a:spcPct val="150000"/>
              </a:lnSpc>
              <a:spcBef>
                <a:spcPts val="0"/>
              </a:spcBef>
              <a:defRPr sz="4100">
                <a:latin typeface="Times New Roman"/>
                <a:ea typeface="Times New Roman"/>
                <a:cs typeface="Times New Roman"/>
                <a:sym typeface="Times New Roman"/>
              </a:defRPr>
            </a:pPr>
            <a:r>
              <a:t>Let us do a more selective test to investigate the ΔE spectra!</a:t>
            </a:r>
          </a:p>
        </p:txBody>
      </p:sp>
      <p:grpSp>
        <p:nvGrpSpPr>
          <p:cNvPr id="571" name="Group"/>
          <p:cNvGrpSpPr/>
          <p:nvPr/>
        </p:nvGrpSpPr>
        <p:grpSpPr>
          <a:xfrm>
            <a:off x="1523340" y="2748572"/>
            <a:ext cx="22014000" cy="8140701"/>
            <a:chOff x="0" y="0"/>
            <a:chExt cx="22013999" cy="8140700"/>
          </a:xfrm>
        </p:grpSpPr>
        <p:sp>
          <p:nvSpPr>
            <p:cNvPr id="569" name="The Hoyle state and the Efimov state would be separated by minimum 150 keV when assuming zero dead layer in the ΔE detector. Assuming 25 um deadlayer the separation would be 250 keV. This is easily resolved with the 90 keV resolution of the ΔE detector."/>
            <p:cNvSpPr txBox="1"/>
            <p:nvPr/>
          </p:nvSpPr>
          <p:spPr>
            <a:xfrm>
              <a:off x="0" y="1651190"/>
              <a:ext cx="10717374" cy="5205782"/>
            </a:xfrm>
            <a:prstGeom prst="rect">
              <a:avLst/>
            </a:prstGeom>
            <a:solidFill>
              <a:schemeClr val="accent6">
                <a:lumOff val="16165"/>
                <a:alpha val="50411"/>
              </a:scheme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lvl="1" algn="ctr" defTabSz="2438400">
                <a:lnSpc>
                  <a:spcPct val="150000"/>
                </a:lnSpc>
                <a:spcBef>
                  <a:spcPts val="0"/>
                </a:spcBef>
                <a:defRPr sz="4100">
                  <a:latin typeface="Times New Roman"/>
                  <a:ea typeface="Times New Roman"/>
                  <a:cs typeface="Times New Roman"/>
                  <a:sym typeface="Times New Roman"/>
                </a:defRPr>
              </a:pPr>
              <a:r>
                <a:t>The Hoyle state and the Efimov state would be separated by minimum 150 keV when assuming zero dead layer in the ΔE detector. Assuming 25 um deadlayer the separation would be 250 keV. This is easily resolved with the 90 keV resolution of the ΔE detector.</a:t>
              </a:r>
            </a:p>
          </p:txBody>
        </p:sp>
        <p:pic>
          <p:nvPicPr>
            <p:cNvPr id="570" name="Screenshot 2024-05-30 at 11.40.14.png" descr="Screenshot 2024-05-30 at 11.40.14.png"/>
            <p:cNvPicPr>
              <a:picLocks noChangeAspect="1"/>
            </p:cNvPicPr>
            <p:nvPr/>
          </p:nvPicPr>
          <p:blipFill>
            <a:blip r:embed="rId3">
              <a:extLst/>
            </a:blip>
            <a:stretch>
              <a:fillRect/>
            </a:stretch>
          </p:blipFill>
          <p:spPr>
            <a:xfrm>
              <a:off x="11561899" y="0"/>
              <a:ext cx="10452101" cy="8140700"/>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5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68" grpId="2"/>
      <p:bldP build="whole" bldLvl="1" animBg="1" rev="0" advAuto="0" spid="571" grpId="1"/>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73"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74"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75"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76" name="26"/>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26</a:t>
            </a:r>
          </a:p>
        </p:txBody>
      </p:sp>
      <p:sp>
        <p:nvSpPr>
          <p:cNvPr id="577"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78" name="Is there a physical justification for the discrepant result?"/>
          <p:cNvSpPr txBox="1"/>
          <p:nvPr/>
        </p:nvSpPr>
        <p:spPr>
          <a:xfrm>
            <a:off x="4452063" y="389486"/>
            <a:ext cx="1578621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Is there a physical justification for the discrepant result?</a:t>
            </a:r>
          </a:p>
        </p:txBody>
      </p:sp>
      <p:sp>
        <p:nvSpPr>
          <p:cNvPr id="579" name="We can do a more selective test to find a possible contamination in the ΔE spectrum by gating on the E𝛾=3.21 MeV and E𝛾=4.44 MeV 𝛾-ray photopeaks from the Hoyle state with the same analysis method as performed with all other measurements."/>
          <p:cNvSpPr txBox="1"/>
          <p:nvPr/>
        </p:nvSpPr>
        <p:spPr>
          <a:xfrm>
            <a:off x="1854083" y="1931052"/>
            <a:ext cx="20982173" cy="26754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lnSpc>
                <a:spcPct val="150000"/>
              </a:lnSpc>
              <a:spcBef>
                <a:spcPts val="0"/>
              </a:spcBef>
              <a:defRPr sz="4300">
                <a:latin typeface="Times New Roman"/>
                <a:ea typeface="Times New Roman"/>
                <a:cs typeface="Times New Roman"/>
                <a:sym typeface="Times New Roman"/>
              </a:defRPr>
            </a:pPr>
            <a:r>
              <a:t>We can do a more selective test to find a possible contamination in the ΔE spectrum by gating on the E</a:t>
            </a:r>
            <a:r>
              <a:rPr baseline="-5999"/>
              <a:t>𝛾</a:t>
            </a:r>
            <a:r>
              <a:t>=3.21 MeV and E</a:t>
            </a:r>
            <a:r>
              <a:rPr baseline="-5999"/>
              <a:t>𝛾</a:t>
            </a:r>
            <a:r>
              <a:t>=4.44 MeV 𝛾-ray photopeaks from the Hoyle state with the same analysis method as performed with all other measurements. </a:t>
            </a:r>
          </a:p>
        </p:txBody>
      </p:sp>
      <p:grpSp>
        <p:nvGrpSpPr>
          <p:cNvPr id="582" name="Group"/>
          <p:cNvGrpSpPr/>
          <p:nvPr/>
        </p:nvGrpSpPr>
        <p:grpSpPr>
          <a:xfrm>
            <a:off x="1170862" y="5089316"/>
            <a:ext cx="22243689" cy="7171713"/>
            <a:chOff x="0" y="0"/>
            <a:chExt cx="22243686" cy="7171712"/>
          </a:xfrm>
        </p:grpSpPr>
        <p:pic>
          <p:nvPicPr>
            <p:cNvPr id="580" name="Screenshot 2024-05-30 at 10.28.28.png" descr="Screenshot 2024-05-30 at 10.28.28.png"/>
            <p:cNvPicPr>
              <a:picLocks noChangeAspect="1"/>
            </p:cNvPicPr>
            <p:nvPr/>
          </p:nvPicPr>
          <p:blipFill>
            <a:blip r:embed="rId3">
              <a:extLst/>
            </a:blip>
            <a:stretch>
              <a:fillRect/>
            </a:stretch>
          </p:blipFill>
          <p:spPr>
            <a:xfrm>
              <a:off x="9716560" y="0"/>
              <a:ext cx="12527127" cy="7171713"/>
            </a:xfrm>
            <a:prstGeom prst="rect">
              <a:avLst/>
            </a:prstGeom>
            <a:ln w="12700" cap="flat">
              <a:noFill/>
              <a:miter lim="400000"/>
            </a:ln>
            <a:effectLst/>
          </p:spPr>
        </p:pic>
        <p:sp>
          <p:nvSpPr>
            <p:cNvPr id="581" name="If we assume that the only contribution to the discrepant result of   [Kibédi et al. (2020)] is from the Efimov State, comparing this to the previously accepted value from Kelley et al. (2017)   the expected contribution to the Efimov peak would be 30%."/>
            <p:cNvSpPr txBox="1"/>
            <p:nvPr/>
          </p:nvSpPr>
          <p:spPr>
            <a:xfrm>
              <a:off x="0" y="847398"/>
              <a:ext cx="9017472" cy="5476917"/>
            </a:xfrm>
            <a:prstGeom prst="rect">
              <a:avLst/>
            </a:prstGeom>
            <a:solidFill>
              <a:schemeClr val="accent6">
                <a:lumOff val="16165"/>
                <a:alpha val="50000"/>
              </a:scheme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defTabSz="2438400">
                <a:lnSpc>
                  <a:spcPct val="150000"/>
                </a:lnSpc>
                <a:spcBef>
                  <a:spcPts val="0"/>
                </a:spcBef>
                <a:defRPr sz="3600">
                  <a:latin typeface="Times New Roman"/>
                  <a:ea typeface="Times New Roman"/>
                  <a:cs typeface="Times New Roman"/>
                  <a:sym typeface="Times New Roman"/>
                </a:defRPr>
              </a:pPr>
              <a:r>
                <a:t>If we assume that the only contribution to the discrepant result of </a:t>
              </a:r>
              <a14:m>
                <m:oMath>
                  <m:sSub>
                    <m:e>
                      <m:r>
                        <m:rPr>
                          <m:sty m:val="p"/>
                        </m:rPr>
                        <a:rPr xmlns:a="http://schemas.openxmlformats.org/drawingml/2006/main" sz="3750" i="1">
                          <a:solidFill>
                            <a:srgbClr val="000000"/>
                          </a:solidFill>
                          <a:latin typeface="Cambria Math" panose="02040503050406030204" pitchFamily="18" charset="0"/>
                        </a:rPr>
                        <m:t>Γ</m:t>
                      </m:r>
                    </m:e>
                    <m:sub>
                      <m:r>
                        <a:rPr xmlns:a="http://schemas.openxmlformats.org/drawingml/2006/main" sz="3750" i="1">
                          <a:solidFill>
                            <a:srgbClr val="000000"/>
                          </a:solidFill>
                          <a:latin typeface="Cambria Math" panose="02040503050406030204" pitchFamily="18" charset="0"/>
                        </a:rPr>
                        <m:t>r</m:t>
                      </m:r>
                      <m:r>
                        <a:rPr xmlns:a="http://schemas.openxmlformats.org/drawingml/2006/main" sz="3750" i="1">
                          <a:solidFill>
                            <a:srgbClr val="000000"/>
                          </a:solidFill>
                          <a:latin typeface="Cambria Math" panose="02040503050406030204" pitchFamily="18" charset="0"/>
                        </a:rPr>
                        <m:t>a</m:t>
                      </m:r>
                      <m:r>
                        <a:rPr xmlns:a="http://schemas.openxmlformats.org/drawingml/2006/main" sz="3750" i="1">
                          <a:solidFill>
                            <a:srgbClr val="000000"/>
                          </a:solidFill>
                          <a:latin typeface="Cambria Math" panose="02040503050406030204" pitchFamily="18" charset="0"/>
                        </a:rPr>
                        <m:t>d</m:t>
                      </m:r>
                    </m:sub>
                  </m:sSub>
                  <m:r>
                    <a:rPr xmlns:a="http://schemas.openxmlformats.org/drawingml/2006/main" sz="3750" i="1">
                      <a:solidFill>
                        <a:srgbClr val="000000"/>
                      </a:solidFill>
                      <a:latin typeface="Cambria Math" panose="02040503050406030204" pitchFamily="18" charset="0"/>
                    </a:rPr>
                    <m:t>/</m:t>
                  </m:r>
                  <m:r>
                    <m:rPr>
                      <m:sty m:val="p"/>
                    </m:rPr>
                    <a:rPr xmlns:a="http://schemas.openxmlformats.org/drawingml/2006/main" sz="3750" i="1">
                      <a:solidFill>
                        <a:srgbClr val="000000"/>
                      </a:solidFill>
                      <a:latin typeface="Cambria Math" panose="02040503050406030204" pitchFamily="18" charset="0"/>
                    </a:rPr>
                    <m:t>Γ</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6.1</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6</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m:t>
                  </m:r>
                  <m:sSup>
                    <m:e>
                      <m:r>
                        <a:rPr xmlns:a="http://schemas.openxmlformats.org/drawingml/2006/main" sz="3750" i="1">
                          <a:solidFill>
                            <a:srgbClr val="000000"/>
                          </a:solidFill>
                          <a:latin typeface="Cambria Math" panose="02040503050406030204" pitchFamily="18" charset="0"/>
                        </a:rPr>
                        <m:t>10</m:t>
                      </m:r>
                    </m:e>
                    <m:sup>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4</m:t>
                      </m:r>
                    </m:sup>
                  </m:sSup>
                </m:oMath>
              </a14:m>
              <a:r>
                <a:t> [Kibédi </a:t>
              </a:r>
              <a:r>
                <a:rPr i="1"/>
                <a:t>et al.</a:t>
              </a:r>
              <a:r>
                <a:t> (2020)] is from the Efimov State, comparing this to the previously accepted value from Kelley </a:t>
              </a:r>
              <a:r>
                <a:rPr i="1"/>
                <a:t>et al.</a:t>
              </a:r>
              <a:r>
                <a:t> (2017) </a:t>
              </a:r>
              <a14:m>
                <m:oMath>
                  <m:sSub>
                    <m:e>
                      <m:r>
                        <m:rPr>
                          <m:sty m:val="p"/>
                        </m:rPr>
                        <a:rPr xmlns:a="http://schemas.openxmlformats.org/drawingml/2006/main" sz="3750" i="1">
                          <a:solidFill>
                            <a:srgbClr val="000000"/>
                          </a:solidFill>
                          <a:latin typeface="Cambria Math" panose="02040503050406030204" pitchFamily="18" charset="0"/>
                        </a:rPr>
                        <m:t>Γ</m:t>
                      </m:r>
                    </m:e>
                    <m:sub>
                      <m:r>
                        <a:rPr xmlns:a="http://schemas.openxmlformats.org/drawingml/2006/main" sz="3750" i="1">
                          <a:solidFill>
                            <a:srgbClr val="000000"/>
                          </a:solidFill>
                          <a:latin typeface="Cambria Math" panose="02040503050406030204" pitchFamily="18" charset="0"/>
                        </a:rPr>
                        <m:t>r</m:t>
                      </m:r>
                      <m:r>
                        <a:rPr xmlns:a="http://schemas.openxmlformats.org/drawingml/2006/main" sz="3750" i="1">
                          <a:solidFill>
                            <a:srgbClr val="000000"/>
                          </a:solidFill>
                          <a:latin typeface="Cambria Math" panose="02040503050406030204" pitchFamily="18" charset="0"/>
                        </a:rPr>
                        <m:t>a</m:t>
                      </m:r>
                      <m:r>
                        <a:rPr xmlns:a="http://schemas.openxmlformats.org/drawingml/2006/main" sz="3750" i="1">
                          <a:solidFill>
                            <a:srgbClr val="000000"/>
                          </a:solidFill>
                          <a:latin typeface="Cambria Math" panose="02040503050406030204" pitchFamily="18" charset="0"/>
                        </a:rPr>
                        <m:t>d</m:t>
                      </m:r>
                    </m:sub>
                  </m:sSub>
                  <m:r>
                    <a:rPr xmlns:a="http://schemas.openxmlformats.org/drawingml/2006/main" sz="3750" i="1">
                      <a:solidFill>
                        <a:srgbClr val="000000"/>
                      </a:solidFill>
                      <a:latin typeface="Cambria Math" panose="02040503050406030204" pitchFamily="18" charset="0"/>
                    </a:rPr>
                    <m:t>/</m:t>
                  </m:r>
                  <m:r>
                    <m:rPr>
                      <m:sty m:val="p"/>
                    </m:rPr>
                    <a:rPr xmlns:a="http://schemas.openxmlformats.org/drawingml/2006/main" sz="3750" i="1">
                      <a:solidFill>
                        <a:srgbClr val="000000"/>
                      </a:solidFill>
                      <a:latin typeface="Cambria Math" panose="02040503050406030204" pitchFamily="18" charset="0"/>
                    </a:rPr>
                    <m:t>Γ</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4.16</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11</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m:t>
                  </m:r>
                  <m:sSup>
                    <m:e>
                      <m:r>
                        <a:rPr xmlns:a="http://schemas.openxmlformats.org/drawingml/2006/main" sz="3750" i="1">
                          <a:solidFill>
                            <a:srgbClr val="000000"/>
                          </a:solidFill>
                          <a:latin typeface="Cambria Math" panose="02040503050406030204" pitchFamily="18" charset="0"/>
                        </a:rPr>
                        <m:t>10</m:t>
                      </m:r>
                    </m:e>
                    <m:sup>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4</m:t>
                      </m:r>
                    </m:sup>
                  </m:sSup>
                </m:oMath>
              </a14:m>
              <a:r>
                <a:t> the expected contribution to the Efimov peak would be 30%.</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8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82" grpId="1"/>
    </p:bld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84"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585"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86"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587" name="27"/>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27</a:t>
            </a:r>
          </a:p>
        </p:txBody>
      </p:sp>
      <p:sp>
        <p:nvSpPr>
          <p:cNvPr id="588"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589" name="Comparing 2014 and 2019"/>
          <p:cNvSpPr txBox="1"/>
          <p:nvPr/>
        </p:nvSpPr>
        <p:spPr>
          <a:xfrm>
            <a:off x="8553363" y="389486"/>
            <a:ext cx="758361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Comparing 2014 and 2019</a:t>
            </a:r>
          </a:p>
        </p:txBody>
      </p:sp>
      <p:sp>
        <p:nvSpPr>
          <p:cNvPr id="590" name="Finally, the excitation of the Efimov State should be present in the measurement from 2014 and the measurement from 2019.…"/>
          <p:cNvSpPr txBox="1"/>
          <p:nvPr/>
        </p:nvSpPr>
        <p:spPr>
          <a:xfrm>
            <a:off x="3111732" y="1891565"/>
            <a:ext cx="18466874" cy="4388105"/>
          </a:xfrm>
          <a:prstGeom prst="rect">
            <a:avLst/>
          </a:prstGeom>
          <a:solidFill>
            <a:schemeClr val="accent6">
              <a:lumOff val="16165"/>
              <a:alpha val="5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lnSpc>
                <a:spcPct val="150000"/>
              </a:lnSpc>
              <a:spcBef>
                <a:spcPts val="0"/>
              </a:spcBef>
              <a:defRPr sz="4300">
                <a:latin typeface="Times New Roman"/>
                <a:ea typeface="Times New Roman"/>
                <a:cs typeface="Times New Roman"/>
                <a:sym typeface="Times New Roman"/>
              </a:defRPr>
            </a:pPr>
            <a:r>
              <a:t>Finally, the excitation of the Efimov State should be present in the measurement from 2014 and the measurement from 2019. </a:t>
            </a:r>
          </a:p>
          <a:p>
            <a:pPr algn="ctr" defTabSz="2438400">
              <a:lnSpc>
                <a:spcPct val="150000"/>
              </a:lnSpc>
              <a:spcBef>
                <a:spcPts val="0"/>
              </a:spcBef>
              <a:defRPr sz="4300">
                <a:latin typeface="Times New Roman"/>
                <a:ea typeface="Times New Roman"/>
                <a:cs typeface="Times New Roman"/>
                <a:sym typeface="Times New Roman"/>
              </a:defRPr>
            </a:pPr>
            <a:r>
              <a:t>However, there is no discrepant result from the measurement of 2019. </a:t>
            </a:r>
          </a:p>
          <a:p>
            <a:pPr algn="ctr" defTabSz="2438400">
              <a:lnSpc>
                <a:spcPct val="150000"/>
              </a:lnSpc>
              <a:spcBef>
                <a:spcPts val="0"/>
              </a:spcBef>
              <a:defRPr b="1" sz="4300">
                <a:latin typeface="Times New Roman"/>
                <a:ea typeface="Times New Roman"/>
                <a:cs typeface="Times New Roman"/>
                <a:sym typeface="Times New Roman"/>
              </a:defRPr>
            </a:pPr>
            <a:r>
              <a:t>No physical justification for the discrepant result of Kibédi et al. (2020) and this work could be found.</a:t>
            </a:r>
          </a:p>
        </p:txBody>
      </p:sp>
      <p:grpSp>
        <p:nvGrpSpPr>
          <p:cNvPr id="595" name="Group"/>
          <p:cNvGrpSpPr/>
          <p:nvPr/>
        </p:nvGrpSpPr>
        <p:grpSpPr>
          <a:xfrm>
            <a:off x="1712643" y="6909720"/>
            <a:ext cx="7882050" cy="5488727"/>
            <a:chOff x="0" y="0"/>
            <a:chExt cx="7882049" cy="5488725"/>
          </a:xfrm>
        </p:grpSpPr>
        <p:grpSp>
          <p:nvGrpSpPr>
            <p:cNvPr id="593" name="Group"/>
            <p:cNvGrpSpPr/>
            <p:nvPr/>
          </p:nvGrpSpPr>
          <p:grpSpPr>
            <a:xfrm>
              <a:off x="400902" y="129131"/>
              <a:ext cx="7478339" cy="5039371"/>
              <a:chOff x="0" y="0"/>
              <a:chExt cx="7478337" cy="5039370"/>
            </a:xfrm>
          </p:grpSpPr>
          <p:sp>
            <p:nvSpPr>
              <p:cNvPr id="591" name="2019"/>
              <p:cNvSpPr txBox="1"/>
              <p:nvPr/>
            </p:nvSpPr>
            <p:spPr>
              <a:xfrm>
                <a:off x="3224818" y="0"/>
                <a:ext cx="1028701" cy="61557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defTabSz="2438400">
                  <a:spcBef>
                    <a:spcPts val="0"/>
                  </a:spcBef>
                  <a:defRPr sz="3600">
                    <a:latin typeface="Times New Roman"/>
                    <a:ea typeface="Times New Roman"/>
                    <a:cs typeface="Times New Roman"/>
                    <a:sym typeface="Times New Roman"/>
                  </a:defRPr>
                </a:lvl1pPr>
              </a:lstStyle>
              <a:p>
                <a:pPr/>
                <a:r>
                  <a:t>2019</a:t>
                </a:r>
              </a:p>
            </p:txBody>
          </p:sp>
          <p:sp>
            <p:nvSpPr>
              <p:cNvPr id="592" name="12C(p,p’)…"/>
              <p:cNvSpPr txBox="1"/>
              <p:nvPr/>
            </p:nvSpPr>
            <p:spPr>
              <a:xfrm>
                <a:off x="0" y="834897"/>
                <a:ext cx="7478338" cy="420447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10.8 MeV protons</a:t>
                </a:r>
              </a:p>
              <a:p>
                <a:pPr marL="482600" indent="-482600">
                  <a:spcBef>
                    <a:spcPts val="4300"/>
                  </a:spcBef>
                  <a:buSzPct val="123000"/>
                  <a:buChar char="•"/>
                  <a:defRPr sz="2900">
                    <a:latin typeface="Times New Roman"/>
                    <a:ea typeface="Times New Roman"/>
                    <a:cs typeface="Times New Roman"/>
                    <a:sym typeface="Times New Roman"/>
                  </a:defRPr>
                </a:pPr>
                <a:r>
                  <a:t>OSCAR: 30 LaBr</a:t>
                </a:r>
                <a:r>
                  <a:rPr baseline="-5999"/>
                  <a:t>3</a:t>
                </a:r>
                <a:r>
                  <a:t> (3.5’’ x 8.0’’)</a:t>
                </a:r>
              </a:p>
              <a:p>
                <a:pPr marL="482600" indent="-482600">
                  <a:spcBef>
                    <a:spcPts val="4300"/>
                  </a:spcBef>
                  <a:buSzPct val="123000"/>
                  <a:buChar char="•"/>
                  <a:defRPr sz="2900">
                    <a:latin typeface="Times New Roman"/>
                    <a:ea typeface="Times New Roman"/>
                    <a:cs typeface="Times New Roman"/>
                    <a:sym typeface="Times New Roman"/>
                  </a:defRPr>
                </a:pPr>
                <a:r>
                  <a:t>Digital AQ</a:t>
                </a:r>
              </a:p>
              <a:p>
                <a:pPr marL="482600" indent="-482600">
                  <a:spcBef>
                    <a:spcPts val="4300"/>
                  </a:spcBef>
                  <a:buSzPct val="123000"/>
                  <a:buChar char="•"/>
                  <a:defRPr sz="2900">
                    <a:latin typeface="Times New Roman"/>
                    <a:ea typeface="Times New Roman"/>
                    <a:cs typeface="Times New Roman"/>
                    <a:sym typeface="Times New Roman"/>
                  </a:defRPr>
                </a:pPr>
                <a:r>
                  <a:t>Utilise only front layer of particle telescope</a:t>
                </a:r>
              </a:p>
            </p:txBody>
          </p:sp>
        </p:grpSp>
        <p:sp>
          <p:nvSpPr>
            <p:cNvPr id="594" name="Rectangle"/>
            <p:cNvSpPr/>
            <p:nvPr/>
          </p:nvSpPr>
          <p:spPr>
            <a:xfrm>
              <a:off x="0" y="0"/>
              <a:ext cx="7882050" cy="5488726"/>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grpSp>
      <p:grpSp>
        <p:nvGrpSpPr>
          <p:cNvPr id="600" name="Group"/>
          <p:cNvGrpSpPr/>
          <p:nvPr/>
        </p:nvGrpSpPr>
        <p:grpSpPr>
          <a:xfrm>
            <a:off x="14789308" y="6909720"/>
            <a:ext cx="7882050" cy="5488727"/>
            <a:chOff x="0" y="0"/>
            <a:chExt cx="7882049" cy="5488725"/>
          </a:xfrm>
        </p:grpSpPr>
        <p:grpSp>
          <p:nvGrpSpPr>
            <p:cNvPr id="598" name="Group"/>
            <p:cNvGrpSpPr/>
            <p:nvPr/>
          </p:nvGrpSpPr>
          <p:grpSpPr>
            <a:xfrm>
              <a:off x="201855" y="129723"/>
              <a:ext cx="7478339" cy="4848279"/>
              <a:chOff x="0" y="0"/>
              <a:chExt cx="7478337" cy="4848278"/>
            </a:xfrm>
          </p:grpSpPr>
          <p:sp>
            <p:nvSpPr>
              <p:cNvPr id="596" name="2014"/>
              <p:cNvSpPr txBox="1"/>
              <p:nvPr/>
            </p:nvSpPr>
            <p:spPr>
              <a:xfrm>
                <a:off x="3479000" y="0"/>
                <a:ext cx="1028701" cy="61557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defTabSz="2438400">
                  <a:spcBef>
                    <a:spcPts val="0"/>
                  </a:spcBef>
                  <a:defRPr sz="3600">
                    <a:latin typeface="Times New Roman"/>
                    <a:ea typeface="Times New Roman"/>
                    <a:cs typeface="Times New Roman"/>
                    <a:sym typeface="Times New Roman"/>
                  </a:defRPr>
                </a:lvl1pPr>
              </a:lstStyle>
              <a:p>
                <a:pPr/>
                <a:r>
                  <a:t>2014</a:t>
                </a:r>
              </a:p>
            </p:txBody>
          </p:sp>
          <p:sp>
            <p:nvSpPr>
              <p:cNvPr id="597" name="12C(p,p’)…"/>
              <p:cNvSpPr txBox="1"/>
              <p:nvPr/>
            </p:nvSpPr>
            <p:spPr>
              <a:xfrm>
                <a:off x="0" y="643805"/>
                <a:ext cx="7478338" cy="4204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10.7 MeV protons</a:t>
                </a:r>
              </a:p>
              <a:p>
                <a:pPr marL="482600" indent="-482600">
                  <a:spcBef>
                    <a:spcPts val="4300"/>
                  </a:spcBef>
                  <a:buSzPct val="123000"/>
                  <a:buChar char="•"/>
                  <a:defRPr sz="2900">
                    <a:latin typeface="Times New Roman"/>
                    <a:ea typeface="Times New Roman"/>
                    <a:cs typeface="Times New Roman"/>
                    <a:sym typeface="Times New Roman"/>
                  </a:defRPr>
                </a:pPr>
                <a:r>
                  <a:t>CACTUS: 26 NaI (5’’ x 5’’)</a:t>
                </a:r>
              </a:p>
              <a:p>
                <a:pPr marL="482600" indent="-482600">
                  <a:spcBef>
                    <a:spcPts val="4300"/>
                  </a:spcBef>
                  <a:buSzPct val="123000"/>
                  <a:buChar char="•"/>
                  <a:defRPr sz="2900">
                    <a:latin typeface="Times New Roman"/>
                    <a:ea typeface="Times New Roman"/>
                    <a:cs typeface="Times New Roman"/>
                    <a:sym typeface="Times New Roman"/>
                  </a:defRPr>
                </a:pPr>
                <a:r>
                  <a:t>Analog AQ</a:t>
                </a:r>
              </a:p>
              <a:p>
                <a:pPr marL="482600" indent="-482600">
                  <a:spcBef>
                    <a:spcPts val="4300"/>
                  </a:spcBef>
                  <a:buSzPct val="123000"/>
                  <a:buChar char="•"/>
                  <a:defRPr sz="2900">
                    <a:latin typeface="Times New Roman"/>
                    <a:ea typeface="Times New Roman"/>
                    <a:cs typeface="Times New Roman"/>
                    <a:sym typeface="Times New Roman"/>
                  </a:defRPr>
                </a:pPr>
                <a:r>
                  <a:t>Utilise only front layer of particle telescope</a:t>
                </a:r>
              </a:p>
            </p:txBody>
          </p:sp>
        </p:grpSp>
        <p:sp>
          <p:nvSpPr>
            <p:cNvPr id="599" name="Rectangle"/>
            <p:cNvSpPr/>
            <p:nvPr/>
          </p:nvSpPr>
          <p:spPr>
            <a:xfrm>
              <a:off x="0" y="0"/>
              <a:ext cx="7882050" cy="5488726"/>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gr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602"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603"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604"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605" name="28"/>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28</a:t>
            </a:r>
          </a:p>
        </p:txBody>
      </p:sp>
      <p:sp>
        <p:nvSpPr>
          <p:cNvPr id="606"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607" name="Summary"/>
          <p:cNvSpPr txBox="1"/>
          <p:nvPr/>
        </p:nvSpPr>
        <p:spPr>
          <a:xfrm>
            <a:off x="10929900" y="389486"/>
            <a:ext cx="2830538"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Summary</a:t>
            </a:r>
          </a:p>
        </p:txBody>
      </p:sp>
      <p:sp>
        <p:nvSpPr>
          <p:cNvPr id="608" name="A new measurement of the gamma-decay branching ratio of the Hoyle state in 12C was performed at OCL.…"/>
          <p:cNvSpPr txBox="1"/>
          <p:nvPr/>
        </p:nvSpPr>
        <p:spPr>
          <a:xfrm>
            <a:off x="975420" y="2075806"/>
            <a:ext cx="22739499" cy="985369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4043" indent="-484043" defTabSz="2438400">
              <a:lnSpc>
                <a:spcPct val="170000"/>
              </a:lnSpc>
              <a:spcBef>
                <a:spcPts val="0"/>
              </a:spcBef>
              <a:buSzPct val="150000"/>
              <a:buChar char="•"/>
              <a:defRPr sz="3600">
                <a:latin typeface="Times New Roman"/>
                <a:ea typeface="Times New Roman"/>
                <a:cs typeface="Times New Roman"/>
                <a:sym typeface="Times New Roman"/>
              </a:defRPr>
            </a:pPr>
            <a:r>
              <a:t>A new measurement of the gamma-decay branching ratio of the Hoyle state in </a:t>
            </a:r>
            <a:r>
              <a:rPr baseline="31999"/>
              <a:t>12</a:t>
            </a:r>
            <a:r>
              <a:t>C was performed at OCL.</a:t>
            </a:r>
          </a:p>
          <a:p>
            <a:pPr lvl="1" marL="1030143" indent="-484043" defTabSz="2438400">
              <a:lnSpc>
                <a:spcPct val="170000"/>
              </a:lnSpc>
              <a:spcBef>
                <a:spcPts val="0"/>
              </a:spcBef>
              <a:buSzPct val="150000"/>
              <a:buChar char="•"/>
              <a:defRPr sz="3600">
                <a:latin typeface="Times New Roman"/>
                <a:ea typeface="Times New Roman"/>
                <a:cs typeface="Times New Roman"/>
                <a:sym typeface="Times New Roman"/>
              </a:defRPr>
            </a:pPr>
            <a:r>
              <a:t>The results agree well with the previously adopted value from Kelley </a:t>
            </a:r>
            <a:r>
              <a:rPr i="1"/>
              <a:t>et al.</a:t>
            </a:r>
            <a:r>
              <a:t> (2021) of </a:t>
            </a:r>
            <a14:m>
              <m:oMath>
                <m:sSub>
                  <m:e>
                    <m:r>
                      <m:rPr>
                        <m:sty m:val="p"/>
                      </m:rPr>
                      <a:rPr xmlns:a="http://schemas.openxmlformats.org/drawingml/2006/main" sz="3750" i="1">
                        <a:solidFill>
                          <a:srgbClr val="000000"/>
                        </a:solidFill>
                        <a:latin typeface="Cambria Math" panose="02040503050406030204" pitchFamily="18" charset="0"/>
                      </a:rPr>
                      <m:t>Γ</m:t>
                    </m:r>
                  </m:e>
                  <m:sub>
                    <m:r>
                      <a:rPr xmlns:a="http://schemas.openxmlformats.org/drawingml/2006/main" sz="3750" i="1">
                        <a:solidFill>
                          <a:srgbClr val="000000"/>
                        </a:solidFill>
                        <a:latin typeface="Cambria Math" panose="02040503050406030204" pitchFamily="18" charset="0"/>
                      </a:rPr>
                      <m:t>r</m:t>
                    </m:r>
                    <m:r>
                      <a:rPr xmlns:a="http://schemas.openxmlformats.org/drawingml/2006/main" sz="3750" i="1">
                        <a:solidFill>
                          <a:srgbClr val="000000"/>
                        </a:solidFill>
                        <a:latin typeface="Cambria Math" panose="02040503050406030204" pitchFamily="18" charset="0"/>
                      </a:rPr>
                      <m:t>a</m:t>
                    </m:r>
                    <m:r>
                      <a:rPr xmlns:a="http://schemas.openxmlformats.org/drawingml/2006/main" sz="3750" i="1">
                        <a:solidFill>
                          <a:srgbClr val="000000"/>
                        </a:solidFill>
                        <a:latin typeface="Cambria Math" panose="02040503050406030204" pitchFamily="18" charset="0"/>
                      </a:rPr>
                      <m:t>d</m:t>
                    </m:r>
                  </m:sub>
                </m:sSub>
                <m:r>
                  <a:rPr xmlns:a="http://schemas.openxmlformats.org/drawingml/2006/main" sz="3750" i="1">
                    <a:solidFill>
                      <a:srgbClr val="000000"/>
                    </a:solidFill>
                    <a:latin typeface="Cambria Math" panose="02040503050406030204" pitchFamily="18" charset="0"/>
                  </a:rPr>
                  <m:t>/</m:t>
                </m:r>
                <m:r>
                  <m:rPr>
                    <m:sty m:val="p"/>
                  </m:rPr>
                  <a:rPr xmlns:a="http://schemas.openxmlformats.org/drawingml/2006/main" sz="3750" i="1">
                    <a:solidFill>
                      <a:srgbClr val="000000"/>
                    </a:solidFill>
                    <a:latin typeface="Cambria Math" panose="02040503050406030204" pitchFamily="18" charset="0"/>
                  </a:rPr>
                  <m:t>Γ</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4.16</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11</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m:t>
                </m:r>
                <m:sSup>
                  <m:e>
                    <m:r>
                      <a:rPr xmlns:a="http://schemas.openxmlformats.org/drawingml/2006/main" sz="3750" i="1">
                        <a:solidFill>
                          <a:srgbClr val="000000"/>
                        </a:solidFill>
                        <a:latin typeface="Cambria Math" panose="02040503050406030204" pitchFamily="18" charset="0"/>
                      </a:rPr>
                      <m:t>10</m:t>
                    </m:r>
                  </m:e>
                  <m:sup>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4</m:t>
                    </m:r>
                  </m:sup>
                </m:sSup>
              </m:oMath>
            </a14:m>
            <a:r>
              <a:t>.</a:t>
            </a:r>
          </a:p>
          <a:p>
            <a:pPr marL="484043" indent="-484043" defTabSz="2438400">
              <a:lnSpc>
                <a:spcPct val="170000"/>
              </a:lnSpc>
              <a:spcBef>
                <a:spcPts val="0"/>
              </a:spcBef>
              <a:buSzPct val="150000"/>
              <a:buChar char="•"/>
              <a:defRPr sz="3600">
                <a:latin typeface="Times New Roman"/>
                <a:ea typeface="Times New Roman"/>
                <a:cs typeface="Times New Roman"/>
                <a:sym typeface="Times New Roman"/>
              </a:defRPr>
            </a:pPr>
            <a:r>
              <a:t>An independent reanalysis of the measurement published by Kibédi </a:t>
            </a:r>
            <a:r>
              <a:rPr i="1"/>
              <a:t>et al.</a:t>
            </a:r>
            <a:r>
              <a:t> (2020) was performed.</a:t>
            </a:r>
          </a:p>
          <a:p>
            <a:pPr lvl="1" marL="1030143" indent="-484043" defTabSz="2438400">
              <a:lnSpc>
                <a:spcPct val="170000"/>
              </a:lnSpc>
              <a:spcBef>
                <a:spcPts val="0"/>
              </a:spcBef>
              <a:buSzPct val="150000"/>
              <a:buChar char="•"/>
              <a:defRPr sz="3600">
                <a:latin typeface="Times New Roman"/>
                <a:ea typeface="Times New Roman"/>
                <a:cs typeface="Times New Roman"/>
                <a:sym typeface="Times New Roman"/>
              </a:defRPr>
            </a:pPr>
            <a:r>
              <a:t>Several necessary corrections to the results published by Kibédi </a:t>
            </a:r>
            <a:r>
              <a:rPr i="1"/>
              <a:t>et al.</a:t>
            </a:r>
            <a:r>
              <a:t> (2020) was found.</a:t>
            </a:r>
          </a:p>
          <a:p>
            <a:pPr lvl="1" marL="1030143" indent="-484043" defTabSz="2438400">
              <a:lnSpc>
                <a:spcPct val="170000"/>
              </a:lnSpc>
              <a:spcBef>
                <a:spcPts val="0"/>
              </a:spcBef>
              <a:buSzPct val="150000"/>
              <a:buChar char="•"/>
              <a:defRPr sz="3600">
                <a:latin typeface="Times New Roman"/>
                <a:ea typeface="Times New Roman"/>
                <a:cs typeface="Times New Roman"/>
                <a:sym typeface="Times New Roman"/>
              </a:defRPr>
            </a:pPr>
            <a:r>
              <a:t>The final result was determined to still be valid, as several methods were used to obtain the </a:t>
            </a:r>
            <a14:m>
              <m:oMath>
                <m:f>
                  <m:fPr>
                    <m:ctrlPr>
                      <a:rPr xmlns:a="http://schemas.openxmlformats.org/drawingml/2006/main" sz="3750" i="1">
                        <a:solidFill>
                          <a:srgbClr val="000000"/>
                        </a:solidFill>
                        <a:latin typeface="Cambria Math" panose="02040503050406030204" pitchFamily="18" charset="0"/>
                      </a:rPr>
                    </m:ctrlPr>
                    <m:type m:val="lin"/>
                  </m:fPr>
                  <m:num>
                    <m:sSub>
                      <m:e>
                        <m:r>
                          <m:rPr>
                            <m:sty m:val="p"/>
                          </m:rPr>
                          <a:rPr xmlns:a="http://schemas.openxmlformats.org/drawingml/2006/main" sz="3750" i="1">
                            <a:solidFill>
                              <a:srgbClr val="000000"/>
                            </a:solidFill>
                            <a:latin typeface="Cambria Math" panose="02040503050406030204" pitchFamily="18" charset="0"/>
                          </a:rPr>
                          <m:t>Γ</m:t>
                        </m:r>
                      </m:e>
                      <m:sub>
                        <m:r>
                          <a:rPr xmlns:a="http://schemas.openxmlformats.org/drawingml/2006/main" sz="3750" i="1">
                            <a:solidFill>
                              <a:srgbClr val="000000"/>
                            </a:solidFill>
                            <a:latin typeface="Cambria Math" panose="02040503050406030204" pitchFamily="18" charset="0"/>
                          </a:rPr>
                          <m:t>γ</m:t>
                        </m:r>
                      </m:sub>
                    </m:sSub>
                  </m:num>
                  <m:den>
                    <m:r>
                      <m:rPr>
                        <m:sty m:val="p"/>
                      </m:rPr>
                      <a:rPr xmlns:a="http://schemas.openxmlformats.org/drawingml/2006/main" sz="3750" i="1">
                        <a:solidFill>
                          <a:srgbClr val="000000"/>
                        </a:solidFill>
                        <a:latin typeface="Cambria Math" panose="02040503050406030204" pitchFamily="18" charset="0"/>
                      </a:rPr>
                      <m:t>Γ</m:t>
                    </m:r>
                  </m:den>
                </m:f>
              </m:oMath>
            </a14:m>
            <a:r>
              <a:t>.</a:t>
            </a:r>
          </a:p>
          <a:p>
            <a:pPr lvl="1" marL="1030143" indent="-484043" defTabSz="2438400">
              <a:lnSpc>
                <a:spcPct val="170000"/>
              </a:lnSpc>
              <a:spcBef>
                <a:spcPts val="0"/>
              </a:spcBef>
              <a:buSzPct val="150000"/>
              <a:buChar char="•"/>
              <a:defRPr sz="3600">
                <a:latin typeface="Times New Roman"/>
                <a:ea typeface="Times New Roman"/>
                <a:cs typeface="Times New Roman"/>
                <a:sym typeface="Times New Roman"/>
              </a:defRPr>
            </a:pPr>
            <a:r>
              <a:t>The final </a:t>
            </a:r>
            <a14:m>
              <m:oMath>
                <m:sSub>
                  <m:e>
                    <m:r>
                      <m:rPr>
                        <m:sty m:val="p"/>
                      </m:rPr>
                      <a:rPr xmlns:a="http://schemas.openxmlformats.org/drawingml/2006/main" sz="3750" i="1">
                        <a:solidFill>
                          <a:srgbClr val="000000"/>
                        </a:solidFill>
                        <a:latin typeface="Cambria Math" panose="02040503050406030204" pitchFamily="18" charset="0"/>
                      </a:rPr>
                      <m:t>Γ</m:t>
                    </m:r>
                  </m:e>
                  <m:sub>
                    <m:r>
                      <a:rPr xmlns:a="http://schemas.openxmlformats.org/drawingml/2006/main" sz="3750" i="1">
                        <a:solidFill>
                          <a:srgbClr val="000000"/>
                        </a:solidFill>
                        <a:latin typeface="Cambria Math" panose="02040503050406030204" pitchFamily="18" charset="0"/>
                      </a:rPr>
                      <m:t>r</m:t>
                    </m:r>
                    <m:r>
                      <a:rPr xmlns:a="http://schemas.openxmlformats.org/drawingml/2006/main" sz="3750" i="1">
                        <a:solidFill>
                          <a:srgbClr val="000000"/>
                        </a:solidFill>
                        <a:latin typeface="Cambria Math" panose="02040503050406030204" pitchFamily="18" charset="0"/>
                      </a:rPr>
                      <m:t>a</m:t>
                    </m:r>
                    <m:r>
                      <a:rPr xmlns:a="http://schemas.openxmlformats.org/drawingml/2006/main" sz="3750" i="1">
                        <a:solidFill>
                          <a:srgbClr val="000000"/>
                        </a:solidFill>
                        <a:latin typeface="Cambria Math" panose="02040503050406030204" pitchFamily="18" charset="0"/>
                      </a:rPr>
                      <m:t>d</m:t>
                    </m:r>
                  </m:sub>
                </m:sSub>
                <m:r>
                  <a:rPr xmlns:a="http://schemas.openxmlformats.org/drawingml/2006/main" sz="3750" i="1">
                    <a:solidFill>
                      <a:srgbClr val="000000"/>
                    </a:solidFill>
                    <a:latin typeface="Cambria Math" panose="02040503050406030204" pitchFamily="18" charset="0"/>
                  </a:rPr>
                  <m:t>/</m:t>
                </m:r>
                <m:r>
                  <m:rPr>
                    <m:sty m:val="p"/>
                  </m:rPr>
                  <a:rPr xmlns:a="http://schemas.openxmlformats.org/drawingml/2006/main" sz="3750" i="1">
                    <a:solidFill>
                      <a:srgbClr val="000000"/>
                    </a:solidFill>
                    <a:latin typeface="Cambria Math" panose="02040503050406030204" pitchFamily="18" charset="0"/>
                  </a:rPr>
                  <m:t>Γ</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6.7</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9</m:t>
                </m:r>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m:t>
                </m:r>
                <m:sSup>
                  <m:e>
                    <m:r>
                      <a:rPr xmlns:a="http://schemas.openxmlformats.org/drawingml/2006/main" sz="3750" i="1">
                        <a:solidFill>
                          <a:srgbClr val="000000"/>
                        </a:solidFill>
                        <a:latin typeface="Cambria Math" panose="02040503050406030204" pitchFamily="18" charset="0"/>
                      </a:rPr>
                      <m:t>10</m:t>
                    </m:r>
                  </m:e>
                  <m:sup>
                    <m:r>
                      <a:rPr xmlns:a="http://schemas.openxmlformats.org/drawingml/2006/main" sz="3750" i="1">
                        <a:solidFill>
                          <a:srgbClr val="000000"/>
                        </a:solidFill>
                        <a:latin typeface="Cambria Math" panose="02040503050406030204" pitchFamily="18" charset="0"/>
                      </a:rPr>
                      <m:t>-</m:t>
                    </m:r>
                    <m:r>
                      <a:rPr xmlns:a="http://schemas.openxmlformats.org/drawingml/2006/main" sz="3750" i="1">
                        <a:solidFill>
                          <a:srgbClr val="000000"/>
                        </a:solidFill>
                        <a:latin typeface="Cambria Math" panose="02040503050406030204" pitchFamily="18" charset="0"/>
                      </a:rPr>
                      <m:t>4</m:t>
                    </m:r>
                  </m:sup>
                </m:sSup>
              </m:oMath>
            </a14:m>
            <a:r>
              <a:t> determined in this work agree with the discrepant results by Kibédi </a:t>
            </a:r>
            <a:r>
              <a:rPr i="1"/>
              <a:t>et al.</a:t>
            </a:r>
            <a:r>
              <a:t> (2020)</a:t>
            </a:r>
          </a:p>
          <a:p>
            <a:pPr marL="484043" indent="-484043" defTabSz="2438400">
              <a:lnSpc>
                <a:spcPct val="170000"/>
              </a:lnSpc>
              <a:spcBef>
                <a:spcPts val="0"/>
              </a:spcBef>
              <a:buSzPct val="150000"/>
              <a:buChar char="•"/>
              <a:defRPr sz="3600">
                <a:latin typeface="Times New Roman"/>
                <a:ea typeface="Times New Roman"/>
                <a:cs typeface="Times New Roman"/>
                <a:sym typeface="Times New Roman"/>
              </a:defRPr>
            </a:pPr>
            <a:r>
              <a:t>A possible physical justification for the discrepant result was investigated.</a:t>
            </a:r>
          </a:p>
          <a:p>
            <a:pPr lvl="1" marL="1030143" indent="-484043" defTabSz="2438400">
              <a:lnSpc>
                <a:spcPct val="170000"/>
              </a:lnSpc>
              <a:spcBef>
                <a:spcPts val="0"/>
              </a:spcBef>
              <a:buSzPct val="150000"/>
              <a:buChar char="•"/>
              <a:defRPr sz="3600">
                <a:latin typeface="Times New Roman"/>
                <a:ea typeface="Times New Roman"/>
                <a:cs typeface="Times New Roman"/>
                <a:sym typeface="Times New Roman"/>
              </a:defRPr>
            </a:pPr>
            <a:r>
              <a:t>It was determined that the Efimov state is an unlikely candidate for this physical justification.</a:t>
            </a:r>
          </a:p>
          <a:p>
            <a:pPr lvl="1" marL="1030143" indent="-484043" defTabSz="2438400">
              <a:lnSpc>
                <a:spcPct val="170000"/>
              </a:lnSpc>
              <a:spcBef>
                <a:spcPts val="0"/>
              </a:spcBef>
              <a:buSzPct val="150000"/>
              <a:buChar char="•"/>
              <a:defRPr sz="3600">
                <a:latin typeface="Times New Roman"/>
                <a:ea typeface="Times New Roman"/>
                <a:cs typeface="Times New Roman"/>
                <a:sym typeface="Times New Roman"/>
              </a:defRPr>
            </a:pPr>
            <a:r>
              <a:t>No physical justification for the discrepant result of Kibédi </a:t>
            </a:r>
            <a:r>
              <a:rPr i="1"/>
              <a:t>et al.</a:t>
            </a:r>
            <a:r>
              <a:t> (2020) and this work could be found.</a:t>
            </a:r>
          </a:p>
          <a:p>
            <a:pPr marL="484043" indent="-484043" defTabSz="2438400">
              <a:lnSpc>
                <a:spcPct val="170000"/>
              </a:lnSpc>
              <a:spcBef>
                <a:spcPts val="0"/>
              </a:spcBef>
              <a:buSzPct val="150000"/>
              <a:buChar char="•"/>
              <a:defRPr sz="3600">
                <a:latin typeface="Times New Roman"/>
                <a:ea typeface="Times New Roman"/>
                <a:cs typeface="Times New Roman"/>
                <a:sym typeface="Times New Roman"/>
              </a:defRPr>
            </a:pPr>
            <a:r>
              <a:t>More independent measurements for the radiative width of the Hoyle state are crucial. Such new measurements will further substantiate whether the discrepant result by Kibédi </a:t>
            </a:r>
            <a:r>
              <a:rPr i="1"/>
              <a:t>et al.</a:t>
            </a:r>
            <a:r>
              <a:t> (2020) should be excluded from future evaluations.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608">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60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60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60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60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60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0" presetID="1" grpId="1" fill="hold">
                                  <p:stCondLst>
                                    <p:cond delay="0"/>
                                  </p:stCondLst>
                                  <p:iterate type="el" backwards="0">
                                    <p:tmAbs val="0"/>
                                  </p:iterate>
                                  <p:childTnLst>
                                    <p:set>
                                      <p:cBhvr>
                                        <p:cTn id="28" fill="hold"/>
                                        <p:tgtEl>
                                          <p:spTgt spid="608">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0" presetID="1" grpId="1" fill="hold">
                                  <p:stCondLst>
                                    <p:cond delay="0"/>
                                  </p:stCondLst>
                                  <p:iterate type="el" backwards="0">
                                    <p:tmAbs val="0"/>
                                  </p:iterate>
                                  <p:childTnLst>
                                    <p:set>
                                      <p:cBhvr>
                                        <p:cTn id="32" fill="hold"/>
                                        <p:tgtEl>
                                          <p:spTgt spid="608">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0" presetID="1" grpId="1" fill="hold">
                                  <p:stCondLst>
                                    <p:cond delay="0"/>
                                  </p:stCondLst>
                                  <p:iterate type="el" backwards="0">
                                    <p:tmAbs val="0"/>
                                  </p:iterate>
                                  <p:childTnLst>
                                    <p:set>
                                      <p:cBhvr>
                                        <p:cTn id="36" fill="hold"/>
                                        <p:tgtEl>
                                          <p:spTgt spid="608">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Class="entr" nodeType="clickEffect" presetSubtype="0" presetID="1" grpId="1" fill="hold">
                                  <p:stCondLst>
                                    <p:cond delay="0"/>
                                  </p:stCondLst>
                                  <p:iterate type="el" backwards="0">
                                    <p:tmAbs val="0"/>
                                  </p:iterate>
                                  <p:childTnLst>
                                    <p:set>
                                      <p:cBhvr>
                                        <p:cTn id="40" fill="hold"/>
                                        <p:tgtEl>
                                          <p:spTgt spid="608">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Class="entr" nodeType="clickEffect" presetSubtype="0" presetID="1" grpId="1" fill="hold">
                                  <p:stCondLst>
                                    <p:cond delay="0"/>
                                  </p:stCondLst>
                                  <p:iterate type="el" backwards="0">
                                    <p:tmAbs val="0"/>
                                  </p:iterate>
                                  <p:childTnLst>
                                    <p:set>
                                      <p:cBhvr>
                                        <p:cTn id="44" fill="hold"/>
                                        <p:tgtEl>
                                          <p:spTgt spid="608">
                                            <p:txEl>
                                              <p:pRg st="9" end="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608" grpId="1"/>
    </p:bld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610"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611"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612"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613" name="29"/>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29</a:t>
            </a:r>
          </a:p>
        </p:txBody>
      </p:sp>
      <p:sp>
        <p:nvSpPr>
          <p:cNvPr id="614"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615" name="Thank you to all our collaborators"/>
          <p:cNvSpPr txBox="1"/>
          <p:nvPr/>
        </p:nvSpPr>
        <p:spPr>
          <a:xfrm>
            <a:off x="7525906" y="389486"/>
            <a:ext cx="9638526"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Thank you to all our collaborators</a:t>
            </a:r>
          </a:p>
        </p:txBody>
      </p:sp>
      <p:pic>
        <p:nvPicPr>
          <p:cNvPr id="616" name="Image" descr="Image"/>
          <p:cNvPicPr>
            <a:picLocks noChangeAspect="1"/>
          </p:cNvPicPr>
          <p:nvPr/>
        </p:nvPicPr>
        <p:blipFill>
          <a:blip r:embed="rId3">
            <a:extLst/>
          </a:blip>
          <a:stretch>
            <a:fillRect/>
          </a:stretch>
        </p:blipFill>
        <p:spPr>
          <a:xfrm>
            <a:off x="21021881" y="10256778"/>
            <a:ext cx="2530003" cy="2530079"/>
          </a:xfrm>
          <a:prstGeom prst="rect">
            <a:avLst/>
          </a:prstGeom>
          <a:ln w="12700">
            <a:miter lim="400000"/>
          </a:ln>
        </p:spPr>
      </p:pic>
      <p:pic>
        <p:nvPicPr>
          <p:cNvPr id="617" name="logo_norsk.pdf" descr="logo_norsk.pdf"/>
          <p:cNvPicPr>
            <a:picLocks noChangeAspect="1"/>
          </p:cNvPicPr>
          <p:nvPr/>
        </p:nvPicPr>
        <p:blipFill>
          <a:blip r:embed="rId4">
            <a:extLst/>
          </a:blip>
          <a:srcRect l="50297" t="0" r="9245" b="73645"/>
          <a:stretch>
            <a:fillRect/>
          </a:stretch>
        </p:blipFill>
        <p:spPr>
          <a:xfrm>
            <a:off x="682816" y="10335467"/>
            <a:ext cx="2802579" cy="2530182"/>
          </a:xfrm>
          <a:prstGeom prst="rect">
            <a:avLst/>
          </a:prstGeom>
          <a:ln w="12700">
            <a:miter lim="400000"/>
          </a:ln>
        </p:spPr>
      </p:pic>
      <p:sp>
        <p:nvSpPr>
          <p:cNvPr id="618" name="V. W. Ingeberg1 , A. C. Larsen1 , T. K. Eriksen1 ,…"/>
          <p:cNvSpPr txBox="1"/>
          <p:nvPr/>
        </p:nvSpPr>
        <p:spPr>
          <a:xfrm>
            <a:off x="2807601" y="4188604"/>
            <a:ext cx="20458032" cy="36233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457200">
              <a:lnSpc>
                <a:spcPct val="100000"/>
              </a:lnSpc>
              <a:spcBef>
                <a:spcPts val="1200"/>
              </a:spcBef>
              <a:defRPr sz="4000">
                <a:latin typeface="Times New Roman"/>
                <a:ea typeface="Times New Roman"/>
                <a:cs typeface="Times New Roman"/>
                <a:sym typeface="Times New Roman"/>
              </a:defRPr>
            </a:pPr>
            <a:r>
              <a:t>V. W. Ingeberg</a:t>
            </a:r>
            <a:r>
              <a:rPr baseline="31999"/>
              <a:t>1</a:t>
            </a:r>
            <a:r>
              <a:rPr baseline="12500"/>
              <a:t> , </a:t>
            </a:r>
            <a:r>
              <a:t>A. C. Larsen</a:t>
            </a:r>
            <a:r>
              <a:rPr baseline="31999"/>
              <a:t>1</a:t>
            </a:r>
            <a:r>
              <a:rPr baseline="12500"/>
              <a:t> , </a:t>
            </a:r>
            <a:r>
              <a:t>T. K. Eriksen</a:t>
            </a:r>
            <a:r>
              <a:rPr baseline="31999"/>
              <a:t>1</a:t>
            </a:r>
            <a:r>
              <a:rPr baseline="12500"/>
              <a:t> , </a:t>
            </a:r>
            <a:endParaRPr baseline="12500"/>
          </a:p>
          <a:p>
            <a:pPr algn="ctr" defTabSz="457200">
              <a:lnSpc>
                <a:spcPct val="100000"/>
              </a:lnSpc>
              <a:spcBef>
                <a:spcPts val="1200"/>
              </a:spcBef>
              <a:defRPr sz="4000">
                <a:latin typeface="Times New Roman"/>
                <a:ea typeface="Times New Roman"/>
                <a:cs typeface="Times New Roman"/>
                <a:sym typeface="Times New Roman"/>
              </a:defRPr>
            </a:pPr>
            <a:r>
              <a:t>H. C. Berg</a:t>
            </a:r>
            <a:r>
              <a:rPr baseline="44499"/>
              <a:t>1, †</a:t>
            </a:r>
            <a:r>
              <a:rPr baseline="12500"/>
              <a:t>, </a:t>
            </a:r>
            <a:r>
              <a:t>M. M. Bjørøen</a:t>
            </a:r>
            <a:r>
              <a:rPr baseline="31999"/>
              <a:t>1</a:t>
            </a:r>
            <a:r>
              <a:rPr baseline="12500"/>
              <a:t>, </a:t>
            </a:r>
            <a:r>
              <a:t>B. J. Coombes</a:t>
            </a:r>
            <a:r>
              <a:rPr baseline="31999"/>
              <a:t>2</a:t>
            </a:r>
            <a:r>
              <a:rPr baseline="12500"/>
              <a:t>, </a:t>
            </a:r>
            <a:r>
              <a:t>J.T.H. Dowie</a:t>
            </a:r>
            <a:r>
              <a:rPr baseline="31999"/>
              <a:t>2</a:t>
            </a:r>
            <a:r>
              <a:rPr baseline="12500"/>
              <a:t>, </a:t>
            </a:r>
            <a:r>
              <a:t>F. W. Furmyr</a:t>
            </a:r>
            <a:r>
              <a:rPr baseline="31999"/>
              <a:t>1</a:t>
            </a:r>
            <a:r>
              <a:t>, F. L. B. Garrote</a:t>
            </a:r>
            <a:r>
              <a:rPr baseline="31999"/>
              <a:t>1</a:t>
            </a:r>
            <a:r>
              <a:rPr baseline="12500"/>
              <a:t> , </a:t>
            </a:r>
            <a:r>
              <a:t>D. Gjestvang</a:t>
            </a:r>
            <a:r>
              <a:rPr baseline="31999"/>
              <a:t>1</a:t>
            </a:r>
            <a:r>
              <a:rPr baseline="12500"/>
              <a:t>, </a:t>
            </a:r>
            <a:r>
              <a:t>A. Görgen</a:t>
            </a:r>
            <a:r>
              <a:rPr baseline="31999"/>
              <a:t>1</a:t>
            </a:r>
            <a:r>
              <a:rPr baseline="12500"/>
              <a:t>, </a:t>
            </a:r>
            <a:r>
              <a:t>T. Kibédi</a:t>
            </a:r>
            <a:r>
              <a:rPr baseline="31999"/>
              <a:t>2</a:t>
            </a:r>
            <a:r>
              <a:rPr baseline="12500"/>
              <a:t>, </a:t>
            </a:r>
            <a:r>
              <a:t>M. Markova</a:t>
            </a:r>
            <a:r>
              <a:rPr baseline="31999"/>
              <a:t>1</a:t>
            </a:r>
            <a:r>
              <a:t>, V. Modamio</a:t>
            </a:r>
            <a:r>
              <a:rPr baseline="31999"/>
              <a:t>1</a:t>
            </a:r>
            <a:r>
              <a:rPr baseline="12500"/>
              <a:t>, </a:t>
            </a:r>
            <a:r>
              <a:t>E. Sahin</a:t>
            </a:r>
            <a:r>
              <a:rPr baseline="31999"/>
              <a:t>1</a:t>
            </a:r>
            <a:r>
              <a:rPr baseline="12500"/>
              <a:t>, </a:t>
            </a:r>
            <a:r>
              <a:t>A. E Stuchbery</a:t>
            </a:r>
            <a:r>
              <a:rPr baseline="31999"/>
              <a:t>2</a:t>
            </a:r>
            <a:r>
              <a:rPr baseline="12500"/>
              <a:t>, </a:t>
            </a:r>
            <a:r>
              <a:t>G. M. Tveten</a:t>
            </a:r>
            <a:r>
              <a:rPr baseline="31999"/>
              <a:t>1</a:t>
            </a:r>
            <a:r>
              <a:rPr baseline="12500"/>
              <a:t>, </a:t>
            </a:r>
            <a:r>
              <a:t>V. M. Valsdòttir</a:t>
            </a:r>
            <a:r>
              <a:rPr baseline="31999"/>
              <a:t>1</a:t>
            </a:r>
          </a:p>
        </p:txBody>
      </p:sp>
      <p:sp>
        <p:nvSpPr>
          <p:cNvPr id="619" name="Supervisors"/>
          <p:cNvSpPr txBox="1"/>
          <p:nvPr/>
        </p:nvSpPr>
        <p:spPr>
          <a:xfrm>
            <a:off x="10638801" y="1439271"/>
            <a:ext cx="3412736" cy="87202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Supervisors</a:t>
            </a:r>
          </a:p>
        </p:txBody>
      </p:sp>
      <p:sp>
        <p:nvSpPr>
          <p:cNvPr id="620" name="K. C. W. Li1 and  S. Siem1"/>
          <p:cNvSpPr txBox="1"/>
          <p:nvPr/>
        </p:nvSpPr>
        <p:spPr>
          <a:xfrm>
            <a:off x="9577265" y="2489057"/>
            <a:ext cx="5535809" cy="74024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457200">
              <a:lnSpc>
                <a:spcPct val="100000"/>
              </a:lnSpc>
              <a:spcBef>
                <a:spcPts val="1200"/>
              </a:spcBef>
              <a:defRPr sz="4033">
                <a:latin typeface="Times New Roman"/>
                <a:ea typeface="Times New Roman"/>
                <a:cs typeface="Times New Roman"/>
                <a:sym typeface="Times New Roman"/>
              </a:defRPr>
            </a:pPr>
            <a:r>
              <a:t>K. C. W. Li</a:t>
            </a:r>
            <a:r>
              <a:rPr baseline="31999"/>
              <a:t>1</a:t>
            </a:r>
            <a:r>
              <a:rPr baseline="12396"/>
              <a:t> and  </a:t>
            </a:r>
            <a:r>
              <a:t>S. Siem</a:t>
            </a:r>
            <a:r>
              <a:rPr baseline="31999"/>
              <a:t>1</a:t>
            </a:r>
          </a:p>
        </p:txBody>
      </p:sp>
      <p:sp>
        <p:nvSpPr>
          <p:cNvPr id="621" name="Coauthors"/>
          <p:cNvSpPr txBox="1"/>
          <p:nvPr/>
        </p:nvSpPr>
        <p:spPr>
          <a:xfrm>
            <a:off x="10760853" y="3430561"/>
            <a:ext cx="298572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Coauthors</a:t>
            </a:r>
          </a:p>
        </p:txBody>
      </p:sp>
      <p:sp>
        <p:nvSpPr>
          <p:cNvPr id="622" name="Special thanks to"/>
          <p:cNvSpPr txBox="1"/>
          <p:nvPr/>
        </p:nvSpPr>
        <p:spPr>
          <a:xfrm>
            <a:off x="9901932" y="8346862"/>
            <a:ext cx="4886474" cy="87202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Special thanks to</a:t>
            </a:r>
          </a:p>
        </p:txBody>
      </p:sp>
      <p:sp>
        <p:nvSpPr>
          <p:cNvPr id="623" name="Research Council of Norway through its grant to the Norwegian Nuclear Research Centre (Project No. 341985, 245882 and 325714)"/>
          <p:cNvSpPr txBox="1"/>
          <p:nvPr/>
        </p:nvSpPr>
        <p:spPr>
          <a:xfrm>
            <a:off x="4893693" y="10465048"/>
            <a:ext cx="14902953" cy="8274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457200">
              <a:lnSpc>
                <a:spcPct val="100000"/>
              </a:lnSpc>
              <a:spcBef>
                <a:spcPts val="1200"/>
              </a:spcBef>
              <a:defRPr sz="2000">
                <a:latin typeface="Times New Roman"/>
                <a:ea typeface="Times New Roman"/>
                <a:cs typeface="Times New Roman"/>
                <a:sym typeface="Times New Roman"/>
              </a:defRPr>
            </a:lvl1pPr>
          </a:lstStyle>
          <a:p>
            <a:pPr/>
            <a:r>
              <a:t>Research Council of Norway through its grant to the Norwegian Nuclear Research Centre (Project No. 341985, 245882 and 325714)</a:t>
            </a:r>
          </a:p>
        </p:txBody>
      </p:sp>
      <p:sp>
        <p:nvSpPr>
          <p:cNvPr id="624" name="J. C. Müller, P. A. Sobas, and J. C. Wikne at the Oslo Cyclotron Laboratory (OCL)"/>
          <p:cNvSpPr txBox="1"/>
          <p:nvPr/>
        </p:nvSpPr>
        <p:spPr>
          <a:xfrm>
            <a:off x="8000603" y="9378475"/>
            <a:ext cx="8505726" cy="8274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00000"/>
              </a:lnSpc>
              <a:spcBef>
                <a:spcPts val="1200"/>
              </a:spcBef>
              <a:defRPr sz="2000">
                <a:latin typeface="Times New Roman"/>
                <a:ea typeface="Times New Roman"/>
                <a:cs typeface="Times New Roman"/>
                <a:sym typeface="Times New Roman"/>
              </a:defRPr>
            </a:lvl1pPr>
          </a:lstStyle>
          <a:p>
            <a:pPr/>
            <a:r>
              <a:t>J. C. Müller, P. A. Sobas, and J. C. Wikne at the Oslo Cyclotron Laboratory (OCL)</a:t>
            </a:r>
          </a:p>
        </p:txBody>
      </p:sp>
      <p:sp>
        <p:nvSpPr>
          <p:cNvPr id="625" name="F. Zeiser"/>
          <p:cNvSpPr txBox="1"/>
          <p:nvPr/>
        </p:nvSpPr>
        <p:spPr>
          <a:xfrm>
            <a:off x="11693512" y="9905185"/>
            <a:ext cx="996852" cy="3829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00000"/>
              </a:lnSpc>
              <a:spcBef>
                <a:spcPts val="1200"/>
              </a:spcBef>
              <a:defRPr sz="2000">
                <a:latin typeface="Times New Roman"/>
                <a:ea typeface="Times New Roman"/>
                <a:cs typeface="Times New Roman"/>
                <a:sym typeface="Times New Roman"/>
              </a:defRPr>
            </a:lvl1pPr>
          </a:lstStyle>
          <a:p>
            <a:pPr/>
            <a:r>
              <a:t>F. Zeiser</a:t>
            </a:r>
          </a:p>
        </p:txBody>
      </p:sp>
      <p:sp>
        <p:nvSpPr>
          <p:cNvPr id="626" name="UNINETT Sigma2 (using “SAGA” on Project No. NN9895K and NN9464K)"/>
          <p:cNvSpPr txBox="1"/>
          <p:nvPr/>
        </p:nvSpPr>
        <p:spPr>
          <a:xfrm>
            <a:off x="8241146" y="11108112"/>
            <a:ext cx="8025012" cy="82741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00000"/>
              </a:lnSpc>
              <a:spcBef>
                <a:spcPts val="1200"/>
              </a:spcBef>
              <a:defRPr sz="2000">
                <a:latin typeface="Times New Roman"/>
                <a:ea typeface="Times New Roman"/>
                <a:cs typeface="Times New Roman"/>
                <a:sym typeface="Times New Roman"/>
              </a:defRPr>
            </a:lvl1pPr>
          </a:lstStyle>
          <a:p>
            <a:pPr/>
            <a:r>
              <a:t>UNINETT Sigma2 (using “SAGA” on Project No. NN9895K and NN9464K)</a:t>
            </a:r>
          </a:p>
        </p:txBody>
      </p:sp>
      <p:sp>
        <p:nvSpPr>
          <p:cNvPr id="627" name="European Research Council through ERC-STG-2014 under Grant Agreement No. 637686 and from the Research Council of Norway, Project Grant No. 316116."/>
          <p:cNvSpPr txBox="1"/>
          <p:nvPr/>
        </p:nvSpPr>
        <p:spPr>
          <a:xfrm>
            <a:off x="7316166" y="11772437"/>
            <a:ext cx="9751667" cy="11195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457200">
              <a:lnSpc>
                <a:spcPct val="100000"/>
              </a:lnSpc>
              <a:spcBef>
                <a:spcPts val="1200"/>
              </a:spcBef>
              <a:defRPr sz="2000">
                <a:latin typeface="Times New Roman"/>
                <a:ea typeface="Times New Roman"/>
                <a:cs typeface="Times New Roman"/>
                <a:sym typeface="Times New Roman"/>
              </a:defRPr>
            </a:lvl1pPr>
          </a:lstStyle>
          <a:p>
            <a:pPr/>
            <a:r>
              <a:t>European Research Council through ERC-STG-2014 under Grant Agreement No. 637686 and from the Research Council of Norway, Project Grant No. 316116.</a:t>
            </a:r>
          </a:p>
        </p:txBody>
      </p:sp>
      <p:sp>
        <p:nvSpPr>
          <p:cNvPr id="628" name="1Department of Physics, University of Oslo, N-0316 Oslo, Norway"/>
          <p:cNvSpPr txBox="1"/>
          <p:nvPr/>
        </p:nvSpPr>
        <p:spPr>
          <a:xfrm>
            <a:off x="2387535" y="7275700"/>
            <a:ext cx="7881656" cy="4464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lnSpc>
                <a:spcPct val="100000"/>
              </a:lnSpc>
              <a:spcBef>
                <a:spcPts val="1200"/>
              </a:spcBef>
              <a:defRPr sz="2000">
                <a:latin typeface="Times New Roman"/>
                <a:ea typeface="Times New Roman"/>
                <a:cs typeface="Times New Roman"/>
                <a:sym typeface="Times New Roman"/>
              </a:defRPr>
            </a:pPr>
            <a:r>
              <a:rPr baseline="25000"/>
              <a:t>1</a:t>
            </a:r>
            <a:r>
              <a:t>Department of Physics, University of Oslo, N-0316 Oslo, Norway</a:t>
            </a:r>
          </a:p>
        </p:txBody>
      </p:sp>
      <p:sp>
        <p:nvSpPr>
          <p:cNvPr id="629" name="2Department of Nuclear Physics and Accelerator Applications, Research School of Physics, The Australian National University, Canberra, Australian Capital Territory 2601, Australia"/>
          <p:cNvSpPr txBox="1"/>
          <p:nvPr/>
        </p:nvSpPr>
        <p:spPr>
          <a:xfrm>
            <a:off x="15567200" y="7120191"/>
            <a:ext cx="7270866" cy="14751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lnSpc>
                <a:spcPct val="100000"/>
              </a:lnSpc>
              <a:spcBef>
                <a:spcPts val="1200"/>
              </a:spcBef>
              <a:defRPr sz="2000">
                <a:latin typeface="Times New Roman"/>
                <a:ea typeface="Times New Roman"/>
                <a:cs typeface="Times New Roman"/>
                <a:sym typeface="Times New Roman"/>
              </a:defRPr>
            </a:pPr>
            <a:r>
              <a:rPr baseline="25000"/>
              <a:t>2</a:t>
            </a:r>
            <a:r>
              <a:t>Department of Nuclear Physics and Accelerator Applications, Research School of Physics, The Australian National University, Canberra, Australian Capital Territory 2601, Australia</a:t>
            </a:r>
          </a:p>
        </p:txBody>
      </p:sp>
      <p:sp>
        <p:nvSpPr>
          <p:cNvPr id="630" name="† Current address: Facility for Rare Isotope Beams, 640 S Shaw Ln, East Lansing, MI 48824, USA"/>
          <p:cNvSpPr txBox="1"/>
          <p:nvPr/>
        </p:nvSpPr>
        <p:spPr>
          <a:xfrm>
            <a:off x="1420525" y="7877640"/>
            <a:ext cx="10349162" cy="8782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lnSpc>
                <a:spcPct val="100000"/>
              </a:lnSpc>
              <a:spcBef>
                <a:spcPts val="1200"/>
              </a:spcBef>
              <a:defRPr sz="2000">
                <a:latin typeface="Times New Roman"/>
                <a:ea typeface="Times New Roman"/>
                <a:cs typeface="Times New Roman"/>
                <a:sym typeface="Times New Roman"/>
              </a:defRPr>
            </a:pPr>
            <a:r>
              <a:rPr baseline="20000"/>
              <a:t>† </a:t>
            </a:r>
            <a:r>
              <a:t>Current address: Facility for Rare Isotope Beams, 640 S Shaw Ln, East Lansing, MI 48824, USA</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3"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214"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15"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216" name="3"/>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3</a:t>
            </a:r>
          </a:p>
        </p:txBody>
      </p:sp>
      <p:pic>
        <p:nvPicPr>
          <p:cNvPr id="217" name="allResult_previous.png" descr="allResult_previous.png"/>
          <p:cNvPicPr>
            <a:picLocks noChangeAspect="1"/>
          </p:cNvPicPr>
          <p:nvPr/>
        </p:nvPicPr>
        <p:blipFill>
          <a:blip r:embed="rId3">
            <a:extLst/>
          </a:blip>
          <a:srcRect l="9206" t="9425" r="6664" b="1645"/>
          <a:stretch>
            <a:fillRect/>
          </a:stretch>
        </p:blipFill>
        <p:spPr>
          <a:xfrm>
            <a:off x="4210248" y="1512916"/>
            <a:ext cx="15963427" cy="11142890"/>
          </a:xfrm>
          <a:prstGeom prst="rect">
            <a:avLst/>
          </a:prstGeom>
          <a:ln w="12700">
            <a:miter lim="400000"/>
          </a:ln>
        </p:spPr>
      </p:pic>
      <p:sp>
        <p:nvSpPr>
          <p:cNvPr id="218" name="Line"/>
          <p:cNvSpPr/>
          <p:nvPr/>
        </p:nvSpPr>
        <p:spPr>
          <a:xfrm>
            <a:off x="1331360" y="1324628"/>
            <a:ext cx="21997112"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19" name="Previous measurements of the radiative branching ratio of the Hoyle state"/>
          <p:cNvSpPr txBox="1"/>
          <p:nvPr/>
        </p:nvSpPr>
        <p:spPr>
          <a:xfrm>
            <a:off x="1992571" y="427586"/>
            <a:ext cx="20674690"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Previous measurements of the radiative branching ratio of the Hoyle state</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632"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633"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634"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635" name="30"/>
          <p:cNvSpPr txBox="1"/>
          <p:nvPr/>
        </p:nvSpPr>
        <p:spPr>
          <a:xfrm>
            <a:off x="11982449" y="13287481"/>
            <a:ext cx="4191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30</a:t>
            </a:r>
          </a:p>
        </p:txBody>
      </p:sp>
      <p:sp>
        <p:nvSpPr>
          <p:cNvPr id="636"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637" name="References"/>
          <p:cNvSpPr txBox="1"/>
          <p:nvPr/>
        </p:nvSpPr>
        <p:spPr>
          <a:xfrm>
            <a:off x="10736857" y="389486"/>
            <a:ext cx="3216624"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References</a:t>
            </a:r>
          </a:p>
        </p:txBody>
      </p:sp>
      <p:sp>
        <p:nvSpPr>
          <p:cNvPr id="638" name="Kibédi et al. (2020): T. Kibédi, B. Alshahrani, A. E. Stuchbery, A. C. Larsen, A. Görgen, S. Siem, M. Guttormsen, F. Giacoppo, A. I. Morales, E. Sahin, G. M. Tveten, F. L. B. Garrote, L. C. Campo, T. K. Eriksen, M. Klintefjord, S. Maharramova, H.-T. Nyhu"/>
          <p:cNvSpPr txBox="1"/>
          <p:nvPr/>
        </p:nvSpPr>
        <p:spPr>
          <a:xfrm>
            <a:off x="1197943" y="1648771"/>
            <a:ext cx="21988115" cy="108685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4043" indent="-484043" defTabSz="2438400">
              <a:lnSpc>
                <a:spcPct val="110000"/>
              </a:lnSpc>
              <a:spcBef>
                <a:spcPts val="0"/>
              </a:spcBef>
              <a:buSzPct val="150000"/>
              <a:buChar char="•"/>
              <a:defRPr sz="2700">
                <a:latin typeface="Times New Roman"/>
                <a:ea typeface="Times New Roman"/>
                <a:cs typeface="Times New Roman"/>
                <a:sym typeface="Times New Roman"/>
              </a:defRPr>
            </a:pPr>
            <a:r>
              <a:t>Kibédi </a:t>
            </a:r>
            <a:r>
              <a:rPr i="1"/>
              <a:t>et al.</a:t>
            </a:r>
            <a:r>
              <a:t> (2020): T. Kibédi, B. Alshahrani, A. E. Stuchbery, A. C. Larsen, A. Görgen, S. Siem, M. Guttormsen, F. Giacoppo, A. I. Morales, E. Sahin, G. M. Tveten, F. L. B. Garrote, L. C. Campo, T. K. Eriksen, M. Klintefjord, S. Maharramova, H.-T. Nyhus, T. G. Tornyi, T. Renstrøm, and W. Paulsen, Radiative width of the Hoyle state from γ- ray spectroscopy, Phys. Rev. Lett. 125, 182701 (2020).</a:t>
            </a:r>
            <a:br/>
          </a:p>
          <a:p>
            <a:pPr marL="484043" indent="-484043" defTabSz="2438400">
              <a:lnSpc>
                <a:spcPct val="100000"/>
              </a:lnSpc>
              <a:spcBef>
                <a:spcPts val="0"/>
              </a:spcBef>
              <a:buSzPct val="150000"/>
              <a:buChar char="•"/>
              <a:defRPr sz="2700">
                <a:latin typeface="Times New Roman"/>
                <a:ea typeface="Times New Roman"/>
                <a:cs typeface="Times New Roman"/>
                <a:sym typeface="Times New Roman"/>
              </a:defRPr>
            </a:pPr>
            <a:r>
              <a:t>Obst </a:t>
            </a:r>
            <a:r>
              <a:rPr i="1"/>
              <a:t>et al.</a:t>
            </a:r>
            <a:r>
              <a:t> (1975): A. W. Obst and W. J. Braithwaite, Phys. Rev. C 13, 2033 (1976). </a:t>
            </a:r>
            <a:br/>
          </a:p>
          <a:p>
            <a:pPr marL="484043" indent="-484043" defTabSz="2438400">
              <a:lnSpc>
                <a:spcPct val="100000"/>
              </a:lnSpc>
              <a:spcBef>
                <a:spcPts val="0"/>
              </a:spcBef>
              <a:buSzPct val="150000"/>
              <a:buChar char="•"/>
              <a:defRPr sz="2700">
                <a:latin typeface="Times New Roman"/>
                <a:ea typeface="Times New Roman"/>
                <a:cs typeface="Times New Roman"/>
                <a:sym typeface="Times New Roman"/>
              </a:defRPr>
            </a:pPr>
            <a:r>
              <a:t>Zeiser </a:t>
            </a:r>
            <a:r>
              <a:rPr i="1"/>
              <a:t>et al.</a:t>
            </a:r>
            <a:r>
              <a:t> (2021): F. Zeiser, G. Tveten, F. Bello Garrote, M. Guttormsen, A. Larsen, V. Ingeberg, A. Go ̈rgen, and S. Siem, The γ-ray energy response of the Oslo scintillator array OSCAR, Nuclear Instruments and Methods in Physics Research Section A: Accelerators, Spectrometers, Detectors and Associated Equipment 985, 164678 (2021).</a:t>
            </a:r>
            <a:br/>
          </a:p>
          <a:p>
            <a:pPr marL="484043" indent="-484043" defTabSz="2438400">
              <a:lnSpc>
                <a:spcPct val="100000"/>
              </a:lnSpc>
              <a:spcBef>
                <a:spcPts val="0"/>
              </a:spcBef>
              <a:buSzPct val="150000"/>
              <a:buChar char="•"/>
              <a:defRPr sz="2700">
                <a:latin typeface="Times New Roman"/>
                <a:ea typeface="Times New Roman"/>
                <a:cs typeface="Times New Roman"/>
                <a:sym typeface="Times New Roman"/>
              </a:defRPr>
            </a:pPr>
            <a:r>
              <a:t>Cardella </a:t>
            </a:r>
            <a:r>
              <a:rPr i="1"/>
              <a:t>et al.</a:t>
            </a:r>
            <a:r>
              <a:t> (2021): G. Cardella, F. Favela, N. S. Martorana, L. Acosta, A. Camaiani, E. De Filippo, N. Gelli, E. Geraci, B. Gnoffo, C. Guazzoni, G. Imm`e, D. J. Marín-Lámbarri, G. Lanzalone, I. Lombardo, L. Lo Monaco, C. Maiolino, A. Nannini, A. Pagano, E. V. Pagano, M. Papa, S. Pirrone, G. Politi, E. Pollacco, L. Quattrocchi, F. Risi- tano, F. Rizzo, P. Russotto, V. L. Sicari, D. Santonocito, A. Trifir`o, and M. Trimarchi, Investigating γ-ray decay of excited 12C levels with a multifold coincidence analysis, Phys. Rev. C 104, 064315 (2021). </a:t>
            </a:r>
            <a:br/>
          </a:p>
          <a:p>
            <a:pPr marL="484043" indent="-484043" defTabSz="2438400">
              <a:lnSpc>
                <a:spcPct val="100000"/>
              </a:lnSpc>
              <a:spcBef>
                <a:spcPts val="0"/>
              </a:spcBef>
              <a:buSzPct val="150000"/>
              <a:buChar char="•"/>
              <a:defRPr sz="2700">
                <a:latin typeface="Times New Roman"/>
                <a:ea typeface="Times New Roman"/>
                <a:cs typeface="Times New Roman"/>
                <a:sym typeface="Times New Roman"/>
              </a:defRPr>
            </a:pPr>
            <a:r>
              <a:t>Cardella </a:t>
            </a:r>
            <a:r>
              <a:rPr i="1"/>
              <a:t>et al.</a:t>
            </a:r>
            <a:r>
              <a:t> (2023): Cardella, Giuseppe, Bonasera, Aldo, Martorana, Nunzia, Simona, Acosta, Luis, De Filippo, Enrico, Geraci, Elena, Gnoffo, Brunilde, Guazzoni, Chiara, Maiolino, Concettina, Pagano, Angelo, Pagano, Emanuele, Vin- cenzo, Papa, Massimo, Pirrone, Sara, Politi, Giuseppe, Risitano, Fabio, Rizzo, Francesca, Russotto, Paolo, and Trimarchi, Marina, Potential experimental evidence of an efimov state in 12C and its influence on astrophysical carbon creation, EPJ Web Conf. 279, 03001 (2023).</a:t>
            </a:r>
            <a:br/>
          </a:p>
          <a:p>
            <a:pPr marL="484043" indent="-484043" defTabSz="2438400">
              <a:lnSpc>
                <a:spcPct val="100000"/>
              </a:lnSpc>
              <a:spcBef>
                <a:spcPts val="0"/>
              </a:spcBef>
              <a:buSzPct val="150000"/>
              <a:buChar char="•"/>
              <a:defRPr sz="2700">
                <a:latin typeface="Times New Roman"/>
                <a:ea typeface="Times New Roman"/>
                <a:cs typeface="Times New Roman"/>
                <a:sym typeface="Times New Roman"/>
              </a:defRPr>
            </a:pPr>
            <a:r>
              <a:t>Naidon </a:t>
            </a:r>
            <a:r>
              <a:rPr i="1"/>
              <a:t>et al. </a:t>
            </a:r>
            <a:r>
              <a:t>(2017): P. Naidon and S. Endo, Efimov physics: a review, Re- ports on Progress in Physics 80, 056001 (2017).</a:t>
            </a:r>
            <a:br/>
          </a:p>
          <a:p>
            <a:pPr marL="484043" indent="-484043" defTabSz="2438400">
              <a:lnSpc>
                <a:spcPct val="100000"/>
              </a:lnSpc>
              <a:spcBef>
                <a:spcPts val="0"/>
              </a:spcBef>
              <a:buSzPct val="150000"/>
              <a:buChar char="•"/>
              <a:defRPr sz="2700">
                <a:latin typeface="Times New Roman"/>
                <a:ea typeface="Times New Roman"/>
                <a:cs typeface="Times New Roman"/>
                <a:sym typeface="Times New Roman"/>
              </a:defRPr>
            </a:pPr>
            <a:r>
              <a:t>Kelley </a:t>
            </a:r>
            <a:r>
              <a:rPr i="1"/>
              <a:t>et al.</a:t>
            </a:r>
            <a:r>
              <a:t> (2017): J. Kelley, J. Purcell, and C. Sheu, Energy levels of light nuclei A=12, Nuclear Physics A 968, 71 (2017). </a:t>
            </a:r>
            <a:br/>
          </a:p>
          <a:p>
            <a:pPr marL="484043" indent="-484043" defTabSz="2438400">
              <a:lnSpc>
                <a:spcPct val="100000"/>
              </a:lnSpc>
              <a:spcBef>
                <a:spcPts val="0"/>
              </a:spcBef>
              <a:buSzPct val="150000"/>
              <a:buChar char="•"/>
              <a:defRPr sz="2700">
                <a:latin typeface="Times New Roman"/>
                <a:ea typeface="Times New Roman"/>
                <a:cs typeface="Times New Roman"/>
                <a:sym typeface="Times New Roman"/>
              </a:defRPr>
            </a:pPr>
            <a:r>
              <a:t>Bishop </a:t>
            </a:r>
            <a:r>
              <a:rPr i="1"/>
              <a:t>et al.</a:t>
            </a:r>
            <a:r>
              <a:t> (2024): J. Bishop, G. V. Rogachev, S. Ahn, E. Aboud, M. Barbui, A. Bosh, J. Hooker, C. Hunt, H. </a:t>
            </a:r>
            <a:br/>
            <a:r>
              <a:t>Jayatissa, E. Koshchiy, R. Malecek, S. T. Marley, M. Munch, E. C. Pollacco, C. D. Pruitt, B. T. Roeder, A. Saastamoinen, L. G. Sobotka, and S. Upadhyayula, Evidence against the efimov effect in 12C from spectroscopy and astrophysics, Phys. Rev. C 103, L051303 (2021).</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21"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222"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23"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224" name="4"/>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4</a:t>
            </a:r>
          </a:p>
        </p:txBody>
      </p:sp>
      <p:sp>
        <p:nvSpPr>
          <p:cNvPr id="225" name="Line"/>
          <p:cNvSpPr/>
          <p:nvPr/>
        </p:nvSpPr>
        <p:spPr>
          <a:xfrm>
            <a:off x="1331360" y="1324628"/>
            <a:ext cx="21997112"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26" name="Rectangle"/>
          <p:cNvSpPr/>
          <p:nvPr/>
        </p:nvSpPr>
        <p:spPr>
          <a:xfrm>
            <a:off x="1136481" y="1792321"/>
            <a:ext cx="14707844" cy="4386051"/>
          </a:xfrm>
          <a:prstGeom prst="rect">
            <a:avLst/>
          </a:prstGeom>
          <a:ln w="63500">
            <a:solidFill>
              <a:srgbClr val="E22146"/>
            </a:solidFill>
            <a:miter lim="400000"/>
          </a:ln>
        </p:spPr>
        <p:txBody>
          <a:bodyPr lIns="50800" tIns="50800" rIns="50800" bIns="50800" anchor="ct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227" name="Correction factors"/>
          <p:cNvSpPr txBox="1"/>
          <p:nvPr/>
        </p:nvSpPr>
        <p:spPr>
          <a:xfrm>
            <a:off x="9974298" y="3294261"/>
            <a:ext cx="2017592" cy="9788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2438400">
              <a:spcBef>
                <a:spcPts val="0"/>
              </a:spcBef>
              <a:defRPr sz="3200">
                <a:solidFill>
                  <a:srgbClr val="E22146"/>
                </a:solidFill>
                <a:latin typeface="Times New Roman"/>
                <a:ea typeface="Times New Roman"/>
                <a:cs typeface="Times New Roman"/>
                <a:sym typeface="Times New Roman"/>
              </a:defRPr>
            </a:lvl1pPr>
          </a:lstStyle>
          <a:p>
            <a:pPr/>
            <a:r>
              <a:t>Correction factors</a:t>
            </a:r>
          </a:p>
        </p:txBody>
      </p:sp>
      <p:sp>
        <p:nvSpPr>
          <p:cNvPr id="228" name="⨉"/>
          <p:cNvSpPr txBox="1"/>
          <p:nvPr/>
        </p:nvSpPr>
        <p:spPr>
          <a:xfrm>
            <a:off x="8532215" y="3360961"/>
            <a:ext cx="919444" cy="845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2438400">
              <a:spcBef>
                <a:spcPts val="0"/>
              </a:spcBef>
              <a:defRPr sz="6500">
                <a:solidFill>
                  <a:srgbClr val="E22146"/>
                </a:solidFill>
                <a:latin typeface="Times New Roman"/>
                <a:ea typeface="Times New Roman"/>
                <a:cs typeface="Times New Roman"/>
                <a:sym typeface="Times New Roman"/>
              </a:defRPr>
            </a:lvl1pPr>
          </a:lstStyle>
          <a:p>
            <a:pPr/>
            <a:r>
              <a:t>⨉</a:t>
            </a:r>
          </a:p>
        </p:txBody>
      </p:sp>
      <p:sp>
        <p:nvSpPr>
          <p:cNvPr id="229" name="="/>
          <p:cNvSpPr txBox="1"/>
          <p:nvPr/>
        </p:nvSpPr>
        <p:spPr>
          <a:xfrm>
            <a:off x="12136894" y="3261481"/>
            <a:ext cx="919444" cy="10190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2438400">
              <a:spcBef>
                <a:spcPts val="0"/>
              </a:spcBef>
              <a:defRPr sz="6500">
                <a:solidFill>
                  <a:srgbClr val="E22146"/>
                </a:solidFill>
                <a:latin typeface="Times New Roman"/>
                <a:ea typeface="Times New Roman"/>
                <a:cs typeface="Times New Roman"/>
                <a:sym typeface="Times New Roman"/>
              </a:defRPr>
            </a:lvl1pPr>
          </a:lstStyle>
          <a:p>
            <a:pPr/>
            <a:r>
              <a:t>=</a:t>
            </a:r>
          </a:p>
        </p:txBody>
      </p:sp>
      <p:sp>
        <p:nvSpPr>
          <p:cNvPr id="230" name="Total amount of protons…"/>
          <p:cNvSpPr txBox="1"/>
          <p:nvPr/>
        </p:nvSpPr>
        <p:spPr>
          <a:xfrm>
            <a:off x="2139507" y="4196762"/>
            <a:ext cx="4771082" cy="14123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spcBef>
                <a:spcPts val="0"/>
              </a:spcBef>
              <a:defRPr sz="3200">
                <a:solidFill>
                  <a:srgbClr val="E22146"/>
                </a:solidFill>
                <a:latin typeface="Times New Roman"/>
                <a:ea typeface="Times New Roman"/>
                <a:cs typeface="Times New Roman"/>
                <a:sym typeface="Times New Roman"/>
              </a:defRPr>
            </a:pPr>
            <a:r>
              <a:t>Total amount of protons </a:t>
            </a:r>
          </a:p>
          <a:p>
            <a:pPr algn="ctr" defTabSz="2438400">
              <a:spcBef>
                <a:spcPts val="0"/>
              </a:spcBef>
              <a:defRPr sz="3200">
                <a:solidFill>
                  <a:srgbClr val="E22146"/>
                </a:solidFill>
                <a:latin typeface="Times New Roman"/>
                <a:ea typeface="Times New Roman"/>
                <a:cs typeface="Times New Roman"/>
                <a:sym typeface="Times New Roman"/>
              </a:defRPr>
            </a:pPr>
            <a:r>
              <a:t>populating the Hoyle state</a:t>
            </a:r>
          </a:p>
          <a:p>
            <a:pPr algn="ctr" defTabSz="2438400">
              <a:spcBef>
                <a:spcPts val="0"/>
              </a:spcBef>
              <a:defRPr sz="3200">
                <a:solidFill>
                  <a:srgbClr val="E22146"/>
                </a:solidFill>
                <a:latin typeface="Times New Roman"/>
                <a:ea typeface="Times New Roman"/>
                <a:cs typeface="Times New Roman"/>
                <a:sym typeface="Times New Roman"/>
              </a:defRPr>
            </a:pPr>
            <a:r>
              <a:t> </a:t>
            </a:r>
            <a:r>
              <a:rPr baseline="31999"/>
              <a:t>12</a:t>
            </a:r>
            <a:r>
              <a:t>C(p, p’𝛾</a:t>
            </a:r>
            <a:r>
              <a:rPr baseline="-5999"/>
              <a:t>1</a:t>
            </a:r>
            <a:r>
              <a:t>𝛾</a:t>
            </a:r>
            <a:r>
              <a:rPr baseline="-5999"/>
              <a:t>2</a:t>
            </a:r>
            <a:r>
              <a:t> + p’3α + …)</a:t>
            </a:r>
          </a:p>
        </p:txBody>
      </p:sp>
      <p:sp>
        <p:nvSpPr>
          <p:cNvPr id="231" name="Amount of protons populating the…"/>
          <p:cNvSpPr txBox="1"/>
          <p:nvPr/>
        </p:nvSpPr>
        <p:spPr>
          <a:xfrm>
            <a:off x="1730890" y="2071517"/>
            <a:ext cx="5928260" cy="14123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spcBef>
                <a:spcPts val="0"/>
              </a:spcBef>
              <a:defRPr sz="3200">
                <a:solidFill>
                  <a:srgbClr val="E22146"/>
                </a:solidFill>
                <a:latin typeface="Times New Roman"/>
                <a:ea typeface="Times New Roman"/>
                <a:cs typeface="Times New Roman"/>
                <a:sym typeface="Times New Roman"/>
              </a:defRPr>
            </a:pPr>
            <a:r>
              <a:t>Amount of protons populating the </a:t>
            </a:r>
          </a:p>
          <a:p>
            <a:pPr algn="ctr" defTabSz="2438400">
              <a:spcBef>
                <a:spcPts val="0"/>
              </a:spcBef>
              <a:defRPr sz="3200">
                <a:solidFill>
                  <a:srgbClr val="E22146"/>
                </a:solidFill>
                <a:latin typeface="Times New Roman"/>
                <a:ea typeface="Times New Roman"/>
                <a:cs typeface="Times New Roman"/>
                <a:sym typeface="Times New Roman"/>
              </a:defRPr>
            </a:pPr>
            <a:r>
              <a:t>Hoyle state resulting in the desired </a:t>
            </a:r>
          </a:p>
          <a:p>
            <a:pPr algn="ctr" defTabSz="2438400">
              <a:spcBef>
                <a:spcPts val="0"/>
              </a:spcBef>
              <a:defRPr sz="3200">
                <a:solidFill>
                  <a:srgbClr val="E22146"/>
                </a:solidFill>
                <a:latin typeface="Times New Roman"/>
                <a:ea typeface="Times New Roman"/>
                <a:cs typeface="Times New Roman"/>
                <a:sym typeface="Times New Roman"/>
              </a:defRPr>
            </a:pPr>
            <a:r>
              <a:t>gamma cascade </a:t>
            </a:r>
            <a:r>
              <a:rPr baseline="31999"/>
              <a:t>12</a:t>
            </a:r>
            <a:r>
              <a:t>C(p, p’𝛾</a:t>
            </a:r>
            <a:r>
              <a:rPr baseline="-5999"/>
              <a:t>1</a:t>
            </a:r>
            <a:r>
              <a:t>𝛾</a:t>
            </a:r>
            <a:r>
              <a:rPr baseline="-5999"/>
              <a:t>2</a:t>
            </a:r>
            <a:r>
              <a:t>)</a:t>
            </a:r>
          </a:p>
        </p:txBody>
      </p:sp>
      <p:sp>
        <p:nvSpPr>
          <p:cNvPr id="232" name="Line"/>
          <p:cNvSpPr/>
          <p:nvPr/>
        </p:nvSpPr>
        <p:spPr>
          <a:xfrm>
            <a:off x="1570597" y="3840302"/>
            <a:ext cx="6248847" cy="1"/>
          </a:xfrm>
          <a:prstGeom prst="line">
            <a:avLst/>
          </a:prstGeom>
          <a:ln w="381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33" name="𝚪𝜸/𝚪"/>
          <p:cNvSpPr txBox="1"/>
          <p:nvPr/>
        </p:nvSpPr>
        <p:spPr>
          <a:xfrm>
            <a:off x="13471745" y="3261482"/>
            <a:ext cx="1608044" cy="89535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spcBef>
                <a:spcPts val="0"/>
              </a:spcBef>
              <a:defRPr sz="4200">
                <a:solidFill>
                  <a:schemeClr val="accent5">
                    <a:hueOff val="-82419"/>
                    <a:satOff val="-9513"/>
                    <a:lumOff val="-16343"/>
                  </a:schemeClr>
                </a:solidFill>
                <a:latin typeface="Times New Roman"/>
                <a:ea typeface="Times New Roman"/>
                <a:cs typeface="Times New Roman"/>
                <a:sym typeface="Times New Roman"/>
              </a:defRPr>
            </a:pPr>
            <a:r>
              <a:t>𝚪</a:t>
            </a:r>
            <a:r>
              <a:rPr baseline="-5999" sz="6200"/>
              <a:t>𝜸</a:t>
            </a:r>
            <a:r>
              <a:t>/𝚪</a:t>
            </a:r>
          </a:p>
        </p:txBody>
      </p:sp>
      <p:sp>
        <p:nvSpPr>
          <p:cNvPr id="234" name="How can we measure the gamma-decay branching ratio of the Hoyle state?"/>
          <p:cNvSpPr txBox="1"/>
          <p:nvPr/>
        </p:nvSpPr>
        <p:spPr>
          <a:xfrm>
            <a:off x="1789978" y="427586"/>
            <a:ext cx="21079874"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How can we measure the gamma-decay branching ratio of the Hoyle state?</a:t>
            </a:r>
          </a:p>
        </p:txBody>
      </p:sp>
      <p:grpSp>
        <p:nvGrpSpPr>
          <p:cNvPr id="249" name="Group"/>
          <p:cNvGrpSpPr/>
          <p:nvPr/>
        </p:nvGrpSpPr>
        <p:grpSpPr>
          <a:xfrm>
            <a:off x="1119624" y="1115945"/>
            <a:ext cx="22735533" cy="12428900"/>
            <a:chOff x="0" y="0"/>
            <a:chExt cx="22735531" cy="12428899"/>
          </a:xfrm>
        </p:grpSpPr>
        <p:pic>
          <p:nvPicPr>
            <p:cNvPr id="235" name="Screenshot 2023-12-12 at 15.43.32.png" descr="Screenshot 2023-12-12 at 15.43.32.png"/>
            <p:cNvPicPr>
              <a:picLocks noChangeAspect="1"/>
            </p:cNvPicPr>
            <p:nvPr/>
          </p:nvPicPr>
          <p:blipFill>
            <a:blip r:embed="rId3">
              <a:extLst/>
            </a:blip>
            <a:stretch>
              <a:fillRect/>
            </a:stretch>
          </p:blipFill>
          <p:spPr>
            <a:xfrm>
              <a:off x="17274483" y="10155462"/>
              <a:ext cx="3944769" cy="1257395"/>
            </a:xfrm>
            <a:prstGeom prst="rect">
              <a:avLst/>
            </a:prstGeom>
            <a:ln w="12700" cap="flat">
              <a:noFill/>
              <a:miter lim="400000"/>
            </a:ln>
            <a:effectLst/>
          </p:spPr>
        </p:pic>
        <p:pic>
          <p:nvPicPr>
            <p:cNvPr id="236" name="Screenshot 2022-03-16 at 18.04.40.png" descr="Screenshot 2022-03-16 at 18.04.40.png"/>
            <p:cNvPicPr>
              <a:picLocks noChangeAspect="1"/>
            </p:cNvPicPr>
            <p:nvPr/>
          </p:nvPicPr>
          <p:blipFill>
            <a:blip r:embed="rId4">
              <a:extLst/>
            </a:blip>
            <a:stretch>
              <a:fillRect/>
            </a:stretch>
          </p:blipFill>
          <p:spPr>
            <a:xfrm>
              <a:off x="14914047" y="0"/>
              <a:ext cx="7821485" cy="9375910"/>
            </a:xfrm>
            <a:prstGeom prst="rect">
              <a:avLst/>
            </a:prstGeom>
            <a:ln w="12700" cap="flat">
              <a:noFill/>
              <a:miter lim="400000"/>
            </a:ln>
            <a:effectLst/>
          </p:spPr>
        </p:pic>
        <p:sp>
          <p:nvSpPr>
            <p:cNvPr id="237" name="Same measurement: Two different analysis methods to obtain 𝚪𝜸/𝚪"/>
            <p:cNvSpPr txBox="1"/>
            <p:nvPr/>
          </p:nvSpPr>
          <p:spPr>
            <a:xfrm>
              <a:off x="127145" y="5246577"/>
              <a:ext cx="14487265" cy="895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ctr" defTabSz="2438400">
                <a:spcBef>
                  <a:spcPts val="0"/>
                </a:spcBef>
                <a:defRPr sz="4200">
                  <a:latin typeface="Times New Roman"/>
                  <a:ea typeface="Times New Roman"/>
                  <a:cs typeface="Times New Roman"/>
                  <a:sym typeface="Times New Roman"/>
                </a:defRPr>
              </a:pPr>
              <a:r>
                <a:t>Same measurement: Two different analysis methods to obtain 𝚪</a:t>
              </a:r>
              <a:r>
                <a:rPr baseline="-5999" sz="6200"/>
                <a:t>𝜸</a:t>
              </a:r>
              <a:r>
                <a:t>/𝚪</a:t>
              </a:r>
            </a:p>
          </p:txBody>
        </p:sp>
        <p:sp>
          <p:nvSpPr>
            <p:cNvPr id="238" name="A"/>
            <p:cNvSpPr txBox="1"/>
            <p:nvPr/>
          </p:nvSpPr>
          <p:spPr>
            <a:xfrm>
              <a:off x="17420547" y="9269290"/>
              <a:ext cx="887146" cy="12841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ctr" defTabSz="2438400">
                <a:spcBef>
                  <a:spcPts val="0"/>
                </a:spcBef>
                <a:defRPr sz="5800">
                  <a:solidFill>
                    <a:srgbClr val="E22146"/>
                  </a:solidFill>
                  <a:latin typeface="Times New Roman"/>
                  <a:ea typeface="Times New Roman"/>
                  <a:cs typeface="Times New Roman"/>
                  <a:sym typeface="Times New Roman"/>
                </a:defRPr>
              </a:lvl1pPr>
            </a:lstStyle>
            <a:p>
              <a:pPr/>
              <a:r>
                <a:t>A</a:t>
              </a:r>
            </a:p>
          </p:txBody>
        </p:sp>
        <p:sp>
          <p:nvSpPr>
            <p:cNvPr id="239" name="{"/>
            <p:cNvSpPr txBox="1"/>
            <p:nvPr/>
          </p:nvSpPr>
          <p:spPr>
            <a:xfrm rot="16200000">
              <a:off x="17268147" y="8341978"/>
              <a:ext cx="887146" cy="20175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ctr" defTabSz="2438400">
                <a:spcBef>
                  <a:spcPts val="0"/>
                </a:spcBef>
                <a:defRPr sz="10600">
                  <a:solidFill>
                    <a:srgbClr val="E22146"/>
                  </a:solidFill>
                  <a:latin typeface="Times New Roman"/>
                  <a:ea typeface="Times New Roman"/>
                  <a:cs typeface="Times New Roman"/>
                  <a:sym typeface="Times New Roman"/>
                </a:defRPr>
              </a:lvl1pPr>
            </a:lstStyle>
            <a:p>
              <a:pPr/>
              <a:r>
                <a:t>{</a:t>
              </a:r>
            </a:p>
          </p:txBody>
        </p:sp>
        <p:sp>
          <p:nvSpPr>
            <p:cNvPr id="240" name="B"/>
            <p:cNvSpPr txBox="1"/>
            <p:nvPr/>
          </p:nvSpPr>
          <p:spPr>
            <a:xfrm>
              <a:off x="18818549" y="11144744"/>
              <a:ext cx="887145" cy="12841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ctr" defTabSz="2438400">
                <a:spcBef>
                  <a:spcPts val="0"/>
                </a:spcBef>
                <a:defRPr sz="5800">
                  <a:solidFill>
                    <a:srgbClr val="E22146"/>
                  </a:solidFill>
                  <a:latin typeface="Times New Roman"/>
                  <a:ea typeface="Times New Roman"/>
                  <a:cs typeface="Times New Roman"/>
                  <a:sym typeface="Times New Roman"/>
                </a:defRPr>
              </a:lvl1pPr>
            </a:lstStyle>
            <a:p>
              <a:pPr/>
              <a:r>
                <a:t>B</a:t>
              </a:r>
            </a:p>
          </p:txBody>
        </p:sp>
        <p:grpSp>
          <p:nvGrpSpPr>
            <p:cNvPr id="244" name="Group"/>
            <p:cNvGrpSpPr/>
            <p:nvPr/>
          </p:nvGrpSpPr>
          <p:grpSpPr>
            <a:xfrm>
              <a:off x="0" y="6469534"/>
              <a:ext cx="14741557" cy="2270986"/>
              <a:chOff x="0" y="0"/>
              <a:chExt cx="14741556" cy="2270985"/>
            </a:xfrm>
          </p:grpSpPr>
          <p:sp>
            <p:nvSpPr>
              <p:cNvPr id="241" name="A"/>
              <p:cNvSpPr txBox="1"/>
              <p:nvPr/>
            </p:nvSpPr>
            <p:spPr>
              <a:xfrm>
                <a:off x="543829" y="208772"/>
                <a:ext cx="887146" cy="12841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ctr" defTabSz="2438400">
                  <a:spcBef>
                    <a:spcPts val="0"/>
                  </a:spcBef>
                  <a:defRPr sz="10800">
                    <a:solidFill>
                      <a:srgbClr val="E22146"/>
                    </a:solidFill>
                    <a:latin typeface="Times New Roman"/>
                    <a:ea typeface="Times New Roman"/>
                    <a:cs typeface="Times New Roman"/>
                    <a:sym typeface="Times New Roman"/>
                  </a:defRPr>
                </a:lvl1pPr>
              </a:lstStyle>
              <a:p>
                <a:pPr/>
                <a:r>
                  <a:t>A</a:t>
                </a:r>
              </a:p>
            </p:txBody>
          </p:sp>
          <p:sp>
            <p:nvSpPr>
              <p:cNvPr id="242" name="Rectangle"/>
              <p:cNvSpPr/>
              <p:nvPr/>
            </p:nvSpPr>
            <p:spPr>
              <a:xfrm>
                <a:off x="0" y="0"/>
                <a:ext cx="14741557" cy="2270986"/>
              </a:xfrm>
              <a:prstGeom prst="rect">
                <a:avLst/>
              </a:prstGeom>
              <a:no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pic>
            <p:nvPicPr>
              <p:cNvPr id="243" name="equation-3.png" descr="equation-3.png"/>
              <p:cNvPicPr>
                <a:picLocks noChangeAspect="1"/>
              </p:cNvPicPr>
              <p:nvPr/>
            </p:nvPicPr>
            <p:blipFill>
              <a:blip r:embed="rId5">
                <a:extLst/>
              </a:blip>
              <a:stretch>
                <a:fillRect/>
              </a:stretch>
            </p:blipFill>
            <p:spPr>
              <a:xfrm>
                <a:off x="2532770" y="393366"/>
                <a:ext cx="10331398" cy="1397900"/>
              </a:xfrm>
              <a:prstGeom prst="rect">
                <a:avLst/>
              </a:prstGeom>
              <a:ln w="12700" cap="flat">
                <a:noFill/>
                <a:miter lim="400000"/>
              </a:ln>
              <a:effectLst/>
            </p:spPr>
          </p:pic>
        </p:grpSp>
        <p:grpSp>
          <p:nvGrpSpPr>
            <p:cNvPr id="248" name="Group"/>
            <p:cNvGrpSpPr/>
            <p:nvPr/>
          </p:nvGrpSpPr>
          <p:grpSpPr>
            <a:xfrm>
              <a:off x="14437" y="9099877"/>
              <a:ext cx="14712682" cy="2232583"/>
              <a:chOff x="0" y="0"/>
              <a:chExt cx="14712680" cy="2232582"/>
            </a:xfrm>
          </p:grpSpPr>
          <p:sp>
            <p:nvSpPr>
              <p:cNvPr id="245" name="Rectangle"/>
              <p:cNvSpPr/>
              <p:nvPr/>
            </p:nvSpPr>
            <p:spPr>
              <a:xfrm>
                <a:off x="0" y="0"/>
                <a:ext cx="14712681" cy="2232583"/>
              </a:xfrm>
              <a:prstGeom prst="rect">
                <a:avLst/>
              </a:prstGeom>
              <a:no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246" name="B"/>
              <p:cNvSpPr txBox="1"/>
              <p:nvPr/>
            </p:nvSpPr>
            <p:spPr>
              <a:xfrm>
                <a:off x="458391" y="307223"/>
                <a:ext cx="1029147" cy="16181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defTabSz="2438400">
                  <a:spcBef>
                    <a:spcPts val="0"/>
                  </a:spcBef>
                  <a:defRPr sz="10800">
                    <a:solidFill>
                      <a:srgbClr val="E22146"/>
                    </a:solidFill>
                    <a:latin typeface="Times New Roman"/>
                    <a:ea typeface="Times New Roman"/>
                    <a:cs typeface="Times New Roman"/>
                    <a:sym typeface="Times New Roman"/>
                  </a:defRPr>
                </a:lvl1pPr>
              </a:lstStyle>
              <a:p>
                <a:pPr/>
                <a:r>
                  <a:t>B</a:t>
                </a:r>
              </a:p>
            </p:txBody>
          </p:sp>
          <p:pic>
            <p:nvPicPr>
              <p:cNvPr id="247" name="equation-4.png" descr="equation-4.png"/>
              <p:cNvPicPr>
                <a:picLocks noChangeAspect="1"/>
              </p:cNvPicPr>
              <p:nvPr/>
            </p:nvPicPr>
            <p:blipFill>
              <a:blip r:embed="rId6">
                <a:extLst/>
              </a:blip>
              <a:stretch>
                <a:fillRect/>
              </a:stretch>
            </p:blipFill>
            <p:spPr>
              <a:xfrm>
                <a:off x="1699261" y="458057"/>
                <a:ext cx="12317227" cy="1316469"/>
              </a:xfrm>
              <a:prstGeom prst="rect">
                <a:avLst/>
              </a:prstGeom>
              <a:ln w="12700" cap="flat">
                <a:noFill/>
                <a:miter lim="400000"/>
              </a:ln>
              <a:effectLst/>
            </p:spPr>
          </p:pic>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9"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1"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252"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53"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254" name="5"/>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5</a:t>
            </a:r>
          </a:p>
        </p:txBody>
      </p:sp>
      <p:pic>
        <p:nvPicPr>
          <p:cNvPr id="255" name="Screenshot 2023-12-12 at 15.43.32.png" descr="Screenshot 2023-12-12 at 15.43.32.png"/>
          <p:cNvPicPr>
            <a:picLocks noChangeAspect="1"/>
          </p:cNvPicPr>
          <p:nvPr/>
        </p:nvPicPr>
        <p:blipFill>
          <a:blip r:embed="rId3">
            <a:extLst/>
          </a:blip>
          <a:stretch>
            <a:fillRect/>
          </a:stretch>
        </p:blipFill>
        <p:spPr>
          <a:xfrm>
            <a:off x="18394108" y="11271407"/>
            <a:ext cx="3944768" cy="1257396"/>
          </a:xfrm>
          <a:prstGeom prst="rect">
            <a:avLst/>
          </a:prstGeom>
          <a:ln w="12700">
            <a:miter lim="400000"/>
          </a:ln>
        </p:spPr>
      </p:pic>
      <p:pic>
        <p:nvPicPr>
          <p:cNvPr id="256" name="Screenshot 2022-03-16 at 18.04.40.png" descr="Screenshot 2022-03-16 at 18.04.40.png"/>
          <p:cNvPicPr>
            <a:picLocks noChangeAspect="1"/>
          </p:cNvPicPr>
          <p:nvPr/>
        </p:nvPicPr>
        <p:blipFill>
          <a:blip r:embed="rId4">
            <a:extLst/>
          </a:blip>
          <a:stretch>
            <a:fillRect/>
          </a:stretch>
        </p:blipFill>
        <p:spPr>
          <a:xfrm>
            <a:off x="16033672" y="1115945"/>
            <a:ext cx="7821485" cy="9375910"/>
          </a:xfrm>
          <a:prstGeom prst="rect">
            <a:avLst/>
          </a:prstGeom>
          <a:ln w="12700">
            <a:miter lim="400000"/>
          </a:ln>
        </p:spPr>
      </p:pic>
      <p:sp>
        <p:nvSpPr>
          <p:cNvPr id="257" name="Same measurement: Two different analysis methods to obtain 𝚪𝜸/𝚪"/>
          <p:cNvSpPr txBox="1"/>
          <p:nvPr/>
        </p:nvSpPr>
        <p:spPr>
          <a:xfrm>
            <a:off x="1246770" y="6362522"/>
            <a:ext cx="14487265" cy="8953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4200">
                <a:latin typeface="Times New Roman"/>
                <a:ea typeface="Times New Roman"/>
                <a:cs typeface="Times New Roman"/>
                <a:sym typeface="Times New Roman"/>
              </a:defRPr>
            </a:pPr>
            <a:r>
              <a:t>Same measurement: Two different analysis methods to obtain 𝚪</a:t>
            </a:r>
            <a:r>
              <a:rPr baseline="-5999" sz="6200"/>
              <a:t>𝜸</a:t>
            </a:r>
            <a:r>
              <a:t>/𝚪</a:t>
            </a:r>
          </a:p>
        </p:txBody>
      </p:sp>
      <p:sp>
        <p:nvSpPr>
          <p:cNvPr id="258" name="Line"/>
          <p:cNvSpPr/>
          <p:nvPr/>
        </p:nvSpPr>
        <p:spPr>
          <a:xfrm>
            <a:off x="1331360" y="1324628"/>
            <a:ext cx="21997112"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59" name="Rectangle"/>
          <p:cNvSpPr/>
          <p:nvPr/>
        </p:nvSpPr>
        <p:spPr>
          <a:xfrm>
            <a:off x="1136481" y="1792321"/>
            <a:ext cx="14707844" cy="4386051"/>
          </a:xfrm>
          <a:prstGeom prst="rect">
            <a:avLst/>
          </a:prstGeom>
          <a:ln w="63500">
            <a:solidFill>
              <a:srgbClr val="E22146"/>
            </a:solidFill>
            <a:miter lim="400000"/>
          </a:ln>
        </p:spPr>
        <p:txBody>
          <a:bodyPr lIns="50800" tIns="50800" rIns="50800" bIns="50800" anchor="ct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260" name="Correction factors"/>
          <p:cNvSpPr txBox="1"/>
          <p:nvPr/>
        </p:nvSpPr>
        <p:spPr>
          <a:xfrm>
            <a:off x="9974298" y="3294261"/>
            <a:ext cx="2017592" cy="9788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2438400">
              <a:spcBef>
                <a:spcPts val="0"/>
              </a:spcBef>
              <a:defRPr sz="3200">
                <a:solidFill>
                  <a:srgbClr val="E22146"/>
                </a:solidFill>
                <a:latin typeface="Times New Roman"/>
                <a:ea typeface="Times New Roman"/>
                <a:cs typeface="Times New Roman"/>
                <a:sym typeface="Times New Roman"/>
              </a:defRPr>
            </a:lvl1pPr>
          </a:lstStyle>
          <a:p>
            <a:pPr/>
            <a:r>
              <a:t>Correction factors</a:t>
            </a:r>
          </a:p>
        </p:txBody>
      </p:sp>
      <p:sp>
        <p:nvSpPr>
          <p:cNvPr id="261" name="⨉"/>
          <p:cNvSpPr txBox="1"/>
          <p:nvPr/>
        </p:nvSpPr>
        <p:spPr>
          <a:xfrm>
            <a:off x="8532215" y="3360961"/>
            <a:ext cx="919444" cy="845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2438400">
              <a:spcBef>
                <a:spcPts val="0"/>
              </a:spcBef>
              <a:defRPr sz="6500">
                <a:solidFill>
                  <a:srgbClr val="E22146"/>
                </a:solidFill>
                <a:latin typeface="Times New Roman"/>
                <a:ea typeface="Times New Roman"/>
                <a:cs typeface="Times New Roman"/>
                <a:sym typeface="Times New Roman"/>
              </a:defRPr>
            </a:lvl1pPr>
          </a:lstStyle>
          <a:p>
            <a:pPr/>
            <a:r>
              <a:t>⨉</a:t>
            </a:r>
          </a:p>
        </p:txBody>
      </p:sp>
      <p:sp>
        <p:nvSpPr>
          <p:cNvPr id="262" name="="/>
          <p:cNvSpPr txBox="1"/>
          <p:nvPr/>
        </p:nvSpPr>
        <p:spPr>
          <a:xfrm>
            <a:off x="12136894" y="3261481"/>
            <a:ext cx="919444" cy="10190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2438400">
              <a:spcBef>
                <a:spcPts val="0"/>
              </a:spcBef>
              <a:defRPr sz="6500">
                <a:solidFill>
                  <a:srgbClr val="E22146"/>
                </a:solidFill>
                <a:latin typeface="Times New Roman"/>
                <a:ea typeface="Times New Roman"/>
                <a:cs typeface="Times New Roman"/>
                <a:sym typeface="Times New Roman"/>
              </a:defRPr>
            </a:lvl1pPr>
          </a:lstStyle>
          <a:p>
            <a:pPr/>
            <a:r>
              <a:t>=</a:t>
            </a:r>
          </a:p>
        </p:txBody>
      </p:sp>
      <p:sp>
        <p:nvSpPr>
          <p:cNvPr id="263" name="Total amount of protons…"/>
          <p:cNvSpPr txBox="1"/>
          <p:nvPr/>
        </p:nvSpPr>
        <p:spPr>
          <a:xfrm>
            <a:off x="2139507" y="4196762"/>
            <a:ext cx="4771082" cy="14123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spcBef>
                <a:spcPts val="0"/>
              </a:spcBef>
              <a:defRPr sz="3200">
                <a:solidFill>
                  <a:srgbClr val="E22146"/>
                </a:solidFill>
                <a:latin typeface="Times New Roman"/>
                <a:ea typeface="Times New Roman"/>
                <a:cs typeface="Times New Roman"/>
                <a:sym typeface="Times New Roman"/>
              </a:defRPr>
            </a:pPr>
            <a:r>
              <a:t>Total amount of protons </a:t>
            </a:r>
          </a:p>
          <a:p>
            <a:pPr algn="ctr" defTabSz="2438400">
              <a:spcBef>
                <a:spcPts val="0"/>
              </a:spcBef>
              <a:defRPr sz="3200">
                <a:solidFill>
                  <a:srgbClr val="E22146"/>
                </a:solidFill>
                <a:latin typeface="Times New Roman"/>
                <a:ea typeface="Times New Roman"/>
                <a:cs typeface="Times New Roman"/>
                <a:sym typeface="Times New Roman"/>
              </a:defRPr>
            </a:pPr>
            <a:r>
              <a:t>populating the Hoyle state</a:t>
            </a:r>
          </a:p>
          <a:p>
            <a:pPr algn="ctr" defTabSz="2438400">
              <a:spcBef>
                <a:spcPts val="0"/>
              </a:spcBef>
              <a:defRPr sz="3200">
                <a:solidFill>
                  <a:srgbClr val="E22146"/>
                </a:solidFill>
                <a:latin typeface="Times New Roman"/>
                <a:ea typeface="Times New Roman"/>
                <a:cs typeface="Times New Roman"/>
                <a:sym typeface="Times New Roman"/>
              </a:defRPr>
            </a:pPr>
            <a:r>
              <a:t> </a:t>
            </a:r>
            <a:r>
              <a:rPr baseline="31999"/>
              <a:t>12</a:t>
            </a:r>
            <a:r>
              <a:t>C(p, p’𝛾</a:t>
            </a:r>
            <a:r>
              <a:rPr baseline="-5999"/>
              <a:t>1</a:t>
            </a:r>
            <a:r>
              <a:t>𝛾</a:t>
            </a:r>
            <a:r>
              <a:rPr baseline="-5999"/>
              <a:t>2</a:t>
            </a:r>
            <a:r>
              <a:t> + p’3α + …)</a:t>
            </a:r>
          </a:p>
        </p:txBody>
      </p:sp>
      <p:sp>
        <p:nvSpPr>
          <p:cNvPr id="264" name="Amount of protons populating the…"/>
          <p:cNvSpPr txBox="1"/>
          <p:nvPr/>
        </p:nvSpPr>
        <p:spPr>
          <a:xfrm>
            <a:off x="1730890" y="2071517"/>
            <a:ext cx="5928260" cy="14123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spcBef>
                <a:spcPts val="0"/>
              </a:spcBef>
              <a:defRPr sz="3200">
                <a:solidFill>
                  <a:srgbClr val="E22146"/>
                </a:solidFill>
                <a:latin typeface="Times New Roman"/>
                <a:ea typeface="Times New Roman"/>
                <a:cs typeface="Times New Roman"/>
                <a:sym typeface="Times New Roman"/>
              </a:defRPr>
            </a:pPr>
            <a:r>
              <a:t>Amount of protons populating the </a:t>
            </a:r>
          </a:p>
          <a:p>
            <a:pPr algn="ctr" defTabSz="2438400">
              <a:spcBef>
                <a:spcPts val="0"/>
              </a:spcBef>
              <a:defRPr sz="3200">
                <a:solidFill>
                  <a:srgbClr val="E22146"/>
                </a:solidFill>
                <a:latin typeface="Times New Roman"/>
                <a:ea typeface="Times New Roman"/>
                <a:cs typeface="Times New Roman"/>
                <a:sym typeface="Times New Roman"/>
              </a:defRPr>
            </a:pPr>
            <a:r>
              <a:t>Hoyle state resulting in the desired </a:t>
            </a:r>
          </a:p>
          <a:p>
            <a:pPr algn="ctr" defTabSz="2438400">
              <a:spcBef>
                <a:spcPts val="0"/>
              </a:spcBef>
              <a:defRPr sz="3200">
                <a:solidFill>
                  <a:srgbClr val="E22146"/>
                </a:solidFill>
                <a:latin typeface="Times New Roman"/>
                <a:ea typeface="Times New Roman"/>
                <a:cs typeface="Times New Roman"/>
                <a:sym typeface="Times New Roman"/>
              </a:defRPr>
            </a:pPr>
            <a:r>
              <a:t>gamma cascade </a:t>
            </a:r>
            <a:r>
              <a:rPr baseline="31999"/>
              <a:t>12</a:t>
            </a:r>
            <a:r>
              <a:t>C(p, p’𝛾</a:t>
            </a:r>
            <a:r>
              <a:rPr baseline="-5999"/>
              <a:t>1</a:t>
            </a:r>
            <a:r>
              <a:t>𝛾</a:t>
            </a:r>
            <a:r>
              <a:rPr baseline="-5999"/>
              <a:t>2</a:t>
            </a:r>
            <a:r>
              <a:t>)</a:t>
            </a:r>
          </a:p>
        </p:txBody>
      </p:sp>
      <p:sp>
        <p:nvSpPr>
          <p:cNvPr id="265" name="Line"/>
          <p:cNvSpPr/>
          <p:nvPr/>
        </p:nvSpPr>
        <p:spPr>
          <a:xfrm>
            <a:off x="1570597" y="3840302"/>
            <a:ext cx="6248847" cy="1"/>
          </a:xfrm>
          <a:prstGeom prst="line">
            <a:avLst/>
          </a:prstGeom>
          <a:ln w="381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66" name="𝚪𝜸/𝚪"/>
          <p:cNvSpPr txBox="1"/>
          <p:nvPr/>
        </p:nvSpPr>
        <p:spPr>
          <a:xfrm>
            <a:off x="13471745" y="3261482"/>
            <a:ext cx="1608044" cy="89535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spcBef>
                <a:spcPts val="0"/>
              </a:spcBef>
              <a:defRPr sz="4200">
                <a:solidFill>
                  <a:schemeClr val="accent5">
                    <a:hueOff val="-82419"/>
                    <a:satOff val="-9513"/>
                    <a:lumOff val="-16343"/>
                  </a:schemeClr>
                </a:solidFill>
                <a:latin typeface="Times New Roman"/>
                <a:ea typeface="Times New Roman"/>
                <a:cs typeface="Times New Roman"/>
                <a:sym typeface="Times New Roman"/>
              </a:defRPr>
            </a:pPr>
            <a:r>
              <a:t>𝚪</a:t>
            </a:r>
            <a:r>
              <a:rPr baseline="-5999" sz="6200"/>
              <a:t>𝜸</a:t>
            </a:r>
            <a:r>
              <a:t>/𝚪</a:t>
            </a:r>
          </a:p>
        </p:txBody>
      </p:sp>
      <p:sp>
        <p:nvSpPr>
          <p:cNvPr id="267" name="How can we measure the gamma-decay branching ratio of the Hoyle state?"/>
          <p:cNvSpPr txBox="1"/>
          <p:nvPr/>
        </p:nvSpPr>
        <p:spPr>
          <a:xfrm>
            <a:off x="1789978" y="427586"/>
            <a:ext cx="21079874"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How can we measure the gamma-decay branching ratio of the Hoyle state?</a:t>
            </a:r>
          </a:p>
        </p:txBody>
      </p:sp>
      <p:sp>
        <p:nvSpPr>
          <p:cNvPr id="268" name="A"/>
          <p:cNvSpPr txBox="1"/>
          <p:nvPr/>
        </p:nvSpPr>
        <p:spPr>
          <a:xfrm>
            <a:off x="1663454" y="7794252"/>
            <a:ext cx="887146" cy="12841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2438400">
              <a:spcBef>
                <a:spcPts val="0"/>
              </a:spcBef>
              <a:defRPr sz="10800">
                <a:solidFill>
                  <a:srgbClr val="E22146"/>
                </a:solidFill>
                <a:latin typeface="Times New Roman"/>
                <a:ea typeface="Times New Roman"/>
                <a:cs typeface="Times New Roman"/>
                <a:sym typeface="Times New Roman"/>
              </a:defRPr>
            </a:lvl1pPr>
          </a:lstStyle>
          <a:p>
            <a:pPr/>
            <a:r>
              <a:t>A</a:t>
            </a:r>
          </a:p>
        </p:txBody>
      </p:sp>
      <p:sp>
        <p:nvSpPr>
          <p:cNvPr id="269" name="Rectangle"/>
          <p:cNvSpPr/>
          <p:nvPr/>
        </p:nvSpPr>
        <p:spPr>
          <a:xfrm>
            <a:off x="1119624" y="7585479"/>
            <a:ext cx="14741557" cy="2270986"/>
          </a:xfrm>
          <a:prstGeom prst="rect">
            <a:avLst/>
          </a:prstGeom>
          <a:ln w="63500">
            <a:solidFill>
              <a:srgbClr val="E22146"/>
            </a:solidFill>
            <a:miter lim="400000"/>
          </a:ln>
        </p:spPr>
        <p:txBody>
          <a:bodyPr lIns="50800" tIns="50800" rIns="50800" bIns="50800" anchor="ct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270" name="Rectangle"/>
          <p:cNvSpPr/>
          <p:nvPr/>
        </p:nvSpPr>
        <p:spPr>
          <a:xfrm>
            <a:off x="1134062" y="10215822"/>
            <a:ext cx="14712681" cy="2232583"/>
          </a:xfrm>
          <a:prstGeom prst="rect">
            <a:avLst/>
          </a:prstGeom>
          <a:ln w="63500">
            <a:solidFill>
              <a:srgbClr val="E22146"/>
            </a:solidFill>
            <a:miter lim="400000"/>
          </a:ln>
        </p:spPr>
        <p:txBody>
          <a:bodyPr lIns="50800" tIns="50800" rIns="50800" bIns="50800" anchor="ct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271" name="B"/>
          <p:cNvSpPr txBox="1"/>
          <p:nvPr/>
        </p:nvSpPr>
        <p:spPr>
          <a:xfrm>
            <a:off x="1592453" y="10523046"/>
            <a:ext cx="1029148" cy="16181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10800">
                <a:solidFill>
                  <a:srgbClr val="E22146"/>
                </a:solidFill>
                <a:latin typeface="Times New Roman"/>
                <a:ea typeface="Times New Roman"/>
                <a:cs typeface="Times New Roman"/>
                <a:sym typeface="Times New Roman"/>
              </a:defRPr>
            </a:lvl1pPr>
          </a:lstStyle>
          <a:p>
            <a:pPr/>
            <a:r>
              <a:t>B</a:t>
            </a:r>
          </a:p>
        </p:txBody>
      </p:sp>
      <p:sp>
        <p:nvSpPr>
          <p:cNvPr id="272" name="A"/>
          <p:cNvSpPr txBox="1"/>
          <p:nvPr/>
        </p:nvSpPr>
        <p:spPr>
          <a:xfrm>
            <a:off x="18540172" y="10385235"/>
            <a:ext cx="887146" cy="12841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2438400">
              <a:spcBef>
                <a:spcPts val="0"/>
              </a:spcBef>
              <a:defRPr sz="5800">
                <a:solidFill>
                  <a:srgbClr val="E22146"/>
                </a:solidFill>
                <a:latin typeface="Times New Roman"/>
                <a:ea typeface="Times New Roman"/>
                <a:cs typeface="Times New Roman"/>
                <a:sym typeface="Times New Roman"/>
              </a:defRPr>
            </a:lvl1pPr>
          </a:lstStyle>
          <a:p>
            <a:pPr/>
            <a:r>
              <a:t>A</a:t>
            </a:r>
          </a:p>
        </p:txBody>
      </p:sp>
      <p:sp>
        <p:nvSpPr>
          <p:cNvPr id="273" name="{"/>
          <p:cNvSpPr txBox="1"/>
          <p:nvPr/>
        </p:nvSpPr>
        <p:spPr>
          <a:xfrm rot="16200000">
            <a:off x="18387772" y="9457923"/>
            <a:ext cx="887146" cy="20175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2438400">
              <a:spcBef>
                <a:spcPts val="0"/>
              </a:spcBef>
              <a:defRPr sz="10600">
                <a:solidFill>
                  <a:srgbClr val="E22146"/>
                </a:solidFill>
                <a:latin typeface="Times New Roman"/>
                <a:ea typeface="Times New Roman"/>
                <a:cs typeface="Times New Roman"/>
                <a:sym typeface="Times New Roman"/>
              </a:defRPr>
            </a:lvl1pPr>
          </a:lstStyle>
          <a:p>
            <a:pPr/>
            <a:r>
              <a:t>{</a:t>
            </a:r>
          </a:p>
        </p:txBody>
      </p:sp>
      <p:sp>
        <p:nvSpPr>
          <p:cNvPr id="274" name="B"/>
          <p:cNvSpPr txBox="1"/>
          <p:nvPr/>
        </p:nvSpPr>
        <p:spPr>
          <a:xfrm>
            <a:off x="19938173" y="12260689"/>
            <a:ext cx="887146" cy="12841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2438400">
              <a:spcBef>
                <a:spcPts val="0"/>
              </a:spcBef>
              <a:defRPr sz="5800">
                <a:solidFill>
                  <a:srgbClr val="E22146"/>
                </a:solidFill>
                <a:latin typeface="Times New Roman"/>
                <a:ea typeface="Times New Roman"/>
                <a:cs typeface="Times New Roman"/>
                <a:sym typeface="Times New Roman"/>
              </a:defRPr>
            </a:lvl1pPr>
          </a:lstStyle>
          <a:p>
            <a:pPr/>
            <a:r>
              <a:t>B</a:t>
            </a:r>
          </a:p>
        </p:txBody>
      </p:sp>
      <p:sp>
        <p:nvSpPr>
          <p:cNvPr id="275" name="Used by Kibedi et al. (2020) and Obst. et al. (1976)"/>
          <p:cNvSpPr txBox="1"/>
          <p:nvPr/>
        </p:nvSpPr>
        <p:spPr>
          <a:xfrm>
            <a:off x="3429219" y="10938778"/>
            <a:ext cx="11150836" cy="68854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ctr" defTabSz="2438400">
              <a:spcBef>
                <a:spcPts val="0"/>
              </a:spcBef>
              <a:defRPr sz="4200">
                <a:latin typeface="Times New Roman"/>
                <a:ea typeface="Times New Roman"/>
                <a:cs typeface="Times New Roman"/>
                <a:sym typeface="Times New Roman"/>
              </a:defRPr>
            </a:pPr>
            <a:r>
              <a:t>Used by Kibedi </a:t>
            </a:r>
            <a:r>
              <a:rPr i="1"/>
              <a:t>et al.</a:t>
            </a:r>
            <a:r>
              <a:t> (2020) and Obst. </a:t>
            </a:r>
            <a:r>
              <a:rPr i="1"/>
              <a:t>et al.</a:t>
            </a:r>
            <a:r>
              <a:t> (1976)</a:t>
            </a:r>
          </a:p>
        </p:txBody>
      </p:sp>
      <p:sp>
        <p:nvSpPr>
          <p:cNvPr id="276" name="Used by Paulsen et al. (submitted 2024) for all measurements and Kibedi et al. (2020)"/>
          <p:cNvSpPr txBox="1"/>
          <p:nvPr/>
        </p:nvSpPr>
        <p:spPr>
          <a:xfrm>
            <a:off x="3842229" y="8094946"/>
            <a:ext cx="10324816" cy="123944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2438400">
              <a:spcBef>
                <a:spcPts val="0"/>
              </a:spcBef>
              <a:defRPr sz="4200">
                <a:latin typeface="Times New Roman"/>
                <a:ea typeface="Times New Roman"/>
                <a:cs typeface="Times New Roman"/>
                <a:sym typeface="Times New Roman"/>
              </a:defRPr>
            </a:pPr>
            <a:r>
              <a:t>Used by Paulsen </a:t>
            </a:r>
            <a:r>
              <a:rPr i="1"/>
              <a:t>et al. </a:t>
            </a:r>
            <a:r>
              <a:t>(submitted 2024) for all measurements and Kibedi </a:t>
            </a:r>
            <a:r>
              <a:rPr i="1"/>
              <a:t>et al.</a:t>
            </a:r>
            <a:r>
              <a:t> (2020)</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8"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279"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80"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281" name="6"/>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6</a:t>
            </a:r>
          </a:p>
        </p:txBody>
      </p:sp>
      <p:sp>
        <p:nvSpPr>
          <p:cNvPr id="282" name="Experimental equipment"/>
          <p:cNvSpPr txBox="1"/>
          <p:nvPr/>
        </p:nvSpPr>
        <p:spPr>
          <a:xfrm>
            <a:off x="8845143" y="325986"/>
            <a:ext cx="7000052"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Experimental equipment</a:t>
            </a:r>
          </a:p>
        </p:txBody>
      </p:sp>
      <p:sp>
        <p:nvSpPr>
          <p:cNvPr id="283" name="Line"/>
          <p:cNvSpPr/>
          <p:nvPr/>
        </p:nvSpPr>
        <p:spPr>
          <a:xfrm>
            <a:off x="2100102" y="1375428"/>
            <a:ext cx="20490133"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84" name="Line"/>
          <p:cNvSpPr/>
          <p:nvPr/>
        </p:nvSpPr>
        <p:spPr>
          <a:xfrm flipV="1">
            <a:off x="8166824" y="1620806"/>
            <a:ext cx="1" cy="11160720"/>
          </a:xfrm>
          <a:prstGeom prst="line">
            <a:avLst/>
          </a:prstGeom>
          <a:ln w="25400">
            <a:solidFill>
              <a:srgbClr val="000000"/>
            </a:solidFill>
            <a:miter lim="400000"/>
          </a:ln>
        </p:spPr>
        <p:txBody>
          <a:bodyPr lIns="50800" tIns="50800" rIns="50800" bIns="50800" anchor="ctr"/>
          <a:lstStyle/>
          <a:p>
            <a:pPr/>
          </a:p>
        </p:txBody>
      </p:sp>
      <p:sp>
        <p:nvSpPr>
          <p:cNvPr id="285" name="Line"/>
          <p:cNvSpPr/>
          <p:nvPr/>
        </p:nvSpPr>
        <p:spPr>
          <a:xfrm flipV="1">
            <a:off x="16326520" y="1620806"/>
            <a:ext cx="1" cy="11160720"/>
          </a:xfrm>
          <a:prstGeom prst="line">
            <a:avLst/>
          </a:prstGeom>
          <a:ln w="25400">
            <a:solidFill>
              <a:srgbClr val="000000"/>
            </a:solidFill>
            <a:miter lim="400000"/>
          </a:ln>
        </p:spPr>
        <p:txBody>
          <a:bodyPr lIns="50800" tIns="50800" rIns="50800" bIns="50800" anchor="ctr"/>
          <a:lstStyle/>
          <a:p>
            <a:pPr/>
          </a:p>
        </p:txBody>
      </p:sp>
      <p:sp>
        <p:nvSpPr>
          <p:cNvPr id="286" name="SiRi"/>
          <p:cNvSpPr txBox="1"/>
          <p:nvPr/>
        </p:nvSpPr>
        <p:spPr>
          <a:xfrm>
            <a:off x="4010581" y="1424224"/>
            <a:ext cx="1221253" cy="7990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4900">
                <a:latin typeface="Times New Roman"/>
                <a:ea typeface="Times New Roman"/>
                <a:cs typeface="Times New Roman"/>
                <a:sym typeface="Times New Roman"/>
              </a:defRPr>
            </a:lvl1pPr>
          </a:lstStyle>
          <a:p>
            <a:pPr/>
            <a:r>
              <a:t>SiRi</a:t>
            </a:r>
          </a:p>
        </p:txBody>
      </p:sp>
      <p:pic>
        <p:nvPicPr>
          <p:cNvPr id="287" name="IMG_1645.jpeg" descr="IMG_1645.jpeg"/>
          <p:cNvPicPr>
            <a:picLocks noChangeAspect="1"/>
          </p:cNvPicPr>
          <p:nvPr/>
        </p:nvPicPr>
        <p:blipFill>
          <a:blip r:embed="rId3">
            <a:extLst/>
          </a:blip>
          <a:srcRect l="0" t="0" r="0" b="13173"/>
          <a:stretch>
            <a:fillRect/>
          </a:stretch>
        </p:blipFill>
        <p:spPr>
          <a:xfrm>
            <a:off x="1731304" y="2965718"/>
            <a:ext cx="5779807" cy="6691203"/>
          </a:xfrm>
          <a:prstGeom prst="rect">
            <a:avLst/>
          </a:prstGeom>
          <a:ln w="12700">
            <a:miter lim="400000"/>
          </a:ln>
        </p:spPr>
      </p:pic>
      <p:grpSp>
        <p:nvGrpSpPr>
          <p:cNvPr id="290" name="Group"/>
          <p:cNvGrpSpPr/>
          <p:nvPr/>
        </p:nvGrpSpPr>
        <p:grpSpPr>
          <a:xfrm>
            <a:off x="16873004" y="1552842"/>
            <a:ext cx="6690028" cy="8103094"/>
            <a:chOff x="0" y="0"/>
            <a:chExt cx="6690026" cy="8103093"/>
          </a:xfrm>
        </p:grpSpPr>
        <p:sp>
          <p:nvSpPr>
            <p:cNvPr id="288" name="OSCAR"/>
            <p:cNvSpPr txBox="1"/>
            <p:nvPr/>
          </p:nvSpPr>
          <p:spPr>
            <a:xfrm>
              <a:off x="1973653" y="0"/>
              <a:ext cx="2189344" cy="79906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defTabSz="2438400">
                <a:spcBef>
                  <a:spcPts val="0"/>
                </a:spcBef>
                <a:defRPr sz="4900">
                  <a:latin typeface="Times New Roman"/>
                  <a:ea typeface="Times New Roman"/>
                  <a:cs typeface="Times New Roman"/>
                  <a:sym typeface="Times New Roman"/>
                </a:defRPr>
              </a:lvl1pPr>
            </a:lstStyle>
            <a:p>
              <a:pPr/>
              <a:r>
                <a:t>OSCAR</a:t>
              </a:r>
            </a:p>
          </p:txBody>
        </p:sp>
        <p:pic>
          <p:nvPicPr>
            <p:cNvPr id="289" name="IMG_1655.jpeg" descr="IMG_1655.jpeg"/>
            <p:cNvPicPr>
              <a:picLocks noChangeAspect="1"/>
            </p:cNvPicPr>
            <p:nvPr/>
          </p:nvPicPr>
          <p:blipFill>
            <a:blip r:embed="rId4">
              <a:extLst/>
            </a:blip>
            <a:stretch>
              <a:fillRect/>
            </a:stretch>
          </p:blipFill>
          <p:spPr>
            <a:xfrm>
              <a:off x="0" y="1413066"/>
              <a:ext cx="6690027" cy="6690028"/>
            </a:xfrm>
            <a:prstGeom prst="rect">
              <a:avLst/>
            </a:prstGeom>
            <a:ln w="12700" cap="flat">
              <a:noFill/>
              <a:miter lim="400000"/>
            </a:ln>
            <a:effectLst/>
          </p:spPr>
        </p:pic>
      </p:grpSp>
      <p:grpSp>
        <p:nvGrpSpPr>
          <p:cNvPr id="293" name="Group"/>
          <p:cNvGrpSpPr/>
          <p:nvPr/>
        </p:nvGrpSpPr>
        <p:grpSpPr>
          <a:xfrm>
            <a:off x="8759461" y="1552842"/>
            <a:ext cx="6865078" cy="8181351"/>
            <a:chOff x="0" y="0"/>
            <a:chExt cx="6865076" cy="8181349"/>
          </a:xfrm>
        </p:grpSpPr>
        <p:sp>
          <p:nvSpPr>
            <p:cNvPr id="291" name="CACTUS"/>
            <p:cNvSpPr txBox="1"/>
            <p:nvPr/>
          </p:nvSpPr>
          <p:spPr>
            <a:xfrm>
              <a:off x="2394314" y="0"/>
              <a:ext cx="2569469" cy="79906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defTabSz="2438400">
                <a:spcBef>
                  <a:spcPts val="0"/>
                </a:spcBef>
                <a:defRPr sz="4900">
                  <a:latin typeface="Times New Roman"/>
                  <a:ea typeface="Times New Roman"/>
                  <a:cs typeface="Times New Roman"/>
                  <a:sym typeface="Times New Roman"/>
                </a:defRPr>
              </a:lvl1pPr>
            </a:lstStyle>
            <a:p>
              <a:pPr/>
              <a:r>
                <a:t>CACTUS</a:t>
              </a:r>
            </a:p>
          </p:txBody>
        </p:sp>
        <p:pic>
          <p:nvPicPr>
            <p:cNvPr id="292" name="cactus2.jpg" descr="cactus2.jpg"/>
            <p:cNvPicPr>
              <a:picLocks noChangeAspect="1"/>
            </p:cNvPicPr>
            <p:nvPr/>
          </p:nvPicPr>
          <p:blipFill>
            <a:blip r:embed="rId5">
              <a:extLst/>
            </a:blip>
            <a:srcRect l="6945" t="0" r="17853" b="0"/>
            <a:stretch>
              <a:fillRect/>
            </a:stretch>
          </p:blipFill>
          <p:spPr>
            <a:xfrm>
              <a:off x="0" y="1334636"/>
              <a:ext cx="6865077" cy="6846714"/>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5"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296" name="Measurements in this work"/>
          <p:cNvSpPr txBox="1"/>
          <p:nvPr/>
        </p:nvSpPr>
        <p:spPr>
          <a:xfrm>
            <a:off x="8495382" y="389486"/>
            <a:ext cx="7699574"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Measurements in this work</a:t>
            </a:r>
          </a:p>
        </p:txBody>
      </p:sp>
      <p:sp>
        <p:nvSpPr>
          <p:cNvPr id="297"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298" name="2012"/>
          <p:cNvSpPr txBox="1"/>
          <p:nvPr/>
        </p:nvSpPr>
        <p:spPr>
          <a:xfrm>
            <a:off x="4106857" y="1465167"/>
            <a:ext cx="1028701" cy="615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2012</a:t>
            </a:r>
          </a:p>
        </p:txBody>
      </p:sp>
      <p:sp>
        <p:nvSpPr>
          <p:cNvPr id="299" name="2019"/>
          <p:cNvSpPr txBox="1"/>
          <p:nvPr/>
        </p:nvSpPr>
        <p:spPr>
          <a:xfrm>
            <a:off x="4106857" y="6985779"/>
            <a:ext cx="1028701" cy="6155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2019</a:t>
            </a:r>
          </a:p>
        </p:txBody>
      </p:sp>
      <p:sp>
        <p:nvSpPr>
          <p:cNvPr id="300" name="2020"/>
          <p:cNvSpPr txBox="1"/>
          <p:nvPr/>
        </p:nvSpPr>
        <p:spPr>
          <a:xfrm>
            <a:off x="11677649" y="6985779"/>
            <a:ext cx="1028701" cy="6155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2020</a:t>
            </a:r>
          </a:p>
        </p:txBody>
      </p:sp>
      <p:sp>
        <p:nvSpPr>
          <p:cNvPr id="301" name="Line"/>
          <p:cNvSpPr/>
          <p:nvPr/>
        </p:nvSpPr>
        <p:spPr>
          <a:xfrm flipV="1">
            <a:off x="8166824" y="1620806"/>
            <a:ext cx="1" cy="11160720"/>
          </a:xfrm>
          <a:prstGeom prst="line">
            <a:avLst/>
          </a:prstGeom>
          <a:ln w="25400">
            <a:solidFill>
              <a:srgbClr val="000000"/>
            </a:solidFill>
            <a:miter lim="400000"/>
          </a:ln>
        </p:spPr>
        <p:txBody>
          <a:bodyPr lIns="50800" tIns="50800" rIns="50800" bIns="50800" anchor="ctr"/>
          <a:lstStyle/>
          <a:p>
            <a:pPr/>
          </a:p>
        </p:txBody>
      </p:sp>
      <p:sp>
        <p:nvSpPr>
          <p:cNvPr id="302" name="Line"/>
          <p:cNvSpPr/>
          <p:nvPr/>
        </p:nvSpPr>
        <p:spPr>
          <a:xfrm flipV="1">
            <a:off x="16326520" y="1620806"/>
            <a:ext cx="1" cy="11160720"/>
          </a:xfrm>
          <a:prstGeom prst="line">
            <a:avLst/>
          </a:prstGeom>
          <a:ln w="25400">
            <a:solidFill>
              <a:srgbClr val="000000"/>
            </a:solidFill>
            <a:miter lim="400000"/>
          </a:ln>
        </p:spPr>
        <p:txBody>
          <a:bodyPr lIns="50800" tIns="50800" rIns="50800" bIns="50800" anchor="ctr"/>
          <a:lstStyle/>
          <a:p>
            <a:pPr/>
          </a:p>
        </p:txBody>
      </p:sp>
      <p:sp>
        <p:nvSpPr>
          <p:cNvPr id="303" name="2012"/>
          <p:cNvSpPr txBox="1"/>
          <p:nvPr/>
        </p:nvSpPr>
        <p:spPr>
          <a:xfrm>
            <a:off x="11677649" y="1465167"/>
            <a:ext cx="1028701" cy="615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2012</a:t>
            </a:r>
          </a:p>
        </p:txBody>
      </p:sp>
      <p:sp>
        <p:nvSpPr>
          <p:cNvPr id="304" name="2014"/>
          <p:cNvSpPr txBox="1"/>
          <p:nvPr/>
        </p:nvSpPr>
        <p:spPr>
          <a:xfrm>
            <a:off x="19946691" y="1465167"/>
            <a:ext cx="1028701" cy="615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2014</a:t>
            </a:r>
          </a:p>
        </p:txBody>
      </p:sp>
      <p:sp>
        <p:nvSpPr>
          <p:cNvPr id="305" name="Line"/>
          <p:cNvSpPr/>
          <p:nvPr/>
        </p:nvSpPr>
        <p:spPr>
          <a:xfrm>
            <a:off x="1014135" y="6818922"/>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06" name="12C(p,p’)…"/>
          <p:cNvSpPr txBox="1"/>
          <p:nvPr/>
        </p:nvSpPr>
        <p:spPr>
          <a:xfrm>
            <a:off x="16467690" y="2108972"/>
            <a:ext cx="7478339"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10.7 MeV protons</a:t>
            </a:r>
          </a:p>
          <a:p>
            <a:pPr marL="482600" indent="-482600">
              <a:spcBef>
                <a:spcPts val="4300"/>
              </a:spcBef>
              <a:buSzPct val="123000"/>
              <a:buChar char="•"/>
              <a:defRPr sz="2900">
                <a:latin typeface="Times New Roman"/>
                <a:ea typeface="Times New Roman"/>
                <a:cs typeface="Times New Roman"/>
                <a:sym typeface="Times New Roman"/>
              </a:defRPr>
            </a:pPr>
            <a:r>
              <a:t>CACTUS: 26 NaI (5’’ x 5’’)</a:t>
            </a:r>
          </a:p>
          <a:p>
            <a:pPr marL="482600" indent="-482600">
              <a:spcBef>
                <a:spcPts val="4300"/>
              </a:spcBef>
              <a:buSzPct val="123000"/>
              <a:buChar char="•"/>
              <a:defRPr sz="2900">
                <a:latin typeface="Times New Roman"/>
                <a:ea typeface="Times New Roman"/>
                <a:cs typeface="Times New Roman"/>
                <a:sym typeface="Times New Roman"/>
              </a:defRPr>
            </a:pPr>
            <a:r>
              <a:t>Analog AQ</a:t>
            </a:r>
          </a:p>
          <a:p>
            <a:pPr marL="482600" indent="-482600">
              <a:spcBef>
                <a:spcPts val="4300"/>
              </a:spcBef>
              <a:buSzPct val="123000"/>
              <a:buChar char="•"/>
              <a:defRPr sz="2900">
                <a:latin typeface="Times New Roman"/>
                <a:ea typeface="Times New Roman"/>
                <a:cs typeface="Times New Roman"/>
                <a:sym typeface="Times New Roman"/>
              </a:defRPr>
            </a:pPr>
            <a:r>
              <a:t>Utilise only front layer of particle telescope</a:t>
            </a:r>
          </a:p>
        </p:txBody>
      </p:sp>
      <p:sp>
        <p:nvSpPr>
          <p:cNvPr id="307" name="28Si(p,p’)…"/>
          <p:cNvSpPr txBox="1"/>
          <p:nvPr/>
        </p:nvSpPr>
        <p:spPr>
          <a:xfrm>
            <a:off x="8606000" y="2157784"/>
            <a:ext cx="7478338"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28</a:t>
            </a:r>
            <a:r>
              <a:t>Si(p,p’)</a:t>
            </a:r>
          </a:p>
          <a:p>
            <a:pPr marL="482600" indent="-482600">
              <a:spcBef>
                <a:spcPts val="4300"/>
              </a:spcBef>
              <a:buSzPct val="123000"/>
              <a:buChar char="•"/>
              <a:defRPr sz="2900">
                <a:latin typeface="Times New Roman"/>
                <a:ea typeface="Times New Roman"/>
                <a:cs typeface="Times New Roman"/>
                <a:sym typeface="Times New Roman"/>
              </a:defRPr>
            </a:pPr>
            <a:r>
              <a:t>16.0 MeV protons</a:t>
            </a:r>
          </a:p>
          <a:p>
            <a:pPr marL="482600" indent="-482600">
              <a:spcBef>
                <a:spcPts val="4300"/>
              </a:spcBef>
              <a:buSzPct val="123000"/>
              <a:buChar char="•"/>
              <a:defRPr sz="2900">
                <a:latin typeface="Times New Roman"/>
                <a:ea typeface="Times New Roman"/>
                <a:cs typeface="Times New Roman"/>
                <a:sym typeface="Times New Roman"/>
              </a:defRPr>
            </a:pPr>
            <a:r>
              <a:t>CACTUS: 23 NaI (5’’ x 5’’)</a:t>
            </a:r>
          </a:p>
          <a:p>
            <a:pPr marL="482600" indent="-482600">
              <a:spcBef>
                <a:spcPts val="4300"/>
              </a:spcBef>
              <a:buSzPct val="123000"/>
              <a:buChar char="•"/>
              <a:defRPr sz="2900">
                <a:latin typeface="Times New Roman"/>
                <a:ea typeface="Times New Roman"/>
                <a:cs typeface="Times New Roman"/>
                <a:sym typeface="Times New Roman"/>
              </a:defRPr>
            </a:pPr>
            <a:r>
              <a:t>Analog AQ</a:t>
            </a:r>
          </a:p>
          <a:p>
            <a:pPr marL="482600" indent="-482600">
              <a:spcBef>
                <a:spcPts val="4300"/>
              </a:spcBef>
              <a:buSzPct val="123000"/>
              <a:buChar char="•"/>
              <a:defRPr sz="2900">
                <a:latin typeface="Times New Roman"/>
                <a:ea typeface="Times New Roman"/>
                <a:cs typeface="Times New Roman"/>
                <a:sym typeface="Times New Roman"/>
              </a:defRPr>
            </a:pPr>
            <a:r>
              <a:t>Utilise both layers of particle telescope</a:t>
            </a:r>
          </a:p>
        </p:txBody>
      </p:sp>
      <p:sp>
        <p:nvSpPr>
          <p:cNvPr id="308" name="12C(p,p’)…"/>
          <p:cNvSpPr txBox="1"/>
          <p:nvPr/>
        </p:nvSpPr>
        <p:spPr>
          <a:xfrm>
            <a:off x="898180" y="2157784"/>
            <a:ext cx="7478338"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10.7 MeV protons</a:t>
            </a:r>
          </a:p>
          <a:p>
            <a:pPr marL="482600" indent="-482600">
              <a:spcBef>
                <a:spcPts val="4300"/>
              </a:spcBef>
              <a:buSzPct val="123000"/>
              <a:buChar char="•"/>
              <a:defRPr sz="2900">
                <a:latin typeface="Times New Roman"/>
                <a:ea typeface="Times New Roman"/>
                <a:cs typeface="Times New Roman"/>
                <a:sym typeface="Times New Roman"/>
              </a:defRPr>
            </a:pPr>
            <a:r>
              <a:t>CACTUS: 23 NaI (5’’ x 5’’)</a:t>
            </a:r>
          </a:p>
          <a:p>
            <a:pPr marL="482600" indent="-482600">
              <a:spcBef>
                <a:spcPts val="4300"/>
              </a:spcBef>
              <a:buSzPct val="123000"/>
              <a:buChar char="•"/>
              <a:defRPr sz="2900">
                <a:latin typeface="Times New Roman"/>
                <a:ea typeface="Times New Roman"/>
                <a:cs typeface="Times New Roman"/>
                <a:sym typeface="Times New Roman"/>
              </a:defRPr>
            </a:pPr>
            <a:r>
              <a:t>Analog AQ</a:t>
            </a:r>
          </a:p>
          <a:p>
            <a:pPr marL="482600" indent="-482600">
              <a:spcBef>
                <a:spcPts val="4300"/>
              </a:spcBef>
              <a:buSzPct val="123000"/>
              <a:buChar char="•"/>
              <a:defRPr sz="2900">
                <a:latin typeface="Times New Roman"/>
                <a:ea typeface="Times New Roman"/>
                <a:cs typeface="Times New Roman"/>
                <a:sym typeface="Times New Roman"/>
              </a:defRPr>
            </a:pPr>
            <a:r>
              <a:t>Utilise both layers of particle telescope</a:t>
            </a:r>
          </a:p>
        </p:txBody>
      </p:sp>
      <p:sp>
        <p:nvSpPr>
          <p:cNvPr id="309" name="12C(p,p’)…"/>
          <p:cNvSpPr txBox="1"/>
          <p:nvPr/>
        </p:nvSpPr>
        <p:spPr>
          <a:xfrm>
            <a:off x="882038" y="7820676"/>
            <a:ext cx="7478339"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10.8 MeV protons</a:t>
            </a:r>
          </a:p>
          <a:p>
            <a:pPr marL="482600" indent="-482600">
              <a:spcBef>
                <a:spcPts val="4300"/>
              </a:spcBef>
              <a:buSzPct val="123000"/>
              <a:buChar char="•"/>
              <a:defRPr sz="2900">
                <a:latin typeface="Times New Roman"/>
                <a:ea typeface="Times New Roman"/>
                <a:cs typeface="Times New Roman"/>
                <a:sym typeface="Times New Roman"/>
              </a:defRPr>
            </a:pPr>
            <a:r>
              <a:t>OSCAR: 30 LaBr</a:t>
            </a:r>
            <a:r>
              <a:rPr baseline="-5999"/>
              <a:t>3</a:t>
            </a:r>
            <a:r>
              <a:t> (3.5’’ x 8.0’’)</a:t>
            </a:r>
          </a:p>
          <a:p>
            <a:pPr marL="482600" indent="-482600">
              <a:spcBef>
                <a:spcPts val="4300"/>
              </a:spcBef>
              <a:buSzPct val="123000"/>
              <a:buChar char="•"/>
              <a:defRPr sz="2900">
                <a:latin typeface="Times New Roman"/>
                <a:ea typeface="Times New Roman"/>
                <a:cs typeface="Times New Roman"/>
                <a:sym typeface="Times New Roman"/>
              </a:defRPr>
            </a:pPr>
            <a:r>
              <a:t>Digital AQ</a:t>
            </a:r>
          </a:p>
          <a:p>
            <a:pPr marL="482600" indent="-482600">
              <a:spcBef>
                <a:spcPts val="4300"/>
              </a:spcBef>
              <a:buSzPct val="123000"/>
              <a:buChar char="•"/>
              <a:defRPr sz="2900">
                <a:latin typeface="Times New Roman"/>
                <a:ea typeface="Times New Roman"/>
                <a:cs typeface="Times New Roman"/>
                <a:sym typeface="Times New Roman"/>
              </a:defRPr>
            </a:pPr>
            <a:r>
              <a:t>Utilise only front layer of particle telescope</a:t>
            </a:r>
          </a:p>
        </p:txBody>
      </p:sp>
      <p:sp>
        <p:nvSpPr>
          <p:cNvPr id="310" name="28Si(p,p’)…"/>
          <p:cNvSpPr txBox="1"/>
          <p:nvPr/>
        </p:nvSpPr>
        <p:spPr>
          <a:xfrm>
            <a:off x="8597929" y="7820676"/>
            <a:ext cx="7478338"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28</a:t>
            </a:r>
            <a:r>
              <a:t>Si(p,p’)</a:t>
            </a:r>
          </a:p>
          <a:p>
            <a:pPr marL="482600" indent="-482600">
              <a:spcBef>
                <a:spcPts val="4300"/>
              </a:spcBef>
              <a:buSzPct val="123000"/>
              <a:buChar char="•"/>
              <a:defRPr sz="2900">
                <a:latin typeface="Times New Roman"/>
                <a:ea typeface="Times New Roman"/>
                <a:cs typeface="Times New Roman"/>
                <a:sym typeface="Times New Roman"/>
              </a:defRPr>
            </a:pPr>
            <a:r>
              <a:t>16.0 MeV protons</a:t>
            </a:r>
          </a:p>
          <a:p>
            <a:pPr marL="482600" indent="-482600">
              <a:spcBef>
                <a:spcPts val="4300"/>
              </a:spcBef>
              <a:buSzPct val="123000"/>
              <a:buChar char="•"/>
              <a:defRPr sz="2900">
                <a:latin typeface="Times New Roman"/>
                <a:ea typeface="Times New Roman"/>
                <a:cs typeface="Times New Roman"/>
                <a:sym typeface="Times New Roman"/>
              </a:defRPr>
            </a:pPr>
            <a:r>
              <a:t>OSCAR: 30 LaBr</a:t>
            </a:r>
            <a:r>
              <a:rPr baseline="-5999"/>
              <a:t>3</a:t>
            </a:r>
            <a:r>
              <a:t> (3.5’’ x 8.0’’)</a:t>
            </a:r>
          </a:p>
          <a:p>
            <a:pPr marL="482600" indent="-482600">
              <a:spcBef>
                <a:spcPts val="4300"/>
              </a:spcBef>
              <a:buSzPct val="123000"/>
              <a:buChar char="•"/>
              <a:defRPr sz="2900">
                <a:latin typeface="Times New Roman"/>
                <a:ea typeface="Times New Roman"/>
                <a:cs typeface="Times New Roman"/>
                <a:sym typeface="Times New Roman"/>
              </a:defRPr>
            </a:pPr>
            <a:r>
              <a:t>Digital AQ</a:t>
            </a:r>
          </a:p>
          <a:p>
            <a:pPr marL="482600" indent="-482600">
              <a:spcBef>
                <a:spcPts val="4300"/>
              </a:spcBef>
              <a:buSzPct val="123000"/>
              <a:buChar char="•"/>
              <a:defRPr sz="2900">
                <a:latin typeface="Times New Roman"/>
                <a:ea typeface="Times New Roman"/>
                <a:cs typeface="Times New Roman"/>
                <a:sym typeface="Times New Roman"/>
              </a:defRPr>
            </a:pPr>
            <a:r>
              <a:t>Utilise both layers of particle telescope</a:t>
            </a:r>
          </a:p>
        </p:txBody>
      </p:sp>
      <p:sp>
        <p:nvSpPr>
          <p:cNvPr id="311"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12"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313" name="7"/>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7</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15"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316" name="Measurements in this work"/>
          <p:cNvSpPr txBox="1"/>
          <p:nvPr/>
        </p:nvSpPr>
        <p:spPr>
          <a:xfrm>
            <a:off x="8495382" y="389486"/>
            <a:ext cx="7699574"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Measurements in this work</a:t>
            </a:r>
          </a:p>
        </p:txBody>
      </p:sp>
      <p:sp>
        <p:nvSpPr>
          <p:cNvPr id="317" name="Line"/>
          <p:cNvSpPr/>
          <p:nvPr/>
        </p:nvSpPr>
        <p:spPr>
          <a:xfrm>
            <a:off x="1014135" y="1375428"/>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18" name="2012"/>
          <p:cNvSpPr txBox="1"/>
          <p:nvPr/>
        </p:nvSpPr>
        <p:spPr>
          <a:xfrm>
            <a:off x="4106857" y="1465167"/>
            <a:ext cx="1028701" cy="615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2012</a:t>
            </a:r>
          </a:p>
        </p:txBody>
      </p:sp>
      <p:sp>
        <p:nvSpPr>
          <p:cNvPr id="319" name="2019"/>
          <p:cNvSpPr txBox="1"/>
          <p:nvPr/>
        </p:nvSpPr>
        <p:spPr>
          <a:xfrm>
            <a:off x="4106857" y="6985779"/>
            <a:ext cx="1028701" cy="6155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2019</a:t>
            </a:r>
          </a:p>
        </p:txBody>
      </p:sp>
      <p:sp>
        <p:nvSpPr>
          <p:cNvPr id="320" name="2020"/>
          <p:cNvSpPr txBox="1"/>
          <p:nvPr/>
        </p:nvSpPr>
        <p:spPr>
          <a:xfrm>
            <a:off x="11677649" y="6985779"/>
            <a:ext cx="1028701" cy="6155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2020</a:t>
            </a:r>
          </a:p>
        </p:txBody>
      </p:sp>
      <p:sp>
        <p:nvSpPr>
          <p:cNvPr id="321" name="Line"/>
          <p:cNvSpPr/>
          <p:nvPr/>
        </p:nvSpPr>
        <p:spPr>
          <a:xfrm flipV="1">
            <a:off x="8166824" y="1620806"/>
            <a:ext cx="1" cy="11160720"/>
          </a:xfrm>
          <a:prstGeom prst="line">
            <a:avLst/>
          </a:prstGeom>
          <a:ln w="25400">
            <a:solidFill>
              <a:srgbClr val="000000"/>
            </a:solidFill>
            <a:miter lim="400000"/>
          </a:ln>
        </p:spPr>
        <p:txBody>
          <a:bodyPr lIns="50800" tIns="50800" rIns="50800" bIns="50800" anchor="ctr"/>
          <a:lstStyle/>
          <a:p>
            <a:pPr/>
          </a:p>
        </p:txBody>
      </p:sp>
      <p:sp>
        <p:nvSpPr>
          <p:cNvPr id="322" name="Line"/>
          <p:cNvSpPr/>
          <p:nvPr/>
        </p:nvSpPr>
        <p:spPr>
          <a:xfrm flipV="1">
            <a:off x="16326520" y="1620806"/>
            <a:ext cx="1" cy="11160720"/>
          </a:xfrm>
          <a:prstGeom prst="line">
            <a:avLst/>
          </a:prstGeom>
          <a:ln w="25400">
            <a:solidFill>
              <a:srgbClr val="000000"/>
            </a:solidFill>
            <a:miter lim="400000"/>
          </a:ln>
        </p:spPr>
        <p:txBody>
          <a:bodyPr lIns="50800" tIns="50800" rIns="50800" bIns="50800" anchor="ctr"/>
          <a:lstStyle/>
          <a:p>
            <a:pPr/>
          </a:p>
        </p:txBody>
      </p:sp>
      <p:sp>
        <p:nvSpPr>
          <p:cNvPr id="323" name="2012"/>
          <p:cNvSpPr txBox="1"/>
          <p:nvPr/>
        </p:nvSpPr>
        <p:spPr>
          <a:xfrm>
            <a:off x="11677649" y="1465167"/>
            <a:ext cx="1028701" cy="615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2012</a:t>
            </a:r>
          </a:p>
        </p:txBody>
      </p:sp>
      <p:sp>
        <p:nvSpPr>
          <p:cNvPr id="324" name="2014"/>
          <p:cNvSpPr txBox="1"/>
          <p:nvPr/>
        </p:nvSpPr>
        <p:spPr>
          <a:xfrm>
            <a:off x="19946691" y="1465167"/>
            <a:ext cx="1028701" cy="615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3600">
                <a:latin typeface="Times New Roman"/>
                <a:ea typeface="Times New Roman"/>
                <a:cs typeface="Times New Roman"/>
                <a:sym typeface="Times New Roman"/>
              </a:defRPr>
            </a:lvl1pPr>
          </a:lstStyle>
          <a:p>
            <a:pPr/>
            <a:r>
              <a:t>2014</a:t>
            </a:r>
          </a:p>
        </p:txBody>
      </p:sp>
      <p:sp>
        <p:nvSpPr>
          <p:cNvPr id="325" name="Line"/>
          <p:cNvSpPr/>
          <p:nvPr/>
        </p:nvSpPr>
        <p:spPr>
          <a:xfrm>
            <a:off x="1014135" y="6818922"/>
            <a:ext cx="22355730"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26" name="12C(p,p’)…"/>
          <p:cNvSpPr txBox="1"/>
          <p:nvPr/>
        </p:nvSpPr>
        <p:spPr>
          <a:xfrm>
            <a:off x="16467690" y="2108972"/>
            <a:ext cx="7478339"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10.7 MeV protons</a:t>
            </a:r>
          </a:p>
          <a:p>
            <a:pPr marL="482600" indent="-482600">
              <a:spcBef>
                <a:spcPts val="4300"/>
              </a:spcBef>
              <a:buSzPct val="123000"/>
              <a:buChar char="•"/>
              <a:defRPr sz="2900">
                <a:latin typeface="Times New Roman"/>
                <a:ea typeface="Times New Roman"/>
                <a:cs typeface="Times New Roman"/>
                <a:sym typeface="Times New Roman"/>
              </a:defRPr>
            </a:pPr>
            <a:r>
              <a:t>CACTUS: 26 NaI (5’’ x 5’’)</a:t>
            </a:r>
          </a:p>
          <a:p>
            <a:pPr marL="482600" indent="-482600">
              <a:spcBef>
                <a:spcPts val="4300"/>
              </a:spcBef>
              <a:buSzPct val="123000"/>
              <a:buChar char="•"/>
              <a:defRPr sz="2900">
                <a:latin typeface="Times New Roman"/>
                <a:ea typeface="Times New Roman"/>
                <a:cs typeface="Times New Roman"/>
                <a:sym typeface="Times New Roman"/>
              </a:defRPr>
            </a:pPr>
            <a:r>
              <a:t>Analog AQ</a:t>
            </a:r>
          </a:p>
          <a:p>
            <a:pPr marL="482600" indent="-482600">
              <a:spcBef>
                <a:spcPts val="4300"/>
              </a:spcBef>
              <a:buSzPct val="123000"/>
              <a:buChar char="•"/>
              <a:defRPr sz="2900">
                <a:latin typeface="Times New Roman"/>
                <a:ea typeface="Times New Roman"/>
                <a:cs typeface="Times New Roman"/>
                <a:sym typeface="Times New Roman"/>
              </a:defRPr>
            </a:pPr>
            <a:r>
              <a:t>Utilise only front layer of particle telescope</a:t>
            </a:r>
          </a:p>
        </p:txBody>
      </p:sp>
      <p:sp>
        <p:nvSpPr>
          <p:cNvPr id="327" name="28Si(p,p’)…"/>
          <p:cNvSpPr txBox="1"/>
          <p:nvPr/>
        </p:nvSpPr>
        <p:spPr>
          <a:xfrm>
            <a:off x="8606000" y="2157784"/>
            <a:ext cx="7478338"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28</a:t>
            </a:r>
            <a:r>
              <a:t>Si(p,p’)</a:t>
            </a:r>
          </a:p>
          <a:p>
            <a:pPr marL="482600" indent="-482600">
              <a:spcBef>
                <a:spcPts val="4300"/>
              </a:spcBef>
              <a:buSzPct val="123000"/>
              <a:buChar char="•"/>
              <a:defRPr sz="2900">
                <a:latin typeface="Times New Roman"/>
                <a:ea typeface="Times New Roman"/>
                <a:cs typeface="Times New Roman"/>
                <a:sym typeface="Times New Roman"/>
              </a:defRPr>
            </a:pPr>
            <a:r>
              <a:t>16.0 MeV protons</a:t>
            </a:r>
          </a:p>
          <a:p>
            <a:pPr marL="482600" indent="-482600">
              <a:spcBef>
                <a:spcPts val="4300"/>
              </a:spcBef>
              <a:buSzPct val="123000"/>
              <a:buChar char="•"/>
              <a:defRPr sz="2900">
                <a:latin typeface="Times New Roman"/>
                <a:ea typeface="Times New Roman"/>
                <a:cs typeface="Times New Roman"/>
                <a:sym typeface="Times New Roman"/>
              </a:defRPr>
            </a:pPr>
            <a:r>
              <a:t>CACTUS: 23 NaI (5’’ x 5’’)</a:t>
            </a:r>
          </a:p>
          <a:p>
            <a:pPr marL="482600" indent="-482600">
              <a:spcBef>
                <a:spcPts val="4300"/>
              </a:spcBef>
              <a:buSzPct val="123000"/>
              <a:buChar char="•"/>
              <a:defRPr sz="2900">
                <a:latin typeface="Times New Roman"/>
                <a:ea typeface="Times New Roman"/>
                <a:cs typeface="Times New Roman"/>
                <a:sym typeface="Times New Roman"/>
              </a:defRPr>
            </a:pPr>
            <a:r>
              <a:t>Analog AQ</a:t>
            </a:r>
          </a:p>
          <a:p>
            <a:pPr marL="482600" indent="-482600">
              <a:spcBef>
                <a:spcPts val="4300"/>
              </a:spcBef>
              <a:buSzPct val="123000"/>
              <a:buChar char="•"/>
              <a:defRPr sz="2900">
                <a:latin typeface="Times New Roman"/>
                <a:ea typeface="Times New Roman"/>
                <a:cs typeface="Times New Roman"/>
                <a:sym typeface="Times New Roman"/>
              </a:defRPr>
            </a:pPr>
            <a:r>
              <a:t>Utilise both layers of particle telescope</a:t>
            </a:r>
          </a:p>
        </p:txBody>
      </p:sp>
      <p:sp>
        <p:nvSpPr>
          <p:cNvPr id="328" name="12C(p,p’)…"/>
          <p:cNvSpPr txBox="1"/>
          <p:nvPr/>
        </p:nvSpPr>
        <p:spPr>
          <a:xfrm>
            <a:off x="898180" y="2157784"/>
            <a:ext cx="7478338"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10.7 MeV protons</a:t>
            </a:r>
          </a:p>
          <a:p>
            <a:pPr marL="482600" indent="-482600">
              <a:spcBef>
                <a:spcPts val="4300"/>
              </a:spcBef>
              <a:buSzPct val="123000"/>
              <a:buChar char="•"/>
              <a:defRPr sz="2900">
                <a:latin typeface="Times New Roman"/>
                <a:ea typeface="Times New Roman"/>
                <a:cs typeface="Times New Roman"/>
                <a:sym typeface="Times New Roman"/>
              </a:defRPr>
            </a:pPr>
            <a:r>
              <a:t>CACTUS: 23 NaI (5’’ x 5’’)</a:t>
            </a:r>
          </a:p>
          <a:p>
            <a:pPr marL="482600" indent="-482600">
              <a:spcBef>
                <a:spcPts val="4300"/>
              </a:spcBef>
              <a:buSzPct val="123000"/>
              <a:buChar char="•"/>
              <a:defRPr sz="2900">
                <a:latin typeface="Times New Roman"/>
                <a:ea typeface="Times New Roman"/>
                <a:cs typeface="Times New Roman"/>
                <a:sym typeface="Times New Roman"/>
              </a:defRPr>
            </a:pPr>
            <a:r>
              <a:t>Analog AQ</a:t>
            </a:r>
          </a:p>
          <a:p>
            <a:pPr marL="482600" indent="-482600">
              <a:spcBef>
                <a:spcPts val="4300"/>
              </a:spcBef>
              <a:buSzPct val="123000"/>
              <a:buChar char="•"/>
              <a:defRPr sz="2900">
                <a:latin typeface="Times New Roman"/>
                <a:ea typeface="Times New Roman"/>
                <a:cs typeface="Times New Roman"/>
                <a:sym typeface="Times New Roman"/>
              </a:defRPr>
            </a:pPr>
            <a:r>
              <a:t>Utilise both layers of particle telescope</a:t>
            </a:r>
          </a:p>
        </p:txBody>
      </p:sp>
      <p:sp>
        <p:nvSpPr>
          <p:cNvPr id="329" name="12C(p,p’)…"/>
          <p:cNvSpPr txBox="1"/>
          <p:nvPr/>
        </p:nvSpPr>
        <p:spPr>
          <a:xfrm>
            <a:off x="882038" y="7820676"/>
            <a:ext cx="7478339"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12</a:t>
            </a:r>
            <a:r>
              <a:t>C(p,p’)</a:t>
            </a:r>
          </a:p>
          <a:p>
            <a:pPr marL="482600" indent="-482600">
              <a:spcBef>
                <a:spcPts val="4300"/>
              </a:spcBef>
              <a:buSzPct val="123000"/>
              <a:buChar char="•"/>
              <a:defRPr sz="2900">
                <a:latin typeface="Times New Roman"/>
                <a:ea typeface="Times New Roman"/>
                <a:cs typeface="Times New Roman"/>
                <a:sym typeface="Times New Roman"/>
              </a:defRPr>
            </a:pPr>
            <a:r>
              <a:t>10.8 MeV protons</a:t>
            </a:r>
          </a:p>
          <a:p>
            <a:pPr marL="482600" indent="-482600">
              <a:spcBef>
                <a:spcPts val="4300"/>
              </a:spcBef>
              <a:buSzPct val="123000"/>
              <a:buChar char="•"/>
              <a:defRPr sz="2900">
                <a:latin typeface="Times New Roman"/>
                <a:ea typeface="Times New Roman"/>
                <a:cs typeface="Times New Roman"/>
                <a:sym typeface="Times New Roman"/>
              </a:defRPr>
            </a:pPr>
            <a:r>
              <a:t>OSCAR: 30 LaBr</a:t>
            </a:r>
            <a:r>
              <a:rPr baseline="-5999"/>
              <a:t>3</a:t>
            </a:r>
            <a:r>
              <a:t> (3.5’’ x 8.0’’)</a:t>
            </a:r>
          </a:p>
          <a:p>
            <a:pPr marL="482600" indent="-482600">
              <a:spcBef>
                <a:spcPts val="4300"/>
              </a:spcBef>
              <a:buSzPct val="123000"/>
              <a:buChar char="•"/>
              <a:defRPr sz="2900">
                <a:latin typeface="Times New Roman"/>
                <a:ea typeface="Times New Roman"/>
                <a:cs typeface="Times New Roman"/>
                <a:sym typeface="Times New Roman"/>
              </a:defRPr>
            </a:pPr>
            <a:r>
              <a:t>Digital AQ</a:t>
            </a:r>
          </a:p>
          <a:p>
            <a:pPr marL="482600" indent="-482600">
              <a:spcBef>
                <a:spcPts val="4300"/>
              </a:spcBef>
              <a:buSzPct val="123000"/>
              <a:buChar char="•"/>
              <a:defRPr sz="2900">
                <a:latin typeface="Times New Roman"/>
                <a:ea typeface="Times New Roman"/>
                <a:cs typeface="Times New Roman"/>
                <a:sym typeface="Times New Roman"/>
              </a:defRPr>
            </a:pPr>
            <a:r>
              <a:t>Utilise only front layer of particle telescope</a:t>
            </a:r>
          </a:p>
        </p:txBody>
      </p:sp>
      <p:sp>
        <p:nvSpPr>
          <p:cNvPr id="330" name="28Si(p,p’)…"/>
          <p:cNvSpPr txBox="1"/>
          <p:nvPr/>
        </p:nvSpPr>
        <p:spPr>
          <a:xfrm>
            <a:off x="8597929" y="7820676"/>
            <a:ext cx="7478338" cy="42044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82600" indent="-482600">
              <a:spcBef>
                <a:spcPts val="4300"/>
              </a:spcBef>
              <a:buSzPct val="123000"/>
              <a:buChar char="•"/>
              <a:defRPr sz="2900">
                <a:latin typeface="Times New Roman"/>
                <a:ea typeface="Times New Roman"/>
                <a:cs typeface="Times New Roman"/>
                <a:sym typeface="Times New Roman"/>
              </a:defRPr>
            </a:pPr>
            <a:r>
              <a:rPr baseline="31999"/>
              <a:t>28</a:t>
            </a:r>
            <a:r>
              <a:t>Si(p,p’)</a:t>
            </a:r>
          </a:p>
          <a:p>
            <a:pPr marL="482600" indent="-482600">
              <a:spcBef>
                <a:spcPts val="4300"/>
              </a:spcBef>
              <a:buSzPct val="123000"/>
              <a:buChar char="•"/>
              <a:defRPr sz="2900">
                <a:latin typeface="Times New Roman"/>
                <a:ea typeface="Times New Roman"/>
                <a:cs typeface="Times New Roman"/>
                <a:sym typeface="Times New Roman"/>
              </a:defRPr>
            </a:pPr>
            <a:r>
              <a:t>16.0 MeV protons</a:t>
            </a:r>
          </a:p>
          <a:p>
            <a:pPr marL="482600" indent="-482600">
              <a:spcBef>
                <a:spcPts val="4300"/>
              </a:spcBef>
              <a:buSzPct val="123000"/>
              <a:buChar char="•"/>
              <a:defRPr sz="2900">
                <a:latin typeface="Times New Roman"/>
                <a:ea typeface="Times New Roman"/>
                <a:cs typeface="Times New Roman"/>
                <a:sym typeface="Times New Roman"/>
              </a:defRPr>
            </a:pPr>
            <a:r>
              <a:t>OSCAR: 30 LaBr</a:t>
            </a:r>
            <a:r>
              <a:rPr baseline="-5999"/>
              <a:t>3</a:t>
            </a:r>
            <a:r>
              <a:t> (3.5’’ x 8.0’’)</a:t>
            </a:r>
          </a:p>
          <a:p>
            <a:pPr marL="482600" indent="-482600">
              <a:spcBef>
                <a:spcPts val="4300"/>
              </a:spcBef>
              <a:buSzPct val="123000"/>
              <a:buChar char="•"/>
              <a:defRPr sz="2900">
                <a:latin typeface="Times New Roman"/>
                <a:ea typeface="Times New Roman"/>
                <a:cs typeface="Times New Roman"/>
                <a:sym typeface="Times New Roman"/>
              </a:defRPr>
            </a:pPr>
            <a:r>
              <a:t>Digital AQ</a:t>
            </a:r>
          </a:p>
          <a:p>
            <a:pPr marL="482600" indent="-482600">
              <a:spcBef>
                <a:spcPts val="4300"/>
              </a:spcBef>
              <a:buSzPct val="123000"/>
              <a:buChar char="•"/>
              <a:defRPr sz="2900">
                <a:latin typeface="Times New Roman"/>
                <a:ea typeface="Times New Roman"/>
                <a:cs typeface="Times New Roman"/>
                <a:sym typeface="Times New Roman"/>
              </a:defRPr>
            </a:pPr>
            <a:r>
              <a:t>Utilise both layers of particle telescope</a:t>
            </a:r>
          </a:p>
        </p:txBody>
      </p:sp>
      <p:sp>
        <p:nvSpPr>
          <p:cNvPr id="331"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32"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333" name="8"/>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8</a:t>
            </a:r>
          </a:p>
        </p:txBody>
      </p:sp>
      <p:grpSp>
        <p:nvGrpSpPr>
          <p:cNvPr id="336" name="Group"/>
          <p:cNvGrpSpPr/>
          <p:nvPr/>
        </p:nvGrpSpPr>
        <p:grpSpPr>
          <a:xfrm>
            <a:off x="2236586" y="2972133"/>
            <a:ext cx="4769243" cy="1206844"/>
            <a:chOff x="0" y="0"/>
            <a:chExt cx="4769241" cy="1206843"/>
          </a:xfrm>
        </p:grpSpPr>
        <p:sp>
          <p:nvSpPr>
            <p:cNvPr id="334" name="Rectangle"/>
            <p:cNvSpPr/>
            <p:nvPr/>
          </p:nvSpPr>
          <p:spPr>
            <a:xfrm>
              <a:off x="0" y="0"/>
              <a:ext cx="4769242" cy="1206844"/>
            </a:xfrm>
            <a:prstGeom prst="rect">
              <a:avLst/>
            </a:prstGeom>
            <a:solidFill>
              <a:srgbClr val="FFFFFF"/>
            </a:solid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335" name="Efficiency"/>
            <p:cNvSpPr txBox="1"/>
            <p:nvPr/>
          </p:nvSpPr>
          <p:spPr>
            <a:xfrm>
              <a:off x="1029002" y="216319"/>
              <a:ext cx="2641700" cy="774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Efficiency</a:t>
              </a:r>
            </a:p>
          </p:txBody>
        </p:sp>
      </p:grpSp>
      <p:grpSp>
        <p:nvGrpSpPr>
          <p:cNvPr id="340" name="Group"/>
          <p:cNvGrpSpPr/>
          <p:nvPr/>
        </p:nvGrpSpPr>
        <p:grpSpPr>
          <a:xfrm>
            <a:off x="10037483" y="2951294"/>
            <a:ext cx="4769242" cy="2865875"/>
            <a:chOff x="0" y="0"/>
            <a:chExt cx="4769241" cy="2865874"/>
          </a:xfrm>
        </p:grpSpPr>
        <p:sp>
          <p:nvSpPr>
            <p:cNvPr id="337" name="Rectangle"/>
            <p:cNvSpPr/>
            <p:nvPr/>
          </p:nvSpPr>
          <p:spPr>
            <a:xfrm>
              <a:off x="0" y="0"/>
              <a:ext cx="4769242" cy="2865875"/>
            </a:xfrm>
            <a:prstGeom prst="rect">
              <a:avLst/>
            </a:prstGeom>
            <a:solidFill>
              <a:srgbClr val="FFFFFF"/>
            </a:solid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338" name="Efficiency"/>
            <p:cNvSpPr txBox="1"/>
            <p:nvPr/>
          </p:nvSpPr>
          <p:spPr>
            <a:xfrm>
              <a:off x="1029002" y="216319"/>
              <a:ext cx="2641700" cy="774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Efficiency</a:t>
              </a:r>
            </a:p>
          </p:txBody>
        </p:sp>
        <p:sp>
          <p:nvSpPr>
            <p:cNvPr id="339" name="Gamma-decay branching ratio"/>
            <p:cNvSpPr txBox="1"/>
            <p:nvPr/>
          </p:nvSpPr>
          <p:spPr>
            <a:xfrm>
              <a:off x="382288" y="1079617"/>
              <a:ext cx="4004664" cy="14054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Gamma-decay branching ratio</a:t>
              </a:r>
            </a:p>
          </p:txBody>
        </p:sp>
      </p:grpSp>
      <p:grpSp>
        <p:nvGrpSpPr>
          <p:cNvPr id="344" name="Group"/>
          <p:cNvGrpSpPr/>
          <p:nvPr/>
        </p:nvGrpSpPr>
        <p:grpSpPr>
          <a:xfrm>
            <a:off x="18076420" y="2951294"/>
            <a:ext cx="4769243" cy="2865875"/>
            <a:chOff x="0" y="0"/>
            <a:chExt cx="4769241" cy="2865874"/>
          </a:xfrm>
        </p:grpSpPr>
        <p:sp>
          <p:nvSpPr>
            <p:cNvPr id="341" name="Rectangle"/>
            <p:cNvSpPr/>
            <p:nvPr/>
          </p:nvSpPr>
          <p:spPr>
            <a:xfrm>
              <a:off x="0" y="0"/>
              <a:ext cx="4769242" cy="2865875"/>
            </a:xfrm>
            <a:prstGeom prst="rect">
              <a:avLst/>
            </a:prstGeom>
            <a:solidFill>
              <a:srgbClr val="FFFFFF"/>
            </a:solid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342" name="Efficiency"/>
            <p:cNvSpPr txBox="1"/>
            <p:nvPr/>
          </p:nvSpPr>
          <p:spPr>
            <a:xfrm>
              <a:off x="1029002" y="216319"/>
              <a:ext cx="2641700" cy="774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Efficiency</a:t>
              </a:r>
            </a:p>
          </p:txBody>
        </p:sp>
        <p:sp>
          <p:nvSpPr>
            <p:cNvPr id="343" name="Gamma-decay branching ratio"/>
            <p:cNvSpPr txBox="1"/>
            <p:nvPr/>
          </p:nvSpPr>
          <p:spPr>
            <a:xfrm>
              <a:off x="382288" y="1079617"/>
              <a:ext cx="4004664" cy="14054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Gamma-decay branching ratio</a:t>
              </a:r>
            </a:p>
          </p:txBody>
        </p:sp>
      </p:grpSp>
      <p:grpSp>
        <p:nvGrpSpPr>
          <p:cNvPr id="348" name="Group"/>
          <p:cNvGrpSpPr/>
          <p:nvPr/>
        </p:nvGrpSpPr>
        <p:grpSpPr>
          <a:xfrm>
            <a:off x="2252727" y="9187231"/>
            <a:ext cx="4769243" cy="2865875"/>
            <a:chOff x="0" y="0"/>
            <a:chExt cx="4769241" cy="2865874"/>
          </a:xfrm>
        </p:grpSpPr>
        <p:sp>
          <p:nvSpPr>
            <p:cNvPr id="345" name="Rectangle"/>
            <p:cNvSpPr/>
            <p:nvPr/>
          </p:nvSpPr>
          <p:spPr>
            <a:xfrm>
              <a:off x="0" y="0"/>
              <a:ext cx="4769242" cy="2865875"/>
            </a:xfrm>
            <a:prstGeom prst="rect">
              <a:avLst/>
            </a:prstGeom>
            <a:solidFill>
              <a:srgbClr val="FFFFFF"/>
            </a:solid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346" name="Efficiency"/>
            <p:cNvSpPr txBox="1"/>
            <p:nvPr/>
          </p:nvSpPr>
          <p:spPr>
            <a:xfrm>
              <a:off x="1029002" y="216319"/>
              <a:ext cx="2641700" cy="774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Efficiency</a:t>
              </a:r>
            </a:p>
          </p:txBody>
        </p:sp>
        <p:sp>
          <p:nvSpPr>
            <p:cNvPr id="347" name="Gamma-decay branching ratio"/>
            <p:cNvSpPr txBox="1"/>
            <p:nvPr/>
          </p:nvSpPr>
          <p:spPr>
            <a:xfrm>
              <a:off x="382288" y="1079617"/>
              <a:ext cx="4004664" cy="14054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Gamma-decay branching ratio</a:t>
              </a:r>
            </a:p>
          </p:txBody>
        </p:sp>
      </p:grpSp>
      <p:grpSp>
        <p:nvGrpSpPr>
          <p:cNvPr id="352" name="Group"/>
          <p:cNvGrpSpPr/>
          <p:nvPr/>
        </p:nvGrpSpPr>
        <p:grpSpPr>
          <a:xfrm>
            <a:off x="10037483" y="9187231"/>
            <a:ext cx="4769242" cy="2865875"/>
            <a:chOff x="0" y="0"/>
            <a:chExt cx="4769241" cy="2865874"/>
          </a:xfrm>
        </p:grpSpPr>
        <p:sp>
          <p:nvSpPr>
            <p:cNvPr id="349" name="Rectangle"/>
            <p:cNvSpPr/>
            <p:nvPr/>
          </p:nvSpPr>
          <p:spPr>
            <a:xfrm>
              <a:off x="0" y="0"/>
              <a:ext cx="4769242" cy="2865875"/>
            </a:xfrm>
            <a:prstGeom prst="rect">
              <a:avLst/>
            </a:prstGeom>
            <a:solidFill>
              <a:srgbClr val="FFFFFF"/>
            </a:solidFill>
            <a:ln w="63500" cap="flat">
              <a:solidFill>
                <a:srgbClr val="E22146"/>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p>
          </p:txBody>
        </p:sp>
        <p:sp>
          <p:nvSpPr>
            <p:cNvPr id="350" name="Efficiency"/>
            <p:cNvSpPr txBox="1"/>
            <p:nvPr/>
          </p:nvSpPr>
          <p:spPr>
            <a:xfrm>
              <a:off x="1029002" y="216319"/>
              <a:ext cx="2641700" cy="774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Efficiency</a:t>
              </a:r>
            </a:p>
          </p:txBody>
        </p:sp>
        <p:sp>
          <p:nvSpPr>
            <p:cNvPr id="351" name="Gamma-decay branching ratio"/>
            <p:cNvSpPr txBox="1"/>
            <p:nvPr/>
          </p:nvSpPr>
          <p:spPr>
            <a:xfrm>
              <a:off x="382288" y="1079617"/>
              <a:ext cx="4004664" cy="14054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a:solidFill>
                    <a:schemeClr val="accent5">
                      <a:hueOff val="-82419"/>
                      <a:satOff val="-9513"/>
                      <a:lumOff val="-16343"/>
                    </a:schemeClr>
                  </a:solidFill>
                  <a:latin typeface="Times New Roman"/>
                  <a:ea typeface="Times New Roman"/>
                  <a:cs typeface="Times New Roman"/>
                  <a:sym typeface="Times New Roman"/>
                </a:defRPr>
              </a:lvl1pPr>
            </a:lstStyle>
            <a:p>
              <a:pPr/>
              <a:r>
                <a:t>Gamma-decay branching ratio</a:t>
              </a:r>
            </a:p>
          </p:txBody>
        </p:sp>
      </p:grpSp>
      <p:sp>
        <p:nvSpPr>
          <p:cNvPr id="353" name="Rectangle"/>
          <p:cNvSpPr/>
          <p:nvPr/>
        </p:nvSpPr>
        <p:spPr>
          <a:xfrm>
            <a:off x="625218" y="6946426"/>
            <a:ext cx="7394162" cy="5659090"/>
          </a:xfrm>
          <a:prstGeom prst="rect">
            <a:avLst/>
          </a:prstGeom>
          <a:ln w="101600">
            <a:solidFill>
              <a:schemeClr val="accent3"/>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54" name="Rectangle"/>
          <p:cNvSpPr/>
          <p:nvPr/>
        </p:nvSpPr>
        <p:spPr>
          <a:xfrm>
            <a:off x="16408178" y="1491187"/>
            <a:ext cx="7376738" cy="5110079"/>
          </a:xfrm>
          <a:prstGeom prst="rect">
            <a:avLst/>
          </a:prstGeom>
          <a:ln w="101600">
            <a:solidFill>
              <a:schemeClr val="accent6">
                <a:satOff val="-20754"/>
                <a:lumOff val="-16738"/>
              </a:schemeClr>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55" name="Rectangle"/>
          <p:cNvSpPr/>
          <p:nvPr/>
        </p:nvSpPr>
        <p:spPr>
          <a:xfrm>
            <a:off x="16824828" y="7556204"/>
            <a:ext cx="6406718" cy="1289881"/>
          </a:xfrm>
          <a:prstGeom prst="rect">
            <a:avLst/>
          </a:prstGeom>
          <a:ln w="101600">
            <a:solidFill>
              <a:schemeClr val="accent3"/>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56" name="Rectangle"/>
          <p:cNvSpPr/>
          <p:nvPr/>
        </p:nvSpPr>
        <p:spPr>
          <a:xfrm>
            <a:off x="16824828" y="9046919"/>
            <a:ext cx="6406718" cy="1289881"/>
          </a:xfrm>
          <a:prstGeom prst="rect">
            <a:avLst/>
          </a:prstGeom>
          <a:ln w="101600">
            <a:solidFill>
              <a:schemeClr val="accent6">
                <a:satOff val="-20754"/>
                <a:lumOff val="-16738"/>
              </a:schemeClr>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57" name="Main result of this work"/>
          <p:cNvSpPr txBox="1"/>
          <p:nvPr/>
        </p:nvSpPr>
        <p:spPr>
          <a:xfrm>
            <a:off x="18108612" y="7942536"/>
            <a:ext cx="3839151" cy="5172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3000">
                <a:solidFill>
                  <a:schemeClr val="accent3"/>
                </a:solidFill>
                <a:latin typeface="Times New Roman"/>
                <a:ea typeface="Times New Roman"/>
                <a:cs typeface="Times New Roman"/>
                <a:sym typeface="Times New Roman"/>
              </a:defRPr>
            </a:lvl1pPr>
          </a:lstStyle>
          <a:p>
            <a:pPr/>
            <a:r>
              <a:t>Main result of this work</a:t>
            </a:r>
          </a:p>
        </p:txBody>
      </p:sp>
      <p:sp>
        <p:nvSpPr>
          <p:cNvPr id="358" name="Reanalysis of Kibédi et al.  [Phys. Rev. Lett. 125, 182701 (2020)]"/>
          <p:cNvSpPr txBox="1"/>
          <p:nvPr/>
        </p:nvSpPr>
        <p:spPr>
          <a:xfrm>
            <a:off x="17052052" y="9175790"/>
            <a:ext cx="6088990" cy="103213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lnSpc>
                <a:spcPct val="120000"/>
              </a:lnSpc>
              <a:defRPr sz="3000">
                <a:solidFill>
                  <a:schemeClr val="accent6">
                    <a:satOff val="-20754"/>
                    <a:lumOff val="-16738"/>
                  </a:schemeClr>
                </a:solidFill>
                <a:latin typeface="Times New Roman"/>
                <a:ea typeface="Times New Roman"/>
                <a:cs typeface="Times New Roman"/>
                <a:sym typeface="Times New Roman"/>
              </a:defRPr>
            </a:pPr>
            <a:r>
              <a:t>Reanalysis of Kibédi et al. </a:t>
            </a:r>
            <a:br/>
            <a:r>
              <a:t>[Phys. Rev. Lett. 125, 182701 (2020)]</a:t>
            </a:r>
          </a:p>
        </p:txBody>
      </p:sp>
      <p:sp>
        <p:nvSpPr>
          <p:cNvPr id="359" name="Rectangle"/>
          <p:cNvSpPr/>
          <p:nvPr/>
        </p:nvSpPr>
        <p:spPr>
          <a:xfrm>
            <a:off x="16821005" y="10549776"/>
            <a:ext cx="6406718" cy="1289880"/>
          </a:xfrm>
          <a:prstGeom prst="rect">
            <a:avLst/>
          </a:prstGeom>
          <a:ln w="101600">
            <a:solidFill>
              <a:schemeClr val="accent1"/>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60" name="Verification of analysis"/>
          <p:cNvSpPr txBox="1"/>
          <p:nvPr/>
        </p:nvSpPr>
        <p:spPr>
          <a:xfrm>
            <a:off x="18104789" y="10936108"/>
            <a:ext cx="3839151" cy="5172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3000">
                <a:solidFill>
                  <a:schemeClr val="accent1"/>
                </a:solidFill>
                <a:latin typeface="Times New Roman"/>
                <a:ea typeface="Times New Roman"/>
                <a:cs typeface="Times New Roman"/>
                <a:sym typeface="Times New Roman"/>
              </a:defRPr>
            </a:lvl1pPr>
          </a:lstStyle>
          <a:p>
            <a:pPr/>
            <a:r>
              <a:t>Verification of analysis</a:t>
            </a:r>
          </a:p>
        </p:txBody>
      </p:sp>
      <p:sp>
        <p:nvSpPr>
          <p:cNvPr id="361" name="Rectangle"/>
          <p:cNvSpPr/>
          <p:nvPr/>
        </p:nvSpPr>
        <p:spPr>
          <a:xfrm>
            <a:off x="8455297" y="1491073"/>
            <a:ext cx="7376738" cy="5110079"/>
          </a:xfrm>
          <a:prstGeom prst="rect">
            <a:avLst/>
          </a:prstGeom>
          <a:ln w="101600">
            <a:solidFill>
              <a:schemeClr val="accent1"/>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62" name="Rectangle"/>
          <p:cNvSpPr/>
          <p:nvPr/>
        </p:nvSpPr>
        <p:spPr>
          <a:xfrm>
            <a:off x="8455297" y="6981658"/>
            <a:ext cx="7376738" cy="5623858"/>
          </a:xfrm>
          <a:prstGeom prst="rect">
            <a:avLst/>
          </a:prstGeom>
          <a:ln w="101600">
            <a:solidFill>
              <a:schemeClr val="accent1"/>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64" name="background.png" descr="background.png"/>
          <p:cNvPicPr>
            <a:picLocks noChangeAspect="1"/>
          </p:cNvPicPr>
          <p:nvPr/>
        </p:nvPicPr>
        <p:blipFill>
          <a:blip r:embed="rId2">
            <a:extLst/>
          </a:blip>
          <a:stretch>
            <a:fillRect/>
          </a:stretch>
        </p:blipFill>
        <p:spPr>
          <a:xfrm>
            <a:off x="-76201" y="-80810"/>
            <a:ext cx="24659834" cy="13799466"/>
          </a:xfrm>
          <a:prstGeom prst="rect">
            <a:avLst/>
          </a:prstGeom>
          <a:ln w="12700">
            <a:miter lim="400000"/>
          </a:ln>
        </p:spPr>
      </p:pic>
      <p:sp>
        <p:nvSpPr>
          <p:cNvPr id="365" name="Analysis: Background subtraction"/>
          <p:cNvSpPr txBox="1"/>
          <p:nvPr/>
        </p:nvSpPr>
        <p:spPr>
          <a:xfrm>
            <a:off x="7535115" y="325986"/>
            <a:ext cx="9620108" cy="87202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2438400">
              <a:spcBef>
                <a:spcPts val="0"/>
              </a:spcBef>
              <a:defRPr sz="5500">
                <a:latin typeface="Times New Roman"/>
                <a:ea typeface="Times New Roman"/>
                <a:cs typeface="Times New Roman"/>
                <a:sym typeface="Times New Roman"/>
              </a:defRPr>
            </a:lvl1pPr>
          </a:lstStyle>
          <a:p>
            <a:pPr/>
            <a:r>
              <a:t>Analysis: Background subtraction</a:t>
            </a:r>
          </a:p>
        </p:txBody>
      </p:sp>
      <p:sp>
        <p:nvSpPr>
          <p:cNvPr id="366" name="Line"/>
          <p:cNvSpPr/>
          <p:nvPr/>
        </p:nvSpPr>
        <p:spPr>
          <a:xfrm>
            <a:off x="2100102" y="1375428"/>
            <a:ext cx="20490133"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67" name="Different combinations of particles:"/>
          <p:cNvSpPr txBox="1"/>
          <p:nvPr/>
        </p:nvSpPr>
        <p:spPr>
          <a:xfrm>
            <a:off x="1074160" y="1794734"/>
            <a:ext cx="8095483" cy="7255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400" u="sng">
                <a:latin typeface="Times New Roman"/>
                <a:ea typeface="Times New Roman"/>
                <a:cs typeface="Times New Roman"/>
                <a:sym typeface="Times New Roman"/>
              </a:defRPr>
            </a:lvl1pPr>
          </a:lstStyle>
          <a:p>
            <a:pPr/>
            <a:r>
              <a:t>Different combinations of particles:</a:t>
            </a:r>
          </a:p>
        </p:txBody>
      </p:sp>
      <p:sp>
        <p:nvSpPr>
          <p:cNvPr id="368" name="Proton and both gammas are in coincidence with each other…"/>
          <p:cNvSpPr txBox="1"/>
          <p:nvPr/>
        </p:nvSpPr>
        <p:spPr>
          <a:xfrm>
            <a:off x="1085717" y="2790145"/>
            <a:ext cx="9094955" cy="461823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609599" indent="-609599">
              <a:lnSpc>
                <a:spcPct val="100000"/>
              </a:lnSpc>
              <a:buSzPct val="123000"/>
              <a:buChar char="•"/>
              <a:defRPr sz="3200">
                <a:latin typeface="Times New Roman"/>
                <a:ea typeface="Times New Roman"/>
                <a:cs typeface="Times New Roman"/>
                <a:sym typeface="Times New Roman"/>
              </a:defRPr>
            </a:pPr>
            <a:r>
              <a:t>Proton and both gammas are in coincidence with each other</a:t>
            </a:r>
          </a:p>
          <a:p>
            <a:pPr marL="609599" indent="-609599">
              <a:lnSpc>
                <a:spcPct val="100000"/>
              </a:lnSpc>
              <a:buSzPct val="123000"/>
              <a:buChar char="•"/>
              <a:defRPr sz="3200">
                <a:latin typeface="Times New Roman"/>
                <a:ea typeface="Times New Roman"/>
                <a:cs typeface="Times New Roman"/>
                <a:sym typeface="Times New Roman"/>
              </a:defRPr>
            </a:pPr>
            <a:r>
              <a:t>Proton and one gamma are in coincidence</a:t>
            </a:r>
          </a:p>
          <a:p>
            <a:pPr marL="609599" indent="-609599">
              <a:lnSpc>
                <a:spcPct val="100000"/>
              </a:lnSpc>
              <a:buSzPct val="123000"/>
              <a:buChar char="•"/>
              <a:defRPr sz="3200">
                <a:latin typeface="Times New Roman"/>
                <a:ea typeface="Times New Roman"/>
                <a:cs typeface="Times New Roman"/>
                <a:sym typeface="Times New Roman"/>
              </a:defRPr>
            </a:pPr>
            <a:r>
              <a:t>Both gammas are in coincidence with each other, but not with the proton</a:t>
            </a:r>
          </a:p>
          <a:p>
            <a:pPr marL="609599" indent="-609599">
              <a:lnSpc>
                <a:spcPct val="100000"/>
              </a:lnSpc>
              <a:buSzPct val="123000"/>
              <a:buChar char="•"/>
              <a:defRPr sz="3200">
                <a:latin typeface="Times New Roman"/>
                <a:ea typeface="Times New Roman"/>
                <a:cs typeface="Times New Roman"/>
                <a:sym typeface="Times New Roman"/>
              </a:defRPr>
            </a:pPr>
            <a:r>
              <a:t>Random background</a:t>
            </a:r>
          </a:p>
        </p:txBody>
      </p:sp>
      <p:sp>
        <p:nvSpPr>
          <p:cNvPr id="369" name="Line"/>
          <p:cNvSpPr/>
          <p:nvPr/>
        </p:nvSpPr>
        <p:spPr>
          <a:xfrm>
            <a:off x="9609264" y="13275864"/>
            <a:ext cx="5165471" cy="1"/>
          </a:xfrm>
          <a:prstGeom prst="line">
            <a:avLst/>
          </a:prstGeom>
          <a:ln w="25400">
            <a:solidFill>
              <a:srgbClr val="000000"/>
            </a:solidFill>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p>
        </p:txBody>
      </p:sp>
      <p:sp>
        <p:nvSpPr>
          <p:cNvPr id="370" name="Wanja Paulsen - 9th Workshop on Nuclear Level Density and Gamma Strength"/>
          <p:cNvSpPr txBox="1"/>
          <p:nvPr/>
        </p:nvSpPr>
        <p:spPr>
          <a:xfrm>
            <a:off x="7316167" y="12743794"/>
            <a:ext cx="9751666"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Wanja Paulsen - 9th Workshop on Nuclear Level Density and Gamma Strength</a:t>
            </a:r>
          </a:p>
        </p:txBody>
      </p:sp>
      <p:sp>
        <p:nvSpPr>
          <p:cNvPr id="371" name="9"/>
          <p:cNvSpPr txBox="1"/>
          <p:nvPr/>
        </p:nvSpPr>
        <p:spPr>
          <a:xfrm>
            <a:off x="12058650" y="13287481"/>
            <a:ext cx="266701" cy="431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ctr" defTabSz="584200">
              <a:lnSpc>
                <a:spcPct val="100000"/>
              </a:lnSpc>
              <a:spcBef>
                <a:spcPts val="0"/>
              </a:spcBef>
              <a:defRPr sz="2400">
                <a:latin typeface="Times New Roman"/>
                <a:ea typeface="Times New Roman"/>
                <a:cs typeface="Times New Roman"/>
                <a:sym typeface="Times New Roman"/>
              </a:defRPr>
            </a:lvl1pPr>
          </a:lstStyle>
          <a:p>
            <a:pPr/>
            <a:r>
              <a:t>9</a:t>
            </a:r>
          </a:p>
        </p:txBody>
      </p:sp>
      <p:grpSp>
        <p:nvGrpSpPr>
          <p:cNvPr id="374" name="Group"/>
          <p:cNvGrpSpPr/>
          <p:nvPr/>
        </p:nvGrpSpPr>
        <p:grpSpPr>
          <a:xfrm>
            <a:off x="11701233" y="2307304"/>
            <a:ext cx="12121044" cy="9299214"/>
            <a:chOff x="0" y="0"/>
            <a:chExt cx="12121043" cy="9299213"/>
          </a:xfrm>
        </p:grpSpPr>
        <p:pic>
          <p:nvPicPr>
            <p:cNvPr id="372" name="labr3_time_matrix_2019_noBoxes.pdf" descr="labr3_time_matrix_2019_noBoxes.pdf"/>
            <p:cNvPicPr>
              <a:picLocks noChangeAspect="1"/>
            </p:cNvPicPr>
            <p:nvPr/>
          </p:nvPicPr>
          <p:blipFill>
            <a:blip r:embed="rId3">
              <a:extLst/>
            </a:blip>
            <a:stretch>
              <a:fillRect/>
            </a:stretch>
          </p:blipFill>
          <p:spPr>
            <a:xfrm>
              <a:off x="0" y="0"/>
              <a:ext cx="12121044" cy="9299214"/>
            </a:xfrm>
            <a:prstGeom prst="rect">
              <a:avLst/>
            </a:prstGeom>
            <a:ln w="12700" cap="flat">
              <a:noFill/>
              <a:miter lim="400000"/>
            </a:ln>
            <a:effectLst/>
          </p:spPr>
        </p:pic>
        <p:sp>
          <p:nvSpPr>
            <p:cNvPr id="373" name="Rectangle"/>
            <p:cNvSpPr/>
            <p:nvPr/>
          </p:nvSpPr>
          <p:spPr>
            <a:xfrm>
              <a:off x="7729766" y="3483895"/>
              <a:ext cx="2501802" cy="4479232"/>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gr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