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0" r:id="rId4"/>
  </p:sldMasterIdLst>
  <p:notesMasterIdLst>
    <p:notesMasterId r:id="rId24"/>
  </p:notesMasterIdLst>
  <p:sldIdLst>
    <p:sldId id="256" r:id="rId5"/>
    <p:sldId id="314" r:id="rId6"/>
    <p:sldId id="289" r:id="rId7"/>
    <p:sldId id="360" r:id="rId8"/>
    <p:sldId id="281" r:id="rId9"/>
    <p:sldId id="366" r:id="rId10"/>
    <p:sldId id="346" r:id="rId11"/>
    <p:sldId id="372" r:id="rId12"/>
    <p:sldId id="315" r:id="rId13"/>
    <p:sldId id="322" r:id="rId14"/>
    <p:sldId id="324" r:id="rId15"/>
    <p:sldId id="316" r:id="rId16"/>
    <p:sldId id="287" r:id="rId17"/>
    <p:sldId id="347" r:id="rId18"/>
    <p:sldId id="348" r:id="rId19"/>
    <p:sldId id="349" r:id="rId20"/>
    <p:sldId id="379" r:id="rId21"/>
    <p:sldId id="288" r:id="rId22"/>
    <p:sldId id="28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yn Knight" initials="BK" lastIdx="1" clrIdx="0">
    <p:extLst>
      <p:ext uri="{19B8F6BF-5375-455C-9EA6-DF929625EA0E}">
        <p15:presenceInfo xmlns:p15="http://schemas.microsoft.com/office/powerpoint/2012/main" userId="56c3ff5721317dd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FF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82D8D2-4EEA-452F-A403-2F35866373B1}" v="727" dt="2024-05-16T01:38:03.4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64" autoAdjust="0"/>
    <p:restoredTop sz="75899" autoAdjust="0"/>
  </p:normalViewPr>
  <p:slideViewPr>
    <p:cSldViewPr snapToGrid="0">
      <p:cViewPr varScale="1">
        <p:scale>
          <a:sx n="65" d="100"/>
          <a:sy n="65" d="100"/>
        </p:scale>
        <p:origin x="1666" y="48"/>
      </p:cViewPr>
      <p:guideLst/>
    </p:cSldViewPr>
  </p:slideViewPr>
  <p:outlineViewPr>
    <p:cViewPr>
      <p:scale>
        <a:sx n="33" d="100"/>
        <a:sy n="33" d="100"/>
      </p:scale>
      <p:origin x="0" y="0"/>
    </p:cViewPr>
  </p:outlin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ED8B6-7C6A-403D-A6A9-A0903898708A}" type="datetimeFigureOut">
              <a:rPr lang="en-CA" smtClean="0"/>
              <a:t>2024-05-28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01284E-1D6D-4454-9D96-ED8B51A4493C}" type="slidenum">
              <a:rPr lang="en-CA" smtClean="0"/>
              <a:t>‹#›</a:t>
            </a:fld>
            <a:endParaRPr lang="en-CA"/>
          </a:p>
        </p:txBody>
      </p:sp>
    </p:spTree>
    <p:extLst>
      <p:ext uri="{BB962C8B-B14F-4D97-AF65-F5344CB8AC3E}">
        <p14:creationId xmlns:p14="http://schemas.microsoft.com/office/powerpoint/2010/main" val="2389573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727DF63-6925-4064-A0B5-4338787E4943}"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7946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01284E-1D6D-4454-9D96-ED8B51A4493C}" type="slidenum">
              <a:rPr lang="en-CA" smtClean="0"/>
              <a:t>13</a:t>
            </a:fld>
            <a:endParaRPr lang="en-CA"/>
          </a:p>
        </p:txBody>
      </p:sp>
    </p:spTree>
    <p:extLst>
      <p:ext uri="{BB962C8B-B14F-4D97-AF65-F5344CB8AC3E}">
        <p14:creationId xmlns:p14="http://schemas.microsoft.com/office/powerpoint/2010/main" val="3731723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01284E-1D6D-4454-9D96-ED8B51A4493C}" type="slidenum">
              <a:rPr lang="en-CA" smtClean="0"/>
              <a:t>14</a:t>
            </a:fld>
            <a:endParaRPr lang="en-CA"/>
          </a:p>
        </p:txBody>
      </p:sp>
    </p:spTree>
    <p:extLst>
      <p:ext uri="{BB962C8B-B14F-4D97-AF65-F5344CB8AC3E}">
        <p14:creationId xmlns:p14="http://schemas.microsoft.com/office/powerpoint/2010/main" val="1347475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Cooling system creeps spread towards more stable nuclei</a:t>
            </a:r>
          </a:p>
        </p:txBody>
      </p:sp>
      <p:sp>
        <p:nvSpPr>
          <p:cNvPr id="4" name="Slide Number Placeholder 3"/>
          <p:cNvSpPr>
            <a:spLocks noGrp="1"/>
          </p:cNvSpPr>
          <p:nvPr>
            <p:ph type="sldNum" sz="quarter" idx="5"/>
          </p:nvPr>
        </p:nvSpPr>
        <p:spPr/>
        <p:txBody>
          <a:bodyPr/>
          <a:lstStyle/>
          <a:p>
            <a:fld id="{CC01284E-1D6D-4454-9D96-ED8B51A4493C}" type="slidenum">
              <a:rPr lang="en-CA" smtClean="0"/>
              <a:t>15</a:t>
            </a:fld>
            <a:endParaRPr lang="en-CA"/>
          </a:p>
        </p:txBody>
      </p:sp>
    </p:spTree>
    <p:extLst>
      <p:ext uri="{BB962C8B-B14F-4D97-AF65-F5344CB8AC3E}">
        <p14:creationId xmlns:p14="http://schemas.microsoft.com/office/powerpoint/2010/main" val="4046681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Cooling system creeps spread towards more stable nuclei</a:t>
            </a:r>
          </a:p>
        </p:txBody>
      </p:sp>
      <p:sp>
        <p:nvSpPr>
          <p:cNvPr id="4" name="Slide Number Placeholder 3"/>
          <p:cNvSpPr>
            <a:spLocks noGrp="1"/>
          </p:cNvSpPr>
          <p:nvPr>
            <p:ph type="sldNum" sz="quarter" idx="5"/>
          </p:nvPr>
        </p:nvSpPr>
        <p:spPr/>
        <p:txBody>
          <a:bodyPr/>
          <a:lstStyle/>
          <a:p>
            <a:fld id="{CC01284E-1D6D-4454-9D96-ED8B51A4493C}" type="slidenum">
              <a:rPr lang="en-CA" smtClean="0"/>
              <a:t>16</a:t>
            </a:fld>
            <a:endParaRPr lang="en-CA"/>
          </a:p>
        </p:txBody>
      </p:sp>
    </p:spTree>
    <p:extLst>
      <p:ext uri="{BB962C8B-B14F-4D97-AF65-F5344CB8AC3E}">
        <p14:creationId xmlns:p14="http://schemas.microsoft.com/office/powerpoint/2010/main" val="2664469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01284E-1D6D-4454-9D96-ED8B51A4493C}" type="slidenum">
              <a:rPr lang="en-CA" smtClean="0"/>
              <a:t>18</a:t>
            </a:fld>
            <a:endParaRPr lang="en-CA"/>
          </a:p>
        </p:txBody>
      </p:sp>
    </p:spTree>
    <p:extLst>
      <p:ext uri="{BB962C8B-B14F-4D97-AF65-F5344CB8AC3E}">
        <p14:creationId xmlns:p14="http://schemas.microsoft.com/office/powerpoint/2010/main" val="210610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convert it to an energy density (E/V)  take derivative, get an expression for the chemical potential as a function of density, compare different settings that are relevant to the crust. Closer to the outer crust, higher proton fraction, as we go deeper it should reduce. Use these chemical potential values as boundaries for our calculation.</a:t>
            </a:r>
          </a:p>
          <a:p>
            <a:endParaRPr lang="en-CA" dirty="0"/>
          </a:p>
          <a:p>
            <a:r>
              <a:rPr lang="en-CA" dirty="0"/>
              <a:t>Typical density range is 1E-5 to 1E-3 </a:t>
            </a:r>
            <a:r>
              <a:rPr lang="en-CA" dirty="0" err="1"/>
              <a:t>fm</a:t>
            </a:r>
            <a:r>
              <a:rPr lang="en-CA" dirty="0"/>
              <a:t> cubed, typical values are slightly less than 1 MeV</a:t>
            </a:r>
          </a:p>
          <a:p>
            <a:r>
              <a:rPr lang="en-CA" dirty="0"/>
              <a:t>This is not the expression they obtained, but the results agree so ill use the simpler form of it. Its also in agreement with the lee-yang theory for pure neutron matter at low density</a:t>
            </a:r>
          </a:p>
        </p:txBody>
      </p:sp>
      <p:sp>
        <p:nvSpPr>
          <p:cNvPr id="4" name="Slide Number Placeholder 3"/>
          <p:cNvSpPr>
            <a:spLocks noGrp="1"/>
          </p:cNvSpPr>
          <p:nvPr>
            <p:ph type="sldNum" sz="quarter" idx="5"/>
          </p:nvPr>
        </p:nvSpPr>
        <p:spPr/>
        <p:txBody>
          <a:bodyPr/>
          <a:lstStyle/>
          <a:p>
            <a:fld id="{CC01284E-1D6D-4454-9D96-ED8B51A4493C}" type="slidenum">
              <a:rPr lang="en-CA" smtClean="0"/>
              <a:t>19</a:t>
            </a:fld>
            <a:endParaRPr lang="en-CA"/>
          </a:p>
        </p:txBody>
      </p:sp>
    </p:spTree>
    <p:extLst>
      <p:ext uri="{BB962C8B-B14F-4D97-AF65-F5344CB8AC3E}">
        <p14:creationId xmlns:p14="http://schemas.microsoft.com/office/powerpoint/2010/main" val="1492219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t>Outer crust, density of 10^8 to 10^10 g/cm cubed, ~ 0.5 to 1km</a:t>
            </a:r>
          </a:p>
          <a:p>
            <a:r>
              <a:rPr lang="en-CA" sz="1800" dirty="0"/>
              <a:t>Inner crust, density 10^ 11 to 10^13 g/cm cubed, ~3 to 4 km – pasta </a:t>
            </a:r>
            <a:r>
              <a:rPr lang="en-CA" sz="1800" dirty="0" err="1"/>
              <a:t>fromation</a:t>
            </a:r>
            <a:endParaRPr lang="en-CA" sz="1800" dirty="0"/>
          </a:p>
          <a:p>
            <a:r>
              <a:rPr lang="en-CA" sz="1800" dirty="0"/>
              <a:t>Outer core 10^ 14 to </a:t>
            </a:r>
            <a:r>
              <a:rPr lang="en-CA" sz="1800" dirty="0" err="1"/>
              <a:t>to</a:t>
            </a:r>
            <a:r>
              <a:rPr lang="en-CA" sz="1800" dirty="0"/>
              <a:t> about double saturation density. Matter is uniform</a:t>
            </a:r>
          </a:p>
          <a:p>
            <a:endParaRPr lang="en-CA" sz="1800" dirty="0"/>
          </a:p>
          <a:p>
            <a:r>
              <a:rPr lang="en-CA" sz="1800" dirty="0"/>
              <a:t>The region of interest for us is the transition between “inner crust” to outer core – maybe .1 percent of saturation density</a:t>
            </a:r>
          </a:p>
        </p:txBody>
      </p:sp>
      <p:sp>
        <p:nvSpPr>
          <p:cNvPr id="4" name="Slide Number Placeholder 3"/>
          <p:cNvSpPr>
            <a:spLocks noGrp="1"/>
          </p:cNvSpPr>
          <p:nvPr>
            <p:ph type="sldNum" sz="quarter" idx="5"/>
          </p:nvPr>
        </p:nvSpPr>
        <p:spPr/>
        <p:txBody>
          <a:bodyPr/>
          <a:lstStyle/>
          <a:p>
            <a:fld id="{CC01284E-1D6D-4454-9D96-ED8B51A4493C}" type="slidenum">
              <a:rPr lang="en-CA" smtClean="0"/>
              <a:t>3</a:t>
            </a:fld>
            <a:endParaRPr lang="en-CA"/>
          </a:p>
        </p:txBody>
      </p:sp>
    </p:spTree>
    <p:extLst>
      <p:ext uri="{BB962C8B-B14F-4D97-AF65-F5344CB8AC3E}">
        <p14:creationId xmlns:p14="http://schemas.microsoft.com/office/powerpoint/2010/main" val="288723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01284E-1D6D-4454-9D96-ED8B51A4493C}"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0990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01284E-1D6D-4454-9D96-ED8B51A4493C}" type="slidenum">
              <a:rPr lang="en-CA" smtClean="0"/>
              <a:t>5</a:t>
            </a:fld>
            <a:endParaRPr lang="en-CA"/>
          </a:p>
        </p:txBody>
      </p:sp>
    </p:spTree>
    <p:extLst>
      <p:ext uri="{BB962C8B-B14F-4D97-AF65-F5344CB8AC3E}">
        <p14:creationId xmlns:p14="http://schemas.microsoft.com/office/powerpoint/2010/main" val="89645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3D6502E1-B6D6-4E40-B562-8257C1459CA6}"/>
              </a:ext>
            </a:extLst>
          </p:cNvPr>
          <p:cNvSpPr>
            <a:spLocks noGrp="1"/>
          </p:cNvSpPr>
          <p:nvPr>
            <p:ph type="body" idx="1"/>
          </p:nvPr>
        </p:nvSpPr>
        <p:spPr/>
        <p:txBody>
          <a:bodyPr/>
          <a:lstStyle/>
          <a:p>
            <a:pPr lvl="1"/>
            <a:endParaRPr lang="en-CA"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2539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01284E-1D6D-4454-9D96-ED8B51A4493C}" type="slidenum">
              <a:rPr lang="en-CA" smtClean="0"/>
              <a:t>7</a:t>
            </a:fld>
            <a:endParaRPr lang="en-CA"/>
          </a:p>
        </p:txBody>
      </p:sp>
    </p:spTree>
    <p:extLst>
      <p:ext uri="{BB962C8B-B14F-4D97-AF65-F5344CB8AC3E}">
        <p14:creationId xmlns:p14="http://schemas.microsoft.com/office/powerpoint/2010/main" val="806105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01284E-1D6D-4454-9D96-ED8B51A4493C}"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6618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01284E-1D6D-4454-9D96-ED8B51A4493C}"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130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01284E-1D6D-4454-9D96-ED8B51A4493C}"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5149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6675109-23C8-4128-A7DC-CF9E810D51EC}" type="datetime1">
              <a:rPr lang="en-CA" smtClean="0"/>
              <a:t>2024-05-28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304418708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28EA13-80DD-46C8-981F-CC9BE9BB2205}" type="datetime1">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4006220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4F7C2F-5F1F-4300-96FC-DAFA7276A0E1}" type="datetime1">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1939692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7D4A16-D01E-4C33-9CEF-66C0D0567C35}" type="datetime1">
              <a:rPr lang="en-CA" smtClean="0"/>
              <a:t>2024-05-28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3769038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212D1C66-11EE-4D1D-BFC5-9EE27CE2BB66}" type="datetime1">
              <a:rPr lang="en-CA" smtClean="0"/>
              <a:t>2024-05-28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15852383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3A0C721B-E5C1-4EA8-9C5D-43F197FE8743}" type="datetime1">
              <a:rPr lang="en-CA" smtClean="0"/>
              <a:t>2024-05-28</a:t>
            </a:fld>
            <a:endParaRPr lang="en-CA"/>
          </a:p>
        </p:txBody>
      </p:sp>
      <p:sp>
        <p:nvSpPr>
          <p:cNvPr id="9" name="Footer Placeholder 8"/>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1265711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E595C2F5-3EE1-473B-BF70-077FCB42AE58}" type="datetime1">
              <a:rPr lang="en-CA" smtClean="0"/>
              <a:t>2024-05-28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0286CCF-8BEB-49A8-939E-B529D1D99AAD}" type="slidenum">
              <a:rPr lang="en-CA" smtClean="0"/>
              <a:t>‹#›</a:t>
            </a:fld>
            <a:endParaRPr lang="en-CA"/>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752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C9B6B14-A2B4-4164-A118-3CDBAE3D6C82}" type="datetime1">
              <a:rPr lang="en-CA" smtClean="0"/>
              <a:t>2024-05-28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3470793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8BECF-0F4B-47FB-8D91-67C8B58470C2}" type="datetime1">
              <a:rPr lang="en-CA" smtClean="0"/>
              <a:t>2024-05-28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3989743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F7AC6BE2-D8E0-46A3-87EE-CB06FCFC0D7E}" type="datetime1">
              <a:rPr lang="en-CA" smtClean="0"/>
              <a:t>2024-05-28</a:t>
            </a:fld>
            <a:endParaRPr lang="en-CA"/>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CA"/>
          </a:p>
        </p:txBody>
      </p:sp>
      <p:sp>
        <p:nvSpPr>
          <p:cNvPr id="11" name="Slide Number Placeholder 10"/>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33178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EBAF48E-9A55-4D47-9A04-6297592B85F7}" type="datetime1">
              <a:rPr lang="en-CA" smtClean="0"/>
              <a:t>2024-05-28</a:t>
            </a:fld>
            <a:endParaRPr lang="en-CA"/>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E167DD13-4D39-4C8C-B348-6FB2CC74A8E6}" type="slidenum">
              <a:rPr lang="en-CA" smtClean="0"/>
              <a:t>‹#›</a:t>
            </a:fld>
            <a:endParaRPr lang="en-CA"/>
          </a:p>
        </p:txBody>
      </p:sp>
    </p:spTree>
    <p:extLst>
      <p:ext uri="{BB962C8B-B14F-4D97-AF65-F5344CB8AC3E}">
        <p14:creationId xmlns:p14="http://schemas.microsoft.com/office/powerpoint/2010/main" val="44893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FDE4CB2-FFE3-4F8F-9B60-C6BD7B1D356C}" type="datetime1">
              <a:rPr lang="en-CA" smtClean="0"/>
              <a:t>2024-05-28</a:t>
            </a:fld>
            <a:endParaRPr lang="en-CA"/>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CA"/>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0286CCF-8BEB-49A8-939E-B529D1D99AAD}" type="slidenum">
              <a:rPr lang="en-CA" smtClean="0"/>
              <a:t>‹#›</a:t>
            </a:fld>
            <a:endParaRPr lang="en-CA"/>
          </a:p>
        </p:txBody>
      </p:sp>
    </p:spTree>
    <p:extLst>
      <p:ext uri="{BB962C8B-B14F-4D97-AF65-F5344CB8AC3E}">
        <p14:creationId xmlns:p14="http://schemas.microsoft.com/office/powerpoint/2010/main" val="1859682214"/>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0.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github.com/Nyrb1001/Degenerate-Neutron-Captures"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0.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8" name="Rectangle 15">
            <a:extLst>
              <a:ext uri="{FF2B5EF4-FFF2-40B4-BE49-F238E27FC236}">
                <a16:creationId xmlns:a16="http://schemas.microsoft.com/office/drawing/2014/main" id="{87D3A4E0-C908-4EA9-ABDF-E82AD6BDE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7C0538-5C89-4B5E-85BE-A1F07F082569}"/>
              </a:ext>
            </a:extLst>
          </p:cNvPr>
          <p:cNvSpPr>
            <a:spLocks noGrp="1"/>
          </p:cNvSpPr>
          <p:nvPr>
            <p:ph type="ctrTitle"/>
          </p:nvPr>
        </p:nvSpPr>
        <p:spPr>
          <a:xfrm>
            <a:off x="1583575" y="2315822"/>
            <a:ext cx="8991600" cy="1692771"/>
          </a:xfrm>
        </p:spPr>
        <p:txBody>
          <a:bodyPr>
            <a:normAutofit/>
          </a:bodyPr>
          <a:lstStyle/>
          <a:p>
            <a:r>
              <a:rPr lang="en-US" sz="2800" b="0" i="0" dirty="0">
                <a:solidFill>
                  <a:srgbClr val="000000"/>
                </a:solidFill>
                <a:effectLst/>
                <a:highlight>
                  <a:srgbClr val="FFFFFF"/>
                </a:highlight>
                <a:latin typeface="Segoe UI" panose="020B0502040204020203" pitchFamily="34" charset="0"/>
              </a:rPr>
              <a:t>Impact of model variations for degenerate neutron capture rates within neutron star crusts</a:t>
            </a:r>
            <a:endParaRPr lang="en-CA" sz="5400" dirty="0"/>
          </a:p>
        </p:txBody>
      </p:sp>
      <p:sp>
        <p:nvSpPr>
          <p:cNvPr id="3" name="Subtitle 2">
            <a:extLst>
              <a:ext uri="{FF2B5EF4-FFF2-40B4-BE49-F238E27FC236}">
                <a16:creationId xmlns:a16="http://schemas.microsoft.com/office/drawing/2014/main" id="{3B0E8ADD-9044-4A35-A2E2-1BD69E7CBBF0}"/>
              </a:ext>
            </a:extLst>
          </p:cNvPr>
          <p:cNvSpPr>
            <a:spLocks noGrp="1"/>
          </p:cNvSpPr>
          <p:nvPr>
            <p:ph type="subTitle" idx="1"/>
          </p:nvPr>
        </p:nvSpPr>
        <p:spPr>
          <a:xfrm>
            <a:off x="6579220" y="4660900"/>
            <a:ext cx="3995955" cy="1472270"/>
          </a:xfrm>
        </p:spPr>
        <p:txBody>
          <a:bodyPr>
            <a:normAutofit lnSpcReduction="10000"/>
          </a:bodyPr>
          <a:lstStyle/>
          <a:p>
            <a:pPr algn="r">
              <a:lnSpc>
                <a:spcPct val="90000"/>
              </a:lnSpc>
            </a:pPr>
            <a:r>
              <a:rPr lang="en-CA" sz="1900" dirty="0">
                <a:solidFill>
                  <a:schemeClr val="bg1"/>
                </a:solidFill>
              </a:rPr>
              <a:t>Bryn Knight</a:t>
            </a:r>
          </a:p>
          <a:p>
            <a:pPr algn="r">
              <a:lnSpc>
                <a:spcPct val="90000"/>
              </a:lnSpc>
            </a:pPr>
            <a:r>
              <a:rPr lang="en-CA" sz="1900" dirty="0">
                <a:solidFill>
                  <a:schemeClr val="bg1"/>
                </a:solidFill>
              </a:rPr>
              <a:t>Dr. Liliana Caballero</a:t>
            </a:r>
          </a:p>
          <a:p>
            <a:pPr algn="r">
              <a:lnSpc>
                <a:spcPct val="90000"/>
              </a:lnSpc>
            </a:pPr>
            <a:endParaRPr lang="en-CA" sz="1900" dirty="0">
              <a:solidFill>
                <a:schemeClr val="bg1"/>
              </a:solidFill>
            </a:endParaRPr>
          </a:p>
          <a:p>
            <a:pPr algn="r">
              <a:lnSpc>
                <a:spcPct val="90000"/>
              </a:lnSpc>
            </a:pPr>
            <a:r>
              <a:rPr lang="en-CA" sz="1900" dirty="0">
                <a:solidFill>
                  <a:schemeClr val="bg1"/>
                </a:solidFill>
              </a:rPr>
              <a:t>May 28</a:t>
            </a:r>
            <a:r>
              <a:rPr lang="en-CA" sz="1900" baseline="30000" dirty="0">
                <a:solidFill>
                  <a:schemeClr val="bg1"/>
                </a:solidFill>
              </a:rPr>
              <a:t>th</a:t>
            </a:r>
            <a:r>
              <a:rPr lang="en-CA" sz="1900" dirty="0">
                <a:solidFill>
                  <a:schemeClr val="bg1"/>
                </a:solidFill>
              </a:rPr>
              <a:t> 2024</a:t>
            </a:r>
          </a:p>
        </p:txBody>
      </p:sp>
      <p:sp>
        <p:nvSpPr>
          <p:cNvPr id="4" name="Slide Number Placeholder 3">
            <a:extLst>
              <a:ext uri="{FF2B5EF4-FFF2-40B4-BE49-F238E27FC236}">
                <a16:creationId xmlns:a16="http://schemas.microsoft.com/office/drawing/2014/main" id="{C1C6F658-62E6-4714-92D5-5BDC76721EA0}"/>
              </a:ext>
            </a:extLst>
          </p:cNvPr>
          <p:cNvSpPr>
            <a:spLocks noGrp="1"/>
          </p:cNvSpPr>
          <p:nvPr>
            <p:ph type="sldNum" sz="quarter" idx="12"/>
          </p:nvPr>
        </p:nvSpPr>
        <p:spPr>
          <a:xfrm>
            <a:off x="10758922" y="6217920"/>
            <a:ext cx="365760" cy="365760"/>
          </a:xfrm>
        </p:spPr>
        <p:txBody>
          <a:bodyPr>
            <a:normAutofit/>
          </a:bodyPr>
          <a:lstStyle/>
          <a:p>
            <a:pPr marL="0" marR="0" lvl="0" indent="0" defTabSz="457200" rtl="0" eaLnBrk="1" fontAlgn="auto" latinLnBrk="0" hangingPunct="1">
              <a:lnSpc>
                <a:spcPct val="90000"/>
              </a:lnSpc>
              <a:spcBef>
                <a:spcPts val="0"/>
              </a:spcBef>
              <a:spcAft>
                <a:spcPts val="600"/>
              </a:spcAft>
              <a:buClrTx/>
              <a:buSzTx/>
              <a:buFontTx/>
              <a:buNone/>
              <a:tabLst/>
              <a:defRPr/>
            </a:pPr>
            <a:fld id="{E167DD13-4D39-4C8C-B348-6FB2CC74A8E6}" type="slidenum">
              <a:rPr kumimoji="0" lang="en-CA" b="0" i="0" u="none" strike="noStrike" kern="1200" cap="none" spc="0" normalizeH="0" baseline="0" noProof="0" smtClean="0">
                <a:ln>
                  <a:noFill/>
                </a:ln>
                <a:effectLst/>
                <a:uLnTx/>
                <a:uFillTx/>
                <a:latin typeface="Franklin Gothic Book" panose="020B0503020102020204"/>
                <a:ea typeface="+mn-ea"/>
                <a:cs typeface="+mn-cs"/>
              </a:rPr>
              <a:pPr marL="0" marR="0" lvl="0" indent="0" defTabSz="457200" rtl="0" eaLnBrk="1" fontAlgn="auto" latinLnBrk="0" hangingPunct="1">
                <a:lnSpc>
                  <a:spcPct val="90000"/>
                </a:lnSpc>
                <a:spcBef>
                  <a:spcPts val="0"/>
                </a:spcBef>
                <a:spcAft>
                  <a:spcPts val="600"/>
                </a:spcAft>
                <a:buClrTx/>
                <a:buSzTx/>
                <a:buFontTx/>
                <a:buNone/>
                <a:tabLst/>
                <a:defRPr/>
              </a:pPr>
              <a:t>1</a:t>
            </a:fld>
            <a:endParaRPr kumimoji="0" lang="en-CA" b="0" i="0" u="none" strike="noStrike" kern="1200" cap="none" spc="0" normalizeH="0" baseline="0" noProof="0">
              <a:ln>
                <a:noFill/>
              </a:ln>
              <a:effectLst/>
              <a:uLnTx/>
              <a:uFillTx/>
              <a:latin typeface="Franklin Gothic Book" panose="020B0503020102020204"/>
              <a:ea typeface="+mn-ea"/>
              <a:cs typeface="+mn-cs"/>
            </a:endParaRPr>
          </a:p>
        </p:txBody>
      </p:sp>
      <p:pic>
        <p:nvPicPr>
          <p:cNvPr id="6" name="Picture 5">
            <a:extLst>
              <a:ext uri="{FF2B5EF4-FFF2-40B4-BE49-F238E27FC236}">
                <a16:creationId xmlns:a16="http://schemas.microsoft.com/office/drawing/2014/main" id="{EA9FC888-0219-47C5-8F00-10DED75EF31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5481" y="5130507"/>
            <a:ext cx="1715195" cy="1726707"/>
          </a:xfrm>
          <a:prstGeom prst="rect">
            <a:avLst/>
          </a:prstGeom>
        </p:spPr>
      </p:pic>
      <p:pic>
        <p:nvPicPr>
          <p:cNvPr id="8" name="Picture 7">
            <a:extLst>
              <a:ext uri="{FF2B5EF4-FFF2-40B4-BE49-F238E27FC236}">
                <a16:creationId xmlns:a16="http://schemas.microsoft.com/office/drawing/2014/main" id="{BB8B57F7-2BA1-752D-7737-958A0171D251}"/>
              </a:ext>
            </a:extLst>
          </p:cNvPr>
          <p:cNvPicPr>
            <a:picLocks noChangeAspect="1"/>
          </p:cNvPicPr>
          <p:nvPr/>
        </p:nvPicPr>
        <p:blipFill>
          <a:blip r:embed="rId4"/>
          <a:stretch>
            <a:fillRect/>
          </a:stretch>
        </p:blipFill>
        <p:spPr>
          <a:xfrm>
            <a:off x="1966012" y="5130507"/>
            <a:ext cx="3888378" cy="1727493"/>
          </a:xfrm>
          <a:prstGeom prst="rect">
            <a:avLst/>
          </a:prstGeom>
        </p:spPr>
      </p:pic>
    </p:spTree>
    <p:extLst>
      <p:ext uri="{BB962C8B-B14F-4D97-AF65-F5344CB8AC3E}">
        <p14:creationId xmlns:p14="http://schemas.microsoft.com/office/powerpoint/2010/main" val="154982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4C02F7-C0E1-4CBB-A666-C82A003509F2}"/>
              </a:ext>
            </a:extLst>
          </p:cNvPr>
          <p:cNvSpPr>
            <a:spLocks noGrp="1"/>
          </p:cNvSpPr>
          <p:nvPr>
            <p:ph type="sldNum" sz="quarter" idx="12"/>
          </p:nvPr>
        </p:nvSpPr>
        <p:spPr>
          <a:xfrm>
            <a:off x="10758922" y="6217920"/>
            <a:ext cx="365760" cy="365760"/>
          </a:xfrm>
        </p:spPr>
        <p:txBody>
          <a:bodyPr vert="horz" lIns="18288" tIns="45720" rIns="18288" bIns="45720" rtlCol="0" anchor="ctr">
            <a:normAutofit/>
          </a:bodyPr>
          <a:lstStyle/>
          <a:p>
            <a:pPr marR="0" lvl="0" indent="0" fontAlgn="auto">
              <a:lnSpc>
                <a:spcPct val="90000"/>
              </a:lnSpc>
              <a:spcBef>
                <a:spcPts val="0"/>
              </a:spcBef>
              <a:spcAft>
                <a:spcPts val="600"/>
              </a:spcAft>
              <a:buClrTx/>
              <a:buSzTx/>
              <a:buFontTx/>
              <a:buNone/>
              <a:tabLst/>
              <a:defRPr/>
            </a:pPr>
            <a:fld id="{E167DD13-4D39-4C8C-B348-6FB2CC74A8E6}" type="slidenum">
              <a:rPr kumimoji="0" lang="en-US" b="0" i="0" u="none" strike="noStrike" cap="none" normalizeH="0" noProof="0" smtClean="0">
                <a:ln>
                  <a:noFill/>
                </a:ln>
                <a:effectLst/>
                <a:uLnTx/>
                <a:uFillTx/>
              </a:rPr>
              <a:pPr marR="0" lvl="0" indent="0" fontAlgn="auto">
                <a:lnSpc>
                  <a:spcPct val="90000"/>
                </a:lnSpc>
                <a:spcBef>
                  <a:spcPts val="0"/>
                </a:spcBef>
                <a:spcAft>
                  <a:spcPts val="600"/>
                </a:spcAft>
                <a:buClrTx/>
                <a:buSzTx/>
                <a:buFontTx/>
                <a:buNone/>
                <a:tabLst/>
                <a:defRPr/>
              </a:pPr>
              <a:t>10</a:t>
            </a:fld>
            <a:endParaRPr kumimoji="0" lang="en-US" b="0" i="0" u="none" strike="noStrike" cap="none" normalizeH="0" noProof="0">
              <a:ln>
                <a:noFill/>
              </a:ln>
              <a:effectLst/>
              <a:uLnTx/>
              <a:uFillTx/>
            </a:endParaRPr>
          </a:p>
        </p:txBody>
      </p:sp>
      <p:pic>
        <p:nvPicPr>
          <p:cNvPr id="3" name="Picture 2" descr="Chart&#10;&#10;Description automatically generated">
            <a:extLst>
              <a:ext uri="{FF2B5EF4-FFF2-40B4-BE49-F238E27FC236}">
                <a16:creationId xmlns:a16="http://schemas.microsoft.com/office/drawing/2014/main" id="{AA1E17CF-AA9A-DDE4-BDD0-EB4E47EE7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4754" y="378183"/>
            <a:ext cx="9302491" cy="6101634"/>
          </a:xfrm>
          <a:prstGeom prst="rect">
            <a:avLst/>
          </a:prstGeom>
        </p:spPr>
      </p:pic>
    </p:spTree>
    <p:extLst>
      <p:ext uri="{BB962C8B-B14F-4D97-AF65-F5344CB8AC3E}">
        <p14:creationId xmlns:p14="http://schemas.microsoft.com/office/powerpoint/2010/main" val="1193853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descr="Chart, line chart&#10;&#10;Description automatically generated">
            <a:extLst>
              <a:ext uri="{FF2B5EF4-FFF2-40B4-BE49-F238E27FC236}">
                <a16:creationId xmlns:a16="http://schemas.microsoft.com/office/drawing/2014/main" id="{C399ABA0-C0E5-8F84-FD32-FA1452AD11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632" y="0"/>
            <a:ext cx="9810735" cy="6664066"/>
          </a:xfrm>
          <a:prstGeom prst="rect">
            <a:avLst/>
          </a:prstGeom>
        </p:spPr>
      </p:pic>
      <p:sp>
        <p:nvSpPr>
          <p:cNvPr id="4" name="Slide Number Placeholder 3">
            <a:extLst>
              <a:ext uri="{FF2B5EF4-FFF2-40B4-BE49-F238E27FC236}">
                <a16:creationId xmlns:a16="http://schemas.microsoft.com/office/drawing/2014/main" id="{8B4C02F7-C0E1-4CBB-A666-C82A003509F2}"/>
              </a:ext>
            </a:extLst>
          </p:cNvPr>
          <p:cNvSpPr>
            <a:spLocks noGrp="1"/>
          </p:cNvSpPr>
          <p:nvPr>
            <p:ph type="sldNum" sz="quarter" idx="12"/>
          </p:nvPr>
        </p:nvSpPr>
        <p:spPr>
          <a:xfrm>
            <a:off x="10758922" y="6277350"/>
            <a:ext cx="365760" cy="365760"/>
          </a:xfrm>
        </p:spPr>
        <p:txBody>
          <a:bodyPr vert="horz" lIns="18288" tIns="45720" rIns="18288" bIns="45720" rtlCol="0" anchor="ctr">
            <a:normAutofit/>
          </a:bodyPr>
          <a:lstStyle/>
          <a:p>
            <a:pPr marR="0" lvl="0" indent="0" fontAlgn="auto">
              <a:lnSpc>
                <a:spcPct val="90000"/>
              </a:lnSpc>
              <a:spcBef>
                <a:spcPts val="0"/>
              </a:spcBef>
              <a:spcAft>
                <a:spcPts val="600"/>
              </a:spcAft>
              <a:buClrTx/>
              <a:buSzTx/>
              <a:buFontTx/>
              <a:buNone/>
              <a:tabLst/>
              <a:defRPr/>
            </a:pPr>
            <a:fld id="{E167DD13-4D39-4C8C-B348-6FB2CC74A8E6}" type="slidenum">
              <a:rPr kumimoji="0" lang="en-US" b="0" i="0" u="none" strike="noStrike" cap="none" normalizeH="0" noProof="0" smtClean="0">
                <a:ln>
                  <a:noFill/>
                </a:ln>
                <a:effectLst/>
                <a:uLnTx/>
                <a:uFillTx/>
              </a:rPr>
              <a:pPr marR="0" lvl="0" indent="0" fontAlgn="auto">
                <a:lnSpc>
                  <a:spcPct val="90000"/>
                </a:lnSpc>
                <a:spcBef>
                  <a:spcPts val="0"/>
                </a:spcBef>
                <a:spcAft>
                  <a:spcPts val="600"/>
                </a:spcAft>
                <a:buClrTx/>
                <a:buSzTx/>
                <a:buFontTx/>
                <a:buNone/>
                <a:tabLst/>
                <a:defRPr/>
              </a:pPr>
              <a:t>11</a:t>
            </a:fld>
            <a:endParaRPr kumimoji="0" lang="en-US" b="0" i="0" u="none" strike="noStrike" cap="none" normalizeH="0" noProof="0">
              <a:ln>
                <a:noFill/>
              </a:ln>
              <a:effectLst/>
              <a:uLnTx/>
              <a:uFillTx/>
            </a:endParaRPr>
          </a:p>
        </p:txBody>
      </p:sp>
    </p:spTree>
    <p:extLst>
      <p:ext uri="{BB962C8B-B14F-4D97-AF65-F5344CB8AC3E}">
        <p14:creationId xmlns:p14="http://schemas.microsoft.com/office/powerpoint/2010/main" val="2397813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A61E1-3212-40A1-8592-8BD3B89699DB}"/>
              </a:ext>
            </a:extLst>
          </p:cNvPr>
          <p:cNvSpPr>
            <a:spLocks noGrp="1"/>
          </p:cNvSpPr>
          <p:nvPr>
            <p:ph type="title"/>
          </p:nvPr>
        </p:nvSpPr>
        <p:spPr/>
        <p:txBody>
          <a:bodyPr/>
          <a:lstStyle/>
          <a:p>
            <a:r>
              <a:rPr lang="en-CA" dirty="0"/>
              <a:t>Evaluate Degeneracy impact by comparing max/min rates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2904D2-7FAF-42F7-AFBD-29717AEA1318}"/>
                  </a:ext>
                </a:extLst>
              </p:cNvPr>
              <p:cNvSpPr>
                <a:spLocks noGrp="1"/>
              </p:cNvSpPr>
              <p:nvPr>
                <p:ph idx="1"/>
              </p:nvPr>
            </p:nvSpPr>
            <p:spPr>
              <a:xfrm>
                <a:off x="2231136" y="2638044"/>
                <a:ext cx="8016450" cy="3478977"/>
              </a:xfrm>
            </p:spPr>
            <p:txBody>
              <a:bodyPr>
                <a:noAutofit/>
              </a:bodyPr>
              <a:lstStyle/>
              <a:p>
                <a:r>
                  <a:rPr lang="en-CA" sz="2400" dirty="0"/>
                  <a:t>For each nuclei, find the maximum and minimum rate for a given temperature, chemical potential</a:t>
                </a:r>
              </a:p>
              <a:p>
                <a:endParaRPr lang="en-CA" sz="2400" dirty="0"/>
              </a:p>
              <a:p>
                <a14:m>
                  <m:oMath xmlns:m="http://schemas.openxmlformats.org/officeDocument/2006/math">
                    <m:acc>
                      <m:accPr>
                        <m:chr m:val="̅"/>
                        <m:ctrlPr>
                          <a:rPr lang="en-CA" sz="2400" b="0" i="1" smtClean="0">
                            <a:latin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𝜍</m:t>
                        </m:r>
                      </m:e>
                    </m:acc>
                    <m:r>
                      <a:rPr lang="en-CA" sz="2400" b="0" i="1" dirty="0" smtClean="0">
                        <a:latin typeface="Cambria Math" panose="02040503050406030204" pitchFamily="18" charset="0"/>
                      </a:rPr>
                      <m:t>=</m:t>
                    </m:r>
                    <m:f>
                      <m:fPr>
                        <m:ctrlPr>
                          <a:rPr lang="en-CA" sz="2400" b="0" i="1" dirty="0" smtClean="0">
                            <a:latin typeface="Cambria Math" panose="02040503050406030204" pitchFamily="18" charset="0"/>
                          </a:rPr>
                        </m:ctrlPr>
                      </m:fPr>
                      <m:num>
                        <m:r>
                          <a:rPr lang="en-CA" sz="2400" b="0" i="1" dirty="0" smtClean="0">
                            <a:latin typeface="Cambria Math" panose="02040503050406030204" pitchFamily="18" charset="0"/>
                          </a:rPr>
                          <m:t>𝑀𝐴𝑋</m:t>
                        </m:r>
                        <m:d>
                          <m:dPr>
                            <m:begChr m:val="⟨"/>
                            <m:endChr m:val="⟩"/>
                            <m:ctrlPr>
                              <a:rPr lang="en-CA" sz="2400" i="1">
                                <a:solidFill>
                                  <a:srgbClr val="000000"/>
                                </a:solidFill>
                                <a:latin typeface="Cambria Math" panose="02040503050406030204" pitchFamily="18" charset="0"/>
                              </a:rPr>
                            </m:ctrlPr>
                          </m:dPr>
                          <m:e>
                            <m:r>
                              <a:rPr lang="en-CA" sz="2400" i="1">
                                <a:solidFill>
                                  <a:srgbClr val="000000"/>
                                </a:solidFill>
                                <a:latin typeface="Cambria Math" panose="02040503050406030204" pitchFamily="18" charset="0"/>
                              </a:rPr>
                              <m:t>𝜎</m:t>
                            </m:r>
                            <m:r>
                              <a:rPr lang="en-CA" sz="2400" i="1">
                                <a:solidFill>
                                  <a:srgbClr val="000000"/>
                                </a:solidFill>
                                <a:latin typeface="Cambria Math" panose="02040503050406030204" pitchFamily="18" charset="0"/>
                              </a:rPr>
                              <m:t>𝑣</m:t>
                            </m:r>
                          </m:e>
                        </m:d>
                      </m:num>
                      <m:den>
                        <m:r>
                          <a:rPr lang="en-CA" sz="2400" b="0" i="1" dirty="0" smtClean="0">
                            <a:latin typeface="Cambria Math" panose="02040503050406030204" pitchFamily="18" charset="0"/>
                          </a:rPr>
                          <m:t>𝑀𝐼𝑁</m:t>
                        </m:r>
                        <m:d>
                          <m:dPr>
                            <m:begChr m:val="⟨"/>
                            <m:endChr m:val="⟩"/>
                            <m:ctrlPr>
                              <a:rPr lang="en-CA" sz="2400" i="1">
                                <a:solidFill>
                                  <a:srgbClr val="000000"/>
                                </a:solidFill>
                                <a:latin typeface="Cambria Math" panose="02040503050406030204" pitchFamily="18" charset="0"/>
                              </a:rPr>
                            </m:ctrlPr>
                          </m:dPr>
                          <m:e>
                            <m:r>
                              <a:rPr lang="en-CA" sz="2400" i="1">
                                <a:solidFill>
                                  <a:srgbClr val="000000"/>
                                </a:solidFill>
                                <a:latin typeface="Cambria Math" panose="02040503050406030204" pitchFamily="18" charset="0"/>
                              </a:rPr>
                              <m:t>𝜎</m:t>
                            </m:r>
                            <m:r>
                              <a:rPr lang="en-CA" sz="2400" i="1">
                                <a:solidFill>
                                  <a:srgbClr val="000000"/>
                                </a:solidFill>
                                <a:latin typeface="Cambria Math" panose="02040503050406030204" pitchFamily="18" charset="0"/>
                              </a:rPr>
                              <m:t>𝑣</m:t>
                            </m:r>
                          </m:e>
                        </m:d>
                      </m:den>
                    </m:f>
                  </m:oMath>
                </a14:m>
                <a:endParaRPr lang="en-CA" sz="2400" dirty="0"/>
              </a:p>
              <a:p>
                <a:endParaRPr lang="en-CA" sz="2400" dirty="0"/>
              </a:p>
              <a:p>
                <a:r>
                  <a:rPr lang="en-CA" sz="2400" dirty="0"/>
                  <a:t>From this, evaluate </a:t>
                </a:r>
                <a14:m>
                  <m:oMath xmlns:m="http://schemas.openxmlformats.org/officeDocument/2006/math">
                    <m:f>
                      <m:fPr>
                        <m:ctrlPr>
                          <a:rPr lang="en-CA" sz="2400" b="0" i="1" smtClean="0">
                            <a:latin typeface="Cambria Math" panose="02040503050406030204" pitchFamily="18" charset="0"/>
                            <a:ea typeface="Cambria Math" panose="02040503050406030204" pitchFamily="18" charset="0"/>
                          </a:rPr>
                        </m:ctrlPr>
                      </m:fPr>
                      <m:num>
                        <m:sSub>
                          <m:sSubPr>
                            <m:ctrlPr>
                              <a:rPr lang="en-CA" sz="2400" b="0" i="1" smtClean="0">
                                <a:latin typeface="Cambria Math" panose="02040503050406030204" pitchFamily="18" charset="0"/>
                                <a:ea typeface="Cambria Math" panose="02040503050406030204" pitchFamily="18" charset="0"/>
                              </a:rPr>
                            </m:ctrlPr>
                          </m:sSubPr>
                          <m:e>
                            <m:acc>
                              <m:accPr>
                                <m:chr m:val="̅"/>
                                <m:ctrlPr>
                                  <a:rPr lang="en-CA" sz="2400" i="1">
                                    <a:latin typeface="Cambria Math" panose="02040503050406030204" pitchFamily="18" charset="0"/>
                                  </a:rPr>
                                </m:ctrlPr>
                              </m:accPr>
                              <m:e>
                                <m:r>
                                  <a:rPr lang="en-CA" sz="2400" b="0" i="1" smtClean="0">
                                    <a:latin typeface="Cambria Math" panose="02040503050406030204" pitchFamily="18" charset="0"/>
                                  </a:rPr>
                                  <m:t> </m:t>
                                </m:r>
                                <m:r>
                                  <a:rPr lang="en-CA" sz="2400" i="1">
                                    <a:latin typeface="Cambria Math" panose="02040503050406030204" pitchFamily="18" charset="0"/>
                                    <a:ea typeface="Cambria Math" panose="02040503050406030204" pitchFamily="18" charset="0"/>
                                  </a:rPr>
                                  <m:t>𝜍</m:t>
                                </m:r>
                              </m:e>
                            </m:acc>
                          </m:e>
                          <m:sub>
                            <m:r>
                              <a:rPr lang="en-CA" sz="2400" b="0" i="1" smtClean="0">
                                <a:latin typeface="Cambria Math" panose="02040503050406030204" pitchFamily="18" charset="0"/>
                                <a:ea typeface="Cambria Math" panose="02040503050406030204" pitchFamily="18" charset="0"/>
                              </a:rPr>
                              <m:t>𝐹𝐷</m:t>
                            </m:r>
                          </m:sub>
                        </m:sSub>
                      </m:num>
                      <m:den>
                        <m:sSub>
                          <m:sSubPr>
                            <m:ctrlPr>
                              <a:rPr lang="en-CA" sz="2400" b="0" i="1" smtClean="0">
                                <a:latin typeface="Cambria Math" panose="02040503050406030204" pitchFamily="18" charset="0"/>
                                <a:ea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ea typeface="Cambria Math" panose="02040503050406030204" pitchFamily="18" charset="0"/>
                                  </a:rPr>
                                  <m:t>𝜍</m:t>
                                </m:r>
                              </m:e>
                            </m:acc>
                          </m:e>
                          <m:sub>
                            <m:r>
                              <a:rPr lang="en-CA" sz="2400" b="0" i="1" smtClean="0">
                                <a:latin typeface="Cambria Math" panose="02040503050406030204" pitchFamily="18" charset="0"/>
                                <a:ea typeface="Cambria Math" panose="02040503050406030204" pitchFamily="18" charset="0"/>
                              </a:rPr>
                              <m:t>𝑀𝐵</m:t>
                            </m:r>
                          </m:sub>
                        </m:sSub>
                      </m:den>
                    </m:f>
                  </m:oMath>
                </a14:m>
                <a:r>
                  <a:rPr lang="en-CA" sz="2400" dirty="0"/>
                  <a:t> to investigate relative change due to degeneracy</a:t>
                </a:r>
              </a:p>
            </p:txBody>
          </p:sp>
        </mc:Choice>
        <mc:Fallback xmlns="">
          <p:sp>
            <p:nvSpPr>
              <p:cNvPr id="3" name="Content Placeholder 2">
                <a:extLst>
                  <a:ext uri="{FF2B5EF4-FFF2-40B4-BE49-F238E27FC236}">
                    <a16:creationId xmlns:a16="http://schemas.microsoft.com/office/drawing/2014/main" id="{E32904D2-7FAF-42F7-AFBD-29717AEA1318}"/>
                  </a:ext>
                </a:extLst>
              </p:cNvPr>
              <p:cNvSpPr>
                <a:spLocks noGrp="1" noRot="1" noChangeAspect="1" noMove="1" noResize="1" noEditPoints="1" noAdjustHandles="1" noChangeArrowheads="1" noChangeShapeType="1" noTextEdit="1"/>
              </p:cNvSpPr>
              <p:nvPr>
                <p:ph idx="1"/>
              </p:nvPr>
            </p:nvSpPr>
            <p:spPr>
              <a:xfrm>
                <a:off x="2231136" y="2638044"/>
                <a:ext cx="8016450" cy="3478977"/>
              </a:xfrm>
              <a:blipFill>
                <a:blip r:embed="rId2"/>
                <a:stretch>
                  <a:fillRect l="-989" t="-1404" b="-7018"/>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0A0A4C31-5D70-417C-8B5B-0B624AD2E5DD}"/>
              </a:ext>
            </a:extLst>
          </p:cNvPr>
          <p:cNvSpPr>
            <a:spLocks noGrp="1"/>
          </p:cNvSpPr>
          <p:nvPr>
            <p:ph type="sldNum" sz="quarter" idx="12"/>
          </p:nvPr>
        </p:nvSpPr>
        <p:spPr/>
        <p:txBody>
          <a:bodyPr/>
          <a:lstStyle/>
          <a:p>
            <a:fld id="{E167DD13-4D39-4C8C-B348-6FB2CC74A8E6}" type="slidenum">
              <a:rPr lang="en-CA" smtClean="0"/>
              <a:t>12</a:t>
            </a:fld>
            <a:endParaRPr lang="en-CA"/>
          </a:p>
        </p:txBody>
      </p:sp>
    </p:spTree>
    <p:extLst>
      <p:ext uri="{BB962C8B-B14F-4D97-AF65-F5344CB8AC3E}">
        <p14:creationId xmlns:p14="http://schemas.microsoft.com/office/powerpoint/2010/main" val="1644106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D7256F3-F7D6-482C-B747-B017A6467FF0}"/>
              </a:ext>
            </a:extLst>
          </p:cNvPr>
          <p:cNvSpPr>
            <a:spLocks noGrp="1"/>
          </p:cNvSpPr>
          <p:nvPr>
            <p:ph type="sldNum" sz="quarter" idx="12"/>
          </p:nvPr>
        </p:nvSpPr>
        <p:spPr>
          <a:xfrm>
            <a:off x="11682000" y="6220800"/>
            <a:ext cx="365760" cy="365760"/>
          </a:xfrm>
        </p:spPr>
        <p:txBody>
          <a:bodyPr/>
          <a:lstStyle/>
          <a:p>
            <a:fld id="{E167DD13-4D39-4C8C-B348-6FB2CC74A8E6}" type="slidenum">
              <a:rPr lang="en-CA" smtClean="0"/>
              <a:t>13</a:t>
            </a:fld>
            <a:endParaRPr lang="en-CA"/>
          </a:p>
        </p:txBody>
      </p:sp>
      <p:pic>
        <p:nvPicPr>
          <p:cNvPr id="3" name="Picture 2">
            <a:extLst>
              <a:ext uri="{FF2B5EF4-FFF2-40B4-BE49-F238E27FC236}">
                <a16:creationId xmlns:a16="http://schemas.microsoft.com/office/drawing/2014/main" id="{B2085609-C5F6-6673-4558-20E1D4DB7465}"/>
              </a:ext>
            </a:extLst>
          </p:cNvPr>
          <p:cNvPicPr>
            <a:picLocks noChangeAspect="1"/>
          </p:cNvPicPr>
          <p:nvPr/>
        </p:nvPicPr>
        <p:blipFill>
          <a:blip r:embed="rId3"/>
          <a:stretch>
            <a:fillRect/>
          </a:stretch>
        </p:blipFill>
        <p:spPr>
          <a:xfrm>
            <a:off x="1323220" y="720000"/>
            <a:ext cx="9264739" cy="6120000"/>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1956709-1CEF-4A57-8F24-B41CD6CF7C05}"/>
                  </a:ext>
                </a:extLst>
              </p:cNvPr>
              <p:cNvSpPr txBox="1"/>
              <p:nvPr/>
            </p:nvSpPr>
            <p:spPr>
              <a:xfrm>
                <a:off x="1192192" y="43941"/>
                <a:ext cx="9526796" cy="523220"/>
              </a:xfrm>
              <a:prstGeom prst="rect">
                <a:avLst/>
              </a:prstGeom>
              <a:noFill/>
            </p:spPr>
            <p:txBody>
              <a:bodyPr wrap="square" rtlCol="0">
                <a:spAutoFit/>
              </a:bodyPr>
              <a:lstStyle/>
              <a:p>
                <a14:m>
                  <m:oMath xmlns:m="http://schemas.openxmlformats.org/officeDocument/2006/math">
                    <m:acc>
                      <m:accPr>
                        <m:chr m:val="̅"/>
                        <m:ctrlPr>
                          <a:rPr lang="en-CA" sz="2800" b="0" i="1" smtClean="0">
                            <a:latin typeface="Cambria Math" panose="02040503050406030204" pitchFamily="18" charset="0"/>
                          </a:rPr>
                        </m:ctrlPr>
                      </m:accPr>
                      <m:e>
                        <m:r>
                          <a:rPr lang="en-CA" sz="2800" b="0" i="1" smtClean="0">
                            <a:latin typeface="Cambria Math" panose="02040503050406030204" pitchFamily="18" charset="0"/>
                            <a:ea typeface="Cambria Math" panose="02040503050406030204" pitchFamily="18" charset="0"/>
                          </a:rPr>
                          <m:t>𝜍</m:t>
                        </m:r>
                      </m:e>
                    </m:acc>
                    <m:r>
                      <a:rPr lang="en-CA" sz="2800" b="0" i="1" smtClean="0">
                        <a:latin typeface="Cambria Math" panose="02040503050406030204" pitchFamily="18" charset="0"/>
                        <a:ea typeface="Cambria Math" panose="02040503050406030204" pitchFamily="18" charset="0"/>
                      </a:rPr>
                      <m:t> </m:t>
                    </m:r>
                  </m:oMath>
                </a14:m>
                <a:r>
                  <a:rPr lang="en-CA" sz="2800" dirty="0"/>
                  <a:t> for degenerate captures with </a:t>
                </a:r>
                <a14:m>
                  <m:oMath xmlns:m="http://schemas.openxmlformats.org/officeDocument/2006/math">
                    <m:r>
                      <a:rPr lang="en-CA" sz="2800" b="0" i="1" smtClean="0">
                        <a:latin typeface="Cambria Math" panose="02040503050406030204" pitchFamily="18" charset="0"/>
                      </a:rPr>
                      <m:t>𝛾</m:t>
                    </m:r>
                  </m:oMath>
                </a14:m>
                <a:r>
                  <a:rPr lang="en-CA" sz="2800" dirty="0"/>
                  <a:t>-SF and LD model variations</a:t>
                </a:r>
              </a:p>
            </p:txBody>
          </p:sp>
        </mc:Choice>
        <mc:Fallback xmlns="">
          <p:sp>
            <p:nvSpPr>
              <p:cNvPr id="13" name="TextBox 12">
                <a:extLst>
                  <a:ext uri="{FF2B5EF4-FFF2-40B4-BE49-F238E27FC236}">
                    <a16:creationId xmlns:a16="http://schemas.microsoft.com/office/drawing/2014/main" id="{F1956709-1CEF-4A57-8F24-B41CD6CF7C05}"/>
                  </a:ext>
                </a:extLst>
              </p:cNvPr>
              <p:cNvSpPr txBox="1">
                <a:spLocks noRot="1" noChangeAspect="1" noMove="1" noResize="1" noEditPoints="1" noAdjustHandles="1" noChangeArrowheads="1" noChangeShapeType="1" noTextEdit="1"/>
              </p:cNvSpPr>
              <p:nvPr/>
            </p:nvSpPr>
            <p:spPr>
              <a:xfrm>
                <a:off x="1192192" y="43941"/>
                <a:ext cx="9526796" cy="523220"/>
              </a:xfrm>
              <a:prstGeom prst="rect">
                <a:avLst/>
              </a:prstGeom>
              <a:blipFill>
                <a:blip r:embed="rId4"/>
                <a:stretch>
                  <a:fillRect t="-11628" b="-3139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D688B54-44BC-E000-B86B-6C4F33775C4F}"/>
                  </a:ext>
                </a:extLst>
              </p:cNvPr>
              <p:cNvSpPr txBox="1"/>
              <p:nvPr/>
            </p:nvSpPr>
            <p:spPr>
              <a:xfrm>
                <a:off x="7292048" y="1511401"/>
                <a:ext cx="2002423" cy="954107"/>
              </a:xfrm>
              <a:prstGeom prst="rect">
                <a:avLst/>
              </a:prstGeom>
              <a:noFill/>
            </p:spPr>
            <p:txBody>
              <a:bodyPr wrap="square" rtlCol="0">
                <a:spAutoFit/>
              </a:bodyPr>
              <a:lstStyle/>
              <a:p>
                <a:r>
                  <a:rPr lang="en-CA" sz="2800" dirty="0"/>
                  <a:t>T = 1.5 GK</a:t>
                </a:r>
              </a:p>
              <a:p>
                <a14:m>
                  <m:oMath xmlns:m="http://schemas.openxmlformats.org/officeDocument/2006/math">
                    <m:r>
                      <a:rPr lang="en-CA" sz="2800" b="0" i="1" smtClean="0">
                        <a:latin typeface="Cambria Math" panose="02040503050406030204" pitchFamily="18" charset="0"/>
                      </a:rPr>
                      <m:t>𝜇</m:t>
                    </m:r>
                  </m:oMath>
                </a14:m>
                <a:r>
                  <a:rPr lang="en-CA" sz="2800" dirty="0"/>
                  <a:t> = 0.5 MeV </a:t>
                </a:r>
              </a:p>
            </p:txBody>
          </p:sp>
        </mc:Choice>
        <mc:Fallback xmlns="">
          <p:sp>
            <p:nvSpPr>
              <p:cNvPr id="6" name="TextBox 5">
                <a:extLst>
                  <a:ext uri="{FF2B5EF4-FFF2-40B4-BE49-F238E27FC236}">
                    <a16:creationId xmlns:a16="http://schemas.microsoft.com/office/drawing/2014/main" id="{6D688B54-44BC-E000-B86B-6C4F33775C4F}"/>
                  </a:ext>
                </a:extLst>
              </p:cNvPr>
              <p:cNvSpPr txBox="1">
                <a:spLocks noRot="1" noChangeAspect="1" noMove="1" noResize="1" noEditPoints="1" noAdjustHandles="1" noChangeArrowheads="1" noChangeShapeType="1" noTextEdit="1"/>
              </p:cNvSpPr>
              <p:nvPr/>
            </p:nvSpPr>
            <p:spPr>
              <a:xfrm>
                <a:off x="7292048" y="1511401"/>
                <a:ext cx="2002423" cy="954107"/>
              </a:xfrm>
              <a:prstGeom prst="rect">
                <a:avLst/>
              </a:prstGeom>
              <a:blipFill>
                <a:blip r:embed="rId5"/>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63C2FA7-4201-BED4-20A7-550E97F8E14D}"/>
                  </a:ext>
                </a:extLst>
              </p:cNvPr>
              <p:cNvSpPr txBox="1"/>
              <p:nvPr/>
            </p:nvSpPr>
            <p:spPr>
              <a:xfrm>
                <a:off x="7292048" y="4777391"/>
                <a:ext cx="2002423" cy="954107"/>
              </a:xfrm>
              <a:prstGeom prst="rect">
                <a:avLst/>
              </a:prstGeom>
              <a:noFill/>
            </p:spPr>
            <p:txBody>
              <a:bodyPr wrap="square" rtlCol="0">
                <a:spAutoFit/>
              </a:bodyPr>
              <a:lstStyle/>
              <a:p>
                <a:r>
                  <a:rPr lang="en-CA" sz="2800" dirty="0"/>
                  <a:t>T = 0.2 GK</a:t>
                </a:r>
              </a:p>
              <a:p>
                <a14:m>
                  <m:oMath xmlns:m="http://schemas.openxmlformats.org/officeDocument/2006/math">
                    <m:r>
                      <a:rPr lang="en-CA" sz="2800" b="0" i="1" smtClean="0">
                        <a:latin typeface="Cambria Math" panose="02040503050406030204" pitchFamily="18" charset="0"/>
                      </a:rPr>
                      <m:t>𝜇</m:t>
                    </m:r>
                  </m:oMath>
                </a14:m>
                <a:r>
                  <a:rPr lang="en-CA" sz="2800" dirty="0"/>
                  <a:t> = 2.0 MeV </a:t>
                </a:r>
              </a:p>
            </p:txBody>
          </p:sp>
        </mc:Choice>
        <mc:Fallback xmlns="">
          <p:sp>
            <p:nvSpPr>
              <p:cNvPr id="8" name="TextBox 7">
                <a:extLst>
                  <a:ext uri="{FF2B5EF4-FFF2-40B4-BE49-F238E27FC236}">
                    <a16:creationId xmlns:a16="http://schemas.microsoft.com/office/drawing/2014/main" id="{863C2FA7-4201-BED4-20A7-550E97F8E14D}"/>
                  </a:ext>
                </a:extLst>
              </p:cNvPr>
              <p:cNvSpPr txBox="1">
                <a:spLocks noRot="1" noChangeAspect="1" noMove="1" noResize="1" noEditPoints="1" noAdjustHandles="1" noChangeArrowheads="1" noChangeShapeType="1" noTextEdit="1"/>
              </p:cNvSpPr>
              <p:nvPr/>
            </p:nvSpPr>
            <p:spPr>
              <a:xfrm>
                <a:off x="7292048" y="4777391"/>
                <a:ext cx="2002423" cy="954107"/>
              </a:xfrm>
              <a:prstGeom prst="rect">
                <a:avLst/>
              </a:prstGeom>
              <a:blipFill>
                <a:blip r:embed="rId6"/>
                <a:stretch>
                  <a:fillRect l="-6079" t="-7051" r="-10334" b="-17308"/>
                </a:stretch>
              </a:blipFill>
            </p:spPr>
            <p:txBody>
              <a:bodyPr/>
              <a:lstStyle/>
              <a:p>
                <a:r>
                  <a:rPr lang="en-CA">
                    <a:noFill/>
                  </a:rPr>
                  <a:t> </a:t>
                </a:r>
              </a:p>
            </p:txBody>
          </p:sp>
        </mc:Fallback>
      </mc:AlternateContent>
    </p:spTree>
    <p:extLst>
      <p:ext uri="{BB962C8B-B14F-4D97-AF65-F5344CB8AC3E}">
        <p14:creationId xmlns:p14="http://schemas.microsoft.com/office/powerpoint/2010/main" val="262910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81599C-D3C0-6D67-0521-DF725D72AED0}"/>
              </a:ext>
            </a:extLst>
          </p:cNvPr>
          <p:cNvPicPr>
            <a:picLocks noChangeAspect="1"/>
          </p:cNvPicPr>
          <p:nvPr/>
        </p:nvPicPr>
        <p:blipFill>
          <a:blip r:embed="rId3"/>
          <a:stretch>
            <a:fillRect/>
          </a:stretch>
        </p:blipFill>
        <p:spPr>
          <a:xfrm>
            <a:off x="1323222" y="720000"/>
            <a:ext cx="9264735" cy="6120000"/>
          </a:xfrm>
          <a:prstGeom prst="rect">
            <a:avLst/>
          </a:prstGeom>
        </p:spPr>
      </p:pic>
      <p:sp>
        <p:nvSpPr>
          <p:cNvPr id="4" name="Slide Number Placeholder 3">
            <a:extLst>
              <a:ext uri="{FF2B5EF4-FFF2-40B4-BE49-F238E27FC236}">
                <a16:creationId xmlns:a16="http://schemas.microsoft.com/office/drawing/2014/main" id="{AD7256F3-F7D6-482C-B747-B017A6467FF0}"/>
              </a:ext>
            </a:extLst>
          </p:cNvPr>
          <p:cNvSpPr>
            <a:spLocks noGrp="1"/>
          </p:cNvSpPr>
          <p:nvPr>
            <p:ph type="sldNum" sz="quarter" idx="12"/>
          </p:nvPr>
        </p:nvSpPr>
        <p:spPr>
          <a:xfrm>
            <a:off x="11682000" y="6220800"/>
            <a:ext cx="365760" cy="365760"/>
          </a:xfrm>
        </p:spPr>
        <p:txBody>
          <a:bodyPr/>
          <a:lstStyle/>
          <a:p>
            <a:fld id="{E167DD13-4D39-4C8C-B348-6FB2CC74A8E6}" type="slidenum">
              <a:rPr lang="en-CA" smtClean="0"/>
              <a:t>14</a:t>
            </a:fld>
            <a:endParaRPr lang="en-CA"/>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1956709-1CEF-4A57-8F24-B41CD6CF7C05}"/>
                  </a:ext>
                </a:extLst>
              </p:cNvPr>
              <p:cNvSpPr txBox="1"/>
              <p:nvPr/>
            </p:nvSpPr>
            <p:spPr>
              <a:xfrm>
                <a:off x="1073614" y="62690"/>
                <a:ext cx="10044771" cy="523220"/>
              </a:xfrm>
              <a:prstGeom prst="rect">
                <a:avLst/>
              </a:prstGeom>
              <a:noFill/>
            </p:spPr>
            <p:txBody>
              <a:bodyPr wrap="square" rtlCol="0">
                <a:spAutoFit/>
              </a:bodyPr>
              <a:lstStyle/>
              <a:p>
                <a14:m>
                  <m:oMath xmlns:m="http://schemas.openxmlformats.org/officeDocument/2006/math">
                    <m:acc>
                      <m:accPr>
                        <m:chr m:val="̅"/>
                        <m:ctrlPr>
                          <a:rPr lang="en-CA" sz="2800" b="0" i="1" smtClean="0">
                            <a:latin typeface="Cambria Math" panose="02040503050406030204" pitchFamily="18" charset="0"/>
                          </a:rPr>
                        </m:ctrlPr>
                      </m:accPr>
                      <m:e>
                        <m:r>
                          <a:rPr lang="en-CA" sz="2800" b="0" i="1" smtClean="0">
                            <a:latin typeface="Cambria Math" panose="02040503050406030204" pitchFamily="18" charset="0"/>
                            <a:ea typeface="Cambria Math" panose="02040503050406030204" pitchFamily="18" charset="0"/>
                          </a:rPr>
                          <m:t>𝜍</m:t>
                        </m:r>
                      </m:e>
                    </m:acc>
                    <m:r>
                      <a:rPr lang="en-CA" sz="2800" b="0" i="1" smtClean="0">
                        <a:latin typeface="Cambria Math" panose="02040503050406030204" pitchFamily="18" charset="0"/>
                        <a:ea typeface="Cambria Math" panose="02040503050406030204" pitchFamily="18" charset="0"/>
                      </a:rPr>
                      <m:t> </m:t>
                    </m:r>
                  </m:oMath>
                </a14:m>
                <a:r>
                  <a:rPr lang="en-CA" sz="2800" dirty="0"/>
                  <a:t> for degenerate captures with mass, </a:t>
                </a:r>
                <a14:m>
                  <m:oMath xmlns:m="http://schemas.openxmlformats.org/officeDocument/2006/math">
                    <m:r>
                      <a:rPr lang="en-CA" sz="2800" b="0" i="1" smtClean="0">
                        <a:latin typeface="Cambria Math" panose="02040503050406030204" pitchFamily="18" charset="0"/>
                      </a:rPr>
                      <m:t>𝛾</m:t>
                    </m:r>
                  </m:oMath>
                </a14:m>
                <a:r>
                  <a:rPr lang="en-CA" sz="2800" dirty="0"/>
                  <a:t>-SF and LD model variations</a:t>
                </a:r>
              </a:p>
            </p:txBody>
          </p:sp>
        </mc:Choice>
        <mc:Fallback xmlns="">
          <p:sp>
            <p:nvSpPr>
              <p:cNvPr id="13" name="TextBox 12">
                <a:extLst>
                  <a:ext uri="{FF2B5EF4-FFF2-40B4-BE49-F238E27FC236}">
                    <a16:creationId xmlns:a16="http://schemas.microsoft.com/office/drawing/2014/main" id="{F1956709-1CEF-4A57-8F24-B41CD6CF7C05}"/>
                  </a:ext>
                </a:extLst>
              </p:cNvPr>
              <p:cNvSpPr txBox="1">
                <a:spLocks noRot="1" noChangeAspect="1" noMove="1" noResize="1" noEditPoints="1" noAdjustHandles="1" noChangeArrowheads="1" noChangeShapeType="1" noTextEdit="1"/>
              </p:cNvSpPr>
              <p:nvPr/>
            </p:nvSpPr>
            <p:spPr>
              <a:xfrm>
                <a:off x="1073614" y="62690"/>
                <a:ext cx="10044771" cy="523220"/>
              </a:xfrm>
              <a:prstGeom prst="rect">
                <a:avLst/>
              </a:prstGeom>
              <a:blipFill>
                <a:blip r:embed="rId4"/>
                <a:stretch>
                  <a:fillRect t="-11628" b="-3139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D688B54-44BC-E000-B86B-6C4F33775C4F}"/>
                  </a:ext>
                </a:extLst>
              </p:cNvPr>
              <p:cNvSpPr txBox="1"/>
              <p:nvPr/>
            </p:nvSpPr>
            <p:spPr>
              <a:xfrm>
                <a:off x="7292048" y="1511401"/>
                <a:ext cx="2002423" cy="954107"/>
              </a:xfrm>
              <a:prstGeom prst="rect">
                <a:avLst/>
              </a:prstGeom>
              <a:noFill/>
            </p:spPr>
            <p:txBody>
              <a:bodyPr wrap="square" rtlCol="0">
                <a:spAutoFit/>
              </a:bodyPr>
              <a:lstStyle/>
              <a:p>
                <a:r>
                  <a:rPr lang="en-CA" sz="2800" dirty="0"/>
                  <a:t>T = 1.5 GK</a:t>
                </a:r>
              </a:p>
              <a:p>
                <a14:m>
                  <m:oMath xmlns:m="http://schemas.openxmlformats.org/officeDocument/2006/math">
                    <m:r>
                      <a:rPr lang="en-CA" sz="2800" b="0" i="1" smtClean="0">
                        <a:latin typeface="Cambria Math" panose="02040503050406030204" pitchFamily="18" charset="0"/>
                      </a:rPr>
                      <m:t>𝜇</m:t>
                    </m:r>
                  </m:oMath>
                </a14:m>
                <a:r>
                  <a:rPr lang="en-CA" sz="2800" dirty="0"/>
                  <a:t> = 0.5 MeV </a:t>
                </a:r>
              </a:p>
            </p:txBody>
          </p:sp>
        </mc:Choice>
        <mc:Fallback xmlns="">
          <p:sp>
            <p:nvSpPr>
              <p:cNvPr id="6" name="TextBox 5">
                <a:extLst>
                  <a:ext uri="{FF2B5EF4-FFF2-40B4-BE49-F238E27FC236}">
                    <a16:creationId xmlns:a16="http://schemas.microsoft.com/office/drawing/2014/main" id="{6D688B54-44BC-E000-B86B-6C4F33775C4F}"/>
                  </a:ext>
                </a:extLst>
              </p:cNvPr>
              <p:cNvSpPr txBox="1">
                <a:spLocks noRot="1" noChangeAspect="1" noMove="1" noResize="1" noEditPoints="1" noAdjustHandles="1" noChangeArrowheads="1" noChangeShapeType="1" noTextEdit="1"/>
              </p:cNvSpPr>
              <p:nvPr/>
            </p:nvSpPr>
            <p:spPr>
              <a:xfrm>
                <a:off x="7292048" y="1511401"/>
                <a:ext cx="2002423" cy="954107"/>
              </a:xfrm>
              <a:prstGeom prst="rect">
                <a:avLst/>
              </a:prstGeom>
              <a:blipFill>
                <a:blip r:embed="rId5"/>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63C2FA7-4201-BED4-20A7-550E97F8E14D}"/>
                  </a:ext>
                </a:extLst>
              </p:cNvPr>
              <p:cNvSpPr txBox="1"/>
              <p:nvPr/>
            </p:nvSpPr>
            <p:spPr>
              <a:xfrm>
                <a:off x="7292048" y="4777391"/>
                <a:ext cx="2002423" cy="954107"/>
              </a:xfrm>
              <a:prstGeom prst="rect">
                <a:avLst/>
              </a:prstGeom>
              <a:noFill/>
            </p:spPr>
            <p:txBody>
              <a:bodyPr wrap="square" rtlCol="0">
                <a:spAutoFit/>
              </a:bodyPr>
              <a:lstStyle/>
              <a:p>
                <a:r>
                  <a:rPr lang="en-CA" sz="2800" dirty="0"/>
                  <a:t>T = 0.2 GK</a:t>
                </a:r>
              </a:p>
              <a:p>
                <a14:m>
                  <m:oMath xmlns:m="http://schemas.openxmlformats.org/officeDocument/2006/math">
                    <m:r>
                      <a:rPr lang="en-CA" sz="2800" b="0" i="1" smtClean="0">
                        <a:latin typeface="Cambria Math" panose="02040503050406030204" pitchFamily="18" charset="0"/>
                      </a:rPr>
                      <m:t>𝜇</m:t>
                    </m:r>
                  </m:oMath>
                </a14:m>
                <a:r>
                  <a:rPr lang="en-CA" sz="2800" dirty="0"/>
                  <a:t> = 2.0 MeV </a:t>
                </a:r>
              </a:p>
            </p:txBody>
          </p:sp>
        </mc:Choice>
        <mc:Fallback xmlns="">
          <p:sp>
            <p:nvSpPr>
              <p:cNvPr id="8" name="TextBox 7">
                <a:extLst>
                  <a:ext uri="{FF2B5EF4-FFF2-40B4-BE49-F238E27FC236}">
                    <a16:creationId xmlns:a16="http://schemas.microsoft.com/office/drawing/2014/main" id="{863C2FA7-4201-BED4-20A7-550E97F8E14D}"/>
                  </a:ext>
                </a:extLst>
              </p:cNvPr>
              <p:cNvSpPr txBox="1">
                <a:spLocks noRot="1" noChangeAspect="1" noMove="1" noResize="1" noEditPoints="1" noAdjustHandles="1" noChangeArrowheads="1" noChangeShapeType="1" noTextEdit="1"/>
              </p:cNvSpPr>
              <p:nvPr/>
            </p:nvSpPr>
            <p:spPr>
              <a:xfrm>
                <a:off x="7292048" y="4777391"/>
                <a:ext cx="2002423" cy="954107"/>
              </a:xfrm>
              <a:prstGeom prst="rect">
                <a:avLst/>
              </a:prstGeom>
              <a:blipFill>
                <a:blip r:embed="rId6"/>
                <a:stretch>
                  <a:fillRect l="-6079" t="-7051" r="-10334" b="-17308"/>
                </a:stretch>
              </a:blipFill>
            </p:spPr>
            <p:txBody>
              <a:bodyPr/>
              <a:lstStyle/>
              <a:p>
                <a:r>
                  <a:rPr lang="en-CA">
                    <a:noFill/>
                  </a:rPr>
                  <a:t> </a:t>
                </a:r>
              </a:p>
            </p:txBody>
          </p:sp>
        </mc:Fallback>
      </mc:AlternateContent>
    </p:spTree>
    <p:extLst>
      <p:ext uri="{BB962C8B-B14F-4D97-AF65-F5344CB8AC3E}">
        <p14:creationId xmlns:p14="http://schemas.microsoft.com/office/powerpoint/2010/main" val="2628347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xelated image of a bird&#10;&#10;Description automatically generated">
            <a:extLst>
              <a:ext uri="{FF2B5EF4-FFF2-40B4-BE49-F238E27FC236}">
                <a16:creationId xmlns:a16="http://schemas.microsoft.com/office/drawing/2014/main" id="{E2CE1DB3-BE42-5262-3A91-CC95484D43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4800" y="720000"/>
            <a:ext cx="9340390" cy="6120000"/>
          </a:xfrm>
          <a:prstGeom prst="rect">
            <a:avLst/>
          </a:prstGeom>
        </p:spPr>
      </p:pic>
      <p:sp>
        <p:nvSpPr>
          <p:cNvPr id="4" name="Slide Number Placeholder 3">
            <a:extLst>
              <a:ext uri="{FF2B5EF4-FFF2-40B4-BE49-F238E27FC236}">
                <a16:creationId xmlns:a16="http://schemas.microsoft.com/office/drawing/2014/main" id="{AD7256F3-F7D6-482C-B747-B017A6467FF0}"/>
              </a:ext>
            </a:extLst>
          </p:cNvPr>
          <p:cNvSpPr>
            <a:spLocks noGrp="1"/>
          </p:cNvSpPr>
          <p:nvPr>
            <p:ph type="sldNum" sz="quarter" idx="12"/>
          </p:nvPr>
        </p:nvSpPr>
        <p:spPr>
          <a:xfrm>
            <a:off x="11682000" y="6220800"/>
            <a:ext cx="365760" cy="365760"/>
          </a:xfrm>
        </p:spPr>
        <p:txBody>
          <a:bodyPr/>
          <a:lstStyle/>
          <a:p>
            <a:fld id="{E167DD13-4D39-4C8C-B348-6FB2CC74A8E6}" type="slidenum">
              <a:rPr lang="en-CA" smtClean="0"/>
              <a:t>15</a:t>
            </a:fld>
            <a:endParaRPr lang="en-CA"/>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1956709-1CEF-4A57-8F24-B41CD6CF7C05}"/>
                  </a:ext>
                </a:extLst>
              </p:cNvPr>
              <p:cNvSpPr txBox="1"/>
              <p:nvPr/>
            </p:nvSpPr>
            <p:spPr>
              <a:xfrm>
                <a:off x="2886669" y="18000"/>
                <a:ext cx="6418662" cy="779188"/>
              </a:xfrm>
              <a:prstGeom prst="rect">
                <a:avLst/>
              </a:prstGeom>
              <a:noFill/>
            </p:spPr>
            <p:txBody>
              <a:bodyPr wrap="square" rtlCol="0">
                <a:spAutoFit/>
              </a:bodyPr>
              <a:lstStyle/>
              <a:p>
                <a14:m>
                  <m:oMath xmlns:m="http://schemas.openxmlformats.org/officeDocument/2006/math">
                    <m:f>
                      <m:fPr>
                        <m:ctrlPr>
                          <a:rPr lang="en-CA" sz="2800" i="1" smtClean="0">
                            <a:latin typeface="Cambria Math" panose="02040503050406030204" pitchFamily="18" charset="0"/>
                            <a:ea typeface="Cambria Math" panose="02040503050406030204" pitchFamily="18" charset="0"/>
                          </a:rPr>
                        </m:ctrlPr>
                      </m:fPr>
                      <m:num>
                        <m:sSub>
                          <m:sSubPr>
                            <m:ctrlPr>
                              <a:rPr lang="en-CA" sz="2800" i="1">
                                <a:latin typeface="Cambria Math" panose="02040503050406030204" pitchFamily="18" charset="0"/>
                                <a:ea typeface="Cambria Math" panose="02040503050406030204" pitchFamily="18" charset="0"/>
                              </a:rPr>
                            </m:ctrlPr>
                          </m:sSubPr>
                          <m:e>
                            <m:acc>
                              <m:accPr>
                                <m:chr m:val="̅"/>
                                <m:ctrlPr>
                                  <a:rPr lang="en-CA" sz="2800" i="1">
                                    <a:latin typeface="Cambria Math" panose="02040503050406030204" pitchFamily="18" charset="0"/>
                                  </a:rPr>
                                </m:ctrlPr>
                              </m:accPr>
                              <m:e>
                                <m:r>
                                  <a:rPr lang="en-CA" sz="2800" i="1">
                                    <a:latin typeface="Cambria Math" panose="02040503050406030204" pitchFamily="18" charset="0"/>
                                    <a:ea typeface="Cambria Math" panose="02040503050406030204" pitchFamily="18" charset="0"/>
                                  </a:rPr>
                                  <m:t>𝜍</m:t>
                                </m:r>
                              </m:e>
                            </m:acc>
                          </m:e>
                          <m:sub>
                            <m:r>
                              <a:rPr lang="en-CA" sz="2800" i="1">
                                <a:latin typeface="Cambria Math" panose="02040503050406030204" pitchFamily="18" charset="0"/>
                                <a:ea typeface="Cambria Math" panose="02040503050406030204" pitchFamily="18" charset="0"/>
                              </a:rPr>
                              <m:t>𝐹𝐷</m:t>
                            </m:r>
                          </m:sub>
                        </m:sSub>
                      </m:num>
                      <m:den>
                        <m:sSub>
                          <m:sSubPr>
                            <m:ctrlPr>
                              <a:rPr lang="en-CA" sz="2800" i="1">
                                <a:latin typeface="Cambria Math" panose="02040503050406030204" pitchFamily="18" charset="0"/>
                                <a:ea typeface="Cambria Math" panose="02040503050406030204" pitchFamily="18" charset="0"/>
                              </a:rPr>
                            </m:ctrlPr>
                          </m:sSubPr>
                          <m:e>
                            <m:acc>
                              <m:accPr>
                                <m:chr m:val="̅"/>
                                <m:ctrlPr>
                                  <a:rPr lang="en-CA" sz="2800" i="1">
                                    <a:latin typeface="Cambria Math" panose="02040503050406030204" pitchFamily="18" charset="0"/>
                                  </a:rPr>
                                </m:ctrlPr>
                              </m:accPr>
                              <m:e>
                                <m:r>
                                  <a:rPr lang="en-CA" sz="2800" i="1">
                                    <a:latin typeface="Cambria Math" panose="02040503050406030204" pitchFamily="18" charset="0"/>
                                    <a:ea typeface="Cambria Math" panose="02040503050406030204" pitchFamily="18" charset="0"/>
                                  </a:rPr>
                                  <m:t>𝜍</m:t>
                                </m:r>
                              </m:e>
                            </m:acc>
                          </m:e>
                          <m:sub>
                            <m:r>
                              <a:rPr lang="en-CA" sz="2800" b="0" i="1" smtClean="0">
                                <a:latin typeface="Cambria Math" panose="02040503050406030204" pitchFamily="18" charset="0"/>
                                <a:ea typeface="Cambria Math" panose="02040503050406030204" pitchFamily="18" charset="0"/>
                              </a:rPr>
                              <m:t>𝑀𝐵</m:t>
                            </m:r>
                          </m:sub>
                        </m:sSub>
                      </m:den>
                    </m:f>
                  </m:oMath>
                </a14:m>
                <a:r>
                  <a:rPr lang="en-CA" sz="2800" dirty="0"/>
                  <a:t> with </a:t>
                </a:r>
                <a14:m>
                  <m:oMath xmlns:m="http://schemas.openxmlformats.org/officeDocument/2006/math">
                    <m:r>
                      <a:rPr lang="en-CA" sz="2800" b="0" i="1" smtClean="0">
                        <a:latin typeface="Cambria Math" panose="02040503050406030204" pitchFamily="18" charset="0"/>
                      </a:rPr>
                      <m:t>𝛾</m:t>
                    </m:r>
                  </m:oMath>
                </a14:m>
                <a:r>
                  <a:rPr lang="en-CA" sz="2800" dirty="0"/>
                  <a:t>-SF and LD model variations</a:t>
                </a:r>
              </a:p>
            </p:txBody>
          </p:sp>
        </mc:Choice>
        <mc:Fallback xmlns="">
          <p:sp>
            <p:nvSpPr>
              <p:cNvPr id="13" name="TextBox 12">
                <a:extLst>
                  <a:ext uri="{FF2B5EF4-FFF2-40B4-BE49-F238E27FC236}">
                    <a16:creationId xmlns:a16="http://schemas.microsoft.com/office/drawing/2014/main" id="{F1956709-1CEF-4A57-8F24-B41CD6CF7C05}"/>
                  </a:ext>
                </a:extLst>
              </p:cNvPr>
              <p:cNvSpPr txBox="1">
                <a:spLocks noRot="1" noChangeAspect="1" noMove="1" noResize="1" noEditPoints="1" noAdjustHandles="1" noChangeArrowheads="1" noChangeShapeType="1" noTextEdit="1"/>
              </p:cNvSpPr>
              <p:nvPr/>
            </p:nvSpPr>
            <p:spPr>
              <a:xfrm>
                <a:off x="2886669" y="18000"/>
                <a:ext cx="6418662" cy="779188"/>
              </a:xfrm>
              <a:prstGeom prst="rect">
                <a:avLst/>
              </a:prstGeom>
              <a:blipFill>
                <a:blip r:embed="rId4"/>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D688B54-44BC-E000-B86B-6C4F33775C4F}"/>
                  </a:ext>
                </a:extLst>
              </p:cNvPr>
              <p:cNvSpPr txBox="1"/>
              <p:nvPr/>
            </p:nvSpPr>
            <p:spPr>
              <a:xfrm>
                <a:off x="7292048" y="1511401"/>
                <a:ext cx="2002423" cy="954107"/>
              </a:xfrm>
              <a:prstGeom prst="rect">
                <a:avLst/>
              </a:prstGeom>
              <a:noFill/>
            </p:spPr>
            <p:txBody>
              <a:bodyPr wrap="square" rtlCol="0">
                <a:spAutoFit/>
              </a:bodyPr>
              <a:lstStyle/>
              <a:p>
                <a:r>
                  <a:rPr lang="en-CA" sz="2800" dirty="0"/>
                  <a:t>T = 1.5 GK</a:t>
                </a:r>
              </a:p>
              <a:p>
                <a14:m>
                  <m:oMath xmlns:m="http://schemas.openxmlformats.org/officeDocument/2006/math">
                    <m:r>
                      <a:rPr lang="en-CA" sz="2800" b="0" i="1" smtClean="0">
                        <a:latin typeface="Cambria Math" panose="02040503050406030204" pitchFamily="18" charset="0"/>
                      </a:rPr>
                      <m:t>𝜇</m:t>
                    </m:r>
                  </m:oMath>
                </a14:m>
                <a:r>
                  <a:rPr lang="en-CA" sz="2800" dirty="0"/>
                  <a:t> = 0.5 MeV </a:t>
                </a:r>
              </a:p>
            </p:txBody>
          </p:sp>
        </mc:Choice>
        <mc:Fallback xmlns="">
          <p:sp>
            <p:nvSpPr>
              <p:cNvPr id="6" name="TextBox 5">
                <a:extLst>
                  <a:ext uri="{FF2B5EF4-FFF2-40B4-BE49-F238E27FC236}">
                    <a16:creationId xmlns:a16="http://schemas.microsoft.com/office/drawing/2014/main" id="{6D688B54-44BC-E000-B86B-6C4F33775C4F}"/>
                  </a:ext>
                </a:extLst>
              </p:cNvPr>
              <p:cNvSpPr txBox="1">
                <a:spLocks noRot="1" noChangeAspect="1" noMove="1" noResize="1" noEditPoints="1" noAdjustHandles="1" noChangeArrowheads="1" noChangeShapeType="1" noTextEdit="1"/>
              </p:cNvSpPr>
              <p:nvPr/>
            </p:nvSpPr>
            <p:spPr>
              <a:xfrm>
                <a:off x="7292048" y="1511401"/>
                <a:ext cx="2002423" cy="954107"/>
              </a:xfrm>
              <a:prstGeom prst="rect">
                <a:avLst/>
              </a:prstGeom>
              <a:blipFill>
                <a:blip r:embed="rId5"/>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63C2FA7-4201-BED4-20A7-550E97F8E14D}"/>
                  </a:ext>
                </a:extLst>
              </p:cNvPr>
              <p:cNvSpPr txBox="1"/>
              <p:nvPr/>
            </p:nvSpPr>
            <p:spPr>
              <a:xfrm>
                <a:off x="7292048" y="4777391"/>
                <a:ext cx="2002423" cy="954107"/>
              </a:xfrm>
              <a:prstGeom prst="rect">
                <a:avLst/>
              </a:prstGeom>
              <a:noFill/>
            </p:spPr>
            <p:txBody>
              <a:bodyPr wrap="square" rtlCol="0">
                <a:spAutoFit/>
              </a:bodyPr>
              <a:lstStyle/>
              <a:p>
                <a:r>
                  <a:rPr lang="en-CA" sz="2800" dirty="0"/>
                  <a:t>T = 0.2 GK</a:t>
                </a:r>
              </a:p>
              <a:p>
                <a14:m>
                  <m:oMath xmlns:m="http://schemas.openxmlformats.org/officeDocument/2006/math">
                    <m:r>
                      <a:rPr lang="en-CA" sz="2800" b="0" i="1" smtClean="0">
                        <a:latin typeface="Cambria Math" panose="02040503050406030204" pitchFamily="18" charset="0"/>
                      </a:rPr>
                      <m:t>𝜇</m:t>
                    </m:r>
                  </m:oMath>
                </a14:m>
                <a:r>
                  <a:rPr lang="en-CA" sz="2800" dirty="0"/>
                  <a:t> = 2.0 MeV </a:t>
                </a:r>
              </a:p>
            </p:txBody>
          </p:sp>
        </mc:Choice>
        <mc:Fallback xmlns="">
          <p:sp>
            <p:nvSpPr>
              <p:cNvPr id="8" name="TextBox 7">
                <a:extLst>
                  <a:ext uri="{FF2B5EF4-FFF2-40B4-BE49-F238E27FC236}">
                    <a16:creationId xmlns:a16="http://schemas.microsoft.com/office/drawing/2014/main" id="{863C2FA7-4201-BED4-20A7-550E97F8E14D}"/>
                  </a:ext>
                </a:extLst>
              </p:cNvPr>
              <p:cNvSpPr txBox="1">
                <a:spLocks noRot="1" noChangeAspect="1" noMove="1" noResize="1" noEditPoints="1" noAdjustHandles="1" noChangeArrowheads="1" noChangeShapeType="1" noTextEdit="1"/>
              </p:cNvSpPr>
              <p:nvPr/>
            </p:nvSpPr>
            <p:spPr>
              <a:xfrm>
                <a:off x="7292048" y="4777391"/>
                <a:ext cx="2002423" cy="954107"/>
              </a:xfrm>
              <a:prstGeom prst="rect">
                <a:avLst/>
              </a:prstGeom>
              <a:blipFill>
                <a:blip r:embed="rId6"/>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96C45C2-0492-7856-F3FE-F871BAEABC8E}"/>
                  </a:ext>
                </a:extLst>
              </p:cNvPr>
              <p:cNvSpPr txBox="1"/>
              <p:nvPr/>
            </p:nvSpPr>
            <p:spPr>
              <a:xfrm>
                <a:off x="1204666" y="1618246"/>
                <a:ext cx="2452933" cy="369332"/>
              </a:xfrm>
              <a:prstGeom prst="rect">
                <a:avLst/>
              </a:prstGeom>
              <a:noFill/>
            </p:spPr>
            <p:txBody>
              <a:bodyPr wrap="square" rtlCol="0">
                <a:spAutoFit/>
              </a:bodyPr>
              <a:lstStyle/>
              <a:p>
                <a:r>
                  <a:rPr lang="en-CA" dirty="0"/>
                  <a:t>X denotes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sSub>
                          <m:sSubPr>
                            <m:ctrlPr>
                              <a:rPr lang="en-CA" i="1">
                                <a:latin typeface="Cambria Math" panose="02040503050406030204" pitchFamily="18" charset="0"/>
                                <a:ea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ea typeface="Cambria Math" panose="02040503050406030204" pitchFamily="18" charset="0"/>
                                  </a:rPr>
                                  <m:t>𝜍</m:t>
                                </m:r>
                              </m:e>
                            </m:acc>
                          </m:e>
                          <m:sub>
                            <m:r>
                              <a:rPr lang="en-CA" b="0" i="1" smtClean="0">
                                <a:latin typeface="Cambria Math" panose="02040503050406030204" pitchFamily="18" charset="0"/>
                                <a:ea typeface="Cambria Math" panose="02040503050406030204" pitchFamily="18" charset="0"/>
                              </a:rPr>
                              <m:t>𝑀𝐵</m:t>
                            </m:r>
                          </m:sub>
                        </m:sSub>
                        <m:r>
                          <a:rPr lang="en-CA" b="0" i="1" smtClean="0">
                            <a:latin typeface="Cambria Math" panose="02040503050406030204" pitchFamily="18" charset="0"/>
                            <a:ea typeface="Cambria Math" panose="02040503050406030204" pitchFamily="18" charset="0"/>
                          </a:rPr>
                          <m:t>&gt;</m:t>
                        </m:r>
                        <m:acc>
                          <m:accPr>
                            <m:chr m:val="̅"/>
                            <m:ctrlPr>
                              <a:rPr lang="en-CA" i="1">
                                <a:latin typeface="Cambria Math" panose="02040503050406030204" pitchFamily="18" charset="0"/>
                              </a:rPr>
                            </m:ctrlPr>
                          </m:accPr>
                          <m:e>
                            <m:r>
                              <a:rPr lang="en-CA" i="1">
                                <a:latin typeface="Cambria Math" panose="02040503050406030204" pitchFamily="18" charset="0"/>
                                <a:ea typeface="Cambria Math" panose="02040503050406030204" pitchFamily="18" charset="0"/>
                              </a:rPr>
                              <m:t>𝜍</m:t>
                            </m:r>
                          </m:e>
                        </m:acc>
                      </m:e>
                      <m:sub>
                        <m:r>
                          <a:rPr lang="en-CA" i="1">
                            <a:latin typeface="Cambria Math" panose="02040503050406030204" pitchFamily="18" charset="0"/>
                            <a:ea typeface="Cambria Math" panose="02040503050406030204" pitchFamily="18" charset="0"/>
                          </a:rPr>
                          <m:t>𝐹𝐷</m:t>
                        </m:r>
                      </m:sub>
                    </m:sSub>
                  </m:oMath>
                </a14:m>
                <a:endParaRPr lang="en-CA" dirty="0"/>
              </a:p>
            </p:txBody>
          </p:sp>
        </mc:Choice>
        <mc:Fallback xmlns="">
          <p:sp>
            <p:nvSpPr>
              <p:cNvPr id="2" name="TextBox 1">
                <a:extLst>
                  <a:ext uri="{FF2B5EF4-FFF2-40B4-BE49-F238E27FC236}">
                    <a16:creationId xmlns:a16="http://schemas.microsoft.com/office/drawing/2014/main" id="{996C45C2-0492-7856-F3FE-F871BAEABC8E}"/>
                  </a:ext>
                </a:extLst>
              </p:cNvPr>
              <p:cNvSpPr txBox="1">
                <a:spLocks noRot="1" noChangeAspect="1" noMove="1" noResize="1" noEditPoints="1" noAdjustHandles="1" noChangeArrowheads="1" noChangeShapeType="1" noTextEdit="1"/>
              </p:cNvSpPr>
              <p:nvPr/>
            </p:nvSpPr>
            <p:spPr>
              <a:xfrm>
                <a:off x="1204666" y="1618246"/>
                <a:ext cx="2452933" cy="369332"/>
              </a:xfrm>
              <a:prstGeom prst="rect">
                <a:avLst/>
              </a:prstGeom>
              <a:blipFill>
                <a:blip r:embed="rId7"/>
                <a:stretch>
                  <a:fillRect l="-2239" t="-8197" b="-24590"/>
                </a:stretch>
              </a:blipFill>
            </p:spPr>
            <p:txBody>
              <a:bodyPr/>
              <a:lstStyle/>
              <a:p>
                <a:r>
                  <a:rPr lang="en-CA">
                    <a:noFill/>
                  </a:rPr>
                  <a:t> </a:t>
                </a:r>
              </a:p>
            </p:txBody>
          </p:sp>
        </mc:Fallback>
      </mc:AlternateContent>
    </p:spTree>
    <p:extLst>
      <p:ext uri="{BB962C8B-B14F-4D97-AF65-F5344CB8AC3E}">
        <p14:creationId xmlns:p14="http://schemas.microsoft.com/office/powerpoint/2010/main" val="2444952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FDFEFC-4107-34AF-3ACC-84060C2509FF}"/>
              </a:ext>
            </a:extLst>
          </p:cNvPr>
          <p:cNvPicPr>
            <a:picLocks noChangeAspect="1"/>
          </p:cNvPicPr>
          <p:nvPr/>
        </p:nvPicPr>
        <p:blipFill>
          <a:blip r:embed="rId3"/>
          <a:stretch>
            <a:fillRect/>
          </a:stretch>
        </p:blipFill>
        <p:spPr>
          <a:xfrm>
            <a:off x="1324800" y="720000"/>
            <a:ext cx="9340395" cy="6120000"/>
          </a:xfrm>
          <a:prstGeom prst="rect">
            <a:avLst/>
          </a:prstGeom>
        </p:spPr>
      </p:pic>
      <p:sp>
        <p:nvSpPr>
          <p:cNvPr id="4" name="Slide Number Placeholder 3">
            <a:extLst>
              <a:ext uri="{FF2B5EF4-FFF2-40B4-BE49-F238E27FC236}">
                <a16:creationId xmlns:a16="http://schemas.microsoft.com/office/drawing/2014/main" id="{AD7256F3-F7D6-482C-B747-B017A6467FF0}"/>
              </a:ext>
            </a:extLst>
          </p:cNvPr>
          <p:cNvSpPr>
            <a:spLocks noGrp="1"/>
          </p:cNvSpPr>
          <p:nvPr>
            <p:ph type="sldNum" sz="quarter" idx="12"/>
          </p:nvPr>
        </p:nvSpPr>
        <p:spPr>
          <a:xfrm>
            <a:off x="11682000" y="6220800"/>
            <a:ext cx="365760" cy="365760"/>
          </a:xfrm>
        </p:spPr>
        <p:txBody>
          <a:bodyPr/>
          <a:lstStyle/>
          <a:p>
            <a:fld id="{E167DD13-4D39-4C8C-B348-6FB2CC74A8E6}" type="slidenum">
              <a:rPr lang="en-CA" smtClean="0"/>
              <a:t>16</a:t>
            </a:fld>
            <a:endParaRPr lang="en-CA"/>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D688B54-44BC-E000-B86B-6C4F33775C4F}"/>
                  </a:ext>
                </a:extLst>
              </p:cNvPr>
              <p:cNvSpPr txBox="1"/>
              <p:nvPr/>
            </p:nvSpPr>
            <p:spPr>
              <a:xfrm>
                <a:off x="7292048" y="1511401"/>
                <a:ext cx="2002423" cy="954107"/>
              </a:xfrm>
              <a:prstGeom prst="rect">
                <a:avLst/>
              </a:prstGeom>
              <a:noFill/>
            </p:spPr>
            <p:txBody>
              <a:bodyPr wrap="square" rtlCol="0">
                <a:spAutoFit/>
              </a:bodyPr>
              <a:lstStyle/>
              <a:p>
                <a:r>
                  <a:rPr lang="en-CA" sz="2800" dirty="0"/>
                  <a:t>T = 1.5 GK</a:t>
                </a:r>
              </a:p>
              <a:p>
                <a14:m>
                  <m:oMath xmlns:m="http://schemas.openxmlformats.org/officeDocument/2006/math">
                    <m:r>
                      <a:rPr lang="en-CA" sz="2800" b="0" i="1" smtClean="0">
                        <a:latin typeface="Cambria Math" panose="02040503050406030204" pitchFamily="18" charset="0"/>
                      </a:rPr>
                      <m:t>𝜇</m:t>
                    </m:r>
                  </m:oMath>
                </a14:m>
                <a:r>
                  <a:rPr lang="en-CA" sz="2800" dirty="0"/>
                  <a:t> = 0.5 MeV </a:t>
                </a:r>
              </a:p>
            </p:txBody>
          </p:sp>
        </mc:Choice>
        <mc:Fallback xmlns="">
          <p:sp>
            <p:nvSpPr>
              <p:cNvPr id="6" name="TextBox 5">
                <a:extLst>
                  <a:ext uri="{FF2B5EF4-FFF2-40B4-BE49-F238E27FC236}">
                    <a16:creationId xmlns:a16="http://schemas.microsoft.com/office/drawing/2014/main" id="{6D688B54-44BC-E000-B86B-6C4F33775C4F}"/>
                  </a:ext>
                </a:extLst>
              </p:cNvPr>
              <p:cNvSpPr txBox="1">
                <a:spLocks noRot="1" noChangeAspect="1" noMove="1" noResize="1" noEditPoints="1" noAdjustHandles="1" noChangeArrowheads="1" noChangeShapeType="1" noTextEdit="1"/>
              </p:cNvSpPr>
              <p:nvPr/>
            </p:nvSpPr>
            <p:spPr>
              <a:xfrm>
                <a:off x="7292048" y="1511401"/>
                <a:ext cx="2002423" cy="954107"/>
              </a:xfrm>
              <a:prstGeom prst="rect">
                <a:avLst/>
              </a:prstGeom>
              <a:blipFill>
                <a:blip r:embed="rId4"/>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63C2FA7-4201-BED4-20A7-550E97F8E14D}"/>
                  </a:ext>
                </a:extLst>
              </p:cNvPr>
              <p:cNvSpPr txBox="1"/>
              <p:nvPr/>
            </p:nvSpPr>
            <p:spPr>
              <a:xfrm>
                <a:off x="7292048" y="4777391"/>
                <a:ext cx="2002423" cy="954107"/>
              </a:xfrm>
              <a:prstGeom prst="rect">
                <a:avLst/>
              </a:prstGeom>
              <a:noFill/>
            </p:spPr>
            <p:txBody>
              <a:bodyPr wrap="square" rtlCol="0">
                <a:spAutoFit/>
              </a:bodyPr>
              <a:lstStyle/>
              <a:p>
                <a:r>
                  <a:rPr lang="en-CA" sz="2800" dirty="0"/>
                  <a:t>T = 0.2 GK</a:t>
                </a:r>
              </a:p>
              <a:p>
                <a14:m>
                  <m:oMath xmlns:m="http://schemas.openxmlformats.org/officeDocument/2006/math">
                    <m:r>
                      <a:rPr lang="en-CA" sz="2800" b="0" i="1" smtClean="0">
                        <a:latin typeface="Cambria Math" panose="02040503050406030204" pitchFamily="18" charset="0"/>
                      </a:rPr>
                      <m:t>𝜇</m:t>
                    </m:r>
                  </m:oMath>
                </a14:m>
                <a:r>
                  <a:rPr lang="en-CA" sz="2800" dirty="0"/>
                  <a:t> = 2.0 MeV </a:t>
                </a:r>
              </a:p>
            </p:txBody>
          </p:sp>
        </mc:Choice>
        <mc:Fallback xmlns="">
          <p:sp>
            <p:nvSpPr>
              <p:cNvPr id="8" name="TextBox 7">
                <a:extLst>
                  <a:ext uri="{FF2B5EF4-FFF2-40B4-BE49-F238E27FC236}">
                    <a16:creationId xmlns:a16="http://schemas.microsoft.com/office/drawing/2014/main" id="{863C2FA7-4201-BED4-20A7-550E97F8E14D}"/>
                  </a:ext>
                </a:extLst>
              </p:cNvPr>
              <p:cNvSpPr txBox="1">
                <a:spLocks noRot="1" noChangeAspect="1" noMove="1" noResize="1" noEditPoints="1" noAdjustHandles="1" noChangeArrowheads="1" noChangeShapeType="1" noTextEdit="1"/>
              </p:cNvSpPr>
              <p:nvPr/>
            </p:nvSpPr>
            <p:spPr>
              <a:xfrm>
                <a:off x="7292048" y="4777391"/>
                <a:ext cx="2002423" cy="954107"/>
              </a:xfrm>
              <a:prstGeom prst="rect">
                <a:avLst/>
              </a:prstGeom>
              <a:blipFill>
                <a:blip r:embed="rId5"/>
                <a:stretch>
                  <a:fillRect l="-6079" t="-7051" r="-10334" b="-1730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A1F3560-28EA-8FA4-CB71-A3737E8BEA58}"/>
                  </a:ext>
                </a:extLst>
              </p:cNvPr>
              <p:cNvSpPr txBox="1"/>
              <p:nvPr/>
            </p:nvSpPr>
            <p:spPr>
              <a:xfrm>
                <a:off x="2886669" y="18000"/>
                <a:ext cx="7701288" cy="763414"/>
              </a:xfrm>
              <a:prstGeom prst="rect">
                <a:avLst/>
              </a:prstGeom>
              <a:noFill/>
            </p:spPr>
            <p:txBody>
              <a:bodyPr wrap="square" rtlCol="0">
                <a:spAutoFit/>
              </a:bodyPr>
              <a:lstStyle/>
              <a:p>
                <a14:m>
                  <m:oMath xmlns:m="http://schemas.openxmlformats.org/officeDocument/2006/math">
                    <m:f>
                      <m:fPr>
                        <m:ctrlPr>
                          <a:rPr lang="en-CA" sz="2800" i="1" smtClean="0">
                            <a:latin typeface="Cambria Math" panose="02040503050406030204" pitchFamily="18" charset="0"/>
                            <a:ea typeface="Cambria Math" panose="02040503050406030204" pitchFamily="18" charset="0"/>
                          </a:rPr>
                        </m:ctrlPr>
                      </m:fPr>
                      <m:num>
                        <m:sSub>
                          <m:sSubPr>
                            <m:ctrlPr>
                              <a:rPr lang="en-CA" sz="2800" i="1">
                                <a:latin typeface="Cambria Math" panose="02040503050406030204" pitchFamily="18" charset="0"/>
                                <a:ea typeface="Cambria Math" panose="02040503050406030204" pitchFamily="18" charset="0"/>
                              </a:rPr>
                            </m:ctrlPr>
                          </m:sSubPr>
                          <m:e>
                            <m:acc>
                              <m:accPr>
                                <m:chr m:val="̅"/>
                                <m:ctrlPr>
                                  <a:rPr lang="en-CA" sz="2800" i="1">
                                    <a:latin typeface="Cambria Math" panose="02040503050406030204" pitchFamily="18" charset="0"/>
                                  </a:rPr>
                                </m:ctrlPr>
                              </m:accPr>
                              <m:e>
                                <m:r>
                                  <a:rPr lang="en-CA" sz="2800" i="1">
                                    <a:latin typeface="Cambria Math" panose="02040503050406030204" pitchFamily="18" charset="0"/>
                                    <a:ea typeface="Cambria Math" panose="02040503050406030204" pitchFamily="18" charset="0"/>
                                  </a:rPr>
                                  <m:t>𝜍</m:t>
                                </m:r>
                              </m:e>
                            </m:acc>
                          </m:e>
                          <m:sub>
                            <m:r>
                              <a:rPr lang="en-CA" sz="2800" i="1">
                                <a:latin typeface="Cambria Math" panose="02040503050406030204" pitchFamily="18" charset="0"/>
                                <a:ea typeface="Cambria Math" panose="02040503050406030204" pitchFamily="18" charset="0"/>
                              </a:rPr>
                              <m:t>𝐹𝐷</m:t>
                            </m:r>
                          </m:sub>
                        </m:sSub>
                      </m:num>
                      <m:den>
                        <m:sSub>
                          <m:sSubPr>
                            <m:ctrlPr>
                              <a:rPr lang="en-CA" sz="2800" i="1">
                                <a:latin typeface="Cambria Math" panose="02040503050406030204" pitchFamily="18" charset="0"/>
                                <a:ea typeface="Cambria Math" panose="02040503050406030204" pitchFamily="18" charset="0"/>
                              </a:rPr>
                            </m:ctrlPr>
                          </m:sSubPr>
                          <m:e>
                            <m:acc>
                              <m:accPr>
                                <m:chr m:val="̅"/>
                                <m:ctrlPr>
                                  <a:rPr lang="en-CA" sz="2800" i="1">
                                    <a:latin typeface="Cambria Math" panose="02040503050406030204" pitchFamily="18" charset="0"/>
                                  </a:rPr>
                                </m:ctrlPr>
                              </m:accPr>
                              <m:e>
                                <m:r>
                                  <a:rPr lang="en-CA" sz="2800" i="1">
                                    <a:latin typeface="Cambria Math" panose="02040503050406030204" pitchFamily="18" charset="0"/>
                                    <a:ea typeface="Cambria Math" panose="02040503050406030204" pitchFamily="18" charset="0"/>
                                  </a:rPr>
                                  <m:t>𝜍</m:t>
                                </m:r>
                              </m:e>
                            </m:acc>
                          </m:e>
                          <m:sub>
                            <m:r>
                              <a:rPr lang="en-CA" sz="2800" b="0" i="1" smtClean="0">
                                <a:latin typeface="Cambria Math" panose="02040503050406030204" pitchFamily="18" charset="0"/>
                                <a:ea typeface="Cambria Math" panose="02040503050406030204" pitchFamily="18" charset="0"/>
                              </a:rPr>
                              <m:t>𝑀𝐵</m:t>
                            </m:r>
                          </m:sub>
                        </m:sSub>
                      </m:den>
                    </m:f>
                  </m:oMath>
                </a14:m>
                <a:r>
                  <a:rPr lang="en-CA" sz="2800" dirty="0"/>
                  <a:t> for with mass, </a:t>
                </a:r>
                <a14:m>
                  <m:oMath xmlns:m="http://schemas.openxmlformats.org/officeDocument/2006/math">
                    <m:r>
                      <a:rPr lang="en-CA" sz="2800" b="0" i="1" smtClean="0">
                        <a:latin typeface="Cambria Math" panose="02040503050406030204" pitchFamily="18" charset="0"/>
                      </a:rPr>
                      <m:t>𝛾</m:t>
                    </m:r>
                  </m:oMath>
                </a14:m>
                <a:r>
                  <a:rPr lang="en-CA" sz="2800" dirty="0"/>
                  <a:t>-SF and LD model variations</a:t>
                </a:r>
              </a:p>
            </p:txBody>
          </p:sp>
        </mc:Choice>
        <mc:Fallback xmlns="">
          <p:sp>
            <p:nvSpPr>
              <p:cNvPr id="5" name="TextBox 4">
                <a:extLst>
                  <a:ext uri="{FF2B5EF4-FFF2-40B4-BE49-F238E27FC236}">
                    <a16:creationId xmlns:a16="http://schemas.microsoft.com/office/drawing/2014/main" id="{BA1F3560-28EA-8FA4-CB71-A3737E8BEA58}"/>
                  </a:ext>
                </a:extLst>
              </p:cNvPr>
              <p:cNvSpPr txBox="1">
                <a:spLocks noRot="1" noChangeAspect="1" noMove="1" noResize="1" noEditPoints="1" noAdjustHandles="1" noChangeArrowheads="1" noChangeShapeType="1" noTextEdit="1"/>
              </p:cNvSpPr>
              <p:nvPr/>
            </p:nvSpPr>
            <p:spPr>
              <a:xfrm>
                <a:off x="2886669" y="18000"/>
                <a:ext cx="7701288" cy="763414"/>
              </a:xfrm>
              <a:prstGeom prst="rect">
                <a:avLst/>
              </a:prstGeom>
              <a:blipFill>
                <a:blip r:embed="rId6"/>
                <a:stretch>
                  <a:fillRect b="-240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F01919E-CC0D-B22F-83C1-653ADCC5DDAC}"/>
                  </a:ext>
                </a:extLst>
              </p:cNvPr>
              <p:cNvSpPr txBox="1"/>
              <p:nvPr/>
            </p:nvSpPr>
            <p:spPr>
              <a:xfrm>
                <a:off x="1204666" y="1618246"/>
                <a:ext cx="2452933" cy="369332"/>
              </a:xfrm>
              <a:prstGeom prst="rect">
                <a:avLst/>
              </a:prstGeom>
              <a:noFill/>
            </p:spPr>
            <p:txBody>
              <a:bodyPr wrap="square" rtlCol="0">
                <a:spAutoFit/>
              </a:bodyPr>
              <a:lstStyle/>
              <a:p>
                <a:r>
                  <a:rPr lang="en-CA" dirty="0"/>
                  <a:t>X denotes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sSub>
                          <m:sSubPr>
                            <m:ctrlPr>
                              <a:rPr lang="en-CA" i="1">
                                <a:latin typeface="Cambria Math" panose="02040503050406030204" pitchFamily="18" charset="0"/>
                                <a:ea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ea typeface="Cambria Math" panose="02040503050406030204" pitchFamily="18" charset="0"/>
                                  </a:rPr>
                                  <m:t>𝜍</m:t>
                                </m:r>
                              </m:e>
                            </m:acc>
                          </m:e>
                          <m:sub>
                            <m:r>
                              <a:rPr lang="en-CA" b="0" i="1" smtClean="0">
                                <a:latin typeface="Cambria Math" panose="02040503050406030204" pitchFamily="18" charset="0"/>
                                <a:ea typeface="Cambria Math" panose="02040503050406030204" pitchFamily="18" charset="0"/>
                              </a:rPr>
                              <m:t>𝑀𝐵</m:t>
                            </m:r>
                          </m:sub>
                        </m:sSub>
                        <m:r>
                          <a:rPr lang="en-CA" b="0" i="1" smtClean="0">
                            <a:latin typeface="Cambria Math" panose="02040503050406030204" pitchFamily="18" charset="0"/>
                            <a:ea typeface="Cambria Math" panose="02040503050406030204" pitchFamily="18" charset="0"/>
                          </a:rPr>
                          <m:t>&gt;</m:t>
                        </m:r>
                        <m:acc>
                          <m:accPr>
                            <m:chr m:val="̅"/>
                            <m:ctrlPr>
                              <a:rPr lang="en-CA" i="1">
                                <a:latin typeface="Cambria Math" panose="02040503050406030204" pitchFamily="18" charset="0"/>
                              </a:rPr>
                            </m:ctrlPr>
                          </m:accPr>
                          <m:e>
                            <m:r>
                              <a:rPr lang="en-CA" i="1">
                                <a:latin typeface="Cambria Math" panose="02040503050406030204" pitchFamily="18" charset="0"/>
                                <a:ea typeface="Cambria Math" panose="02040503050406030204" pitchFamily="18" charset="0"/>
                              </a:rPr>
                              <m:t>𝜍</m:t>
                            </m:r>
                          </m:e>
                        </m:acc>
                      </m:e>
                      <m:sub>
                        <m:r>
                          <a:rPr lang="en-CA" i="1">
                            <a:latin typeface="Cambria Math" panose="02040503050406030204" pitchFamily="18" charset="0"/>
                            <a:ea typeface="Cambria Math" panose="02040503050406030204" pitchFamily="18" charset="0"/>
                          </a:rPr>
                          <m:t>𝐹𝐷</m:t>
                        </m:r>
                      </m:sub>
                    </m:sSub>
                  </m:oMath>
                </a14:m>
                <a:endParaRPr lang="en-CA" dirty="0"/>
              </a:p>
            </p:txBody>
          </p:sp>
        </mc:Choice>
        <mc:Fallback xmlns="">
          <p:sp>
            <p:nvSpPr>
              <p:cNvPr id="2" name="TextBox 1">
                <a:extLst>
                  <a:ext uri="{FF2B5EF4-FFF2-40B4-BE49-F238E27FC236}">
                    <a16:creationId xmlns:a16="http://schemas.microsoft.com/office/drawing/2014/main" id="{4F01919E-CC0D-B22F-83C1-653ADCC5DDAC}"/>
                  </a:ext>
                </a:extLst>
              </p:cNvPr>
              <p:cNvSpPr txBox="1">
                <a:spLocks noRot="1" noChangeAspect="1" noMove="1" noResize="1" noEditPoints="1" noAdjustHandles="1" noChangeArrowheads="1" noChangeShapeType="1" noTextEdit="1"/>
              </p:cNvSpPr>
              <p:nvPr/>
            </p:nvSpPr>
            <p:spPr>
              <a:xfrm>
                <a:off x="1204666" y="1618246"/>
                <a:ext cx="2452933" cy="369332"/>
              </a:xfrm>
              <a:prstGeom prst="rect">
                <a:avLst/>
              </a:prstGeom>
              <a:blipFill>
                <a:blip r:embed="rId7"/>
                <a:stretch>
                  <a:fillRect l="-2239" t="-8197" b="-24590"/>
                </a:stretch>
              </a:blipFill>
            </p:spPr>
            <p:txBody>
              <a:bodyPr/>
              <a:lstStyle/>
              <a:p>
                <a:r>
                  <a:rPr lang="en-CA">
                    <a:noFill/>
                  </a:rPr>
                  <a:t> </a:t>
                </a:r>
              </a:p>
            </p:txBody>
          </p:sp>
        </mc:Fallback>
      </mc:AlternateContent>
    </p:spTree>
    <p:extLst>
      <p:ext uri="{BB962C8B-B14F-4D97-AF65-F5344CB8AC3E}">
        <p14:creationId xmlns:p14="http://schemas.microsoft.com/office/powerpoint/2010/main" val="2687589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3C4BC-8C2F-64E6-990F-77EBF07A8E8E}"/>
              </a:ext>
            </a:extLst>
          </p:cNvPr>
          <p:cNvSpPr>
            <a:spLocks noGrp="1"/>
          </p:cNvSpPr>
          <p:nvPr>
            <p:ph type="title"/>
          </p:nvPr>
        </p:nvSpPr>
        <p:spPr/>
        <p:txBody>
          <a:bodyPr/>
          <a:lstStyle/>
          <a:p>
            <a:r>
              <a:rPr lang="en-CA" dirty="0"/>
              <a:t>Conclusions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BAC7834-1834-63B8-60B7-75BDB97C877D}"/>
                  </a:ext>
                </a:extLst>
              </p:cNvPr>
              <p:cNvSpPr>
                <a:spLocks noGrp="1"/>
              </p:cNvSpPr>
              <p:nvPr>
                <p:ph idx="1"/>
              </p:nvPr>
            </p:nvSpPr>
            <p:spPr>
              <a:xfrm>
                <a:off x="363415" y="2483665"/>
                <a:ext cx="8581293" cy="3834008"/>
              </a:xfrm>
            </p:spPr>
            <p:txBody>
              <a:bodyPr>
                <a:normAutofit lnSpcReduction="10000"/>
              </a:bodyPr>
              <a:lstStyle/>
              <a:p>
                <a:r>
                  <a:rPr lang="en-CA" sz="2400" dirty="0"/>
                  <a:t>Different level density and </a:t>
                </a:r>
                <a14:m>
                  <m:oMath xmlns:m="http://schemas.openxmlformats.org/officeDocument/2006/math">
                    <m:r>
                      <a:rPr lang="en-CA" sz="2400" b="0" i="1" smtClean="0">
                        <a:latin typeface="Cambria Math" panose="02040503050406030204" pitchFamily="18" charset="0"/>
                      </a:rPr>
                      <m:t>𝛾</m:t>
                    </m:r>
                  </m:oMath>
                </a14:m>
                <a:r>
                  <a:rPr lang="en-CA" sz="2400" dirty="0"/>
                  <a:t>-strength functions can alter degenerate reaction rates by factors ~100</a:t>
                </a:r>
              </a:p>
              <a:p>
                <a:endParaRPr lang="en-CA" sz="2400" dirty="0"/>
              </a:p>
              <a:p>
                <a:r>
                  <a:rPr lang="en-CA" sz="2400" dirty="0"/>
                  <a:t>Generally, reaction rates with degenerate matter are more sensitive to model variations</a:t>
                </a:r>
              </a:p>
              <a:p>
                <a:endParaRPr lang="en-CA" sz="2400" dirty="0"/>
              </a:p>
              <a:p>
                <a:r>
                  <a:rPr lang="en-CA" sz="2400" dirty="0"/>
                  <a:t>Degenerate neutron captures for proton numbers </a:t>
                </a:r>
                <a14:m>
                  <m:oMath xmlns:m="http://schemas.openxmlformats.org/officeDocument/2006/math">
                    <m:r>
                      <a:rPr lang="en-CA" sz="2400" b="0" i="1" smtClean="0">
                        <a:latin typeface="Cambria Math" panose="02040503050406030204" pitchFamily="18" charset="0"/>
                      </a:rPr>
                      <m:t>3≤</m:t>
                    </m:r>
                    <m:r>
                      <a:rPr lang="en-CA" sz="2400" b="0" i="1" smtClean="0">
                        <a:latin typeface="Cambria Math" panose="02040503050406030204" pitchFamily="18" charset="0"/>
                      </a:rPr>
                      <m:t>𝑍</m:t>
                    </m:r>
                    <m:r>
                      <a:rPr lang="en-CA" sz="2400" b="0" i="1" smtClean="0">
                        <a:latin typeface="Cambria Math" panose="02040503050406030204" pitchFamily="18" charset="0"/>
                      </a:rPr>
                      <m:t>&lt;85</m:t>
                    </m:r>
                  </m:oMath>
                </a14:m>
                <a:r>
                  <a:rPr lang="en-CA" sz="2400" dirty="0"/>
                  <a:t> are found at </a:t>
                </a:r>
                <a:r>
                  <a:rPr lang="en-CA" sz="2400" dirty="0">
                    <a:hlinkClick r:id="rId2"/>
                  </a:rPr>
                  <a:t>https://github.com/Nyrb1001/Degenerate-Neutron-Captures</a:t>
                </a:r>
                <a:endParaRPr lang="en-CA" sz="2400" dirty="0"/>
              </a:p>
            </p:txBody>
          </p:sp>
        </mc:Choice>
        <mc:Fallback xmlns="">
          <p:sp>
            <p:nvSpPr>
              <p:cNvPr id="3" name="Content Placeholder 2">
                <a:extLst>
                  <a:ext uri="{FF2B5EF4-FFF2-40B4-BE49-F238E27FC236}">
                    <a16:creationId xmlns:a16="http://schemas.microsoft.com/office/drawing/2014/main" id="{6BAC7834-1834-63B8-60B7-75BDB97C877D}"/>
                  </a:ext>
                </a:extLst>
              </p:cNvPr>
              <p:cNvSpPr>
                <a:spLocks noGrp="1" noRot="1" noChangeAspect="1" noMove="1" noResize="1" noEditPoints="1" noAdjustHandles="1" noChangeArrowheads="1" noChangeShapeType="1" noTextEdit="1"/>
              </p:cNvSpPr>
              <p:nvPr>
                <p:ph idx="1"/>
              </p:nvPr>
            </p:nvSpPr>
            <p:spPr>
              <a:xfrm>
                <a:off x="363415" y="2483665"/>
                <a:ext cx="8581293" cy="3834008"/>
              </a:xfrm>
              <a:blipFill>
                <a:blip r:embed="rId3"/>
                <a:stretch>
                  <a:fillRect l="-995" t="-2226"/>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C801B700-9FD3-36C1-2298-84957A7A24CC}"/>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67DD13-4D39-4C8C-B348-6FB2CC74A8E6}" type="slidenum">
              <a:rPr kumimoji="0" lang="en-CA"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en-CA"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pic>
        <p:nvPicPr>
          <p:cNvPr id="10" name="Picture 9">
            <a:extLst>
              <a:ext uri="{FF2B5EF4-FFF2-40B4-BE49-F238E27FC236}">
                <a16:creationId xmlns:a16="http://schemas.microsoft.com/office/drawing/2014/main" id="{544C3C2F-128B-80D1-19B8-30ADBB7B4F48}"/>
              </a:ext>
            </a:extLst>
          </p:cNvPr>
          <p:cNvPicPr>
            <a:picLocks noChangeAspect="1"/>
          </p:cNvPicPr>
          <p:nvPr/>
        </p:nvPicPr>
        <p:blipFill>
          <a:blip r:embed="rId4"/>
          <a:stretch>
            <a:fillRect/>
          </a:stretch>
        </p:blipFill>
        <p:spPr>
          <a:xfrm>
            <a:off x="8911270" y="2483665"/>
            <a:ext cx="3146750" cy="3172264"/>
          </a:xfrm>
          <a:prstGeom prst="rect">
            <a:avLst/>
          </a:prstGeom>
        </p:spPr>
      </p:pic>
    </p:spTree>
    <p:extLst>
      <p:ext uri="{BB962C8B-B14F-4D97-AF65-F5344CB8AC3E}">
        <p14:creationId xmlns:p14="http://schemas.microsoft.com/office/powerpoint/2010/main" val="1988620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3B40B-8E27-4C82-93C6-1BCE3F23C633}"/>
              </a:ext>
            </a:extLst>
          </p:cNvPr>
          <p:cNvSpPr>
            <a:spLocks noGrp="1"/>
          </p:cNvSpPr>
          <p:nvPr>
            <p:ph type="title"/>
          </p:nvPr>
        </p:nvSpPr>
        <p:spPr>
          <a:xfrm>
            <a:off x="804672" y="2386744"/>
            <a:ext cx="4486656" cy="1645920"/>
          </a:xfrm>
        </p:spPr>
        <p:txBody>
          <a:bodyPr vert="horz" lIns="274320" tIns="182880" rIns="274320" bIns="182880" rtlCol="0" anchor="ctr" anchorCtr="1">
            <a:normAutofit/>
          </a:bodyPr>
          <a:lstStyle/>
          <a:p>
            <a:r>
              <a:rPr lang="en-US" sz="3200"/>
              <a:t>Thank you!</a:t>
            </a:r>
          </a:p>
        </p:txBody>
      </p:sp>
      <p:sp>
        <p:nvSpPr>
          <p:cNvPr id="4" name="Slide Number Placeholder 3">
            <a:extLst>
              <a:ext uri="{FF2B5EF4-FFF2-40B4-BE49-F238E27FC236}">
                <a16:creationId xmlns:a16="http://schemas.microsoft.com/office/drawing/2014/main" id="{93F457DB-146A-458E-A170-B819170090C1}"/>
              </a:ext>
            </a:extLst>
          </p:cNvPr>
          <p:cNvSpPr>
            <a:spLocks noGrp="1"/>
          </p:cNvSpPr>
          <p:nvPr>
            <p:ph type="sldNum" sz="quarter" idx="12"/>
          </p:nvPr>
        </p:nvSpPr>
        <p:spPr>
          <a:xfrm>
            <a:off x="10758922" y="6217920"/>
            <a:ext cx="365760" cy="365760"/>
          </a:xfrm>
        </p:spPr>
        <p:txBody>
          <a:bodyPr vert="horz" lIns="18288" tIns="45720" rIns="18288" bIns="45720" rtlCol="0" anchor="ctr">
            <a:normAutofit/>
          </a:bodyPr>
          <a:lstStyle/>
          <a:p>
            <a:pPr>
              <a:lnSpc>
                <a:spcPct val="90000"/>
              </a:lnSpc>
              <a:spcAft>
                <a:spcPts val="600"/>
              </a:spcAft>
            </a:pPr>
            <a:fld id="{E167DD13-4D39-4C8C-B348-6FB2CC74A8E6}" type="slidenum">
              <a:rPr lang="en-US" smtClean="0"/>
              <a:pPr>
                <a:lnSpc>
                  <a:spcPct val="90000"/>
                </a:lnSpc>
                <a:spcAft>
                  <a:spcPts val="600"/>
                </a:spcAft>
              </a:pPr>
              <a:t>18</a:t>
            </a:fld>
            <a:endParaRPr lang="en-US"/>
          </a:p>
        </p:txBody>
      </p:sp>
      <p:pic>
        <p:nvPicPr>
          <p:cNvPr id="6" name="Picture 5" descr="A cat sitting in a window&#10;&#10;Description automatically generated">
            <a:extLst>
              <a:ext uri="{FF2B5EF4-FFF2-40B4-BE49-F238E27FC236}">
                <a16:creationId xmlns:a16="http://schemas.microsoft.com/office/drawing/2014/main" id="{5C2A8A78-CCD4-980F-6DF0-1182BD7F65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4546" y="245623"/>
            <a:ext cx="5737100" cy="6454238"/>
          </a:xfrm>
          <a:prstGeom prst="rect">
            <a:avLst/>
          </a:prstGeom>
        </p:spPr>
      </p:pic>
    </p:spTree>
    <p:extLst>
      <p:ext uri="{BB962C8B-B14F-4D97-AF65-F5344CB8AC3E}">
        <p14:creationId xmlns:p14="http://schemas.microsoft.com/office/powerpoint/2010/main" val="1872620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C075FF9-F01D-483B-8E04-3AD09570E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656" y="0"/>
            <a:ext cx="8874687"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a:extLst>
              <a:ext uri="{FF2B5EF4-FFF2-40B4-BE49-F238E27FC236}">
                <a16:creationId xmlns:a16="http://schemas.microsoft.com/office/drawing/2014/main" id="{0ACAD2C5-A635-4FF0-A920-571E076AF033}"/>
              </a:ext>
            </a:extLst>
          </p:cNvPr>
          <p:cNvSpPr>
            <a:spLocks noGrp="1"/>
          </p:cNvSpPr>
          <p:nvPr>
            <p:ph type="sldNum" sz="quarter" idx="12"/>
          </p:nvPr>
        </p:nvSpPr>
        <p:spPr/>
        <p:txBody>
          <a:bodyPr/>
          <a:lstStyle/>
          <a:p>
            <a:fld id="{E167DD13-4D39-4C8C-B348-6FB2CC74A8E6}" type="slidenum">
              <a:rPr lang="en-CA" smtClean="0"/>
              <a:t>19</a:t>
            </a:fld>
            <a:endParaRPr lang="en-CA"/>
          </a:p>
        </p:txBody>
      </p:sp>
      <p:pic>
        <p:nvPicPr>
          <p:cNvPr id="5" name="Picture 4">
            <a:extLst>
              <a:ext uri="{FF2B5EF4-FFF2-40B4-BE49-F238E27FC236}">
                <a16:creationId xmlns:a16="http://schemas.microsoft.com/office/drawing/2014/main" id="{BF21A8F7-4305-4ADA-AFB0-7714EA2E1DA6}"/>
              </a:ext>
            </a:extLst>
          </p:cNvPr>
          <p:cNvPicPr>
            <a:picLocks noChangeAspect="1"/>
          </p:cNvPicPr>
          <p:nvPr/>
        </p:nvPicPr>
        <p:blipFill>
          <a:blip r:embed="rId4"/>
          <a:stretch>
            <a:fillRect/>
          </a:stretch>
        </p:blipFill>
        <p:spPr>
          <a:xfrm>
            <a:off x="4483100" y="1343262"/>
            <a:ext cx="3884065" cy="12864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a:extLst>
              <a:ext uri="{FF2B5EF4-FFF2-40B4-BE49-F238E27FC236}">
                <a16:creationId xmlns:a16="http://schemas.microsoft.com/office/drawing/2014/main" id="{8EA1B2EE-725B-4249-842D-A9916491D71E}"/>
              </a:ext>
            </a:extLst>
          </p:cNvPr>
          <p:cNvSpPr txBox="1"/>
          <p:nvPr/>
        </p:nvSpPr>
        <p:spPr>
          <a:xfrm>
            <a:off x="2296729" y="0"/>
            <a:ext cx="7598539" cy="954107"/>
          </a:xfrm>
          <a:prstGeom prst="rect">
            <a:avLst/>
          </a:prstGeom>
          <a:noFill/>
        </p:spPr>
        <p:txBody>
          <a:bodyPr wrap="square" rtlCol="0">
            <a:spAutoFit/>
          </a:bodyPr>
          <a:lstStyle/>
          <a:p>
            <a:pPr algn="ctr"/>
            <a:r>
              <a:rPr lang="en-CA" sz="2800" dirty="0"/>
              <a:t>Neutron chemical potential for various proton fractions number densities</a:t>
            </a:r>
          </a:p>
        </p:txBody>
      </p:sp>
      <p:sp>
        <p:nvSpPr>
          <p:cNvPr id="6" name="Rectangle 5">
            <a:extLst>
              <a:ext uri="{FF2B5EF4-FFF2-40B4-BE49-F238E27FC236}">
                <a16:creationId xmlns:a16="http://schemas.microsoft.com/office/drawing/2014/main" id="{5E7123CA-AFDC-43B9-AC78-D2D8EA01F42E}"/>
              </a:ext>
            </a:extLst>
          </p:cNvPr>
          <p:cNvSpPr/>
          <p:nvPr/>
        </p:nvSpPr>
        <p:spPr>
          <a:xfrm>
            <a:off x="5232400" y="4862491"/>
            <a:ext cx="2948921" cy="954107"/>
          </a:xfrm>
          <a:prstGeom prst="rect">
            <a:avLst/>
          </a:prstGeom>
          <a:solidFill>
            <a:srgbClr val="0070C0">
              <a:alpha val="44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48469904-8AAD-42AC-BCA3-2C791FA18724}"/>
              </a:ext>
            </a:extLst>
          </p:cNvPr>
          <p:cNvSpPr txBox="1"/>
          <p:nvPr/>
        </p:nvSpPr>
        <p:spPr>
          <a:xfrm>
            <a:off x="4102100" y="4190760"/>
            <a:ext cx="762000" cy="646331"/>
          </a:xfrm>
          <a:prstGeom prst="rect">
            <a:avLst/>
          </a:prstGeom>
          <a:noFill/>
          <a:ln>
            <a:solidFill>
              <a:schemeClr val="tx1"/>
            </a:solidFill>
          </a:ln>
        </p:spPr>
        <p:txBody>
          <a:bodyPr wrap="square" rtlCol="0">
            <a:spAutoFit/>
          </a:bodyPr>
          <a:lstStyle/>
          <a:p>
            <a:r>
              <a:rPr lang="en-CA" dirty="0"/>
              <a:t>Inner crust</a:t>
            </a:r>
          </a:p>
        </p:txBody>
      </p:sp>
      <p:cxnSp>
        <p:nvCxnSpPr>
          <p:cNvPr id="9" name="Straight Arrow Connector 8">
            <a:extLst>
              <a:ext uri="{FF2B5EF4-FFF2-40B4-BE49-F238E27FC236}">
                <a16:creationId xmlns:a16="http://schemas.microsoft.com/office/drawing/2014/main" id="{0FE7210D-5341-402A-B6DF-4FB8F809FAED}"/>
              </a:ext>
            </a:extLst>
          </p:cNvPr>
          <p:cNvCxnSpPr>
            <a:cxnSpLocks/>
          </p:cNvCxnSpPr>
          <p:nvPr/>
        </p:nvCxnSpPr>
        <p:spPr>
          <a:xfrm>
            <a:off x="4483100" y="4837091"/>
            <a:ext cx="1371600" cy="477054"/>
          </a:xfrm>
          <a:prstGeom prst="straightConnector1">
            <a:avLst/>
          </a:prstGeom>
          <a:ln w="25400">
            <a:solidFill>
              <a:schemeClr val="tx1"/>
            </a:solidFill>
            <a:headEnd type="none"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75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E804F7-6F29-416C-BC2F-2225402095E4}"/>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en-CA" dirty="0">
                <a:solidFill>
                  <a:schemeClr val="bg1"/>
                </a:solidFill>
              </a:rPr>
              <a:t>Accreting Neutron star Binary System</a:t>
            </a:r>
          </a:p>
        </p:txBody>
      </p:sp>
      <p:sp>
        <p:nvSpPr>
          <p:cNvPr id="1030" name="Content Placeholder 1029">
            <a:extLst>
              <a:ext uri="{FF2B5EF4-FFF2-40B4-BE49-F238E27FC236}">
                <a16:creationId xmlns:a16="http://schemas.microsoft.com/office/drawing/2014/main" id="{029BD93B-58D1-591A-76B7-AF4CD513CBF5}"/>
              </a:ext>
            </a:extLst>
          </p:cNvPr>
          <p:cNvSpPr>
            <a:spLocks noGrp="1"/>
          </p:cNvSpPr>
          <p:nvPr>
            <p:ph idx="1"/>
          </p:nvPr>
        </p:nvSpPr>
        <p:spPr>
          <a:xfrm>
            <a:off x="643468" y="2638044"/>
            <a:ext cx="3363974" cy="3415622"/>
          </a:xfrm>
        </p:spPr>
        <p:txBody>
          <a:bodyPr>
            <a:normAutofit/>
          </a:bodyPr>
          <a:lstStyle/>
          <a:p>
            <a:r>
              <a:rPr lang="en-US" dirty="0">
                <a:solidFill>
                  <a:schemeClr val="bg1"/>
                </a:solidFill>
              </a:rPr>
              <a:t>Binary system will pair a neutron star with another stellar body</a:t>
            </a:r>
          </a:p>
          <a:p>
            <a:endParaRPr lang="en-US" dirty="0">
              <a:solidFill>
                <a:schemeClr val="bg1"/>
              </a:solidFill>
            </a:endParaRPr>
          </a:p>
          <a:p>
            <a:r>
              <a:rPr lang="en-US" dirty="0">
                <a:solidFill>
                  <a:schemeClr val="bg1"/>
                </a:solidFill>
              </a:rPr>
              <a:t>Focus on X-ray Binary system</a:t>
            </a:r>
          </a:p>
          <a:p>
            <a:endParaRPr lang="en-US" dirty="0">
              <a:solidFill>
                <a:schemeClr val="bg1"/>
              </a:solidFill>
            </a:endParaRPr>
          </a:p>
          <a:p>
            <a:r>
              <a:rPr lang="en-US" dirty="0">
                <a:solidFill>
                  <a:schemeClr val="bg1"/>
                </a:solidFill>
              </a:rPr>
              <a:t>X-rays are produced by matter falling from donor star to a neutron star</a:t>
            </a:r>
          </a:p>
        </p:txBody>
      </p:sp>
      <p:pic>
        <p:nvPicPr>
          <p:cNvPr id="1026" name="Picture 2">
            <a:extLst>
              <a:ext uri="{FF2B5EF4-FFF2-40B4-BE49-F238E27FC236}">
                <a16:creationId xmlns:a16="http://schemas.microsoft.com/office/drawing/2014/main" id="{84E8F7CD-7E5B-4F91-BA25-174A0473A4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777"/>
          <a:stretch/>
        </p:blipFill>
        <p:spPr bwMode="auto">
          <a:xfrm>
            <a:off x="5448620" y="643467"/>
            <a:ext cx="5949055" cy="5410199"/>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50DE947-F2D5-4469-9280-2B87871D87E7}"/>
              </a:ext>
            </a:extLst>
          </p:cNvPr>
          <p:cNvSpPr>
            <a:spLocks noGrp="1"/>
          </p:cNvSpPr>
          <p:nvPr>
            <p:ph type="sldNum" sz="quarter" idx="12"/>
          </p:nvPr>
        </p:nvSpPr>
        <p:spPr>
          <a:xfrm>
            <a:off x="10758922" y="6217920"/>
            <a:ext cx="365760" cy="365760"/>
          </a:xfrm>
        </p:spPr>
        <p:txBody>
          <a:bodyPr>
            <a:normAutofit/>
          </a:bodyPr>
          <a:lstStyle/>
          <a:p>
            <a:pPr>
              <a:lnSpc>
                <a:spcPct val="90000"/>
              </a:lnSpc>
              <a:spcAft>
                <a:spcPts val="600"/>
              </a:spcAft>
            </a:pPr>
            <a:fld id="{E167DD13-4D39-4C8C-B348-6FB2CC74A8E6}" type="slidenum">
              <a:rPr lang="en-CA" smtClean="0"/>
              <a:pPr>
                <a:lnSpc>
                  <a:spcPct val="90000"/>
                </a:lnSpc>
                <a:spcAft>
                  <a:spcPts val="600"/>
                </a:spcAft>
              </a:pPr>
              <a:t>2</a:t>
            </a:fld>
            <a:endParaRPr lang="en-CA"/>
          </a:p>
        </p:txBody>
      </p:sp>
    </p:spTree>
    <p:extLst>
      <p:ext uri="{BB962C8B-B14F-4D97-AF65-F5344CB8AC3E}">
        <p14:creationId xmlns:p14="http://schemas.microsoft.com/office/powerpoint/2010/main" val="1775304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CF8F4-370A-4FC1-8318-67BBE831ABA1}"/>
              </a:ext>
            </a:extLst>
          </p:cNvPr>
          <p:cNvSpPr>
            <a:spLocks noGrp="1"/>
          </p:cNvSpPr>
          <p:nvPr>
            <p:ph type="title"/>
          </p:nvPr>
        </p:nvSpPr>
        <p:spPr>
          <a:xfrm>
            <a:off x="2228480" y="255860"/>
            <a:ext cx="7729728" cy="1188720"/>
          </a:xfrm>
        </p:spPr>
        <p:txBody>
          <a:bodyPr/>
          <a:lstStyle/>
          <a:p>
            <a:r>
              <a:rPr lang="en-CA" dirty="0"/>
              <a:t>Our Targeted region is a Neutron star’s inner crust</a:t>
            </a:r>
          </a:p>
        </p:txBody>
      </p:sp>
      <p:sp>
        <p:nvSpPr>
          <p:cNvPr id="4" name="Slide Number Placeholder 3">
            <a:extLst>
              <a:ext uri="{FF2B5EF4-FFF2-40B4-BE49-F238E27FC236}">
                <a16:creationId xmlns:a16="http://schemas.microsoft.com/office/drawing/2014/main" id="{45ADEABB-E938-4B5F-B307-F931BFFBD336}"/>
              </a:ext>
            </a:extLst>
          </p:cNvPr>
          <p:cNvSpPr>
            <a:spLocks noGrp="1"/>
          </p:cNvSpPr>
          <p:nvPr>
            <p:ph type="sldNum" sz="quarter" idx="12"/>
          </p:nvPr>
        </p:nvSpPr>
        <p:spPr/>
        <p:txBody>
          <a:bodyPr/>
          <a:lstStyle/>
          <a:p>
            <a:fld id="{E167DD13-4D39-4C8C-B348-6FB2CC74A8E6}" type="slidenum">
              <a:rPr lang="en-CA" smtClean="0"/>
              <a:t>3</a:t>
            </a:fld>
            <a:endParaRPr lang="en-CA"/>
          </a:p>
        </p:txBody>
      </p:sp>
      <p:sp>
        <p:nvSpPr>
          <p:cNvPr id="6" name="Oval 5">
            <a:extLst>
              <a:ext uri="{FF2B5EF4-FFF2-40B4-BE49-F238E27FC236}">
                <a16:creationId xmlns:a16="http://schemas.microsoft.com/office/drawing/2014/main" id="{B56F3B24-9735-42F5-89D1-CBE6A5CC4791}"/>
              </a:ext>
            </a:extLst>
          </p:cNvPr>
          <p:cNvSpPr/>
          <p:nvPr/>
        </p:nvSpPr>
        <p:spPr>
          <a:xfrm>
            <a:off x="6877050" y="1690688"/>
            <a:ext cx="4019550" cy="4019550"/>
          </a:xfrm>
          <a:prstGeom prst="ellipse">
            <a:avLst/>
          </a:prstGeom>
          <a:solidFill>
            <a:schemeClr val="bg1">
              <a:lumMod val="85000"/>
            </a:schemeClr>
          </a:solidFill>
          <a:ln w="76200">
            <a:gradFill flip="none" rotWithShape="1">
              <a:gsLst>
                <a:gs pos="0">
                  <a:schemeClr val="accent5"/>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84735E88-E3D7-4991-9E6B-8A24AC36A0C4}"/>
              </a:ext>
            </a:extLst>
          </p:cNvPr>
          <p:cNvSpPr/>
          <p:nvPr/>
        </p:nvSpPr>
        <p:spPr>
          <a:xfrm>
            <a:off x="7600950" y="2414588"/>
            <a:ext cx="2571750" cy="2571750"/>
          </a:xfrm>
          <a:prstGeom prst="ellipse">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3EECDC58-8C35-4902-9F40-887936EE2BBD}"/>
              </a:ext>
            </a:extLst>
          </p:cNvPr>
          <p:cNvSpPr/>
          <p:nvPr/>
        </p:nvSpPr>
        <p:spPr>
          <a:xfrm>
            <a:off x="8239125" y="3052763"/>
            <a:ext cx="1295400" cy="12954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Straight Arrow Connector 8">
            <a:extLst>
              <a:ext uri="{FF2B5EF4-FFF2-40B4-BE49-F238E27FC236}">
                <a16:creationId xmlns:a16="http://schemas.microsoft.com/office/drawing/2014/main" id="{B29D2836-29B0-4F13-97A1-9D2B8F4BF841}"/>
              </a:ext>
            </a:extLst>
          </p:cNvPr>
          <p:cNvCxnSpPr>
            <a:cxnSpLocks/>
            <a:stCxn id="10" idx="3"/>
            <a:endCxn id="6" idx="1"/>
          </p:cNvCxnSpPr>
          <p:nvPr/>
        </p:nvCxnSpPr>
        <p:spPr>
          <a:xfrm>
            <a:off x="6789309" y="1986200"/>
            <a:ext cx="676390" cy="293137"/>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A54A9A1-466A-4FBD-83DD-D01E6A1FFE86}"/>
              </a:ext>
            </a:extLst>
          </p:cNvPr>
          <p:cNvSpPr txBox="1"/>
          <p:nvPr/>
        </p:nvSpPr>
        <p:spPr>
          <a:xfrm>
            <a:off x="4289207" y="1570701"/>
            <a:ext cx="2500102" cy="830997"/>
          </a:xfrm>
          <a:prstGeom prst="rect">
            <a:avLst/>
          </a:prstGeom>
          <a:noFill/>
        </p:spPr>
        <p:txBody>
          <a:bodyPr wrap="square" rtlCol="0">
            <a:spAutoFit/>
          </a:bodyPr>
          <a:lstStyle/>
          <a:p>
            <a:r>
              <a:rPr lang="en-CA" sz="2400" dirty="0"/>
              <a:t>Outer crust: Ions, electron gas</a:t>
            </a:r>
          </a:p>
        </p:txBody>
      </p:sp>
      <p:sp>
        <p:nvSpPr>
          <p:cNvPr id="11" name="TextBox 10">
            <a:extLst>
              <a:ext uri="{FF2B5EF4-FFF2-40B4-BE49-F238E27FC236}">
                <a16:creationId xmlns:a16="http://schemas.microsoft.com/office/drawing/2014/main" id="{4755C33B-66D9-4DEE-92D2-D2CDCD18D276}"/>
              </a:ext>
            </a:extLst>
          </p:cNvPr>
          <p:cNvSpPr txBox="1"/>
          <p:nvPr/>
        </p:nvSpPr>
        <p:spPr>
          <a:xfrm>
            <a:off x="1720866" y="2138751"/>
            <a:ext cx="1897037" cy="2308324"/>
          </a:xfrm>
          <a:prstGeom prst="rect">
            <a:avLst/>
          </a:prstGeom>
          <a:noFill/>
        </p:spPr>
        <p:txBody>
          <a:bodyPr wrap="square" rtlCol="0">
            <a:spAutoFit/>
          </a:bodyPr>
          <a:lstStyle/>
          <a:p>
            <a:r>
              <a:rPr lang="en-CA" sz="2400" dirty="0"/>
              <a:t>Inner crust: heavy atomic nuclei, relativistic electrons and free neutrons</a:t>
            </a:r>
          </a:p>
        </p:txBody>
      </p:sp>
      <p:sp>
        <p:nvSpPr>
          <p:cNvPr id="12" name="TextBox 11">
            <a:extLst>
              <a:ext uri="{FF2B5EF4-FFF2-40B4-BE49-F238E27FC236}">
                <a16:creationId xmlns:a16="http://schemas.microsoft.com/office/drawing/2014/main" id="{D545FD9D-5AA3-4B42-8678-3EB9816EC868}"/>
              </a:ext>
            </a:extLst>
          </p:cNvPr>
          <p:cNvSpPr txBox="1"/>
          <p:nvPr/>
        </p:nvSpPr>
        <p:spPr>
          <a:xfrm>
            <a:off x="2381399" y="4635104"/>
            <a:ext cx="2241870" cy="1569660"/>
          </a:xfrm>
          <a:prstGeom prst="rect">
            <a:avLst/>
          </a:prstGeom>
          <a:noFill/>
        </p:spPr>
        <p:txBody>
          <a:bodyPr wrap="square" rtlCol="0">
            <a:spAutoFit/>
          </a:bodyPr>
          <a:lstStyle/>
          <a:p>
            <a:r>
              <a:rPr lang="en-CA" sz="2400" dirty="0"/>
              <a:t>Outer core: Nuclear pasta, uniform nuclear matter</a:t>
            </a:r>
          </a:p>
        </p:txBody>
      </p:sp>
      <p:sp>
        <p:nvSpPr>
          <p:cNvPr id="13" name="TextBox 12">
            <a:extLst>
              <a:ext uri="{FF2B5EF4-FFF2-40B4-BE49-F238E27FC236}">
                <a16:creationId xmlns:a16="http://schemas.microsoft.com/office/drawing/2014/main" id="{6FD7CCE0-DB00-4ACB-A8E0-397F9FEA5EBD}"/>
              </a:ext>
            </a:extLst>
          </p:cNvPr>
          <p:cNvSpPr txBox="1"/>
          <p:nvPr/>
        </p:nvSpPr>
        <p:spPr>
          <a:xfrm>
            <a:off x="3991336" y="5889229"/>
            <a:ext cx="2308122" cy="830997"/>
          </a:xfrm>
          <a:prstGeom prst="rect">
            <a:avLst/>
          </a:prstGeom>
          <a:noFill/>
        </p:spPr>
        <p:txBody>
          <a:bodyPr wrap="square" rtlCol="0">
            <a:spAutoFit/>
          </a:bodyPr>
          <a:lstStyle/>
          <a:p>
            <a:r>
              <a:rPr lang="en-CA" sz="2400" dirty="0"/>
              <a:t>Inner core: Quark Plasma?</a:t>
            </a:r>
          </a:p>
        </p:txBody>
      </p:sp>
      <p:cxnSp>
        <p:nvCxnSpPr>
          <p:cNvPr id="14" name="Straight Arrow Connector 13">
            <a:extLst>
              <a:ext uri="{FF2B5EF4-FFF2-40B4-BE49-F238E27FC236}">
                <a16:creationId xmlns:a16="http://schemas.microsoft.com/office/drawing/2014/main" id="{89531AC9-880A-4E84-9B13-4707E4394A71}"/>
              </a:ext>
            </a:extLst>
          </p:cNvPr>
          <p:cNvCxnSpPr>
            <a:cxnSpLocks/>
            <a:stCxn id="11" idx="3"/>
          </p:cNvCxnSpPr>
          <p:nvPr/>
        </p:nvCxnSpPr>
        <p:spPr>
          <a:xfrm>
            <a:off x="3617903" y="3292913"/>
            <a:ext cx="3622346" cy="92397"/>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D13AE85-6AA6-416C-90C7-B9373FFCA4F5}"/>
              </a:ext>
            </a:extLst>
          </p:cNvPr>
          <p:cNvCxnSpPr>
            <a:cxnSpLocks/>
          </p:cNvCxnSpPr>
          <p:nvPr/>
        </p:nvCxnSpPr>
        <p:spPr>
          <a:xfrm flipV="1">
            <a:off x="4665341" y="4060555"/>
            <a:ext cx="3325390" cy="1193508"/>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C20EA5E-E3EA-4B74-B47E-83F440A7100B}"/>
              </a:ext>
            </a:extLst>
          </p:cNvPr>
          <p:cNvCxnSpPr>
            <a:cxnSpLocks/>
            <a:stCxn id="13" idx="3"/>
          </p:cNvCxnSpPr>
          <p:nvPr/>
        </p:nvCxnSpPr>
        <p:spPr>
          <a:xfrm flipV="1">
            <a:off x="6299458" y="3895964"/>
            <a:ext cx="2502065" cy="2408764"/>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sp>
        <p:nvSpPr>
          <p:cNvPr id="17" name="Moon 16">
            <a:extLst>
              <a:ext uri="{FF2B5EF4-FFF2-40B4-BE49-F238E27FC236}">
                <a16:creationId xmlns:a16="http://schemas.microsoft.com/office/drawing/2014/main" id="{AC3ED156-563A-48D6-8F98-1607C6146A4F}"/>
              </a:ext>
            </a:extLst>
          </p:cNvPr>
          <p:cNvSpPr/>
          <p:nvPr/>
        </p:nvSpPr>
        <p:spPr>
          <a:xfrm rot="10800000">
            <a:off x="8889264" y="1652588"/>
            <a:ext cx="2081698" cy="4098130"/>
          </a:xfrm>
          <a:prstGeom prst="moon">
            <a:avLst>
              <a:gd name="adj" fmla="val 87500"/>
            </a:avLst>
          </a:prstGeom>
          <a:gradFill>
            <a:gsLst>
              <a:gs pos="0">
                <a:schemeClr val="tx2"/>
              </a:gs>
              <a:gs pos="13000">
                <a:schemeClr val="accent1">
                  <a:lumMod val="75000"/>
                </a:schemeClr>
              </a:gs>
              <a:gs pos="74000">
                <a:schemeClr val="accent5">
                  <a:lumMod val="40000"/>
                  <a:lumOff val="60000"/>
                </a:schemeClr>
              </a:gs>
              <a:gs pos="88000">
                <a:schemeClr val="accent5"/>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Rectangle 2">
            <a:extLst>
              <a:ext uri="{FF2B5EF4-FFF2-40B4-BE49-F238E27FC236}">
                <a16:creationId xmlns:a16="http://schemas.microsoft.com/office/drawing/2014/main" id="{F76E928A-3DF4-4484-92A4-66727F569A9E}"/>
              </a:ext>
            </a:extLst>
          </p:cNvPr>
          <p:cNvSpPr/>
          <p:nvPr/>
        </p:nvSpPr>
        <p:spPr>
          <a:xfrm>
            <a:off x="1646504" y="2138751"/>
            <a:ext cx="1965518" cy="2308324"/>
          </a:xfrm>
          <a:prstGeom prst="rect">
            <a:avLst/>
          </a:prstGeom>
          <a:noFill/>
          <a:ln w="539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5858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2DE-9831-4B7F-89B6-4B6AF60BDAA6}"/>
              </a:ext>
            </a:extLst>
          </p:cNvPr>
          <p:cNvSpPr>
            <a:spLocks noGrp="1"/>
          </p:cNvSpPr>
          <p:nvPr>
            <p:ph type="title"/>
          </p:nvPr>
        </p:nvSpPr>
        <p:spPr>
          <a:xfrm>
            <a:off x="2231136" y="804352"/>
            <a:ext cx="7729728" cy="1188720"/>
          </a:xfrm>
        </p:spPr>
        <p:txBody>
          <a:bodyPr>
            <a:normAutofit fontScale="90000"/>
          </a:bodyPr>
          <a:lstStyle/>
          <a:p>
            <a:r>
              <a:rPr lang="en-CA" dirty="0"/>
              <a:t>Rp-process ashes act as initial conditions for degenerate neutron capture chains</a:t>
            </a:r>
          </a:p>
        </p:txBody>
      </p:sp>
      <p:sp>
        <p:nvSpPr>
          <p:cNvPr id="3" name="Content Placeholder 2">
            <a:extLst>
              <a:ext uri="{FF2B5EF4-FFF2-40B4-BE49-F238E27FC236}">
                <a16:creationId xmlns:a16="http://schemas.microsoft.com/office/drawing/2014/main" id="{579FD0E0-4D2E-4DC4-92B9-B7B677F36D75}"/>
              </a:ext>
            </a:extLst>
          </p:cNvPr>
          <p:cNvSpPr>
            <a:spLocks noGrp="1"/>
          </p:cNvSpPr>
          <p:nvPr>
            <p:ph idx="1"/>
          </p:nvPr>
        </p:nvSpPr>
        <p:spPr>
          <a:xfrm>
            <a:off x="685800" y="2259290"/>
            <a:ext cx="4495801" cy="4141510"/>
          </a:xfrm>
        </p:spPr>
        <p:txBody>
          <a:bodyPr>
            <a:normAutofit lnSpcReduction="10000"/>
          </a:bodyPr>
          <a:lstStyle/>
          <a:p>
            <a:r>
              <a:rPr lang="en-CA" sz="2400" dirty="0"/>
              <a:t>Neutron star is provided “fuel” via accretion from a companion star, kickstarting </a:t>
            </a:r>
            <a:r>
              <a:rPr lang="en-CA" sz="2400" dirty="0" err="1"/>
              <a:t>rp</a:t>
            </a:r>
            <a:r>
              <a:rPr lang="en-CA" sz="2400" dirty="0"/>
              <a:t>-process</a:t>
            </a:r>
          </a:p>
          <a:p>
            <a:endParaRPr lang="en-CA" sz="2400" dirty="0"/>
          </a:p>
          <a:p>
            <a:r>
              <a:rPr lang="en-CA" sz="2400" dirty="0" err="1"/>
              <a:t>rp</a:t>
            </a:r>
            <a:r>
              <a:rPr lang="en-CA" sz="2400" dirty="0"/>
              <a:t>-process by-products (ashes) are relatively stable nuclei, dragged further down the crust</a:t>
            </a:r>
            <a:r>
              <a:rPr lang="en-CA" sz="2400" baseline="30000" dirty="0"/>
              <a:t>1</a:t>
            </a:r>
            <a:endParaRPr lang="en-CA" sz="2400" dirty="0"/>
          </a:p>
          <a:p>
            <a:endParaRPr lang="en-CA" sz="2400" dirty="0"/>
          </a:p>
          <a:p>
            <a:r>
              <a:rPr lang="en-CA" sz="2400" dirty="0"/>
              <a:t>Ashes include </a:t>
            </a:r>
            <a:r>
              <a:rPr lang="en-CA" sz="2400" baseline="30000" dirty="0"/>
              <a:t>52</a:t>
            </a:r>
            <a:r>
              <a:rPr lang="en-CA" sz="2400" dirty="0"/>
              <a:t>Fe, </a:t>
            </a:r>
            <a:r>
              <a:rPr lang="en-CA" sz="2400" baseline="30000" dirty="0"/>
              <a:t>56</a:t>
            </a:r>
            <a:r>
              <a:rPr lang="en-CA" sz="2400" dirty="0"/>
              <a:t>Ni and </a:t>
            </a:r>
            <a:r>
              <a:rPr lang="en-CA" sz="2400" baseline="30000" dirty="0"/>
              <a:t>64</a:t>
            </a:r>
            <a:r>
              <a:rPr lang="en-CA" sz="2400" dirty="0"/>
              <a:t>Ge</a:t>
            </a:r>
            <a:r>
              <a:rPr lang="en-CA" sz="2400" baseline="30000" dirty="0"/>
              <a:t>1</a:t>
            </a:r>
            <a:endParaRPr lang="en-CA" sz="2400" dirty="0"/>
          </a:p>
        </p:txBody>
      </p:sp>
      <p:sp>
        <p:nvSpPr>
          <p:cNvPr id="4" name="Slide Number Placeholder 3">
            <a:extLst>
              <a:ext uri="{FF2B5EF4-FFF2-40B4-BE49-F238E27FC236}">
                <a16:creationId xmlns:a16="http://schemas.microsoft.com/office/drawing/2014/main" id="{C857A3DF-A637-4BDE-9C86-C4885D3EA8E5}"/>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67DD13-4D39-4C8C-B348-6FB2CC74A8E6}" type="slidenum">
              <a:rPr kumimoji="0" lang="en-CA"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en-CA"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grpSp>
        <p:nvGrpSpPr>
          <p:cNvPr id="9" name="Group 8">
            <a:extLst>
              <a:ext uri="{FF2B5EF4-FFF2-40B4-BE49-F238E27FC236}">
                <a16:creationId xmlns:a16="http://schemas.microsoft.com/office/drawing/2014/main" id="{CCB6F48C-CECE-4736-9EE4-0F83EDB3672C}"/>
              </a:ext>
            </a:extLst>
          </p:cNvPr>
          <p:cNvGrpSpPr/>
          <p:nvPr/>
        </p:nvGrpSpPr>
        <p:grpSpPr>
          <a:xfrm>
            <a:off x="5620366" y="2025443"/>
            <a:ext cx="5253880" cy="4558237"/>
            <a:chOff x="5658788" y="2526183"/>
            <a:chExt cx="4164916" cy="3607723"/>
          </a:xfrm>
        </p:grpSpPr>
        <p:pic>
          <p:nvPicPr>
            <p:cNvPr id="7" name="Graphic 6">
              <a:extLst>
                <a:ext uri="{FF2B5EF4-FFF2-40B4-BE49-F238E27FC236}">
                  <a16:creationId xmlns:a16="http://schemas.microsoft.com/office/drawing/2014/main" id="{AC1E22A1-DDEB-47C6-ADBB-C694DCE67B3C}"/>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830" t="-721" r="1830" b="16238"/>
            <a:stretch/>
          </p:blipFill>
          <p:spPr>
            <a:xfrm>
              <a:off x="5658788" y="2526183"/>
              <a:ext cx="4164916" cy="3607723"/>
            </a:xfrm>
            <a:prstGeom prst="rect">
              <a:avLst/>
            </a:prstGeom>
          </p:spPr>
        </p:pic>
        <p:sp>
          <p:nvSpPr>
            <p:cNvPr id="8" name="Rectangle 7">
              <a:extLst>
                <a:ext uri="{FF2B5EF4-FFF2-40B4-BE49-F238E27FC236}">
                  <a16:creationId xmlns:a16="http://schemas.microsoft.com/office/drawing/2014/main" id="{F98D68A5-79A3-41DE-8E15-49FB2A43770D}"/>
                </a:ext>
              </a:extLst>
            </p:cNvPr>
            <p:cNvSpPr/>
            <p:nvPr/>
          </p:nvSpPr>
          <p:spPr>
            <a:xfrm>
              <a:off x="5861304" y="4147164"/>
              <a:ext cx="1004316" cy="36576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0" name="Rectangle 9">
              <a:extLst>
                <a:ext uri="{FF2B5EF4-FFF2-40B4-BE49-F238E27FC236}">
                  <a16:creationId xmlns:a16="http://schemas.microsoft.com/office/drawing/2014/main" id="{B40AC488-278F-4B57-9E57-57659217B9D1}"/>
                </a:ext>
              </a:extLst>
            </p:cNvPr>
            <p:cNvSpPr/>
            <p:nvPr/>
          </p:nvSpPr>
          <p:spPr>
            <a:xfrm>
              <a:off x="5952744" y="4512924"/>
              <a:ext cx="1004316" cy="36576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grpSp>
      <p:sp>
        <p:nvSpPr>
          <p:cNvPr id="6" name="TextBox 5">
            <a:extLst>
              <a:ext uri="{FF2B5EF4-FFF2-40B4-BE49-F238E27FC236}">
                <a16:creationId xmlns:a16="http://schemas.microsoft.com/office/drawing/2014/main" id="{503BC782-360C-4657-2188-B34E7995D7CD}"/>
              </a:ext>
            </a:extLst>
          </p:cNvPr>
          <p:cNvSpPr txBox="1"/>
          <p:nvPr/>
        </p:nvSpPr>
        <p:spPr>
          <a:xfrm>
            <a:off x="236288" y="6353546"/>
            <a:ext cx="760645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1-Lau R, Beard M, Gupta S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S</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Schatz H,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Afanasjev</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A V, Brown E F,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Deibel</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A,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Gasques</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L R,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Hitt</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G W, Hix W R,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Keek</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L,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M¨oller</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P,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Shternin</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P S, Steiner A W,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Wiescher</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M and Xu Y 2018 </a:t>
            </a:r>
            <a:r>
              <a:rPr kumimoji="0" lang="en-CA"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ApJ</a:t>
            </a:r>
            <a:r>
              <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rPr>
              <a:t> 859 62 https://dx.doi.org/10.3847/1538-4357/aabfe0</a:t>
            </a:r>
          </a:p>
        </p:txBody>
      </p:sp>
    </p:spTree>
    <p:extLst>
      <p:ext uri="{BB962C8B-B14F-4D97-AF65-F5344CB8AC3E}">
        <p14:creationId xmlns:p14="http://schemas.microsoft.com/office/powerpoint/2010/main" val="114677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AD85578-1E4B-4014-9D52-E76894750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2">
              <a:alpha val="5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Rectangle 10">
            <a:extLst>
              <a:ext uri="{FF2B5EF4-FFF2-40B4-BE49-F238E27FC236}">
                <a16:creationId xmlns:a16="http://schemas.microsoft.com/office/drawing/2014/main" id="{48550B3F-9390-4CA1-B3C8-91529289D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46537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AAF773-B2CF-4E72-BFE6-575EF1C1A94C}"/>
              </a:ext>
            </a:extLst>
          </p:cNvPr>
          <p:cNvSpPr>
            <a:spLocks noGrp="1"/>
          </p:cNvSpPr>
          <p:nvPr>
            <p:ph type="title"/>
          </p:nvPr>
        </p:nvSpPr>
        <p:spPr>
          <a:xfrm>
            <a:off x="1949518" y="1059838"/>
            <a:ext cx="3632052" cy="4738324"/>
          </a:xfrm>
          <a:noFill/>
          <a:ln>
            <a:noFill/>
          </a:ln>
        </p:spPr>
        <p:txBody>
          <a:bodyPr>
            <a:normAutofit/>
          </a:bodyPr>
          <a:lstStyle/>
          <a:p>
            <a:r>
              <a:rPr lang="en-CA" sz="2500" dirty="0">
                <a:solidFill>
                  <a:schemeClr val="bg1"/>
                </a:solidFill>
              </a:rPr>
              <a:t>Free neutrons are degenerate at thermodynamic conditions relevant to accreting stars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E2CCB07-6975-424D-9299-AAB5D7233A58}"/>
                  </a:ext>
                </a:extLst>
              </p:cNvPr>
              <p:cNvSpPr>
                <a:spLocks noGrp="1"/>
              </p:cNvSpPr>
              <p:nvPr>
                <p:ph idx="1"/>
              </p:nvPr>
            </p:nvSpPr>
            <p:spPr>
              <a:xfrm>
                <a:off x="6679109" y="1054669"/>
                <a:ext cx="5045335" cy="4738323"/>
              </a:xfrm>
            </p:spPr>
            <p:txBody>
              <a:bodyPr anchor="ctr">
                <a:normAutofit/>
              </a:bodyPr>
              <a:lstStyle/>
              <a:p>
                <a:r>
                  <a:rPr lang="en-CA" sz="2400" dirty="0"/>
                  <a:t>Gas of neutrons are incredibly dense, must account for degenerate states</a:t>
                </a:r>
              </a:p>
              <a:p>
                <a:endParaRPr lang="en-CA" sz="2400" dirty="0"/>
              </a:p>
              <a:p>
                <a:r>
                  <a:rPr lang="en-CA" sz="2400" dirty="0"/>
                  <a:t>Assuming T = 0.1 GK, neutron thermal wavelength ~160fm, while at a number density of</a:t>
                </a:r>
                <a14:m>
                  <m:oMath xmlns:m="http://schemas.openxmlformats.org/officeDocument/2006/math">
                    <m:r>
                      <a:rPr lang="en-CA" sz="2400" b="0" i="0" dirty="0" smtClean="0">
                        <a:latin typeface="Cambria Math" panose="02040503050406030204" pitchFamily="18" charset="0"/>
                      </a:rPr>
                      <m:t> </m:t>
                    </m:r>
                    <m:r>
                      <a:rPr lang="en-CA" sz="2400" i="1" dirty="0">
                        <a:latin typeface="Cambria Math" panose="02040503050406030204" pitchFamily="18" charset="0"/>
                      </a:rPr>
                      <m:t>1× </m:t>
                    </m:r>
                    <m:sSup>
                      <m:sSupPr>
                        <m:ctrlPr>
                          <a:rPr lang="en-CA" sz="2400" i="1" dirty="0">
                            <a:latin typeface="Cambria Math" panose="02040503050406030204" pitchFamily="18" charset="0"/>
                          </a:rPr>
                        </m:ctrlPr>
                      </m:sSupPr>
                      <m:e>
                        <m:r>
                          <a:rPr lang="en-CA" sz="2400" i="1" dirty="0">
                            <a:latin typeface="Cambria Math" panose="02040503050406030204" pitchFamily="18" charset="0"/>
                          </a:rPr>
                          <m:t>10</m:t>
                        </m:r>
                      </m:e>
                      <m:sup>
                        <m:r>
                          <a:rPr lang="en-CA" sz="2400" i="1" dirty="0">
                            <a:latin typeface="Cambria Math" panose="02040503050406030204" pitchFamily="18" charset="0"/>
                          </a:rPr>
                          <m:t>−4</m:t>
                        </m:r>
                      </m:sup>
                    </m:sSup>
                    <m:r>
                      <a:rPr lang="en-CA" sz="2400" i="1" dirty="0">
                        <a:latin typeface="Cambria Math" panose="02040503050406030204" pitchFamily="18" charset="0"/>
                      </a:rPr>
                      <m:t> </m:t>
                    </m:r>
                    <m:r>
                      <a:rPr lang="en-CA" sz="2400" i="1" dirty="0">
                        <a:latin typeface="Cambria Math" panose="02040503050406030204" pitchFamily="18" charset="0"/>
                      </a:rPr>
                      <m:t>𝑓</m:t>
                    </m:r>
                    <m:sSup>
                      <m:sSupPr>
                        <m:ctrlPr>
                          <a:rPr lang="en-CA" sz="2400" i="1" dirty="0">
                            <a:latin typeface="Cambria Math" panose="02040503050406030204" pitchFamily="18" charset="0"/>
                          </a:rPr>
                        </m:ctrlPr>
                      </m:sSupPr>
                      <m:e>
                        <m:r>
                          <a:rPr lang="en-CA" sz="2400" i="1" dirty="0">
                            <a:latin typeface="Cambria Math" panose="02040503050406030204" pitchFamily="18" charset="0"/>
                          </a:rPr>
                          <m:t>𝑚</m:t>
                        </m:r>
                      </m:e>
                      <m:sup>
                        <m:r>
                          <a:rPr lang="en-CA" sz="2400" i="1" dirty="0">
                            <a:latin typeface="Cambria Math" panose="02040503050406030204" pitchFamily="18" charset="0"/>
                          </a:rPr>
                          <m:t>−3</m:t>
                        </m:r>
                      </m:sup>
                    </m:sSup>
                    <m:r>
                      <a:rPr lang="en-CA" sz="2400" b="0" i="1" dirty="0" smtClean="0">
                        <a:latin typeface="Cambria Math" panose="02040503050406030204" pitchFamily="18" charset="0"/>
                      </a:rPr>
                      <m:t> </m:t>
                    </m:r>
                  </m:oMath>
                </a14:m>
                <a:r>
                  <a:rPr lang="en-CA" sz="2400" dirty="0"/>
                  <a:t> or ~ </a:t>
                </a:r>
                <a14:m>
                  <m:oMath xmlns:m="http://schemas.openxmlformats.org/officeDocument/2006/math">
                    <m:r>
                      <a:rPr lang="en-CA" sz="2400" i="1">
                        <a:latin typeface="Cambria Math" panose="02040503050406030204" pitchFamily="18" charset="0"/>
                      </a:rPr>
                      <m:t>2×</m:t>
                    </m:r>
                    <m:sSup>
                      <m:sSupPr>
                        <m:ctrlPr>
                          <a:rPr lang="en-CA" sz="2400" i="1">
                            <a:latin typeface="Cambria Math" panose="02040503050406030204" pitchFamily="18" charset="0"/>
                          </a:rPr>
                        </m:ctrlPr>
                      </m:sSupPr>
                      <m:e>
                        <m:r>
                          <a:rPr lang="en-CA" sz="2400" i="1">
                            <a:latin typeface="Cambria Math" panose="02040503050406030204" pitchFamily="18" charset="0"/>
                          </a:rPr>
                          <m:t>10</m:t>
                        </m:r>
                      </m:e>
                      <m:sup>
                        <m:r>
                          <a:rPr lang="en-CA" sz="2400" i="1">
                            <a:latin typeface="Cambria Math" panose="02040503050406030204" pitchFamily="18" charset="0"/>
                          </a:rPr>
                          <m:t>12</m:t>
                        </m:r>
                      </m:sup>
                    </m:sSup>
                    <m:r>
                      <a:rPr lang="en-CA" sz="2400" i="1">
                        <a:latin typeface="Cambria Math" panose="02040503050406030204" pitchFamily="18" charset="0"/>
                      </a:rPr>
                      <m:t>𝑔</m:t>
                    </m:r>
                    <m:r>
                      <a:rPr lang="en-CA" sz="2400" i="1">
                        <a:latin typeface="Cambria Math" panose="02040503050406030204" pitchFamily="18" charset="0"/>
                      </a:rPr>
                      <m:t>/</m:t>
                    </m:r>
                    <m:r>
                      <a:rPr lang="en-CA" sz="2400" i="1">
                        <a:latin typeface="Cambria Math" panose="02040503050406030204" pitchFamily="18" charset="0"/>
                      </a:rPr>
                      <m:t>𝑐</m:t>
                    </m:r>
                    <m:sSup>
                      <m:sSupPr>
                        <m:ctrlPr>
                          <a:rPr lang="en-CA" sz="2400" i="1">
                            <a:latin typeface="Cambria Math" panose="02040503050406030204" pitchFamily="18" charset="0"/>
                          </a:rPr>
                        </m:ctrlPr>
                      </m:sSupPr>
                      <m:e>
                        <m:r>
                          <a:rPr lang="en-CA" sz="2400" i="1">
                            <a:latin typeface="Cambria Math" panose="02040503050406030204" pitchFamily="18" charset="0"/>
                          </a:rPr>
                          <m:t>𝑚</m:t>
                        </m:r>
                      </m:e>
                      <m:sup>
                        <m:r>
                          <a:rPr lang="en-CA" sz="2400" i="1">
                            <a:latin typeface="Cambria Math" panose="02040503050406030204" pitchFamily="18" charset="0"/>
                          </a:rPr>
                          <m:t>3</m:t>
                        </m:r>
                      </m:sup>
                    </m:sSup>
                    <m:r>
                      <a:rPr lang="en-CA" sz="2400" i="1" dirty="0">
                        <a:latin typeface="Cambria Math" panose="02040503050406030204" pitchFamily="18" charset="0"/>
                      </a:rPr>
                      <m:t> </m:t>
                    </m:r>
                  </m:oMath>
                </a14:m>
                <a:r>
                  <a:rPr lang="en-CA" sz="2400" dirty="0"/>
                  <a:t>neutron spacing ~ 20 fm.</a:t>
                </a:r>
              </a:p>
              <a:p>
                <a:endParaRPr lang="en-CA" sz="2400" dirty="0"/>
              </a:p>
              <a:p>
                <a:r>
                  <a:rPr lang="en-CA" sz="2400" dirty="0"/>
                  <a:t>Readily available databases assume explosive conditions</a:t>
                </a:r>
              </a:p>
            </p:txBody>
          </p:sp>
        </mc:Choice>
        <mc:Fallback xmlns="">
          <p:sp>
            <p:nvSpPr>
              <p:cNvPr id="3" name="Content Placeholder 2">
                <a:extLst>
                  <a:ext uri="{FF2B5EF4-FFF2-40B4-BE49-F238E27FC236}">
                    <a16:creationId xmlns:a16="http://schemas.microsoft.com/office/drawing/2014/main" id="{CE2CCB07-6975-424D-9299-AAB5D7233A58}"/>
                  </a:ext>
                </a:extLst>
              </p:cNvPr>
              <p:cNvSpPr>
                <a:spLocks noGrp="1" noRot="1" noChangeAspect="1" noMove="1" noResize="1" noEditPoints="1" noAdjustHandles="1" noChangeArrowheads="1" noChangeShapeType="1" noTextEdit="1"/>
              </p:cNvSpPr>
              <p:nvPr>
                <p:ph idx="1"/>
              </p:nvPr>
            </p:nvSpPr>
            <p:spPr>
              <a:xfrm>
                <a:off x="6679109" y="1054669"/>
                <a:ext cx="5045335" cy="4738323"/>
              </a:xfrm>
              <a:blipFill>
                <a:blip r:embed="rId3"/>
                <a:stretch>
                  <a:fillRect l="-1693" r="-2539" b="-1673"/>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8B4C02F7-C0E1-4CBB-A666-C82A003509F2}"/>
              </a:ext>
            </a:extLst>
          </p:cNvPr>
          <p:cNvSpPr>
            <a:spLocks noGrp="1"/>
          </p:cNvSpPr>
          <p:nvPr>
            <p:ph type="sldNum" sz="quarter" idx="12"/>
          </p:nvPr>
        </p:nvSpPr>
        <p:spPr>
          <a:xfrm>
            <a:off x="10758922" y="6217920"/>
            <a:ext cx="365760" cy="365760"/>
          </a:xfrm>
        </p:spPr>
        <p:txBody>
          <a:bodyPr>
            <a:normAutofit/>
          </a:bodyPr>
          <a:lstStyle/>
          <a:p>
            <a:pPr>
              <a:lnSpc>
                <a:spcPct val="90000"/>
              </a:lnSpc>
              <a:spcAft>
                <a:spcPts val="600"/>
              </a:spcAft>
            </a:pPr>
            <a:fld id="{E167DD13-4D39-4C8C-B348-6FB2CC74A8E6}" type="slidenum">
              <a:rPr lang="en-CA" smtClean="0"/>
              <a:pPr>
                <a:lnSpc>
                  <a:spcPct val="90000"/>
                </a:lnSpc>
                <a:spcAft>
                  <a:spcPts val="600"/>
                </a:spcAft>
              </a:pPr>
              <a:t>5</a:t>
            </a:fld>
            <a:endParaRPr lang="en-CA"/>
          </a:p>
        </p:txBody>
      </p:sp>
    </p:spTree>
    <p:extLst>
      <p:ext uri="{BB962C8B-B14F-4D97-AF65-F5344CB8AC3E}">
        <p14:creationId xmlns:p14="http://schemas.microsoft.com/office/powerpoint/2010/main" val="31170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5F0F1-3C37-4C83-BE0B-C50F508F8061}"/>
              </a:ext>
            </a:extLst>
          </p:cNvPr>
          <p:cNvSpPr>
            <a:spLocks noGrp="1"/>
          </p:cNvSpPr>
          <p:nvPr>
            <p:ph type="title"/>
          </p:nvPr>
        </p:nvSpPr>
        <p:spPr>
          <a:solidFill>
            <a:schemeClr val="bg1"/>
          </a:solidFill>
          <a:ln>
            <a:solidFill>
              <a:schemeClr val="tx1">
                <a:lumMod val="50000"/>
                <a:lumOff val="50000"/>
              </a:schemeClr>
            </a:solidFill>
          </a:ln>
        </p:spPr>
        <p:txBody>
          <a:bodyPr>
            <a:normAutofit fontScale="90000"/>
          </a:bodyPr>
          <a:lstStyle/>
          <a:p>
            <a:r>
              <a:rPr lang="en-CA" dirty="0"/>
              <a:t>Stellar reaction rates follow a distribution of velocities (energies)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3E48735-EFDA-48B1-AB59-F9656866EEF8}"/>
                  </a:ext>
                </a:extLst>
              </p:cNvPr>
              <p:cNvSpPr>
                <a:spLocks noGrp="1"/>
              </p:cNvSpPr>
              <p:nvPr>
                <p:ph idx="1"/>
              </p:nvPr>
            </p:nvSpPr>
            <p:spPr>
              <a:xfrm>
                <a:off x="1295400" y="2238703"/>
                <a:ext cx="9601200" cy="4162097"/>
              </a:xfrm>
            </p:spPr>
            <p:txBody>
              <a:bodyPr>
                <a:normAutofit/>
              </a:bodyPr>
              <a:lstStyle/>
              <a:p>
                <a14:m>
                  <m:oMath xmlns:m="http://schemas.openxmlformats.org/officeDocument/2006/math">
                    <m:d>
                      <m:dPr>
                        <m:begChr m:val="⟨"/>
                        <m:endChr m:val="⟩"/>
                        <m:ctrlPr>
                          <a:rPr lang="en-CA" sz="4000" b="0" i="1" smtClean="0">
                            <a:latin typeface="Cambria Math" panose="02040503050406030204" pitchFamily="18" charset="0"/>
                          </a:rPr>
                        </m:ctrlPr>
                      </m:dPr>
                      <m:e>
                        <m:sSup>
                          <m:sSupPr>
                            <m:ctrlPr>
                              <a:rPr lang="en-CA" sz="4000" b="0" i="1" smtClean="0">
                                <a:latin typeface="Cambria Math" panose="02040503050406030204" pitchFamily="18" charset="0"/>
                              </a:rPr>
                            </m:ctrlPr>
                          </m:sSupPr>
                          <m:e>
                            <m:r>
                              <a:rPr lang="en-CA" sz="4000" b="0" i="1" smtClean="0">
                                <a:latin typeface="Cambria Math" panose="02040503050406030204" pitchFamily="18" charset="0"/>
                              </a:rPr>
                              <m:t>𝜎</m:t>
                            </m:r>
                          </m:e>
                          <m:sup>
                            <m:r>
                              <a:rPr lang="en-CA" sz="4000" b="0" i="1" smtClean="0">
                                <a:latin typeface="Cambria Math" panose="02040503050406030204" pitchFamily="18" charset="0"/>
                              </a:rPr>
                              <m:t>∗</m:t>
                            </m:r>
                          </m:sup>
                        </m:sSup>
                        <m:r>
                          <a:rPr lang="en-CA" sz="4000" b="0" i="1" smtClean="0">
                            <a:latin typeface="Cambria Math" panose="02040503050406030204" pitchFamily="18" charset="0"/>
                          </a:rPr>
                          <m:t>𝑣</m:t>
                        </m:r>
                      </m:e>
                    </m:d>
                    <m:r>
                      <a:rPr lang="en-CA" sz="4000" b="0" i="1" smtClean="0">
                        <a:latin typeface="Cambria Math" panose="02040503050406030204" pitchFamily="18" charset="0"/>
                      </a:rPr>
                      <m:t>=</m:t>
                    </m:r>
                    <m:rad>
                      <m:radPr>
                        <m:degHide m:val="on"/>
                        <m:ctrlPr>
                          <a:rPr lang="en-CA" sz="4000" b="0" i="1" smtClean="0">
                            <a:latin typeface="Cambria Math" panose="02040503050406030204" pitchFamily="18" charset="0"/>
                          </a:rPr>
                        </m:ctrlPr>
                      </m:radPr>
                      <m:deg/>
                      <m:e>
                        <m:f>
                          <m:fPr>
                            <m:ctrlPr>
                              <a:rPr lang="en-CA" sz="4000" b="0" i="1" smtClean="0">
                                <a:latin typeface="Cambria Math" panose="02040503050406030204" pitchFamily="18" charset="0"/>
                              </a:rPr>
                            </m:ctrlPr>
                          </m:fPr>
                          <m:num>
                            <m:r>
                              <a:rPr lang="en-CA" sz="4000" b="0" i="1" smtClean="0">
                                <a:latin typeface="Cambria Math" panose="02040503050406030204" pitchFamily="18" charset="0"/>
                              </a:rPr>
                              <m:t>2</m:t>
                            </m:r>
                          </m:num>
                          <m:den>
                            <m:r>
                              <a:rPr lang="en-CA" sz="4000" b="0" i="1" smtClean="0">
                                <a:latin typeface="Cambria Math" panose="02040503050406030204" pitchFamily="18" charset="0"/>
                              </a:rPr>
                              <m:t>𝑚</m:t>
                            </m:r>
                          </m:den>
                        </m:f>
                      </m:e>
                    </m:rad>
                    <m:f>
                      <m:fPr>
                        <m:ctrlPr>
                          <a:rPr lang="en-CA" sz="4000" b="0" i="1" smtClean="0">
                            <a:latin typeface="Cambria Math" panose="02040503050406030204" pitchFamily="18" charset="0"/>
                          </a:rPr>
                        </m:ctrlPr>
                      </m:fPr>
                      <m:num>
                        <m:r>
                          <a:rPr lang="en-CA" sz="4000" b="0" i="1" smtClean="0">
                            <a:latin typeface="Cambria Math" panose="02040503050406030204" pitchFamily="18" charset="0"/>
                          </a:rPr>
                          <m:t>1</m:t>
                        </m:r>
                      </m:num>
                      <m:den>
                        <m:r>
                          <a:rPr lang="en-CA" sz="4000" b="0" i="1" smtClean="0">
                            <a:latin typeface="Cambria Math" panose="02040503050406030204" pitchFamily="18" charset="0"/>
                          </a:rPr>
                          <m:t>𝑁</m:t>
                        </m:r>
                      </m:den>
                    </m:f>
                    <m:nary>
                      <m:naryPr>
                        <m:limLoc m:val="undOvr"/>
                        <m:ctrlPr>
                          <a:rPr lang="en-CA" sz="4000" b="0" i="1" smtClean="0">
                            <a:latin typeface="Cambria Math" panose="02040503050406030204" pitchFamily="18" charset="0"/>
                          </a:rPr>
                        </m:ctrlPr>
                      </m:naryPr>
                      <m:sub>
                        <m:r>
                          <m:rPr>
                            <m:brk m:alnAt="24"/>
                          </m:rPr>
                          <a:rPr lang="en-CA" sz="4000" b="0" i="1" smtClean="0">
                            <a:latin typeface="Cambria Math" panose="02040503050406030204" pitchFamily="18" charset="0"/>
                          </a:rPr>
                          <m:t>0</m:t>
                        </m:r>
                      </m:sub>
                      <m:sup>
                        <m:r>
                          <a:rPr lang="en-CA" sz="4000" b="0" i="1" smtClean="0">
                            <a:latin typeface="Cambria Math" panose="02040503050406030204" pitchFamily="18" charset="0"/>
                          </a:rPr>
                          <m:t>∞</m:t>
                        </m:r>
                      </m:sup>
                      <m:e>
                        <m:r>
                          <a:rPr lang="en-CA" sz="4000" b="0" i="1" smtClean="0">
                            <a:latin typeface="Cambria Math" panose="02040503050406030204" pitchFamily="18" charset="0"/>
                          </a:rPr>
                          <m:t>𝐸</m:t>
                        </m:r>
                        <m:sSup>
                          <m:sSupPr>
                            <m:ctrlPr>
                              <a:rPr lang="en-CA" sz="4000" b="0" i="1" smtClean="0">
                                <a:latin typeface="Cambria Math" panose="02040503050406030204" pitchFamily="18" charset="0"/>
                              </a:rPr>
                            </m:ctrlPr>
                          </m:sSupPr>
                          <m:e>
                            <m:r>
                              <a:rPr lang="en-CA" sz="4000" b="0" i="1" smtClean="0">
                                <a:latin typeface="Cambria Math" panose="02040503050406030204" pitchFamily="18" charset="0"/>
                              </a:rPr>
                              <m:t> </m:t>
                            </m:r>
                            <m:r>
                              <a:rPr lang="en-CA" sz="4000" b="0" i="1" smtClean="0">
                                <a:latin typeface="Cambria Math" panose="02040503050406030204" pitchFamily="18" charset="0"/>
                              </a:rPr>
                              <m:t>𝜎</m:t>
                            </m:r>
                          </m:e>
                          <m:sup>
                            <m:r>
                              <a:rPr lang="en-CA" sz="4000" b="0" i="1" smtClean="0">
                                <a:latin typeface="Cambria Math" panose="02040503050406030204" pitchFamily="18" charset="0"/>
                              </a:rPr>
                              <m:t>∗</m:t>
                            </m:r>
                          </m:sup>
                        </m:sSup>
                        <m:d>
                          <m:dPr>
                            <m:ctrlPr>
                              <a:rPr lang="en-CA" sz="4000" b="0" i="1" smtClean="0">
                                <a:latin typeface="Cambria Math" panose="02040503050406030204" pitchFamily="18" charset="0"/>
                              </a:rPr>
                            </m:ctrlPr>
                          </m:dPr>
                          <m:e>
                            <m:r>
                              <a:rPr lang="en-CA" sz="4000" b="0" i="1" smtClean="0">
                                <a:latin typeface="Cambria Math" panose="02040503050406030204" pitchFamily="18" charset="0"/>
                              </a:rPr>
                              <m:t>𝐸</m:t>
                            </m:r>
                          </m:e>
                        </m:d>
                        <m:r>
                          <a:rPr lang="en-CA" sz="4000" b="0" i="1" smtClean="0">
                            <a:latin typeface="Cambria Math" panose="02040503050406030204" pitchFamily="18" charset="0"/>
                          </a:rPr>
                          <m:t> </m:t>
                        </m:r>
                        <m:r>
                          <a:rPr lang="en-CA" sz="4000" b="0" i="1" smtClean="0">
                            <a:latin typeface="Cambria Math" panose="02040503050406030204" pitchFamily="18" charset="0"/>
                          </a:rPr>
                          <m:t>𝑓</m:t>
                        </m:r>
                        <m:d>
                          <m:dPr>
                            <m:ctrlPr>
                              <a:rPr lang="en-CA" sz="4000" b="0" i="1" smtClean="0">
                                <a:latin typeface="Cambria Math" panose="02040503050406030204" pitchFamily="18" charset="0"/>
                              </a:rPr>
                            </m:ctrlPr>
                          </m:dPr>
                          <m:e>
                            <m:r>
                              <a:rPr lang="en-CA" sz="4000" b="0" i="1" smtClean="0">
                                <a:latin typeface="Cambria Math" panose="02040503050406030204" pitchFamily="18" charset="0"/>
                              </a:rPr>
                              <m:t>𝐸</m:t>
                            </m:r>
                            <m:r>
                              <a:rPr lang="en-CA" sz="4000" b="0" i="1" smtClean="0">
                                <a:latin typeface="Cambria Math" panose="02040503050406030204" pitchFamily="18" charset="0"/>
                              </a:rPr>
                              <m:t>,</m:t>
                            </m:r>
                            <m:r>
                              <a:rPr lang="en-CA" sz="4000" b="0" i="1" smtClean="0">
                                <a:latin typeface="Cambria Math" panose="02040503050406030204" pitchFamily="18" charset="0"/>
                              </a:rPr>
                              <m:t>𝑇</m:t>
                            </m:r>
                            <m:r>
                              <a:rPr lang="en-CA" sz="4000" b="0" i="1" smtClean="0">
                                <a:latin typeface="Cambria Math" panose="02040503050406030204" pitchFamily="18" charset="0"/>
                              </a:rPr>
                              <m:t>,</m:t>
                            </m:r>
                            <m:r>
                              <a:rPr lang="en-CA" sz="4000" b="0" i="1" smtClean="0">
                                <a:latin typeface="Cambria Math" panose="02040503050406030204" pitchFamily="18" charset="0"/>
                              </a:rPr>
                              <m:t>𝜇</m:t>
                            </m:r>
                          </m:e>
                        </m:d>
                        <m:r>
                          <a:rPr lang="en-CA" sz="4000" b="0" i="1" smtClean="0">
                            <a:latin typeface="Cambria Math" panose="02040503050406030204" pitchFamily="18" charset="0"/>
                          </a:rPr>
                          <m:t> </m:t>
                        </m:r>
                        <m:r>
                          <a:rPr lang="en-CA" sz="4000" b="0" i="1" smtClean="0">
                            <a:latin typeface="Cambria Math" panose="02040503050406030204" pitchFamily="18" charset="0"/>
                          </a:rPr>
                          <m:t>𝑑𝐸</m:t>
                        </m:r>
                      </m:e>
                    </m:nary>
                  </m:oMath>
                </a14:m>
                <a:endParaRPr lang="en-CA" sz="4000" b="0" dirty="0"/>
              </a:p>
              <a:p>
                <a:r>
                  <a:rPr lang="en-CA" sz="2800" dirty="0"/>
                  <a:t>Classically, </a:t>
                </a:r>
                <a14:m>
                  <m:oMath xmlns:m="http://schemas.openxmlformats.org/officeDocument/2006/math">
                    <m:r>
                      <a:rPr lang="en-CA" sz="2800" b="0" i="1" smtClean="0">
                        <a:latin typeface="Cambria Math" panose="02040503050406030204" pitchFamily="18" charset="0"/>
                      </a:rPr>
                      <m:t>𝑓</m:t>
                    </m:r>
                    <m:r>
                      <a:rPr lang="en-CA" sz="2800" b="0" i="1" smtClean="0">
                        <a:latin typeface="Cambria Math" panose="02040503050406030204" pitchFamily="18" charset="0"/>
                      </a:rPr>
                      <m:t>=</m:t>
                    </m:r>
                    <m:sSup>
                      <m:sSupPr>
                        <m:ctrlPr>
                          <a:rPr lang="en-CA" sz="2800" b="0" i="1" smtClean="0">
                            <a:latin typeface="Cambria Math" panose="02040503050406030204" pitchFamily="18" charset="0"/>
                          </a:rPr>
                        </m:ctrlPr>
                      </m:sSupPr>
                      <m:e>
                        <m:r>
                          <a:rPr lang="en-CA" sz="2800" b="0" i="1" smtClean="0">
                            <a:latin typeface="Cambria Math" panose="02040503050406030204" pitchFamily="18" charset="0"/>
                          </a:rPr>
                          <m:t>𝑒</m:t>
                        </m:r>
                      </m:e>
                      <m:sup>
                        <m:r>
                          <a:rPr lang="en-CA" sz="2800" b="0" i="1" smtClean="0">
                            <a:latin typeface="Cambria Math" panose="02040503050406030204" pitchFamily="18" charset="0"/>
                          </a:rPr>
                          <m:t>−</m:t>
                        </m:r>
                        <m:r>
                          <a:rPr lang="en-CA" sz="2800" b="0" i="1" smtClean="0">
                            <a:latin typeface="Cambria Math" panose="02040503050406030204" pitchFamily="18" charset="0"/>
                          </a:rPr>
                          <m:t>𝐸</m:t>
                        </m:r>
                        <m:r>
                          <a:rPr lang="en-CA" sz="2800" b="0" i="1" smtClean="0">
                            <a:latin typeface="Cambria Math" panose="02040503050406030204" pitchFamily="18" charset="0"/>
                          </a:rPr>
                          <m:t>/</m:t>
                        </m:r>
                        <m:r>
                          <a:rPr lang="en-CA" sz="2800" b="0" i="1" smtClean="0">
                            <a:latin typeface="Cambria Math" panose="02040503050406030204" pitchFamily="18" charset="0"/>
                          </a:rPr>
                          <m:t>𝑇</m:t>
                        </m:r>
                      </m:sup>
                    </m:sSup>
                  </m:oMath>
                </a14:m>
                <a:endParaRPr lang="en-CA" sz="2800" dirty="0"/>
              </a:p>
              <a:p>
                <a:r>
                  <a:rPr lang="en-CA" sz="2800" b="0" dirty="0"/>
                  <a:t>Degenerate matter, </a:t>
                </a:r>
                <a14:m>
                  <m:oMath xmlns:m="http://schemas.openxmlformats.org/officeDocument/2006/math">
                    <m:r>
                      <a:rPr lang="en-CA" sz="2800" b="0" i="1" smtClean="0">
                        <a:latin typeface="Cambria Math" panose="02040503050406030204" pitchFamily="18" charset="0"/>
                      </a:rPr>
                      <m:t>𝑓</m:t>
                    </m:r>
                    <m:r>
                      <a:rPr lang="en-CA" sz="2800" b="0" i="1" smtClean="0">
                        <a:latin typeface="Cambria Math" panose="02040503050406030204" pitchFamily="18" charset="0"/>
                      </a:rPr>
                      <m:t>=</m:t>
                    </m:r>
                    <m:sSup>
                      <m:sSupPr>
                        <m:ctrlPr>
                          <a:rPr lang="en-CA" sz="2800" b="0" i="1" smtClean="0">
                            <a:latin typeface="Cambria Math" panose="02040503050406030204" pitchFamily="18" charset="0"/>
                          </a:rPr>
                        </m:ctrlPr>
                      </m:sSupPr>
                      <m:e>
                        <m:d>
                          <m:dPr>
                            <m:ctrlPr>
                              <a:rPr lang="en-CA" sz="2800" b="0" i="1" smtClean="0">
                                <a:latin typeface="Cambria Math" panose="02040503050406030204" pitchFamily="18" charset="0"/>
                              </a:rPr>
                            </m:ctrlPr>
                          </m:dPr>
                          <m:e>
                            <m:r>
                              <a:rPr lang="en-CA" sz="2800" b="0" i="1" smtClean="0">
                                <a:latin typeface="Cambria Math" panose="02040503050406030204" pitchFamily="18" charset="0"/>
                              </a:rPr>
                              <m:t> </m:t>
                            </m:r>
                            <m:sSup>
                              <m:sSupPr>
                                <m:ctrlPr>
                                  <a:rPr lang="en-CA" sz="2800" i="1">
                                    <a:latin typeface="Cambria Math" panose="02040503050406030204" pitchFamily="18" charset="0"/>
                                  </a:rPr>
                                </m:ctrlPr>
                              </m:sSupPr>
                              <m:e>
                                <m:r>
                                  <a:rPr lang="en-CA" sz="2800" i="1">
                                    <a:latin typeface="Cambria Math" panose="02040503050406030204" pitchFamily="18" charset="0"/>
                                  </a:rPr>
                                  <m:t>𝑒</m:t>
                                </m:r>
                              </m:e>
                              <m:sup>
                                <m:f>
                                  <m:fPr>
                                    <m:ctrlPr>
                                      <a:rPr lang="en-CA" sz="2800" i="1">
                                        <a:latin typeface="Cambria Math" panose="02040503050406030204" pitchFamily="18" charset="0"/>
                                      </a:rPr>
                                    </m:ctrlPr>
                                  </m:fPr>
                                  <m:num>
                                    <m:r>
                                      <a:rPr lang="en-CA" sz="2800" i="1">
                                        <a:latin typeface="Cambria Math" panose="02040503050406030204" pitchFamily="18" charset="0"/>
                                      </a:rPr>
                                      <m:t>𝐸</m:t>
                                    </m:r>
                                    <m:r>
                                      <a:rPr lang="en-CA" sz="2800" i="1">
                                        <a:latin typeface="Cambria Math" panose="02040503050406030204" pitchFamily="18" charset="0"/>
                                      </a:rPr>
                                      <m:t>−</m:t>
                                    </m:r>
                                    <m:r>
                                      <a:rPr lang="en-CA" sz="2800" i="1">
                                        <a:latin typeface="Cambria Math" panose="02040503050406030204" pitchFamily="18" charset="0"/>
                                      </a:rPr>
                                      <m:t>𝜇</m:t>
                                    </m:r>
                                  </m:num>
                                  <m:den>
                                    <m:r>
                                      <a:rPr lang="en-CA" sz="2800" i="1">
                                        <a:latin typeface="Cambria Math" panose="02040503050406030204" pitchFamily="18" charset="0"/>
                                      </a:rPr>
                                      <m:t>𝑇</m:t>
                                    </m:r>
                                  </m:den>
                                </m:f>
                              </m:sup>
                            </m:sSup>
                            <m:r>
                              <a:rPr lang="en-CA" sz="2800" i="1">
                                <a:latin typeface="Cambria Math" panose="02040503050406030204" pitchFamily="18" charset="0"/>
                              </a:rPr>
                              <m:t>+1</m:t>
                            </m:r>
                          </m:e>
                        </m:d>
                      </m:e>
                      <m:sup>
                        <m:r>
                          <a:rPr lang="en-CA" sz="2800" b="0" i="1" smtClean="0">
                            <a:latin typeface="Cambria Math" panose="02040503050406030204" pitchFamily="18" charset="0"/>
                          </a:rPr>
                          <m:t>−1</m:t>
                        </m:r>
                      </m:sup>
                    </m:sSup>
                    <m:r>
                      <a:rPr lang="en-CA" sz="2800" b="0" i="1" smtClean="0">
                        <a:latin typeface="Cambria Math" panose="02040503050406030204" pitchFamily="18" charset="0"/>
                      </a:rPr>
                      <m:t> </m:t>
                    </m:r>
                  </m:oMath>
                </a14:m>
                <a:endParaRPr lang="en-CA" sz="2800" b="0" dirty="0"/>
              </a:p>
              <a:p>
                <a:endParaRPr lang="en-CA" sz="2800" b="0" dirty="0"/>
              </a:p>
              <a:p>
                <a:r>
                  <a:rPr lang="en-CA" sz="2800" dirty="0"/>
                  <a:t>Reasonable approximation</a:t>
                </a:r>
                <a:r>
                  <a:rPr lang="en-CA" sz="2800" baseline="30000" dirty="0"/>
                  <a:t>2</a:t>
                </a:r>
                <a:r>
                  <a:rPr lang="en-CA" sz="2800" dirty="0"/>
                  <a:t>: </a:t>
                </a:r>
                <a14:m>
                  <m:oMath xmlns:m="http://schemas.openxmlformats.org/officeDocument/2006/math">
                    <m:sSup>
                      <m:sSupPr>
                        <m:ctrlPr>
                          <a:rPr lang="en-CA" sz="2800" b="0" i="1" smtClean="0">
                            <a:latin typeface="Cambria Math" panose="02040503050406030204" pitchFamily="18" charset="0"/>
                          </a:rPr>
                        </m:ctrlPr>
                      </m:sSupPr>
                      <m:e>
                        <m:r>
                          <a:rPr lang="en-CA" sz="2800" b="0" i="1" smtClean="0">
                            <a:latin typeface="Cambria Math" panose="02040503050406030204" pitchFamily="18" charset="0"/>
                          </a:rPr>
                          <m:t>𝜎</m:t>
                        </m:r>
                      </m:e>
                      <m:sup>
                        <m:r>
                          <a:rPr lang="en-CA" sz="2800" b="0" i="1" smtClean="0">
                            <a:latin typeface="Cambria Math" panose="02040503050406030204" pitchFamily="18" charset="0"/>
                          </a:rPr>
                          <m:t>∗</m:t>
                        </m:r>
                      </m:sup>
                    </m:sSup>
                    <m:d>
                      <m:dPr>
                        <m:ctrlPr>
                          <a:rPr lang="en-CA" sz="2800" b="0" i="1" smtClean="0">
                            <a:latin typeface="Cambria Math" panose="02040503050406030204" pitchFamily="18" charset="0"/>
                          </a:rPr>
                        </m:ctrlPr>
                      </m:dPr>
                      <m:e>
                        <m:r>
                          <a:rPr lang="en-CA" sz="2800" b="0" i="1" smtClean="0">
                            <a:latin typeface="Cambria Math" panose="02040503050406030204" pitchFamily="18" charset="0"/>
                          </a:rPr>
                          <m:t>𝐸</m:t>
                        </m:r>
                      </m:e>
                    </m:d>
                    <m:r>
                      <a:rPr lang="en-CA" sz="2800" b="0" i="1" smtClean="0">
                        <a:latin typeface="Cambria Math" panose="02040503050406030204" pitchFamily="18" charset="0"/>
                        <a:ea typeface="Cambria Math" panose="02040503050406030204" pitchFamily="18" charset="0"/>
                      </a:rPr>
                      <m:t>≈</m:t>
                    </m:r>
                    <m:r>
                      <a:rPr lang="en-CA" sz="2800" b="0" i="1" smtClean="0">
                        <a:latin typeface="Cambria Math" panose="02040503050406030204" pitchFamily="18" charset="0"/>
                        <a:ea typeface="Cambria Math" panose="02040503050406030204" pitchFamily="18" charset="0"/>
                      </a:rPr>
                      <m:t>𝜎</m:t>
                    </m:r>
                    <m:d>
                      <m:dPr>
                        <m:ctrlPr>
                          <a:rPr lang="en-CA" sz="2800" b="0" i="1" smtClean="0">
                            <a:latin typeface="Cambria Math" panose="02040503050406030204" pitchFamily="18" charset="0"/>
                            <a:ea typeface="Cambria Math" panose="02040503050406030204" pitchFamily="18" charset="0"/>
                          </a:rPr>
                        </m:ctrlPr>
                      </m:dPr>
                      <m:e>
                        <m:r>
                          <a:rPr lang="en-CA" sz="2800" b="0" i="1" smtClean="0">
                            <a:latin typeface="Cambria Math" panose="02040503050406030204" pitchFamily="18" charset="0"/>
                            <a:ea typeface="Cambria Math" panose="02040503050406030204" pitchFamily="18" charset="0"/>
                          </a:rPr>
                          <m:t>𝐸</m:t>
                        </m:r>
                      </m:e>
                    </m:d>
                  </m:oMath>
                </a14:m>
                <a:endParaRPr lang="en-CA" sz="2800" dirty="0"/>
              </a:p>
            </p:txBody>
          </p:sp>
        </mc:Choice>
        <mc:Fallback xmlns="">
          <p:sp>
            <p:nvSpPr>
              <p:cNvPr id="3" name="Content Placeholder 2">
                <a:extLst>
                  <a:ext uri="{FF2B5EF4-FFF2-40B4-BE49-F238E27FC236}">
                    <a16:creationId xmlns:a16="http://schemas.microsoft.com/office/drawing/2014/main" id="{D3E48735-EFDA-48B1-AB59-F9656866EEF8}"/>
                  </a:ext>
                </a:extLst>
              </p:cNvPr>
              <p:cNvSpPr>
                <a:spLocks noGrp="1" noRot="1" noChangeAspect="1" noMove="1" noResize="1" noEditPoints="1" noAdjustHandles="1" noChangeArrowheads="1" noChangeShapeType="1" noTextEdit="1"/>
              </p:cNvSpPr>
              <p:nvPr>
                <p:ph idx="1"/>
              </p:nvPr>
            </p:nvSpPr>
            <p:spPr>
              <a:xfrm>
                <a:off x="1295400" y="2238703"/>
                <a:ext cx="9601200" cy="4162097"/>
              </a:xfrm>
              <a:blipFill>
                <a:blip r:embed="rId4"/>
                <a:stretch>
                  <a:fillRect l="-1143"/>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BB8EAA32-0DB6-43BD-8E26-D0CD833F65E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167DD13-4D39-4C8C-B348-6FB2CC74A8E6}" type="slidenum">
              <a:rPr kumimoji="0" lang="en-CA"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CA"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xtBox 4">
            <a:extLst>
              <a:ext uri="{FF2B5EF4-FFF2-40B4-BE49-F238E27FC236}">
                <a16:creationId xmlns:a16="http://schemas.microsoft.com/office/drawing/2014/main" id="{2F6F4CF8-92B4-B6F7-6A89-548DC2D44015}"/>
              </a:ext>
            </a:extLst>
          </p:cNvPr>
          <p:cNvSpPr txBox="1"/>
          <p:nvPr/>
        </p:nvSpPr>
        <p:spPr>
          <a:xfrm>
            <a:off x="93784" y="6529754"/>
            <a:ext cx="8908464"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anose="020B0502020104020203"/>
                <a:ea typeface="+mn-ea"/>
                <a:cs typeface="+mn-cs"/>
              </a:rPr>
              <a:t>2-Shternin P S, Beard M, </a:t>
            </a:r>
            <a:r>
              <a:rPr kumimoji="0" lang="en-US"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Wiescher</a:t>
            </a:r>
            <a:r>
              <a:rPr kumimoji="0" lang="en-US" sz="1200" b="0" i="0" u="none" strike="noStrike" kern="1200" cap="none" spc="0" normalizeH="0" baseline="0" noProof="0" dirty="0">
                <a:ln>
                  <a:noFill/>
                </a:ln>
                <a:solidFill>
                  <a:srgbClr val="000000"/>
                </a:solidFill>
                <a:effectLst/>
                <a:uLnTx/>
                <a:uFillTx/>
                <a:latin typeface="Gill Sans MT" panose="020B0502020104020203"/>
                <a:ea typeface="+mn-ea"/>
                <a:cs typeface="+mn-cs"/>
              </a:rPr>
              <a:t> M and Yakovlev D G 2012 Phys. Rev. C 86(1) 015808 https://link.aps.org/doi/10.1103/PhysRevC.86.015808</a:t>
            </a:r>
            <a:endPar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custDataLst>
      <p:tags r:id="rId1"/>
    </p:custDataLst>
    <p:extLst>
      <p:ext uri="{BB962C8B-B14F-4D97-AF65-F5344CB8AC3E}">
        <p14:creationId xmlns:p14="http://schemas.microsoft.com/office/powerpoint/2010/main" val="168631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5DDFDD3-AD73-B53A-D58D-71555E533558}"/>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67DD13-4D39-4C8C-B348-6FB2CC74A8E6}" type="slidenum">
              <a:rPr kumimoji="0" lang="en-CA"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CA"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pic>
        <p:nvPicPr>
          <p:cNvPr id="2052" name="Picture 4">
            <a:extLst>
              <a:ext uri="{FF2B5EF4-FFF2-40B4-BE49-F238E27FC236}">
                <a16:creationId xmlns:a16="http://schemas.microsoft.com/office/drawing/2014/main" id="{DF1D98F4-7BC8-2B6F-5147-D0AF64A5B3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00" y="548162"/>
            <a:ext cx="5438132" cy="528045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C2D35DE4-BD8A-1FDF-9953-73EE74AFDC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483" y="548161"/>
            <a:ext cx="5985735" cy="528045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D7CBD3B-50A6-8305-FF4C-23490E7B69F9}"/>
                  </a:ext>
                </a:extLst>
              </p:cNvPr>
              <p:cNvSpPr txBox="1"/>
              <p:nvPr/>
            </p:nvSpPr>
            <p:spPr>
              <a:xfrm>
                <a:off x="6022060" y="2473737"/>
                <a:ext cx="6094140" cy="142930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𝜎</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𝑣</m:t>
                          </m:r>
                        </m:e>
                      </m:d>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ad>
                        <m:radPr>
                          <m:degHide m:val="on"/>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radPr>
                        <m:deg/>
                        <m:e>
                          <m:f>
                            <m:fPr>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2</m:t>
                              </m:r>
                            </m:num>
                            <m:den>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𝑚</m:t>
                              </m:r>
                            </m:den>
                          </m:f>
                        </m:e>
                      </m:rad>
                      <m:f>
                        <m:fPr>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num>
                        <m:den>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𝑁</m:t>
                          </m:r>
                        </m:den>
                      </m:f>
                      <m:nary>
                        <m:naryPr>
                          <m:limLoc m:val="undOvr"/>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naryPr>
                        <m:sub>
                          <m:r>
                            <m:rPr>
                              <m:brk m:alnAt="24"/>
                            </m:r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sub>
                        <m:sup>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up>
                        <m:e>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𝐸</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𝜎</m:t>
                          </m:r>
                          <m:d>
                            <m:dPr>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𝐸</m:t>
                              </m:r>
                            </m:e>
                          </m:d>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𝑓</m:t>
                          </m:r>
                          <m:d>
                            <m:dPr>
                              <m:ctrlP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𝐸</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𝑇</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𝜇</m:t>
                              </m:r>
                            </m:e>
                          </m:d>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𝑑𝐸</m:t>
                          </m:r>
                        </m:e>
                      </m:nary>
                    </m:oMath>
                  </m:oMathPara>
                </a14:m>
                <a:endParaRPr kumimoji="0" lang="en-CA"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mc:Choice>
        <mc:Fallback xmlns="">
          <p:sp>
            <p:nvSpPr>
              <p:cNvPr id="11" name="TextBox 10">
                <a:extLst>
                  <a:ext uri="{FF2B5EF4-FFF2-40B4-BE49-F238E27FC236}">
                    <a16:creationId xmlns:a16="http://schemas.microsoft.com/office/drawing/2014/main" id="{7D7CBD3B-50A6-8305-FF4C-23490E7B69F9}"/>
                  </a:ext>
                </a:extLst>
              </p:cNvPr>
              <p:cNvSpPr txBox="1">
                <a:spLocks noRot="1" noChangeAspect="1" noMove="1" noResize="1" noEditPoints="1" noAdjustHandles="1" noChangeArrowheads="1" noChangeShapeType="1" noTextEdit="1"/>
              </p:cNvSpPr>
              <p:nvPr/>
            </p:nvSpPr>
            <p:spPr>
              <a:xfrm>
                <a:off x="6022060" y="2473737"/>
                <a:ext cx="6094140" cy="1429302"/>
              </a:xfrm>
              <a:prstGeom prst="rect">
                <a:avLst/>
              </a:prstGeom>
              <a:blipFill>
                <a:blip r:embed="rId5"/>
                <a:stretch>
                  <a:fillRect/>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002D1529-EF16-7B35-3C1D-76A9AD7A8A63}"/>
              </a:ext>
            </a:extLst>
          </p:cNvPr>
          <p:cNvCxnSpPr>
            <a:cxnSpLocks/>
          </p:cNvCxnSpPr>
          <p:nvPr/>
        </p:nvCxnSpPr>
        <p:spPr>
          <a:xfrm flipV="1">
            <a:off x="9113543" y="3439990"/>
            <a:ext cx="701782" cy="10828"/>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AD0CFA-D6BC-115C-DD5B-63E1A5D5B9F0}"/>
              </a:ext>
            </a:extLst>
          </p:cNvPr>
          <p:cNvCxnSpPr>
            <a:cxnSpLocks/>
          </p:cNvCxnSpPr>
          <p:nvPr/>
        </p:nvCxnSpPr>
        <p:spPr>
          <a:xfrm>
            <a:off x="9871236" y="3439990"/>
            <a:ext cx="1289771"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B6E992-4B5D-F6BC-7CA3-A06A3951F1F7}"/>
              </a:ext>
            </a:extLst>
          </p:cNvPr>
          <p:cNvCxnSpPr>
            <a:cxnSpLocks/>
          </p:cNvCxnSpPr>
          <p:nvPr/>
        </p:nvCxnSpPr>
        <p:spPr>
          <a:xfrm>
            <a:off x="9871235" y="3563514"/>
            <a:ext cx="1289771"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277FADD-24A9-14A6-8D4F-2EC8745E8F83}"/>
              </a:ext>
            </a:extLst>
          </p:cNvPr>
          <p:cNvCxnSpPr>
            <a:cxnSpLocks/>
          </p:cNvCxnSpPr>
          <p:nvPr/>
        </p:nvCxnSpPr>
        <p:spPr>
          <a:xfrm>
            <a:off x="8608218" y="3439990"/>
            <a:ext cx="460912"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959839E-4EED-ED9B-CC61-90EBB08CD3DF}"/>
              </a:ext>
            </a:extLst>
          </p:cNvPr>
          <p:cNvCxnSpPr>
            <a:cxnSpLocks/>
          </p:cNvCxnSpPr>
          <p:nvPr/>
        </p:nvCxnSpPr>
        <p:spPr>
          <a:xfrm>
            <a:off x="8608217" y="3563514"/>
            <a:ext cx="460913"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A15922E-491F-E962-8C7C-DFE9F30F7E6A}"/>
                  </a:ext>
                </a:extLst>
              </p:cNvPr>
              <p:cNvSpPr txBox="1"/>
              <p:nvPr/>
            </p:nvSpPr>
            <p:spPr>
              <a:xfrm>
                <a:off x="5903117" y="959064"/>
                <a:ext cx="2705100"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𝜇</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=2.0 </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𝑀𝑒𝑉</m:t>
                      </m:r>
                    </m:oMath>
                  </m:oMathPara>
                </a14:m>
                <a:endParaRPr kumimoji="0" lang="en-CA"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𝑇</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=0.1 </m:t>
                      </m:r>
                      <m:r>
                        <a:rPr kumimoji="0" lang="en-CA" sz="2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𝑀𝑒𝑉</m:t>
                      </m:r>
                    </m:oMath>
                  </m:oMathPara>
                </a14:m>
                <a:endParaRPr kumimoji="0" lang="en-CA"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mc:Choice>
        <mc:Fallback xmlns="">
          <p:sp>
            <p:nvSpPr>
              <p:cNvPr id="20" name="TextBox 19">
                <a:extLst>
                  <a:ext uri="{FF2B5EF4-FFF2-40B4-BE49-F238E27FC236}">
                    <a16:creationId xmlns:a16="http://schemas.microsoft.com/office/drawing/2014/main" id="{0A15922E-491F-E962-8C7C-DFE9F30F7E6A}"/>
                  </a:ext>
                </a:extLst>
              </p:cNvPr>
              <p:cNvSpPr txBox="1">
                <a:spLocks noRot="1" noChangeAspect="1" noMove="1" noResize="1" noEditPoints="1" noAdjustHandles="1" noChangeArrowheads="1" noChangeShapeType="1" noTextEdit="1"/>
              </p:cNvSpPr>
              <p:nvPr/>
            </p:nvSpPr>
            <p:spPr>
              <a:xfrm>
                <a:off x="5903117" y="959064"/>
                <a:ext cx="2705100" cy="954107"/>
              </a:xfrm>
              <a:prstGeom prst="rect">
                <a:avLst/>
              </a:prstGeom>
              <a:blipFill>
                <a:blip r:embed="rId6"/>
                <a:stretch>
                  <a:fillRect/>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85E787EB-2915-A2B8-C8D1-5F57462B69CD}"/>
              </a:ext>
            </a:extLst>
          </p:cNvPr>
          <p:cNvSpPr txBox="1"/>
          <p:nvPr/>
        </p:nvSpPr>
        <p:spPr>
          <a:xfrm>
            <a:off x="6830879" y="4369877"/>
            <a:ext cx="5285321" cy="13849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2800" b="0" i="0" u="none" strike="noStrike" kern="1200" cap="none" spc="0" normalizeH="0" baseline="0" noProof="0" dirty="0">
                <a:ln>
                  <a:noFill/>
                </a:ln>
                <a:solidFill>
                  <a:srgbClr val="000000"/>
                </a:solidFill>
                <a:effectLst/>
                <a:uLnTx/>
                <a:uFillTx/>
                <a:latin typeface="Gill Sans MT" panose="020B0502020104020203"/>
                <a:ea typeface="+mn-ea"/>
                <a:cs typeface="+mn-cs"/>
              </a:rPr>
              <a:t>Cross</a:t>
            </a:r>
            <a:r>
              <a:rPr kumimoji="0" lang="en-CA" sz="2800" b="0" i="0" u="none" strike="noStrike" kern="1200" cap="none" spc="0" normalizeH="0" noProof="0" dirty="0">
                <a:ln>
                  <a:noFill/>
                </a:ln>
                <a:solidFill>
                  <a:srgbClr val="000000"/>
                </a:solidFill>
                <a:effectLst/>
                <a:uLnTx/>
                <a:uFillTx/>
                <a:latin typeface="Gill Sans MT" panose="020B0502020104020203"/>
                <a:ea typeface="+mn-ea"/>
                <a:cs typeface="+mn-cs"/>
              </a:rPr>
              <a:t> Sections </a:t>
            </a:r>
            <a:r>
              <a:rPr kumimoji="0" lang="en-CA" sz="2800" b="0" i="0" u="none" strike="noStrike" kern="1200" cap="none" spc="0" normalizeH="0" baseline="0" noProof="0" dirty="0">
                <a:ln>
                  <a:noFill/>
                </a:ln>
                <a:solidFill>
                  <a:srgbClr val="000000"/>
                </a:solidFill>
                <a:effectLst/>
                <a:uLnTx/>
                <a:uFillTx/>
                <a:latin typeface="Gill Sans MT" panose="020B0502020104020203"/>
                <a:ea typeface="+mn-ea"/>
                <a:cs typeface="+mn-cs"/>
              </a:rPr>
              <a:t>up to ~3 MeV is essential for degenerate capture rates</a:t>
            </a:r>
          </a:p>
        </p:txBody>
      </p:sp>
    </p:spTree>
    <p:extLst>
      <p:ext uri="{BB962C8B-B14F-4D97-AF65-F5344CB8AC3E}">
        <p14:creationId xmlns:p14="http://schemas.microsoft.com/office/powerpoint/2010/main" val="179815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8"/>
                                        </p:tgtEl>
                                        <p:attrNameLst>
                                          <p:attrName>style.visibility</p:attrName>
                                        </p:attrNameLst>
                                      </p:cBhvr>
                                      <p:to>
                                        <p:strVal val="visible"/>
                                      </p:to>
                                    </p:set>
                                    <p:animEffect transition="in" filter="fade">
                                      <p:cBhvr>
                                        <p:cTn id="15" dur="500"/>
                                        <p:tgtEl>
                                          <p:spTgt spid="205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4D666-48A8-4F79-BAC6-0558831956F1}"/>
              </a:ext>
            </a:extLst>
          </p:cNvPr>
          <p:cNvSpPr>
            <a:spLocks noGrp="1"/>
          </p:cNvSpPr>
          <p:nvPr>
            <p:ph type="title"/>
          </p:nvPr>
        </p:nvSpPr>
        <p:spPr>
          <a:xfrm>
            <a:off x="829781" y="2708804"/>
            <a:ext cx="3698803" cy="1440394"/>
          </a:xfrm>
          <a:noFill/>
          <a:ln>
            <a:solidFill>
              <a:schemeClr val="tx1"/>
            </a:solidFill>
          </a:ln>
        </p:spPr>
        <p:txBody>
          <a:bodyPr>
            <a:normAutofit/>
          </a:bodyPr>
          <a:lstStyle/>
          <a:p>
            <a:r>
              <a:rPr lang="en-CA" sz="1900" dirty="0">
                <a:solidFill>
                  <a:schemeClr val="tx1"/>
                </a:solidFill>
              </a:rPr>
              <a:t>Variations in theoretical </a:t>
            </a:r>
            <a:r>
              <a:rPr lang="en-CA" sz="1900">
                <a:solidFill>
                  <a:schemeClr val="tx1"/>
                </a:solidFill>
              </a:rPr>
              <a:t>nuclear inputs via TALYS</a:t>
            </a:r>
            <a:endParaRPr lang="en-CA" sz="1900" dirty="0">
              <a:solidFill>
                <a:schemeClr val="tx1"/>
              </a:solidFill>
            </a:endParaRPr>
          </a:p>
        </p:txBody>
      </p:sp>
      <p:sp>
        <p:nvSpPr>
          <p:cNvPr id="19" name="Rectangle 8">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Content Placeholder 2">
            <a:extLst>
              <a:ext uri="{FF2B5EF4-FFF2-40B4-BE49-F238E27FC236}">
                <a16:creationId xmlns:a16="http://schemas.microsoft.com/office/drawing/2014/main" id="{7D0FD5D1-707F-4F54-84E2-7B32B87604D8}"/>
              </a:ext>
            </a:extLst>
          </p:cNvPr>
          <p:cNvSpPr>
            <a:spLocks noGrp="1"/>
          </p:cNvSpPr>
          <p:nvPr>
            <p:ph idx="1"/>
          </p:nvPr>
        </p:nvSpPr>
        <p:spPr>
          <a:xfrm>
            <a:off x="6049182" y="802638"/>
            <a:ext cx="5408696" cy="5252722"/>
          </a:xfrm>
        </p:spPr>
        <p:txBody>
          <a:bodyPr anchor="ctr">
            <a:noAutofit/>
          </a:bodyPr>
          <a:lstStyle/>
          <a:p>
            <a:r>
              <a:rPr lang="en-CA" sz="2000" dirty="0">
                <a:solidFill>
                  <a:schemeClr val="bg1"/>
                </a:solidFill>
              </a:rPr>
              <a:t>For neutron rich nuclei, must rely on theoretical inputs</a:t>
            </a:r>
          </a:p>
          <a:p>
            <a:endParaRPr lang="en-CA" sz="2000" dirty="0">
              <a:solidFill>
                <a:schemeClr val="bg1"/>
              </a:solidFill>
            </a:endParaRPr>
          </a:p>
          <a:p>
            <a:r>
              <a:rPr lang="en-CA" sz="2000" dirty="0">
                <a:solidFill>
                  <a:schemeClr val="bg1"/>
                </a:solidFill>
              </a:rPr>
              <a:t>TALYS</a:t>
            </a:r>
            <a:r>
              <a:rPr lang="en-CA" sz="2000" baseline="30000" dirty="0">
                <a:solidFill>
                  <a:schemeClr val="bg1"/>
                </a:solidFill>
              </a:rPr>
              <a:t>3</a:t>
            </a:r>
            <a:r>
              <a:rPr lang="en-CA" sz="2000" dirty="0">
                <a:solidFill>
                  <a:schemeClr val="bg1"/>
                </a:solidFill>
              </a:rPr>
              <a:t> allows a multitude of models when calculating transmission coefficients for the cross section</a:t>
            </a:r>
          </a:p>
          <a:p>
            <a:endParaRPr lang="en-CA" sz="2000" dirty="0">
              <a:solidFill>
                <a:schemeClr val="bg1"/>
              </a:solidFill>
            </a:endParaRPr>
          </a:p>
          <a:p>
            <a:r>
              <a:rPr lang="en-CA" sz="2000" dirty="0">
                <a:solidFill>
                  <a:schemeClr val="bg1"/>
                </a:solidFill>
              </a:rPr>
              <a:t>Determine the impact of mass model, level density, and gamma strength function on degenerate capture rates</a:t>
            </a:r>
          </a:p>
        </p:txBody>
      </p:sp>
      <p:sp>
        <p:nvSpPr>
          <p:cNvPr id="4" name="Slide Number Placeholder 3">
            <a:extLst>
              <a:ext uri="{FF2B5EF4-FFF2-40B4-BE49-F238E27FC236}">
                <a16:creationId xmlns:a16="http://schemas.microsoft.com/office/drawing/2014/main" id="{6A591366-B154-427C-B8AC-7844AA8A0125}"/>
              </a:ext>
            </a:extLst>
          </p:cNvPr>
          <p:cNvSpPr>
            <a:spLocks noGrp="1"/>
          </p:cNvSpPr>
          <p:nvPr>
            <p:ph type="sldNum" sz="quarter" idx="12"/>
          </p:nvPr>
        </p:nvSpPr>
        <p:spPr>
          <a:xfrm>
            <a:off x="10758922" y="6217920"/>
            <a:ext cx="365760" cy="365760"/>
          </a:xfrm>
        </p:spPr>
        <p:txBody>
          <a:bodyPr>
            <a:normAutofit/>
          </a:bodyPr>
          <a:lstStyle/>
          <a:p>
            <a:pPr marL="0" marR="0" lvl="0" indent="0" algn="ctr" defTabSz="457200" rtl="0" eaLnBrk="1" fontAlgn="auto" latinLnBrk="0" hangingPunct="1">
              <a:lnSpc>
                <a:spcPct val="90000"/>
              </a:lnSpc>
              <a:spcBef>
                <a:spcPts val="0"/>
              </a:spcBef>
              <a:spcAft>
                <a:spcPts val="600"/>
              </a:spcAft>
              <a:buClrTx/>
              <a:buSzTx/>
              <a:buFontTx/>
              <a:buNone/>
              <a:tabLst/>
              <a:defRPr/>
            </a:pPr>
            <a:fld id="{E167DD13-4D39-4C8C-B348-6FB2CC74A8E6}" type="slidenum">
              <a:rPr kumimoji="0" lang="en-CA"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90000"/>
                </a:lnSpc>
                <a:spcBef>
                  <a:spcPts val="0"/>
                </a:spcBef>
                <a:spcAft>
                  <a:spcPts val="600"/>
                </a:spcAft>
                <a:buClrTx/>
                <a:buSzTx/>
                <a:buFontTx/>
                <a:buNone/>
                <a:tabLst/>
                <a:defRPr/>
              </a:pPr>
              <a:t>8</a:t>
            </a:fld>
            <a:endParaRPr kumimoji="0" lang="en-CA"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265AFD1E-1733-6E60-1189-0AD0AADF9FE8}"/>
              </a:ext>
            </a:extLst>
          </p:cNvPr>
          <p:cNvSpPr txBox="1"/>
          <p:nvPr/>
        </p:nvSpPr>
        <p:spPr>
          <a:xfrm>
            <a:off x="53576" y="6581001"/>
            <a:ext cx="4475008"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anose="020B0502020104020203"/>
                <a:ea typeface="+mn-ea"/>
                <a:cs typeface="+mn-cs"/>
              </a:rPr>
              <a:t>3- </a:t>
            </a:r>
            <a:r>
              <a:rPr kumimoji="0" lang="en-US" sz="1200" b="0" i="0" u="none" strike="noStrike" kern="1200" cap="none" spc="0" normalizeH="0" baseline="0" noProof="0" dirty="0" err="1">
                <a:ln>
                  <a:noFill/>
                </a:ln>
                <a:solidFill>
                  <a:srgbClr val="000000"/>
                </a:solidFill>
                <a:effectLst/>
                <a:uLnTx/>
                <a:uFillTx/>
                <a:latin typeface="Gill Sans MT" panose="020B0502020104020203"/>
                <a:ea typeface="+mn-ea"/>
                <a:cs typeface="+mn-cs"/>
              </a:rPr>
              <a:t>Goriely</a:t>
            </a:r>
            <a:r>
              <a:rPr kumimoji="0" lang="en-US" sz="1200" b="0" i="0" u="none" strike="noStrike" kern="1200" cap="none" spc="0" normalizeH="0" baseline="0" noProof="0" dirty="0">
                <a:ln>
                  <a:noFill/>
                </a:ln>
                <a:solidFill>
                  <a:srgbClr val="000000"/>
                </a:solidFill>
                <a:effectLst/>
                <a:uLnTx/>
                <a:uFillTx/>
                <a:latin typeface="Gill Sans MT" panose="020B0502020104020203"/>
                <a:ea typeface="+mn-ea"/>
                <a:cs typeface="+mn-cs"/>
              </a:rPr>
              <a:t> S, Hilaire S and Koning A J 2008 Phys. Rev. C 78(6) 064307</a:t>
            </a:r>
            <a:endParaRPr kumimoji="0" lang="en-CA" sz="12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17118857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8893-8EDB-4FDE-8E27-4997BEE85500}"/>
              </a:ext>
            </a:extLst>
          </p:cNvPr>
          <p:cNvSpPr>
            <a:spLocks noGrp="1"/>
          </p:cNvSpPr>
          <p:nvPr>
            <p:ph type="title"/>
          </p:nvPr>
        </p:nvSpPr>
        <p:spPr>
          <a:xfrm>
            <a:off x="2231136" y="342392"/>
            <a:ext cx="7729728" cy="1188720"/>
          </a:xfrm>
        </p:spPr>
        <p:txBody>
          <a:bodyPr/>
          <a:lstStyle/>
          <a:p>
            <a:r>
              <a:rPr lang="en-CA" dirty="0"/>
              <a:t>TALYS Input Variations</a:t>
            </a:r>
          </a:p>
        </p:txBody>
      </p:sp>
      <p:graphicFrame>
        <p:nvGraphicFramePr>
          <p:cNvPr id="5" name="Table 5">
            <a:extLst>
              <a:ext uri="{FF2B5EF4-FFF2-40B4-BE49-F238E27FC236}">
                <a16:creationId xmlns:a16="http://schemas.microsoft.com/office/drawing/2014/main" id="{803E3B1E-013A-4071-9E67-D0A3B2EE4C1A}"/>
              </a:ext>
            </a:extLst>
          </p:cNvPr>
          <p:cNvGraphicFramePr>
            <a:graphicFrameLocks noGrp="1"/>
          </p:cNvGraphicFramePr>
          <p:nvPr>
            <p:ph idx="1"/>
            <p:extLst>
              <p:ext uri="{D42A27DB-BD31-4B8C-83A1-F6EECF244321}">
                <p14:modId xmlns:p14="http://schemas.microsoft.com/office/powerpoint/2010/main" val="4231228026"/>
              </p:ext>
            </p:extLst>
          </p:nvPr>
        </p:nvGraphicFramePr>
        <p:xfrm>
          <a:off x="977899" y="1758136"/>
          <a:ext cx="10146783" cy="4642664"/>
        </p:xfrm>
        <a:graphic>
          <a:graphicData uri="http://schemas.openxmlformats.org/drawingml/2006/table">
            <a:tbl>
              <a:tblPr firstRow="1" bandRow="1">
                <a:tableStyleId>{073A0DAA-6AF3-43AB-8588-CEC1D06C72B9}</a:tableStyleId>
              </a:tblPr>
              <a:tblGrid>
                <a:gridCol w="3129281">
                  <a:extLst>
                    <a:ext uri="{9D8B030D-6E8A-4147-A177-3AD203B41FA5}">
                      <a16:colId xmlns:a16="http://schemas.microsoft.com/office/drawing/2014/main" val="400667863"/>
                    </a:ext>
                  </a:extLst>
                </a:gridCol>
                <a:gridCol w="3898900">
                  <a:extLst>
                    <a:ext uri="{9D8B030D-6E8A-4147-A177-3AD203B41FA5}">
                      <a16:colId xmlns:a16="http://schemas.microsoft.com/office/drawing/2014/main" val="279968280"/>
                    </a:ext>
                  </a:extLst>
                </a:gridCol>
                <a:gridCol w="3118602">
                  <a:extLst>
                    <a:ext uri="{9D8B030D-6E8A-4147-A177-3AD203B41FA5}">
                      <a16:colId xmlns:a16="http://schemas.microsoft.com/office/drawing/2014/main" val="1463619820"/>
                    </a:ext>
                  </a:extLst>
                </a:gridCol>
              </a:tblGrid>
              <a:tr h="6002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b="0" i="0" kern="1200" dirty="0">
                          <a:solidFill>
                            <a:schemeClr val="lt1"/>
                          </a:solidFill>
                          <a:effectLst/>
                          <a:latin typeface="+mn-lt"/>
                          <a:ea typeface="+mn-ea"/>
                          <a:cs typeface="+mn-cs"/>
                        </a:rPr>
                        <a:t>γ</a:t>
                      </a:r>
                      <a:r>
                        <a:rPr lang="en-CA" dirty="0">
                          <a:latin typeface="Gill Sans MT" panose="020B0502020104020203" pitchFamily="34" charset="0"/>
                        </a:rPr>
                        <a:t>-Strength Function</a:t>
                      </a:r>
                    </a:p>
                    <a:p>
                      <a:pPr algn="ctr"/>
                      <a:endParaRPr lang="en-CA" dirty="0"/>
                    </a:p>
                  </a:txBody>
                  <a:tcPr/>
                </a:tc>
                <a:tc>
                  <a:txBody>
                    <a:bodyPr/>
                    <a:lstStyle/>
                    <a:p>
                      <a:pPr algn="ctr"/>
                      <a:r>
                        <a:rPr lang="en-CA" dirty="0"/>
                        <a:t>Level Density Model</a:t>
                      </a:r>
                    </a:p>
                  </a:txBody>
                  <a:tcPr/>
                </a:tc>
                <a:tc>
                  <a:txBody>
                    <a:bodyPr/>
                    <a:lstStyle/>
                    <a:p>
                      <a:pPr algn="ctr"/>
                      <a:r>
                        <a:rPr lang="en-CA" dirty="0">
                          <a:latin typeface="Gill Sans MT" panose="020B0502020104020203" pitchFamily="34" charset="0"/>
                        </a:rPr>
                        <a:t>Mass models</a:t>
                      </a:r>
                    </a:p>
                  </a:txBody>
                  <a:tcPr/>
                </a:tc>
                <a:extLst>
                  <a:ext uri="{0D108BD9-81ED-4DB2-BD59-A6C34878D82A}">
                    <a16:rowId xmlns:a16="http://schemas.microsoft.com/office/drawing/2014/main" val="2460343457"/>
                  </a:ext>
                </a:extLst>
              </a:tr>
              <a:tr h="758006">
                <a:tc>
                  <a:txBody>
                    <a:bodyPr/>
                    <a:lstStyle/>
                    <a:p>
                      <a:pPr algn="ctr"/>
                      <a:r>
                        <a:rPr lang="en-CA" dirty="0" err="1"/>
                        <a:t>Kopecky-Uhl</a:t>
                      </a:r>
                      <a:r>
                        <a:rPr lang="en-CA" dirty="0"/>
                        <a:t> generalized Lorentzian</a:t>
                      </a:r>
                    </a:p>
                  </a:txBody>
                  <a:tcPr/>
                </a:tc>
                <a:tc>
                  <a:txBody>
                    <a:bodyPr/>
                    <a:lstStyle/>
                    <a:p>
                      <a:pPr algn="ctr"/>
                      <a:r>
                        <a:rPr lang="en-CA" dirty="0"/>
                        <a:t>Constant temperature + Fermi gas model</a:t>
                      </a:r>
                    </a:p>
                  </a:txBody>
                  <a:tcPr/>
                </a:tc>
                <a:tc>
                  <a:txBody>
                    <a:bodyPr/>
                    <a:lstStyle/>
                    <a:p>
                      <a:pPr algn="ctr"/>
                      <a:r>
                        <a:rPr lang="en-CA" dirty="0"/>
                        <a:t>Finite Range Liquid Drop Model</a:t>
                      </a:r>
                    </a:p>
                  </a:txBody>
                  <a:tcPr/>
                </a:tc>
                <a:extLst>
                  <a:ext uri="{0D108BD9-81ED-4DB2-BD59-A6C34878D82A}">
                    <a16:rowId xmlns:a16="http://schemas.microsoft.com/office/drawing/2014/main" val="3911183372"/>
                  </a:ext>
                </a:extLst>
              </a:tr>
              <a:tr h="832991">
                <a:tc>
                  <a:txBody>
                    <a:bodyPr/>
                    <a:lstStyle/>
                    <a:p>
                      <a:pPr algn="ctr"/>
                      <a:r>
                        <a:rPr lang="en-CA" dirty="0"/>
                        <a:t>Hartree-</a:t>
                      </a:r>
                      <a:r>
                        <a:rPr lang="en-CA" dirty="0" err="1"/>
                        <a:t>Fock</a:t>
                      </a:r>
                      <a:r>
                        <a:rPr lang="en-CA" dirty="0"/>
                        <a:t> BCS + QRPA</a:t>
                      </a:r>
                    </a:p>
                  </a:txBody>
                  <a:tcPr/>
                </a:tc>
                <a:tc>
                  <a:txBody>
                    <a:bodyPr/>
                    <a:lstStyle/>
                    <a:p>
                      <a:pPr algn="ctr"/>
                      <a:r>
                        <a:rPr lang="en-CA" dirty="0"/>
                        <a:t>Back-shifted Fermi gas Model</a:t>
                      </a:r>
                    </a:p>
                  </a:txBody>
                  <a:tcPr/>
                </a:tc>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a:t>
                      </a:r>
                      <a:r>
                        <a:rPr lang="en-CA" dirty="0"/>
                        <a:t>using </a:t>
                      </a:r>
                      <a:r>
                        <a:rPr lang="en-CA" dirty="0" err="1"/>
                        <a:t>Skyrme</a:t>
                      </a:r>
                      <a:r>
                        <a:rPr lang="en-CA" dirty="0"/>
                        <a:t> Forces</a:t>
                      </a:r>
                    </a:p>
                  </a:txBody>
                  <a:tcPr>
                    <a:solidFill>
                      <a:schemeClr val="dk1">
                        <a:tint val="20000"/>
                      </a:schemeClr>
                    </a:solidFill>
                  </a:tcPr>
                </a:tc>
                <a:extLst>
                  <a:ext uri="{0D108BD9-81ED-4DB2-BD59-A6C34878D82A}">
                    <a16:rowId xmlns:a16="http://schemas.microsoft.com/office/drawing/2014/main" val="1352439491"/>
                  </a:ext>
                </a:extLst>
              </a:tr>
              <a:tr h="857538">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 QRPA</a:t>
                      </a:r>
                      <a:endParaRPr lang="en-CA" dirty="0"/>
                    </a:p>
                  </a:txBody>
                  <a:tcPr/>
                </a:tc>
                <a:tc>
                  <a:txBody>
                    <a:bodyPr/>
                    <a:lstStyle/>
                    <a:p>
                      <a:pPr algn="ctr"/>
                      <a:r>
                        <a:rPr lang="en-CA" dirty="0"/>
                        <a:t>Generalized super fluid model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a:t>
                      </a:r>
                      <a:r>
                        <a:rPr lang="en-CA" dirty="0"/>
                        <a:t>using </a:t>
                      </a:r>
                      <a:r>
                        <a:rPr lang="en-CA" dirty="0" err="1"/>
                        <a:t>Gogny</a:t>
                      </a:r>
                      <a:r>
                        <a:rPr lang="en-CA" dirty="0"/>
                        <a:t> Forces</a:t>
                      </a:r>
                    </a:p>
                    <a:p>
                      <a:pPr algn="ctr"/>
                      <a:endParaRPr lang="en-CA" dirty="0"/>
                    </a:p>
                  </a:txBody>
                  <a:tcPr/>
                </a:tc>
                <a:extLst>
                  <a:ext uri="{0D108BD9-81ED-4DB2-BD59-A6C34878D82A}">
                    <a16:rowId xmlns:a16="http://schemas.microsoft.com/office/drawing/2014/main" val="768321066"/>
                  </a:ext>
                </a:extLst>
              </a:tr>
              <a:tr h="639649">
                <a:tc>
                  <a:txBody>
                    <a:bodyPr/>
                    <a:lstStyle/>
                    <a:p>
                      <a:pPr algn="ctr"/>
                      <a:r>
                        <a:rPr lang="en-CA" dirty="0" err="1"/>
                        <a:t>Goriely’s</a:t>
                      </a:r>
                      <a:r>
                        <a:rPr lang="en-CA" dirty="0"/>
                        <a:t> Modified Lorentzian</a:t>
                      </a:r>
                    </a:p>
                  </a:txBody>
                  <a:tcPr/>
                </a:tc>
                <a:tc>
                  <a:txBody>
                    <a:bodyPr/>
                    <a:lstStyle/>
                    <a:p>
                      <a:pPr algn="ctr"/>
                      <a:r>
                        <a:rPr lang="en-CA" dirty="0"/>
                        <a:t>Hartree-</a:t>
                      </a:r>
                      <a:r>
                        <a:rPr lang="en-CA" dirty="0" err="1"/>
                        <a:t>Fock</a:t>
                      </a:r>
                      <a:r>
                        <a:rPr lang="en-CA" dirty="0"/>
                        <a:t> Using </a:t>
                      </a:r>
                      <a:r>
                        <a:rPr lang="en-CA" dirty="0" err="1"/>
                        <a:t>Skyrme</a:t>
                      </a:r>
                      <a:r>
                        <a:rPr lang="en-CA" dirty="0"/>
                        <a:t> Force</a:t>
                      </a:r>
                    </a:p>
                  </a:txBody>
                  <a:tcPr/>
                </a:tc>
                <a:tc>
                  <a:txBody>
                    <a:bodyPr/>
                    <a:lstStyle/>
                    <a:p>
                      <a:pPr algn="ctr"/>
                      <a:endParaRPr lang="en-CA" dirty="0"/>
                    </a:p>
                  </a:txBody>
                  <a:tcPr/>
                </a:tc>
                <a:extLst>
                  <a:ext uri="{0D108BD9-81ED-4DB2-BD59-A6C34878D82A}">
                    <a16:rowId xmlns:a16="http://schemas.microsoft.com/office/drawing/2014/main" val="4208092537"/>
                  </a:ext>
                </a:extLst>
              </a:tr>
              <a:tr h="857538">
                <a:tc>
                  <a:txBody>
                    <a:bodyPr/>
                    <a:lstStyle/>
                    <a:p>
                      <a:pPr algn="ctr"/>
                      <a:endParaRPr lang="en-CA" dirty="0"/>
                    </a:p>
                  </a:txBody>
                  <a:tcPr/>
                </a:tc>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dirty="0"/>
                        <a:t> (</a:t>
                      </a:r>
                      <a:r>
                        <a:rPr lang="en-CA" dirty="0" err="1"/>
                        <a:t>Skyrme</a:t>
                      </a:r>
                      <a:r>
                        <a:rPr lang="en-CA" dirty="0"/>
                        <a:t> Force) + Combinatorial method</a:t>
                      </a:r>
                    </a:p>
                  </a:txBody>
                  <a:tcPr/>
                </a:tc>
                <a:tc>
                  <a:txBody>
                    <a:bodyPr/>
                    <a:lstStyle/>
                    <a:p>
                      <a:pPr algn="ctr"/>
                      <a:endParaRPr lang="en-CA" dirty="0"/>
                    </a:p>
                  </a:txBody>
                  <a:tcPr/>
                </a:tc>
                <a:extLst>
                  <a:ext uri="{0D108BD9-81ED-4DB2-BD59-A6C34878D82A}">
                    <a16:rowId xmlns:a16="http://schemas.microsoft.com/office/drawing/2014/main" val="643131171"/>
                  </a:ext>
                </a:extLst>
              </a:tr>
            </a:tbl>
          </a:graphicData>
        </a:graphic>
      </p:graphicFrame>
      <p:sp>
        <p:nvSpPr>
          <p:cNvPr id="4" name="Slide Number Placeholder 3">
            <a:extLst>
              <a:ext uri="{FF2B5EF4-FFF2-40B4-BE49-F238E27FC236}">
                <a16:creationId xmlns:a16="http://schemas.microsoft.com/office/drawing/2014/main" id="{EEBD7196-D094-4323-A42D-6C736A6DDC05}"/>
              </a:ext>
            </a:extLst>
          </p:cNvPr>
          <p:cNvSpPr>
            <a:spLocks noGrp="1"/>
          </p:cNvSpPr>
          <p:nvPr>
            <p:ph type="sldNum" sz="quarter" idx="12"/>
          </p:nvPr>
        </p:nvSpPr>
        <p:spPr>
          <a:xfrm>
            <a:off x="11214101" y="6217920"/>
            <a:ext cx="365760" cy="365760"/>
          </a:xfrm>
        </p:spPr>
        <p:txBody>
          <a:bodyPr/>
          <a:lstStyle/>
          <a:p>
            <a:fld id="{E167DD13-4D39-4C8C-B348-6FB2CC74A8E6}" type="slidenum">
              <a:rPr lang="en-CA" smtClean="0"/>
              <a:t>9</a:t>
            </a:fld>
            <a:endParaRPr lang="en-CA"/>
          </a:p>
        </p:txBody>
      </p:sp>
      <p:graphicFrame>
        <p:nvGraphicFramePr>
          <p:cNvPr id="6" name="Table 5">
            <a:extLst>
              <a:ext uri="{FF2B5EF4-FFF2-40B4-BE49-F238E27FC236}">
                <a16:creationId xmlns:a16="http://schemas.microsoft.com/office/drawing/2014/main" id="{06BDCBC6-6F7C-41D9-828A-1B028F018D46}"/>
              </a:ext>
            </a:extLst>
          </p:cNvPr>
          <p:cNvGraphicFramePr>
            <a:graphicFrameLocks/>
          </p:cNvGraphicFramePr>
          <p:nvPr>
            <p:extLst>
              <p:ext uri="{D42A27DB-BD31-4B8C-83A1-F6EECF244321}">
                <p14:modId xmlns:p14="http://schemas.microsoft.com/office/powerpoint/2010/main" val="2179727504"/>
              </p:ext>
            </p:extLst>
          </p:nvPr>
        </p:nvGraphicFramePr>
        <p:xfrm>
          <a:off x="989104" y="1758136"/>
          <a:ext cx="10146783" cy="4642664"/>
        </p:xfrm>
        <a:graphic>
          <a:graphicData uri="http://schemas.openxmlformats.org/drawingml/2006/table">
            <a:tbl>
              <a:tblPr firstRow="1" bandRow="1">
                <a:tableStyleId>{073A0DAA-6AF3-43AB-8588-CEC1D06C72B9}</a:tableStyleId>
              </a:tblPr>
              <a:tblGrid>
                <a:gridCol w="3129281">
                  <a:extLst>
                    <a:ext uri="{9D8B030D-6E8A-4147-A177-3AD203B41FA5}">
                      <a16:colId xmlns:a16="http://schemas.microsoft.com/office/drawing/2014/main" val="400667863"/>
                    </a:ext>
                  </a:extLst>
                </a:gridCol>
                <a:gridCol w="3898900">
                  <a:extLst>
                    <a:ext uri="{9D8B030D-6E8A-4147-A177-3AD203B41FA5}">
                      <a16:colId xmlns:a16="http://schemas.microsoft.com/office/drawing/2014/main" val="279968280"/>
                    </a:ext>
                  </a:extLst>
                </a:gridCol>
                <a:gridCol w="3118602">
                  <a:extLst>
                    <a:ext uri="{9D8B030D-6E8A-4147-A177-3AD203B41FA5}">
                      <a16:colId xmlns:a16="http://schemas.microsoft.com/office/drawing/2014/main" val="1463619820"/>
                    </a:ext>
                  </a:extLst>
                </a:gridCol>
              </a:tblGrid>
              <a:tr h="6002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b="0" i="0" kern="1200" dirty="0">
                          <a:solidFill>
                            <a:schemeClr val="lt1"/>
                          </a:solidFill>
                          <a:effectLst/>
                          <a:latin typeface="+mn-lt"/>
                          <a:ea typeface="+mn-ea"/>
                          <a:cs typeface="+mn-cs"/>
                        </a:rPr>
                        <a:t>γ</a:t>
                      </a:r>
                      <a:r>
                        <a:rPr lang="en-CA" dirty="0">
                          <a:latin typeface="Gill Sans MT" panose="020B0502020104020203" pitchFamily="34" charset="0"/>
                        </a:rPr>
                        <a:t>-Strength Function</a:t>
                      </a:r>
                    </a:p>
                    <a:p>
                      <a:pPr algn="ctr"/>
                      <a:endParaRPr lang="en-CA" dirty="0"/>
                    </a:p>
                  </a:txBody>
                  <a:tcPr/>
                </a:tc>
                <a:tc>
                  <a:txBody>
                    <a:bodyPr/>
                    <a:lstStyle/>
                    <a:p>
                      <a:pPr algn="ctr"/>
                      <a:r>
                        <a:rPr lang="en-CA" dirty="0"/>
                        <a:t>Level Density Model</a:t>
                      </a:r>
                    </a:p>
                  </a:txBody>
                  <a:tcPr/>
                </a:tc>
                <a:tc>
                  <a:txBody>
                    <a:bodyPr/>
                    <a:lstStyle/>
                    <a:p>
                      <a:pPr algn="ctr"/>
                      <a:r>
                        <a:rPr lang="en-CA" dirty="0">
                          <a:latin typeface="Gill Sans MT" panose="020B0502020104020203" pitchFamily="34" charset="0"/>
                        </a:rPr>
                        <a:t>Mass models</a:t>
                      </a:r>
                    </a:p>
                  </a:txBody>
                  <a:tcPr/>
                </a:tc>
                <a:extLst>
                  <a:ext uri="{0D108BD9-81ED-4DB2-BD59-A6C34878D82A}">
                    <a16:rowId xmlns:a16="http://schemas.microsoft.com/office/drawing/2014/main" val="2460343457"/>
                  </a:ext>
                </a:extLst>
              </a:tr>
              <a:tr h="758006">
                <a:tc>
                  <a:txBody>
                    <a:bodyPr/>
                    <a:lstStyle/>
                    <a:p>
                      <a:pPr algn="ctr"/>
                      <a:r>
                        <a:rPr lang="en-CA" dirty="0" err="1"/>
                        <a:t>Kopecky-Uhl</a:t>
                      </a:r>
                      <a:r>
                        <a:rPr lang="en-CA" dirty="0"/>
                        <a:t> generalized Lorentzian</a:t>
                      </a:r>
                    </a:p>
                  </a:txBody>
                  <a:tcPr/>
                </a:tc>
                <a:tc>
                  <a:txBody>
                    <a:bodyPr/>
                    <a:lstStyle/>
                    <a:p>
                      <a:pPr algn="ctr"/>
                      <a:r>
                        <a:rPr lang="en-CA" dirty="0"/>
                        <a:t>Constant temperature + Fermi gas model</a:t>
                      </a:r>
                    </a:p>
                  </a:txBody>
                  <a:tcPr/>
                </a:tc>
                <a:tc>
                  <a:txBody>
                    <a:bodyPr/>
                    <a:lstStyle/>
                    <a:p>
                      <a:pPr algn="ctr"/>
                      <a:r>
                        <a:rPr lang="en-CA" dirty="0"/>
                        <a:t>Finite Range Liquid Drop Model</a:t>
                      </a:r>
                    </a:p>
                  </a:txBody>
                  <a:tcPr/>
                </a:tc>
                <a:extLst>
                  <a:ext uri="{0D108BD9-81ED-4DB2-BD59-A6C34878D82A}">
                    <a16:rowId xmlns:a16="http://schemas.microsoft.com/office/drawing/2014/main" val="3911183372"/>
                  </a:ext>
                </a:extLst>
              </a:tr>
              <a:tr h="832991">
                <a:tc>
                  <a:txBody>
                    <a:bodyPr/>
                    <a:lstStyle/>
                    <a:p>
                      <a:pPr algn="ctr"/>
                      <a:r>
                        <a:rPr lang="en-CA" dirty="0"/>
                        <a:t>Hartree-</a:t>
                      </a:r>
                      <a:r>
                        <a:rPr lang="en-CA" dirty="0" err="1"/>
                        <a:t>Fock</a:t>
                      </a:r>
                      <a:r>
                        <a:rPr lang="en-CA" dirty="0"/>
                        <a:t> BCS + QRPA</a:t>
                      </a:r>
                    </a:p>
                  </a:txBody>
                  <a:tcPr/>
                </a:tc>
                <a:tc>
                  <a:txBody>
                    <a:bodyPr/>
                    <a:lstStyle/>
                    <a:p>
                      <a:pPr algn="ctr"/>
                      <a:r>
                        <a:rPr lang="en-CA" dirty="0"/>
                        <a:t>Back-shifted Fermi gas Model</a:t>
                      </a:r>
                    </a:p>
                  </a:txBody>
                  <a:tcPr/>
                </a:tc>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a:t>
                      </a:r>
                      <a:r>
                        <a:rPr lang="en-CA" dirty="0"/>
                        <a:t>using </a:t>
                      </a:r>
                      <a:r>
                        <a:rPr lang="en-CA" dirty="0" err="1"/>
                        <a:t>Skyrme</a:t>
                      </a:r>
                      <a:r>
                        <a:rPr lang="en-CA" dirty="0"/>
                        <a:t> Forces</a:t>
                      </a:r>
                    </a:p>
                  </a:txBody>
                  <a:tcPr>
                    <a:solidFill>
                      <a:schemeClr val="accent3">
                        <a:lumMod val="60000"/>
                        <a:lumOff val="40000"/>
                      </a:schemeClr>
                    </a:solidFill>
                  </a:tcPr>
                </a:tc>
                <a:extLst>
                  <a:ext uri="{0D108BD9-81ED-4DB2-BD59-A6C34878D82A}">
                    <a16:rowId xmlns:a16="http://schemas.microsoft.com/office/drawing/2014/main" val="1352439491"/>
                  </a:ext>
                </a:extLst>
              </a:tr>
              <a:tr h="857538">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 QRPA</a:t>
                      </a:r>
                      <a:endParaRPr lang="en-CA" dirty="0"/>
                    </a:p>
                  </a:txBody>
                  <a:tcPr>
                    <a:solidFill>
                      <a:schemeClr val="accent3">
                        <a:lumMod val="60000"/>
                        <a:lumOff val="40000"/>
                      </a:schemeClr>
                    </a:solidFill>
                  </a:tcPr>
                </a:tc>
                <a:tc>
                  <a:txBody>
                    <a:bodyPr/>
                    <a:lstStyle/>
                    <a:p>
                      <a:pPr algn="ctr"/>
                      <a:r>
                        <a:rPr lang="en-CA" dirty="0"/>
                        <a:t>Generalized super fluid model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sz="1800" b="0" i="0" u="none" strike="noStrike" kern="1200" baseline="0" dirty="0">
                          <a:solidFill>
                            <a:schemeClr val="dk1"/>
                          </a:solidFill>
                          <a:latin typeface="+mn-lt"/>
                          <a:ea typeface="+mn-ea"/>
                          <a:cs typeface="+mn-cs"/>
                        </a:rPr>
                        <a:t> </a:t>
                      </a:r>
                      <a:r>
                        <a:rPr lang="en-CA" dirty="0"/>
                        <a:t>using </a:t>
                      </a:r>
                      <a:r>
                        <a:rPr lang="en-CA" dirty="0" err="1"/>
                        <a:t>Gogny</a:t>
                      </a:r>
                      <a:r>
                        <a:rPr lang="en-CA" dirty="0"/>
                        <a:t> Forces</a:t>
                      </a:r>
                    </a:p>
                    <a:p>
                      <a:pPr algn="ctr"/>
                      <a:endParaRPr lang="en-CA" dirty="0"/>
                    </a:p>
                  </a:txBody>
                  <a:tcPr/>
                </a:tc>
                <a:extLst>
                  <a:ext uri="{0D108BD9-81ED-4DB2-BD59-A6C34878D82A}">
                    <a16:rowId xmlns:a16="http://schemas.microsoft.com/office/drawing/2014/main" val="768321066"/>
                  </a:ext>
                </a:extLst>
              </a:tr>
              <a:tr h="639649">
                <a:tc>
                  <a:txBody>
                    <a:bodyPr/>
                    <a:lstStyle/>
                    <a:p>
                      <a:pPr algn="ctr"/>
                      <a:r>
                        <a:rPr lang="en-CA" dirty="0" err="1"/>
                        <a:t>Goriely’s</a:t>
                      </a:r>
                      <a:r>
                        <a:rPr lang="en-CA" dirty="0"/>
                        <a:t> Modified Lorentzian</a:t>
                      </a:r>
                    </a:p>
                  </a:txBody>
                  <a:tcPr/>
                </a:tc>
                <a:tc>
                  <a:txBody>
                    <a:bodyPr/>
                    <a:lstStyle/>
                    <a:p>
                      <a:pPr algn="ctr"/>
                      <a:r>
                        <a:rPr lang="en-CA" dirty="0"/>
                        <a:t>Hartree-</a:t>
                      </a:r>
                      <a:r>
                        <a:rPr lang="en-CA" dirty="0" err="1"/>
                        <a:t>Fock</a:t>
                      </a:r>
                      <a:r>
                        <a:rPr lang="en-CA" dirty="0"/>
                        <a:t> Using </a:t>
                      </a:r>
                      <a:r>
                        <a:rPr lang="en-CA" dirty="0" err="1"/>
                        <a:t>Skyrme</a:t>
                      </a:r>
                      <a:r>
                        <a:rPr lang="en-CA" dirty="0"/>
                        <a:t> Force</a:t>
                      </a:r>
                    </a:p>
                  </a:txBody>
                  <a:tcPr>
                    <a:solidFill>
                      <a:schemeClr val="accent3">
                        <a:lumMod val="60000"/>
                        <a:lumOff val="40000"/>
                      </a:schemeClr>
                    </a:solidFill>
                  </a:tcPr>
                </a:tc>
                <a:tc>
                  <a:txBody>
                    <a:bodyPr/>
                    <a:lstStyle/>
                    <a:p>
                      <a:pPr algn="ctr"/>
                      <a:endParaRPr lang="en-CA" dirty="0"/>
                    </a:p>
                  </a:txBody>
                  <a:tcPr/>
                </a:tc>
                <a:extLst>
                  <a:ext uri="{0D108BD9-81ED-4DB2-BD59-A6C34878D82A}">
                    <a16:rowId xmlns:a16="http://schemas.microsoft.com/office/drawing/2014/main" val="4208092537"/>
                  </a:ext>
                </a:extLst>
              </a:tr>
              <a:tr h="857538">
                <a:tc>
                  <a:txBody>
                    <a:bodyPr/>
                    <a:lstStyle/>
                    <a:p>
                      <a:pPr algn="ctr"/>
                      <a:endParaRPr lang="en-CA" dirty="0"/>
                    </a:p>
                  </a:txBody>
                  <a:tcPr/>
                </a:tc>
                <a:tc>
                  <a:txBody>
                    <a:bodyPr/>
                    <a:lstStyle/>
                    <a:p>
                      <a:pPr algn="ctr"/>
                      <a:r>
                        <a:rPr lang="en-CA" sz="1800" b="0" i="0" u="none" strike="noStrike" kern="1200" baseline="0" dirty="0">
                          <a:solidFill>
                            <a:schemeClr val="dk1"/>
                          </a:solidFill>
                          <a:latin typeface="+mn-lt"/>
                          <a:ea typeface="+mn-ea"/>
                          <a:cs typeface="+mn-cs"/>
                        </a:rPr>
                        <a:t>Hartree-</a:t>
                      </a:r>
                      <a:r>
                        <a:rPr lang="en-CA" sz="1800" b="0" i="0" u="none" strike="noStrike" kern="1200" baseline="0" dirty="0" err="1">
                          <a:solidFill>
                            <a:schemeClr val="dk1"/>
                          </a:solidFill>
                          <a:latin typeface="+mn-lt"/>
                          <a:ea typeface="+mn-ea"/>
                          <a:cs typeface="+mn-cs"/>
                        </a:rPr>
                        <a:t>Fock</a:t>
                      </a:r>
                      <a:r>
                        <a:rPr lang="en-CA" sz="1800" b="0" i="0" u="none" strike="noStrike" kern="1200" baseline="0" dirty="0">
                          <a:solidFill>
                            <a:schemeClr val="dk1"/>
                          </a:solidFill>
                          <a:latin typeface="+mn-lt"/>
                          <a:ea typeface="+mn-ea"/>
                          <a:cs typeface="+mn-cs"/>
                        </a:rPr>
                        <a:t>-</a:t>
                      </a:r>
                      <a:r>
                        <a:rPr lang="en-CA" sz="1800" b="0" i="0" u="none" strike="noStrike" kern="1200" baseline="0" dirty="0" err="1">
                          <a:solidFill>
                            <a:schemeClr val="dk1"/>
                          </a:solidFill>
                          <a:latin typeface="+mn-lt"/>
                          <a:ea typeface="+mn-ea"/>
                          <a:cs typeface="+mn-cs"/>
                        </a:rPr>
                        <a:t>Bogolyubov</a:t>
                      </a:r>
                      <a:r>
                        <a:rPr lang="en-CA" dirty="0"/>
                        <a:t> (</a:t>
                      </a:r>
                      <a:r>
                        <a:rPr lang="en-CA" dirty="0" err="1"/>
                        <a:t>Skyrme</a:t>
                      </a:r>
                      <a:r>
                        <a:rPr lang="en-CA" dirty="0"/>
                        <a:t> Force) + Combinatorial method</a:t>
                      </a:r>
                    </a:p>
                  </a:txBody>
                  <a:tcPr/>
                </a:tc>
                <a:tc>
                  <a:txBody>
                    <a:bodyPr/>
                    <a:lstStyle/>
                    <a:p>
                      <a:pPr algn="ctr"/>
                      <a:endParaRPr lang="en-CA" dirty="0"/>
                    </a:p>
                  </a:txBody>
                  <a:tcPr/>
                </a:tc>
                <a:extLst>
                  <a:ext uri="{0D108BD9-81ED-4DB2-BD59-A6C34878D82A}">
                    <a16:rowId xmlns:a16="http://schemas.microsoft.com/office/drawing/2014/main" val="643131171"/>
                  </a:ext>
                </a:extLst>
              </a:tr>
            </a:tbl>
          </a:graphicData>
        </a:graphic>
      </p:graphicFrame>
    </p:spTree>
    <p:extLst>
      <p:ext uri="{BB962C8B-B14F-4D97-AF65-F5344CB8AC3E}">
        <p14:creationId xmlns:p14="http://schemas.microsoft.com/office/powerpoint/2010/main" val="318016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5|43.5"/>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F5FFE11228FD84C8C0D1A4936548299" ma:contentTypeVersion="7" ma:contentTypeDescription="Create a new document." ma:contentTypeScope="" ma:versionID="0a6bc1e29cfd3647ec59b41a936e34ed">
  <xsd:schema xmlns:xsd="http://www.w3.org/2001/XMLSchema" xmlns:xs="http://www.w3.org/2001/XMLSchema" xmlns:p="http://schemas.microsoft.com/office/2006/metadata/properties" xmlns:ns3="feeb7ebc-0df1-44fa-8705-5f37297784d0" xmlns:ns4="60a7e67c-5df8-46ad-8b77-5686eb0d5094" targetNamespace="http://schemas.microsoft.com/office/2006/metadata/properties" ma:root="true" ma:fieldsID="68b53f2c1ee7e8d7959612f55a8e046b" ns3:_="" ns4:_="">
    <xsd:import namespace="feeb7ebc-0df1-44fa-8705-5f37297784d0"/>
    <xsd:import namespace="60a7e67c-5df8-46ad-8b77-5686eb0d509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eb7ebc-0df1-44fa-8705-5f37297784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0a7e67c-5df8-46ad-8b77-5686eb0d509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03DE52-7BE8-424B-8323-9F9077DC7CE6}">
  <ds:schemaRefs>
    <ds:schemaRef ds:uri="http://schemas.microsoft.com/sharepoint/v3/contenttype/forms"/>
  </ds:schemaRefs>
</ds:datastoreItem>
</file>

<file path=customXml/itemProps2.xml><?xml version="1.0" encoding="utf-8"?>
<ds:datastoreItem xmlns:ds="http://schemas.openxmlformats.org/officeDocument/2006/customXml" ds:itemID="{C55B6DF3-C2B5-4350-B34D-2AA0D8DE38F9}">
  <ds:schemaRefs>
    <ds:schemaRef ds:uri="http://purl.org/dc/dcmitype/"/>
    <ds:schemaRef ds:uri="http://schemas.microsoft.com/office/2006/documentManagement/types"/>
    <ds:schemaRef ds:uri="http://www.w3.org/XML/1998/namespace"/>
    <ds:schemaRef ds:uri="http://schemas.openxmlformats.org/package/2006/metadata/core-properties"/>
    <ds:schemaRef ds:uri="60a7e67c-5df8-46ad-8b77-5686eb0d5094"/>
    <ds:schemaRef ds:uri="feeb7ebc-0df1-44fa-8705-5f37297784d0"/>
    <ds:schemaRef ds:uri="http://schemas.microsoft.com/office/infopath/2007/PartnerControls"/>
    <ds:schemaRef ds:uri="http://schemas.microsoft.com/office/2006/metadata/properties"/>
    <ds:schemaRef ds:uri="http://purl.org/dc/elements/1.1/"/>
    <ds:schemaRef ds:uri="http://purl.org/dc/terms/"/>
  </ds:schemaRefs>
</ds:datastoreItem>
</file>

<file path=customXml/itemProps3.xml><?xml version="1.0" encoding="utf-8"?>
<ds:datastoreItem xmlns:ds="http://schemas.openxmlformats.org/officeDocument/2006/customXml" ds:itemID="{B10674CA-C183-48D9-ACB3-4ED1FD6B25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eb7ebc-0df1-44fa-8705-5f37297784d0"/>
    <ds:schemaRef ds:uri="60a7e67c-5df8-46ad-8b77-5686eb0d50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TM10001115[[fn=Parcel]]</Template>
  <TotalTime>37519</TotalTime>
  <Words>1051</Words>
  <Application>Microsoft Office PowerPoint</Application>
  <PresentationFormat>Widescreen</PresentationFormat>
  <Paragraphs>159</Paragraphs>
  <Slides>19</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Cambria Math</vt:lpstr>
      <vt:lpstr>Franklin Gothic Book</vt:lpstr>
      <vt:lpstr>Gill Sans MT</vt:lpstr>
      <vt:lpstr>Segoe UI</vt:lpstr>
      <vt:lpstr>Parcel</vt:lpstr>
      <vt:lpstr>Impact of model variations for degenerate neutron capture rates within neutron star crusts</vt:lpstr>
      <vt:lpstr>Accreting Neutron star Binary System</vt:lpstr>
      <vt:lpstr>Our Targeted region is a Neutron star’s inner crust</vt:lpstr>
      <vt:lpstr>Rp-process ashes act as initial conditions for degenerate neutron capture chains</vt:lpstr>
      <vt:lpstr>Free neutrons are degenerate at thermodynamic conditions relevant to accreting stars</vt:lpstr>
      <vt:lpstr>Stellar reaction rates follow a distribution of velocities (energies)</vt:lpstr>
      <vt:lpstr>PowerPoint Presentation</vt:lpstr>
      <vt:lpstr>Variations in theoretical nuclear inputs via TALYS</vt:lpstr>
      <vt:lpstr>TALYS Input Variations</vt:lpstr>
      <vt:lpstr>PowerPoint Presentation</vt:lpstr>
      <vt:lpstr>PowerPoint Presentation</vt:lpstr>
      <vt:lpstr>Evaluate Degeneracy impact by comparing max/min rates</vt:lpstr>
      <vt:lpstr>PowerPoint Presentation</vt:lpstr>
      <vt:lpstr>PowerPoint Presentation</vt:lpstr>
      <vt:lpstr>PowerPoint Presentation</vt:lpstr>
      <vt:lpstr>PowerPoint Presentation</vt:lpstr>
      <vt:lpstr>Conclusions</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Degenerate Neutron capture within neutron star crusts via TALYS</dc:title>
  <dc:creator>Bryn Knight</dc:creator>
  <cp:lastModifiedBy>Bryn Knight</cp:lastModifiedBy>
  <cp:revision>116</cp:revision>
  <dcterms:created xsi:type="dcterms:W3CDTF">2019-02-03T19:16:19Z</dcterms:created>
  <dcterms:modified xsi:type="dcterms:W3CDTF">2024-05-28T06:38:40Z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0x010100EF5FFE11228FD84C8C0D1A4936548299</vt:lpwstr>
  </property>
</Properties>
</file>