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2" r:id="rId5"/>
    <p:sldId id="259" r:id="rId6"/>
    <p:sldId id="264" r:id="rId7"/>
    <p:sldId id="263" r:id="rId8"/>
    <p:sldId id="261" r:id="rId9"/>
    <p:sldId id="265" r:id="rId10"/>
    <p:sldId id="260" r:id="rId11"/>
    <p:sldId id="266" r:id="rId12"/>
  </p:sldIdLst>
  <p:sldSz cx="12192000" cy="6858000"/>
  <p:notesSz cx="6858000" cy="9144000"/>
  <p:defaultTextStyle>
    <a:defPPr>
      <a:defRPr lang="en-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70"/>
    <p:restoredTop sz="96351"/>
  </p:normalViewPr>
  <p:slideViewPr>
    <p:cSldViewPr snapToGrid="0">
      <p:cViewPr varScale="1">
        <p:scale>
          <a:sx n="96" d="100"/>
          <a:sy n="96" d="100"/>
        </p:scale>
        <p:origin x="184" y="8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9D5FB-5DA1-E881-13E5-93D7E8AD0B9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JP"/>
          </a:p>
        </p:txBody>
      </p:sp>
      <p:sp>
        <p:nvSpPr>
          <p:cNvPr id="3" name="Subtitle 2">
            <a:extLst>
              <a:ext uri="{FF2B5EF4-FFF2-40B4-BE49-F238E27FC236}">
                <a16:creationId xmlns:a16="http://schemas.microsoft.com/office/drawing/2014/main" id="{DA2EFD08-33FC-E40C-E89B-4F4984052AF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JP"/>
          </a:p>
        </p:txBody>
      </p:sp>
      <p:sp>
        <p:nvSpPr>
          <p:cNvPr id="4" name="Date Placeholder 3">
            <a:extLst>
              <a:ext uri="{FF2B5EF4-FFF2-40B4-BE49-F238E27FC236}">
                <a16:creationId xmlns:a16="http://schemas.microsoft.com/office/drawing/2014/main" id="{141F9E9B-1BBF-0BFB-DEE4-FFEF6D420AA7}"/>
              </a:ext>
            </a:extLst>
          </p:cNvPr>
          <p:cNvSpPr>
            <a:spLocks noGrp="1"/>
          </p:cNvSpPr>
          <p:nvPr>
            <p:ph type="dt" sz="half" idx="10"/>
          </p:nvPr>
        </p:nvSpPr>
        <p:spPr/>
        <p:txBody>
          <a:bodyPr/>
          <a:lstStyle/>
          <a:p>
            <a:fld id="{E2834BA9-2145-9142-A209-FEFF682E58D7}" type="datetimeFigureOut">
              <a:rPr lang="en-JP" smtClean="0"/>
              <a:t>2024/02/14</a:t>
            </a:fld>
            <a:endParaRPr lang="en-JP"/>
          </a:p>
        </p:txBody>
      </p:sp>
      <p:sp>
        <p:nvSpPr>
          <p:cNvPr id="5" name="Footer Placeholder 4">
            <a:extLst>
              <a:ext uri="{FF2B5EF4-FFF2-40B4-BE49-F238E27FC236}">
                <a16:creationId xmlns:a16="http://schemas.microsoft.com/office/drawing/2014/main" id="{7C180A28-038A-AA3D-7883-BEBFE5370383}"/>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674A9EC1-35BF-64B0-DC99-D0FAECDAECF7}"/>
              </a:ext>
            </a:extLst>
          </p:cNvPr>
          <p:cNvSpPr>
            <a:spLocks noGrp="1"/>
          </p:cNvSpPr>
          <p:nvPr>
            <p:ph type="sldNum" sz="quarter" idx="12"/>
          </p:nvPr>
        </p:nvSpPr>
        <p:spPr/>
        <p:txBody>
          <a:bodyPr/>
          <a:lstStyle/>
          <a:p>
            <a:fld id="{72B7A068-9A03-A943-8FEE-95DE7952136C}" type="slidenum">
              <a:rPr lang="en-JP" smtClean="0"/>
              <a:t>‹#›</a:t>
            </a:fld>
            <a:endParaRPr lang="en-JP"/>
          </a:p>
        </p:txBody>
      </p:sp>
    </p:spTree>
    <p:extLst>
      <p:ext uri="{BB962C8B-B14F-4D97-AF65-F5344CB8AC3E}">
        <p14:creationId xmlns:p14="http://schemas.microsoft.com/office/powerpoint/2010/main" val="958501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CDAEA-B679-8729-DCFE-F34C51D3EF81}"/>
              </a:ext>
            </a:extLst>
          </p:cNvPr>
          <p:cNvSpPr>
            <a:spLocks noGrp="1"/>
          </p:cNvSpPr>
          <p:nvPr>
            <p:ph type="title"/>
          </p:nvPr>
        </p:nvSpPr>
        <p:spPr/>
        <p:txBody>
          <a:bodyPr/>
          <a:lstStyle/>
          <a:p>
            <a:r>
              <a:rPr lang="en-US"/>
              <a:t>Click to edit Master title style</a:t>
            </a:r>
            <a:endParaRPr lang="en-JP"/>
          </a:p>
        </p:txBody>
      </p:sp>
      <p:sp>
        <p:nvSpPr>
          <p:cNvPr id="3" name="Vertical Text Placeholder 2">
            <a:extLst>
              <a:ext uri="{FF2B5EF4-FFF2-40B4-BE49-F238E27FC236}">
                <a16:creationId xmlns:a16="http://schemas.microsoft.com/office/drawing/2014/main" id="{B2405209-041B-D52A-F55E-D98EF66B33D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010050CD-892C-B824-E0F7-DECCE4791B84}"/>
              </a:ext>
            </a:extLst>
          </p:cNvPr>
          <p:cNvSpPr>
            <a:spLocks noGrp="1"/>
          </p:cNvSpPr>
          <p:nvPr>
            <p:ph type="dt" sz="half" idx="10"/>
          </p:nvPr>
        </p:nvSpPr>
        <p:spPr/>
        <p:txBody>
          <a:bodyPr/>
          <a:lstStyle/>
          <a:p>
            <a:fld id="{E2834BA9-2145-9142-A209-FEFF682E58D7}" type="datetimeFigureOut">
              <a:rPr lang="en-JP" smtClean="0"/>
              <a:t>2024/02/14</a:t>
            </a:fld>
            <a:endParaRPr lang="en-JP"/>
          </a:p>
        </p:txBody>
      </p:sp>
      <p:sp>
        <p:nvSpPr>
          <p:cNvPr id="5" name="Footer Placeholder 4">
            <a:extLst>
              <a:ext uri="{FF2B5EF4-FFF2-40B4-BE49-F238E27FC236}">
                <a16:creationId xmlns:a16="http://schemas.microsoft.com/office/drawing/2014/main" id="{72A01FF9-4165-B013-8319-D58C269DD699}"/>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3EC342AB-01C4-79D1-E2AA-AF387468D60F}"/>
              </a:ext>
            </a:extLst>
          </p:cNvPr>
          <p:cNvSpPr>
            <a:spLocks noGrp="1"/>
          </p:cNvSpPr>
          <p:nvPr>
            <p:ph type="sldNum" sz="quarter" idx="12"/>
          </p:nvPr>
        </p:nvSpPr>
        <p:spPr/>
        <p:txBody>
          <a:bodyPr/>
          <a:lstStyle/>
          <a:p>
            <a:fld id="{72B7A068-9A03-A943-8FEE-95DE7952136C}" type="slidenum">
              <a:rPr lang="en-JP" smtClean="0"/>
              <a:t>‹#›</a:t>
            </a:fld>
            <a:endParaRPr lang="en-JP"/>
          </a:p>
        </p:txBody>
      </p:sp>
    </p:spTree>
    <p:extLst>
      <p:ext uri="{BB962C8B-B14F-4D97-AF65-F5344CB8AC3E}">
        <p14:creationId xmlns:p14="http://schemas.microsoft.com/office/powerpoint/2010/main" val="396100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5C3B0E-950A-60F9-1443-00CD9B885D4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JP"/>
          </a:p>
        </p:txBody>
      </p:sp>
      <p:sp>
        <p:nvSpPr>
          <p:cNvPr id="3" name="Vertical Text Placeholder 2">
            <a:extLst>
              <a:ext uri="{FF2B5EF4-FFF2-40B4-BE49-F238E27FC236}">
                <a16:creationId xmlns:a16="http://schemas.microsoft.com/office/drawing/2014/main" id="{7E861927-3FDA-8297-C396-2E7CB801F29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159BAB65-7CDB-0D02-C958-9B0840486397}"/>
              </a:ext>
            </a:extLst>
          </p:cNvPr>
          <p:cNvSpPr>
            <a:spLocks noGrp="1"/>
          </p:cNvSpPr>
          <p:nvPr>
            <p:ph type="dt" sz="half" idx="10"/>
          </p:nvPr>
        </p:nvSpPr>
        <p:spPr/>
        <p:txBody>
          <a:bodyPr/>
          <a:lstStyle/>
          <a:p>
            <a:fld id="{E2834BA9-2145-9142-A209-FEFF682E58D7}" type="datetimeFigureOut">
              <a:rPr lang="en-JP" smtClean="0"/>
              <a:t>2024/02/14</a:t>
            </a:fld>
            <a:endParaRPr lang="en-JP"/>
          </a:p>
        </p:txBody>
      </p:sp>
      <p:sp>
        <p:nvSpPr>
          <p:cNvPr id="5" name="Footer Placeholder 4">
            <a:extLst>
              <a:ext uri="{FF2B5EF4-FFF2-40B4-BE49-F238E27FC236}">
                <a16:creationId xmlns:a16="http://schemas.microsoft.com/office/drawing/2014/main" id="{21D21BE2-560B-D790-0E91-4F11D8E1E999}"/>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D7222ADC-DA1B-D459-836F-A18BBD8D0CA9}"/>
              </a:ext>
            </a:extLst>
          </p:cNvPr>
          <p:cNvSpPr>
            <a:spLocks noGrp="1"/>
          </p:cNvSpPr>
          <p:nvPr>
            <p:ph type="sldNum" sz="quarter" idx="12"/>
          </p:nvPr>
        </p:nvSpPr>
        <p:spPr/>
        <p:txBody>
          <a:bodyPr/>
          <a:lstStyle/>
          <a:p>
            <a:fld id="{72B7A068-9A03-A943-8FEE-95DE7952136C}" type="slidenum">
              <a:rPr lang="en-JP" smtClean="0"/>
              <a:t>‹#›</a:t>
            </a:fld>
            <a:endParaRPr lang="en-JP"/>
          </a:p>
        </p:txBody>
      </p:sp>
    </p:spTree>
    <p:extLst>
      <p:ext uri="{BB962C8B-B14F-4D97-AF65-F5344CB8AC3E}">
        <p14:creationId xmlns:p14="http://schemas.microsoft.com/office/powerpoint/2010/main" val="3639096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40B99-7B10-450E-178E-40DB544879EA}"/>
              </a:ext>
            </a:extLst>
          </p:cNvPr>
          <p:cNvSpPr>
            <a:spLocks noGrp="1"/>
          </p:cNvSpPr>
          <p:nvPr>
            <p:ph type="title"/>
          </p:nvPr>
        </p:nvSpPr>
        <p:spPr/>
        <p:txBody>
          <a:bodyPr/>
          <a:lstStyle/>
          <a:p>
            <a:r>
              <a:rPr lang="en-US"/>
              <a:t>Click to edit Master title style</a:t>
            </a:r>
            <a:endParaRPr lang="en-JP"/>
          </a:p>
        </p:txBody>
      </p:sp>
      <p:sp>
        <p:nvSpPr>
          <p:cNvPr id="3" name="Content Placeholder 2">
            <a:extLst>
              <a:ext uri="{FF2B5EF4-FFF2-40B4-BE49-F238E27FC236}">
                <a16:creationId xmlns:a16="http://schemas.microsoft.com/office/drawing/2014/main" id="{93ABC7B7-4F37-B04E-86F2-8BE53769C24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00F8CFCE-DAF0-6659-886A-73EDF555649E}"/>
              </a:ext>
            </a:extLst>
          </p:cNvPr>
          <p:cNvSpPr>
            <a:spLocks noGrp="1"/>
          </p:cNvSpPr>
          <p:nvPr>
            <p:ph type="dt" sz="half" idx="10"/>
          </p:nvPr>
        </p:nvSpPr>
        <p:spPr/>
        <p:txBody>
          <a:bodyPr/>
          <a:lstStyle/>
          <a:p>
            <a:fld id="{E2834BA9-2145-9142-A209-FEFF682E58D7}" type="datetimeFigureOut">
              <a:rPr lang="en-JP" smtClean="0"/>
              <a:t>2024/02/14</a:t>
            </a:fld>
            <a:endParaRPr lang="en-JP"/>
          </a:p>
        </p:txBody>
      </p:sp>
      <p:sp>
        <p:nvSpPr>
          <p:cNvPr id="5" name="Footer Placeholder 4">
            <a:extLst>
              <a:ext uri="{FF2B5EF4-FFF2-40B4-BE49-F238E27FC236}">
                <a16:creationId xmlns:a16="http://schemas.microsoft.com/office/drawing/2014/main" id="{2533B59D-AFE5-B956-A577-F2E2C72BBA75}"/>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AB7FE8AD-EDE9-CA29-4EAF-8D2C17086452}"/>
              </a:ext>
            </a:extLst>
          </p:cNvPr>
          <p:cNvSpPr>
            <a:spLocks noGrp="1"/>
          </p:cNvSpPr>
          <p:nvPr>
            <p:ph type="sldNum" sz="quarter" idx="12"/>
          </p:nvPr>
        </p:nvSpPr>
        <p:spPr/>
        <p:txBody>
          <a:bodyPr/>
          <a:lstStyle/>
          <a:p>
            <a:fld id="{72B7A068-9A03-A943-8FEE-95DE7952136C}" type="slidenum">
              <a:rPr lang="en-JP" smtClean="0"/>
              <a:t>‹#›</a:t>
            </a:fld>
            <a:endParaRPr lang="en-JP"/>
          </a:p>
        </p:txBody>
      </p:sp>
    </p:spTree>
    <p:extLst>
      <p:ext uri="{BB962C8B-B14F-4D97-AF65-F5344CB8AC3E}">
        <p14:creationId xmlns:p14="http://schemas.microsoft.com/office/powerpoint/2010/main" val="3633431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507BA-DC4B-DBE5-D00E-E29FD96BC5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JP"/>
          </a:p>
        </p:txBody>
      </p:sp>
      <p:sp>
        <p:nvSpPr>
          <p:cNvPr id="3" name="Text Placeholder 2">
            <a:extLst>
              <a:ext uri="{FF2B5EF4-FFF2-40B4-BE49-F238E27FC236}">
                <a16:creationId xmlns:a16="http://schemas.microsoft.com/office/drawing/2014/main" id="{48A7F555-C8C3-40F2-5A15-81752DFBCB0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6AE3E94-8963-374A-FDE9-E9EB34ACB5BF}"/>
              </a:ext>
            </a:extLst>
          </p:cNvPr>
          <p:cNvSpPr>
            <a:spLocks noGrp="1"/>
          </p:cNvSpPr>
          <p:nvPr>
            <p:ph type="dt" sz="half" idx="10"/>
          </p:nvPr>
        </p:nvSpPr>
        <p:spPr/>
        <p:txBody>
          <a:bodyPr/>
          <a:lstStyle/>
          <a:p>
            <a:fld id="{E2834BA9-2145-9142-A209-FEFF682E58D7}" type="datetimeFigureOut">
              <a:rPr lang="en-JP" smtClean="0"/>
              <a:t>2024/02/14</a:t>
            </a:fld>
            <a:endParaRPr lang="en-JP"/>
          </a:p>
        </p:txBody>
      </p:sp>
      <p:sp>
        <p:nvSpPr>
          <p:cNvPr id="5" name="Footer Placeholder 4">
            <a:extLst>
              <a:ext uri="{FF2B5EF4-FFF2-40B4-BE49-F238E27FC236}">
                <a16:creationId xmlns:a16="http://schemas.microsoft.com/office/drawing/2014/main" id="{C6DDE4FD-C01C-1D92-9307-050BA8F72AE3}"/>
              </a:ext>
            </a:extLst>
          </p:cNvPr>
          <p:cNvSpPr>
            <a:spLocks noGrp="1"/>
          </p:cNvSpPr>
          <p:nvPr>
            <p:ph type="ftr" sz="quarter" idx="11"/>
          </p:nvPr>
        </p:nvSpPr>
        <p:spPr/>
        <p:txBody>
          <a:bodyPr/>
          <a:lstStyle/>
          <a:p>
            <a:endParaRPr lang="en-JP"/>
          </a:p>
        </p:txBody>
      </p:sp>
      <p:sp>
        <p:nvSpPr>
          <p:cNvPr id="6" name="Slide Number Placeholder 5">
            <a:extLst>
              <a:ext uri="{FF2B5EF4-FFF2-40B4-BE49-F238E27FC236}">
                <a16:creationId xmlns:a16="http://schemas.microsoft.com/office/drawing/2014/main" id="{B8ABD2E2-D6FB-4C30-6BD0-626C9CEDC910}"/>
              </a:ext>
            </a:extLst>
          </p:cNvPr>
          <p:cNvSpPr>
            <a:spLocks noGrp="1"/>
          </p:cNvSpPr>
          <p:nvPr>
            <p:ph type="sldNum" sz="quarter" idx="12"/>
          </p:nvPr>
        </p:nvSpPr>
        <p:spPr/>
        <p:txBody>
          <a:bodyPr/>
          <a:lstStyle/>
          <a:p>
            <a:fld id="{72B7A068-9A03-A943-8FEE-95DE7952136C}" type="slidenum">
              <a:rPr lang="en-JP" smtClean="0"/>
              <a:t>‹#›</a:t>
            </a:fld>
            <a:endParaRPr lang="en-JP"/>
          </a:p>
        </p:txBody>
      </p:sp>
    </p:spTree>
    <p:extLst>
      <p:ext uri="{BB962C8B-B14F-4D97-AF65-F5344CB8AC3E}">
        <p14:creationId xmlns:p14="http://schemas.microsoft.com/office/powerpoint/2010/main" val="2765679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55E0BD-27A7-0577-0887-536D61D863A4}"/>
              </a:ext>
            </a:extLst>
          </p:cNvPr>
          <p:cNvSpPr>
            <a:spLocks noGrp="1"/>
          </p:cNvSpPr>
          <p:nvPr>
            <p:ph type="title"/>
          </p:nvPr>
        </p:nvSpPr>
        <p:spPr/>
        <p:txBody>
          <a:bodyPr/>
          <a:lstStyle/>
          <a:p>
            <a:r>
              <a:rPr lang="en-US"/>
              <a:t>Click to edit Master title style</a:t>
            </a:r>
            <a:endParaRPr lang="en-JP"/>
          </a:p>
        </p:txBody>
      </p:sp>
      <p:sp>
        <p:nvSpPr>
          <p:cNvPr id="3" name="Content Placeholder 2">
            <a:extLst>
              <a:ext uri="{FF2B5EF4-FFF2-40B4-BE49-F238E27FC236}">
                <a16:creationId xmlns:a16="http://schemas.microsoft.com/office/drawing/2014/main" id="{A76AE22F-FF06-2A16-7BB0-E56779B42FF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Content Placeholder 3">
            <a:extLst>
              <a:ext uri="{FF2B5EF4-FFF2-40B4-BE49-F238E27FC236}">
                <a16:creationId xmlns:a16="http://schemas.microsoft.com/office/drawing/2014/main" id="{FD21EA0E-FAD6-7D94-658A-27F6E182BAF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5" name="Date Placeholder 4">
            <a:extLst>
              <a:ext uri="{FF2B5EF4-FFF2-40B4-BE49-F238E27FC236}">
                <a16:creationId xmlns:a16="http://schemas.microsoft.com/office/drawing/2014/main" id="{0E783DEB-DEB6-D0BB-AD85-3B87A8C91619}"/>
              </a:ext>
            </a:extLst>
          </p:cNvPr>
          <p:cNvSpPr>
            <a:spLocks noGrp="1"/>
          </p:cNvSpPr>
          <p:nvPr>
            <p:ph type="dt" sz="half" idx="10"/>
          </p:nvPr>
        </p:nvSpPr>
        <p:spPr/>
        <p:txBody>
          <a:bodyPr/>
          <a:lstStyle/>
          <a:p>
            <a:fld id="{E2834BA9-2145-9142-A209-FEFF682E58D7}" type="datetimeFigureOut">
              <a:rPr lang="en-JP" smtClean="0"/>
              <a:t>2024/02/14</a:t>
            </a:fld>
            <a:endParaRPr lang="en-JP"/>
          </a:p>
        </p:txBody>
      </p:sp>
      <p:sp>
        <p:nvSpPr>
          <p:cNvPr id="6" name="Footer Placeholder 5">
            <a:extLst>
              <a:ext uri="{FF2B5EF4-FFF2-40B4-BE49-F238E27FC236}">
                <a16:creationId xmlns:a16="http://schemas.microsoft.com/office/drawing/2014/main" id="{2E7AE00B-019C-76F9-B491-03EBE6874E40}"/>
              </a:ext>
            </a:extLst>
          </p:cNvPr>
          <p:cNvSpPr>
            <a:spLocks noGrp="1"/>
          </p:cNvSpPr>
          <p:nvPr>
            <p:ph type="ftr" sz="quarter" idx="11"/>
          </p:nvPr>
        </p:nvSpPr>
        <p:spPr/>
        <p:txBody>
          <a:bodyPr/>
          <a:lstStyle/>
          <a:p>
            <a:endParaRPr lang="en-JP"/>
          </a:p>
        </p:txBody>
      </p:sp>
      <p:sp>
        <p:nvSpPr>
          <p:cNvPr id="7" name="Slide Number Placeholder 6">
            <a:extLst>
              <a:ext uri="{FF2B5EF4-FFF2-40B4-BE49-F238E27FC236}">
                <a16:creationId xmlns:a16="http://schemas.microsoft.com/office/drawing/2014/main" id="{288D3DA3-B6AC-6046-59C8-FD16D93A2AF2}"/>
              </a:ext>
            </a:extLst>
          </p:cNvPr>
          <p:cNvSpPr>
            <a:spLocks noGrp="1"/>
          </p:cNvSpPr>
          <p:nvPr>
            <p:ph type="sldNum" sz="quarter" idx="12"/>
          </p:nvPr>
        </p:nvSpPr>
        <p:spPr/>
        <p:txBody>
          <a:bodyPr/>
          <a:lstStyle/>
          <a:p>
            <a:fld id="{72B7A068-9A03-A943-8FEE-95DE7952136C}" type="slidenum">
              <a:rPr lang="en-JP" smtClean="0"/>
              <a:t>‹#›</a:t>
            </a:fld>
            <a:endParaRPr lang="en-JP"/>
          </a:p>
        </p:txBody>
      </p:sp>
    </p:spTree>
    <p:extLst>
      <p:ext uri="{BB962C8B-B14F-4D97-AF65-F5344CB8AC3E}">
        <p14:creationId xmlns:p14="http://schemas.microsoft.com/office/powerpoint/2010/main" val="15960053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E8BC1B-B41B-5ED3-6F6A-58CFC3BCC4D3}"/>
              </a:ext>
            </a:extLst>
          </p:cNvPr>
          <p:cNvSpPr>
            <a:spLocks noGrp="1"/>
          </p:cNvSpPr>
          <p:nvPr>
            <p:ph type="title"/>
          </p:nvPr>
        </p:nvSpPr>
        <p:spPr>
          <a:xfrm>
            <a:off x="839788" y="365125"/>
            <a:ext cx="10515600" cy="1325563"/>
          </a:xfrm>
        </p:spPr>
        <p:txBody>
          <a:bodyPr/>
          <a:lstStyle/>
          <a:p>
            <a:r>
              <a:rPr lang="en-US"/>
              <a:t>Click to edit Master title style</a:t>
            </a:r>
            <a:endParaRPr lang="en-JP"/>
          </a:p>
        </p:txBody>
      </p:sp>
      <p:sp>
        <p:nvSpPr>
          <p:cNvPr id="3" name="Text Placeholder 2">
            <a:extLst>
              <a:ext uri="{FF2B5EF4-FFF2-40B4-BE49-F238E27FC236}">
                <a16:creationId xmlns:a16="http://schemas.microsoft.com/office/drawing/2014/main" id="{5BE06FD3-77FE-6113-D4F3-0DF4A8493D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2DBF7A6-DEAD-F5FE-0E57-5CADE7C39A4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5" name="Text Placeholder 4">
            <a:extLst>
              <a:ext uri="{FF2B5EF4-FFF2-40B4-BE49-F238E27FC236}">
                <a16:creationId xmlns:a16="http://schemas.microsoft.com/office/drawing/2014/main" id="{79B0C29F-AB86-19B1-714F-2FDFCF51626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D5E6BA-BB56-5A81-BAC0-AB22C7401C3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7" name="Date Placeholder 6">
            <a:extLst>
              <a:ext uri="{FF2B5EF4-FFF2-40B4-BE49-F238E27FC236}">
                <a16:creationId xmlns:a16="http://schemas.microsoft.com/office/drawing/2014/main" id="{63D6FDE9-FCB7-E18A-434E-3C0F3682B972}"/>
              </a:ext>
            </a:extLst>
          </p:cNvPr>
          <p:cNvSpPr>
            <a:spLocks noGrp="1"/>
          </p:cNvSpPr>
          <p:nvPr>
            <p:ph type="dt" sz="half" idx="10"/>
          </p:nvPr>
        </p:nvSpPr>
        <p:spPr/>
        <p:txBody>
          <a:bodyPr/>
          <a:lstStyle/>
          <a:p>
            <a:fld id="{E2834BA9-2145-9142-A209-FEFF682E58D7}" type="datetimeFigureOut">
              <a:rPr lang="en-JP" smtClean="0"/>
              <a:t>2024/02/14</a:t>
            </a:fld>
            <a:endParaRPr lang="en-JP"/>
          </a:p>
        </p:txBody>
      </p:sp>
      <p:sp>
        <p:nvSpPr>
          <p:cNvPr id="8" name="Footer Placeholder 7">
            <a:extLst>
              <a:ext uri="{FF2B5EF4-FFF2-40B4-BE49-F238E27FC236}">
                <a16:creationId xmlns:a16="http://schemas.microsoft.com/office/drawing/2014/main" id="{27FE995C-1390-1661-E1FB-9A086B139DF8}"/>
              </a:ext>
            </a:extLst>
          </p:cNvPr>
          <p:cNvSpPr>
            <a:spLocks noGrp="1"/>
          </p:cNvSpPr>
          <p:nvPr>
            <p:ph type="ftr" sz="quarter" idx="11"/>
          </p:nvPr>
        </p:nvSpPr>
        <p:spPr/>
        <p:txBody>
          <a:bodyPr/>
          <a:lstStyle/>
          <a:p>
            <a:endParaRPr lang="en-JP"/>
          </a:p>
        </p:txBody>
      </p:sp>
      <p:sp>
        <p:nvSpPr>
          <p:cNvPr id="9" name="Slide Number Placeholder 8">
            <a:extLst>
              <a:ext uri="{FF2B5EF4-FFF2-40B4-BE49-F238E27FC236}">
                <a16:creationId xmlns:a16="http://schemas.microsoft.com/office/drawing/2014/main" id="{BC7DE0E4-EE93-D375-ACE7-C560EDA8CF10}"/>
              </a:ext>
            </a:extLst>
          </p:cNvPr>
          <p:cNvSpPr>
            <a:spLocks noGrp="1"/>
          </p:cNvSpPr>
          <p:nvPr>
            <p:ph type="sldNum" sz="quarter" idx="12"/>
          </p:nvPr>
        </p:nvSpPr>
        <p:spPr/>
        <p:txBody>
          <a:bodyPr/>
          <a:lstStyle/>
          <a:p>
            <a:fld id="{72B7A068-9A03-A943-8FEE-95DE7952136C}" type="slidenum">
              <a:rPr lang="en-JP" smtClean="0"/>
              <a:t>‹#›</a:t>
            </a:fld>
            <a:endParaRPr lang="en-JP"/>
          </a:p>
        </p:txBody>
      </p:sp>
    </p:spTree>
    <p:extLst>
      <p:ext uri="{BB962C8B-B14F-4D97-AF65-F5344CB8AC3E}">
        <p14:creationId xmlns:p14="http://schemas.microsoft.com/office/powerpoint/2010/main" val="707478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05CF6-BAB8-2A12-309A-8DEDFE334636}"/>
              </a:ext>
            </a:extLst>
          </p:cNvPr>
          <p:cNvSpPr>
            <a:spLocks noGrp="1"/>
          </p:cNvSpPr>
          <p:nvPr>
            <p:ph type="title"/>
          </p:nvPr>
        </p:nvSpPr>
        <p:spPr/>
        <p:txBody>
          <a:bodyPr/>
          <a:lstStyle/>
          <a:p>
            <a:r>
              <a:rPr lang="en-US"/>
              <a:t>Click to edit Master title style</a:t>
            </a:r>
            <a:endParaRPr lang="en-JP"/>
          </a:p>
        </p:txBody>
      </p:sp>
      <p:sp>
        <p:nvSpPr>
          <p:cNvPr id="3" name="Date Placeholder 2">
            <a:extLst>
              <a:ext uri="{FF2B5EF4-FFF2-40B4-BE49-F238E27FC236}">
                <a16:creationId xmlns:a16="http://schemas.microsoft.com/office/drawing/2014/main" id="{5593F7CD-A5CE-CD81-2F74-3F9CBE12825A}"/>
              </a:ext>
            </a:extLst>
          </p:cNvPr>
          <p:cNvSpPr>
            <a:spLocks noGrp="1"/>
          </p:cNvSpPr>
          <p:nvPr>
            <p:ph type="dt" sz="half" idx="10"/>
          </p:nvPr>
        </p:nvSpPr>
        <p:spPr/>
        <p:txBody>
          <a:bodyPr/>
          <a:lstStyle/>
          <a:p>
            <a:fld id="{E2834BA9-2145-9142-A209-FEFF682E58D7}" type="datetimeFigureOut">
              <a:rPr lang="en-JP" smtClean="0"/>
              <a:t>2024/02/14</a:t>
            </a:fld>
            <a:endParaRPr lang="en-JP"/>
          </a:p>
        </p:txBody>
      </p:sp>
      <p:sp>
        <p:nvSpPr>
          <p:cNvPr id="4" name="Footer Placeholder 3">
            <a:extLst>
              <a:ext uri="{FF2B5EF4-FFF2-40B4-BE49-F238E27FC236}">
                <a16:creationId xmlns:a16="http://schemas.microsoft.com/office/drawing/2014/main" id="{48255BB6-C86F-0124-C6CD-A1B688A6BD5F}"/>
              </a:ext>
            </a:extLst>
          </p:cNvPr>
          <p:cNvSpPr>
            <a:spLocks noGrp="1"/>
          </p:cNvSpPr>
          <p:nvPr>
            <p:ph type="ftr" sz="quarter" idx="11"/>
          </p:nvPr>
        </p:nvSpPr>
        <p:spPr/>
        <p:txBody>
          <a:bodyPr/>
          <a:lstStyle/>
          <a:p>
            <a:endParaRPr lang="en-JP"/>
          </a:p>
        </p:txBody>
      </p:sp>
      <p:sp>
        <p:nvSpPr>
          <p:cNvPr id="5" name="Slide Number Placeholder 4">
            <a:extLst>
              <a:ext uri="{FF2B5EF4-FFF2-40B4-BE49-F238E27FC236}">
                <a16:creationId xmlns:a16="http://schemas.microsoft.com/office/drawing/2014/main" id="{3530887F-4B16-4D2A-E22B-B3927E602604}"/>
              </a:ext>
            </a:extLst>
          </p:cNvPr>
          <p:cNvSpPr>
            <a:spLocks noGrp="1"/>
          </p:cNvSpPr>
          <p:nvPr>
            <p:ph type="sldNum" sz="quarter" idx="12"/>
          </p:nvPr>
        </p:nvSpPr>
        <p:spPr/>
        <p:txBody>
          <a:bodyPr/>
          <a:lstStyle/>
          <a:p>
            <a:fld id="{72B7A068-9A03-A943-8FEE-95DE7952136C}" type="slidenum">
              <a:rPr lang="en-JP" smtClean="0"/>
              <a:t>‹#›</a:t>
            </a:fld>
            <a:endParaRPr lang="en-JP"/>
          </a:p>
        </p:txBody>
      </p:sp>
    </p:spTree>
    <p:extLst>
      <p:ext uri="{BB962C8B-B14F-4D97-AF65-F5344CB8AC3E}">
        <p14:creationId xmlns:p14="http://schemas.microsoft.com/office/powerpoint/2010/main" val="36915273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5B8885-1D9B-C323-AF06-A2C56F9CAF25}"/>
              </a:ext>
            </a:extLst>
          </p:cNvPr>
          <p:cNvSpPr>
            <a:spLocks noGrp="1"/>
          </p:cNvSpPr>
          <p:nvPr>
            <p:ph type="dt" sz="half" idx="10"/>
          </p:nvPr>
        </p:nvSpPr>
        <p:spPr/>
        <p:txBody>
          <a:bodyPr/>
          <a:lstStyle/>
          <a:p>
            <a:fld id="{E2834BA9-2145-9142-A209-FEFF682E58D7}" type="datetimeFigureOut">
              <a:rPr lang="en-JP" smtClean="0"/>
              <a:t>2024/02/14</a:t>
            </a:fld>
            <a:endParaRPr lang="en-JP"/>
          </a:p>
        </p:txBody>
      </p:sp>
      <p:sp>
        <p:nvSpPr>
          <p:cNvPr id="3" name="Footer Placeholder 2">
            <a:extLst>
              <a:ext uri="{FF2B5EF4-FFF2-40B4-BE49-F238E27FC236}">
                <a16:creationId xmlns:a16="http://schemas.microsoft.com/office/drawing/2014/main" id="{C7BBAF01-43EC-79D2-8395-33437D38B9F6}"/>
              </a:ext>
            </a:extLst>
          </p:cNvPr>
          <p:cNvSpPr>
            <a:spLocks noGrp="1"/>
          </p:cNvSpPr>
          <p:nvPr>
            <p:ph type="ftr" sz="quarter" idx="11"/>
          </p:nvPr>
        </p:nvSpPr>
        <p:spPr/>
        <p:txBody>
          <a:bodyPr/>
          <a:lstStyle/>
          <a:p>
            <a:endParaRPr lang="en-JP"/>
          </a:p>
        </p:txBody>
      </p:sp>
      <p:sp>
        <p:nvSpPr>
          <p:cNvPr id="4" name="Slide Number Placeholder 3">
            <a:extLst>
              <a:ext uri="{FF2B5EF4-FFF2-40B4-BE49-F238E27FC236}">
                <a16:creationId xmlns:a16="http://schemas.microsoft.com/office/drawing/2014/main" id="{AD927E23-2542-E4B6-4BB3-95032E9F92CA}"/>
              </a:ext>
            </a:extLst>
          </p:cNvPr>
          <p:cNvSpPr>
            <a:spLocks noGrp="1"/>
          </p:cNvSpPr>
          <p:nvPr>
            <p:ph type="sldNum" sz="quarter" idx="12"/>
          </p:nvPr>
        </p:nvSpPr>
        <p:spPr/>
        <p:txBody>
          <a:bodyPr/>
          <a:lstStyle/>
          <a:p>
            <a:fld id="{72B7A068-9A03-A943-8FEE-95DE7952136C}" type="slidenum">
              <a:rPr lang="en-JP" smtClean="0"/>
              <a:t>‹#›</a:t>
            </a:fld>
            <a:endParaRPr lang="en-JP"/>
          </a:p>
        </p:txBody>
      </p:sp>
    </p:spTree>
    <p:extLst>
      <p:ext uri="{BB962C8B-B14F-4D97-AF65-F5344CB8AC3E}">
        <p14:creationId xmlns:p14="http://schemas.microsoft.com/office/powerpoint/2010/main" val="3737228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3CBABA-0FEA-7774-6197-20676D5151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JP"/>
          </a:p>
        </p:txBody>
      </p:sp>
      <p:sp>
        <p:nvSpPr>
          <p:cNvPr id="3" name="Content Placeholder 2">
            <a:extLst>
              <a:ext uri="{FF2B5EF4-FFF2-40B4-BE49-F238E27FC236}">
                <a16:creationId xmlns:a16="http://schemas.microsoft.com/office/drawing/2014/main" id="{8EC85325-6BE8-08E8-C79E-C48BCE4D6E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Text Placeholder 3">
            <a:extLst>
              <a:ext uri="{FF2B5EF4-FFF2-40B4-BE49-F238E27FC236}">
                <a16:creationId xmlns:a16="http://schemas.microsoft.com/office/drawing/2014/main" id="{B974FA84-21A3-EB54-3FFD-8DCB1DC05B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2A95C17-BDE4-769C-EF22-E192F85646DE}"/>
              </a:ext>
            </a:extLst>
          </p:cNvPr>
          <p:cNvSpPr>
            <a:spLocks noGrp="1"/>
          </p:cNvSpPr>
          <p:nvPr>
            <p:ph type="dt" sz="half" idx="10"/>
          </p:nvPr>
        </p:nvSpPr>
        <p:spPr/>
        <p:txBody>
          <a:bodyPr/>
          <a:lstStyle/>
          <a:p>
            <a:fld id="{E2834BA9-2145-9142-A209-FEFF682E58D7}" type="datetimeFigureOut">
              <a:rPr lang="en-JP" smtClean="0"/>
              <a:t>2024/02/14</a:t>
            </a:fld>
            <a:endParaRPr lang="en-JP"/>
          </a:p>
        </p:txBody>
      </p:sp>
      <p:sp>
        <p:nvSpPr>
          <p:cNvPr id="6" name="Footer Placeholder 5">
            <a:extLst>
              <a:ext uri="{FF2B5EF4-FFF2-40B4-BE49-F238E27FC236}">
                <a16:creationId xmlns:a16="http://schemas.microsoft.com/office/drawing/2014/main" id="{20377DEE-6838-0FA1-E84A-4D16B0ED2A6D}"/>
              </a:ext>
            </a:extLst>
          </p:cNvPr>
          <p:cNvSpPr>
            <a:spLocks noGrp="1"/>
          </p:cNvSpPr>
          <p:nvPr>
            <p:ph type="ftr" sz="quarter" idx="11"/>
          </p:nvPr>
        </p:nvSpPr>
        <p:spPr/>
        <p:txBody>
          <a:bodyPr/>
          <a:lstStyle/>
          <a:p>
            <a:endParaRPr lang="en-JP"/>
          </a:p>
        </p:txBody>
      </p:sp>
      <p:sp>
        <p:nvSpPr>
          <p:cNvPr id="7" name="Slide Number Placeholder 6">
            <a:extLst>
              <a:ext uri="{FF2B5EF4-FFF2-40B4-BE49-F238E27FC236}">
                <a16:creationId xmlns:a16="http://schemas.microsoft.com/office/drawing/2014/main" id="{6AEE1889-2EFC-0AAC-2866-70C43302CE1B}"/>
              </a:ext>
            </a:extLst>
          </p:cNvPr>
          <p:cNvSpPr>
            <a:spLocks noGrp="1"/>
          </p:cNvSpPr>
          <p:nvPr>
            <p:ph type="sldNum" sz="quarter" idx="12"/>
          </p:nvPr>
        </p:nvSpPr>
        <p:spPr/>
        <p:txBody>
          <a:bodyPr/>
          <a:lstStyle/>
          <a:p>
            <a:fld id="{72B7A068-9A03-A943-8FEE-95DE7952136C}" type="slidenum">
              <a:rPr lang="en-JP" smtClean="0"/>
              <a:t>‹#›</a:t>
            </a:fld>
            <a:endParaRPr lang="en-JP"/>
          </a:p>
        </p:txBody>
      </p:sp>
    </p:spTree>
    <p:extLst>
      <p:ext uri="{BB962C8B-B14F-4D97-AF65-F5344CB8AC3E}">
        <p14:creationId xmlns:p14="http://schemas.microsoft.com/office/powerpoint/2010/main" val="887608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30DF73-E102-8DCA-B8AF-5D10995A86B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JP"/>
          </a:p>
        </p:txBody>
      </p:sp>
      <p:sp>
        <p:nvSpPr>
          <p:cNvPr id="3" name="Picture Placeholder 2">
            <a:extLst>
              <a:ext uri="{FF2B5EF4-FFF2-40B4-BE49-F238E27FC236}">
                <a16:creationId xmlns:a16="http://schemas.microsoft.com/office/drawing/2014/main" id="{5DEA9AAB-257A-BC7C-14BA-B98E1790C20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JP"/>
          </a:p>
        </p:txBody>
      </p:sp>
      <p:sp>
        <p:nvSpPr>
          <p:cNvPr id="4" name="Text Placeholder 3">
            <a:extLst>
              <a:ext uri="{FF2B5EF4-FFF2-40B4-BE49-F238E27FC236}">
                <a16:creationId xmlns:a16="http://schemas.microsoft.com/office/drawing/2014/main" id="{98939C5E-9F5C-0663-60B0-537C762FAB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D9A0903-B5D1-18F9-1F2A-8C927C8C84A7}"/>
              </a:ext>
            </a:extLst>
          </p:cNvPr>
          <p:cNvSpPr>
            <a:spLocks noGrp="1"/>
          </p:cNvSpPr>
          <p:nvPr>
            <p:ph type="dt" sz="half" idx="10"/>
          </p:nvPr>
        </p:nvSpPr>
        <p:spPr/>
        <p:txBody>
          <a:bodyPr/>
          <a:lstStyle/>
          <a:p>
            <a:fld id="{E2834BA9-2145-9142-A209-FEFF682E58D7}" type="datetimeFigureOut">
              <a:rPr lang="en-JP" smtClean="0"/>
              <a:t>2024/02/14</a:t>
            </a:fld>
            <a:endParaRPr lang="en-JP"/>
          </a:p>
        </p:txBody>
      </p:sp>
      <p:sp>
        <p:nvSpPr>
          <p:cNvPr id="6" name="Footer Placeholder 5">
            <a:extLst>
              <a:ext uri="{FF2B5EF4-FFF2-40B4-BE49-F238E27FC236}">
                <a16:creationId xmlns:a16="http://schemas.microsoft.com/office/drawing/2014/main" id="{9BD989AF-1C73-9D54-F77A-F42914B6210C}"/>
              </a:ext>
            </a:extLst>
          </p:cNvPr>
          <p:cNvSpPr>
            <a:spLocks noGrp="1"/>
          </p:cNvSpPr>
          <p:nvPr>
            <p:ph type="ftr" sz="quarter" idx="11"/>
          </p:nvPr>
        </p:nvSpPr>
        <p:spPr/>
        <p:txBody>
          <a:bodyPr/>
          <a:lstStyle/>
          <a:p>
            <a:endParaRPr lang="en-JP"/>
          </a:p>
        </p:txBody>
      </p:sp>
      <p:sp>
        <p:nvSpPr>
          <p:cNvPr id="7" name="Slide Number Placeholder 6">
            <a:extLst>
              <a:ext uri="{FF2B5EF4-FFF2-40B4-BE49-F238E27FC236}">
                <a16:creationId xmlns:a16="http://schemas.microsoft.com/office/drawing/2014/main" id="{01DF6515-FA51-9105-5CF8-ED1F9F9F4C2B}"/>
              </a:ext>
            </a:extLst>
          </p:cNvPr>
          <p:cNvSpPr>
            <a:spLocks noGrp="1"/>
          </p:cNvSpPr>
          <p:nvPr>
            <p:ph type="sldNum" sz="quarter" idx="12"/>
          </p:nvPr>
        </p:nvSpPr>
        <p:spPr/>
        <p:txBody>
          <a:bodyPr/>
          <a:lstStyle/>
          <a:p>
            <a:fld id="{72B7A068-9A03-A943-8FEE-95DE7952136C}" type="slidenum">
              <a:rPr lang="en-JP" smtClean="0"/>
              <a:t>‹#›</a:t>
            </a:fld>
            <a:endParaRPr lang="en-JP"/>
          </a:p>
        </p:txBody>
      </p:sp>
    </p:spTree>
    <p:extLst>
      <p:ext uri="{BB962C8B-B14F-4D97-AF65-F5344CB8AC3E}">
        <p14:creationId xmlns:p14="http://schemas.microsoft.com/office/powerpoint/2010/main" val="33883781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57EDBAD-2193-7269-8B3B-88A15DB244F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JP"/>
          </a:p>
        </p:txBody>
      </p:sp>
      <p:sp>
        <p:nvSpPr>
          <p:cNvPr id="3" name="Text Placeholder 2">
            <a:extLst>
              <a:ext uri="{FF2B5EF4-FFF2-40B4-BE49-F238E27FC236}">
                <a16:creationId xmlns:a16="http://schemas.microsoft.com/office/drawing/2014/main" id="{F1DABF44-B7CE-445A-2469-6438FB19D7F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JP"/>
          </a:p>
        </p:txBody>
      </p:sp>
      <p:sp>
        <p:nvSpPr>
          <p:cNvPr id="4" name="Date Placeholder 3">
            <a:extLst>
              <a:ext uri="{FF2B5EF4-FFF2-40B4-BE49-F238E27FC236}">
                <a16:creationId xmlns:a16="http://schemas.microsoft.com/office/drawing/2014/main" id="{918150AF-2FEA-CF5C-F152-AE3AF053E7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834BA9-2145-9142-A209-FEFF682E58D7}" type="datetimeFigureOut">
              <a:rPr lang="en-JP" smtClean="0"/>
              <a:t>2024/02/14</a:t>
            </a:fld>
            <a:endParaRPr lang="en-JP"/>
          </a:p>
        </p:txBody>
      </p:sp>
      <p:sp>
        <p:nvSpPr>
          <p:cNvPr id="5" name="Footer Placeholder 4">
            <a:extLst>
              <a:ext uri="{FF2B5EF4-FFF2-40B4-BE49-F238E27FC236}">
                <a16:creationId xmlns:a16="http://schemas.microsoft.com/office/drawing/2014/main" id="{1B0B4113-8F94-D6A3-18E0-462AFC0C3AF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JP"/>
          </a:p>
        </p:txBody>
      </p:sp>
      <p:sp>
        <p:nvSpPr>
          <p:cNvPr id="6" name="Slide Number Placeholder 5">
            <a:extLst>
              <a:ext uri="{FF2B5EF4-FFF2-40B4-BE49-F238E27FC236}">
                <a16:creationId xmlns:a16="http://schemas.microsoft.com/office/drawing/2014/main" id="{99A4D0E1-672F-07C5-17C5-72D069A2E58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B7A068-9A03-A943-8FEE-95DE7952136C}" type="slidenum">
              <a:rPr lang="en-JP" smtClean="0"/>
              <a:t>‹#›</a:t>
            </a:fld>
            <a:endParaRPr lang="en-JP"/>
          </a:p>
        </p:txBody>
      </p:sp>
    </p:spTree>
    <p:extLst>
      <p:ext uri="{BB962C8B-B14F-4D97-AF65-F5344CB8AC3E}">
        <p14:creationId xmlns:p14="http://schemas.microsoft.com/office/powerpoint/2010/main" val="33778460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JP"/>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github.com/ponlawat-w/moodle-tool_resetsettings" TargetMode="External"/><Relationship Id="rId2" Type="http://schemas.openxmlformats.org/officeDocument/2006/relationships/hyperlink" Target="https://github.com/ponlawat-w/moodle-tool_bulkreset"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3714-0051-06F6-EC1D-EB8B2A4DBBB7}"/>
              </a:ext>
            </a:extLst>
          </p:cNvPr>
          <p:cNvSpPr>
            <a:spLocks noGrp="1"/>
          </p:cNvSpPr>
          <p:nvPr>
            <p:ph type="ctrTitle"/>
          </p:nvPr>
        </p:nvSpPr>
        <p:spPr>
          <a:xfrm>
            <a:off x="89452" y="3070801"/>
            <a:ext cx="12102548" cy="1542618"/>
          </a:xfrm>
        </p:spPr>
        <p:txBody>
          <a:bodyPr>
            <a:noAutofit/>
          </a:bodyPr>
          <a:lstStyle/>
          <a:p>
            <a:r>
              <a:rPr lang="en-US" sz="4800" b="0" i="0" dirty="0">
                <a:solidFill>
                  <a:srgbClr val="CB6D04"/>
                </a:solidFill>
                <a:effectLst/>
                <a:latin typeface="Roboto Light" panose="020F0302020204030204" pitchFamily="34" charset="0"/>
              </a:rPr>
              <a:t>Community-driven Moodle LMS Development: </a:t>
            </a:r>
            <a:br>
              <a:rPr lang="en-US" sz="2400" b="0" i="0" dirty="0">
                <a:solidFill>
                  <a:srgbClr val="CB6D04"/>
                </a:solidFill>
                <a:effectLst/>
                <a:latin typeface="Roboto Light" panose="020F0302020204030204" pitchFamily="34" charset="0"/>
              </a:rPr>
            </a:br>
            <a:r>
              <a:rPr lang="en-US" sz="2400" b="0" i="0" dirty="0">
                <a:solidFill>
                  <a:srgbClr val="CB6D04"/>
                </a:solidFill>
                <a:effectLst/>
                <a:latin typeface="Roboto Light" panose="020F0302020204030204" pitchFamily="34" charset="0"/>
              </a:rPr>
              <a:t>The Role and Operation of an R&amp;D Committee (PAG)</a:t>
            </a:r>
            <a:endParaRPr lang="en-JP" sz="7200" dirty="0"/>
          </a:p>
        </p:txBody>
      </p:sp>
      <p:sp>
        <p:nvSpPr>
          <p:cNvPr id="3" name="Subtitle 2">
            <a:extLst>
              <a:ext uri="{FF2B5EF4-FFF2-40B4-BE49-F238E27FC236}">
                <a16:creationId xmlns:a16="http://schemas.microsoft.com/office/drawing/2014/main" id="{46FC9AB4-B09C-7895-0440-31FE3680291A}"/>
              </a:ext>
            </a:extLst>
          </p:cNvPr>
          <p:cNvSpPr>
            <a:spLocks noGrp="1"/>
          </p:cNvSpPr>
          <p:nvPr>
            <p:ph type="subTitle" idx="1"/>
          </p:nvPr>
        </p:nvSpPr>
        <p:spPr>
          <a:xfrm>
            <a:off x="997527" y="4613419"/>
            <a:ext cx="10196945" cy="1882591"/>
          </a:xfrm>
        </p:spPr>
        <p:txBody>
          <a:bodyPr>
            <a:normAutofit fontScale="85000" lnSpcReduction="10000"/>
          </a:bodyPr>
          <a:lstStyle/>
          <a:p>
            <a:r>
              <a:rPr lang="en-JP" dirty="0"/>
              <a:t>The Moodle Community in 2024: From MUA to Global PAG and national PAG/Moot Networks</a:t>
            </a:r>
          </a:p>
          <a:p>
            <a:r>
              <a:rPr lang="en-JP" dirty="0"/>
              <a:t>Hiroyuki Harada, Marie Achour, Don Hinkelman</a:t>
            </a:r>
          </a:p>
          <a:p>
            <a:r>
              <a:rPr lang="en-JP" dirty="0"/>
              <a:t>Question 1:   </a:t>
            </a:r>
            <a:r>
              <a:rPr lang="en-JP" sz="4200" dirty="0"/>
              <a:t>Where should MAJ send its Global R&amp;D funds?</a:t>
            </a:r>
            <a:r>
              <a:rPr lang="en-JP" dirty="0"/>
              <a:t> </a:t>
            </a:r>
          </a:p>
          <a:p>
            <a:r>
              <a:rPr lang="en-JP" dirty="0"/>
              <a:t>Question 2: </a:t>
            </a:r>
            <a:r>
              <a:rPr lang="en-JP" sz="4600" dirty="0"/>
              <a:t>How should MAJ remake R&amp;D for 2024?</a:t>
            </a:r>
          </a:p>
          <a:p>
            <a:endParaRPr lang="en-JP" sz="3600" dirty="0"/>
          </a:p>
        </p:txBody>
      </p:sp>
      <p:pic>
        <p:nvPicPr>
          <p:cNvPr id="7" name="Picture 6">
            <a:extLst>
              <a:ext uri="{FF2B5EF4-FFF2-40B4-BE49-F238E27FC236}">
                <a16:creationId xmlns:a16="http://schemas.microsoft.com/office/drawing/2014/main" id="{2358E1C3-B6E6-7940-C941-44FC2ECAE7D5}"/>
              </a:ext>
            </a:extLst>
          </p:cNvPr>
          <p:cNvPicPr>
            <a:picLocks noChangeAspect="1"/>
          </p:cNvPicPr>
          <p:nvPr/>
        </p:nvPicPr>
        <p:blipFill>
          <a:blip r:embed="rId2"/>
          <a:stretch>
            <a:fillRect/>
          </a:stretch>
        </p:blipFill>
        <p:spPr>
          <a:xfrm>
            <a:off x="1991360" y="9650"/>
            <a:ext cx="8036560" cy="2782702"/>
          </a:xfrm>
          <a:prstGeom prst="rect">
            <a:avLst/>
          </a:prstGeom>
        </p:spPr>
      </p:pic>
    </p:spTree>
    <p:extLst>
      <p:ext uri="{BB962C8B-B14F-4D97-AF65-F5344CB8AC3E}">
        <p14:creationId xmlns:p14="http://schemas.microsoft.com/office/powerpoint/2010/main" val="18425495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3714-0051-06F6-EC1D-EB8B2A4DBBB7}"/>
              </a:ext>
            </a:extLst>
          </p:cNvPr>
          <p:cNvSpPr>
            <a:spLocks noGrp="1"/>
          </p:cNvSpPr>
          <p:nvPr>
            <p:ph type="ctrTitle"/>
          </p:nvPr>
        </p:nvSpPr>
        <p:spPr>
          <a:xfrm>
            <a:off x="374072" y="83272"/>
            <a:ext cx="11180619" cy="1260619"/>
          </a:xfrm>
        </p:spPr>
        <p:txBody>
          <a:bodyPr>
            <a:normAutofit/>
          </a:bodyPr>
          <a:lstStyle/>
          <a:p>
            <a:r>
              <a:rPr lang="en-JP" sz="7200" dirty="0"/>
              <a:t>Possible Next Steps</a:t>
            </a:r>
          </a:p>
        </p:txBody>
      </p:sp>
      <p:sp>
        <p:nvSpPr>
          <p:cNvPr id="3" name="Subtitle 2">
            <a:extLst>
              <a:ext uri="{FF2B5EF4-FFF2-40B4-BE49-F238E27FC236}">
                <a16:creationId xmlns:a16="http://schemas.microsoft.com/office/drawing/2014/main" id="{46FC9AB4-B09C-7895-0440-31FE3680291A}"/>
              </a:ext>
            </a:extLst>
          </p:cNvPr>
          <p:cNvSpPr>
            <a:spLocks noGrp="1"/>
          </p:cNvSpPr>
          <p:nvPr>
            <p:ph type="subTitle" idx="1"/>
          </p:nvPr>
        </p:nvSpPr>
        <p:spPr>
          <a:xfrm>
            <a:off x="235527" y="1343891"/>
            <a:ext cx="11720945" cy="6040582"/>
          </a:xfrm>
          <a:solidFill>
            <a:schemeClr val="accent2">
              <a:lumMod val="60000"/>
              <a:lumOff val="40000"/>
            </a:schemeClr>
          </a:solidFill>
        </p:spPr>
        <p:txBody>
          <a:bodyPr>
            <a:normAutofit fontScale="92500" lnSpcReduction="20000"/>
          </a:bodyPr>
          <a:lstStyle/>
          <a:p>
            <a:r>
              <a:rPr lang="en-JP" sz="4800" dirty="0"/>
              <a:t>Step 1:  Contact current institutional members</a:t>
            </a:r>
          </a:p>
          <a:p>
            <a:endParaRPr lang="en-JP" sz="1500" dirty="0"/>
          </a:p>
          <a:p>
            <a:r>
              <a:rPr lang="en-JP" sz="4800" dirty="0"/>
              <a:t>Step 2:  Meet on Zoom with 3-5 institutional members to get to know each other and exchange how you modify Moodle to fit your university.</a:t>
            </a:r>
          </a:p>
          <a:p>
            <a:endParaRPr lang="en-JP" sz="1500" dirty="0"/>
          </a:p>
          <a:p>
            <a:r>
              <a:rPr lang="en-JP" sz="4800" dirty="0"/>
              <a:t>Step 3:  Contact all Moodle-using universities in Japan with survey—what changes do you want in Moodle? Invite them to be MAJ members.</a:t>
            </a:r>
          </a:p>
          <a:p>
            <a:r>
              <a:rPr lang="en-JP" sz="4800" dirty="0"/>
              <a:t>Step 4:  Hold a vote in February after AGM, to select global community funding priorities, and send $10,000 to Perth (or $20,000 for 2 years).</a:t>
            </a:r>
          </a:p>
          <a:p>
            <a:endParaRPr lang="en-JP" sz="4800" dirty="0"/>
          </a:p>
          <a:p>
            <a:endParaRPr lang="en-JP" sz="4800" dirty="0"/>
          </a:p>
          <a:p>
            <a:pPr algn="l"/>
            <a:endParaRPr lang="en-JP" dirty="0"/>
          </a:p>
          <a:p>
            <a:endParaRPr lang="en-JP" dirty="0"/>
          </a:p>
        </p:txBody>
      </p:sp>
    </p:spTree>
    <p:extLst>
      <p:ext uri="{BB962C8B-B14F-4D97-AF65-F5344CB8AC3E}">
        <p14:creationId xmlns:p14="http://schemas.microsoft.com/office/powerpoint/2010/main" val="2433385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3714-0051-06F6-EC1D-EB8B2A4DBBB7}"/>
              </a:ext>
            </a:extLst>
          </p:cNvPr>
          <p:cNvSpPr>
            <a:spLocks noGrp="1"/>
          </p:cNvSpPr>
          <p:nvPr>
            <p:ph type="ctrTitle"/>
          </p:nvPr>
        </p:nvSpPr>
        <p:spPr>
          <a:xfrm>
            <a:off x="374072" y="-77502"/>
            <a:ext cx="11180619" cy="1260619"/>
          </a:xfrm>
        </p:spPr>
        <p:txBody>
          <a:bodyPr>
            <a:normAutofit/>
          </a:bodyPr>
          <a:lstStyle/>
          <a:p>
            <a:r>
              <a:rPr lang="en-JP" sz="7200" dirty="0"/>
              <a:t>Possible Next Steps</a:t>
            </a:r>
          </a:p>
        </p:txBody>
      </p:sp>
      <p:sp>
        <p:nvSpPr>
          <p:cNvPr id="3" name="Subtitle 2">
            <a:extLst>
              <a:ext uri="{FF2B5EF4-FFF2-40B4-BE49-F238E27FC236}">
                <a16:creationId xmlns:a16="http://schemas.microsoft.com/office/drawing/2014/main" id="{46FC9AB4-B09C-7895-0440-31FE3680291A}"/>
              </a:ext>
            </a:extLst>
          </p:cNvPr>
          <p:cNvSpPr>
            <a:spLocks noGrp="1"/>
          </p:cNvSpPr>
          <p:nvPr>
            <p:ph type="subTitle" idx="1"/>
          </p:nvPr>
        </p:nvSpPr>
        <p:spPr>
          <a:xfrm>
            <a:off x="505690" y="1063848"/>
            <a:ext cx="11180620" cy="5629665"/>
          </a:xfrm>
          <a:solidFill>
            <a:schemeClr val="accent2">
              <a:lumMod val="60000"/>
              <a:lumOff val="40000"/>
            </a:schemeClr>
          </a:solidFill>
        </p:spPr>
        <p:txBody>
          <a:bodyPr>
            <a:normAutofit fontScale="77500" lnSpcReduction="20000"/>
          </a:bodyPr>
          <a:lstStyle/>
          <a:p>
            <a:r>
              <a:rPr lang="en-JP" sz="4800" dirty="0"/>
              <a:t>Step 5:  Nominate new R&amp;D Chair</a:t>
            </a:r>
          </a:p>
          <a:p>
            <a:r>
              <a:rPr lang="en-JP" sz="3600" dirty="0"/>
              <a:t>Problem is good candidates have heavy work loads (Prof. Kita)</a:t>
            </a:r>
          </a:p>
          <a:p>
            <a:r>
              <a:rPr lang="en-JP" sz="3600" dirty="0"/>
              <a:t>So limit the tasks to:</a:t>
            </a:r>
          </a:p>
          <a:p>
            <a:pPr marL="914400" indent="-914400" algn="l">
              <a:buAutoNum type="arabicParenR"/>
            </a:pPr>
            <a:r>
              <a:rPr lang="en-JP" sz="3000" dirty="0"/>
              <a:t>Approving the survey of Moodle-using universities</a:t>
            </a:r>
          </a:p>
          <a:p>
            <a:pPr marL="914400" indent="-914400" algn="l">
              <a:buAutoNum type="arabicParenR"/>
            </a:pPr>
            <a:r>
              <a:rPr lang="en-JP" sz="3000" dirty="0"/>
              <a:t>Leading a twice a year meeting on line to discuss survey results and recommend allocations to global community funding.</a:t>
            </a:r>
          </a:p>
          <a:p>
            <a:pPr marL="914400" indent="-914400" algn="l">
              <a:buAutoNum type="arabicParenR"/>
            </a:pPr>
            <a:r>
              <a:rPr lang="en-JP" sz="3000" dirty="0"/>
              <a:t>If limited tasks, Harada will ask SGU IT Committee for permission on 3/7)</a:t>
            </a:r>
          </a:p>
          <a:p>
            <a:pPr marL="914400" indent="-914400" algn="l">
              <a:buAutoNum type="arabicParenR"/>
            </a:pPr>
            <a:r>
              <a:rPr lang="en-JP" sz="3000" dirty="0"/>
              <a:t>Other officers who wish to be R&amp;D Chair, of course are welcome for nominations</a:t>
            </a:r>
          </a:p>
          <a:p>
            <a:pPr algn="l"/>
            <a:endParaRPr lang="en-JP" sz="3000" dirty="0"/>
          </a:p>
          <a:p>
            <a:r>
              <a:rPr lang="en-JP" sz="4300" dirty="0"/>
              <a:t>Step 6:  Nominate two R&amp;D Assistant Chairs</a:t>
            </a:r>
          </a:p>
          <a:p>
            <a:pPr marL="742950" indent="-742950" algn="l">
              <a:buAutoNum type="arabicParenR"/>
            </a:pPr>
            <a:r>
              <a:rPr lang="en-JP" sz="3600" dirty="0"/>
              <a:t>  Prepare and distribute survey, contact universities</a:t>
            </a:r>
          </a:p>
          <a:p>
            <a:pPr algn="l"/>
            <a:r>
              <a:rPr lang="en-JP" sz="3600" dirty="0"/>
              <a:t>	Document R&amp;D activities and distribute results (Don)</a:t>
            </a:r>
          </a:p>
          <a:p>
            <a:pPr algn="l"/>
            <a:r>
              <a:rPr lang="en-JP" sz="3600" dirty="0"/>
              <a:t>2) 	Lead best innovation awards  (David)</a:t>
            </a:r>
          </a:p>
          <a:p>
            <a:endParaRPr lang="en-JP" sz="4800" dirty="0"/>
          </a:p>
          <a:p>
            <a:pPr algn="l"/>
            <a:endParaRPr lang="en-JP" dirty="0"/>
          </a:p>
          <a:p>
            <a:endParaRPr lang="en-JP" dirty="0"/>
          </a:p>
        </p:txBody>
      </p:sp>
    </p:spTree>
    <p:extLst>
      <p:ext uri="{BB962C8B-B14F-4D97-AF65-F5344CB8AC3E}">
        <p14:creationId xmlns:p14="http://schemas.microsoft.com/office/powerpoint/2010/main" val="971837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3714-0051-06F6-EC1D-EB8B2A4DBBB7}"/>
              </a:ext>
            </a:extLst>
          </p:cNvPr>
          <p:cNvSpPr>
            <a:spLocks noGrp="1"/>
          </p:cNvSpPr>
          <p:nvPr>
            <p:ph type="ctrTitle"/>
          </p:nvPr>
        </p:nvSpPr>
        <p:spPr>
          <a:xfrm>
            <a:off x="810491" y="685872"/>
            <a:ext cx="10848109" cy="1260619"/>
          </a:xfrm>
        </p:spPr>
        <p:txBody>
          <a:bodyPr>
            <a:normAutofit fontScale="90000"/>
          </a:bodyPr>
          <a:lstStyle/>
          <a:p>
            <a:r>
              <a:rPr lang="en-JP" sz="9600" dirty="0"/>
              <a:t>Old to New Moodle.org</a:t>
            </a:r>
            <a:br>
              <a:rPr lang="en-JP" sz="9600" dirty="0"/>
            </a:br>
            <a:endParaRPr lang="en-JP" sz="4000" dirty="0"/>
          </a:p>
        </p:txBody>
      </p:sp>
      <p:sp>
        <p:nvSpPr>
          <p:cNvPr id="3" name="Subtitle 2">
            <a:extLst>
              <a:ext uri="{FF2B5EF4-FFF2-40B4-BE49-F238E27FC236}">
                <a16:creationId xmlns:a16="http://schemas.microsoft.com/office/drawing/2014/main" id="{46FC9AB4-B09C-7895-0440-31FE3680291A}"/>
              </a:ext>
            </a:extLst>
          </p:cNvPr>
          <p:cNvSpPr>
            <a:spLocks noGrp="1"/>
          </p:cNvSpPr>
          <p:nvPr>
            <p:ph type="subTitle" idx="1"/>
          </p:nvPr>
        </p:nvSpPr>
        <p:spPr>
          <a:xfrm>
            <a:off x="533400" y="1316181"/>
            <a:ext cx="11658600" cy="5641209"/>
          </a:xfrm>
        </p:spPr>
        <p:txBody>
          <a:bodyPr>
            <a:normAutofit/>
          </a:bodyPr>
          <a:lstStyle/>
          <a:p>
            <a:pPr algn="l"/>
            <a:r>
              <a:rPr lang="en-JP" dirty="0"/>
              <a:t>               </a:t>
            </a:r>
            <a:r>
              <a:rPr lang="en-JP" b="1" dirty="0"/>
              <a:t>Evolution of the Moodle Community—globally and in Japan: </a:t>
            </a:r>
            <a:endParaRPr lang="en-JP" dirty="0"/>
          </a:p>
          <a:p>
            <a:pPr algn="l"/>
            <a:r>
              <a:rPr lang="en-JP" dirty="0"/>
              <a:t>2002:    Forums: volunteer user-to-user exchange, including Japanese language forums</a:t>
            </a:r>
          </a:p>
          <a:p>
            <a:pPr algn="l"/>
            <a:r>
              <a:rPr lang="en-JP" dirty="0"/>
              <a:t>2002:    Translations: volunteer translators including Japanese language (Mistek)</a:t>
            </a:r>
          </a:p>
          <a:p>
            <a:pPr algn="l"/>
            <a:r>
              <a:rPr lang="en-JP" dirty="0"/>
              <a:t>2004:    Fund-raising by Harashima/Hinkelman—</a:t>
            </a:r>
            <a:r>
              <a:rPr lang="en-JP" sz="2000" dirty="0"/>
              <a:t>gifting buttons “I support Moodle” to donors</a:t>
            </a:r>
          </a:p>
          <a:p>
            <a:pPr algn="l"/>
            <a:r>
              <a:rPr lang="en-JP" dirty="0"/>
              <a:t>2008:    Moodle Association of Japan (first not-for-profit organization for Moodle)</a:t>
            </a:r>
          </a:p>
          <a:p>
            <a:pPr algn="l"/>
            <a:r>
              <a:rPr lang="en-JP" dirty="0"/>
              <a:t>2008:    MAJ Constitution:  90% post-conference budget for R&amp;D (50% global, 40% domestic)</a:t>
            </a:r>
          </a:p>
          <a:p>
            <a:pPr algn="l"/>
            <a:r>
              <a:rPr lang="en-JP" dirty="0"/>
              <a:t>2009:    Annual Domestic R&amp;D grants, Best Innovation Awards, Best Open Courseware </a:t>
            </a:r>
          </a:p>
          <a:p>
            <a:pPr algn="l"/>
            <a:r>
              <a:rPr lang="en-JP" dirty="0"/>
              <a:t>2010:    MAJ protects Martin’s trademark  “moodle.jp”, MAJ uses Moodle trademark</a:t>
            </a:r>
          </a:p>
          <a:p>
            <a:pPr algn="l"/>
            <a:r>
              <a:rPr lang="en-JP" dirty="0"/>
              <a:t>2014:    Moodle Users Association opens:  Indiv-Bronze-Silver-Gold Membership</a:t>
            </a:r>
          </a:p>
          <a:p>
            <a:pPr algn="l"/>
            <a:r>
              <a:rPr lang="en-JP" dirty="0"/>
              <a:t>2023:    Moodle Users Association closes:  Merging into Moodle.org</a:t>
            </a:r>
          </a:p>
          <a:p>
            <a:pPr algn="l"/>
            <a:r>
              <a:rPr lang="en-JP" dirty="0"/>
              <a:t>2023:    Moodle.org renewal:  Product Advisory Group</a:t>
            </a:r>
          </a:p>
          <a:p>
            <a:pPr algn="l"/>
            <a:r>
              <a:rPr lang="en-JP" dirty="0"/>
              <a:t>2024:    Moodle.org renewal: Community funding plan</a:t>
            </a:r>
          </a:p>
          <a:p>
            <a:endParaRPr lang="en-JP" dirty="0"/>
          </a:p>
        </p:txBody>
      </p:sp>
    </p:spTree>
    <p:extLst>
      <p:ext uri="{BB962C8B-B14F-4D97-AF65-F5344CB8AC3E}">
        <p14:creationId xmlns:p14="http://schemas.microsoft.com/office/powerpoint/2010/main" val="10772117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3714-0051-06F6-EC1D-EB8B2A4DBBB7}"/>
              </a:ext>
            </a:extLst>
          </p:cNvPr>
          <p:cNvSpPr>
            <a:spLocks noGrp="1"/>
          </p:cNvSpPr>
          <p:nvPr>
            <p:ph type="ctrTitle"/>
          </p:nvPr>
        </p:nvSpPr>
        <p:spPr>
          <a:xfrm>
            <a:off x="-405396" y="324234"/>
            <a:ext cx="13161818" cy="1260619"/>
          </a:xfrm>
        </p:spPr>
        <p:txBody>
          <a:bodyPr>
            <a:normAutofit fontScale="90000"/>
          </a:bodyPr>
          <a:lstStyle/>
          <a:p>
            <a:r>
              <a:rPr lang="en-JP" sz="9600" dirty="0"/>
              <a:t>Stages of New Moodle R&amp;D</a:t>
            </a:r>
            <a:endParaRPr lang="en-JP" sz="4000" dirty="0"/>
          </a:p>
        </p:txBody>
      </p:sp>
      <p:sp>
        <p:nvSpPr>
          <p:cNvPr id="3" name="Subtitle 2">
            <a:extLst>
              <a:ext uri="{FF2B5EF4-FFF2-40B4-BE49-F238E27FC236}">
                <a16:creationId xmlns:a16="http://schemas.microsoft.com/office/drawing/2014/main" id="{46FC9AB4-B09C-7895-0440-31FE3680291A}"/>
              </a:ext>
            </a:extLst>
          </p:cNvPr>
          <p:cNvSpPr>
            <a:spLocks noGrp="1"/>
          </p:cNvSpPr>
          <p:nvPr>
            <p:ph type="subTitle" idx="1"/>
          </p:nvPr>
        </p:nvSpPr>
        <p:spPr>
          <a:xfrm>
            <a:off x="277091" y="1759384"/>
            <a:ext cx="5680364" cy="4544434"/>
          </a:xfrm>
          <a:solidFill>
            <a:schemeClr val="accent2">
              <a:lumMod val="60000"/>
              <a:lumOff val="40000"/>
            </a:schemeClr>
          </a:solidFill>
        </p:spPr>
        <p:txBody>
          <a:bodyPr>
            <a:normAutofit fontScale="92500" lnSpcReduction="20000"/>
          </a:bodyPr>
          <a:lstStyle/>
          <a:p>
            <a:r>
              <a:rPr lang="en-JP" sz="4800" dirty="0"/>
              <a:t>Stage 1:  2023</a:t>
            </a:r>
          </a:p>
          <a:p>
            <a:r>
              <a:rPr lang="en-JP" sz="4800" dirty="0"/>
              <a:t>Product Advisory Group</a:t>
            </a:r>
          </a:p>
          <a:p>
            <a:endParaRPr lang="en-JP" dirty="0"/>
          </a:p>
          <a:p>
            <a:r>
              <a:rPr lang="en-JP" dirty="0"/>
              <a:t>Moodle.org community LMS PAG</a:t>
            </a:r>
          </a:p>
          <a:p>
            <a:r>
              <a:rPr lang="en-US" dirty="0"/>
              <a:t>M</a:t>
            </a:r>
            <a:r>
              <a:rPr lang="en-JP" dirty="0"/>
              <a:t>eets monthly</a:t>
            </a:r>
          </a:p>
          <a:p>
            <a:r>
              <a:rPr lang="en-US" dirty="0"/>
              <a:t>T</a:t>
            </a:r>
            <a:r>
              <a:rPr lang="en-JP" dirty="0"/>
              <a:t>o sort priorities in the Tracker and proposals by various groups to improve Moodle</a:t>
            </a:r>
          </a:p>
          <a:p>
            <a:endParaRPr lang="en-JP" dirty="0"/>
          </a:p>
          <a:p>
            <a:r>
              <a:rPr lang="en-JP" dirty="0"/>
              <a:t>Facilitated by Brett Dalton</a:t>
            </a:r>
          </a:p>
          <a:p>
            <a:endParaRPr lang="en-JP" dirty="0"/>
          </a:p>
          <a:p>
            <a:r>
              <a:rPr lang="en-JP" dirty="0"/>
              <a:t>This group is volunteers who know and love Moodle, discussing in English with no fee to pay. </a:t>
            </a:r>
          </a:p>
          <a:p>
            <a:endParaRPr lang="en-JP" dirty="0"/>
          </a:p>
          <a:p>
            <a:pPr algn="l"/>
            <a:endParaRPr lang="en-JP" dirty="0"/>
          </a:p>
          <a:p>
            <a:endParaRPr lang="en-JP" dirty="0"/>
          </a:p>
        </p:txBody>
      </p:sp>
      <p:sp>
        <p:nvSpPr>
          <p:cNvPr id="4" name="Subtitle 2">
            <a:extLst>
              <a:ext uri="{FF2B5EF4-FFF2-40B4-BE49-F238E27FC236}">
                <a16:creationId xmlns:a16="http://schemas.microsoft.com/office/drawing/2014/main" id="{078B9CB4-7109-A918-7619-287574900C0E}"/>
              </a:ext>
            </a:extLst>
          </p:cNvPr>
          <p:cNvSpPr txBox="1">
            <a:spLocks/>
          </p:cNvSpPr>
          <p:nvPr/>
        </p:nvSpPr>
        <p:spPr>
          <a:xfrm>
            <a:off x="6594766" y="1759384"/>
            <a:ext cx="5597234" cy="4544434"/>
          </a:xfrm>
          <a:prstGeom prst="rect">
            <a:avLst/>
          </a:prstGeom>
          <a:solidFill>
            <a:schemeClr val="accent2">
              <a:lumMod val="60000"/>
              <a:lumOff val="40000"/>
            </a:schemeClr>
          </a:solidFill>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JP" sz="4800" dirty="0"/>
              <a:t>Stage 2:  2024</a:t>
            </a:r>
          </a:p>
          <a:p>
            <a:r>
              <a:rPr lang="en-JP" sz="4800" dirty="0"/>
              <a:t>Community Funding</a:t>
            </a:r>
          </a:p>
          <a:p>
            <a:endParaRPr lang="en-JP" dirty="0"/>
          </a:p>
          <a:p>
            <a:r>
              <a:rPr lang="en-JP" dirty="0"/>
              <a:t>Moodle.org community funding group</a:t>
            </a:r>
          </a:p>
          <a:p>
            <a:r>
              <a:rPr lang="en-JP" dirty="0"/>
              <a:t>Takes priorities by the global PAG and creates a funding campaign for member organizations and individuals to allocate their contributions.</a:t>
            </a:r>
          </a:p>
          <a:p>
            <a:endParaRPr lang="en-JP" dirty="0"/>
          </a:p>
          <a:p>
            <a:r>
              <a:rPr lang="en-JP" dirty="0"/>
              <a:t>Facilitated by Marie Achour</a:t>
            </a:r>
          </a:p>
          <a:p>
            <a:endParaRPr lang="en-JP" dirty="0"/>
          </a:p>
          <a:p>
            <a:r>
              <a:rPr lang="en-JP" dirty="0"/>
              <a:t>These funding campaigns may join with consortiums and national associations to collaborate on both urgent and long range needs. </a:t>
            </a:r>
          </a:p>
          <a:p>
            <a:endParaRPr lang="en-JP" dirty="0"/>
          </a:p>
          <a:p>
            <a:pPr algn="l"/>
            <a:endParaRPr lang="en-JP" dirty="0"/>
          </a:p>
          <a:p>
            <a:endParaRPr lang="en-JP" dirty="0"/>
          </a:p>
        </p:txBody>
      </p:sp>
      <p:sp>
        <p:nvSpPr>
          <p:cNvPr id="6" name="Chevron 5">
            <a:extLst>
              <a:ext uri="{FF2B5EF4-FFF2-40B4-BE49-F238E27FC236}">
                <a16:creationId xmlns:a16="http://schemas.microsoft.com/office/drawing/2014/main" id="{786A0337-FCC8-3B84-D2EF-64B667A33978}"/>
              </a:ext>
            </a:extLst>
          </p:cNvPr>
          <p:cNvSpPr/>
          <p:nvPr/>
        </p:nvSpPr>
        <p:spPr>
          <a:xfrm>
            <a:off x="6036244" y="4017675"/>
            <a:ext cx="484632" cy="484632"/>
          </a:xfrm>
          <a:prstGeom prst="chevron">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JP" b="1">
              <a:ln w="22225">
                <a:solidFill>
                  <a:schemeClr val="accent2"/>
                </a:solidFill>
                <a:prstDash val="solid"/>
              </a:ln>
              <a:solidFill>
                <a:schemeClr val="accent2">
                  <a:lumMod val="40000"/>
                  <a:lumOff val="60000"/>
                </a:schemeClr>
              </a:solidFill>
            </a:endParaRPr>
          </a:p>
        </p:txBody>
      </p:sp>
      <p:sp>
        <p:nvSpPr>
          <p:cNvPr id="7" name="Chevron 6">
            <a:extLst>
              <a:ext uri="{FF2B5EF4-FFF2-40B4-BE49-F238E27FC236}">
                <a16:creationId xmlns:a16="http://schemas.microsoft.com/office/drawing/2014/main" id="{BDF52BB8-7F4F-FDC9-F059-C3FA286D184E}"/>
              </a:ext>
            </a:extLst>
          </p:cNvPr>
          <p:cNvSpPr/>
          <p:nvPr/>
        </p:nvSpPr>
        <p:spPr>
          <a:xfrm>
            <a:off x="6026728" y="4788515"/>
            <a:ext cx="484632" cy="484632"/>
          </a:xfrm>
          <a:prstGeom prst="chevron">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JP" b="1">
              <a:ln w="22225">
                <a:solidFill>
                  <a:schemeClr val="accent2"/>
                </a:solidFill>
                <a:prstDash val="solid"/>
              </a:ln>
              <a:solidFill>
                <a:schemeClr val="accent2">
                  <a:lumMod val="40000"/>
                  <a:lumOff val="60000"/>
                </a:schemeClr>
              </a:solidFill>
            </a:endParaRPr>
          </a:p>
        </p:txBody>
      </p:sp>
      <p:sp>
        <p:nvSpPr>
          <p:cNvPr id="8" name="Chevron 7">
            <a:extLst>
              <a:ext uri="{FF2B5EF4-FFF2-40B4-BE49-F238E27FC236}">
                <a16:creationId xmlns:a16="http://schemas.microsoft.com/office/drawing/2014/main" id="{97ED4022-5AD3-09CD-C01E-8F05C7E4C975}"/>
              </a:ext>
            </a:extLst>
          </p:cNvPr>
          <p:cNvSpPr/>
          <p:nvPr/>
        </p:nvSpPr>
        <p:spPr>
          <a:xfrm>
            <a:off x="6031345" y="3224065"/>
            <a:ext cx="484632" cy="484632"/>
          </a:xfrm>
          <a:prstGeom prst="chevron">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JP" b="1">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3390635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3714-0051-06F6-EC1D-EB8B2A4DBBB7}"/>
              </a:ext>
            </a:extLst>
          </p:cNvPr>
          <p:cNvSpPr>
            <a:spLocks noGrp="1"/>
          </p:cNvSpPr>
          <p:nvPr>
            <p:ph type="ctrTitle"/>
          </p:nvPr>
        </p:nvSpPr>
        <p:spPr>
          <a:xfrm>
            <a:off x="-484909" y="290945"/>
            <a:ext cx="13161818" cy="1260619"/>
          </a:xfrm>
        </p:spPr>
        <p:txBody>
          <a:bodyPr>
            <a:normAutofit/>
          </a:bodyPr>
          <a:lstStyle/>
          <a:p>
            <a:r>
              <a:rPr lang="en-JP" dirty="0"/>
              <a:t>Emergent Models of Moodle R&amp;D</a:t>
            </a:r>
          </a:p>
        </p:txBody>
      </p:sp>
      <p:sp>
        <p:nvSpPr>
          <p:cNvPr id="3" name="Subtitle 2">
            <a:extLst>
              <a:ext uri="{FF2B5EF4-FFF2-40B4-BE49-F238E27FC236}">
                <a16:creationId xmlns:a16="http://schemas.microsoft.com/office/drawing/2014/main" id="{46FC9AB4-B09C-7895-0440-31FE3680291A}"/>
              </a:ext>
            </a:extLst>
          </p:cNvPr>
          <p:cNvSpPr>
            <a:spLocks noGrp="1"/>
          </p:cNvSpPr>
          <p:nvPr>
            <p:ph type="subTitle" idx="1"/>
          </p:nvPr>
        </p:nvSpPr>
        <p:spPr>
          <a:xfrm>
            <a:off x="277091" y="1759383"/>
            <a:ext cx="5818910" cy="5098615"/>
          </a:xfrm>
          <a:solidFill>
            <a:schemeClr val="accent2">
              <a:lumMod val="60000"/>
              <a:lumOff val="40000"/>
            </a:schemeClr>
          </a:solidFill>
        </p:spPr>
        <p:txBody>
          <a:bodyPr>
            <a:normAutofit/>
          </a:bodyPr>
          <a:lstStyle/>
          <a:p>
            <a:r>
              <a:rPr lang="en-JP" sz="4800" dirty="0"/>
              <a:t>Consortium Model</a:t>
            </a:r>
            <a:endParaRPr lang="en-JP" dirty="0"/>
          </a:p>
          <a:p>
            <a:endParaRPr lang="en-JP" sz="1600" dirty="0"/>
          </a:p>
          <a:p>
            <a:r>
              <a:rPr lang="en-JP" dirty="0"/>
              <a:t>Question Bank and Quiz Module Rebuilding for Moodle 4.x</a:t>
            </a:r>
          </a:p>
          <a:p>
            <a:r>
              <a:rPr lang="en-US" dirty="0"/>
              <a:t>Added new features, new structure, new UI to the question bank/quiz module for 4.0. Implemented in stages for Moodle 4.0-4.4</a:t>
            </a:r>
            <a:endParaRPr lang="en-JP" dirty="0"/>
          </a:p>
          <a:p>
            <a:r>
              <a:rPr lang="en-JP" dirty="0"/>
              <a:t>Facilitated by Luca, Thomas, Tim Hunt</a:t>
            </a:r>
          </a:p>
          <a:p>
            <a:r>
              <a:rPr lang="en-JP" dirty="0"/>
              <a:t>This group is composed of two universities’ representatives with major funding and trusted programmers of HQ such as Catalyst. </a:t>
            </a:r>
          </a:p>
          <a:p>
            <a:endParaRPr lang="en-JP" dirty="0"/>
          </a:p>
          <a:p>
            <a:pPr algn="l"/>
            <a:endParaRPr lang="en-JP" dirty="0"/>
          </a:p>
          <a:p>
            <a:endParaRPr lang="en-JP" dirty="0"/>
          </a:p>
        </p:txBody>
      </p:sp>
      <p:sp>
        <p:nvSpPr>
          <p:cNvPr id="4" name="Subtitle 2">
            <a:extLst>
              <a:ext uri="{FF2B5EF4-FFF2-40B4-BE49-F238E27FC236}">
                <a16:creationId xmlns:a16="http://schemas.microsoft.com/office/drawing/2014/main" id="{078B9CB4-7109-A918-7619-287574900C0E}"/>
              </a:ext>
            </a:extLst>
          </p:cNvPr>
          <p:cNvSpPr txBox="1">
            <a:spLocks/>
          </p:cNvSpPr>
          <p:nvPr/>
        </p:nvSpPr>
        <p:spPr>
          <a:xfrm>
            <a:off x="6234547" y="1759384"/>
            <a:ext cx="5957453" cy="5098616"/>
          </a:xfrm>
          <a:prstGeom prst="rect">
            <a:avLst/>
          </a:prstGeom>
          <a:solidFill>
            <a:schemeClr val="accent2">
              <a:lumMod val="60000"/>
              <a:lumOff val="40000"/>
            </a:schemeClr>
          </a:solidFill>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JP" sz="4800" dirty="0"/>
              <a:t>National Association Model</a:t>
            </a:r>
            <a:endParaRPr lang="en-JP" dirty="0"/>
          </a:p>
          <a:p>
            <a:r>
              <a:rPr lang="en-JP" dirty="0"/>
              <a:t>Moodle Academic Cooperation (MAC)</a:t>
            </a:r>
          </a:p>
          <a:p>
            <a:r>
              <a:rPr lang="en-JP" dirty="0"/>
              <a:t>Facilitated by Thomas Neidemeier and team</a:t>
            </a:r>
          </a:p>
          <a:p>
            <a:endParaRPr lang="en-JP" dirty="0"/>
          </a:p>
          <a:p>
            <a:r>
              <a:rPr lang="en-JP" dirty="0"/>
              <a:t>Six universities in Vienna and Graz, Austria combined their IT development to fund plugin development of common needs. Eleven custom plugins are maintained year to year, and nearly ten other programming projects have been nominated and accepted for Moodle LMS core.  </a:t>
            </a:r>
          </a:p>
          <a:p>
            <a:r>
              <a:rPr lang="en-JP" dirty="0"/>
              <a:t>National associations in Germany, Japan, Finland and elsewhere could follow this model. </a:t>
            </a:r>
          </a:p>
          <a:p>
            <a:endParaRPr lang="en-JP" dirty="0"/>
          </a:p>
          <a:p>
            <a:pPr algn="l"/>
            <a:endParaRPr lang="en-JP" dirty="0"/>
          </a:p>
          <a:p>
            <a:endParaRPr lang="en-JP" dirty="0"/>
          </a:p>
        </p:txBody>
      </p:sp>
    </p:spTree>
    <p:extLst>
      <p:ext uri="{BB962C8B-B14F-4D97-AF65-F5344CB8AC3E}">
        <p14:creationId xmlns:p14="http://schemas.microsoft.com/office/powerpoint/2010/main" val="303898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3714-0051-06F6-EC1D-EB8B2A4DBBB7}"/>
              </a:ext>
            </a:extLst>
          </p:cNvPr>
          <p:cNvSpPr>
            <a:spLocks noGrp="1"/>
          </p:cNvSpPr>
          <p:nvPr>
            <p:ph type="ctrTitle"/>
          </p:nvPr>
        </p:nvSpPr>
        <p:spPr>
          <a:xfrm>
            <a:off x="-484909" y="290945"/>
            <a:ext cx="13161818" cy="1260619"/>
          </a:xfrm>
        </p:spPr>
        <p:txBody>
          <a:bodyPr>
            <a:normAutofit fontScale="90000"/>
          </a:bodyPr>
          <a:lstStyle/>
          <a:p>
            <a:r>
              <a:rPr lang="en-JP" sz="7200" dirty="0"/>
              <a:t>Past MAJ Moodle R&amp;D </a:t>
            </a:r>
            <a:br>
              <a:rPr lang="en-JP" sz="7200" dirty="0"/>
            </a:br>
            <a:r>
              <a:rPr lang="en-JP" sz="4800" dirty="0"/>
              <a:t>(MAJ Constitution: 90% of post-conference budget)</a:t>
            </a:r>
          </a:p>
        </p:txBody>
      </p:sp>
      <p:sp>
        <p:nvSpPr>
          <p:cNvPr id="3" name="Subtitle 2">
            <a:extLst>
              <a:ext uri="{FF2B5EF4-FFF2-40B4-BE49-F238E27FC236}">
                <a16:creationId xmlns:a16="http://schemas.microsoft.com/office/drawing/2014/main" id="{46FC9AB4-B09C-7895-0440-31FE3680291A}"/>
              </a:ext>
            </a:extLst>
          </p:cNvPr>
          <p:cNvSpPr>
            <a:spLocks noGrp="1"/>
          </p:cNvSpPr>
          <p:nvPr>
            <p:ph type="subTitle" idx="1"/>
          </p:nvPr>
        </p:nvSpPr>
        <p:spPr>
          <a:xfrm>
            <a:off x="0" y="1759384"/>
            <a:ext cx="6211957" cy="4544434"/>
          </a:xfrm>
          <a:solidFill>
            <a:schemeClr val="accent2">
              <a:lumMod val="60000"/>
              <a:lumOff val="40000"/>
            </a:schemeClr>
          </a:solidFill>
        </p:spPr>
        <p:txBody>
          <a:bodyPr>
            <a:normAutofit lnSpcReduction="10000"/>
          </a:bodyPr>
          <a:lstStyle/>
          <a:p>
            <a:r>
              <a:rPr lang="en-JP" sz="4800" dirty="0"/>
              <a:t>Global R&amp;D:  50%</a:t>
            </a:r>
          </a:p>
          <a:p>
            <a:pPr algn="l"/>
            <a:r>
              <a:rPr lang="en-JP" b="1" dirty="0"/>
              <a:t>2008-2012: HQ Donation </a:t>
            </a:r>
          </a:p>
          <a:p>
            <a:pPr algn="l"/>
            <a:r>
              <a:rPr lang="en-JP" dirty="0"/>
              <a:t>Calculated 50%</a:t>
            </a:r>
            <a:r>
              <a:rPr lang="ja-JP" altLang="en-US"/>
              <a:t> </a:t>
            </a:r>
            <a:r>
              <a:rPr lang="en-US" altLang="ja-JP" dirty="0"/>
              <a:t>of budget after conference expenses paid. </a:t>
            </a:r>
            <a:r>
              <a:rPr lang="en-JP" dirty="0"/>
              <a:t>Sent 100-200万directly to Moodle HQ, in addition to paying travel and accommodation expenses of Moodle HQ reprensentative at the MoodleMoot Japan.</a:t>
            </a:r>
          </a:p>
          <a:p>
            <a:pPr algn="l"/>
            <a:endParaRPr lang="en-JP" dirty="0"/>
          </a:p>
          <a:p>
            <a:pPr algn="l"/>
            <a:r>
              <a:rPr lang="en-JP" b="1" dirty="0"/>
              <a:t>2013-2022: MUA Donation</a:t>
            </a:r>
          </a:p>
          <a:p>
            <a:pPr algn="l"/>
            <a:r>
              <a:rPr lang="en-JP" dirty="0"/>
              <a:t> Martin asked MAJ to be founding member of Moodle Users Association. Sent 10,000+AUD per year as Gold Member. MUA closes in 2022-23.</a:t>
            </a:r>
          </a:p>
          <a:p>
            <a:endParaRPr lang="en-JP" dirty="0"/>
          </a:p>
          <a:p>
            <a:pPr algn="l"/>
            <a:endParaRPr lang="en-JP" dirty="0"/>
          </a:p>
          <a:p>
            <a:endParaRPr lang="en-JP" dirty="0"/>
          </a:p>
        </p:txBody>
      </p:sp>
      <p:sp>
        <p:nvSpPr>
          <p:cNvPr id="4" name="Subtitle 2">
            <a:extLst>
              <a:ext uri="{FF2B5EF4-FFF2-40B4-BE49-F238E27FC236}">
                <a16:creationId xmlns:a16="http://schemas.microsoft.com/office/drawing/2014/main" id="{078B9CB4-7109-A918-7619-287574900C0E}"/>
              </a:ext>
            </a:extLst>
          </p:cNvPr>
          <p:cNvSpPr txBox="1">
            <a:spLocks/>
          </p:cNvSpPr>
          <p:nvPr/>
        </p:nvSpPr>
        <p:spPr>
          <a:xfrm>
            <a:off x="6511360" y="1759384"/>
            <a:ext cx="5680640" cy="4544434"/>
          </a:xfrm>
          <a:prstGeom prst="rect">
            <a:avLst/>
          </a:prstGeom>
          <a:solidFill>
            <a:schemeClr val="accent2">
              <a:lumMod val="60000"/>
              <a:lumOff val="40000"/>
            </a:schemeClr>
          </a:solidFill>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JP" sz="4800" dirty="0"/>
              <a:t>Domestic R&amp;D: 40%</a:t>
            </a:r>
            <a:endParaRPr lang="en-JP" dirty="0"/>
          </a:p>
          <a:p>
            <a:pPr marL="457200" indent="-457200">
              <a:buAutoNum type="arabicPeriod"/>
            </a:pPr>
            <a:r>
              <a:rPr lang="en-JP" sz="2600" b="1" dirty="0"/>
              <a:t>R&amp;D Grants: </a:t>
            </a:r>
            <a:r>
              <a:rPr lang="en-JP" sz="2600" dirty="0"/>
              <a:t>open application by members for programming grants for new plugins up to 200,000 yen</a:t>
            </a:r>
            <a:endParaRPr lang="en-JP" dirty="0"/>
          </a:p>
          <a:p>
            <a:pPr marL="457200" indent="-457200">
              <a:buAutoNum type="arabicPeriod"/>
            </a:pPr>
            <a:r>
              <a:rPr lang="en-JP" sz="2600" b="1" dirty="0"/>
              <a:t>Training Workshops: </a:t>
            </a:r>
            <a:r>
              <a:rPr lang="en-JP" dirty="0"/>
              <a:t>Sent Harashima sensei to Hokkaido Moodle Summer Workshop 3 or 4 times.</a:t>
            </a:r>
          </a:p>
          <a:p>
            <a:pPr marL="457200" indent="-457200">
              <a:buAutoNum type="arabicPeriod"/>
            </a:pPr>
            <a:r>
              <a:rPr lang="en-JP" b="1" dirty="0"/>
              <a:t>Best Open Courseware/Best Innovation Website: </a:t>
            </a:r>
            <a:r>
              <a:rPr lang="en-JP" dirty="0"/>
              <a:t>Supported Showcase and MoodleNet servers with grants</a:t>
            </a:r>
          </a:p>
          <a:p>
            <a:endParaRPr lang="en-JP" dirty="0"/>
          </a:p>
          <a:p>
            <a:pPr algn="l"/>
            <a:endParaRPr lang="en-JP" dirty="0"/>
          </a:p>
          <a:p>
            <a:endParaRPr lang="en-JP" dirty="0"/>
          </a:p>
        </p:txBody>
      </p:sp>
    </p:spTree>
    <p:extLst>
      <p:ext uri="{BB962C8B-B14F-4D97-AF65-F5344CB8AC3E}">
        <p14:creationId xmlns:p14="http://schemas.microsoft.com/office/powerpoint/2010/main" val="24730192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3714-0051-06F6-EC1D-EB8B2A4DBBB7}"/>
              </a:ext>
            </a:extLst>
          </p:cNvPr>
          <p:cNvSpPr>
            <a:spLocks noGrp="1"/>
          </p:cNvSpPr>
          <p:nvPr>
            <p:ph type="ctrTitle"/>
          </p:nvPr>
        </p:nvSpPr>
        <p:spPr>
          <a:xfrm>
            <a:off x="-484909" y="290945"/>
            <a:ext cx="13161818" cy="1260619"/>
          </a:xfrm>
        </p:spPr>
        <p:txBody>
          <a:bodyPr>
            <a:normAutofit fontScale="90000"/>
          </a:bodyPr>
          <a:lstStyle/>
          <a:p>
            <a:r>
              <a:rPr lang="en-JP" sz="7200" dirty="0"/>
              <a:t>MAJ Moodle R&amp;D History Report </a:t>
            </a:r>
            <a:br>
              <a:rPr lang="en-JP" sz="7200" dirty="0"/>
            </a:br>
            <a:r>
              <a:rPr lang="en-JP" sz="4400" dirty="0"/>
              <a:t>(Rough estimates of data)</a:t>
            </a:r>
          </a:p>
        </p:txBody>
      </p:sp>
      <p:sp>
        <p:nvSpPr>
          <p:cNvPr id="3" name="Subtitle 2">
            <a:extLst>
              <a:ext uri="{FF2B5EF4-FFF2-40B4-BE49-F238E27FC236}">
                <a16:creationId xmlns:a16="http://schemas.microsoft.com/office/drawing/2014/main" id="{46FC9AB4-B09C-7895-0440-31FE3680291A}"/>
              </a:ext>
            </a:extLst>
          </p:cNvPr>
          <p:cNvSpPr>
            <a:spLocks noGrp="1"/>
          </p:cNvSpPr>
          <p:nvPr>
            <p:ph type="subTitle" idx="1"/>
          </p:nvPr>
        </p:nvSpPr>
        <p:spPr>
          <a:xfrm>
            <a:off x="1" y="1431235"/>
            <a:ext cx="4373216" cy="5426765"/>
          </a:xfrm>
          <a:solidFill>
            <a:schemeClr val="accent2">
              <a:lumMod val="60000"/>
              <a:lumOff val="40000"/>
            </a:schemeClr>
          </a:solidFill>
        </p:spPr>
        <p:txBody>
          <a:bodyPr>
            <a:normAutofit fontScale="92500" lnSpcReduction="10000"/>
          </a:bodyPr>
          <a:lstStyle/>
          <a:p>
            <a:r>
              <a:rPr lang="en-JP" sz="4000" dirty="0"/>
              <a:t>Global R&amp;D History</a:t>
            </a:r>
          </a:p>
          <a:p>
            <a:pPr algn="l">
              <a:lnSpc>
                <a:spcPct val="100000"/>
              </a:lnSpc>
              <a:spcBef>
                <a:spcPts val="0"/>
              </a:spcBef>
            </a:pPr>
            <a:r>
              <a:rPr lang="en-JP" b="1" dirty="0"/>
              <a:t>2008:  </a:t>
            </a:r>
            <a:r>
              <a:rPr lang="en-JP" dirty="0"/>
              <a:t>no funds sent</a:t>
            </a:r>
          </a:p>
          <a:p>
            <a:pPr algn="l">
              <a:lnSpc>
                <a:spcPct val="100000"/>
              </a:lnSpc>
              <a:spcBef>
                <a:spcPts val="0"/>
              </a:spcBef>
            </a:pPr>
            <a:r>
              <a:rPr lang="en-JP" b="1" dirty="0"/>
              <a:t>2009:  ~</a:t>
            </a:r>
            <a:r>
              <a:rPr lang="en-JP" dirty="0"/>
              <a:t>1,500,000 yen to HQ</a:t>
            </a:r>
          </a:p>
          <a:p>
            <a:pPr algn="l">
              <a:lnSpc>
                <a:spcPct val="100000"/>
              </a:lnSpc>
              <a:spcBef>
                <a:spcPts val="0"/>
              </a:spcBef>
            </a:pPr>
            <a:r>
              <a:rPr lang="en-JP" b="1" dirty="0"/>
              <a:t>2010:  ~</a:t>
            </a:r>
            <a:r>
              <a:rPr lang="en-JP" dirty="0"/>
              <a:t>1,500,000 yen to HQ</a:t>
            </a:r>
          </a:p>
          <a:p>
            <a:pPr algn="l">
              <a:lnSpc>
                <a:spcPct val="100000"/>
              </a:lnSpc>
              <a:spcBef>
                <a:spcPts val="0"/>
              </a:spcBef>
            </a:pPr>
            <a:r>
              <a:rPr lang="en-JP" b="1" dirty="0"/>
              <a:t>2011:  ~</a:t>
            </a:r>
            <a:r>
              <a:rPr lang="en-JP" dirty="0"/>
              <a:t>1,500,000 yen to HQ</a:t>
            </a:r>
          </a:p>
          <a:p>
            <a:pPr algn="l">
              <a:lnSpc>
                <a:spcPct val="100000"/>
              </a:lnSpc>
              <a:spcBef>
                <a:spcPts val="0"/>
              </a:spcBef>
            </a:pPr>
            <a:r>
              <a:rPr lang="en-JP" b="1" dirty="0"/>
              <a:t>2012:  ~</a:t>
            </a:r>
            <a:r>
              <a:rPr lang="en-JP" dirty="0"/>
              <a:t>1,500,000 yen to HQ</a:t>
            </a:r>
          </a:p>
          <a:p>
            <a:pPr algn="l">
              <a:lnSpc>
                <a:spcPct val="100000"/>
              </a:lnSpc>
              <a:spcBef>
                <a:spcPts val="0"/>
              </a:spcBef>
            </a:pPr>
            <a:r>
              <a:rPr lang="en-JP" b="1" dirty="0"/>
              <a:t>2013: ~</a:t>
            </a:r>
            <a:r>
              <a:rPr lang="en-JP" dirty="0"/>
              <a:t>1,500,000 yen to HQ</a:t>
            </a:r>
          </a:p>
          <a:p>
            <a:pPr algn="l">
              <a:lnSpc>
                <a:spcPct val="100000"/>
              </a:lnSpc>
              <a:spcBef>
                <a:spcPts val="0"/>
              </a:spcBef>
            </a:pPr>
            <a:r>
              <a:rPr lang="en-JP" b="1" dirty="0"/>
              <a:t>2014: ~</a:t>
            </a:r>
            <a:r>
              <a:rPr lang="en-JP" dirty="0"/>
              <a:t>1,500,000 yen to HQ</a:t>
            </a:r>
          </a:p>
          <a:p>
            <a:pPr algn="l">
              <a:lnSpc>
                <a:spcPct val="100000"/>
              </a:lnSpc>
              <a:spcBef>
                <a:spcPts val="0"/>
              </a:spcBef>
            </a:pPr>
            <a:r>
              <a:rPr lang="en-JP" b="1" dirty="0"/>
              <a:t>2015: ~</a:t>
            </a:r>
            <a:r>
              <a:rPr lang="en-JP" dirty="0"/>
              <a:t>1,500,000 yen to HQ</a:t>
            </a:r>
          </a:p>
          <a:p>
            <a:pPr algn="l">
              <a:lnSpc>
                <a:spcPct val="100000"/>
              </a:lnSpc>
              <a:spcBef>
                <a:spcPts val="0"/>
              </a:spcBef>
            </a:pPr>
            <a:r>
              <a:rPr lang="en-JP" b="1" dirty="0"/>
              <a:t>2016:  </a:t>
            </a:r>
            <a:r>
              <a:rPr lang="en-JP" dirty="0"/>
              <a:t>10,000 AUD to MUA</a:t>
            </a:r>
          </a:p>
          <a:p>
            <a:pPr algn="l">
              <a:lnSpc>
                <a:spcPct val="100000"/>
              </a:lnSpc>
              <a:spcBef>
                <a:spcPts val="0"/>
              </a:spcBef>
            </a:pPr>
            <a:r>
              <a:rPr lang="en-JP" b="1" dirty="0"/>
              <a:t>2017:  </a:t>
            </a:r>
            <a:r>
              <a:rPr lang="en-JP" dirty="0"/>
              <a:t>10,000 AUD to MUA</a:t>
            </a:r>
          </a:p>
          <a:p>
            <a:pPr algn="l">
              <a:lnSpc>
                <a:spcPct val="100000"/>
              </a:lnSpc>
              <a:spcBef>
                <a:spcPts val="0"/>
              </a:spcBef>
            </a:pPr>
            <a:r>
              <a:rPr lang="en-JP" b="1" dirty="0"/>
              <a:t>2018: </a:t>
            </a:r>
            <a:r>
              <a:rPr lang="en-JP" dirty="0"/>
              <a:t>10,000 AUD to MUA</a:t>
            </a:r>
          </a:p>
          <a:p>
            <a:pPr algn="l">
              <a:lnSpc>
                <a:spcPct val="100000"/>
              </a:lnSpc>
              <a:spcBef>
                <a:spcPts val="0"/>
              </a:spcBef>
            </a:pPr>
            <a:r>
              <a:rPr lang="en-JP" b="1" dirty="0"/>
              <a:t>2019: </a:t>
            </a:r>
            <a:r>
              <a:rPr lang="en-JP" dirty="0"/>
              <a:t>10,000 AUD to MUA</a:t>
            </a:r>
          </a:p>
          <a:p>
            <a:pPr algn="l">
              <a:lnSpc>
                <a:spcPct val="100000"/>
              </a:lnSpc>
              <a:spcBef>
                <a:spcPts val="0"/>
              </a:spcBef>
            </a:pPr>
            <a:r>
              <a:rPr lang="en-JP" b="1" dirty="0"/>
              <a:t>2020: </a:t>
            </a:r>
            <a:r>
              <a:rPr lang="en-JP" dirty="0"/>
              <a:t>10,000 AUD to MUA</a:t>
            </a:r>
          </a:p>
          <a:p>
            <a:pPr algn="l">
              <a:lnSpc>
                <a:spcPct val="100000"/>
              </a:lnSpc>
              <a:spcBef>
                <a:spcPts val="0"/>
              </a:spcBef>
            </a:pPr>
            <a:r>
              <a:rPr lang="en-JP" b="1" dirty="0"/>
              <a:t>2021: </a:t>
            </a:r>
            <a:r>
              <a:rPr lang="en-JP" dirty="0"/>
              <a:t>10,000 AUD to MUA</a:t>
            </a:r>
          </a:p>
          <a:p>
            <a:pPr algn="l">
              <a:lnSpc>
                <a:spcPct val="100000"/>
              </a:lnSpc>
              <a:spcBef>
                <a:spcPts val="0"/>
              </a:spcBef>
            </a:pPr>
            <a:r>
              <a:rPr lang="en-JP" b="1" dirty="0"/>
              <a:t>2022: </a:t>
            </a:r>
            <a:r>
              <a:rPr lang="en-JP" dirty="0"/>
              <a:t>10,000 AUD to MUA</a:t>
            </a:r>
          </a:p>
          <a:p>
            <a:pPr algn="l">
              <a:lnSpc>
                <a:spcPct val="100000"/>
              </a:lnSpc>
              <a:spcBef>
                <a:spcPts val="0"/>
              </a:spcBef>
            </a:pPr>
            <a:r>
              <a:rPr lang="en-JP" b="1" dirty="0"/>
              <a:t>2023: </a:t>
            </a:r>
            <a:r>
              <a:rPr lang="en-JP" dirty="0"/>
              <a:t>no funds sent</a:t>
            </a:r>
          </a:p>
          <a:p>
            <a:pPr algn="l">
              <a:lnSpc>
                <a:spcPct val="100000"/>
              </a:lnSpc>
              <a:spcBef>
                <a:spcPts val="0"/>
              </a:spcBef>
            </a:pPr>
            <a:endParaRPr lang="en-JP" dirty="0"/>
          </a:p>
          <a:p>
            <a:endParaRPr lang="en-JP" dirty="0"/>
          </a:p>
          <a:p>
            <a:pPr algn="l"/>
            <a:endParaRPr lang="en-JP" dirty="0"/>
          </a:p>
          <a:p>
            <a:endParaRPr lang="en-JP" dirty="0"/>
          </a:p>
        </p:txBody>
      </p:sp>
      <p:sp>
        <p:nvSpPr>
          <p:cNvPr id="4" name="Subtitle 2">
            <a:extLst>
              <a:ext uri="{FF2B5EF4-FFF2-40B4-BE49-F238E27FC236}">
                <a16:creationId xmlns:a16="http://schemas.microsoft.com/office/drawing/2014/main" id="{078B9CB4-7109-A918-7619-287574900C0E}"/>
              </a:ext>
            </a:extLst>
          </p:cNvPr>
          <p:cNvSpPr txBox="1">
            <a:spLocks/>
          </p:cNvSpPr>
          <p:nvPr/>
        </p:nvSpPr>
        <p:spPr>
          <a:xfrm>
            <a:off x="4510258" y="1431234"/>
            <a:ext cx="7198037" cy="5426765"/>
          </a:xfrm>
          <a:prstGeom prst="rect">
            <a:avLst/>
          </a:prstGeom>
          <a:solidFill>
            <a:schemeClr val="accent2">
              <a:lumMod val="60000"/>
              <a:lumOff val="40000"/>
            </a:schemeClr>
          </a:solidFill>
        </p:spPr>
        <p:txBody>
          <a:bodyPr vert="horz" lIns="91440" tIns="45720" rIns="91440" bIns="45720" rtlCol="0">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JP" sz="4800" dirty="0"/>
              <a:t>Domestic R&amp;D History Estimates</a:t>
            </a:r>
            <a:endParaRPr lang="en-JP" dirty="0"/>
          </a:p>
          <a:p>
            <a:pPr algn="l">
              <a:lnSpc>
                <a:spcPct val="100000"/>
              </a:lnSpc>
              <a:spcBef>
                <a:spcPts val="0"/>
              </a:spcBef>
            </a:pPr>
            <a:r>
              <a:rPr lang="en-JP" sz="2800" b="1" dirty="0"/>
              <a:t>2008:  </a:t>
            </a:r>
            <a:r>
              <a:rPr lang="en-JP" sz="2800" dirty="0"/>
              <a:t>no funds spent</a:t>
            </a:r>
          </a:p>
          <a:p>
            <a:pPr algn="l">
              <a:lnSpc>
                <a:spcPct val="100000"/>
              </a:lnSpc>
              <a:spcBef>
                <a:spcPts val="0"/>
              </a:spcBef>
            </a:pPr>
            <a:r>
              <a:rPr lang="en-JP" sz="2800" b="1" dirty="0"/>
              <a:t>2009:  </a:t>
            </a:r>
            <a:r>
              <a:rPr lang="en-JP" sz="2800" dirty="0"/>
              <a:t>600~1,000,000 yen spent on 2-6 grants</a:t>
            </a:r>
            <a:endParaRPr lang="en-JP" sz="2800" b="1" dirty="0"/>
          </a:p>
          <a:p>
            <a:pPr algn="l">
              <a:lnSpc>
                <a:spcPct val="100000"/>
              </a:lnSpc>
              <a:spcBef>
                <a:spcPts val="0"/>
              </a:spcBef>
            </a:pPr>
            <a:r>
              <a:rPr lang="en-JP" sz="2800" b="1" dirty="0"/>
              <a:t>2010:  </a:t>
            </a:r>
            <a:r>
              <a:rPr lang="en-JP" sz="2800" dirty="0"/>
              <a:t>600~1,000,000 yen spent on 2-6 grants</a:t>
            </a:r>
            <a:endParaRPr lang="en-JP" sz="2800" b="1" dirty="0"/>
          </a:p>
          <a:p>
            <a:pPr algn="l">
              <a:lnSpc>
                <a:spcPct val="100000"/>
              </a:lnSpc>
              <a:spcBef>
                <a:spcPts val="0"/>
              </a:spcBef>
            </a:pPr>
            <a:r>
              <a:rPr lang="en-JP" sz="2800" b="1" dirty="0"/>
              <a:t>2011:  </a:t>
            </a:r>
            <a:r>
              <a:rPr lang="en-JP" sz="2800" dirty="0"/>
              <a:t>600~1,000,000 yen spent on 2-6 grants</a:t>
            </a:r>
            <a:endParaRPr lang="en-JP" sz="2800" b="1" dirty="0"/>
          </a:p>
          <a:p>
            <a:pPr algn="l">
              <a:lnSpc>
                <a:spcPct val="100000"/>
              </a:lnSpc>
              <a:spcBef>
                <a:spcPts val="0"/>
              </a:spcBef>
            </a:pPr>
            <a:r>
              <a:rPr lang="en-JP" sz="2800" b="1" dirty="0"/>
              <a:t>2012:  </a:t>
            </a:r>
            <a:r>
              <a:rPr lang="en-JP" sz="2800" dirty="0"/>
              <a:t>600~1,000,000 yen spent on 2-6 grants</a:t>
            </a:r>
            <a:endParaRPr lang="en-JP" sz="2800" b="1" dirty="0"/>
          </a:p>
          <a:p>
            <a:pPr algn="l">
              <a:lnSpc>
                <a:spcPct val="100000"/>
              </a:lnSpc>
              <a:spcBef>
                <a:spcPts val="0"/>
              </a:spcBef>
            </a:pPr>
            <a:r>
              <a:rPr lang="en-JP" sz="2800" b="1" dirty="0"/>
              <a:t>2013:  </a:t>
            </a:r>
            <a:r>
              <a:rPr lang="en-JP" sz="2800" dirty="0"/>
              <a:t>600~1,000,000 yen spent on 2-6 grants</a:t>
            </a:r>
            <a:endParaRPr lang="en-JP" sz="2800" b="1" dirty="0"/>
          </a:p>
          <a:p>
            <a:pPr algn="l">
              <a:lnSpc>
                <a:spcPct val="100000"/>
              </a:lnSpc>
              <a:spcBef>
                <a:spcPts val="0"/>
              </a:spcBef>
            </a:pPr>
            <a:r>
              <a:rPr lang="en-JP" sz="2800" b="1" dirty="0"/>
              <a:t>2014: </a:t>
            </a:r>
            <a:r>
              <a:rPr lang="en-JP" sz="2800" dirty="0"/>
              <a:t> 600~1,000,000 yen spent on 2-6 grants</a:t>
            </a:r>
            <a:endParaRPr lang="en-JP" sz="2800" b="1" dirty="0"/>
          </a:p>
          <a:p>
            <a:pPr algn="l">
              <a:lnSpc>
                <a:spcPct val="100000"/>
              </a:lnSpc>
              <a:spcBef>
                <a:spcPts val="0"/>
              </a:spcBef>
            </a:pPr>
            <a:r>
              <a:rPr lang="en-JP" sz="2800" b="1" dirty="0"/>
              <a:t>2015: </a:t>
            </a:r>
            <a:r>
              <a:rPr lang="en-JP" sz="2800" dirty="0"/>
              <a:t> 600~1,000,000 yen spent on 2-6 grants</a:t>
            </a:r>
            <a:endParaRPr lang="en-JP" sz="2800" b="1" dirty="0"/>
          </a:p>
          <a:p>
            <a:pPr algn="l">
              <a:lnSpc>
                <a:spcPct val="100000"/>
              </a:lnSpc>
              <a:spcBef>
                <a:spcPts val="0"/>
              </a:spcBef>
            </a:pPr>
            <a:r>
              <a:rPr lang="en-JP" sz="2800" b="1" dirty="0"/>
              <a:t>2016:  </a:t>
            </a:r>
            <a:r>
              <a:rPr lang="en-JP" sz="2800" dirty="0"/>
              <a:t>600~1,000,000 yen spent on 2-6 grants</a:t>
            </a:r>
            <a:endParaRPr lang="en-JP" sz="2800" b="1" dirty="0"/>
          </a:p>
          <a:p>
            <a:pPr algn="l">
              <a:lnSpc>
                <a:spcPct val="100000"/>
              </a:lnSpc>
              <a:spcBef>
                <a:spcPts val="0"/>
              </a:spcBef>
            </a:pPr>
            <a:r>
              <a:rPr lang="en-JP" sz="2800" b="1" dirty="0"/>
              <a:t>2017: </a:t>
            </a:r>
            <a:r>
              <a:rPr lang="en-JP" sz="2800" dirty="0"/>
              <a:t>600~1,000,000 yen spent on 2-6 grants</a:t>
            </a:r>
            <a:endParaRPr lang="en-JP" sz="2800" b="1" dirty="0"/>
          </a:p>
          <a:p>
            <a:pPr algn="l">
              <a:lnSpc>
                <a:spcPct val="100000"/>
              </a:lnSpc>
              <a:spcBef>
                <a:spcPts val="0"/>
              </a:spcBef>
            </a:pPr>
            <a:r>
              <a:rPr lang="en-JP" sz="2800" b="1" dirty="0"/>
              <a:t>2018: </a:t>
            </a:r>
            <a:r>
              <a:rPr lang="en-JP" sz="2800" dirty="0"/>
              <a:t>600~1,000,000 yen spent on 2-6 grants</a:t>
            </a:r>
          </a:p>
          <a:p>
            <a:pPr algn="l">
              <a:lnSpc>
                <a:spcPct val="100000"/>
              </a:lnSpc>
              <a:spcBef>
                <a:spcPts val="0"/>
              </a:spcBef>
            </a:pPr>
            <a:r>
              <a:rPr lang="en-JP" sz="2800" b="1" dirty="0"/>
              <a:t>2019: </a:t>
            </a:r>
            <a:r>
              <a:rPr lang="en-JP" sz="2800" dirty="0"/>
              <a:t>exact data--814,000 yen spent on 5 grants</a:t>
            </a:r>
          </a:p>
          <a:p>
            <a:pPr algn="l">
              <a:lnSpc>
                <a:spcPct val="100000"/>
              </a:lnSpc>
              <a:spcBef>
                <a:spcPts val="0"/>
              </a:spcBef>
            </a:pPr>
            <a:r>
              <a:rPr lang="en-JP" sz="2800" b="1" dirty="0"/>
              <a:t>2020: </a:t>
            </a:r>
            <a:r>
              <a:rPr lang="en-JP" sz="2800" dirty="0"/>
              <a:t>600~1,000,000 yen spent on 2-6 grants</a:t>
            </a:r>
          </a:p>
          <a:p>
            <a:pPr algn="l">
              <a:lnSpc>
                <a:spcPct val="100000"/>
              </a:lnSpc>
              <a:spcBef>
                <a:spcPts val="0"/>
              </a:spcBef>
            </a:pPr>
            <a:r>
              <a:rPr lang="en-JP" sz="2800" b="1" dirty="0"/>
              <a:t>2021: </a:t>
            </a:r>
            <a:r>
              <a:rPr lang="en-JP" sz="2800" dirty="0"/>
              <a:t>600~1,000,000 yen spent on 2-6 grants</a:t>
            </a:r>
            <a:endParaRPr lang="en-JP" sz="2800" b="1" dirty="0"/>
          </a:p>
          <a:p>
            <a:pPr algn="l">
              <a:lnSpc>
                <a:spcPct val="100000"/>
              </a:lnSpc>
              <a:spcBef>
                <a:spcPts val="0"/>
              </a:spcBef>
            </a:pPr>
            <a:r>
              <a:rPr lang="en-JP" sz="2800" b="1" dirty="0"/>
              <a:t>2022: </a:t>
            </a:r>
            <a:r>
              <a:rPr lang="en-JP" sz="2800" dirty="0"/>
              <a:t>no domestic grants</a:t>
            </a:r>
          </a:p>
          <a:p>
            <a:pPr algn="l">
              <a:lnSpc>
                <a:spcPct val="100000"/>
              </a:lnSpc>
              <a:spcBef>
                <a:spcPts val="0"/>
              </a:spcBef>
            </a:pPr>
            <a:r>
              <a:rPr lang="en-JP" sz="2800" b="1" dirty="0"/>
              <a:t>2023: </a:t>
            </a:r>
            <a:r>
              <a:rPr lang="en-JP" sz="2800" dirty="0"/>
              <a:t>no domestic grants</a:t>
            </a:r>
            <a:endParaRPr lang="en-JP" dirty="0"/>
          </a:p>
          <a:p>
            <a:pPr algn="l"/>
            <a:endParaRPr lang="en-JP" dirty="0"/>
          </a:p>
          <a:p>
            <a:endParaRPr lang="en-JP" dirty="0"/>
          </a:p>
        </p:txBody>
      </p:sp>
    </p:spTree>
    <p:extLst>
      <p:ext uri="{BB962C8B-B14F-4D97-AF65-F5344CB8AC3E}">
        <p14:creationId xmlns:p14="http://schemas.microsoft.com/office/powerpoint/2010/main" val="32648079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3714-0051-06F6-EC1D-EB8B2A4DBBB7}"/>
              </a:ext>
            </a:extLst>
          </p:cNvPr>
          <p:cNvSpPr>
            <a:spLocks noGrp="1"/>
          </p:cNvSpPr>
          <p:nvPr>
            <p:ph type="ctrTitle"/>
          </p:nvPr>
        </p:nvSpPr>
        <p:spPr>
          <a:xfrm>
            <a:off x="-484909" y="290945"/>
            <a:ext cx="13161818" cy="1260619"/>
          </a:xfrm>
        </p:spPr>
        <p:txBody>
          <a:bodyPr>
            <a:normAutofit fontScale="90000"/>
          </a:bodyPr>
          <a:lstStyle/>
          <a:p>
            <a:r>
              <a:rPr lang="en-JP" sz="7200" dirty="0"/>
              <a:t>2019 MAJ Domestic R&amp;D Report </a:t>
            </a:r>
            <a:br>
              <a:rPr lang="en-JP" sz="7200" dirty="0"/>
            </a:br>
            <a:r>
              <a:rPr lang="en-JP" sz="2700" dirty="0"/>
              <a:t>(Sample of one year’s results found on MAJ R&amp;D webpage, other years are not complete)</a:t>
            </a:r>
          </a:p>
        </p:txBody>
      </p:sp>
      <p:sp>
        <p:nvSpPr>
          <p:cNvPr id="4" name="Subtitle 2">
            <a:extLst>
              <a:ext uri="{FF2B5EF4-FFF2-40B4-BE49-F238E27FC236}">
                <a16:creationId xmlns:a16="http://schemas.microsoft.com/office/drawing/2014/main" id="{078B9CB4-7109-A918-7619-287574900C0E}"/>
              </a:ext>
            </a:extLst>
          </p:cNvPr>
          <p:cNvSpPr txBox="1">
            <a:spLocks/>
          </p:cNvSpPr>
          <p:nvPr/>
        </p:nvSpPr>
        <p:spPr>
          <a:xfrm>
            <a:off x="152400" y="1551564"/>
            <a:ext cx="11608904" cy="5306436"/>
          </a:xfrm>
          <a:prstGeom prst="rect">
            <a:avLst/>
          </a:prstGeom>
          <a:solidFill>
            <a:schemeClr val="accent2">
              <a:lumMod val="60000"/>
              <a:lumOff val="40000"/>
            </a:schemeClr>
          </a:solidFill>
        </p:spPr>
        <p:txBody>
          <a:bodyPr vert="horz" lIns="91440" tIns="45720" rIns="91440" bIns="4572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JP" sz="3600" dirty="0"/>
              <a:t>Five grants administered for programming costs: </a:t>
            </a:r>
            <a:r>
              <a:rPr lang="en-JP" sz="3600" b="1" u="sng" dirty="0"/>
              <a:t>814,000 yen Total</a:t>
            </a:r>
          </a:p>
          <a:p>
            <a:pPr algn="l"/>
            <a:r>
              <a:rPr lang="en-JP" b="1" kern="0" dirty="0">
                <a:effectLst/>
                <a:latin typeface="Segoe UI" panose="020B0502040204020203" pitchFamily="34" charset="0"/>
                <a:ea typeface="Times New Roman" panose="02020603050405020304" pitchFamily="18" charset="0"/>
                <a:cs typeface="Times New Roman" panose="02020603050405020304" pitchFamily="18" charset="0"/>
              </a:rPr>
              <a:t>1.  Internship Database Module:   Ponlawat Weerapanpisit</a:t>
            </a:r>
            <a:r>
              <a:rPr lang="en-JP" kern="100" dirty="0">
                <a:latin typeface="Calibri" panose="020F0502020204030204" pitchFamily="34" charset="0"/>
                <a:ea typeface="Yu Mincho" panose="02020400000000000000" pitchFamily="18" charset="-128"/>
                <a:cs typeface="Times New Roman" panose="02020603050405020304" pitchFamily="18" charset="0"/>
              </a:rPr>
              <a:t>    </a:t>
            </a:r>
            <a:r>
              <a:rPr lang="en-JP" b="1" kern="0" dirty="0">
                <a:effectLst/>
                <a:latin typeface="Segoe UI" panose="020B0502040204020203" pitchFamily="34" charset="0"/>
                <a:ea typeface="Times New Roman" panose="02020603050405020304" pitchFamily="18" charset="0"/>
                <a:cs typeface="Times New Roman" panose="02020603050405020304" pitchFamily="18" charset="0"/>
              </a:rPr>
              <a:t>65,000 yen</a:t>
            </a:r>
            <a:endParaRPr lang="en-JP" kern="100" dirty="0">
              <a:effectLst/>
              <a:latin typeface="Calibri" panose="020F0502020204030204" pitchFamily="34" charset="0"/>
              <a:ea typeface="Yu Mincho" panose="02020400000000000000" pitchFamily="18" charset="-128"/>
              <a:cs typeface="Times New Roman" panose="02020603050405020304" pitchFamily="18" charset="0"/>
            </a:endParaRPr>
          </a:p>
          <a:p>
            <a:pPr algn="l"/>
            <a:r>
              <a:rPr lang="en-JP" sz="1800" kern="0" dirty="0">
                <a:solidFill>
                  <a:srgbClr val="1D2125"/>
                </a:solidFill>
                <a:effectLst/>
                <a:latin typeface="Segoe UI" panose="020B0502040204020203" pitchFamily="34" charset="0"/>
                <a:ea typeface="Times New Roman" panose="02020603050405020304" pitchFamily="18" charset="0"/>
              </a:rPr>
              <a:t>Internships, study abroad trips, domestic work/study programs, and teaching practice periods all require a journal be written for students to receive university credit. </a:t>
            </a:r>
            <a:r>
              <a:rPr lang="en-US" sz="1800" kern="0" dirty="0">
                <a:solidFill>
                  <a:srgbClr val="1D2125"/>
                </a:solidFill>
                <a:effectLst/>
                <a:latin typeface="Segoe UI" panose="020B0502040204020203" pitchFamily="34" charset="0"/>
                <a:ea typeface="Times New Roman" panose="02020603050405020304" pitchFamily="18" charset="0"/>
              </a:rPr>
              <a:t>F</a:t>
            </a:r>
            <a:r>
              <a:rPr lang="en-JP" sz="1800" kern="0" dirty="0">
                <a:solidFill>
                  <a:srgbClr val="1D2125"/>
                </a:solidFill>
                <a:effectLst/>
                <a:latin typeface="Segoe UI" panose="020B0502040204020203" pitchFamily="34" charset="0"/>
                <a:ea typeface="Times New Roman" panose="02020603050405020304" pitchFamily="18" charset="0"/>
              </a:rPr>
              <a:t>our new fields were programmed and contributed to github.</a:t>
            </a:r>
          </a:p>
          <a:p>
            <a:pPr algn="l"/>
            <a:r>
              <a:rPr lang="en-JP" b="1" kern="0" dirty="0">
                <a:effectLst/>
                <a:latin typeface="Arial" panose="020B0604020202020204" pitchFamily="34" charset="0"/>
                <a:ea typeface="Times New Roman" panose="02020603050405020304" pitchFamily="18" charset="0"/>
                <a:cs typeface="Arial" panose="020B0604020202020204" pitchFamily="34" charset="0"/>
              </a:rPr>
              <a:t>2.  Moodle MobileApp</a:t>
            </a:r>
            <a:r>
              <a:rPr lang="ja-JP" sz="2000" b="1" kern="0">
                <a:effectLst/>
                <a:latin typeface="Arial" panose="020B0604020202020204" pitchFamily="34" charset="0"/>
                <a:ea typeface="MS Mincho" panose="02020609040205080304" pitchFamily="49" charset="-128"/>
                <a:cs typeface="Arial" panose="020B0604020202020204" pitchFamily="34" charset="0"/>
              </a:rPr>
              <a:t>に対応した出欠</a:t>
            </a:r>
            <a:r>
              <a:rPr lang="en-JP" sz="2000" b="1" kern="0" dirty="0">
                <a:effectLst/>
                <a:latin typeface="Arial" panose="020B0604020202020204" pitchFamily="34" charset="0"/>
                <a:ea typeface="Times New Roman" panose="02020603050405020304" pitchFamily="18" charset="0"/>
                <a:cs typeface="Arial" panose="020B0604020202020204" pitchFamily="34" charset="0"/>
              </a:rPr>
              <a:t>Plugin</a:t>
            </a:r>
            <a:r>
              <a:rPr lang="ja-JP" sz="2000" b="1" kern="0">
                <a:effectLst/>
                <a:latin typeface="Arial" panose="020B0604020202020204" pitchFamily="34" charset="0"/>
                <a:ea typeface="MS Mincho" panose="02020609040205080304" pitchFamily="49" charset="-128"/>
                <a:cs typeface="Arial" panose="020B0604020202020204" pitchFamily="34" charset="0"/>
              </a:rPr>
              <a:t>の開発</a:t>
            </a:r>
            <a:r>
              <a:rPr lang="en-US" altLang="ja-JP" sz="2000" b="1" kern="0" dirty="0">
                <a:effectLst/>
                <a:latin typeface="Arial" panose="020B0604020202020204" pitchFamily="34" charset="0"/>
                <a:ea typeface="MS Mincho" panose="02020609040205080304" pitchFamily="49" charset="-128"/>
                <a:cs typeface="Arial" panose="020B0604020202020204" pitchFamily="34" charset="0"/>
              </a:rPr>
              <a:t>, </a:t>
            </a:r>
            <a:r>
              <a:rPr lang="en-JP" sz="2000" b="1" kern="0" dirty="0">
                <a:latin typeface="Arial" panose="020B0604020202020204" pitchFamily="34" charset="0"/>
                <a:ea typeface="Times New Roman" panose="02020603050405020304" pitchFamily="18" charset="0"/>
                <a:cs typeface="Arial" panose="020B0604020202020204" pitchFamily="34" charset="0"/>
              </a:rPr>
              <a:t>Attendance Plugin for Moodle MobileApp</a:t>
            </a:r>
            <a:endParaRPr lang="en-JP" sz="2000" b="1" kern="100" dirty="0">
              <a:latin typeface="Arial" panose="020B0604020202020204" pitchFamily="34" charset="0"/>
              <a:ea typeface="Yu Mincho" panose="02020400000000000000" pitchFamily="18" charset="-128"/>
              <a:cs typeface="Arial" panose="020B0604020202020204" pitchFamily="34" charset="0"/>
            </a:endParaRPr>
          </a:p>
          <a:p>
            <a:pPr algn="l"/>
            <a:r>
              <a:rPr lang="zh-CN" sz="2000" b="1" kern="0" dirty="0">
                <a:effectLst/>
                <a:latin typeface="Arial" panose="020B0604020202020204" pitchFamily="34" charset="0"/>
                <a:ea typeface="MS Gothic" panose="020B0609070205080204" pitchFamily="49" charset="-128"/>
                <a:cs typeface="Arial" panose="020B0604020202020204" pitchFamily="34" charset="0"/>
              </a:rPr>
              <a:t>三浦　謙一</a:t>
            </a:r>
            <a:r>
              <a:rPr lang="en-US" altLang="zh-CN" sz="2000" b="1" kern="0" dirty="0">
                <a:effectLst/>
                <a:latin typeface="Arial" panose="020B0604020202020204" pitchFamily="34" charset="0"/>
                <a:ea typeface="MS Gothic" panose="020B0609070205080204" pitchFamily="49" charset="-128"/>
                <a:cs typeface="Arial" panose="020B0604020202020204" pitchFamily="34" charset="0"/>
              </a:rPr>
              <a:t>. </a:t>
            </a:r>
            <a:r>
              <a:rPr lang="en-JP" sz="2000" b="1" kern="0" dirty="0">
                <a:effectLst/>
                <a:latin typeface="Arial" panose="020B0604020202020204" pitchFamily="34" charset="0"/>
                <a:ea typeface="Times New Roman" panose="02020603050405020304" pitchFamily="18" charset="0"/>
                <a:cs typeface="Arial" panose="020B0604020202020204" pitchFamily="34" charset="0"/>
              </a:rPr>
              <a:t>Kenichi Miura  </a:t>
            </a:r>
            <a:r>
              <a:rPr lang="en-JP" b="1" kern="0" dirty="0">
                <a:effectLst/>
                <a:latin typeface="Arial" panose="020B0604020202020204" pitchFamily="34" charset="0"/>
                <a:ea typeface="Times New Roman" panose="02020603050405020304" pitchFamily="18" charset="0"/>
                <a:cs typeface="Arial" panose="020B0604020202020204" pitchFamily="34" charset="0"/>
              </a:rPr>
              <a:t>200,000 yen</a:t>
            </a:r>
            <a:endParaRPr lang="en-JP" b="1" kern="100" dirty="0">
              <a:effectLst/>
              <a:latin typeface="Arial" panose="020B0604020202020204" pitchFamily="34" charset="0"/>
              <a:ea typeface="Yu Mincho" panose="02020400000000000000" pitchFamily="18" charset="-128"/>
              <a:cs typeface="Arial" panose="020B0604020202020204" pitchFamily="34" charset="0"/>
            </a:endParaRPr>
          </a:p>
          <a:p>
            <a:pPr algn="l"/>
            <a:r>
              <a:rPr lang="ja-JP" sz="1500" kern="0">
                <a:solidFill>
                  <a:srgbClr val="1D2125"/>
                </a:solidFill>
                <a:effectLst/>
                <a:latin typeface="+mn-ea"/>
                <a:cs typeface="MS Gothic" panose="020B0609070205080204" pitchFamily="49" charset="-128"/>
              </a:rPr>
              <a:t>現在、</a:t>
            </a:r>
            <a:r>
              <a:rPr lang="en-JP" sz="1500" kern="0" dirty="0">
                <a:solidFill>
                  <a:srgbClr val="1D2125"/>
                </a:solidFill>
                <a:effectLst/>
                <a:latin typeface="+mn-ea"/>
              </a:rPr>
              <a:t>Moodle</a:t>
            </a:r>
            <a:r>
              <a:rPr lang="ja-JP" sz="1500" kern="0">
                <a:solidFill>
                  <a:srgbClr val="1D2125"/>
                </a:solidFill>
                <a:effectLst/>
                <a:latin typeface="+mn-ea"/>
                <a:cs typeface="MS Gothic" panose="020B0609070205080204" pitchFamily="49" charset="-128"/>
              </a:rPr>
              <a:t>には</a:t>
            </a:r>
            <a:r>
              <a:rPr lang="en-JP" sz="1500" kern="0" dirty="0">
                <a:solidFill>
                  <a:srgbClr val="1D2125"/>
                </a:solidFill>
                <a:effectLst/>
                <a:latin typeface="+mn-ea"/>
              </a:rPr>
              <a:t>Moodle MobileApp </a:t>
            </a:r>
            <a:r>
              <a:rPr lang="ja-JP" sz="1500" kern="0">
                <a:solidFill>
                  <a:srgbClr val="1D2125"/>
                </a:solidFill>
                <a:effectLst/>
                <a:latin typeface="+mn-ea"/>
                <a:cs typeface="MS Gothic" panose="020B0609070205080204" pitchFamily="49" charset="-128"/>
              </a:rPr>
              <a:t>（スマホアプリ）がリリースされているが、この</a:t>
            </a:r>
            <a:r>
              <a:rPr lang="en-JP" sz="1500" kern="0" dirty="0">
                <a:solidFill>
                  <a:srgbClr val="1D2125"/>
                </a:solidFill>
                <a:effectLst/>
                <a:latin typeface="+mn-ea"/>
              </a:rPr>
              <a:t>Moodle MobileApp </a:t>
            </a:r>
            <a:r>
              <a:rPr lang="ja-JP" sz="1500" kern="0">
                <a:solidFill>
                  <a:srgbClr val="1D2125"/>
                </a:solidFill>
                <a:effectLst/>
                <a:latin typeface="+mn-ea"/>
                <a:cs typeface="MS Gothic" panose="020B0609070205080204" pitchFamily="49" charset="-128"/>
              </a:rPr>
              <a:t>でも動作する</a:t>
            </a:r>
            <a:r>
              <a:rPr lang="en-JP" sz="1500" kern="0" dirty="0">
                <a:solidFill>
                  <a:srgbClr val="1D2125"/>
                </a:solidFill>
                <a:effectLst/>
                <a:latin typeface="+mn-ea"/>
              </a:rPr>
              <a:t>Plugin</a:t>
            </a:r>
            <a:r>
              <a:rPr lang="ja-JP" sz="1500" kern="0">
                <a:solidFill>
                  <a:srgbClr val="1D2125"/>
                </a:solidFill>
                <a:effectLst/>
                <a:latin typeface="+mn-ea"/>
                <a:cs typeface="MS Gothic" panose="020B0609070205080204" pitchFamily="49" charset="-128"/>
              </a:rPr>
              <a:t>を開発するには、非常に難しい技術が必要である</a:t>
            </a:r>
            <a:r>
              <a:rPr lang="ja-JP" sz="1800" kern="0">
                <a:solidFill>
                  <a:srgbClr val="1D2125"/>
                </a:solidFill>
                <a:effectLst/>
                <a:ea typeface="MS Gothic" panose="020B0609070205080204" pitchFamily="49" charset="-128"/>
                <a:cs typeface="MS Gothic" panose="020B0609070205080204" pitchFamily="49" charset="-128"/>
              </a:rPr>
              <a:t>。</a:t>
            </a:r>
            <a:endParaRPr lang="en-JP" sz="1800" kern="0" dirty="0">
              <a:solidFill>
                <a:srgbClr val="1D2125"/>
              </a:solidFill>
              <a:effectLst/>
              <a:latin typeface="Segoe UI" panose="020B0502040204020203" pitchFamily="34" charset="0"/>
              <a:ea typeface="Times New Roman" panose="02020603050405020304" pitchFamily="18" charset="0"/>
            </a:endParaRPr>
          </a:p>
          <a:p>
            <a:pPr algn="l"/>
            <a:r>
              <a:rPr lang="en-JP" b="1" kern="0" dirty="0">
                <a:effectLst/>
                <a:latin typeface="Segoe UI" panose="020B0502040204020203" pitchFamily="34" charset="0"/>
                <a:ea typeface="Times New Roman" panose="02020603050405020304" pitchFamily="18" charset="0"/>
                <a:cs typeface="Times New Roman" panose="02020603050405020304" pitchFamily="18" charset="0"/>
              </a:rPr>
              <a:t>3.  Forum Module Improvements:   Matt Cotter</a:t>
            </a:r>
            <a:r>
              <a:rPr lang="en-JP" kern="100" dirty="0">
                <a:latin typeface="Calibri" panose="020F0502020204030204" pitchFamily="34" charset="0"/>
                <a:ea typeface="Yu Mincho" panose="02020400000000000000" pitchFamily="18" charset="-128"/>
                <a:cs typeface="Times New Roman" panose="02020603050405020304" pitchFamily="18" charset="0"/>
              </a:rPr>
              <a:t>    </a:t>
            </a:r>
            <a:r>
              <a:rPr lang="en-JP" b="1" kern="0" dirty="0">
                <a:effectLst/>
                <a:latin typeface="Segoe UI" panose="020B0502040204020203" pitchFamily="34" charset="0"/>
                <a:ea typeface="Times New Roman" panose="02020603050405020304" pitchFamily="18" charset="0"/>
                <a:cs typeface="Times New Roman" panose="02020603050405020304" pitchFamily="18" charset="0"/>
              </a:rPr>
              <a:t>200,000 yen</a:t>
            </a:r>
            <a:endParaRPr lang="en-JP" b="1" kern="100" dirty="0">
              <a:latin typeface="Calibri" panose="020F0502020204030204" pitchFamily="34" charset="0"/>
              <a:ea typeface="Yu Mincho" panose="02020400000000000000" pitchFamily="18" charset="-128"/>
              <a:cs typeface="Times New Roman" panose="02020603050405020304" pitchFamily="18" charset="0"/>
            </a:endParaRPr>
          </a:p>
          <a:p>
            <a:pPr algn="l"/>
            <a:r>
              <a:rPr lang="en-JP" sz="1800" kern="0" dirty="0">
                <a:solidFill>
                  <a:srgbClr val="1D2125"/>
                </a:solidFill>
                <a:effectLst/>
                <a:latin typeface="Segoe UI" panose="020B0502040204020203" pitchFamily="34" charset="0"/>
                <a:ea typeface="Times New Roman" panose="02020603050405020304" pitchFamily="18" charset="0"/>
              </a:rPr>
              <a:t>The goal of this project is to continue improving the forum module and the forum reporting block. </a:t>
            </a:r>
          </a:p>
          <a:p>
            <a:pPr algn="l"/>
            <a:r>
              <a:rPr lang="en-JP" b="1" kern="0" dirty="0">
                <a:effectLst/>
                <a:latin typeface="Arial" panose="020B0604020202020204" pitchFamily="34" charset="0"/>
                <a:ea typeface="Times New Roman" panose="02020603050405020304" pitchFamily="18" charset="0"/>
                <a:cs typeface="Arial" panose="020B0604020202020204" pitchFamily="34" charset="0"/>
              </a:rPr>
              <a:t>4.   Bulk Course Reset</a:t>
            </a:r>
            <a:r>
              <a:rPr lang="en-JP" b="1" kern="100" dirty="0">
                <a:latin typeface="Arial" panose="020B0604020202020204" pitchFamily="34" charset="0"/>
                <a:ea typeface="Yu Mincho" panose="02020400000000000000" pitchFamily="18" charset="-128"/>
                <a:cs typeface="Arial" panose="020B0604020202020204" pitchFamily="34" charset="0"/>
              </a:rPr>
              <a:t>:  </a:t>
            </a:r>
            <a:r>
              <a:rPr lang="en-JP" b="1" kern="0" dirty="0">
                <a:effectLst/>
                <a:latin typeface="Arial" panose="020B0604020202020204" pitchFamily="34" charset="0"/>
                <a:ea typeface="Times New Roman" panose="02020603050405020304" pitchFamily="18" charset="0"/>
                <a:cs typeface="Arial" panose="020B0604020202020204" pitchFamily="34" charset="0"/>
              </a:rPr>
              <a:t>Adam Jenkins</a:t>
            </a:r>
            <a:r>
              <a:rPr lang="en-JP" b="1" kern="100" dirty="0">
                <a:effectLst/>
                <a:latin typeface="Arial" panose="020B0604020202020204" pitchFamily="34" charset="0"/>
                <a:ea typeface="Yu Mincho" panose="02020400000000000000" pitchFamily="18" charset="-128"/>
                <a:cs typeface="Arial" panose="020B0604020202020204" pitchFamily="34" charset="0"/>
              </a:rPr>
              <a:t>     </a:t>
            </a:r>
            <a:r>
              <a:rPr lang="en-JP" b="1" kern="0" dirty="0">
                <a:effectLst/>
                <a:latin typeface="Arial" panose="020B0604020202020204" pitchFamily="34" charset="0"/>
                <a:ea typeface="Times New Roman" panose="02020603050405020304" pitchFamily="18" charset="0"/>
                <a:cs typeface="Arial" panose="020B0604020202020204" pitchFamily="34" charset="0"/>
              </a:rPr>
              <a:t>200,000 yen</a:t>
            </a:r>
            <a:endParaRPr lang="en-JP" b="1" kern="100" dirty="0">
              <a:effectLst/>
              <a:latin typeface="Arial" panose="020B0604020202020204" pitchFamily="34" charset="0"/>
              <a:ea typeface="Yu Mincho" panose="02020400000000000000" pitchFamily="18" charset="-128"/>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JP" altLang="en-JP" sz="1600" i="0" u="none" strike="noStrike" cap="none" normalizeH="0" baseline="0" dirty="0">
                <a:ln>
                  <a:noFill/>
                </a:ln>
                <a:effectLst/>
                <a:latin typeface="Segoe UI" panose="020B0502040204020203" pitchFamily="34" charset="0"/>
                <a:ea typeface="Segoe UI" panose="020B0502040204020203" pitchFamily="34" charset="0"/>
                <a:cs typeface="Times New Roman" panose="02020603050405020304" pitchFamily="18" charset="0"/>
              </a:rPr>
              <a:t>Winner of the 2019 Best Innovations Award</a:t>
            </a:r>
            <a:r>
              <a:rPr lang="en-JP" altLang="en-JP" sz="1600" dirty="0"/>
              <a:t>.  </a:t>
            </a:r>
            <a:r>
              <a:rPr kumimoji="0" lang="en-JP" altLang="en-JP" sz="1600" i="0" u="none" strike="noStrike" cap="none" normalizeH="0" baseline="0" dirty="0">
                <a:ln>
                  <a:noFill/>
                </a:ln>
                <a:effectLst/>
                <a:latin typeface="Segoe UI" panose="020B0502040204020203" pitchFamily="34" charset="0"/>
                <a:ea typeface="Segoe UI" panose="020B0502040204020203" pitchFamily="34" charset="0"/>
                <a:cs typeface="Times New Roman" panose="02020603050405020304" pitchFamily="18" charset="0"/>
              </a:rPr>
              <a:t>Developers: Ponlawat Weerapanpisit, Adam Jenkins</a:t>
            </a:r>
            <a:br>
              <a:rPr kumimoji="0" lang="en-JP" altLang="en-JP" sz="1600" i="0" u="none" strike="noStrike" cap="none" normalizeH="0" baseline="0" dirty="0">
                <a:ln>
                  <a:noFill/>
                </a:ln>
                <a:effectLst/>
                <a:latin typeface="Segoe UI" panose="020B0502040204020203" pitchFamily="34" charset="0"/>
                <a:ea typeface="Segoe UI" panose="020B0502040204020203" pitchFamily="34" charset="0"/>
                <a:cs typeface="Times New Roman" panose="02020603050405020304" pitchFamily="18" charset="0"/>
              </a:rPr>
            </a:br>
            <a:r>
              <a:rPr kumimoji="0" lang="en-JP" altLang="en-JP" sz="1600" i="0" u="none" strike="noStrike" cap="none" normalizeH="0" baseline="0" dirty="0">
                <a:ln>
                  <a:noFill/>
                </a:ln>
                <a:effectLst/>
                <a:latin typeface="Segoe UI" panose="020B0502040204020203" pitchFamily="34" charset="0"/>
                <a:ea typeface="Segoe UI" panose="020B0502040204020203" pitchFamily="34" charset="0"/>
                <a:cs typeface="Times New Roman" panose="02020603050405020304" pitchFamily="18" charset="0"/>
              </a:rPr>
              <a:t>URL</a:t>
            </a:r>
            <a:r>
              <a:rPr kumimoji="0" lang="en-JP" altLang="en-JP" sz="1600" i="0" u="none" strike="noStrike" cap="none" normalizeH="0" baseline="0" dirty="0">
                <a:ln>
                  <a:noFill/>
                </a:ln>
                <a:effectLst/>
                <a:latin typeface="Calibri" panose="020F0502020204030204" pitchFamily="34" charset="0"/>
                <a:ea typeface="Yu Mincho" panose="02020400000000000000" pitchFamily="18" charset="-128"/>
                <a:cs typeface="MS Gothic" panose="020B0609070205080204" pitchFamily="49" charset="-128"/>
              </a:rPr>
              <a:t>　</a:t>
            </a:r>
            <a:r>
              <a:rPr kumimoji="0" lang="en-JP" altLang="en-JP" sz="1600" i="0" u="none" strike="noStrike" cap="none" normalizeH="0" baseline="0" dirty="0">
                <a:ln>
                  <a:noFill/>
                </a:ln>
                <a:effectLst/>
                <a:latin typeface="Segoe UI" panose="020B0502040204020203" pitchFamily="34" charset="0"/>
                <a:ea typeface="Segoe UI" panose="020B0502040204020203" pitchFamily="34" charset="0"/>
                <a:cs typeface="Times New Roman" panose="02020603050405020304" pitchFamily="18" charset="0"/>
                <a:hlinkClick r:id="rId2">
                  <a:extLst>
                    <a:ext uri="{A12FA001-AC4F-418D-AE19-62706E023703}">
                      <ahyp:hlinkClr xmlns:ahyp="http://schemas.microsoft.com/office/drawing/2018/hyperlinkcolor" val="tx"/>
                    </a:ext>
                  </a:extLst>
                </a:hlinkClick>
              </a:rPr>
              <a:t>https://github.com/ponlawat-w/moodle-tool_bulkreset</a:t>
            </a:r>
            <a:r>
              <a:rPr lang="en-JP" altLang="en-JP" sz="1600" dirty="0">
                <a:latin typeface="Segoe UI" panose="020B0502040204020203" pitchFamily="34" charset="0"/>
                <a:ea typeface="Segoe UI" panose="020B0502040204020203" pitchFamily="34" charset="0"/>
                <a:cs typeface="Times New Roman" panose="02020603050405020304" pitchFamily="18" charset="0"/>
              </a:rPr>
              <a:t>.  </a:t>
            </a:r>
            <a:r>
              <a:rPr kumimoji="0" lang="en-JP" altLang="ja-JP" sz="1600" i="0" u="none" strike="noStrike" cap="none" normalizeH="0" baseline="0" dirty="0">
                <a:ln>
                  <a:noFill/>
                </a:ln>
                <a:effectLst/>
                <a:latin typeface="Segoe UI" panose="020B0502040204020203" pitchFamily="34" charset="0"/>
                <a:ea typeface="Segoe UI" panose="020B0502040204020203" pitchFamily="34" charset="0"/>
              </a:rPr>
              <a:t>This plugin is mainly for institutional Moodle administrators.</a:t>
            </a:r>
          </a:p>
          <a:p>
            <a:pPr marL="0" marR="0" lvl="0" indent="0" algn="l" defTabSz="914400" rtl="0" eaLnBrk="0" fontAlgn="base" latinLnBrk="0" hangingPunct="0">
              <a:lnSpc>
                <a:spcPct val="100000"/>
              </a:lnSpc>
              <a:spcBef>
                <a:spcPct val="0"/>
              </a:spcBef>
              <a:spcAft>
                <a:spcPct val="0"/>
              </a:spcAft>
              <a:buClrTx/>
              <a:buSzTx/>
              <a:buFontTx/>
              <a:buNone/>
              <a:tabLst/>
            </a:pPr>
            <a:r>
              <a:rPr lang="en-JP" sz="1400" kern="0" dirty="0">
                <a:effectLst/>
                <a:latin typeface="Segoe UI" panose="020B0502040204020203" pitchFamily="34" charset="0"/>
                <a:ea typeface="Times New Roman" panose="02020603050405020304" pitchFamily="18" charset="0"/>
              </a:rPr>
              <a:t>A second plugin to allow defaults for course resets to be pre-specified by the admin has also been developed.</a:t>
            </a:r>
            <a:r>
              <a:rPr lang="ja-JP" sz="1400" kern="0">
                <a:effectLst/>
                <a:ea typeface="MS Gothic" panose="020B0609070205080204" pitchFamily="49" charset="-128"/>
                <a:cs typeface="MS Gothic" panose="020B0609070205080204" pitchFamily="49" charset="-128"/>
              </a:rPr>
              <a:t>　</a:t>
            </a:r>
            <a:r>
              <a:rPr lang="en-JP" sz="1400" kern="0" dirty="0">
                <a:effectLst/>
                <a:latin typeface="Segoe UI" panose="020B0502040204020203" pitchFamily="34" charset="0"/>
                <a:ea typeface="Times New Roman" panose="02020603050405020304" pitchFamily="18" charset="0"/>
              </a:rPr>
              <a:t>↓</a:t>
            </a:r>
            <a:br>
              <a:rPr lang="en-JP" sz="1400" kern="0" dirty="0">
                <a:effectLst/>
                <a:latin typeface="Segoe UI" panose="020B0502040204020203" pitchFamily="34" charset="0"/>
                <a:ea typeface="Times New Roman" panose="02020603050405020304" pitchFamily="18" charset="0"/>
              </a:rPr>
            </a:br>
            <a:r>
              <a:rPr lang="en-JP" sz="1400" kern="0" dirty="0">
                <a:effectLst/>
                <a:latin typeface="Segoe UI" panose="020B0502040204020203" pitchFamily="34" charset="0"/>
                <a:ea typeface="Times New Roman" panose="02020603050405020304" pitchFamily="18" charset="0"/>
                <a:hlinkClick r:id="rId3">
                  <a:extLst>
                    <a:ext uri="{A12FA001-AC4F-418D-AE19-62706E023703}">
                      <ahyp:hlinkClr xmlns:ahyp="http://schemas.microsoft.com/office/drawing/2018/hyperlinkcolor" val="tx"/>
                    </a:ext>
                  </a:extLst>
                </a:hlinkClick>
              </a:rPr>
              <a:t>https://github.com/ponlawat-w/moodle-tool_resetsettings</a:t>
            </a:r>
            <a:r>
              <a:rPr lang="en-JP" sz="1400" dirty="0">
                <a:effectLst/>
              </a:rPr>
              <a:t> </a:t>
            </a:r>
            <a:endParaRPr lang="en-JP" sz="2200" dirty="0">
              <a:effectLst/>
            </a:endParaRPr>
          </a:p>
          <a:p>
            <a:pPr algn="l"/>
            <a:r>
              <a:rPr lang="en-JP" sz="2200" b="1" kern="0" dirty="0">
                <a:effectLst/>
                <a:latin typeface="Arial" panose="020B0604020202020204" pitchFamily="34" charset="0"/>
                <a:ea typeface="Times New Roman" panose="02020603050405020304" pitchFamily="18" charset="0"/>
                <a:cs typeface="Arial" panose="020B0604020202020204" pitchFamily="34" charset="0"/>
              </a:rPr>
              <a:t>5. </a:t>
            </a:r>
            <a:r>
              <a:rPr lang="en-JP" sz="2200" b="1" kern="0" dirty="0">
                <a:effectLst/>
                <a:latin typeface="Segoe UI" panose="020B0502040204020203" pitchFamily="34" charset="0"/>
                <a:ea typeface="Times New Roman" panose="02020603050405020304" pitchFamily="18" charset="0"/>
                <a:cs typeface="Times New Roman" panose="02020603050405020304" pitchFamily="18" charset="0"/>
              </a:rPr>
              <a:t>MAJ_Moodle_Showcase_Proposal</a:t>
            </a:r>
            <a:r>
              <a:rPr lang="en-JP" sz="2200" kern="100" dirty="0">
                <a:latin typeface="Calibri" panose="020F0502020204030204" pitchFamily="34" charset="0"/>
                <a:ea typeface="Yu Mincho" panose="02020400000000000000" pitchFamily="18" charset="-128"/>
                <a:cs typeface="Times New Roman" panose="02020603050405020304" pitchFamily="18" charset="0"/>
              </a:rPr>
              <a:t>:  </a:t>
            </a:r>
            <a:r>
              <a:rPr lang="en-JP" sz="2200" b="1" kern="0" dirty="0">
                <a:effectLst/>
                <a:latin typeface="Segoe UI" panose="020B0502040204020203" pitchFamily="34" charset="0"/>
                <a:ea typeface="Times New Roman" panose="02020603050405020304" pitchFamily="18" charset="0"/>
                <a:cs typeface="Times New Roman" panose="02020603050405020304" pitchFamily="18" charset="0"/>
              </a:rPr>
              <a:t>Don Hinkelman    </a:t>
            </a:r>
            <a:r>
              <a:rPr lang="en-JP" sz="2200" b="1" kern="0" dirty="0">
                <a:effectLst/>
                <a:latin typeface="Arial" panose="020B0604020202020204" pitchFamily="34" charset="0"/>
                <a:ea typeface="Times New Roman" panose="02020603050405020304" pitchFamily="18" charset="0"/>
                <a:cs typeface="Arial" panose="020B0604020202020204" pitchFamily="34" charset="0"/>
              </a:rPr>
              <a:t>149,000 yen</a:t>
            </a:r>
            <a:endParaRPr lang="en-JP" sz="2200" b="1" kern="100" dirty="0">
              <a:effectLst/>
              <a:latin typeface="Arial" panose="020B0604020202020204" pitchFamily="34" charset="0"/>
              <a:ea typeface="Yu Mincho" panose="02020400000000000000" pitchFamily="18" charset="-128"/>
              <a:cs typeface="Arial" panose="020B0604020202020204" pitchFamily="34" charset="0"/>
            </a:endParaRPr>
          </a:p>
          <a:p>
            <a:pPr algn="l" eaLnBrk="0" fontAlgn="base" hangingPunct="0">
              <a:lnSpc>
                <a:spcPct val="100000"/>
              </a:lnSpc>
              <a:spcBef>
                <a:spcPct val="0"/>
              </a:spcBef>
              <a:spcAft>
                <a:spcPct val="0"/>
              </a:spcAft>
            </a:pPr>
            <a:r>
              <a:rPr lang="en-JP" sz="1500" kern="0" dirty="0">
                <a:solidFill>
                  <a:srgbClr val="1D2125"/>
                </a:solidFill>
                <a:effectLst/>
                <a:latin typeface="Arial" panose="020B0604020202020204" pitchFamily="34" charset="0"/>
                <a:ea typeface="Times New Roman" panose="02020603050405020304" pitchFamily="18" charset="0"/>
                <a:cs typeface="Arial" panose="020B0604020202020204" pitchFamily="34" charset="0"/>
              </a:rPr>
              <a:t>Showcase Programming blocks and MoodleNet Integration, plus Moodle 3.8 and 3.9 upgrade</a:t>
            </a:r>
            <a:endParaRPr lang="en-JP" sz="1500" kern="100" dirty="0">
              <a:effectLst/>
              <a:latin typeface="Arial" panose="020B0604020202020204" pitchFamily="34" charset="0"/>
              <a:ea typeface="Yu Mincho" panose="02020400000000000000" pitchFamily="18" charset="-128"/>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JP" sz="1400" dirty="0"/>
          </a:p>
        </p:txBody>
      </p:sp>
      <p:sp>
        <p:nvSpPr>
          <p:cNvPr id="13" name="Rectangle 12" descr="[awards]">
            <a:extLst>
              <a:ext uri="{FF2B5EF4-FFF2-40B4-BE49-F238E27FC236}">
                <a16:creationId xmlns:a16="http://schemas.microsoft.com/office/drawing/2014/main" id="{F0A89C01-B5DE-DAA3-6E0C-4D5EECED6135}"/>
              </a:ext>
            </a:extLst>
          </p:cNvPr>
          <p:cNvSpPr>
            <a:spLocks noChangeAspect="1" noChangeArrowheads="1"/>
          </p:cNvSpPr>
          <p:nvPr/>
        </p:nvSpPr>
        <p:spPr bwMode="auto">
          <a:xfrm>
            <a:off x="0" y="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endParaRPr lang="en-US"/>
          </a:p>
        </p:txBody>
      </p:sp>
    </p:spTree>
    <p:extLst>
      <p:ext uri="{BB962C8B-B14F-4D97-AF65-F5344CB8AC3E}">
        <p14:creationId xmlns:p14="http://schemas.microsoft.com/office/powerpoint/2010/main" val="1424369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3714-0051-06F6-EC1D-EB8B2A4DBBB7}"/>
              </a:ext>
            </a:extLst>
          </p:cNvPr>
          <p:cNvSpPr>
            <a:spLocks noGrp="1"/>
          </p:cNvSpPr>
          <p:nvPr>
            <p:ph type="ctrTitle"/>
          </p:nvPr>
        </p:nvSpPr>
        <p:spPr>
          <a:xfrm>
            <a:off x="-484909" y="290945"/>
            <a:ext cx="13161818" cy="1260619"/>
          </a:xfrm>
        </p:spPr>
        <p:txBody>
          <a:bodyPr>
            <a:normAutofit/>
          </a:bodyPr>
          <a:lstStyle/>
          <a:p>
            <a:r>
              <a:rPr lang="en-JP" sz="5400" dirty="0"/>
              <a:t>Stages of a revived R&amp;D Committee (案)</a:t>
            </a:r>
          </a:p>
        </p:txBody>
      </p:sp>
      <p:sp>
        <p:nvSpPr>
          <p:cNvPr id="3" name="Subtitle 2">
            <a:extLst>
              <a:ext uri="{FF2B5EF4-FFF2-40B4-BE49-F238E27FC236}">
                <a16:creationId xmlns:a16="http://schemas.microsoft.com/office/drawing/2014/main" id="{46FC9AB4-B09C-7895-0440-31FE3680291A}"/>
              </a:ext>
            </a:extLst>
          </p:cNvPr>
          <p:cNvSpPr>
            <a:spLocks noGrp="1"/>
          </p:cNvSpPr>
          <p:nvPr>
            <p:ph type="subTitle" idx="1"/>
          </p:nvPr>
        </p:nvSpPr>
        <p:spPr>
          <a:xfrm>
            <a:off x="0" y="1759384"/>
            <a:ext cx="5957455" cy="4544434"/>
          </a:xfrm>
          <a:solidFill>
            <a:schemeClr val="accent2">
              <a:lumMod val="60000"/>
              <a:lumOff val="40000"/>
            </a:schemeClr>
          </a:solidFill>
        </p:spPr>
        <p:txBody>
          <a:bodyPr>
            <a:normAutofit fontScale="92500" lnSpcReduction="10000"/>
          </a:bodyPr>
          <a:lstStyle/>
          <a:p>
            <a:r>
              <a:rPr lang="en-JP" sz="4800" dirty="0"/>
              <a:t>Stage 1:  Form Japan</a:t>
            </a:r>
          </a:p>
          <a:p>
            <a:r>
              <a:rPr lang="en-JP" sz="4800" dirty="0"/>
              <a:t>Product Advisory Group</a:t>
            </a:r>
          </a:p>
          <a:p>
            <a:r>
              <a:rPr lang="en-JP" sz="2400" dirty="0"/>
              <a:t>(案)</a:t>
            </a:r>
            <a:endParaRPr lang="en-JP" dirty="0"/>
          </a:p>
          <a:p>
            <a:r>
              <a:rPr lang="en-JP" dirty="0"/>
              <a:t>1. Committee (“PAG”) of institutional members or officers meets to choose priorities</a:t>
            </a:r>
          </a:p>
          <a:p>
            <a:r>
              <a:rPr lang="en-JP" dirty="0"/>
              <a:t>2. Conducted in Japanese in order to increase participation with new members</a:t>
            </a:r>
          </a:p>
          <a:p>
            <a:r>
              <a:rPr lang="en-JP" dirty="0"/>
              <a:t>3. Facilitated by an officer such as Hiroyuki Harada, who is also a university IT staff or engineer</a:t>
            </a:r>
          </a:p>
          <a:p>
            <a:r>
              <a:rPr lang="en-JP" dirty="0"/>
              <a:t>4. This group can be institutional representatives or individual members who want to volunteer. </a:t>
            </a:r>
          </a:p>
          <a:p>
            <a:endParaRPr lang="en-JP" dirty="0"/>
          </a:p>
          <a:p>
            <a:pPr algn="l"/>
            <a:endParaRPr lang="en-JP" dirty="0"/>
          </a:p>
          <a:p>
            <a:endParaRPr lang="en-JP" dirty="0"/>
          </a:p>
        </p:txBody>
      </p:sp>
      <p:sp>
        <p:nvSpPr>
          <p:cNvPr id="4" name="Subtitle 2">
            <a:extLst>
              <a:ext uri="{FF2B5EF4-FFF2-40B4-BE49-F238E27FC236}">
                <a16:creationId xmlns:a16="http://schemas.microsoft.com/office/drawing/2014/main" id="{078B9CB4-7109-A918-7619-287574900C0E}"/>
              </a:ext>
            </a:extLst>
          </p:cNvPr>
          <p:cNvSpPr txBox="1">
            <a:spLocks/>
          </p:cNvSpPr>
          <p:nvPr/>
        </p:nvSpPr>
        <p:spPr>
          <a:xfrm>
            <a:off x="6338316" y="1759542"/>
            <a:ext cx="5597234" cy="4544434"/>
          </a:xfrm>
          <a:prstGeom prst="rect">
            <a:avLst/>
          </a:prstGeom>
          <a:solidFill>
            <a:schemeClr val="accent2">
              <a:lumMod val="60000"/>
              <a:lumOff val="40000"/>
            </a:schemeClr>
          </a:solidFill>
        </p:spPr>
        <p:txBody>
          <a:bodyPr vert="horz" lIns="91440" tIns="45720" rIns="91440" bIns="45720" rtlCol="0">
            <a:normAutofit fontScale="92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JP" sz="4800" dirty="0"/>
              <a:t>Stage 2a:  Allocate Annual Japan Community Funding</a:t>
            </a:r>
          </a:p>
          <a:p>
            <a:r>
              <a:rPr lang="en-JP" sz="2400" dirty="0"/>
              <a:t>(案)</a:t>
            </a:r>
            <a:endParaRPr lang="en-JP" dirty="0"/>
          </a:p>
          <a:p>
            <a:pPr marL="457200" indent="-457200">
              <a:buAutoNum type="arabicPeriod"/>
            </a:pPr>
            <a:r>
              <a:rPr lang="en-JP" sz="2600" b="1" dirty="0"/>
              <a:t>Global funding: </a:t>
            </a:r>
            <a:r>
              <a:rPr lang="en-JP" dirty="0"/>
              <a:t>once a year, the Japan PAG holds a survey of members who select their priorities. The Japan PAG sorts these priorities and adds their own judgement according to admin needs.</a:t>
            </a:r>
          </a:p>
          <a:p>
            <a:pPr marL="457200" indent="-457200">
              <a:buAutoNum type="arabicPeriod"/>
            </a:pPr>
            <a:r>
              <a:rPr lang="en-JP" sz="2600" b="1" dirty="0"/>
              <a:t>Domestic funding: </a:t>
            </a:r>
            <a:r>
              <a:rPr lang="en-JP" dirty="0"/>
              <a:t>twice a year, the Japan PAG meets to select Japan needs for Moodle and allocates available funds. This could be like the former R&amp;D grants.</a:t>
            </a:r>
          </a:p>
          <a:p>
            <a:endParaRPr lang="en-JP" dirty="0"/>
          </a:p>
          <a:p>
            <a:pPr algn="l"/>
            <a:endParaRPr lang="en-JP" dirty="0"/>
          </a:p>
          <a:p>
            <a:endParaRPr lang="en-JP" dirty="0"/>
          </a:p>
        </p:txBody>
      </p:sp>
      <p:sp>
        <p:nvSpPr>
          <p:cNvPr id="6" name="Chevron 5">
            <a:extLst>
              <a:ext uri="{FF2B5EF4-FFF2-40B4-BE49-F238E27FC236}">
                <a16:creationId xmlns:a16="http://schemas.microsoft.com/office/drawing/2014/main" id="{786A0337-FCC8-3B84-D2EF-64B667A33978}"/>
              </a:ext>
            </a:extLst>
          </p:cNvPr>
          <p:cNvSpPr/>
          <p:nvPr/>
        </p:nvSpPr>
        <p:spPr>
          <a:xfrm>
            <a:off x="5853684" y="4031601"/>
            <a:ext cx="484632" cy="484632"/>
          </a:xfrm>
          <a:prstGeom prst="chevron">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JP" b="1">
              <a:ln w="22225">
                <a:solidFill>
                  <a:schemeClr val="accent2"/>
                </a:solidFill>
                <a:prstDash val="solid"/>
              </a:ln>
              <a:solidFill>
                <a:schemeClr val="accent2">
                  <a:lumMod val="40000"/>
                  <a:lumOff val="60000"/>
                </a:schemeClr>
              </a:solidFill>
            </a:endParaRPr>
          </a:p>
        </p:txBody>
      </p:sp>
      <p:sp>
        <p:nvSpPr>
          <p:cNvPr id="7" name="Chevron 6">
            <a:extLst>
              <a:ext uri="{FF2B5EF4-FFF2-40B4-BE49-F238E27FC236}">
                <a16:creationId xmlns:a16="http://schemas.microsoft.com/office/drawing/2014/main" id="{BDF52BB8-7F4F-FDC9-F059-C3FA286D184E}"/>
              </a:ext>
            </a:extLst>
          </p:cNvPr>
          <p:cNvSpPr/>
          <p:nvPr/>
        </p:nvSpPr>
        <p:spPr>
          <a:xfrm>
            <a:off x="5905570" y="4816367"/>
            <a:ext cx="484632" cy="484632"/>
          </a:xfrm>
          <a:prstGeom prst="chevron">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JP" b="1">
              <a:ln w="22225">
                <a:solidFill>
                  <a:schemeClr val="accent2"/>
                </a:solidFill>
                <a:prstDash val="solid"/>
              </a:ln>
              <a:solidFill>
                <a:schemeClr val="accent2">
                  <a:lumMod val="40000"/>
                  <a:lumOff val="60000"/>
                </a:schemeClr>
              </a:solidFill>
            </a:endParaRPr>
          </a:p>
        </p:txBody>
      </p:sp>
      <p:sp>
        <p:nvSpPr>
          <p:cNvPr id="8" name="Chevron 7">
            <a:extLst>
              <a:ext uri="{FF2B5EF4-FFF2-40B4-BE49-F238E27FC236}">
                <a16:creationId xmlns:a16="http://schemas.microsoft.com/office/drawing/2014/main" id="{97ED4022-5AD3-09CD-C01E-8F05C7E4C975}"/>
              </a:ext>
            </a:extLst>
          </p:cNvPr>
          <p:cNvSpPr/>
          <p:nvPr/>
        </p:nvSpPr>
        <p:spPr>
          <a:xfrm>
            <a:off x="5853684" y="3246835"/>
            <a:ext cx="484632" cy="484632"/>
          </a:xfrm>
          <a:prstGeom prst="chevron">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JP" b="1">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74037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CB3714-0051-06F6-EC1D-EB8B2A4DBBB7}"/>
              </a:ext>
            </a:extLst>
          </p:cNvPr>
          <p:cNvSpPr>
            <a:spLocks noGrp="1"/>
          </p:cNvSpPr>
          <p:nvPr>
            <p:ph type="ctrTitle"/>
          </p:nvPr>
        </p:nvSpPr>
        <p:spPr>
          <a:xfrm>
            <a:off x="-484909" y="290945"/>
            <a:ext cx="13161818" cy="1260619"/>
          </a:xfrm>
        </p:spPr>
        <p:txBody>
          <a:bodyPr>
            <a:normAutofit/>
          </a:bodyPr>
          <a:lstStyle/>
          <a:p>
            <a:r>
              <a:rPr lang="en-JP" sz="5400" dirty="0"/>
              <a:t>Stages of a revived R&amp;D Committee (案)</a:t>
            </a:r>
          </a:p>
        </p:txBody>
      </p:sp>
      <p:sp>
        <p:nvSpPr>
          <p:cNvPr id="3" name="Subtitle 2">
            <a:extLst>
              <a:ext uri="{FF2B5EF4-FFF2-40B4-BE49-F238E27FC236}">
                <a16:creationId xmlns:a16="http://schemas.microsoft.com/office/drawing/2014/main" id="{46FC9AB4-B09C-7895-0440-31FE3680291A}"/>
              </a:ext>
            </a:extLst>
          </p:cNvPr>
          <p:cNvSpPr>
            <a:spLocks noGrp="1"/>
          </p:cNvSpPr>
          <p:nvPr>
            <p:ph type="subTitle" idx="1"/>
          </p:nvPr>
        </p:nvSpPr>
        <p:spPr>
          <a:xfrm>
            <a:off x="0" y="1759384"/>
            <a:ext cx="5957455" cy="4544434"/>
          </a:xfrm>
          <a:solidFill>
            <a:schemeClr val="accent2">
              <a:lumMod val="60000"/>
              <a:lumOff val="40000"/>
            </a:schemeClr>
          </a:solidFill>
        </p:spPr>
        <p:txBody>
          <a:bodyPr>
            <a:normAutofit/>
          </a:bodyPr>
          <a:lstStyle/>
          <a:p>
            <a:r>
              <a:rPr lang="en-JP" sz="4800" dirty="0"/>
              <a:t>Stage 2b:  Send undesignated funds to Moodle Pty. Ltd.</a:t>
            </a:r>
          </a:p>
          <a:p>
            <a:r>
              <a:rPr lang="en-JP" sz="2400" dirty="0"/>
              <a:t>(案)</a:t>
            </a:r>
            <a:endParaRPr lang="en-JP" dirty="0"/>
          </a:p>
          <a:p>
            <a:r>
              <a:rPr lang="en-JP" dirty="0"/>
              <a:t>Return to the original system of sending 50% of post-conference membership income to Moodle HQ</a:t>
            </a:r>
          </a:p>
          <a:p>
            <a:r>
              <a:rPr lang="en-JP" dirty="0"/>
              <a:t>1,000,000 - 2,000,000 yen per year</a:t>
            </a:r>
          </a:p>
          <a:p>
            <a:endParaRPr lang="en-JP" dirty="0"/>
          </a:p>
          <a:p>
            <a:pPr algn="l"/>
            <a:endParaRPr lang="en-JP" dirty="0"/>
          </a:p>
          <a:p>
            <a:endParaRPr lang="en-JP" dirty="0"/>
          </a:p>
        </p:txBody>
      </p:sp>
      <p:sp>
        <p:nvSpPr>
          <p:cNvPr id="6" name="Chevron 5">
            <a:extLst>
              <a:ext uri="{FF2B5EF4-FFF2-40B4-BE49-F238E27FC236}">
                <a16:creationId xmlns:a16="http://schemas.microsoft.com/office/drawing/2014/main" id="{786A0337-FCC8-3B84-D2EF-64B667A33978}"/>
              </a:ext>
            </a:extLst>
          </p:cNvPr>
          <p:cNvSpPr/>
          <p:nvPr/>
        </p:nvSpPr>
        <p:spPr>
          <a:xfrm>
            <a:off x="5853684" y="4031601"/>
            <a:ext cx="484632" cy="484632"/>
          </a:xfrm>
          <a:prstGeom prst="chevron">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JP" b="1">
              <a:ln w="22225">
                <a:solidFill>
                  <a:schemeClr val="accent2"/>
                </a:solidFill>
                <a:prstDash val="solid"/>
              </a:ln>
              <a:solidFill>
                <a:schemeClr val="accent2">
                  <a:lumMod val="40000"/>
                  <a:lumOff val="60000"/>
                </a:schemeClr>
              </a:solidFill>
            </a:endParaRPr>
          </a:p>
        </p:txBody>
      </p:sp>
      <p:sp>
        <p:nvSpPr>
          <p:cNvPr id="7" name="Chevron 6">
            <a:extLst>
              <a:ext uri="{FF2B5EF4-FFF2-40B4-BE49-F238E27FC236}">
                <a16:creationId xmlns:a16="http://schemas.microsoft.com/office/drawing/2014/main" id="{BDF52BB8-7F4F-FDC9-F059-C3FA286D184E}"/>
              </a:ext>
            </a:extLst>
          </p:cNvPr>
          <p:cNvSpPr/>
          <p:nvPr/>
        </p:nvSpPr>
        <p:spPr>
          <a:xfrm>
            <a:off x="5905570" y="4816367"/>
            <a:ext cx="484632" cy="484632"/>
          </a:xfrm>
          <a:prstGeom prst="chevron">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JP" b="1">
              <a:ln w="22225">
                <a:solidFill>
                  <a:schemeClr val="accent2"/>
                </a:solidFill>
                <a:prstDash val="solid"/>
              </a:ln>
              <a:solidFill>
                <a:schemeClr val="accent2">
                  <a:lumMod val="40000"/>
                  <a:lumOff val="60000"/>
                </a:schemeClr>
              </a:solidFill>
            </a:endParaRPr>
          </a:p>
        </p:txBody>
      </p:sp>
      <p:sp>
        <p:nvSpPr>
          <p:cNvPr id="8" name="Chevron 7">
            <a:extLst>
              <a:ext uri="{FF2B5EF4-FFF2-40B4-BE49-F238E27FC236}">
                <a16:creationId xmlns:a16="http://schemas.microsoft.com/office/drawing/2014/main" id="{97ED4022-5AD3-09CD-C01E-8F05C7E4C975}"/>
              </a:ext>
            </a:extLst>
          </p:cNvPr>
          <p:cNvSpPr/>
          <p:nvPr/>
        </p:nvSpPr>
        <p:spPr>
          <a:xfrm>
            <a:off x="5893815" y="3396902"/>
            <a:ext cx="484632" cy="484632"/>
          </a:xfrm>
          <a:prstGeom prst="chevron">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JP" b="1">
              <a:ln w="22225">
                <a:solidFill>
                  <a:schemeClr val="accent2"/>
                </a:solidFill>
                <a:prstDash val="solid"/>
              </a:ln>
              <a:solidFill>
                <a:schemeClr val="accent2">
                  <a:lumMod val="40000"/>
                  <a:lumOff val="60000"/>
                </a:schemeClr>
              </a:solidFill>
            </a:endParaRPr>
          </a:p>
        </p:txBody>
      </p:sp>
      <p:sp>
        <p:nvSpPr>
          <p:cNvPr id="5" name="AutoShape 2" descr="Invoice INV-2565.pdf">
            <a:extLst>
              <a:ext uri="{FF2B5EF4-FFF2-40B4-BE49-F238E27FC236}">
                <a16:creationId xmlns:a16="http://schemas.microsoft.com/office/drawing/2014/main" id="{3DF260EF-3278-5850-34A9-EF68ECB4BC7F}"/>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JP"/>
          </a:p>
        </p:txBody>
      </p:sp>
      <p:sp>
        <p:nvSpPr>
          <p:cNvPr id="10" name="AutoShape 4" descr="Invoice INV-2565.pdf">
            <a:extLst>
              <a:ext uri="{FF2B5EF4-FFF2-40B4-BE49-F238E27FC236}">
                <a16:creationId xmlns:a16="http://schemas.microsoft.com/office/drawing/2014/main" id="{AB4642A8-7173-C8C7-7464-964234F43298}"/>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JP"/>
          </a:p>
        </p:txBody>
      </p:sp>
      <p:sp>
        <p:nvSpPr>
          <p:cNvPr id="11" name="AutoShape 6" descr="Invoice INV-2565.pdf">
            <a:extLst>
              <a:ext uri="{FF2B5EF4-FFF2-40B4-BE49-F238E27FC236}">
                <a16:creationId xmlns:a16="http://schemas.microsoft.com/office/drawing/2014/main" id="{D5B56F82-0638-5735-0027-2B6E83E105CA}"/>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JP"/>
          </a:p>
        </p:txBody>
      </p:sp>
      <p:pic>
        <p:nvPicPr>
          <p:cNvPr id="13" name="Picture 12">
            <a:extLst>
              <a:ext uri="{FF2B5EF4-FFF2-40B4-BE49-F238E27FC236}">
                <a16:creationId xmlns:a16="http://schemas.microsoft.com/office/drawing/2014/main" id="{F1207744-758C-9314-6A70-08DEE0B9BE2A}"/>
              </a:ext>
            </a:extLst>
          </p:cNvPr>
          <p:cNvPicPr>
            <a:picLocks noChangeAspect="1"/>
          </p:cNvPicPr>
          <p:nvPr/>
        </p:nvPicPr>
        <p:blipFill>
          <a:blip r:embed="rId2"/>
          <a:stretch>
            <a:fillRect/>
          </a:stretch>
        </p:blipFill>
        <p:spPr>
          <a:xfrm>
            <a:off x="6658790" y="1968265"/>
            <a:ext cx="5204235" cy="412667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961309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17101</TotalTime>
  <Words>1629</Words>
  <Application>Microsoft Macintosh PowerPoint</Application>
  <PresentationFormat>Widescreen</PresentationFormat>
  <Paragraphs>162</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游ゴシック</vt:lpstr>
      <vt:lpstr>Arial</vt:lpstr>
      <vt:lpstr>Calibri</vt:lpstr>
      <vt:lpstr>Calibri Light</vt:lpstr>
      <vt:lpstr>Roboto Light</vt:lpstr>
      <vt:lpstr>Segoe UI</vt:lpstr>
      <vt:lpstr>Office Theme</vt:lpstr>
      <vt:lpstr>Community-driven Moodle LMS Development:  The Role and Operation of an R&amp;D Committee (PAG)</vt:lpstr>
      <vt:lpstr>Old to New Moodle.org </vt:lpstr>
      <vt:lpstr>Stages of New Moodle R&amp;D</vt:lpstr>
      <vt:lpstr>Emergent Models of Moodle R&amp;D</vt:lpstr>
      <vt:lpstr>Past MAJ Moodle R&amp;D  (MAJ Constitution: 90% of post-conference budget)</vt:lpstr>
      <vt:lpstr>MAJ Moodle R&amp;D History Report  (Rough estimates of data)</vt:lpstr>
      <vt:lpstr>2019 MAJ Domestic R&amp;D Report  (Sample of one year’s results found on MAJ R&amp;D webpage, other years are not complete)</vt:lpstr>
      <vt:lpstr>Stages of a revived R&amp;D Committee (案)</vt:lpstr>
      <vt:lpstr>Stages of a revived R&amp;D Committee (案)</vt:lpstr>
      <vt:lpstr>Possible Next Steps</vt:lpstr>
      <vt:lpstr>Possible 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New Moodle.org</dc:title>
  <dc:creator>Don William Hinkelman</dc:creator>
  <cp:lastModifiedBy>Don William Hinkelman</cp:lastModifiedBy>
  <cp:revision>11</cp:revision>
  <cp:lastPrinted>2024-02-13T09:03:39Z</cp:lastPrinted>
  <dcterms:created xsi:type="dcterms:W3CDTF">2023-12-19T03:19:04Z</dcterms:created>
  <dcterms:modified xsi:type="dcterms:W3CDTF">2024-02-16T00:41:28Z</dcterms:modified>
</cp:coreProperties>
</file>