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3" r:id="rId4"/>
    <p:sldId id="268" r:id="rId5"/>
    <p:sldId id="267" r:id="rId6"/>
    <p:sldId id="266" r:id="rId7"/>
    <p:sldId id="261" r:id="rId8"/>
    <p:sldId id="270" r:id="rId9"/>
    <p:sldId id="264" r:id="rId10"/>
    <p:sldId id="265" r:id="rId11"/>
    <p:sldId id="258" r:id="rId12"/>
    <p:sldId id="260" r:id="rId13"/>
    <p:sldId id="269" r:id="rId14"/>
    <p:sldId id="259" r:id="rId15"/>
  </p:sldIdLst>
  <p:sldSz cx="12192000" cy="6858000"/>
  <p:notesSz cx="6858000" cy="9144000"/>
  <p:defaultText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0"/>
    <p:restoredTop sz="96356"/>
  </p:normalViewPr>
  <p:slideViewPr>
    <p:cSldViewPr snapToGrid="0">
      <p:cViewPr varScale="1">
        <p:scale>
          <a:sx n="124" d="100"/>
          <a:sy n="124" d="100"/>
        </p:scale>
        <p:origin x="33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805D-5B0A-AFCF-45D8-93F96C7F01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JP"/>
          </a:p>
        </p:txBody>
      </p:sp>
      <p:sp>
        <p:nvSpPr>
          <p:cNvPr id="3" name="Subtitle 2">
            <a:extLst>
              <a:ext uri="{FF2B5EF4-FFF2-40B4-BE49-F238E27FC236}">
                <a16:creationId xmlns:a16="http://schemas.microsoft.com/office/drawing/2014/main" id="{90D67A61-D326-F9DB-447F-50F8BC3FE7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JP"/>
          </a:p>
        </p:txBody>
      </p:sp>
      <p:sp>
        <p:nvSpPr>
          <p:cNvPr id="4" name="Date Placeholder 3">
            <a:extLst>
              <a:ext uri="{FF2B5EF4-FFF2-40B4-BE49-F238E27FC236}">
                <a16:creationId xmlns:a16="http://schemas.microsoft.com/office/drawing/2014/main" id="{A7F7991F-09ED-7724-3158-A7150C1728BE}"/>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46C6D73A-FE94-607E-517F-721522BE0FB3}"/>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1D6A9312-5544-180D-A202-CF5BFAE9BC27}"/>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3956966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93D10-126B-A365-EB08-5C6754136EA2}"/>
              </a:ext>
            </a:extLst>
          </p:cNvPr>
          <p:cNvSpPr>
            <a:spLocks noGrp="1"/>
          </p:cNvSpPr>
          <p:nvPr>
            <p:ph type="title"/>
          </p:nvPr>
        </p:nvSpPr>
        <p:spPr/>
        <p:txBody>
          <a:bodyPr/>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73A62CAA-1701-8827-152E-E61034CB38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1C082954-06C8-7C4C-998B-35D6CBA6C88F}"/>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6E20523A-5F68-152E-75F3-8F3C25A70490}"/>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881B33B0-B36A-6284-940B-39DA3B86AF6F}"/>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48958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906968-3806-E4DC-6D97-EC264E1BE4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B4D4C4B6-D63B-474B-ACF1-8F38EAA81B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DD99C837-DAC1-D256-3041-371E21B0D1EB}"/>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CD952769-5F72-0457-3AD8-5405E06E9278}"/>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EF369D4D-0FA3-BF83-58EC-6AA05AE4FB49}"/>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833075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B56F6-7741-5148-93FB-27A60809A84A}"/>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CFB896DC-49DF-2F91-172A-E7D33C4088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752F7C08-2531-F4C2-2EEA-6AA577AAF542}"/>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BAD51219-0870-9862-72BB-6888A4E33216}"/>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8FC5043E-260E-1C57-A63C-2B0FB550CA4D}"/>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38204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CE7AE-43EC-E0FC-5758-AF08C6C282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JP"/>
          </a:p>
        </p:txBody>
      </p:sp>
      <p:sp>
        <p:nvSpPr>
          <p:cNvPr id="3" name="Text Placeholder 2">
            <a:extLst>
              <a:ext uri="{FF2B5EF4-FFF2-40B4-BE49-F238E27FC236}">
                <a16:creationId xmlns:a16="http://schemas.microsoft.com/office/drawing/2014/main" id="{9BFE81C0-91DB-41CC-7069-7DF4FA22A9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BF5DD3-C63D-5DB9-7257-D1EFF4B0142C}"/>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3CC7C762-0ED8-34F3-852D-A948CC9146FF}"/>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5D8E6EF9-496B-B4CF-8E66-06B8DE804CA8}"/>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1315837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149A6-9F5C-2394-FC96-4D65DE95CD4C}"/>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0EAAA73D-66B7-E66F-7FF5-B6EE6EBECF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Content Placeholder 3">
            <a:extLst>
              <a:ext uri="{FF2B5EF4-FFF2-40B4-BE49-F238E27FC236}">
                <a16:creationId xmlns:a16="http://schemas.microsoft.com/office/drawing/2014/main" id="{0371C999-2F8F-250F-19E8-BB0655B37D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Date Placeholder 4">
            <a:extLst>
              <a:ext uri="{FF2B5EF4-FFF2-40B4-BE49-F238E27FC236}">
                <a16:creationId xmlns:a16="http://schemas.microsoft.com/office/drawing/2014/main" id="{87755C43-02BF-152B-6A0A-B9BC7293D327}"/>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6" name="Footer Placeholder 5">
            <a:extLst>
              <a:ext uri="{FF2B5EF4-FFF2-40B4-BE49-F238E27FC236}">
                <a16:creationId xmlns:a16="http://schemas.microsoft.com/office/drawing/2014/main" id="{7297BA9D-D126-71F3-7DA0-8E4E17493543}"/>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FC4B4E9B-5BC4-9975-CB25-65ED3E37F667}"/>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1975409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03254-18C7-6B1F-10B5-03E4C2DB4CE2}"/>
              </a:ext>
            </a:extLst>
          </p:cNvPr>
          <p:cNvSpPr>
            <a:spLocks noGrp="1"/>
          </p:cNvSpPr>
          <p:nvPr>
            <p:ph type="title"/>
          </p:nvPr>
        </p:nvSpPr>
        <p:spPr>
          <a:xfrm>
            <a:off x="839788" y="365125"/>
            <a:ext cx="10515600" cy="1325563"/>
          </a:xfrm>
        </p:spPr>
        <p:txBody>
          <a:bodyPr/>
          <a:lstStyle/>
          <a:p>
            <a:r>
              <a:rPr lang="en-US"/>
              <a:t>Click to edit Master title style</a:t>
            </a:r>
            <a:endParaRPr lang="en-JP"/>
          </a:p>
        </p:txBody>
      </p:sp>
      <p:sp>
        <p:nvSpPr>
          <p:cNvPr id="3" name="Text Placeholder 2">
            <a:extLst>
              <a:ext uri="{FF2B5EF4-FFF2-40B4-BE49-F238E27FC236}">
                <a16:creationId xmlns:a16="http://schemas.microsoft.com/office/drawing/2014/main" id="{F5A93932-5157-FCA3-DB34-6185D99BB0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9920734-B248-467C-16C7-BF5D1A5B5D2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Text Placeholder 4">
            <a:extLst>
              <a:ext uri="{FF2B5EF4-FFF2-40B4-BE49-F238E27FC236}">
                <a16:creationId xmlns:a16="http://schemas.microsoft.com/office/drawing/2014/main" id="{2BC3F00A-8FA0-AB69-439B-A77550D1DB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EC2F4D-C20D-F1C7-38E7-AF33237C2E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7" name="Date Placeholder 6">
            <a:extLst>
              <a:ext uri="{FF2B5EF4-FFF2-40B4-BE49-F238E27FC236}">
                <a16:creationId xmlns:a16="http://schemas.microsoft.com/office/drawing/2014/main" id="{268F57AD-5DE3-20C0-C93A-1AE7BFC16940}"/>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8" name="Footer Placeholder 7">
            <a:extLst>
              <a:ext uri="{FF2B5EF4-FFF2-40B4-BE49-F238E27FC236}">
                <a16:creationId xmlns:a16="http://schemas.microsoft.com/office/drawing/2014/main" id="{9C80EECA-D6A4-4E2A-A51A-D270CC6C1E06}"/>
              </a:ext>
            </a:extLst>
          </p:cNvPr>
          <p:cNvSpPr>
            <a:spLocks noGrp="1"/>
          </p:cNvSpPr>
          <p:nvPr>
            <p:ph type="ftr" sz="quarter" idx="11"/>
          </p:nvPr>
        </p:nvSpPr>
        <p:spPr/>
        <p:txBody>
          <a:bodyPr/>
          <a:lstStyle/>
          <a:p>
            <a:endParaRPr lang="en-JP"/>
          </a:p>
        </p:txBody>
      </p:sp>
      <p:sp>
        <p:nvSpPr>
          <p:cNvPr id="9" name="Slide Number Placeholder 8">
            <a:extLst>
              <a:ext uri="{FF2B5EF4-FFF2-40B4-BE49-F238E27FC236}">
                <a16:creationId xmlns:a16="http://schemas.microsoft.com/office/drawing/2014/main" id="{1D4EEA24-3FFE-3D5F-051F-50B650D25B9A}"/>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3974663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5B12B-478A-25CE-7F04-597BA3B246E2}"/>
              </a:ext>
            </a:extLst>
          </p:cNvPr>
          <p:cNvSpPr>
            <a:spLocks noGrp="1"/>
          </p:cNvSpPr>
          <p:nvPr>
            <p:ph type="title"/>
          </p:nvPr>
        </p:nvSpPr>
        <p:spPr/>
        <p:txBody>
          <a:bodyPr/>
          <a:lstStyle/>
          <a:p>
            <a:r>
              <a:rPr lang="en-US"/>
              <a:t>Click to edit Master title style</a:t>
            </a:r>
            <a:endParaRPr lang="en-JP"/>
          </a:p>
        </p:txBody>
      </p:sp>
      <p:sp>
        <p:nvSpPr>
          <p:cNvPr id="3" name="Date Placeholder 2">
            <a:extLst>
              <a:ext uri="{FF2B5EF4-FFF2-40B4-BE49-F238E27FC236}">
                <a16:creationId xmlns:a16="http://schemas.microsoft.com/office/drawing/2014/main" id="{1483161E-99EA-BC56-960F-05FBD7CBE2AE}"/>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4" name="Footer Placeholder 3">
            <a:extLst>
              <a:ext uri="{FF2B5EF4-FFF2-40B4-BE49-F238E27FC236}">
                <a16:creationId xmlns:a16="http://schemas.microsoft.com/office/drawing/2014/main" id="{E4D0A025-31F1-F6D1-F161-843A01165028}"/>
              </a:ext>
            </a:extLst>
          </p:cNvPr>
          <p:cNvSpPr>
            <a:spLocks noGrp="1"/>
          </p:cNvSpPr>
          <p:nvPr>
            <p:ph type="ftr" sz="quarter" idx="11"/>
          </p:nvPr>
        </p:nvSpPr>
        <p:spPr/>
        <p:txBody>
          <a:bodyPr/>
          <a:lstStyle/>
          <a:p>
            <a:endParaRPr lang="en-JP"/>
          </a:p>
        </p:txBody>
      </p:sp>
      <p:sp>
        <p:nvSpPr>
          <p:cNvPr id="5" name="Slide Number Placeholder 4">
            <a:extLst>
              <a:ext uri="{FF2B5EF4-FFF2-40B4-BE49-F238E27FC236}">
                <a16:creationId xmlns:a16="http://schemas.microsoft.com/office/drawing/2014/main" id="{6E6261BC-D30F-AE0D-F143-9768B34DF061}"/>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1032126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D3C6EF-3F88-26DC-1087-EC91E289B1E7}"/>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3" name="Footer Placeholder 2">
            <a:extLst>
              <a:ext uri="{FF2B5EF4-FFF2-40B4-BE49-F238E27FC236}">
                <a16:creationId xmlns:a16="http://schemas.microsoft.com/office/drawing/2014/main" id="{7F4FF6E5-B45B-4788-B874-770B5039BCAD}"/>
              </a:ext>
            </a:extLst>
          </p:cNvPr>
          <p:cNvSpPr>
            <a:spLocks noGrp="1"/>
          </p:cNvSpPr>
          <p:nvPr>
            <p:ph type="ftr" sz="quarter" idx="11"/>
          </p:nvPr>
        </p:nvSpPr>
        <p:spPr/>
        <p:txBody>
          <a:bodyPr/>
          <a:lstStyle/>
          <a:p>
            <a:endParaRPr lang="en-JP"/>
          </a:p>
        </p:txBody>
      </p:sp>
      <p:sp>
        <p:nvSpPr>
          <p:cNvPr id="4" name="Slide Number Placeholder 3">
            <a:extLst>
              <a:ext uri="{FF2B5EF4-FFF2-40B4-BE49-F238E27FC236}">
                <a16:creationId xmlns:a16="http://schemas.microsoft.com/office/drawing/2014/main" id="{2515676F-8968-81F4-4B7E-49DEF41B2B5A}"/>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3703784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2CE47-1853-5E0B-95EF-4E5FC613EE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Content Placeholder 2">
            <a:extLst>
              <a:ext uri="{FF2B5EF4-FFF2-40B4-BE49-F238E27FC236}">
                <a16:creationId xmlns:a16="http://schemas.microsoft.com/office/drawing/2014/main" id="{69810B73-6CAC-A826-7D2D-15623C9FC8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Text Placeholder 3">
            <a:extLst>
              <a:ext uri="{FF2B5EF4-FFF2-40B4-BE49-F238E27FC236}">
                <a16:creationId xmlns:a16="http://schemas.microsoft.com/office/drawing/2014/main" id="{76359B4D-060F-3AF9-A683-04F7C5FC79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884DD3-97CE-B030-8E6D-F4D2EB9A1603}"/>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6" name="Footer Placeholder 5">
            <a:extLst>
              <a:ext uri="{FF2B5EF4-FFF2-40B4-BE49-F238E27FC236}">
                <a16:creationId xmlns:a16="http://schemas.microsoft.com/office/drawing/2014/main" id="{76BB2B15-0472-5451-60EA-31667B7B5086}"/>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E09829A8-F796-0F4B-7D68-5A01B1D79233}"/>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1048583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9218-E68C-6884-41E5-DDB5B6C59D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Picture Placeholder 2">
            <a:extLst>
              <a:ext uri="{FF2B5EF4-FFF2-40B4-BE49-F238E27FC236}">
                <a16:creationId xmlns:a16="http://schemas.microsoft.com/office/drawing/2014/main" id="{387C4C43-E688-BBF1-F93D-5C6000FBEA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JP"/>
          </a:p>
        </p:txBody>
      </p:sp>
      <p:sp>
        <p:nvSpPr>
          <p:cNvPr id="4" name="Text Placeholder 3">
            <a:extLst>
              <a:ext uri="{FF2B5EF4-FFF2-40B4-BE49-F238E27FC236}">
                <a16:creationId xmlns:a16="http://schemas.microsoft.com/office/drawing/2014/main" id="{4BA351C5-74CC-D608-C36F-AA42447AC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61CFDF-C5C9-894B-3D4E-2FC9F3D23005}"/>
              </a:ext>
            </a:extLst>
          </p:cNvPr>
          <p:cNvSpPr>
            <a:spLocks noGrp="1"/>
          </p:cNvSpPr>
          <p:nvPr>
            <p:ph type="dt" sz="half" idx="10"/>
          </p:nvPr>
        </p:nvSpPr>
        <p:spPr/>
        <p:txBody>
          <a:bodyPr/>
          <a:lstStyle/>
          <a:p>
            <a:fld id="{2A6F3C4E-A89E-8643-8D59-F5C9AA741D2A}" type="datetimeFigureOut">
              <a:rPr lang="en-JP" smtClean="0"/>
              <a:t>2024/02/11</a:t>
            </a:fld>
            <a:endParaRPr lang="en-JP"/>
          </a:p>
        </p:txBody>
      </p:sp>
      <p:sp>
        <p:nvSpPr>
          <p:cNvPr id="6" name="Footer Placeholder 5">
            <a:extLst>
              <a:ext uri="{FF2B5EF4-FFF2-40B4-BE49-F238E27FC236}">
                <a16:creationId xmlns:a16="http://schemas.microsoft.com/office/drawing/2014/main" id="{FC1EFCCF-D5AE-66DF-6728-77C6AAE643BD}"/>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C504659D-826A-A923-75B5-B1EEA00B2BD2}"/>
              </a:ext>
            </a:extLst>
          </p:cNvPr>
          <p:cNvSpPr>
            <a:spLocks noGrp="1"/>
          </p:cNvSpPr>
          <p:nvPr>
            <p:ph type="sldNum" sz="quarter" idx="12"/>
          </p:nvPr>
        </p:nvSpPr>
        <p:spPr/>
        <p:txBody>
          <a:bodyPr/>
          <a:lstStyle/>
          <a:p>
            <a:fld id="{F4587E0C-D677-C444-8153-0B529312DCA3}" type="slidenum">
              <a:rPr lang="en-JP" smtClean="0"/>
              <a:t>‹#›</a:t>
            </a:fld>
            <a:endParaRPr lang="en-JP"/>
          </a:p>
        </p:txBody>
      </p:sp>
    </p:spTree>
    <p:extLst>
      <p:ext uri="{BB962C8B-B14F-4D97-AF65-F5344CB8AC3E}">
        <p14:creationId xmlns:p14="http://schemas.microsoft.com/office/powerpoint/2010/main" val="490220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9304F4-6227-0C12-6388-D9AE8FEF5F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JP"/>
          </a:p>
        </p:txBody>
      </p:sp>
      <p:sp>
        <p:nvSpPr>
          <p:cNvPr id="3" name="Text Placeholder 2">
            <a:extLst>
              <a:ext uri="{FF2B5EF4-FFF2-40B4-BE49-F238E27FC236}">
                <a16:creationId xmlns:a16="http://schemas.microsoft.com/office/drawing/2014/main" id="{6E848881-22E2-C392-8E2E-5211A9E193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CE50C9C2-DC79-6D8F-8B0E-4E827CA375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F3C4E-A89E-8643-8D59-F5C9AA741D2A}" type="datetimeFigureOut">
              <a:rPr lang="en-JP" smtClean="0"/>
              <a:t>2024/02/11</a:t>
            </a:fld>
            <a:endParaRPr lang="en-JP"/>
          </a:p>
        </p:txBody>
      </p:sp>
      <p:sp>
        <p:nvSpPr>
          <p:cNvPr id="5" name="Footer Placeholder 4">
            <a:extLst>
              <a:ext uri="{FF2B5EF4-FFF2-40B4-BE49-F238E27FC236}">
                <a16:creationId xmlns:a16="http://schemas.microsoft.com/office/drawing/2014/main" id="{862ED728-B9A6-2303-9F81-2EC7A2014D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JP"/>
          </a:p>
        </p:txBody>
      </p:sp>
      <p:sp>
        <p:nvSpPr>
          <p:cNvPr id="6" name="Slide Number Placeholder 5">
            <a:extLst>
              <a:ext uri="{FF2B5EF4-FFF2-40B4-BE49-F238E27FC236}">
                <a16:creationId xmlns:a16="http://schemas.microsoft.com/office/drawing/2014/main" id="{068E8C86-295D-7B0B-CDD1-C5DF8FF3AE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87E0C-D677-C444-8153-0B529312DCA3}" type="slidenum">
              <a:rPr lang="en-JP" smtClean="0"/>
              <a:t>‹#›</a:t>
            </a:fld>
            <a:endParaRPr lang="en-JP"/>
          </a:p>
        </p:txBody>
      </p:sp>
    </p:spTree>
    <p:extLst>
      <p:ext uri="{BB962C8B-B14F-4D97-AF65-F5344CB8AC3E}">
        <p14:creationId xmlns:p14="http://schemas.microsoft.com/office/powerpoint/2010/main" val="2838798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257438/sessions/52597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u13871453.ct.sendgrid.net/ls/click?upn=ceCglyyF6XyKqhzdbBDEdeVMQ5-2Fltf6cvkRU49j68aoT9fiTGqFtQJdiSQZ4-2BHalbhJYBJtJaIzRbyGgR5EHfHrYKNMU29-2Fgo-2BDg04OvGHcQR-2FfvuRZ8fV3YlLCYw1k8-2FlHQCysEIUl3-2BTOlmyTP8kJxv4uw7XS2ihS5-2FFjs3A44puP7N5Out5l-2FZzWewF1EDuf0emMAVpVmH3LpexqqXMPKjbrD3-2B37eFsF6h2rti-2FzGN2PO6yUH04EjYzjzZ3-2BwGmWkGwmMZ0tNSgTXanG5Ei7NUDaz5W-2BBo0HS7-2Bwxks-3D0dKm_pXkRgyyj3dpuKXPA78Omf7dt31bw9FEV9IWKhCL52C6eG3gtXHj3GY6XkSKIuasXdLh-2B-2FR1b-2FwKPGE4HrbJ5YD0inJ-2BAQCBxm4ufi6duBcA-2BtBKvrFs-2BbC6-2Bgx6v-2BC-2B4qL60Azs37gPQDyXCM-2Fsgo6NLrZyxYgYPwvXvD-2BMWPokOYGdb-2B94dH0DcUiMdQvnkBpoYINl8GQNtlcVlHETCaIcSlFwG-2FVHpLcNHLO-2BHkM9Om-2B8WBWYoAI8QwWVwgnpHN5dFf9kvBacevtiJvXC2SJfuumj1sI0fszkED7xs24emj2NEqtYIElz8CdYWT6OPn6l5wFqiI5FljDNISHUMh0ltocTytpmk1IErlUASvFsvbjhzI0DYeSKady5B6qhV" TargetMode="External"/><Relationship Id="rId2" Type="http://schemas.openxmlformats.org/officeDocument/2006/relationships/hyperlink" Target="https://u13871453.ct.sendgrid.net/ls/click?upn=ceCglyyF6XyKqhzdbBDEdeVMQ5-2Fltf6cvkRU49j68aoT9fiTGqFtQJdiSQZ4-2BHalbhJYBJtJaIzRbyGgR5EHfHrYKNMU29-2Fgo-2BDg04OvGHcQR-2FfvuRZ8fV3YlLCYw1k8-2FlHQCysEIUl3-2BTOlmyTP8kJxv4uw7XS2ihS5-2FFjs3A44puP7N5Out5l-2FZzWewF1EDuf0emMAVpVmH3LpexqqXMPKjbrD3-2B37eFsF6h2rti-2FzGN2PO6yUH04EjYzjzZ3-2BwGmWkGwmMZ0tNSgTXanG5Ei7NUDaz5W-2BBo0HS7-2Bwxks-3DyRyL_pXkRgyyj3dpuKXPA78Omf7dt31bw9FEV9IWKhCL52C6eG3gtXHj3GY6XkSKIuasXdLh-2B-2FR1b-2FwKPGE4HrbJ5YD0inJ-2BAQCBxm4ufi6duBcA-2BtBKvrFs-2BbC6-2Bgx6v-2BC-2B4qL60Azs37gPQDyXCM-2Fsgo6NLrZyxYgYPwvXvD-2BMWPokOYGdb-2B94dH0DcUiMdQvnkBpoYINl8GQNtlcVlHETCaIcSlFwG-2FVHpLcNHLO-2BHkM9dPUH2vVD-2B1K-2Fc2YKjH-2BYPiD49fN-2FP6z3t3Sp2l67nEGIbu0PNFo7jiXHC3V0znh86nAp-2BrErlRaL4bs4wqymOT4QNyJJI1dSCtQBn4xWqSFNsNzMwCrs7kodLCU34lj3-2F7G35XhuOcAc2RJO7pyRJ" TargetMode="External"/><Relationship Id="rId1" Type="http://schemas.openxmlformats.org/officeDocument/2006/relationships/slideLayout" Target="../slideLayouts/slideLayout2.xml"/><Relationship Id="rId5" Type="http://schemas.openxmlformats.org/officeDocument/2006/relationships/hyperlink" Target="https://u13871453.ct.sendgrid.net/ls/click?upn=ceCglyyF6XyKqhzdbBDEdeVMQ5-2Fltf6cvkRU49j68aoT9fiTGqFtQJdiSQZ4-2BHalbhJYBJtJaIzRbyGgR5EHfHrYKNMU29-2Fgo-2BDg04OvGHcQR-2FfvuRZ8fV3YlLCYw1k8-2FlHQCysEIUl3-2BTOlmyTP8kJxv4uw7XS2ihS5-2FFjs3A44puP7N5Out5l-2FZzWewF1EDuf0emMAVpVmH3LpexqqXMPKjbrD3-2B37eFsF6h2rti-2FzGN2PO6yUH04EjYzjzZ3-2BwGmWkGwmMZ0tNSgTXanG5Ei7NUDaz5W-2BBo0HS7-2Bwxks-3DcHIH_pXkRgyyj3dpuKXPA78Omf7dt31bw9FEV9IWKhCL52C6eG3gtXHj3GY6XkSKIuasXdLh-2B-2FR1b-2FwKPGE4HrbJ5YD0inJ-2BAQCBxm4ufi6duBcA-2BtBKvrFs-2BbC6-2Bgx6v-2BC-2B4qL60Azs37gPQDyXCM-2Fsgo6NLrZyxYgYPwvXvD-2BMWPokOYGdb-2B94dH0DcUiMdQvnkBpoYINl8GQNtlcVlHETCaIcSlFwG-2FVHpLcNHLO-2BHkM8oiGzlxEwUs8FB1ROv6HkU0k3VJsEouvJDixfWnBEblmXx-2FMBbT-2F-2BdzSRlChHso-2BVko85duby07V3bdtXsb5c-2FMzWuXrZsWY1e0vXGhSWB8lellpli0a-2FI4VLGT0v9-2BBUNKTABxeBnU3Gwg-2BSK-2F8sA" TargetMode="External"/><Relationship Id="rId4" Type="http://schemas.openxmlformats.org/officeDocument/2006/relationships/hyperlink" Target="https://u13871453.ct.sendgrid.net/ls/click?upn=ceCglyyF6XyKqhzdbBDEdeVMQ5-2Fltf6cvkRU49j68aoT9fiTGqFtQJdiSQZ4-2BHalbhJYBJtJaIzRbyGgR5EHfHrYKNMU29-2Fgo-2BDg04OvGHcQR-2FfvuRZ8fV3YlLCYw1k8-2FlHQCysEIUl3-2BTOlmyTP8kJxv4uw7XS2ihS5-2FFjs3A44puP7N5Out5l-2FZzWewF1EDuf0emMAVpVmH3LpexqqXMPKjbrD3-2B37eFsF6h2rti-2FzGN2PO6yUH04EjYzjzZ3-2BwGmWkGwmMZ0tNSgTXanG5Ei7NUDaz5W-2BBo0HS7-2Bwxks-3D-dkU_pXkRgyyj3dpuKXPA78Omf7dt31bw9FEV9IWKhCL52C6eG3gtXHj3GY6XkSKIuasXdLh-2B-2FR1b-2FwKPGE4HrbJ5YD0inJ-2BAQCBxm4ufi6duBcA-2BtBKvrFs-2BbC6-2Bgx6v-2BC-2B4qL60Azs37gPQDyXCM-2Fsgo6NLrZyxYgYPwvXvD-2BMWPokOYGdb-2B94dH0DcUiMdQvnkBpoYINl8GQNtlcVlHETCaIcSlFwG-2FVHpLcNHLO-2BHkM8QiGYwlCGd-2BuCN6W-2B2gUYqbWjch59H3EUzdWQ0AHEaCN1LZmwWp9FcMrf6E-2FfB39zRYQGOYUs-2FJWu0cQQkXS2ZnWKdmO6wH4uVe4Zw6ycB61-2FhUBfYmKjr1UguOj3ZgZmKHnn-2Bz6JKiH8zrTXJQrA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s://www.google.com/search?sca_esv=1eabd946f7bc57df&amp;sxsrf=ACQVn0_Qg0m9I3VmNJ2VcKWAXe3hdivZTQ:1707683983848&amp;q=Python&amp;si=AKbGX_paaCugDdYkuX2heTJMr0_FGRox2AzKVmiTg2eQr2d-rqVIrE2oH2KWMgVQOXnPn-mqAxRtkFlTyZjJvxdYVtzxoJuVY_1QD_JTBxhZ1biMEgOha6yvxERIiNznrtZ9QjZfCus-EkkjKhM-edr7JKoeQiTGhh8Oz-EbVsBHu8TJVJFHA3cioi2KH1vXEOmvW1wRDn3_&amp;sa=X&amp;ved=2ahUKEwjotvvJkqSEAxUAma8BHU4BB5kQmxMoAXoECEQQAw" TargetMode="External"/><Relationship Id="rId13" Type="http://schemas.openxmlformats.org/officeDocument/2006/relationships/hyperlink" Target="https://www.google.com/search?sca_esv=1eabd946f7bc57df&amp;sxsrf=ACQVn0_Qg0m9I3VmNJ2VcKWAXe3hdivZTQ:1707683983848&amp;q=chatgpt+stable+release&amp;sa=X&amp;ved=2ahUKEwjotvvJkqSEAxUAma8BHU4BB5kQ6BMoAHoECEEQAg" TargetMode="External"/><Relationship Id="rId3" Type="http://schemas.openxmlformats.org/officeDocument/2006/relationships/hyperlink" Target="https://www.google.com/search?sca_esv=1eabd946f7bc57df&amp;sxsrf=ACQVn0_Qg0m9I3VmNJ2VcKWAXe3hdivZTQ:1707683983848&amp;q=chatgpt+developer&amp;stick=H4sIAAAAAAAAAOPgE-LVT9c3NMzOSE6rMqg00pLPTrbST87PLSgtSS3SL85PKylPLEq1SkktS83JL0gtWsQqmJyRWJJeUKIAFwMAav7vQ0YAAAA&amp;sa=X&amp;ved=2ahUKEwjotvvJkqSEAxUAma8BHU4BB5kQ6BMoAHoECEUQAg" TargetMode="External"/><Relationship Id="rId7" Type="http://schemas.openxmlformats.org/officeDocument/2006/relationships/hyperlink" Target="https://www.google.com/search?sca_esv=1eabd946f7bc57df&amp;sxsrf=ACQVn0_Qg0m9I3VmNJ2VcKWAXe3hdivZTQ:1707683983848&amp;q=chatgpt+programming+language&amp;stick=H4sIAAAAAAAAAOPgE-LVT9c3NMzOSE6rMqg00tLKTrbST87PLSgtSS3SL85PKylPLEq1KijKTy9KzM3NzEuPz0nMSy9NTE9dxCqTnJFYkl5QooAkrQCTBgDco6KMXAAAAA&amp;sa=X&amp;ved=2ahUKEwjotvvJkqSEAxUAma8BHU4BB5kQ6BMoAHoECEQQAg" TargetMode="External"/><Relationship Id="rId12" Type="http://schemas.openxmlformats.org/officeDocument/2006/relationships/hyperlink" Target="https://www.google.com/search?sca_esv=1eabd946f7bc57df&amp;sxsrf=ACQVn0_Qg0m9I3VmNJ2VcKWAXe3hdivZTQ:1707683983848&amp;q=Cloud+computing&amp;stick=H4sIAAAAAAAAAONgVuLSz9U3MKqMt8w1XsTK75yTX5qikJyfW1BakpmXDgB-4JvxIAAAAA&amp;sa=X&amp;ved=2ahUKEwjotvvJkqSEAxUAma8BHU4BB5kQmxMoAXoECE0QAw" TargetMode="External"/><Relationship Id="rId2" Type="http://schemas.openxmlformats.org/officeDocument/2006/relationships/hyperlink" Target="https://en.wikipedia.org/wiki/ChatGPT" TargetMode="External"/><Relationship Id="rId1" Type="http://schemas.openxmlformats.org/officeDocument/2006/relationships/slideLayout" Target="../slideLayouts/slideLayout2.xml"/><Relationship Id="rId6" Type="http://schemas.openxmlformats.org/officeDocument/2006/relationships/hyperlink" Target="https://www.google.com/search?sca_esv=1eabd946f7bc57df&amp;sxsrf=ACQVn0_Qg0m9I3VmNJ2VcKWAXe3hdivZTQ:1707683983848&amp;q=chatgpt+initial+release+date&amp;stick=H4sIAAAAAAAAAOPgE-LVT9c3NMzOSE6rMqg00lLOKLfST87PyUlNLsnMz9Mvzk8rKU8sSrVKLChITSxSSEksSV3EKpOckViSXlCikJmXWZKZmKNQlJqTmlicCpYGAKG3AChVAAAA&amp;sa=X&amp;ved=2ahUKEwjotvvJkqSEAxUAma8BHU4BB5kQ6BMoAHoECFAQAg" TargetMode="External"/><Relationship Id="rId11" Type="http://schemas.openxmlformats.org/officeDocument/2006/relationships/hyperlink" Target="https://www.google.com/search?sca_esv=1eabd946f7bc57df&amp;sxsrf=ACQVn0_Qg0m9I3VmNJ2VcKWAXe3hdivZTQ:1707683983848&amp;q=chatgpt+platform&amp;sa=X&amp;ved=2ahUKEwjotvvJkqSEAxUAma8BHU4BB5kQ6BMoAHoECE0QAg" TargetMode="External"/><Relationship Id="rId5" Type="http://schemas.openxmlformats.org/officeDocument/2006/relationships/hyperlink" Target="https://www.google.com/search?sca_esv=1eabd946f7bc57df&amp;sxsrf=ACQVn0_Qg0m9I3VmNJ2VcKWAXe3hdivZTQ:1707683983848&amp;q=Microsoft&amp;si=AKbGX_paaCugDdYkuX2heTJMr0_FGRox2AzKVmiTg2eQr2d-rg1-eu5IJJ_u4trGqWaXdXJxfRxGdhv-qgR-jks17dIb0jd09XONoUx4f2-Y3NeNciFXvFmQz9-I3JEeOFS3kfXfUVxTmD-uSkXpyWMhqhM2bKODerDlVOfO-TwHsMH9cQp7glkVAZoLunAMlyxwYH37mKGamw8b9XMjBpv-1sRYJ37k6kz8OB_-z1hNTzqbEuWppaVwE3zpPLwQhJlCK6rPPnWw3VE8fSqo9Ndmr4Ieh72AIg%3D%3D&amp;sa=X&amp;ved=2ahUKEwjotvvJkqSEAxUAma8BHU4BB5kQmxMoAnoECEUQBA" TargetMode="External"/><Relationship Id="rId10" Type="http://schemas.openxmlformats.org/officeDocument/2006/relationships/hyperlink" Target="https://www.google.com/search?sca_esv=1eabd946f7bc57df&amp;sxsrf=ACQVn0_Qg0m9I3VmNJ2VcKWAXe3hdivZTQ:1707683983848&amp;q=chatgpt+license&amp;sa=X&amp;ved=2ahUKEwjotvvJkqSEAxUAma8BHU4BB5kQ6BMoAHoECEMQAg" TargetMode="External"/><Relationship Id="rId4" Type="http://schemas.openxmlformats.org/officeDocument/2006/relationships/hyperlink" Target="https://www.google.com/search?sca_esv=1eabd946f7bc57df&amp;sxsrf=ACQVn0_Qg0m9I3VmNJ2VcKWAXe3hdivZTQ:1707683983848&amp;q=OpenAI&amp;si=AKbGX_rO4P19IF_yO85wYpkEaz-W_oZWd5JUOOVnUVftf2aeobq8AczsmPwRpLM-mTZprT5-wj9Pb9f4VLld1nNPEl1xLjCFzgn-WoAL-S4Q1wauBPSuM-JswOUXZtnUNsNJ7Y2o1ngeUN06geZFfmJhBn420945uOHdlgOfnXpW4rOF4YXWVRCmyc-qPH6zr5S0iUXDREqot4kia6uGEXFEW2Xk-Yxw_XinCVo0BIZzTCD6zobOK6KwU_6_e1zx3ZinzinVgOCotJ6sliexbaRhB18eaUd3DA%3D%3D&amp;sa=X&amp;ved=2ahUKEwjotvvJkqSEAxUAma8BHU4BB5kQmxMoAXoECEUQAw" TargetMode="External"/><Relationship Id="rId9" Type="http://schemas.openxmlformats.org/officeDocument/2006/relationships/hyperlink" Target="https://www.google.com/search?sca_esv=1eabd946f7bc57df&amp;sxsrf=ACQVn0_Qg0m9I3VmNJ2VcKWAXe3hdivZTQ:1707683983848&amp;q=chatgpt+engine&amp;sa=X&amp;ved=2ahUKEwjotvvJkqSEAxUAma8BHU4BB5kQ6BMoAHoECEYQA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1EE63-0FCA-61E8-8C50-ABEC8E015222}"/>
              </a:ext>
            </a:extLst>
          </p:cNvPr>
          <p:cNvSpPr>
            <a:spLocks noGrp="1"/>
          </p:cNvSpPr>
          <p:nvPr>
            <p:ph type="ctrTitle"/>
          </p:nvPr>
        </p:nvSpPr>
        <p:spPr>
          <a:xfrm>
            <a:off x="1914418" y="288235"/>
            <a:ext cx="9144000" cy="5547487"/>
          </a:xfrm>
        </p:spPr>
        <p:txBody>
          <a:bodyPr>
            <a:normAutofit fontScale="90000"/>
          </a:bodyPr>
          <a:lstStyle/>
          <a:p>
            <a:r>
              <a:rPr lang="en-US" sz="8000" b="0" dirty="0" err="1">
                <a:solidFill>
                  <a:srgbClr val="CB6D04"/>
                </a:solidFill>
                <a:effectLst/>
                <a:latin typeface="Roboto Light" panose="020F0302020204030204" pitchFamily="34" charset="0"/>
              </a:rPr>
              <a:t>ChapGPT</a:t>
            </a:r>
            <a:r>
              <a:rPr lang="en-US" sz="8000" b="0" dirty="0">
                <a:solidFill>
                  <a:srgbClr val="CB6D04"/>
                </a:solidFill>
                <a:effectLst/>
                <a:latin typeface="Roboto Light" panose="020F0302020204030204" pitchFamily="34" charset="0"/>
              </a:rPr>
              <a:t> Productive and Unproductive Uses in Moodle</a:t>
            </a:r>
            <a:br>
              <a:rPr lang="en-US" b="0" dirty="0">
                <a:solidFill>
                  <a:srgbClr val="CB6D04"/>
                </a:solidFill>
                <a:effectLst/>
                <a:latin typeface="Roboto Light" panose="020F0302020204030204" pitchFamily="34" charset="0"/>
              </a:rPr>
            </a:br>
            <a:r>
              <a:rPr lang="en-US" dirty="0">
                <a:solidFill>
                  <a:srgbClr val="777777"/>
                </a:solidFill>
                <a:effectLst/>
                <a:latin typeface="Roboto" panose="02000000000000000000" pitchFamily="2" charset="0"/>
              </a:rPr>
              <a:t> </a:t>
            </a:r>
            <a:r>
              <a:rPr lang="en-US" sz="4000" dirty="0">
                <a:solidFill>
                  <a:srgbClr val="777777"/>
                </a:solidFill>
                <a:effectLst/>
                <a:latin typeface="Roboto" panose="02000000000000000000" pitchFamily="2" charset="0"/>
              </a:rPr>
              <a:t>Feb 17, 2024, 10:20 AM</a:t>
            </a:r>
            <a:r>
              <a:rPr lang="en-US" sz="4000" dirty="0">
                <a:solidFill>
                  <a:srgbClr val="777777"/>
                </a:solidFill>
                <a:latin typeface="Roboto" panose="02000000000000000000" pitchFamily="2" charset="0"/>
              </a:rPr>
              <a:t>, </a:t>
            </a:r>
            <a:r>
              <a:rPr lang="en-US" sz="4000" dirty="0">
                <a:solidFill>
                  <a:srgbClr val="777777"/>
                </a:solidFill>
                <a:effectLst/>
                <a:latin typeface="Roboto" panose="02000000000000000000" pitchFamily="2" charset="0"/>
              </a:rPr>
              <a:t>10m</a:t>
            </a:r>
            <a:br>
              <a:rPr lang="en-US" sz="4000" dirty="0">
                <a:solidFill>
                  <a:srgbClr val="777777"/>
                </a:solidFill>
                <a:effectLst/>
                <a:latin typeface="Roboto" panose="02000000000000000000" pitchFamily="2" charset="0"/>
              </a:rPr>
            </a:br>
            <a:r>
              <a:rPr lang="en-US" sz="4000" dirty="0">
                <a:solidFill>
                  <a:srgbClr val="777777"/>
                </a:solidFill>
                <a:effectLst/>
                <a:latin typeface="Roboto" panose="02000000000000000000" pitchFamily="2" charset="0"/>
              </a:rPr>
              <a:t> 2105</a:t>
            </a:r>
            <a:r>
              <a:rPr lang="ja-JP" altLang="en-US" sz="4000">
                <a:solidFill>
                  <a:srgbClr val="777777"/>
                </a:solidFill>
                <a:effectLst/>
                <a:latin typeface="Roboto" panose="02000000000000000000" pitchFamily="2" charset="0"/>
              </a:rPr>
              <a:t>号室</a:t>
            </a:r>
            <a:r>
              <a:rPr lang="en-US" altLang="ja-JP" sz="4000" dirty="0">
                <a:solidFill>
                  <a:srgbClr val="777777"/>
                </a:solidFill>
                <a:effectLst/>
                <a:latin typeface="Roboto" panose="02000000000000000000" pitchFamily="2" charset="0"/>
              </a:rPr>
              <a:t>/</a:t>
            </a:r>
            <a:r>
              <a:rPr lang="en-US" sz="4000" dirty="0">
                <a:solidFill>
                  <a:srgbClr val="777777"/>
                </a:solidFill>
                <a:effectLst/>
                <a:latin typeface="Roboto" panose="02000000000000000000" pitchFamily="2" charset="0"/>
              </a:rPr>
              <a:t>Room 2105 (</a:t>
            </a:r>
            <a:r>
              <a:rPr lang="ja-JP" altLang="en-US" sz="4000">
                <a:solidFill>
                  <a:srgbClr val="777777"/>
                </a:solidFill>
                <a:effectLst/>
                <a:latin typeface="Roboto" panose="02000000000000000000" pitchFamily="2" charset="0"/>
              </a:rPr>
              <a:t>長崎国際大学２号館</a:t>
            </a:r>
            <a:r>
              <a:rPr lang="en-US" altLang="ja-JP" sz="4000" dirty="0">
                <a:solidFill>
                  <a:srgbClr val="777777"/>
                </a:solidFill>
                <a:effectLst/>
                <a:latin typeface="Roboto" panose="02000000000000000000" pitchFamily="2" charset="0"/>
              </a:rPr>
              <a:t>/</a:t>
            </a:r>
            <a:r>
              <a:rPr lang="en-US" sz="4000" dirty="0">
                <a:solidFill>
                  <a:srgbClr val="777777"/>
                </a:solidFill>
                <a:effectLst/>
                <a:latin typeface="Roboto" panose="02000000000000000000" pitchFamily="2" charset="0"/>
              </a:rPr>
              <a:t>NIU Building 2) </a:t>
            </a:r>
            <a:r>
              <a:rPr lang="ja-JP" altLang="en-US" sz="4000" u="none" strike="noStrike">
                <a:solidFill>
                  <a:srgbClr val="1F1100"/>
                </a:solidFill>
                <a:effectLst/>
                <a:latin typeface="Roboto" panose="02000000000000000000" pitchFamily="2" charset="0"/>
                <a:hlinkClick r:id="rId2"/>
              </a:rPr>
              <a:t>号室 </a:t>
            </a:r>
            <a:r>
              <a:rPr lang="en-US" altLang="ja-JP" sz="4000" u="none" strike="noStrike" dirty="0">
                <a:solidFill>
                  <a:srgbClr val="1F1100"/>
                </a:solidFill>
                <a:effectLst/>
                <a:latin typeface="Roboto" panose="02000000000000000000" pitchFamily="2" charset="0"/>
                <a:hlinkClick r:id="rId2"/>
              </a:rPr>
              <a:t>/ </a:t>
            </a:r>
            <a:r>
              <a:rPr lang="en-US" sz="4000" u="none" strike="noStrike" dirty="0">
                <a:solidFill>
                  <a:srgbClr val="1F1100"/>
                </a:solidFill>
                <a:effectLst/>
                <a:latin typeface="Roboto" panose="02000000000000000000" pitchFamily="2" charset="0"/>
                <a:hlinkClick r:id="rId2"/>
              </a:rPr>
              <a:t>Room 2105</a:t>
            </a:r>
            <a:br>
              <a:rPr lang="en-US" sz="4000" dirty="0">
                <a:solidFill>
                  <a:srgbClr val="999999"/>
                </a:solidFill>
                <a:effectLst/>
                <a:latin typeface="Roboto" panose="02000000000000000000" pitchFamily="2" charset="0"/>
              </a:rPr>
            </a:br>
            <a:endParaRPr lang="en-JP" sz="4000" dirty="0"/>
          </a:p>
        </p:txBody>
      </p:sp>
      <p:sp>
        <p:nvSpPr>
          <p:cNvPr id="3" name="Subtitle 2">
            <a:extLst>
              <a:ext uri="{FF2B5EF4-FFF2-40B4-BE49-F238E27FC236}">
                <a16:creationId xmlns:a16="http://schemas.microsoft.com/office/drawing/2014/main" id="{A906E933-67F9-8BE6-811B-52C64688A432}"/>
              </a:ext>
            </a:extLst>
          </p:cNvPr>
          <p:cNvSpPr>
            <a:spLocks noGrp="1"/>
          </p:cNvSpPr>
          <p:nvPr>
            <p:ph type="subTitle" idx="1"/>
          </p:nvPr>
        </p:nvSpPr>
        <p:spPr>
          <a:xfrm>
            <a:off x="1914418" y="5835722"/>
            <a:ext cx="9144000" cy="809090"/>
          </a:xfrm>
        </p:spPr>
        <p:txBody>
          <a:bodyPr/>
          <a:lstStyle/>
          <a:p>
            <a:r>
              <a:rPr lang="en-US" dirty="0">
                <a:solidFill>
                  <a:srgbClr val="CB6D04"/>
                </a:solidFill>
                <a:latin typeface="Roboto Light" panose="020F0302020204030204" pitchFamily="34" charset="0"/>
              </a:rPr>
              <a:t>Speaker</a:t>
            </a:r>
            <a:br>
              <a:rPr lang="en-US" dirty="0">
                <a:solidFill>
                  <a:srgbClr val="CB6D04"/>
                </a:solidFill>
                <a:latin typeface="Roboto Light" panose="020F0302020204030204" pitchFamily="34" charset="0"/>
              </a:rPr>
            </a:br>
            <a:r>
              <a:rPr lang="en-US" dirty="0">
                <a:solidFill>
                  <a:srgbClr val="555555"/>
                </a:solidFill>
                <a:latin typeface="Roboto" panose="02000000000000000000" pitchFamily="2" charset="0"/>
              </a:rPr>
              <a:t>Prof. Don </a:t>
            </a:r>
            <a:r>
              <a:rPr lang="en-US" dirty="0" err="1">
                <a:solidFill>
                  <a:srgbClr val="555555"/>
                </a:solidFill>
                <a:latin typeface="Roboto" panose="02000000000000000000" pitchFamily="2" charset="0"/>
              </a:rPr>
              <a:t>Hinkelman</a:t>
            </a:r>
            <a:r>
              <a:rPr lang="en-US" dirty="0">
                <a:solidFill>
                  <a:srgbClr val="555555"/>
                </a:solidFill>
                <a:latin typeface="Roboto" panose="02000000000000000000" pitchFamily="2" charset="0"/>
              </a:rPr>
              <a:t> </a:t>
            </a:r>
            <a:r>
              <a:rPr lang="en-US" dirty="0">
                <a:solidFill>
                  <a:srgbClr val="999999"/>
                </a:solidFill>
                <a:latin typeface="Roboto" panose="02000000000000000000" pitchFamily="2" charset="0"/>
              </a:rPr>
              <a:t>(Sapporo </a:t>
            </a:r>
            <a:r>
              <a:rPr lang="en-US" dirty="0" err="1">
                <a:solidFill>
                  <a:srgbClr val="999999"/>
                </a:solidFill>
                <a:latin typeface="Roboto" panose="02000000000000000000" pitchFamily="2" charset="0"/>
              </a:rPr>
              <a:t>Gakuin</a:t>
            </a:r>
            <a:r>
              <a:rPr lang="en-US" dirty="0">
                <a:solidFill>
                  <a:srgbClr val="999999"/>
                </a:solidFill>
                <a:latin typeface="Roboto" panose="02000000000000000000" pitchFamily="2" charset="0"/>
              </a:rPr>
              <a:t> University)</a:t>
            </a:r>
            <a:endParaRPr lang="en-JP" dirty="0"/>
          </a:p>
        </p:txBody>
      </p:sp>
    </p:spTree>
    <p:extLst>
      <p:ext uri="{BB962C8B-B14F-4D97-AF65-F5344CB8AC3E}">
        <p14:creationId xmlns:p14="http://schemas.microsoft.com/office/powerpoint/2010/main" val="4094419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9E5E-258E-0A74-CDD5-B1AA37117757}"/>
              </a:ext>
            </a:extLst>
          </p:cNvPr>
          <p:cNvSpPr>
            <a:spLocks noGrp="1"/>
          </p:cNvSpPr>
          <p:nvPr>
            <p:ph type="title"/>
          </p:nvPr>
        </p:nvSpPr>
        <p:spPr/>
        <p:txBody>
          <a:bodyPr/>
          <a:lstStyle/>
          <a:p>
            <a:r>
              <a:rPr lang="en-JP" dirty="0"/>
              <a:t>Current Research with Moodle &amp; ChatGPT</a:t>
            </a:r>
            <a:br>
              <a:rPr lang="en-JP" dirty="0"/>
            </a:br>
            <a:r>
              <a:rPr lang="en-JP" dirty="0"/>
              <a:t>Lin 3 Summary</a:t>
            </a:r>
          </a:p>
        </p:txBody>
      </p:sp>
      <p:sp>
        <p:nvSpPr>
          <p:cNvPr id="3" name="Content Placeholder 2">
            <a:extLst>
              <a:ext uri="{FF2B5EF4-FFF2-40B4-BE49-F238E27FC236}">
                <a16:creationId xmlns:a16="http://schemas.microsoft.com/office/drawing/2014/main" id="{BDC3D182-A12C-1E41-FFB5-7BD36F7585EC}"/>
              </a:ext>
            </a:extLst>
          </p:cNvPr>
          <p:cNvSpPr>
            <a:spLocks noGrp="1"/>
          </p:cNvSpPr>
          <p:nvPr>
            <p:ph idx="1"/>
          </p:nvPr>
        </p:nvSpPr>
        <p:spPr/>
        <p:txBody>
          <a:bodyPr/>
          <a:lstStyle/>
          <a:p>
            <a:endParaRPr lang="en-JP" dirty="0"/>
          </a:p>
        </p:txBody>
      </p:sp>
    </p:spTree>
    <p:extLst>
      <p:ext uri="{BB962C8B-B14F-4D97-AF65-F5344CB8AC3E}">
        <p14:creationId xmlns:p14="http://schemas.microsoft.com/office/powerpoint/2010/main" val="2106747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9066-1D57-830A-83D5-E8FCA6B06E6E}"/>
              </a:ext>
            </a:extLst>
          </p:cNvPr>
          <p:cNvSpPr>
            <a:spLocks noGrp="1"/>
          </p:cNvSpPr>
          <p:nvPr>
            <p:ph type="title"/>
          </p:nvPr>
        </p:nvSpPr>
        <p:spPr>
          <a:xfrm>
            <a:off x="838200" y="103051"/>
            <a:ext cx="10515600" cy="1149280"/>
          </a:xfrm>
        </p:spPr>
        <p:txBody>
          <a:bodyPr/>
          <a:lstStyle/>
          <a:p>
            <a:r>
              <a:rPr lang="en-JP" dirty="0"/>
              <a:t>What Moodle Partners in Japan are doing</a:t>
            </a:r>
          </a:p>
        </p:txBody>
      </p:sp>
      <p:graphicFrame>
        <p:nvGraphicFramePr>
          <p:cNvPr id="4" name="Content Placeholder 3">
            <a:extLst>
              <a:ext uri="{FF2B5EF4-FFF2-40B4-BE49-F238E27FC236}">
                <a16:creationId xmlns:a16="http://schemas.microsoft.com/office/drawing/2014/main" id="{D9F3375B-16E5-E71F-12A7-38771EF0A14E}"/>
              </a:ext>
            </a:extLst>
          </p:cNvPr>
          <p:cNvGraphicFramePr>
            <a:graphicFrameLocks noGrp="1"/>
          </p:cNvGraphicFramePr>
          <p:nvPr>
            <p:ph idx="1"/>
            <p:extLst>
              <p:ext uri="{D42A27DB-BD31-4B8C-83A1-F6EECF244321}">
                <p14:modId xmlns:p14="http://schemas.microsoft.com/office/powerpoint/2010/main" val="1830900101"/>
              </p:ext>
            </p:extLst>
          </p:nvPr>
        </p:nvGraphicFramePr>
        <p:xfrm>
          <a:off x="8188279" y="2913025"/>
          <a:ext cx="3537896" cy="4440028"/>
        </p:xfrm>
        <a:graphic>
          <a:graphicData uri="http://schemas.openxmlformats.org/drawingml/2006/table">
            <a:tbl>
              <a:tblPr/>
              <a:tblGrid>
                <a:gridCol w="3537896">
                  <a:extLst>
                    <a:ext uri="{9D8B030D-6E8A-4147-A177-3AD203B41FA5}">
                      <a16:colId xmlns:a16="http://schemas.microsoft.com/office/drawing/2014/main" val="3141646206"/>
                    </a:ext>
                  </a:extLst>
                </a:gridCol>
              </a:tblGrid>
              <a:tr h="106235">
                <a:tc>
                  <a:txBody>
                    <a:bodyPr/>
                    <a:lstStyle/>
                    <a:p>
                      <a:endParaRPr lang="en-JP" sz="600"/>
                    </a:p>
                  </a:txBody>
                  <a:tcPr marL="0" marR="0" marT="0" marB="0">
                    <a:lnL>
                      <a:noFill/>
                    </a:lnL>
                    <a:lnR>
                      <a:noFill/>
                    </a:lnR>
                    <a:lnT>
                      <a:noFill/>
                    </a:lnT>
                    <a:lnB>
                      <a:noFill/>
                    </a:lnB>
                    <a:solidFill>
                      <a:srgbClr val="FFFFFF"/>
                    </a:solidFill>
                  </a:tcPr>
                </a:tc>
                <a:extLst>
                  <a:ext uri="{0D108BD9-81ED-4DB2-BD59-A6C34878D82A}">
                    <a16:rowId xmlns:a16="http://schemas.microsoft.com/office/drawing/2014/main" val="1361757261"/>
                  </a:ext>
                </a:extLst>
              </a:tr>
              <a:tr h="816988">
                <a:tc>
                  <a:txBody>
                    <a:bodyPr/>
                    <a:lstStyle/>
                    <a:p>
                      <a:pPr algn="l" fontAlgn="t"/>
                      <a:endParaRPr lang="ja-JP" altLang="en-US" sz="600">
                        <a:effectLst/>
                        <a:latin typeface="arial" panose="020B0604020202020204" pitchFamily="34" charset="0"/>
                      </a:endParaRPr>
                    </a:p>
                  </a:txBody>
                  <a:tcPr marL="31568" marR="31568" marT="31568" marB="31568">
                    <a:lnL>
                      <a:noFill/>
                    </a:lnL>
                    <a:lnR>
                      <a:noFill/>
                    </a:lnR>
                    <a:lnT>
                      <a:noFill/>
                    </a:lnT>
                    <a:lnB>
                      <a:noFill/>
                    </a:lnB>
                  </a:tcPr>
                </a:tc>
                <a:extLst>
                  <a:ext uri="{0D108BD9-81ED-4DB2-BD59-A6C34878D82A}">
                    <a16:rowId xmlns:a16="http://schemas.microsoft.com/office/drawing/2014/main" val="3216266786"/>
                  </a:ext>
                </a:extLst>
              </a:tr>
              <a:tr h="179584">
                <a:tc>
                  <a:txBody>
                    <a:bodyPr/>
                    <a:lstStyle/>
                    <a:p>
                      <a:endParaRPr lang="en-JP" sz="600"/>
                    </a:p>
                  </a:txBody>
                  <a:tcPr marL="31568" marR="31568" marT="31568" marB="31568">
                    <a:lnL>
                      <a:noFill/>
                    </a:lnL>
                    <a:lnR>
                      <a:noFill/>
                    </a:lnR>
                    <a:lnT>
                      <a:noFill/>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2921765544"/>
                  </a:ext>
                </a:extLst>
              </a:tr>
              <a:tr h="106235">
                <a:tc>
                  <a:txBody>
                    <a:bodyPr/>
                    <a:lstStyle/>
                    <a:p>
                      <a:pPr algn="l" fontAlgn="t"/>
                      <a:r>
                        <a:rPr lang="en-JP" sz="600">
                          <a:effectLst/>
                          <a:latin typeface="arial" panose="020B0604020202020204" pitchFamily="34" charset="0"/>
                        </a:rPr>
                        <a:t> </a:t>
                      </a:r>
                    </a:p>
                  </a:txBody>
                  <a:tcPr marL="0" marR="0" marT="0" marB="0">
                    <a:lnL>
                      <a:noFill/>
                    </a:lnL>
                    <a:lnR>
                      <a:noFill/>
                    </a:lnR>
                    <a:lnT w="9525" cap="flat" cmpd="sng" algn="ctr">
                      <a:solidFill>
                        <a:srgbClr val="BBBBBB"/>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048143523"/>
                  </a:ext>
                </a:extLst>
              </a:tr>
              <a:tr h="215966">
                <a:tc>
                  <a:txBody>
                    <a:bodyPr/>
                    <a:lstStyle/>
                    <a:p>
                      <a:endParaRPr lang="en-JP" sz="600" dirty="0"/>
                    </a:p>
                  </a:txBody>
                  <a:tcPr marL="31568" marR="31568" marT="31568" marB="31568">
                    <a:lnL>
                      <a:noFill/>
                    </a:lnL>
                    <a:lnR>
                      <a:noFill/>
                    </a:lnR>
                    <a:lnT>
                      <a:noFill/>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3974444168"/>
                  </a:ext>
                </a:extLst>
              </a:tr>
              <a:tr h="106235">
                <a:tc>
                  <a:txBody>
                    <a:bodyPr/>
                    <a:lstStyle/>
                    <a:p>
                      <a:pPr algn="l" fontAlgn="t"/>
                      <a:r>
                        <a:rPr lang="en-JP" sz="600" dirty="0">
                          <a:effectLst/>
                          <a:latin typeface="arial" panose="020B0604020202020204" pitchFamily="34" charset="0"/>
                        </a:rPr>
                        <a:t> </a:t>
                      </a:r>
                    </a:p>
                  </a:txBody>
                  <a:tcPr marL="0" marR="0" marT="0" marB="0">
                    <a:lnL>
                      <a:noFill/>
                    </a:lnL>
                    <a:lnR>
                      <a:noFill/>
                    </a:lnR>
                    <a:lnT w="9525" cap="flat" cmpd="sng" algn="ctr">
                      <a:solidFill>
                        <a:srgbClr val="BBBBBB"/>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909964139"/>
                  </a:ext>
                </a:extLst>
              </a:tr>
              <a:tr h="2729201">
                <a:tc>
                  <a:txBody>
                    <a:bodyPr/>
                    <a:lstStyle/>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開催要領</a:t>
                      </a:r>
                      <a:r>
                        <a:rPr lang="en-US" altLang="ja-JP" sz="600" dirty="0">
                          <a:effectLst/>
                          <a:latin typeface="arial" panose="020B0604020202020204" pitchFamily="34" charset="0"/>
                        </a:rPr>
                        <a:t>】</a:t>
                      </a:r>
                      <a:br>
                        <a:rPr lang="en-US" altLang="ja-JP" sz="600" dirty="0">
                          <a:effectLst/>
                          <a:latin typeface="arial" panose="020B0604020202020204" pitchFamily="34" charset="0"/>
                        </a:rPr>
                      </a:br>
                      <a:r>
                        <a:rPr lang="ja-JP" altLang="en-US" sz="600">
                          <a:effectLst/>
                          <a:latin typeface="arial" panose="020B0604020202020204" pitchFamily="34" charset="0"/>
                        </a:rPr>
                        <a:t>日時：</a:t>
                      </a:r>
                      <a:r>
                        <a:rPr lang="en-US" altLang="ja-JP" sz="600" dirty="0">
                          <a:effectLst/>
                          <a:latin typeface="arial" panose="020B0604020202020204" pitchFamily="34" charset="0"/>
                        </a:rPr>
                        <a:t>2024</a:t>
                      </a:r>
                      <a:r>
                        <a:rPr lang="ja-JP" altLang="en-US" sz="600">
                          <a:effectLst/>
                          <a:latin typeface="arial" panose="020B0604020202020204" pitchFamily="34" charset="0"/>
                        </a:rPr>
                        <a:t>年</a:t>
                      </a:r>
                      <a:r>
                        <a:rPr lang="en-US" altLang="ja-JP" sz="600" dirty="0">
                          <a:effectLst/>
                          <a:latin typeface="arial" panose="020B0604020202020204" pitchFamily="34" charset="0"/>
                        </a:rPr>
                        <a:t>2</a:t>
                      </a:r>
                      <a:r>
                        <a:rPr lang="ja-JP" altLang="en-US" sz="600">
                          <a:effectLst/>
                          <a:latin typeface="arial" panose="020B0604020202020204" pitchFamily="34" charset="0"/>
                        </a:rPr>
                        <a:t>月</a:t>
                      </a:r>
                      <a:r>
                        <a:rPr lang="en-US" altLang="ja-JP" sz="600" dirty="0">
                          <a:effectLst/>
                          <a:latin typeface="arial" panose="020B0604020202020204" pitchFamily="34" charset="0"/>
                        </a:rPr>
                        <a:t>20</a:t>
                      </a:r>
                      <a:r>
                        <a:rPr lang="ja-JP" altLang="en-US" sz="600">
                          <a:effectLst/>
                          <a:latin typeface="arial" panose="020B0604020202020204" pitchFamily="34" charset="0"/>
                        </a:rPr>
                        <a:t>日（火）</a:t>
                      </a:r>
                      <a:r>
                        <a:rPr lang="en-US" altLang="ja-JP" sz="600" dirty="0">
                          <a:effectLst/>
                          <a:latin typeface="arial" panose="020B0604020202020204" pitchFamily="34" charset="0"/>
                        </a:rPr>
                        <a:t>14:00</a:t>
                      </a:r>
                      <a:r>
                        <a:rPr lang="ja-JP" altLang="en-US" sz="600">
                          <a:effectLst/>
                          <a:latin typeface="arial" panose="020B0604020202020204" pitchFamily="34" charset="0"/>
                        </a:rPr>
                        <a:t>～</a:t>
                      </a:r>
                      <a:r>
                        <a:rPr lang="en-US" altLang="ja-JP" sz="600" dirty="0">
                          <a:effectLst/>
                          <a:latin typeface="arial" panose="020B0604020202020204" pitchFamily="34" charset="0"/>
                        </a:rPr>
                        <a:t>14:45</a:t>
                      </a:r>
                      <a:br>
                        <a:rPr lang="en-US" altLang="ja-JP" sz="600" dirty="0">
                          <a:effectLst/>
                          <a:latin typeface="arial" panose="020B0604020202020204" pitchFamily="34" charset="0"/>
                        </a:rPr>
                      </a:br>
                      <a:r>
                        <a:rPr lang="ja-JP" altLang="en-US" sz="600">
                          <a:effectLst/>
                          <a:latin typeface="arial" panose="020B0604020202020204" pitchFamily="34" charset="0"/>
                        </a:rPr>
                        <a:t>　　：</a:t>
                      </a:r>
                      <a:r>
                        <a:rPr lang="en-US" altLang="ja-JP" sz="600" dirty="0">
                          <a:effectLst/>
                          <a:latin typeface="arial" panose="020B0604020202020204" pitchFamily="34" charset="0"/>
                        </a:rPr>
                        <a:t>2024</a:t>
                      </a:r>
                      <a:r>
                        <a:rPr lang="ja-JP" altLang="en-US" sz="600">
                          <a:effectLst/>
                          <a:latin typeface="arial" panose="020B0604020202020204" pitchFamily="34" charset="0"/>
                        </a:rPr>
                        <a:t>年</a:t>
                      </a:r>
                      <a:r>
                        <a:rPr lang="en-US" altLang="ja-JP" sz="600" dirty="0">
                          <a:effectLst/>
                          <a:latin typeface="arial" panose="020B0604020202020204" pitchFamily="34" charset="0"/>
                        </a:rPr>
                        <a:t>2</a:t>
                      </a:r>
                      <a:r>
                        <a:rPr lang="ja-JP" altLang="en-US" sz="600">
                          <a:effectLst/>
                          <a:latin typeface="arial" panose="020B0604020202020204" pitchFamily="34" charset="0"/>
                        </a:rPr>
                        <a:t>月</a:t>
                      </a:r>
                      <a:r>
                        <a:rPr lang="en-US" altLang="ja-JP" sz="600" dirty="0">
                          <a:effectLst/>
                          <a:latin typeface="arial" panose="020B0604020202020204" pitchFamily="34" charset="0"/>
                        </a:rPr>
                        <a:t>28</a:t>
                      </a:r>
                      <a:r>
                        <a:rPr lang="ja-JP" altLang="en-US" sz="600">
                          <a:effectLst/>
                          <a:latin typeface="arial" panose="020B0604020202020204" pitchFamily="34" charset="0"/>
                        </a:rPr>
                        <a:t>日（水）</a:t>
                      </a:r>
                      <a:r>
                        <a:rPr lang="en-US" altLang="ja-JP" sz="600" dirty="0">
                          <a:effectLst/>
                          <a:latin typeface="arial" panose="020B0604020202020204" pitchFamily="34" charset="0"/>
                        </a:rPr>
                        <a:t>14:00</a:t>
                      </a:r>
                      <a:r>
                        <a:rPr lang="ja-JP" altLang="en-US" sz="600">
                          <a:effectLst/>
                          <a:latin typeface="arial" panose="020B0604020202020204" pitchFamily="34" charset="0"/>
                        </a:rPr>
                        <a:t>～</a:t>
                      </a:r>
                      <a:r>
                        <a:rPr lang="en-US" altLang="ja-JP" sz="600" dirty="0">
                          <a:effectLst/>
                          <a:latin typeface="arial" panose="020B0604020202020204" pitchFamily="34" charset="0"/>
                        </a:rPr>
                        <a:t>14:45</a:t>
                      </a:r>
                      <a:br>
                        <a:rPr lang="en-US" altLang="ja-JP" sz="600" dirty="0">
                          <a:effectLst/>
                          <a:latin typeface="arial" panose="020B0604020202020204" pitchFamily="34" charset="0"/>
                        </a:rPr>
                      </a:br>
                      <a:r>
                        <a:rPr lang="en-US" altLang="ja-JP" sz="600" dirty="0">
                          <a:effectLst/>
                          <a:latin typeface="arial" panose="020B0604020202020204" pitchFamily="34" charset="0"/>
                        </a:rPr>
                        <a:t>※</a:t>
                      </a:r>
                      <a:r>
                        <a:rPr lang="ja-JP" altLang="en-US" sz="600">
                          <a:effectLst/>
                          <a:latin typeface="arial" panose="020B0604020202020204" pitchFamily="34" charset="0"/>
                        </a:rPr>
                        <a:t>個別相談会（希望者のみ）：</a:t>
                      </a:r>
                      <a:r>
                        <a:rPr lang="en-US" altLang="ja-JP" sz="600" dirty="0">
                          <a:effectLst/>
                          <a:latin typeface="arial" panose="020B0604020202020204" pitchFamily="34" charset="0"/>
                        </a:rPr>
                        <a:t>15:00</a:t>
                      </a:r>
                      <a:r>
                        <a:rPr lang="ja-JP" altLang="en-US" sz="600">
                          <a:effectLst/>
                          <a:latin typeface="arial" panose="020B0604020202020204" pitchFamily="34" charset="0"/>
                        </a:rPr>
                        <a:t>～　（</a:t>
                      </a:r>
                      <a:r>
                        <a:rPr lang="en-US" sz="600" dirty="0">
                          <a:effectLst/>
                          <a:latin typeface="arial" panose="020B0604020202020204" pitchFamily="34" charset="0"/>
                        </a:rPr>
                        <a:t>Web</a:t>
                      </a:r>
                      <a:r>
                        <a:rPr lang="ja-JP" altLang="en-US" sz="600">
                          <a:effectLst/>
                          <a:latin typeface="arial" panose="020B0604020202020204" pitchFamily="34" charset="0"/>
                        </a:rPr>
                        <a:t>会議で実施します）</a:t>
                      </a:r>
                    </a:p>
                    <a:p>
                      <a:pPr algn="l" fontAlgn="t"/>
                      <a:r>
                        <a:rPr lang="ja-JP" altLang="en-US" sz="600">
                          <a:effectLst/>
                          <a:latin typeface="arial" panose="020B0604020202020204" pitchFamily="34" charset="0"/>
                        </a:rPr>
                        <a:t> </a:t>
                      </a:r>
                    </a:p>
                    <a:p>
                      <a:pPr algn="l" fontAlgn="t"/>
                      <a:r>
                        <a:rPr lang="ja-JP" altLang="en-US" sz="600">
                          <a:effectLst/>
                          <a:latin typeface="arial" panose="020B0604020202020204" pitchFamily="34" charset="0"/>
                        </a:rPr>
                        <a:t>費用：無料</a:t>
                      </a:r>
                    </a:p>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本セミナーは</a:t>
                      </a:r>
                      <a:r>
                        <a:rPr lang="en-US" sz="600" dirty="0">
                          <a:effectLst/>
                          <a:latin typeface="arial" panose="020B0604020202020204" pitchFamily="34" charset="0"/>
                        </a:rPr>
                        <a:t>Zoom</a:t>
                      </a:r>
                      <a:r>
                        <a:rPr lang="ja-JP" altLang="en-US" sz="600">
                          <a:effectLst/>
                          <a:latin typeface="arial" panose="020B0604020202020204" pitchFamily="34" charset="0"/>
                        </a:rPr>
                        <a:t>による</a:t>
                      </a:r>
                      <a:r>
                        <a:rPr lang="en-US" sz="600" dirty="0">
                          <a:effectLst/>
                          <a:latin typeface="arial" panose="020B0604020202020204" pitchFamily="34" charset="0"/>
                        </a:rPr>
                        <a:t>Web</a:t>
                      </a:r>
                      <a:r>
                        <a:rPr lang="ja-JP" altLang="en-US" sz="600">
                          <a:effectLst/>
                          <a:latin typeface="arial" panose="020B0604020202020204" pitchFamily="34" charset="0"/>
                        </a:rPr>
                        <a:t>セミナーです。</a:t>
                      </a:r>
                      <a:br>
                        <a:rPr lang="ja-JP" altLang="en-US" sz="600">
                          <a:effectLst/>
                          <a:latin typeface="arial" panose="020B0604020202020204" pitchFamily="34" charset="0"/>
                        </a:rPr>
                      </a:br>
                      <a:r>
                        <a:rPr lang="en-US" altLang="ja-JP" sz="600" dirty="0">
                          <a:effectLst/>
                          <a:latin typeface="arial" panose="020B0604020202020204" pitchFamily="34" charset="0"/>
                        </a:rPr>
                        <a:t>※</a:t>
                      </a:r>
                      <a:r>
                        <a:rPr lang="ja-JP" altLang="en-US" sz="600">
                          <a:effectLst/>
                          <a:latin typeface="arial" panose="020B0604020202020204" pitchFamily="34" charset="0"/>
                        </a:rPr>
                        <a:t>セミナーは上記日程で</a:t>
                      </a:r>
                      <a:r>
                        <a:rPr lang="en-US" altLang="ja-JP" sz="600" dirty="0">
                          <a:effectLst/>
                          <a:latin typeface="arial" panose="020B0604020202020204" pitchFamily="34" charset="0"/>
                        </a:rPr>
                        <a:t>2</a:t>
                      </a:r>
                      <a:r>
                        <a:rPr lang="ja-JP" altLang="en-US" sz="600">
                          <a:effectLst/>
                          <a:latin typeface="arial" panose="020B0604020202020204" pitchFamily="34" charset="0"/>
                        </a:rPr>
                        <a:t>回実施します。ご希望の参加日時のフォームよりお申し込みください。</a:t>
                      </a:r>
                      <a:br>
                        <a:rPr lang="ja-JP" altLang="en-US" sz="600">
                          <a:effectLst/>
                          <a:latin typeface="arial" panose="020B0604020202020204" pitchFamily="34" charset="0"/>
                        </a:rPr>
                      </a:br>
                      <a:r>
                        <a:rPr lang="en-US" altLang="ja-JP" sz="600" dirty="0">
                          <a:effectLst/>
                          <a:latin typeface="arial" panose="020B0604020202020204" pitchFamily="34" charset="0"/>
                        </a:rPr>
                        <a:t>※</a:t>
                      </a:r>
                      <a:r>
                        <a:rPr lang="ja-JP" altLang="en-US" sz="600">
                          <a:effectLst/>
                          <a:latin typeface="arial" panose="020B0604020202020204" pitchFamily="34" charset="0"/>
                        </a:rPr>
                        <a:t>参加方法はお申込みいただいた方に別途メールにてご連絡いたします。</a:t>
                      </a:r>
                    </a:p>
                    <a:p>
                      <a:pPr algn="l" fontAlgn="t"/>
                      <a:r>
                        <a:rPr lang="ja-JP" altLang="en-US" sz="600">
                          <a:effectLst/>
                          <a:latin typeface="arial" panose="020B0604020202020204" pitchFamily="34" charset="0"/>
                        </a:rPr>
                        <a:t> </a:t>
                      </a:r>
                    </a:p>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参加特典</a:t>
                      </a:r>
                      <a:r>
                        <a:rPr lang="en-US" altLang="ja-JP" sz="600" dirty="0">
                          <a:effectLst/>
                          <a:latin typeface="arial" panose="020B0604020202020204" pitchFamily="34" charset="0"/>
                        </a:rPr>
                        <a:t>】</a:t>
                      </a:r>
                      <a:br>
                        <a:rPr lang="en-US" altLang="ja-JP" sz="600" dirty="0">
                          <a:effectLst/>
                          <a:latin typeface="arial" panose="020B0604020202020204" pitchFamily="34" charset="0"/>
                        </a:rPr>
                      </a:br>
                      <a:r>
                        <a:rPr lang="ja-JP" altLang="en-US" sz="600">
                          <a:effectLst/>
                          <a:latin typeface="arial" panose="020B0604020202020204" pitchFamily="34" charset="0"/>
                        </a:rPr>
                        <a:t>セミナーにご参加いただいた方には、以下の特典をお付けいたします。</a:t>
                      </a:r>
                      <a:br>
                        <a:rPr lang="ja-JP" altLang="en-US" sz="600">
                          <a:effectLst/>
                          <a:latin typeface="arial" panose="020B0604020202020204" pitchFamily="34" charset="0"/>
                        </a:rPr>
                      </a:br>
                      <a:r>
                        <a:rPr lang="ja-JP" altLang="en-US" sz="600">
                          <a:effectLst/>
                          <a:latin typeface="arial" panose="020B0604020202020204" pitchFamily="34" charset="0"/>
                        </a:rPr>
                        <a:t>・医薬</a:t>
                      </a:r>
                      <a:r>
                        <a:rPr lang="en-US" altLang="ja-JP" sz="600" dirty="0">
                          <a:effectLst/>
                          <a:latin typeface="arial" panose="020B0604020202020204" pitchFamily="34" charset="0"/>
                        </a:rPr>
                        <a:t>/</a:t>
                      </a:r>
                      <a:r>
                        <a:rPr lang="ja-JP" altLang="en-US" sz="600">
                          <a:effectLst/>
                          <a:latin typeface="arial" panose="020B0604020202020204" pitchFamily="34" charset="0"/>
                        </a:rPr>
                        <a:t>医療機器分野ドキュメント　無料ポストエディット（フルエディット）</a:t>
                      </a:r>
                    </a:p>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ご希望の方は、セミナー後のアンケートにご回答ください。</a:t>
                      </a:r>
                      <a:br>
                        <a:rPr lang="ja-JP" altLang="en-US" sz="600">
                          <a:effectLst/>
                          <a:latin typeface="arial" panose="020B0604020202020204" pitchFamily="34" charset="0"/>
                        </a:rPr>
                      </a:br>
                      <a:r>
                        <a:rPr lang="en-US" altLang="ja-JP" sz="600" dirty="0">
                          <a:effectLst/>
                          <a:latin typeface="arial" panose="020B0604020202020204" pitchFamily="34" charset="0"/>
                        </a:rPr>
                        <a:t>※</a:t>
                      </a:r>
                      <a:r>
                        <a:rPr lang="ja-JP" altLang="en-US" sz="600">
                          <a:effectLst/>
                          <a:latin typeface="arial" panose="020B0604020202020204" pitchFamily="34" charset="0"/>
                        </a:rPr>
                        <a:t>いずれも、後日改めてご案内させていただきます。</a:t>
                      </a:r>
                    </a:p>
                    <a:p>
                      <a:pPr algn="l" fontAlgn="t"/>
                      <a:r>
                        <a:rPr lang="ja-JP" altLang="en-US" sz="600">
                          <a:effectLst/>
                          <a:latin typeface="arial" panose="020B0604020202020204" pitchFamily="34" charset="0"/>
                        </a:rPr>
                        <a:t> </a:t>
                      </a:r>
                    </a:p>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対象となる方</a:t>
                      </a:r>
                      <a:r>
                        <a:rPr lang="en-US" altLang="ja-JP" sz="600" dirty="0">
                          <a:effectLst/>
                          <a:latin typeface="arial" panose="020B0604020202020204" pitchFamily="34" charset="0"/>
                        </a:rPr>
                        <a:t>】</a:t>
                      </a:r>
                      <a:br>
                        <a:rPr lang="en-US" altLang="ja-JP" sz="600" dirty="0">
                          <a:effectLst/>
                          <a:latin typeface="arial" panose="020B0604020202020204" pitchFamily="34" charset="0"/>
                        </a:rPr>
                      </a:br>
                      <a:r>
                        <a:rPr lang="ja-JP" altLang="en-US" sz="600">
                          <a:effectLst/>
                          <a:latin typeface="arial" panose="020B0604020202020204" pitchFamily="34" charset="0"/>
                        </a:rPr>
                        <a:t>・医学分野の翻訳をご担当されている方</a:t>
                      </a:r>
                      <a:br>
                        <a:rPr lang="ja-JP" altLang="en-US" sz="600">
                          <a:effectLst/>
                          <a:latin typeface="arial" panose="020B0604020202020204" pitchFamily="34" charset="0"/>
                        </a:rPr>
                      </a:br>
                      <a:r>
                        <a:rPr lang="ja-JP" altLang="en-US" sz="600">
                          <a:effectLst/>
                          <a:latin typeface="arial" panose="020B0604020202020204" pitchFamily="34" charset="0"/>
                        </a:rPr>
                        <a:t>・プリエディット／ポストエディットに課題をお持ちの方</a:t>
                      </a:r>
                      <a:br>
                        <a:rPr lang="ja-JP" altLang="en-US" sz="600">
                          <a:effectLst/>
                          <a:latin typeface="arial" panose="020B0604020202020204" pitchFamily="34" charset="0"/>
                        </a:rPr>
                      </a:br>
                      <a:r>
                        <a:rPr lang="ja-JP" altLang="en-US" sz="600">
                          <a:effectLst/>
                          <a:latin typeface="arial" panose="020B0604020202020204" pitchFamily="34" charset="0"/>
                        </a:rPr>
                        <a:t>・</a:t>
                      </a:r>
                      <a:r>
                        <a:rPr lang="en-US" sz="600" dirty="0" err="1">
                          <a:effectLst/>
                          <a:latin typeface="arial" panose="020B0604020202020204" pitchFamily="34" charset="0"/>
                        </a:rPr>
                        <a:t>DeepL／ChatGPT</a:t>
                      </a:r>
                      <a:r>
                        <a:rPr lang="ja-JP" altLang="en-US" sz="600">
                          <a:effectLst/>
                          <a:latin typeface="arial" panose="020B0604020202020204" pitchFamily="34" charset="0"/>
                        </a:rPr>
                        <a:t>の翻訳業務活用を検討されている方</a:t>
                      </a:r>
                    </a:p>
                    <a:p>
                      <a:pPr algn="l" fontAlgn="t"/>
                      <a:r>
                        <a:rPr lang="ja-JP" altLang="en-US" sz="600">
                          <a:effectLst/>
                          <a:latin typeface="arial" panose="020B0604020202020204" pitchFamily="34" charset="0"/>
                        </a:rPr>
                        <a:t> </a:t>
                      </a:r>
                    </a:p>
                    <a:p>
                      <a:pPr algn="l" fontAlgn="t"/>
                      <a:r>
                        <a:rPr lang="en-US" altLang="ja-JP" sz="600" dirty="0">
                          <a:effectLst/>
                          <a:latin typeface="arial" panose="020B0604020202020204" pitchFamily="34" charset="0"/>
                        </a:rPr>
                        <a:t>【</a:t>
                      </a:r>
                      <a:r>
                        <a:rPr lang="ja-JP" altLang="en-US" sz="600">
                          <a:effectLst/>
                          <a:latin typeface="arial" panose="020B0604020202020204" pitchFamily="34" charset="0"/>
                        </a:rPr>
                        <a:t>セミナー内容</a:t>
                      </a:r>
                      <a:r>
                        <a:rPr lang="en-US" altLang="ja-JP" sz="600" dirty="0">
                          <a:effectLst/>
                          <a:latin typeface="arial" panose="020B0604020202020204" pitchFamily="34" charset="0"/>
                        </a:rPr>
                        <a:t>】</a:t>
                      </a:r>
                      <a:br>
                        <a:rPr lang="en-US" altLang="ja-JP" sz="600" dirty="0">
                          <a:effectLst/>
                          <a:latin typeface="arial" panose="020B0604020202020204" pitchFamily="34" charset="0"/>
                        </a:rPr>
                      </a:br>
                      <a:r>
                        <a:rPr lang="ja-JP" altLang="en-US" sz="600">
                          <a:effectLst/>
                          <a:latin typeface="arial" panose="020B0604020202020204" pitchFamily="34" charset="0"/>
                        </a:rPr>
                        <a:t>・</a:t>
                      </a:r>
                      <a:r>
                        <a:rPr lang="en-US" sz="600" dirty="0" err="1">
                          <a:effectLst/>
                          <a:latin typeface="arial" panose="020B0604020202020204" pitchFamily="34" charset="0"/>
                        </a:rPr>
                        <a:t>DeepL／ChatGPT</a:t>
                      </a:r>
                      <a:r>
                        <a:rPr lang="ja-JP" altLang="en-US" sz="600">
                          <a:effectLst/>
                          <a:latin typeface="arial" panose="020B0604020202020204" pitchFamily="34" charset="0"/>
                        </a:rPr>
                        <a:t>の概要</a:t>
                      </a:r>
                      <a:br>
                        <a:rPr lang="ja-JP" altLang="en-US" sz="600">
                          <a:effectLst/>
                          <a:latin typeface="arial" panose="020B0604020202020204" pitchFamily="34" charset="0"/>
                        </a:rPr>
                      </a:br>
                      <a:r>
                        <a:rPr lang="ja-JP" altLang="en-US" sz="600">
                          <a:effectLst/>
                          <a:latin typeface="arial" panose="020B0604020202020204" pitchFamily="34" charset="0"/>
                        </a:rPr>
                        <a:t>・</a:t>
                      </a:r>
                      <a:r>
                        <a:rPr lang="en-US" sz="600" dirty="0" err="1">
                          <a:effectLst/>
                          <a:latin typeface="arial" panose="020B0604020202020204" pitchFamily="34" charset="0"/>
                        </a:rPr>
                        <a:t>DeepL／ChatGPT</a:t>
                      </a:r>
                      <a:r>
                        <a:rPr lang="ja-JP" altLang="en-US" sz="600">
                          <a:effectLst/>
                          <a:latin typeface="arial" panose="020B0604020202020204" pitchFamily="34" charset="0"/>
                        </a:rPr>
                        <a:t>を用いたプリエディット／ポストエディットの注意点および実例</a:t>
                      </a:r>
                      <a:br>
                        <a:rPr lang="ja-JP" altLang="en-US" sz="600">
                          <a:effectLst/>
                          <a:latin typeface="arial" panose="020B0604020202020204" pitchFamily="34" charset="0"/>
                        </a:rPr>
                      </a:br>
                      <a:r>
                        <a:rPr lang="ja-JP" altLang="en-US" sz="600">
                          <a:effectLst/>
                          <a:latin typeface="arial" panose="020B0604020202020204" pitchFamily="34" charset="0"/>
                        </a:rPr>
                        <a:t>・まとめ</a:t>
                      </a:r>
                    </a:p>
                  </a:txBody>
                  <a:tcPr marL="31568" marR="31568" marT="31568" marB="31568">
                    <a:lnL>
                      <a:noFill/>
                    </a:lnL>
                    <a:lnR>
                      <a:noFill/>
                    </a:lnR>
                    <a:lnT>
                      <a:noFill/>
                    </a:lnT>
                    <a:lnB>
                      <a:noFill/>
                    </a:lnB>
                    <a:solidFill>
                      <a:srgbClr val="FFFFFF"/>
                    </a:solidFill>
                  </a:tcPr>
                </a:tc>
                <a:extLst>
                  <a:ext uri="{0D108BD9-81ED-4DB2-BD59-A6C34878D82A}">
                    <a16:rowId xmlns:a16="http://schemas.microsoft.com/office/drawing/2014/main" val="3376638601"/>
                  </a:ext>
                </a:extLst>
              </a:tr>
              <a:tr h="179584">
                <a:tc>
                  <a:txBody>
                    <a:bodyPr/>
                    <a:lstStyle/>
                    <a:p>
                      <a:pPr algn="ctr" fontAlgn="t"/>
                      <a:r>
                        <a:rPr lang="ja-JP" altLang="en-US" sz="600" u="none" strike="noStrike">
                          <a:solidFill>
                            <a:srgbClr val="FFFFFF"/>
                          </a:solidFill>
                          <a:effectLst/>
                          <a:latin typeface="arial" panose="020B0604020202020204" pitchFamily="34" charset="0"/>
                          <a:hlinkClick r:id="rId2"/>
                        </a:rPr>
                        <a:t>セミナー詳細・申込みはこちら</a:t>
                      </a:r>
                      <a:endParaRPr lang="ja-JP" altLang="en-US" sz="600">
                        <a:effectLst/>
                        <a:latin typeface="arial" panose="020B0604020202020204" pitchFamily="34" charset="0"/>
                      </a:endParaRPr>
                    </a:p>
                  </a:txBody>
                  <a:tcPr marL="31568" marR="31568" marT="31568" marB="31568">
                    <a:lnL>
                      <a:noFill/>
                    </a:lnL>
                    <a:lnR>
                      <a:noFill/>
                    </a:lnR>
                    <a:lnT>
                      <a:noFill/>
                    </a:lnT>
                    <a:lnB>
                      <a:noFill/>
                    </a:lnB>
                    <a:solidFill>
                      <a:srgbClr val="FFFFFF"/>
                    </a:solidFill>
                  </a:tcPr>
                </a:tc>
                <a:extLst>
                  <a:ext uri="{0D108BD9-81ED-4DB2-BD59-A6C34878D82A}">
                    <a16:rowId xmlns:a16="http://schemas.microsoft.com/office/drawing/2014/main" val="4155007560"/>
                  </a:ext>
                </a:extLst>
              </a:tr>
            </a:tbl>
          </a:graphicData>
        </a:graphic>
      </p:graphicFrame>
      <p:sp>
        <p:nvSpPr>
          <p:cNvPr id="5" name="TextBox 4">
            <a:extLst>
              <a:ext uri="{FF2B5EF4-FFF2-40B4-BE49-F238E27FC236}">
                <a16:creationId xmlns:a16="http://schemas.microsoft.com/office/drawing/2014/main" id="{09103867-FC68-7D20-EC1D-47306B689215}"/>
              </a:ext>
            </a:extLst>
          </p:cNvPr>
          <p:cNvSpPr txBox="1"/>
          <p:nvPr/>
        </p:nvSpPr>
        <p:spPr>
          <a:xfrm>
            <a:off x="838200" y="1252331"/>
            <a:ext cx="8944564" cy="1815882"/>
          </a:xfrm>
          <a:prstGeom prst="rect">
            <a:avLst/>
          </a:prstGeom>
          <a:noFill/>
        </p:spPr>
        <p:txBody>
          <a:bodyPr wrap="none" rtlCol="0">
            <a:spAutoFit/>
          </a:bodyPr>
          <a:lstStyle/>
          <a:p>
            <a:pPr algn="l" fontAlgn="t"/>
            <a:r>
              <a:rPr lang="en-US" altLang="ja-JP" sz="1600" dirty="0">
                <a:effectLst/>
                <a:latin typeface="arial" panose="020B0604020202020204" pitchFamily="34" charset="0"/>
              </a:rPr>
              <a:t>2024</a:t>
            </a:r>
            <a:r>
              <a:rPr lang="ja-JP" altLang="en-US" sz="1600">
                <a:effectLst/>
                <a:latin typeface="arial" panose="020B0604020202020204" pitchFamily="34" charset="0"/>
              </a:rPr>
              <a:t>年</a:t>
            </a:r>
            <a:r>
              <a:rPr lang="en-US" altLang="ja-JP" sz="1600" dirty="0">
                <a:effectLst/>
                <a:latin typeface="arial" panose="020B0604020202020204" pitchFamily="34" charset="0"/>
              </a:rPr>
              <a:t>2</a:t>
            </a:r>
            <a:r>
              <a:rPr lang="ja-JP" altLang="en-US" sz="1600">
                <a:effectLst/>
                <a:latin typeface="arial" panose="020B0604020202020204" pitchFamily="34" charset="0"/>
              </a:rPr>
              <a:t>月</a:t>
            </a:r>
            <a:r>
              <a:rPr lang="en-US" altLang="ja-JP" sz="1600" dirty="0">
                <a:effectLst/>
                <a:latin typeface="arial" panose="020B0604020202020204" pitchFamily="34" charset="0"/>
              </a:rPr>
              <a:t>20</a:t>
            </a:r>
            <a:r>
              <a:rPr lang="ja-JP" altLang="en-US" sz="1600">
                <a:effectLst/>
                <a:latin typeface="arial" panose="020B0604020202020204" pitchFamily="34" charset="0"/>
              </a:rPr>
              <a:t>日（火）および</a:t>
            </a:r>
            <a:r>
              <a:rPr lang="en-US" altLang="ja-JP" sz="1600" dirty="0">
                <a:effectLst/>
                <a:latin typeface="arial" panose="020B0604020202020204" pitchFamily="34" charset="0"/>
              </a:rPr>
              <a:t>2024</a:t>
            </a:r>
            <a:r>
              <a:rPr lang="ja-JP" altLang="en-US" sz="1600">
                <a:effectLst/>
                <a:latin typeface="arial" panose="020B0604020202020204" pitchFamily="34" charset="0"/>
              </a:rPr>
              <a:t>年</a:t>
            </a:r>
            <a:r>
              <a:rPr lang="en-US" altLang="ja-JP" sz="1600" dirty="0">
                <a:effectLst/>
                <a:latin typeface="arial" panose="020B0604020202020204" pitchFamily="34" charset="0"/>
              </a:rPr>
              <a:t>2</a:t>
            </a:r>
            <a:r>
              <a:rPr lang="ja-JP" altLang="en-US" sz="1600">
                <a:effectLst/>
                <a:latin typeface="arial" panose="020B0604020202020204" pitchFamily="34" charset="0"/>
              </a:rPr>
              <a:t>月</a:t>
            </a:r>
            <a:r>
              <a:rPr lang="en-US" altLang="ja-JP" sz="1600" dirty="0">
                <a:effectLst/>
                <a:latin typeface="arial" panose="020B0604020202020204" pitchFamily="34" charset="0"/>
              </a:rPr>
              <a:t>28</a:t>
            </a:r>
            <a:r>
              <a:rPr lang="ja-JP" altLang="en-US" sz="1600">
                <a:effectLst/>
                <a:latin typeface="arial" panose="020B0604020202020204" pitchFamily="34" charset="0"/>
              </a:rPr>
              <a:t>日（水）に</a:t>
            </a:r>
            <a:r>
              <a:rPr lang="en-US" sz="1600" dirty="0">
                <a:effectLst/>
                <a:latin typeface="arial" panose="020B0604020202020204" pitchFamily="34" charset="0"/>
              </a:rPr>
              <a:t>Web</a:t>
            </a:r>
            <a:r>
              <a:rPr lang="ja-JP" altLang="en-US" sz="1600">
                <a:effectLst/>
                <a:latin typeface="arial" panose="020B0604020202020204" pitchFamily="34" charset="0"/>
              </a:rPr>
              <a:t>セミナー</a:t>
            </a:r>
          </a:p>
          <a:p>
            <a:pPr algn="l" fontAlgn="t"/>
            <a:r>
              <a:rPr lang="en-US" altLang="ja-JP" sz="1600" u="sng" dirty="0">
                <a:solidFill>
                  <a:srgbClr val="0000EE"/>
                </a:solidFill>
                <a:effectLst/>
                <a:latin typeface="arial" panose="020B0604020202020204" pitchFamily="34" charset="0"/>
                <a:hlinkClick r:id="rId3"/>
              </a:rPr>
              <a:t>【</a:t>
            </a:r>
            <a:r>
              <a:rPr lang="ja-JP" altLang="en-US" sz="1600" u="sng">
                <a:solidFill>
                  <a:srgbClr val="0000EE"/>
                </a:solidFill>
                <a:effectLst/>
                <a:latin typeface="arial" panose="020B0604020202020204" pitchFamily="34" charset="0"/>
                <a:hlinkClick r:id="rId3"/>
              </a:rPr>
              <a:t>無料ポストエディット特典付</a:t>
            </a:r>
            <a:r>
              <a:rPr lang="en-US" altLang="ja-JP" sz="1600" u="sng" dirty="0">
                <a:solidFill>
                  <a:srgbClr val="0000EE"/>
                </a:solidFill>
                <a:effectLst/>
                <a:latin typeface="arial" panose="020B0604020202020204" pitchFamily="34" charset="0"/>
                <a:hlinkClick r:id="rId3"/>
              </a:rPr>
              <a:t>】</a:t>
            </a:r>
            <a:br>
              <a:rPr lang="ja-JP" altLang="en-US" sz="1600">
                <a:effectLst/>
                <a:latin typeface="arial" panose="020B0604020202020204" pitchFamily="34" charset="0"/>
              </a:rPr>
            </a:br>
            <a:r>
              <a:rPr lang="ja-JP" altLang="en-US" sz="1600" u="sng">
                <a:solidFill>
                  <a:srgbClr val="0000EE"/>
                </a:solidFill>
                <a:effectLst/>
                <a:latin typeface="arial" panose="020B0604020202020204" pitchFamily="34" charset="0"/>
                <a:hlinkClick r:id="rId4"/>
              </a:rPr>
              <a:t>医学分野の</a:t>
            </a:r>
            <a:r>
              <a:rPr lang="en-US" sz="1600" u="sng" dirty="0">
                <a:solidFill>
                  <a:srgbClr val="0000EE"/>
                </a:solidFill>
                <a:effectLst/>
                <a:latin typeface="arial" panose="020B0604020202020204" pitchFamily="34" charset="0"/>
                <a:hlinkClick r:id="rId4"/>
              </a:rPr>
              <a:t>AI</a:t>
            </a:r>
            <a:r>
              <a:rPr lang="ja-JP" altLang="en-US" sz="1600" u="sng">
                <a:solidFill>
                  <a:srgbClr val="0000EE"/>
                </a:solidFill>
                <a:effectLst/>
                <a:latin typeface="arial" panose="020B0604020202020204" pitchFamily="34" charset="0"/>
                <a:hlinkClick r:id="rId4"/>
              </a:rPr>
              <a:t>翻訳力：</a:t>
            </a:r>
            <a:r>
              <a:rPr lang="en-US" sz="1600" u="sng" dirty="0">
                <a:solidFill>
                  <a:srgbClr val="0000EE"/>
                </a:solidFill>
                <a:effectLst/>
                <a:latin typeface="arial" panose="020B0604020202020204" pitchFamily="34" charset="0"/>
                <a:hlinkClick r:id="rId4"/>
              </a:rPr>
              <a:t>ChatGPT</a:t>
            </a:r>
            <a:r>
              <a:rPr lang="ja-JP" altLang="en-US" sz="1600" u="sng">
                <a:solidFill>
                  <a:srgbClr val="0000EE"/>
                </a:solidFill>
                <a:effectLst/>
                <a:latin typeface="arial" panose="020B0604020202020204" pitchFamily="34" charset="0"/>
                <a:hlinkClick r:id="rId4"/>
              </a:rPr>
              <a:t>と</a:t>
            </a:r>
            <a:r>
              <a:rPr lang="en-US" sz="1600" u="sng" dirty="0">
                <a:solidFill>
                  <a:srgbClr val="0000EE"/>
                </a:solidFill>
                <a:effectLst/>
                <a:latin typeface="arial" panose="020B0604020202020204" pitchFamily="34" charset="0"/>
                <a:hlinkClick r:id="rId4"/>
              </a:rPr>
              <a:t>DeepL</a:t>
            </a:r>
            <a:r>
              <a:rPr lang="ja-JP" altLang="en-US" sz="1600" u="sng">
                <a:solidFill>
                  <a:srgbClr val="0000EE"/>
                </a:solidFill>
                <a:effectLst/>
                <a:latin typeface="arial" panose="020B0604020202020204" pitchFamily="34" charset="0"/>
                <a:hlinkClick r:id="rId4"/>
              </a:rPr>
              <a:t>のプリエディット</a:t>
            </a:r>
            <a:r>
              <a:rPr lang="en-US" altLang="ja-JP" sz="1600" u="sng" dirty="0">
                <a:solidFill>
                  <a:srgbClr val="0000EE"/>
                </a:solidFill>
                <a:effectLst/>
                <a:latin typeface="arial" panose="020B0604020202020204" pitchFamily="34" charset="0"/>
                <a:hlinkClick r:id="rId4"/>
              </a:rPr>
              <a:t>/</a:t>
            </a:r>
            <a:r>
              <a:rPr lang="ja-JP" altLang="en-US" sz="1600" u="sng">
                <a:solidFill>
                  <a:srgbClr val="0000EE"/>
                </a:solidFill>
                <a:effectLst/>
                <a:latin typeface="arial" panose="020B0604020202020204" pitchFamily="34" charset="0"/>
                <a:hlinkClick r:id="rId4"/>
              </a:rPr>
              <a:t>ポストエディット例</a:t>
            </a:r>
            <a:endParaRPr lang="ja-JP" altLang="en-US" sz="1600">
              <a:effectLst/>
              <a:latin typeface="arial" panose="020B0604020202020204" pitchFamily="34" charset="0"/>
            </a:endParaRPr>
          </a:p>
          <a:p>
            <a:pPr algn="l" fontAlgn="t"/>
            <a:r>
              <a:rPr lang="ja-JP" altLang="en-US" sz="1600">
                <a:effectLst/>
                <a:latin typeface="arial" panose="020B0604020202020204" pitchFamily="34" charset="0"/>
              </a:rPr>
              <a:t>を開催します。</a:t>
            </a:r>
          </a:p>
          <a:p>
            <a:pPr algn="l" fontAlgn="t"/>
            <a:r>
              <a:rPr lang="en-US" altLang="ja-JP" sz="1600" dirty="0">
                <a:effectLst/>
                <a:latin typeface="arial" panose="020B0604020202020204" pitchFamily="34" charset="0"/>
              </a:rPr>
              <a:t>※</a:t>
            </a:r>
            <a:r>
              <a:rPr lang="ja-JP" altLang="en-US" sz="1600">
                <a:effectLst/>
                <a:latin typeface="arial" panose="020B0604020202020204" pitchFamily="34" charset="0"/>
              </a:rPr>
              <a:t>セミナー内容は両日とも同じとなります。</a:t>
            </a:r>
            <a:br>
              <a:rPr lang="ja-JP" altLang="en-US" sz="1600">
                <a:effectLst/>
                <a:latin typeface="arial" panose="020B0604020202020204" pitchFamily="34" charset="0"/>
              </a:rPr>
            </a:br>
            <a:r>
              <a:rPr lang="en-US" altLang="ja-JP" sz="1600" dirty="0">
                <a:effectLst/>
                <a:latin typeface="arial" panose="020B0604020202020204" pitchFamily="34" charset="0"/>
              </a:rPr>
              <a:t>※</a:t>
            </a:r>
            <a:r>
              <a:rPr lang="ja-JP" altLang="en-US" sz="1600">
                <a:effectLst/>
                <a:latin typeface="arial" panose="020B0604020202020204" pitchFamily="34" charset="0"/>
              </a:rPr>
              <a:t>本セミナー内容は</a:t>
            </a:r>
            <a:r>
              <a:rPr lang="en-US" altLang="ja-JP" sz="1600" dirty="0">
                <a:effectLst/>
                <a:latin typeface="arial" panose="020B0604020202020204" pitchFamily="34" charset="0"/>
              </a:rPr>
              <a:t>2023</a:t>
            </a:r>
            <a:r>
              <a:rPr lang="ja-JP" altLang="en-US" sz="1600">
                <a:effectLst/>
                <a:latin typeface="arial" panose="020B0604020202020204" pitchFamily="34" charset="0"/>
              </a:rPr>
              <a:t>年</a:t>
            </a:r>
            <a:r>
              <a:rPr lang="en-US" altLang="ja-JP" sz="1600" dirty="0">
                <a:effectLst/>
                <a:latin typeface="arial" panose="020B0604020202020204" pitchFamily="34" charset="0"/>
              </a:rPr>
              <a:t>10</a:t>
            </a:r>
            <a:r>
              <a:rPr lang="ja-JP" altLang="en-US" sz="1600">
                <a:effectLst/>
                <a:latin typeface="arial" panose="020B0604020202020204" pitchFamily="34" charset="0"/>
              </a:rPr>
              <a:t>月</a:t>
            </a:r>
            <a:r>
              <a:rPr lang="en-US" altLang="ja-JP" sz="1600" dirty="0">
                <a:effectLst/>
                <a:latin typeface="arial" panose="020B0604020202020204" pitchFamily="34" charset="0"/>
              </a:rPr>
              <a:t>13</a:t>
            </a:r>
            <a:r>
              <a:rPr lang="ja-JP" altLang="en-US" sz="1600">
                <a:effectLst/>
                <a:latin typeface="arial" panose="020B0604020202020204" pitchFamily="34" charset="0"/>
              </a:rPr>
              <a:t>日および</a:t>
            </a:r>
            <a:r>
              <a:rPr lang="en-US" altLang="ja-JP" sz="1600" dirty="0">
                <a:effectLst/>
                <a:latin typeface="arial" panose="020B0604020202020204" pitchFamily="34" charset="0"/>
              </a:rPr>
              <a:t>10</a:t>
            </a:r>
            <a:r>
              <a:rPr lang="ja-JP" altLang="en-US" sz="1600">
                <a:effectLst/>
                <a:latin typeface="arial" panose="020B0604020202020204" pitchFamily="34" charset="0"/>
              </a:rPr>
              <a:t>月</a:t>
            </a:r>
            <a:r>
              <a:rPr lang="en-US" altLang="ja-JP" sz="1600" dirty="0">
                <a:effectLst/>
                <a:latin typeface="arial" panose="020B0604020202020204" pitchFamily="34" charset="0"/>
              </a:rPr>
              <a:t>17</a:t>
            </a:r>
            <a:r>
              <a:rPr lang="ja-JP" altLang="en-US" sz="1600">
                <a:effectLst/>
                <a:latin typeface="arial" panose="020B0604020202020204" pitchFamily="34" charset="0"/>
              </a:rPr>
              <a:t>日に開催した</a:t>
            </a:r>
            <a:r>
              <a:rPr lang="en-US" sz="1600" dirty="0">
                <a:effectLst/>
                <a:latin typeface="arial" panose="020B0604020202020204" pitchFamily="34" charset="0"/>
              </a:rPr>
              <a:t>Web</a:t>
            </a:r>
            <a:r>
              <a:rPr lang="ja-JP" altLang="en-US" sz="1600">
                <a:effectLst/>
                <a:latin typeface="arial" panose="020B0604020202020204" pitchFamily="34" charset="0"/>
              </a:rPr>
              <a:t>セミナーの内容に加えて、</a:t>
            </a:r>
            <a:endParaRPr lang="en-US" altLang="ja-JP" sz="1600" dirty="0">
              <a:effectLst/>
              <a:latin typeface="arial" panose="020B0604020202020204" pitchFamily="34" charset="0"/>
            </a:endParaRPr>
          </a:p>
          <a:p>
            <a:pPr algn="l" fontAlgn="t"/>
            <a:r>
              <a:rPr lang="en-US" sz="1600" dirty="0" err="1">
                <a:effectLst/>
                <a:latin typeface="arial" panose="020B0604020202020204" pitchFamily="34" charset="0"/>
              </a:rPr>
              <a:t>ChatGPT</a:t>
            </a:r>
            <a:r>
              <a:rPr lang="ja-JP" altLang="en-US" sz="1600">
                <a:effectLst/>
                <a:latin typeface="arial" panose="020B0604020202020204" pitchFamily="34" charset="0"/>
              </a:rPr>
              <a:t>のプロンプト活用例についてご説明いたします。</a:t>
            </a:r>
          </a:p>
        </p:txBody>
      </p:sp>
      <p:sp>
        <p:nvSpPr>
          <p:cNvPr id="6" name="TextBox 5">
            <a:extLst>
              <a:ext uri="{FF2B5EF4-FFF2-40B4-BE49-F238E27FC236}">
                <a16:creationId xmlns:a16="http://schemas.microsoft.com/office/drawing/2014/main" id="{BE40EFCF-A1F3-B1A8-69BE-267CB947C67B}"/>
              </a:ext>
            </a:extLst>
          </p:cNvPr>
          <p:cNvSpPr txBox="1"/>
          <p:nvPr/>
        </p:nvSpPr>
        <p:spPr>
          <a:xfrm>
            <a:off x="838200" y="3068213"/>
            <a:ext cx="11032301" cy="1477328"/>
          </a:xfrm>
          <a:prstGeom prst="rect">
            <a:avLst/>
          </a:prstGeom>
          <a:noFill/>
        </p:spPr>
        <p:txBody>
          <a:bodyPr wrap="square" rtlCol="0">
            <a:spAutoFit/>
          </a:bodyPr>
          <a:lstStyle/>
          <a:p>
            <a:pPr marL="0" algn="ctr" rtl="0" eaLnBrk="1" fontAlgn="t" latinLnBrk="0" hangingPunct="1">
              <a:spcBef>
                <a:spcPts val="0"/>
              </a:spcBef>
              <a:spcAft>
                <a:spcPts val="0"/>
              </a:spcAft>
            </a:pPr>
            <a:r>
              <a:rPr lang="ja-JP" sz="1800" b="0" i="0" u="none" strike="noStrike" kern="1200">
                <a:solidFill>
                  <a:srgbClr val="FFFFFF"/>
                </a:solidFill>
                <a:effectLst/>
                <a:latin typeface="arial" panose="020B0604020202020204" pitchFamily="34" charset="0"/>
                <a:hlinkClick r:id="rId5"/>
              </a:rPr>
              <a:t>セミナー詳細・申込みはこちら</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rPr>
              <a:t>今回は、ビジネスシーンでの活用も注目されている</a:t>
            </a:r>
            <a:r>
              <a:rPr lang="en-US" sz="1800" b="0" i="0" u="none" strike="noStrike" kern="1200" dirty="0" err="1">
                <a:solidFill>
                  <a:srgbClr val="000000"/>
                </a:solidFill>
                <a:effectLst/>
                <a:latin typeface="arial" panose="020B0604020202020204" pitchFamily="34" charset="0"/>
              </a:rPr>
              <a:t>DeepL</a:t>
            </a:r>
            <a:r>
              <a:rPr lang="ja-JP" sz="1800" b="0" i="0" u="none" strike="noStrike" kern="1200">
                <a:solidFill>
                  <a:srgbClr val="000000"/>
                </a:solidFill>
                <a:effectLst/>
                <a:latin typeface="arial" panose="020B0604020202020204" pitchFamily="34" charset="0"/>
              </a:rPr>
              <a:t>の医学分野における活用についてご紹介します。</a:t>
            </a:r>
            <a:br>
              <a:rPr lang="ja-JP" sz="1800" b="0" i="0" u="none" strike="noStrike" kern="1200">
                <a:solidFill>
                  <a:srgbClr val="000000"/>
                </a:solidFill>
                <a:effectLst/>
                <a:latin typeface="arial" panose="020B0604020202020204" pitchFamily="34" charset="0"/>
              </a:rPr>
            </a:br>
            <a:r>
              <a:rPr lang="en-US" sz="1800" b="0" i="0" u="none" strike="noStrike" kern="1200" dirty="0" err="1">
                <a:solidFill>
                  <a:srgbClr val="000000"/>
                </a:solidFill>
                <a:effectLst/>
                <a:latin typeface="arial" panose="020B0604020202020204" pitchFamily="34" charset="0"/>
              </a:rPr>
              <a:t>ChatGPT</a:t>
            </a:r>
            <a:r>
              <a:rPr lang="ja-JP" sz="1800" b="0" i="0" u="none" strike="noStrike" kern="1200">
                <a:solidFill>
                  <a:srgbClr val="000000"/>
                </a:solidFill>
                <a:effectLst/>
                <a:latin typeface="arial" panose="020B0604020202020204" pitchFamily="34" charset="0"/>
              </a:rPr>
              <a:t>と比較しながら、注意点</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プリエディット</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ポストエディット事例も含めてご紹介します。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同業他社、個人の方のご参加はお断りさせて頂く場合がございます。</a:t>
            </a:r>
            <a:endParaRPr lang="en-JP" sz="1800" b="0" i="0" u="none" strike="noStrike" dirty="0">
              <a:effectLst/>
              <a:latin typeface="Arial" panose="020B0604020202020204" pitchFamily="34" charset="0"/>
            </a:endParaRPr>
          </a:p>
          <a:p>
            <a:endParaRPr lang="en-JP" dirty="0"/>
          </a:p>
        </p:txBody>
      </p:sp>
      <p:sp>
        <p:nvSpPr>
          <p:cNvPr id="7" name="TextBox 6">
            <a:extLst>
              <a:ext uri="{FF2B5EF4-FFF2-40B4-BE49-F238E27FC236}">
                <a16:creationId xmlns:a16="http://schemas.microsoft.com/office/drawing/2014/main" id="{AAFB7C65-A06A-A2F7-51E3-F2CFC280EF28}"/>
              </a:ext>
            </a:extLst>
          </p:cNvPr>
          <p:cNvSpPr txBox="1"/>
          <p:nvPr/>
        </p:nvSpPr>
        <p:spPr>
          <a:xfrm>
            <a:off x="1115100" y="5367130"/>
            <a:ext cx="10238700" cy="7571303"/>
          </a:xfrm>
          <a:prstGeom prst="rect">
            <a:avLst/>
          </a:prstGeom>
          <a:noFill/>
        </p:spPr>
        <p:txBody>
          <a:bodyPr wrap="none" rtlCol="0">
            <a:spAutoFit/>
          </a:bodyPr>
          <a:lstStyle/>
          <a:p>
            <a:pPr marL="0" algn="l" rtl="0" eaLnBrk="1" fontAlgn="t" latinLnBrk="0" hangingPunct="1">
              <a:spcBef>
                <a:spcPts val="0"/>
              </a:spcBef>
              <a:spcAft>
                <a:spcPts val="0"/>
              </a:spcAft>
            </a:pPr>
            <a:r>
              <a:rPr lang="en-JP" sz="1800" b="0" i="0" u="none" strike="noStrike" kern="1200" dirty="0">
                <a:solidFill>
                  <a:srgbClr val="000000"/>
                </a:solidFill>
                <a:effectLst/>
                <a:latin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開催要領</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日時：</a:t>
            </a:r>
            <a:r>
              <a:rPr lang="en-US" sz="1800" b="0" i="0" u="none" strike="noStrike" kern="1200" dirty="0">
                <a:solidFill>
                  <a:srgbClr val="000000"/>
                </a:solidFill>
                <a:effectLst/>
                <a:latin typeface="arial" panose="020B0604020202020204" pitchFamily="34" charset="0"/>
              </a:rPr>
              <a:t>2024</a:t>
            </a:r>
            <a:r>
              <a:rPr lang="ja-JP" sz="1800" b="0" i="0" u="none" strike="noStrike" kern="1200">
                <a:solidFill>
                  <a:srgbClr val="000000"/>
                </a:solidFill>
                <a:effectLst/>
                <a:latin typeface="arial" panose="020B0604020202020204" pitchFamily="34" charset="0"/>
              </a:rPr>
              <a:t>年</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月</a:t>
            </a:r>
            <a:r>
              <a:rPr lang="en-US" sz="1800" b="0" i="0" u="none" strike="noStrike" kern="1200" dirty="0">
                <a:solidFill>
                  <a:srgbClr val="000000"/>
                </a:solidFill>
                <a:effectLst/>
                <a:latin typeface="arial" panose="020B0604020202020204" pitchFamily="34" charset="0"/>
              </a:rPr>
              <a:t>20</a:t>
            </a:r>
            <a:r>
              <a:rPr lang="ja-JP" sz="1800" b="0" i="0" u="none" strike="noStrike" kern="1200">
                <a:solidFill>
                  <a:srgbClr val="000000"/>
                </a:solidFill>
                <a:effectLst/>
                <a:latin typeface="arial" panose="020B0604020202020204" pitchFamily="34" charset="0"/>
              </a:rPr>
              <a:t>日（火）</a:t>
            </a:r>
            <a:r>
              <a:rPr lang="en-US" sz="1800" b="0" i="0" u="none" strike="noStrike" kern="1200" dirty="0">
                <a:solidFill>
                  <a:srgbClr val="000000"/>
                </a:solidFill>
                <a:effectLst/>
                <a:latin typeface="arial" panose="020B0604020202020204" pitchFamily="34" charset="0"/>
              </a:rPr>
              <a:t>14:00</a:t>
            </a:r>
            <a:r>
              <a:rPr lang="ja-JP" sz="1800" b="0" i="0" u="none" strike="noStrike" kern="1200">
                <a:solidFill>
                  <a:srgbClr val="000000"/>
                </a:solidFill>
                <a:effectLst/>
                <a:latin typeface="arial" panose="020B0604020202020204" pitchFamily="34" charset="0"/>
              </a:rPr>
              <a:t>～</a:t>
            </a:r>
            <a:r>
              <a:rPr lang="en-US" sz="1800" b="0" i="0" u="none" strike="noStrike" kern="1200" dirty="0">
                <a:solidFill>
                  <a:srgbClr val="000000"/>
                </a:solidFill>
                <a:effectLst/>
                <a:latin typeface="arial" panose="020B0604020202020204" pitchFamily="34" charset="0"/>
              </a:rPr>
              <a:t>14:45</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　　：</a:t>
            </a:r>
            <a:r>
              <a:rPr lang="en-US" sz="1800" b="0" i="0" u="none" strike="noStrike" kern="1200" dirty="0">
                <a:solidFill>
                  <a:srgbClr val="000000"/>
                </a:solidFill>
                <a:effectLst/>
                <a:latin typeface="arial" panose="020B0604020202020204" pitchFamily="34" charset="0"/>
              </a:rPr>
              <a:t>2024</a:t>
            </a:r>
            <a:r>
              <a:rPr lang="ja-JP" sz="1800" b="0" i="0" u="none" strike="noStrike" kern="1200">
                <a:solidFill>
                  <a:srgbClr val="000000"/>
                </a:solidFill>
                <a:effectLst/>
                <a:latin typeface="arial" panose="020B0604020202020204" pitchFamily="34" charset="0"/>
              </a:rPr>
              <a:t>年</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月</a:t>
            </a:r>
            <a:r>
              <a:rPr lang="en-US" sz="1800" b="0" i="0" u="none" strike="noStrike" kern="1200" dirty="0">
                <a:solidFill>
                  <a:srgbClr val="000000"/>
                </a:solidFill>
                <a:effectLst/>
                <a:latin typeface="arial" panose="020B0604020202020204" pitchFamily="34" charset="0"/>
              </a:rPr>
              <a:t>28</a:t>
            </a:r>
            <a:r>
              <a:rPr lang="ja-JP" sz="1800" b="0" i="0" u="none" strike="noStrike" kern="1200">
                <a:solidFill>
                  <a:srgbClr val="000000"/>
                </a:solidFill>
                <a:effectLst/>
                <a:latin typeface="arial" panose="020B0604020202020204" pitchFamily="34" charset="0"/>
              </a:rPr>
              <a:t>日（水）</a:t>
            </a:r>
            <a:r>
              <a:rPr lang="en-US" sz="1800" b="0" i="0" u="none" strike="noStrike" kern="1200" dirty="0">
                <a:solidFill>
                  <a:srgbClr val="000000"/>
                </a:solidFill>
                <a:effectLst/>
                <a:latin typeface="arial" panose="020B0604020202020204" pitchFamily="34" charset="0"/>
              </a:rPr>
              <a:t>14:00</a:t>
            </a:r>
            <a:r>
              <a:rPr lang="ja-JP" sz="1800" b="0" i="0" u="none" strike="noStrike" kern="1200">
                <a:solidFill>
                  <a:srgbClr val="000000"/>
                </a:solidFill>
                <a:effectLst/>
                <a:latin typeface="arial" panose="020B0604020202020204" pitchFamily="34" charset="0"/>
              </a:rPr>
              <a:t>～</a:t>
            </a:r>
            <a:r>
              <a:rPr lang="en-US" sz="1800" b="0" i="0" u="none" strike="noStrike" kern="1200" dirty="0">
                <a:solidFill>
                  <a:srgbClr val="000000"/>
                </a:solidFill>
                <a:effectLst/>
                <a:latin typeface="arial" panose="020B0604020202020204" pitchFamily="34" charset="0"/>
              </a:rPr>
              <a:t>14:45</a:t>
            </a:r>
            <a:br>
              <a:rPr lang="en-US" sz="1800" b="0" i="0" u="none" strike="noStrike" kern="1200" dirty="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個別相談会（希望者のみ）：</a:t>
            </a:r>
            <a:r>
              <a:rPr lang="en-US" sz="1800" b="0" i="0" u="none" strike="noStrike" kern="1200" dirty="0">
                <a:solidFill>
                  <a:srgbClr val="000000"/>
                </a:solidFill>
                <a:effectLst/>
                <a:latin typeface="arial" panose="020B0604020202020204" pitchFamily="34" charset="0"/>
              </a:rPr>
              <a:t>15:00</a:t>
            </a:r>
            <a:r>
              <a:rPr lang="ja-JP" sz="1800" b="0" i="0" u="none" strike="noStrike" kern="1200">
                <a:solidFill>
                  <a:srgbClr val="000000"/>
                </a:solidFill>
                <a:effectLst/>
                <a:latin typeface="arial" panose="020B0604020202020204" pitchFamily="34" charset="0"/>
              </a:rPr>
              <a:t>～　（</a:t>
            </a:r>
            <a:r>
              <a:rPr lang="en-US" sz="1800" b="0" i="0" u="none" strike="noStrike" kern="1200" dirty="0">
                <a:solidFill>
                  <a:srgbClr val="000000"/>
                </a:solidFill>
                <a:effectLst/>
                <a:latin typeface="arial" panose="020B0604020202020204" pitchFamily="34" charset="0"/>
              </a:rPr>
              <a:t>Web</a:t>
            </a:r>
            <a:r>
              <a:rPr lang="ja-JP" sz="1800" b="0" i="0" u="none" strike="noStrike" kern="1200">
                <a:solidFill>
                  <a:srgbClr val="000000"/>
                </a:solidFill>
                <a:effectLst/>
                <a:latin typeface="arial" panose="020B0604020202020204" pitchFamily="34" charset="0"/>
              </a:rPr>
              <a:t>会議で実施します）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rPr>
              <a:t>費用：無料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本セミナーは</a:t>
            </a:r>
            <a:r>
              <a:rPr lang="en-US" sz="1800" b="0" i="0" u="none" strike="noStrike" kern="1200" dirty="0">
                <a:solidFill>
                  <a:srgbClr val="000000"/>
                </a:solidFill>
                <a:effectLst/>
                <a:latin typeface="arial" panose="020B0604020202020204" pitchFamily="34" charset="0"/>
              </a:rPr>
              <a:t>Zoom</a:t>
            </a:r>
            <a:r>
              <a:rPr lang="ja-JP" sz="1800" b="0" i="0" u="none" strike="noStrike" kern="1200">
                <a:solidFill>
                  <a:srgbClr val="000000"/>
                </a:solidFill>
                <a:effectLst/>
                <a:latin typeface="arial" panose="020B0604020202020204" pitchFamily="34" charset="0"/>
              </a:rPr>
              <a:t>による</a:t>
            </a:r>
            <a:r>
              <a:rPr lang="en-US" sz="1800" b="0" i="0" u="none" strike="noStrike" kern="1200" dirty="0">
                <a:solidFill>
                  <a:srgbClr val="000000"/>
                </a:solidFill>
                <a:effectLst/>
                <a:latin typeface="arial" panose="020B0604020202020204" pitchFamily="34" charset="0"/>
              </a:rPr>
              <a:t>Web</a:t>
            </a:r>
            <a:r>
              <a:rPr lang="ja-JP" sz="1800" b="0" i="0" u="none" strike="noStrike" kern="1200">
                <a:solidFill>
                  <a:srgbClr val="000000"/>
                </a:solidFill>
                <a:effectLst/>
                <a:latin typeface="arial" panose="020B0604020202020204" pitchFamily="34" charset="0"/>
              </a:rPr>
              <a:t>セミナーです。</a:t>
            </a:r>
            <a:br>
              <a:rPr lang="ja-JP" sz="1800" b="0" i="0" u="none" strike="noStrike" kern="120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セミナーは上記日程で</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回実施します。ご希望の参加日時のフォームよりお申し込みください。</a:t>
            </a:r>
            <a:br>
              <a:rPr lang="ja-JP" sz="1800" b="0" i="0" u="none" strike="noStrike" kern="120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参加方法はお申込みいただいた方に別途メールにてご連絡いたします。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参加特典</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セミナーにご参加いただいた方には、以下の特典をお付けいたします。</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・医薬</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医療機器分野ドキュメント　無料ポストエディット（フルエディット）</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ご希望の方は、セミナー後のアンケートにご回答ください。</a:t>
            </a:r>
            <a:br>
              <a:rPr lang="ja-JP" sz="1800" b="0" i="0" u="none" strike="noStrike" kern="120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いずれも、後日改めてご案内させていただきます。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対象となる方</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・医学分野の翻訳をご担当されている方</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・プリエディット／ポストエディットに課題をお持ちの方</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の翻訳業務活用を検討されている方</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セミナー内容</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の概要</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を用いたプリエディット／ポストエディットの注意点および実例</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・まとめ</a:t>
            </a:r>
            <a:endParaRPr lang="en-JP" sz="1800" b="0" i="0" u="none" strike="noStrike" dirty="0">
              <a:effectLst/>
              <a:latin typeface="Arial" panose="020B0604020202020204" pitchFamily="34" charset="0"/>
            </a:endParaRPr>
          </a:p>
          <a:p>
            <a:endParaRPr lang="en-JP" dirty="0"/>
          </a:p>
        </p:txBody>
      </p:sp>
    </p:spTree>
    <p:extLst>
      <p:ext uri="{BB962C8B-B14F-4D97-AF65-F5344CB8AC3E}">
        <p14:creationId xmlns:p14="http://schemas.microsoft.com/office/powerpoint/2010/main" val="1788028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9066-1D57-830A-83D5-E8FCA6B06E6E}"/>
              </a:ext>
            </a:extLst>
          </p:cNvPr>
          <p:cNvSpPr>
            <a:spLocks noGrp="1"/>
          </p:cNvSpPr>
          <p:nvPr>
            <p:ph type="title"/>
          </p:nvPr>
        </p:nvSpPr>
        <p:spPr>
          <a:xfrm>
            <a:off x="351182" y="0"/>
            <a:ext cx="10515600" cy="1149280"/>
          </a:xfrm>
        </p:spPr>
        <p:txBody>
          <a:bodyPr/>
          <a:lstStyle/>
          <a:p>
            <a:r>
              <a:rPr lang="en-JP" dirty="0"/>
              <a:t>What Moodle Partners in Japan are doing</a:t>
            </a:r>
          </a:p>
        </p:txBody>
      </p:sp>
      <p:sp>
        <p:nvSpPr>
          <p:cNvPr id="7" name="TextBox 6">
            <a:extLst>
              <a:ext uri="{FF2B5EF4-FFF2-40B4-BE49-F238E27FC236}">
                <a16:creationId xmlns:a16="http://schemas.microsoft.com/office/drawing/2014/main" id="{AAFB7C65-A06A-A2F7-51E3-F2CFC280EF28}"/>
              </a:ext>
            </a:extLst>
          </p:cNvPr>
          <p:cNvSpPr txBox="1"/>
          <p:nvPr/>
        </p:nvSpPr>
        <p:spPr>
          <a:xfrm>
            <a:off x="628082" y="805069"/>
            <a:ext cx="12252072" cy="6463308"/>
          </a:xfrm>
          <a:prstGeom prst="rect">
            <a:avLst/>
          </a:prstGeom>
          <a:noFill/>
        </p:spPr>
        <p:txBody>
          <a:bodyPr wrap="none" rtlCol="0">
            <a:spAutoFit/>
          </a:bodyPr>
          <a:lstStyle/>
          <a:p>
            <a:pPr marL="0" algn="l" rtl="0" eaLnBrk="1" fontAlgn="t" latinLnBrk="0" hangingPunct="1">
              <a:spcBef>
                <a:spcPts val="0"/>
              </a:spcBef>
              <a:spcAft>
                <a:spcPts val="0"/>
              </a:spcAft>
            </a:pPr>
            <a:r>
              <a:rPr lang="en-JP" sz="1800" b="0" i="0" u="none" strike="noStrike" kern="1200" dirty="0">
                <a:solidFill>
                  <a:srgbClr val="000000"/>
                </a:solidFill>
                <a:effectLst/>
                <a:latin typeface="arial" panose="020B0604020202020204" pitchFamily="34" charset="0"/>
              </a:rPr>
              <a:t> </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開催要領</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日時：</a:t>
            </a:r>
            <a:r>
              <a:rPr lang="en-US" sz="1800" b="0" i="0" u="none" strike="noStrike" kern="1200" dirty="0">
                <a:solidFill>
                  <a:srgbClr val="000000"/>
                </a:solidFill>
                <a:effectLst/>
                <a:latin typeface="arial" panose="020B0604020202020204" pitchFamily="34" charset="0"/>
              </a:rPr>
              <a:t>2024</a:t>
            </a:r>
            <a:r>
              <a:rPr lang="ja-JP" sz="1800" b="0" i="0" u="none" strike="noStrike" kern="1200">
                <a:solidFill>
                  <a:srgbClr val="000000"/>
                </a:solidFill>
                <a:effectLst/>
                <a:latin typeface="arial" panose="020B0604020202020204" pitchFamily="34" charset="0"/>
              </a:rPr>
              <a:t>年</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月</a:t>
            </a:r>
            <a:r>
              <a:rPr lang="en-US" sz="1800" b="0" i="0" u="none" strike="noStrike" kern="1200" dirty="0">
                <a:solidFill>
                  <a:srgbClr val="000000"/>
                </a:solidFill>
                <a:effectLst/>
                <a:latin typeface="arial" panose="020B0604020202020204" pitchFamily="34" charset="0"/>
              </a:rPr>
              <a:t>20</a:t>
            </a:r>
            <a:r>
              <a:rPr lang="ja-JP" sz="1800" b="0" i="0" u="none" strike="noStrike" kern="1200">
                <a:solidFill>
                  <a:srgbClr val="000000"/>
                </a:solidFill>
                <a:effectLst/>
                <a:latin typeface="arial" panose="020B0604020202020204" pitchFamily="34" charset="0"/>
              </a:rPr>
              <a:t>日（火）</a:t>
            </a:r>
            <a:r>
              <a:rPr lang="en-US" sz="1800" b="0" i="0" u="none" strike="noStrike" kern="1200" dirty="0">
                <a:solidFill>
                  <a:srgbClr val="000000"/>
                </a:solidFill>
                <a:effectLst/>
                <a:latin typeface="arial" panose="020B0604020202020204" pitchFamily="34" charset="0"/>
              </a:rPr>
              <a:t>14:00</a:t>
            </a:r>
            <a:r>
              <a:rPr lang="ja-JP" sz="1800" b="0" i="0" u="none" strike="noStrike" kern="1200">
                <a:solidFill>
                  <a:srgbClr val="000000"/>
                </a:solidFill>
                <a:effectLst/>
                <a:latin typeface="arial" panose="020B0604020202020204" pitchFamily="34" charset="0"/>
              </a:rPr>
              <a:t>～</a:t>
            </a:r>
            <a:r>
              <a:rPr lang="en-US" sz="1800" b="0" i="0" u="none" strike="noStrike" kern="1200" dirty="0">
                <a:solidFill>
                  <a:srgbClr val="000000"/>
                </a:solidFill>
                <a:effectLst/>
                <a:latin typeface="arial" panose="020B0604020202020204" pitchFamily="34" charset="0"/>
              </a:rPr>
              <a:t>14:45</a:t>
            </a:r>
            <a:r>
              <a:rPr lang="en-US" dirty="0">
                <a:solidFill>
                  <a:srgbClr val="000000"/>
                </a:solidFill>
                <a:latin typeface="arial" panose="020B0604020202020204" pitchFamily="34" charset="0"/>
              </a:rPr>
              <a:t>.     </a:t>
            </a:r>
            <a:r>
              <a:rPr lang="ja-JP" sz="1800" b="0" i="0" u="none" strike="noStrike" kern="1200">
                <a:solidFill>
                  <a:srgbClr val="000000"/>
                </a:solidFill>
                <a:effectLst/>
                <a:latin typeface="arial" panose="020B0604020202020204" pitchFamily="34" charset="0"/>
              </a:rPr>
              <a:t>：</a:t>
            </a:r>
            <a:r>
              <a:rPr lang="en-US" sz="1800" b="0" i="0" u="none" strike="noStrike" kern="1200" dirty="0">
                <a:solidFill>
                  <a:srgbClr val="000000"/>
                </a:solidFill>
                <a:effectLst/>
                <a:latin typeface="arial" panose="020B0604020202020204" pitchFamily="34" charset="0"/>
              </a:rPr>
              <a:t>2024</a:t>
            </a:r>
            <a:r>
              <a:rPr lang="ja-JP" sz="1800" b="0" i="0" u="none" strike="noStrike" kern="1200">
                <a:solidFill>
                  <a:srgbClr val="000000"/>
                </a:solidFill>
                <a:effectLst/>
                <a:latin typeface="arial" panose="020B0604020202020204" pitchFamily="34" charset="0"/>
              </a:rPr>
              <a:t>年</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月</a:t>
            </a:r>
            <a:r>
              <a:rPr lang="en-US" sz="1800" b="0" i="0" u="none" strike="noStrike" kern="1200" dirty="0">
                <a:solidFill>
                  <a:srgbClr val="000000"/>
                </a:solidFill>
                <a:effectLst/>
                <a:latin typeface="arial" panose="020B0604020202020204" pitchFamily="34" charset="0"/>
              </a:rPr>
              <a:t>28</a:t>
            </a:r>
            <a:r>
              <a:rPr lang="ja-JP" sz="1800" b="0" i="0" u="none" strike="noStrike" kern="1200">
                <a:solidFill>
                  <a:srgbClr val="000000"/>
                </a:solidFill>
                <a:effectLst/>
                <a:latin typeface="arial" panose="020B0604020202020204" pitchFamily="34" charset="0"/>
              </a:rPr>
              <a:t>日（水）</a:t>
            </a:r>
            <a:r>
              <a:rPr lang="en-US" sz="1800" b="0" i="0" u="none" strike="noStrike" kern="1200" dirty="0">
                <a:solidFill>
                  <a:srgbClr val="000000"/>
                </a:solidFill>
                <a:effectLst/>
                <a:latin typeface="arial" panose="020B0604020202020204" pitchFamily="34" charset="0"/>
              </a:rPr>
              <a:t>14:00</a:t>
            </a:r>
            <a:r>
              <a:rPr lang="ja-JP" sz="1800" b="0" i="0" u="none" strike="noStrike" kern="1200">
                <a:solidFill>
                  <a:srgbClr val="000000"/>
                </a:solidFill>
                <a:effectLst/>
                <a:latin typeface="arial" panose="020B0604020202020204" pitchFamily="34" charset="0"/>
              </a:rPr>
              <a:t>～</a:t>
            </a:r>
            <a:r>
              <a:rPr lang="en-US" sz="1800" b="0" i="0" u="none" strike="noStrike" kern="1200" dirty="0">
                <a:solidFill>
                  <a:srgbClr val="000000"/>
                </a:solidFill>
                <a:effectLst/>
                <a:latin typeface="arial" panose="020B0604020202020204" pitchFamily="34" charset="0"/>
              </a:rPr>
              <a:t>14:45</a:t>
            </a:r>
            <a:br>
              <a:rPr lang="en-US" sz="1800" b="0" i="0" u="none" strike="noStrike" kern="1200" dirty="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個別相談会（希望者のみ）：</a:t>
            </a:r>
            <a:r>
              <a:rPr lang="en-US" sz="1800" b="0" i="0" u="none" strike="noStrike" kern="1200" dirty="0">
                <a:solidFill>
                  <a:srgbClr val="000000"/>
                </a:solidFill>
                <a:effectLst/>
                <a:latin typeface="arial" panose="020B0604020202020204" pitchFamily="34" charset="0"/>
              </a:rPr>
              <a:t>15:00</a:t>
            </a:r>
            <a:r>
              <a:rPr lang="ja-JP" sz="1800" b="0" i="0" u="none" strike="noStrike" kern="1200">
                <a:solidFill>
                  <a:srgbClr val="000000"/>
                </a:solidFill>
                <a:effectLst/>
                <a:latin typeface="arial" panose="020B0604020202020204" pitchFamily="34" charset="0"/>
              </a:rPr>
              <a:t>～　（</a:t>
            </a:r>
            <a:r>
              <a:rPr lang="en-US" sz="1800" b="0" i="0" u="none" strike="noStrike" kern="1200" dirty="0">
                <a:solidFill>
                  <a:srgbClr val="000000"/>
                </a:solidFill>
                <a:effectLst/>
                <a:latin typeface="arial" panose="020B0604020202020204" pitchFamily="34" charset="0"/>
              </a:rPr>
              <a:t>Web</a:t>
            </a:r>
            <a:r>
              <a:rPr lang="ja-JP" sz="1800" b="0" i="0" u="none" strike="noStrike" kern="1200">
                <a:solidFill>
                  <a:srgbClr val="000000"/>
                </a:solidFill>
                <a:effectLst/>
                <a:latin typeface="arial" panose="020B0604020202020204" pitchFamily="34" charset="0"/>
              </a:rPr>
              <a:t>会議で実施します）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rPr>
              <a:t>費用：無料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本セミナーは</a:t>
            </a:r>
            <a:r>
              <a:rPr lang="en-US" sz="1800" b="0" i="0" u="none" strike="noStrike" kern="1200" dirty="0">
                <a:solidFill>
                  <a:srgbClr val="000000"/>
                </a:solidFill>
                <a:effectLst/>
                <a:latin typeface="arial" panose="020B0604020202020204" pitchFamily="34" charset="0"/>
              </a:rPr>
              <a:t>Zoom</a:t>
            </a:r>
            <a:r>
              <a:rPr lang="ja-JP" sz="1800" b="0" i="0" u="none" strike="noStrike" kern="1200">
                <a:solidFill>
                  <a:srgbClr val="000000"/>
                </a:solidFill>
                <a:effectLst/>
                <a:latin typeface="arial" panose="020B0604020202020204" pitchFamily="34" charset="0"/>
              </a:rPr>
              <a:t>による</a:t>
            </a:r>
            <a:r>
              <a:rPr lang="en-US" sz="1800" b="0" i="0" u="none" strike="noStrike" kern="1200" dirty="0">
                <a:solidFill>
                  <a:srgbClr val="000000"/>
                </a:solidFill>
                <a:effectLst/>
                <a:latin typeface="arial" panose="020B0604020202020204" pitchFamily="34" charset="0"/>
              </a:rPr>
              <a:t>Web</a:t>
            </a:r>
            <a:r>
              <a:rPr lang="ja-JP" sz="1800" b="0" i="0" u="none" strike="noStrike" kern="1200">
                <a:solidFill>
                  <a:srgbClr val="000000"/>
                </a:solidFill>
                <a:effectLst/>
                <a:latin typeface="arial" panose="020B0604020202020204" pitchFamily="34" charset="0"/>
              </a:rPr>
              <a:t>セミナーです。</a:t>
            </a:r>
            <a:br>
              <a:rPr lang="ja-JP" sz="1800" b="0" i="0" u="none" strike="noStrike" kern="120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セミナーは上記日程で</a:t>
            </a:r>
            <a:r>
              <a:rPr lang="en-US" sz="1800" b="0" i="0" u="none" strike="noStrike" kern="1200" dirty="0">
                <a:solidFill>
                  <a:srgbClr val="000000"/>
                </a:solidFill>
                <a:effectLst/>
                <a:latin typeface="arial" panose="020B0604020202020204" pitchFamily="34" charset="0"/>
              </a:rPr>
              <a:t>2</a:t>
            </a:r>
            <a:r>
              <a:rPr lang="ja-JP" sz="1800" b="0" i="0" u="none" strike="noStrike" kern="1200">
                <a:solidFill>
                  <a:srgbClr val="000000"/>
                </a:solidFill>
                <a:effectLst/>
                <a:latin typeface="arial" panose="020B0604020202020204" pitchFamily="34" charset="0"/>
              </a:rPr>
              <a:t>回実施します。ご希望の参加日時のフォームよりお申し込みください。</a:t>
            </a:r>
            <a:br>
              <a:rPr lang="ja-JP" sz="1800" b="0" i="0" u="none" strike="noStrike" kern="1200">
                <a:solidFill>
                  <a:srgbClr val="000000"/>
                </a:solidFill>
                <a:effectLst/>
                <a:latin typeface="arial" panose="020B0604020202020204" pitchFamily="34" charset="0"/>
              </a:rPr>
            </a:b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参加方法はお申込みいただいた方に別途メールにてご連絡いたします。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参加特典</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セミナーにご参加いただいた方には、以下の特典をお付けいたします。</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・医薬</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医療機器分野ドキュメント　無料ポストエディット（フルエディット）</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ご希望の方は、セミナー後のアンケートにご回答ください。</a:t>
            </a:r>
            <a:r>
              <a:rPr lang="en-US" altLang="ja-JP" sz="1800" b="0" i="0" u="none" strike="noStrike" kern="1200" dirty="0">
                <a:solidFill>
                  <a:srgbClr val="000000"/>
                </a:solidFill>
                <a:effectLst/>
                <a:latin typeface="arial" panose="020B0604020202020204" pitchFamily="34" charset="0"/>
              </a:rPr>
              <a:t> </a:t>
            </a: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いずれも、後日改めてご案内させていただきます。</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対象となる方</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・医学分野の翻訳をご担当されている方</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・プリエディット／ポストエディットに課題をお持ちの方</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の翻訳業務活用を検討されている方</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ja-JP" sz="1800" b="0" i="0" u="none" strike="noStrike" kern="1200">
                <a:solidFill>
                  <a:srgbClr val="000000"/>
                </a:solidFill>
                <a:effectLst/>
                <a:latin typeface="arial" panose="020B0604020202020204" pitchFamily="34" charset="0"/>
                <a:ea typeface="arial" panose="020B0604020202020204" pitchFamily="34" charset="0"/>
              </a:rPr>
              <a:t> </a:t>
            </a:r>
            <a:endParaRPr lang="en-JP"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arial" panose="020B0604020202020204" pitchFamily="34" charset="0"/>
              </a:rPr>
              <a:t>【</a:t>
            </a:r>
            <a:r>
              <a:rPr lang="ja-JP" sz="1800" b="0" i="0" u="none" strike="noStrike" kern="1200">
                <a:solidFill>
                  <a:srgbClr val="000000"/>
                </a:solidFill>
                <a:effectLst/>
                <a:latin typeface="arial" panose="020B0604020202020204" pitchFamily="34" charset="0"/>
              </a:rPr>
              <a:t>セミナー内容</a:t>
            </a:r>
            <a:r>
              <a:rPr lang="en-US" sz="1800" b="0" i="0" u="none" strike="noStrike" kern="1200" dirty="0">
                <a:solidFill>
                  <a:srgbClr val="000000"/>
                </a:solidFill>
                <a:effectLst/>
                <a:latin typeface="arial" panose="020B0604020202020204" pitchFamily="34" charset="0"/>
              </a:rPr>
              <a:t>】</a:t>
            </a:r>
            <a:br>
              <a:rPr lang="en-US" sz="1800" b="0" i="0" u="none" strike="noStrike" kern="1200" dirty="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の概要</a:t>
            </a:r>
            <a:r>
              <a:rPr lang="en-US" altLang="ja-JP" sz="1800" b="0" i="0" u="none" strike="noStrike" kern="1200" dirty="0">
                <a:solidFill>
                  <a:srgbClr val="000000"/>
                </a:solidFill>
                <a:effectLst/>
                <a:latin typeface="arial" panose="020B0604020202020204" pitchFamily="34" charset="0"/>
              </a:rPr>
              <a:t> </a:t>
            </a:r>
            <a:r>
              <a:rPr lang="ja-JP" sz="1800" b="0" i="0" u="none" strike="noStrike" kern="1200">
                <a:solidFill>
                  <a:srgbClr val="000000"/>
                </a:solidFill>
                <a:effectLst/>
                <a:latin typeface="arial" panose="020B0604020202020204" pitchFamily="34" charset="0"/>
              </a:rPr>
              <a:t>・ </a:t>
            </a:r>
            <a:r>
              <a:rPr lang="en-US" sz="1800" b="0" i="0" u="none" strike="noStrike" kern="1200" dirty="0" err="1">
                <a:solidFill>
                  <a:srgbClr val="000000"/>
                </a:solidFill>
                <a:effectLst/>
                <a:latin typeface="arial" panose="020B0604020202020204" pitchFamily="34" charset="0"/>
              </a:rPr>
              <a:t>DeepL／ChatGPT</a:t>
            </a:r>
            <a:r>
              <a:rPr lang="ja-JP" sz="1800" b="0" i="0" u="none" strike="noStrike" kern="1200">
                <a:solidFill>
                  <a:srgbClr val="000000"/>
                </a:solidFill>
                <a:effectLst/>
                <a:latin typeface="arial" panose="020B0604020202020204" pitchFamily="34" charset="0"/>
              </a:rPr>
              <a:t>を用いたプリエディット／ポストエディットの注意点および実例</a:t>
            </a:r>
            <a:br>
              <a:rPr lang="ja-JP" sz="1800" b="0" i="0" u="none" strike="noStrike" kern="1200">
                <a:solidFill>
                  <a:srgbClr val="000000"/>
                </a:solidFill>
                <a:effectLst/>
                <a:latin typeface="arial" panose="020B0604020202020204" pitchFamily="34" charset="0"/>
              </a:rPr>
            </a:br>
            <a:r>
              <a:rPr lang="ja-JP" sz="1800" b="0" i="0" u="none" strike="noStrike" kern="1200">
                <a:solidFill>
                  <a:srgbClr val="000000"/>
                </a:solidFill>
                <a:effectLst/>
                <a:latin typeface="arial" panose="020B0604020202020204" pitchFamily="34" charset="0"/>
              </a:rPr>
              <a:t>・まとめ</a:t>
            </a:r>
            <a:endParaRPr lang="en-JP" sz="1800" b="0" i="0" u="none" strike="noStrike" dirty="0">
              <a:effectLst/>
              <a:latin typeface="Arial" panose="020B0604020202020204" pitchFamily="34" charset="0"/>
            </a:endParaRPr>
          </a:p>
          <a:p>
            <a:endParaRPr lang="en-JP" dirty="0"/>
          </a:p>
        </p:txBody>
      </p:sp>
    </p:spTree>
    <p:extLst>
      <p:ext uri="{BB962C8B-B14F-4D97-AF65-F5344CB8AC3E}">
        <p14:creationId xmlns:p14="http://schemas.microsoft.com/office/powerpoint/2010/main" val="1631520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9066-1D57-830A-83D5-E8FCA6B06E6E}"/>
              </a:ext>
            </a:extLst>
          </p:cNvPr>
          <p:cNvSpPr>
            <a:spLocks noGrp="1"/>
          </p:cNvSpPr>
          <p:nvPr>
            <p:ph type="title"/>
          </p:nvPr>
        </p:nvSpPr>
        <p:spPr>
          <a:xfrm>
            <a:off x="351182" y="0"/>
            <a:ext cx="10515600" cy="1149280"/>
          </a:xfrm>
        </p:spPr>
        <p:txBody>
          <a:bodyPr>
            <a:normAutofit/>
          </a:bodyPr>
          <a:lstStyle/>
          <a:p>
            <a:r>
              <a:rPr lang="en-JP" dirty="0"/>
              <a:t>  What is English Central doing with ChatGPT?</a:t>
            </a:r>
          </a:p>
        </p:txBody>
      </p:sp>
      <p:pic>
        <p:nvPicPr>
          <p:cNvPr id="4" name="Picture 3">
            <a:extLst>
              <a:ext uri="{FF2B5EF4-FFF2-40B4-BE49-F238E27FC236}">
                <a16:creationId xmlns:a16="http://schemas.microsoft.com/office/drawing/2014/main" id="{6F649135-6AAF-7C4E-4F84-EF9D627B5D7C}"/>
              </a:ext>
            </a:extLst>
          </p:cNvPr>
          <p:cNvPicPr>
            <a:picLocks noChangeAspect="1"/>
          </p:cNvPicPr>
          <p:nvPr/>
        </p:nvPicPr>
        <p:blipFill>
          <a:blip r:embed="rId2"/>
          <a:stretch>
            <a:fillRect/>
          </a:stretch>
        </p:blipFill>
        <p:spPr>
          <a:xfrm>
            <a:off x="2013237" y="775252"/>
            <a:ext cx="7772400" cy="5824966"/>
          </a:xfrm>
          <a:prstGeom prst="rect">
            <a:avLst/>
          </a:prstGeom>
        </p:spPr>
      </p:pic>
    </p:spTree>
    <p:extLst>
      <p:ext uri="{BB962C8B-B14F-4D97-AF65-F5344CB8AC3E}">
        <p14:creationId xmlns:p14="http://schemas.microsoft.com/office/powerpoint/2010/main" val="159313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9066-1D57-830A-83D5-E8FCA6B06E6E}"/>
              </a:ext>
            </a:extLst>
          </p:cNvPr>
          <p:cNvSpPr>
            <a:spLocks noGrp="1"/>
          </p:cNvSpPr>
          <p:nvPr>
            <p:ph type="title"/>
          </p:nvPr>
        </p:nvSpPr>
        <p:spPr>
          <a:xfrm>
            <a:off x="347870" y="614635"/>
            <a:ext cx="11005930" cy="1646237"/>
          </a:xfrm>
        </p:spPr>
        <p:txBody>
          <a:bodyPr>
            <a:normAutofit fontScale="90000"/>
          </a:bodyPr>
          <a:lstStyle/>
          <a:p>
            <a:r>
              <a:rPr lang="en-US" b="0" i="0" dirty="0">
                <a:effectLst/>
                <a:latin typeface="Roboto" panose="02000000000000000000" pitchFamily="2" charset="0"/>
              </a:rPr>
              <a:t>Framework to Propose </a:t>
            </a:r>
            <a:r>
              <a:rPr lang="en-US" dirty="0">
                <a:latin typeface="Roboto" panose="02000000000000000000" pitchFamily="2" charset="0"/>
              </a:rPr>
              <a:t>D</a:t>
            </a:r>
            <a:r>
              <a:rPr lang="en-US" b="0" i="0" dirty="0">
                <a:effectLst/>
                <a:latin typeface="Roboto" panose="02000000000000000000" pitchFamily="2" charset="0"/>
              </a:rPr>
              <a:t>evelopment Projects:</a:t>
            </a:r>
            <a:br>
              <a:rPr lang="en-US" b="0" i="0" dirty="0">
                <a:effectLst/>
                <a:latin typeface="Roboto" panose="02000000000000000000" pitchFamily="2" charset="0"/>
              </a:rPr>
            </a:br>
            <a:br>
              <a:rPr lang="en-US" b="0" i="0" dirty="0">
                <a:effectLst/>
                <a:latin typeface="Roboto" panose="02000000000000000000" pitchFamily="2" charset="0"/>
              </a:rPr>
            </a:br>
            <a:r>
              <a:rPr lang="en-US" b="0" i="0" dirty="0">
                <a:effectLst/>
                <a:latin typeface="Roboto" panose="02000000000000000000" pitchFamily="2" charset="0"/>
              </a:rPr>
              <a:t>MAJ R&amp;D Committee</a:t>
            </a:r>
            <a:br>
              <a:rPr lang="en-US" b="0" i="0" dirty="0">
                <a:effectLst/>
                <a:latin typeface="Roboto" panose="02000000000000000000" pitchFamily="2" charset="0"/>
              </a:rPr>
            </a:br>
            <a:r>
              <a:rPr lang="en-US" b="0" i="0" dirty="0">
                <a:effectLst/>
                <a:latin typeface="Roboto" panose="02000000000000000000" pitchFamily="2" charset="0"/>
              </a:rPr>
              <a:t>  </a:t>
            </a:r>
            <a:r>
              <a:rPr lang="en-US" sz="6000" b="0" i="0" dirty="0">
                <a:effectLst/>
                <a:latin typeface="Roboto" panose="02000000000000000000" pitchFamily="2" charset="0"/>
              </a:rPr>
              <a:t>Japan Moodle </a:t>
            </a:r>
            <a:br>
              <a:rPr lang="en-US" sz="6000" b="0" i="0" dirty="0">
                <a:effectLst/>
                <a:latin typeface="Roboto" panose="02000000000000000000" pitchFamily="2" charset="0"/>
              </a:rPr>
            </a:br>
            <a:r>
              <a:rPr lang="en-US" sz="6000" b="0" i="0" dirty="0">
                <a:effectLst/>
                <a:latin typeface="Roboto" panose="02000000000000000000" pitchFamily="2" charset="0"/>
              </a:rPr>
              <a:t>Product Advisory Group (PAG)</a:t>
            </a:r>
            <a:endParaRPr lang="en-JP" sz="6000" dirty="0"/>
          </a:p>
        </p:txBody>
      </p:sp>
      <p:sp>
        <p:nvSpPr>
          <p:cNvPr id="5" name="Content Placeholder 4">
            <a:extLst>
              <a:ext uri="{FF2B5EF4-FFF2-40B4-BE49-F238E27FC236}">
                <a16:creationId xmlns:a16="http://schemas.microsoft.com/office/drawing/2014/main" id="{FC1E8270-5B95-6EEA-CCBA-D1FCBDBFA292}"/>
              </a:ext>
            </a:extLst>
          </p:cNvPr>
          <p:cNvSpPr>
            <a:spLocks noGrp="1"/>
          </p:cNvSpPr>
          <p:nvPr>
            <p:ph idx="1"/>
          </p:nvPr>
        </p:nvSpPr>
        <p:spPr>
          <a:xfrm>
            <a:off x="593035" y="3148581"/>
            <a:ext cx="10515600" cy="3572911"/>
          </a:xfrm>
        </p:spPr>
        <p:txBody>
          <a:bodyPr/>
          <a:lstStyle/>
          <a:p>
            <a:r>
              <a:rPr lang="en-JP" dirty="0"/>
              <a:t>Japan PAG is an R&amp;D committee</a:t>
            </a:r>
          </a:p>
          <a:p>
            <a:r>
              <a:rPr lang="en-JP" dirty="0"/>
              <a:t>Composed of institutional members or representatives</a:t>
            </a:r>
          </a:p>
          <a:p>
            <a:r>
              <a:rPr lang="en-JP" dirty="0"/>
              <a:t>Conducts needs analysis of members</a:t>
            </a:r>
          </a:p>
          <a:p>
            <a:r>
              <a:rPr lang="en-JP" dirty="0"/>
              <a:t>Surveys all Moodle-using schools in Japan</a:t>
            </a:r>
          </a:p>
          <a:p>
            <a:r>
              <a:rPr lang="en-JP" dirty="0"/>
              <a:t>Sponsors important plugin development</a:t>
            </a:r>
          </a:p>
          <a:p>
            <a:r>
              <a:rPr lang="en-JP" dirty="0"/>
              <a:t>Maintains important plugins if needed</a:t>
            </a:r>
          </a:p>
          <a:p>
            <a:r>
              <a:rPr lang="en-JP" dirty="0"/>
              <a:t>Join presentation </a:t>
            </a:r>
            <a:r>
              <a:rPr lang="en-JP"/>
              <a:t>on Sunday morning</a:t>
            </a:r>
            <a:endParaRPr lang="en-JP" dirty="0"/>
          </a:p>
        </p:txBody>
      </p:sp>
    </p:spTree>
    <p:extLst>
      <p:ext uri="{BB962C8B-B14F-4D97-AF65-F5344CB8AC3E}">
        <p14:creationId xmlns:p14="http://schemas.microsoft.com/office/powerpoint/2010/main" val="2845267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1EE63-0FCA-61E8-8C50-ABEC8E015222}"/>
              </a:ext>
            </a:extLst>
          </p:cNvPr>
          <p:cNvSpPr>
            <a:spLocks noGrp="1"/>
          </p:cNvSpPr>
          <p:nvPr>
            <p:ph type="ctrTitle"/>
          </p:nvPr>
        </p:nvSpPr>
        <p:spPr>
          <a:xfrm>
            <a:off x="1001357" y="0"/>
            <a:ext cx="9991321" cy="6434844"/>
          </a:xfrm>
        </p:spPr>
        <p:txBody>
          <a:bodyPr>
            <a:normAutofit fontScale="90000"/>
          </a:bodyPr>
          <a:lstStyle/>
          <a:p>
            <a:pPr algn="just">
              <a:lnSpc>
                <a:spcPct val="100000"/>
              </a:lnSpc>
            </a:pPr>
            <a:br>
              <a:rPr lang="en-US" dirty="0">
                <a:solidFill>
                  <a:srgbClr val="777777"/>
                </a:solidFill>
                <a:effectLst/>
                <a:latin typeface="Roboto" panose="02000000000000000000" pitchFamily="2" charset="0"/>
              </a:rPr>
            </a:br>
            <a:br>
              <a:rPr lang="en-US" b="0" i="0" dirty="0">
                <a:solidFill>
                  <a:srgbClr val="555555"/>
                </a:solidFill>
                <a:effectLst/>
                <a:latin typeface="Roboto" panose="02000000000000000000" pitchFamily="2" charset="0"/>
              </a:rPr>
            </a:br>
            <a:r>
              <a:rPr lang="en-US" sz="2700" b="0" i="0" dirty="0">
                <a:solidFill>
                  <a:srgbClr val="CB6D04"/>
                </a:solidFill>
                <a:effectLst/>
                <a:latin typeface="Roboto Light" panose="020F0302020204030204" pitchFamily="34" charset="0"/>
              </a:rPr>
              <a:t>Description</a:t>
            </a:r>
            <a:br>
              <a:rPr lang="en-US" sz="2700" b="0" i="0" dirty="0">
                <a:solidFill>
                  <a:srgbClr val="CB6D04"/>
                </a:solidFill>
                <a:effectLst/>
                <a:latin typeface="Roboto Light" panose="020F0302020204030204" pitchFamily="34" charset="0"/>
              </a:rPr>
            </a:br>
            <a:r>
              <a:rPr lang="en-US" sz="2700" b="0" i="0" dirty="0" err="1">
                <a:effectLst/>
                <a:latin typeface="Roboto" panose="02000000000000000000" pitchFamily="2" charset="0"/>
              </a:rPr>
              <a:t>ChatGPT</a:t>
            </a:r>
            <a:r>
              <a:rPr lang="en-US" sz="2700" b="0" i="0" dirty="0">
                <a:effectLst/>
                <a:latin typeface="Roboto" panose="02000000000000000000" pitchFamily="2" charset="0"/>
              </a:rPr>
              <a:t> is an Open AI tool that can produce text-based answers to complex questions, summarizing a wealth of sources published and available on the internet. Students who install and learn to use </a:t>
            </a:r>
            <a:r>
              <a:rPr lang="en-US" sz="2700" b="0" i="0" dirty="0" err="1">
                <a:effectLst/>
                <a:latin typeface="Roboto" panose="02000000000000000000" pitchFamily="2" charset="0"/>
              </a:rPr>
              <a:t>ChatGPT</a:t>
            </a:r>
            <a:r>
              <a:rPr lang="en-US" sz="2700" b="0" i="0" dirty="0">
                <a:effectLst/>
                <a:latin typeface="Roboto" panose="02000000000000000000" pitchFamily="2" charset="0"/>
              </a:rPr>
              <a:t> can pose and answer complex questions that might be used in projects, assignments, tests and exams. </a:t>
            </a:r>
            <a:r>
              <a:rPr lang="en-US" sz="2700" b="0" i="0" dirty="0" err="1">
                <a:effectLst/>
                <a:latin typeface="Roboto" panose="02000000000000000000" pitchFamily="2" charset="0"/>
              </a:rPr>
              <a:t>ChatGPT’s</a:t>
            </a:r>
            <a:r>
              <a:rPr lang="en-US" sz="2700" b="0" i="0" dirty="0">
                <a:effectLst/>
                <a:latin typeface="Roboto" panose="02000000000000000000" pitchFamily="2" charset="0"/>
              </a:rPr>
              <a:t> ability to generate content with well-reasoned arguments and smooth grammar can potentially allow students to avoid assessments of their skills in writing and in summarizing. However, by careful design of tasks and projects, teachers can instead harness </a:t>
            </a:r>
            <a:r>
              <a:rPr lang="en-US" sz="2700" b="0" i="0" dirty="0" err="1">
                <a:effectLst/>
                <a:latin typeface="Roboto" panose="02000000000000000000" pitchFamily="2" charset="0"/>
              </a:rPr>
              <a:t>ChatGPTs</a:t>
            </a:r>
            <a:r>
              <a:rPr lang="en-US" sz="2700" b="0" i="0" dirty="0">
                <a:effectLst/>
                <a:latin typeface="Roboto" panose="02000000000000000000" pitchFamily="2" charset="0"/>
              </a:rPr>
              <a:t> ability to force students to frame their questions carefully and actually take research a step further based on their own experiences. These are more productive uses of </a:t>
            </a:r>
            <a:r>
              <a:rPr lang="en-US" sz="2700" b="0" i="0" dirty="0" err="1">
                <a:effectLst/>
                <a:latin typeface="Roboto" panose="02000000000000000000" pitchFamily="2" charset="0"/>
              </a:rPr>
              <a:t>ChatGPT</a:t>
            </a:r>
            <a:r>
              <a:rPr lang="en-US" sz="2700" b="0" i="0" dirty="0">
                <a:effectLst/>
                <a:latin typeface="Roboto" panose="02000000000000000000" pitchFamily="2" charset="0"/>
              </a:rPr>
              <a:t>. In this lightning talk, I will also refer to current research and applied pedagogy of </a:t>
            </a:r>
            <a:r>
              <a:rPr lang="en-US" sz="2700" b="0" i="0" dirty="0" err="1">
                <a:effectLst/>
                <a:latin typeface="Roboto" panose="02000000000000000000" pitchFamily="2" charset="0"/>
              </a:rPr>
              <a:t>ChatGPT</a:t>
            </a:r>
            <a:r>
              <a:rPr lang="en-US" sz="2700" b="0" i="0" dirty="0">
                <a:effectLst/>
                <a:latin typeface="Roboto" panose="02000000000000000000" pitchFamily="2" charset="0"/>
              </a:rPr>
              <a:t> within Moodle LMS in the past year, as well as propose a framework of development projects that educators can contribute to within a Japan Moodle Product Advisory Group (PAG).</a:t>
            </a:r>
            <a:endParaRPr lang="en-JP" sz="4000" dirty="0"/>
          </a:p>
        </p:txBody>
      </p:sp>
    </p:spTree>
    <p:extLst>
      <p:ext uri="{BB962C8B-B14F-4D97-AF65-F5344CB8AC3E}">
        <p14:creationId xmlns:p14="http://schemas.microsoft.com/office/powerpoint/2010/main" val="4045094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86EFD-4409-9B53-E137-D8D15D7F7807}"/>
              </a:ext>
            </a:extLst>
          </p:cNvPr>
          <p:cNvSpPr>
            <a:spLocks noGrp="1"/>
          </p:cNvSpPr>
          <p:nvPr>
            <p:ph type="title"/>
          </p:nvPr>
        </p:nvSpPr>
        <p:spPr/>
        <p:txBody>
          <a:bodyPr/>
          <a:lstStyle/>
          <a:p>
            <a:r>
              <a:rPr lang="en-JP" dirty="0"/>
              <a:t>What is ChatGPT?  What is it not?</a:t>
            </a:r>
          </a:p>
        </p:txBody>
      </p:sp>
      <p:sp>
        <p:nvSpPr>
          <p:cNvPr id="3" name="Content Placeholder 2">
            <a:extLst>
              <a:ext uri="{FF2B5EF4-FFF2-40B4-BE49-F238E27FC236}">
                <a16:creationId xmlns:a16="http://schemas.microsoft.com/office/drawing/2014/main" id="{754DF779-4E7D-7091-BCBB-A208691596B0}"/>
              </a:ext>
            </a:extLst>
          </p:cNvPr>
          <p:cNvSpPr>
            <a:spLocks noGrp="1"/>
          </p:cNvSpPr>
          <p:nvPr>
            <p:ph idx="1"/>
          </p:nvPr>
        </p:nvSpPr>
        <p:spPr/>
        <p:txBody>
          <a:bodyPr>
            <a:normAutofit fontScale="92500" lnSpcReduction="20000"/>
          </a:bodyPr>
          <a:lstStyle/>
          <a:p>
            <a:pPr algn="l"/>
            <a:r>
              <a:rPr lang="en-US" b="0" i="0" dirty="0" err="1">
                <a:solidFill>
                  <a:srgbClr val="4D5156"/>
                </a:solidFill>
                <a:effectLst/>
                <a:latin typeface="arial" panose="020B0604020202020204" pitchFamily="34" charset="0"/>
              </a:rPr>
              <a:t>ChatGPT</a:t>
            </a:r>
            <a:r>
              <a:rPr lang="en-US" b="0" i="0" dirty="0">
                <a:solidFill>
                  <a:srgbClr val="4D5156"/>
                </a:solidFill>
                <a:effectLst/>
                <a:latin typeface="arial" panose="020B0604020202020204" pitchFamily="34" charset="0"/>
              </a:rPr>
              <a:t> is a chatbot developed by </a:t>
            </a:r>
            <a:r>
              <a:rPr lang="en-US" b="0" i="0" dirty="0" err="1">
                <a:solidFill>
                  <a:srgbClr val="4D5156"/>
                </a:solidFill>
                <a:effectLst/>
                <a:latin typeface="arial" panose="020B0604020202020204" pitchFamily="34" charset="0"/>
              </a:rPr>
              <a:t>OpenAI</a:t>
            </a:r>
            <a:r>
              <a:rPr lang="en-US" b="0" i="0" dirty="0">
                <a:solidFill>
                  <a:srgbClr val="4D5156"/>
                </a:solidFill>
                <a:effectLst/>
                <a:latin typeface="arial" panose="020B0604020202020204" pitchFamily="34" charset="0"/>
              </a:rPr>
              <a:t> and launched on November 30, 2022. Based on a large language model, it enables users to refine and steer a conversation towards a desired length, format, style, level of detail, and language. </a:t>
            </a:r>
            <a:r>
              <a:rPr lang="en-US" b="0" i="0" u="none" strike="noStrike" dirty="0">
                <a:solidFill>
                  <a:srgbClr val="1A0DAB"/>
                </a:solidFill>
                <a:effectLst/>
                <a:latin typeface="arial" panose="020B0604020202020204" pitchFamily="34" charset="0"/>
                <a:hlinkClick r:id="rId2"/>
              </a:rPr>
              <a:t>Wikipedia</a:t>
            </a:r>
            <a:endParaRPr lang="en-US" b="0" i="0" dirty="0">
              <a:solidFill>
                <a:srgbClr val="4D5156"/>
              </a:solidFill>
              <a:effectLst/>
              <a:latin typeface="arial" panose="020B0604020202020204" pitchFamily="34" charset="0"/>
            </a:endParaRPr>
          </a:p>
          <a:p>
            <a:pPr algn="l"/>
            <a:r>
              <a:rPr lang="en-US" b="1" i="0" u="none" strike="noStrike" dirty="0">
                <a:solidFill>
                  <a:srgbClr val="202124"/>
                </a:solidFill>
                <a:effectLst/>
                <a:latin typeface="arial" panose="020B0604020202020204" pitchFamily="34" charset="0"/>
                <a:hlinkClick r:id="rId3"/>
              </a:rPr>
              <a:t>Developer</a:t>
            </a:r>
            <a:r>
              <a:rPr lang="en-US" b="1" i="0" dirty="0">
                <a:solidFill>
                  <a:srgbClr val="202124"/>
                </a:solidFill>
                <a:effectLst/>
                <a:latin typeface="arial" panose="020B0604020202020204" pitchFamily="34" charset="0"/>
              </a:rPr>
              <a:t>: </a:t>
            </a:r>
            <a:r>
              <a:rPr lang="en-US" b="0" i="0" u="none" strike="noStrike" dirty="0">
                <a:solidFill>
                  <a:srgbClr val="1A0DAB"/>
                </a:solidFill>
                <a:effectLst/>
                <a:latin typeface="arial" panose="020B0604020202020204" pitchFamily="34" charset="0"/>
                <a:hlinkClick r:id="rId4"/>
              </a:rPr>
              <a:t>OpenAI</a:t>
            </a:r>
            <a:r>
              <a:rPr lang="en-US" b="0" i="0" dirty="0">
                <a:solidFill>
                  <a:srgbClr val="202124"/>
                </a:solidFill>
                <a:effectLst/>
                <a:latin typeface="arial" panose="020B0604020202020204" pitchFamily="34" charset="0"/>
              </a:rPr>
              <a:t>, </a:t>
            </a:r>
            <a:r>
              <a:rPr lang="en-US" b="0" i="0" u="none" strike="noStrike" dirty="0">
                <a:solidFill>
                  <a:srgbClr val="1A0DAB"/>
                </a:solidFill>
                <a:effectLst/>
                <a:latin typeface="arial" panose="020B0604020202020204" pitchFamily="34" charset="0"/>
                <a:hlinkClick r:id="rId5"/>
              </a:rPr>
              <a:t>Microsoft Corporation</a:t>
            </a:r>
            <a:endParaRPr lang="en-US" b="0" i="0" dirty="0">
              <a:solidFill>
                <a:srgbClr val="202124"/>
              </a:solidFill>
              <a:effectLst/>
              <a:latin typeface="arial" panose="020B0604020202020204" pitchFamily="34" charset="0"/>
            </a:endParaRPr>
          </a:p>
          <a:p>
            <a:pPr algn="l"/>
            <a:r>
              <a:rPr lang="en-US" b="1" i="0" u="none" strike="noStrike" dirty="0">
                <a:solidFill>
                  <a:srgbClr val="202124"/>
                </a:solidFill>
                <a:effectLst/>
                <a:latin typeface="arial" panose="020B0604020202020204" pitchFamily="34" charset="0"/>
                <a:hlinkClick r:id="rId6"/>
              </a:rPr>
              <a:t>Initial release date</a:t>
            </a:r>
            <a:r>
              <a:rPr lang="en-US" b="1" i="0" dirty="0">
                <a:solidFill>
                  <a:srgbClr val="202124"/>
                </a:solidFill>
                <a:effectLst/>
                <a:latin typeface="arial" panose="020B0604020202020204" pitchFamily="34" charset="0"/>
              </a:rPr>
              <a:t>: </a:t>
            </a:r>
            <a:r>
              <a:rPr lang="en-US" b="0" i="0" dirty="0">
                <a:solidFill>
                  <a:srgbClr val="202124"/>
                </a:solidFill>
                <a:effectLst/>
                <a:latin typeface="arial" panose="020B0604020202020204" pitchFamily="34" charset="0"/>
              </a:rPr>
              <a:t>November 30, 2022</a:t>
            </a:r>
          </a:p>
          <a:p>
            <a:pPr algn="l"/>
            <a:r>
              <a:rPr lang="en-US" b="1" i="0" u="none" strike="noStrike" dirty="0">
                <a:solidFill>
                  <a:srgbClr val="202124"/>
                </a:solidFill>
                <a:effectLst/>
                <a:latin typeface="arial" panose="020B0604020202020204" pitchFamily="34" charset="0"/>
                <a:hlinkClick r:id="rId7"/>
              </a:rPr>
              <a:t>Programming language</a:t>
            </a:r>
            <a:r>
              <a:rPr lang="en-US" b="1" i="0" dirty="0">
                <a:solidFill>
                  <a:srgbClr val="202124"/>
                </a:solidFill>
                <a:effectLst/>
                <a:latin typeface="arial" panose="020B0604020202020204" pitchFamily="34" charset="0"/>
              </a:rPr>
              <a:t>: </a:t>
            </a:r>
            <a:r>
              <a:rPr lang="en-US" b="0" i="0" u="none" strike="noStrike" dirty="0">
                <a:solidFill>
                  <a:srgbClr val="1A0DAB"/>
                </a:solidFill>
                <a:effectLst/>
                <a:latin typeface="arial" panose="020B0604020202020204" pitchFamily="34" charset="0"/>
                <a:hlinkClick r:id="rId8"/>
              </a:rPr>
              <a:t>Python</a:t>
            </a:r>
            <a:endParaRPr lang="en-US" b="0" i="0" dirty="0">
              <a:solidFill>
                <a:srgbClr val="202124"/>
              </a:solidFill>
              <a:effectLst/>
              <a:latin typeface="arial" panose="020B0604020202020204" pitchFamily="34" charset="0"/>
            </a:endParaRPr>
          </a:p>
          <a:p>
            <a:pPr algn="l"/>
            <a:r>
              <a:rPr lang="en-US" b="1" i="0" u="none" strike="noStrike" dirty="0">
                <a:solidFill>
                  <a:srgbClr val="202124"/>
                </a:solidFill>
                <a:effectLst/>
                <a:latin typeface="arial" panose="020B0604020202020204" pitchFamily="34" charset="0"/>
                <a:hlinkClick r:id="rId9"/>
              </a:rPr>
              <a:t>Engine</a:t>
            </a:r>
            <a:r>
              <a:rPr lang="en-US" b="1" i="0" dirty="0">
                <a:solidFill>
                  <a:srgbClr val="202124"/>
                </a:solidFill>
                <a:effectLst/>
                <a:latin typeface="arial" panose="020B0604020202020204" pitchFamily="34" charset="0"/>
              </a:rPr>
              <a:t>: </a:t>
            </a:r>
            <a:r>
              <a:rPr lang="en-US" b="0" i="0" dirty="0">
                <a:solidFill>
                  <a:srgbClr val="202124"/>
                </a:solidFill>
                <a:effectLst/>
                <a:latin typeface="arial" panose="020B0604020202020204" pitchFamily="34" charset="0"/>
              </a:rPr>
              <a:t>GPT-3.5 (free and paid); GPT-4 (paid only)</a:t>
            </a:r>
          </a:p>
          <a:p>
            <a:pPr algn="l"/>
            <a:r>
              <a:rPr lang="en-US" b="1" i="0" u="none" strike="noStrike" dirty="0">
                <a:solidFill>
                  <a:srgbClr val="202124"/>
                </a:solidFill>
                <a:effectLst/>
                <a:latin typeface="arial" panose="020B0604020202020204" pitchFamily="34" charset="0"/>
                <a:hlinkClick r:id="rId10"/>
              </a:rPr>
              <a:t>License</a:t>
            </a:r>
            <a:r>
              <a:rPr lang="en-US" b="1" i="0" dirty="0">
                <a:solidFill>
                  <a:srgbClr val="202124"/>
                </a:solidFill>
                <a:effectLst/>
                <a:latin typeface="arial" panose="020B0604020202020204" pitchFamily="34" charset="0"/>
              </a:rPr>
              <a:t>: </a:t>
            </a:r>
            <a:r>
              <a:rPr lang="en-US" b="0" i="0" dirty="0">
                <a:solidFill>
                  <a:srgbClr val="202124"/>
                </a:solidFill>
                <a:effectLst/>
                <a:latin typeface="arial" panose="020B0604020202020204" pitchFamily="34" charset="0"/>
              </a:rPr>
              <a:t>Proprietary</a:t>
            </a:r>
          </a:p>
          <a:p>
            <a:pPr algn="l"/>
            <a:r>
              <a:rPr lang="en-US" b="1" i="0" u="none" strike="noStrike" dirty="0">
                <a:solidFill>
                  <a:srgbClr val="202124"/>
                </a:solidFill>
                <a:effectLst/>
                <a:latin typeface="arial" panose="020B0604020202020204" pitchFamily="34" charset="0"/>
                <a:hlinkClick r:id="rId11"/>
              </a:rPr>
              <a:t>Platform</a:t>
            </a:r>
            <a:r>
              <a:rPr lang="en-US" b="1" i="0" dirty="0">
                <a:solidFill>
                  <a:srgbClr val="202124"/>
                </a:solidFill>
                <a:effectLst/>
                <a:latin typeface="arial" panose="020B0604020202020204" pitchFamily="34" charset="0"/>
              </a:rPr>
              <a:t>: </a:t>
            </a:r>
            <a:r>
              <a:rPr lang="en-US" b="0" i="0" u="none" strike="noStrike" dirty="0">
                <a:solidFill>
                  <a:srgbClr val="1A0DAB"/>
                </a:solidFill>
                <a:effectLst/>
                <a:latin typeface="arial" panose="020B0604020202020204" pitchFamily="34" charset="0"/>
                <a:hlinkClick r:id="rId12"/>
              </a:rPr>
              <a:t>Cloud computing</a:t>
            </a:r>
            <a:r>
              <a:rPr lang="en-US" b="0" i="0" dirty="0">
                <a:solidFill>
                  <a:srgbClr val="202124"/>
                </a:solidFill>
                <a:effectLst/>
                <a:latin typeface="arial" panose="020B0604020202020204" pitchFamily="34" charset="0"/>
              </a:rPr>
              <a:t> platforms</a:t>
            </a:r>
          </a:p>
          <a:p>
            <a:pPr algn="l"/>
            <a:r>
              <a:rPr lang="en-US" b="1" i="0" u="none" strike="noStrike" dirty="0">
                <a:solidFill>
                  <a:srgbClr val="202124"/>
                </a:solidFill>
                <a:effectLst/>
                <a:latin typeface="arial" panose="020B0604020202020204" pitchFamily="34" charset="0"/>
                <a:hlinkClick r:id="rId13"/>
              </a:rPr>
              <a:t>Stable release</a:t>
            </a:r>
            <a:r>
              <a:rPr lang="en-US" b="1" i="0" dirty="0">
                <a:solidFill>
                  <a:srgbClr val="202124"/>
                </a:solidFill>
                <a:effectLst/>
                <a:latin typeface="arial" panose="020B0604020202020204" pitchFamily="34" charset="0"/>
              </a:rPr>
              <a:t>: </a:t>
            </a:r>
            <a:r>
              <a:rPr lang="en-US" b="0" i="0" dirty="0">
                <a:solidFill>
                  <a:srgbClr val="202124"/>
                </a:solidFill>
                <a:effectLst/>
                <a:latin typeface="arial" panose="020B0604020202020204" pitchFamily="34" charset="0"/>
              </a:rPr>
              <a:t>January 10, 2024; 32 days ago</a:t>
            </a:r>
          </a:p>
          <a:p>
            <a:endParaRPr lang="en-JP" dirty="0"/>
          </a:p>
        </p:txBody>
      </p:sp>
    </p:spTree>
    <p:extLst>
      <p:ext uri="{BB962C8B-B14F-4D97-AF65-F5344CB8AC3E}">
        <p14:creationId xmlns:p14="http://schemas.microsoft.com/office/powerpoint/2010/main" val="3264523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86EFD-4409-9B53-E137-D8D15D7F7807}"/>
              </a:ext>
            </a:extLst>
          </p:cNvPr>
          <p:cNvSpPr>
            <a:spLocks noGrp="1"/>
          </p:cNvSpPr>
          <p:nvPr>
            <p:ph type="title"/>
          </p:nvPr>
        </p:nvSpPr>
        <p:spPr/>
        <p:txBody>
          <a:bodyPr/>
          <a:lstStyle/>
          <a:p>
            <a:r>
              <a:rPr lang="en-JP" dirty="0"/>
              <a:t>What is ChatGPT?  What is it not?</a:t>
            </a:r>
          </a:p>
        </p:txBody>
      </p:sp>
      <p:sp>
        <p:nvSpPr>
          <p:cNvPr id="3" name="Content Placeholder 2">
            <a:extLst>
              <a:ext uri="{FF2B5EF4-FFF2-40B4-BE49-F238E27FC236}">
                <a16:creationId xmlns:a16="http://schemas.microsoft.com/office/drawing/2014/main" id="{754DF779-4E7D-7091-BCBB-A208691596B0}"/>
              </a:ext>
            </a:extLst>
          </p:cNvPr>
          <p:cNvSpPr>
            <a:spLocks noGrp="1"/>
          </p:cNvSpPr>
          <p:nvPr>
            <p:ph idx="1"/>
          </p:nvPr>
        </p:nvSpPr>
        <p:spPr/>
        <p:txBody>
          <a:bodyPr>
            <a:normAutofit/>
          </a:bodyPr>
          <a:lstStyle/>
          <a:p>
            <a:r>
              <a:rPr lang="en-JP" dirty="0"/>
              <a:t>Single-turn tasks: original purpose was for answering questions or completing prompts</a:t>
            </a:r>
          </a:p>
          <a:p>
            <a:r>
              <a:rPr lang="en-JP" dirty="0"/>
              <a:t>Multi-turn tasks:  next level is completing mult-turn conversations</a:t>
            </a:r>
          </a:p>
        </p:txBody>
      </p:sp>
    </p:spTree>
    <p:extLst>
      <p:ext uri="{BB962C8B-B14F-4D97-AF65-F5344CB8AC3E}">
        <p14:creationId xmlns:p14="http://schemas.microsoft.com/office/powerpoint/2010/main" val="55059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86EFD-4409-9B53-E137-D8D15D7F7807}"/>
              </a:ext>
            </a:extLst>
          </p:cNvPr>
          <p:cNvSpPr>
            <a:spLocks noGrp="1"/>
          </p:cNvSpPr>
          <p:nvPr>
            <p:ph type="title"/>
          </p:nvPr>
        </p:nvSpPr>
        <p:spPr/>
        <p:txBody>
          <a:bodyPr/>
          <a:lstStyle/>
          <a:p>
            <a:r>
              <a:rPr lang="en-JP" dirty="0"/>
              <a:t>My Experience:  Less-Productive Uses</a:t>
            </a:r>
          </a:p>
        </p:txBody>
      </p:sp>
      <p:sp>
        <p:nvSpPr>
          <p:cNvPr id="3" name="Content Placeholder 2">
            <a:extLst>
              <a:ext uri="{FF2B5EF4-FFF2-40B4-BE49-F238E27FC236}">
                <a16:creationId xmlns:a16="http://schemas.microsoft.com/office/drawing/2014/main" id="{754DF779-4E7D-7091-BCBB-A208691596B0}"/>
              </a:ext>
            </a:extLst>
          </p:cNvPr>
          <p:cNvSpPr>
            <a:spLocks noGrp="1"/>
          </p:cNvSpPr>
          <p:nvPr>
            <p:ph idx="1"/>
          </p:nvPr>
        </p:nvSpPr>
        <p:spPr/>
        <p:txBody>
          <a:bodyPr/>
          <a:lstStyle/>
          <a:p>
            <a:r>
              <a:rPr lang="en-JP" dirty="0"/>
              <a:t>Grammar:  Testing grammar ability, </a:t>
            </a:r>
          </a:p>
          <a:p>
            <a:pPr lvl="1"/>
            <a:r>
              <a:rPr lang="en-JP" dirty="0"/>
              <a:t> Learners might ask </a:t>
            </a:r>
          </a:p>
          <a:p>
            <a:pPr lvl="1"/>
            <a:endParaRPr lang="en-JP" dirty="0"/>
          </a:p>
          <a:p>
            <a:r>
              <a:rPr lang="en-JP" dirty="0"/>
              <a:t>Composition: Testing paragraph writing</a:t>
            </a:r>
          </a:p>
        </p:txBody>
      </p:sp>
    </p:spTree>
    <p:extLst>
      <p:ext uri="{BB962C8B-B14F-4D97-AF65-F5344CB8AC3E}">
        <p14:creationId xmlns:p14="http://schemas.microsoft.com/office/powerpoint/2010/main" val="3100546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86EFD-4409-9B53-E137-D8D15D7F7807}"/>
              </a:ext>
            </a:extLst>
          </p:cNvPr>
          <p:cNvSpPr>
            <a:spLocks noGrp="1"/>
          </p:cNvSpPr>
          <p:nvPr>
            <p:ph type="title"/>
          </p:nvPr>
        </p:nvSpPr>
        <p:spPr/>
        <p:txBody>
          <a:bodyPr/>
          <a:lstStyle/>
          <a:p>
            <a:r>
              <a:rPr lang="en-JP" dirty="0"/>
              <a:t>My Experience:  More-productive Uses</a:t>
            </a:r>
          </a:p>
        </p:txBody>
      </p:sp>
      <p:sp>
        <p:nvSpPr>
          <p:cNvPr id="3" name="Content Placeholder 2">
            <a:extLst>
              <a:ext uri="{FF2B5EF4-FFF2-40B4-BE49-F238E27FC236}">
                <a16:creationId xmlns:a16="http://schemas.microsoft.com/office/drawing/2014/main" id="{754DF779-4E7D-7091-BCBB-A208691596B0}"/>
              </a:ext>
            </a:extLst>
          </p:cNvPr>
          <p:cNvSpPr>
            <a:spLocks noGrp="1"/>
          </p:cNvSpPr>
          <p:nvPr>
            <p:ph idx="1"/>
          </p:nvPr>
        </p:nvSpPr>
        <p:spPr/>
        <p:txBody>
          <a:bodyPr/>
          <a:lstStyle/>
          <a:p>
            <a:r>
              <a:rPr lang="en-JP" dirty="0"/>
              <a:t>Zoom Meeting Summary</a:t>
            </a:r>
          </a:p>
          <a:p>
            <a:r>
              <a:rPr lang="en-JP" dirty="0"/>
              <a:t> </a:t>
            </a:r>
          </a:p>
        </p:txBody>
      </p:sp>
    </p:spTree>
    <p:extLst>
      <p:ext uri="{BB962C8B-B14F-4D97-AF65-F5344CB8AC3E}">
        <p14:creationId xmlns:p14="http://schemas.microsoft.com/office/powerpoint/2010/main" val="1338631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9E5E-258E-0A74-CDD5-B1AA37117757}"/>
              </a:ext>
            </a:extLst>
          </p:cNvPr>
          <p:cNvSpPr>
            <a:spLocks noGrp="1"/>
          </p:cNvSpPr>
          <p:nvPr>
            <p:ph type="title"/>
          </p:nvPr>
        </p:nvSpPr>
        <p:spPr/>
        <p:txBody>
          <a:bodyPr/>
          <a:lstStyle/>
          <a:p>
            <a:r>
              <a:rPr lang="en-JP" dirty="0"/>
              <a:t>Current Research with Moodle &amp; ChatGPT</a:t>
            </a:r>
            <a:br>
              <a:rPr lang="en-JP" dirty="0"/>
            </a:br>
            <a:endParaRPr lang="en-JP" dirty="0"/>
          </a:p>
        </p:txBody>
      </p:sp>
      <p:sp>
        <p:nvSpPr>
          <p:cNvPr id="3" name="Content Placeholder 2">
            <a:extLst>
              <a:ext uri="{FF2B5EF4-FFF2-40B4-BE49-F238E27FC236}">
                <a16:creationId xmlns:a16="http://schemas.microsoft.com/office/drawing/2014/main" id="{BDC3D182-A12C-1E41-FFB5-7BD36F7585EC}"/>
              </a:ext>
            </a:extLst>
          </p:cNvPr>
          <p:cNvSpPr>
            <a:spLocks noGrp="1"/>
          </p:cNvSpPr>
          <p:nvPr>
            <p:ph idx="1"/>
          </p:nvPr>
        </p:nvSpPr>
        <p:spPr>
          <a:xfrm>
            <a:off x="766281" y="1835900"/>
            <a:ext cx="10515600" cy="4351338"/>
          </a:xfrm>
        </p:spPr>
        <p:txBody>
          <a:bodyPr>
            <a:normAutofit lnSpcReduction="10000"/>
          </a:bodyPr>
          <a:lstStyle/>
          <a:p>
            <a:pPr marL="0" indent="0">
              <a:buNone/>
            </a:pPr>
            <a:r>
              <a:rPr lang="en-US" sz="3600" dirty="0">
                <a:effectLst/>
                <a:latin typeface="TimesNewRomanPSMT"/>
              </a:rPr>
              <a:t>“</a:t>
            </a:r>
            <a:r>
              <a:rPr lang="en-US" sz="3600" dirty="0" err="1">
                <a:effectLst/>
                <a:latin typeface="TimesNewRomanPSMT"/>
              </a:rPr>
              <a:t>ChatGPT</a:t>
            </a:r>
            <a:r>
              <a:rPr lang="en-US" sz="3600" dirty="0">
                <a:effectLst/>
                <a:latin typeface="TimesNewRomanPSMT"/>
              </a:rPr>
              <a:t> and Moodle Walk into a Bar” (Lin 2024)</a:t>
            </a:r>
          </a:p>
          <a:p>
            <a:endParaRPr lang="en-US" sz="1800" dirty="0">
              <a:latin typeface="TimesNewRomanPSMT"/>
            </a:endParaRPr>
          </a:p>
          <a:p>
            <a:pPr marL="0" indent="0">
              <a:buNone/>
            </a:pPr>
            <a:r>
              <a:rPr lang="en-US" sz="4800" dirty="0">
                <a:effectLst/>
                <a:latin typeface="TimesNewRomanPSMT"/>
              </a:rPr>
              <a:t>“…our goals as educators should focus on teaching students how to use technology ethically and effectively, instead of preventing them from using technology to cheat or take shortcuts.” </a:t>
            </a:r>
            <a:endParaRPr lang="en-US" sz="4800" dirty="0"/>
          </a:p>
          <a:p>
            <a:endParaRPr lang="en-JP" dirty="0"/>
          </a:p>
        </p:txBody>
      </p:sp>
    </p:spTree>
    <p:extLst>
      <p:ext uri="{BB962C8B-B14F-4D97-AF65-F5344CB8AC3E}">
        <p14:creationId xmlns:p14="http://schemas.microsoft.com/office/powerpoint/2010/main" val="516161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9E5E-258E-0A74-CDD5-B1AA37117757}"/>
              </a:ext>
            </a:extLst>
          </p:cNvPr>
          <p:cNvSpPr>
            <a:spLocks noGrp="1"/>
          </p:cNvSpPr>
          <p:nvPr>
            <p:ph type="title"/>
          </p:nvPr>
        </p:nvSpPr>
        <p:spPr>
          <a:xfrm>
            <a:off x="0" y="365125"/>
            <a:ext cx="11353800" cy="1325563"/>
          </a:xfrm>
        </p:spPr>
        <p:txBody>
          <a:bodyPr>
            <a:normAutofit fontScale="90000"/>
          </a:bodyPr>
          <a:lstStyle/>
          <a:p>
            <a:r>
              <a:rPr lang="en-JP" dirty="0"/>
              <a:t>Current Research with Moodle &amp; ChatGPT</a:t>
            </a:r>
            <a:br>
              <a:rPr lang="en-JP" dirty="0"/>
            </a:br>
            <a:r>
              <a:rPr lang="en-US" sz="4400" dirty="0">
                <a:effectLst/>
                <a:latin typeface="TimesNewRomanPSMT"/>
              </a:rPr>
              <a:t>“</a:t>
            </a:r>
            <a:r>
              <a:rPr lang="en-US" sz="4400" dirty="0" err="1">
                <a:effectLst/>
                <a:latin typeface="TimesNewRomanPSMT"/>
              </a:rPr>
              <a:t>ChatGPT</a:t>
            </a:r>
            <a:r>
              <a:rPr lang="en-US" sz="4400" dirty="0">
                <a:effectLst/>
                <a:latin typeface="TimesNewRomanPSMT"/>
              </a:rPr>
              <a:t> and Moodle Walk into a Bar” (Lin 2024)</a:t>
            </a:r>
            <a:br>
              <a:rPr lang="en-US" sz="4400" dirty="0">
                <a:effectLst/>
                <a:latin typeface="TimesNewRomanPSMT"/>
              </a:rPr>
            </a:br>
            <a:endParaRPr lang="en-JP" dirty="0"/>
          </a:p>
        </p:txBody>
      </p:sp>
      <p:sp>
        <p:nvSpPr>
          <p:cNvPr id="3" name="Content Placeholder 2">
            <a:extLst>
              <a:ext uri="{FF2B5EF4-FFF2-40B4-BE49-F238E27FC236}">
                <a16:creationId xmlns:a16="http://schemas.microsoft.com/office/drawing/2014/main" id="{BDC3D182-A12C-1E41-FFB5-7BD36F7585EC}"/>
              </a:ext>
            </a:extLst>
          </p:cNvPr>
          <p:cNvSpPr>
            <a:spLocks noGrp="1"/>
          </p:cNvSpPr>
          <p:nvPr>
            <p:ph idx="1"/>
          </p:nvPr>
        </p:nvSpPr>
        <p:spPr>
          <a:xfrm>
            <a:off x="1305339" y="1378363"/>
            <a:ext cx="10515600" cy="5211279"/>
          </a:xfrm>
        </p:spPr>
        <p:txBody>
          <a:bodyPr>
            <a:normAutofit lnSpcReduction="10000"/>
          </a:bodyPr>
          <a:lstStyle/>
          <a:p>
            <a:pPr marL="0" indent="0">
              <a:buNone/>
            </a:pPr>
            <a:r>
              <a:rPr lang="en-US" sz="3600" b="1" dirty="0">
                <a:effectLst/>
                <a:latin typeface="TimesNewRomanPS"/>
              </a:rPr>
              <a:t>Potential Use Cases of </a:t>
            </a:r>
            <a:r>
              <a:rPr lang="en-US" sz="3600" b="1" dirty="0" err="1">
                <a:effectLst/>
                <a:latin typeface="TimesNewRomanPS"/>
              </a:rPr>
              <a:t>ChatGPT</a:t>
            </a:r>
            <a:r>
              <a:rPr lang="en-US" sz="3600" b="1" dirty="0">
                <a:effectLst/>
                <a:latin typeface="TimesNewRomanPS"/>
              </a:rPr>
              <a:t> in Moodle </a:t>
            </a:r>
            <a:endParaRPr lang="en-US" sz="3600" dirty="0"/>
          </a:p>
          <a:p>
            <a:r>
              <a:rPr lang="en-US" sz="3600" dirty="0">
                <a:effectLst/>
                <a:latin typeface="TimesNewRomanPSMT"/>
              </a:rPr>
              <a:t>4.1. Act as user manual for the system </a:t>
            </a:r>
            <a:endParaRPr lang="en-US" sz="3600" dirty="0"/>
          </a:p>
          <a:p>
            <a:r>
              <a:rPr lang="en-US" sz="3600" dirty="0">
                <a:effectLst/>
                <a:latin typeface="TimesNewRomanPSMT"/>
              </a:rPr>
              <a:t>4.2. Prompt for information </a:t>
            </a:r>
            <a:endParaRPr lang="en-US" sz="3600" dirty="0"/>
          </a:p>
          <a:p>
            <a:r>
              <a:rPr lang="en-US" sz="3600" dirty="0">
                <a:effectLst/>
                <a:latin typeface="TimesNewRomanPSMT"/>
              </a:rPr>
              <a:t>4.3. Calculations on numerical data </a:t>
            </a:r>
          </a:p>
          <a:p>
            <a:r>
              <a:rPr lang="en-US" sz="3600" dirty="0">
                <a:effectLst/>
                <a:latin typeface="TimesNewRomanPSMT"/>
              </a:rPr>
              <a:t>4.4. Interpret data analysis results </a:t>
            </a:r>
          </a:p>
          <a:p>
            <a:r>
              <a:rPr lang="en-US" sz="3600" dirty="0">
                <a:effectLst/>
                <a:latin typeface="TimesNewRomanPSMT"/>
              </a:rPr>
              <a:t>4.5. Generate data for educational purposes </a:t>
            </a:r>
            <a:endParaRPr lang="en-US" sz="3600" dirty="0"/>
          </a:p>
          <a:p>
            <a:r>
              <a:rPr lang="en-US" sz="3600" dirty="0">
                <a:effectLst/>
                <a:latin typeface="TimesNewRomanPSMT"/>
              </a:rPr>
              <a:t>4.6. Support course design activities </a:t>
            </a:r>
          </a:p>
          <a:p>
            <a:r>
              <a:rPr lang="en-US" sz="3600" dirty="0">
                <a:effectLst/>
                <a:latin typeface="TimesNewRomanPSMT"/>
              </a:rPr>
              <a:t>4.7. Emotional support </a:t>
            </a:r>
          </a:p>
          <a:p>
            <a:r>
              <a:rPr lang="en-US" sz="3600" dirty="0">
                <a:effectLst/>
                <a:latin typeface="TimesNewRomanPSMT"/>
              </a:rPr>
              <a:t>4.8. Support extended learning </a:t>
            </a:r>
            <a:endParaRPr lang="en-US" sz="3600" dirty="0"/>
          </a:p>
          <a:p>
            <a:endParaRPr lang="en-US" sz="800" dirty="0"/>
          </a:p>
          <a:p>
            <a:endParaRPr lang="en-US" sz="800" dirty="0"/>
          </a:p>
          <a:p>
            <a:endParaRPr lang="en-US" sz="1000" dirty="0"/>
          </a:p>
          <a:p>
            <a:endParaRPr lang="en-US" sz="1200" dirty="0"/>
          </a:p>
          <a:p>
            <a:pPr marL="0" indent="0">
              <a:buNone/>
            </a:pPr>
            <a:endParaRPr lang="en-US" sz="1800" dirty="0">
              <a:latin typeface="TimesNewRomanPSMT"/>
            </a:endParaRPr>
          </a:p>
        </p:txBody>
      </p:sp>
    </p:spTree>
    <p:extLst>
      <p:ext uri="{BB962C8B-B14F-4D97-AF65-F5344CB8AC3E}">
        <p14:creationId xmlns:p14="http://schemas.microsoft.com/office/powerpoint/2010/main" val="1778699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9E5E-258E-0A74-CDD5-B1AA37117757}"/>
              </a:ext>
            </a:extLst>
          </p:cNvPr>
          <p:cNvSpPr>
            <a:spLocks noGrp="1"/>
          </p:cNvSpPr>
          <p:nvPr>
            <p:ph type="title"/>
          </p:nvPr>
        </p:nvSpPr>
        <p:spPr/>
        <p:txBody>
          <a:bodyPr/>
          <a:lstStyle/>
          <a:p>
            <a:r>
              <a:rPr lang="en-JP" dirty="0"/>
              <a:t>Current Research with Moodle &amp; ChatGPT</a:t>
            </a:r>
            <a:br>
              <a:rPr lang="en-JP" dirty="0"/>
            </a:br>
            <a:r>
              <a:rPr lang="en-JP" dirty="0"/>
              <a:t>Lin 2 Summary</a:t>
            </a:r>
          </a:p>
        </p:txBody>
      </p:sp>
      <p:sp>
        <p:nvSpPr>
          <p:cNvPr id="3" name="Content Placeholder 2">
            <a:extLst>
              <a:ext uri="{FF2B5EF4-FFF2-40B4-BE49-F238E27FC236}">
                <a16:creationId xmlns:a16="http://schemas.microsoft.com/office/drawing/2014/main" id="{BDC3D182-A12C-1E41-FFB5-7BD36F7585EC}"/>
              </a:ext>
            </a:extLst>
          </p:cNvPr>
          <p:cNvSpPr>
            <a:spLocks noGrp="1"/>
          </p:cNvSpPr>
          <p:nvPr>
            <p:ph idx="1"/>
          </p:nvPr>
        </p:nvSpPr>
        <p:spPr/>
        <p:txBody>
          <a:bodyPr/>
          <a:lstStyle/>
          <a:p>
            <a:endParaRPr lang="en-JP" dirty="0"/>
          </a:p>
        </p:txBody>
      </p:sp>
    </p:spTree>
    <p:extLst>
      <p:ext uri="{BB962C8B-B14F-4D97-AF65-F5344CB8AC3E}">
        <p14:creationId xmlns:p14="http://schemas.microsoft.com/office/powerpoint/2010/main" val="106074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8405</TotalTime>
  <Words>1488</Words>
  <Application>Microsoft Macintosh PowerPoint</Application>
  <PresentationFormat>Widescreen</PresentationFormat>
  <Paragraphs>98</Paragraphs>
  <Slides>14</Slides>
  <Notes>0</Notes>
  <HiddenSlides>4</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TimesNewRomanPS</vt:lpstr>
      <vt:lpstr>TimesNewRomanPSMT</vt:lpstr>
      <vt:lpstr>Arial</vt:lpstr>
      <vt:lpstr>Arial</vt:lpstr>
      <vt:lpstr>Calibri</vt:lpstr>
      <vt:lpstr>Calibri Light</vt:lpstr>
      <vt:lpstr>Roboto</vt:lpstr>
      <vt:lpstr>Roboto Light</vt:lpstr>
      <vt:lpstr>Office Theme</vt:lpstr>
      <vt:lpstr>ChapGPT Productive and Unproductive Uses in Moodle  Feb 17, 2024, 10:20 AM, 10m  2105号室/Room 2105 (長崎国際大学２号館/NIU Building 2) 号室 / Room 2105 </vt:lpstr>
      <vt:lpstr>  Description ChatGPT is an Open AI tool that can produce text-based answers to complex questions, summarizing a wealth of sources published and available on the internet. Students who install and learn to use ChatGPT can pose and answer complex questions that might be used in projects, assignments, tests and exams. ChatGPT’s ability to generate content with well-reasoned arguments and smooth grammar can potentially allow students to avoid assessments of their skills in writing and in summarizing. However, by careful design of tasks and projects, teachers can instead harness ChatGPTs ability to force students to frame their questions carefully and actually take research a step further based on their own experiences. These are more productive uses of ChatGPT. In this lightning talk, I will also refer to current research and applied pedagogy of ChatGPT within Moodle LMS in the past year, as well as propose a framework of development projects that educators can contribute to within a Japan Moodle Product Advisory Group (PAG).</vt:lpstr>
      <vt:lpstr>What is ChatGPT?  What is it not?</vt:lpstr>
      <vt:lpstr>What is ChatGPT?  What is it not?</vt:lpstr>
      <vt:lpstr>My Experience:  Less-Productive Uses</vt:lpstr>
      <vt:lpstr>My Experience:  More-productive Uses</vt:lpstr>
      <vt:lpstr>Current Research with Moodle &amp; ChatGPT </vt:lpstr>
      <vt:lpstr>Current Research with Moodle &amp; ChatGPT “ChatGPT and Moodle Walk into a Bar” (Lin 2024) </vt:lpstr>
      <vt:lpstr>Current Research with Moodle &amp; ChatGPT Lin 2 Summary</vt:lpstr>
      <vt:lpstr>Current Research with Moodle &amp; ChatGPT Lin 3 Summary</vt:lpstr>
      <vt:lpstr>What Moodle Partners in Japan are doing</vt:lpstr>
      <vt:lpstr>What Moodle Partners in Japan are doing</vt:lpstr>
      <vt:lpstr>  What is English Central doing with ChatGPT?</vt:lpstr>
      <vt:lpstr>Framework to Propose Development Projects:  MAJ R&amp;D Committee   Japan Moodle  Product Advisory Group (PAG)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Generative Artificial Intelligence and Performance Assessment  Feb 18, 2024, 9:00 AM  20m  2105号室/Room 2105 (長崎国際大学２号館/NIU Building2)</dc:title>
  <dc:creator>Don William Hinkelman</dc:creator>
  <cp:lastModifiedBy>Don William Hinkelman</cp:lastModifiedBy>
  <cp:revision>5</cp:revision>
  <dcterms:created xsi:type="dcterms:W3CDTF">2024-02-11T08:10:44Z</dcterms:created>
  <dcterms:modified xsi:type="dcterms:W3CDTF">2024-02-17T04:16:38Z</dcterms:modified>
</cp:coreProperties>
</file>