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8" r:id="rId8"/>
    <p:sldId id="263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en-JP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FC79"/>
    <a:srgbClr val="FFD579"/>
    <a:srgbClr val="156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197"/>
  </p:normalViewPr>
  <p:slideViewPr>
    <p:cSldViewPr snapToGrid="0">
      <p:cViewPr varScale="1">
        <p:scale>
          <a:sx n="119" d="100"/>
          <a:sy n="119" d="100"/>
        </p:scale>
        <p:origin x="13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29B35-9105-F32C-4DFA-E46DD9D4C8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1AEF57-C022-53A0-04E8-DDD722F795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91D7DB-99D3-E235-FB71-0B0108A9C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8D021-8EEC-E549-B493-B5D54E1D6BBA}" type="datetimeFigureOut">
              <a:rPr lang="en-JP" smtClean="0"/>
              <a:t>2024/02/17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65E27A-B917-0C39-B8EA-3359B91F9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EA10B-6730-2A8D-E53F-D5CF527B7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355E-588C-6542-A8F0-437CEC967BD0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864581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BA2F75-6199-15B8-2207-DBA6CF241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0834D5-B79B-D1DD-7EF2-40F9E430C0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1AF474-9836-3C68-96E1-ED55B30A1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8D021-8EEC-E549-B493-B5D54E1D6BBA}" type="datetimeFigureOut">
              <a:rPr lang="en-JP" smtClean="0"/>
              <a:t>2024/02/17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6C2E25-4B7A-92D5-EAA6-9BB86C8E7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0B70E-83DF-E642-71BD-ED371DA09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355E-588C-6542-A8F0-437CEC967BD0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890200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129CF1-296F-2FE2-5F42-E339FD788F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25D611-6437-437E-2643-AB5C5B03C0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84B8C5-E27B-B08F-F2A6-4F76D33E6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8D021-8EEC-E549-B493-B5D54E1D6BBA}" type="datetimeFigureOut">
              <a:rPr lang="en-JP" smtClean="0"/>
              <a:t>2024/02/17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F39032-97EF-EAF1-1659-FB7AAB600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EAD6F2-ACAF-5860-4D30-5D650F4F7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355E-588C-6542-A8F0-437CEC967BD0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4203614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86421-C40C-334C-DB23-9CC081795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8B3682-1228-A3D8-9367-CD2FAC2AA3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88E495-A03D-EDDF-18E2-5F9B12DFF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8D021-8EEC-E549-B493-B5D54E1D6BBA}" type="datetimeFigureOut">
              <a:rPr lang="en-JP" smtClean="0"/>
              <a:t>2024/02/17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920D13-1FB5-1CE3-B55B-A4DA07DF1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AB6CE7-5351-1424-8F7D-90E2CA18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355E-588C-6542-A8F0-437CEC967BD0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984104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98D7E-B48D-A651-4FDC-53AE36C61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CB78E7-0D9B-2E6D-44EB-B3552A3B33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738643-2D2D-5443-D0CC-42D36A90C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8D021-8EEC-E549-B493-B5D54E1D6BBA}" type="datetimeFigureOut">
              <a:rPr lang="en-JP" smtClean="0"/>
              <a:t>2024/02/17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F8206C-E475-5679-B910-7C18ADF80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509B5-9C19-F69E-A091-CFC9BD381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355E-588C-6542-A8F0-437CEC967BD0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53541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FDB35-ED31-6027-0B93-8F3EE1A4C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D17B47-2F00-AFBF-FA38-C1E3DB6126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1BACE7-DB31-5972-B9B2-530622C012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A6D303-1DD7-1EC5-2EEE-5DC42C7AF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8D021-8EEC-E549-B493-B5D54E1D6BBA}" type="datetimeFigureOut">
              <a:rPr lang="en-JP" smtClean="0"/>
              <a:t>2024/02/17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85ADD2-3637-3DE0-6A0E-1CEFA6538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F9A1CB-1F9E-2398-9D70-2F19DE649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355E-588C-6542-A8F0-437CEC967BD0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365762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1043A-5910-CA6D-3ABC-DFDF02D08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BAF1F7-2C21-795E-EC5D-52027A31BF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7C90DD-F5BF-E51D-8746-288BD95B3B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72F0BD-B040-6576-7333-359E0A0B89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D9C81A-1AA9-F62D-6F7A-690751892E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A011C9-A680-4F25-0687-3EDE026B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8D021-8EEC-E549-B493-B5D54E1D6BBA}" type="datetimeFigureOut">
              <a:rPr lang="en-JP" smtClean="0"/>
              <a:t>2024/02/17</a:t>
            </a:fld>
            <a:endParaRPr lang="en-JP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A87A4F-A2F6-1069-AB17-C5E6B3F4D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905FFF-70F5-9AED-2B76-72E95D5F7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355E-588C-6542-A8F0-437CEC967BD0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709170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B73D0-E4AF-1D03-04F9-4063CF779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E3945D-C665-1B95-FDA5-21E1A8F25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8D021-8EEC-E549-B493-B5D54E1D6BBA}" type="datetimeFigureOut">
              <a:rPr lang="en-JP" smtClean="0"/>
              <a:t>2024/02/17</a:t>
            </a:fld>
            <a:endParaRPr lang="en-JP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C5D5C1-D8AC-2996-0430-13CE030AC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FCD593-E845-97DA-6DE4-B97A049F6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355E-588C-6542-A8F0-437CEC967BD0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684634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C75D3E-E2B0-AB92-15E1-FF6CD67B3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8D021-8EEC-E549-B493-B5D54E1D6BBA}" type="datetimeFigureOut">
              <a:rPr lang="en-JP" smtClean="0"/>
              <a:t>2024/02/17</a:t>
            </a:fld>
            <a:endParaRPr lang="en-JP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7541EC-F2F3-AABC-B93E-9517D1AFA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C4A1F9-D2CD-9C34-A42E-E1F0F8676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355E-588C-6542-A8F0-437CEC967BD0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97374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4D5EE-42A7-613C-558B-8390CBB14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856F48-07E8-ED44-1478-C46979F28D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AB4C26-8549-4009-5A83-D35ABB3188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9FFB31-7B2B-198D-8C5C-7107DA145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8D021-8EEC-E549-B493-B5D54E1D6BBA}" type="datetimeFigureOut">
              <a:rPr lang="en-JP" smtClean="0"/>
              <a:t>2024/02/17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B29CA8-8492-20CC-B8FC-84A75BC2D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18A8A8-53AF-FECE-DB9F-2536D6864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355E-588C-6542-A8F0-437CEC967BD0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4042425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4D503-109A-64CB-C3F3-1278EF163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DAD7B8-A899-B3BD-CB7C-2BEEFBD3BB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JP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7546E2-A2E8-FF6B-84A5-66B4336390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997978-0F4F-109D-31A0-2C9641CDB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8D021-8EEC-E549-B493-B5D54E1D6BBA}" type="datetimeFigureOut">
              <a:rPr lang="en-JP" smtClean="0"/>
              <a:t>2024/02/17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BCA1CD-35FF-1285-BCFA-CF28FC2B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A796CC-DCFE-3F82-0988-CEEDC0027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355E-588C-6542-A8F0-437CEC967BD0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19084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B6DE6F-FAB4-76C8-96AC-7DF27E692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92FBE4-EFB4-BB66-BBB1-714FFC392D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A9E054-3CF2-82A8-47EA-BFAD47E242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518D021-8EEC-E549-B493-B5D54E1D6BBA}" type="datetimeFigureOut">
              <a:rPr lang="en-JP" smtClean="0"/>
              <a:t>2024/02/17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246F03-7759-A728-1CF2-3739AA1ADB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0B0D84-6E5B-3CDE-38E7-32DEB10F2C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D88355E-588C-6542-A8F0-437CEC967BD0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86888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4D2B8-B21E-4044-9BDD-B667C42F24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8032" y="1133120"/>
            <a:ext cx="8355445" cy="23876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7200" dirty="0"/>
              <a:t>Improving Vocabulary with Moodle</a:t>
            </a:r>
            <a:endParaRPr lang="en-JP" sz="8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3B3D6F-AC30-2D47-BAA8-FCC95E05DB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2999" y="3953730"/>
            <a:ext cx="6858000" cy="1333378"/>
          </a:xfrm>
        </p:spPr>
        <p:txBody>
          <a:bodyPr/>
          <a:lstStyle/>
          <a:p>
            <a:r>
              <a:rPr lang="en-JP" sz="4400" dirty="0"/>
              <a:t>Gordon Bateson</a:t>
            </a:r>
          </a:p>
          <a:p>
            <a:r>
              <a:rPr lang="en-JP" sz="2200" dirty="0"/>
              <a:t>Kochi University of Technology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217D83-FEF9-2F4C-BB5E-1223895D51D6}"/>
              </a:ext>
            </a:extLst>
          </p:cNvPr>
          <p:cNvSpPr txBox="1"/>
          <p:nvPr/>
        </p:nvSpPr>
        <p:spPr>
          <a:xfrm>
            <a:off x="2790092" y="5735637"/>
            <a:ext cx="3707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b="1" dirty="0"/>
              <a:t>Time:</a:t>
            </a:r>
            <a:r>
              <a:rPr lang="en-JP" dirty="0"/>
              <a:t> 17th Feb 2024 (15:10 – 15:50)</a:t>
            </a:r>
          </a:p>
          <a:p>
            <a:r>
              <a:rPr lang="en-JP" b="1" dirty="0"/>
              <a:t>Place:</a:t>
            </a:r>
            <a:r>
              <a:rPr lang="en-JP" dirty="0"/>
              <a:t> Room 2104 (1F of Building 2)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B23A0A-9B43-DD45-B7C3-582F0864FA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542" b="18918"/>
          <a:stretch/>
        </p:blipFill>
        <p:spPr>
          <a:xfrm>
            <a:off x="0" y="5012720"/>
            <a:ext cx="2469995" cy="1594129"/>
          </a:xfrm>
          <a:prstGeom prst="rect">
            <a:avLst/>
          </a:prstGeom>
        </p:spPr>
      </p:pic>
      <p:pic>
        <p:nvPicPr>
          <p:cNvPr id="14" name="Picture 6">
            <a:extLst>
              <a:ext uri="{FF2B5EF4-FFF2-40B4-BE49-F238E27FC236}">
                <a16:creationId xmlns:a16="http://schemas.microsoft.com/office/drawing/2014/main" id="{1BDBD584-5065-DC48-A45B-77BA1559DE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2" t="-4716"/>
          <a:stretch/>
        </p:blipFill>
        <p:spPr bwMode="auto">
          <a:xfrm>
            <a:off x="816844" y="107702"/>
            <a:ext cx="3403937" cy="638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>
            <a:extLst>
              <a:ext uri="{FF2B5EF4-FFF2-40B4-BE49-F238E27FC236}">
                <a16:creationId xmlns:a16="http://schemas.microsoft.com/office/drawing/2014/main" id="{E285D2DB-913A-CE48-B1C6-FF6609E3FD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2"/>
          <a:stretch/>
        </p:blipFill>
        <p:spPr bwMode="auto">
          <a:xfrm>
            <a:off x="4210868" y="157727"/>
            <a:ext cx="4099044" cy="577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30C6D6E-5251-26EC-EEA4-898D2136D4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91317">
            <a:off x="6938682" y="5174648"/>
            <a:ext cx="1972842" cy="1385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5717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1B8D7-D3EF-4733-A64F-4E3FAD494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dirty="0"/>
              <a:t>AI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528C5AC-7599-1BFF-7C61-A539709FD815}"/>
              </a:ext>
            </a:extLst>
          </p:cNvPr>
          <p:cNvSpPr/>
          <p:nvPr/>
        </p:nvSpPr>
        <p:spPr>
          <a:xfrm>
            <a:off x="1164771" y="2808512"/>
            <a:ext cx="6847115" cy="3722915"/>
          </a:xfrm>
          <a:prstGeom prst="roundRect">
            <a:avLst>
              <a:gd name="adj" fmla="val 1779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2400" dirty="0">
              <a:solidFill>
                <a:schemeClr val="tx1"/>
              </a:solidFill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98F2B324-666E-DEDE-B410-0AEAD4CEB0A1}"/>
              </a:ext>
            </a:extLst>
          </p:cNvPr>
          <p:cNvSpPr/>
          <p:nvPr/>
        </p:nvSpPr>
        <p:spPr>
          <a:xfrm>
            <a:off x="1306286" y="2928255"/>
            <a:ext cx="1709057" cy="511629"/>
          </a:xfrm>
          <a:prstGeom prst="roundRect">
            <a:avLst>
              <a:gd name="adj" fmla="val 10784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dirty="0">
                <a:solidFill>
                  <a:schemeClr val="tx1"/>
                </a:solidFill>
              </a:rPr>
              <a:t>Site context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01ED6527-7B59-328D-FD74-A06BD8DB9833}"/>
              </a:ext>
            </a:extLst>
          </p:cNvPr>
          <p:cNvSpPr/>
          <p:nvPr/>
        </p:nvSpPr>
        <p:spPr>
          <a:xfrm>
            <a:off x="1306286" y="3559628"/>
            <a:ext cx="6585857" cy="2862941"/>
          </a:xfrm>
          <a:prstGeom prst="roundRect">
            <a:avLst>
              <a:gd name="adj" fmla="val 1779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2400" dirty="0">
              <a:solidFill>
                <a:schemeClr val="tx1"/>
              </a:solidFill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8D5F7E3-DF33-A993-6C76-C83989D92D36}"/>
              </a:ext>
            </a:extLst>
          </p:cNvPr>
          <p:cNvSpPr/>
          <p:nvPr/>
        </p:nvSpPr>
        <p:spPr>
          <a:xfrm>
            <a:off x="2293257" y="3622204"/>
            <a:ext cx="2721428" cy="511629"/>
          </a:xfrm>
          <a:prstGeom prst="roundRect">
            <a:avLst>
              <a:gd name="adj" fmla="val 10784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dirty="0">
                <a:solidFill>
                  <a:schemeClr val="tx1"/>
                </a:solidFill>
              </a:rPr>
              <a:t>Course category context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8EBFD49-FE00-D885-344D-68703738B270}"/>
              </a:ext>
            </a:extLst>
          </p:cNvPr>
          <p:cNvSpPr/>
          <p:nvPr/>
        </p:nvSpPr>
        <p:spPr>
          <a:xfrm>
            <a:off x="1447801" y="4216845"/>
            <a:ext cx="6313713" cy="2107753"/>
          </a:xfrm>
          <a:prstGeom prst="roundRect">
            <a:avLst>
              <a:gd name="adj" fmla="val 1779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2400" dirty="0">
              <a:solidFill>
                <a:schemeClr val="tx1"/>
              </a:solidFill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5180503C-4667-08D4-6B90-5C408791D976}"/>
              </a:ext>
            </a:extLst>
          </p:cNvPr>
          <p:cNvSpPr/>
          <p:nvPr/>
        </p:nvSpPr>
        <p:spPr>
          <a:xfrm>
            <a:off x="4292599" y="4296452"/>
            <a:ext cx="1992085" cy="511629"/>
          </a:xfrm>
          <a:prstGeom prst="roundRect">
            <a:avLst>
              <a:gd name="adj" fmla="val 10784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dirty="0">
                <a:solidFill>
                  <a:schemeClr val="tx1"/>
                </a:solidFill>
              </a:rPr>
              <a:t>Course context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AEA1D582-E939-613E-7772-048521EF62FC}"/>
              </a:ext>
            </a:extLst>
          </p:cNvPr>
          <p:cNvSpPr/>
          <p:nvPr/>
        </p:nvSpPr>
        <p:spPr>
          <a:xfrm>
            <a:off x="1589317" y="4887687"/>
            <a:ext cx="6019798" cy="1338940"/>
          </a:xfrm>
          <a:prstGeom prst="roundRect">
            <a:avLst>
              <a:gd name="adj" fmla="val 1779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2400" dirty="0">
              <a:solidFill>
                <a:schemeClr val="tx1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4A4203C-1B38-BCCF-48C0-7CE714E33158}"/>
              </a:ext>
            </a:extLst>
          </p:cNvPr>
          <p:cNvSpPr/>
          <p:nvPr/>
        </p:nvSpPr>
        <p:spPr>
          <a:xfrm>
            <a:off x="5562598" y="4969326"/>
            <a:ext cx="1992085" cy="511629"/>
          </a:xfrm>
          <a:prstGeom prst="roundRect">
            <a:avLst>
              <a:gd name="adj" fmla="val 10784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dirty="0">
                <a:solidFill>
                  <a:schemeClr val="tx1"/>
                </a:solidFill>
              </a:rPr>
              <a:t>Activity context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2E011E-9F0F-8121-D869-199BC11238FD}"/>
              </a:ext>
            </a:extLst>
          </p:cNvPr>
          <p:cNvSpPr txBox="1"/>
          <p:nvPr/>
        </p:nvSpPr>
        <p:spPr>
          <a:xfrm>
            <a:off x="1148442" y="1480871"/>
            <a:ext cx="68471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200" dirty="0"/>
              <a:t> You can </a:t>
            </a:r>
            <a:r>
              <a:rPr lang="en-JP" sz="3200" u="sng" dirty="0"/>
              <a:t>share</a:t>
            </a:r>
            <a:r>
              <a:rPr lang="en-JP" sz="3200" dirty="0"/>
              <a:t> your keys </a:t>
            </a:r>
            <a:br>
              <a:rPr lang="en-JP" sz="3200" dirty="0"/>
            </a:br>
            <a:r>
              <a:rPr lang="en-JP" sz="3200" dirty="0"/>
              <a:t>and prompts </a:t>
            </a:r>
            <a:r>
              <a:rPr lang="en-JP" sz="3200" u="sng" dirty="0"/>
              <a:t>within a context</a:t>
            </a:r>
            <a:endParaRPr lang="en-JP" sz="3200" dirty="0"/>
          </a:p>
        </p:txBody>
      </p:sp>
    </p:spTree>
    <p:extLst>
      <p:ext uri="{BB962C8B-B14F-4D97-AF65-F5344CB8AC3E}">
        <p14:creationId xmlns:p14="http://schemas.microsoft.com/office/powerpoint/2010/main" val="3625966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1B8D7-D3EF-4733-A64F-4E3FAD494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dirty="0"/>
              <a:t>Games – coming soon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907079-9082-685E-FE08-AF18027F4F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77111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JP" sz="3200" dirty="0"/>
              <a:t>Moodle Quiz questions …</a:t>
            </a:r>
          </a:p>
          <a:p>
            <a:pPr marL="457200" lvl="1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JP" sz="2800" dirty="0"/>
              <a:t>… but monitored for words they contain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JP" sz="3200" dirty="0"/>
              <a:t>Hot Potatoes (5 types)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JP" sz="3200" dirty="0"/>
              <a:t>Reader module</a:t>
            </a:r>
          </a:p>
          <a:p>
            <a:pPr marL="457200" lvl="1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JP" sz="2800" dirty="0"/>
              <a:t>AI-generated stories with pictures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JP" sz="3200" dirty="0"/>
              <a:t>Conversation with an AI bot</a:t>
            </a:r>
          </a:p>
        </p:txBody>
      </p:sp>
    </p:spTree>
    <p:extLst>
      <p:ext uri="{BB962C8B-B14F-4D97-AF65-F5344CB8AC3E}">
        <p14:creationId xmlns:p14="http://schemas.microsoft.com/office/powerpoint/2010/main" val="175619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1994B-D551-2931-2B6E-DFB7C4D8A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dirty="0"/>
              <a:t>Dictionary </a:t>
            </a:r>
            <a:r>
              <a:rPr lang="en-JP" dirty="0">
                <a:sym typeface="Wingdings" pitchFamily="2" charset="2"/>
              </a:rPr>
              <a:t></a:t>
            </a:r>
            <a:r>
              <a:rPr lang="en-JP" dirty="0"/>
              <a:t> Practice engine</a:t>
            </a:r>
          </a:p>
        </p:txBody>
      </p:sp>
      <p:sp>
        <p:nvSpPr>
          <p:cNvPr id="5" name="Can 4">
            <a:extLst>
              <a:ext uri="{FF2B5EF4-FFF2-40B4-BE49-F238E27FC236}">
                <a16:creationId xmlns:a16="http://schemas.microsoft.com/office/drawing/2014/main" id="{9A7B5FD7-F996-DBC8-7674-45C1F03D0FE5}"/>
              </a:ext>
            </a:extLst>
          </p:cNvPr>
          <p:cNvSpPr/>
          <p:nvPr/>
        </p:nvSpPr>
        <p:spPr>
          <a:xfrm>
            <a:off x="1463039" y="2288558"/>
            <a:ext cx="1933303" cy="2359642"/>
          </a:xfrm>
          <a:prstGeom prst="ca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6" name="Plaque 5">
            <a:extLst>
              <a:ext uri="{FF2B5EF4-FFF2-40B4-BE49-F238E27FC236}">
                <a16:creationId xmlns:a16="http://schemas.microsoft.com/office/drawing/2014/main" id="{7C2935F2-E3B3-1AA2-FC54-B3F0625315C9}"/>
              </a:ext>
            </a:extLst>
          </p:cNvPr>
          <p:cNvSpPr/>
          <p:nvPr/>
        </p:nvSpPr>
        <p:spPr>
          <a:xfrm>
            <a:off x="5105400" y="2288558"/>
            <a:ext cx="2340429" cy="2239899"/>
          </a:xfrm>
          <a:prstGeom prst="plaqu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0EB46B-FD20-3757-24E0-FC43E7BE9C67}"/>
              </a:ext>
            </a:extLst>
          </p:cNvPr>
          <p:cNvSpPr txBox="1"/>
          <p:nvPr/>
        </p:nvSpPr>
        <p:spPr>
          <a:xfrm>
            <a:off x="1733004" y="4952999"/>
            <a:ext cx="1440000" cy="684000"/>
          </a:xfrm>
          <a:prstGeom prst="rect">
            <a:avLst/>
          </a:prstGeom>
          <a:solidFill>
            <a:schemeClr val="accent5">
              <a:lumMod val="20000"/>
              <a:lumOff val="80000"/>
              <a:alpha val="2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JP" dirty="0"/>
              <a:t>Information about words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8314D6-1CE6-AF1F-F997-AA246374F0CC}"/>
              </a:ext>
            </a:extLst>
          </p:cNvPr>
          <p:cNvSpPr txBox="1"/>
          <p:nvPr/>
        </p:nvSpPr>
        <p:spPr>
          <a:xfrm>
            <a:off x="5578928" y="4952998"/>
            <a:ext cx="1440000" cy="684000"/>
          </a:xfrm>
          <a:prstGeom prst="rect">
            <a:avLst/>
          </a:prstGeom>
          <a:solidFill>
            <a:schemeClr val="accent4">
              <a:lumMod val="20000"/>
              <a:lumOff val="80000"/>
              <a:alpha val="2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JP" dirty="0"/>
              <a:t>Interactions with words</a:t>
            </a:r>
          </a:p>
        </p:txBody>
      </p:sp>
    </p:spTree>
    <p:extLst>
      <p:ext uri="{BB962C8B-B14F-4D97-AF65-F5344CB8AC3E}">
        <p14:creationId xmlns:p14="http://schemas.microsoft.com/office/powerpoint/2010/main" val="2915882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D44CA72-4969-B7DC-E5E1-8956F564CDB5}"/>
              </a:ext>
            </a:extLst>
          </p:cNvPr>
          <p:cNvCxnSpPr>
            <a:cxnSpLocks/>
          </p:cNvCxnSpPr>
          <p:nvPr/>
        </p:nvCxnSpPr>
        <p:spPr>
          <a:xfrm flipV="1">
            <a:off x="854400" y="4278464"/>
            <a:ext cx="795598" cy="1031835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567E0E2-BB67-9CFD-5499-F5A3FC71CECE}"/>
              </a:ext>
            </a:extLst>
          </p:cNvPr>
          <p:cNvCxnSpPr>
            <a:cxnSpLocks/>
            <a:stCxn id="34" idx="0"/>
          </p:cNvCxnSpPr>
          <p:nvPr/>
        </p:nvCxnSpPr>
        <p:spPr>
          <a:xfrm flipV="1">
            <a:off x="2429690" y="4397828"/>
            <a:ext cx="10887" cy="368727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B71CF8B-0DCE-FA87-78B5-87368C90515D}"/>
              </a:ext>
            </a:extLst>
          </p:cNvPr>
          <p:cNvCxnSpPr>
            <a:cxnSpLocks/>
          </p:cNvCxnSpPr>
          <p:nvPr/>
        </p:nvCxnSpPr>
        <p:spPr>
          <a:xfrm flipH="1" flipV="1">
            <a:off x="3220722" y="4278464"/>
            <a:ext cx="727797" cy="1031835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90D9015-F5C0-BA76-F527-B58A00C4C012}"/>
              </a:ext>
            </a:extLst>
          </p:cNvPr>
          <p:cNvCxnSpPr>
            <a:endCxn id="3" idx="1"/>
          </p:cNvCxnSpPr>
          <p:nvPr/>
        </p:nvCxnSpPr>
        <p:spPr>
          <a:xfrm flipV="1">
            <a:off x="2438400" y="2236186"/>
            <a:ext cx="2299059" cy="1149271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6AD9EEF-F9D8-B877-6465-F6D6094FAC70}"/>
              </a:ext>
            </a:extLst>
          </p:cNvPr>
          <p:cNvCxnSpPr>
            <a:cxnSpLocks/>
            <a:endCxn id="4" idx="1"/>
          </p:cNvCxnSpPr>
          <p:nvPr/>
        </p:nvCxnSpPr>
        <p:spPr>
          <a:xfrm flipV="1">
            <a:off x="2438400" y="2779930"/>
            <a:ext cx="2299059" cy="605527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4B9BFFF-FB2E-7C50-E01B-0D460D7FCFDA}"/>
              </a:ext>
            </a:extLst>
          </p:cNvPr>
          <p:cNvCxnSpPr>
            <a:cxnSpLocks/>
            <a:endCxn id="9" idx="1"/>
          </p:cNvCxnSpPr>
          <p:nvPr/>
        </p:nvCxnSpPr>
        <p:spPr>
          <a:xfrm flipV="1">
            <a:off x="2438400" y="3323674"/>
            <a:ext cx="2299059" cy="55653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9933389-E158-9A75-F08F-82DC66F0F4C9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2438400" y="3379327"/>
            <a:ext cx="2299059" cy="488091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B9D51F5-719A-F9E3-8AE1-9258FBE0C230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2438400" y="3379327"/>
            <a:ext cx="2299059" cy="1031835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3141994B-D551-2931-2B6E-DFB7C4D8A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3725636" cy="1325563"/>
          </a:xfrm>
        </p:spPr>
        <p:txBody>
          <a:bodyPr/>
          <a:lstStyle/>
          <a:p>
            <a:pPr algn="ctr"/>
            <a:r>
              <a:rPr lang="en-JP" dirty="0"/>
              <a:t>Dictionary</a:t>
            </a:r>
          </a:p>
        </p:txBody>
      </p:sp>
      <p:sp>
        <p:nvSpPr>
          <p:cNvPr id="5" name="Can 4">
            <a:extLst>
              <a:ext uri="{FF2B5EF4-FFF2-40B4-BE49-F238E27FC236}">
                <a16:creationId xmlns:a16="http://schemas.microsoft.com/office/drawing/2014/main" id="{9A7B5FD7-F996-DBC8-7674-45C1F03D0FE5}"/>
              </a:ext>
            </a:extLst>
          </p:cNvPr>
          <p:cNvSpPr/>
          <p:nvPr/>
        </p:nvSpPr>
        <p:spPr>
          <a:xfrm>
            <a:off x="1463039" y="2038186"/>
            <a:ext cx="1933303" cy="2359642"/>
          </a:xfrm>
          <a:prstGeom prst="ca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0EB46B-FD20-3757-24E0-FC43E7BE9C67}"/>
              </a:ext>
            </a:extLst>
          </p:cNvPr>
          <p:cNvSpPr txBox="1"/>
          <p:nvPr/>
        </p:nvSpPr>
        <p:spPr>
          <a:xfrm>
            <a:off x="1709690" y="2944088"/>
            <a:ext cx="1440000" cy="684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JP" dirty="0"/>
              <a:t>Information about words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DB49B7-D382-BCB6-DB32-7AF867DAC042}"/>
              </a:ext>
            </a:extLst>
          </p:cNvPr>
          <p:cNvSpPr txBox="1"/>
          <p:nvPr/>
        </p:nvSpPr>
        <p:spPr>
          <a:xfrm>
            <a:off x="4737459" y="2038186"/>
            <a:ext cx="1584000" cy="396000"/>
          </a:xfrm>
          <a:prstGeom prst="rect">
            <a:avLst/>
          </a:prstGeom>
          <a:solidFill>
            <a:schemeClr val="accent5">
              <a:lumMod val="20000"/>
              <a:lumOff val="80000"/>
              <a:alpha val="2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JP" dirty="0"/>
              <a:t>definitions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9F41FF-30F9-DF19-5083-1E3BAA00261B}"/>
              </a:ext>
            </a:extLst>
          </p:cNvPr>
          <p:cNvSpPr txBox="1"/>
          <p:nvPr/>
        </p:nvSpPr>
        <p:spPr>
          <a:xfrm>
            <a:off x="4737459" y="2581930"/>
            <a:ext cx="1584000" cy="396000"/>
          </a:xfrm>
          <a:prstGeom prst="rect">
            <a:avLst/>
          </a:prstGeom>
          <a:solidFill>
            <a:schemeClr val="accent5">
              <a:lumMod val="20000"/>
              <a:lumOff val="80000"/>
              <a:alpha val="2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JP" dirty="0"/>
              <a:t>translations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54B112-A816-C347-3472-1AD861A97537}"/>
              </a:ext>
            </a:extLst>
          </p:cNvPr>
          <p:cNvSpPr txBox="1"/>
          <p:nvPr/>
        </p:nvSpPr>
        <p:spPr>
          <a:xfrm>
            <a:off x="4737459" y="3125674"/>
            <a:ext cx="1584000" cy="396000"/>
          </a:xfrm>
          <a:prstGeom prst="rect">
            <a:avLst/>
          </a:prstGeom>
          <a:solidFill>
            <a:schemeClr val="accent5">
              <a:lumMod val="20000"/>
              <a:lumOff val="80000"/>
              <a:alpha val="2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JP" dirty="0"/>
              <a:t>samples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379858-756E-861A-D113-0F67209E11BA}"/>
              </a:ext>
            </a:extLst>
          </p:cNvPr>
          <p:cNvSpPr txBox="1"/>
          <p:nvPr/>
        </p:nvSpPr>
        <p:spPr>
          <a:xfrm>
            <a:off x="4737459" y="3669418"/>
            <a:ext cx="1584000" cy="396000"/>
          </a:xfrm>
          <a:prstGeom prst="rect">
            <a:avLst/>
          </a:prstGeom>
          <a:solidFill>
            <a:schemeClr val="accent5">
              <a:lumMod val="20000"/>
              <a:lumOff val="80000"/>
              <a:alpha val="2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JP" dirty="0"/>
              <a:t>meta data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B83B11-B27C-92F7-40E1-0181144D538E}"/>
              </a:ext>
            </a:extLst>
          </p:cNvPr>
          <p:cNvSpPr txBox="1"/>
          <p:nvPr/>
        </p:nvSpPr>
        <p:spPr>
          <a:xfrm>
            <a:off x="4737459" y="4213162"/>
            <a:ext cx="1584000" cy="396000"/>
          </a:xfrm>
          <a:prstGeom prst="rect">
            <a:avLst/>
          </a:prstGeom>
          <a:solidFill>
            <a:schemeClr val="accent5">
              <a:lumMod val="20000"/>
              <a:lumOff val="80000"/>
              <a:alpha val="2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JP" dirty="0"/>
              <a:t>relationships</a:t>
            </a:r>
          </a:p>
        </p:txBody>
      </p:sp>
      <p:sp>
        <p:nvSpPr>
          <p:cNvPr id="29" name="Right Brace 28">
            <a:extLst>
              <a:ext uri="{FF2B5EF4-FFF2-40B4-BE49-F238E27FC236}">
                <a16:creationId xmlns:a16="http://schemas.microsoft.com/office/drawing/2014/main" id="{B4BA6058-A651-6C16-102F-8587D8C3F22B}"/>
              </a:ext>
            </a:extLst>
          </p:cNvPr>
          <p:cNvSpPr/>
          <p:nvPr/>
        </p:nvSpPr>
        <p:spPr>
          <a:xfrm>
            <a:off x="6411687" y="2038186"/>
            <a:ext cx="402770" cy="1483488"/>
          </a:xfrm>
          <a:prstGeom prst="rightBrace">
            <a:avLst>
              <a:gd name="adj1" fmla="val 50438"/>
              <a:gd name="adj2" fmla="val 50000"/>
            </a:avLst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9B10BE7-D689-3293-1047-0D2365F5B2BE}"/>
              </a:ext>
            </a:extLst>
          </p:cNvPr>
          <p:cNvSpPr txBox="1"/>
          <p:nvPr/>
        </p:nvSpPr>
        <p:spPr>
          <a:xfrm>
            <a:off x="7144167" y="2199001"/>
            <a:ext cx="1584000" cy="1200329"/>
          </a:xfrm>
          <a:prstGeom prst="rect">
            <a:avLst/>
          </a:prstGeom>
          <a:solidFill>
            <a:schemeClr val="accent5">
              <a:lumMod val="20000"/>
              <a:lumOff val="80000"/>
              <a:alpha val="2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JP" sz="3600" dirty="0"/>
              <a:t>CEFR levels</a:t>
            </a:r>
          </a:p>
        </p:txBody>
      </p:sp>
      <p:sp>
        <p:nvSpPr>
          <p:cNvPr id="33" name="Folded Corner 32">
            <a:extLst>
              <a:ext uri="{FF2B5EF4-FFF2-40B4-BE49-F238E27FC236}">
                <a16:creationId xmlns:a16="http://schemas.microsoft.com/office/drawing/2014/main" id="{79DCF779-A6E8-39F7-E853-3482DB4E8CEF}"/>
              </a:ext>
            </a:extLst>
          </p:cNvPr>
          <p:cNvSpPr/>
          <p:nvPr/>
        </p:nvSpPr>
        <p:spPr>
          <a:xfrm>
            <a:off x="315145" y="4794219"/>
            <a:ext cx="1104354" cy="1186543"/>
          </a:xfrm>
          <a:prstGeom prst="foldedCorner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dirty="0"/>
              <a:t>External wordlist file</a:t>
            </a:r>
          </a:p>
        </p:txBody>
      </p:sp>
      <p:sp>
        <p:nvSpPr>
          <p:cNvPr id="34" name="Folded Corner 33">
            <a:extLst>
              <a:ext uri="{FF2B5EF4-FFF2-40B4-BE49-F238E27FC236}">
                <a16:creationId xmlns:a16="http://schemas.microsoft.com/office/drawing/2014/main" id="{7121FCDA-ED29-B655-0377-18E559AEDAF2}"/>
              </a:ext>
            </a:extLst>
          </p:cNvPr>
          <p:cNvSpPr/>
          <p:nvPr/>
        </p:nvSpPr>
        <p:spPr>
          <a:xfrm>
            <a:off x="1877513" y="4766555"/>
            <a:ext cx="1104354" cy="1186543"/>
          </a:xfrm>
          <a:prstGeom prst="foldedCorner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dirty="0"/>
              <a:t>External website API</a:t>
            </a:r>
          </a:p>
        </p:txBody>
      </p:sp>
      <p:sp>
        <p:nvSpPr>
          <p:cNvPr id="35" name="Folded Corner 34">
            <a:extLst>
              <a:ext uri="{FF2B5EF4-FFF2-40B4-BE49-F238E27FC236}">
                <a16:creationId xmlns:a16="http://schemas.microsoft.com/office/drawing/2014/main" id="{EB924CEC-36EC-6C27-122C-E95E69D7F841}"/>
              </a:ext>
            </a:extLst>
          </p:cNvPr>
          <p:cNvSpPr/>
          <p:nvPr/>
        </p:nvSpPr>
        <p:spPr>
          <a:xfrm>
            <a:off x="3431535" y="4766555"/>
            <a:ext cx="1104354" cy="1186543"/>
          </a:xfrm>
          <a:prstGeom prst="foldedCorner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dirty="0"/>
              <a:t>External AI assistant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4D71E07-760D-D413-650A-B6BF32266184}"/>
              </a:ext>
            </a:extLst>
          </p:cNvPr>
          <p:cNvSpPr txBox="1"/>
          <p:nvPr/>
        </p:nvSpPr>
        <p:spPr>
          <a:xfrm>
            <a:off x="1402895" y="6055382"/>
            <a:ext cx="20465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dictionaryapi.dev</a:t>
            </a:r>
            <a:r>
              <a:rPr lang="en-US" sz="1400" dirty="0"/>
              <a:t>/</a:t>
            </a:r>
            <a:r>
              <a:rPr lang="en-US" sz="1400" dirty="0" err="1"/>
              <a:t>api</a:t>
            </a:r>
            <a:r>
              <a:rPr lang="en-US" sz="1400" dirty="0"/>
              <a:t>/v2</a:t>
            </a:r>
          </a:p>
          <a:p>
            <a:r>
              <a:rPr lang="en-US" sz="1400" dirty="0" err="1"/>
              <a:t>api.datamuse.com</a:t>
            </a:r>
            <a:endParaRPr lang="en-US" sz="1400" dirty="0"/>
          </a:p>
          <a:p>
            <a:r>
              <a:rPr lang="en-US" sz="1400" dirty="0" err="1"/>
              <a:t>wordsapi.com</a:t>
            </a:r>
            <a:endParaRPr lang="en-JP" sz="14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CC51C01-C59C-BAAF-ECEA-C05C638E2E87}"/>
              </a:ext>
            </a:extLst>
          </p:cNvPr>
          <p:cNvSpPr txBox="1"/>
          <p:nvPr/>
        </p:nvSpPr>
        <p:spPr>
          <a:xfrm>
            <a:off x="355967" y="6055382"/>
            <a:ext cx="727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NAWL</a:t>
            </a:r>
          </a:p>
          <a:p>
            <a:r>
              <a:rPr lang="en-US" sz="1400" dirty="0"/>
              <a:t>TOEIC</a:t>
            </a:r>
            <a:endParaRPr lang="en-JP" sz="14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11EB5D8-F900-7FAA-7980-D35EAFF028DD}"/>
              </a:ext>
            </a:extLst>
          </p:cNvPr>
          <p:cNvSpPr txBox="1"/>
          <p:nvPr/>
        </p:nvSpPr>
        <p:spPr>
          <a:xfrm>
            <a:off x="3550631" y="6046881"/>
            <a:ext cx="9090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ChatGPT</a:t>
            </a:r>
            <a:endParaRPr lang="en-US" sz="1400" dirty="0"/>
          </a:p>
          <a:p>
            <a:r>
              <a:rPr lang="en-US" sz="1400" dirty="0"/>
              <a:t>Gemini</a:t>
            </a:r>
          </a:p>
          <a:p>
            <a:r>
              <a:rPr lang="en-US" sz="1400" dirty="0"/>
              <a:t>Bing</a:t>
            </a:r>
            <a:endParaRPr lang="en-JP" sz="1400" dirty="0"/>
          </a:p>
        </p:txBody>
      </p:sp>
    </p:spTree>
    <p:extLst>
      <p:ext uri="{BB962C8B-B14F-4D97-AF65-F5344CB8AC3E}">
        <p14:creationId xmlns:p14="http://schemas.microsoft.com/office/powerpoint/2010/main" val="2043553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1994B-D551-2931-2B6E-DFB7C4D8A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1628" y="365126"/>
            <a:ext cx="4193721" cy="1325563"/>
          </a:xfrm>
        </p:spPr>
        <p:txBody>
          <a:bodyPr/>
          <a:lstStyle/>
          <a:p>
            <a:pPr algn="ctr"/>
            <a:r>
              <a:rPr lang="en-JP" dirty="0"/>
              <a:t>Practice engine</a:t>
            </a:r>
          </a:p>
        </p:txBody>
      </p:sp>
      <p:sp>
        <p:nvSpPr>
          <p:cNvPr id="19" name="Cube 18">
            <a:extLst>
              <a:ext uri="{FF2B5EF4-FFF2-40B4-BE49-F238E27FC236}">
                <a16:creationId xmlns:a16="http://schemas.microsoft.com/office/drawing/2014/main" id="{3F11EAB4-43D3-4D0B-84E8-21A41CE2B766}"/>
              </a:ext>
            </a:extLst>
          </p:cNvPr>
          <p:cNvSpPr/>
          <p:nvPr/>
        </p:nvSpPr>
        <p:spPr>
          <a:xfrm>
            <a:off x="2024742" y="1763483"/>
            <a:ext cx="1730828" cy="1524000"/>
          </a:xfrm>
          <a:prstGeom prst="cube">
            <a:avLst>
              <a:gd name="adj" fmla="val 9286"/>
            </a:avLst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20" name="Cube 19">
            <a:extLst>
              <a:ext uri="{FF2B5EF4-FFF2-40B4-BE49-F238E27FC236}">
                <a16:creationId xmlns:a16="http://schemas.microsoft.com/office/drawing/2014/main" id="{1E4E271C-322B-05BD-573F-6E10441DAC36}"/>
              </a:ext>
            </a:extLst>
          </p:cNvPr>
          <p:cNvSpPr/>
          <p:nvPr/>
        </p:nvSpPr>
        <p:spPr>
          <a:xfrm>
            <a:off x="1300844" y="2366046"/>
            <a:ext cx="1730828" cy="1524000"/>
          </a:xfrm>
          <a:prstGeom prst="cube">
            <a:avLst>
              <a:gd name="adj" fmla="val 9286"/>
            </a:avLst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21" name="Cube 20">
            <a:extLst>
              <a:ext uri="{FF2B5EF4-FFF2-40B4-BE49-F238E27FC236}">
                <a16:creationId xmlns:a16="http://schemas.microsoft.com/office/drawing/2014/main" id="{84DF7540-97D3-CDE3-468F-DBA71FAFFA90}"/>
              </a:ext>
            </a:extLst>
          </p:cNvPr>
          <p:cNvSpPr/>
          <p:nvPr/>
        </p:nvSpPr>
        <p:spPr>
          <a:xfrm>
            <a:off x="650423" y="2996125"/>
            <a:ext cx="1730828" cy="1524000"/>
          </a:xfrm>
          <a:prstGeom prst="cube">
            <a:avLst>
              <a:gd name="adj" fmla="val 9286"/>
            </a:avLst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A0F98FA-D936-838A-D641-36B35A9872BC}"/>
              </a:ext>
            </a:extLst>
          </p:cNvPr>
          <p:cNvCxnSpPr>
            <a:cxnSpLocks/>
            <a:endCxn id="19" idx="5"/>
          </p:cNvCxnSpPr>
          <p:nvPr/>
        </p:nvCxnSpPr>
        <p:spPr>
          <a:xfrm flipH="1" flipV="1">
            <a:off x="3755570" y="2454724"/>
            <a:ext cx="2536373" cy="974276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6A6D148-6280-2B37-EA9C-BA9BF8BD14E0}"/>
              </a:ext>
            </a:extLst>
          </p:cNvPr>
          <p:cNvCxnSpPr>
            <a:cxnSpLocks/>
            <a:endCxn id="20" idx="5"/>
          </p:cNvCxnSpPr>
          <p:nvPr/>
        </p:nvCxnSpPr>
        <p:spPr>
          <a:xfrm flipH="1" flipV="1">
            <a:off x="3031672" y="3057287"/>
            <a:ext cx="3260271" cy="371713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FA0008D-0D75-85EC-01D4-AB9237585939}"/>
              </a:ext>
            </a:extLst>
          </p:cNvPr>
          <p:cNvCxnSpPr>
            <a:cxnSpLocks/>
            <a:endCxn id="21" idx="5"/>
          </p:cNvCxnSpPr>
          <p:nvPr/>
        </p:nvCxnSpPr>
        <p:spPr>
          <a:xfrm flipH="1">
            <a:off x="2381251" y="3429000"/>
            <a:ext cx="3910692" cy="258366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Plaque 5">
            <a:extLst>
              <a:ext uri="{FF2B5EF4-FFF2-40B4-BE49-F238E27FC236}">
                <a16:creationId xmlns:a16="http://schemas.microsoft.com/office/drawing/2014/main" id="{7C2935F2-E3B3-1AA2-FC54-B3F0625315C9}"/>
              </a:ext>
            </a:extLst>
          </p:cNvPr>
          <p:cNvSpPr/>
          <p:nvPr/>
        </p:nvSpPr>
        <p:spPr>
          <a:xfrm>
            <a:off x="5105400" y="2288558"/>
            <a:ext cx="2340429" cy="2239899"/>
          </a:xfrm>
          <a:prstGeom prst="plaqu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8314D6-1CE6-AF1F-F997-AA246374F0CC}"/>
              </a:ext>
            </a:extLst>
          </p:cNvPr>
          <p:cNvSpPr txBox="1"/>
          <p:nvPr/>
        </p:nvSpPr>
        <p:spPr>
          <a:xfrm>
            <a:off x="5578928" y="2979499"/>
            <a:ext cx="1440000" cy="684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JP" dirty="0"/>
              <a:t>Interactions with words</a:t>
            </a:r>
          </a:p>
        </p:txBody>
      </p:sp>
      <p:sp>
        <p:nvSpPr>
          <p:cNvPr id="32" name="Can 31">
            <a:extLst>
              <a:ext uri="{FF2B5EF4-FFF2-40B4-BE49-F238E27FC236}">
                <a16:creationId xmlns:a16="http://schemas.microsoft.com/office/drawing/2014/main" id="{7096A346-4E4B-EC96-7710-18F49C8C85C1}"/>
              </a:ext>
            </a:extLst>
          </p:cNvPr>
          <p:cNvSpPr/>
          <p:nvPr/>
        </p:nvSpPr>
        <p:spPr>
          <a:xfrm>
            <a:off x="1615168" y="5325368"/>
            <a:ext cx="1899555" cy="1151632"/>
          </a:xfrm>
          <a:prstGeom prst="ca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A7E5693-F201-F2E5-B9A4-AA1512A420A0}"/>
              </a:ext>
            </a:extLst>
          </p:cNvPr>
          <p:cNvSpPr txBox="1"/>
          <p:nvPr/>
        </p:nvSpPr>
        <p:spPr>
          <a:xfrm>
            <a:off x="1193347" y="3173576"/>
            <a:ext cx="1009647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JP" dirty="0"/>
              <a:t>Game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607B718-2B68-BA25-51E1-57476A170E2E}"/>
              </a:ext>
            </a:extLst>
          </p:cNvPr>
          <p:cNvSpPr txBox="1"/>
          <p:nvPr/>
        </p:nvSpPr>
        <p:spPr>
          <a:xfrm>
            <a:off x="1860096" y="5813929"/>
            <a:ext cx="1409699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JP" sz="2400" dirty="0"/>
              <a:t>Results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286C8DA-6574-3017-5EE5-51CC6D4D7C0D}"/>
              </a:ext>
            </a:extLst>
          </p:cNvPr>
          <p:cNvCxnSpPr>
            <a:cxnSpLocks/>
          </p:cNvCxnSpPr>
          <p:nvPr/>
        </p:nvCxnSpPr>
        <p:spPr>
          <a:xfrm>
            <a:off x="1917245" y="4520125"/>
            <a:ext cx="238128" cy="80524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DC73E20-17BA-953F-1B01-BB4C48E3BEE8}"/>
              </a:ext>
            </a:extLst>
          </p:cNvPr>
          <p:cNvCxnSpPr>
            <a:cxnSpLocks/>
            <a:endCxn id="32" idx="1"/>
          </p:cNvCxnSpPr>
          <p:nvPr/>
        </p:nvCxnSpPr>
        <p:spPr>
          <a:xfrm>
            <a:off x="2551341" y="3870172"/>
            <a:ext cx="13605" cy="1455196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EA2967C-2F51-B105-5539-CA80F926A588}"/>
              </a:ext>
            </a:extLst>
          </p:cNvPr>
          <p:cNvCxnSpPr>
            <a:cxnSpLocks/>
          </p:cNvCxnSpPr>
          <p:nvPr/>
        </p:nvCxnSpPr>
        <p:spPr>
          <a:xfrm flipH="1">
            <a:off x="2939143" y="3295815"/>
            <a:ext cx="483052" cy="2021221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558B8C83-31DA-E5C2-5F58-85D933F86E6F}"/>
              </a:ext>
            </a:extLst>
          </p:cNvPr>
          <p:cNvSpPr txBox="1"/>
          <p:nvPr/>
        </p:nvSpPr>
        <p:spPr>
          <a:xfrm>
            <a:off x="1827438" y="2550793"/>
            <a:ext cx="1009647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JP" dirty="0"/>
              <a:t>Game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BCDA5F6-DF79-B4E0-C907-4E4A5AEF0729}"/>
              </a:ext>
            </a:extLst>
          </p:cNvPr>
          <p:cNvSpPr txBox="1"/>
          <p:nvPr/>
        </p:nvSpPr>
        <p:spPr>
          <a:xfrm>
            <a:off x="2551341" y="1946881"/>
            <a:ext cx="1009647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JP" dirty="0"/>
              <a:t>Game</a:t>
            </a:r>
          </a:p>
        </p:txBody>
      </p:sp>
      <p:sp>
        <p:nvSpPr>
          <p:cNvPr id="50" name="Right Brace 49">
            <a:extLst>
              <a:ext uri="{FF2B5EF4-FFF2-40B4-BE49-F238E27FC236}">
                <a16:creationId xmlns:a16="http://schemas.microsoft.com/office/drawing/2014/main" id="{B43E698B-AEB6-DDCE-5FB7-835E4C9AF351}"/>
              </a:ext>
            </a:extLst>
          </p:cNvPr>
          <p:cNvSpPr/>
          <p:nvPr/>
        </p:nvSpPr>
        <p:spPr>
          <a:xfrm>
            <a:off x="3777343" y="5453742"/>
            <a:ext cx="258532" cy="903512"/>
          </a:xfrm>
          <a:prstGeom prst="rightBrace">
            <a:avLst>
              <a:gd name="adj1" fmla="val 50438"/>
              <a:gd name="adj2" fmla="val 50000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5728BBC-588D-0CBE-F24F-889B5C4A17CB}"/>
              </a:ext>
            </a:extLst>
          </p:cNvPr>
          <p:cNvSpPr txBox="1"/>
          <p:nvPr/>
        </p:nvSpPr>
        <p:spPr>
          <a:xfrm>
            <a:off x="4290325" y="5643334"/>
            <a:ext cx="3216735" cy="584775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JP" sz="3200" dirty="0">
                <a:solidFill>
                  <a:schemeClr val="bg1"/>
                </a:solidFill>
              </a:rPr>
              <a:t>Mastery of words</a:t>
            </a:r>
          </a:p>
        </p:txBody>
      </p:sp>
    </p:spTree>
    <p:extLst>
      <p:ext uri="{BB962C8B-B14F-4D97-AF65-F5344CB8AC3E}">
        <p14:creationId xmlns:p14="http://schemas.microsoft.com/office/powerpoint/2010/main" val="1395889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32AF1-F4CC-4417-37EE-C083C16A3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dirty="0"/>
              <a:t>Design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E97A28-62D3-EC4A-6739-58C09789A5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7428" y="1825625"/>
            <a:ext cx="7317921" cy="4934404"/>
          </a:xfrm>
        </p:spPr>
        <p:txBody>
          <a:bodyPr>
            <a:normAutofit/>
          </a:bodyPr>
          <a:lstStyle/>
          <a:p>
            <a:r>
              <a:rPr lang="en-JP" dirty="0"/>
              <a:t>Content is personalized to each student</a:t>
            </a:r>
          </a:p>
          <a:p>
            <a:pPr lvl="1"/>
            <a:r>
              <a:rPr lang="en-JP" dirty="0"/>
              <a:t>context, interests, language level</a:t>
            </a:r>
          </a:p>
          <a:p>
            <a:pPr>
              <a:spcBef>
                <a:spcPts val="1800"/>
              </a:spcBef>
            </a:pPr>
            <a:r>
              <a:rPr lang="en-JP" dirty="0"/>
              <a:t>AI is used to generate content</a:t>
            </a:r>
          </a:p>
          <a:p>
            <a:pPr>
              <a:spcBef>
                <a:spcPts val="1800"/>
              </a:spcBef>
            </a:pPr>
            <a:r>
              <a:rPr lang="en-JP" dirty="0"/>
              <a:t>Use Moodle 4.x programming conventions</a:t>
            </a:r>
          </a:p>
          <a:p>
            <a:pPr lvl="1">
              <a:spcBef>
                <a:spcPts val="1800"/>
              </a:spcBef>
            </a:pPr>
            <a:r>
              <a:rPr lang="en-JP" dirty="0"/>
              <a:t>autoloading of PHP classes</a:t>
            </a:r>
          </a:p>
          <a:p>
            <a:pPr lvl="1"/>
            <a:r>
              <a:rPr lang="en-JP" dirty="0"/>
              <a:t>javascript via AMD or modules</a:t>
            </a:r>
          </a:p>
          <a:p>
            <a:pPr lvl="1"/>
            <a:r>
              <a:rPr lang="en-JP" dirty="0"/>
              <a:t>renderer.php and mustache templates</a:t>
            </a:r>
          </a:p>
          <a:p>
            <a:pPr lvl="1"/>
            <a:r>
              <a:rPr lang="en-JP" dirty="0"/>
              <a:t>events, logging, backups</a:t>
            </a:r>
          </a:p>
          <a:p>
            <a:pPr>
              <a:spcBef>
                <a:spcPts val="1800"/>
              </a:spcBef>
            </a:pPr>
            <a:r>
              <a:rPr lang="en-JP" dirty="0"/>
              <a:t>Accessible via Moodle mobile app</a:t>
            </a:r>
          </a:p>
        </p:txBody>
      </p:sp>
    </p:spTree>
    <p:extLst>
      <p:ext uri="{BB962C8B-B14F-4D97-AF65-F5344CB8AC3E}">
        <p14:creationId xmlns:p14="http://schemas.microsoft.com/office/powerpoint/2010/main" val="8348577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2C47834-BC19-05E7-2DD1-820BFA217B8A}"/>
              </a:ext>
            </a:extLst>
          </p:cNvPr>
          <p:cNvSpPr/>
          <p:nvPr/>
        </p:nvSpPr>
        <p:spPr>
          <a:xfrm>
            <a:off x="1513113" y="631371"/>
            <a:ext cx="6117771" cy="1524000"/>
          </a:xfrm>
          <a:prstGeom prst="roundRect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4800" dirty="0"/>
              <a:t>Vocabulary module</a:t>
            </a:r>
          </a:p>
          <a:p>
            <a:pPr algn="ctr"/>
            <a:r>
              <a:rPr lang="en-JP" dirty="0"/>
              <a:t>[1] manages students’ interactions with words</a:t>
            </a:r>
          </a:p>
          <a:p>
            <a:pPr algn="ctr"/>
            <a:r>
              <a:rPr lang="en-JP" dirty="0"/>
              <a:t>[2] decides when a word has been “mastered”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840A95F0-395E-30A2-1431-C640615F9072}"/>
              </a:ext>
            </a:extLst>
          </p:cNvPr>
          <p:cNvSpPr/>
          <p:nvPr/>
        </p:nvSpPr>
        <p:spPr>
          <a:xfrm>
            <a:off x="6172197" y="4452253"/>
            <a:ext cx="2448000" cy="1522800"/>
          </a:xfrm>
          <a:prstGeom prst="roundRect">
            <a:avLst/>
          </a:prstGeom>
          <a:solidFill>
            <a:srgbClr val="C00000">
              <a:alpha val="8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4800" dirty="0"/>
              <a:t>Games</a:t>
            </a:r>
          </a:p>
          <a:p>
            <a:pPr algn="ctr"/>
            <a:r>
              <a:rPr lang="en-JP" dirty="0"/>
              <a:t>allow students to </a:t>
            </a:r>
          </a:p>
          <a:p>
            <a:pPr algn="ctr"/>
            <a:r>
              <a:rPr lang="en-JP" dirty="0"/>
              <a:t>interact with words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BF78881-2F61-FA7D-ECCE-328C0BA4926A}"/>
              </a:ext>
            </a:extLst>
          </p:cNvPr>
          <p:cNvSpPr/>
          <p:nvPr/>
        </p:nvSpPr>
        <p:spPr>
          <a:xfrm>
            <a:off x="511627" y="4452255"/>
            <a:ext cx="2448000" cy="1522800"/>
          </a:xfrm>
          <a:prstGeom prst="roundRect">
            <a:avLst/>
          </a:prstGeom>
          <a:solidFill>
            <a:srgbClr val="C00000">
              <a:alpha val="8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4800" dirty="0"/>
              <a:t>Tools</a:t>
            </a:r>
          </a:p>
          <a:p>
            <a:pPr algn="ctr"/>
            <a:r>
              <a:rPr lang="en-JP" dirty="0"/>
              <a:t>allow teachers to manipulate data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8010B140-5EB1-0002-5D42-BF3BCAC8D934}"/>
              </a:ext>
            </a:extLst>
          </p:cNvPr>
          <p:cNvSpPr/>
          <p:nvPr/>
        </p:nvSpPr>
        <p:spPr>
          <a:xfrm>
            <a:off x="3233052" y="4452255"/>
            <a:ext cx="2664000" cy="1522800"/>
          </a:xfrm>
          <a:prstGeom prst="roundRect">
            <a:avLst/>
          </a:prstGeom>
          <a:solidFill>
            <a:srgbClr val="C00000">
              <a:alpha val="8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4800" dirty="0"/>
              <a:t>AI</a:t>
            </a:r>
          </a:p>
          <a:p>
            <a:pPr algn="ctr"/>
            <a:r>
              <a:rPr lang="en-JP" dirty="0"/>
              <a:t>allow </a:t>
            </a:r>
            <a:r>
              <a:rPr lang="en-US" dirty="0"/>
              <a:t>teachers to share access and prompts</a:t>
            </a:r>
            <a:endParaRPr lang="en-JP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01C9C48-A4FD-425E-8DB0-FC3AD2447B56}"/>
              </a:ext>
            </a:extLst>
          </p:cNvPr>
          <p:cNvCxnSpPr>
            <a:cxnSpLocks/>
            <a:stCxn id="36" idx="2"/>
          </p:cNvCxnSpPr>
          <p:nvPr/>
        </p:nvCxnSpPr>
        <p:spPr>
          <a:xfrm flipH="1">
            <a:off x="2438400" y="2155371"/>
            <a:ext cx="2133599" cy="2296882"/>
          </a:xfrm>
          <a:prstGeom prst="straightConnector1">
            <a:avLst/>
          </a:prstGeom>
          <a:ln w="38100">
            <a:solidFill>
              <a:srgbClr val="C00000">
                <a:alpha val="5995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86EBD18-18D7-83B3-9B9E-DCC66573FB6E}"/>
              </a:ext>
            </a:extLst>
          </p:cNvPr>
          <p:cNvCxnSpPr>
            <a:cxnSpLocks/>
            <a:stCxn id="36" idx="2"/>
            <a:endCxn id="40" idx="0"/>
          </p:cNvCxnSpPr>
          <p:nvPr/>
        </p:nvCxnSpPr>
        <p:spPr>
          <a:xfrm flipH="1">
            <a:off x="4565052" y="2155371"/>
            <a:ext cx="6947" cy="2296884"/>
          </a:xfrm>
          <a:prstGeom prst="straightConnector1">
            <a:avLst/>
          </a:prstGeom>
          <a:ln w="38100">
            <a:solidFill>
              <a:srgbClr val="C00000">
                <a:alpha val="5995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07906098-9C0A-0FAE-AF3F-4A32327E54D6}"/>
              </a:ext>
            </a:extLst>
          </p:cNvPr>
          <p:cNvCxnSpPr>
            <a:cxnSpLocks/>
            <a:stCxn id="36" idx="2"/>
          </p:cNvCxnSpPr>
          <p:nvPr/>
        </p:nvCxnSpPr>
        <p:spPr>
          <a:xfrm>
            <a:off x="4571999" y="2155371"/>
            <a:ext cx="2264230" cy="2296882"/>
          </a:xfrm>
          <a:prstGeom prst="straightConnector1">
            <a:avLst/>
          </a:prstGeom>
          <a:ln w="38100">
            <a:solidFill>
              <a:srgbClr val="C00000">
                <a:alpha val="5995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C35780F5-D0C1-6D7D-2ACD-A8C231044D28}"/>
              </a:ext>
            </a:extLst>
          </p:cNvPr>
          <p:cNvSpPr/>
          <p:nvPr/>
        </p:nvSpPr>
        <p:spPr>
          <a:xfrm>
            <a:off x="2688770" y="2634342"/>
            <a:ext cx="3766456" cy="1219199"/>
          </a:xfrm>
          <a:prstGeom prst="roundRect">
            <a:avLst/>
          </a:prstGeom>
          <a:solidFill>
            <a:schemeClr val="accent3">
              <a:alpha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4800" dirty="0"/>
              <a:t>Subplugins</a:t>
            </a:r>
          </a:p>
          <a:p>
            <a:pPr algn="ctr"/>
            <a:r>
              <a:rPr lang="en-JP" dirty="0"/>
              <a:t>add functionality … and fun</a:t>
            </a:r>
          </a:p>
        </p:txBody>
      </p:sp>
    </p:spTree>
    <p:extLst>
      <p:ext uri="{BB962C8B-B14F-4D97-AF65-F5344CB8AC3E}">
        <p14:creationId xmlns:p14="http://schemas.microsoft.com/office/powerpoint/2010/main" val="1153626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339DC-3E97-13C7-7797-81666E5BE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204"/>
            <a:ext cx="7886700" cy="1325563"/>
          </a:xfrm>
        </p:spPr>
        <p:txBody>
          <a:bodyPr/>
          <a:lstStyle/>
          <a:p>
            <a:pPr algn="ctr"/>
            <a:r>
              <a:rPr lang="en-JP" dirty="0"/>
              <a:t>How it 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EAC46-E451-D275-D35A-6AB1ED6DCA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35767"/>
            <a:ext cx="8286750" cy="5304519"/>
          </a:xfrm>
        </p:spPr>
        <p:txBody>
          <a:bodyPr>
            <a:noAutofit/>
          </a:bodyPr>
          <a:lstStyle/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JP" sz="3200" dirty="0"/>
              <a:t>Teacher defines word list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JP" sz="3200" dirty="0"/>
              <a:t>Teacher defines “mastery” criteria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JP" sz="3200" dirty="0"/>
              <a:t>Students interact with “words” via “games”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JP" sz="3200" dirty="0"/>
              <a:t>Software maintains “scores” for interactions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JP" sz="3200" dirty="0"/>
              <a:t>Software recognizes when a student has “mastered” a word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JP" sz="3200"/>
              <a:t>Students aim </a:t>
            </a:r>
            <a:r>
              <a:rPr lang="en-JP" sz="3200" dirty="0"/>
              <a:t>to “master” all words  in the word list</a:t>
            </a:r>
          </a:p>
        </p:txBody>
      </p:sp>
    </p:spTree>
    <p:extLst>
      <p:ext uri="{BB962C8B-B14F-4D97-AF65-F5344CB8AC3E}">
        <p14:creationId xmlns:p14="http://schemas.microsoft.com/office/powerpoint/2010/main" val="2453063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1B8D7-D3EF-4733-A64F-4E3FAD494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dirty="0"/>
              <a:t>Tools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CD02047-A15C-4F0D-EA36-ABE71F298AF6}"/>
              </a:ext>
            </a:extLst>
          </p:cNvPr>
          <p:cNvSpPr/>
          <p:nvPr/>
        </p:nvSpPr>
        <p:spPr>
          <a:xfrm>
            <a:off x="761207" y="2058600"/>
            <a:ext cx="2741914" cy="1522800"/>
          </a:xfrm>
          <a:prstGeom prst="roundRect">
            <a:avLst/>
          </a:prstGeom>
          <a:solidFill>
            <a:srgbClr val="C00000">
              <a:alpha val="8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4800" dirty="0"/>
              <a:t>Import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E04E3EA5-1D37-6DC8-A39C-1D72DBE6FEEE}"/>
              </a:ext>
            </a:extLst>
          </p:cNvPr>
          <p:cNvSpPr/>
          <p:nvPr/>
        </p:nvSpPr>
        <p:spPr>
          <a:xfrm>
            <a:off x="761207" y="4498200"/>
            <a:ext cx="2741914" cy="1522800"/>
          </a:xfrm>
          <a:prstGeom prst="roundRect">
            <a:avLst/>
          </a:prstGeom>
          <a:solidFill>
            <a:srgbClr val="C00000">
              <a:alpha val="8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4800" dirty="0"/>
              <a:t>Wordlist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938D5185-765B-DAD7-DD17-DD9CE084722D}"/>
              </a:ext>
            </a:extLst>
          </p:cNvPr>
          <p:cNvSpPr/>
          <p:nvPr/>
        </p:nvSpPr>
        <p:spPr>
          <a:xfrm>
            <a:off x="3761656" y="2820000"/>
            <a:ext cx="4565914" cy="1522800"/>
          </a:xfrm>
          <a:prstGeom prst="roundRect">
            <a:avLst/>
          </a:prstGeom>
          <a:solidFill>
            <a:srgbClr val="C00000">
              <a:alpha val="8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4800" dirty="0"/>
              <a:t>Question bank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E97BB46-3142-97E8-F4AE-C695EDA4668F}"/>
              </a:ext>
            </a:extLst>
          </p:cNvPr>
          <p:cNvSpPr/>
          <p:nvPr/>
        </p:nvSpPr>
        <p:spPr>
          <a:xfrm>
            <a:off x="3816879" y="5076344"/>
            <a:ext cx="4565914" cy="1522800"/>
          </a:xfrm>
          <a:prstGeom prst="roundRect">
            <a:avLst/>
          </a:prstGeom>
          <a:solidFill>
            <a:srgbClr val="C00000">
              <a:alpha val="8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4800" dirty="0"/>
              <a:t>Dictionary</a:t>
            </a:r>
          </a:p>
        </p:txBody>
      </p:sp>
    </p:spTree>
    <p:extLst>
      <p:ext uri="{BB962C8B-B14F-4D97-AF65-F5344CB8AC3E}">
        <p14:creationId xmlns:p14="http://schemas.microsoft.com/office/powerpoint/2010/main" val="2463165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CD02047-A15C-4F0D-EA36-ABE71F298AF6}"/>
              </a:ext>
            </a:extLst>
          </p:cNvPr>
          <p:cNvSpPr/>
          <p:nvPr/>
        </p:nvSpPr>
        <p:spPr>
          <a:xfrm>
            <a:off x="3299011" y="2831485"/>
            <a:ext cx="2741914" cy="1522800"/>
          </a:xfrm>
          <a:prstGeom prst="roundRect">
            <a:avLst/>
          </a:prstGeom>
          <a:solidFill>
            <a:srgbClr val="C00000">
              <a:alpha val="8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4800" dirty="0"/>
              <a:t>Import</a:t>
            </a:r>
          </a:p>
        </p:txBody>
      </p:sp>
      <p:sp>
        <p:nvSpPr>
          <p:cNvPr id="9" name="Folded Corner 8">
            <a:extLst>
              <a:ext uri="{FF2B5EF4-FFF2-40B4-BE49-F238E27FC236}">
                <a16:creationId xmlns:a16="http://schemas.microsoft.com/office/drawing/2014/main" id="{5605E649-E3C8-228C-610D-6CEA3905459E}"/>
              </a:ext>
            </a:extLst>
          </p:cNvPr>
          <p:cNvSpPr/>
          <p:nvPr/>
        </p:nvSpPr>
        <p:spPr>
          <a:xfrm>
            <a:off x="707572" y="4147457"/>
            <a:ext cx="1970314" cy="2100943"/>
          </a:xfrm>
          <a:prstGeom prst="foldedCorner">
            <a:avLst/>
          </a:prstGeom>
          <a:solidFill>
            <a:srgbClr val="D5FC7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3200" dirty="0">
                <a:solidFill>
                  <a:schemeClr val="tx1"/>
                </a:solidFill>
              </a:rPr>
              <a:t>Format file (XML)</a:t>
            </a:r>
          </a:p>
        </p:txBody>
      </p:sp>
      <p:sp>
        <p:nvSpPr>
          <p:cNvPr id="10" name="Folded Corner 9">
            <a:extLst>
              <a:ext uri="{FF2B5EF4-FFF2-40B4-BE49-F238E27FC236}">
                <a16:creationId xmlns:a16="http://schemas.microsoft.com/office/drawing/2014/main" id="{71104742-7C16-BA93-36A9-EC7C8FCA7ECB}"/>
              </a:ext>
            </a:extLst>
          </p:cNvPr>
          <p:cNvSpPr/>
          <p:nvPr/>
        </p:nvSpPr>
        <p:spPr>
          <a:xfrm>
            <a:off x="707572" y="642258"/>
            <a:ext cx="1970314" cy="2366254"/>
          </a:xfrm>
          <a:prstGeom prst="foldedCorner">
            <a:avLst/>
          </a:prstGeom>
          <a:solidFill>
            <a:srgbClr val="FFD57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3200" dirty="0">
                <a:solidFill>
                  <a:schemeClr val="tx1"/>
                </a:solidFill>
              </a:rPr>
              <a:t>Data file (Excel)</a:t>
            </a:r>
          </a:p>
        </p:txBody>
      </p:sp>
      <p:sp>
        <p:nvSpPr>
          <p:cNvPr id="11" name="Can 10">
            <a:extLst>
              <a:ext uri="{FF2B5EF4-FFF2-40B4-BE49-F238E27FC236}">
                <a16:creationId xmlns:a16="http://schemas.microsoft.com/office/drawing/2014/main" id="{F0B46F22-7D22-F5D3-F7CF-4EA5FB9CD056}"/>
              </a:ext>
            </a:extLst>
          </p:cNvPr>
          <p:cNvSpPr/>
          <p:nvPr/>
        </p:nvSpPr>
        <p:spPr>
          <a:xfrm>
            <a:off x="6836226" y="2413064"/>
            <a:ext cx="1933303" cy="2359642"/>
          </a:xfrm>
          <a:prstGeom prst="ca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2800" dirty="0">
                <a:solidFill>
                  <a:schemeClr val="tx1"/>
                </a:solidFill>
              </a:rPr>
              <a:t>Dictionary</a:t>
            </a:r>
          </a:p>
        </p:txBody>
      </p:sp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EFABB4A9-7BC5-07F1-C38B-B71617C6AC84}"/>
              </a:ext>
            </a:extLst>
          </p:cNvPr>
          <p:cNvCxnSpPr>
            <a:stCxn id="10" idx="3"/>
            <a:endCxn id="3" idx="0"/>
          </p:cNvCxnSpPr>
          <p:nvPr/>
        </p:nvCxnSpPr>
        <p:spPr>
          <a:xfrm>
            <a:off x="2677886" y="1825385"/>
            <a:ext cx="1992082" cy="1006100"/>
          </a:xfrm>
          <a:prstGeom prst="curvedConnector2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>
            <a:extLst>
              <a:ext uri="{FF2B5EF4-FFF2-40B4-BE49-F238E27FC236}">
                <a16:creationId xmlns:a16="http://schemas.microsoft.com/office/drawing/2014/main" id="{2BB51CAB-79A5-3B5E-5300-CEAEA849D182}"/>
              </a:ext>
            </a:extLst>
          </p:cNvPr>
          <p:cNvCxnSpPr>
            <a:cxnSpLocks/>
            <a:stCxn id="9" idx="3"/>
            <a:endCxn id="3" idx="2"/>
          </p:cNvCxnSpPr>
          <p:nvPr/>
        </p:nvCxnSpPr>
        <p:spPr>
          <a:xfrm flipV="1">
            <a:off x="2677886" y="4354285"/>
            <a:ext cx="1992082" cy="843644"/>
          </a:xfrm>
          <a:prstGeom prst="curvedConnector2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1EAF7DF-0418-1A36-5C5B-FF8031D2C779}"/>
              </a:ext>
            </a:extLst>
          </p:cNvPr>
          <p:cNvCxnSpPr>
            <a:stCxn id="3" idx="3"/>
            <a:endCxn id="11" idx="2"/>
          </p:cNvCxnSpPr>
          <p:nvPr/>
        </p:nvCxnSpPr>
        <p:spPr>
          <a:xfrm>
            <a:off x="6040925" y="3592885"/>
            <a:ext cx="795301" cy="0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9440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320</Words>
  <Application>Microsoft Macintosh PowerPoint</Application>
  <PresentationFormat>On-screen Show (4:3)</PresentationFormat>
  <Paragraphs>85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Aptos Display</vt:lpstr>
      <vt:lpstr>Arial</vt:lpstr>
      <vt:lpstr>Wingdings</vt:lpstr>
      <vt:lpstr>Office Theme</vt:lpstr>
      <vt:lpstr>Improving Vocabulary with Moodle</vt:lpstr>
      <vt:lpstr>Dictionary  Practice engine</vt:lpstr>
      <vt:lpstr>Dictionary</vt:lpstr>
      <vt:lpstr>Practice engine</vt:lpstr>
      <vt:lpstr>Design considerations</vt:lpstr>
      <vt:lpstr>PowerPoint Presentation</vt:lpstr>
      <vt:lpstr>How it works</vt:lpstr>
      <vt:lpstr>Tools</vt:lpstr>
      <vt:lpstr>PowerPoint Presentation</vt:lpstr>
      <vt:lpstr>AI</vt:lpstr>
      <vt:lpstr>Games – coming soon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Vocabulary with Moodle</dc:title>
  <dc:creator>Gordon BATESON</dc:creator>
  <cp:lastModifiedBy>Gordon BATESON</cp:lastModifiedBy>
  <cp:revision>8</cp:revision>
  <dcterms:created xsi:type="dcterms:W3CDTF">2024-02-17T03:24:40Z</dcterms:created>
  <dcterms:modified xsi:type="dcterms:W3CDTF">2024-02-17T07:10:03Z</dcterms:modified>
</cp:coreProperties>
</file>