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33"/>
  </p:notesMasterIdLst>
  <p:handoutMasterIdLst>
    <p:handoutMasterId r:id="rId34"/>
  </p:handoutMasterIdLst>
  <p:sldIdLst>
    <p:sldId id="256" r:id="rId3"/>
    <p:sldId id="394" r:id="rId4"/>
    <p:sldId id="309" r:id="rId5"/>
    <p:sldId id="396" r:id="rId6"/>
    <p:sldId id="310" r:id="rId7"/>
    <p:sldId id="397" r:id="rId8"/>
    <p:sldId id="398" r:id="rId9"/>
    <p:sldId id="399" r:id="rId10"/>
    <p:sldId id="317" r:id="rId11"/>
    <p:sldId id="400" r:id="rId12"/>
    <p:sldId id="412" r:id="rId13"/>
    <p:sldId id="405" r:id="rId14"/>
    <p:sldId id="410" r:id="rId15"/>
    <p:sldId id="401" r:id="rId16"/>
    <p:sldId id="402" r:id="rId17"/>
    <p:sldId id="413" r:id="rId18"/>
    <p:sldId id="359" r:id="rId19"/>
    <p:sldId id="408" r:id="rId20"/>
    <p:sldId id="411" r:id="rId21"/>
    <p:sldId id="319" r:id="rId22"/>
    <p:sldId id="360" r:id="rId23"/>
    <p:sldId id="409" r:id="rId24"/>
    <p:sldId id="384" r:id="rId25"/>
    <p:sldId id="385" r:id="rId26"/>
    <p:sldId id="381" r:id="rId27"/>
    <p:sldId id="403" r:id="rId28"/>
    <p:sldId id="382" r:id="rId29"/>
    <p:sldId id="406" r:id="rId30"/>
    <p:sldId id="407" r:id="rId31"/>
    <p:sldId id="404" r:id="rId32"/>
  </p:sldIdLst>
  <p:sldSz cx="9144000" cy="6858000" type="screen4x3"/>
  <p:notesSz cx="6832600" cy="996315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CC"/>
    <a:srgbClr val="FF66FF"/>
    <a:srgbClr val="FFFF00"/>
    <a:srgbClr val="FF0000"/>
    <a:srgbClr val="FFFFCC"/>
    <a:srgbClr val="FFFFFF"/>
    <a:srgbClr val="FFFF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3" d="100"/>
          <a:sy n="103" d="100"/>
        </p:scale>
        <p:origin x="1038"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7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FC6E66BE-AB90-8E4B-35F4-5D03C8BE8607}"/>
              </a:ext>
            </a:extLst>
          </p:cNvPr>
          <p:cNvSpPr>
            <a:spLocks noGrp="1" noChangeArrowheads="1"/>
          </p:cNvSpPr>
          <p:nvPr>
            <p:ph type="hdr" sz="quarter"/>
          </p:nvPr>
        </p:nvSpPr>
        <p:spPr bwMode="auto">
          <a:xfrm>
            <a:off x="3"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t" anchorCtr="0" compatLnSpc="1">
            <a:prstTxWarp prst="textNoShape">
              <a:avLst/>
            </a:prstTxWarp>
          </a:bodyPr>
          <a:lstStyle>
            <a:lvl1pPr>
              <a:defRPr sz="1200"/>
            </a:lvl1pPr>
          </a:lstStyle>
          <a:p>
            <a:endParaRPr lang="en-US" altLang="ja-JP"/>
          </a:p>
        </p:txBody>
      </p:sp>
      <p:sp>
        <p:nvSpPr>
          <p:cNvPr id="77827" name="Rectangle 3">
            <a:extLst>
              <a:ext uri="{FF2B5EF4-FFF2-40B4-BE49-F238E27FC236}">
                <a16:creationId xmlns:a16="http://schemas.microsoft.com/office/drawing/2014/main" id="{541DD800-6AF8-CEA8-5B13-EE4554DCADA6}"/>
              </a:ext>
            </a:extLst>
          </p:cNvPr>
          <p:cNvSpPr>
            <a:spLocks noGrp="1" noChangeArrowheads="1"/>
          </p:cNvSpPr>
          <p:nvPr>
            <p:ph type="dt" sz="quarter" idx="1"/>
          </p:nvPr>
        </p:nvSpPr>
        <p:spPr bwMode="auto">
          <a:xfrm>
            <a:off x="3870229"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t" anchorCtr="0" compatLnSpc="1">
            <a:prstTxWarp prst="textNoShape">
              <a:avLst/>
            </a:prstTxWarp>
          </a:bodyPr>
          <a:lstStyle>
            <a:lvl1pPr algn="r">
              <a:defRPr sz="1200"/>
            </a:lvl1pPr>
          </a:lstStyle>
          <a:p>
            <a:endParaRPr lang="en-US" altLang="ja-JP"/>
          </a:p>
        </p:txBody>
      </p:sp>
      <p:sp>
        <p:nvSpPr>
          <p:cNvPr id="77828" name="Rectangle 4">
            <a:extLst>
              <a:ext uri="{FF2B5EF4-FFF2-40B4-BE49-F238E27FC236}">
                <a16:creationId xmlns:a16="http://schemas.microsoft.com/office/drawing/2014/main" id="{95568469-6A65-F3DA-297C-911A373F6EF3}"/>
              </a:ext>
            </a:extLst>
          </p:cNvPr>
          <p:cNvSpPr>
            <a:spLocks noGrp="1" noChangeArrowheads="1"/>
          </p:cNvSpPr>
          <p:nvPr>
            <p:ph type="ftr" sz="quarter" idx="2"/>
          </p:nvPr>
        </p:nvSpPr>
        <p:spPr bwMode="auto">
          <a:xfrm>
            <a:off x="3" y="9463803"/>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b" anchorCtr="0" compatLnSpc="1">
            <a:prstTxWarp prst="textNoShape">
              <a:avLst/>
            </a:prstTxWarp>
          </a:bodyPr>
          <a:lstStyle>
            <a:lvl1pPr>
              <a:defRPr sz="1200"/>
            </a:lvl1pPr>
          </a:lstStyle>
          <a:p>
            <a:endParaRPr lang="en-US" altLang="ja-JP"/>
          </a:p>
        </p:txBody>
      </p:sp>
      <p:sp>
        <p:nvSpPr>
          <p:cNvPr id="77829" name="Rectangle 5">
            <a:extLst>
              <a:ext uri="{FF2B5EF4-FFF2-40B4-BE49-F238E27FC236}">
                <a16:creationId xmlns:a16="http://schemas.microsoft.com/office/drawing/2014/main" id="{362474F4-F390-3785-6F0D-F89B81C7A356}"/>
              </a:ext>
            </a:extLst>
          </p:cNvPr>
          <p:cNvSpPr>
            <a:spLocks noGrp="1" noChangeArrowheads="1"/>
          </p:cNvSpPr>
          <p:nvPr>
            <p:ph type="sldNum" sz="quarter" idx="3"/>
          </p:nvPr>
        </p:nvSpPr>
        <p:spPr bwMode="auto">
          <a:xfrm>
            <a:off x="3870229" y="9463803"/>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b" anchorCtr="0" compatLnSpc="1">
            <a:prstTxWarp prst="textNoShape">
              <a:avLst/>
            </a:prstTxWarp>
          </a:bodyPr>
          <a:lstStyle>
            <a:lvl1pPr algn="r">
              <a:defRPr sz="1200"/>
            </a:lvl1pPr>
          </a:lstStyle>
          <a:p>
            <a:fld id="{C47193D6-2D73-4B30-9754-2A521703D6EE}" type="slidenum">
              <a:rPr lang="en-US" altLang="ja-JP"/>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A63C3116-94B8-2ED7-1B82-FB5CC4CFB73E}"/>
              </a:ext>
            </a:extLst>
          </p:cNvPr>
          <p:cNvSpPr>
            <a:spLocks noGrp="1" noChangeArrowheads="1"/>
          </p:cNvSpPr>
          <p:nvPr>
            <p:ph type="hdr" sz="quarter"/>
          </p:nvPr>
        </p:nvSpPr>
        <p:spPr bwMode="auto">
          <a:xfrm>
            <a:off x="3"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t" anchorCtr="0" compatLnSpc="1">
            <a:prstTxWarp prst="textNoShape">
              <a:avLst/>
            </a:prstTxWarp>
          </a:bodyPr>
          <a:lstStyle>
            <a:lvl1pPr>
              <a:defRPr sz="1200"/>
            </a:lvl1pPr>
          </a:lstStyle>
          <a:p>
            <a:endParaRPr lang="en-US" altLang="ja-JP"/>
          </a:p>
        </p:txBody>
      </p:sp>
      <p:sp>
        <p:nvSpPr>
          <p:cNvPr id="106499" name="Rectangle 3">
            <a:extLst>
              <a:ext uri="{FF2B5EF4-FFF2-40B4-BE49-F238E27FC236}">
                <a16:creationId xmlns:a16="http://schemas.microsoft.com/office/drawing/2014/main" id="{817C4E52-DBC8-2DBD-6AE5-2DB9B728C000}"/>
              </a:ext>
            </a:extLst>
          </p:cNvPr>
          <p:cNvSpPr>
            <a:spLocks noGrp="1" noChangeArrowheads="1"/>
          </p:cNvSpPr>
          <p:nvPr>
            <p:ph type="dt" idx="1"/>
          </p:nvPr>
        </p:nvSpPr>
        <p:spPr bwMode="auto">
          <a:xfrm>
            <a:off x="3870229"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t" anchorCtr="0" compatLnSpc="1">
            <a:prstTxWarp prst="textNoShape">
              <a:avLst/>
            </a:prstTxWarp>
          </a:bodyPr>
          <a:lstStyle>
            <a:lvl1pPr algn="r">
              <a:defRPr sz="1200"/>
            </a:lvl1pPr>
          </a:lstStyle>
          <a:p>
            <a:endParaRPr lang="en-US" altLang="ja-JP"/>
          </a:p>
        </p:txBody>
      </p:sp>
      <p:sp>
        <p:nvSpPr>
          <p:cNvPr id="106500" name="Rectangle 4">
            <a:extLst>
              <a:ext uri="{FF2B5EF4-FFF2-40B4-BE49-F238E27FC236}">
                <a16:creationId xmlns:a16="http://schemas.microsoft.com/office/drawing/2014/main" id="{725917BE-20A2-7912-AB5D-10612FF50951}"/>
              </a:ext>
            </a:extLst>
          </p:cNvPr>
          <p:cNvSpPr>
            <a:spLocks noGrp="1" noRot="1" noChangeAspect="1" noChangeArrowheads="1" noTextEdit="1"/>
          </p:cNvSpPr>
          <p:nvPr>
            <p:ph type="sldImg" idx="2"/>
          </p:nvPr>
        </p:nvSpPr>
        <p:spPr bwMode="auto">
          <a:xfrm>
            <a:off x="927100" y="747713"/>
            <a:ext cx="4979988" cy="37369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6501" name="Rectangle 5">
            <a:extLst>
              <a:ext uri="{FF2B5EF4-FFF2-40B4-BE49-F238E27FC236}">
                <a16:creationId xmlns:a16="http://schemas.microsoft.com/office/drawing/2014/main" id="{8016EFAA-0A37-4C2A-8BEE-6345581EF2A1}"/>
              </a:ext>
            </a:extLst>
          </p:cNvPr>
          <p:cNvSpPr>
            <a:spLocks noGrp="1" noChangeArrowheads="1"/>
          </p:cNvSpPr>
          <p:nvPr>
            <p:ph type="body" sz="quarter" idx="3"/>
          </p:nvPr>
        </p:nvSpPr>
        <p:spPr bwMode="auto">
          <a:xfrm>
            <a:off x="683260" y="4732699"/>
            <a:ext cx="5466080" cy="4483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502" name="Rectangle 6">
            <a:extLst>
              <a:ext uri="{FF2B5EF4-FFF2-40B4-BE49-F238E27FC236}">
                <a16:creationId xmlns:a16="http://schemas.microsoft.com/office/drawing/2014/main" id="{3E3B7530-CB1B-EAE6-24D1-24048BD05212}"/>
              </a:ext>
            </a:extLst>
          </p:cNvPr>
          <p:cNvSpPr>
            <a:spLocks noGrp="1" noChangeArrowheads="1"/>
          </p:cNvSpPr>
          <p:nvPr>
            <p:ph type="ftr" sz="quarter" idx="4"/>
          </p:nvPr>
        </p:nvSpPr>
        <p:spPr bwMode="auto">
          <a:xfrm>
            <a:off x="3" y="9463803"/>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b" anchorCtr="0" compatLnSpc="1">
            <a:prstTxWarp prst="textNoShape">
              <a:avLst/>
            </a:prstTxWarp>
          </a:bodyPr>
          <a:lstStyle>
            <a:lvl1pPr>
              <a:defRPr sz="1200"/>
            </a:lvl1pPr>
          </a:lstStyle>
          <a:p>
            <a:endParaRPr lang="en-US" altLang="ja-JP"/>
          </a:p>
        </p:txBody>
      </p:sp>
      <p:sp>
        <p:nvSpPr>
          <p:cNvPr id="106503" name="Rectangle 7">
            <a:extLst>
              <a:ext uri="{FF2B5EF4-FFF2-40B4-BE49-F238E27FC236}">
                <a16:creationId xmlns:a16="http://schemas.microsoft.com/office/drawing/2014/main" id="{674283D5-ADD9-427A-4EA7-672958AC8335}"/>
              </a:ext>
            </a:extLst>
          </p:cNvPr>
          <p:cNvSpPr>
            <a:spLocks noGrp="1" noChangeArrowheads="1"/>
          </p:cNvSpPr>
          <p:nvPr>
            <p:ph type="sldNum" sz="quarter" idx="5"/>
          </p:nvPr>
        </p:nvSpPr>
        <p:spPr bwMode="auto">
          <a:xfrm>
            <a:off x="3870229" y="9463803"/>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5" tIns="45688" rIns="91375" bIns="45688" numCol="1" anchor="b" anchorCtr="0" compatLnSpc="1">
            <a:prstTxWarp prst="textNoShape">
              <a:avLst/>
            </a:prstTxWarp>
          </a:bodyPr>
          <a:lstStyle>
            <a:lvl1pPr algn="r">
              <a:defRPr sz="1200"/>
            </a:lvl1pPr>
          </a:lstStyle>
          <a:p>
            <a:fld id="{569C116A-73FF-465A-80EA-6A85BE016107}"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9C116A-73FF-465A-80EA-6A85BE016107}" type="slidenum">
              <a:rPr lang="en-US" altLang="ja-JP" smtClean="0"/>
              <a:pPr/>
              <a:t>25</a:t>
            </a:fld>
            <a:endParaRPr lang="en-US" altLang="ja-JP"/>
          </a:p>
        </p:txBody>
      </p:sp>
    </p:spTree>
    <p:extLst>
      <p:ext uri="{BB962C8B-B14F-4D97-AF65-F5344CB8AC3E}">
        <p14:creationId xmlns:p14="http://schemas.microsoft.com/office/powerpoint/2010/main" val="1465202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9C116A-73FF-465A-80EA-6A85BE016107}" type="slidenum">
              <a:rPr lang="en-US" altLang="ja-JP" smtClean="0"/>
              <a:pPr/>
              <a:t>26</a:t>
            </a:fld>
            <a:endParaRPr lang="en-US" altLang="ja-JP"/>
          </a:p>
        </p:txBody>
      </p:sp>
    </p:spTree>
    <p:extLst>
      <p:ext uri="{BB962C8B-B14F-4D97-AF65-F5344CB8AC3E}">
        <p14:creationId xmlns:p14="http://schemas.microsoft.com/office/powerpoint/2010/main" val="1989446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9C116A-73FF-465A-80EA-6A85BE016107}" type="slidenum">
              <a:rPr lang="en-US" altLang="ja-JP" smtClean="0"/>
              <a:pPr/>
              <a:t>28</a:t>
            </a:fld>
            <a:endParaRPr lang="en-US" altLang="ja-JP"/>
          </a:p>
        </p:txBody>
      </p:sp>
    </p:spTree>
    <p:extLst>
      <p:ext uri="{BB962C8B-B14F-4D97-AF65-F5344CB8AC3E}">
        <p14:creationId xmlns:p14="http://schemas.microsoft.com/office/powerpoint/2010/main" val="1437320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9C116A-73FF-465A-80EA-6A85BE016107}" type="slidenum">
              <a:rPr lang="en-US" altLang="ja-JP" smtClean="0"/>
              <a:pPr/>
              <a:t>29</a:t>
            </a:fld>
            <a:endParaRPr lang="en-US" altLang="ja-JP"/>
          </a:p>
        </p:txBody>
      </p:sp>
    </p:spTree>
    <p:extLst>
      <p:ext uri="{BB962C8B-B14F-4D97-AF65-F5344CB8AC3E}">
        <p14:creationId xmlns:p14="http://schemas.microsoft.com/office/powerpoint/2010/main" val="426402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463EBE-0797-4C22-57FD-7CDCCF98780C}"/>
              </a:ext>
            </a:extLst>
          </p:cNvPr>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DDDF8170-222D-9CEA-6D1A-056E1D4C39A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FFA0815E-5206-5A04-9B4B-2B8FC93B6E94}"/>
              </a:ext>
            </a:extLst>
          </p:cNvPr>
          <p:cNvSpPr>
            <a:spLocks noGrp="1"/>
          </p:cNvSpPr>
          <p:nvPr>
            <p:ph type="dt" sz="half" idx="10"/>
          </p:nvPr>
        </p:nvSpPr>
        <p:spPr/>
        <p:txBody>
          <a:bodyPr/>
          <a:lstStyle>
            <a:lvl1pPr>
              <a:defRPr/>
            </a:lvl1pPr>
          </a:lstStyle>
          <a:p>
            <a:fld id="{37B3BFD9-E06E-45CD-AE60-AF4298EBC6AE}"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379044EC-5AA4-00CE-D077-BF064F67CCEF}"/>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459E9C2F-1FF0-816E-4167-99BFD538C49E}"/>
              </a:ext>
            </a:extLst>
          </p:cNvPr>
          <p:cNvSpPr>
            <a:spLocks noGrp="1"/>
          </p:cNvSpPr>
          <p:nvPr>
            <p:ph type="sldNum" sz="quarter" idx="12"/>
          </p:nvPr>
        </p:nvSpPr>
        <p:spPr/>
        <p:txBody>
          <a:bodyPr/>
          <a:lstStyle>
            <a:lvl1pPr>
              <a:defRPr/>
            </a:lvl1pPr>
          </a:lstStyle>
          <a:p>
            <a:fld id="{64316A4E-D8BE-4C8C-BF83-F011591DB396}" type="slidenum">
              <a:rPr lang="en-US" altLang="ja-JP"/>
              <a:pPr/>
              <a:t>‹#›</a:t>
            </a:fld>
            <a:endParaRPr lang="en-US" altLang="ja-JP"/>
          </a:p>
        </p:txBody>
      </p:sp>
    </p:spTree>
    <p:extLst>
      <p:ext uri="{BB962C8B-B14F-4D97-AF65-F5344CB8AC3E}">
        <p14:creationId xmlns:p14="http://schemas.microsoft.com/office/powerpoint/2010/main" val="3218175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374892-24CD-213E-D628-73DF9D9506E4}"/>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67A58ED-6F73-F719-021E-44949547DB01}"/>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C5BC7FB1-2109-EB17-C7CE-C97A8418F0B9}"/>
              </a:ext>
            </a:extLst>
          </p:cNvPr>
          <p:cNvSpPr>
            <a:spLocks noGrp="1"/>
          </p:cNvSpPr>
          <p:nvPr>
            <p:ph type="dt" sz="half" idx="10"/>
          </p:nvPr>
        </p:nvSpPr>
        <p:spPr/>
        <p:txBody>
          <a:bodyPr/>
          <a:lstStyle>
            <a:lvl1pPr>
              <a:defRPr/>
            </a:lvl1pPr>
          </a:lstStyle>
          <a:p>
            <a:fld id="{4A27E702-68CE-49AA-92E3-5A9BD18ECCEB}"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EDEB406C-5F02-D46C-EDCC-079CA983F877}"/>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04BF5170-F190-6B62-F40B-00F165A4BC75}"/>
              </a:ext>
            </a:extLst>
          </p:cNvPr>
          <p:cNvSpPr>
            <a:spLocks noGrp="1"/>
          </p:cNvSpPr>
          <p:nvPr>
            <p:ph type="sldNum" sz="quarter" idx="12"/>
          </p:nvPr>
        </p:nvSpPr>
        <p:spPr/>
        <p:txBody>
          <a:bodyPr/>
          <a:lstStyle>
            <a:lvl1pPr>
              <a:defRPr/>
            </a:lvl1pPr>
          </a:lstStyle>
          <a:p>
            <a:fld id="{E2D2E3CF-256F-4197-A514-ED8B54E1E440}" type="slidenum">
              <a:rPr lang="en-US" altLang="ja-JP"/>
              <a:pPr/>
              <a:t>‹#›</a:t>
            </a:fld>
            <a:endParaRPr lang="en-US" altLang="ja-JP"/>
          </a:p>
        </p:txBody>
      </p:sp>
    </p:spTree>
    <p:extLst>
      <p:ext uri="{BB962C8B-B14F-4D97-AF65-F5344CB8AC3E}">
        <p14:creationId xmlns:p14="http://schemas.microsoft.com/office/powerpoint/2010/main" val="1891488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CD5DF28-C473-2445-AB99-6E7E2EC38359}"/>
              </a:ext>
            </a:extLst>
          </p:cNvPr>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DDA56F1-397F-7A65-B3CA-FBDAC3B5A110}"/>
              </a:ext>
            </a:extLst>
          </p:cNvPr>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3280BB35-4C5D-C348-6F47-3DB2016E2CEF}"/>
              </a:ext>
            </a:extLst>
          </p:cNvPr>
          <p:cNvSpPr>
            <a:spLocks noGrp="1"/>
          </p:cNvSpPr>
          <p:nvPr>
            <p:ph type="dt" sz="half" idx="10"/>
          </p:nvPr>
        </p:nvSpPr>
        <p:spPr/>
        <p:txBody>
          <a:bodyPr/>
          <a:lstStyle>
            <a:lvl1pPr>
              <a:defRPr/>
            </a:lvl1pPr>
          </a:lstStyle>
          <a:p>
            <a:fld id="{D97D3054-B60A-4D62-A85D-E8F3C475CF1A}"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21E158CB-4442-7F29-6D66-A5F938307DBA}"/>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B9E3EA56-2E10-3C7E-D7E0-665F418BCC61}"/>
              </a:ext>
            </a:extLst>
          </p:cNvPr>
          <p:cNvSpPr>
            <a:spLocks noGrp="1"/>
          </p:cNvSpPr>
          <p:nvPr>
            <p:ph type="sldNum" sz="quarter" idx="12"/>
          </p:nvPr>
        </p:nvSpPr>
        <p:spPr/>
        <p:txBody>
          <a:bodyPr/>
          <a:lstStyle>
            <a:lvl1pPr>
              <a:defRPr/>
            </a:lvl1pPr>
          </a:lstStyle>
          <a:p>
            <a:fld id="{00B86D20-890D-4C77-BF98-7256A0101C71}" type="slidenum">
              <a:rPr lang="en-US" altLang="ja-JP"/>
              <a:pPr/>
              <a:t>‹#›</a:t>
            </a:fld>
            <a:endParaRPr lang="en-US" altLang="ja-JP"/>
          </a:p>
        </p:txBody>
      </p:sp>
    </p:spTree>
    <p:extLst>
      <p:ext uri="{BB962C8B-B14F-4D97-AF65-F5344CB8AC3E}">
        <p14:creationId xmlns:p14="http://schemas.microsoft.com/office/powerpoint/2010/main" val="3289425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3010" name="Group 2">
            <a:extLst>
              <a:ext uri="{FF2B5EF4-FFF2-40B4-BE49-F238E27FC236}">
                <a16:creationId xmlns:a16="http://schemas.microsoft.com/office/drawing/2014/main" id="{7BC1501B-E089-E16C-9AF9-EF501BDB1867}"/>
              </a:ext>
            </a:extLst>
          </p:cNvPr>
          <p:cNvGrpSpPr>
            <a:grpSpLocks/>
          </p:cNvGrpSpPr>
          <p:nvPr/>
        </p:nvGrpSpPr>
        <p:grpSpPr bwMode="auto">
          <a:xfrm>
            <a:off x="0" y="2438400"/>
            <a:ext cx="9009063" cy="1052513"/>
            <a:chOff x="0" y="1536"/>
            <a:chExt cx="5675" cy="663"/>
          </a:xfrm>
        </p:grpSpPr>
        <p:grpSp>
          <p:nvGrpSpPr>
            <p:cNvPr id="43011" name="Group 3">
              <a:extLst>
                <a:ext uri="{FF2B5EF4-FFF2-40B4-BE49-F238E27FC236}">
                  <a16:creationId xmlns:a16="http://schemas.microsoft.com/office/drawing/2014/main" id="{C8ECB2EB-2BC1-A245-D86F-72F3A181A955}"/>
                </a:ext>
              </a:extLst>
            </p:cNvPr>
            <p:cNvGrpSpPr>
              <a:grpSpLocks/>
            </p:cNvGrpSpPr>
            <p:nvPr/>
          </p:nvGrpSpPr>
          <p:grpSpPr bwMode="auto">
            <a:xfrm>
              <a:off x="183" y="1604"/>
              <a:ext cx="448" cy="299"/>
              <a:chOff x="720" y="336"/>
              <a:chExt cx="624" cy="432"/>
            </a:xfrm>
          </p:grpSpPr>
          <p:sp>
            <p:nvSpPr>
              <p:cNvPr id="43012" name="Rectangle 4">
                <a:extLst>
                  <a:ext uri="{FF2B5EF4-FFF2-40B4-BE49-F238E27FC236}">
                    <a16:creationId xmlns:a16="http://schemas.microsoft.com/office/drawing/2014/main" id="{DB3F411B-FE7F-AFD8-5D66-158126919C5A}"/>
                  </a:ext>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3" name="Rectangle 5">
                <a:extLst>
                  <a:ext uri="{FF2B5EF4-FFF2-40B4-BE49-F238E27FC236}">
                    <a16:creationId xmlns:a16="http://schemas.microsoft.com/office/drawing/2014/main" id="{7D667129-FF2B-D836-90BA-5AEEA25E8CF0}"/>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43014" name="Group 6">
              <a:extLst>
                <a:ext uri="{FF2B5EF4-FFF2-40B4-BE49-F238E27FC236}">
                  <a16:creationId xmlns:a16="http://schemas.microsoft.com/office/drawing/2014/main" id="{3B73D5D4-770E-A685-1156-EEDE0D55C5F3}"/>
                </a:ext>
              </a:extLst>
            </p:cNvPr>
            <p:cNvGrpSpPr>
              <a:grpSpLocks/>
            </p:cNvGrpSpPr>
            <p:nvPr/>
          </p:nvGrpSpPr>
          <p:grpSpPr bwMode="auto">
            <a:xfrm>
              <a:off x="261" y="1870"/>
              <a:ext cx="465" cy="299"/>
              <a:chOff x="912" y="2640"/>
              <a:chExt cx="672" cy="432"/>
            </a:xfrm>
          </p:grpSpPr>
          <p:sp>
            <p:nvSpPr>
              <p:cNvPr id="43015" name="Rectangle 7">
                <a:extLst>
                  <a:ext uri="{FF2B5EF4-FFF2-40B4-BE49-F238E27FC236}">
                    <a16:creationId xmlns:a16="http://schemas.microsoft.com/office/drawing/2014/main" id="{FC561CDF-BBEA-7D9A-1056-CF5EC9B24434}"/>
                  </a:ext>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6" name="Rectangle 8">
                <a:extLst>
                  <a:ext uri="{FF2B5EF4-FFF2-40B4-BE49-F238E27FC236}">
                    <a16:creationId xmlns:a16="http://schemas.microsoft.com/office/drawing/2014/main" id="{50517AF3-332E-2097-5E12-E97B3BE316FD}"/>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3017" name="Rectangle 9">
              <a:extLst>
                <a:ext uri="{FF2B5EF4-FFF2-40B4-BE49-F238E27FC236}">
                  <a16:creationId xmlns:a16="http://schemas.microsoft.com/office/drawing/2014/main" id="{9B9B4A79-FBAF-CA8F-FCCF-77915AE2675B}"/>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8" name="Rectangle 10">
              <a:extLst>
                <a:ext uri="{FF2B5EF4-FFF2-40B4-BE49-F238E27FC236}">
                  <a16:creationId xmlns:a16="http://schemas.microsoft.com/office/drawing/2014/main" id="{A920BF5D-A31E-702D-DD8A-5B9F4515D31B}"/>
                </a:ext>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9" name="Rectangle 11">
              <a:extLst>
                <a:ext uri="{FF2B5EF4-FFF2-40B4-BE49-F238E27FC236}">
                  <a16:creationId xmlns:a16="http://schemas.microsoft.com/office/drawing/2014/main" id="{BCCC74A5-3599-B775-5B6D-A284CC46A56B}"/>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3020" name="Rectangle 12">
            <a:extLst>
              <a:ext uri="{FF2B5EF4-FFF2-40B4-BE49-F238E27FC236}">
                <a16:creationId xmlns:a16="http://schemas.microsoft.com/office/drawing/2014/main" id="{C4545B17-FDB6-F80B-DFA4-3BCCA98EB50A}"/>
              </a:ext>
            </a:extLst>
          </p:cNvPr>
          <p:cNvSpPr>
            <a:spLocks noGrp="1" noChangeArrowheads="1"/>
          </p:cNvSpPr>
          <p:nvPr>
            <p:ph type="ctrTitle"/>
          </p:nvPr>
        </p:nvSpPr>
        <p:spPr>
          <a:xfrm>
            <a:off x="990600" y="1676400"/>
            <a:ext cx="7772400" cy="1462088"/>
          </a:xfrm>
        </p:spPr>
        <p:txBody>
          <a:bodyPr/>
          <a:lstStyle>
            <a:lvl1pPr>
              <a:defRPr/>
            </a:lvl1pPr>
          </a:lstStyle>
          <a:p>
            <a:pPr lvl="0"/>
            <a:r>
              <a:rPr lang="ja-JP" altLang="en-US" noProof="0"/>
              <a:t>マスタ タイトルの書式設定</a:t>
            </a:r>
          </a:p>
        </p:txBody>
      </p:sp>
      <p:sp>
        <p:nvSpPr>
          <p:cNvPr id="43021" name="Rectangle 13">
            <a:extLst>
              <a:ext uri="{FF2B5EF4-FFF2-40B4-BE49-F238E27FC236}">
                <a16:creationId xmlns:a16="http://schemas.microsoft.com/office/drawing/2014/main" id="{46464E2E-316E-3A9B-08D8-4035AE539209}"/>
              </a:ext>
            </a:extLst>
          </p:cNvPr>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ja-JP" altLang="en-US" noProof="0"/>
              <a:t>マスタ サブタイトルの書式設定</a:t>
            </a:r>
          </a:p>
        </p:txBody>
      </p:sp>
      <p:sp>
        <p:nvSpPr>
          <p:cNvPr id="43022" name="Rectangle 14">
            <a:extLst>
              <a:ext uri="{FF2B5EF4-FFF2-40B4-BE49-F238E27FC236}">
                <a16:creationId xmlns:a16="http://schemas.microsoft.com/office/drawing/2014/main" id="{07F40942-3041-EC51-07A9-1260E0B856B7}"/>
              </a:ext>
            </a:extLst>
          </p:cNvPr>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fld id="{11D2CEE5-973F-4FED-91EF-F344972E2296}" type="datetime1">
              <a:rPr lang="ja-JP" altLang="en-US" smtClean="0"/>
              <a:t>2023/6/28</a:t>
            </a:fld>
            <a:endParaRPr lang="en-US" altLang="ja-JP"/>
          </a:p>
        </p:txBody>
      </p:sp>
      <p:sp>
        <p:nvSpPr>
          <p:cNvPr id="43023" name="Rectangle 15">
            <a:extLst>
              <a:ext uri="{FF2B5EF4-FFF2-40B4-BE49-F238E27FC236}">
                <a16:creationId xmlns:a16="http://schemas.microsoft.com/office/drawing/2014/main" id="{555A7F0E-C5D3-2358-D393-A223BDAD3D61}"/>
              </a:ext>
            </a:extLst>
          </p:cNvPr>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ja-JP"/>
          </a:p>
        </p:txBody>
      </p:sp>
      <p:sp>
        <p:nvSpPr>
          <p:cNvPr id="43024" name="Rectangle 16">
            <a:extLst>
              <a:ext uri="{FF2B5EF4-FFF2-40B4-BE49-F238E27FC236}">
                <a16:creationId xmlns:a16="http://schemas.microsoft.com/office/drawing/2014/main" id="{D906AA33-C8D8-3B80-076C-F24BEE150FCA}"/>
              </a:ext>
            </a:extLst>
          </p:cNvPr>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EF17B663-E4DD-4D15-8E45-D58E076B3B1D}" type="slidenum">
              <a:rPr lang="en-US" altLang="ja-JP"/>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2F3585-7499-8D11-7BCE-84DB35DBBFD1}"/>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DA61D89-A464-DC4C-2396-469B26E1C34B}"/>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63519D2-464C-9AC0-C5B8-713F3C696EB6}"/>
              </a:ext>
            </a:extLst>
          </p:cNvPr>
          <p:cNvSpPr>
            <a:spLocks noGrp="1"/>
          </p:cNvSpPr>
          <p:nvPr>
            <p:ph type="dt" sz="half" idx="10"/>
          </p:nvPr>
        </p:nvSpPr>
        <p:spPr/>
        <p:txBody>
          <a:bodyPr/>
          <a:lstStyle>
            <a:lvl1pPr>
              <a:defRPr/>
            </a:lvl1pPr>
          </a:lstStyle>
          <a:p>
            <a:fld id="{24A06346-7658-4A44-AF29-9DE9B82E8285}"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CEF2EDB2-28FE-BB99-11C1-ADB001B0E8A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EEB53431-CC36-1A2E-7CCC-35146050B0AB}"/>
              </a:ext>
            </a:extLst>
          </p:cNvPr>
          <p:cNvSpPr>
            <a:spLocks noGrp="1"/>
          </p:cNvSpPr>
          <p:nvPr>
            <p:ph type="sldNum" sz="quarter" idx="12"/>
          </p:nvPr>
        </p:nvSpPr>
        <p:spPr/>
        <p:txBody>
          <a:bodyPr/>
          <a:lstStyle>
            <a:lvl1pPr>
              <a:defRPr/>
            </a:lvl1pPr>
          </a:lstStyle>
          <a:p>
            <a:fld id="{32AFE42A-7401-4D04-8E14-BA8CDC437B4C}" type="slidenum">
              <a:rPr lang="en-US" altLang="ja-JP"/>
              <a:pPr/>
              <a:t>‹#›</a:t>
            </a:fld>
            <a:endParaRPr lang="en-US" altLang="ja-JP"/>
          </a:p>
        </p:txBody>
      </p:sp>
    </p:spTree>
    <p:extLst>
      <p:ext uri="{BB962C8B-B14F-4D97-AF65-F5344CB8AC3E}">
        <p14:creationId xmlns:p14="http://schemas.microsoft.com/office/powerpoint/2010/main" val="696402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15C5D6-5756-8C02-AAE4-DCCF10848B51}"/>
              </a:ext>
            </a:extLst>
          </p:cNvPr>
          <p:cNvSpPr>
            <a:spLocks noGrp="1"/>
          </p:cNvSpPr>
          <p:nvPr>
            <p:ph type="title"/>
          </p:nvPr>
        </p:nvSpPr>
        <p:spPr>
          <a:xfrm>
            <a:off x="623888" y="1709738"/>
            <a:ext cx="7886700" cy="2852737"/>
          </a:xfrm>
        </p:spPr>
        <p:txBody>
          <a:bodyPr/>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476364A2-818C-73B5-AEAB-EA1524AC290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6BABCE9B-A53C-D3CD-1BCF-A95FF3F91485}"/>
              </a:ext>
            </a:extLst>
          </p:cNvPr>
          <p:cNvSpPr>
            <a:spLocks noGrp="1"/>
          </p:cNvSpPr>
          <p:nvPr>
            <p:ph type="dt" sz="half" idx="10"/>
          </p:nvPr>
        </p:nvSpPr>
        <p:spPr/>
        <p:txBody>
          <a:bodyPr/>
          <a:lstStyle>
            <a:lvl1pPr>
              <a:defRPr/>
            </a:lvl1pPr>
          </a:lstStyle>
          <a:p>
            <a:fld id="{B40F39CF-0E16-4FC3-B0F8-367DC2918EE2}"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B5EDFB83-1EA7-C9ED-5D58-97ED2F48F53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BF88F9F-FF65-1426-2146-97E3CB7D4B65}"/>
              </a:ext>
            </a:extLst>
          </p:cNvPr>
          <p:cNvSpPr>
            <a:spLocks noGrp="1"/>
          </p:cNvSpPr>
          <p:nvPr>
            <p:ph type="sldNum" sz="quarter" idx="12"/>
          </p:nvPr>
        </p:nvSpPr>
        <p:spPr/>
        <p:txBody>
          <a:bodyPr/>
          <a:lstStyle>
            <a:lvl1pPr>
              <a:defRPr/>
            </a:lvl1pPr>
          </a:lstStyle>
          <a:p>
            <a:fld id="{12CCFA02-CCA4-446E-9E18-88ACEC8DB62E}" type="slidenum">
              <a:rPr lang="en-US" altLang="ja-JP"/>
              <a:pPr/>
              <a:t>‹#›</a:t>
            </a:fld>
            <a:endParaRPr lang="en-US" altLang="ja-JP"/>
          </a:p>
        </p:txBody>
      </p:sp>
    </p:spTree>
    <p:extLst>
      <p:ext uri="{BB962C8B-B14F-4D97-AF65-F5344CB8AC3E}">
        <p14:creationId xmlns:p14="http://schemas.microsoft.com/office/powerpoint/2010/main" val="2637403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139E8-AC3D-6691-BD42-BE686DFCE56B}"/>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8D1025CB-C4CD-B170-CC70-220E60DF43BF}"/>
              </a:ext>
            </a:extLst>
          </p:cNvPr>
          <p:cNvSpPr>
            <a:spLocks noGrp="1"/>
          </p:cNvSpPr>
          <p:nvPr>
            <p:ph sz="half" idx="1"/>
          </p:nvPr>
        </p:nvSpPr>
        <p:spPr>
          <a:xfrm>
            <a:off x="11826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04A5F7F9-149F-3DFC-8199-EFDD851BF0CE}"/>
              </a:ext>
            </a:extLst>
          </p:cNvPr>
          <p:cNvSpPr>
            <a:spLocks noGrp="1"/>
          </p:cNvSpPr>
          <p:nvPr>
            <p:ph sz="half" idx="2"/>
          </p:nvPr>
        </p:nvSpPr>
        <p:spPr>
          <a:xfrm>
            <a:off x="51450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FC0AC5CB-0F2D-5B3A-93E2-DA27251E7312}"/>
              </a:ext>
            </a:extLst>
          </p:cNvPr>
          <p:cNvSpPr>
            <a:spLocks noGrp="1"/>
          </p:cNvSpPr>
          <p:nvPr>
            <p:ph type="dt" sz="half" idx="10"/>
          </p:nvPr>
        </p:nvSpPr>
        <p:spPr/>
        <p:txBody>
          <a:bodyPr/>
          <a:lstStyle>
            <a:lvl1pPr>
              <a:defRPr/>
            </a:lvl1pPr>
          </a:lstStyle>
          <a:p>
            <a:fld id="{197A3BB5-5F34-4870-BB90-2AAA4303FCC9}"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B04C2B45-D758-5D7A-BC2F-87AA385BA4F7}"/>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6DB0D301-DA35-F3D5-528E-E22ADE5D4613}"/>
              </a:ext>
            </a:extLst>
          </p:cNvPr>
          <p:cNvSpPr>
            <a:spLocks noGrp="1"/>
          </p:cNvSpPr>
          <p:nvPr>
            <p:ph type="sldNum" sz="quarter" idx="12"/>
          </p:nvPr>
        </p:nvSpPr>
        <p:spPr/>
        <p:txBody>
          <a:bodyPr/>
          <a:lstStyle>
            <a:lvl1pPr>
              <a:defRPr/>
            </a:lvl1pPr>
          </a:lstStyle>
          <a:p>
            <a:fld id="{7D21C1CF-07C1-46F8-B3D2-CA0BC62636F7}" type="slidenum">
              <a:rPr lang="en-US" altLang="ja-JP"/>
              <a:pPr/>
              <a:t>‹#›</a:t>
            </a:fld>
            <a:endParaRPr lang="en-US" altLang="ja-JP"/>
          </a:p>
        </p:txBody>
      </p:sp>
    </p:spTree>
    <p:extLst>
      <p:ext uri="{BB962C8B-B14F-4D97-AF65-F5344CB8AC3E}">
        <p14:creationId xmlns:p14="http://schemas.microsoft.com/office/powerpoint/2010/main" val="870772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326F6E-1B95-35D3-F242-20EE6B554F06}"/>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0D2CB78F-DF5D-067F-C345-F847998F21D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F34A181D-F5FA-137E-3617-6E79FD339D51}"/>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9F3B9967-DBDE-E414-DEBF-5134AA396BA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A380A2C1-7855-D8AD-3C5E-55F9F0EBC27A}"/>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148C4432-570A-86F5-005F-39806E34A0B8}"/>
              </a:ext>
            </a:extLst>
          </p:cNvPr>
          <p:cNvSpPr>
            <a:spLocks noGrp="1"/>
          </p:cNvSpPr>
          <p:nvPr>
            <p:ph type="dt" sz="half" idx="10"/>
          </p:nvPr>
        </p:nvSpPr>
        <p:spPr/>
        <p:txBody>
          <a:bodyPr/>
          <a:lstStyle>
            <a:lvl1pPr>
              <a:defRPr/>
            </a:lvl1pPr>
          </a:lstStyle>
          <a:p>
            <a:fld id="{12499ED2-DAD7-45ED-9CB8-2EECF95279A7}" type="datetime1">
              <a:rPr lang="ja-JP" altLang="en-US" smtClean="0"/>
              <a:t>2023/6/28</a:t>
            </a:fld>
            <a:endParaRPr lang="en-US" altLang="ja-JP"/>
          </a:p>
        </p:txBody>
      </p:sp>
      <p:sp>
        <p:nvSpPr>
          <p:cNvPr id="8" name="フッター プレースホルダー 7">
            <a:extLst>
              <a:ext uri="{FF2B5EF4-FFF2-40B4-BE49-F238E27FC236}">
                <a16:creationId xmlns:a16="http://schemas.microsoft.com/office/drawing/2014/main" id="{762F7246-FAFE-825E-D6DB-535BB144E13C}"/>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D53F826F-8E81-7299-20FF-92A0EFCDF281}"/>
              </a:ext>
            </a:extLst>
          </p:cNvPr>
          <p:cNvSpPr>
            <a:spLocks noGrp="1"/>
          </p:cNvSpPr>
          <p:nvPr>
            <p:ph type="sldNum" sz="quarter" idx="12"/>
          </p:nvPr>
        </p:nvSpPr>
        <p:spPr/>
        <p:txBody>
          <a:bodyPr/>
          <a:lstStyle>
            <a:lvl1pPr>
              <a:defRPr/>
            </a:lvl1pPr>
          </a:lstStyle>
          <a:p>
            <a:fld id="{942709CA-7ACE-4F4A-B3CF-5A6C9D92CE7B}" type="slidenum">
              <a:rPr lang="en-US" altLang="ja-JP"/>
              <a:pPr/>
              <a:t>‹#›</a:t>
            </a:fld>
            <a:endParaRPr lang="en-US" altLang="ja-JP"/>
          </a:p>
        </p:txBody>
      </p:sp>
    </p:spTree>
    <p:extLst>
      <p:ext uri="{BB962C8B-B14F-4D97-AF65-F5344CB8AC3E}">
        <p14:creationId xmlns:p14="http://schemas.microsoft.com/office/powerpoint/2010/main" val="1780581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233F00-ED38-1605-5802-8839BD9E91D0}"/>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7F2CAAF1-B6FF-1FFA-0302-852BE900F4E3}"/>
              </a:ext>
            </a:extLst>
          </p:cNvPr>
          <p:cNvSpPr>
            <a:spLocks noGrp="1"/>
          </p:cNvSpPr>
          <p:nvPr>
            <p:ph type="dt" sz="half" idx="10"/>
          </p:nvPr>
        </p:nvSpPr>
        <p:spPr/>
        <p:txBody>
          <a:bodyPr/>
          <a:lstStyle>
            <a:lvl1pPr>
              <a:defRPr/>
            </a:lvl1pPr>
          </a:lstStyle>
          <a:p>
            <a:fld id="{0372832D-9EC2-449C-BEB8-2DC79214F697}" type="datetime1">
              <a:rPr lang="ja-JP" altLang="en-US" smtClean="0"/>
              <a:t>2023/6/28</a:t>
            </a:fld>
            <a:endParaRPr lang="en-US" altLang="ja-JP"/>
          </a:p>
        </p:txBody>
      </p:sp>
      <p:sp>
        <p:nvSpPr>
          <p:cNvPr id="4" name="フッター プレースホルダー 3">
            <a:extLst>
              <a:ext uri="{FF2B5EF4-FFF2-40B4-BE49-F238E27FC236}">
                <a16:creationId xmlns:a16="http://schemas.microsoft.com/office/drawing/2014/main" id="{97817E88-C36A-A147-87B0-40A2D4C992BB}"/>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98AC08F8-2C29-5BAD-9F9D-11288639FD0B}"/>
              </a:ext>
            </a:extLst>
          </p:cNvPr>
          <p:cNvSpPr>
            <a:spLocks noGrp="1"/>
          </p:cNvSpPr>
          <p:nvPr>
            <p:ph type="sldNum" sz="quarter" idx="12"/>
          </p:nvPr>
        </p:nvSpPr>
        <p:spPr/>
        <p:txBody>
          <a:bodyPr/>
          <a:lstStyle>
            <a:lvl1pPr>
              <a:defRPr/>
            </a:lvl1pPr>
          </a:lstStyle>
          <a:p>
            <a:fld id="{C72AD971-E2A1-4BDD-98FA-7635AF9062B4}" type="slidenum">
              <a:rPr lang="en-US" altLang="ja-JP"/>
              <a:pPr/>
              <a:t>‹#›</a:t>
            </a:fld>
            <a:endParaRPr lang="en-US" altLang="ja-JP"/>
          </a:p>
        </p:txBody>
      </p:sp>
    </p:spTree>
    <p:extLst>
      <p:ext uri="{BB962C8B-B14F-4D97-AF65-F5344CB8AC3E}">
        <p14:creationId xmlns:p14="http://schemas.microsoft.com/office/powerpoint/2010/main" val="244580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95C0A29-4358-DF0C-08F2-7777E6270DF3}"/>
              </a:ext>
            </a:extLst>
          </p:cNvPr>
          <p:cNvSpPr>
            <a:spLocks noGrp="1"/>
          </p:cNvSpPr>
          <p:nvPr>
            <p:ph type="dt" sz="half" idx="10"/>
          </p:nvPr>
        </p:nvSpPr>
        <p:spPr/>
        <p:txBody>
          <a:bodyPr/>
          <a:lstStyle>
            <a:lvl1pPr>
              <a:defRPr/>
            </a:lvl1pPr>
          </a:lstStyle>
          <a:p>
            <a:fld id="{54466BF9-2994-4DB0-996F-E465BFE3FA4D}" type="datetime1">
              <a:rPr lang="ja-JP" altLang="en-US" smtClean="0"/>
              <a:t>2023/6/28</a:t>
            </a:fld>
            <a:endParaRPr lang="en-US" altLang="ja-JP"/>
          </a:p>
        </p:txBody>
      </p:sp>
      <p:sp>
        <p:nvSpPr>
          <p:cNvPr id="3" name="フッター プレースホルダー 2">
            <a:extLst>
              <a:ext uri="{FF2B5EF4-FFF2-40B4-BE49-F238E27FC236}">
                <a16:creationId xmlns:a16="http://schemas.microsoft.com/office/drawing/2014/main" id="{82E56902-DA3E-7935-E023-B215BFF76D47}"/>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C7B2D3CE-D3EF-1658-97F7-A9622D444EC9}"/>
              </a:ext>
            </a:extLst>
          </p:cNvPr>
          <p:cNvSpPr>
            <a:spLocks noGrp="1"/>
          </p:cNvSpPr>
          <p:nvPr>
            <p:ph type="sldNum" sz="quarter" idx="12"/>
          </p:nvPr>
        </p:nvSpPr>
        <p:spPr/>
        <p:txBody>
          <a:bodyPr/>
          <a:lstStyle>
            <a:lvl1pPr>
              <a:defRPr/>
            </a:lvl1pPr>
          </a:lstStyle>
          <a:p>
            <a:fld id="{8AFFDCF6-39BD-41FA-8928-AD46917FB311}" type="slidenum">
              <a:rPr lang="en-US" altLang="ja-JP"/>
              <a:pPr/>
              <a:t>‹#›</a:t>
            </a:fld>
            <a:endParaRPr lang="en-US" altLang="ja-JP"/>
          </a:p>
        </p:txBody>
      </p:sp>
    </p:spTree>
    <p:extLst>
      <p:ext uri="{BB962C8B-B14F-4D97-AF65-F5344CB8AC3E}">
        <p14:creationId xmlns:p14="http://schemas.microsoft.com/office/powerpoint/2010/main" val="1319580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EA1A63-4329-3638-D21B-B987DA776C85}"/>
              </a:ext>
            </a:extLst>
          </p:cNvPr>
          <p:cNvSpPr>
            <a:spLocks noGrp="1"/>
          </p:cNvSpPr>
          <p:nvPr>
            <p:ph type="title"/>
          </p:nvPr>
        </p:nvSpPr>
        <p:spPr>
          <a:xfrm>
            <a:off x="630238" y="457200"/>
            <a:ext cx="2949575" cy="1600200"/>
          </a:xfrm>
        </p:spPr>
        <p:txBody>
          <a:bodyPr/>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933DB34-32C0-C9B0-D342-BC15A1418B3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F22DCF8B-FE52-7F48-14FB-E0B5BB72332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D981F719-0C04-B23E-742F-7AEA9AC472C1}"/>
              </a:ext>
            </a:extLst>
          </p:cNvPr>
          <p:cNvSpPr>
            <a:spLocks noGrp="1"/>
          </p:cNvSpPr>
          <p:nvPr>
            <p:ph type="dt" sz="half" idx="10"/>
          </p:nvPr>
        </p:nvSpPr>
        <p:spPr/>
        <p:txBody>
          <a:bodyPr/>
          <a:lstStyle>
            <a:lvl1pPr>
              <a:defRPr/>
            </a:lvl1pPr>
          </a:lstStyle>
          <a:p>
            <a:fld id="{67FD31E4-357F-4F1F-9C88-0DD8903EA7C9}"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2763EE90-FFD1-E5A6-F63C-23A5F97A6646}"/>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32B69463-A764-ADF9-5F8B-D600AC5CF3D3}"/>
              </a:ext>
            </a:extLst>
          </p:cNvPr>
          <p:cNvSpPr>
            <a:spLocks noGrp="1"/>
          </p:cNvSpPr>
          <p:nvPr>
            <p:ph type="sldNum" sz="quarter" idx="12"/>
          </p:nvPr>
        </p:nvSpPr>
        <p:spPr/>
        <p:txBody>
          <a:bodyPr/>
          <a:lstStyle>
            <a:lvl1pPr>
              <a:defRPr/>
            </a:lvl1pPr>
          </a:lstStyle>
          <a:p>
            <a:fld id="{2BB9D03F-6EA1-4727-BCC1-97EA0E1949AA}" type="slidenum">
              <a:rPr lang="en-US" altLang="ja-JP"/>
              <a:pPr/>
              <a:t>‹#›</a:t>
            </a:fld>
            <a:endParaRPr lang="en-US" altLang="ja-JP"/>
          </a:p>
        </p:txBody>
      </p:sp>
    </p:spTree>
    <p:extLst>
      <p:ext uri="{BB962C8B-B14F-4D97-AF65-F5344CB8AC3E}">
        <p14:creationId xmlns:p14="http://schemas.microsoft.com/office/powerpoint/2010/main" val="158053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79CB6D-F5E2-FCC6-5A35-1A46C27E6204}"/>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7B8F93E-88AD-C4F4-73F6-8C6ABB7FC8F7}"/>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16CF2B5E-75E2-92C0-0AF7-BBC4524D96F4}"/>
              </a:ext>
            </a:extLst>
          </p:cNvPr>
          <p:cNvSpPr>
            <a:spLocks noGrp="1"/>
          </p:cNvSpPr>
          <p:nvPr>
            <p:ph type="dt" sz="half" idx="10"/>
          </p:nvPr>
        </p:nvSpPr>
        <p:spPr/>
        <p:txBody>
          <a:bodyPr/>
          <a:lstStyle>
            <a:lvl1pPr>
              <a:defRPr/>
            </a:lvl1pPr>
          </a:lstStyle>
          <a:p>
            <a:fld id="{81A0784A-3686-47A0-8045-F50EE2ADE1FF}"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BF1E9751-4B1C-3F9A-1922-C68B68B1F591}"/>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2BEE496E-ADFD-343F-AD8B-ECAB3660ED5C}"/>
              </a:ext>
            </a:extLst>
          </p:cNvPr>
          <p:cNvSpPr>
            <a:spLocks noGrp="1"/>
          </p:cNvSpPr>
          <p:nvPr>
            <p:ph type="sldNum" sz="quarter" idx="12"/>
          </p:nvPr>
        </p:nvSpPr>
        <p:spPr/>
        <p:txBody>
          <a:bodyPr/>
          <a:lstStyle>
            <a:lvl1pPr>
              <a:defRPr/>
            </a:lvl1pPr>
          </a:lstStyle>
          <a:p>
            <a:fld id="{5413ACF0-4130-481B-81A3-593A1F51C1FD}" type="slidenum">
              <a:rPr lang="en-US" altLang="ja-JP"/>
              <a:pPr/>
              <a:t>‹#›</a:t>
            </a:fld>
            <a:endParaRPr lang="en-US" altLang="ja-JP"/>
          </a:p>
        </p:txBody>
      </p:sp>
    </p:spTree>
    <p:extLst>
      <p:ext uri="{BB962C8B-B14F-4D97-AF65-F5344CB8AC3E}">
        <p14:creationId xmlns:p14="http://schemas.microsoft.com/office/powerpoint/2010/main" val="718511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665FCD-FF36-7992-92CB-B32ACD168171}"/>
              </a:ext>
            </a:extLst>
          </p:cNvPr>
          <p:cNvSpPr>
            <a:spLocks noGrp="1"/>
          </p:cNvSpPr>
          <p:nvPr>
            <p:ph type="title"/>
          </p:nvPr>
        </p:nvSpPr>
        <p:spPr>
          <a:xfrm>
            <a:off x="630238" y="457200"/>
            <a:ext cx="2949575" cy="1600200"/>
          </a:xfrm>
        </p:spPr>
        <p:txBody>
          <a:bodyPr/>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BF9158BB-C21E-CF07-DF1D-86931927EF6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57709692-6800-4067-A871-7A8D5483EF4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32527014-B98C-4766-25C8-EF008274FA01}"/>
              </a:ext>
            </a:extLst>
          </p:cNvPr>
          <p:cNvSpPr>
            <a:spLocks noGrp="1"/>
          </p:cNvSpPr>
          <p:nvPr>
            <p:ph type="dt" sz="half" idx="10"/>
          </p:nvPr>
        </p:nvSpPr>
        <p:spPr/>
        <p:txBody>
          <a:bodyPr/>
          <a:lstStyle>
            <a:lvl1pPr>
              <a:defRPr/>
            </a:lvl1pPr>
          </a:lstStyle>
          <a:p>
            <a:fld id="{CE208115-6B48-467A-AB65-36C24B300CE0}"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E30CA17B-2657-3622-388A-EAC444C11FCA}"/>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69FDFF6F-51C5-E532-EBCA-93793BF5EF3A}"/>
              </a:ext>
            </a:extLst>
          </p:cNvPr>
          <p:cNvSpPr>
            <a:spLocks noGrp="1"/>
          </p:cNvSpPr>
          <p:nvPr>
            <p:ph type="sldNum" sz="quarter" idx="12"/>
          </p:nvPr>
        </p:nvSpPr>
        <p:spPr/>
        <p:txBody>
          <a:bodyPr/>
          <a:lstStyle>
            <a:lvl1pPr>
              <a:defRPr/>
            </a:lvl1pPr>
          </a:lstStyle>
          <a:p>
            <a:fld id="{5F923CCC-E426-4776-B861-D0ED0555689E}" type="slidenum">
              <a:rPr lang="en-US" altLang="ja-JP"/>
              <a:pPr/>
              <a:t>‹#›</a:t>
            </a:fld>
            <a:endParaRPr lang="en-US" altLang="ja-JP"/>
          </a:p>
        </p:txBody>
      </p:sp>
    </p:spTree>
    <p:extLst>
      <p:ext uri="{BB962C8B-B14F-4D97-AF65-F5344CB8AC3E}">
        <p14:creationId xmlns:p14="http://schemas.microsoft.com/office/powerpoint/2010/main" val="4216615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9A8501-6808-AA43-4855-AF8AA2D74B49}"/>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59D0221-3DC2-7969-E521-EB0AD8A4A45D}"/>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124C5AB-2A61-6C6B-7E62-D5057ADF0121}"/>
              </a:ext>
            </a:extLst>
          </p:cNvPr>
          <p:cNvSpPr>
            <a:spLocks noGrp="1"/>
          </p:cNvSpPr>
          <p:nvPr>
            <p:ph type="dt" sz="half" idx="10"/>
          </p:nvPr>
        </p:nvSpPr>
        <p:spPr/>
        <p:txBody>
          <a:bodyPr/>
          <a:lstStyle>
            <a:lvl1pPr>
              <a:defRPr/>
            </a:lvl1pPr>
          </a:lstStyle>
          <a:p>
            <a:fld id="{FB6E8073-C528-4FF5-A7FA-3166AEFEA6AB}"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EF75E980-905A-72B4-1755-820D328A4AD6}"/>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56D3D34-D187-7F8F-7E10-08E554FDE38D}"/>
              </a:ext>
            </a:extLst>
          </p:cNvPr>
          <p:cNvSpPr>
            <a:spLocks noGrp="1"/>
          </p:cNvSpPr>
          <p:nvPr>
            <p:ph type="sldNum" sz="quarter" idx="12"/>
          </p:nvPr>
        </p:nvSpPr>
        <p:spPr/>
        <p:txBody>
          <a:bodyPr/>
          <a:lstStyle>
            <a:lvl1pPr>
              <a:defRPr/>
            </a:lvl1pPr>
          </a:lstStyle>
          <a:p>
            <a:fld id="{3ED898C4-FF9A-4D13-9A6E-503B2B58351D}" type="slidenum">
              <a:rPr lang="en-US" altLang="ja-JP"/>
              <a:pPr/>
              <a:t>‹#›</a:t>
            </a:fld>
            <a:endParaRPr lang="en-US" altLang="ja-JP"/>
          </a:p>
        </p:txBody>
      </p:sp>
    </p:spTree>
    <p:extLst>
      <p:ext uri="{BB962C8B-B14F-4D97-AF65-F5344CB8AC3E}">
        <p14:creationId xmlns:p14="http://schemas.microsoft.com/office/powerpoint/2010/main" val="3806943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57C6BB7-1258-6468-B705-54FAF2CEECF7}"/>
              </a:ext>
            </a:extLst>
          </p:cNvPr>
          <p:cNvSpPr>
            <a:spLocks noGrp="1"/>
          </p:cNvSpPr>
          <p:nvPr>
            <p:ph type="title" orient="vert"/>
          </p:nvPr>
        </p:nvSpPr>
        <p:spPr>
          <a:xfrm>
            <a:off x="7004050" y="214313"/>
            <a:ext cx="1951038" cy="5918200"/>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14F9810-A9BD-D4AB-915D-AE660C0E76EC}"/>
              </a:ext>
            </a:extLst>
          </p:cNvPr>
          <p:cNvSpPr>
            <a:spLocks noGrp="1"/>
          </p:cNvSpPr>
          <p:nvPr>
            <p:ph type="body" orient="vert" idx="1"/>
          </p:nvPr>
        </p:nvSpPr>
        <p:spPr>
          <a:xfrm>
            <a:off x="1150938" y="214313"/>
            <a:ext cx="5700712" cy="5918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8EA7DEE8-B11E-80AB-4917-E11F3527963F}"/>
              </a:ext>
            </a:extLst>
          </p:cNvPr>
          <p:cNvSpPr>
            <a:spLocks noGrp="1"/>
          </p:cNvSpPr>
          <p:nvPr>
            <p:ph type="dt" sz="half" idx="10"/>
          </p:nvPr>
        </p:nvSpPr>
        <p:spPr/>
        <p:txBody>
          <a:bodyPr/>
          <a:lstStyle>
            <a:lvl1pPr>
              <a:defRPr/>
            </a:lvl1pPr>
          </a:lstStyle>
          <a:p>
            <a:fld id="{748E86F3-DEE1-495E-AD0D-6CA413F86E90}"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40C6E08C-886A-B8AD-216E-437A6552663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E3739338-A427-6F89-ADD4-7CE1F9CF6072}"/>
              </a:ext>
            </a:extLst>
          </p:cNvPr>
          <p:cNvSpPr>
            <a:spLocks noGrp="1"/>
          </p:cNvSpPr>
          <p:nvPr>
            <p:ph type="sldNum" sz="quarter" idx="12"/>
          </p:nvPr>
        </p:nvSpPr>
        <p:spPr/>
        <p:txBody>
          <a:bodyPr/>
          <a:lstStyle>
            <a:lvl1pPr>
              <a:defRPr/>
            </a:lvl1pPr>
          </a:lstStyle>
          <a:p>
            <a:fld id="{27808261-D160-4476-B970-74962C25CE99}" type="slidenum">
              <a:rPr lang="en-US" altLang="ja-JP"/>
              <a:pPr/>
              <a:t>‹#›</a:t>
            </a:fld>
            <a:endParaRPr lang="en-US" altLang="ja-JP"/>
          </a:p>
        </p:txBody>
      </p:sp>
    </p:spTree>
    <p:extLst>
      <p:ext uri="{BB962C8B-B14F-4D97-AF65-F5344CB8AC3E}">
        <p14:creationId xmlns:p14="http://schemas.microsoft.com/office/powerpoint/2010/main" val="338586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FBFFCE-BB1A-BAF8-B706-61266FFEDC7D}"/>
              </a:ext>
            </a:extLst>
          </p:cNvPr>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4E845A78-BA7E-D250-23BD-CF99127D4771}"/>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EC387583-AF4F-5B69-5F72-77E170268A67}"/>
              </a:ext>
            </a:extLst>
          </p:cNvPr>
          <p:cNvSpPr>
            <a:spLocks noGrp="1"/>
          </p:cNvSpPr>
          <p:nvPr>
            <p:ph type="dt" sz="half" idx="10"/>
          </p:nvPr>
        </p:nvSpPr>
        <p:spPr/>
        <p:txBody>
          <a:bodyPr/>
          <a:lstStyle>
            <a:lvl1pPr>
              <a:defRPr/>
            </a:lvl1pPr>
          </a:lstStyle>
          <a:p>
            <a:fld id="{15EB671B-874C-41CB-AE01-EE3622783D3E}"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D68BAABE-DBC8-888E-0E6E-F0B93B053A49}"/>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F47AD3E-81DA-4B3C-06C4-D21D7EAE60B0}"/>
              </a:ext>
            </a:extLst>
          </p:cNvPr>
          <p:cNvSpPr>
            <a:spLocks noGrp="1"/>
          </p:cNvSpPr>
          <p:nvPr>
            <p:ph type="sldNum" sz="quarter" idx="12"/>
          </p:nvPr>
        </p:nvSpPr>
        <p:spPr/>
        <p:txBody>
          <a:bodyPr/>
          <a:lstStyle>
            <a:lvl1pPr>
              <a:defRPr/>
            </a:lvl1pPr>
          </a:lstStyle>
          <a:p>
            <a:fld id="{BB60C655-A4CA-4FC0-AAEA-06D5395FE45B}" type="slidenum">
              <a:rPr lang="en-US" altLang="ja-JP"/>
              <a:pPr/>
              <a:t>‹#›</a:t>
            </a:fld>
            <a:endParaRPr lang="en-US" altLang="ja-JP"/>
          </a:p>
        </p:txBody>
      </p:sp>
    </p:spTree>
    <p:extLst>
      <p:ext uri="{BB962C8B-B14F-4D97-AF65-F5344CB8AC3E}">
        <p14:creationId xmlns:p14="http://schemas.microsoft.com/office/powerpoint/2010/main" val="2071763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A8AB18-3D37-DAA2-82AD-3A92FCF5F72A}"/>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BC7577A-FE8C-7F61-4CE1-5D33783F4B43}"/>
              </a:ext>
            </a:extLst>
          </p:cNvPr>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893A4D1E-B9C6-986A-841C-820E756F8331}"/>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9FC05C86-5904-A8FE-A5B2-49B2327D2896}"/>
              </a:ext>
            </a:extLst>
          </p:cNvPr>
          <p:cNvSpPr>
            <a:spLocks noGrp="1"/>
          </p:cNvSpPr>
          <p:nvPr>
            <p:ph type="dt" sz="half" idx="10"/>
          </p:nvPr>
        </p:nvSpPr>
        <p:spPr/>
        <p:txBody>
          <a:bodyPr/>
          <a:lstStyle>
            <a:lvl1pPr>
              <a:defRPr/>
            </a:lvl1pPr>
          </a:lstStyle>
          <a:p>
            <a:fld id="{809147A0-3439-4505-B411-9F2E0AC756E3}"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F31F6F12-04D3-8B5A-CAB5-CDD288813B6A}"/>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927A0616-E3C7-A5FF-C4AF-1D29764DD35C}"/>
              </a:ext>
            </a:extLst>
          </p:cNvPr>
          <p:cNvSpPr>
            <a:spLocks noGrp="1"/>
          </p:cNvSpPr>
          <p:nvPr>
            <p:ph type="sldNum" sz="quarter" idx="12"/>
          </p:nvPr>
        </p:nvSpPr>
        <p:spPr/>
        <p:txBody>
          <a:bodyPr/>
          <a:lstStyle>
            <a:lvl1pPr>
              <a:defRPr/>
            </a:lvl1pPr>
          </a:lstStyle>
          <a:p>
            <a:fld id="{402D7318-EDFA-4EFF-B7AD-65F519DE6DD4}" type="slidenum">
              <a:rPr lang="en-US" altLang="ja-JP"/>
              <a:pPr/>
              <a:t>‹#›</a:t>
            </a:fld>
            <a:endParaRPr lang="en-US" altLang="ja-JP"/>
          </a:p>
        </p:txBody>
      </p:sp>
    </p:spTree>
    <p:extLst>
      <p:ext uri="{BB962C8B-B14F-4D97-AF65-F5344CB8AC3E}">
        <p14:creationId xmlns:p14="http://schemas.microsoft.com/office/powerpoint/2010/main" val="4211678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0B5936-1DBA-9C7F-5CD9-B5A5742512B2}"/>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701D807A-1DB4-8B05-E913-18C2229CEF6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CF2858C9-E2FC-F95F-13D8-D04ABA7E273F}"/>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04D0A7D9-ACBA-5651-0324-51502091B18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239A3E6B-DD19-4F62-565E-7E5113CA996B}"/>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B28EC28B-0575-46B4-EDBF-F42D3DE06F12}"/>
              </a:ext>
            </a:extLst>
          </p:cNvPr>
          <p:cNvSpPr>
            <a:spLocks noGrp="1"/>
          </p:cNvSpPr>
          <p:nvPr>
            <p:ph type="dt" sz="half" idx="10"/>
          </p:nvPr>
        </p:nvSpPr>
        <p:spPr/>
        <p:txBody>
          <a:bodyPr/>
          <a:lstStyle>
            <a:lvl1pPr>
              <a:defRPr/>
            </a:lvl1pPr>
          </a:lstStyle>
          <a:p>
            <a:fld id="{08D7E4DD-CDB7-41DD-833B-8B998BAB7995}" type="datetime1">
              <a:rPr lang="ja-JP" altLang="en-US" smtClean="0"/>
              <a:t>2023/6/28</a:t>
            </a:fld>
            <a:endParaRPr lang="en-US" altLang="ja-JP"/>
          </a:p>
        </p:txBody>
      </p:sp>
      <p:sp>
        <p:nvSpPr>
          <p:cNvPr id="8" name="フッター プレースホルダー 7">
            <a:extLst>
              <a:ext uri="{FF2B5EF4-FFF2-40B4-BE49-F238E27FC236}">
                <a16:creationId xmlns:a16="http://schemas.microsoft.com/office/drawing/2014/main" id="{D0E89506-DAE0-0CD3-272B-88F0F404019C}"/>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8641B52D-71CD-8E2F-9AC1-8818287FF7E0}"/>
              </a:ext>
            </a:extLst>
          </p:cNvPr>
          <p:cNvSpPr>
            <a:spLocks noGrp="1"/>
          </p:cNvSpPr>
          <p:nvPr>
            <p:ph type="sldNum" sz="quarter" idx="12"/>
          </p:nvPr>
        </p:nvSpPr>
        <p:spPr/>
        <p:txBody>
          <a:bodyPr/>
          <a:lstStyle>
            <a:lvl1pPr>
              <a:defRPr/>
            </a:lvl1pPr>
          </a:lstStyle>
          <a:p>
            <a:fld id="{992C62B5-D831-451F-980A-4BB7D0974B95}" type="slidenum">
              <a:rPr lang="en-US" altLang="ja-JP"/>
              <a:pPr/>
              <a:t>‹#›</a:t>
            </a:fld>
            <a:endParaRPr lang="en-US" altLang="ja-JP"/>
          </a:p>
        </p:txBody>
      </p:sp>
    </p:spTree>
    <p:extLst>
      <p:ext uri="{BB962C8B-B14F-4D97-AF65-F5344CB8AC3E}">
        <p14:creationId xmlns:p14="http://schemas.microsoft.com/office/powerpoint/2010/main" val="1676645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A642D-250E-837E-460F-CEB31D02EF4F}"/>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3096989F-FB2C-692E-042E-4D10ECCD625B}"/>
              </a:ext>
            </a:extLst>
          </p:cNvPr>
          <p:cNvSpPr>
            <a:spLocks noGrp="1"/>
          </p:cNvSpPr>
          <p:nvPr>
            <p:ph type="dt" sz="half" idx="10"/>
          </p:nvPr>
        </p:nvSpPr>
        <p:spPr/>
        <p:txBody>
          <a:bodyPr/>
          <a:lstStyle>
            <a:lvl1pPr>
              <a:defRPr/>
            </a:lvl1pPr>
          </a:lstStyle>
          <a:p>
            <a:fld id="{89568559-BE15-40C0-A933-2A51AD4F6E2E}" type="datetime1">
              <a:rPr lang="ja-JP" altLang="en-US" smtClean="0"/>
              <a:t>2023/6/28</a:t>
            </a:fld>
            <a:endParaRPr lang="en-US" altLang="ja-JP"/>
          </a:p>
        </p:txBody>
      </p:sp>
      <p:sp>
        <p:nvSpPr>
          <p:cNvPr id="4" name="フッター プレースホルダー 3">
            <a:extLst>
              <a:ext uri="{FF2B5EF4-FFF2-40B4-BE49-F238E27FC236}">
                <a16:creationId xmlns:a16="http://schemas.microsoft.com/office/drawing/2014/main" id="{5F3335EC-59A6-936D-3015-1C29C0F94AC8}"/>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06E6D2C0-4EC5-2212-8791-4A5A22D144B3}"/>
              </a:ext>
            </a:extLst>
          </p:cNvPr>
          <p:cNvSpPr>
            <a:spLocks noGrp="1"/>
          </p:cNvSpPr>
          <p:nvPr>
            <p:ph type="sldNum" sz="quarter" idx="12"/>
          </p:nvPr>
        </p:nvSpPr>
        <p:spPr/>
        <p:txBody>
          <a:bodyPr/>
          <a:lstStyle>
            <a:lvl1pPr>
              <a:defRPr/>
            </a:lvl1pPr>
          </a:lstStyle>
          <a:p>
            <a:fld id="{2CD8CA00-B871-4675-A705-C7F363CD3570}" type="slidenum">
              <a:rPr lang="en-US" altLang="ja-JP"/>
              <a:pPr/>
              <a:t>‹#›</a:t>
            </a:fld>
            <a:endParaRPr lang="en-US" altLang="ja-JP"/>
          </a:p>
        </p:txBody>
      </p:sp>
    </p:spTree>
    <p:extLst>
      <p:ext uri="{BB962C8B-B14F-4D97-AF65-F5344CB8AC3E}">
        <p14:creationId xmlns:p14="http://schemas.microsoft.com/office/powerpoint/2010/main" val="3696171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DC32AD4-2DF2-30A3-B6FC-2E9C93B852D0}"/>
              </a:ext>
            </a:extLst>
          </p:cNvPr>
          <p:cNvSpPr>
            <a:spLocks noGrp="1"/>
          </p:cNvSpPr>
          <p:nvPr>
            <p:ph type="dt" sz="half" idx="10"/>
          </p:nvPr>
        </p:nvSpPr>
        <p:spPr/>
        <p:txBody>
          <a:bodyPr/>
          <a:lstStyle>
            <a:lvl1pPr>
              <a:defRPr/>
            </a:lvl1pPr>
          </a:lstStyle>
          <a:p>
            <a:fld id="{7B7B0776-59B3-4A2A-8B03-D41AABBBCF63}" type="datetime1">
              <a:rPr lang="ja-JP" altLang="en-US" smtClean="0"/>
              <a:t>2023/6/28</a:t>
            </a:fld>
            <a:endParaRPr lang="en-US" altLang="ja-JP"/>
          </a:p>
        </p:txBody>
      </p:sp>
      <p:sp>
        <p:nvSpPr>
          <p:cNvPr id="3" name="フッター プレースホルダー 2">
            <a:extLst>
              <a:ext uri="{FF2B5EF4-FFF2-40B4-BE49-F238E27FC236}">
                <a16:creationId xmlns:a16="http://schemas.microsoft.com/office/drawing/2014/main" id="{92824954-C2A6-95CD-CBF2-A039043D578B}"/>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211E91E4-622F-D2A3-5E8B-F12CEADC93E2}"/>
              </a:ext>
            </a:extLst>
          </p:cNvPr>
          <p:cNvSpPr>
            <a:spLocks noGrp="1"/>
          </p:cNvSpPr>
          <p:nvPr>
            <p:ph type="sldNum" sz="quarter" idx="12"/>
          </p:nvPr>
        </p:nvSpPr>
        <p:spPr/>
        <p:txBody>
          <a:bodyPr/>
          <a:lstStyle>
            <a:lvl1pPr>
              <a:defRPr/>
            </a:lvl1pPr>
          </a:lstStyle>
          <a:p>
            <a:fld id="{C3963E13-C211-409E-BC6D-2A67A3CC16BF}" type="slidenum">
              <a:rPr lang="en-US" altLang="ja-JP"/>
              <a:pPr/>
              <a:t>‹#›</a:t>
            </a:fld>
            <a:endParaRPr lang="en-US" altLang="ja-JP"/>
          </a:p>
        </p:txBody>
      </p:sp>
    </p:spTree>
    <p:extLst>
      <p:ext uri="{BB962C8B-B14F-4D97-AF65-F5344CB8AC3E}">
        <p14:creationId xmlns:p14="http://schemas.microsoft.com/office/powerpoint/2010/main" val="1071508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9E63D2-A3B3-EE98-97A3-B4BFFC080E5A}"/>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4178FD0-1A2D-2F2E-925B-EA64D20824C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B4130E6F-4E94-6F43-C131-F190CD50FFC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FA4CDCA2-1E13-E04A-650B-2115D582A3A5}"/>
              </a:ext>
            </a:extLst>
          </p:cNvPr>
          <p:cNvSpPr>
            <a:spLocks noGrp="1"/>
          </p:cNvSpPr>
          <p:nvPr>
            <p:ph type="dt" sz="half" idx="10"/>
          </p:nvPr>
        </p:nvSpPr>
        <p:spPr/>
        <p:txBody>
          <a:bodyPr/>
          <a:lstStyle>
            <a:lvl1pPr>
              <a:defRPr/>
            </a:lvl1pPr>
          </a:lstStyle>
          <a:p>
            <a:fld id="{C3F80540-98F7-48DF-9CEF-CCEC806FE048}"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ECDEEB37-ABF7-6BEC-AEFE-F7F647F65538}"/>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7586BAA7-A3F8-3CBA-0B48-BD64BF543789}"/>
              </a:ext>
            </a:extLst>
          </p:cNvPr>
          <p:cNvSpPr>
            <a:spLocks noGrp="1"/>
          </p:cNvSpPr>
          <p:nvPr>
            <p:ph type="sldNum" sz="quarter" idx="12"/>
          </p:nvPr>
        </p:nvSpPr>
        <p:spPr/>
        <p:txBody>
          <a:bodyPr/>
          <a:lstStyle>
            <a:lvl1pPr>
              <a:defRPr/>
            </a:lvl1pPr>
          </a:lstStyle>
          <a:p>
            <a:fld id="{4D3397CD-3314-49CC-92DF-2F0CA3CAA862}" type="slidenum">
              <a:rPr lang="en-US" altLang="ja-JP"/>
              <a:pPr/>
              <a:t>‹#›</a:t>
            </a:fld>
            <a:endParaRPr lang="en-US" altLang="ja-JP"/>
          </a:p>
        </p:txBody>
      </p:sp>
    </p:spTree>
    <p:extLst>
      <p:ext uri="{BB962C8B-B14F-4D97-AF65-F5344CB8AC3E}">
        <p14:creationId xmlns:p14="http://schemas.microsoft.com/office/powerpoint/2010/main" val="3350653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8B8DC7-DC49-0796-9198-07943DD571A4}"/>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9486AB32-C24A-5E37-B4A5-F3DF5E841C0B}"/>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12C781B5-1FA8-C09C-AB68-A152E354F6D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5FB2F364-09AF-0A3B-791A-E65FA03DFBBD}"/>
              </a:ext>
            </a:extLst>
          </p:cNvPr>
          <p:cNvSpPr>
            <a:spLocks noGrp="1"/>
          </p:cNvSpPr>
          <p:nvPr>
            <p:ph type="dt" sz="half" idx="10"/>
          </p:nvPr>
        </p:nvSpPr>
        <p:spPr/>
        <p:txBody>
          <a:bodyPr/>
          <a:lstStyle>
            <a:lvl1pPr>
              <a:defRPr/>
            </a:lvl1pPr>
          </a:lstStyle>
          <a:p>
            <a:fld id="{5BB82241-DFD7-44B7-AA97-9A43E10D736F}"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B00C2C68-A9C8-3E98-2302-892D8B959081}"/>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343B14F3-1A06-FCAA-B3BC-294BE8F36781}"/>
              </a:ext>
            </a:extLst>
          </p:cNvPr>
          <p:cNvSpPr>
            <a:spLocks noGrp="1"/>
          </p:cNvSpPr>
          <p:nvPr>
            <p:ph type="sldNum" sz="quarter" idx="12"/>
          </p:nvPr>
        </p:nvSpPr>
        <p:spPr/>
        <p:txBody>
          <a:bodyPr/>
          <a:lstStyle>
            <a:lvl1pPr>
              <a:defRPr/>
            </a:lvl1pPr>
          </a:lstStyle>
          <a:p>
            <a:fld id="{92E3974C-6044-4606-8B4A-3654B2DE0B7F}" type="slidenum">
              <a:rPr lang="en-US" altLang="ja-JP"/>
              <a:pPr/>
              <a:t>‹#›</a:t>
            </a:fld>
            <a:endParaRPr lang="en-US" altLang="ja-JP"/>
          </a:p>
        </p:txBody>
      </p:sp>
    </p:spTree>
    <p:extLst>
      <p:ext uri="{BB962C8B-B14F-4D97-AF65-F5344CB8AC3E}">
        <p14:creationId xmlns:p14="http://schemas.microsoft.com/office/powerpoint/2010/main" val="1852518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2B982BA-27F6-9C93-3AD0-6BD7FAE8C85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81C6000A-D8BF-4CD8-FB85-03CF0E2CEE51}"/>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CD6E5FED-5623-23A0-926B-4611C2B1314A}"/>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97E41CEB-1B76-416C-B5F8-34BE172DBC85}" type="datetime1">
              <a:rPr lang="ja-JP" altLang="en-US" smtClean="0"/>
              <a:t>2023/6/28</a:t>
            </a:fld>
            <a:endParaRPr lang="en-US" altLang="ja-JP"/>
          </a:p>
        </p:txBody>
      </p:sp>
      <p:sp>
        <p:nvSpPr>
          <p:cNvPr id="1029" name="Rectangle 5">
            <a:extLst>
              <a:ext uri="{FF2B5EF4-FFF2-40B4-BE49-F238E27FC236}">
                <a16:creationId xmlns:a16="http://schemas.microsoft.com/office/drawing/2014/main" id="{B375FBD3-59A4-15F5-E345-0C994567A48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BC774C21-D9DD-C0CC-5970-1F4A48EB3EE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298A6538-C80F-4560-8497-3F3ACDC7F779}"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3B76A612-008B-A016-DD85-0EA5FB0443F1}"/>
              </a:ext>
            </a:extLst>
          </p:cNvPr>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87" name="Rectangle 3">
            <a:extLst>
              <a:ext uri="{FF2B5EF4-FFF2-40B4-BE49-F238E27FC236}">
                <a16:creationId xmlns:a16="http://schemas.microsoft.com/office/drawing/2014/main" id="{03CB71D1-B0E5-9042-1555-69B55D1D65B5}"/>
              </a:ext>
            </a:extLst>
          </p:cNvPr>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88" name="Rectangle 4">
            <a:extLst>
              <a:ext uri="{FF2B5EF4-FFF2-40B4-BE49-F238E27FC236}">
                <a16:creationId xmlns:a16="http://schemas.microsoft.com/office/drawing/2014/main" id="{3AF1EC8F-CEC8-0F82-624B-231D8EE201A9}"/>
              </a:ext>
            </a:extLst>
          </p:cNvPr>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89" name="Rectangle 5">
            <a:extLst>
              <a:ext uri="{FF2B5EF4-FFF2-40B4-BE49-F238E27FC236}">
                <a16:creationId xmlns:a16="http://schemas.microsoft.com/office/drawing/2014/main" id="{631A0C11-0394-58AF-40E9-BB1B7D0D3E7F}"/>
              </a:ext>
            </a:extLst>
          </p:cNvPr>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0" name="Rectangle 6">
            <a:extLst>
              <a:ext uri="{FF2B5EF4-FFF2-40B4-BE49-F238E27FC236}">
                <a16:creationId xmlns:a16="http://schemas.microsoft.com/office/drawing/2014/main" id="{61482152-AA54-C5B9-37FD-8E60845F528F}"/>
              </a:ext>
            </a:extLst>
          </p:cNvPr>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1" name="Rectangle 7">
            <a:extLst>
              <a:ext uri="{FF2B5EF4-FFF2-40B4-BE49-F238E27FC236}">
                <a16:creationId xmlns:a16="http://schemas.microsoft.com/office/drawing/2014/main" id="{580BAC15-48AF-B618-390D-41CB71F1F0B0}"/>
              </a:ext>
            </a:extLst>
          </p:cNvPr>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2" name="Rectangle 8">
            <a:extLst>
              <a:ext uri="{FF2B5EF4-FFF2-40B4-BE49-F238E27FC236}">
                <a16:creationId xmlns:a16="http://schemas.microsoft.com/office/drawing/2014/main" id="{F31292B6-FF12-9401-378F-C6FBFF988990}"/>
              </a:ext>
            </a:extLst>
          </p:cNvPr>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3" name="Rectangle 9">
            <a:extLst>
              <a:ext uri="{FF2B5EF4-FFF2-40B4-BE49-F238E27FC236}">
                <a16:creationId xmlns:a16="http://schemas.microsoft.com/office/drawing/2014/main" id="{CED6AA0C-C0CF-E472-4EA7-956858045410}"/>
              </a:ext>
            </a:extLst>
          </p:cNvPr>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ja-JP" altLang="en-US"/>
              <a:t>マスタ タイトルの書式設定</a:t>
            </a:r>
          </a:p>
        </p:txBody>
      </p:sp>
      <p:sp>
        <p:nvSpPr>
          <p:cNvPr id="41994" name="Rectangle 10">
            <a:extLst>
              <a:ext uri="{FF2B5EF4-FFF2-40B4-BE49-F238E27FC236}">
                <a16:creationId xmlns:a16="http://schemas.microsoft.com/office/drawing/2014/main" id="{FFCA2625-7A58-4ADC-A33E-0E2143F29DDA}"/>
              </a:ext>
            </a:extLst>
          </p:cNvPr>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995" name="Rectangle 11">
            <a:extLst>
              <a:ext uri="{FF2B5EF4-FFF2-40B4-BE49-F238E27FC236}">
                <a16:creationId xmlns:a16="http://schemas.microsoft.com/office/drawing/2014/main" id="{FDF95017-8597-46DE-DF25-27E1B3C7DE60}"/>
              </a:ext>
            </a:extLst>
          </p:cNvPr>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400">
                <a:latin typeface="+mn-lt"/>
              </a:defRPr>
            </a:lvl1pPr>
          </a:lstStyle>
          <a:p>
            <a:fld id="{83640397-2DEE-43C7-83B0-71E21DDFD549}" type="datetime1">
              <a:rPr lang="ja-JP" altLang="en-US" smtClean="0"/>
              <a:t>2023/6/28</a:t>
            </a:fld>
            <a:endParaRPr lang="en-US" altLang="ja-JP"/>
          </a:p>
        </p:txBody>
      </p:sp>
      <p:sp>
        <p:nvSpPr>
          <p:cNvPr id="41996" name="Rectangle 12">
            <a:extLst>
              <a:ext uri="{FF2B5EF4-FFF2-40B4-BE49-F238E27FC236}">
                <a16:creationId xmlns:a16="http://schemas.microsoft.com/office/drawing/2014/main" id="{BE134047-C95B-2C63-8502-5E5A31F6E103}"/>
              </a:ext>
            </a:extLst>
          </p:cNvPr>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kumimoji="0" sz="1400">
                <a:latin typeface="+mn-lt"/>
              </a:defRPr>
            </a:lvl1pPr>
          </a:lstStyle>
          <a:p>
            <a:endParaRPr lang="en-US" altLang="ja-JP"/>
          </a:p>
        </p:txBody>
      </p:sp>
      <p:sp>
        <p:nvSpPr>
          <p:cNvPr id="41997" name="Rectangle 13">
            <a:extLst>
              <a:ext uri="{FF2B5EF4-FFF2-40B4-BE49-F238E27FC236}">
                <a16:creationId xmlns:a16="http://schemas.microsoft.com/office/drawing/2014/main" id="{21A1341F-FE25-1AB4-8EC0-A54E2A1CC8C5}"/>
              </a:ext>
            </a:extLst>
          </p:cNvPr>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400">
                <a:latin typeface="+mn-lt"/>
              </a:defRPr>
            </a:lvl1pPr>
          </a:lstStyle>
          <a:p>
            <a:fld id="{CF6DFEEC-A9A4-4644-ADA4-E155809E4D17}"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60"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rtl="0" fontAlgn="base">
        <a:spcBef>
          <a:spcPct val="0"/>
        </a:spcBef>
        <a:spcAft>
          <a:spcPct val="0"/>
        </a:spcAft>
        <a:defRPr kumimoji="1" sz="4400" kern="12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2pPr>
      <a:lvl3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3pPr>
      <a:lvl4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4pPr>
      <a:lvl5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5pPr>
      <a:lvl6pPr marL="4572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6pPr>
      <a:lvl7pPr marL="9144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7pPr>
      <a:lvl8pPr marL="13716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8pPr>
      <a:lvl9pPr marL="18288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9pPr>
    </p:titleStyle>
    <p:bodyStyle>
      <a:lvl1pPr marL="342900" indent="-342900" algn="l" rtl="0" fontAlgn="base">
        <a:spcBef>
          <a:spcPct val="20000"/>
        </a:spcBef>
        <a:spcAft>
          <a:spcPct val="0"/>
        </a:spcAft>
        <a:buClr>
          <a:schemeClr val="folHlink"/>
        </a:buClr>
        <a:buSzPct val="60000"/>
        <a:buFont typeface="Wingdings" panose="05000000000000000000" pitchFamily="2" charset="2"/>
        <a:buChar char="n"/>
        <a:defRPr kumimoji="1" sz="3200" kern="1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6">
            <a:extLst>
              <a:ext uri="{FF2B5EF4-FFF2-40B4-BE49-F238E27FC236}">
                <a16:creationId xmlns:a16="http://schemas.microsoft.com/office/drawing/2014/main" id="{A026F0CA-320A-30EF-33B6-670DDF84D281}"/>
              </a:ext>
            </a:extLst>
          </p:cNvPr>
          <p:cNvSpPr>
            <a:spLocks noGrp="1" noChangeArrowheads="1"/>
          </p:cNvSpPr>
          <p:nvPr>
            <p:ph type="sldNum" sz="quarter" idx="4"/>
          </p:nvPr>
        </p:nvSpPr>
        <p:spPr/>
        <p:txBody>
          <a:bodyPr/>
          <a:lstStyle/>
          <a:p>
            <a:fld id="{03E8245D-3499-4ADE-8A24-E5E1FDA82810}" type="slidenum">
              <a:rPr lang="en-US" altLang="ja-JP"/>
              <a:pPr/>
              <a:t>1</a:t>
            </a:fld>
            <a:endParaRPr lang="en-US" altLang="ja-JP"/>
          </a:p>
        </p:txBody>
      </p:sp>
      <p:sp>
        <p:nvSpPr>
          <p:cNvPr id="2051" name="Rectangle 3">
            <a:extLst>
              <a:ext uri="{FF2B5EF4-FFF2-40B4-BE49-F238E27FC236}">
                <a16:creationId xmlns:a16="http://schemas.microsoft.com/office/drawing/2014/main" id="{200344DA-1628-3B9A-79BE-2C945A14C421}"/>
              </a:ext>
            </a:extLst>
          </p:cNvPr>
          <p:cNvSpPr>
            <a:spLocks noGrp="1" noChangeArrowheads="1"/>
          </p:cNvSpPr>
          <p:nvPr>
            <p:ph type="subTitle" idx="1"/>
          </p:nvPr>
        </p:nvSpPr>
        <p:spPr>
          <a:xfrm>
            <a:off x="1371601" y="3886200"/>
            <a:ext cx="5486400" cy="1752600"/>
          </a:xfrm>
        </p:spPr>
        <p:txBody>
          <a:bodyPr/>
          <a:lstStyle/>
          <a:p>
            <a:r>
              <a:rPr lang="ja-JP" altLang="en-US" dirty="0"/>
              <a:t>久下謙一</a:t>
            </a:r>
          </a:p>
        </p:txBody>
      </p:sp>
      <p:sp>
        <p:nvSpPr>
          <p:cNvPr id="3" name="テキスト ボックス 2">
            <a:extLst>
              <a:ext uri="{FF2B5EF4-FFF2-40B4-BE49-F238E27FC236}">
                <a16:creationId xmlns:a16="http://schemas.microsoft.com/office/drawing/2014/main" id="{14E505E7-53B7-5363-8447-E17BB7C61D79}"/>
              </a:ext>
            </a:extLst>
          </p:cNvPr>
          <p:cNvSpPr txBox="1"/>
          <p:nvPr/>
        </p:nvSpPr>
        <p:spPr>
          <a:xfrm>
            <a:off x="1835696" y="1648361"/>
            <a:ext cx="4536504" cy="1325748"/>
          </a:xfrm>
          <a:prstGeom prst="rect">
            <a:avLst/>
          </a:prstGeom>
          <a:noFill/>
        </p:spPr>
        <p:txBody>
          <a:bodyPr wrap="square" rtlCol="0">
            <a:spAutoFit/>
          </a:bodyPr>
          <a:lstStyle/>
          <a:p>
            <a:pPr marL="447675">
              <a:lnSpc>
                <a:spcPts val="5000"/>
              </a:lnSpc>
            </a:pPr>
            <a:r>
              <a:rPr lang="ja-JP" altLang="en-US" sz="4000" dirty="0"/>
              <a:t>６．増感</a:t>
            </a:r>
            <a:endParaRPr lang="en-US" altLang="ja-JP" sz="4000" dirty="0"/>
          </a:p>
          <a:p>
            <a:pPr marL="625475">
              <a:lnSpc>
                <a:spcPts val="5000"/>
              </a:lnSpc>
            </a:pPr>
            <a:r>
              <a:rPr lang="ja-JP" altLang="en-US" sz="3600" dirty="0"/>
              <a:t>感度を増す方策</a:t>
            </a:r>
            <a:endParaRPr kumimoji="1" lang="ja-JP" alt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422ADEA5-2B16-006C-3F53-BB199EF5F2C7}"/>
              </a:ext>
            </a:extLst>
          </p:cNvPr>
          <p:cNvSpPr>
            <a:spLocks noGrp="1" noChangeArrowheads="1"/>
          </p:cNvSpPr>
          <p:nvPr>
            <p:ph type="title"/>
          </p:nvPr>
        </p:nvSpPr>
        <p:spPr>
          <a:xfrm>
            <a:off x="971550" y="44450"/>
            <a:ext cx="5976714"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(d)  </a:t>
            </a:r>
            <a:r>
              <a:rPr lang="ja-JP" altLang="en-US" sz="2200" dirty="0"/>
              <a:t>硫黄増感　①　</a:t>
            </a:r>
          </a:p>
        </p:txBody>
      </p:sp>
      <p:sp>
        <p:nvSpPr>
          <p:cNvPr id="4" name="スライド番号プレースホルダー 5">
            <a:extLst>
              <a:ext uri="{FF2B5EF4-FFF2-40B4-BE49-F238E27FC236}">
                <a16:creationId xmlns:a16="http://schemas.microsoft.com/office/drawing/2014/main" id="{D6AEDD2E-1D3E-12B1-6FFB-1A25CFFE34FD}"/>
              </a:ext>
            </a:extLst>
          </p:cNvPr>
          <p:cNvSpPr>
            <a:spLocks noGrp="1"/>
          </p:cNvSpPr>
          <p:nvPr>
            <p:ph type="sldNum" sz="quarter" idx="12"/>
          </p:nvPr>
        </p:nvSpPr>
        <p:spPr/>
        <p:txBody>
          <a:bodyPr/>
          <a:lstStyle/>
          <a:p>
            <a:fld id="{9191DA35-7C5C-4176-94EF-510A4BDE52E1}" type="slidenum">
              <a:rPr lang="en-US" altLang="ja-JP"/>
              <a:pPr/>
              <a:t>10</a:t>
            </a:fld>
            <a:endParaRPr lang="en-US" altLang="ja-JP"/>
          </a:p>
        </p:txBody>
      </p:sp>
      <p:sp>
        <p:nvSpPr>
          <p:cNvPr id="6" name="テキスト ボックス 5">
            <a:extLst>
              <a:ext uri="{FF2B5EF4-FFF2-40B4-BE49-F238E27FC236}">
                <a16:creationId xmlns:a16="http://schemas.microsoft.com/office/drawing/2014/main" id="{BB2A0394-5DEB-A6CF-CF55-FBF87B5EB8C8}"/>
              </a:ext>
            </a:extLst>
          </p:cNvPr>
          <p:cNvSpPr txBox="1"/>
          <p:nvPr/>
        </p:nvSpPr>
        <p:spPr>
          <a:xfrm>
            <a:off x="755576" y="1455499"/>
            <a:ext cx="7740650" cy="4116512"/>
          </a:xfrm>
          <a:prstGeom prst="rect">
            <a:avLst/>
          </a:prstGeom>
          <a:noFill/>
        </p:spPr>
        <p:txBody>
          <a:bodyPr wrap="square" rtlCol="0">
            <a:spAutoFit/>
          </a:bodyPr>
          <a:lstStyle/>
          <a:p>
            <a:pPr>
              <a:lnSpc>
                <a:spcPts val="36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増感剤：　不安定硫黄化合物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チオ硫酸ナトリウム</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(Na</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O</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etc.</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ts val="3600"/>
              </a:lnSpc>
              <a:buFont typeface="Symbol" panose="05050102010706020507" pitchFamily="18" charset="2"/>
              <a:buChar char=""/>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増感処理： 増感剤を乳剤に添加、加熱処理</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硫黄化合物が分解　→　硫化物（硫化銀</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）を形成</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ts val="3600"/>
              </a:lnSpc>
              <a:buFont typeface="Symbol" panose="05050102010706020507" pitchFamily="18" charset="2"/>
              <a:buChar char=""/>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増感核：硫化銀</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の核を粒子表面に形成</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742950" lvl="1" indent="-285750">
              <a:lnSpc>
                <a:spcPts val="3600"/>
              </a:lnSpc>
              <a:buFont typeface="Symbol" panose="05050102010706020507" pitchFamily="18" charset="2"/>
              <a:buChar char=""/>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増感核形成反応</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73150" indent="-1588">
              <a:lnSpc>
                <a:spcPct val="150000"/>
              </a:lnSpc>
              <a:spcBef>
                <a:spcPts val="500"/>
              </a:spcBef>
              <a:spcAft>
                <a:spcPts val="0"/>
              </a:spcAft>
              <a:tabLst>
                <a:tab pos="1524000" algn="l"/>
              </a:tabLst>
            </a:pP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O</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en-US" altLang="ja-JP" kern="100" baseline="30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baseline="30000" dirty="0">
                <a:solidFill>
                  <a:srgbClr val="000080"/>
                </a:solidFill>
                <a:effectLst/>
                <a:latin typeface="Symbol" panose="05050102010706020507" pitchFamily="18" charset="2"/>
                <a:ea typeface="ＭＳ Ｐゴシック" panose="020B0600070205080204" pitchFamily="50" charset="-128"/>
                <a:cs typeface="Times New Roman" panose="02020603050405020304" pitchFamily="18" charset="0"/>
              </a:rPr>
              <a:t>-</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イオンが分解して、硫化物を生成する</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73150" indent="-1588">
              <a:lnSpc>
                <a:spcPct val="150000"/>
              </a:lnSpc>
              <a:spcBef>
                <a:spcPts val="500"/>
              </a:spcBef>
              <a:spcAft>
                <a:spcPts val="500"/>
              </a:spcAft>
              <a:tabLst>
                <a:tab pos="1524000" algn="l"/>
              </a:tabLst>
            </a:pP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2AgBr + Na</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S</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O</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3</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H</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O</a:t>
            </a:r>
            <a:r>
              <a:rPr lang="ja-JP" altLang="en-US" kern="100" dirty="0">
                <a:effectLst/>
                <a:latin typeface="Century" panose="02040604050505020304" pitchFamily="18" charset="0"/>
                <a:ea typeface="ＭＳ 明朝" panose="02020609040205080304" pitchFamily="17" charset="-128"/>
                <a:cs typeface="Times New Roman" panose="02020603050405020304" pitchFamily="18" charset="0"/>
              </a:rPr>
              <a:t>　→　</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Ag</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S + H</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SO</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4</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+ 2NaBr</a:t>
            </a:r>
          </a:p>
          <a:p>
            <a:pPr marL="1073150" indent="-1588">
              <a:lnSpc>
                <a:spcPct val="150000"/>
              </a:lnSpc>
              <a:tabLst>
                <a:tab pos="152400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酸が発生するので、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pH</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が低下する</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1524073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422ADEA5-2B16-006C-3F53-BB199EF5F2C7}"/>
              </a:ext>
            </a:extLst>
          </p:cNvPr>
          <p:cNvSpPr>
            <a:spLocks noGrp="1" noChangeArrowheads="1"/>
          </p:cNvSpPr>
          <p:nvPr>
            <p:ph type="title"/>
          </p:nvPr>
        </p:nvSpPr>
        <p:spPr>
          <a:xfrm>
            <a:off x="971550" y="44450"/>
            <a:ext cx="5976714"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(d)  </a:t>
            </a:r>
            <a:r>
              <a:rPr lang="ja-JP" altLang="en-US" sz="2200" dirty="0"/>
              <a:t>硫黄増感　②　</a:t>
            </a:r>
          </a:p>
        </p:txBody>
      </p:sp>
      <p:sp>
        <p:nvSpPr>
          <p:cNvPr id="4" name="スライド番号プレースホルダー 5">
            <a:extLst>
              <a:ext uri="{FF2B5EF4-FFF2-40B4-BE49-F238E27FC236}">
                <a16:creationId xmlns:a16="http://schemas.microsoft.com/office/drawing/2014/main" id="{D6AEDD2E-1D3E-12B1-6FFB-1A25CFFE34FD}"/>
              </a:ext>
            </a:extLst>
          </p:cNvPr>
          <p:cNvSpPr>
            <a:spLocks noGrp="1"/>
          </p:cNvSpPr>
          <p:nvPr>
            <p:ph type="sldNum" sz="quarter" idx="12"/>
          </p:nvPr>
        </p:nvSpPr>
        <p:spPr/>
        <p:txBody>
          <a:bodyPr/>
          <a:lstStyle/>
          <a:p>
            <a:fld id="{9191DA35-7C5C-4176-94EF-510A4BDE52E1}" type="slidenum">
              <a:rPr lang="en-US" altLang="ja-JP"/>
              <a:pPr/>
              <a:t>11</a:t>
            </a:fld>
            <a:endParaRPr lang="en-US" altLang="ja-JP"/>
          </a:p>
        </p:txBody>
      </p:sp>
      <p:sp>
        <p:nvSpPr>
          <p:cNvPr id="6" name="テキスト ボックス 5">
            <a:extLst>
              <a:ext uri="{FF2B5EF4-FFF2-40B4-BE49-F238E27FC236}">
                <a16:creationId xmlns:a16="http://schemas.microsoft.com/office/drawing/2014/main" id="{BB2A0394-5DEB-A6CF-CF55-FBF87B5EB8C8}"/>
              </a:ext>
            </a:extLst>
          </p:cNvPr>
          <p:cNvSpPr txBox="1"/>
          <p:nvPr/>
        </p:nvSpPr>
        <p:spPr>
          <a:xfrm>
            <a:off x="755576" y="1455499"/>
            <a:ext cx="7740650" cy="4708981"/>
          </a:xfrm>
          <a:prstGeom prst="rect">
            <a:avLst/>
          </a:prstGeom>
          <a:noFill/>
        </p:spPr>
        <p:txBody>
          <a:bodyPr wrap="square" rtlCol="0">
            <a:spAutoFit/>
          </a:bodyPr>
          <a:lstStyle/>
          <a:p>
            <a:pPr marL="452438" lvl="0" indent="-452438">
              <a:lnSpc>
                <a:spcPts val="3600"/>
              </a:lnSpc>
              <a:tabLst>
                <a:tab pos="1343025"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作用：</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452438" lvl="0" indent="-4763">
              <a:lnSpc>
                <a:spcPts val="3600"/>
              </a:lnSpc>
              <a:tabLst>
                <a:tab pos="1343025"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主に電子トラップとして作用</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光電子を捕獲して潜像核を</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形成</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する</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サイト</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となる</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452438" lvl="0" indent="-4763">
              <a:lnSpc>
                <a:spcPts val="3600"/>
              </a:lnSpc>
              <a:tabLst>
                <a:tab pos="1343025"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かなり深いトラップ</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1250950" lvl="0" indent="-263525">
              <a:lnSpc>
                <a:spcPts val="3600"/>
              </a:lnSpc>
              <a:tabLst>
                <a:tab pos="1343025" algn="l"/>
              </a:tabLst>
            </a:pPr>
            <a:r>
              <a:rPr lang="en-US" altLang="ja-JP" kern="100" dirty="0">
                <a:solidFill>
                  <a:srgbClr val="000080"/>
                </a:solidFill>
                <a:latin typeface="Century" panose="02040604050505020304" pitchFamily="18" charset="0"/>
                <a:cs typeface="Times New Roman" panose="02020603050405020304" pitchFamily="18" charset="0"/>
              </a:rPr>
              <a:t>{100}</a:t>
            </a:r>
            <a:r>
              <a:rPr lang="ja-JP" altLang="en-US" kern="100" dirty="0">
                <a:solidFill>
                  <a:srgbClr val="000080"/>
                </a:solidFill>
                <a:latin typeface="Century" panose="02040604050505020304" pitchFamily="18" charset="0"/>
                <a:cs typeface="Times New Roman" panose="02020603050405020304" pitchFamily="18" charset="0"/>
              </a:rPr>
              <a:t>面 </a:t>
            </a:r>
            <a:r>
              <a:rPr lang="en-US" altLang="ja-JP" kern="100" dirty="0">
                <a:solidFill>
                  <a:srgbClr val="000080"/>
                </a:solidFill>
                <a:latin typeface="Century" panose="02040604050505020304" pitchFamily="18" charset="0"/>
                <a:cs typeface="Times New Roman" panose="02020603050405020304" pitchFamily="18" charset="0"/>
              </a:rPr>
              <a:t>= 0.16 eV</a:t>
            </a:r>
            <a:r>
              <a:rPr lang="ja-JP" altLang="en-US"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Century" panose="02040604050505020304" pitchFamily="18" charset="0"/>
                <a:cs typeface="Times New Roman" panose="02020603050405020304" pitchFamily="18" charset="0"/>
              </a:rPr>
              <a:t>{111}</a:t>
            </a:r>
            <a:r>
              <a:rPr lang="ja-JP" altLang="en-US" kern="100" dirty="0">
                <a:solidFill>
                  <a:srgbClr val="000080"/>
                </a:solidFill>
                <a:latin typeface="Century" panose="02040604050505020304" pitchFamily="18" charset="0"/>
                <a:cs typeface="Times New Roman" panose="02020603050405020304" pitchFamily="18" charset="0"/>
              </a:rPr>
              <a:t>面 </a:t>
            </a:r>
            <a:r>
              <a:rPr lang="en-US" altLang="ja-JP" kern="100" dirty="0">
                <a:solidFill>
                  <a:srgbClr val="000080"/>
                </a:solidFill>
                <a:latin typeface="Century" panose="02040604050505020304" pitchFamily="18" charset="0"/>
                <a:cs typeface="Times New Roman" panose="02020603050405020304" pitchFamily="18" charset="0"/>
              </a:rPr>
              <a:t>= 0.28 eV</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長波長光感度から求めた熱的深さ</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344613">
              <a:lnSpc>
                <a:spcPct val="150000"/>
              </a:lnSpc>
              <a:tabLst>
                <a:tab pos="1619250" algn="l"/>
              </a:tabLst>
            </a:pPr>
            <a:r>
              <a:rPr lang="ja-JP" altLang="ja-JP"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森村公保、吉田勇治、御舩博幸、日写誌、</a:t>
            </a:r>
            <a:r>
              <a:rPr lang="en-US" altLang="ja-JP" sz="1600" b="1"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65</a:t>
            </a:r>
            <a:r>
              <a:rPr lang="ja-JP" altLang="ja-JP"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531-535 (2002)</a:t>
            </a:r>
          </a:p>
          <a:p>
            <a:pPr marL="989013" indent="-360363">
              <a:lnSpc>
                <a:spcPct val="150000"/>
              </a:lnSpc>
              <a:tabLst>
                <a:tab pos="1524000" algn="l"/>
              </a:tabLst>
            </a:pPr>
            <a:r>
              <a:rPr lang="ja-JP" altLang="en-US" kern="100" dirty="0">
                <a:solidFill>
                  <a:srgbClr val="000080"/>
                </a:solidFill>
                <a:latin typeface="Century" panose="02040604050505020304" pitchFamily="18" charset="0"/>
                <a:cs typeface="Times New Roman" panose="02020603050405020304" pitchFamily="18" charset="0"/>
              </a:rPr>
              <a:t>カブリ核：　強い増感ではカブリ核となる</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カブリの発生</a:t>
            </a:r>
            <a:endParaRPr lang="en-US" altLang="ja-JP" kern="100" dirty="0">
              <a:solidFill>
                <a:srgbClr val="000080"/>
              </a:solidFill>
              <a:latin typeface="Century" panose="02040604050505020304" pitchFamily="18" charset="0"/>
              <a:cs typeface="Times New Roman" panose="02020603050405020304" pitchFamily="18" charset="0"/>
            </a:endParaRPr>
          </a:p>
          <a:p>
            <a:pPr marL="1347788" indent="-1588">
              <a:lnSpc>
                <a:spcPct val="150000"/>
              </a:lnSpc>
              <a:tabLst>
                <a:tab pos="1524000" algn="l"/>
              </a:tabLst>
            </a:pPr>
            <a:endParaRPr lang="ja-JP" altLang="ja-JP" sz="16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300260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422ADEA5-2B16-006C-3F53-BB199EF5F2C7}"/>
              </a:ext>
            </a:extLst>
          </p:cNvPr>
          <p:cNvSpPr>
            <a:spLocks noGrp="1" noChangeArrowheads="1"/>
          </p:cNvSpPr>
          <p:nvPr>
            <p:ph type="title"/>
          </p:nvPr>
        </p:nvSpPr>
        <p:spPr>
          <a:xfrm>
            <a:off x="971550" y="44450"/>
            <a:ext cx="6408762"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(d)  </a:t>
            </a:r>
            <a:r>
              <a:rPr lang="ja-JP" altLang="en-US" sz="2200" dirty="0"/>
              <a:t>硫黄増感　③　</a:t>
            </a:r>
          </a:p>
        </p:txBody>
      </p:sp>
      <p:sp>
        <p:nvSpPr>
          <p:cNvPr id="4" name="スライド番号プレースホルダー 5">
            <a:extLst>
              <a:ext uri="{FF2B5EF4-FFF2-40B4-BE49-F238E27FC236}">
                <a16:creationId xmlns:a16="http://schemas.microsoft.com/office/drawing/2014/main" id="{D6AEDD2E-1D3E-12B1-6FFB-1A25CFFE34FD}"/>
              </a:ext>
            </a:extLst>
          </p:cNvPr>
          <p:cNvSpPr>
            <a:spLocks noGrp="1"/>
          </p:cNvSpPr>
          <p:nvPr>
            <p:ph type="sldNum" sz="quarter" idx="12"/>
          </p:nvPr>
        </p:nvSpPr>
        <p:spPr/>
        <p:txBody>
          <a:bodyPr/>
          <a:lstStyle/>
          <a:p>
            <a:fld id="{9191DA35-7C5C-4176-94EF-510A4BDE52E1}" type="slidenum">
              <a:rPr lang="en-US" altLang="ja-JP"/>
              <a:pPr/>
              <a:t>12</a:t>
            </a:fld>
            <a:endParaRPr lang="en-US" altLang="ja-JP"/>
          </a:p>
        </p:txBody>
      </p:sp>
      <p:sp>
        <p:nvSpPr>
          <p:cNvPr id="6" name="テキスト ボックス 5">
            <a:extLst>
              <a:ext uri="{FF2B5EF4-FFF2-40B4-BE49-F238E27FC236}">
                <a16:creationId xmlns:a16="http://schemas.microsoft.com/office/drawing/2014/main" id="{BB2A0394-5DEB-A6CF-CF55-FBF87B5EB8C8}"/>
              </a:ext>
            </a:extLst>
          </p:cNvPr>
          <p:cNvSpPr txBox="1"/>
          <p:nvPr/>
        </p:nvSpPr>
        <p:spPr>
          <a:xfrm>
            <a:off x="539552" y="1340633"/>
            <a:ext cx="8604448" cy="3585662"/>
          </a:xfrm>
          <a:prstGeom prst="rect">
            <a:avLst/>
          </a:prstGeom>
          <a:noFill/>
        </p:spPr>
        <p:txBody>
          <a:bodyPr wrap="square" rtlCol="0">
            <a:spAutoFit/>
          </a:bodyPr>
          <a:lstStyle/>
          <a:p>
            <a:pPr>
              <a:lnSpc>
                <a:spcPts val="36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核の構造：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硫化銀</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からなる</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3275" indent="-357188">
              <a:lnSpc>
                <a:spcPts val="3000"/>
              </a:lnSpc>
              <a:tabLst>
                <a:tab pos="1365250" algn="l"/>
              </a:tabLst>
            </a:pPr>
            <a:r>
              <a:rPr lang="ja-JP" altLang="en-US" kern="100" dirty="0">
                <a:solidFill>
                  <a:srgbClr val="000080"/>
                </a:solidFill>
                <a:latin typeface="Century" panose="02040604050505020304" pitchFamily="18" charset="0"/>
                <a:cs typeface="Times New Roman" panose="02020603050405020304" pitchFamily="18" charset="0"/>
              </a:rPr>
              <a:t>増感作用のある核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ja-JP" kern="100" dirty="0">
                <a:solidFill>
                  <a:srgbClr val="000080"/>
                </a:solidFill>
                <a:latin typeface="Century" panose="02040604050505020304" pitchFamily="18" charset="0"/>
                <a:cs typeface="Times New Roman" panose="02020603050405020304" pitchFamily="18" charset="0"/>
              </a:rPr>
              <a:t>硫化銀二量体</a:t>
            </a:r>
            <a:r>
              <a:rPr lang="ja-JP" altLang="en-US" kern="100" dirty="0">
                <a:solidFill>
                  <a:srgbClr val="000080"/>
                </a:solidFill>
                <a:latin typeface="Century" panose="02040604050505020304" pitchFamily="18" charset="0"/>
                <a:cs typeface="Times New Roman" panose="02020603050405020304" pitchFamily="18" charset="0"/>
              </a:rPr>
              <a:t>　</a:t>
            </a:r>
            <a:r>
              <a:rPr lang="ja-JP" altLang="ja-JP"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Century" panose="02040604050505020304" pitchFamily="18" charset="0"/>
                <a:cs typeface="Times New Roman" panose="02020603050405020304" pitchFamily="18" charset="0"/>
              </a:rPr>
              <a:t>Ag</a:t>
            </a:r>
            <a:r>
              <a:rPr lang="en-US" altLang="ja-JP" kern="100" baseline="-25000" dirty="0">
                <a:solidFill>
                  <a:srgbClr val="000080"/>
                </a:solidFill>
                <a:latin typeface="Century" panose="02040604050505020304" pitchFamily="18" charset="0"/>
                <a:cs typeface="Times New Roman" panose="02020603050405020304" pitchFamily="18" charset="0"/>
              </a:rPr>
              <a:t>2</a:t>
            </a:r>
            <a:r>
              <a:rPr lang="en-US" altLang="ja-JP" kern="100" dirty="0">
                <a:solidFill>
                  <a:srgbClr val="000080"/>
                </a:solidFill>
                <a:latin typeface="Century" panose="02040604050505020304" pitchFamily="18" charset="0"/>
                <a:cs typeface="Times New Roman" panose="02020603050405020304" pitchFamily="18" charset="0"/>
              </a:rPr>
              <a:t>S</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baseline="-25000" dirty="0">
                <a:solidFill>
                  <a:srgbClr val="000080"/>
                </a:solidFill>
                <a:latin typeface="Century" panose="02040604050505020304" pitchFamily="18" charset="0"/>
                <a:cs typeface="Times New Roman" panose="02020603050405020304" pitchFamily="18" charset="0"/>
              </a:rPr>
              <a:t>2</a:t>
            </a:r>
          </a:p>
          <a:p>
            <a:pPr marL="1071563" indent="-261938">
              <a:lnSpc>
                <a:spcPts val="30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キンク位の</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ハロゲン</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化物</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イオン</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個と</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latin typeface="Century" panose="02040604050505020304" pitchFamily="18" charset="0"/>
                <a:cs typeface="Times New Roman" panose="02020603050405020304" pitchFamily="18" charset="0"/>
              </a:rPr>
              <a:t>置換した硫黄イオン</a:t>
            </a:r>
            <a:r>
              <a:rPr lang="en-US" altLang="ja-JP" kern="100" dirty="0">
                <a:solidFill>
                  <a:srgbClr val="000080"/>
                </a:solidFill>
                <a:latin typeface="Century" panose="02040604050505020304" pitchFamily="18" charset="0"/>
                <a:cs typeface="Times New Roman" panose="02020603050405020304" pitchFamily="18" charset="0"/>
              </a:rPr>
              <a:t>S</a:t>
            </a:r>
            <a:r>
              <a:rPr lang="en-US" altLang="ja-JP" kern="100" baseline="30000" dirty="0">
                <a:solidFill>
                  <a:srgbClr val="000080"/>
                </a:solidFill>
                <a:latin typeface="Symbol" panose="05050102010706020507" pitchFamily="18" charset="2"/>
                <a:cs typeface="Times New Roman" panose="02020603050405020304" pitchFamily="18" charset="0"/>
              </a:rPr>
              <a:t>-</a:t>
            </a:r>
            <a:r>
              <a:rPr lang="en-US" altLang="ja-JP" kern="100" baseline="30000" dirty="0">
                <a:solidFill>
                  <a:srgbClr val="000080"/>
                </a:solidFill>
                <a:latin typeface="Century" panose="02040604050505020304" pitchFamily="18" charset="0"/>
                <a:cs typeface="Times New Roman" panose="02020603050405020304" pitchFamily="18" charset="0"/>
              </a:rPr>
              <a:t>2</a:t>
            </a:r>
            <a:r>
              <a:rPr lang="en-US" altLang="ja-JP" kern="100" dirty="0">
                <a:solidFill>
                  <a:srgbClr val="000080"/>
                </a:solidFill>
                <a:latin typeface="Century" panose="02040604050505020304" pitchFamily="18" charset="0"/>
                <a:cs typeface="Times New Roman" panose="02020603050405020304" pitchFamily="18" charset="0"/>
              </a:rPr>
              <a:t> </a:t>
            </a:r>
          </a:p>
          <a:p>
            <a:pPr marL="1071563" indent="-261938">
              <a:lnSpc>
                <a:spcPts val="3000"/>
              </a:lnSpc>
              <a:tabLst>
                <a:tab pos="1365250" algn="l"/>
              </a:tabLst>
            </a:pPr>
            <a:r>
              <a:rPr lang="ja-JP" altLang="en-US" kern="100" dirty="0">
                <a:solidFill>
                  <a:srgbClr val="000080"/>
                </a:solidFill>
                <a:latin typeface="Century" panose="02040604050505020304" pitchFamily="18" charset="0"/>
                <a:cs typeface="Times New Roman" panose="02020603050405020304" pitchFamily="18" charset="0"/>
              </a:rPr>
              <a:t>電荷を補償するために</a:t>
            </a:r>
            <a:br>
              <a:rPr lang="en-US" altLang="ja-JP" kern="100" dirty="0">
                <a:solidFill>
                  <a:srgbClr val="000080"/>
                </a:solidFill>
                <a:latin typeface="Century" panose="02040604050505020304" pitchFamily="18" charset="0"/>
                <a:cs typeface="Times New Roman" panose="02020603050405020304" pitchFamily="18" charset="0"/>
              </a:rPr>
            </a:br>
            <a:r>
              <a:rPr lang="en-US" altLang="ja-JP" kern="100" dirty="0">
                <a:solidFill>
                  <a:srgbClr val="000080"/>
                </a:solidFill>
                <a:latin typeface="Century" panose="02040604050505020304" pitchFamily="18" charset="0"/>
                <a:cs typeface="Times New Roman" panose="02020603050405020304" pitchFamily="18" charset="0"/>
              </a:rPr>
              <a:t>2</a:t>
            </a:r>
            <a:r>
              <a:rPr lang="ja-JP" altLang="en-US" kern="100" dirty="0">
                <a:solidFill>
                  <a:srgbClr val="000080"/>
                </a:solidFill>
                <a:latin typeface="Century" panose="02040604050505020304" pitchFamily="18" charset="0"/>
                <a:cs typeface="Times New Roman" panose="02020603050405020304" pitchFamily="18" charset="0"/>
              </a:rPr>
              <a:t>個の格子間銀イオンが存在</a:t>
            </a:r>
            <a:endParaRPr lang="en-US" altLang="ja-JP" kern="100" dirty="0">
              <a:solidFill>
                <a:srgbClr val="000080"/>
              </a:solidFill>
              <a:latin typeface="Century" panose="02040604050505020304" pitchFamily="18" charset="0"/>
              <a:cs typeface="Times New Roman" panose="02020603050405020304" pitchFamily="18" charset="0"/>
            </a:endParaRPr>
          </a:p>
          <a:p>
            <a:pPr marL="803275" indent="-357188">
              <a:lnSpc>
                <a:spcPts val="3000"/>
              </a:lnSpc>
              <a:tabLst>
                <a:tab pos="1365250" algn="l"/>
              </a:tabLst>
            </a:pP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803275" indent="-357188">
              <a:lnSpc>
                <a:spcPts val="30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カブリ核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硫化銀</a:t>
            </a:r>
            <a:r>
              <a:rPr lang="ja-JP" altLang="en-US" kern="100" dirty="0">
                <a:solidFill>
                  <a:srgbClr val="000080"/>
                </a:solidFill>
                <a:latin typeface="Century" panose="02040604050505020304" pitchFamily="18" charset="0"/>
                <a:cs typeface="Times New Roman" panose="02020603050405020304" pitchFamily="18" charset="0"/>
              </a:rPr>
              <a:t>のクラスター</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Ag</a:t>
            </a:r>
            <a:r>
              <a:rPr lang="en-US" altLang="ja-JP" kern="100" baseline="-25000" dirty="0">
                <a:solidFill>
                  <a:srgbClr val="000080"/>
                </a:solidFill>
                <a:latin typeface="Century" panose="02040604050505020304" pitchFamily="18" charset="0"/>
                <a:cs typeface="Times New Roman" panose="02020603050405020304" pitchFamily="18" charset="0"/>
              </a:rPr>
              <a:t>2</a:t>
            </a:r>
            <a:r>
              <a:rPr lang="en-US" altLang="ja-JP" kern="100" dirty="0">
                <a:solidFill>
                  <a:srgbClr val="000080"/>
                </a:solidFill>
                <a:latin typeface="Century" panose="02040604050505020304" pitchFamily="18" charset="0"/>
                <a:cs typeface="Times New Roman" panose="02020603050405020304" pitchFamily="18" charset="0"/>
              </a:rPr>
              <a:t>S</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baseline="-25000" dirty="0">
                <a:solidFill>
                  <a:srgbClr val="000080"/>
                </a:solidFill>
                <a:latin typeface="Century" panose="02040604050505020304" pitchFamily="18" charset="0"/>
                <a:cs typeface="Times New Roman" panose="02020603050405020304" pitchFamily="18" charset="0"/>
              </a:rPr>
              <a:t>n</a:t>
            </a:r>
            <a:br>
              <a:rPr lang="en-US" altLang="ja-JP" kern="100" baseline="-25000" dirty="0">
                <a:solidFill>
                  <a:srgbClr val="000080"/>
                </a:solidFill>
                <a:latin typeface="Century" panose="02040604050505020304" pitchFamily="18" charset="0"/>
                <a:cs typeface="Times New Roman" panose="02020603050405020304" pitchFamily="18" charset="0"/>
              </a:rPr>
            </a:br>
            <a:r>
              <a:rPr lang="en-US" altLang="ja-JP" kern="100" dirty="0">
                <a:solidFill>
                  <a:srgbClr val="000080"/>
                </a:solidFill>
                <a:latin typeface="Century" panose="02040604050505020304" pitchFamily="18" charset="0"/>
                <a:cs typeface="Times New Roman" panose="02020603050405020304" pitchFamily="18" charset="0"/>
              </a:rPr>
              <a:t>2</a:t>
            </a:r>
            <a:r>
              <a:rPr lang="ja-JP" altLang="en-US" kern="100" dirty="0">
                <a:solidFill>
                  <a:srgbClr val="000080"/>
                </a:solidFill>
                <a:latin typeface="Century" panose="02040604050505020304" pitchFamily="18" charset="0"/>
                <a:cs typeface="Times New Roman" panose="02020603050405020304" pitchFamily="18" charset="0"/>
              </a:rPr>
              <a:t>量体から成長したもの</a:t>
            </a:r>
            <a:endParaRPr kumimoji="1" lang="ja-JP" altLang="en-US" dirty="0"/>
          </a:p>
        </p:txBody>
      </p:sp>
      <p:pic>
        <p:nvPicPr>
          <p:cNvPr id="5" name="図 4">
            <a:extLst>
              <a:ext uri="{FF2B5EF4-FFF2-40B4-BE49-F238E27FC236}">
                <a16:creationId xmlns:a16="http://schemas.microsoft.com/office/drawing/2014/main" id="{5B1413B5-166D-4457-9A3F-FAA64D628E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5728964" y="2202878"/>
            <a:ext cx="2880360" cy="1490472"/>
          </a:xfrm>
          <a:prstGeom prst="rect">
            <a:avLst/>
          </a:prstGeom>
        </p:spPr>
      </p:pic>
      <p:sp>
        <p:nvSpPr>
          <p:cNvPr id="7" name="テキスト ボックス 6">
            <a:extLst>
              <a:ext uri="{FF2B5EF4-FFF2-40B4-BE49-F238E27FC236}">
                <a16:creationId xmlns:a16="http://schemas.microsoft.com/office/drawing/2014/main" id="{6D18F10E-1181-4ECA-8A97-6260EB0B739A}"/>
              </a:ext>
            </a:extLst>
          </p:cNvPr>
          <p:cNvSpPr txBox="1"/>
          <p:nvPr/>
        </p:nvSpPr>
        <p:spPr>
          <a:xfrm>
            <a:off x="5738367" y="3806603"/>
            <a:ext cx="3035313" cy="738664"/>
          </a:xfrm>
          <a:prstGeom prst="rect">
            <a:avLst/>
          </a:prstGeom>
          <a:noFill/>
        </p:spPr>
        <p:txBody>
          <a:bodyPr wrap="square" rtlCol="0">
            <a:spAutoFit/>
          </a:bodyPr>
          <a:lstStyle/>
          <a:p>
            <a:r>
              <a:rPr kumimoji="1" lang="en-US" altLang="ja-JP" sz="1400" dirty="0">
                <a:latin typeface="Times New Roman" panose="02020603050405020304" pitchFamily="18" charset="0"/>
                <a:cs typeface="Times New Roman" panose="02020603050405020304" pitchFamily="18" charset="0"/>
              </a:rPr>
              <a:t>Fig.1</a:t>
            </a:r>
          </a:p>
          <a:p>
            <a:r>
              <a:rPr kumimoji="1" lang="en-US" altLang="ja-JP" sz="1400" dirty="0" err="1">
                <a:latin typeface="Times New Roman" panose="02020603050405020304" pitchFamily="18" charset="0"/>
                <a:cs typeface="Times New Roman" panose="02020603050405020304" pitchFamily="18" charset="0"/>
              </a:rPr>
              <a:t>T.Tani</a:t>
            </a:r>
            <a:r>
              <a:rPr lang="en-US" altLang="ja-JP" sz="1400" dirty="0">
                <a:latin typeface="Times New Roman" panose="02020603050405020304" pitchFamily="18" charset="0"/>
                <a:cs typeface="Times New Roman" panose="02020603050405020304" pitchFamily="18" charset="0"/>
              </a:rPr>
              <a:t>, et al. </a:t>
            </a:r>
            <a:r>
              <a:rPr kumimoji="1" lang="en-US" altLang="ja-JP" sz="1400" dirty="0">
                <a:latin typeface="Times New Roman" panose="02020603050405020304" pitchFamily="18" charset="0"/>
                <a:cs typeface="Times New Roman" panose="02020603050405020304" pitchFamily="18" charset="0"/>
              </a:rPr>
              <a:t>J. Imaging Sci.</a:t>
            </a:r>
            <a:r>
              <a:rPr lang="ja-JP" altLang="en-US"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Tcch</a:t>
            </a:r>
            <a:r>
              <a:rPr lang="en-US" altLang="ja-JP" sz="1400" dirty="0">
                <a:latin typeface="Times New Roman" panose="02020603050405020304" pitchFamily="18" charset="0"/>
                <a:cs typeface="Times New Roman" panose="02020603050405020304" pitchFamily="18" charset="0"/>
              </a:rPr>
              <a:t>.</a:t>
            </a:r>
            <a:r>
              <a:rPr kumimoji="1" lang="en-US" altLang="ja-JP" sz="1400" dirty="0">
                <a:latin typeface="Times New Roman" panose="02020603050405020304" pitchFamily="18" charset="0"/>
                <a:cs typeface="Times New Roman" panose="02020603050405020304" pitchFamily="18" charset="0"/>
              </a:rPr>
              <a:t>,</a:t>
            </a:r>
            <a:br>
              <a:rPr kumimoji="1" lang="en-US" altLang="ja-JP" sz="1400" dirty="0">
                <a:latin typeface="Times New Roman" panose="02020603050405020304" pitchFamily="18" charset="0"/>
                <a:cs typeface="Times New Roman" panose="02020603050405020304" pitchFamily="18" charset="0"/>
              </a:rPr>
            </a:br>
            <a:r>
              <a:rPr kumimoji="1" lang="en-US" altLang="ja-JP" sz="1400" dirty="0">
                <a:latin typeface="Times New Roman" panose="02020603050405020304" pitchFamily="18" charset="0"/>
                <a:cs typeface="Times New Roman" panose="02020603050405020304" pitchFamily="18" charset="0"/>
              </a:rPr>
              <a:t> </a:t>
            </a:r>
            <a:r>
              <a:rPr lang="en-US" altLang="ja-JP" sz="1400" b="1" dirty="0">
                <a:latin typeface="Times New Roman" panose="02020603050405020304" pitchFamily="18" charset="0"/>
                <a:cs typeface="Times New Roman" panose="02020603050405020304" pitchFamily="18" charset="0"/>
              </a:rPr>
              <a:t>44</a:t>
            </a:r>
            <a:r>
              <a:rPr kumimoji="1" lang="en-US" altLang="ja-JP" sz="1400" dirty="0">
                <a:latin typeface="Times New Roman" panose="02020603050405020304" pitchFamily="18" charset="0"/>
                <a:cs typeface="Times New Roman" panose="02020603050405020304" pitchFamily="18" charset="0"/>
              </a:rPr>
              <a:t>, 242 (</a:t>
            </a:r>
            <a:r>
              <a:rPr lang="en-US" altLang="ja-JP" sz="1400" dirty="0">
                <a:latin typeface="Times New Roman" panose="02020603050405020304" pitchFamily="18" charset="0"/>
                <a:cs typeface="Times New Roman" panose="02020603050405020304" pitchFamily="18" charset="0"/>
              </a:rPr>
              <a:t>2000</a:t>
            </a:r>
            <a:r>
              <a:rPr kumimoji="1" lang="en-US" altLang="ja-JP" sz="1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495652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422ADEA5-2B16-006C-3F53-BB199EF5F2C7}"/>
              </a:ext>
            </a:extLst>
          </p:cNvPr>
          <p:cNvSpPr>
            <a:spLocks noGrp="1" noChangeArrowheads="1"/>
          </p:cNvSpPr>
          <p:nvPr>
            <p:ph type="title"/>
          </p:nvPr>
        </p:nvSpPr>
        <p:spPr>
          <a:xfrm>
            <a:off x="971550" y="44450"/>
            <a:ext cx="6048722"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(d)  </a:t>
            </a:r>
            <a:r>
              <a:rPr lang="ja-JP" altLang="en-US" sz="2200" dirty="0"/>
              <a:t>硫黄増感　④　</a:t>
            </a:r>
          </a:p>
        </p:txBody>
      </p:sp>
      <p:sp>
        <p:nvSpPr>
          <p:cNvPr id="4" name="スライド番号プレースホルダー 5">
            <a:extLst>
              <a:ext uri="{FF2B5EF4-FFF2-40B4-BE49-F238E27FC236}">
                <a16:creationId xmlns:a16="http://schemas.microsoft.com/office/drawing/2014/main" id="{D6AEDD2E-1D3E-12B1-6FFB-1A25CFFE34FD}"/>
              </a:ext>
            </a:extLst>
          </p:cNvPr>
          <p:cNvSpPr>
            <a:spLocks noGrp="1"/>
          </p:cNvSpPr>
          <p:nvPr>
            <p:ph type="sldNum" sz="quarter" idx="12"/>
          </p:nvPr>
        </p:nvSpPr>
        <p:spPr/>
        <p:txBody>
          <a:bodyPr/>
          <a:lstStyle/>
          <a:p>
            <a:fld id="{9191DA35-7C5C-4176-94EF-510A4BDE52E1}" type="slidenum">
              <a:rPr lang="en-US" altLang="ja-JP"/>
              <a:pPr/>
              <a:t>13</a:t>
            </a:fld>
            <a:endParaRPr lang="en-US" altLang="ja-JP"/>
          </a:p>
        </p:txBody>
      </p:sp>
      <p:sp>
        <p:nvSpPr>
          <p:cNvPr id="6" name="テキスト ボックス 5">
            <a:extLst>
              <a:ext uri="{FF2B5EF4-FFF2-40B4-BE49-F238E27FC236}">
                <a16:creationId xmlns:a16="http://schemas.microsoft.com/office/drawing/2014/main" id="{BB2A0394-5DEB-A6CF-CF55-FBF87B5EB8C8}"/>
              </a:ext>
            </a:extLst>
          </p:cNvPr>
          <p:cNvSpPr txBox="1"/>
          <p:nvPr/>
        </p:nvSpPr>
        <p:spPr>
          <a:xfrm>
            <a:off x="539552" y="1340633"/>
            <a:ext cx="4608512" cy="4596130"/>
          </a:xfrm>
          <a:prstGeom prst="rect">
            <a:avLst/>
          </a:prstGeom>
          <a:noFill/>
        </p:spPr>
        <p:txBody>
          <a:bodyPr wrap="square" rtlCol="0">
            <a:spAutoFit/>
          </a:bodyPr>
          <a:lstStyle/>
          <a:p>
            <a:pPr>
              <a:lnSpc>
                <a:spcPts val="36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核の電子</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536575" indent="-263525">
              <a:lnSpc>
                <a:spcPts val="3000"/>
              </a:lnSpc>
              <a:spcBef>
                <a:spcPts val="1000"/>
              </a:spcBef>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電荷を補償している格子間銀イオンは</a:t>
            </a:r>
            <a:b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水素分子状オービタルをとる</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536575" indent="-263525">
              <a:lnSpc>
                <a:spcPts val="3000"/>
              </a:lnSpc>
              <a:spcBef>
                <a:spcPts val="1000"/>
              </a:spcBef>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浅いエネルギー準位をとる</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536575" indent="-263525">
              <a:lnSpc>
                <a:spcPts val="3000"/>
              </a:lnSpc>
              <a:spcBef>
                <a:spcPts val="1000"/>
              </a:spcBef>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電子トラップとして作用</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536575" indent="-263525">
              <a:lnSpc>
                <a:spcPts val="3000"/>
              </a:lnSpc>
              <a:spcBef>
                <a:spcPts val="1000"/>
              </a:spcBef>
              <a:tabLst>
                <a:tab pos="1365250" algn="l"/>
              </a:tabLst>
            </a:pPr>
            <a:endParaRPr lang="en-US" altLang="ja-JP" kern="100" dirty="0">
              <a:solidFill>
                <a:srgbClr val="000080"/>
              </a:solidFill>
              <a:latin typeface="Century" panose="02040604050505020304" pitchFamily="18" charset="0"/>
              <a:cs typeface="Times New Roman" panose="02020603050405020304" pitchFamily="18" charset="0"/>
            </a:endParaRPr>
          </a:p>
          <a:p>
            <a:pPr marL="263525" indent="-263525">
              <a:lnSpc>
                <a:spcPts val="3000"/>
              </a:lnSpc>
              <a:spcBef>
                <a:spcPts val="1000"/>
              </a:spcBef>
              <a:tabLst>
                <a:tab pos="1365250" algn="l"/>
              </a:tabLst>
            </a:pPr>
            <a:r>
              <a:rPr lang="ja-JP" altLang="en-US" sz="1600" kern="100" dirty="0">
                <a:effectLst/>
                <a:latin typeface="ＭＳ Ｐゴシック" panose="020B0600070205080204" pitchFamily="50" charset="-128"/>
                <a:cs typeface="Times New Roman" panose="02020603050405020304" pitchFamily="18" charset="0"/>
              </a:rPr>
              <a:t>谷さんは直接言及していないが、</a:t>
            </a:r>
            <a:br>
              <a:rPr lang="en-US" altLang="ja-JP" sz="1600" kern="100" dirty="0">
                <a:effectLst/>
                <a:latin typeface="ＭＳ Ｐゴシック" panose="020B0600070205080204" pitchFamily="50" charset="-128"/>
                <a:cs typeface="Times New Roman" panose="02020603050405020304" pitchFamily="18" charset="0"/>
              </a:rPr>
            </a:br>
            <a:r>
              <a:rPr lang="ja-JP" altLang="en-US" sz="1600" kern="100" dirty="0">
                <a:effectLst/>
                <a:latin typeface="ＭＳ Ｐゴシック" panose="020B0600070205080204" pitchFamily="50" charset="-128"/>
                <a:cs typeface="Times New Roman" panose="02020603050405020304" pitchFamily="18" charset="0"/>
              </a:rPr>
              <a:t>増感核中に格子間銀イオンが含まれているので、</a:t>
            </a:r>
            <a:br>
              <a:rPr lang="en-US" altLang="ja-JP" sz="1600" kern="100" dirty="0">
                <a:effectLst/>
                <a:latin typeface="ＭＳ Ｐゴシック" panose="020B0600070205080204" pitchFamily="50" charset="-128"/>
                <a:cs typeface="Times New Roman" panose="02020603050405020304" pitchFamily="18" charset="0"/>
              </a:rPr>
            </a:br>
            <a:r>
              <a:rPr lang="ja-JP" altLang="en-US" sz="1600" kern="100" dirty="0">
                <a:effectLst/>
                <a:latin typeface="ＭＳ Ｐゴシック" panose="020B0600070205080204" pitchFamily="50" charset="-128"/>
                <a:cs typeface="Times New Roman" panose="02020603050405020304" pitchFamily="18" charset="0"/>
              </a:rPr>
              <a:t>捕獲された電子はすぐに格子間銀イオンで</a:t>
            </a:r>
            <a:br>
              <a:rPr lang="en-US" altLang="ja-JP" sz="1600" kern="100" dirty="0">
                <a:effectLst/>
                <a:latin typeface="ＭＳ Ｐゴシック" panose="020B0600070205080204" pitchFamily="50" charset="-128"/>
                <a:cs typeface="Times New Roman" panose="02020603050405020304" pitchFamily="18" charset="0"/>
              </a:rPr>
            </a:br>
            <a:r>
              <a:rPr lang="ja-JP" altLang="en-US" sz="1600" kern="100" dirty="0">
                <a:effectLst/>
                <a:latin typeface="ＭＳ Ｐゴシック" panose="020B0600070205080204" pitchFamily="50" charset="-128"/>
                <a:cs typeface="Times New Roman" panose="02020603050405020304" pitchFamily="18" charset="0"/>
              </a:rPr>
              <a:t>中和され、再結合が防止される</a:t>
            </a:r>
            <a:endParaRPr lang="ja-JP" altLang="ja-JP" sz="1600" kern="100" dirty="0">
              <a:effectLst/>
              <a:latin typeface="ＭＳ Ｐゴシック" panose="020B0600070205080204" pitchFamily="50" charset="-128"/>
              <a:cs typeface="Times New Roman" panose="02020603050405020304" pitchFamily="18" charset="0"/>
            </a:endParaRPr>
          </a:p>
        </p:txBody>
      </p:sp>
      <p:pic>
        <p:nvPicPr>
          <p:cNvPr id="3" name="図 2">
            <a:extLst>
              <a:ext uri="{FF2B5EF4-FFF2-40B4-BE49-F238E27FC236}">
                <a16:creationId xmlns:a16="http://schemas.microsoft.com/office/drawing/2014/main" id="{7117FB1E-3030-4583-BE17-C2742870A2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5623456" y="1097941"/>
            <a:ext cx="3319272" cy="5001768"/>
          </a:xfrm>
          <a:prstGeom prst="rect">
            <a:avLst/>
          </a:prstGeom>
        </p:spPr>
      </p:pic>
      <p:sp>
        <p:nvSpPr>
          <p:cNvPr id="12" name="テキスト ボックス 11">
            <a:extLst>
              <a:ext uri="{FF2B5EF4-FFF2-40B4-BE49-F238E27FC236}">
                <a16:creationId xmlns:a16="http://schemas.microsoft.com/office/drawing/2014/main" id="{7750678C-3DCD-4AE6-9066-850E75AE2269}"/>
              </a:ext>
            </a:extLst>
          </p:cNvPr>
          <p:cNvSpPr txBox="1"/>
          <p:nvPr/>
        </p:nvSpPr>
        <p:spPr>
          <a:xfrm>
            <a:off x="5796136" y="6126760"/>
            <a:ext cx="2603265" cy="523220"/>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T.Tani</a:t>
            </a:r>
            <a:r>
              <a:rPr kumimoji="1" lang="en-US" altLang="ja-JP" sz="1400" dirty="0">
                <a:latin typeface="Times New Roman" panose="02020603050405020304" pitchFamily="18" charset="0"/>
                <a:cs typeface="Times New Roman" panose="02020603050405020304" pitchFamily="18" charset="0"/>
              </a:rPr>
              <a:t>, J. Imaging Sci. Tech, </a:t>
            </a:r>
            <a:br>
              <a:rPr kumimoji="1" lang="en-US" altLang="ja-JP" sz="1400" dirty="0">
                <a:latin typeface="Times New Roman" panose="02020603050405020304" pitchFamily="18" charset="0"/>
                <a:cs typeface="Times New Roman" panose="02020603050405020304" pitchFamily="18" charset="0"/>
              </a:rPr>
            </a:br>
            <a:r>
              <a:rPr lang="en-US" altLang="ja-JP" sz="1400" b="1" dirty="0">
                <a:latin typeface="Times New Roman" panose="02020603050405020304" pitchFamily="18" charset="0"/>
                <a:cs typeface="Times New Roman" panose="02020603050405020304" pitchFamily="18" charset="0"/>
              </a:rPr>
              <a:t>42</a:t>
            </a:r>
            <a:r>
              <a:rPr kumimoji="1" lang="en-US" altLang="ja-JP" sz="1400" dirty="0">
                <a:latin typeface="Times New Roman" panose="02020603050405020304" pitchFamily="18" charset="0"/>
                <a:cs typeface="Times New Roman" panose="02020603050405020304" pitchFamily="18" charset="0"/>
              </a:rPr>
              <a:t>, 135 (1998)</a:t>
            </a:r>
          </a:p>
        </p:txBody>
      </p:sp>
    </p:spTree>
    <p:extLst>
      <p:ext uri="{BB962C8B-B14F-4D97-AF65-F5344CB8AC3E}">
        <p14:creationId xmlns:p14="http://schemas.microsoft.com/office/powerpoint/2010/main" val="3011960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a:extLst>
              <a:ext uri="{FF2B5EF4-FFF2-40B4-BE49-F238E27FC236}">
                <a16:creationId xmlns:a16="http://schemas.microsoft.com/office/drawing/2014/main" id="{20054498-DC7D-4DBB-DDAB-DD599FBFB3A6}"/>
              </a:ext>
            </a:extLst>
          </p:cNvPr>
          <p:cNvSpPr>
            <a:spLocks noGrp="1" noChangeArrowheads="1"/>
          </p:cNvSpPr>
          <p:nvPr>
            <p:ph type="title"/>
          </p:nvPr>
        </p:nvSpPr>
        <p:spPr>
          <a:xfrm>
            <a:off x="971550" y="44450"/>
            <a:ext cx="612073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(d)  </a:t>
            </a:r>
            <a:r>
              <a:rPr lang="ja-JP" altLang="en-US" sz="2200" dirty="0"/>
              <a:t>硫黄増感　⑤　</a:t>
            </a:r>
          </a:p>
        </p:txBody>
      </p:sp>
      <p:sp>
        <p:nvSpPr>
          <p:cNvPr id="4" name="スライド番号プレースホルダー 5">
            <a:extLst>
              <a:ext uri="{FF2B5EF4-FFF2-40B4-BE49-F238E27FC236}">
                <a16:creationId xmlns:a16="http://schemas.microsoft.com/office/drawing/2014/main" id="{BCB3BD09-565E-461C-87D7-63B217796A81}"/>
              </a:ext>
            </a:extLst>
          </p:cNvPr>
          <p:cNvSpPr>
            <a:spLocks noGrp="1"/>
          </p:cNvSpPr>
          <p:nvPr>
            <p:ph type="sldNum" sz="quarter" idx="12"/>
          </p:nvPr>
        </p:nvSpPr>
        <p:spPr/>
        <p:txBody>
          <a:bodyPr/>
          <a:lstStyle/>
          <a:p>
            <a:fld id="{1DCD23D8-BC3B-4580-8F1A-8491CF7043B6}" type="slidenum">
              <a:rPr lang="en-US" altLang="ja-JP"/>
              <a:pPr/>
              <a:t>14</a:t>
            </a:fld>
            <a:endParaRPr lang="en-US" altLang="ja-JP"/>
          </a:p>
        </p:txBody>
      </p:sp>
      <p:sp>
        <p:nvSpPr>
          <p:cNvPr id="6" name="テキスト ボックス 5">
            <a:extLst>
              <a:ext uri="{FF2B5EF4-FFF2-40B4-BE49-F238E27FC236}">
                <a16:creationId xmlns:a16="http://schemas.microsoft.com/office/drawing/2014/main" id="{8B60C0EE-2BC6-65E8-DF4B-B1850C295185}"/>
              </a:ext>
            </a:extLst>
          </p:cNvPr>
          <p:cNvSpPr txBox="1"/>
          <p:nvPr/>
        </p:nvSpPr>
        <p:spPr>
          <a:xfrm>
            <a:off x="1187624" y="1260586"/>
            <a:ext cx="7715250" cy="5206554"/>
          </a:xfrm>
          <a:prstGeom prst="rect">
            <a:avLst/>
          </a:prstGeom>
          <a:noFill/>
        </p:spPr>
        <p:txBody>
          <a:bodyPr wrap="square" rtlCol="0">
            <a:spAutoFit/>
          </a:bodyPr>
          <a:lstStyle/>
          <a:p>
            <a:pPr>
              <a:lnSpc>
                <a:spcPct val="150000"/>
              </a:lnSpc>
              <a:spcBef>
                <a:spcPts val="500"/>
              </a:spcBef>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硫黄増感は潜像核の分散を起こしやすい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ct val="150000"/>
              </a:lnSpc>
              <a:spcBef>
                <a:spcPts val="500"/>
              </a:spcBef>
              <a:buFont typeface="Symbol" panose="05050102010706020507" pitchFamily="18" charset="2"/>
              <a:buChar char=""/>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潜像核の分散</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000"/>
              </a:lnSpc>
              <a:spcBef>
                <a:spcPts val="500"/>
              </a:spcBef>
              <a:buFont typeface="+mj-ea"/>
              <a:buAutoNum type="circleNumDbPlain"/>
              <a:tabLst>
                <a:tab pos="758190" algn="l"/>
                <a:tab pos="90043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電子トラップとなる増感核が多数ある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000"/>
              </a:lnSpc>
              <a:spcBef>
                <a:spcPts val="500"/>
              </a:spcBef>
              <a:buFont typeface="+mj-ea"/>
              <a:buAutoNum type="circleNumDbPlain"/>
              <a:tabLst>
                <a:tab pos="90043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複数の増感核で電子を捕獲</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それぞれで銀原子を形成　→　潜像核を形成</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000"/>
              </a:lnSpc>
              <a:spcBef>
                <a:spcPts val="500"/>
              </a:spcBef>
              <a:buFont typeface="+mj-ea"/>
              <a:buAutoNum type="circleNumDbPlain"/>
              <a:tabLst>
                <a:tab pos="90043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１個のハロゲン化銀粒子上に多数の潜像核の形成</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トータルの銀原子量は多いが、</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どの潜像核も現像可能サイズに成長し得ない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000"/>
              </a:lnSpc>
              <a:spcBef>
                <a:spcPts val="500"/>
              </a:spcBef>
              <a:buFont typeface="+mj-ea"/>
              <a:buAutoNum type="circleNumDbPlain"/>
              <a:tabLst>
                <a:tab pos="90043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潜像核の分散による感度低下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63650">
              <a:lnSpc>
                <a:spcPts val="3000"/>
              </a:lnSpc>
              <a:spcBef>
                <a:spcPts val="500"/>
              </a:spcBef>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高照度相反則不軌の原因</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505460">
              <a:lnSpc>
                <a:spcPct val="150000"/>
              </a:lnSpc>
              <a:spcBef>
                <a:spcPts val="500"/>
              </a:spcBef>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放射線による感光でも同様の現象が起こる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spcBef>
                <a:spcPts val="500"/>
              </a:spcBef>
            </a:pPr>
            <a:endParaRPr kumimoji="1" lang="ja-JP" altLang="en-US" dirty="0"/>
          </a:p>
        </p:txBody>
      </p:sp>
    </p:spTree>
    <p:extLst>
      <p:ext uri="{BB962C8B-B14F-4D97-AF65-F5344CB8AC3E}">
        <p14:creationId xmlns:p14="http://schemas.microsoft.com/office/powerpoint/2010/main" val="1480362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a:extLst>
              <a:ext uri="{FF2B5EF4-FFF2-40B4-BE49-F238E27FC236}">
                <a16:creationId xmlns:a16="http://schemas.microsoft.com/office/drawing/2014/main" id="{20BDE12A-1D34-8E3D-836C-E288F50E47F5}"/>
              </a:ext>
            </a:extLst>
          </p:cNvPr>
          <p:cNvSpPr>
            <a:spLocks noGrp="1" noChangeArrowheads="1"/>
          </p:cNvSpPr>
          <p:nvPr>
            <p:ph type="title"/>
          </p:nvPr>
        </p:nvSpPr>
        <p:spPr>
          <a:xfrm>
            <a:off x="1042988" y="-26988"/>
            <a:ext cx="5833268"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(e)  </a:t>
            </a:r>
            <a:r>
              <a:rPr lang="ja-JP" altLang="en-US" sz="2200" dirty="0"/>
              <a:t>金増感、金＋硫黄増感　①　　</a:t>
            </a:r>
          </a:p>
        </p:txBody>
      </p:sp>
      <p:sp>
        <p:nvSpPr>
          <p:cNvPr id="4" name="スライド番号プレースホルダー 5">
            <a:extLst>
              <a:ext uri="{FF2B5EF4-FFF2-40B4-BE49-F238E27FC236}">
                <a16:creationId xmlns:a16="http://schemas.microsoft.com/office/drawing/2014/main" id="{76F282FF-314C-85E4-8AD1-54794530AED8}"/>
              </a:ext>
            </a:extLst>
          </p:cNvPr>
          <p:cNvSpPr>
            <a:spLocks noGrp="1"/>
          </p:cNvSpPr>
          <p:nvPr>
            <p:ph type="sldNum" sz="quarter" idx="12"/>
          </p:nvPr>
        </p:nvSpPr>
        <p:spPr/>
        <p:txBody>
          <a:bodyPr/>
          <a:lstStyle/>
          <a:p>
            <a:fld id="{F6D4583C-A66E-45FB-94FC-C0C9EF51CC4C}" type="slidenum">
              <a:rPr lang="en-US" altLang="ja-JP"/>
              <a:pPr/>
              <a:t>15</a:t>
            </a:fld>
            <a:endParaRPr lang="en-US" altLang="ja-JP"/>
          </a:p>
        </p:txBody>
      </p:sp>
      <p:sp>
        <p:nvSpPr>
          <p:cNvPr id="6" name="テキスト ボックス 5">
            <a:extLst>
              <a:ext uri="{FF2B5EF4-FFF2-40B4-BE49-F238E27FC236}">
                <a16:creationId xmlns:a16="http://schemas.microsoft.com/office/drawing/2014/main" id="{0D8D35C5-5268-AF3D-004A-D598DD775354}"/>
              </a:ext>
            </a:extLst>
          </p:cNvPr>
          <p:cNvSpPr txBox="1"/>
          <p:nvPr/>
        </p:nvSpPr>
        <p:spPr>
          <a:xfrm>
            <a:off x="1331640" y="1249955"/>
            <a:ext cx="7740650" cy="4216539"/>
          </a:xfrm>
          <a:prstGeom prst="rect">
            <a:avLst/>
          </a:prstGeom>
          <a:noFill/>
        </p:spPr>
        <p:txBody>
          <a:bodyPr wrap="square" rtlCol="0">
            <a:spAutoFit/>
          </a:bodyPr>
          <a:lstStyle/>
          <a:p>
            <a:pPr algn="just">
              <a:lnSpc>
                <a:spcPct val="150000"/>
              </a:lnSpc>
              <a:tabLst>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金増感</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buFont typeface="Symbol" panose="05050102010706020507" pitchFamily="18" charset="2"/>
              <a:buChar char=""/>
              <a:tabLst>
                <a:tab pos="54038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増感剤：　不安定金化合物</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塩化金酸塩</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(NaAuCl</a:t>
            </a:r>
            <a:r>
              <a:rPr lang="en-US" altLang="ja-JP" sz="20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4</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など</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buFont typeface="Symbol" panose="05050102010706020507" pitchFamily="18" charset="2"/>
              <a:buChar char=""/>
              <a:tabLst>
                <a:tab pos="54038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増感処理：　増感剤を乳剤に添加、加熱処理</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buFont typeface="Symbol" panose="05050102010706020507" pitchFamily="18" charset="2"/>
              <a:buChar char=""/>
              <a:tabLst>
                <a:tab pos="54038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　金イオンまたは金原子の核を表面に形成</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spcBef>
                <a:spcPts val="600"/>
              </a:spcBef>
              <a:spcAft>
                <a:spcPts val="0"/>
              </a:spcAft>
              <a:buFont typeface="Symbol" panose="05050102010706020507" pitchFamily="18" charset="2"/>
              <a:buChar char=""/>
              <a:tabLst>
                <a:tab pos="54038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金増感単独では増感効果が弱い</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30555" algn="just">
              <a:lnSpc>
                <a:spcPct val="150000"/>
              </a:lnSpc>
              <a:spcBef>
                <a:spcPts val="600"/>
              </a:spcBef>
              <a:spcAft>
                <a:spcPts val="0"/>
              </a:spcAft>
              <a:tabLst>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硫黄増感と併用</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04800" algn="just">
              <a:lnSpc>
                <a:spcPct val="150000"/>
              </a:lnSpc>
              <a:tabLst>
                <a:tab pos="1365250" algn="l"/>
              </a:tabLst>
            </a:pPr>
            <a:r>
              <a:rPr lang="en-US" altLang="ja-JP" sz="20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09600" algn="just">
              <a:lnSpc>
                <a:spcPct val="150000"/>
              </a:lnSpc>
              <a:tabLst>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金＋硫黄増感</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飛躍的な感度上昇が得られる</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1831574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a:extLst>
              <a:ext uri="{FF2B5EF4-FFF2-40B4-BE49-F238E27FC236}">
                <a16:creationId xmlns:a16="http://schemas.microsoft.com/office/drawing/2014/main" id="{0EAA6B4B-1080-CE88-9B08-7B1AEF29E6FC}"/>
              </a:ext>
            </a:extLst>
          </p:cNvPr>
          <p:cNvSpPr>
            <a:spLocks noGrp="1" noChangeArrowheads="1"/>
          </p:cNvSpPr>
          <p:nvPr>
            <p:ph type="title"/>
          </p:nvPr>
        </p:nvSpPr>
        <p:spPr>
          <a:xfrm>
            <a:off x="1042988"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(e)  </a:t>
            </a:r>
            <a:r>
              <a:rPr lang="ja-JP" altLang="en-US" sz="2200" dirty="0"/>
              <a:t>金増感、金＋硫黄増感　②　　</a:t>
            </a:r>
          </a:p>
        </p:txBody>
      </p:sp>
      <p:sp>
        <p:nvSpPr>
          <p:cNvPr id="4" name="スライド番号プレースホルダー 5">
            <a:extLst>
              <a:ext uri="{FF2B5EF4-FFF2-40B4-BE49-F238E27FC236}">
                <a16:creationId xmlns:a16="http://schemas.microsoft.com/office/drawing/2014/main" id="{06438611-BBC9-96FA-98BA-320480943A68}"/>
              </a:ext>
            </a:extLst>
          </p:cNvPr>
          <p:cNvSpPr>
            <a:spLocks noGrp="1"/>
          </p:cNvSpPr>
          <p:nvPr>
            <p:ph type="sldNum" sz="quarter" idx="12"/>
          </p:nvPr>
        </p:nvSpPr>
        <p:spPr/>
        <p:txBody>
          <a:bodyPr/>
          <a:lstStyle/>
          <a:p>
            <a:fld id="{FE68DEC0-428A-4983-A8C8-7066042355D3}" type="slidenum">
              <a:rPr lang="en-US" altLang="ja-JP"/>
              <a:pPr/>
              <a:t>16</a:t>
            </a:fld>
            <a:endParaRPr lang="en-US" altLang="ja-JP"/>
          </a:p>
        </p:txBody>
      </p:sp>
      <p:sp>
        <p:nvSpPr>
          <p:cNvPr id="6" name="テキスト ボックス 5">
            <a:extLst>
              <a:ext uri="{FF2B5EF4-FFF2-40B4-BE49-F238E27FC236}">
                <a16:creationId xmlns:a16="http://schemas.microsoft.com/office/drawing/2014/main" id="{06ABD9B4-54EA-1033-B1BF-74B355C9855D}"/>
              </a:ext>
            </a:extLst>
          </p:cNvPr>
          <p:cNvSpPr txBox="1"/>
          <p:nvPr/>
        </p:nvSpPr>
        <p:spPr>
          <a:xfrm>
            <a:off x="934146" y="1052736"/>
            <a:ext cx="7849492" cy="5568256"/>
          </a:xfrm>
          <a:prstGeom prst="rect">
            <a:avLst/>
          </a:prstGeom>
          <a:noFill/>
        </p:spPr>
        <p:txBody>
          <a:bodyPr wrap="square" rtlCol="0">
            <a:spAutoFit/>
          </a:bodyPr>
          <a:lstStyle/>
          <a:p>
            <a:pPr>
              <a:lnSpc>
                <a:spcPts val="36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金＋硫黄増感</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a:lnSpc>
                <a:spcPts val="36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増感剤：　</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541338" indent="-354013">
              <a:lnSpc>
                <a:spcPts val="3600"/>
              </a:lnSpc>
              <a:buFont typeface="+mj-lt"/>
              <a:buAutoNum type="arabicPeriod"/>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不安定金化合物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塩化金酸ナトリウム</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(NaAuCl</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4</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不安定硫黄化合物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チオ硫酸ナトリウム</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(Na</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O</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p>
          <a:p>
            <a:pPr marL="541338" indent="-354013">
              <a:lnSpc>
                <a:spcPts val="3600"/>
              </a:lnSpc>
              <a:buFont typeface="+mj-lt"/>
              <a:buAutoNum type="arabicPeriod"/>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金硫黄錯体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Na</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Au(S</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O</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塩化金酸ナトリウムとチオ硫酸ナトリウムから合成できる</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0" lvl="1">
              <a:lnSpc>
                <a:spcPts val="36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増感処理： 増感剤を乳剤に添加、加熱処理</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541338" lvl="1">
              <a:lnSpc>
                <a:spcPts val="36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硫黄化合物が分解　→　硫化物（硫化金銀</a:t>
            </a:r>
            <a:r>
              <a:rPr lang="en-US" altLang="ja-JP"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AgAuS</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）を形成</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0" lvl="1">
              <a:lnSpc>
                <a:spcPts val="3600"/>
              </a:lnSpc>
              <a:tabLst>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増感核形成反応</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541338" indent="-1588">
              <a:lnSpc>
                <a:spcPct val="150000"/>
              </a:lnSpc>
              <a:spcBef>
                <a:spcPts val="500"/>
              </a:spcBef>
              <a:spcAft>
                <a:spcPts val="500"/>
              </a:spcAft>
              <a:tabLst>
                <a:tab pos="1524000" algn="l"/>
              </a:tabLst>
            </a:pPr>
            <a:r>
              <a:rPr lang="en-US" altLang="ja-JP" kern="100" dirty="0" err="1">
                <a:effectLst/>
                <a:latin typeface="Century" panose="02040604050505020304" pitchFamily="18" charset="0"/>
                <a:ea typeface="ＭＳ 明朝" panose="02020609040205080304" pitchFamily="17" charset="-128"/>
                <a:cs typeface="Times New Roman" panose="02020603050405020304" pitchFamily="18" charset="0"/>
              </a:rPr>
              <a:t>AgBr</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+ 3Na</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S</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O</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3</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NaAuCl</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4</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H</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O</a:t>
            </a:r>
            <a:b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br>
            <a:r>
              <a:rPr lang="ja-JP" altLang="en-US" kern="100" dirty="0">
                <a:effectLst/>
                <a:latin typeface="Century" panose="02040604050505020304" pitchFamily="18" charset="0"/>
                <a:ea typeface="ＭＳ 明朝" panose="02020609040205080304" pitchFamily="17" charset="-128"/>
                <a:cs typeface="Times New Roman" panose="02020603050405020304" pitchFamily="18" charset="0"/>
              </a:rPr>
              <a:t>　→　</a:t>
            </a:r>
            <a:r>
              <a:rPr lang="en-US" altLang="ja-JP" kern="100" dirty="0" err="1">
                <a:effectLst/>
                <a:latin typeface="Century" panose="02040604050505020304" pitchFamily="18" charset="0"/>
                <a:ea typeface="ＭＳ 明朝" panose="02020609040205080304" pitchFamily="17" charset="-128"/>
                <a:cs typeface="Times New Roman" panose="02020603050405020304" pitchFamily="18" charset="0"/>
              </a:rPr>
              <a:t>AgAuS</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Na</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(S</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4</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O</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6</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H</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2</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SO</a:t>
            </a:r>
            <a:r>
              <a:rPr lang="en-US" altLang="ja-JP" kern="100" baseline="-25000" dirty="0">
                <a:effectLst/>
                <a:latin typeface="Century" panose="02040604050505020304" pitchFamily="18" charset="0"/>
                <a:ea typeface="ＭＳ 明朝" panose="02020609040205080304" pitchFamily="17" charset="-128"/>
                <a:cs typeface="Times New Roman" panose="02020603050405020304" pitchFamily="18" charset="0"/>
              </a:rPr>
              <a:t>4</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a:t>
            </a:r>
            <a:r>
              <a:rPr lang="en-US" altLang="ja-JP" kern="100" dirty="0" err="1">
                <a:effectLst/>
                <a:latin typeface="Century" panose="02040604050505020304" pitchFamily="18" charset="0"/>
                <a:ea typeface="ＭＳ 明朝" panose="02020609040205080304" pitchFamily="17" charset="-128"/>
                <a:cs typeface="Times New Roman" panose="02020603050405020304" pitchFamily="18" charset="0"/>
              </a:rPr>
              <a:t>NaBr</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 + 4NaCl</a:t>
            </a:r>
          </a:p>
          <a:p>
            <a:pPr marL="1073150" indent="-1588">
              <a:lnSpc>
                <a:spcPct val="150000"/>
              </a:lnSpc>
              <a:tabLst>
                <a:tab pos="152400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チオ硫酸イオンが還元剤となって、</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Au(III)</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を</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Au(I)</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に還元する</a:t>
            </a:r>
            <a:endParaRPr kumimoji="1" lang="ja-JP" altLang="en-US" dirty="0"/>
          </a:p>
        </p:txBody>
      </p:sp>
    </p:spTree>
    <p:extLst>
      <p:ext uri="{BB962C8B-B14F-4D97-AF65-F5344CB8AC3E}">
        <p14:creationId xmlns:p14="http://schemas.microsoft.com/office/powerpoint/2010/main" val="3955528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a:extLst>
              <a:ext uri="{FF2B5EF4-FFF2-40B4-BE49-F238E27FC236}">
                <a16:creationId xmlns:a16="http://schemas.microsoft.com/office/drawing/2014/main" id="{0EAA6B4B-1080-CE88-9B08-7B1AEF29E6FC}"/>
              </a:ext>
            </a:extLst>
          </p:cNvPr>
          <p:cNvSpPr>
            <a:spLocks noGrp="1" noChangeArrowheads="1"/>
          </p:cNvSpPr>
          <p:nvPr>
            <p:ph type="title"/>
          </p:nvPr>
        </p:nvSpPr>
        <p:spPr>
          <a:xfrm>
            <a:off x="1042988"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(e)  </a:t>
            </a:r>
            <a:r>
              <a:rPr lang="ja-JP" altLang="en-US" sz="2200" dirty="0"/>
              <a:t>金増感、金＋硫黄増感　③　　</a:t>
            </a:r>
          </a:p>
        </p:txBody>
      </p:sp>
      <p:sp>
        <p:nvSpPr>
          <p:cNvPr id="4" name="スライド番号プレースホルダー 5">
            <a:extLst>
              <a:ext uri="{FF2B5EF4-FFF2-40B4-BE49-F238E27FC236}">
                <a16:creationId xmlns:a16="http://schemas.microsoft.com/office/drawing/2014/main" id="{06438611-BBC9-96FA-98BA-320480943A68}"/>
              </a:ext>
            </a:extLst>
          </p:cNvPr>
          <p:cNvSpPr>
            <a:spLocks noGrp="1"/>
          </p:cNvSpPr>
          <p:nvPr>
            <p:ph type="sldNum" sz="quarter" idx="12"/>
          </p:nvPr>
        </p:nvSpPr>
        <p:spPr/>
        <p:txBody>
          <a:bodyPr/>
          <a:lstStyle/>
          <a:p>
            <a:fld id="{FE68DEC0-428A-4983-A8C8-7066042355D3}" type="slidenum">
              <a:rPr lang="en-US" altLang="ja-JP"/>
              <a:pPr/>
              <a:t>17</a:t>
            </a:fld>
            <a:endParaRPr lang="en-US" altLang="ja-JP"/>
          </a:p>
        </p:txBody>
      </p:sp>
      <p:sp>
        <p:nvSpPr>
          <p:cNvPr id="6" name="テキスト ボックス 5">
            <a:extLst>
              <a:ext uri="{FF2B5EF4-FFF2-40B4-BE49-F238E27FC236}">
                <a16:creationId xmlns:a16="http://schemas.microsoft.com/office/drawing/2014/main" id="{06ABD9B4-54EA-1033-B1BF-74B355C9855D}"/>
              </a:ext>
            </a:extLst>
          </p:cNvPr>
          <p:cNvSpPr txBox="1"/>
          <p:nvPr/>
        </p:nvSpPr>
        <p:spPr>
          <a:xfrm>
            <a:off x="1042988" y="1286912"/>
            <a:ext cx="7129412" cy="4524315"/>
          </a:xfrm>
          <a:prstGeom prst="rect">
            <a:avLst/>
          </a:prstGeom>
          <a:noFill/>
        </p:spPr>
        <p:txBody>
          <a:bodyPr wrap="square" rtlCol="0">
            <a:spAutoFit/>
          </a:bodyPr>
          <a:lstStyle/>
          <a:p>
            <a:pPr>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金＋硫黄増感</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lvl="0">
              <a:lnSpc>
                <a:spcPct val="150000"/>
              </a:lnSpc>
              <a:tabLst>
                <a:tab pos="54038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作用</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541338" lvl="0" indent="-342900">
              <a:lnSpc>
                <a:spcPct val="150000"/>
              </a:lnSpc>
              <a:buFont typeface="+mj-ea"/>
              <a:buAutoNum type="circleNumDbPlain"/>
              <a:tabLst>
                <a:tab pos="86423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電子トラップとして作用</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硫黄増感より浅い</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潜像核の</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方が強い電子トラップとなり、</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分散を起こしにくい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541338" lvl="0" indent="-342900">
              <a:lnSpc>
                <a:spcPct val="150000"/>
              </a:lnSpc>
              <a:buFont typeface="+mj-ea"/>
              <a:buAutoNum type="circleNumDbPlain"/>
              <a:tabLst>
                <a:tab pos="1365250" algn="l"/>
                <a:tab pos="86423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潜像核に金原子を含む</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金補力と同じ</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潜像核の現像可能最小サイズを小さくする効果</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66813" indent="-125413">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金原子を含む核は２個で現像可能　</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光量子２個で感光</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分散して小さな潜像核となっても現像可能となる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ct val="150000"/>
              </a:lnSpc>
              <a:buFont typeface="Symbol" panose="05050102010706020507" pitchFamily="18" charset="2"/>
              <a:buChar char=""/>
              <a:tabLst>
                <a:tab pos="1365250" algn="l"/>
                <a:tab pos="66548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金＋硫黄増感は高感度乳剤に不可欠</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a:extLst>
              <a:ext uri="{FF2B5EF4-FFF2-40B4-BE49-F238E27FC236}">
                <a16:creationId xmlns:a16="http://schemas.microsoft.com/office/drawing/2014/main" id="{0EAA6B4B-1080-CE88-9B08-7B1AEF29E6FC}"/>
              </a:ext>
            </a:extLst>
          </p:cNvPr>
          <p:cNvSpPr>
            <a:spLocks noGrp="1" noChangeArrowheads="1"/>
          </p:cNvSpPr>
          <p:nvPr>
            <p:ph type="title"/>
          </p:nvPr>
        </p:nvSpPr>
        <p:spPr>
          <a:xfrm>
            <a:off x="1042988"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(e)  </a:t>
            </a:r>
            <a:r>
              <a:rPr lang="ja-JP" altLang="en-US" sz="2200" dirty="0"/>
              <a:t>金増感、金＋硫黄増感　④　　</a:t>
            </a:r>
          </a:p>
        </p:txBody>
      </p:sp>
      <p:sp>
        <p:nvSpPr>
          <p:cNvPr id="4" name="スライド番号プレースホルダー 5">
            <a:extLst>
              <a:ext uri="{FF2B5EF4-FFF2-40B4-BE49-F238E27FC236}">
                <a16:creationId xmlns:a16="http://schemas.microsoft.com/office/drawing/2014/main" id="{06438611-BBC9-96FA-98BA-320480943A68}"/>
              </a:ext>
            </a:extLst>
          </p:cNvPr>
          <p:cNvSpPr>
            <a:spLocks noGrp="1"/>
          </p:cNvSpPr>
          <p:nvPr>
            <p:ph type="sldNum" sz="quarter" idx="12"/>
          </p:nvPr>
        </p:nvSpPr>
        <p:spPr/>
        <p:txBody>
          <a:bodyPr/>
          <a:lstStyle/>
          <a:p>
            <a:fld id="{FE68DEC0-428A-4983-A8C8-7066042355D3}" type="slidenum">
              <a:rPr lang="en-US" altLang="ja-JP"/>
              <a:pPr/>
              <a:t>18</a:t>
            </a:fld>
            <a:endParaRPr lang="en-US" altLang="ja-JP"/>
          </a:p>
        </p:txBody>
      </p:sp>
      <p:sp>
        <p:nvSpPr>
          <p:cNvPr id="6" name="テキスト ボックス 5">
            <a:extLst>
              <a:ext uri="{FF2B5EF4-FFF2-40B4-BE49-F238E27FC236}">
                <a16:creationId xmlns:a16="http://schemas.microsoft.com/office/drawing/2014/main" id="{06ABD9B4-54EA-1033-B1BF-74B355C9855D}"/>
              </a:ext>
            </a:extLst>
          </p:cNvPr>
          <p:cNvSpPr txBox="1"/>
          <p:nvPr/>
        </p:nvSpPr>
        <p:spPr>
          <a:xfrm>
            <a:off x="360362" y="1052736"/>
            <a:ext cx="7596014" cy="5187126"/>
          </a:xfrm>
          <a:prstGeom prst="rect">
            <a:avLst/>
          </a:prstGeom>
          <a:noFill/>
        </p:spPr>
        <p:txBody>
          <a:bodyPr wrap="square" rtlCol="0">
            <a:spAutoFit/>
          </a:bodyPr>
          <a:lstStyle/>
          <a:p>
            <a:pPr>
              <a:lnSpc>
                <a:spcPct val="150000"/>
              </a:lnSpc>
              <a:tabLst>
                <a:tab pos="540385" algn="l"/>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の構造</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p>
          <a:p>
            <a:pPr marL="269875">
              <a:lnSpc>
                <a:spcPct val="150000"/>
              </a:lnSpc>
              <a:tabLst>
                <a:tab pos="54038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金と銀の硫化物　</a:t>
            </a:r>
            <a:r>
              <a:rPr lang="en-US" altLang="ja-JP" sz="1800"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AgAuS</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の二量体</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dirty="0" err="1">
                <a:solidFill>
                  <a:srgbClr val="000080"/>
                </a:solidFill>
                <a:latin typeface="Century" panose="02040604050505020304" pitchFamily="18" charset="0"/>
                <a:cs typeface="Times New Roman" panose="02020603050405020304" pitchFamily="18" charset="0"/>
              </a:rPr>
              <a:t>AgAuS</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baseline="-25000" dirty="0">
                <a:solidFill>
                  <a:srgbClr val="000080"/>
                </a:solidFill>
                <a:latin typeface="Century" panose="02040604050505020304" pitchFamily="18" charset="0"/>
                <a:cs typeface="Times New Roman" panose="02020603050405020304" pitchFamily="18" charset="0"/>
              </a:rPr>
              <a:t>2</a:t>
            </a:r>
          </a:p>
          <a:p>
            <a:pPr marL="541338" indent="-342900">
              <a:lnSpc>
                <a:spcPts val="3300"/>
              </a:lnSpc>
              <a:spcBef>
                <a:spcPts val="1000"/>
              </a:spcBef>
              <a:buFont typeface="Symbol" panose="05050102010706020507" pitchFamily="18" charset="2"/>
              <a:buChar char=""/>
              <a:tabLst>
                <a:tab pos="540385"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キンク位の</a:t>
            </a:r>
            <a:r>
              <a:rPr lang="ja-JP" altLang="ja-JP" kern="100" dirty="0">
                <a:solidFill>
                  <a:srgbClr val="000080"/>
                </a:solidFill>
                <a:latin typeface="Century" panose="02040604050505020304" pitchFamily="18" charset="0"/>
                <a:cs typeface="Times New Roman" panose="02020603050405020304" pitchFamily="18" charset="0"/>
              </a:rPr>
              <a:t>ハロゲン</a:t>
            </a:r>
            <a:r>
              <a:rPr lang="ja-JP" altLang="en-US" kern="100" dirty="0">
                <a:solidFill>
                  <a:srgbClr val="000080"/>
                </a:solidFill>
                <a:latin typeface="Century" panose="02040604050505020304" pitchFamily="18" charset="0"/>
                <a:cs typeface="Times New Roman" panose="02020603050405020304" pitchFamily="18" charset="0"/>
              </a:rPr>
              <a:t>化物</a:t>
            </a:r>
            <a:r>
              <a:rPr lang="ja-JP" altLang="ja-JP" kern="100" dirty="0">
                <a:solidFill>
                  <a:srgbClr val="000080"/>
                </a:solidFill>
                <a:latin typeface="Century" panose="02040604050505020304" pitchFamily="18" charset="0"/>
                <a:cs typeface="Times New Roman" panose="02020603050405020304" pitchFamily="18" charset="0"/>
              </a:rPr>
              <a:t>イオン</a:t>
            </a:r>
            <a:r>
              <a:rPr lang="en-US" altLang="ja-JP" kern="100" dirty="0">
                <a:solidFill>
                  <a:srgbClr val="000080"/>
                </a:solidFill>
                <a:latin typeface="Century" panose="02040604050505020304" pitchFamily="18" charset="0"/>
                <a:cs typeface="Times New Roman" panose="02020603050405020304" pitchFamily="18" charset="0"/>
              </a:rPr>
              <a:t>2</a:t>
            </a:r>
            <a:r>
              <a:rPr lang="ja-JP" altLang="en-US" kern="100" dirty="0">
                <a:solidFill>
                  <a:srgbClr val="000080"/>
                </a:solidFill>
                <a:latin typeface="Century" panose="02040604050505020304" pitchFamily="18" charset="0"/>
                <a:cs typeface="Times New Roman" panose="02020603050405020304" pitchFamily="18" charset="0"/>
              </a:rPr>
              <a:t>個と</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a:t>
            </a:r>
            <a:r>
              <a:rPr lang="ja-JP" altLang="ja-JP" kern="100" dirty="0">
                <a:solidFill>
                  <a:srgbClr val="000080"/>
                </a:solidFill>
                <a:latin typeface="Century" panose="02040604050505020304" pitchFamily="18" charset="0"/>
                <a:cs typeface="Times New Roman" panose="02020603050405020304" pitchFamily="18" charset="0"/>
              </a:rPr>
              <a:t>硫黄イオン</a:t>
            </a:r>
            <a:r>
              <a:rPr lang="en-US" altLang="ja-JP" kern="100" dirty="0">
                <a:solidFill>
                  <a:srgbClr val="000080"/>
                </a:solidFill>
                <a:latin typeface="Century" panose="02040604050505020304" pitchFamily="18" charset="0"/>
                <a:cs typeface="Times New Roman" panose="02020603050405020304" pitchFamily="18" charset="0"/>
              </a:rPr>
              <a:t>S</a:t>
            </a:r>
            <a:r>
              <a:rPr lang="en-US" altLang="ja-JP" kern="100" baseline="30000" dirty="0">
                <a:solidFill>
                  <a:srgbClr val="000080"/>
                </a:solidFill>
                <a:latin typeface="Symbol" panose="05050102010706020507" pitchFamily="18" charset="2"/>
                <a:cs typeface="Times New Roman" panose="02020603050405020304" pitchFamily="18" charset="0"/>
              </a:rPr>
              <a:t>-</a:t>
            </a:r>
            <a:r>
              <a:rPr lang="en-US" altLang="ja-JP" kern="100" baseline="30000" dirty="0">
                <a:solidFill>
                  <a:srgbClr val="000080"/>
                </a:solidFill>
                <a:latin typeface="Century" panose="02040604050505020304" pitchFamily="18" charset="0"/>
                <a:cs typeface="Times New Roman" panose="02020603050405020304" pitchFamily="18" charset="0"/>
              </a:rPr>
              <a:t>2</a:t>
            </a:r>
            <a:r>
              <a:rPr lang="ja-JP" altLang="en-US" kern="100" dirty="0" err="1">
                <a:solidFill>
                  <a:srgbClr val="000080"/>
                </a:solidFill>
                <a:latin typeface="Century" panose="02040604050505020304" pitchFamily="18" charset="0"/>
                <a:cs typeface="Times New Roman" panose="02020603050405020304" pitchFamily="18" charset="0"/>
              </a:rPr>
              <a:t>とが</a:t>
            </a:r>
            <a:r>
              <a:rPr lang="ja-JP" altLang="ja-JP" kern="100" dirty="0">
                <a:solidFill>
                  <a:srgbClr val="000080"/>
                </a:solidFill>
                <a:latin typeface="Century" panose="02040604050505020304" pitchFamily="18" charset="0"/>
                <a:cs typeface="Times New Roman" panose="02020603050405020304" pitchFamily="18" charset="0"/>
              </a:rPr>
              <a:t>置換</a:t>
            </a:r>
            <a:r>
              <a:rPr lang="en-US" altLang="ja-JP" kern="100" dirty="0">
                <a:solidFill>
                  <a:srgbClr val="000080"/>
                </a:solidFill>
                <a:latin typeface="Century" panose="02040604050505020304" pitchFamily="18" charset="0"/>
                <a:cs typeface="Times New Roman" panose="02020603050405020304" pitchFamily="18" charset="0"/>
              </a:rPr>
              <a:t> = </a:t>
            </a:r>
            <a:r>
              <a:rPr lang="ja-JP" altLang="en-US" kern="100" dirty="0">
                <a:solidFill>
                  <a:srgbClr val="000080"/>
                </a:solidFill>
                <a:latin typeface="Century" panose="02040604050505020304" pitchFamily="18" charset="0"/>
                <a:cs typeface="Times New Roman" panose="02020603050405020304" pitchFamily="18" charset="0"/>
              </a:rPr>
              <a:t>硫黄増感と同じ</a:t>
            </a:r>
            <a:endParaRPr lang="en-US" altLang="ja-JP" kern="100" dirty="0">
              <a:solidFill>
                <a:srgbClr val="000080"/>
              </a:solidFill>
              <a:latin typeface="Century" panose="02040604050505020304" pitchFamily="18" charset="0"/>
              <a:cs typeface="Times New Roman" panose="02020603050405020304" pitchFamily="18" charset="0"/>
            </a:endParaRPr>
          </a:p>
          <a:p>
            <a:pPr marL="541338" indent="-342900">
              <a:lnSpc>
                <a:spcPts val="3300"/>
              </a:lnSpc>
              <a:spcBef>
                <a:spcPts val="1000"/>
              </a:spcBef>
              <a:buFont typeface="Symbol" panose="05050102010706020507" pitchFamily="18" charset="2"/>
              <a:buChar char=""/>
              <a:tabLst>
                <a:tab pos="540385"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電荷を補償する</a:t>
            </a:r>
            <a:r>
              <a:rPr lang="en-US" altLang="ja-JP" kern="100" dirty="0">
                <a:solidFill>
                  <a:srgbClr val="000080"/>
                </a:solidFill>
                <a:latin typeface="Century" panose="02040604050505020304" pitchFamily="18" charset="0"/>
                <a:cs typeface="Times New Roman" panose="02020603050405020304" pitchFamily="18" charset="0"/>
              </a:rPr>
              <a:t>2</a:t>
            </a:r>
            <a:r>
              <a:rPr lang="ja-JP" altLang="en-US" kern="100" dirty="0">
                <a:solidFill>
                  <a:srgbClr val="000080"/>
                </a:solidFill>
                <a:latin typeface="Century" panose="02040604050505020304" pitchFamily="18" charset="0"/>
                <a:cs typeface="Times New Roman" panose="02020603050405020304" pitchFamily="18" charset="0"/>
              </a:rPr>
              <a:t>個の格子間イオンのうち</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Century" panose="02040604050505020304" pitchFamily="18" charset="0"/>
                <a:cs typeface="Times New Roman" panose="02020603050405020304" pitchFamily="18" charset="0"/>
              </a:rPr>
              <a:t>1</a:t>
            </a:r>
            <a:r>
              <a:rPr lang="ja-JP" altLang="en-US" kern="100" dirty="0">
                <a:solidFill>
                  <a:srgbClr val="000080"/>
                </a:solidFill>
                <a:latin typeface="Century" panose="02040604050505020304" pitchFamily="18" charset="0"/>
                <a:cs typeface="Times New Roman" panose="02020603050405020304" pitchFamily="18" charset="0"/>
              </a:rPr>
              <a:t>個が金イオン</a:t>
            </a:r>
            <a:r>
              <a:rPr lang="en-US" altLang="ja-JP" kern="100" dirty="0">
                <a:solidFill>
                  <a:srgbClr val="000080"/>
                </a:solidFill>
                <a:latin typeface="Century" panose="02040604050505020304" pitchFamily="18" charset="0"/>
                <a:cs typeface="Times New Roman" panose="02020603050405020304" pitchFamily="18" charset="0"/>
              </a:rPr>
              <a:t>Au</a:t>
            </a:r>
            <a:r>
              <a:rPr lang="en-US" altLang="ja-JP" kern="100" baseline="30000" dirty="0">
                <a:solidFill>
                  <a:srgbClr val="000080"/>
                </a:solidFill>
                <a:latin typeface="Century" panose="02040604050505020304" pitchFamily="18" charset="0"/>
                <a:cs typeface="Times New Roman" panose="02020603050405020304" pitchFamily="18" charset="0"/>
              </a:rPr>
              <a:t>+</a:t>
            </a:r>
            <a:r>
              <a:rPr lang="ja-JP" altLang="en-US" kern="100" dirty="0">
                <a:solidFill>
                  <a:srgbClr val="000080"/>
                </a:solidFill>
                <a:latin typeface="Century" panose="02040604050505020304" pitchFamily="18" charset="0"/>
                <a:cs typeface="Times New Roman" panose="02020603050405020304" pitchFamily="18" charset="0"/>
              </a:rPr>
              <a:t>と置換</a:t>
            </a:r>
            <a:endParaRPr lang="en-US" altLang="ja-JP" kern="100" dirty="0">
              <a:solidFill>
                <a:srgbClr val="000080"/>
              </a:solidFill>
              <a:latin typeface="Century" panose="02040604050505020304" pitchFamily="18" charset="0"/>
              <a:cs typeface="Times New Roman" panose="02020603050405020304" pitchFamily="18" charset="0"/>
            </a:endParaRPr>
          </a:p>
          <a:p>
            <a:pPr marL="541338" indent="-342900">
              <a:lnSpc>
                <a:spcPts val="3300"/>
              </a:lnSpc>
              <a:spcBef>
                <a:spcPts val="1000"/>
              </a:spcBef>
              <a:buFont typeface="Symbol" panose="05050102010706020507" pitchFamily="18" charset="2"/>
              <a:buChar char=""/>
              <a:tabLst>
                <a:tab pos="540385"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格子間イオンは水素分子状オービタルを作る</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金イオンを含むとエネルギー準位が浅くなる</a:t>
            </a:r>
            <a:endParaRPr lang="en-US" altLang="ja-JP" kern="100" dirty="0">
              <a:solidFill>
                <a:srgbClr val="000080"/>
              </a:solidFill>
              <a:latin typeface="Century" panose="02040604050505020304" pitchFamily="18" charset="0"/>
              <a:cs typeface="Times New Roman" panose="02020603050405020304" pitchFamily="18" charset="0"/>
            </a:endParaRPr>
          </a:p>
          <a:p>
            <a:pPr marL="541338" lvl="0" indent="-342900">
              <a:lnSpc>
                <a:spcPts val="3300"/>
              </a:lnSpc>
              <a:spcBef>
                <a:spcPts val="1000"/>
              </a:spcBef>
              <a:buFont typeface="Symbol" panose="05050102010706020507" pitchFamily="18" charset="2"/>
              <a:buChar char=""/>
              <a:tabLst>
                <a:tab pos="540385" algn="l"/>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金イオンの方がイオン半径が大きい</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オービタルを作る作用が弱い</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sz="1800" kern="10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電子の捕獲</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断面積が大きい</a:t>
            </a:r>
            <a:endParaRPr lang="ja-JP" altLang="ja-JP" sz="18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7" name="図 6">
            <a:extLst>
              <a:ext uri="{FF2B5EF4-FFF2-40B4-BE49-F238E27FC236}">
                <a16:creationId xmlns:a16="http://schemas.microsoft.com/office/drawing/2014/main" id="{D647BE44-F209-4874-8E5C-F03AD4BF9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8731" y="1860922"/>
            <a:ext cx="3319272" cy="3855720"/>
          </a:xfrm>
          <a:prstGeom prst="rect">
            <a:avLst/>
          </a:prstGeom>
        </p:spPr>
      </p:pic>
      <p:sp>
        <p:nvSpPr>
          <p:cNvPr id="10" name="テキスト ボックス 9">
            <a:extLst>
              <a:ext uri="{FF2B5EF4-FFF2-40B4-BE49-F238E27FC236}">
                <a16:creationId xmlns:a16="http://schemas.microsoft.com/office/drawing/2014/main" id="{C845DD8A-1087-4C36-9A25-57DF6681AC42}"/>
              </a:ext>
            </a:extLst>
          </p:cNvPr>
          <p:cNvSpPr txBox="1"/>
          <p:nvPr/>
        </p:nvSpPr>
        <p:spPr>
          <a:xfrm>
            <a:off x="5726723" y="5735912"/>
            <a:ext cx="3385009" cy="523220"/>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T.Tani</a:t>
            </a:r>
            <a:r>
              <a:rPr kumimoji="1" lang="en-US" altLang="ja-JP" sz="1400" dirty="0">
                <a:latin typeface="Times New Roman" panose="02020603050405020304" pitchFamily="18" charset="0"/>
                <a:cs typeface="Times New Roman" panose="02020603050405020304" pitchFamily="18" charset="0"/>
              </a:rPr>
              <a:t>, et al.  J. Imaging Sci.</a:t>
            </a:r>
            <a:r>
              <a:rPr lang="ja-JP" altLang="en-US"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Tcch</a:t>
            </a:r>
            <a:r>
              <a:rPr lang="en-US" altLang="ja-JP" sz="1400" dirty="0">
                <a:latin typeface="Times New Roman" panose="02020603050405020304" pitchFamily="18" charset="0"/>
                <a:cs typeface="Times New Roman" panose="02020603050405020304" pitchFamily="18" charset="0"/>
              </a:rPr>
              <a:t>.</a:t>
            </a:r>
            <a:r>
              <a:rPr kumimoji="1" lang="en-US" altLang="ja-JP" sz="1400" dirty="0">
                <a:latin typeface="Times New Roman" panose="02020603050405020304" pitchFamily="18" charset="0"/>
                <a:cs typeface="Times New Roman" panose="02020603050405020304" pitchFamily="18" charset="0"/>
              </a:rPr>
              <a:t>, </a:t>
            </a:r>
            <a:br>
              <a:rPr kumimoji="1" lang="en-US" altLang="ja-JP" sz="1400" dirty="0">
                <a:latin typeface="Times New Roman" panose="02020603050405020304" pitchFamily="18" charset="0"/>
                <a:cs typeface="Times New Roman" panose="02020603050405020304" pitchFamily="18" charset="0"/>
              </a:rPr>
            </a:br>
            <a:r>
              <a:rPr lang="en-US" altLang="ja-JP" sz="1400" b="1" dirty="0">
                <a:latin typeface="Times New Roman" panose="02020603050405020304" pitchFamily="18" charset="0"/>
                <a:cs typeface="Times New Roman" panose="02020603050405020304" pitchFamily="18" charset="0"/>
              </a:rPr>
              <a:t>44</a:t>
            </a:r>
            <a:r>
              <a:rPr kumimoji="1" lang="en-US" altLang="ja-JP" sz="1400" dirty="0">
                <a:latin typeface="Times New Roman" panose="02020603050405020304" pitchFamily="18" charset="0"/>
                <a:cs typeface="Times New Roman" panose="02020603050405020304" pitchFamily="18" charset="0"/>
              </a:rPr>
              <a:t>, 242 (</a:t>
            </a:r>
            <a:r>
              <a:rPr lang="en-US" altLang="ja-JP" sz="1400" dirty="0">
                <a:latin typeface="Times New Roman" panose="02020603050405020304" pitchFamily="18" charset="0"/>
                <a:cs typeface="Times New Roman" panose="02020603050405020304" pitchFamily="18" charset="0"/>
              </a:rPr>
              <a:t>2000</a:t>
            </a:r>
            <a:r>
              <a:rPr kumimoji="1" lang="en-US" altLang="ja-JP" sz="1400" dirty="0">
                <a:latin typeface="Times New Roman" panose="02020603050405020304" pitchFamily="18" charset="0"/>
                <a:cs typeface="Times New Roman" panose="02020603050405020304" pitchFamily="18" charset="0"/>
              </a:rPr>
              <a:t>)</a:t>
            </a:r>
          </a:p>
        </p:txBody>
      </p:sp>
      <p:sp>
        <p:nvSpPr>
          <p:cNvPr id="9" name="正方形/長方形 8">
            <a:extLst>
              <a:ext uri="{FF2B5EF4-FFF2-40B4-BE49-F238E27FC236}">
                <a16:creationId xmlns:a16="http://schemas.microsoft.com/office/drawing/2014/main" id="{D92B9DD9-8EB0-4646-99B0-4CB1E5B38916}"/>
              </a:ext>
            </a:extLst>
          </p:cNvPr>
          <p:cNvSpPr/>
          <p:nvPr/>
        </p:nvSpPr>
        <p:spPr>
          <a:xfrm>
            <a:off x="8686800" y="1772816"/>
            <a:ext cx="457200"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24059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a:extLst>
              <a:ext uri="{FF2B5EF4-FFF2-40B4-BE49-F238E27FC236}">
                <a16:creationId xmlns:a16="http://schemas.microsoft.com/office/drawing/2014/main" id="{0EAA6B4B-1080-CE88-9B08-7B1AEF29E6FC}"/>
              </a:ext>
            </a:extLst>
          </p:cNvPr>
          <p:cNvSpPr>
            <a:spLocks noGrp="1" noChangeArrowheads="1"/>
          </p:cNvSpPr>
          <p:nvPr>
            <p:ph type="title"/>
          </p:nvPr>
        </p:nvSpPr>
        <p:spPr>
          <a:xfrm>
            <a:off x="1042988"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(e)  </a:t>
            </a:r>
            <a:r>
              <a:rPr lang="ja-JP" altLang="en-US" sz="2200" dirty="0"/>
              <a:t>金増感、金＋硫黄増感　⑤　　</a:t>
            </a:r>
          </a:p>
        </p:txBody>
      </p:sp>
      <p:sp>
        <p:nvSpPr>
          <p:cNvPr id="4" name="スライド番号プレースホルダー 5">
            <a:extLst>
              <a:ext uri="{FF2B5EF4-FFF2-40B4-BE49-F238E27FC236}">
                <a16:creationId xmlns:a16="http://schemas.microsoft.com/office/drawing/2014/main" id="{06438611-BBC9-96FA-98BA-320480943A68}"/>
              </a:ext>
            </a:extLst>
          </p:cNvPr>
          <p:cNvSpPr>
            <a:spLocks noGrp="1"/>
          </p:cNvSpPr>
          <p:nvPr>
            <p:ph type="sldNum" sz="quarter" idx="12"/>
          </p:nvPr>
        </p:nvSpPr>
        <p:spPr/>
        <p:txBody>
          <a:bodyPr/>
          <a:lstStyle/>
          <a:p>
            <a:fld id="{FE68DEC0-428A-4983-A8C8-7066042355D3}" type="slidenum">
              <a:rPr lang="en-US" altLang="ja-JP"/>
              <a:pPr/>
              <a:t>19</a:t>
            </a:fld>
            <a:endParaRPr lang="en-US" altLang="ja-JP"/>
          </a:p>
        </p:txBody>
      </p:sp>
      <p:sp>
        <p:nvSpPr>
          <p:cNvPr id="6" name="テキスト ボックス 5">
            <a:extLst>
              <a:ext uri="{FF2B5EF4-FFF2-40B4-BE49-F238E27FC236}">
                <a16:creationId xmlns:a16="http://schemas.microsoft.com/office/drawing/2014/main" id="{06ABD9B4-54EA-1033-B1BF-74B355C9855D}"/>
              </a:ext>
            </a:extLst>
          </p:cNvPr>
          <p:cNvSpPr txBox="1"/>
          <p:nvPr/>
        </p:nvSpPr>
        <p:spPr>
          <a:xfrm>
            <a:off x="773993" y="1412776"/>
            <a:ext cx="7596014" cy="3793090"/>
          </a:xfrm>
          <a:prstGeom prst="rect">
            <a:avLst/>
          </a:prstGeom>
          <a:noFill/>
        </p:spPr>
        <p:txBody>
          <a:bodyPr wrap="square" rtlCol="0">
            <a:spAutoFit/>
          </a:bodyPr>
          <a:lstStyle/>
          <a:p>
            <a:pPr>
              <a:lnSpc>
                <a:spcPct val="150000"/>
              </a:lnSpc>
              <a:tabLst>
                <a:tab pos="540385" algn="l"/>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金＋硫黄</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と硫黄増感核の比較</a:t>
            </a:r>
            <a:endParaRPr lang="en-US" altLang="ja-JP" kern="100" baseline="-25000" dirty="0">
              <a:solidFill>
                <a:srgbClr val="000080"/>
              </a:solidFill>
              <a:latin typeface="Century" panose="02040604050505020304" pitchFamily="18" charset="0"/>
              <a:cs typeface="Times New Roman" panose="02020603050405020304" pitchFamily="18" charset="0"/>
            </a:endParaRPr>
          </a:p>
          <a:p>
            <a:pPr marL="342900" indent="-342900">
              <a:lnSpc>
                <a:spcPts val="3300"/>
              </a:lnSpc>
              <a:spcBef>
                <a:spcPts val="1000"/>
              </a:spcBef>
              <a:buFont typeface="Symbol" panose="05050102010706020507" pitchFamily="18" charset="2"/>
              <a:buChar char=""/>
              <a:tabLst>
                <a:tab pos="540385"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エネルギー準位が浅い</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　潜像核の電子トラップと競合しない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潜像核の分散を起こさない</a:t>
            </a:r>
            <a:endParaRPr lang="en-US" altLang="ja-JP" kern="100" dirty="0">
              <a:solidFill>
                <a:srgbClr val="000080"/>
              </a:solidFill>
              <a:latin typeface="Century" panose="02040604050505020304" pitchFamily="18" charset="0"/>
              <a:cs typeface="Times New Roman" panose="02020603050405020304" pitchFamily="18" charset="0"/>
            </a:endParaRPr>
          </a:p>
          <a:p>
            <a:pPr marL="342900" lvl="0" indent="-342900">
              <a:lnSpc>
                <a:spcPts val="3300"/>
              </a:lnSpc>
              <a:spcBef>
                <a:spcPts val="1000"/>
              </a:spcBef>
              <a:buFont typeface="Symbol" panose="05050102010706020507" pitchFamily="18" charset="2"/>
              <a:buChar char=""/>
              <a:tabLst>
                <a:tab pos="540385" algn="l"/>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金イオンの方がイオン半径が大きい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捕獲断面積が大きい</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　広く電子を集められる</a:t>
            </a:r>
            <a:endParaRPr lang="en-US" altLang="ja-JP" kern="100" dirty="0">
              <a:solidFill>
                <a:srgbClr val="000080"/>
              </a:solidFill>
              <a:latin typeface="Century" panose="02040604050505020304" pitchFamily="18" charset="0"/>
              <a:cs typeface="Times New Roman" panose="02020603050405020304" pitchFamily="18" charset="0"/>
            </a:endParaRPr>
          </a:p>
          <a:p>
            <a:pPr marL="342900" lvl="0" indent="-342900">
              <a:lnSpc>
                <a:spcPts val="3300"/>
              </a:lnSpc>
              <a:spcBef>
                <a:spcPts val="1000"/>
              </a:spcBef>
              <a:buFont typeface="Symbol" panose="05050102010706020507" pitchFamily="18" charset="2"/>
              <a:buChar char=""/>
              <a:tabLst>
                <a:tab pos="540385" algn="l"/>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金イオンの組み込みは硫化銀</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量体のそれ以上の成長を抑える</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カブリ核形成を阻害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カブリ防止</a:t>
            </a:r>
            <a:endPar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lvl="0">
              <a:lnSpc>
                <a:spcPct val="150000"/>
              </a:lnSpc>
              <a:buClr>
                <a:srgbClr val="FF0000"/>
              </a:buClr>
              <a:tabLst>
                <a:tab pos="540385" algn="l"/>
                <a:tab pos="1365250" algn="l"/>
              </a:tabLst>
            </a:pPr>
            <a:endParaRPr lang="ja-JP" altLang="ja-JP" sz="18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969423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A7C48E20-BFE3-C3EC-F0FA-66BA572E3673}"/>
              </a:ext>
            </a:extLst>
          </p:cNvPr>
          <p:cNvSpPr>
            <a:spLocks noGrp="1" noChangeArrowheads="1"/>
          </p:cNvSpPr>
          <p:nvPr>
            <p:ph type="title"/>
          </p:nvPr>
        </p:nvSpPr>
        <p:spPr>
          <a:xfrm>
            <a:off x="1403350" y="88959"/>
            <a:ext cx="7740650" cy="719138"/>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1</a:t>
            </a:r>
            <a:r>
              <a:rPr lang="ja-JP" altLang="en-US" sz="2500" dirty="0"/>
              <a:t>．増感の方法</a:t>
            </a:r>
            <a:endParaRPr lang="ja-JP" altLang="en-US" sz="2200" dirty="0"/>
          </a:p>
        </p:txBody>
      </p:sp>
      <p:sp>
        <p:nvSpPr>
          <p:cNvPr id="4" name="スライド番号プレースホルダー 5">
            <a:extLst>
              <a:ext uri="{FF2B5EF4-FFF2-40B4-BE49-F238E27FC236}">
                <a16:creationId xmlns:a16="http://schemas.microsoft.com/office/drawing/2014/main" id="{D30F1AA6-79D8-B4AD-1D17-7285275341C2}"/>
              </a:ext>
            </a:extLst>
          </p:cNvPr>
          <p:cNvSpPr>
            <a:spLocks noGrp="1"/>
          </p:cNvSpPr>
          <p:nvPr>
            <p:ph type="sldNum" sz="quarter" idx="12"/>
          </p:nvPr>
        </p:nvSpPr>
        <p:spPr/>
        <p:txBody>
          <a:bodyPr/>
          <a:lstStyle/>
          <a:p>
            <a:fld id="{DE9552DA-E320-494E-AF19-FB857FCA4A32}" type="slidenum">
              <a:rPr lang="en-US" altLang="ja-JP"/>
              <a:pPr/>
              <a:t>2</a:t>
            </a:fld>
            <a:endParaRPr lang="en-US" altLang="ja-JP"/>
          </a:p>
        </p:txBody>
      </p:sp>
      <p:sp>
        <p:nvSpPr>
          <p:cNvPr id="6" name="テキスト ボックス 5">
            <a:extLst>
              <a:ext uri="{FF2B5EF4-FFF2-40B4-BE49-F238E27FC236}">
                <a16:creationId xmlns:a16="http://schemas.microsoft.com/office/drawing/2014/main" id="{A474BF02-54DA-508B-F2A8-4415C863D0F1}"/>
              </a:ext>
            </a:extLst>
          </p:cNvPr>
          <p:cNvSpPr txBox="1"/>
          <p:nvPr/>
        </p:nvSpPr>
        <p:spPr>
          <a:xfrm>
            <a:off x="837928" y="880452"/>
            <a:ext cx="7848872" cy="5242461"/>
          </a:xfrm>
          <a:prstGeom prst="rect">
            <a:avLst/>
          </a:prstGeom>
          <a:noFill/>
        </p:spPr>
        <p:txBody>
          <a:bodyPr wrap="square" rtlCol="0">
            <a:spAutoFit/>
          </a:bodyPr>
          <a:lstStyle/>
          <a:p>
            <a:pPr marL="447675" lvl="2" algn="just">
              <a:lnSpc>
                <a:spcPct val="150000"/>
              </a:lnSpc>
              <a:tabLst>
                <a:tab pos="1365250" algn="l"/>
                <a:tab pos="54038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 ＝ ハロゲン化銀の光分解反応の促進</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447675" lvl="2" algn="just">
              <a:lnSpc>
                <a:spcPct val="150000"/>
              </a:lnSpc>
              <a:tabLst>
                <a:tab pos="1365250" algn="l"/>
                <a:tab pos="54038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光化学反応</a:t>
            </a:r>
            <a:r>
              <a:rPr lang="ja-JP" altLang="en-US"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で</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は</a:t>
            </a:r>
            <a:r>
              <a:rPr lang="ja-JP" altLang="en-US"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、反応は</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２段階で進行</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66813" lvl="3" indent="-242888" algn="just">
              <a:lnSpc>
                <a:spcPct val="150000"/>
              </a:lnSpc>
              <a:buFont typeface="+mj-ea"/>
              <a:buAutoNum type="circleNumDbPlain"/>
              <a:tabLst>
                <a:tab pos="1365250"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第一段階</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光量子の吸収と電子の励起</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66813" lvl="3" indent="-242888" algn="just">
              <a:lnSpc>
                <a:spcPct val="150000"/>
              </a:lnSpc>
              <a:buFont typeface="+mj-ea"/>
              <a:buAutoNum type="circleNumDbPlain"/>
              <a:tabLst>
                <a:tab pos="1365250"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第二段階</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励起した電子の継続反応</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09600" indent="15875" algn="just">
              <a:lnSpc>
                <a:spcPct val="150000"/>
              </a:lnSpc>
              <a:tabLst>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どちらかの段階を促進してやることにより、感度は上昇する。</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1688" lvl="2" indent="-354013" algn="just">
              <a:lnSpc>
                <a:spcPct val="150000"/>
              </a:lnSpc>
              <a:spcBef>
                <a:spcPts val="1000"/>
              </a:spcBef>
              <a:buFont typeface="Wingdings" panose="05000000000000000000" pitchFamily="2" charset="2"/>
              <a:buChar char=""/>
              <a:tabLst>
                <a:tab pos="540385" algn="l"/>
                <a:tab pos="1365250" algn="l"/>
                <a:tab pos="388620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第一段階の増感</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光量子の吸収量の増加</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447675" indent="457200">
              <a:lnSpc>
                <a:spcPct val="150000"/>
              </a:lnSpc>
              <a:tabLst>
                <a:tab pos="1365250" algn="l"/>
                <a:tab pos="388620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方法</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分光増感</a:t>
            </a:r>
            <a:endPar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801688" indent="457200">
              <a:lnSpc>
                <a:spcPct val="150000"/>
              </a:lnSpc>
              <a:tabLst>
                <a:tab pos="1365250" algn="l"/>
                <a:tab pos="3886200" algn="l"/>
              </a:tabLst>
            </a:pPr>
            <a:r>
              <a:rPr lang="ja-JP" altLang="en-US"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放射線の場合、エネルギー付与量の増大</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1688" lvl="2" indent="-354013" algn="just">
              <a:lnSpc>
                <a:spcPct val="150000"/>
              </a:lnSpc>
              <a:spcBef>
                <a:spcPts val="1000"/>
              </a:spcBef>
              <a:buFont typeface="Wingdings" panose="05000000000000000000" pitchFamily="2" charset="2"/>
              <a:buChar char=""/>
              <a:tabLst>
                <a:tab pos="540385" algn="l"/>
                <a:tab pos="1365250" algn="l"/>
                <a:tab pos="388620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第二段階の増感</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励起状態の有効利用 </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量子収率の増大</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447675" indent="457200" algn="just">
              <a:lnSpc>
                <a:spcPct val="150000"/>
              </a:lnSpc>
              <a:tabLst>
                <a:tab pos="1365250" algn="l"/>
                <a:tab pos="388620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方法</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化学増感</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1955968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430EFD43-D24B-F27C-F896-6217B233B04A}"/>
              </a:ext>
            </a:extLst>
          </p:cNvPr>
          <p:cNvSpPr>
            <a:spLocks noGrp="1" noChangeArrowheads="1"/>
          </p:cNvSpPr>
          <p:nvPr>
            <p:ph type="title"/>
          </p:nvPr>
        </p:nvSpPr>
        <p:spPr>
          <a:xfrm>
            <a:off x="755650" y="44450"/>
            <a:ext cx="774065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(f)</a:t>
            </a:r>
            <a:r>
              <a:rPr lang="ja-JP" altLang="en-US" sz="2200" dirty="0"/>
              <a:t>　還元増感　①　</a:t>
            </a:r>
          </a:p>
        </p:txBody>
      </p:sp>
      <p:sp>
        <p:nvSpPr>
          <p:cNvPr id="4" name="スライド番号プレースホルダー 5">
            <a:extLst>
              <a:ext uri="{FF2B5EF4-FFF2-40B4-BE49-F238E27FC236}">
                <a16:creationId xmlns:a16="http://schemas.microsoft.com/office/drawing/2014/main" id="{7811699C-E4BE-F9AC-1643-1F687D2B2499}"/>
              </a:ext>
            </a:extLst>
          </p:cNvPr>
          <p:cNvSpPr>
            <a:spLocks noGrp="1"/>
          </p:cNvSpPr>
          <p:nvPr>
            <p:ph type="sldNum" sz="quarter" idx="12"/>
          </p:nvPr>
        </p:nvSpPr>
        <p:spPr/>
        <p:txBody>
          <a:bodyPr/>
          <a:lstStyle/>
          <a:p>
            <a:fld id="{AE894E11-DB0C-4BA7-9806-08332A68BD1A}" type="slidenum">
              <a:rPr lang="en-US" altLang="ja-JP"/>
              <a:pPr/>
              <a:t>20</a:t>
            </a:fld>
            <a:endParaRPr lang="en-US" altLang="ja-JP"/>
          </a:p>
        </p:txBody>
      </p:sp>
      <p:sp>
        <p:nvSpPr>
          <p:cNvPr id="6" name="テキスト ボックス 5">
            <a:extLst>
              <a:ext uri="{FF2B5EF4-FFF2-40B4-BE49-F238E27FC236}">
                <a16:creationId xmlns:a16="http://schemas.microsoft.com/office/drawing/2014/main" id="{8134E724-D1E6-0E80-714A-0F5632AB5225}"/>
              </a:ext>
            </a:extLst>
          </p:cNvPr>
          <p:cNvSpPr txBox="1"/>
          <p:nvPr/>
        </p:nvSpPr>
        <p:spPr>
          <a:xfrm>
            <a:off x="1043608" y="1339850"/>
            <a:ext cx="7200800" cy="4524315"/>
          </a:xfrm>
          <a:prstGeom prst="rect">
            <a:avLst/>
          </a:prstGeom>
          <a:noFill/>
        </p:spPr>
        <p:txBody>
          <a:bodyPr wrap="square" rtlCol="0">
            <a:spAutoFit/>
          </a:bodyPr>
          <a:lstStyle/>
          <a:p>
            <a:pPr marL="342900" lvl="0" indent="-342900">
              <a:lnSpc>
                <a:spcPts val="3600"/>
              </a:lnSpc>
              <a:buFont typeface="Symbol" panose="05050102010706020507" pitchFamily="18" charset="2"/>
              <a:buChar char=""/>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増感剤：　穏やかな還元剤、塩化第一錫</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(SnCl</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676400" indent="-286385">
              <a:lnSpc>
                <a:spcPts val="36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Dimethyl amine borane (DMAB</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CH</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NH</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BH)</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など</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600"/>
              </a:lnSpc>
              <a:buFont typeface="Symbol" panose="05050102010706020507" pitchFamily="18" charset="2"/>
              <a:buChar char=""/>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増感処理：　増感剤を乳剤に添加、加熱処理</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銀イオンを銀原子に還元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銀核を表面に形成</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600"/>
              </a:lnSpc>
              <a:buFont typeface="Symbol" panose="05050102010706020507" pitchFamily="18" charset="2"/>
              <a:buChar char=""/>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増感核：微小な銀</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原子の</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63270">
              <a:lnSpc>
                <a:spcPts val="36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還元増感核はそのままでは現像</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を開始し</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ない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63270">
              <a:lnSpc>
                <a:spcPts val="36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62000">
              <a:lnSpc>
                <a:spcPts val="36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潜像核よりサイズの小さい</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252730">
              <a:lnSpc>
                <a:spcPts val="36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化学的に形成された銀核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露光でできる潜像核とは異なる性質</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a:extLst>
              <a:ext uri="{FF2B5EF4-FFF2-40B4-BE49-F238E27FC236}">
                <a16:creationId xmlns:a16="http://schemas.microsoft.com/office/drawing/2014/main" id="{0B4857E1-4A46-B214-574F-9AB7671D6743}"/>
              </a:ext>
            </a:extLst>
          </p:cNvPr>
          <p:cNvSpPr>
            <a:spLocks noGrp="1" noChangeArrowheads="1"/>
          </p:cNvSpPr>
          <p:nvPr>
            <p:ph type="title"/>
          </p:nvPr>
        </p:nvSpPr>
        <p:spPr>
          <a:xfrm>
            <a:off x="755650" y="44450"/>
            <a:ext cx="774065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(f)</a:t>
            </a:r>
            <a:r>
              <a:rPr lang="ja-JP" altLang="en-US" sz="2200" dirty="0"/>
              <a:t>　還元増感　②　</a:t>
            </a:r>
          </a:p>
        </p:txBody>
      </p:sp>
      <p:sp>
        <p:nvSpPr>
          <p:cNvPr id="4" name="スライド番号プレースホルダー 5">
            <a:extLst>
              <a:ext uri="{FF2B5EF4-FFF2-40B4-BE49-F238E27FC236}">
                <a16:creationId xmlns:a16="http://schemas.microsoft.com/office/drawing/2014/main" id="{A1366523-5020-F54E-A321-DB1AC89ACBA3}"/>
              </a:ext>
            </a:extLst>
          </p:cNvPr>
          <p:cNvSpPr>
            <a:spLocks noGrp="1"/>
          </p:cNvSpPr>
          <p:nvPr>
            <p:ph type="sldNum" sz="quarter" idx="12"/>
          </p:nvPr>
        </p:nvSpPr>
        <p:spPr/>
        <p:txBody>
          <a:bodyPr/>
          <a:lstStyle/>
          <a:p>
            <a:fld id="{166DBFF1-3545-47B3-82FC-DF49FF3EA781}" type="slidenum">
              <a:rPr lang="en-US" altLang="ja-JP"/>
              <a:pPr/>
              <a:t>21</a:t>
            </a:fld>
            <a:endParaRPr lang="en-US" altLang="ja-JP"/>
          </a:p>
        </p:txBody>
      </p:sp>
      <p:sp>
        <p:nvSpPr>
          <p:cNvPr id="6" name="テキスト ボックス 5">
            <a:extLst>
              <a:ext uri="{FF2B5EF4-FFF2-40B4-BE49-F238E27FC236}">
                <a16:creationId xmlns:a16="http://schemas.microsoft.com/office/drawing/2014/main" id="{ED39E501-3E2C-AA8D-1E31-51B71EDDCD46}"/>
              </a:ext>
            </a:extLst>
          </p:cNvPr>
          <p:cNvSpPr txBox="1"/>
          <p:nvPr/>
        </p:nvSpPr>
        <p:spPr>
          <a:xfrm>
            <a:off x="971600" y="1556792"/>
            <a:ext cx="6264696" cy="3742756"/>
          </a:xfrm>
          <a:prstGeom prst="rect">
            <a:avLst/>
          </a:prstGeom>
          <a:noFill/>
        </p:spPr>
        <p:txBody>
          <a:bodyPr wrap="square" rtlCol="0">
            <a:spAutoFit/>
          </a:bodyPr>
          <a:lstStyle/>
          <a:p>
            <a:pPr marL="342900" lvl="0" indent="-342900">
              <a:lnSpc>
                <a:spcPts val="3300"/>
              </a:lnSpc>
              <a:spcBef>
                <a:spcPts val="500"/>
              </a:spcBef>
              <a:buFont typeface="Symbol" panose="05050102010706020507" pitchFamily="18" charset="2"/>
              <a:buChar char=""/>
              <a:tabLst>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還元</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増感核の性質： 処理条件、形成サイトによる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66800">
              <a:lnSpc>
                <a:spcPts val="3300"/>
              </a:lnSpc>
              <a:spcBef>
                <a:spcPts val="500"/>
              </a:spcBef>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正孔トラップ，</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or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電子トラップ、どちらかの性質</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83920" indent="-298450">
              <a:lnSpc>
                <a:spcPts val="3300"/>
              </a:lnSpc>
              <a:spcBef>
                <a:spcPts val="1000"/>
              </a:spcBef>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正孔トラップとして働く</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R-center</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中性のキンクサイト</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(double kink)</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に形成</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正孔を捕獲して再結合を防止</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83920" indent="-298450">
              <a:lnSpc>
                <a:spcPts val="3300"/>
              </a:lnSpc>
              <a:spcBef>
                <a:spcPts val="1000"/>
              </a:spcBef>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電子トラップとして働く</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2</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P-center</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負の電荷を持つキンクサイトに形成</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潜像核形成サイト</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となる　</a:t>
            </a:r>
            <a:r>
              <a:rPr lang="en-US" altLang="ja-JP" sz="1800" kern="100" dirty="0">
                <a:solidFill>
                  <a:srgbClr val="000080"/>
                </a:solidFill>
                <a:effectLst/>
                <a:latin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ea typeface="ＭＳ Ｐゴシック" panose="020B0600070205080204" pitchFamily="50" charset="-128"/>
                <a:cs typeface="Times New Roman" panose="02020603050405020304" pitchFamily="18" charset="0"/>
              </a:rPr>
              <a:t>潜像核の種？</a:t>
            </a:r>
            <a:endParaRPr lang="en-US" altLang="ja-JP" sz="1800" kern="100" dirty="0">
              <a:solidFill>
                <a:srgbClr val="000080"/>
              </a:solidFill>
              <a:effectLst/>
              <a:ea typeface="ＭＳ Ｐゴシック" panose="020B0600070205080204" pitchFamily="50" charset="-128"/>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a:extLst>
              <a:ext uri="{FF2B5EF4-FFF2-40B4-BE49-F238E27FC236}">
                <a16:creationId xmlns:a16="http://schemas.microsoft.com/office/drawing/2014/main" id="{0B4857E1-4A46-B214-574F-9AB7671D6743}"/>
              </a:ext>
            </a:extLst>
          </p:cNvPr>
          <p:cNvSpPr>
            <a:spLocks noGrp="1" noChangeArrowheads="1"/>
          </p:cNvSpPr>
          <p:nvPr>
            <p:ph type="title"/>
          </p:nvPr>
        </p:nvSpPr>
        <p:spPr>
          <a:xfrm>
            <a:off x="755650" y="44450"/>
            <a:ext cx="6768678"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(f)</a:t>
            </a:r>
            <a:r>
              <a:rPr lang="ja-JP" altLang="en-US" sz="2200" dirty="0"/>
              <a:t>　還元増感　③　</a:t>
            </a:r>
          </a:p>
        </p:txBody>
      </p:sp>
      <p:sp>
        <p:nvSpPr>
          <p:cNvPr id="4" name="スライド番号プレースホルダー 5">
            <a:extLst>
              <a:ext uri="{FF2B5EF4-FFF2-40B4-BE49-F238E27FC236}">
                <a16:creationId xmlns:a16="http://schemas.microsoft.com/office/drawing/2014/main" id="{A1366523-5020-F54E-A321-DB1AC89ACBA3}"/>
              </a:ext>
            </a:extLst>
          </p:cNvPr>
          <p:cNvSpPr>
            <a:spLocks noGrp="1"/>
          </p:cNvSpPr>
          <p:nvPr>
            <p:ph type="sldNum" sz="quarter" idx="12"/>
          </p:nvPr>
        </p:nvSpPr>
        <p:spPr/>
        <p:txBody>
          <a:bodyPr/>
          <a:lstStyle/>
          <a:p>
            <a:fld id="{166DBFF1-3545-47B3-82FC-DF49FF3EA781}" type="slidenum">
              <a:rPr lang="en-US" altLang="ja-JP"/>
              <a:pPr/>
              <a:t>22</a:t>
            </a:fld>
            <a:endParaRPr lang="en-US" altLang="ja-JP"/>
          </a:p>
        </p:txBody>
      </p:sp>
      <p:pic>
        <p:nvPicPr>
          <p:cNvPr id="3" name="図 2">
            <a:extLst>
              <a:ext uri="{FF2B5EF4-FFF2-40B4-BE49-F238E27FC236}">
                <a16:creationId xmlns:a16="http://schemas.microsoft.com/office/drawing/2014/main" id="{E2115853-1243-461F-A3DD-E11775E4F9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7130" y="1990507"/>
            <a:ext cx="6506870" cy="3653942"/>
          </a:xfrm>
          <a:prstGeom prst="rect">
            <a:avLst/>
          </a:prstGeom>
        </p:spPr>
      </p:pic>
      <p:sp>
        <p:nvSpPr>
          <p:cNvPr id="6" name="テキスト ボックス 5">
            <a:extLst>
              <a:ext uri="{FF2B5EF4-FFF2-40B4-BE49-F238E27FC236}">
                <a16:creationId xmlns:a16="http://schemas.microsoft.com/office/drawing/2014/main" id="{ED39E501-3E2C-AA8D-1E31-51B71EDDCD46}"/>
              </a:ext>
            </a:extLst>
          </p:cNvPr>
          <p:cNvSpPr txBox="1"/>
          <p:nvPr/>
        </p:nvSpPr>
        <p:spPr>
          <a:xfrm>
            <a:off x="0" y="1195894"/>
            <a:ext cx="3129439" cy="5243167"/>
          </a:xfrm>
          <a:prstGeom prst="rect">
            <a:avLst/>
          </a:prstGeom>
          <a:noFill/>
        </p:spPr>
        <p:txBody>
          <a:bodyPr wrap="square" rtlCol="0">
            <a:spAutoFit/>
          </a:bodyPr>
          <a:lstStyle/>
          <a:p>
            <a:pPr lvl="0">
              <a:lnSpc>
                <a:spcPts val="3300"/>
              </a:lnSpc>
              <a:spcBef>
                <a:spcPts val="500"/>
              </a:spcBef>
              <a:tabLst>
                <a:tab pos="1365250" algn="l"/>
              </a:tabLst>
            </a:pP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還元</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増感核の</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構造</a:t>
            </a:r>
            <a:endPar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342900" lvl="0" indent="-342900">
              <a:lnSpc>
                <a:spcPts val="3300"/>
              </a:lnSpc>
              <a:spcBef>
                <a:spcPts val="500"/>
              </a:spcBef>
              <a:buFont typeface="Symbol" panose="05050102010706020507" pitchFamily="18" charset="2"/>
              <a:buChar char=""/>
              <a:tabLst>
                <a:tab pos="1365250" algn="l"/>
              </a:tabLst>
            </a:pPr>
            <a:r>
              <a:rPr kumimoji="1" lang="en-US" altLang="ja-JP" kern="100" dirty="0">
                <a:solidFill>
                  <a:srgbClr val="000080"/>
                </a:solidFill>
                <a:latin typeface="Century" panose="02040604050505020304" pitchFamily="18" charset="0"/>
                <a:cs typeface="Times New Roman" panose="02020603050405020304" pitchFamily="18" charset="0"/>
              </a:rPr>
              <a:t>R-center</a:t>
            </a:r>
            <a:br>
              <a:rPr kumimoji="1" lang="en-US" altLang="ja-JP" kern="100" dirty="0">
                <a:solidFill>
                  <a:srgbClr val="000080"/>
                </a:solidFill>
                <a:latin typeface="Century" panose="02040604050505020304" pitchFamily="18" charset="0"/>
                <a:cs typeface="Times New Roman" panose="02020603050405020304" pitchFamily="18" charset="0"/>
              </a:rPr>
            </a:br>
            <a:r>
              <a:rPr kumimoji="1" lang="ja-JP" altLang="en-US" kern="100" dirty="0">
                <a:solidFill>
                  <a:srgbClr val="000080"/>
                </a:solidFill>
                <a:latin typeface="Century" panose="02040604050505020304" pitchFamily="18" charset="0"/>
                <a:cs typeface="Times New Roman" panose="02020603050405020304" pitchFamily="18" charset="0"/>
              </a:rPr>
              <a:t>中性の銀原子</a:t>
            </a:r>
            <a:r>
              <a:rPr kumimoji="1" lang="en-US" altLang="ja-JP" kern="100" dirty="0">
                <a:solidFill>
                  <a:srgbClr val="000080"/>
                </a:solidFill>
                <a:latin typeface="Century" panose="02040604050505020304" pitchFamily="18" charset="0"/>
                <a:cs typeface="Times New Roman" panose="02020603050405020304" pitchFamily="18" charset="0"/>
              </a:rPr>
              <a:t>2</a:t>
            </a:r>
            <a:r>
              <a:rPr kumimoji="1" lang="ja-JP" altLang="en-US" kern="100" dirty="0">
                <a:solidFill>
                  <a:srgbClr val="000080"/>
                </a:solidFill>
                <a:latin typeface="Century" panose="02040604050505020304" pitchFamily="18" charset="0"/>
                <a:cs typeface="Times New Roman" panose="02020603050405020304" pitchFamily="18" charset="0"/>
              </a:rPr>
              <a:t>量体</a:t>
            </a:r>
            <a:r>
              <a:rPr lang="en-US" altLang="ja-JP" kern="100" dirty="0">
                <a:solidFill>
                  <a:srgbClr val="000080"/>
                </a:solidFill>
                <a:latin typeface="Century" panose="02040604050505020304" pitchFamily="18" charset="0"/>
                <a:cs typeface="Times New Roman" panose="02020603050405020304" pitchFamily="18" charset="0"/>
              </a:rPr>
              <a:t>(Ag</a:t>
            </a:r>
            <a:r>
              <a:rPr lang="en-US" altLang="ja-JP" kern="100" baseline="-25000" dirty="0">
                <a:solidFill>
                  <a:srgbClr val="000080"/>
                </a:solidFill>
                <a:latin typeface="Century" panose="02040604050505020304" pitchFamily="18" charset="0"/>
                <a:cs typeface="Times New Roman" panose="02020603050405020304" pitchFamily="18" charset="0"/>
              </a:rPr>
              <a:t>2</a:t>
            </a:r>
            <a:r>
              <a:rPr lang="en-US" altLang="ja-JP" kern="100" dirty="0">
                <a:solidFill>
                  <a:srgbClr val="000080"/>
                </a:solidFill>
                <a:latin typeface="Century" panose="02040604050505020304" pitchFamily="18" charset="0"/>
                <a:cs typeface="Times New Roman" panose="02020603050405020304" pitchFamily="18" charset="0"/>
              </a:rPr>
              <a:t>)</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エネルギー準位が高いので正孔トラップとなる</a:t>
            </a:r>
            <a:endParaRPr kumimoji="1" lang="en-US" altLang="ja-JP" kern="100" dirty="0">
              <a:solidFill>
                <a:srgbClr val="000080"/>
              </a:solidFill>
              <a:latin typeface="Century" panose="02040604050505020304" pitchFamily="18" charset="0"/>
              <a:cs typeface="Times New Roman" panose="02020603050405020304" pitchFamily="18" charset="0"/>
            </a:endParaRPr>
          </a:p>
          <a:p>
            <a:pPr marL="342900" lvl="0" indent="-342900">
              <a:lnSpc>
                <a:spcPts val="3300"/>
              </a:lnSpc>
              <a:spcBef>
                <a:spcPts val="500"/>
              </a:spcBef>
              <a:buFont typeface="Symbol" panose="05050102010706020507" pitchFamily="18" charset="2"/>
              <a:buChar char=""/>
              <a:tabLst>
                <a:tab pos="1365250" algn="l"/>
              </a:tabLst>
            </a:pPr>
            <a:r>
              <a:rPr kumimoji="1" lang="en-US" altLang="ja-JP" kern="100" dirty="0">
                <a:solidFill>
                  <a:srgbClr val="000080"/>
                </a:solidFill>
                <a:latin typeface="Century" panose="02040604050505020304" pitchFamily="18" charset="0"/>
                <a:cs typeface="Times New Roman" panose="02020603050405020304" pitchFamily="18" charset="0"/>
              </a:rPr>
              <a:t>P-center</a:t>
            </a:r>
            <a:br>
              <a:rPr kumimoji="1" lang="en-US" altLang="ja-JP" kern="100" dirty="0">
                <a:solidFill>
                  <a:srgbClr val="000080"/>
                </a:solidFill>
                <a:latin typeface="Century" panose="02040604050505020304" pitchFamily="18" charset="0"/>
                <a:cs typeface="Times New Roman" panose="02020603050405020304" pitchFamily="18" charset="0"/>
              </a:rPr>
            </a:br>
            <a:r>
              <a:rPr kumimoji="1" lang="ja-JP" altLang="en-US" kern="100" dirty="0">
                <a:solidFill>
                  <a:srgbClr val="000080"/>
                </a:solidFill>
                <a:latin typeface="Century" panose="02040604050505020304" pitchFamily="18" charset="0"/>
                <a:cs typeface="Times New Roman" panose="02020603050405020304" pitchFamily="18" charset="0"/>
              </a:rPr>
              <a:t>銀原子</a:t>
            </a:r>
            <a:r>
              <a:rPr kumimoji="1" lang="en-US" altLang="ja-JP" kern="100" dirty="0">
                <a:solidFill>
                  <a:srgbClr val="000080"/>
                </a:solidFill>
                <a:latin typeface="Century" panose="02040604050505020304" pitchFamily="18" charset="0"/>
                <a:cs typeface="Times New Roman" panose="02020603050405020304" pitchFamily="18" charset="0"/>
              </a:rPr>
              <a:t>2</a:t>
            </a:r>
            <a:r>
              <a:rPr kumimoji="1" lang="ja-JP" altLang="en-US" kern="100" dirty="0">
                <a:solidFill>
                  <a:srgbClr val="000080"/>
                </a:solidFill>
                <a:latin typeface="Century" panose="02040604050505020304" pitchFamily="18" charset="0"/>
                <a:cs typeface="Times New Roman" panose="02020603050405020304" pitchFamily="18" charset="0"/>
              </a:rPr>
              <a:t>量体</a:t>
            </a:r>
            <a:r>
              <a:rPr kumimoji="1" lang="en-US" altLang="ja-JP" kern="100" dirty="0">
                <a:solidFill>
                  <a:srgbClr val="000080"/>
                </a:solidFill>
                <a:latin typeface="Century" panose="02040604050505020304" pitchFamily="18" charset="0"/>
                <a:cs typeface="Times New Roman" panose="02020603050405020304" pitchFamily="18" charset="0"/>
              </a:rPr>
              <a:t>(Ag</a:t>
            </a:r>
            <a:r>
              <a:rPr kumimoji="1" lang="en-US" altLang="ja-JP" kern="100" baseline="-25000" dirty="0">
                <a:solidFill>
                  <a:srgbClr val="000080"/>
                </a:solidFill>
                <a:latin typeface="Century" panose="02040604050505020304" pitchFamily="18" charset="0"/>
                <a:cs typeface="Times New Roman" panose="02020603050405020304" pitchFamily="18" charset="0"/>
              </a:rPr>
              <a:t>2</a:t>
            </a:r>
            <a:r>
              <a:rPr kumimoji="1" lang="en-US" altLang="ja-JP" kern="100" dirty="0">
                <a:solidFill>
                  <a:srgbClr val="000080"/>
                </a:solidFill>
                <a:latin typeface="Century" panose="02040604050505020304" pitchFamily="18" charset="0"/>
                <a:cs typeface="Times New Roman" panose="02020603050405020304" pitchFamily="18" charset="0"/>
              </a:rPr>
              <a:t>)</a:t>
            </a:r>
            <a:r>
              <a:rPr kumimoji="1" lang="ja-JP" altLang="en-US" kern="100" dirty="0">
                <a:solidFill>
                  <a:srgbClr val="000080"/>
                </a:solidFill>
                <a:latin typeface="Century" panose="02040604050505020304" pitchFamily="18" charset="0"/>
                <a:cs typeface="Times New Roman" panose="02020603050405020304" pitchFamily="18" charset="0"/>
              </a:rPr>
              <a:t>が</a:t>
            </a:r>
            <a:br>
              <a:rPr kumimoji="1" lang="en-US" altLang="ja-JP" kern="100" dirty="0">
                <a:solidFill>
                  <a:srgbClr val="000080"/>
                </a:solidFill>
                <a:latin typeface="Century" panose="02040604050505020304" pitchFamily="18" charset="0"/>
                <a:cs typeface="Times New Roman" panose="02020603050405020304" pitchFamily="18" charset="0"/>
              </a:rPr>
            </a:br>
            <a:r>
              <a:rPr kumimoji="1" lang="ja-JP" altLang="en-US" kern="100" dirty="0">
                <a:solidFill>
                  <a:srgbClr val="000080"/>
                </a:solidFill>
                <a:latin typeface="Century" panose="02040604050505020304" pitchFamily="18" charset="0"/>
                <a:cs typeface="Times New Roman" panose="02020603050405020304" pitchFamily="18" charset="0"/>
              </a:rPr>
              <a:t>キンク位の銀イオンを</a:t>
            </a:r>
            <a:br>
              <a:rPr kumimoji="1" lang="en-US" altLang="ja-JP" kern="100" dirty="0">
                <a:solidFill>
                  <a:srgbClr val="000080"/>
                </a:solidFill>
                <a:latin typeface="Century" panose="02040604050505020304" pitchFamily="18" charset="0"/>
                <a:cs typeface="Times New Roman" panose="02020603050405020304" pitchFamily="18" charset="0"/>
              </a:rPr>
            </a:br>
            <a:r>
              <a:rPr kumimoji="1" lang="ja-JP" altLang="en-US" kern="100" dirty="0">
                <a:solidFill>
                  <a:srgbClr val="000080"/>
                </a:solidFill>
                <a:latin typeface="Century" panose="02040604050505020304" pitchFamily="18" charset="0"/>
                <a:cs typeface="Times New Roman" panose="02020603050405020304" pitchFamily="18" charset="0"/>
              </a:rPr>
              <a:t>取りこんで</a:t>
            </a:r>
            <a:r>
              <a:rPr kumimoji="1" lang="en-US" altLang="ja-JP" kern="100" dirty="0">
                <a:solidFill>
                  <a:srgbClr val="000080"/>
                </a:solidFill>
                <a:latin typeface="Century" panose="02040604050505020304" pitchFamily="18" charset="0"/>
                <a:cs typeface="Times New Roman" panose="02020603050405020304" pitchFamily="18" charset="0"/>
              </a:rPr>
              <a:t>3</a:t>
            </a:r>
            <a:r>
              <a:rPr kumimoji="1" lang="ja-JP" altLang="en-US" kern="100" dirty="0">
                <a:solidFill>
                  <a:srgbClr val="000080"/>
                </a:solidFill>
                <a:latin typeface="Century" panose="02040604050505020304" pitchFamily="18" charset="0"/>
                <a:cs typeface="Times New Roman" panose="02020603050405020304" pitchFamily="18" charset="0"/>
              </a:rPr>
              <a:t>量体</a:t>
            </a:r>
            <a:br>
              <a:rPr kumimoji="1" lang="en-US" altLang="ja-JP" kern="100" dirty="0">
                <a:solidFill>
                  <a:srgbClr val="000080"/>
                </a:solidFill>
                <a:latin typeface="Century" panose="02040604050505020304" pitchFamily="18" charset="0"/>
                <a:cs typeface="Times New Roman" panose="02020603050405020304" pitchFamily="18" charset="0"/>
              </a:rPr>
            </a:br>
            <a:r>
              <a:rPr kumimoji="1" lang="en-US" altLang="ja-JP" kern="100" dirty="0">
                <a:solidFill>
                  <a:srgbClr val="000080"/>
                </a:solidFill>
                <a:latin typeface="Century" panose="02040604050505020304" pitchFamily="18" charset="0"/>
                <a:cs typeface="Times New Roman" panose="02020603050405020304" pitchFamily="18" charset="0"/>
              </a:rPr>
              <a:t>(Ag</a:t>
            </a:r>
            <a:r>
              <a:rPr kumimoji="1" lang="en-US" altLang="ja-JP" kern="100" baseline="-25000" dirty="0">
                <a:solidFill>
                  <a:srgbClr val="000080"/>
                </a:solidFill>
                <a:latin typeface="Century" panose="02040604050505020304" pitchFamily="18" charset="0"/>
                <a:cs typeface="Times New Roman" panose="02020603050405020304" pitchFamily="18" charset="0"/>
              </a:rPr>
              <a:t>3</a:t>
            </a:r>
            <a:r>
              <a:rPr kumimoji="1" lang="en-US" altLang="ja-JP" kern="100" baseline="30000" dirty="0">
                <a:solidFill>
                  <a:srgbClr val="000080"/>
                </a:solidFill>
                <a:latin typeface="Century" panose="02040604050505020304" pitchFamily="18" charset="0"/>
                <a:cs typeface="Times New Roman" panose="02020603050405020304" pitchFamily="18" charset="0"/>
              </a:rPr>
              <a:t>+</a:t>
            </a:r>
            <a:r>
              <a:rPr kumimoji="1" lang="en-US" altLang="ja-JP" kern="100" dirty="0">
                <a:solidFill>
                  <a:srgbClr val="000080"/>
                </a:solidFill>
                <a:latin typeface="Century" panose="02040604050505020304" pitchFamily="18" charset="0"/>
                <a:cs typeface="Times New Roman" panose="02020603050405020304" pitchFamily="18" charset="0"/>
              </a:rPr>
              <a:t>)</a:t>
            </a:r>
            <a:r>
              <a:rPr kumimoji="1" lang="ja-JP" altLang="en-US" kern="100" dirty="0">
                <a:solidFill>
                  <a:srgbClr val="000080"/>
                </a:solidFill>
                <a:latin typeface="Century" panose="02040604050505020304" pitchFamily="18" charset="0"/>
                <a:cs typeface="Times New Roman" panose="02020603050405020304" pitchFamily="18" charset="0"/>
              </a:rPr>
              <a:t>となる</a:t>
            </a:r>
            <a:br>
              <a:rPr kumimoji="1" lang="en-US" altLang="ja-JP" kern="100" dirty="0">
                <a:solidFill>
                  <a:srgbClr val="000080"/>
                </a:solidFill>
                <a:latin typeface="Century" panose="02040604050505020304" pitchFamily="18" charset="0"/>
                <a:cs typeface="Times New Roman" panose="02020603050405020304" pitchFamily="18" charset="0"/>
              </a:rPr>
            </a:br>
            <a:r>
              <a:rPr kumimoji="1" lang="ja-JP" altLang="en-US" kern="100" dirty="0">
                <a:solidFill>
                  <a:srgbClr val="000080"/>
                </a:solidFill>
                <a:latin typeface="Century" panose="02040604050505020304" pitchFamily="18" charset="0"/>
                <a:cs typeface="Times New Roman" panose="02020603050405020304" pitchFamily="18" charset="0"/>
              </a:rPr>
              <a:t>エネルギー準位が低下して、電子トラップとなる</a:t>
            </a:r>
            <a:endParaRPr kumimoji="1" lang="ja-JP" altLang="en-US" dirty="0"/>
          </a:p>
        </p:txBody>
      </p:sp>
      <p:sp>
        <p:nvSpPr>
          <p:cNvPr id="7" name="テキスト ボックス 6">
            <a:extLst>
              <a:ext uri="{FF2B5EF4-FFF2-40B4-BE49-F238E27FC236}">
                <a16:creationId xmlns:a16="http://schemas.microsoft.com/office/drawing/2014/main" id="{B719C4D1-426C-4CB2-A8B7-F69A9E59826F}"/>
              </a:ext>
            </a:extLst>
          </p:cNvPr>
          <p:cNvSpPr txBox="1"/>
          <p:nvPr/>
        </p:nvSpPr>
        <p:spPr>
          <a:xfrm>
            <a:off x="4716016" y="5641503"/>
            <a:ext cx="3385009" cy="307777"/>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T.Tani</a:t>
            </a:r>
            <a:r>
              <a:rPr kumimoji="1" lang="en-US" altLang="ja-JP" sz="1400" dirty="0">
                <a:latin typeface="Times New Roman" panose="02020603050405020304" pitchFamily="18" charset="0"/>
                <a:cs typeface="Times New Roman" panose="02020603050405020304" pitchFamily="18" charset="0"/>
              </a:rPr>
              <a:t>, et al. Imaging Sci</a:t>
            </a:r>
            <a:r>
              <a:rPr lang="en-US" altLang="ja-JP" sz="1400" dirty="0">
                <a:latin typeface="Times New Roman" panose="02020603050405020304" pitchFamily="18" charset="0"/>
                <a:cs typeface="Times New Roman" panose="02020603050405020304" pitchFamily="18" charset="0"/>
              </a:rPr>
              <a:t>., J.</a:t>
            </a:r>
            <a:r>
              <a:rPr kumimoji="1" lang="en-US" altLang="ja-JP" sz="1400" dirty="0">
                <a:latin typeface="Times New Roman" panose="02020603050405020304" pitchFamily="18" charset="0"/>
                <a:cs typeface="Times New Roman" panose="02020603050405020304" pitchFamily="18" charset="0"/>
              </a:rPr>
              <a:t>, </a:t>
            </a:r>
            <a:r>
              <a:rPr lang="en-US" altLang="ja-JP" sz="1400" b="1" dirty="0">
                <a:latin typeface="Times New Roman" panose="02020603050405020304" pitchFamily="18" charset="0"/>
                <a:cs typeface="Times New Roman" panose="02020603050405020304" pitchFamily="18" charset="0"/>
              </a:rPr>
              <a:t>47</a:t>
            </a:r>
            <a:r>
              <a:rPr kumimoji="1" lang="en-US" altLang="ja-JP" sz="1400" dirty="0">
                <a:latin typeface="Times New Roman" panose="02020603050405020304" pitchFamily="18" charset="0"/>
                <a:cs typeface="Times New Roman" panose="02020603050405020304" pitchFamily="18" charset="0"/>
              </a:rPr>
              <a:t>, 1 (1999)</a:t>
            </a:r>
          </a:p>
        </p:txBody>
      </p:sp>
    </p:spTree>
    <p:extLst>
      <p:ext uri="{BB962C8B-B14F-4D97-AF65-F5344CB8AC3E}">
        <p14:creationId xmlns:p14="http://schemas.microsoft.com/office/powerpoint/2010/main" val="40558912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a:extLst>
              <a:ext uri="{FF2B5EF4-FFF2-40B4-BE49-F238E27FC236}">
                <a16:creationId xmlns:a16="http://schemas.microsoft.com/office/drawing/2014/main" id="{2D90B8A1-5351-7F98-68A8-5E498D79D956}"/>
              </a:ext>
            </a:extLst>
          </p:cNvPr>
          <p:cNvSpPr>
            <a:spLocks noGrp="1" noChangeArrowheads="1"/>
          </p:cNvSpPr>
          <p:nvPr>
            <p:ph type="title"/>
          </p:nvPr>
        </p:nvSpPr>
        <p:spPr>
          <a:xfrm>
            <a:off x="900113" y="44450"/>
            <a:ext cx="774065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(f)</a:t>
            </a:r>
            <a:r>
              <a:rPr lang="ja-JP" altLang="en-US" sz="2200" dirty="0"/>
              <a:t>　還元増感　④　</a:t>
            </a:r>
          </a:p>
        </p:txBody>
      </p:sp>
      <p:sp>
        <p:nvSpPr>
          <p:cNvPr id="4" name="スライド番号プレースホルダー 5">
            <a:extLst>
              <a:ext uri="{FF2B5EF4-FFF2-40B4-BE49-F238E27FC236}">
                <a16:creationId xmlns:a16="http://schemas.microsoft.com/office/drawing/2014/main" id="{F6FFCA50-5C21-7147-54B2-3F6F43056987}"/>
              </a:ext>
            </a:extLst>
          </p:cNvPr>
          <p:cNvSpPr>
            <a:spLocks noGrp="1"/>
          </p:cNvSpPr>
          <p:nvPr>
            <p:ph type="sldNum" sz="quarter" idx="12"/>
          </p:nvPr>
        </p:nvSpPr>
        <p:spPr/>
        <p:txBody>
          <a:bodyPr/>
          <a:lstStyle/>
          <a:p>
            <a:fld id="{D08306B7-AB64-42F7-8DA5-1C4431A70ECF}" type="slidenum">
              <a:rPr lang="en-US" altLang="ja-JP"/>
              <a:pPr/>
              <a:t>23</a:t>
            </a:fld>
            <a:endParaRPr lang="en-US" altLang="ja-JP"/>
          </a:p>
        </p:txBody>
      </p:sp>
      <p:pic>
        <p:nvPicPr>
          <p:cNvPr id="240643" name="Picture 3">
            <a:extLst>
              <a:ext uri="{FF2B5EF4-FFF2-40B4-BE49-F238E27FC236}">
                <a16:creationId xmlns:a16="http://schemas.microsoft.com/office/drawing/2014/main" id="{1060835D-007D-7FE9-AFD3-00107111E6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6161" y="1255712"/>
            <a:ext cx="4581525" cy="4989513"/>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36001DA5-64CF-E451-AC88-06B170A2B5A8}"/>
              </a:ext>
            </a:extLst>
          </p:cNvPr>
          <p:cNvSpPr txBox="1"/>
          <p:nvPr/>
        </p:nvSpPr>
        <p:spPr>
          <a:xfrm>
            <a:off x="611560" y="1339850"/>
            <a:ext cx="4581524" cy="4408899"/>
          </a:xfrm>
          <a:prstGeom prst="rect">
            <a:avLst/>
          </a:prstGeom>
          <a:noFill/>
        </p:spPr>
        <p:txBody>
          <a:bodyPr wrap="square" rtlCol="0">
            <a:spAutoFit/>
          </a:bodyPr>
          <a:lstStyle/>
          <a:p>
            <a:pPr>
              <a:lnSpc>
                <a:spcPts val="3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光電子２倍効果</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285750" lvl="0" indent="-285750">
              <a:lnSpc>
                <a:spcPts val="3000"/>
              </a:lnSpc>
              <a:buFont typeface="Arial" panose="020B0604020202020204" pitchFamily="34" charset="0"/>
              <a:buChar char="•"/>
              <a:tabLst>
                <a:tab pos="648335" algn="l"/>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Ag</a:t>
            </a:r>
            <a:r>
              <a:rPr lang="en-US" altLang="ja-JP" sz="1800" kern="100" baseline="-250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2</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核が正孔を捕獲</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正孔の除去</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19200" indent="152400">
              <a:lnSpc>
                <a:spcPts val="3000"/>
              </a:lnSpc>
              <a:tabLst>
                <a:tab pos="434340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Ag</a:t>
            </a:r>
            <a:r>
              <a:rPr lang="en-US" altLang="ja-JP" sz="1800" kern="100" baseline="-250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2 </a:t>
            </a: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h</a:t>
            </a:r>
            <a:r>
              <a:rPr lang="en-US" altLang="ja-JP" sz="1800" kern="100" baseline="300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Ag + </a:t>
            </a:r>
            <a:r>
              <a:rPr lang="en-US" altLang="ja-JP" sz="1800"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sz="1800" kern="100" baseline="300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baseline="-250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int</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000"/>
              </a:lnSpc>
              <a:spcBef>
                <a:spcPts val="1000"/>
              </a:spcBef>
              <a:buFont typeface="Arial" panose="020B0604020202020204" pitchFamily="34" charset="0"/>
              <a:buChar char="•"/>
              <a:tabLst>
                <a:tab pos="32385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銀原子</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を生じる</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不安定</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65530">
              <a:lnSpc>
                <a:spcPts val="30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0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ts val="3000"/>
              </a:lnSpc>
              <a:buFont typeface="Arial" panose="020B0604020202020204" pitchFamily="34" charset="0"/>
              <a:buChar char="•"/>
              <a:tabLst>
                <a:tab pos="266700"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熱エネルギーで</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電子と格子間銀イオン</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sz="1800" kern="100" baseline="300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baseline="-250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int</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に分解</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19200" indent="152400">
              <a:lnSpc>
                <a:spcPts val="3000"/>
              </a:lnSpc>
              <a:tabLst>
                <a:tab pos="434340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Ag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sz="1800"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Ag</a:t>
            </a:r>
            <a:r>
              <a:rPr lang="en-US" altLang="ja-JP" sz="1800" kern="100" baseline="300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baseline="-250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int</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en-US" altLang="ja-JP" sz="1800"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e</a:t>
            </a:r>
            <a:r>
              <a:rPr lang="en-US" altLang="ja-JP" sz="1800" kern="100" baseline="30000" dirty="0" err="1">
                <a:solidFill>
                  <a:srgbClr val="000080"/>
                </a:solidFill>
                <a:effectLst/>
                <a:latin typeface="Symbol" panose="05050102010706020507" pitchFamily="18" charset="2"/>
                <a:cs typeface="Times New Roman" panose="02020603050405020304" pitchFamily="18" charset="0"/>
              </a:rPr>
              <a:t></a:t>
            </a:r>
            <a:r>
              <a:rPr lang="en-US" altLang="ja-JP" sz="1800" kern="100" baseline="-25000" dirty="0" err="1">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free</a:t>
            </a:r>
            <a:r>
              <a:rPr lang="en-US" altLang="ja-JP" sz="1800" kern="100" baseline="-250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ts val="3000"/>
              </a:lnSpc>
            </a:pPr>
            <a:endParaRPr kumimoji="1" lang="ja-JP" altLang="en-US" dirty="0"/>
          </a:p>
        </p:txBody>
      </p:sp>
      <p:sp>
        <p:nvSpPr>
          <p:cNvPr id="7" name="テキスト ボックス 6">
            <a:extLst>
              <a:ext uri="{FF2B5EF4-FFF2-40B4-BE49-F238E27FC236}">
                <a16:creationId xmlns:a16="http://schemas.microsoft.com/office/drawing/2014/main" id="{7749EA04-E703-1214-D65E-AD7A7AF63A4C}"/>
              </a:ext>
            </a:extLst>
          </p:cNvPr>
          <p:cNvSpPr txBox="1"/>
          <p:nvPr/>
        </p:nvSpPr>
        <p:spPr>
          <a:xfrm>
            <a:off x="4932040" y="6245225"/>
            <a:ext cx="3384376" cy="523220"/>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T.Tani</a:t>
            </a:r>
            <a:r>
              <a:rPr kumimoji="1" lang="en-US" altLang="ja-JP" sz="1400" dirty="0">
                <a:latin typeface="Times New Roman" panose="02020603050405020304" pitchFamily="18" charset="0"/>
                <a:cs typeface="Times New Roman" panose="02020603050405020304" pitchFamily="18" charset="0"/>
              </a:rPr>
              <a:t>, “Photographic Sensitivity”, Oxford University Press, (1995), Chap. 4.</a:t>
            </a:r>
            <a:endParaRPr kumimoji="1" lang="ja-JP" altLang="en-US"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a:extLst>
              <a:ext uri="{FF2B5EF4-FFF2-40B4-BE49-F238E27FC236}">
                <a16:creationId xmlns:a16="http://schemas.microsoft.com/office/drawing/2014/main" id="{D36187B4-E70B-6E42-7BAF-6D1A518A7D5B}"/>
              </a:ext>
            </a:extLst>
          </p:cNvPr>
          <p:cNvSpPr>
            <a:spLocks noGrp="1" noChangeArrowheads="1"/>
          </p:cNvSpPr>
          <p:nvPr>
            <p:ph type="title"/>
          </p:nvPr>
        </p:nvSpPr>
        <p:spPr>
          <a:xfrm>
            <a:off x="900113" y="44450"/>
            <a:ext cx="774065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(f)</a:t>
            </a:r>
            <a:r>
              <a:rPr lang="ja-JP" altLang="en-US" sz="2200" dirty="0"/>
              <a:t>　還元増感　⑤</a:t>
            </a:r>
          </a:p>
        </p:txBody>
      </p:sp>
      <p:sp>
        <p:nvSpPr>
          <p:cNvPr id="4" name="スライド番号プレースホルダー 5">
            <a:extLst>
              <a:ext uri="{FF2B5EF4-FFF2-40B4-BE49-F238E27FC236}">
                <a16:creationId xmlns:a16="http://schemas.microsoft.com/office/drawing/2014/main" id="{EDDA9B41-47B0-4E7D-E45F-506FCE234A57}"/>
              </a:ext>
            </a:extLst>
          </p:cNvPr>
          <p:cNvSpPr>
            <a:spLocks noGrp="1"/>
          </p:cNvSpPr>
          <p:nvPr>
            <p:ph type="sldNum" sz="quarter" idx="12"/>
          </p:nvPr>
        </p:nvSpPr>
        <p:spPr/>
        <p:txBody>
          <a:bodyPr/>
          <a:lstStyle/>
          <a:p>
            <a:fld id="{AFD6FB30-4C68-407D-ADC8-123E913C3050}" type="slidenum">
              <a:rPr lang="en-US" altLang="ja-JP"/>
              <a:pPr/>
              <a:t>24</a:t>
            </a:fld>
            <a:endParaRPr lang="en-US" altLang="ja-JP"/>
          </a:p>
        </p:txBody>
      </p:sp>
      <p:pic>
        <p:nvPicPr>
          <p:cNvPr id="241667" name="Picture 3">
            <a:extLst>
              <a:ext uri="{FF2B5EF4-FFF2-40B4-BE49-F238E27FC236}">
                <a16:creationId xmlns:a16="http://schemas.microsoft.com/office/drawing/2014/main" id="{50CBA647-720D-385D-6800-0AA9F46BBB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7550" y="1463675"/>
            <a:ext cx="4581525" cy="4989513"/>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084BA834-3C77-70C2-1994-71A81A0FE9F5}"/>
              </a:ext>
            </a:extLst>
          </p:cNvPr>
          <p:cNvSpPr txBox="1"/>
          <p:nvPr/>
        </p:nvSpPr>
        <p:spPr>
          <a:xfrm>
            <a:off x="323528" y="1628800"/>
            <a:ext cx="5400600" cy="3000821"/>
          </a:xfrm>
          <a:prstGeom prst="rect">
            <a:avLst/>
          </a:prstGeom>
          <a:noFill/>
        </p:spPr>
        <p:txBody>
          <a:bodyPr wrap="square" rtlCol="0">
            <a:spAutoFit/>
          </a:bodyPr>
          <a:lstStyle/>
          <a:p>
            <a:pPr marL="1065530">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0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285750" lvl="0" indent="-285750">
              <a:lnSpc>
                <a:spcPct val="150000"/>
              </a:lnSpc>
              <a:buFont typeface="Arial" panose="020B0604020202020204" pitchFamily="34" charset="0"/>
              <a:buChar char="•"/>
              <a:tabLst>
                <a:tab pos="64833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電子は</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CB</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に注入される</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自由電子</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(e</a:t>
            </a:r>
            <a:r>
              <a:rPr lang="en-US" altLang="ja-JP" sz="1800" kern="100" baseline="30000" dirty="0">
                <a:solidFill>
                  <a:srgbClr val="000080"/>
                </a:solidFill>
                <a:effectLst/>
                <a:latin typeface="Symbol" panose="05050102010706020507" pitchFamily="18" charset="2"/>
                <a:cs typeface="Times New Roman" panose="02020603050405020304" pitchFamily="18" charset="0"/>
              </a:rPr>
              <a:t>-</a:t>
            </a:r>
            <a:r>
              <a:rPr lang="en-US" altLang="ja-JP" sz="1800" kern="100" baseline="-25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free</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となり、潜像核形成に寄与</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65530">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0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65530">
              <a:lnSpc>
                <a:spcPct val="150000"/>
              </a:lnSpc>
              <a:tabLst>
                <a:tab pos="1365250" algn="l"/>
              </a:tabLst>
            </a:pPr>
            <a:r>
              <a:rPr lang="ja-JP" altLang="ja-JP" sz="18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量子収率が２倍になる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065530">
              <a:lnSpc>
                <a:spcPct val="150000"/>
              </a:lnSpc>
              <a:tabLst>
                <a:tab pos="1365250" algn="l"/>
              </a:tabLst>
            </a:pPr>
            <a:r>
              <a:rPr lang="en-US" altLang="ja-JP" sz="1800" kern="100" dirty="0">
                <a:solidFill>
                  <a:srgbClr val="FF000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感度が２倍</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79095">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原理的には光量子１個で感光可能</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a:extLst>
              <a:ext uri="{FF2B5EF4-FFF2-40B4-BE49-F238E27FC236}">
                <a16:creationId xmlns:a16="http://schemas.microsoft.com/office/drawing/2014/main" id="{ED127500-7E43-59F3-A3E6-876EAB4E28AD}"/>
              </a:ext>
            </a:extLst>
          </p:cNvPr>
          <p:cNvSpPr>
            <a:spLocks noGrp="1" noChangeArrowheads="1"/>
          </p:cNvSpPr>
          <p:nvPr>
            <p:ph type="title"/>
          </p:nvPr>
        </p:nvSpPr>
        <p:spPr>
          <a:xfrm>
            <a:off x="1403350" y="333375"/>
            <a:ext cx="6877050" cy="719138"/>
          </a:xfrm>
        </p:spPr>
        <p:txBody>
          <a:bodyPr/>
          <a:lstStyle/>
          <a:p>
            <a:pPr>
              <a:lnSpc>
                <a:spcPct val="120000"/>
              </a:lnSpc>
            </a:pPr>
            <a:r>
              <a:rPr lang="en-US" altLang="ja-JP" sz="2700" dirty="0"/>
              <a:t>6</a:t>
            </a:r>
            <a:r>
              <a:rPr lang="ja-JP" altLang="en-US" sz="2700" dirty="0"/>
              <a:t>．増感　  </a:t>
            </a:r>
            <a:br>
              <a:rPr lang="ja-JP" altLang="en-US" sz="2700" dirty="0"/>
            </a:br>
            <a:r>
              <a:rPr lang="en-US" altLang="ja-JP" sz="2500" dirty="0"/>
              <a:t>6</a:t>
            </a:r>
            <a:r>
              <a:rPr lang="ja-JP" altLang="en-US" sz="2500" dirty="0"/>
              <a:t>．</a:t>
            </a:r>
            <a:r>
              <a:rPr lang="en-US" altLang="ja-JP" sz="2500" dirty="0"/>
              <a:t>4</a:t>
            </a:r>
            <a:r>
              <a:rPr lang="ja-JP" altLang="en-US" sz="2500" dirty="0"/>
              <a:t>．化学増感による分光増感　　①</a:t>
            </a:r>
            <a:endParaRPr lang="ja-JP" altLang="en-US" sz="2200" dirty="0"/>
          </a:p>
        </p:txBody>
      </p:sp>
      <p:sp>
        <p:nvSpPr>
          <p:cNvPr id="4" name="スライド番号プレースホルダー 5">
            <a:extLst>
              <a:ext uri="{FF2B5EF4-FFF2-40B4-BE49-F238E27FC236}">
                <a16:creationId xmlns:a16="http://schemas.microsoft.com/office/drawing/2014/main" id="{583339E4-F850-464E-66B5-14B711055D3E}"/>
              </a:ext>
            </a:extLst>
          </p:cNvPr>
          <p:cNvSpPr>
            <a:spLocks noGrp="1"/>
          </p:cNvSpPr>
          <p:nvPr>
            <p:ph type="sldNum" sz="quarter" idx="12"/>
          </p:nvPr>
        </p:nvSpPr>
        <p:spPr/>
        <p:txBody>
          <a:bodyPr/>
          <a:lstStyle/>
          <a:p>
            <a:fld id="{7605C26E-6188-4406-9A31-80544AD8C911}" type="slidenum">
              <a:rPr lang="en-US" altLang="ja-JP"/>
              <a:pPr/>
              <a:t>25</a:t>
            </a:fld>
            <a:endParaRPr lang="en-US" altLang="ja-JP"/>
          </a:p>
        </p:txBody>
      </p:sp>
      <p:sp>
        <p:nvSpPr>
          <p:cNvPr id="7" name="テキスト ボックス 6">
            <a:extLst>
              <a:ext uri="{FF2B5EF4-FFF2-40B4-BE49-F238E27FC236}">
                <a16:creationId xmlns:a16="http://schemas.microsoft.com/office/drawing/2014/main" id="{DE532FAB-3E35-40C8-9472-100F1A14E097}"/>
              </a:ext>
            </a:extLst>
          </p:cNvPr>
          <p:cNvSpPr txBox="1"/>
          <p:nvPr/>
        </p:nvSpPr>
        <p:spPr>
          <a:xfrm>
            <a:off x="447150" y="1412776"/>
            <a:ext cx="8604448" cy="2990562"/>
          </a:xfrm>
          <a:prstGeom prst="rect">
            <a:avLst/>
          </a:prstGeom>
          <a:noFill/>
        </p:spPr>
        <p:txBody>
          <a:bodyPr wrap="square" rtlCol="0">
            <a:spAutoFit/>
          </a:bodyPr>
          <a:lstStyle/>
          <a:p>
            <a:pPr marL="534988" lvl="1" indent="-358775">
              <a:lnSpc>
                <a:spcPct val="150000"/>
              </a:lnSpc>
              <a:spcAft>
                <a:spcPts val="0"/>
              </a:spcAft>
              <a:buFont typeface="Symbol" panose="05050102010706020507" pitchFamily="18" charset="2"/>
              <a:buChar char=""/>
              <a:tabLst>
                <a:tab pos="1365250" algn="l"/>
                <a:tab pos="431800" algn="l"/>
                <a:tab pos="1365250" algn="l"/>
              </a:tabLst>
            </a:pPr>
            <a:r>
              <a:rPr lang="ja-JP" altLang="ja-JP" kern="100" dirty="0">
                <a:solidFill>
                  <a:srgbClr val="000080"/>
                </a:solidFill>
                <a:latin typeface="Century" panose="02040604050505020304" pitchFamily="18" charset="0"/>
                <a:cs typeface="Times New Roman" panose="02020603050405020304" pitchFamily="18" charset="0"/>
              </a:rPr>
              <a:t>化学増感核（硫黄増感核、金＋硫黄増感核）は、可視光に吸収を持つ</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534988" indent="185738">
              <a:lnSpc>
                <a:spcPct val="150000"/>
              </a:lnSpc>
              <a:spcAft>
                <a:spcPts val="0"/>
              </a:spcAft>
              <a:tabLst>
                <a:tab pos="1365250" algn="l"/>
              </a:tabLst>
            </a:pPr>
            <a:r>
              <a:rPr lang="ja-JP" altLang="ja-JP" kern="100" dirty="0">
                <a:solidFill>
                  <a:srgbClr val="000080"/>
                </a:solidFill>
                <a:latin typeface="Century" panose="02040604050505020304" pitchFamily="18" charset="0"/>
                <a:cs typeface="Times New Roman" panose="02020603050405020304" pitchFamily="18" charset="0"/>
              </a:rPr>
              <a:t>硫黄増感核　：　黒色　　可視光全域～赤外領域</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534988" indent="185738">
              <a:lnSpc>
                <a:spcPct val="150000"/>
              </a:lnSpc>
              <a:spcAft>
                <a:spcPts val="0"/>
              </a:spcAft>
              <a:tabLst>
                <a:tab pos="1365250" algn="l"/>
              </a:tabLst>
            </a:pPr>
            <a:r>
              <a:rPr lang="ja-JP" altLang="ja-JP" kern="100" dirty="0">
                <a:solidFill>
                  <a:srgbClr val="000080"/>
                </a:solidFill>
                <a:latin typeface="Century" panose="02040604050505020304" pitchFamily="18" charset="0"/>
                <a:cs typeface="Times New Roman" panose="02020603050405020304" pitchFamily="18" charset="0"/>
              </a:rPr>
              <a:t>金＋硫黄増感核　：　赤褐色　　可視光全域（赤色光の吸収は弱い）</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534988" lvl="1" indent="-358775">
              <a:lnSpc>
                <a:spcPct val="150000"/>
              </a:lnSpc>
              <a:spcBef>
                <a:spcPts val="1000"/>
              </a:spcBef>
              <a:spcAft>
                <a:spcPts val="0"/>
              </a:spcAft>
              <a:buFont typeface="Symbol" panose="05050102010706020507" pitchFamily="18" charset="2"/>
              <a:buChar char=""/>
              <a:tabLst>
                <a:tab pos="1365250" algn="l"/>
                <a:tab pos="431800" algn="l"/>
                <a:tab pos="1365250" algn="l"/>
              </a:tabLst>
            </a:pPr>
            <a:r>
              <a:rPr lang="ja-JP" altLang="ja-JP" kern="100" dirty="0">
                <a:solidFill>
                  <a:srgbClr val="000080"/>
                </a:solidFill>
                <a:latin typeface="Century" panose="02040604050505020304" pitchFamily="18" charset="0"/>
                <a:cs typeface="Times New Roman" panose="02020603050405020304" pitchFamily="18" charset="0"/>
              </a:rPr>
              <a:t>増感核が吸収した光で分光増感を引き起こす</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534988" indent="185738">
              <a:lnSpc>
                <a:spcPct val="150000"/>
              </a:lnSpc>
              <a:spcAft>
                <a:spcPts val="0"/>
              </a:spcAft>
              <a:tabLst>
                <a:tab pos="1365250" algn="l"/>
              </a:tabLst>
            </a:pPr>
            <a:r>
              <a:rPr lang="ja-JP" altLang="ja-JP" kern="100" dirty="0">
                <a:solidFill>
                  <a:srgbClr val="000080"/>
                </a:solidFill>
                <a:latin typeface="Century" panose="02040604050505020304" pitchFamily="18" charset="0"/>
                <a:cs typeface="Times New Roman" panose="02020603050405020304" pitchFamily="18" charset="0"/>
              </a:rPr>
              <a:t>赤色光に対する吸収を持つ</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534988" indent="185738">
              <a:lnSpc>
                <a:spcPct val="150000"/>
              </a:lnSpc>
              <a:spcAft>
                <a:spcPts val="0"/>
              </a:spcAft>
              <a:tabLst>
                <a:tab pos="1365250" algn="l"/>
              </a:tabLst>
            </a:pPr>
            <a:r>
              <a:rPr lang="ja-JP" altLang="ja-JP" kern="100" dirty="0">
                <a:solidFill>
                  <a:srgbClr val="000080"/>
                </a:solidFill>
                <a:latin typeface="Century" panose="02040604050505020304" pitchFamily="18" charset="0"/>
                <a:cs typeface="Times New Roman" panose="02020603050405020304" pitchFamily="18" charset="0"/>
              </a:rPr>
              <a:t>高感度乳剤（金＋硫黄増感乳剤など）は赤色光に対してわずかに感度を持つ</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534988" indent="-358775"/>
            <a:endParaRPr kumimoji="1" lang="ja-JP"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a:extLst>
              <a:ext uri="{FF2B5EF4-FFF2-40B4-BE49-F238E27FC236}">
                <a16:creationId xmlns:a16="http://schemas.microsoft.com/office/drawing/2014/main" id="{ED127500-7E43-59F3-A3E6-876EAB4E28AD}"/>
              </a:ext>
            </a:extLst>
          </p:cNvPr>
          <p:cNvSpPr>
            <a:spLocks noGrp="1" noChangeArrowheads="1"/>
          </p:cNvSpPr>
          <p:nvPr>
            <p:ph type="title"/>
          </p:nvPr>
        </p:nvSpPr>
        <p:spPr>
          <a:xfrm>
            <a:off x="1256526" y="-9003"/>
            <a:ext cx="5400898" cy="935385"/>
          </a:xfrm>
        </p:spPr>
        <p:txBody>
          <a:bodyPr/>
          <a:lstStyle/>
          <a:p>
            <a:pPr>
              <a:lnSpc>
                <a:spcPct val="120000"/>
              </a:lnSpc>
            </a:pPr>
            <a:r>
              <a:rPr lang="en-US" altLang="ja-JP" sz="2700" dirty="0"/>
              <a:t>6</a:t>
            </a:r>
            <a:r>
              <a:rPr lang="ja-JP" altLang="en-US" sz="2700" dirty="0"/>
              <a:t>．増感　  </a:t>
            </a:r>
            <a:br>
              <a:rPr lang="ja-JP" altLang="en-US" sz="2700" dirty="0"/>
            </a:br>
            <a:r>
              <a:rPr lang="en-US" altLang="ja-JP" sz="2500" dirty="0"/>
              <a:t>6</a:t>
            </a:r>
            <a:r>
              <a:rPr lang="ja-JP" altLang="en-US" sz="2500" dirty="0"/>
              <a:t>．</a:t>
            </a:r>
            <a:r>
              <a:rPr lang="en-US" altLang="ja-JP" sz="2500" dirty="0"/>
              <a:t>4</a:t>
            </a:r>
            <a:r>
              <a:rPr lang="ja-JP" altLang="en-US" sz="2500" dirty="0"/>
              <a:t>．化学増感による分光増感　　②</a:t>
            </a:r>
            <a:endParaRPr lang="ja-JP" altLang="en-US" sz="2200" dirty="0"/>
          </a:p>
        </p:txBody>
      </p:sp>
      <p:sp>
        <p:nvSpPr>
          <p:cNvPr id="4" name="スライド番号プレースホルダー 5">
            <a:extLst>
              <a:ext uri="{FF2B5EF4-FFF2-40B4-BE49-F238E27FC236}">
                <a16:creationId xmlns:a16="http://schemas.microsoft.com/office/drawing/2014/main" id="{583339E4-F850-464E-66B5-14B711055D3E}"/>
              </a:ext>
            </a:extLst>
          </p:cNvPr>
          <p:cNvSpPr>
            <a:spLocks noGrp="1"/>
          </p:cNvSpPr>
          <p:nvPr>
            <p:ph type="sldNum" sz="quarter" idx="12"/>
          </p:nvPr>
        </p:nvSpPr>
        <p:spPr/>
        <p:txBody>
          <a:bodyPr/>
          <a:lstStyle/>
          <a:p>
            <a:fld id="{7605C26E-6188-4406-9A31-80544AD8C911}" type="slidenum">
              <a:rPr lang="en-US" altLang="ja-JP"/>
              <a:pPr/>
              <a:t>26</a:t>
            </a:fld>
            <a:endParaRPr lang="en-US" altLang="ja-JP"/>
          </a:p>
        </p:txBody>
      </p:sp>
      <p:sp>
        <p:nvSpPr>
          <p:cNvPr id="3" name="テキスト ボックス 2">
            <a:extLst>
              <a:ext uri="{FF2B5EF4-FFF2-40B4-BE49-F238E27FC236}">
                <a16:creationId xmlns:a16="http://schemas.microsoft.com/office/drawing/2014/main" id="{92525FBE-482C-5E14-C93D-382E9E91D21B}"/>
              </a:ext>
            </a:extLst>
          </p:cNvPr>
          <p:cNvSpPr txBox="1"/>
          <p:nvPr/>
        </p:nvSpPr>
        <p:spPr>
          <a:xfrm>
            <a:off x="600583" y="5495637"/>
            <a:ext cx="4716016" cy="307777"/>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K.Kuge</a:t>
            </a:r>
            <a:r>
              <a:rPr kumimoji="1" lang="en-US" altLang="ja-JP" sz="1400" dirty="0">
                <a:latin typeface="Times New Roman" panose="02020603050405020304" pitchFamily="18" charset="0"/>
                <a:cs typeface="Times New Roman" panose="02020603050405020304" pitchFamily="18" charset="0"/>
              </a:rPr>
              <a:t>, </a:t>
            </a:r>
            <a:r>
              <a:rPr kumimoji="1" lang="en-US" altLang="ja-JP" sz="1400" dirty="0" err="1">
                <a:latin typeface="Times New Roman" panose="02020603050405020304" pitchFamily="18" charset="0"/>
                <a:cs typeface="Times New Roman" panose="02020603050405020304" pitchFamily="18" charset="0"/>
              </a:rPr>
              <a:t>N.Mii</a:t>
            </a:r>
            <a:r>
              <a:rPr kumimoji="1" lang="en-US" altLang="ja-JP" sz="1400" dirty="0">
                <a:latin typeface="Times New Roman" panose="02020603050405020304" pitchFamily="18" charset="0"/>
                <a:cs typeface="Times New Roman" panose="02020603050405020304" pitchFamily="18" charset="0"/>
              </a:rPr>
              <a:t>, J. Imaging Sci., 33(3), 83-86 (1989)</a:t>
            </a:r>
          </a:p>
        </p:txBody>
      </p:sp>
      <p:pic>
        <p:nvPicPr>
          <p:cNvPr id="6" name="図 5">
            <a:extLst>
              <a:ext uri="{FF2B5EF4-FFF2-40B4-BE49-F238E27FC236}">
                <a16:creationId xmlns:a16="http://schemas.microsoft.com/office/drawing/2014/main" id="{661B0F1B-705C-4500-A09F-C7B94A9308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748" y="1208474"/>
            <a:ext cx="3197352" cy="4111752"/>
          </a:xfrm>
          <a:prstGeom prst="rect">
            <a:avLst/>
          </a:prstGeom>
        </p:spPr>
      </p:pic>
      <p:sp>
        <p:nvSpPr>
          <p:cNvPr id="8" name="テキスト ボックス 7">
            <a:extLst>
              <a:ext uri="{FF2B5EF4-FFF2-40B4-BE49-F238E27FC236}">
                <a16:creationId xmlns:a16="http://schemas.microsoft.com/office/drawing/2014/main" id="{4E849CBC-397B-4983-9E58-515C6526F01A}"/>
              </a:ext>
            </a:extLst>
          </p:cNvPr>
          <p:cNvSpPr txBox="1"/>
          <p:nvPr/>
        </p:nvSpPr>
        <p:spPr>
          <a:xfrm>
            <a:off x="5058748" y="5340708"/>
            <a:ext cx="3600400" cy="523220"/>
          </a:xfrm>
          <a:prstGeom prst="rect">
            <a:avLst/>
          </a:prstGeom>
          <a:noFill/>
        </p:spPr>
        <p:txBody>
          <a:bodyPr wrap="square" rtlCol="0">
            <a:spAutoFit/>
          </a:bodyPr>
          <a:lstStyle/>
          <a:p>
            <a:r>
              <a:rPr kumimoji="1" lang="en-US" altLang="ja-JP" sz="1400" dirty="0" err="1"/>
              <a:t>AgAuS</a:t>
            </a:r>
            <a:r>
              <a:rPr kumimoji="1" lang="ja-JP" altLang="en-US" sz="1400" dirty="0"/>
              <a:t>（金＋硫黄増感）による分光感度</a:t>
            </a:r>
            <a:endParaRPr kumimoji="1" lang="en-US" altLang="ja-JP" sz="1400" dirty="0"/>
          </a:p>
          <a:p>
            <a:r>
              <a:rPr lang="ja-JP" altLang="en-US" sz="1400" dirty="0"/>
              <a:t>感光波長域は</a:t>
            </a:r>
            <a:r>
              <a:rPr lang="en-US" altLang="ja-JP" sz="1400" dirty="0"/>
              <a:t>Ag</a:t>
            </a:r>
            <a:r>
              <a:rPr lang="en-US" altLang="ja-JP" sz="1400" baseline="-25000" dirty="0"/>
              <a:t>2</a:t>
            </a:r>
            <a:r>
              <a:rPr lang="en-US" altLang="ja-JP" sz="1400" dirty="0"/>
              <a:t>S</a:t>
            </a:r>
            <a:r>
              <a:rPr lang="ja-JP" altLang="en-US" sz="1400" dirty="0"/>
              <a:t>（硫黄増感）より短波長側</a:t>
            </a:r>
            <a:endParaRPr kumimoji="1" lang="ja-JP" altLang="en-US" sz="1400" dirty="0"/>
          </a:p>
        </p:txBody>
      </p:sp>
      <p:pic>
        <p:nvPicPr>
          <p:cNvPr id="10" name="図 9">
            <a:extLst>
              <a:ext uri="{FF2B5EF4-FFF2-40B4-BE49-F238E27FC236}">
                <a16:creationId xmlns:a16="http://schemas.microsoft.com/office/drawing/2014/main" id="{011A32FD-26E0-4415-B175-2A14C7614C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308" y="1208474"/>
            <a:ext cx="3300984" cy="2350008"/>
          </a:xfrm>
          <a:prstGeom prst="rect">
            <a:avLst/>
          </a:prstGeom>
        </p:spPr>
      </p:pic>
      <p:sp>
        <p:nvSpPr>
          <p:cNvPr id="12" name="テキスト ボックス 11">
            <a:extLst>
              <a:ext uri="{FF2B5EF4-FFF2-40B4-BE49-F238E27FC236}">
                <a16:creationId xmlns:a16="http://schemas.microsoft.com/office/drawing/2014/main" id="{44981F91-60AE-4888-A3D1-3B475A378950}"/>
              </a:ext>
            </a:extLst>
          </p:cNvPr>
          <p:cNvSpPr txBox="1"/>
          <p:nvPr/>
        </p:nvSpPr>
        <p:spPr>
          <a:xfrm>
            <a:off x="594934" y="3690174"/>
            <a:ext cx="3991732" cy="738664"/>
          </a:xfrm>
          <a:prstGeom prst="rect">
            <a:avLst/>
          </a:prstGeom>
          <a:noFill/>
        </p:spPr>
        <p:txBody>
          <a:bodyPr wrap="square" rtlCol="0">
            <a:spAutoFit/>
          </a:bodyPr>
          <a:lstStyle/>
          <a:p>
            <a:pPr marL="268288" indent="-268288"/>
            <a:r>
              <a:rPr kumimoji="1" lang="en-US" altLang="ja-JP" sz="1400" dirty="0"/>
              <a:t>Ag</a:t>
            </a:r>
            <a:r>
              <a:rPr kumimoji="1" lang="en-US" altLang="ja-JP" sz="1400" baseline="-25000" dirty="0"/>
              <a:t>2</a:t>
            </a:r>
            <a:r>
              <a:rPr kumimoji="1" lang="en-US" altLang="ja-JP" sz="1400" dirty="0"/>
              <a:t>S</a:t>
            </a:r>
            <a:r>
              <a:rPr kumimoji="1" lang="ja-JP" altLang="en-US" sz="1400" dirty="0"/>
              <a:t>（硫黄増感）による分光感度</a:t>
            </a:r>
            <a:br>
              <a:rPr kumimoji="1" lang="en-US" altLang="ja-JP" sz="1400" dirty="0"/>
            </a:br>
            <a:r>
              <a:rPr kumimoji="1" lang="ja-JP" altLang="en-US" sz="1400" dirty="0"/>
              <a:t>増感剤添加量を変えて、増感レベルを調整</a:t>
            </a:r>
            <a:br>
              <a:rPr kumimoji="1" lang="en-US" altLang="ja-JP" sz="1400" dirty="0"/>
            </a:br>
            <a:r>
              <a:rPr kumimoji="1" lang="ja-JP" altLang="en-US" sz="1400" dirty="0"/>
              <a:t>増感レベルが高いとより長波長まで感度を持つ</a:t>
            </a:r>
          </a:p>
        </p:txBody>
      </p:sp>
    </p:spTree>
    <p:extLst>
      <p:ext uri="{BB962C8B-B14F-4D97-AF65-F5344CB8AC3E}">
        <p14:creationId xmlns:p14="http://schemas.microsoft.com/office/powerpoint/2010/main" val="31540093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a:extLst>
              <a:ext uri="{FF2B5EF4-FFF2-40B4-BE49-F238E27FC236}">
                <a16:creationId xmlns:a16="http://schemas.microsoft.com/office/drawing/2014/main" id="{47B0CAA1-53FF-71B2-2B98-0A7ECEBF2B5A}"/>
              </a:ext>
            </a:extLst>
          </p:cNvPr>
          <p:cNvSpPr>
            <a:spLocks noGrp="1" noChangeArrowheads="1"/>
          </p:cNvSpPr>
          <p:nvPr>
            <p:ph type="title"/>
          </p:nvPr>
        </p:nvSpPr>
        <p:spPr>
          <a:xfrm>
            <a:off x="1403350" y="333375"/>
            <a:ext cx="6877050" cy="719138"/>
          </a:xfrm>
        </p:spPr>
        <p:txBody>
          <a:bodyPr/>
          <a:lstStyle/>
          <a:p>
            <a:pPr>
              <a:lnSpc>
                <a:spcPct val="120000"/>
              </a:lnSpc>
            </a:pPr>
            <a:r>
              <a:rPr lang="en-US" altLang="ja-JP" sz="2700" dirty="0"/>
              <a:t>6</a:t>
            </a:r>
            <a:r>
              <a:rPr lang="ja-JP" altLang="en-US" sz="2700" dirty="0"/>
              <a:t>．増感　  </a:t>
            </a:r>
            <a:br>
              <a:rPr lang="ja-JP" altLang="en-US" sz="2700" dirty="0"/>
            </a:br>
            <a:r>
              <a:rPr lang="en-US" altLang="ja-JP" sz="2500" dirty="0"/>
              <a:t>6</a:t>
            </a:r>
            <a:r>
              <a:rPr lang="ja-JP" altLang="en-US" sz="2500" dirty="0"/>
              <a:t>．</a:t>
            </a:r>
            <a:r>
              <a:rPr lang="en-US" altLang="ja-JP" sz="2500" dirty="0"/>
              <a:t>4</a:t>
            </a:r>
            <a:r>
              <a:rPr lang="ja-JP" altLang="en-US" sz="2500" dirty="0"/>
              <a:t>．化学増感による分光増感　　③</a:t>
            </a:r>
            <a:endParaRPr lang="ja-JP" altLang="en-US" sz="2200" dirty="0"/>
          </a:p>
        </p:txBody>
      </p:sp>
      <p:sp>
        <p:nvSpPr>
          <p:cNvPr id="4" name="スライド番号プレースホルダー 5">
            <a:extLst>
              <a:ext uri="{FF2B5EF4-FFF2-40B4-BE49-F238E27FC236}">
                <a16:creationId xmlns:a16="http://schemas.microsoft.com/office/drawing/2014/main" id="{852A76C6-7460-F1B3-4592-B6576F900D99}"/>
              </a:ext>
            </a:extLst>
          </p:cNvPr>
          <p:cNvSpPr>
            <a:spLocks noGrp="1"/>
          </p:cNvSpPr>
          <p:nvPr>
            <p:ph type="sldNum" sz="quarter" idx="12"/>
          </p:nvPr>
        </p:nvSpPr>
        <p:spPr/>
        <p:txBody>
          <a:bodyPr/>
          <a:lstStyle/>
          <a:p>
            <a:fld id="{7904665E-0C9E-4919-BF2B-C671BB496871}" type="slidenum">
              <a:rPr lang="en-US" altLang="ja-JP"/>
              <a:pPr/>
              <a:t>27</a:t>
            </a:fld>
            <a:endParaRPr lang="en-US" altLang="ja-JP"/>
          </a:p>
        </p:txBody>
      </p:sp>
      <p:grpSp>
        <p:nvGrpSpPr>
          <p:cNvPr id="238596" name="Group 4">
            <a:extLst>
              <a:ext uri="{FF2B5EF4-FFF2-40B4-BE49-F238E27FC236}">
                <a16:creationId xmlns:a16="http://schemas.microsoft.com/office/drawing/2014/main" id="{5C0A42B6-B207-2152-443D-ADDDB80FE22F}"/>
              </a:ext>
            </a:extLst>
          </p:cNvPr>
          <p:cNvGrpSpPr>
            <a:grpSpLocks/>
          </p:cNvGrpSpPr>
          <p:nvPr/>
        </p:nvGrpSpPr>
        <p:grpSpPr bwMode="auto">
          <a:xfrm>
            <a:off x="5796607" y="1556792"/>
            <a:ext cx="2663825" cy="2898775"/>
            <a:chOff x="3606" y="1207"/>
            <a:chExt cx="1678" cy="1826"/>
          </a:xfrm>
        </p:grpSpPr>
        <p:sp>
          <p:nvSpPr>
            <p:cNvPr id="238597" name="Line 5">
              <a:extLst>
                <a:ext uri="{FF2B5EF4-FFF2-40B4-BE49-F238E27FC236}">
                  <a16:creationId xmlns:a16="http://schemas.microsoft.com/office/drawing/2014/main" id="{2ED9BD88-326F-6C33-68CC-9AF9F975CEBD}"/>
                </a:ext>
              </a:extLst>
            </p:cNvPr>
            <p:cNvSpPr>
              <a:spLocks noChangeShapeType="1"/>
            </p:cNvSpPr>
            <p:nvPr/>
          </p:nvSpPr>
          <p:spPr bwMode="auto">
            <a:xfrm>
              <a:off x="3696" y="1434"/>
              <a:ext cx="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598" name="Line 6">
              <a:extLst>
                <a:ext uri="{FF2B5EF4-FFF2-40B4-BE49-F238E27FC236}">
                  <a16:creationId xmlns:a16="http://schemas.microsoft.com/office/drawing/2014/main" id="{0B92997F-02B1-582B-6444-CEC0A36B5A50}"/>
                </a:ext>
              </a:extLst>
            </p:cNvPr>
            <p:cNvSpPr>
              <a:spLocks noChangeShapeType="1"/>
            </p:cNvSpPr>
            <p:nvPr/>
          </p:nvSpPr>
          <p:spPr bwMode="auto">
            <a:xfrm>
              <a:off x="4422" y="1661"/>
              <a:ext cx="4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599" name="Line 7">
              <a:extLst>
                <a:ext uri="{FF2B5EF4-FFF2-40B4-BE49-F238E27FC236}">
                  <a16:creationId xmlns:a16="http://schemas.microsoft.com/office/drawing/2014/main" id="{A8B1B6B9-8197-C776-8C2A-98CD35A4D590}"/>
                </a:ext>
              </a:extLst>
            </p:cNvPr>
            <p:cNvSpPr>
              <a:spLocks noChangeShapeType="1"/>
            </p:cNvSpPr>
            <p:nvPr/>
          </p:nvSpPr>
          <p:spPr bwMode="auto">
            <a:xfrm>
              <a:off x="3696" y="2840"/>
              <a:ext cx="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600" name="Line 8">
              <a:extLst>
                <a:ext uri="{FF2B5EF4-FFF2-40B4-BE49-F238E27FC236}">
                  <a16:creationId xmlns:a16="http://schemas.microsoft.com/office/drawing/2014/main" id="{8F792D05-1AF6-12C7-2F53-AA588F94D70D}"/>
                </a:ext>
              </a:extLst>
            </p:cNvPr>
            <p:cNvSpPr>
              <a:spLocks noChangeShapeType="1"/>
            </p:cNvSpPr>
            <p:nvPr/>
          </p:nvSpPr>
          <p:spPr bwMode="auto">
            <a:xfrm>
              <a:off x="4422" y="2568"/>
              <a:ext cx="4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601" name="Line 9">
              <a:extLst>
                <a:ext uri="{FF2B5EF4-FFF2-40B4-BE49-F238E27FC236}">
                  <a16:creationId xmlns:a16="http://schemas.microsoft.com/office/drawing/2014/main" id="{E246821A-2A33-BA0F-568C-15F23DC6E7D6}"/>
                </a:ext>
              </a:extLst>
            </p:cNvPr>
            <p:cNvSpPr>
              <a:spLocks noChangeShapeType="1"/>
            </p:cNvSpPr>
            <p:nvPr/>
          </p:nvSpPr>
          <p:spPr bwMode="auto">
            <a:xfrm>
              <a:off x="4422" y="1298"/>
              <a:ext cx="0" cy="167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602" name="Line 10">
              <a:extLst>
                <a:ext uri="{FF2B5EF4-FFF2-40B4-BE49-F238E27FC236}">
                  <a16:creationId xmlns:a16="http://schemas.microsoft.com/office/drawing/2014/main" id="{CFAA248C-CBD9-7C3C-E159-1EEBC97A0DB8}"/>
                </a:ext>
              </a:extLst>
            </p:cNvPr>
            <p:cNvSpPr>
              <a:spLocks noChangeShapeType="1"/>
            </p:cNvSpPr>
            <p:nvPr/>
          </p:nvSpPr>
          <p:spPr bwMode="auto">
            <a:xfrm flipV="1">
              <a:off x="4604" y="1661"/>
              <a:ext cx="0" cy="907"/>
            </a:xfrm>
            <a:prstGeom prst="line">
              <a:avLst/>
            </a:prstGeom>
            <a:noFill/>
            <a:ln w="19050">
              <a:solidFill>
                <a:schemeClr val="tx1"/>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603" name="Text Box 11">
              <a:extLst>
                <a:ext uri="{FF2B5EF4-FFF2-40B4-BE49-F238E27FC236}">
                  <a16:creationId xmlns:a16="http://schemas.microsoft.com/office/drawing/2014/main" id="{D52BCB12-85ED-99FC-D149-9D5F8688D62F}"/>
                </a:ext>
              </a:extLst>
            </p:cNvPr>
            <p:cNvSpPr txBox="1">
              <a:spLocks noChangeArrowheads="1"/>
            </p:cNvSpPr>
            <p:nvPr/>
          </p:nvSpPr>
          <p:spPr bwMode="auto">
            <a:xfrm>
              <a:off x="4513" y="1220"/>
              <a:ext cx="771" cy="1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latin typeface="Symbol" panose="05050102010706020507" pitchFamily="18" charset="2"/>
                </a:rPr>
                <a:t>  D</a:t>
              </a:r>
            </a:p>
            <a:p>
              <a:pPr>
                <a:spcBef>
                  <a:spcPct val="50000"/>
                </a:spcBef>
              </a:pPr>
              <a:r>
                <a:rPr lang="en-US" altLang="ja-JP"/>
                <a:t>e</a:t>
              </a:r>
              <a:r>
                <a:rPr lang="en-US" altLang="ja-JP" baseline="30000"/>
                <a:t>-</a:t>
              </a:r>
            </a:p>
            <a:p>
              <a:pPr>
                <a:spcBef>
                  <a:spcPct val="50000"/>
                </a:spcBef>
              </a:pPr>
              <a:r>
                <a:rPr lang="en-US" altLang="ja-JP" baseline="30000"/>
                <a:t>           LUMO</a:t>
              </a:r>
            </a:p>
            <a:p>
              <a:pPr>
                <a:spcBef>
                  <a:spcPct val="50000"/>
                </a:spcBef>
              </a:pPr>
              <a:endParaRPr lang="en-US" altLang="ja-JP" baseline="30000"/>
            </a:p>
            <a:p>
              <a:pPr>
                <a:spcBef>
                  <a:spcPct val="50000"/>
                </a:spcBef>
              </a:pPr>
              <a:r>
                <a:rPr lang="en-US" altLang="ja-JP" baseline="30000"/>
                <a:t>       </a:t>
              </a:r>
              <a:r>
                <a:rPr lang="en-US" altLang="ja-JP"/>
                <a:t>h</a:t>
              </a:r>
              <a:r>
                <a:rPr lang="en-US" altLang="ja-JP">
                  <a:latin typeface="Symbol" panose="05050102010706020507" pitchFamily="18" charset="2"/>
                </a:rPr>
                <a:t>n</a:t>
              </a:r>
            </a:p>
            <a:p>
              <a:pPr>
                <a:spcBef>
                  <a:spcPct val="50000"/>
                </a:spcBef>
              </a:pPr>
              <a:endParaRPr lang="en-US" altLang="ja-JP" baseline="30000"/>
            </a:p>
            <a:p>
              <a:pPr>
                <a:spcBef>
                  <a:spcPct val="50000"/>
                </a:spcBef>
              </a:pPr>
              <a:r>
                <a:rPr lang="en-US" altLang="ja-JP"/>
                <a:t>h</a:t>
              </a:r>
              <a:r>
                <a:rPr lang="en-US" altLang="ja-JP" baseline="30000"/>
                <a:t>+      HOMO</a:t>
              </a:r>
            </a:p>
          </p:txBody>
        </p:sp>
        <p:sp>
          <p:nvSpPr>
            <p:cNvPr id="238604" name="Line 12">
              <a:extLst>
                <a:ext uri="{FF2B5EF4-FFF2-40B4-BE49-F238E27FC236}">
                  <a16:creationId xmlns:a16="http://schemas.microsoft.com/office/drawing/2014/main" id="{13E2EE78-0D69-4EB0-7600-243D2952E2AA}"/>
                </a:ext>
              </a:extLst>
            </p:cNvPr>
            <p:cNvSpPr>
              <a:spLocks noChangeShapeType="1"/>
            </p:cNvSpPr>
            <p:nvPr/>
          </p:nvSpPr>
          <p:spPr bwMode="auto">
            <a:xfrm flipV="1">
              <a:off x="4604" y="1389"/>
              <a:ext cx="0" cy="1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605" name="Line 13">
              <a:extLst>
                <a:ext uri="{FF2B5EF4-FFF2-40B4-BE49-F238E27FC236}">
                  <a16:creationId xmlns:a16="http://schemas.microsoft.com/office/drawing/2014/main" id="{61DD61F0-D739-BC5C-4D38-33458B8D3395}"/>
                </a:ext>
              </a:extLst>
            </p:cNvPr>
            <p:cNvSpPr>
              <a:spLocks noChangeShapeType="1"/>
            </p:cNvSpPr>
            <p:nvPr/>
          </p:nvSpPr>
          <p:spPr bwMode="auto">
            <a:xfrm flipH="1">
              <a:off x="4286" y="1389"/>
              <a:ext cx="318" cy="0"/>
            </a:xfrm>
            <a:prstGeom prst="line">
              <a:avLst/>
            </a:prstGeom>
            <a:noFill/>
            <a:ln w="19050">
              <a:solidFill>
                <a:schemeClr val="tx1"/>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8606" name="Text Box 14">
              <a:extLst>
                <a:ext uri="{FF2B5EF4-FFF2-40B4-BE49-F238E27FC236}">
                  <a16:creationId xmlns:a16="http://schemas.microsoft.com/office/drawing/2014/main" id="{A9FDA791-FEC0-50B4-C2C8-85B22C4FF863}"/>
                </a:ext>
              </a:extLst>
            </p:cNvPr>
            <p:cNvSpPr txBox="1">
              <a:spLocks noChangeArrowheads="1"/>
            </p:cNvSpPr>
            <p:nvPr/>
          </p:nvSpPr>
          <p:spPr bwMode="auto">
            <a:xfrm>
              <a:off x="3606" y="1207"/>
              <a:ext cx="499" cy="1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CB</a:t>
              </a:r>
            </a:p>
            <a:p>
              <a:pPr>
                <a:spcBef>
                  <a:spcPct val="50000"/>
                </a:spcBef>
              </a:pPr>
              <a:endParaRPr lang="en-US" altLang="ja-JP"/>
            </a:p>
            <a:p>
              <a:pPr>
                <a:spcBef>
                  <a:spcPct val="50000"/>
                </a:spcBef>
              </a:pPr>
              <a:endParaRPr lang="en-US" altLang="ja-JP"/>
            </a:p>
            <a:p>
              <a:pPr>
                <a:spcBef>
                  <a:spcPct val="50000"/>
                </a:spcBef>
              </a:pPr>
              <a:endParaRPr lang="en-US" altLang="ja-JP"/>
            </a:p>
            <a:p>
              <a:pPr>
                <a:spcBef>
                  <a:spcPct val="50000"/>
                </a:spcBef>
              </a:pPr>
              <a:endParaRPr lang="en-US" altLang="ja-JP"/>
            </a:p>
            <a:p>
              <a:pPr>
                <a:lnSpc>
                  <a:spcPct val="120000"/>
                </a:lnSpc>
                <a:spcBef>
                  <a:spcPct val="50000"/>
                </a:spcBef>
              </a:pPr>
              <a:endParaRPr lang="en-US" altLang="ja-JP"/>
            </a:p>
            <a:p>
              <a:pPr>
                <a:spcBef>
                  <a:spcPct val="50000"/>
                </a:spcBef>
              </a:pPr>
              <a:r>
                <a:rPr lang="en-US" altLang="ja-JP"/>
                <a:t>VB</a:t>
              </a:r>
            </a:p>
          </p:txBody>
        </p:sp>
      </p:grpSp>
      <p:sp>
        <p:nvSpPr>
          <p:cNvPr id="6" name="テキスト ボックス 5">
            <a:extLst>
              <a:ext uri="{FF2B5EF4-FFF2-40B4-BE49-F238E27FC236}">
                <a16:creationId xmlns:a16="http://schemas.microsoft.com/office/drawing/2014/main" id="{379945D7-CCD2-42EC-3A99-BBF594EC9994}"/>
              </a:ext>
            </a:extLst>
          </p:cNvPr>
          <p:cNvSpPr txBox="1"/>
          <p:nvPr/>
        </p:nvSpPr>
        <p:spPr>
          <a:xfrm>
            <a:off x="457200" y="1772816"/>
            <a:ext cx="5338763" cy="4708981"/>
          </a:xfrm>
          <a:prstGeom prst="rect">
            <a:avLst/>
          </a:prstGeom>
          <a:noFill/>
        </p:spPr>
        <p:txBody>
          <a:bodyPr wrap="square" rtlCol="0">
            <a:spAutoFit/>
          </a:bodyPr>
          <a:lstStyle/>
          <a:p>
            <a:pPr marL="609600">
              <a:lnSpc>
                <a:spcPct val="1500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分光増感機構</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ts val="3000"/>
              </a:lnSpc>
              <a:spcBef>
                <a:spcPts val="600"/>
              </a:spcBef>
              <a:buFont typeface="Symbol" panose="05050102010706020507" pitchFamily="18" charset="2"/>
              <a:buChar char=""/>
              <a:tabLst>
                <a:tab pos="1365250" algn="l"/>
                <a:tab pos="431800" algn="l"/>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増感核の</a:t>
            </a:r>
            <a:r>
              <a:rPr lang="en-US" altLang="ja-JP"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LUMO</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準位は</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ハロゲン化銀のＣＢより下</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直接の電子注入は起こらない</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ts val="3000"/>
              </a:lnSpc>
              <a:spcBef>
                <a:spcPts val="600"/>
              </a:spcBef>
              <a:buFont typeface="Symbol" panose="05050102010706020507" pitchFamily="18" charset="2"/>
              <a:buChar char=""/>
              <a:tabLst>
                <a:tab pos="1365250" algn="l"/>
                <a:tab pos="431800" algn="l"/>
                <a:tab pos="1365250" algn="l"/>
              </a:tabLst>
            </a:pPr>
            <a:r>
              <a:rPr lang="en-US" altLang="ja-JP"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LUMO</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準位にある電子が</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熱エネルギーでＣＢに励起</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される</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ts val="3000"/>
              </a:lnSpc>
              <a:spcBef>
                <a:spcPts val="600"/>
              </a:spcBef>
              <a:buFont typeface="Symbol" panose="05050102010706020507" pitchFamily="18" charset="2"/>
              <a:buChar char=""/>
              <a:tabLst>
                <a:tab pos="1365250" algn="l"/>
                <a:tab pos="431800" algn="l"/>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分光感度　：　大きな温度依存性を持つ</a:t>
            </a: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marL="1073150" lvl="1">
              <a:lnSpc>
                <a:spcPts val="3000"/>
              </a:lnSpc>
              <a:spcBef>
                <a:spcPts val="600"/>
              </a:spcBef>
              <a:tabLst>
                <a:tab pos="1365250" algn="l"/>
                <a:tab pos="1365250" algn="l"/>
              </a:tabLst>
            </a:pPr>
            <a:r>
              <a:rPr lang="ja-JP" altLang="en-US"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森村公保、御舩博幸、日写誌、</a:t>
            </a:r>
            <a:r>
              <a:rPr lang="en-US" altLang="ja-JP"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61</a:t>
            </a:r>
            <a:r>
              <a:rPr lang="ja-JP" altLang="en-US"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6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175 (1998)</a:t>
            </a:r>
          </a:p>
          <a:p>
            <a:pPr marL="742950" lvl="1" indent="-285750">
              <a:lnSpc>
                <a:spcPts val="3000"/>
              </a:lnSpc>
              <a:spcBef>
                <a:spcPts val="600"/>
              </a:spcBef>
              <a:buFont typeface="Symbol" panose="05050102010706020507" pitchFamily="18" charset="2"/>
              <a:buChar char=""/>
              <a:tabLst>
                <a:tab pos="1365250" algn="l"/>
                <a:tab pos="431800" algn="l"/>
                <a:tab pos="1365250" algn="l"/>
              </a:tabLst>
            </a:pPr>
            <a:endPar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lvl="1">
              <a:lnSpc>
                <a:spcPts val="3000"/>
              </a:lnSpc>
              <a:spcBef>
                <a:spcPts val="600"/>
              </a:spcBef>
              <a:tabLst>
                <a:tab pos="1365250" algn="l"/>
                <a:tab pos="431800" algn="l"/>
                <a:tab pos="1365250" algn="l"/>
              </a:tabLst>
            </a:pP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www.tcichemicals.com/medias/A0058.jpg?context=bWFzdGVyfHJvb3R8MTAxNjc2fGltYWdlL2pwZWd8aDIxL2gxYS84OTEzNDM0MTgxNjYyL0EwMDU4LmpwZ3xlZDk1YTZmYjE0NWNiZjIyMjI1ODA4ZjE3NTNmNjQ0ODhiNjY2ZTU2OTllM2FlMzBiOGNhMmU0NGFkZTA0YTUx">
            <a:extLst>
              <a:ext uri="{FF2B5EF4-FFF2-40B4-BE49-F238E27FC236}">
                <a16:creationId xmlns:a16="http://schemas.microsoft.com/office/drawing/2014/main" id="{4BE7DA68-63E8-42AF-945B-278776414C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891" y="3699594"/>
            <a:ext cx="2825750" cy="2825750"/>
          </a:xfrm>
          <a:prstGeom prst="rect">
            <a:avLst/>
          </a:prstGeom>
          <a:noFill/>
          <a:extLst>
            <a:ext uri="{909E8E84-426E-40DD-AFC4-6F175D3DCCD1}">
              <a14:hiddenFill xmlns:a14="http://schemas.microsoft.com/office/drawing/2010/main">
                <a:solidFill>
                  <a:srgbClr val="FFFFFF"/>
                </a:solidFill>
              </a14:hiddenFill>
            </a:ext>
          </a:extLst>
        </p:spPr>
      </p:pic>
      <p:sp>
        <p:nvSpPr>
          <p:cNvPr id="237570" name="Rectangle 2">
            <a:extLst>
              <a:ext uri="{FF2B5EF4-FFF2-40B4-BE49-F238E27FC236}">
                <a16:creationId xmlns:a16="http://schemas.microsoft.com/office/drawing/2014/main" id="{ED127500-7E43-59F3-A3E6-876EAB4E28AD}"/>
              </a:ext>
            </a:extLst>
          </p:cNvPr>
          <p:cNvSpPr>
            <a:spLocks noGrp="1" noChangeArrowheads="1"/>
          </p:cNvSpPr>
          <p:nvPr>
            <p:ph type="title"/>
          </p:nvPr>
        </p:nvSpPr>
        <p:spPr>
          <a:xfrm>
            <a:off x="467544" y="34678"/>
            <a:ext cx="6877050" cy="1079401"/>
          </a:xfrm>
        </p:spPr>
        <p:txBody>
          <a:bodyPr/>
          <a:lstStyle/>
          <a:p>
            <a:pPr>
              <a:lnSpc>
                <a:spcPct val="120000"/>
              </a:lnSpc>
            </a:pPr>
            <a:r>
              <a:rPr lang="en-US" altLang="ja-JP" sz="2700" dirty="0"/>
              <a:t>6</a:t>
            </a:r>
            <a:r>
              <a:rPr lang="ja-JP" altLang="en-US" sz="2700" dirty="0"/>
              <a:t>．増感　  </a:t>
            </a:r>
            <a:br>
              <a:rPr lang="ja-JP" altLang="en-US" sz="2700" dirty="0"/>
            </a:br>
            <a:r>
              <a:rPr lang="en-US" altLang="ja-JP" sz="2500" dirty="0"/>
              <a:t>6</a:t>
            </a:r>
            <a:r>
              <a:rPr lang="ja-JP" altLang="en-US" sz="2500" dirty="0"/>
              <a:t>．</a:t>
            </a:r>
            <a:r>
              <a:rPr lang="en-US" altLang="ja-JP" sz="2500" dirty="0"/>
              <a:t>5</a:t>
            </a:r>
            <a:r>
              <a:rPr lang="ja-JP" altLang="en-US" sz="2500" dirty="0"/>
              <a:t>．ハロゲンアクセプター　①</a:t>
            </a:r>
            <a:endParaRPr lang="ja-JP" altLang="en-US" sz="2200" dirty="0"/>
          </a:p>
        </p:txBody>
      </p:sp>
      <p:sp>
        <p:nvSpPr>
          <p:cNvPr id="4" name="スライド番号プレースホルダー 5">
            <a:extLst>
              <a:ext uri="{FF2B5EF4-FFF2-40B4-BE49-F238E27FC236}">
                <a16:creationId xmlns:a16="http://schemas.microsoft.com/office/drawing/2014/main" id="{583339E4-F850-464E-66B5-14B711055D3E}"/>
              </a:ext>
            </a:extLst>
          </p:cNvPr>
          <p:cNvSpPr>
            <a:spLocks noGrp="1"/>
          </p:cNvSpPr>
          <p:nvPr>
            <p:ph type="sldNum" sz="quarter" idx="12"/>
          </p:nvPr>
        </p:nvSpPr>
        <p:spPr/>
        <p:txBody>
          <a:bodyPr/>
          <a:lstStyle/>
          <a:p>
            <a:fld id="{7605C26E-6188-4406-9A31-80544AD8C911}" type="slidenum">
              <a:rPr lang="en-US" altLang="ja-JP"/>
              <a:pPr/>
              <a:t>28</a:t>
            </a:fld>
            <a:endParaRPr lang="en-US" altLang="ja-JP" dirty="0"/>
          </a:p>
        </p:txBody>
      </p:sp>
      <p:sp>
        <p:nvSpPr>
          <p:cNvPr id="7" name="テキスト ボックス 6">
            <a:extLst>
              <a:ext uri="{FF2B5EF4-FFF2-40B4-BE49-F238E27FC236}">
                <a16:creationId xmlns:a16="http://schemas.microsoft.com/office/drawing/2014/main" id="{DE532FAB-3E35-40C8-9472-100F1A14E097}"/>
              </a:ext>
            </a:extLst>
          </p:cNvPr>
          <p:cNvSpPr txBox="1"/>
          <p:nvPr/>
        </p:nvSpPr>
        <p:spPr>
          <a:xfrm>
            <a:off x="269776" y="1309196"/>
            <a:ext cx="8604448" cy="4780796"/>
          </a:xfrm>
          <a:prstGeom prst="rect">
            <a:avLst/>
          </a:prstGeom>
          <a:noFill/>
        </p:spPr>
        <p:txBody>
          <a:bodyPr wrap="square" rtlCol="0">
            <a:spAutoFit/>
          </a:bodyPr>
          <a:lstStyle/>
          <a:p>
            <a:pPr marL="176213" lvl="1">
              <a:lnSpc>
                <a:spcPct val="150000"/>
              </a:lnSpc>
              <a:spcAft>
                <a:spcPts val="0"/>
              </a:spcAft>
              <a:tabLst>
                <a:tab pos="1365250" algn="l"/>
                <a:tab pos="43180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発生した自由正孔が表面に　→　ハロゲン原子と見なせる</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895350" indent="-174625">
              <a:lnSpc>
                <a:spcPct val="150000"/>
              </a:lnSpc>
              <a:spcAft>
                <a:spcPts val="0"/>
              </a:spcAft>
              <a:tabLst>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ハロゲン原子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酸化作用が強い</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銀原子と反応　→　潜像核の銀原子をハロゲン化銀にする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再ハロゲン化</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　感度低下</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Century" panose="02040604050505020304" pitchFamily="18" charset="0"/>
                <a:cs typeface="Times New Roman" panose="02020603050405020304" pitchFamily="18" charset="0"/>
              </a:rPr>
              <a:t>Ag</a:t>
            </a:r>
            <a:r>
              <a:rPr lang="en-US" altLang="ja-JP" kern="100" baseline="-25000" dirty="0">
                <a:solidFill>
                  <a:srgbClr val="000080"/>
                </a:solidFill>
                <a:latin typeface="Century" panose="02040604050505020304" pitchFamily="18" charset="0"/>
                <a:cs typeface="Times New Roman" panose="02020603050405020304" pitchFamily="18" charset="0"/>
              </a:rPr>
              <a:t>0</a:t>
            </a:r>
            <a:r>
              <a:rPr lang="en-US" altLang="ja-JP" kern="100" dirty="0">
                <a:solidFill>
                  <a:srgbClr val="000080"/>
                </a:solidFill>
                <a:latin typeface="Century" panose="02040604050505020304" pitchFamily="18" charset="0"/>
                <a:cs typeface="Times New Roman" panose="02020603050405020304" pitchFamily="18" charset="0"/>
              </a:rPr>
              <a:t> + X</a:t>
            </a:r>
            <a:r>
              <a:rPr lang="en-US" altLang="ja-JP" kern="100" baseline="-25000" dirty="0">
                <a:solidFill>
                  <a:srgbClr val="000080"/>
                </a:solidFill>
                <a:latin typeface="Century" panose="02040604050505020304" pitchFamily="18" charset="0"/>
                <a:cs typeface="Times New Roman" panose="02020603050405020304" pitchFamily="18" charset="0"/>
              </a:rPr>
              <a:t>0</a:t>
            </a:r>
            <a:r>
              <a:rPr lang="ja-JP" altLang="en-US" kern="100" dirty="0">
                <a:solidFill>
                  <a:srgbClr val="000080"/>
                </a:solidFill>
                <a:latin typeface="Century" panose="02040604050505020304" pitchFamily="18" charset="0"/>
                <a:cs typeface="Times New Roman" panose="02020603050405020304" pitchFamily="18" charset="0"/>
              </a:rPr>
              <a:t>　→　</a:t>
            </a:r>
            <a:r>
              <a:rPr lang="en-US" altLang="ja-JP" kern="100" dirty="0" err="1">
                <a:solidFill>
                  <a:srgbClr val="000080"/>
                </a:solidFill>
                <a:latin typeface="Century" panose="02040604050505020304" pitchFamily="18" charset="0"/>
                <a:cs typeface="Times New Roman" panose="02020603050405020304" pitchFamily="18" charset="0"/>
              </a:rPr>
              <a:t>Ag</a:t>
            </a:r>
            <a:r>
              <a:rPr lang="en-US" altLang="ja-JP" kern="100" baseline="30000" dirty="0" err="1">
                <a:solidFill>
                  <a:srgbClr val="000080"/>
                </a:solidFill>
                <a:latin typeface="Century" panose="02040604050505020304" pitchFamily="18" charset="0"/>
                <a:cs typeface="Times New Roman" panose="02020603050405020304" pitchFamily="18" charset="0"/>
              </a:rPr>
              <a:t>+</a:t>
            </a:r>
            <a:r>
              <a:rPr lang="en-US" altLang="ja-JP" kern="100" dirty="0" err="1">
                <a:solidFill>
                  <a:srgbClr val="000080"/>
                </a:solidFill>
                <a:latin typeface="Century" panose="02040604050505020304" pitchFamily="18" charset="0"/>
                <a:cs typeface="Times New Roman" panose="02020603050405020304" pitchFamily="18" charset="0"/>
              </a:rPr>
              <a:t>X</a:t>
            </a:r>
            <a:r>
              <a:rPr lang="en-US" altLang="ja-JP" kern="100" baseline="30000" dirty="0">
                <a:solidFill>
                  <a:srgbClr val="000080"/>
                </a:solidFill>
                <a:latin typeface="Symbol" panose="05050102010706020507" pitchFamily="18" charset="2"/>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a:t>
            </a:r>
          </a:p>
          <a:p>
            <a:pPr marL="176213" lvl="1">
              <a:lnSpc>
                <a:spcPct val="150000"/>
              </a:lnSpc>
              <a:spcBef>
                <a:spcPts val="1000"/>
              </a:spcBef>
              <a:spcAft>
                <a:spcPts val="0"/>
              </a:spcAft>
              <a:tabLst>
                <a:tab pos="1365250" algn="l"/>
                <a:tab pos="43180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ハロゲンアクセプター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還元剤　ハロゲン原子と反応、ハロゲン化物イオンに</a:t>
            </a:r>
            <a:endParaRPr lang="en-US" altLang="ja-JP" kern="100" dirty="0">
              <a:solidFill>
                <a:srgbClr val="000080"/>
              </a:solidFill>
              <a:latin typeface="Century" panose="02040604050505020304" pitchFamily="18" charset="0"/>
              <a:cs typeface="Times New Roman" panose="02020603050405020304" pitchFamily="18" charset="0"/>
            </a:endParaRPr>
          </a:p>
          <a:p>
            <a:pPr marL="720725" lvl="1">
              <a:lnSpc>
                <a:spcPct val="150000"/>
              </a:lnSpc>
              <a:spcBef>
                <a:spcPts val="1000"/>
              </a:spcBef>
              <a:spcAft>
                <a:spcPts val="0"/>
              </a:spcAft>
              <a:tabLst>
                <a:tab pos="1365250" algn="l"/>
                <a:tab pos="43180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亜硝酸ナトリウム（</a:t>
            </a:r>
            <a:r>
              <a:rPr lang="en-US" altLang="ja-JP" kern="100" dirty="0">
                <a:solidFill>
                  <a:srgbClr val="000080"/>
                </a:solidFill>
                <a:latin typeface="Century" panose="02040604050505020304" pitchFamily="18" charset="0"/>
                <a:cs typeface="Times New Roman" panose="02020603050405020304" pitchFamily="18" charset="0"/>
              </a:rPr>
              <a:t>NaNO</a:t>
            </a:r>
            <a:r>
              <a:rPr lang="en-US" altLang="ja-JP" kern="100" baseline="-25000" dirty="0">
                <a:solidFill>
                  <a:srgbClr val="000080"/>
                </a:solidFill>
                <a:latin typeface="Century" panose="02040604050505020304" pitchFamily="18" charset="0"/>
                <a:cs typeface="Times New Roman" panose="02020603050405020304" pitchFamily="18" charset="0"/>
              </a:rPr>
              <a:t>2</a:t>
            </a:r>
            <a:r>
              <a:rPr lang="en-US" altLang="ja-JP" kern="100" dirty="0">
                <a:solidFill>
                  <a:srgbClr val="000080"/>
                </a:solidFill>
                <a:latin typeface="Century" panose="02040604050505020304" pitchFamily="18" charset="0"/>
                <a:cs typeface="Times New Roman" panose="02020603050405020304" pitchFamily="18" charset="0"/>
              </a:rPr>
              <a:t>),</a:t>
            </a:r>
            <a:r>
              <a:rPr lang="ja-JP" altLang="en-US" kern="100" dirty="0">
                <a:solidFill>
                  <a:srgbClr val="000080"/>
                </a:solidFill>
                <a:latin typeface="Century" panose="02040604050505020304" pitchFamily="18" charset="0"/>
                <a:cs typeface="Times New Roman" panose="02020603050405020304" pitchFamily="18" charset="0"/>
              </a:rPr>
              <a:t>　亜硫酸ナトリウム</a:t>
            </a:r>
            <a:r>
              <a:rPr lang="en-US" altLang="ja-JP" kern="100" dirty="0">
                <a:solidFill>
                  <a:srgbClr val="000080"/>
                </a:solidFill>
                <a:latin typeface="Century" panose="02040604050505020304" pitchFamily="18" charset="0"/>
                <a:cs typeface="Times New Roman" panose="02020603050405020304" pitchFamily="18" charset="0"/>
              </a:rPr>
              <a:t>(Na</a:t>
            </a:r>
            <a:r>
              <a:rPr lang="en-US" altLang="ja-JP" kern="100" baseline="-25000" dirty="0">
                <a:solidFill>
                  <a:srgbClr val="000080"/>
                </a:solidFill>
                <a:latin typeface="Century" panose="02040604050505020304" pitchFamily="18" charset="0"/>
                <a:cs typeface="Times New Roman" panose="02020603050405020304" pitchFamily="18" charset="0"/>
              </a:rPr>
              <a:t>2</a:t>
            </a:r>
            <a:r>
              <a:rPr lang="en-US" altLang="ja-JP" kern="100" dirty="0">
                <a:solidFill>
                  <a:srgbClr val="000080"/>
                </a:solidFill>
                <a:latin typeface="Century" panose="02040604050505020304" pitchFamily="18" charset="0"/>
                <a:cs typeface="Times New Roman" panose="02020603050405020304" pitchFamily="18" charset="0"/>
              </a:rPr>
              <a:t>SO</a:t>
            </a:r>
            <a:r>
              <a:rPr lang="en-US" altLang="ja-JP" kern="100" baseline="-25000" dirty="0">
                <a:solidFill>
                  <a:srgbClr val="000080"/>
                </a:solidFill>
                <a:latin typeface="Century" panose="02040604050505020304" pitchFamily="18" charset="0"/>
                <a:cs typeface="Times New Roman" panose="02020603050405020304" pitchFamily="18" charset="0"/>
              </a:rPr>
              <a:t>3</a:t>
            </a:r>
            <a:r>
              <a:rPr lang="en-US" altLang="ja-JP" kern="100" dirty="0">
                <a:solidFill>
                  <a:srgbClr val="000080"/>
                </a:solidFill>
                <a:latin typeface="Century" panose="02040604050505020304" pitchFamily="18" charset="0"/>
                <a:cs typeface="Times New Roman" panose="02020603050405020304" pitchFamily="18" charset="0"/>
              </a:rPr>
              <a:t>)</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アセトンセミカルバゾン（</a:t>
            </a:r>
            <a:r>
              <a:rPr lang="en-US" altLang="ja-JP" kern="100" dirty="0">
                <a:solidFill>
                  <a:srgbClr val="000080"/>
                </a:solidFill>
                <a:latin typeface="Century" panose="02040604050505020304" pitchFamily="18" charset="0"/>
                <a:cs typeface="Times New Roman" panose="02020603050405020304" pitchFamily="18" charset="0"/>
              </a:rPr>
              <a:t>C</a:t>
            </a:r>
            <a:r>
              <a:rPr lang="en-US" altLang="ja-JP" kern="100" baseline="-25000" dirty="0">
                <a:solidFill>
                  <a:srgbClr val="000080"/>
                </a:solidFill>
                <a:latin typeface="Century" panose="02040604050505020304" pitchFamily="18" charset="0"/>
                <a:cs typeface="Times New Roman" panose="02020603050405020304" pitchFamily="18" charset="0"/>
              </a:rPr>
              <a:t>4</a:t>
            </a:r>
            <a:r>
              <a:rPr lang="en-US" altLang="ja-JP" kern="100" dirty="0">
                <a:solidFill>
                  <a:srgbClr val="000080"/>
                </a:solidFill>
                <a:latin typeface="Century" panose="02040604050505020304" pitchFamily="18" charset="0"/>
                <a:cs typeface="Times New Roman" panose="02020603050405020304" pitchFamily="18" charset="0"/>
              </a:rPr>
              <a:t>H</a:t>
            </a:r>
            <a:r>
              <a:rPr lang="en-US" altLang="ja-JP" kern="100" baseline="-25000" dirty="0">
                <a:solidFill>
                  <a:srgbClr val="000080"/>
                </a:solidFill>
                <a:latin typeface="Century" panose="02040604050505020304" pitchFamily="18" charset="0"/>
                <a:cs typeface="Times New Roman" panose="02020603050405020304" pitchFamily="18" charset="0"/>
              </a:rPr>
              <a:t>9</a:t>
            </a:r>
            <a:r>
              <a:rPr lang="en-US" altLang="ja-JP" kern="100" dirty="0">
                <a:solidFill>
                  <a:srgbClr val="000080"/>
                </a:solidFill>
                <a:latin typeface="Century" panose="02040604050505020304" pitchFamily="18" charset="0"/>
                <a:cs typeface="Times New Roman" panose="02020603050405020304" pitchFamily="18" charset="0"/>
              </a:rPr>
              <a:t>N</a:t>
            </a:r>
            <a:r>
              <a:rPr lang="en-US" altLang="ja-JP" kern="100" baseline="-25000" dirty="0">
                <a:solidFill>
                  <a:srgbClr val="000080"/>
                </a:solidFill>
                <a:latin typeface="Century" panose="02040604050505020304" pitchFamily="18" charset="0"/>
                <a:cs typeface="Times New Roman" panose="02020603050405020304" pitchFamily="18" charset="0"/>
              </a:rPr>
              <a:t>3</a:t>
            </a:r>
            <a:r>
              <a:rPr lang="en-US" altLang="ja-JP" kern="100" dirty="0">
                <a:solidFill>
                  <a:srgbClr val="000080"/>
                </a:solidFill>
                <a:latin typeface="Century" panose="02040604050505020304" pitchFamily="18" charset="0"/>
                <a:cs typeface="Times New Roman" panose="02020603050405020304" pitchFamily="18" charset="0"/>
              </a:rPr>
              <a:t>O</a:t>
            </a:r>
            <a:r>
              <a:rPr lang="ja-JP" altLang="en-US" kern="100" dirty="0">
                <a:solidFill>
                  <a:srgbClr val="000080"/>
                </a:solidFill>
                <a:latin typeface="Century" panose="02040604050505020304" pitchFamily="18" charset="0"/>
                <a:cs typeface="Times New Roman" panose="02020603050405020304" pitchFamily="18" charset="0"/>
              </a:rPr>
              <a:t>）</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ハイドロキノン（</a:t>
            </a:r>
            <a:r>
              <a:rPr lang="en-US" altLang="ja-JP" kern="100" dirty="0">
                <a:solidFill>
                  <a:srgbClr val="000080"/>
                </a:solidFill>
                <a:latin typeface="Century" panose="02040604050505020304" pitchFamily="18" charset="0"/>
                <a:cs typeface="Times New Roman" panose="02020603050405020304" pitchFamily="18" charset="0"/>
              </a:rPr>
              <a:t>C</a:t>
            </a:r>
            <a:r>
              <a:rPr lang="en-US" altLang="ja-JP" kern="100" baseline="-25000" dirty="0">
                <a:solidFill>
                  <a:srgbClr val="000080"/>
                </a:solidFill>
                <a:latin typeface="Century" panose="02040604050505020304" pitchFamily="18" charset="0"/>
                <a:cs typeface="Times New Roman" panose="02020603050405020304" pitchFamily="18" charset="0"/>
              </a:rPr>
              <a:t>6</a:t>
            </a:r>
            <a:r>
              <a:rPr lang="en-US" altLang="ja-JP" kern="100" dirty="0">
                <a:solidFill>
                  <a:srgbClr val="000080"/>
                </a:solidFill>
                <a:latin typeface="Century" panose="02040604050505020304" pitchFamily="18" charset="0"/>
                <a:cs typeface="Times New Roman" panose="02020603050405020304" pitchFamily="18" charset="0"/>
              </a:rPr>
              <a:t>H</a:t>
            </a:r>
            <a:r>
              <a:rPr lang="en-US" altLang="ja-JP" kern="100" baseline="-25000" dirty="0">
                <a:solidFill>
                  <a:srgbClr val="000080"/>
                </a:solidFill>
                <a:latin typeface="Century" panose="02040604050505020304" pitchFamily="18" charset="0"/>
                <a:cs typeface="Times New Roman" panose="02020603050405020304" pitchFamily="18" charset="0"/>
              </a:rPr>
              <a:t>6</a:t>
            </a:r>
            <a:r>
              <a:rPr lang="en-US" altLang="ja-JP" kern="100" dirty="0">
                <a:solidFill>
                  <a:srgbClr val="000080"/>
                </a:solidFill>
                <a:latin typeface="Century" panose="02040604050505020304" pitchFamily="18" charset="0"/>
                <a:cs typeface="Times New Roman" panose="02020603050405020304" pitchFamily="18" charset="0"/>
              </a:rPr>
              <a:t>O</a:t>
            </a:r>
            <a:r>
              <a:rPr lang="en-US" altLang="ja-JP" kern="100" baseline="-25000" dirty="0">
                <a:solidFill>
                  <a:srgbClr val="000080"/>
                </a:solidFill>
                <a:latin typeface="Century" panose="02040604050505020304" pitchFamily="18" charset="0"/>
                <a:cs typeface="Times New Roman" panose="02020603050405020304" pitchFamily="18" charset="0"/>
              </a:rPr>
              <a:t>2</a:t>
            </a:r>
            <a:r>
              <a:rPr lang="ja-JP" altLang="en-US" kern="100" dirty="0">
                <a:solidFill>
                  <a:srgbClr val="000080"/>
                </a:solidFill>
                <a:latin typeface="Century" panose="02040604050505020304" pitchFamily="18" charset="0"/>
                <a:cs typeface="Times New Roman" panose="02020603050405020304" pitchFamily="18" charset="0"/>
              </a:rPr>
              <a:t>）</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など</a:t>
            </a: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marL="534988" indent="-358775"/>
            <a:endParaRPr kumimoji="1" lang="ja-JP" altLang="en-US" dirty="0"/>
          </a:p>
        </p:txBody>
      </p:sp>
      <p:pic>
        <p:nvPicPr>
          <p:cNvPr id="8" name="図 7">
            <a:extLst>
              <a:ext uri="{FF2B5EF4-FFF2-40B4-BE49-F238E27FC236}">
                <a16:creationId xmlns:a16="http://schemas.microsoft.com/office/drawing/2014/main" id="{03A8AC47-D431-4CEB-912D-E5CCD80E14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7593" y="5320048"/>
            <a:ext cx="1811429" cy="982857"/>
          </a:xfrm>
          <a:prstGeom prst="rect">
            <a:avLst/>
          </a:prstGeom>
        </p:spPr>
      </p:pic>
    </p:spTree>
    <p:extLst>
      <p:ext uri="{BB962C8B-B14F-4D97-AF65-F5344CB8AC3E}">
        <p14:creationId xmlns:p14="http://schemas.microsoft.com/office/powerpoint/2010/main" val="2192225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a:extLst>
              <a:ext uri="{FF2B5EF4-FFF2-40B4-BE49-F238E27FC236}">
                <a16:creationId xmlns:a16="http://schemas.microsoft.com/office/drawing/2014/main" id="{ED127500-7E43-59F3-A3E6-876EAB4E28AD}"/>
              </a:ext>
            </a:extLst>
          </p:cNvPr>
          <p:cNvSpPr>
            <a:spLocks noGrp="1" noChangeArrowheads="1"/>
          </p:cNvSpPr>
          <p:nvPr>
            <p:ph type="title"/>
          </p:nvPr>
        </p:nvSpPr>
        <p:spPr>
          <a:xfrm>
            <a:off x="1310849" y="145908"/>
            <a:ext cx="6877050" cy="1079401"/>
          </a:xfrm>
        </p:spPr>
        <p:txBody>
          <a:bodyPr/>
          <a:lstStyle/>
          <a:p>
            <a:pPr>
              <a:lnSpc>
                <a:spcPct val="120000"/>
              </a:lnSpc>
            </a:pPr>
            <a:r>
              <a:rPr lang="en-US" altLang="ja-JP" sz="2700" dirty="0"/>
              <a:t>6</a:t>
            </a:r>
            <a:r>
              <a:rPr lang="ja-JP" altLang="en-US" sz="2700" dirty="0"/>
              <a:t>．増感　  </a:t>
            </a:r>
            <a:br>
              <a:rPr lang="ja-JP" altLang="en-US" sz="2700" dirty="0"/>
            </a:br>
            <a:r>
              <a:rPr lang="en-US" altLang="ja-JP" sz="2500" dirty="0"/>
              <a:t>6</a:t>
            </a:r>
            <a:r>
              <a:rPr lang="ja-JP" altLang="en-US" sz="2500" dirty="0"/>
              <a:t>．</a:t>
            </a:r>
            <a:r>
              <a:rPr lang="en-US" altLang="ja-JP" sz="2500" dirty="0"/>
              <a:t>5</a:t>
            </a:r>
            <a:r>
              <a:rPr lang="ja-JP" altLang="en-US" sz="2500" dirty="0"/>
              <a:t>．ハロゲンアクセプター　②</a:t>
            </a:r>
            <a:endParaRPr lang="ja-JP" altLang="en-US" sz="2200" dirty="0"/>
          </a:p>
        </p:txBody>
      </p:sp>
      <p:sp>
        <p:nvSpPr>
          <p:cNvPr id="4" name="スライド番号プレースホルダー 5">
            <a:extLst>
              <a:ext uri="{FF2B5EF4-FFF2-40B4-BE49-F238E27FC236}">
                <a16:creationId xmlns:a16="http://schemas.microsoft.com/office/drawing/2014/main" id="{583339E4-F850-464E-66B5-14B711055D3E}"/>
              </a:ext>
            </a:extLst>
          </p:cNvPr>
          <p:cNvSpPr>
            <a:spLocks noGrp="1"/>
          </p:cNvSpPr>
          <p:nvPr>
            <p:ph type="sldNum" sz="quarter" idx="12"/>
          </p:nvPr>
        </p:nvSpPr>
        <p:spPr/>
        <p:txBody>
          <a:bodyPr/>
          <a:lstStyle/>
          <a:p>
            <a:fld id="{7605C26E-6188-4406-9A31-80544AD8C911}" type="slidenum">
              <a:rPr lang="en-US" altLang="ja-JP"/>
              <a:pPr/>
              <a:t>29</a:t>
            </a:fld>
            <a:endParaRPr lang="en-US" altLang="ja-JP"/>
          </a:p>
        </p:txBody>
      </p:sp>
      <p:sp>
        <p:nvSpPr>
          <p:cNvPr id="7" name="テキスト ボックス 6">
            <a:extLst>
              <a:ext uri="{FF2B5EF4-FFF2-40B4-BE49-F238E27FC236}">
                <a16:creationId xmlns:a16="http://schemas.microsoft.com/office/drawing/2014/main" id="{DE532FAB-3E35-40C8-9472-100F1A14E097}"/>
              </a:ext>
            </a:extLst>
          </p:cNvPr>
          <p:cNvSpPr txBox="1"/>
          <p:nvPr/>
        </p:nvSpPr>
        <p:spPr>
          <a:xfrm>
            <a:off x="-11194" y="1280749"/>
            <a:ext cx="8903674" cy="3747244"/>
          </a:xfrm>
          <a:prstGeom prst="rect">
            <a:avLst/>
          </a:prstGeom>
          <a:noFill/>
        </p:spPr>
        <p:txBody>
          <a:bodyPr wrap="square" rtlCol="0">
            <a:spAutoFit/>
          </a:bodyPr>
          <a:lstStyle/>
          <a:p>
            <a:pPr marL="176213" lvl="1">
              <a:lnSpc>
                <a:spcPct val="150000"/>
              </a:lnSpc>
              <a:spcBef>
                <a:spcPts val="1000"/>
              </a:spcBef>
              <a:spcAft>
                <a:spcPts val="0"/>
              </a:spcAft>
              <a:tabLst>
                <a:tab pos="1365250" algn="l"/>
                <a:tab pos="43180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ハロゲンアクセプターの作用</a:t>
            </a:r>
            <a:endParaRPr lang="en-US" altLang="ja-JP" kern="100" dirty="0">
              <a:solidFill>
                <a:srgbClr val="000080"/>
              </a:solidFill>
              <a:latin typeface="Century" panose="02040604050505020304" pitchFamily="18" charset="0"/>
              <a:cs typeface="Times New Roman" panose="02020603050405020304" pitchFamily="18" charset="0"/>
            </a:endParaRPr>
          </a:p>
          <a:p>
            <a:pPr marL="809625" lvl="1" indent="-342900">
              <a:lnSpc>
                <a:spcPct val="150000"/>
              </a:lnSpc>
              <a:spcBef>
                <a:spcPts val="1000"/>
              </a:spcBef>
              <a:spcAft>
                <a:spcPts val="0"/>
              </a:spcAft>
              <a:buFont typeface="+mj-lt"/>
              <a:buAutoNum type="arabicPeriod"/>
              <a:tabLst>
                <a:tab pos="1365250" algn="l"/>
                <a:tab pos="43180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ソラリゼーションの低減</a:t>
            </a:r>
            <a:endParaRPr lang="en-US" altLang="ja-JP" kern="100" dirty="0">
              <a:solidFill>
                <a:srgbClr val="000080"/>
              </a:solidFill>
              <a:latin typeface="Century" panose="02040604050505020304" pitchFamily="18" charset="0"/>
              <a:cs typeface="Times New Roman" panose="02020603050405020304" pitchFamily="18" charset="0"/>
            </a:endParaRPr>
          </a:p>
          <a:p>
            <a:pPr marL="1524000" lvl="1" indent="-452438">
              <a:lnSpc>
                <a:spcPct val="150000"/>
              </a:lnSpc>
              <a:spcBef>
                <a:spcPts val="1000"/>
              </a:spcBef>
              <a:spcAft>
                <a:spcPts val="0"/>
              </a:spcAft>
              <a:tabLst>
                <a:tab pos="136525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ソラリゼーション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過度の露光を与えたときに露光量の増大とともに</a:t>
            </a:r>
            <a:r>
              <a:rPr lang="en-US" altLang="ja-JP" kern="100" dirty="0">
                <a:solidFill>
                  <a:srgbClr val="000080"/>
                </a:solidFill>
                <a:latin typeface="Century" panose="02040604050505020304" pitchFamily="18" charset="0"/>
                <a:cs typeface="Times New Roman" panose="02020603050405020304" pitchFamily="18" charset="0"/>
              </a:rPr>
              <a:t>OD</a:t>
            </a:r>
            <a:r>
              <a:rPr lang="ja-JP" altLang="en-US" kern="100" dirty="0">
                <a:solidFill>
                  <a:srgbClr val="000080"/>
                </a:solidFill>
                <a:latin typeface="Century" panose="02040604050505020304" pitchFamily="18" charset="0"/>
                <a:cs typeface="Times New Roman" panose="02020603050405020304" pitchFamily="18" charset="0"/>
              </a:rPr>
              <a:t>が減少</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大量に発生した正孔が表面でハロゲン分子となり、再ハロゲン化を起こす</a:t>
            </a:r>
            <a:endParaRPr lang="en-US" altLang="ja-JP" kern="100" dirty="0">
              <a:solidFill>
                <a:srgbClr val="000080"/>
              </a:solidFill>
              <a:latin typeface="Century" panose="02040604050505020304" pitchFamily="18" charset="0"/>
              <a:cs typeface="Times New Roman" panose="02020603050405020304" pitchFamily="18" charset="0"/>
            </a:endParaRPr>
          </a:p>
          <a:p>
            <a:pPr marL="809625" lvl="1" indent="-342900">
              <a:lnSpc>
                <a:spcPct val="150000"/>
              </a:lnSpc>
              <a:spcBef>
                <a:spcPts val="1000"/>
              </a:spcBef>
              <a:spcAft>
                <a:spcPts val="0"/>
              </a:spcAft>
              <a:buFont typeface="+mj-lt"/>
              <a:buAutoNum type="arabicPeriod" startAt="2"/>
              <a:tabLst>
                <a:tab pos="1365250" algn="l"/>
                <a:tab pos="43180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超微粒子乳剤感光材料の増感</a:t>
            </a:r>
            <a:endParaRPr lang="en-US" altLang="ja-JP" kern="100" dirty="0">
              <a:solidFill>
                <a:srgbClr val="000080"/>
              </a:solidFill>
              <a:latin typeface="Century" panose="02040604050505020304" pitchFamily="18" charset="0"/>
              <a:cs typeface="Times New Roman" panose="02020603050405020304" pitchFamily="18" charset="0"/>
            </a:endParaRPr>
          </a:p>
          <a:p>
            <a:pPr marL="1071563" lvl="1">
              <a:lnSpc>
                <a:spcPct val="150000"/>
              </a:lnSpc>
              <a:spcBef>
                <a:spcPts val="0"/>
              </a:spcBef>
              <a:spcAft>
                <a:spcPts val="0"/>
              </a:spcAft>
              <a:tabLst>
                <a:tab pos="987425" algn="l"/>
                <a:tab pos="1365250" algn="l"/>
                <a:tab pos="1365250" algn="l"/>
              </a:tabLst>
            </a:pPr>
            <a:r>
              <a:rPr lang="ja-JP" altLang="en-US" kern="100" dirty="0">
                <a:solidFill>
                  <a:srgbClr val="000080"/>
                </a:solidFill>
                <a:latin typeface="Century" panose="02040604050505020304" pitchFamily="18" charset="0"/>
                <a:cs typeface="Times New Roman" panose="02020603050405020304" pitchFamily="18" charset="0"/>
              </a:rPr>
              <a:t>超微粒子乳剤では、サイズの減少以上に感度が低下する</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原因：　再ハロゲン化 </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en-US" kern="100" dirty="0">
                <a:solidFill>
                  <a:srgbClr val="000080"/>
                </a:solidFill>
                <a:latin typeface="Century" panose="02040604050505020304" pitchFamily="18" charset="0"/>
                <a:cs typeface="Times New Roman" panose="02020603050405020304" pitchFamily="18" charset="0"/>
              </a:rPr>
              <a:t>正孔がすぐに表面に出て、ハロゲン原子になる</a:t>
            </a:r>
            <a:br>
              <a:rPr lang="en-US" altLang="ja-JP" kern="100" dirty="0">
                <a:solidFill>
                  <a:srgbClr val="000080"/>
                </a:solidFill>
                <a:latin typeface="Century" panose="02040604050505020304" pitchFamily="18" charset="0"/>
                <a:cs typeface="Times New Roman" panose="02020603050405020304" pitchFamily="18" charset="0"/>
              </a:rPr>
            </a:br>
            <a:r>
              <a:rPr lang="ja-JP" altLang="en-US" kern="100" dirty="0">
                <a:solidFill>
                  <a:srgbClr val="000080"/>
                </a:solidFill>
                <a:latin typeface="Century" panose="02040604050505020304" pitchFamily="18" charset="0"/>
                <a:cs typeface="Times New Roman" panose="02020603050405020304" pitchFamily="18" charset="0"/>
              </a:rPr>
              <a:t>ハロゲンアクセプターの添加により、大きく感度が回復する</a:t>
            </a:r>
            <a:endParaRPr kumimoji="1" lang="ja-JP" altLang="en-US" dirty="0"/>
          </a:p>
        </p:txBody>
      </p:sp>
      <p:sp>
        <p:nvSpPr>
          <p:cNvPr id="9" name="テキスト ボックス 8">
            <a:extLst>
              <a:ext uri="{FF2B5EF4-FFF2-40B4-BE49-F238E27FC236}">
                <a16:creationId xmlns:a16="http://schemas.microsoft.com/office/drawing/2014/main" id="{32FA23D1-CC54-4021-AC0B-8F0353D37436}"/>
              </a:ext>
            </a:extLst>
          </p:cNvPr>
          <p:cNvSpPr txBox="1"/>
          <p:nvPr/>
        </p:nvSpPr>
        <p:spPr>
          <a:xfrm>
            <a:off x="1907704" y="5083433"/>
            <a:ext cx="4716016" cy="307777"/>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K.Kuge</a:t>
            </a:r>
            <a:r>
              <a:rPr kumimoji="1" lang="en-US" altLang="ja-JP" sz="1400" dirty="0">
                <a:latin typeface="Times New Roman" panose="02020603050405020304" pitchFamily="18" charset="0"/>
                <a:cs typeface="Times New Roman" panose="02020603050405020304" pitchFamily="18" charset="0"/>
              </a:rPr>
              <a:t>, et al., J. Imaging </a:t>
            </a:r>
            <a:r>
              <a:rPr kumimoji="1" lang="en-US" altLang="ja-JP" sz="1400" dirty="0" err="1">
                <a:latin typeface="Times New Roman" panose="02020603050405020304" pitchFamily="18" charset="0"/>
                <a:cs typeface="Times New Roman" panose="02020603050405020304" pitchFamily="18" charset="0"/>
              </a:rPr>
              <a:t>Sci.Tech</a:t>
            </a:r>
            <a:r>
              <a:rPr kumimoji="1" lang="en-US" altLang="ja-JP" sz="1400" dirty="0">
                <a:latin typeface="Times New Roman" panose="02020603050405020304" pitchFamily="18" charset="0"/>
                <a:cs typeface="Times New Roman" panose="02020603050405020304" pitchFamily="18" charset="0"/>
              </a:rPr>
              <a:t>, 53(1), 010507 (2009)</a:t>
            </a:r>
          </a:p>
        </p:txBody>
      </p:sp>
    </p:spTree>
    <p:extLst>
      <p:ext uri="{BB962C8B-B14F-4D97-AF65-F5344CB8AC3E}">
        <p14:creationId xmlns:p14="http://schemas.microsoft.com/office/powerpoint/2010/main" val="250132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0AB4585E-0ADD-9CFA-E9B3-8EC2CE962400}"/>
              </a:ext>
            </a:extLst>
          </p:cNvPr>
          <p:cNvSpPr>
            <a:spLocks noGrp="1" noChangeArrowheads="1"/>
          </p:cNvSpPr>
          <p:nvPr>
            <p:ph type="title"/>
          </p:nvPr>
        </p:nvSpPr>
        <p:spPr>
          <a:xfrm>
            <a:off x="755650" y="0"/>
            <a:ext cx="7740650" cy="1341438"/>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2</a:t>
            </a:r>
            <a:r>
              <a:rPr lang="ja-JP" altLang="en-US" sz="2500" dirty="0"/>
              <a:t>．光量子の吸収の増大</a:t>
            </a:r>
            <a:br>
              <a:rPr lang="ja-JP" altLang="en-US" sz="2900" dirty="0"/>
            </a:br>
            <a:r>
              <a:rPr lang="en-US" altLang="ja-JP" sz="2200" dirty="0"/>
              <a:t>(a)  </a:t>
            </a:r>
            <a:r>
              <a:rPr lang="ja-JP" altLang="en-US" sz="2200" dirty="0"/>
              <a:t>ハロゲン化銀粒子サイズの増大　</a:t>
            </a:r>
          </a:p>
        </p:txBody>
      </p:sp>
      <p:sp>
        <p:nvSpPr>
          <p:cNvPr id="4" name="スライド番号プレースホルダー 5">
            <a:extLst>
              <a:ext uri="{FF2B5EF4-FFF2-40B4-BE49-F238E27FC236}">
                <a16:creationId xmlns:a16="http://schemas.microsoft.com/office/drawing/2014/main" id="{DDAFF206-7143-5398-74DD-4A5E34177243}"/>
              </a:ext>
            </a:extLst>
          </p:cNvPr>
          <p:cNvSpPr>
            <a:spLocks noGrp="1"/>
          </p:cNvSpPr>
          <p:nvPr>
            <p:ph type="sldNum" sz="quarter" idx="12"/>
          </p:nvPr>
        </p:nvSpPr>
        <p:spPr/>
        <p:txBody>
          <a:bodyPr/>
          <a:lstStyle/>
          <a:p>
            <a:fld id="{4239DBCF-EF40-4C5A-8713-3AF90850C051}" type="slidenum">
              <a:rPr lang="en-US" altLang="ja-JP"/>
              <a:pPr/>
              <a:t>3</a:t>
            </a:fld>
            <a:endParaRPr lang="en-US" altLang="ja-JP"/>
          </a:p>
        </p:txBody>
      </p:sp>
      <p:pic>
        <p:nvPicPr>
          <p:cNvPr id="88072" name="Picture 8">
            <a:extLst>
              <a:ext uri="{FF2B5EF4-FFF2-40B4-BE49-F238E27FC236}">
                <a16:creationId xmlns:a16="http://schemas.microsoft.com/office/drawing/2014/main" id="{F2D55DF5-B057-80BB-F425-01937619A3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1916113"/>
            <a:ext cx="4897437" cy="385921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8071" name="Object 7">
            <a:extLst>
              <a:ext uri="{FF2B5EF4-FFF2-40B4-BE49-F238E27FC236}">
                <a16:creationId xmlns:a16="http://schemas.microsoft.com/office/drawing/2014/main" id="{721BB68E-C101-362F-8CFE-DFBAC9060076}"/>
              </a:ext>
            </a:extLst>
          </p:cNvPr>
          <p:cNvGraphicFramePr>
            <a:graphicFrameLocks noGrp="1" noChangeAspect="1"/>
          </p:cNvGraphicFramePr>
          <p:nvPr>
            <p:ph idx="1"/>
            <p:extLst>
              <p:ext uri="{D42A27DB-BD31-4B8C-83A1-F6EECF244321}">
                <p14:modId xmlns:p14="http://schemas.microsoft.com/office/powerpoint/2010/main" val="4196602880"/>
              </p:ext>
            </p:extLst>
          </p:nvPr>
        </p:nvGraphicFramePr>
        <p:xfrm>
          <a:off x="609601" y="1795463"/>
          <a:ext cx="10227096" cy="5078412"/>
        </p:xfrm>
        <a:graphic>
          <a:graphicData uri="http://schemas.openxmlformats.org/presentationml/2006/ole">
            <mc:AlternateContent xmlns:mc="http://schemas.openxmlformats.org/markup-compatibility/2006">
              <mc:Choice xmlns:v="urn:schemas-microsoft-com:vml" Requires="v">
                <p:oleObj name="Document" r:id="rId3" imgW="9989347" imgH="4522767" progId="Word.Document.8">
                  <p:embed/>
                </p:oleObj>
              </mc:Choice>
              <mc:Fallback>
                <p:oleObj name="Document" r:id="rId3" imgW="9989347" imgH="4522767" progId="Word.Document.8">
                  <p:embed/>
                  <p:pic>
                    <p:nvPicPr>
                      <p:cNvPr id="0" name="Object 7"/>
                      <p:cNvPicPr>
                        <a:picLocks noChangeAspect="1" noChangeArrowheads="1"/>
                      </p:cNvPicPr>
                      <p:nvPr/>
                    </p:nvPicPr>
                    <p:blipFill>
                      <a:blip r:embed="rId4"/>
                      <a:srcRect/>
                      <a:stretch>
                        <a:fillRect/>
                      </a:stretch>
                    </p:blipFill>
                    <p:spPr bwMode="auto">
                      <a:xfrm>
                        <a:off x="609601" y="1795463"/>
                        <a:ext cx="10227096" cy="5078412"/>
                      </a:xfrm>
                      <a:prstGeom prst="rect">
                        <a:avLst/>
                      </a:prstGeom>
                    </p:spPr>
                  </p:pic>
                </p:oleObj>
              </mc:Fallback>
            </mc:AlternateContent>
          </a:graphicData>
        </a:graphic>
      </p:graphicFrame>
      <p:sp>
        <p:nvSpPr>
          <p:cNvPr id="7" name="テキスト ボックス 6">
            <a:extLst>
              <a:ext uri="{FF2B5EF4-FFF2-40B4-BE49-F238E27FC236}">
                <a16:creationId xmlns:a16="http://schemas.microsoft.com/office/drawing/2014/main" id="{8F716B59-4531-4E78-B7F0-0A92131AEC32}"/>
              </a:ext>
            </a:extLst>
          </p:cNvPr>
          <p:cNvSpPr txBox="1"/>
          <p:nvPr/>
        </p:nvSpPr>
        <p:spPr>
          <a:xfrm>
            <a:off x="4932040" y="5589240"/>
            <a:ext cx="3384376" cy="523220"/>
          </a:xfrm>
          <a:prstGeom prst="rect">
            <a:avLst/>
          </a:prstGeom>
          <a:noFill/>
        </p:spPr>
        <p:txBody>
          <a:bodyPr wrap="square" rtlCol="0">
            <a:spAutoFit/>
          </a:bodyPr>
          <a:lstStyle/>
          <a:p>
            <a:r>
              <a:rPr kumimoji="1" lang="en-US" altLang="ja-JP" sz="1400" dirty="0" err="1">
                <a:latin typeface="Times New Roman" panose="02020603050405020304" pitchFamily="18" charset="0"/>
                <a:cs typeface="Times New Roman" panose="02020603050405020304" pitchFamily="18" charset="0"/>
              </a:rPr>
              <a:t>T.Tani</a:t>
            </a:r>
            <a:r>
              <a:rPr kumimoji="1" lang="en-US" altLang="ja-JP" sz="1400" dirty="0">
                <a:latin typeface="Times New Roman" panose="02020603050405020304" pitchFamily="18" charset="0"/>
                <a:cs typeface="Times New Roman" panose="02020603050405020304" pitchFamily="18" charset="0"/>
              </a:rPr>
              <a:t>, “Photographic Sensitivity”, Oxford University Press, (1995), Chap. 4.</a:t>
            </a:r>
            <a:endParaRPr kumimoji="1" lang="ja-JP" altLang="en-US"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a:extLst>
              <a:ext uri="{FF2B5EF4-FFF2-40B4-BE49-F238E27FC236}">
                <a16:creationId xmlns:a16="http://schemas.microsoft.com/office/drawing/2014/main" id="{F625C88B-A372-74A8-2270-638989F41A00}"/>
              </a:ext>
            </a:extLst>
          </p:cNvPr>
          <p:cNvSpPr>
            <a:spLocks noGrp="1" noChangeArrowheads="1"/>
          </p:cNvSpPr>
          <p:nvPr>
            <p:ph type="title"/>
          </p:nvPr>
        </p:nvSpPr>
        <p:spPr>
          <a:xfrm>
            <a:off x="475851" y="9027"/>
            <a:ext cx="6760445" cy="719138"/>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6</a:t>
            </a:r>
            <a:r>
              <a:rPr lang="ja-JP" altLang="en-US" sz="2500" dirty="0"/>
              <a:t>．増感の方向　　</a:t>
            </a:r>
            <a:endParaRPr lang="ja-JP" altLang="en-US" sz="2200" dirty="0"/>
          </a:p>
        </p:txBody>
      </p:sp>
      <p:sp>
        <p:nvSpPr>
          <p:cNvPr id="4" name="スライド番号プレースホルダー 5">
            <a:extLst>
              <a:ext uri="{FF2B5EF4-FFF2-40B4-BE49-F238E27FC236}">
                <a16:creationId xmlns:a16="http://schemas.microsoft.com/office/drawing/2014/main" id="{3248C299-9F5B-557F-C07A-A9E0886687F4}"/>
              </a:ext>
            </a:extLst>
          </p:cNvPr>
          <p:cNvSpPr>
            <a:spLocks noGrp="1"/>
          </p:cNvSpPr>
          <p:nvPr>
            <p:ph type="sldNum" sz="quarter" idx="12"/>
          </p:nvPr>
        </p:nvSpPr>
        <p:spPr/>
        <p:txBody>
          <a:bodyPr/>
          <a:lstStyle/>
          <a:p>
            <a:fld id="{E5B2D15C-AAA8-4B6D-87DC-7CA37921BB20}" type="slidenum">
              <a:rPr lang="en-US" altLang="ja-JP"/>
              <a:pPr/>
              <a:t>30</a:t>
            </a:fld>
            <a:endParaRPr lang="en-US" altLang="ja-JP"/>
          </a:p>
        </p:txBody>
      </p:sp>
      <p:sp>
        <p:nvSpPr>
          <p:cNvPr id="6" name="テキスト ボックス 5">
            <a:extLst>
              <a:ext uri="{FF2B5EF4-FFF2-40B4-BE49-F238E27FC236}">
                <a16:creationId xmlns:a16="http://schemas.microsoft.com/office/drawing/2014/main" id="{BDAE731F-AD76-432D-81F6-5B43524DCF8C}"/>
              </a:ext>
            </a:extLst>
          </p:cNvPr>
          <p:cNvSpPr txBox="1"/>
          <p:nvPr/>
        </p:nvSpPr>
        <p:spPr>
          <a:xfrm>
            <a:off x="603253" y="728165"/>
            <a:ext cx="8064896" cy="5811847"/>
          </a:xfrm>
          <a:prstGeom prst="rect">
            <a:avLst/>
          </a:prstGeom>
          <a:noFill/>
        </p:spPr>
        <p:txBody>
          <a:bodyPr wrap="square" rtlCol="0">
            <a:spAutoFit/>
          </a:bodyPr>
          <a:lstStyle/>
          <a:p>
            <a:pPr lvl="0" algn="just">
              <a:lnSpc>
                <a:spcPct val="150000"/>
              </a:lnSpc>
              <a:spcBef>
                <a:spcPts val="1200"/>
              </a:spcBef>
              <a:spcAft>
                <a:spcPts val="0"/>
              </a:spcAft>
              <a:tabLst>
                <a:tab pos="1365250" algn="l"/>
                <a:tab pos="266700" algn="l"/>
                <a:tab pos="1365250" algn="l"/>
                <a:tab pos="3538220" algn="l"/>
                <a:tab pos="7960995" algn="l"/>
              </a:tabLst>
            </a:pPr>
            <a:r>
              <a:rPr lang="ja-JP" altLang="ja-JP" kern="100" dirty="0">
                <a:solidFill>
                  <a:srgbClr val="000080"/>
                </a:solidFill>
                <a:latin typeface="Century" panose="02040604050505020304" pitchFamily="18" charset="0"/>
                <a:cs typeface="Times New Roman" panose="02020603050405020304" pitchFamily="18" charset="0"/>
              </a:rPr>
              <a:t>量子収率の向上</a:t>
            </a:r>
            <a:r>
              <a:rPr lang="en-US" altLang="ja-JP" kern="100" dirty="0">
                <a:solidFill>
                  <a:srgbClr val="000080"/>
                </a:solidFill>
                <a:latin typeface="Century" panose="02040604050505020304" pitchFamily="18" charset="0"/>
                <a:cs typeface="Times New Roman" panose="02020603050405020304" pitchFamily="18" charset="0"/>
              </a:rPr>
              <a:t>	</a:t>
            </a:r>
            <a:r>
              <a:rPr lang="ja-JP" altLang="ja-JP" kern="100" dirty="0">
                <a:solidFill>
                  <a:srgbClr val="000080"/>
                </a:solidFill>
                <a:latin typeface="Century" panose="02040604050505020304" pitchFamily="18" charset="0"/>
                <a:cs typeface="Times New Roman" panose="02020603050405020304" pitchFamily="18" charset="0"/>
              </a:rPr>
              <a:t>放射線感度の上昇にも有効</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tabLst>
                <a:tab pos="1365250" algn="l"/>
                <a:tab pos="738505" algn="l"/>
                <a:tab pos="1365250" algn="l"/>
                <a:tab pos="7960995" algn="l"/>
              </a:tabLst>
            </a:pPr>
            <a:r>
              <a:rPr lang="ja-JP" altLang="ja-JP" kern="100" dirty="0">
                <a:solidFill>
                  <a:srgbClr val="000080"/>
                </a:solidFill>
                <a:latin typeface="Century" panose="02040604050505020304" pitchFamily="18" charset="0"/>
                <a:cs typeface="Times New Roman" panose="02020603050405020304" pitchFamily="18" charset="0"/>
              </a:rPr>
              <a:t>還元増感の光電子２倍効果を応用</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1219200" indent="152400" algn="just">
              <a:lnSpc>
                <a:spcPct val="150000"/>
              </a:lnSpc>
              <a:spcAft>
                <a:spcPts val="0"/>
              </a:spcAft>
              <a:tabLst>
                <a:tab pos="4343400" algn="l"/>
                <a:tab pos="7960995" algn="l"/>
              </a:tabLst>
            </a:pP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Ag</a:t>
            </a:r>
            <a:r>
              <a:rPr lang="en-US" altLang="ja-JP" kern="100" baseline="-250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2 </a:t>
            </a: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 h</a:t>
            </a:r>
            <a:r>
              <a:rPr lang="en-US" altLang="ja-JP" kern="100" baseline="300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ＭＳ Ｐゴシック" panose="020B0600070205080204" pitchFamily="50" charset="-128"/>
                <a:cs typeface="Times New Roman" panose="02020603050405020304" pitchFamily="18" charset="0"/>
              </a:rPr>
              <a:t>Ag + </a:t>
            </a:r>
            <a:r>
              <a:rPr lang="en-US" altLang="ja-JP" kern="100" dirty="0" err="1">
                <a:solidFill>
                  <a:srgbClr val="000080"/>
                </a:solidFill>
                <a:latin typeface="ＭＳ Ｐゴシック" panose="020B0600070205080204" pitchFamily="50" charset="-128"/>
                <a:cs typeface="Times New Roman" panose="02020603050405020304" pitchFamily="18" charset="0"/>
              </a:rPr>
              <a:t>Ag</a:t>
            </a:r>
            <a:r>
              <a:rPr lang="en-US" altLang="ja-JP" kern="100" baseline="30000" dirty="0" err="1">
                <a:solidFill>
                  <a:srgbClr val="000080"/>
                </a:solidFill>
                <a:latin typeface="Century" panose="02040604050505020304" pitchFamily="18" charset="0"/>
                <a:cs typeface="Times New Roman" panose="02020603050405020304" pitchFamily="18" charset="0"/>
              </a:rPr>
              <a:t>+</a:t>
            </a:r>
            <a:r>
              <a:rPr lang="en-US" altLang="ja-JP" kern="100" baseline="-25000" dirty="0" err="1">
                <a:solidFill>
                  <a:srgbClr val="000080"/>
                </a:solidFill>
                <a:latin typeface="Century" panose="02040604050505020304" pitchFamily="18" charset="0"/>
                <a:cs typeface="Times New Roman" panose="02020603050405020304" pitchFamily="18" charset="0"/>
              </a:rPr>
              <a:t>int</a:t>
            </a:r>
            <a:r>
              <a:rPr lang="en-US" altLang="ja-JP" kern="100" baseline="-25000" dirty="0">
                <a:solidFill>
                  <a:srgbClr val="000080"/>
                </a:solidFill>
                <a:latin typeface="Century" panose="02040604050505020304" pitchFamily="18" charset="0"/>
                <a:cs typeface="Times New Roman" panose="02020603050405020304" pitchFamily="18" charset="0"/>
              </a:rPr>
              <a:t>.	</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1219200" indent="152400" algn="just">
              <a:lnSpc>
                <a:spcPct val="150000"/>
              </a:lnSpc>
              <a:spcAft>
                <a:spcPts val="0"/>
              </a:spcAft>
              <a:tabLst>
                <a:tab pos="4343400" algn="l"/>
                <a:tab pos="7960995" algn="l"/>
              </a:tabLst>
            </a:pP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Ag </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a:t>
            </a:r>
            <a:r>
              <a:rPr lang="en-US" altLang="ja-JP" kern="100" dirty="0" err="1">
                <a:solidFill>
                  <a:srgbClr val="000080"/>
                </a:solidFill>
                <a:latin typeface="ＭＳ Ｐゴシック" panose="020B0600070205080204" pitchFamily="50" charset="-128"/>
                <a:cs typeface="Times New Roman" panose="02020603050405020304" pitchFamily="18" charset="0"/>
              </a:rPr>
              <a:t>Ag</a:t>
            </a:r>
            <a:r>
              <a:rPr lang="en-US" altLang="ja-JP" kern="100" baseline="30000" dirty="0" err="1">
                <a:solidFill>
                  <a:srgbClr val="000080"/>
                </a:solidFill>
                <a:latin typeface="Century" panose="02040604050505020304" pitchFamily="18" charset="0"/>
                <a:cs typeface="Times New Roman" panose="02020603050405020304" pitchFamily="18" charset="0"/>
              </a:rPr>
              <a:t>+</a:t>
            </a:r>
            <a:r>
              <a:rPr lang="en-US" altLang="ja-JP" kern="100" baseline="-25000" dirty="0" err="1">
                <a:solidFill>
                  <a:srgbClr val="000080"/>
                </a:solidFill>
                <a:latin typeface="Century" panose="02040604050505020304" pitchFamily="18" charset="0"/>
                <a:cs typeface="Times New Roman" panose="02020603050405020304" pitchFamily="18" charset="0"/>
              </a:rPr>
              <a:t>int</a:t>
            </a:r>
            <a:r>
              <a:rPr lang="en-US" altLang="ja-JP" kern="100" baseline="-250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 </a:t>
            </a:r>
            <a:r>
              <a:rPr lang="en-US" altLang="ja-JP" kern="100" dirty="0" err="1">
                <a:solidFill>
                  <a:srgbClr val="000080"/>
                </a:solidFill>
                <a:latin typeface="ＭＳ Ｐゴシック" panose="020B0600070205080204" pitchFamily="50" charset="-128"/>
                <a:cs typeface="Times New Roman" panose="02020603050405020304" pitchFamily="18" charset="0"/>
              </a:rPr>
              <a:t>e</a:t>
            </a:r>
            <a:r>
              <a:rPr lang="en-US" altLang="ja-JP" kern="100" baseline="30000" dirty="0" err="1">
                <a:solidFill>
                  <a:srgbClr val="000080"/>
                </a:solidFill>
                <a:latin typeface="Symbol" panose="05050102010706020507" pitchFamily="18" charset="2"/>
                <a:cs typeface="Times New Roman" panose="02020603050405020304" pitchFamily="18" charset="0"/>
              </a:rPr>
              <a:t></a:t>
            </a:r>
            <a:r>
              <a:rPr lang="en-US" altLang="ja-JP" kern="100" baseline="-25000" dirty="0" err="1">
                <a:solidFill>
                  <a:srgbClr val="000080"/>
                </a:solidFill>
                <a:latin typeface="Century" panose="02040604050505020304" pitchFamily="18" charset="0"/>
                <a:cs typeface="Times New Roman" panose="02020603050405020304" pitchFamily="18" charset="0"/>
              </a:rPr>
              <a:t>free</a:t>
            </a:r>
            <a:r>
              <a:rPr lang="en-US" altLang="ja-JP" kern="100" baseline="-25000" dirty="0">
                <a:solidFill>
                  <a:srgbClr val="000080"/>
                </a:solidFill>
                <a:latin typeface="Century" panose="02040604050505020304" pitchFamily="18" charset="0"/>
                <a:cs typeface="Times New Roman" panose="02020603050405020304" pitchFamily="18" charset="0"/>
              </a:rPr>
              <a:t>	</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628650" lvl="0" algn="just">
              <a:lnSpc>
                <a:spcPct val="150000"/>
              </a:lnSpc>
              <a:spcAft>
                <a:spcPts val="0"/>
              </a:spcAft>
              <a:tabLst>
                <a:tab pos="1365250" algn="l"/>
                <a:tab pos="738505" algn="l"/>
                <a:tab pos="1365250" algn="l"/>
                <a:tab pos="7960995" algn="l"/>
              </a:tabLst>
            </a:pPr>
            <a:r>
              <a:rPr lang="en-US" altLang="ja-JP" sz="1600" kern="100" dirty="0">
                <a:solidFill>
                  <a:srgbClr val="000080"/>
                </a:solidFill>
                <a:latin typeface="Century" panose="02040604050505020304" pitchFamily="18" charset="0"/>
                <a:cs typeface="Times New Roman" panose="02020603050405020304" pitchFamily="18" charset="0"/>
              </a:rPr>
              <a:t>1</a:t>
            </a:r>
            <a:r>
              <a:rPr lang="ja-JP" altLang="en-US" sz="1600" kern="100" dirty="0">
                <a:solidFill>
                  <a:srgbClr val="000080"/>
                </a:solidFill>
                <a:latin typeface="Century" panose="02040604050505020304" pitchFamily="18" charset="0"/>
                <a:cs typeface="Times New Roman" panose="02020603050405020304" pitchFamily="18" charset="0"/>
              </a:rPr>
              <a:t>個の正孔が銀原子</a:t>
            </a:r>
            <a:r>
              <a:rPr lang="en-US" altLang="ja-JP" sz="1600" kern="100" dirty="0">
                <a:solidFill>
                  <a:srgbClr val="000080"/>
                </a:solidFill>
                <a:latin typeface="Century" panose="02040604050505020304" pitchFamily="18" charset="0"/>
                <a:cs typeface="Times New Roman" panose="02020603050405020304" pitchFamily="18" charset="0"/>
              </a:rPr>
              <a:t>2</a:t>
            </a:r>
            <a:r>
              <a:rPr lang="ja-JP" altLang="en-US" sz="1600" kern="100" dirty="0">
                <a:solidFill>
                  <a:srgbClr val="000080"/>
                </a:solidFill>
                <a:latin typeface="Century" panose="02040604050505020304" pitchFamily="18" charset="0"/>
                <a:cs typeface="Times New Roman" panose="02020603050405020304" pitchFamily="18" charset="0"/>
              </a:rPr>
              <a:t>個からなる還元増感核を攻撃すると</a:t>
            </a:r>
            <a:r>
              <a:rPr lang="en-US" altLang="ja-JP" sz="1600" kern="100" dirty="0">
                <a:solidFill>
                  <a:srgbClr val="000080"/>
                </a:solidFill>
                <a:latin typeface="Century" panose="02040604050505020304" pitchFamily="18" charset="0"/>
                <a:cs typeface="Times New Roman" panose="02020603050405020304" pitchFamily="18" charset="0"/>
              </a:rPr>
              <a:t>2</a:t>
            </a:r>
            <a:r>
              <a:rPr lang="ja-JP" altLang="en-US" sz="1600" kern="100" dirty="0">
                <a:solidFill>
                  <a:srgbClr val="000080"/>
                </a:solidFill>
                <a:latin typeface="Century" panose="02040604050505020304" pitchFamily="18" charset="0"/>
                <a:cs typeface="Times New Roman" panose="02020603050405020304" pitchFamily="18" charset="0"/>
              </a:rPr>
              <a:t>個の電子を生じる</a:t>
            </a:r>
            <a:endParaRPr lang="en-US" altLang="ja-JP" sz="1600" kern="100" dirty="0">
              <a:solidFill>
                <a:srgbClr val="000080"/>
              </a:solidFill>
              <a:latin typeface="Century" panose="02040604050505020304" pitchFamily="18" charset="0"/>
              <a:cs typeface="Times New Roman" panose="02020603050405020304" pitchFamily="18" charset="0"/>
            </a:endParaRPr>
          </a:p>
          <a:p>
            <a:pPr marL="628650" lvl="0" algn="just">
              <a:lnSpc>
                <a:spcPct val="150000"/>
              </a:lnSpc>
              <a:spcAft>
                <a:spcPts val="0"/>
              </a:spcAft>
              <a:tabLst>
                <a:tab pos="1365250" algn="l"/>
                <a:tab pos="738505" algn="l"/>
                <a:tab pos="1365250" algn="l"/>
                <a:tab pos="7960995" algn="l"/>
              </a:tabLst>
            </a:pPr>
            <a:r>
              <a:rPr lang="ja-JP" altLang="en-US" sz="1600" kern="100" dirty="0">
                <a:solidFill>
                  <a:srgbClr val="000080"/>
                </a:solidFill>
                <a:latin typeface="Century" panose="02040604050505020304" pitchFamily="18" charset="0"/>
                <a:cs typeface="Times New Roman" panose="02020603050405020304" pitchFamily="18" charset="0"/>
              </a:rPr>
              <a:t>還元増感と他の増感との併用が難しい　（カブリの発生）</a:t>
            </a:r>
            <a:endParaRPr lang="en-US" altLang="ja-JP" sz="1600" kern="100" dirty="0">
              <a:solidFill>
                <a:srgbClr val="000080"/>
              </a:solidFill>
              <a:latin typeface="Century" panose="02040604050505020304" pitchFamily="18" charset="0"/>
              <a:cs typeface="Times New Roman" panose="02020603050405020304" pitchFamily="18" charset="0"/>
            </a:endParaRPr>
          </a:p>
          <a:p>
            <a:pPr marL="342900" lvl="0" indent="-342900" algn="just">
              <a:lnSpc>
                <a:spcPct val="150000"/>
              </a:lnSpc>
              <a:spcBef>
                <a:spcPts val="1000"/>
              </a:spcBef>
              <a:spcAft>
                <a:spcPts val="0"/>
              </a:spcAft>
              <a:buFont typeface="Symbol" panose="05050102010706020507" pitchFamily="18" charset="2"/>
              <a:buChar char=""/>
              <a:tabLst>
                <a:tab pos="1365250" algn="l"/>
                <a:tab pos="738505" algn="l"/>
                <a:tab pos="1365250" algn="l"/>
                <a:tab pos="7960995" algn="l"/>
              </a:tabLst>
            </a:pPr>
            <a:r>
              <a:rPr lang="ja-JP" altLang="ja-JP" kern="100" dirty="0">
                <a:solidFill>
                  <a:srgbClr val="000080"/>
                </a:solidFill>
                <a:latin typeface="Century" panose="02040604050505020304" pitchFamily="18" charset="0"/>
                <a:cs typeface="Times New Roman" panose="02020603050405020304" pitchFamily="18" charset="0"/>
              </a:rPr>
              <a:t>正孔の連鎖反応を利用した自由電子発生機構</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1389380" algn="just">
              <a:lnSpc>
                <a:spcPct val="150000"/>
              </a:lnSpc>
              <a:spcAft>
                <a:spcPts val="0"/>
              </a:spcAft>
              <a:tabLst>
                <a:tab pos="1365250" algn="l"/>
              </a:tabLst>
            </a:pP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h</a:t>
            </a:r>
            <a:r>
              <a:rPr lang="en-US" altLang="ja-JP" kern="100" baseline="300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 + X-R </a:t>
            </a:r>
            <a:r>
              <a:rPr lang="ja-JP" altLang="ja-JP" kern="1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ＭＳ Ｐゴシック" panose="020B0600070205080204" pitchFamily="50" charset="-128"/>
                <a:cs typeface="Times New Roman" panose="02020603050405020304" pitchFamily="18" charset="0"/>
              </a:rPr>
              <a:t>X</a:t>
            </a:r>
            <a:r>
              <a:rPr lang="en-US" altLang="ja-JP" kern="100" baseline="300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 </a:t>
            </a:r>
            <a:r>
              <a:rPr lang="en-US" altLang="ja-JP" kern="100" dirty="0">
                <a:solidFill>
                  <a:srgbClr val="000080"/>
                </a:solidFill>
                <a:latin typeface="ＭＳ Ｐゴシック" panose="020B0600070205080204" pitchFamily="50" charset="-128"/>
                <a:cs typeface="Times New Roman" panose="02020603050405020304" pitchFamily="18" charset="0"/>
              </a:rPr>
              <a:t>R</a:t>
            </a:r>
            <a:r>
              <a:rPr lang="ja-JP" altLang="ja-JP" kern="100" dirty="0">
                <a:solidFill>
                  <a:srgbClr val="000080"/>
                </a:solidFill>
                <a:latin typeface="Century" panose="02040604050505020304" pitchFamily="18" charset="0"/>
                <a:cs typeface="Times New Roman" panose="02020603050405020304" pitchFamily="18" charset="0"/>
              </a:rPr>
              <a:t>･</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1389380" algn="just">
              <a:lnSpc>
                <a:spcPct val="150000"/>
              </a:lnSpc>
              <a:spcAft>
                <a:spcPts val="0"/>
              </a:spcAft>
              <a:tabLst>
                <a:tab pos="1365250" algn="l"/>
              </a:tabLst>
            </a:pPr>
            <a:r>
              <a:rPr lang="en-US" altLang="ja-JP" kern="100" dirty="0">
                <a:solidFill>
                  <a:srgbClr val="000080"/>
                </a:solidFill>
                <a:latin typeface="ＭＳ Ｐゴシック" panose="020B0600070205080204" pitchFamily="50" charset="-128"/>
                <a:ea typeface="ＭＳ 明朝" panose="02020609040205080304" pitchFamily="17" charset="-128"/>
                <a:cs typeface="Times New Roman" panose="02020603050405020304" pitchFamily="18" charset="0"/>
              </a:rPr>
              <a:t>R</a:t>
            </a:r>
            <a:r>
              <a:rPr lang="ja-JP" altLang="ja-JP"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Century" panose="02040604050505020304" pitchFamily="18" charset="0"/>
                <a:cs typeface="Times New Roman" panose="02020603050405020304" pitchFamily="18" charset="0"/>
              </a:rPr>
              <a:t> </a:t>
            </a:r>
            <a:r>
              <a:rPr lang="en-US" altLang="ja-JP" kern="100" dirty="0">
                <a:solidFill>
                  <a:srgbClr val="000080"/>
                </a:solidFill>
                <a:latin typeface="ＭＳ Ｐゴシック" panose="020B0600070205080204" pitchFamily="50" charset="-128"/>
                <a:cs typeface="Times New Roman" panose="02020603050405020304" pitchFamily="18" charset="0"/>
              </a:rPr>
              <a:t>R</a:t>
            </a:r>
            <a:r>
              <a:rPr lang="en-US" altLang="ja-JP" kern="100" baseline="30000" dirty="0">
                <a:solidFill>
                  <a:srgbClr val="000080"/>
                </a:solidFill>
                <a:latin typeface="Century" panose="02040604050505020304" pitchFamily="18" charset="0"/>
                <a:cs typeface="Times New Roman" panose="02020603050405020304" pitchFamily="18" charset="0"/>
              </a:rPr>
              <a:t>+</a:t>
            </a:r>
            <a:r>
              <a:rPr lang="en-US" altLang="ja-JP" kern="100" dirty="0">
                <a:solidFill>
                  <a:srgbClr val="000080"/>
                </a:solidFill>
                <a:latin typeface="Century" panose="02040604050505020304" pitchFamily="18" charset="0"/>
                <a:cs typeface="Times New Roman" panose="02020603050405020304" pitchFamily="18" charset="0"/>
              </a:rPr>
              <a:t> + </a:t>
            </a:r>
            <a:r>
              <a:rPr lang="en-US" altLang="ja-JP" kern="100" dirty="0" err="1">
                <a:solidFill>
                  <a:srgbClr val="000080"/>
                </a:solidFill>
                <a:latin typeface="ＭＳ Ｐゴシック" panose="020B0600070205080204" pitchFamily="50" charset="-128"/>
                <a:cs typeface="Times New Roman" panose="02020603050405020304" pitchFamily="18" charset="0"/>
              </a:rPr>
              <a:t>e</a:t>
            </a:r>
            <a:r>
              <a:rPr lang="en-US" altLang="ja-JP" kern="100" baseline="30000" dirty="0" err="1">
                <a:solidFill>
                  <a:srgbClr val="000080"/>
                </a:solidFill>
                <a:latin typeface="Symbol" panose="05050102010706020507" pitchFamily="18" charset="2"/>
                <a:cs typeface="Times New Roman" panose="02020603050405020304" pitchFamily="18" charset="0"/>
              </a:rPr>
              <a:t></a:t>
            </a:r>
            <a:r>
              <a:rPr lang="en-US" altLang="ja-JP" kern="100" baseline="-25000" dirty="0" err="1">
                <a:solidFill>
                  <a:srgbClr val="000080"/>
                </a:solidFill>
                <a:latin typeface="Century" panose="02040604050505020304" pitchFamily="18" charset="0"/>
                <a:cs typeface="Times New Roman" panose="02020603050405020304" pitchFamily="18" charset="0"/>
              </a:rPr>
              <a:t>free</a:t>
            </a:r>
            <a:r>
              <a:rPr lang="en-US" altLang="ja-JP" kern="100" dirty="0">
                <a:solidFill>
                  <a:srgbClr val="000080"/>
                </a:solidFill>
                <a:latin typeface="Century" panose="02040604050505020304" pitchFamily="18" charset="0"/>
                <a:cs typeface="Times New Roman" panose="02020603050405020304" pitchFamily="18" charset="0"/>
              </a:rPr>
              <a:t> </a:t>
            </a:r>
            <a:endParaRPr lang="ja-JP" altLang="ja-JP" sz="900" kern="100" dirty="0">
              <a:latin typeface="Century" panose="02040604050505020304" pitchFamily="18" charset="0"/>
              <a:ea typeface="ＭＳ 明朝" panose="02020609040205080304" pitchFamily="17" charset="-128"/>
              <a:cs typeface="Times New Roman" panose="02020603050405020304" pitchFamily="18" charset="0"/>
            </a:endParaRPr>
          </a:p>
          <a:p>
            <a:pPr marL="628650" algn="just">
              <a:lnSpc>
                <a:spcPts val="2400"/>
              </a:lnSpc>
              <a:spcBef>
                <a:spcPts val="1000"/>
              </a:spcBef>
              <a:spcAft>
                <a:spcPts val="0"/>
              </a:spcAft>
              <a:tabLst>
                <a:tab pos="1365250" algn="l"/>
                <a:tab pos="533400" algn="l"/>
              </a:tabLst>
            </a:pPr>
            <a:r>
              <a:rPr lang="ja-JP" altLang="en-US" sz="1600" kern="100" dirty="0">
                <a:solidFill>
                  <a:srgbClr val="000080"/>
                </a:solidFill>
                <a:latin typeface="Century" panose="02040604050505020304" pitchFamily="18" charset="0"/>
                <a:cs typeface="Times New Roman" panose="02020603050405020304" pitchFamily="18" charset="0"/>
              </a:rPr>
              <a:t>正孔がラジカル発生分子を攻撃して、ラジカルを生じ、レジカルの分解で電子を生じる</a:t>
            </a:r>
            <a:endParaRPr lang="en-US" altLang="ja-JP" sz="1600" kern="100" dirty="0">
              <a:solidFill>
                <a:srgbClr val="000080"/>
              </a:solidFill>
              <a:latin typeface="Century" panose="02040604050505020304" pitchFamily="18" charset="0"/>
              <a:cs typeface="Times New Roman" panose="02020603050405020304" pitchFamily="18" charset="0"/>
            </a:endParaRPr>
          </a:p>
          <a:p>
            <a:pPr marL="1163638" indent="-268288" algn="just">
              <a:lnSpc>
                <a:spcPts val="2400"/>
              </a:lnSpc>
              <a:spcAft>
                <a:spcPts val="0"/>
              </a:spcAft>
              <a:buFont typeface="+mj-lt"/>
              <a:buAutoNum type="arabicPeriod"/>
              <a:tabLst>
                <a:tab pos="1365250" algn="l"/>
                <a:tab pos="533400" algn="l"/>
              </a:tabLst>
            </a:pPr>
            <a:r>
              <a:rPr lang="en-US" altLang="ja-JP" sz="1400" kern="100" dirty="0" err="1">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Belloni</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J., </a:t>
            </a:r>
            <a:r>
              <a:rPr lang="en-US" altLang="ja-JP" sz="1400" kern="100" dirty="0" err="1">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Treguer</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M., </a:t>
            </a:r>
            <a:r>
              <a:rPr lang="en-US" altLang="ja-JP" sz="1400" kern="100" dirty="0" err="1">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Remita</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H., </a:t>
            </a:r>
            <a:r>
              <a:rPr lang="en-US" altLang="ja-JP" sz="1400" kern="100" dirty="0" err="1">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Keyzer</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R.D., Nature, </a:t>
            </a:r>
            <a:r>
              <a:rPr lang="en-US" altLang="ja-JP" sz="1400" b="1"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402</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865-867 (1999)</a:t>
            </a:r>
            <a:endParaRPr lang="ja-JP" altLang="ja-JP" sz="1400" kern="100" dirty="0">
              <a:latin typeface="Times New Roman" panose="02020603050405020304" pitchFamily="18" charset="0"/>
              <a:ea typeface="ＭＳ 明朝" panose="02020609040205080304" pitchFamily="17" charset="-128"/>
              <a:cs typeface="Times New Roman" panose="02020603050405020304" pitchFamily="18" charset="0"/>
            </a:endParaRPr>
          </a:p>
          <a:p>
            <a:pPr marL="1163638" indent="-268288" algn="just">
              <a:lnSpc>
                <a:spcPts val="2400"/>
              </a:lnSpc>
              <a:spcAft>
                <a:spcPts val="0"/>
              </a:spcAft>
              <a:buFont typeface="+mj-lt"/>
              <a:buAutoNum type="arabicPeriod"/>
              <a:tabLst>
                <a:tab pos="1365250" algn="l"/>
                <a:tab pos="533400" algn="l"/>
              </a:tabLst>
            </a:pP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Gould I.R., Lenhard J.R., </a:t>
            </a:r>
            <a:r>
              <a:rPr lang="en-US" altLang="ja-JP" sz="1400" kern="100" dirty="0" err="1">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Muenter</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A.A., </a:t>
            </a:r>
            <a:r>
              <a:rPr lang="en-US" altLang="ja-JP" sz="1400" kern="100" dirty="0" err="1">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Godleski</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S.A., Farid S., J.Am.Chem.Soc.,</a:t>
            </a:r>
            <a:r>
              <a:rPr lang="en-US" altLang="ja-JP" sz="1400" b="1"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122</a:t>
            </a:r>
            <a:r>
              <a:rPr lang="en-US" altLang="ja-JP" sz="1400" kern="100" dirty="0">
                <a:solidFill>
                  <a:srgbClr val="000080"/>
                </a:solidFill>
                <a:latin typeface="Times New Roman" panose="02020603050405020304" pitchFamily="18" charset="0"/>
                <a:ea typeface="ＭＳ 明朝" panose="02020609040205080304" pitchFamily="17" charset="-128"/>
                <a:cs typeface="Times New Roman" panose="02020603050405020304" pitchFamily="18" charset="0"/>
              </a:rPr>
              <a:t>, 11934-11943 (2000)</a:t>
            </a:r>
          </a:p>
          <a:p>
            <a:pPr marL="628650" algn="just">
              <a:lnSpc>
                <a:spcPts val="2400"/>
              </a:lnSpc>
              <a:spcAft>
                <a:spcPts val="0"/>
              </a:spcAft>
              <a:tabLst>
                <a:tab pos="1365250" algn="l"/>
                <a:tab pos="533400" algn="l"/>
              </a:tabLst>
            </a:pPr>
            <a:r>
              <a:rPr lang="ja-JP" altLang="en-US" sz="1600" kern="100" dirty="0">
                <a:solidFill>
                  <a:srgbClr val="000099"/>
                </a:solidFill>
                <a:latin typeface="ＭＳ Ｐゴシック" panose="020B0600070205080204" pitchFamily="50" charset="-128"/>
                <a:cs typeface="Times New Roman" panose="02020603050405020304" pitchFamily="18" charset="0"/>
              </a:rPr>
              <a:t>実用化には至らなかった</a:t>
            </a:r>
            <a:endParaRPr lang="ja-JP" altLang="ja-JP" sz="1600" kern="100" dirty="0">
              <a:solidFill>
                <a:srgbClr val="000099"/>
              </a:solidFill>
              <a:latin typeface="ＭＳ Ｐゴシック" panose="020B0600070205080204" pitchFamily="50"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2749588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a:extLst>
              <a:ext uri="{FF2B5EF4-FFF2-40B4-BE49-F238E27FC236}">
                <a16:creationId xmlns:a16="http://schemas.microsoft.com/office/drawing/2014/main" id="{BAFF4EA0-F435-EA47-B83F-55214C339916}"/>
              </a:ext>
            </a:extLst>
          </p:cNvPr>
          <p:cNvSpPr>
            <a:spLocks noGrp="1" noChangeArrowheads="1"/>
          </p:cNvSpPr>
          <p:nvPr>
            <p:ph type="title"/>
          </p:nvPr>
        </p:nvSpPr>
        <p:spPr>
          <a:xfrm>
            <a:off x="755650" y="0"/>
            <a:ext cx="7740650" cy="1341438"/>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2</a:t>
            </a:r>
            <a:r>
              <a:rPr lang="ja-JP" altLang="en-US" sz="2500" dirty="0"/>
              <a:t>．光量子の吸収の増大</a:t>
            </a:r>
            <a:br>
              <a:rPr lang="ja-JP" altLang="en-US" sz="2900" dirty="0"/>
            </a:br>
            <a:r>
              <a:rPr lang="en-US" altLang="ja-JP" sz="2200" dirty="0"/>
              <a:t>(a)  </a:t>
            </a:r>
            <a:r>
              <a:rPr lang="ja-JP" altLang="en-US" sz="2200" dirty="0"/>
              <a:t>ハロゲン化銀粒子サイズの増大　②　</a:t>
            </a:r>
          </a:p>
        </p:txBody>
      </p:sp>
      <p:sp>
        <p:nvSpPr>
          <p:cNvPr id="4" name="スライド番号プレースホルダー 5">
            <a:extLst>
              <a:ext uri="{FF2B5EF4-FFF2-40B4-BE49-F238E27FC236}">
                <a16:creationId xmlns:a16="http://schemas.microsoft.com/office/drawing/2014/main" id="{D9E7AB78-C817-677D-139A-893659336261}"/>
              </a:ext>
            </a:extLst>
          </p:cNvPr>
          <p:cNvSpPr>
            <a:spLocks noGrp="1"/>
          </p:cNvSpPr>
          <p:nvPr>
            <p:ph type="sldNum" sz="quarter" idx="12"/>
          </p:nvPr>
        </p:nvSpPr>
        <p:spPr/>
        <p:txBody>
          <a:bodyPr/>
          <a:lstStyle/>
          <a:p>
            <a:fld id="{020B0BC0-6AEB-4693-9B43-C09C12F545BB}" type="slidenum">
              <a:rPr lang="en-US" altLang="ja-JP"/>
              <a:pPr/>
              <a:t>4</a:t>
            </a:fld>
            <a:endParaRPr lang="en-US" altLang="ja-JP"/>
          </a:p>
        </p:txBody>
      </p:sp>
      <p:sp>
        <p:nvSpPr>
          <p:cNvPr id="6" name="テキスト ボックス 5">
            <a:extLst>
              <a:ext uri="{FF2B5EF4-FFF2-40B4-BE49-F238E27FC236}">
                <a16:creationId xmlns:a16="http://schemas.microsoft.com/office/drawing/2014/main" id="{A9256160-C28C-CD70-BD38-6C25D1E9B8A7}"/>
              </a:ext>
            </a:extLst>
          </p:cNvPr>
          <p:cNvSpPr txBox="1"/>
          <p:nvPr/>
        </p:nvSpPr>
        <p:spPr>
          <a:xfrm>
            <a:off x="1187624" y="1484784"/>
            <a:ext cx="7776864" cy="3370153"/>
          </a:xfrm>
          <a:prstGeom prst="rect">
            <a:avLst/>
          </a:prstGeom>
          <a:noFill/>
        </p:spPr>
        <p:txBody>
          <a:bodyPr wrap="square" rtlCol="0">
            <a:spAutoFit/>
          </a:bodyPr>
          <a:lstStyle/>
          <a:p>
            <a:pPr marL="377825" indent="-377825">
              <a:lnSpc>
                <a:spcPct val="150000"/>
              </a:lnSpc>
              <a:tabLst>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粒子サイズ増大の問題</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0" lvl="2" indent="-228600">
              <a:lnSpc>
                <a:spcPct val="150000"/>
              </a:lnSpc>
              <a:buFont typeface="Symbol" panose="05050102010706020507" pitchFamily="18" charset="2"/>
              <a:buChar char=""/>
              <a:tabLst>
                <a:tab pos="1365250" algn="l"/>
                <a:tab pos="89344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粒子サイズを大 </a:t>
            </a:r>
            <a: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画素の拡大</a:t>
            </a:r>
            <a:br>
              <a:rPr lang="en-US"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写真画像の画質（</a:t>
            </a:r>
            <a:r>
              <a:rPr lang="ja-JP" altLang="en-US"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解像度等</a:t>
            </a: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）が劣化</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0" lvl="2" indent="-228600">
              <a:lnSpc>
                <a:spcPct val="150000"/>
              </a:lnSpc>
              <a:buFont typeface="Symbol" panose="05050102010706020507" pitchFamily="18" charset="2"/>
              <a:buChar char=""/>
              <a:tabLst>
                <a:tab pos="1365250" algn="l"/>
                <a:tab pos="89344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画質向上のためには粒子サイズが小さい方がよい。</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0" lvl="2" indent="-228600">
              <a:lnSpc>
                <a:spcPct val="150000"/>
              </a:lnSpc>
              <a:buFont typeface="Symbol" panose="05050102010706020507" pitchFamily="18" charset="2"/>
              <a:buChar char=""/>
              <a:tabLst>
                <a:tab pos="1365250" algn="l"/>
                <a:tab pos="89344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感度と画質は相反する関係</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09600">
              <a:lnSpc>
                <a:spcPts val="1800"/>
              </a:lnSpc>
              <a:tabLst>
                <a:tab pos="1365250" algn="l"/>
              </a:tabLst>
            </a:pPr>
            <a:r>
              <a:rPr lang="en-US" altLang="ja-JP" sz="2000" b="1" kern="100" dirty="0">
                <a:solidFill>
                  <a:srgbClr val="008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2000" b="1" kern="100" dirty="0">
                <a:solidFill>
                  <a:srgbClr val="008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ct val="150000"/>
              </a:lnSpc>
              <a:buFont typeface="Symbol" panose="05050102010706020507" pitchFamily="18" charset="2"/>
              <a:buChar char=""/>
              <a:tabLst>
                <a:tab pos="1365250" algn="l"/>
                <a:tab pos="893445" algn="l"/>
                <a:tab pos="1365250" algn="l"/>
              </a:tabLst>
            </a:pPr>
            <a:r>
              <a:rPr lang="ja-JP" altLang="ja-JP" sz="20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サイズを小さくしても感度を上昇させる増感法が必要</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2559817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1348E461-1E83-26CF-B980-1B19E2B8193B}"/>
              </a:ext>
            </a:extLst>
          </p:cNvPr>
          <p:cNvSpPr>
            <a:spLocks noGrp="1" noChangeArrowheads="1"/>
          </p:cNvSpPr>
          <p:nvPr>
            <p:ph type="title"/>
          </p:nvPr>
        </p:nvSpPr>
        <p:spPr>
          <a:xfrm>
            <a:off x="971550"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2</a:t>
            </a:r>
            <a:r>
              <a:rPr lang="ja-JP" altLang="en-US" sz="2500" dirty="0"/>
              <a:t>．光量子の吸収の増大</a:t>
            </a:r>
            <a:br>
              <a:rPr lang="ja-JP" altLang="en-US" sz="2900" dirty="0"/>
            </a:br>
            <a:r>
              <a:rPr lang="en-US" altLang="ja-JP" sz="2200" dirty="0"/>
              <a:t>(b)  </a:t>
            </a:r>
            <a:r>
              <a:rPr lang="ja-JP" altLang="en-US" sz="2200" dirty="0"/>
              <a:t>分光増感　　①　</a:t>
            </a:r>
          </a:p>
        </p:txBody>
      </p:sp>
      <p:graphicFrame>
        <p:nvGraphicFramePr>
          <p:cNvPr id="89093" name="Object 5">
            <a:extLst>
              <a:ext uri="{FF2B5EF4-FFF2-40B4-BE49-F238E27FC236}">
                <a16:creationId xmlns:a16="http://schemas.microsoft.com/office/drawing/2014/main" id="{F07B1592-AFA2-EEC4-2A12-24967D275184}"/>
              </a:ext>
            </a:extLst>
          </p:cNvPr>
          <p:cNvGraphicFramePr>
            <a:graphicFrameLocks noGrp="1" noChangeAspect="1"/>
          </p:cNvGraphicFramePr>
          <p:nvPr>
            <p:ph idx="1"/>
          </p:nvPr>
        </p:nvGraphicFramePr>
        <p:xfrm>
          <a:off x="971550" y="1712913"/>
          <a:ext cx="7772400" cy="4164012"/>
        </p:xfrm>
        <a:graphic>
          <a:graphicData uri="http://schemas.openxmlformats.org/presentationml/2006/ole">
            <mc:AlternateContent xmlns:mc="http://schemas.openxmlformats.org/markup-compatibility/2006">
              <mc:Choice xmlns:v="urn:schemas-microsoft-com:vml" Requires="v">
                <p:oleObj name="文書" r:id="rId2" imgW="9971953" imgH="5341177" progId="Word.Document.8">
                  <p:embed/>
                </p:oleObj>
              </mc:Choice>
              <mc:Fallback>
                <p:oleObj name="文書" r:id="rId2" imgW="9971953" imgH="5341177" progId="Word.Document.8">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712913"/>
                        <a:ext cx="7772400" cy="4164012"/>
                      </a:xfrm>
                      <a:prstGeom prst="rect">
                        <a:avLst/>
                      </a:prstGeom>
                    </p:spPr>
                  </p:pic>
                </p:oleObj>
              </mc:Fallback>
            </mc:AlternateContent>
          </a:graphicData>
        </a:graphic>
      </p:graphicFrame>
      <p:sp>
        <p:nvSpPr>
          <p:cNvPr id="4" name="スライド番号プレースホルダー 5">
            <a:extLst>
              <a:ext uri="{FF2B5EF4-FFF2-40B4-BE49-F238E27FC236}">
                <a16:creationId xmlns:a16="http://schemas.microsoft.com/office/drawing/2014/main" id="{245EAF5D-5538-2C84-0038-6C99117A0D52}"/>
              </a:ext>
            </a:extLst>
          </p:cNvPr>
          <p:cNvSpPr>
            <a:spLocks noGrp="1"/>
          </p:cNvSpPr>
          <p:nvPr>
            <p:ph type="sldNum" sz="quarter" idx="12"/>
          </p:nvPr>
        </p:nvSpPr>
        <p:spPr/>
        <p:txBody>
          <a:bodyPr/>
          <a:lstStyle/>
          <a:p>
            <a:fld id="{2ABDAFAD-7F23-4009-84B4-16A157D51E2F}" type="slidenum">
              <a:rPr lang="en-US" altLang="ja-JP"/>
              <a:pPr/>
              <a:t>5</a:t>
            </a:fld>
            <a:endParaRPr lang="en-US" altLang="ja-JP"/>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FFBE88C1-870D-D5F9-5818-DAC23562C8B5}"/>
              </a:ext>
            </a:extLst>
          </p:cNvPr>
          <p:cNvSpPr>
            <a:spLocks noGrp="1" noChangeArrowheads="1"/>
          </p:cNvSpPr>
          <p:nvPr>
            <p:ph type="title"/>
          </p:nvPr>
        </p:nvSpPr>
        <p:spPr>
          <a:xfrm>
            <a:off x="1042988"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2</a:t>
            </a:r>
            <a:r>
              <a:rPr lang="ja-JP" altLang="en-US" sz="2500" dirty="0"/>
              <a:t>．光量子の吸収の増大</a:t>
            </a:r>
            <a:br>
              <a:rPr lang="ja-JP" altLang="en-US" sz="2900" dirty="0"/>
            </a:br>
            <a:r>
              <a:rPr lang="en-US" altLang="ja-JP" sz="2200" dirty="0"/>
              <a:t>(b)  </a:t>
            </a:r>
            <a:r>
              <a:rPr lang="ja-JP" altLang="en-US" sz="2200" dirty="0"/>
              <a:t>分光増感　　②　</a:t>
            </a:r>
          </a:p>
        </p:txBody>
      </p:sp>
      <p:sp>
        <p:nvSpPr>
          <p:cNvPr id="4" name="スライド番号プレースホルダー 5">
            <a:extLst>
              <a:ext uri="{FF2B5EF4-FFF2-40B4-BE49-F238E27FC236}">
                <a16:creationId xmlns:a16="http://schemas.microsoft.com/office/drawing/2014/main" id="{C885A9E2-4BC0-0FA8-9FF5-4E6C558EA9B9}"/>
              </a:ext>
            </a:extLst>
          </p:cNvPr>
          <p:cNvSpPr>
            <a:spLocks noGrp="1"/>
          </p:cNvSpPr>
          <p:nvPr>
            <p:ph type="sldNum" sz="quarter" idx="12"/>
          </p:nvPr>
        </p:nvSpPr>
        <p:spPr/>
        <p:txBody>
          <a:bodyPr/>
          <a:lstStyle/>
          <a:p>
            <a:fld id="{C999CCBB-30F5-47DD-A0B4-D7D47A106528}" type="slidenum">
              <a:rPr lang="en-US" altLang="ja-JP"/>
              <a:pPr/>
              <a:t>6</a:t>
            </a:fld>
            <a:endParaRPr lang="en-US" altLang="ja-JP"/>
          </a:p>
        </p:txBody>
      </p:sp>
      <p:sp>
        <p:nvSpPr>
          <p:cNvPr id="7" name="テキスト ボックス 6">
            <a:extLst>
              <a:ext uri="{FF2B5EF4-FFF2-40B4-BE49-F238E27FC236}">
                <a16:creationId xmlns:a16="http://schemas.microsoft.com/office/drawing/2014/main" id="{422E1188-3DEC-B92E-5868-2ABCCF332455}"/>
              </a:ext>
            </a:extLst>
          </p:cNvPr>
          <p:cNvSpPr txBox="1"/>
          <p:nvPr/>
        </p:nvSpPr>
        <p:spPr>
          <a:xfrm>
            <a:off x="1233872" y="1268413"/>
            <a:ext cx="7549766" cy="4744889"/>
          </a:xfrm>
          <a:prstGeom prst="rect">
            <a:avLst/>
          </a:prstGeom>
          <a:noFill/>
        </p:spPr>
        <p:txBody>
          <a:bodyPr wrap="square" rtlCol="0">
            <a:spAutoFit/>
          </a:bodyPr>
          <a:lstStyle/>
          <a:p>
            <a:pPr algn="just">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分光増感の機構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6365" algn="just">
              <a:lnSpc>
                <a:spcPct val="150000"/>
              </a:lnSpc>
              <a:tabLst>
                <a:tab pos="1365250" algn="l"/>
              </a:tabLst>
            </a:pPr>
            <a:r>
              <a:rPr lang="en-US" altLang="ja-JP" sz="1800" kern="100" dirty="0" err="1">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i</a:t>
            </a: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F</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ӧ</a:t>
            </a:r>
            <a:r>
              <a:rPr lang="en-US" altLang="ja-JP" sz="1800" kern="100" dirty="0" err="1">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rster</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機構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79095" algn="just">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D* + A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D + A*</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31825" algn="just">
              <a:tabLst>
                <a:tab pos="34988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2416175" algn="just">
              <a:tabLst>
                <a:tab pos="1365250" algn="l"/>
              </a:tabLst>
            </a:pP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strike="sngStrike"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trike="sngStrike" kern="100" dirty="0">
                <a:solidFill>
                  <a:srgbClr val="000080"/>
                </a:solidFill>
                <a:latin typeface="Century" panose="02040604050505020304" pitchFamily="18" charset="0"/>
                <a:cs typeface="Times New Roman" panose="02020603050405020304" pitchFamily="18" charset="0"/>
              </a:rPr>
              <a:t>↑</a:t>
            </a:r>
            <a:r>
              <a:rPr lang="ja-JP" altLang="en-US" strike="dblStrike" kern="100" dirty="0">
                <a:solidFill>
                  <a:srgbClr val="000080"/>
                </a:solidFill>
                <a:latin typeface="Century" panose="02040604050505020304" pitchFamily="18" charset="0"/>
                <a:cs typeface="Times New Roman" panose="02020603050405020304" pitchFamily="18" charset="0"/>
              </a:rPr>
              <a:t>　</a:t>
            </a:r>
            <a:r>
              <a:rPr lang="ja-JP" altLang="ja-JP" strike="sngStrike" kern="100" dirty="0">
                <a:solidFill>
                  <a:srgbClr val="000080"/>
                </a:solidFill>
                <a:latin typeface="Century" panose="02040604050505020304" pitchFamily="18" charset="0"/>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2416175" algn="just">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D*     A       </a:t>
            </a:r>
            <a:r>
              <a:rPr lang="ja-JP" altLang="en-US"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D      A*</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505460" algn="just">
              <a:lnSpc>
                <a:spcPct val="150000"/>
              </a:lnSpc>
              <a:spcBef>
                <a:spcPts val="600"/>
              </a:spcBef>
              <a:spcAft>
                <a:spcPts val="0"/>
              </a:spcAft>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共鳴によるエネルギー伝達</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6365" algn="just">
              <a:lnSpc>
                <a:spcPct val="150000"/>
              </a:lnSpc>
              <a:spcBef>
                <a:spcPts val="1000"/>
              </a:spcBef>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ii)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電子移動</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79095" algn="just">
              <a:lnSpc>
                <a:spcPct val="1500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D</a:t>
            </a:r>
            <a:r>
              <a:rPr lang="en-US" altLang="ja-JP" sz="1800" kern="100" baseline="300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 A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D</a:t>
            </a:r>
            <a:r>
              <a:rPr lang="en-US" altLang="ja-JP" sz="1800" kern="100" baseline="30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a:t>
            </a:r>
            <a:r>
              <a:rPr lang="ja-JP" altLang="ja-JP" sz="1800" kern="100" baseline="30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or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79095" algn="just">
              <a:lnSpc>
                <a:spcPct val="1500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D</a:t>
            </a:r>
            <a:r>
              <a:rPr lang="ja-JP" altLang="ja-JP" sz="1800" kern="100" baseline="30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 A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D + A</a:t>
            </a:r>
            <a:r>
              <a:rPr lang="ja-JP" altLang="ja-JP" sz="1800" kern="100" baseline="300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最終的な電荷分離</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5095" algn="just">
              <a:lnSpc>
                <a:spcPct val="150000"/>
              </a:lnSpc>
              <a:spcBef>
                <a:spcPts val="1200"/>
              </a:spcBef>
              <a:spcAft>
                <a:spcPts val="0"/>
              </a:spcAft>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分光増感の機構には諸説　→　現在では電子伝達機構がもっとも有力</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815514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a:extLst>
              <a:ext uri="{FF2B5EF4-FFF2-40B4-BE49-F238E27FC236}">
                <a16:creationId xmlns:a16="http://schemas.microsoft.com/office/drawing/2014/main" id="{315DB627-D86F-ED27-C685-1ADD5B2F69FF}"/>
              </a:ext>
            </a:extLst>
          </p:cNvPr>
          <p:cNvSpPr>
            <a:spLocks noGrp="1" noChangeArrowheads="1"/>
          </p:cNvSpPr>
          <p:nvPr>
            <p:ph type="title"/>
          </p:nvPr>
        </p:nvSpPr>
        <p:spPr>
          <a:xfrm>
            <a:off x="395536" y="136525"/>
            <a:ext cx="774065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(a)  </a:t>
            </a:r>
            <a:r>
              <a:rPr lang="ja-JP" altLang="en-US" sz="2200" dirty="0"/>
              <a:t>化学増感の原理　</a:t>
            </a:r>
          </a:p>
        </p:txBody>
      </p:sp>
      <p:sp>
        <p:nvSpPr>
          <p:cNvPr id="4" name="スライド番号プレースホルダー 5">
            <a:extLst>
              <a:ext uri="{FF2B5EF4-FFF2-40B4-BE49-F238E27FC236}">
                <a16:creationId xmlns:a16="http://schemas.microsoft.com/office/drawing/2014/main" id="{BFBF3D4E-3481-D855-210F-E6F4D5A01D1D}"/>
              </a:ext>
            </a:extLst>
          </p:cNvPr>
          <p:cNvSpPr>
            <a:spLocks noGrp="1"/>
          </p:cNvSpPr>
          <p:nvPr>
            <p:ph type="sldNum" sz="quarter" idx="12"/>
          </p:nvPr>
        </p:nvSpPr>
        <p:spPr/>
        <p:txBody>
          <a:bodyPr/>
          <a:lstStyle/>
          <a:p>
            <a:fld id="{DEE96308-7BE2-44C4-B6C6-1B6291108126}" type="slidenum">
              <a:rPr lang="en-US" altLang="ja-JP"/>
              <a:pPr/>
              <a:t>7</a:t>
            </a:fld>
            <a:endParaRPr lang="en-US" altLang="ja-JP"/>
          </a:p>
        </p:txBody>
      </p:sp>
      <p:sp>
        <p:nvSpPr>
          <p:cNvPr id="7" name="テキスト ボックス 6">
            <a:extLst>
              <a:ext uri="{FF2B5EF4-FFF2-40B4-BE49-F238E27FC236}">
                <a16:creationId xmlns:a16="http://schemas.microsoft.com/office/drawing/2014/main" id="{02427863-307A-0EA7-A8FC-DA3657F6E51F}"/>
              </a:ext>
            </a:extLst>
          </p:cNvPr>
          <p:cNvSpPr txBox="1"/>
          <p:nvPr/>
        </p:nvSpPr>
        <p:spPr>
          <a:xfrm>
            <a:off x="1187624" y="1484784"/>
            <a:ext cx="7499176" cy="4801314"/>
          </a:xfrm>
          <a:prstGeom prst="rect">
            <a:avLst/>
          </a:prstGeom>
          <a:noFill/>
        </p:spPr>
        <p:txBody>
          <a:bodyPr wrap="square" rtlCol="0">
            <a:spAutoFit/>
          </a:bodyPr>
          <a:lstStyle/>
          <a:p>
            <a:pPr marL="502920" indent="-502920">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光化学の第二段階での増感 </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CB</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に励起された電子の有効利用</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量子収率の増大</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533400">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電子と正孔の再結合を防止 → 銀原子形成効率の増大</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方法</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電子トラップ、あるいは正孔トラップの導入</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buFont typeface="Wingdings" panose="05000000000000000000" pitchFamily="2" charset="2"/>
              <a:buChar char=""/>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電子トラップの導入 → 電子は容易にトラップに捕獲される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608330">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914400">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格子間銀イオンとの結合を助ける。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buFont typeface="Wingdings" panose="05000000000000000000" pitchFamily="2" charset="2"/>
              <a:buChar char=""/>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正孔トラップの導入 → 正孔を排除</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608330">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914400">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再結合の防止</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19138" indent="-566738">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トラップの導入ですべての化学増感の機構が説明されるわけではない</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金増感　（後述）</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4064056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B74FA36C-3D9C-333B-E88D-23BBFF5561CE}"/>
              </a:ext>
            </a:extLst>
          </p:cNvPr>
          <p:cNvSpPr>
            <a:spLocks noGrp="1" noChangeArrowheads="1"/>
          </p:cNvSpPr>
          <p:nvPr>
            <p:ph type="title"/>
          </p:nvPr>
        </p:nvSpPr>
        <p:spPr>
          <a:xfrm>
            <a:off x="684213" y="-26988"/>
            <a:ext cx="7740650" cy="1295401"/>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(b)  </a:t>
            </a:r>
            <a:r>
              <a:rPr lang="ja-JP" altLang="en-US" sz="2200" dirty="0"/>
              <a:t>化学増感の方法　</a:t>
            </a:r>
          </a:p>
        </p:txBody>
      </p:sp>
      <p:sp>
        <p:nvSpPr>
          <p:cNvPr id="4" name="スライド番号プレースホルダー 5">
            <a:extLst>
              <a:ext uri="{FF2B5EF4-FFF2-40B4-BE49-F238E27FC236}">
                <a16:creationId xmlns:a16="http://schemas.microsoft.com/office/drawing/2014/main" id="{AFBE8F3B-79CB-29ED-0118-2CF88AEA260D}"/>
              </a:ext>
            </a:extLst>
          </p:cNvPr>
          <p:cNvSpPr>
            <a:spLocks noGrp="1"/>
          </p:cNvSpPr>
          <p:nvPr>
            <p:ph type="sldNum" sz="quarter" idx="12"/>
          </p:nvPr>
        </p:nvSpPr>
        <p:spPr/>
        <p:txBody>
          <a:bodyPr/>
          <a:lstStyle/>
          <a:p>
            <a:fld id="{556625AF-B336-4219-897A-C7C8D66E71F3}" type="slidenum">
              <a:rPr lang="en-US" altLang="ja-JP"/>
              <a:pPr/>
              <a:t>8</a:t>
            </a:fld>
            <a:endParaRPr lang="en-US" altLang="ja-JP"/>
          </a:p>
        </p:txBody>
      </p:sp>
      <p:sp>
        <p:nvSpPr>
          <p:cNvPr id="6" name="テキスト ボックス 5">
            <a:extLst>
              <a:ext uri="{FF2B5EF4-FFF2-40B4-BE49-F238E27FC236}">
                <a16:creationId xmlns:a16="http://schemas.microsoft.com/office/drawing/2014/main" id="{DFE1284D-A014-3799-1156-F972E61F5FE4}"/>
              </a:ext>
            </a:extLst>
          </p:cNvPr>
          <p:cNvSpPr txBox="1"/>
          <p:nvPr/>
        </p:nvSpPr>
        <p:spPr>
          <a:xfrm>
            <a:off x="971600" y="1292348"/>
            <a:ext cx="7128792" cy="4237057"/>
          </a:xfrm>
          <a:prstGeom prst="rect">
            <a:avLst/>
          </a:prstGeom>
          <a:noFill/>
        </p:spPr>
        <p:txBody>
          <a:bodyPr wrap="square" rtlCol="0">
            <a:spAutoFit/>
          </a:bodyPr>
          <a:lstStyle/>
          <a:p>
            <a:pPr>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増感剤と呼ばれる化合物を液相状態の写真乳剤に添加、加熱</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04800">
              <a:lnSpc>
                <a:spcPct val="1500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250190" indent="-250190">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増感剤の分解</a:t>
            </a:r>
            <a:b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不純物の導入 </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粒子表面に増感核となる不純物核を形成</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1688">
              <a:lnSpc>
                <a:spcPct val="150000"/>
              </a:lnSpc>
              <a:tabLst>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化学増感核は</a:t>
            </a:r>
            <a:r>
              <a:rPr lang="ja-JP" altLang="en-US"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基本的に</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ハロゲン化銀微結晶の表面にある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04800">
              <a:lnSpc>
                <a:spcPct val="1500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b="1" kern="100" dirty="0">
                <a:solidFill>
                  <a:srgbClr val="00808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ct val="150000"/>
              </a:lnSpc>
              <a:buFont typeface="Symbol" panose="05050102010706020507" pitchFamily="18" charset="2"/>
              <a:buChar char=""/>
              <a:tabLst>
                <a:tab pos="56197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電子トラップ、正孔トラップとなるエネルギー準位を導入する。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nSpc>
                <a:spcPct val="150000"/>
              </a:lnSpc>
              <a:spcBef>
                <a:spcPts val="1000"/>
              </a:spcBef>
              <a:buFont typeface="Symbol" panose="05050102010706020507" pitchFamily="18" charset="2"/>
              <a:buChar char=""/>
              <a:tabLst>
                <a:tab pos="561975" algn="l"/>
                <a:tab pos="1365250" algn="l"/>
              </a:tabLst>
            </a:pP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銀核の触媒活性能力を強める</a:t>
            </a:r>
            <a:r>
              <a:rPr lang="en-US"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1263650">
              <a:lnSpc>
                <a:spcPct val="150000"/>
              </a:lnSpc>
              <a:tabLst>
                <a:tab pos="1365250" algn="l"/>
              </a:tabLst>
            </a:pPr>
            <a:r>
              <a:rPr lang="en-US" altLang="ja-JP" sz="1800"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r>
              <a:rPr lang="ja-JP" altLang="ja-JP" sz="1800"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よりサイズの小さい銀核でも現像可能にする</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169795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FE71A772-CB31-6A33-7BB8-F69E39FE557E}"/>
              </a:ext>
            </a:extLst>
          </p:cNvPr>
          <p:cNvSpPr>
            <a:spLocks noGrp="1" noChangeArrowheads="1"/>
          </p:cNvSpPr>
          <p:nvPr>
            <p:ph type="title"/>
          </p:nvPr>
        </p:nvSpPr>
        <p:spPr>
          <a:xfrm>
            <a:off x="971550" y="44450"/>
            <a:ext cx="7740650" cy="1295400"/>
          </a:xfrm>
        </p:spPr>
        <p:txBody>
          <a:bodyPr/>
          <a:lstStyle/>
          <a:p>
            <a:pPr>
              <a:lnSpc>
                <a:spcPct val="120000"/>
              </a:lnSpc>
            </a:pPr>
            <a:r>
              <a:rPr lang="en-US" altLang="ja-JP" sz="2700" dirty="0"/>
              <a:t>6</a:t>
            </a:r>
            <a:r>
              <a:rPr lang="ja-JP" altLang="en-US" sz="2700" dirty="0"/>
              <a:t>．増感　　　　   </a:t>
            </a:r>
            <a:r>
              <a:rPr lang="en-US" altLang="ja-JP" sz="2500" dirty="0"/>
              <a:t>6</a:t>
            </a:r>
            <a:r>
              <a:rPr lang="ja-JP" altLang="en-US" sz="2500" dirty="0"/>
              <a:t>．</a:t>
            </a:r>
            <a:r>
              <a:rPr lang="en-US" altLang="ja-JP" sz="2500" dirty="0"/>
              <a:t>3</a:t>
            </a:r>
            <a:r>
              <a:rPr lang="ja-JP" altLang="en-US" sz="2500" dirty="0"/>
              <a:t>．化学増感</a:t>
            </a:r>
            <a:br>
              <a:rPr lang="ja-JP" altLang="en-US" sz="2900" dirty="0"/>
            </a:br>
            <a:r>
              <a:rPr lang="en-US" altLang="ja-JP" sz="2200" dirty="0"/>
              <a:t>(c)  </a:t>
            </a:r>
            <a:r>
              <a:rPr lang="ja-JP" altLang="en-US" sz="2200" dirty="0"/>
              <a:t>化学増感の種類　</a:t>
            </a:r>
          </a:p>
        </p:txBody>
      </p:sp>
      <p:sp>
        <p:nvSpPr>
          <p:cNvPr id="4" name="スライド番号プレースホルダー 5">
            <a:extLst>
              <a:ext uri="{FF2B5EF4-FFF2-40B4-BE49-F238E27FC236}">
                <a16:creationId xmlns:a16="http://schemas.microsoft.com/office/drawing/2014/main" id="{757F912B-80BA-0665-0FB5-7AEB71496196}"/>
              </a:ext>
            </a:extLst>
          </p:cNvPr>
          <p:cNvSpPr>
            <a:spLocks noGrp="1"/>
          </p:cNvSpPr>
          <p:nvPr>
            <p:ph type="sldNum" sz="quarter" idx="12"/>
          </p:nvPr>
        </p:nvSpPr>
        <p:spPr/>
        <p:txBody>
          <a:bodyPr/>
          <a:lstStyle/>
          <a:p>
            <a:fld id="{FB35A3C2-D5A0-404D-884B-6B7441853E74}" type="slidenum">
              <a:rPr lang="en-US" altLang="ja-JP"/>
              <a:pPr/>
              <a:t>9</a:t>
            </a:fld>
            <a:endParaRPr lang="en-US" altLang="ja-JP"/>
          </a:p>
        </p:txBody>
      </p:sp>
      <p:sp>
        <p:nvSpPr>
          <p:cNvPr id="7" name="テキスト ボックス 6">
            <a:extLst>
              <a:ext uri="{FF2B5EF4-FFF2-40B4-BE49-F238E27FC236}">
                <a16:creationId xmlns:a16="http://schemas.microsoft.com/office/drawing/2014/main" id="{99CA49F4-7356-340D-769A-A84ECEA2E392}"/>
              </a:ext>
            </a:extLst>
          </p:cNvPr>
          <p:cNvSpPr txBox="1"/>
          <p:nvPr/>
        </p:nvSpPr>
        <p:spPr>
          <a:xfrm>
            <a:off x="827584" y="1556792"/>
            <a:ext cx="7560840" cy="4493538"/>
          </a:xfrm>
          <a:prstGeom prst="rect">
            <a:avLst/>
          </a:prstGeom>
          <a:noFill/>
        </p:spPr>
        <p:txBody>
          <a:bodyPr wrap="square" rtlCol="0">
            <a:spAutoFit/>
          </a:bodyPr>
          <a:lstStyle/>
          <a:p>
            <a:pPr algn="just">
              <a:lnSpc>
                <a:spcPct val="1500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化学増感の種類</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導入される不純物の違い</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spcBef>
                <a:spcPts val="1500"/>
              </a:spcBef>
              <a:spcAft>
                <a:spcPts val="0"/>
              </a:spcAft>
              <a:buFont typeface="+mj-ea"/>
              <a:buAutoNum type="circleNumDbPlain"/>
              <a:tabLst>
                <a:tab pos="900113" algn="l"/>
                <a:tab pos="1614488"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硫黄増感</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硫化銀</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の</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導入</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buFont typeface="+mj-ea"/>
              <a:buAutoNum type="circleNumDbPlain"/>
              <a:tabLst>
                <a:tab pos="900113" algn="l"/>
                <a:tab pos="1614488"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還元増感</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銀原子</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の</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導入</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lnSpc>
                <a:spcPct val="150000"/>
              </a:lnSpc>
              <a:buFont typeface="+mj-ea"/>
              <a:buAutoNum type="circleNumDbPlain"/>
              <a:tabLst>
                <a:tab pos="900113" algn="l"/>
                <a:tab pos="1614488"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金増感</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金化合物または金原子</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の</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導入</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151130" algn="just">
              <a:lnSpc>
                <a:spcPct val="150000"/>
              </a:lnSpc>
              <a:spcBef>
                <a:spcPts val="1500"/>
              </a:spcBef>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これらの併用</a:t>
            </a: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効果がある場合</a:t>
            </a: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と</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、ない場合</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ct val="150000"/>
              </a:lnSpc>
              <a:buFont typeface="Symbol" panose="05050102010706020507" pitchFamily="18" charset="2"/>
              <a:buChar char=""/>
              <a:tabLst>
                <a:tab pos="540385" algn="l"/>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効果有り：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金増感は多くの場合、硫黄増感と併用</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金＋硫黄増感</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lnSpc>
                <a:spcPct val="150000"/>
              </a:lnSpc>
              <a:buFont typeface="Symbol" panose="05050102010706020507" pitchFamily="18" charset="2"/>
              <a:buChar char=""/>
              <a:tabLst>
                <a:tab pos="540385" algn="l"/>
                <a:tab pos="1365250" algn="l"/>
              </a:tabLst>
            </a:pPr>
            <a:r>
              <a:rPr lang="ja-JP" altLang="en-US"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効果無し：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金増感、金＋硫黄増感と、還元増感の併用</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 → カブリの発生が激しい</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3236</TotalTime>
  <Words>2912</Words>
  <Application>Microsoft Office PowerPoint</Application>
  <PresentationFormat>画面に合わせる (4:3)</PresentationFormat>
  <Paragraphs>272</Paragraphs>
  <Slides>30</Slides>
  <Notes>4</Notes>
  <HiddenSlides>0</HiddenSlides>
  <MMClips>0</MMClips>
  <ScaleCrop>false</ScaleCrop>
  <HeadingPairs>
    <vt:vector size="8" baseType="variant">
      <vt:variant>
        <vt:lpstr>使用されているフォント</vt:lpstr>
      </vt:variant>
      <vt:variant>
        <vt:i4>7</vt:i4>
      </vt:variant>
      <vt:variant>
        <vt:lpstr>テーマ</vt:lpstr>
      </vt:variant>
      <vt:variant>
        <vt:i4>2</vt:i4>
      </vt:variant>
      <vt:variant>
        <vt:lpstr>埋め込まれた OLE サーバー</vt:lpstr>
      </vt:variant>
      <vt:variant>
        <vt:i4>2</vt:i4>
      </vt:variant>
      <vt:variant>
        <vt:lpstr>スライド タイトル</vt:lpstr>
      </vt:variant>
      <vt:variant>
        <vt:i4>30</vt:i4>
      </vt:variant>
    </vt:vector>
  </HeadingPairs>
  <TitlesOfParts>
    <vt:vector size="41" baseType="lpstr">
      <vt:lpstr>ＭＳ Ｐゴシック</vt:lpstr>
      <vt:lpstr>Arial</vt:lpstr>
      <vt:lpstr>Century</vt:lpstr>
      <vt:lpstr>Symbol</vt:lpstr>
      <vt:lpstr>Tahoma</vt:lpstr>
      <vt:lpstr>Times New Roman</vt:lpstr>
      <vt:lpstr>Wingdings</vt:lpstr>
      <vt:lpstr>標準デザイン</vt:lpstr>
      <vt:lpstr>Blends</vt:lpstr>
      <vt:lpstr>Document</vt:lpstr>
      <vt:lpstr>文書</vt:lpstr>
      <vt:lpstr>PowerPoint プレゼンテーション</vt:lpstr>
      <vt:lpstr>6．増感　　　　   6．1．増感の方法</vt:lpstr>
      <vt:lpstr>6．増感　　　　   6．2．光量子の吸収の増大 (a)  ハロゲン化銀粒子サイズの増大　</vt:lpstr>
      <vt:lpstr>6．増感　　　　   6．2．光量子の吸収の増大 (a)  ハロゲン化銀粒子サイズの増大　②　</vt:lpstr>
      <vt:lpstr>6．増感　　　　   6．2．光量子の吸収の増大 (b)  分光増感　　①　</vt:lpstr>
      <vt:lpstr>6．増感　　　　   6．2．光量子の吸収の増大 (b)  分光増感　　②　</vt:lpstr>
      <vt:lpstr>6．増感　　　　   6．3．化学増感 (a)  化学増感の原理　</vt:lpstr>
      <vt:lpstr>6．増感　　　　   6．3．化学増感 (b)  化学増感の方法　</vt:lpstr>
      <vt:lpstr>6．増感　　　　   6．3．化学増感 (c)  化学増感の種類　</vt:lpstr>
      <vt:lpstr>6．増感　　　　   6．3．化学増感 (d)  硫黄増感　①　</vt:lpstr>
      <vt:lpstr>6．増感　　　　   6．3．化学増感 (d)  硫黄増感　②　</vt:lpstr>
      <vt:lpstr>6．増感　　　　   6．3．化学増感 (d)  硫黄増感　③　</vt:lpstr>
      <vt:lpstr>6．増感　　　　   6．3．化学増感 (d)  硫黄増感　④　</vt:lpstr>
      <vt:lpstr>6．増感　　　　   6．3．化学増感 (d)  硫黄増感　⑤　</vt:lpstr>
      <vt:lpstr>6．増感　　　　   6．3．化学増感 (e)  金増感、金＋硫黄増感　①　　</vt:lpstr>
      <vt:lpstr>6．増感　　　　   6．3．化学増感 (e)  金増感、金＋硫黄増感　②　　</vt:lpstr>
      <vt:lpstr>6．増感　　　　   6．3．化学増感 (e)  金増感、金＋硫黄増感　③　　</vt:lpstr>
      <vt:lpstr>6．増感　　　　   6．3．化学増感 (e)  金増感、金＋硫黄増感　④　　</vt:lpstr>
      <vt:lpstr>6．増感　　　　   6．3．化学増感 (e)  金増感、金＋硫黄増感　⑤　　</vt:lpstr>
      <vt:lpstr>6．増感　　　　   6．3．化学増感 (f)　還元増感　①　</vt:lpstr>
      <vt:lpstr>6．増感　　　　   6．3．化学増感 (f)　還元増感　②　</vt:lpstr>
      <vt:lpstr>6．増感　　　　   6．3．化学増感 (f)　還元増感　③　</vt:lpstr>
      <vt:lpstr>6．増感　　　　   6．3．化学増感 (f)　還元増感　④　</vt:lpstr>
      <vt:lpstr>6．増感　　　　   6．3．化学増感 (f)　還元増感　⑤</vt:lpstr>
      <vt:lpstr>6．増感　   6．4．化学増感による分光増感　　①</vt:lpstr>
      <vt:lpstr>6．増感　   6．4．化学増感による分光増感　　②</vt:lpstr>
      <vt:lpstr>6．増感　   6．4．化学増感による分光増感　　③</vt:lpstr>
      <vt:lpstr>6．増感　   6．5．ハロゲンアクセプター　①</vt:lpstr>
      <vt:lpstr>6．増感　   6．5．ハロゲンアクセプター　②</vt:lpstr>
      <vt:lpstr>6．増感　  6．6．増感の方向　　</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写真が写る仕組み</dc:title>
  <dc:creator>久下謙一</dc:creator>
  <cp:lastModifiedBy>久下 謙一</cp:lastModifiedBy>
  <cp:revision>75</cp:revision>
  <cp:lastPrinted>2023-06-28T08:49:05Z</cp:lastPrinted>
  <dcterms:created xsi:type="dcterms:W3CDTF">2005-07-24T15:45:46Z</dcterms:created>
  <dcterms:modified xsi:type="dcterms:W3CDTF">2023-06-28T08:55:30Z</dcterms:modified>
</cp:coreProperties>
</file>