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30"/>
  </p:notesMasterIdLst>
  <p:handoutMasterIdLst>
    <p:handoutMasterId r:id="rId31"/>
  </p:handoutMasterIdLst>
  <p:sldIdLst>
    <p:sldId id="256" r:id="rId3"/>
    <p:sldId id="396" r:id="rId4"/>
    <p:sldId id="398" r:id="rId5"/>
    <p:sldId id="290" r:id="rId6"/>
    <p:sldId id="399" r:id="rId7"/>
    <p:sldId id="296" r:id="rId8"/>
    <p:sldId id="356" r:id="rId9"/>
    <p:sldId id="292" r:id="rId10"/>
    <p:sldId id="293" r:id="rId11"/>
    <p:sldId id="400" r:id="rId12"/>
    <p:sldId id="401" r:id="rId13"/>
    <p:sldId id="402" r:id="rId14"/>
    <p:sldId id="403" r:id="rId15"/>
    <p:sldId id="404" r:id="rId16"/>
    <p:sldId id="300" r:id="rId17"/>
    <p:sldId id="405" r:id="rId18"/>
    <p:sldId id="294" r:id="rId19"/>
    <p:sldId id="407" r:id="rId20"/>
    <p:sldId id="350" r:id="rId21"/>
    <p:sldId id="295" r:id="rId22"/>
    <p:sldId id="408" r:id="rId23"/>
    <p:sldId id="305" r:id="rId24"/>
    <p:sldId id="414" r:id="rId25"/>
    <p:sldId id="410" r:id="rId26"/>
    <p:sldId id="307" r:id="rId27"/>
    <p:sldId id="327" r:id="rId28"/>
    <p:sldId id="415" r:id="rId29"/>
  </p:sldIdLst>
  <p:sldSz cx="9144000" cy="6858000" type="screen4x3"/>
  <p:notesSz cx="6832600" cy="996315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66FF"/>
    <a:srgbClr val="FFFF00"/>
    <a:srgbClr val="FF0000"/>
    <a:srgbClr val="FFFFCC"/>
    <a:srgbClr val="FFFFFF"/>
    <a:srgbClr val="FFFF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3" d="100"/>
          <a:sy n="103" d="100"/>
        </p:scale>
        <p:origin x="1038"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7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FC6E66BE-AB90-8E4B-35F4-5D03C8BE8607}"/>
              </a:ext>
            </a:extLst>
          </p:cNvPr>
          <p:cNvSpPr>
            <a:spLocks noGrp="1" noChangeArrowheads="1"/>
          </p:cNvSpPr>
          <p:nvPr>
            <p:ph type="hdr" sz="quarter"/>
          </p:nvPr>
        </p:nvSpPr>
        <p:spPr bwMode="auto">
          <a:xfrm>
            <a:off x="1"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t" anchorCtr="0" compatLnSpc="1">
            <a:prstTxWarp prst="textNoShape">
              <a:avLst/>
            </a:prstTxWarp>
          </a:bodyPr>
          <a:lstStyle>
            <a:lvl1pPr>
              <a:defRPr sz="1200"/>
            </a:lvl1pPr>
          </a:lstStyle>
          <a:p>
            <a:endParaRPr lang="en-US" altLang="ja-JP"/>
          </a:p>
        </p:txBody>
      </p:sp>
      <p:sp>
        <p:nvSpPr>
          <p:cNvPr id="77827" name="Rectangle 3">
            <a:extLst>
              <a:ext uri="{FF2B5EF4-FFF2-40B4-BE49-F238E27FC236}">
                <a16:creationId xmlns:a16="http://schemas.microsoft.com/office/drawing/2014/main" id="{541DD800-6AF8-CEA8-5B13-EE4554DCADA6}"/>
              </a:ext>
            </a:extLst>
          </p:cNvPr>
          <p:cNvSpPr>
            <a:spLocks noGrp="1" noChangeArrowheads="1"/>
          </p:cNvSpPr>
          <p:nvPr>
            <p:ph type="dt" sz="quarter" idx="1"/>
          </p:nvPr>
        </p:nvSpPr>
        <p:spPr bwMode="auto">
          <a:xfrm>
            <a:off x="3870227"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t" anchorCtr="0" compatLnSpc="1">
            <a:prstTxWarp prst="textNoShape">
              <a:avLst/>
            </a:prstTxWarp>
          </a:bodyPr>
          <a:lstStyle>
            <a:lvl1pPr algn="r">
              <a:defRPr sz="1200"/>
            </a:lvl1pPr>
          </a:lstStyle>
          <a:p>
            <a:endParaRPr lang="en-US" altLang="ja-JP"/>
          </a:p>
        </p:txBody>
      </p:sp>
      <p:sp>
        <p:nvSpPr>
          <p:cNvPr id="77828" name="Rectangle 4">
            <a:extLst>
              <a:ext uri="{FF2B5EF4-FFF2-40B4-BE49-F238E27FC236}">
                <a16:creationId xmlns:a16="http://schemas.microsoft.com/office/drawing/2014/main" id="{95568469-6A65-F3DA-297C-911A373F6EF3}"/>
              </a:ext>
            </a:extLst>
          </p:cNvPr>
          <p:cNvSpPr>
            <a:spLocks noGrp="1" noChangeArrowheads="1"/>
          </p:cNvSpPr>
          <p:nvPr>
            <p:ph type="ftr" sz="quarter" idx="2"/>
          </p:nvPr>
        </p:nvSpPr>
        <p:spPr bwMode="auto">
          <a:xfrm>
            <a:off x="1" y="9463802"/>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b" anchorCtr="0" compatLnSpc="1">
            <a:prstTxWarp prst="textNoShape">
              <a:avLst/>
            </a:prstTxWarp>
          </a:bodyPr>
          <a:lstStyle>
            <a:lvl1pPr>
              <a:defRPr sz="1200"/>
            </a:lvl1pPr>
          </a:lstStyle>
          <a:p>
            <a:endParaRPr lang="en-US" altLang="ja-JP"/>
          </a:p>
        </p:txBody>
      </p:sp>
      <p:sp>
        <p:nvSpPr>
          <p:cNvPr id="77829" name="Rectangle 5">
            <a:extLst>
              <a:ext uri="{FF2B5EF4-FFF2-40B4-BE49-F238E27FC236}">
                <a16:creationId xmlns:a16="http://schemas.microsoft.com/office/drawing/2014/main" id="{362474F4-F390-3785-6F0D-F89B81C7A356}"/>
              </a:ext>
            </a:extLst>
          </p:cNvPr>
          <p:cNvSpPr>
            <a:spLocks noGrp="1" noChangeArrowheads="1"/>
          </p:cNvSpPr>
          <p:nvPr>
            <p:ph type="sldNum" sz="quarter" idx="3"/>
          </p:nvPr>
        </p:nvSpPr>
        <p:spPr bwMode="auto">
          <a:xfrm>
            <a:off x="3870227" y="9463802"/>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b" anchorCtr="0" compatLnSpc="1">
            <a:prstTxWarp prst="textNoShape">
              <a:avLst/>
            </a:prstTxWarp>
          </a:bodyPr>
          <a:lstStyle>
            <a:lvl1pPr algn="r">
              <a:defRPr sz="1200"/>
            </a:lvl1pPr>
          </a:lstStyle>
          <a:p>
            <a:fld id="{C47193D6-2D73-4B30-9754-2A521703D6EE}"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A63C3116-94B8-2ED7-1B82-FB5CC4CFB73E}"/>
              </a:ext>
            </a:extLst>
          </p:cNvPr>
          <p:cNvSpPr>
            <a:spLocks noGrp="1" noChangeArrowheads="1"/>
          </p:cNvSpPr>
          <p:nvPr>
            <p:ph type="hdr" sz="quarter"/>
          </p:nvPr>
        </p:nvSpPr>
        <p:spPr bwMode="auto">
          <a:xfrm>
            <a:off x="1"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t" anchorCtr="0" compatLnSpc="1">
            <a:prstTxWarp prst="textNoShape">
              <a:avLst/>
            </a:prstTxWarp>
          </a:bodyPr>
          <a:lstStyle>
            <a:lvl1pPr>
              <a:defRPr sz="1200"/>
            </a:lvl1pPr>
          </a:lstStyle>
          <a:p>
            <a:endParaRPr lang="en-US" altLang="ja-JP"/>
          </a:p>
        </p:txBody>
      </p:sp>
      <p:sp>
        <p:nvSpPr>
          <p:cNvPr id="106499" name="Rectangle 3">
            <a:extLst>
              <a:ext uri="{FF2B5EF4-FFF2-40B4-BE49-F238E27FC236}">
                <a16:creationId xmlns:a16="http://schemas.microsoft.com/office/drawing/2014/main" id="{817C4E52-DBC8-2DBD-6AE5-2DB9B728C000}"/>
              </a:ext>
            </a:extLst>
          </p:cNvPr>
          <p:cNvSpPr>
            <a:spLocks noGrp="1" noChangeArrowheads="1"/>
          </p:cNvSpPr>
          <p:nvPr>
            <p:ph type="dt" idx="1"/>
          </p:nvPr>
        </p:nvSpPr>
        <p:spPr bwMode="auto">
          <a:xfrm>
            <a:off x="3870227" y="1"/>
            <a:ext cx="2960793" cy="49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t" anchorCtr="0" compatLnSpc="1">
            <a:prstTxWarp prst="textNoShape">
              <a:avLst/>
            </a:prstTxWarp>
          </a:bodyPr>
          <a:lstStyle>
            <a:lvl1pPr algn="r">
              <a:defRPr sz="1200"/>
            </a:lvl1pPr>
          </a:lstStyle>
          <a:p>
            <a:endParaRPr lang="en-US" altLang="ja-JP"/>
          </a:p>
        </p:txBody>
      </p:sp>
      <p:sp>
        <p:nvSpPr>
          <p:cNvPr id="106500" name="Rectangle 4">
            <a:extLst>
              <a:ext uri="{FF2B5EF4-FFF2-40B4-BE49-F238E27FC236}">
                <a16:creationId xmlns:a16="http://schemas.microsoft.com/office/drawing/2014/main" id="{725917BE-20A2-7912-AB5D-10612FF50951}"/>
              </a:ext>
            </a:extLst>
          </p:cNvPr>
          <p:cNvSpPr>
            <a:spLocks noGrp="1" noRot="1" noChangeAspect="1" noChangeArrowheads="1" noTextEdit="1"/>
          </p:cNvSpPr>
          <p:nvPr>
            <p:ph type="sldImg" idx="2"/>
          </p:nvPr>
        </p:nvSpPr>
        <p:spPr bwMode="auto">
          <a:xfrm>
            <a:off x="925513" y="747713"/>
            <a:ext cx="4983162" cy="37369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6501" name="Rectangle 5">
            <a:extLst>
              <a:ext uri="{FF2B5EF4-FFF2-40B4-BE49-F238E27FC236}">
                <a16:creationId xmlns:a16="http://schemas.microsoft.com/office/drawing/2014/main" id="{8016EFAA-0A37-4C2A-8BEE-6345581EF2A1}"/>
              </a:ext>
            </a:extLst>
          </p:cNvPr>
          <p:cNvSpPr>
            <a:spLocks noGrp="1" noChangeArrowheads="1"/>
          </p:cNvSpPr>
          <p:nvPr>
            <p:ph type="body" sz="quarter" idx="3"/>
          </p:nvPr>
        </p:nvSpPr>
        <p:spPr bwMode="auto">
          <a:xfrm>
            <a:off x="683260" y="4732696"/>
            <a:ext cx="5466080" cy="4483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502" name="Rectangle 6">
            <a:extLst>
              <a:ext uri="{FF2B5EF4-FFF2-40B4-BE49-F238E27FC236}">
                <a16:creationId xmlns:a16="http://schemas.microsoft.com/office/drawing/2014/main" id="{3E3B7530-CB1B-EAE6-24D1-24048BD05212}"/>
              </a:ext>
            </a:extLst>
          </p:cNvPr>
          <p:cNvSpPr>
            <a:spLocks noGrp="1" noChangeArrowheads="1"/>
          </p:cNvSpPr>
          <p:nvPr>
            <p:ph type="ftr" sz="quarter" idx="4"/>
          </p:nvPr>
        </p:nvSpPr>
        <p:spPr bwMode="auto">
          <a:xfrm>
            <a:off x="1" y="9463802"/>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b" anchorCtr="0" compatLnSpc="1">
            <a:prstTxWarp prst="textNoShape">
              <a:avLst/>
            </a:prstTxWarp>
          </a:bodyPr>
          <a:lstStyle>
            <a:lvl1pPr>
              <a:defRPr sz="1200"/>
            </a:lvl1pPr>
          </a:lstStyle>
          <a:p>
            <a:endParaRPr lang="en-US" altLang="ja-JP"/>
          </a:p>
        </p:txBody>
      </p:sp>
      <p:sp>
        <p:nvSpPr>
          <p:cNvPr id="106503" name="Rectangle 7">
            <a:extLst>
              <a:ext uri="{FF2B5EF4-FFF2-40B4-BE49-F238E27FC236}">
                <a16:creationId xmlns:a16="http://schemas.microsoft.com/office/drawing/2014/main" id="{674283D5-ADD9-427A-4EA7-672958AC8335}"/>
              </a:ext>
            </a:extLst>
          </p:cNvPr>
          <p:cNvSpPr>
            <a:spLocks noGrp="1" noChangeArrowheads="1"/>
          </p:cNvSpPr>
          <p:nvPr>
            <p:ph type="sldNum" sz="quarter" idx="5"/>
          </p:nvPr>
        </p:nvSpPr>
        <p:spPr bwMode="auto">
          <a:xfrm>
            <a:off x="3870227" y="9463802"/>
            <a:ext cx="2960793" cy="4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88" tIns="45695" rIns="91388" bIns="45695" numCol="1" anchor="b" anchorCtr="0" compatLnSpc="1">
            <a:prstTxWarp prst="textNoShape">
              <a:avLst/>
            </a:prstTxWarp>
          </a:bodyPr>
          <a:lstStyle>
            <a:lvl1pPr algn="r">
              <a:defRPr sz="1200"/>
            </a:lvl1pPr>
          </a:lstStyle>
          <a:p>
            <a:fld id="{569C116A-73FF-465A-80EA-6A85BE016107}"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463EBE-0797-4C22-57FD-7CDCCF98780C}"/>
              </a:ext>
            </a:extLst>
          </p:cNvPr>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DDDF8170-222D-9CEA-6D1A-056E1D4C39A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FFA0815E-5206-5A04-9B4B-2B8FC93B6E94}"/>
              </a:ext>
            </a:extLst>
          </p:cNvPr>
          <p:cNvSpPr>
            <a:spLocks noGrp="1"/>
          </p:cNvSpPr>
          <p:nvPr>
            <p:ph type="dt" sz="half" idx="10"/>
          </p:nvPr>
        </p:nvSpPr>
        <p:spPr/>
        <p:txBody>
          <a:bodyPr/>
          <a:lstStyle>
            <a:lvl1pPr>
              <a:defRPr/>
            </a:lvl1pPr>
          </a:lstStyle>
          <a:p>
            <a:fld id="{C967A89B-DBA0-4CBC-B763-E8C9935A21A7}"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379044EC-5AA4-00CE-D077-BF064F67CCEF}"/>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459E9C2F-1FF0-816E-4167-99BFD538C49E}"/>
              </a:ext>
            </a:extLst>
          </p:cNvPr>
          <p:cNvSpPr>
            <a:spLocks noGrp="1"/>
          </p:cNvSpPr>
          <p:nvPr>
            <p:ph type="sldNum" sz="quarter" idx="12"/>
          </p:nvPr>
        </p:nvSpPr>
        <p:spPr/>
        <p:txBody>
          <a:bodyPr/>
          <a:lstStyle>
            <a:lvl1pPr>
              <a:defRPr/>
            </a:lvl1pPr>
          </a:lstStyle>
          <a:p>
            <a:fld id="{64316A4E-D8BE-4C8C-BF83-F011591DB396}" type="slidenum">
              <a:rPr lang="en-US" altLang="ja-JP"/>
              <a:pPr/>
              <a:t>‹#›</a:t>
            </a:fld>
            <a:endParaRPr lang="en-US" altLang="ja-JP"/>
          </a:p>
        </p:txBody>
      </p:sp>
    </p:spTree>
    <p:extLst>
      <p:ext uri="{BB962C8B-B14F-4D97-AF65-F5344CB8AC3E}">
        <p14:creationId xmlns:p14="http://schemas.microsoft.com/office/powerpoint/2010/main" val="3218175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374892-24CD-213E-D628-73DF9D9506E4}"/>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67A58ED-6F73-F719-021E-44949547DB01}"/>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5BC7FB1-2109-EB17-C7CE-C97A8418F0B9}"/>
              </a:ext>
            </a:extLst>
          </p:cNvPr>
          <p:cNvSpPr>
            <a:spLocks noGrp="1"/>
          </p:cNvSpPr>
          <p:nvPr>
            <p:ph type="dt" sz="half" idx="10"/>
          </p:nvPr>
        </p:nvSpPr>
        <p:spPr/>
        <p:txBody>
          <a:bodyPr/>
          <a:lstStyle>
            <a:lvl1pPr>
              <a:defRPr/>
            </a:lvl1pPr>
          </a:lstStyle>
          <a:p>
            <a:fld id="{DEE0DA93-C375-42BD-A5DB-217B118E5C31}"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EDEB406C-5F02-D46C-EDCC-079CA983F877}"/>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04BF5170-F190-6B62-F40B-00F165A4BC75}"/>
              </a:ext>
            </a:extLst>
          </p:cNvPr>
          <p:cNvSpPr>
            <a:spLocks noGrp="1"/>
          </p:cNvSpPr>
          <p:nvPr>
            <p:ph type="sldNum" sz="quarter" idx="12"/>
          </p:nvPr>
        </p:nvSpPr>
        <p:spPr/>
        <p:txBody>
          <a:bodyPr/>
          <a:lstStyle>
            <a:lvl1pPr>
              <a:defRPr/>
            </a:lvl1pPr>
          </a:lstStyle>
          <a:p>
            <a:fld id="{E2D2E3CF-256F-4197-A514-ED8B54E1E440}" type="slidenum">
              <a:rPr lang="en-US" altLang="ja-JP"/>
              <a:pPr/>
              <a:t>‹#›</a:t>
            </a:fld>
            <a:endParaRPr lang="en-US" altLang="ja-JP"/>
          </a:p>
        </p:txBody>
      </p:sp>
    </p:spTree>
    <p:extLst>
      <p:ext uri="{BB962C8B-B14F-4D97-AF65-F5344CB8AC3E}">
        <p14:creationId xmlns:p14="http://schemas.microsoft.com/office/powerpoint/2010/main" val="1891488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CD5DF28-C473-2445-AB99-6E7E2EC38359}"/>
              </a:ext>
            </a:extLst>
          </p:cNvPr>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DDA56F1-397F-7A65-B3CA-FBDAC3B5A110}"/>
              </a:ext>
            </a:extLst>
          </p:cNvPr>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3280BB35-4C5D-C348-6F47-3DB2016E2CEF}"/>
              </a:ext>
            </a:extLst>
          </p:cNvPr>
          <p:cNvSpPr>
            <a:spLocks noGrp="1"/>
          </p:cNvSpPr>
          <p:nvPr>
            <p:ph type="dt" sz="half" idx="10"/>
          </p:nvPr>
        </p:nvSpPr>
        <p:spPr/>
        <p:txBody>
          <a:bodyPr/>
          <a:lstStyle>
            <a:lvl1pPr>
              <a:defRPr/>
            </a:lvl1pPr>
          </a:lstStyle>
          <a:p>
            <a:fld id="{1F8C004A-A3FA-47F0-B019-522345E752C1}"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21E158CB-4442-7F29-6D66-A5F938307DBA}"/>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B9E3EA56-2E10-3C7E-D7E0-665F418BCC61}"/>
              </a:ext>
            </a:extLst>
          </p:cNvPr>
          <p:cNvSpPr>
            <a:spLocks noGrp="1"/>
          </p:cNvSpPr>
          <p:nvPr>
            <p:ph type="sldNum" sz="quarter" idx="12"/>
          </p:nvPr>
        </p:nvSpPr>
        <p:spPr/>
        <p:txBody>
          <a:bodyPr/>
          <a:lstStyle>
            <a:lvl1pPr>
              <a:defRPr/>
            </a:lvl1pPr>
          </a:lstStyle>
          <a:p>
            <a:fld id="{00B86D20-890D-4C77-BF98-7256A0101C71}" type="slidenum">
              <a:rPr lang="en-US" altLang="ja-JP"/>
              <a:pPr/>
              <a:t>‹#›</a:t>
            </a:fld>
            <a:endParaRPr lang="en-US" altLang="ja-JP"/>
          </a:p>
        </p:txBody>
      </p:sp>
    </p:spTree>
    <p:extLst>
      <p:ext uri="{BB962C8B-B14F-4D97-AF65-F5344CB8AC3E}">
        <p14:creationId xmlns:p14="http://schemas.microsoft.com/office/powerpoint/2010/main" val="3289425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3010" name="Group 2">
            <a:extLst>
              <a:ext uri="{FF2B5EF4-FFF2-40B4-BE49-F238E27FC236}">
                <a16:creationId xmlns:a16="http://schemas.microsoft.com/office/drawing/2014/main" id="{7BC1501B-E089-E16C-9AF9-EF501BDB1867}"/>
              </a:ext>
            </a:extLst>
          </p:cNvPr>
          <p:cNvGrpSpPr>
            <a:grpSpLocks/>
          </p:cNvGrpSpPr>
          <p:nvPr/>
        </p:nvGrpSpPr>
        <p:grpSpPr bwMode="auto">
          <a:xfrm>
            <a:off x="0" y="2438400"/>
            <a:ext cx="9009063" cy="1052513"/>
            <a:chOff x="0" y="1536"/>
            <a:chExt cx="5675" cy="663"/>
          </a:xfrm>
        </p:grpSpPr>
        <p:grpSp>
          <p:nvGrpSpPr>
            <p:cNvPr id="43011" name="Group 3">
              <a:extLst>
                <a:ext uri="{FF2B5EF4-FFF2-40B4-BE49-F238E27FC236}">
                  <a16:creationId xmlns:a16="http://schemas.microsoft.com/office/drawing/2014/main" id="{C8ECB2EB-2BC1-A245-D86F-72F3A181A955}"/>
                </a:ext>
              </a:extLst>
            </p:cNvPr>
            <p:cNvGrpSpPr>
              <a:grpSpLocks/>
            </p:cNvGrpSpPr>
            <p:nvPr/>
          </p:nvGrpSpPr>
          <p:grpSpPr bwMode="auto">
            <a:xfrm>
              <a:off x="183" y="1604"/>
              <a:ext cx="448" cy="299"/>
              <a:chOff x="720" y="336"/>
              <a:chExt cx="624" cy="432"/>
            </a:xfrm>
          </p:grpSpPr>
          <p:sp>
            <p:nvSpPr>
              <p:cNvPr id="43012" name="Rectangle 4">
                <a:extLst>
                  <a:ext uri="{FF2B5EF4-FFF2-40B4-BE49-F238E27FC236}">
                    <a16:creationId xmlns:a16="http://schemas.microsoft.com/office/drawing/2014/main" id="{DB3F411B-FE7F-AFD8-5D66-158126919C5A}"/>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3" name="Rectangle 5">
                <a:extLst>
                  <a:ext uri="{FF2B5EF4-FFF2-40B4-BE49-F238E27FC236}">
                    <a16:creationId xmlns:a16="http://schemas.microsoft.com/office/drawing/2014/main" id="{7D667129-FF2B-D836-90BA-5AEEA25E8CF0}"/>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43014" name="Group 6">
              <a:extLst>
                <a:ext uri="{FF2B5EF4-FFF2-40B4-BE49-F238E27FC236}">
                  <a16:creationId xmlns:a16="http://schemas.microsoft.com/office/drawing/2014/main" id="{3B73D5D4-770E-A685-1156-EEDE0D55C5F3}"/>
                </a:ext>
              </a:extLst>
            </p:cNvPr>
            <p:cNvGrpSpPr>
              <a:grpSpLocks/>
            </p:cNvGrpSpPr>
            <p:nvPr/>
          </p:nvGrpSpPr>
          <p:grpSpPr bwMode="auto">
            <a:xfrm>
              <a:off x="261" y="1870"/>
              <a:ext cx="465" cy="299"/>
              <a:chOff x="912" y="2640"/>
              <a:chExt cx="672" cy="432"/>
            </a:xfrm>
          </p:grpSpPr>
          <p:sp>
            <p:nvSpPr>
              <p:cNvPr id="43015" name="Rectangle 7">
                <a:extLst>
                  <a:ext uri="{FF2B5EF4-FFF2-40B4-BE49-F238E27FC236}">
                    <a16:creationId xmlns:a16="http://schemas.microsoft.com/office/drawing/2014/main" id="{FC561CDF-BBEA-7D9A-1056-CF5EC9B24434}"/>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6" name="Rectangle 8">
                <a:extLst>
                  <a:ext uri="{FF2B5EF4-FFF2-40B4-BE49-F238E27FC236}">
                    <a16:creationId xmlns:a16="http://schemas.microsoft.com/office/drawing/2014/main" id="{50517AF3-332E-2097-5E12-E97B3BE316FD}"/>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3017" name="Rectangle 9">
              <a:extLst>
                <a:ext uri="{FF2B5EF4-FFF2-40B4-BE49-F238E27FC236}">
                  <a16:creationId xmlns:a16="http://schemas.microsoft.com/office/drawing/2014/main" id="{9B9B4A79-FBAF-CA8F-FCCF-77915AE2675B}"/>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8" name="Rectangle 10">
              <a:extLst>
                <a:ext uri="{FF2B5EF4-FFF2-40B4-BE49-F238E27FC236}">
                  <a16:creationId xmlns:a16="http://schemas.microsoft.com/office/drawing/2014/main" id="{A920BF5D-A31E-702D-DD8A-5B9F4515D31B}"/>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19" name="Rectangle 11">
              <a:extLst>
                <a:ext uri="{FF2B5EF4-FFF2-40B4-BE49-F238E27FC236}">
                  <a16:creationId xmlns:a16="http://schemas.microsoft.com/office/drawing/2014/main" id="{BCCC74A5-3599-B775-5B6D-A284CC46A56B}"/>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3020" name="Rectangle 12">
            <a:extLst>
              <a:ext uri="{FF2B5EF4-FFF2-40B4-BE49-F238E27FC236}">
                <a16:creationId xmlns:a16="http://schemas.microsoft.com/office/drawing/2014/main" id="{C4545B17-FDB6-F80B-DFA4-3BCCA98EB50A}"/>
              </a:ext>
            </a:extLst>
          </p:cNvPr>
          <p:cNvSpPr>
            <a:spLocks noGrp="1" noChangeArrowheads="1"/>
          </p:cNvSpPr>
          <p:nvPr>
            <p:ph type="ctrTitle"/>
          </p:nvPr>
        </p:nvSpPr>
        <p:spPr>
          <a:xfrm>
            <a:off x="990600" y="1676400"/>
            <a:ext cx="7772400" cy="1462088"/>
          </a:xfrm>
        </p:spPr>
        <p:txBody>
          <a:bodyPr/>
          <a:lstStyle>
            <a:lvl1pPr>
              <a:defRPr/>
            </a:lvl1pPr>
          </a:lstStyle>
          <a:p>
            <a:pPr lvl="0"/>
            <a:r>
              <a:rPr lang="ja-JP" altLang="en-US" noProof="0"/>
              <a:t>マスタ タイトルの書式設定</a:t>
            </a:r>
          </a:p>
        </p:txBody>
      </p:sp>
      <p:sp>
        <p:nvSpPr>
          <p:cNvPr id="43021" name="Rectangle 13">
            <a:extLst>
              <a:ext uri="{FF2B5EF4-FFF2-40B4-BE49-F238E27FC236}">
                <a16:creationId xmlns:a16="http://schemas.microsoft.com/office/drawing/2014/main" id="{46464E2E-316E-3A9B-08D8-4035AE539209}"/>
              </a:ext>
            </a:extLst>
          </p:cNvPr>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ja-JP" altLang="en-US" noProof="0"/>
              <a:t>マスタ サブタイトルの書式設定</a:t>
            </a:r>
          </a:p>
        </p:txBody>
      </p:sp>
      <p:sp>
        <p:nvSpPr>
          <p:cNvPr id="43022" name="Rectangle 14">
            <a:extLst>
              <a:ext uri="{FF2B5EF4-FFF2-40B4-BE49-F238E27FC236}">
                <a16:creationId xmlns:a16="http://schemas.microsoft.com/office/drawing/2014/main" id="{07F40942-3041-EC51-07A9-1260E0B856B7}"/>
              </a:ext>
            </a:extLst>
          </p:cNvPr>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327EA901-3DAC-48F8-960F-24985A02963C}" type="datetime1">
              <a:rPr lang="ja-JP" altLang="en-US" smtClean="0"/>
              <a:t>2023/6/28</a:t>
            </a:fld>
            <a:endParaRPr lang="en-US" altLang="ja-JP"/>
          </a:p>
        </p:txBody>
      </p:sp>
      <p:sp>
        <p:nvSpPr>
          <p:cNvPr id="43023" name="Rectangle 15">
            <a:extLst>
              <a:ext uri="{FF2B5EF4-FFF2-40B4-BE49-F238E27FC236}">
                <a16:creationId xmlns:a16="http://schemas.microsoft.com/office/drawing/2014/main" id="{555A7F0E-C5D3-2358-D393-A223BDAD3D61}"/>
              </a:ext>
            </a:extLst>
          </p:cNvPr>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ja-JP"/>
          </a:p>
        </p:txBody>
      </p:sp>
      <p:sp>
        <p:nvSpPr>
          <p:cNvPr id="43024" name="Rectangle 16">
            <a:extLst>
              <a:ext uri="{FF2B5EF4-FFF2-40B4-BE49-F238E27FC236}">
                <a16:creationId xmlns:a16="http://schemas.microsoft.com/office/drawing/2014/main" id="{D906AA33-C8D8-3B80-076C-F24BEE150FCA}"/>
              </a:ext>
            </a:extLst>
          </p:cNvPr>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EF17B663-E4DD-4D15-8E45-D58E076B3B1D}" type="slidenum">
              <a:rPr lang="en-US" altLang="ja-JP"/>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2F3585-7499-8D11-7BCE-84DB35DBBFD1}"/>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DA61D89-A464-DC4C-2396-469B26E1C34B}"/>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63519D2-464C-9AC0-C5B8-713F3C696EB6}"/>
              </a:ext>
            </a:extLst>
          </p:cNvPr>
          <p:cNvSpPr>
            <a:spLocks noGrp="1"/>
          </p:cNvSpPr>
          <p:nvPr>
            <p:ph type="dt" sz="half" idx="10"/>
          </p:nvPr>
        </p:nvSpPr>
        <p:spPr/>
        <p:txBody>
          <a:bodyPr/>
          <a:lstStyle>
            <a:lvl1pPr>
              <a:defRPr/>
            </a:lvl1pPr>
          </a:lstStyle>
          <a:p>
            <a:fld id="{8503B1D8-03C7-4E36-B87A-1784B768553C}"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CEF2EDB2-28FE-BB99-11C1-ADB001B0E8A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EEB53431-CC36-1A2E-7CCC-35146050B0AB}"/>
              </a:ext>
            </a:extLst>
          </p:cNvPr>
          <p:cNvSpPr>
            <a:spLocks noGrp="1"/>
          </p:cNvSpPr>
          <p:nvPr>
            <p:ph type="sldNum" sz="quarter" idx="12"/>
          </p:nvPr>
        </p:nvSpPr>
        <p:spPr/>
        <p:txBody>
          <a:bodyPr/>
          <a:lstStyle>
            <a:lvl1pPr>
              <a:defRPr/>
            </a:lvl1pPr>
          </a:lstStyle>
          <a:p>
            <a:fld id="{32AFE42A-7401-4D04-8E14-BA8CDC437B4C}" type="slidenum">
              <a:rPr lang="en-US" altLang="ja-JP"/>
              <a:pPr/>
              <a:t>‹#›</a:t>
            </a:fld>
            <a:endParaRPr lang="en-US" altLang="ja-JP"/>
          </a:p>
        </p:txBody>
      </p:sp>
    </p:spTree>
    <p:extLst>
      <p:ext uri="{BB962C8B-B14F-4D97-AF65-F5344CB8AC3E}">
        <p14:creationId xmlns:p14="http://schemas.microsoft.com/office/powerpoint/2010/main" val="69640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15C5D6-5756-8C02-AAE4-DCCF10848B51}"/>
              </a:ext>
            </a:extLst>
          </p:cNvPr>
          <p:cNvSpPr>
            <a:spLocks noGrp="1"/>
          </p:cNvSpPr>
          <p:nvPr>
            <p:ph type="title"/>
          </p:nvPr>
        </p:nvSpPr>
        <p:spPr>
          <a:xfrm>
            <a:off x="623888" y="1709738"/>
            <a:ext cx="7886700" cy="2852737"/>
          </a:xfrm>
        </p:spPr>
        <p:txBody>
          <a:bodyPr/>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476364A2-818C-73B5-AEAB-EA1524AC290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6BABCE9B-A53C-D3CD-1BCF-A95FF3F91485}"/>
              </a:ext>
            </a:extLst>
          </p:cNvPr>
          <p:cNvSpPr>
            <a:spLocks noGrp="1"/>
          </p:cNvSpPr>
          <p:nvPr>
            <p:ph type="dt" sz="half" idx="10"/>
          </p:nvPr>
        </p:nvSpPr>
        <p:spPr/>
        <p:txBody>
          <a:bodyPr/>
          <a:lstStyle>
            <a:lvl1pPr>
              <a:defRPr/>
            </a:lvl1pPr>
          </a:lstStyle>
          <a:p>
            <a:fld id="{6AB79665-38D4-4FF1-A9C6-917CAA54483D}"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B5EDFB83-1EA7-C9ED-5D58-97ED2F48F53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BF88F9F-FF65-1426-2146-97E3CB7D4B65}"/>
              </a:ext>
            </a:extLst>
          </p:cNvPr>
          <p:cNvSpPr>
            <a:spLocks noGrp="1"/>
          </p:cNvSpPr>
          <p:nvPr>
            <p:ph type="sldNum" sz="quarter" idx="12"/>
          </p:nvPr>
        </p:nvSpPr>
        <p:spPr/>
        <p:txBody>
          <a:bodyPr/>
          <a:lstStyle>
            <a:lvl1pPr>
              <a:defRPr/>
            </a:lvl1pPr>
          </a:lstStyle>
          <a:p>
            <a:fld id="{12CCFA02-CCA4-446E-9E18-88ACEC8DB62E}" type="slidenum">
              <a:rPr lang="en-US" altLang="ja-JP"/>
              <a:pPr/>
              <a:t>‹#›</a:t>
            </a:fld>
            <a:endParaRPr lang="en-US" altLang="ja-JP"/>
          </a:p>
        </p:txBody>
      </p:sp>
    </p:spTree>
    <p:extLst>
      <p:ext uri="{BB962C8B-B14F-4D97-AF65-F5344CB8AC3E}">
        <p14:creationId xmlns:p14="http://schemas.microsoft.com/office/powerpoint/2010/main" val="2637403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139E8-AC3D-6691-BD42-BE686DFCE56B}"/>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D1025CB-C4CD-B170-CC70-220E60DF43BF}"/>
              </a:ext>
            </a:extLst>
          </p:cNvPr>
          <p:cNvSpPr>
            <a:spLocks noGrp="1"/>
          </p:cNvSpPr>
          <p:nvPr>
            <p:ph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04A5F7F9-149F-3DFC-8199-EFDD851BF0CE}"/>
              </a:ext>
            </a:extLst>
          </p:cNvPr>
          <p:cNvSpPr>
            <a:spLocks noGrp="1"/>
          </p:cNvSpPr>
          <p:nvPr>
            <p:ph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FC0AC5CB-0F2D-5B3A-93E2-DA27251E7312}"/>
              </a:ext>
            </a:extLst>
          </p:cNvPr>
          <p:cNvSpPr>
            <a:spLocks noGrp="1"/>
          </p:cNvSpPr>
          <p:nvPr>
            <p:ph type="dt" sz="half" idx="10"/>
          </p:nvPr>
        </p:nvSpPr>
        <p:spPr/>
        <p:txBody>
          <a:bodyPr/>
          <a:lstStyle>
            <a:lvl1pPr>
              <a:defRPr/>
            </a:lvl1pPr>
          </a:lstStyle>
          <a:p>
            <a:fld id="{95E7DF1E-38CC-4280-AA18-618DBDDDB724}"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B04C2B45-D758-5D7A-BC2F-87AA385BA4F7}"/>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6DB0D301-DA35-F3D5-528E-E22ADE5D4613}"/>
              </a:ext>
            </a:extLst>
          </p:cNvPr>
          <p:cNvSpPr>
            <a:spLocks noGrp="1"/>
          </p:cNvSpPr>
          <p:nvPr>
            <p:ph type="sldNum" sz="quarter" idx="12"/>
          </p:nvPr>
        </p:nvSpPr>
        <p:spPr/>
        <p:txBody>
          <a:bodyPr/>
          <a:lstStyle>
            <a:lvl1pPr>
              <a:defRPr/>
            </a:lvl1pPr>
          </a:lstStyle>
          <a:p>
            <a:fld id="{7D21C1CF-07C1-46F8-B3D2-CA0BC62636F7}" type="slidenum">
              <a:rPr lang="en-US" altLang="ja-JP"/>
              <a:pPr/>
              <a:t>‹#›</a:t>
            </a:fld>
            <a:endParaRPr lang="en-US" altLang="ja-JP"/>
          </a:p>
        </p:txBody>
      </p:sp>
    </p:spTree>
    <p:extLst>
      <p:ext uri="{BB962C8B-B14F-4D97-AF65-F5344CB8AC3E}">
        <p14:creationId xmlns:p14="http://schemas.microsoft.com/office/powerpoint/2010/main" val="870772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326F6E-1B95-35D3-F242-20EE6B554F06}"/>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0D2CB78F-DF5D-067F-C345-F847998F21D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F34A181D-F5FA-137E-3617-6E79FD339D51}"/>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9F3B9967-DBDE-E414-DEBF-5134AA396BA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A380A2C1-7855-D8AD-3C5E-55F9F0EBC27A}"/>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148C4432-570A-86F5-005F-39806E34A0B8}"/>
              </a:ext>
            </a:extLst>
          </p:cNvPr>
          <p:cNvSpPr>
            <a:spLocks noGrp="1"/>
          </p:cNvSpPr>
          <p:nvPr>
            <p:ph type="dt" sz="half" idx="10"/>
          </p:nvPr>
        </p:nvSpPr>
        <p:spPr/>
        <p:txBody>
          <a:bodyPr/>
          <a:lstStyle>
            <a:lvl1pPr>
              <a:defRPr/>
            </a:lvl1pPr>
          </a:lstStyle>
          <a:p>
            <a:fld id="{9BF5A28D-715B-499B-A226-660CA8AA4D02}" type="datetime1">
              <a:rPr lang="ja-JP" altLang="en-US" smtClean="0"/>
              <a:t>2023/6/28</a:t>
            </a:fld>
            <a:endParaRPr lang="en-US" altLang="ja-JP"/>
          </a:p>
        </p:txBody>
      </p:sp>
      <p:sp>
        <p:nvSpPr>
          <p:cNvPr id="8" name="フッター プレースホルダー 7">
            <a:extLst>
              <a:ext uri="{FF2B5EF4-FFF2-40B4-BE49-F238E27FC236}">
                <a16:creationId xmlns:a16="http://schemas.microsoft.com/office/drawing/2014/main" id="{762F7246-FAFE-825E-D6DB-535BB144E13C}"/>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D53F826F-8E81-7299-20FF-92A0EFCDF281}"/>
              </a:ext>
            </a:extLst>
          </p:cNvPr>
          <p:cNvSpPr>
            <a:spLocks noGrp="1"/>
          </p:cNvSpPr>
          <p:nvPr>
            <p:ph type="sldNum" sz="quarter" idx="12"/>
          </p:nvPr>
        </p:nvSpPr>
        <p:spPr/>
        <p:txBody>
          <a:bodyPr/>
          <a:lstStyle>
            <a:lvl1pPr>
              <a:defRPr/>
            </a:lvl1pPr>
          </a:lstStyle>
          <a:p>
            <a:fld id="{942709CA-7ACE-4F4A-B3CF-5A6C9D92CE7B}" type="slidenum">
              <a:rPr lang="en-US" altLang="ja-JP"/>
              <a:pPr/>
              <a:t>‹#›</a:t>
            </a:fld>
            <a:endParaRPr lang="en-US" altLang="ja-JP"/>
          </a:p>
        </p:txBody>
      </p:sp>
    </p:spTree>
    <p:extLst>
      <p:ext uri="{BB962C8B-B14F-4D97-AF65-F5344CB8AC3E}">
        <p14:creationId xmlns:p14="http://schemas.microsoft.com/office/powerpoint/2010/main" val="1780581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3F00-ED38-1605-5802-8839BD9E91D0}"/>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7F2CAAF1-B6FF-1FFA-0302-852BE900F4E3}"/>
              </a:ext>
            </a:extLst>
          </p:cNvPr>
          <p:cNvSpPr>
            <a:spLocks noGrp="1"/>
          </p:cNvSpPr>
          <p:nvPr>
            <p:ph type="dt" sz="half" idx="10"/>
          </p:nvPr>
        </p:nvSpPr>
        <p:spPr/>
        <p:txBody>
          <a:bodyPr/>
          <a:lstStyle>
            <a:lvl1pPr>
              <a:defRPr/>
            </a:lvl1pPr>
          </a:lstStyle>
          <a:p>
            <a:fld id="{283DAD2E-E6EC-4D64-ACD6-1E70AF2B276F}" type="datetime1">
              <a:rPr lang="ja-JP" altLang="en-US" smtClean="0"/>
              <a:t>2023/6/28</a:t>
            </a:fld>
            <a:endParaRPr lang="en-US" altLang="ja-JP"/>
          </a:p>
        </p:txBody>
      </p:sp>
      <p:sp>
        <p:nvSpPr>
          <p:cNvPr id="4" name="フッター プレースホルダー 3">
            <a:extLst>
              <a:ext uri="{FF2B5EF4-FFF2-40B4-BE49-F238E27FC236}">
                <a16:creationId xmlns:a16="http://schemas.microsoft.com/office/drawing/2014/main" id="{97817E88-C36A-A147-87B0-40A2D4C992BB}"/>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98AC08F8-2C29-5BAD-9F9D-11288639FD0B}"/>
              </a:ext>
            </a:extLst>
          </p:cNvPr>
          <p:cNvSpPr>
            <a:spLocks noGrp="1"/>
          </p:cNvSpPr>
          <p:nvPr>
            <p:ph type="sldNum" sz="quarter" idx="12"/>
          </p:nvPr>
        </p:nvSpPr>
        <p:spPr/>
        <p:txBody>
          <a:bodyPr/>
          <a:lstStyle>
            <a:lvl1pPr>
              <a:defRPr/>
            </a:lvl1pPr>
          </a:lstStyle>
          <a:p>
            <a:fld id="{C72AD971-E2A1-4BDD-98FA-7635AF9062B4}" type="slidenum">
              <a:rPr lang="en-US" altLang="ja-JP"/>
              <a:pPr/>
              <a:t>‹#›</a:t>
            </a:fld>
            <a:endParaRPr lang="en-US" altLang="ja-JP"/>
          </a:p>
        </p:txBody>
      </p:sp>
    </p:spTree>
    <p:extLst>
      <p:ext uri="{BB962C8B-B14F-4D97-AF65-F5344CB8AC3E}">
        <p14:creationId xmlns:p14="http://schemas.microsoft.com/office/powerpoint/2010/main" val="244580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95C0A29-4358-DF0C-08F2-7777E6270DF3}"/>
              </a:ext>
            </a:extLst>
          </p:cNvPr>
          <p:cNvSpPr>
            <a:spLocks noGrp="1"/>
          </p:cNvSpPr>
          <p:nvPr>
            <p:ph type="dt" sz="half" idx="10"/>
          </p:nvPr>
        </p:nvSpPr>
        <p:spPr/>
        <p:txBody>
          <a:bodyPr/>
          <a:lstStyle>
            <a:lvl1pPr>
              <a:defRPr/>
            </a:lvl1pPr>
          </a:lstStyle>
          <a:p>
            <a:fld id="{11662CEF-EE45-43B9-A210-B64D42E7A0DD}" type="datetime1">
              <a:rPr lang="ja-JP" altLang="en-US" smtClean="0"/>
              <a:t>2023/6/28</a:t>
            </a:fld>
            <a:endParaRPr lang="en-US" altLang="ja-JP"/>
          </a:p>
        </p:txBody>
      </p:sp>
      <p:sp>
        <p:nvSpPr>
          <p:cNvPr id="3" name="フッター プレースホルダー 2">
            <a:extLst>
              <a:ext uri="{FF2B5EF4-FFF2-40B4-BE49-F238E27FC236}">
                <a16:creationId xmlns:a16="http://schemas.microsoft.com/office/drawing/2014/main" id="{82E56902-DA3E-7935-E023-B215BFF76D47}"/>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C7B2D3CE-D3EF-1658-97F7-A9622D444EC9}"/>
              </a:ext>
            </a:extLst>
          </p:cNvPr>
          <p:cNvSpPr>
            <a:spLocks noGrp="1"/>
          </p:cNvSpPr>
          <p:nvPr>
            <p:ph type="sldNum" sz="quarter" idx="12"/>
          </p:nvPr>
        </p:nvSpPr>
        <p:spPr/>
        <p:txBody>
          <a:bodyPr/>
          <a:lstStyle>
            <a:lvl1pPr>
              <a:defRPr/>
            </a:lvl1pPr>
          </a:lstStyle>
          <a:p>
            <a:fld id="{8AFFDCF6-39BD-41FA-8928-AD46917FB311}" type="slidenum">
              <a:rPr lang="en-US" altLang="ja-JP"/>
              <a:pPr/>
              <a:t>‹#›</a:t>
            </a:fld>
            <a:endParaRPr lang="en-US" altLang="ja-JP"/>
          </a:p>
        </p:txBody>
      </p:sp>
    </p:spTree>
    <p:extLst>
      <p:ext uri="{BB962C8B-B14F-4D97-AF65-F5344CB8AC3E}">
        <p14:creationId xmlns:p14="http://schemas.microsoft.com/office/powerpoint/2010/main" val="1319580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EA1A63-4329-3638-D21B-B987DA776C85}"/>
              </a:ext>
            </a:extLst>
          </p:cNvPr>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933DB34-32C0-C9B0-D342-BC15A1418B3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F22DCF8B-FE52-7F48-14FB-E0B5BB72332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D981F719-0C04-B23E-742F-7AEA9AC472C1}"/>
              </a:ext>
            </a:extLst>
          </p:cNvPr>
          <p:cNvSpPr>
            <a:spLocks noGrp="1"/>
          </p:cNvSpPr>
          <p:nvPr>
            <p:ph type="dt" sz="half" idx="10"/>
          </p:nvPr>
        </p:nvSpPr>
        <p:spPr/>
        <p:txBody>
          <a:bodyPr/>
          <a:lstStyle>
            <a:lvl1pPr>
              <a:defRPr/>
            </a:lvl1pPr>
          </a:lstStyle>
          <a:p>
            <a:fld id="{19588780-5A6E-42ED-A7CC-05915319143B}"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2763EE90-FFD1-E5A6-F63C-23A5F97A6646}"/>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32B69463-A764-ADF9-5F8B-D600AC5CF3D3}"/>
              </a:ext>
            </a:extLst>
          </p:cNvPr>
          <p:cNvSpPr>
            <a:spLocks noGrp="1"/>
          </p:cNvSpPr>
          <p:nvPr>
            <p:ph type="sldNum" sz="quarter" idx="12"/>
          </p:nvPr>
        </p:nvSpPr>
        <p:spPr/>
        <p:txBody>
          <a:bodyPr/>
          <a:lstStyle>
            <a:lvl1pPr>
              <a:defRPr/>
            </a:lvl1pPr>
          </a:lstStyle>
          <a:p>
            <a:fld id="{2BB9D03F-6EA1-4727-BCC1-97EA0E1949AA}" type="slidenum">
              <a:rPr lang="en-US" altLang="ja-JP"/>
              <a:pPr/>
              <a:t>‹#›</a:t>
            </a:fld>
            <a:endParaRPr lang="en-US" altLang="ja-JP"/>
          </a:p>
        </p:txBody>
      </p:sp>
    </p:spTree>
    <p:extLst>
      <p:ext uri="{BB962C8B-B14F-4D97-AF65-F5344CB8AC3E}">
        <p14:creationId xmlns:p14="http://schemas.microsoft.com/office/powerpoint/2010/main" val="158053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79CB6D-F5E2-FCC6-5A35-1A46C27E620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7B8F93E-88AD-C4F4-73F6-8C6ABB7FC8F7}"/>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16CF2B5E-75E2-92C0-0AF7-BBC4524D96F4}"/>
              </a:ext>
            </a:extLst>
          </p:cNvPr>
          <p:cNvSpPr>
            <a:spLocks noGrp="1"/>
          </p:cNvSpPr>
          <p:nvPr>
            <p:ph type="dt" sz="half" idx="10"/>
          </p:nvPr>
        </p:nvSpPr>
        <p:spPr/>
        <p:txBody>
          <a:bodyPr/>
          <a:lstStyle>
            <a:lvl1pPr>
              <a:defRPr/>
            </a:lvl1pPr>
          </a:lstStyle>
          <a:p>
            <a:fld id="{252CE4AE-E5E4-4805-A4EC-F3CCA2716FAA}"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BF1E9751-4B1C-3F9A-1922-C68B68B1F59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2BEE496E-ADFD-343F-AD8B-ECAB3660ED5C}"/>
              </a:ext>
            </a:extLst>
          </p:cNvPr>
          <p:cNvSpPr>
            <a:spLocks noGrp="1"/>
          </p:cNvSpPr>
          <p:nvPr>
            <p:ph type="sldNum" sz="quarter" idx="12"/>
          </p:nvPr>
        </p:nvSpPr>
        <p:spPr/>
        <p:txBody>
          <a:bodyPr/>
          <a:lstStyle>
            <a:lvl1pPr>
              <a:defRPr/>
            </a:lvl1pPr>
          </a:lstStyle>
          <a:p>
            <a:fld id="{5413ACF0-4130-481B-81A3-593A1F51C1FD}" type="slidenum">
              <a:rPr lang="en-US" altLang="ja-JP"/>
              <a:pPr/>
              <a:t>‹#›</a:t>
            </a:fld>
            <a:endParaRPr lang="en-US" altLang="ja-JP"/>
          </a:p>
        </p:txBody>
      </p:sp>
    </p:spTree>
    <p:extLst>
      <p:ext uri="{BB962C8B-B14F-4D97-AF65-F5344CB8AC3E}">
        <p14:creationId xmlns:p14="http://schemas.microsoft.com/office/powerpoint/2010/main" val="718511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665FCD-FF36-7992-92CB-B32ACD168171}"/>
              </a:ext>
            </a:extLst>
          </p:cNvPr>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BF9158BB-C21E-CF07-DF1D-86931927EF6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57709692-6800-4067-A871-7A8D5483EF4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32527014-B98C-4766-25C8-EF008274FA01}"/>
              </a:ext>
            </a:extLst>
          </p:cNvPr>
          <p:cNvSpPr>
            <a:spLocks noGrp="1"/>
          </p:cNvSpPr>
          <p:nvPr>
            <p:ph type="dt" sz="half" idx="10"/>
          </p:nvPr>
        </p:nvSpPr>
        <p:spPr/>
        <p:txBody>
          <a:bodyPr/>
          <a:lstStyle>
            <a:lvl1pPr>
              <a:defRPr/>
            </a:lvl1pPr>
          </a:lstStyle>
          <a:p>
            <a:fld id="{1CBBC2FA-0E6A-4AB7-9FF9-A02A2709BBBF}"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E30CA17B-2657-3622-388A-EAC444C11FCA}"/>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69FDFF6F-51C5-E532-EBCA-93793BF5EF3A}"/>
              </a:ext>
            </a:extLst>
          </p:cNvPr>
          <p:cNvSpPr>
            <a:spLocks noGrp="1"/>
          </p:cNvSpPr>
          <p:nvPr>
            <p:ph type="sldNum" sz="quarter" idx="12"/>
          </p:nvPr>
        </p:nvSpPr>
        <p:spPr/>
        <p:txBody>
          <a:bodyPr/>
          <a:lstStyle>
            <a:lvl1pPr>
              <a:defRPr/>
            </a:lvl1pPr>
          </a:lstStyle>
          <a:p>
            <a:fld id="{5F923CCC-E426-4776-B861-D0ED0555689E}" type="slidenum">
              <a:rPr lang="en-US" altLang="ja-JP"/>
              <a:pPr/>
              <a:t>‹#›</a:t>
            </a:fld>
            <a:endParaRPr lang="en-US" altLang="ja-JP"/>
          </a:p>
        </p:txBody>
      </p:sp>
    </p:spTree>
    <p:extLst>
      <p:ext uri="{BB962C8B-B14F-4D97-AF65-F5344CB8AC3E}">
        <p14:creationId xmlns:p14="http://schemas.microsoft.com/office/powerpoint/2010/main" val="4216615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9A8501-6808-AA43-4855-AF8AA2D74B49}"/>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59D0221-3DC2-7969-E521-EB0AD8A4A45D}"/>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124C5AB-2A61-6C6B-7E62-D5057ADF0121}"/>
              </a:ext>
            </a:extLst>
          </p:cNvPr>
          <p:cNvSpPr>
            <a:spLocks noGrp="1"/>
          </p:cNvSpPr>
          <p:nvPr>
            <p:ph type="dt" sz="half" idx="10"/>
          </p:nvPr>
        </p:nvSpPr>
        <p:spPr/>
        <p:txBody>
          <a:bodyPr/>
          <a:lstStyle>
            <a:lvl1pPr>
              <a:defRPr/>
            </a:lvl1pPr>
          </a:lstStyle>
          <a:p>
            <a:fld id="{4D625B0D-CA8F-4808-85A7-3BE81F75E4EB}"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EF75E980-905A-72B4-1755-820D328A4AD6}"/>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56D3D34-D187-7F8F-7E10-08E554FDE38D}"/>
              </a:ext>
            </a:extLst>
          </p:cNvPr>
          <p:cNvSpPr>
            <a:spLocks noGrp="1"/>
          </p:cNvSpPr>
          <p:nvPr>
            <p:ph type="sldNum" sz="quarter" idx="12"/>
          </p:nvPr>
        </p:nvSpPr>
        <p:spPr/>
        <p:txBody>
          <a:bodyPr/>
          <a:lstStyle>
            <a:lvl1pPr>
              <a:defRPr/>
            </a:lvl1pPr>
          </a:lstStyle>
          <a:p>
            <a:fld id="{3ED898C4-FF9A-4D13-9A6E-503B2B58351D}" type="slidenum">
              <a:rPr lang="en-US" altLang="ja-JP"/>
              <a:pPr/>
              <a:t>‹#›</a:t>
            </a:fld>
            <a:endParaRPr lang="en-US" altLang="ja-JP"/>
          </a:p>
        </p:txBody>
      </p:sp>
    </p:spTree>
    <p:extLst>
      <p:ext uri="{BB962C8B-B14F-4D97-AF65-F5344CB8AC3E}">
        <p14:creationId xmlns:p14="http://schemas.microsoft.com/office/powerpoint/2010/main" val="3806943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57C6BB7-1258-6468-B705-54FAF2CEECF7}"/>
              </a:ext>
            </a:extLst>
          </p:cNvPr>
          <p:cNvSpPr>
            <a:spLocks noGrp="1"/>
          </p:cNvSpPr>
          <p:nvPr>
            <p:ph type="title" orient="vert"/>
          </p:nvPr>
        </p:nvSpPr>
        <p:spPr>
          <a:xfrm>
            <a:off x="7004050" y="214313"/>
            <a:ext cx="1951038" cy="591820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14F9810-A9BD-D4AB-915D-AE660C0E76EC}"/>
              </a:ext>
            </a:extLst>
          </p:cNvPr>
          <p:cNvSpPr>
            <a:spLocks noGrp="1"/>
          </p:cNvSpPr>
          <p:nvPr>
            <p:ph type="body" orient="vert" idx="1"/>
          </p:nvPr>
        </p:nvSpPr>
        <p:spPr>
          <a:xfrm>
            <a:off x="1150938" y="214313"/>
            <a:ext cx="5700712" cy="5918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8EA7DEE8-B11E-80AB-4917-E11F3527963F}"/>
              </a:ext>
            </a:extLst>
          </p:cNvPr>
          <p:cNvSpPr>
            <a:spLocks noGrp="1"/>
          </p:cNvSpPr>
          <p:nvPr>
            <p:ph type="dt" sz="half" idx="10"/>
          </p:nvPr>
        </p:nvSpPr>
        <p:spPr/>
        <p:txBody>
          <a:bodyPr/>
          <a:lstStyle>
            <a:lvl1pPr>
              <a:defRPr/>
            </a:lvl1pPr>
          </a:lstStyle>
          <a:p>
            <a:fld id="{98E80F65-0698-4A40-990D-B89271DAFD5A}"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40C6E08C-886A-B8AD-216E-437A6552663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E3739338-A427-6F89-ADD4-7CE1F9CF6072}"/>
              </a:ext>
            </a:extLst>
          </p:cNvPr>
          <p:cNvSpPr>
            <a:spLocks noGrp="1"/>
          </p:cNvSpPr>
          <p:nvPr>
            <p:ph type="sldNum" sz="quarter" idx="12"/>
          </p:nvPr>
        </p:nvSpPr>
        <p:spPr/>
        <p:txBody>
          <a:bodyPr/>
          <a:lstStyle>
            <a:lvl1pPr>
              <a:defRPr/>
            </a:lvl1pPr>
          </a:lstStyle>
          <a:p>
            <a:fld id="{27808261-D160-4476-B970-74962C25CE99}" type="slidenum">
              <a:rPr lang="en-US" altLang="ja-JP"/>
              <a:pPr/>
              <a:t>‹#›</a:t>
            </a:fld>
            <a:endParaRPr lang="en-US" altLang="ja-JP"/>
          </a:p>
        </p:txBody>
      </p:sp>
    </p:spTree>
    <p:extLst>
      <p:ext uri="{BB962C8B-B14F-4D97-AF65-F5344CB8AC3E}">
        <p14:creationId xmlns:p14="http://schemas.microsoft.com/office/powerpoint/2010/main" val="338586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FBFFCE-BB1A-BAF8-B706-61266FFEDC7D}"/>
              </a:ext>
            </a:extLst>
          </p:cNvPr>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4E845A78-BA7E-D250-23BD-CF99127D477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EC387583-AF4F-5B69-5F72-77E170268A67}"/>
              </a:ext>
            </a:extLst>
          </p:cNvPr>
          <p:cNvSpPr>
            <a:spLocks noGrp="1"/>
          </p:cNvSpPr>
          <p:nvPr>
            <p:ph type="dt" sz="half" idx="10"/>
          </p:nvPr>
        </p:nvSpPr>
        <p:spPr/>
        <p:txBody>
          <a:bodyPr/>
          <a:lstStyle>
            <a:lvl1pPr>
              <a:defRPr/>
            </a:lvl1pPr>
          </a:lstStyle>
          <a:p>
            <a:fld id="{4381527B-720E-44B2-964D-BC2231C47477}" type="datetime1">
              <a:rPr lang="ja-JP" altLang="en-US" smtClean="0"/>
              <a:t>2023/6/28</a:t>
            </a:fld>
            <a:endParaRPr lang="en-US" altLang="ja-JP"/>
          </a:p>
        </p:txBody>
      </p:sp>
      <p:sp>
        <p:nvSpPr>
          <p:cNvPr id="5" name="フッター プレースホルダー 4">
            <a:extLst>
              <a:ext uri="{FF2B5EF4-FFF2-40B4-BE49-F238E27FC236}">
                <a16:creationId xmlns:a16="http://schemas.microsoft.com/office/drawing/2014/main" id="{D68BAABE-DBC8-888E-0E6E-F0B93B053A49}"/>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F47AD3E-81DA-4B3C-06C4-D21D7EAE60B0}"/>
              </a:ext>
            </a:extLst>
          </p:cNvPr>
          <p:cNvSpPr>
            <a:spLocks noGrp="1"/>
          </p:cNvSpPr>
          <p:nvPr>
            <p:ph type="sldNum" sz="quarter" idx="12"/>
          </p:nvPr>
        </p:nvSpPr>
        <p:spPr/>
        <p:txBody>
          <a:bodyPr/>
          <a:lstStyle>
            <a:lvl1pPr>
              <a:defRPr/>
            </a:lvl1pPr>
          </a:lstStyle>
          <a:p>
            <a:fld id="{BB60C655-A4CA-4FC0-AAEA-06D5395FE45B}" type="slidenum">
              <a:rPr lang="en-US" altLang="ja-JP"/>
              <a:pPr/>
              <a:t>‹#›</a:t>
            </a:fld>
            <a:endParaRPr lang="en-US" altLang="ja-JP"/>
          </a:p>
        </p:txBody>
      </p:sp>
    </p:spTree>
    <p:extLst>
      <p:ext uri="{BB962C8B-B14F-4D97-AF65-F5344CB8AC3E}">
        <p14:creationId xmlns:p14="http://schemas.microsoft.com/office/powerpoint/2010/main" val="207176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A8AB18-3D37-DAA2-82AD-3A92FCF5F72A}"/>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BC7577A-FE8C-7F61-4CE1-5D33783F4B43}"/>
              </a:ext>
            </a:extLst>
          </p:cNvPr>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893A4D1E-B9C6-986A-841C-820E756F8331}"/>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9FC05C86-5904-A8FE-A5B2-49B2327D2896}"/>
              </a:ext>
            </a:extLst>
          </p:cNvPr>
          <p:cNvSpPr>
            <a:spLocks noGrp="1"/>
          </p:cNvSpPr>
          <p:nvPr>
            <p:ph type="dt" sz="half" idx="10"/>
          </p:nvPr>
        </p:nvSpPr>
        <p:spPr/>
        <p:txBody>
          <a:bodyPr/>
          <a:lstStyle>
            <a:lvl1pPr>
              <a:defRPr/>
            </a:lvl1pPr>
          </a:lstStyle>
          <a:p>
            <a:fld id="{B594F46C-2241-4545-B03A-5CA84848CA60}"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F31F6F12-04D3-8B5A-CAB5-CDD288813B6A}"/>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927A0616-E3C7-A5FF-C4AF-1D29764DD35C}"/>
              </a:ext>
            </a:extLst>
          </p:cNvPr>
          <p:cNvSpPr>
            <a:spLocks noGrp="1"/>
          </p:cNvSpPr>
          <p:nvPr>
            <p:ph type="sldNum" sz="quarter" idx="12"/>
          </p:nvPr>
        </p:nvSpPr>
        <p:spPr/>
        <p:txBody>
          <a:bodyPr/>
          <a:lstStyle>
            <a:lvl1pPr>
              <a:defRPr/>
            </a:lvl1pPr>
          </a:lstStyle>
          <a:p>
            <a:fld id="{402D7318-EDFA-4EFF-B7AD-65F519DE6DD4}" type="slidenum">
              <a:rPr lang="en-US" altLang="ja-JP"/>
              <a:pPr/>
              <a:t>‹#›</a:t>
            </a:fld>
            <a:endParaRPr lang="en-US" altLang="ja-JP"/>
          </a:p>
        </p:txBody>
      </p:sp>
    </p:spTree>
    <p:extLst>
      <p:ext uri="{BB962C8B-B14F-4D97-AF65-F5344CB8AC3E}">
        <p14:creationId xmlns:p14="http://schemas.microsoft.com/office/powerpoint/2010/main" val="4211678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0B5936-1DBA-9C7F-5CD9-B5A5742512B2}"/>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701D807A-1DB4-8B05-E913-18C2229CEF6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F2858C9-E2FC-F95F-13D8-D04ABA7E273F}"/>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04D0A7D9-ACBA-5651-0324-51502091B18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239A3E6B-DD19-4F62-565E-7E5113CA996B}"/>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B28EC28B-0575-46B4-EDBF-F42D3DE06F12}"/>
              </a:ext>
            </a:extLst>
          </p:cNvPr>
          <p:cNvSpPr>
            <a:spLocks noGrp="1"/>
          </p:cNvSpPr>
          <p:nvPr>
            <p:ph type="dt" sz="half" idx="10"/>
          </p:nvPr>
        </p:nvSpPr>
        <p:spPr/>
        <p:txBody>
          <a:bodyPr/>
          <a:lstStyle>
            <a:lvl1pPr>
              <a:defRPr/>
            </a:lvl1pPr>
          </a:lstStyle>
          <a:p>
            <a:fld id="{506B63A0-035F-44C5-ABA2-397F8F7AC7FE}" type="datetime1">
              <a:rPr lang="ja-JP" altLang="en-US" smtClean="0"/>
              <a:t>2023/6/28</a:t>
            </a:fld>
            <a:endParaRPr lang="en-US" altLang="ja-JP"/>
          </a:p>
        </p:txBody>
      </p:sp>
      <p:sp>
        <p:nvSpPr>
          <p:cNvPr id="8" name="フッター プレースホルダー 7">
            <a:extLst>
              <a:ext uri="{FF2B5EF4-FFF2-40B4-BE49-F238E27FC236}">
                <a16:creationId xmlns:a16="http://schemas.microsoft.com/office/drawing/2014/main" id="{D0E89506-DAE0-0CD3-272B-88F0F404019C}"/>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8641B52D-71CD-8E2F-9AC1-8818287FF7E0}"/>
              </a:ext>
            </a:extLst>
          </p:cNvPr>
          <p:cNvSpPr>
            <a:spLocks noGrp="1"/>
          </p:cNvSpPr>
          <p:nvPr>
            <p:ph type="sldNum" sz="quarter" idx="12"/>
          </p:nvPr>
        </p:nvSpPr>
        <p:spPr/>
        <p:txBody>
          <a:bodyPr/>
          <a:lstStyle>
            <a:lvl1pPr>
              <a:defRPr/>
            </a:lvl1pPr>
          </a:lstStyle>
          <a:p>
            <a:fld id="{992C62B5-D831-451F-980A-4BB7D0974B95}" type="slidenum">
              <a:rPr lang="en-US" altLang="ja-JP"/>
              <a:pPr/>
              <a:t>‹#›</a:t>
            </a:fld>
            <a:endParaRPr lang="en-US" altLang="ja-JP"/>
          </a:p>
        </p:txBody>
      </p:sp>
    </p:spTree>
    <p:extLst>
      <p:ext uri="{BB962C8B-B14F-4D97-AF65-F5344CB8AC3E}">
        <p14:creationId xmlns:p14="http://schemas.microsoft.com/office/powerpoint/2010/main" val="1676645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A642D-250E-837E-460F-CEB31D02EF4F}"/>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3096989F-FB2C-692E-042E-4D10ECCD625B}"/>
              </a:ext>
            </a:extLst>
          </p:cNvPr>
          <p:cNvSpPr>
            <a:spLocks noGrp="1"/>
          </p:cNvSpPr>
          <p:nvPr>
            <p:ph type="dt" sz="half" idx="10"/>
          </p:nvPr>
        </p:nvSpPr>
        <p:spPr/>
        <p:txBody>
          <a:bodyPr/>
          <a:lstStyle>
            <a:lvl1pPr>
              <a:defRPr/>
            </a:lvl1pPr>
          </a:lstStyle>
          <a:p>
            <a:fld id="{E9306749-C533-4FE9-9311-5951B774DEE5}" type="datetime1">
              <a:rPr lang="ja-JP" altLang="en-US" smtClean="0"/>
              <a:t>2023/6/28</a:t>
            </a:fld>
            <a:endParaRPr lang="en-US" altLang="ja-JP"/>
          </a:p>
        </p:txBody>
      </p:sp>
      <p:sp>
        <p:nvSpPr>
          <p:cNvPr id="4" name="フッター プレースホルダー 3">
            <a:extLst>
              <a:ext uri="{FF2B5EF4-FFF2-40B4-BE49-F238E27FC236}">
                <a16:creationId xmlns:a16="http://schemas.microsoft.com/office/drawing/2014/main" id="{5F3335EC-59A6-936D-3015-1C29C0F94AC8}"/>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06E6D2C0-4EC5-2212-8791-4A5A22D144B3}"/>
              </a:ext>
            </a:extLst>
          </p:cNvPr>
          <p:cNvSpPr>
            <a:spLocks noGrp="1"/>
          </p:cNvSpPr>
          <p:nvPr>
            <p:ph type="sldNum" sz="quarter" idx="12"/>
          </p:nvPr>
        </p:nvSpPr>
        <p:spPr/>
        <p:txBody>
          <a:bodyPr/>
          <a:lstStyle>
            <a:lvl1pPr>
              <a:defRPr/>
            </a:lvl1pPr>
          </a:lstStyle>
          <a:p>
            <a:fld id="{2CD8CA00-B871-4675-A705-C7F363CD3570}" type="slidenum">
              <a:rPr lang="en-US" altLang="ja-JP"/>
              <a:pPr/>
              <a:t>‹#›</a:t>
            </a:fld>
            <a:endParaRPr lang="en-US" altLang="ja-JP"/>
          </a:p>
        </p:txBody>
      </p:sp>
    </p:spTree>
    <p:extLst>
      <p:ext uri="{BB962C8B-B14F-4D97-AF65-F5344CB8AC3E}">
        <p14:creationId xmlns:p14="http://schemas.microsoft.com/office/powerpoint/2010/main" val="3696171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DC32AD4-2DF2-30A3-B6FC-2E9C93B852D0}"/>
              </a:ext>
            </a:extLst>
          </p:cNvPr>
          <p:cNvSpPr>
            <a:spLocks noGrp="1"/>
          </p:cNvSpPr>
          <p:nvPr>
            <p:ph type="dt" sz="half" idx="10"/>
          </p:nvPr>
        </p:nvSpPr>
        <p:spPr/>
        <p:txBody>
          <a:bodyPr/>
          <a:lstStyle>
            <a:lvl1pPr>
              <a:defRPr/>
            </a:lvl1pPr>
          </a:lstStyle>
          <a:p>
            <a:fld id="{CF4D1799-9388-4A14-8E40-7426CC0493EA}" type="datetime1">
              <a:rPr lang="ja-JP" altLang="en-US" smtClean="0"/>
              <a:t>2023/6/28</a:t>
            </a:fld>
            <a:endParaRPr lang="en-US" altLang="ja-JP"/>
          </a:p>
        </p:txBody>
      </p:sp>
      <p:sp>
        <p:nvSpPr>
          <p:cNvPr id="3" name="フッター プレースホルダー 2">
            <a:extLst>
              <a:ext uri="{FF2B5EF4-FFF2-40B4-BE49-F238E27FC236}">
                <a16:creationId xmlns:a16="http://schemas.microsoft.com/office/drawing/2014/main" id="{92824954-C2A6-95CD-CBF2-A039043D578B}"/>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211E91E4-622F-D2A3-5E8B-F12CEADC93E2}"/>
              </a:ext>
            </a:extLst>
          </p:cNvPr>
          <p:cNvSpPr>
            <a:spLocks noGrp="1"/>
          </p:cNvSpPr>
          <p:nvPr>
            <p:ph type="sldNum" sz="quarter" idx="12"/>
          </p:nvPr>
        </p:nvSpPr>
        <p:spPr/>
        <p:txBody>
          <a:bodyPr/>
          <a:lstStyle>
            <a:lvl1pPr>
              <a:defRPr/>
            </a:lvl1pPr>
          </a:lstStyle>
          <a:p>
            <a:fld id="{C3963E13-C211-409E-BC6D-2A67A3CC16BF}" type="slidenum">
              <a:rPr lang="en-US" altLang="ja-JP"/>
              <a:pPr/>
              <a:t>‹#›</a:t>
            </a:fld>
            <a:endParaRPr lang="en-US" altLang="ja-JP"/>
          </a:p>
        </p:txBody>
      </p:sp>
    </p:spTree>
    <p:extLst>
      <p:ext uri="{BB962C8B-B14F-4D97-AF65-F5344CB8AC3E}">
        <p14:creationId xmlns:p14="http://schemas.microsoft.com/office/powerpoint/2010/main" val="1071508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9E63D2-A3B3-EE98-97A3-B4BFFC080E5A}"/>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4178FD0-1A2D-2F2E-925B-EA64D20824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B4130E6F-4E94-6F43-C131-F190CD50FFC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FA4CDCA2-1E13-E04A-650B-2115D582A3A5}"/>
              </a:ext>
            </a:extLst>
          </p:cNvPr>
          <p:cNvSpPr>
            <a:spLocks noGrp="1"/>
          </p:cNvSpPr>
          <p:nvPr>
            <p:ph type="dt" sz="half" idx="10"/>
          </p:nvPr>
        </p:nvSpPr>
        <p:spPr/>
        <p:txBody>
          <a:bodyPr/>
          <a:lstStyle>
            <a:lvl1pPr>
              <a:defRPr/>
            </a:lvl1pPr>
          </a:lstStyle>
          <a:p>
            <a:fld id="{3BD14EC8-5F9D-4163-84BF-72771C28738B}"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ECDEEB37-ABF7-6BEC-AEFE-F7F647F65538}"/>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7586BAA7-A3F8-3CBA-0B48-BD64BF543789}"/>
              </a:ext>
            </a:extLst>
          </p:cNvPr>
          <p:cNvSpPr>
            <a:spLocks noGrp="1"/>
          </p:cNvSpPr>
          <p:nvPr>
            <p:ph type="sldNum" sz="quarter" idx="12"/>
          </p:nvPr>
        </p:nvSpPr>
        <p:spPr/>
        <p:txBody>
          <a:bodyPr/>
          <a:lstStyle>
            <a:lvl1pPr>
              <a:defRPr/>
            </a:lvl1pPr>
          </a:lstStyle>
          <a:p>
            <a:fld id="{4D3397CD-3314-49CC-92DF-2F0CA3CAA862}" type="slidenum">
              <a:rPr lang="en-US" altLang="ja-JP"/>
              <a:pPr/>
              <a:t>‹#›</a:t>
            </a:fld>
            <a:endParaRPr lang="en-US" altLang="ja-JP"/>
          </a:p>
        </p:txBody>
      </p:sp>
    </p:spTree>
    <p:extLst>
      <p:ext uri="{BB962C8B-B14F-4D97-AF65-F5344CB8AC3E}">
        <p14:creationId xmlns:p14="http://schemas.microsoft.com/office/powerpoint/2010/main" val="335065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8B8DC7-DC49-0796-9198-07943DD571A4}"/>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9486AB32-C24A-5E37-B4A5-F3DF5E841C0B}"/>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12C781B5-1FA8-C09C-AB68-A152E354F6D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FB2F364-09AF-0A3B-791A-E65FA03DFBBD}"/>
              </a:ext>
            </a:extLst>
          </p:cNvPr>
          <p:cNvSpPr>
            <a:spLocks noGrp="1"/>
          </p:cNvSpPr>
          <p:nvPr>
            <p:ph type="dt" sz="half" idx="10"/>
          </p:nvPr>
        </p:nvSpPr>
        <p:spPr/>
        <p:txBody>
          <a:bodyPr/>
          <a:lstStyle>
            <a:lvl1pPr>
              <a:defRPr/>
            </a:lvl1pPr>
          </a:lstStyle>
          <a:p>
            <a:fld id="{FAAA07A3-B309-477A-8D80-7946DD8633F6}" type="datetime1">
              <a:rPr lang="ja-JP" altLang="en-US" smtClean="0"/>
              <a:t>2023/6/28</a:t>
            </a:fld>
            <a:endParaRPr lang="en-US" altLang="ja-JP"/>
          </a:p>
        </p:txBody>
      </p:sp>
      <p:sp>
        <p:nvSpPr>
          <p:cNvPr id="6" name="フッター プレースホルダー 5">
            <a:extLst>
              <a:ext uri="{FF2B5EF4-FFF2-40B4-BE49-F238E27FC236}">
                <a16:creationId xmlns:a16="http://schemas.microsoft.com/office/drawing/2014/main" id="{B00C2C68-A9C8-3E98-2302-892D8B959081}"/>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343B14F3-1A06-FCAA-B3BC-294BE8F36781}"/>
              </a:ext>
            </a:extLst>
          </p:cNvPr>
          <p:cNvSpPr>
            <a:spLocks noGrp="1"/>
          </p:cNvSpPr>
          <p:nvPr>
            <p:ph type="sldNum" sz="quarter" idx="12"/>
          </p:nvPr>
        </p:nvSpPr>
        <p:spPr/>
        <p:txBody>
          <a:bodyPr/>
          <a:lstStyle>
            <a:lvl1pPr>
              <a:defRPr/>
            </a:lvl1pPr>
          </a:lstStyle>
          <a:p>
            <a:fld id="{92E3974C-6044-4606-8B4A-3654B2DE0B7F}" type="slidenum">
              <a:rPr lang="en-US" altLang="ja-JP"/>
              <a:pPr/>
              <a:t>‹#›</a:t>
            </a:fld>
            <a:endParaRPr lang="en-US" altLang="ja-JP"/>
          </a:p>
        </p:txBody>
      </p:sp>
    </p:spTree>
    <p:extLst>
      <p:ext uri="{BB962C8B-B14F-4D97-AF65-F5344CB8AC3E}">
        <p14:creationId xmlns:p14="http://schemas.microsoft.com/office/powerpoint/2010/main" val="1852518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2B982BA-27F6-9C93-3AD0-6BD7FAE8C85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81C6000A-D8BF-4CD8-FB85-03CF0E2CEE5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CD6E5FED-5623-23A0-926B-4611C2B1314A}"/>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4C7645E1-A553-4583-B23D-F51B3D576DD8}" type="datetime1">
              <a:rPr lang="ja-JP" altLang="en-US" smtClean="0"/>
              <a:t>2023/6/28</a:t>
            </a:fld>
            <a:endParaRPr lang="en-US" altLang="ja-JP"/>
          </a:p>
        </p:txBody>
      </p:sp>
      <p:sp>
        <p:nvSpPr>
          <p:cNvPr id="1029" name="Rectangle 5">
            <a:extLst>
              <a:ext uri="{FF2B5EF4-FFF2-40B4-BE49-F238E27FC236}">
                <a16:creationId xmlns:a16="http://schemas.microsoft.com/office/drawing/2014/main" id="{B375FBD3-59A4-15F5-E345-0C994567A48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BC774C21-D9DD-C0CC-5970-1F4A48EB3EE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98A6538-C80F-4560-8497-3F3ACDC7F779}"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B76A612-008B-A016-DD85-0EA5FB0443F1}"/>
              </a:ext>
            </a:extLst>
          </p:cNvPr>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7" name="Rectangle 3">
            <a:extLst>
              <a:ext uri="{FF2B5EF4-FFF2-40B4-BE49-F238E27FC236}">
                <a16:creationId xmlns:a16="http://schemas.microsoft.com/office/drawing/2014/main" id="{03CB71D1-B0E5-9042-1555-69B55D1D65B5}"/>
              </a:ext>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8" name="Rectangle 4">
            <a:extLst>
              <a:ext uri="{FF2B5EF4-FFF2-40B4-BE49-F238E27FC236}">
                <a16:creationId xmlns:a16="http://schemas.microsoft.com/office/drawing/2014/main" id="{3AF1EC8F-CEC8-0F82-624B-231D8EE201A9}"/>
              </a:ext>
            </a:extLst>
          </p:cNvPr>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89" name="Rectangle 5">
            <a:extLst>
              <a:ext uri="{FF2B5EF4-FFF2-40B4-BE49-F238E27FC236}">
                <a16:creationId xmlns:a16="http://schemas.microsoft.com/office/drawing/2014/main" id="{631A0C11-0394-58AF-40E9-BB1B7D0D3E7F}"/>
              </a:ext>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0" name="Rectangle 6">
            <a:extLst>
              <a:ext uri="{FF2B5EF4-FFF2-40B4-BE49-F238E27FC236}">
                <a16:creationId xmlns:a16="http://schemas.microsoft.com/office/drawing/2014/main" id="{61482152-AA54-C5B9-37FD-8E60845F528F}"/>
              </a:ext>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1" name="Rectangle 7">
            <a:extLst>
              <a:ext uri="{FF2B5EF4-FFF2-40B4-BE49-F238E27FC236}">
                <a16:creationId xmlns:a16="http://schemas.microsoft.com/office/drawing/2014/main" id="{580BAC15-48AF-B618-390D-41CB71F1F0B0}"/>
              </a:ext>
            </a:extLst>
          </p:cNvPr>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2" name="Rectangle 8">
            <a:extLst>
              <a:ext uri="{FF2B5EF4-FFF2-40B4-BE49-F238E27FC236}">
                <a16:creationId xmlns:a16="http://schemas.microsoft.com/office/drawing/2014/main" id="{F31292B6-FF12-9401-378F-C6FBFF988990}"/>
              </a:ext>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Tahoma" panose="020B0604030504040204" pitchFamily="34" charset="0"/>
            </a:endParaRPr>
          </a:p>
        </p:txBody>
      </p:sp>
      <p:sp>
        <p:nvSpPr>
          <p:cNvPr id="41993" name="Rectangle 9">
            <a:extLst>
              <a:ext uri="{FF2B5EF4-FFF2-40B4-BE49-F238E27FC236}">
                <a16:creationId xmlns:a16="http://schemas.microsoft.com/office/drawing/2014/main" id="{CED6AA0C-C0CF-E472-4EA7-956858045410}"/>
              </a:ext>
            </a:extLst>
          </p:cNvPr>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a:t>マスタ タイトルの書式設定</a:t>
            </a:r>
          </a:p>
        </p:txBody>
      </p:sp>
      <p:sp>
        <p:nvSpPr>
          <p:cNvPr id="41994" name="Rectangle 10">
            <a:extLst>
              <a:ext uri="{FF2B5EF4-FFF2-40B4-BE49-F238E27FC236}">
                <a16:creationId xmlns:a16="http://schemas.microsoft.com/office/drawing/2014/main" id="{FFCA2625-7A58-4ADC-A33E-0E2143F29DDA}"/>
              </a:ext>
            </a:extLst>
          </p:cNvPr>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995" name="Rectangle 11">
            <a:extLst>
              <a:ext uri="{FF2B5EF4-FFF2-40B4-BE49-F238E27FC236}">
                <a16:creationId xmlns:a16="http://schemas.microsoft.com/office/drawing/2014/main" id="{FDF95017-8597-46DE-DF25-27E1B3C7DE60}"/>
              </a:ext>
            </a:extLst>
          </p:cNvPr>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400">
                <a:latin typeface="+mn-lt"/>
              </a:defRPr>
            </a:lvl1pPr>
          </a:lstStyle>
          <a:p>
            <a:fld id="{5BE3BB93-FD27-405F-9DDC-D1687F9F10EC}" type="datetime1">
              <a:rPr lang="ja-JP" altLang="en-US" smtClean="0"/>
              <a:t>2023/6/28</a:t>
            </a:fld>
            <a:endParaRPr lang="en-US" altLang="ja-JP"/>
          </a:p>
        </p:txBody>
      </p:sp>
      <p:sp>
        <p:nvSpPr>
          <p:cNvPr id="41996" name="Rectangle 12">
            <a:extLst>
              <a:ext uri="{FF2B5EF4-FFF2-40B4-BE49-F238E27FC236}">
                <a16:creationId xmlns:a16="http://schemas.microsoft.com/office/drawing/2014/main" id="{BE134047-C95B-2C63-8502-5E5A31F6E103}"/>
              </a:ext>
            </a:extLst>
          </p:cNvPr>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kumimoji="0" sz="1400">
                <a:latin typeface="+mn-lt"/>
              </a:defRPr>
            </a:lvl1pPr>
          </a:lstStyle>
          <a:p>
            <a:endParaRPr lang="en-US" altLang="ja-JP"/>
          </a:p>
        </p:txBody>
      </p:sp>
      <p:sp>
        <p:nvSpPr>
          <p:cNvPr id="41997" name="Rectangle 13">
            <a:extLst>
              <a:ext uri="{FF2B5EF4-FFF2-40B4-BE49-F238E27FC236}">
                <a16:creationId xmlns:a16="http://schemas.microsoft.com/office/drawing/2014/main" id="{21A1341F-FE25-1AB4-8EC0-A54E2A1CC8C5}"/>
              </a:ext>
            </a:extLst>
          </p:cNvPr>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400">
                <a:latin typeface="+mn-lt"/>
              </a:defRPr>
            </a:lvl1pPr>
          </a:lstStyle>
          <a:p>
            <a:fld id="{CF6DFEEC-A9A4-4644-ADA4-E155809E4D17}"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60"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l" rtl="0" fontAlgn="base">
        <a:spcBef>
          <a:spcPct val="0"/>
        </a:spcBef>
        <a:spcAft>
          <a:spcPct val="0"/>
        </a:spcAft>
        <a:defRPr kumimoji="1" sz="4400" kern="12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2pPr>
      <a:lvl3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3pPr>
      <a:lvl4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4pPr>
      <a:lvl5pPr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5pPr>
      <a:lvl6pPr marL="4572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6pPr>
      <a:lvl7pPr marL="9144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7pPr>
      <a:lvl8pPr marL="13716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8pPr>
      <a:lvl9pPr marL="1828800" algn="l" rtl="0" fontAlgn="base">
        <a:spcBef>
          <a:spcPct val="0"/>
        </a:spcBef>
        <a:spcAft>
          <a:spcPct val="0"/>
        </a:spcAft>
        <a:defRPr kumimoji="1" sz="4400">
          <a:solidFill>
            <a:schemeClr val="tx2"/>
          </a:solidFill>
          <a:latin typeface="Tahoma" panose="020B0604030504040204" pitchFamily="34" charset="0"/>
          <a:ea typeface="ＭＳ Ｐゴシック" panose="020B0600070205080204" pitchFamily="50" charset="-128"/>
        </a:defRPr>
      </a:lvl9pPr>
    </p:titleStyle>
    <p:bodyStyle>
      <a:lvl1pPr marL="342900" indent="-342900" algn="l" rtl="0" fontAlgn="base">
        <a:spcBef>
          <a:spcPct val="20000"/>
        </a:spcBef>
        <a:spcAft>
          <a:spcPct val="0"/>
        </a:spcAft>
        <a:buClr>
          <a:schemeClr val="folHlink"/>
        </a:buClr>
        <a:buSzPct val="60000"/>
        <a:buFont typeface="Wingdings" panose="05000000000000000000" pitchFamily="2" charset="2"/>
        <a:buChar char="n"/>
        <a:defRPr kumimoji="1" sz="3200" kern="1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slide" Target="slide17.xml"/><Relationship Id="rId7" Type="http://schemas.openxmlformats.org/officeDocument/2006/relationships/slide" Target="slide7.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slide" Target="slide26.xml"/><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6">
            <a:extLst>
              <a:ext uri="{FF2B5EF4-FFF2-40B4-BE49-F238E27FC236}">
                <a16:creationId xmlns:a16="http://schemas.microsoft.com/office/drawing/2014/main" id="{A026F0CA-320A-30EF-33B6-670DDF84D281}"/>
              </a:ext>
            </a:extLst>
          </p:cNvPr>
          <p:cNvSpPr>
            <a:spLocks noGrp="1" noChangeArrowheads="1"/>
          </p:cNvSpPr>
          <p:nvPr>
            <p:ph type="sldNum" sz="quarter" idx="4"/>
          </p:nvPr>
        </p:nvSpPr>
        <p:spPr/>
        <p:txBody>
          <a:bodyPr/>
          <a:lstStyle/>
          <a:p>
            <a:fld id="{03E8245D-3499-4ADE-8A24-E5E1FDA82810}" type="slidenum">
              <a:rPr lang="en-US" altLang="ja-JP"/>
              <a:pPr/>
              <a:t>1</a:t>
            </a:fld>
            <a:endParaRPr lang="en-US" altLang="ja-JP"/>
          </a:p>
        </p:txBody>
      </p:sp>
      <p:sp>
        <p:nvSpPr>
          <p:cNvPr id="2050" name="Rectangle 2">
            <a:extLst>
              <a:ext uri="{FF2B5EF4-FFF2-40B4-BE49-F238E27FC236}">
                <a16:creationId xmlns:a16="http://schemas.microsoft.com/office/drawing/2014/main" id="{2C1FFEE2-9972-1283-EF1A-B68438B10E3F}"/>
              </a:ext>
            </a:extLst>
          </p:cNvPr>
          <p:cNvSpPr>
            <a:spLocks noGrp="1" noChangeArrowheads="1"/>
          </p:cNvSpPr>
          <p:nvPr>
            <p:ph type="ctrTitle"/>
          </p:nvPr>
        </p:nvSpPr>
        <p:spPr>
          <a:xfrm>
            <a:off x="1331640" y="1556792"/>
            <a:ext cx="7431360" cy="1080120"/>
          </a:xfrm>
        </p:spPr>
        <p:txBody>
          <a:bodyPr/>
          <a:lstStyle/>
          <a:p>
            <a:pPr marL="801688" indent="-801688">
              <a:lnSpc>
                <a:spcPct val="150000"/>
              </a:lnSpc>
            </a:pPr>
            <a:r>
              <a:rPr lang="ja-JP" altLang="en-US" sz="4000" dirty="0">
                <a:solidFill>
                  <a:schemeClr val="tx1"/>
                </a:solidFill>
              </a:rPr>
              <a:t>５．銀塩写真の感光機構　</a:t>
            </a:r>
          </a:p>
        </p:txBody>
      </p:sp>
      <p:sp>
        <p:nvSpPr>
          <p:cNvPr id="2051" name="Rectangle 3">
            <a:extLst>
              <a:ext uri="{FF2B5EF4-FFF2-40B4-BE49-F238E27FC236}">
                <a16:creationId xmlns:a16="http://schemas.microsoft.com/office/drawing/2014/main" id="{200344DA-1628-3B9A-79BE-2C945A14C421}"/>
              </a:ext>
            </a:extLst>
          </p:cNvPr>
          <p:cNvSpPr>
            <a:spLocks noGrp="1" noChangeArrowheads="1"/>
          </p:cNvSpPr>
          <p:nvPr>
            <p:ph type="subTitle" idx="1"/>
          </p:nvPr>
        </p:nvSpPr>
        <p:spPr>
          <a:xfrm>
            <a:off x="1371600" y="3886200"/>
            <a:ext cx="6945313" cy="1752600"/>
          </a:xfrm>
        </p:spPr>
        <p:txBody>
          <a:bodyPr/>
          <a:lstStyle/>
          <a:p>
            <a:r>
              <a:rPr lang="ja-JP" altLang="en-US" dirty="0"/>
              <a:t>久下謙一</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67544" y="1081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10</a:t>
            </a:fld>
            <a:endParaRPr lang="en-US" altLang="ja-JP"/>
          </a:p>
        </p:txBody>
      </p:sp>
      <p:sp>
        <p:nvSpPr>
          <p:cNvPr id="5" name="テキスト ボックス 4">
            <a:extLst>
              <a:ext uri="{FF2B5EF4-FFF2-40B4-BE49-F238E27FC236}">
                <a16:creationId xmlns:a16="http://schemas.microsoft.com/office/drawing/2014/main" id="{FE0D275B-E901-94EF-1C2B-B489928400AF}"/>
              </a:ext>
            </a:extLst>
          </p:cNvPr>
          <p:cNvSpPr txBox="1"/>
          <p:nvPr/>
        </p:nvSpPr>
        <p:spPr>
          <a:xfrm>
            <a:off x="107504" y="789856"/>
            <a:ext cx="7783389" cy="6073522"/>
          </a:xfrm>
          <a:prstGeom prst="rect">
            <a:avLst/>
          </a:prstGeom>
          <a:noFill/>
        </p:spPr>
        <p:txBody>
          <a:bodyPr wrap="square" rtlCol="0">
            <a:spAutoFit/>
          </a:bodyPr>
          <a:lstStyle/>
          <a:p>
            <a:pPr>
              <a:lnSpc>
                <a:spcPts val="3000"/>
              </a:lnSpc>
              <a:spcBef>
                <a:spcPts val="500"/>
              </a:spcBef>
            </a:pPr>
            <a:r>
              <a:rPr kumimoji="1" lang="ja-JP" altLang="en-US" dirty="0">
                <a:solidFill>
                  <a:srgbClr val="000099"/>
                </a:solidFill>
              </a:rPr>
              <a:t>①　自由電子と自由正孔の生成　　</a:t>
            </a:r>
          </a:p>
          <a:p>
            <a:pPr marL="269875">
              <a:lnSpc>
                <a:spcPts val="3000"/>
              </a:lnSpc>
              <a:spcBef>
                <a:spcPts val="500"/>
              </a:spcBef>
            </a:pPr>
            <a:r>
              <a:rPr kumimoji="1" lang="ja-JP" altLang="en-US" dirty="0">
                <a:solidFill>
                  <a:srgbClr val="000099"/>
                </a:solidFill>
              </a:rPr>
              <a:t>光量子の吸収</a:t>
            </a:r>
            <a:br>
              <a:rPr kumimoji="1" lang="en-US" altLang="ja-JP" dirty="0">
                <a:solidFill>
                  <a:srgbClr val="000099"/>
                </a:solidFill>
              </a:rPr>
            </a:br>
            <a:r>
              <a:rPr kumimoji="1" lang="ja-JP" altLang="en-US" dirty="0">
                <a:solidFill>
                  <a:srgbClr val="000099"/>
                </a:solidFill>
              </a:rPr>
              <a:t> →　</a:t>
            </a:r>
            <a:r>
              <a:rPr kumimoji="1" lang="en-US" altLang="ja-JP" dirty="0">
                <a:solidFill>
                  <a:srgbClr val="000099"/>
                </a:solidFill>
              </a:rPr>
              <a:t>CB</a:t>
            </a:r>
            <a:r>
              <a:rPr kumimoji="1" lang="ja-JP" altLang="en-US" dirty="0">
                <a:solidFill>
                  <a:srgbClr val="000099"/>
                </a:solidFill>
              </a:rPr>
              <a:t>に自由電子が、</a:t>
            </a:r>
            <a:r>
              <a:rPr kumimoji="1" lang="en-US" altLang="ja-JP" dirty="0">
                <a:solidFill>
                  <a:srgbClr val="000099"/>
                </a:solidFill>
              </a:rPr>
              <a:t>VB</a:t>
            </a:r>
            <a:r>
              <a:rPr kumimoji="1" lang="ja-JP" altLang="en-US" dirty="0">
                <a:solidFill>
                  <a:srgbClr val="000099"/>
                </a:solidFill>
              </a:rPr>
              <a:t>に自由正孔が生成</a:t>
            </a:r>
          </a:p>
          <a:p>
            <a:pPr marL="269875">
              <a:lnSpc>
                <a:spcPts val="3000"/>
              </a:lnSpc>
              <a:spcBef>
                <a:spcPts val="500"/>
              </a:spcBef>
            </a:pPr>
            <a:r>
              <a:rPr kumimoji="1" lang="ja-JP" altLang="en-US" dirty="0">
                <a:solidFill>
                  <a:srgbClr val="000099"/>
                </a:solidFill>
              </a:rPr>
              <a:t>バンド中を自由に動ける</a:t>
            </a:r>
            <a:br>
              <a:rPr kumimoji="1" lang="en-US" altLang="ja-JP" dirty="0">
                <a:solidFill>
                  <a:srgbClr val="000099"/>
                </a:solidFill>
              </a:rPr>
            </a:br>
            <a:r>
              <a:rPr kumimoji="1" lang="ja-JP" altLang="en-US" dirty="0">
                <a:solidFill>
                  <a:srgbClr val="000099"/>
                </a:solidFill>
              </a:rPr>
              <a:t> </a:t>
            </a:r>
            <a:r>
              <a:rPr kumimoji="1" lang="en-US" altLang="ja-JP" dirty="0">
                <a:solidFill>
                  <a:srgbClr val="000099"/>
                </a:solidFill>
              </a:rPr>
              <a:t>= </a:t>
            </a:r>
            <a:r>
              <a:rPr kumimoji="1" lang="ja-JP" altLang="en-US" dirty="0">
                <a:solidFill>
                  <a:srgbClr val="000099"/>
                </a:solidFill>
              </a:rPr>
              <a:t>ハロゲン化銀粒子中を動き回る。</a:t>
            </a:r>
          </a:p>
          <a:p>
            <a:pPr>
              <a:lnSpc>
                <a:spcPts val="3000"/>
              </a:lnSpc>
              <a:spcBef>
                <a:spcPts val="2500"/>
              </a:spcBef>
            </a:pPr>
            <a:r>
              <a:rPr kumimoji="1" lang="ja-JP" altLang="en-US" dirty="0">
                <a:solidFill>
                  <a:srgbClr val="000099"/>
                </a:solidFill>
              </a:rPr>
              <a:t>②　自由電子の電子トラップへの捕獲　　</a:t>
            </a:r>
          </a:p>
          <a:p>
            <a:pPr marL="625475" indent="-355600">
              <a:lnSpc>
                <a:spcPts val="3000"/>
              </a:lnSpc>
              <a:spcBef>
                <a:spcPts val="500"/>
              </a:spcBef>
            </a:pPr>
            <a:r>
              <a:rPr kumimoji="1" lang="ja-JP" altLang="en-US" dirty="0">
                <a:solidFill>
                  <a:srgbClr val="000099"/>
                </a:solidFill>
              </a:rPr>
              <a:t>ハロゲン化銀粒子中には、感光中心と呼ばれる</a:t>
            </a:r>
            <a:br>
              <a:rPr kumimoji="1" lang="en-US" altLang="ja-JP" dirty="0">
                <a:solidFill>
                  <a:srgbClr val="000099"/>
                </a:solidFill>
              </a:rPr>
            </a:br>
            <a:r>
              <a:rPr kumimoji="1" lang="ja-JP" altLang="en-US" dirty="0">
                <a:solidFill>
                  <a:srgbClr val="000099"/>
                </a:solidFill>
              </a:rPr>
              <a:t>電子トラップ準位がある</a:t>
            </a:r>
            <a:br>
              <a:rPr kumimoji="1" lang="en-US" altLang="ja-JP" dirty="0">
                <a:solidFill>
                  <a:srgbClr val="000099"/>
                </a:solidFill>
              </a:rPr>
            </a:br>
            <a:r>
              <a:rPr kumimoji="1" lang="ja-JP" altLang="en-US" dirty="0">
                <a:solidFill>
                  <a:srgbClr val="000099"/>
                </a:solidFill>
              </a:rPr>
              <a:t>ハロゲン化銀粒子中の特定の箇所にある</a:t>
            </a:r>
            <a:br>
              <a:rPr kumimoji="1" lang="en-US" altLang="ja-JP" dirty="0">
                <a:solidFill>
                  <a:srgbClr val="000099"/>
                </a:solidFill>
              </a:rPr>
            </a:br>
            <a:r>
              <a:rPr kumimoji="1" lang="ja-JP" altLang="en-US" dirty="0">
                <a:solidFill>
                  <a:srgbClr val="000099"/>
                </a:solidFill>
              </a:rPr>
              <a:t>（局在している）</a:t>
            </a:r>
            <a:br>
              <a:rPr kumimoji="1" lang="en-US" altLang="ja-JP" dirty="0">
                <a:solidFill>
                  <a:srgbClr val="000099"/>
                </a:solidFill>
              </a:rPr>
            </a:br>
            <a:r>
              <a:rPr kumimoji="1" lang="ja-JP" altLang="en-US" dirty="0">
                <a:solidFill>
                  <a:srgbClr val="000099"/>
                </a:solidFill>
              </a:rPr>
              <a:t>エネルギー準位 </a:t>
            </a:r>
            <a:r>
              <a:rPr kumimoji="1" lang="en-US" altLang="ja-JP" dirty="0">
                <a:solidFill>
                  <a:srgbClr val="000099"/>
                </a:solidFill>
              </a:rPr>
              <a:t>= </a:t>
            </a:r>
            <a:r>
              <a:rPr kumimoji="1" lang="ja-JP" altLang="en-US" dirty="0">
                <a:solidFill>
                  <a:srgbClr val="000099"/>
                </a:solidFill>
              </a:rPr>
              <a:t>禁制帯中の</a:t>
            </a:r>
            <a:r>
              <a:rPr kumimoji="1" lang="en-US" altLang="ja-JP" dirty="0">
                <a:solidFill>
                  <a:srgbClr val="000099"/>
                </a:solidFill>
              </a:rPr>
              <a:t>CB</a:t>
            </a:r>
            <a:r>
              <a:rPr kumimoji="1" lang="ja-JP" altLang="en-US" dirty="0">
                <a:solidFill>
                  <a:srgbClr val="000099"/>
                </a:solidFill>
              </a:rPr>
              <a:t>に近いところ</a:t>
            </a:r>
          </a:p>
          <a:p>
            <a:pPr marL="625475" indent="-355600">
              <a:lnSpc>
                <a:spcPts val="3000"/>
              </a:lnSpc>
              <a:spcBef>
                <a:spcPts val="500"/>
              </a:spcBef>
            </a:pPr>
            <a:r>
              <a:rPr kumimoji="1" lang="ja-JP" altLang="en-US" dirty="0">
                <a:solidFill>
                  <a:srgbClr val="000099"/>
                </a:solidFill>
              </a:rPr>
              <a:t>自由電子は</a:t>
            </a:r>
            <a:r>
              <a:rPr kumimoji="1" lang="en-US" altLang="ja-JP" dirty="0">
                <a:solidFill>
                  <a:srgbClr val="000099"/>
                </a:solidFill>
              </a:rPr>
              <a:t>CB</a:t>
            </a:r>
            <a:r>
              <a:rPr kumimoji="1" lang="ja-JP" altLang="en-US" dirty="0">
                <a:solidFill>
                  <a:srgbClr val="000099"/>
                </a:solidFill>
              </a:rPr>
              <a:t>を動いているうちに、</a:t>
            </a:r>
            <a:br>
              <a:rPr kumimoji="1" lang="en-US" altLang="ja-JP" dirty="0">
                <a:solidFill>
                  <a:srgbClr val="000099"/>
                </a:solidFill>
              </a:rPr>
            </a:br>
            <a:r>
              <a:rPr kumimoji="1" lang="ja-JP" altLang="en-US" dirty="0">
                <a:solidFill>
                  <a:srgbClr val="000099"/>
                </a:solidFill>
              </a:rPr>
              <a:t>そのトラップに捕獲される。</a:t>
            </a:r>
          </a:p>
          <a:p>
            <a:pPr marL="625475" indent="-355600">
              <a:lnSpc>
                <a:spcPts val="3000"/>
              </a:lnSpc>
              <a:spcBef>
                <a:spcPts val="500"/>
              </a:spcBef>
            </a:pPr>
            <a:r>
              <a:rPr kumimoji="1" lang="ja-JP" altLang="en-US" dirty="0">
                <a:solidFill>
                  <a:srgbClr val="000099"/>
                </a:solidFill>
              </a:rPr>
              <a:t>捕獲された電子のため、トラップは負に帯電する。</a:t>
            </a:r>
          </a:p>
        </p:txBody>
      </p:sp>
      <p:pic>
        <p:nvPicPr>
          <p:cNvPr id="6" name="Picture 5">
            <a:extLst>
              <a:ext uri="{FF2B5EF4-FFF2-40B4-BE49-F238E27FC236}">
                <a16:creationId xmlns:a16="http://schemas.microsoft.com/office/drawing/2014/main" id="{16CF3376-0FEB-F2EF-8E08-8F3A94EE28B8}"/>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838796" y="1666004"/>
            <a:ext cx="3562407" cy="442729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9403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67544" y="3611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11</a:t>
            </a:fld>
            <a:endParaRPr lang="en-US" altLang="ja-JP"/>
          </a:p>
        </p:txBody>
      </p:sp>
      <p:sp>
        <p:nvSpPr>
          <p:cNvPr id="5" name="テキスト ボックス 4">
            <a:extLst>
              <a:ext uri="{FF2B5EF4-FFF2-40B4-BE49-F238E27FC236}">
                <a16:creationId xmlns:a16="http://schemas.microsoft.com/office/drawing/2014/main" id="{FE0D275B-E901-94EF-1C2B-B489928400AF}"/>
              </a:ext>
            </a:extLst>
          </p:cNvPr>
          <p:cNvSpPr txBox="1"/>
          <p:nvPr/>
        </p:nvSpPr>
        <p:spPr>
          <a:xfrm>
            <a:off x="464095" y="1024608"/>
            <a:ext cx="7783389" cy="4639732"/>
          </a:xfrm>
          <a:prstGeom prst="rect">
            <a:avLst/>
          </a:prstGeom>
          <a:noFill/>
        </p:spPr>
        <p:txBody>
          <a:bodyPr wrap="square" rtlCol="0">
            <a:spAutoFit/>
          </a:bodyPr>
          <a:lstStyle/>
          <a:p>
            <a:pPr>
              <a:lnSpc>
                <a:spcPts val="3200"/>
              </a:lnSpc>
              <a:spcBef>
                <a:spcPts val="500"/>
              </a:spcBef>
            </a:pPr>
            <a:r>
              <a:rPr kumimoji="1" lang="ja-JP" altLang="en-US" dirty="0">
                <a:solidFill>
                  <a:srgbClr val="000099"/>
                </a:solidFill>
              </a:rPr>
              <a:t>③　格子間銀イオンの接近　　</a:t>
            </a:r>
          </a:p>
          <a:p>
            <a:pPr marL="625475" indent="-355600">
              <a:lnSpc>
                <a:spcPts val="3200"/>
              </a:lnSpc>
              <a:spcBef>
                <a:spcPts val="500"/>
              </a:spcBef>
            </a:pPr>
            <a:r>
              <a:rPr kumimoji="1" lang="ja-JP" altLang="en-US" dirty="0">
                <a:solidFill>
                  <a:srgbClr val="000099"/>
                </a:solidFill>
              </a:rPr>
              <a:t>負の電荷のため、正電荷を持つ格子間銀イオンが</a:t>
            </a:r>
            <a:br>
              <a:rPr kumimoji="1" lang="en-US" altLang="ja-JP" dirty="0">
                <a:solidFill>
                  <a:srgbClr val="000099"/>
                </a:solidFill>
              </a:rPr>
            </a:br>
            <a:r>
              <a:rPr kumimoji="1" lang="ja-JP" altLang="en-US" dirty="0">
                <a:solidFill>
                  <a:srgbClr val="000099"/>
                </a:solidFill>
              </a:rPr>
              <a:t>トラップに接近</a:t>
            </a:r>
            <a:endParaRPr kumimoji="1" lang="en-US" altLang="ja-JP" dirty="0">
              <a:solidFill>
                <a:srgbClr val="000099"/>
              </a:solidFill>
            </a:endParaRPr>
          </a:p>
          <a:p>
            <a:pPr>
              <a:lnSpc>
                <a:spcPts val="3200"/>
              </a:lnSpc>
              <a:spcBef>
                <a:spcPts val="2500"/>
              </a:spcBef>
            </a:pPr>
            <a:r>
              <a:rPr kumimoji="1" lang="ja-JP" altLang="en-US" dirty="0">
                <a:solidFill>
                  <a:srgbClr val="000099"/>
                </a:solidFill>
              </a:rPr>
              <a:t>④　格子間銀イオンによる中和　　</a:t>
            </a:r>
          </a:p>
          <a:p>
            <a:pPr marL="625475" indent="-355600">
              <a:lnSpc>
                <a:spcPts val="3200"/>
              </a:lnSpc>
              <a:spcBef>
                <a:spcPts val="500"/>
              </a:spcBef>
            </a:pPr>
            <a:r>
              <a:rPr kumimoji="1" lang="ja-JP" altLang="en-US" dirty="0">
                <a:solidFill>
                  <a:srgbClr val="000099"/>
                </a:solidFill>
              </a:rPr>
              <a:t>トラップにある電子と格子間銀イオンの中和により</a:t>
            </a:r>
            <a:br>
              <a:rPr kumimoji="1" lang="en-US" altLang="ja-JP" dirty="0">
                <a:solidFill>
                  <a:srgbClr val="000099"/>
                </a:solidFill>
              </a:rPr>
            </a:br>
            <a:r>
              <a:rPr kumimoji="1" lang="ja-JP" altLang="en-US" dirty="0">
                <a:solidFill>
                  <a:srgbClr val="000099"/>
                </a:solidFill>
              </a:rPr>
              <a:t>銀原子が形成される。</a:t>
            </a:r>
            <a:endParaRPr kumimoji="1" lang="en-US" altLang="ja-JP" dirty="0">
              <a:solidFill>
                <a:srgbClr val="000099"/>
              </a:solidFill>
            </a:endParaRPr>
          </a:p>
          <a:p>
            <a:pPr marL="625475" indent="-355600">
              <a:lnSpc>
                <a:spcPts val="3200"/>
              </a:lnSpc>
              <a:spcBef>
                <a:spcPts val="500"/>
              </a:spcBef>
            </a:pPr>
            <a:r>
              <a:rPr kumimoji="1" lang="ja-JP" altLang="en-US" dirty="0">
                <a:solidFill>
                  <a:srgbClr val="000099"/>
                </a:solidFill>
              </a:rPr>
              <a:t>同時に感光中心の電子トラップは再生され、</a:t>
            </a:r>
            <a:br>
              <a:rPr kumimoji="1" lang="en-US" altLang="ja-JP" dirty="0">
                <a:solidFill>
                  <a:srgbClr val="000099"/>
                </a:solidFill>
              </a:rPr>
            </a:br>
            <a:r>
              <a:rPr kumimoji="1" lang="ja-JP" altLang="en-US" dirty="0">
                <a:solidFill>
                  <a:srgbClr val="000099"/>
                </a:solidFill>
              </a:rPr>
              <a:t>次の自由電子を捕獲できるようになる。</a:t>
            </a:r>
          </a:p>
          <a:p>
            <a:pPr>
              <a:lnSpc>
                <a:spcPts val="3200"/>
              </a:lnSpc>
              <a:spcBef>
                <a:spcPts val="500"/>
              </a:spcBef>
            </a:pPr>
            <a:endParaRPr kumimoji="1" lang="ja-JP" altLang="en-US" dirty="0">
              <a:solidFill>
                <a:srgbClr val="000099"/>
              </a:solidFill>
            </a:endParaRPr>
          </a:p>
          <a:p>
            <a:endParaRPr kumimoji="1" lang="ja-JP" altLang="en-US" dirty="0"/>
          </a:p>
        </p:txBody>
      </p:sp>
      <p:pic>
        <p:nvPicPr>
          <p:cNvPr id="6" name="Picture 5">
            <a:extLst>
              <a:ext uri="{FF2B5EF4-FFF2-40B4-BE49-F238E27FC236}">
                <a16:creationId xmlns:a16="http://schemas.microsoft.com/office/drawing/2014/main" id="{16CF3376-0FEB-F2EF-8E08-8F3A94EE28B8}"/>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838796" y="1666004"/>
            <a:ext cx="3562407" cy="442729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00971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67544" y="3611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12</a:t>
            </a:fld>
            <a:endParaRPr lang="en-US" altLang="ja-JP"/>
          </a:p>
        </p:txBody>
      </p:sp>
      <p:sp>
        <p:nvSpPr>
          <p:cNvPr id="5" name="テキスト ボックス 4">
            <a:extLst>
              <a:ext uri="{FF2B5EF4-FFF2-40B4-BE49-F238E27FC236}">
                <a16:creationId xmlns:a16="http://schemas.microsoft.com/office/drawing/2014/main" id="{FE0D275B-E901-94EF-1C2B-B489928400AF}"/>
              </a:ext>
            </a:extLst>
          </p:cNvPr>
          <p:cNvSpPr txBox="1"/>
          <p:nvPr/>
        </p:nvSpPr>
        <p:spPr>
          <a:xfrm>
            <a:off x="1043608" y="1149415"/>
            <a:ext cx="7131868" cy="5460469"/>
          </a:xfrm>
          <a:prstGeom prst="rect">
            <a:avLst/>
          </a:prstGeom>
          <a:noFill/>
        </p:spPr>
        <p:txBody>
          <a:bodyPr wrap="square" rtlCol="0">
            <a:spAutoFit/>
          </a:bodyPr>
          <a:lstStyle/>
          <a:p>
            <a:pPr marL="354013" indent="-354013">
              <a:lnSpc>
                <a:spcPts val="3200"/>
              </a:lnSpc>
              <a:spcBef>
                <a:spcPts val="500"/>
              </a:spcBef>
            </a:pPr>
            <a:r>
              <a:rPr kumimoji="1" lang="ja-JP" altLang="en-US" sz="2000" dirty="0">
                <a:solidFill>
                  <a:srgbClr val="000099"/>
                </a:solidFill>
              </a:rPr>
              <a:t>①と②は電子の関与する過程</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a:t>
            </a:r>
            <a:r>
              <a:rPr kumimoji="1" lang="ja-JP" altLang="en-US" sz="2000" dirty="0">
                <a:solidFill>
                  <a:srgbClr val="000099"/>
                </a:solidFill>
              </a:rPr>
              <a:t>電子過程</a:t>
            </a:r>
          </a:p>
          <a:p>
            <a:pPr marL="354013" indent="-354013">
              <a:lnSpc>
                <a:spcPts val="3200"/>
              </a:lnSpc>
              <a:spcBef>
                <a:spcPts val="500"/>
              </a:spcBef>
            </a:pPr>
            <a:r>
              <a:rPr kumimoji="1" lang="ja-JP" altLang="en-US" sz="2000" dirty="0">
                <a:solidFill>
                  <a:srgbClr val="000099"/>
                </a:solidFill>
              </a:rPr>
              <a:t>③と④は格子間銀イオンの関与する過程</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a:t>
            </a:r>
            <a:r>
              <a:rPr kumimoji="1" lang="ja-JP" altLang="en-US" sz="2000" dirty="0">
                <a:solidFill>
                  <a:srgbClr val="000099"/>
                </a:solidFill>
              </a:rPr>
              <a:t>イオン過程</a:t>
            </a:r>
          </a:p>
          <a:p>
            <a:pPr marL="354013" indent="-354013">
              <a:lnSpc>
                <a:spcPts val="3200"/>
              </a:lnSpc>
              <a:spcBef>
                <a:spcPts val="1500"/>
              </a:spcBef>
            </a:pPr>
            <a:r>
              <a:rPr kumimoji="1" lang="ja-JP" altLang="en-US" sz="2000" dirty="0">
                <a:solidFill>
                  <a:srgbClr val="000099"/>
                </a:solidFill>
              </a:rPr>
              <a:t>電子過程とイオン過程の交互の繰り返し</a:t>
            </a:r>
          </a:p>
          <a:p>
            <a:pPr>
              <a:lnSpc>
                <a:spcPts val="3200"/>
              </a:lnSpc>
              <a:spcBef>
                <a:spcPts val="500"/>
              </a:spcBef>
            </a:pPr>
            <a:r>
              <a:rPr kumimoji="1" lang="ja-JP" altLang="en-US" sz="2000" dirty="0">
                <a:solidFill>
                  <a:srgbClr val="000099"/>
                </a:solidFill>
              </a:rPr>
              <a:t>	↓</a:t>
            </a:r>
          </a:p>
          <a:p>
            <a:pPr>
              <a:lnSpc>
                <a:spcPts val="3200"/>
              </a:lnSpc>
              <a:spcBef>
                <a:spcPts val="500"/>
              </a:spcBef>
            </a:pPr>
            <a:r>
              <a:rPr kumimoji="1" lang="ja-JP" altLang="en-US" sz="2000" dirty="0">
                <a:solidFill>
                  <a:srgbClr val="000099"/>
                </a:solidFill>
              </a:rPr>
              <a:t>銀原子が１個づつ段階的に成長</a:t>
            </a:r>
          </a:p>
          <a:p>
            <a:pPr>
              <a:lnSpc>
                <a:spcPts val="3200"/>
              </a:lnSpc>
              <a:spcBef>
                <a:spcPts val="500"/>
              </a:spcBef>
            </a:pPr>
            <a:r>
              <a:rPr kumimoji="1" lang="ja-JP" altLang="en-US" sz="2000" dirty="0">
                <a:solidFill>
                  <a:srgbClr val="000099"/>
                </a:solidFill>
              </a:rPr>
              <a:t>	↓</a:t>
            </a:r>
          </a:p>
          <a:p>
            <a:pPr marL="354013" indent="-354013">
              <a:lnSpc>
                <a:spcPts val="3200"/>
              </a:lnSpc>
              <a:spcBef>
                <a:spcPts val="500"/>
              </a:spcBef>
            </a:pPr>
            <a:r>
              <a:rPr kumimoji="1" lang="ja-JP" altLang="en-US" sz="2000" dirty="0">
                <a:solidFill>
                  <a:srgbClr val="000099"/>
                </a:solidFill>
              </a:rPr>
              <a:t>銀原子十数個程度に成長</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a:t>
            </a:r>
            <a:r>
              <a:rPr kumimoji="1" lang="ja-JP" altLang="en-US" sz="2000" dirty="0">
                <a:solidFill>
                  <a:srgbClr val="000099"/>
                </a:solidFill>
              </a:rPr>
              <a:t>現像の開始点としての作用 </a:t>
            </a:r>
            <a:r>
              <a:rPr kumimoji="1" lang="en-US" altLang="ja-JP" sz="2000" dirty="0">
                <a:solidFill>
                  <a:srgbClr val="000099"/>
                </a:solidFill>
              </a:rPr>
              <a:t>= </a:t>
            </a:r>
            <a:r>
              <a:rPr kumimoji="1" lang="ja-JP" altLang="en-US" sz="2000" dirty="0">
                <a:solidFill>
                  <a:srgbClr val="000099"/>
                </a:solidFill>
              </a:rPr>
              <a:t>潜像核</a:t>
            </a:r>
          </a:p>
          <a:p>
            <a:pPr>
              <a:lnSpc>
                <a:spcPts val="3200"/>
              </a:lnSpc>
              <a:spcBef>
                <a:spcPts val="500"/>
              </a:spcBef>
            </a:pPr>
            <a:endParaRPr kumimoji="1" lang="ja-JP" altLang="en-US" dirty="0">
              <a:solidFill>
                <a:srgbClr val="000099"/>
              </a:solidFill>
            </a:endParaRPr>
          </a:p>
          <a:p>
            <a:endParaRPr kumimoji="1" lang="ja-JP" altLang="en-US" dirty="0"/>
          </a:p>
        </p:txBody>
      </p:sp>
    </p:spTree>
    <p:extLst>
      <p:ext uri="{BB962C8B-B14F-4D97-AF65-F5344CB8AC3E}">
        <p14:creationId xmlns:p14="http://schemas.microsoft.com/office/powerpoint/2010/main" val="59456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67544" y="3611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13</a:t>
            </a:fld>
            <a:endParaRPr lang="en-US" altLang="ja-JP"/>
          </a:p>
        </p:txBody>
      </p:sp>
      <p:sp>
        <p:nvSpPr>
          <p:cNvPr id="5" name="テキスト ボックス 4">
            <a:extLst>
              <a:ext uri="{FF2B5EF4-FFF2-40B4-BE49-F238E27FC236}">
                <a16:creationId xmlns:a16="http://schemas.microsoft.com/office/drawing/2014/main" id="{FE0D275B-E901-94EF-1C2B-B489928400AF}"/>
              </a:ext>
            </a:extLst>
          </p:cNvPr>
          <p:cNvSpPr txBox="1"/>
          <p:nvPr/>
        </p:nvSpPr>
        <p:spPr>
          <a:xfrm>
            <a:off x="1043607" y="1149415"/>
            <a:ext cx="7999413" cy="5563061"/>
          </a:xfrm>
          <a:prstGeom prst="rect">
            <a:avLst/>
          </a:prstGeom>
          <a:noFill/>
        </p:spPr>
        <p:txBody>
          <a:bodyPr wrap="square" rtlCol="0">
            <a:spAutoFit/>
          </a:bodyPr>
          <a:lstStyle/>
          <a:p>
            <a:pPr marL="354013" indent="-354013">
              <a:lnSpc>
                <a:spcPts val="3000"/>
              </a:lnSpc>
              <a:spcBef>
                <a:spcPts val="500"/>
              </a:spcBef>
            </a:pPr>
            <a:r>
              <a:rPr kumimoji="1" lang="en-US" altLang="ja-JP" dirty="0">
                <a:solidFill>
                  <a:srgbClr val="000099"/>
                </a:solidFill>
              </a:rPr>
              <a:t>GM</a:t>
            </a:r>
            <a:r>
              <a:rPr kumimoji="1" lang="ja-JP" altLang="en-US" dirty="0">
                <a:solidFill>
                  <a:srgbClr val="000099"/>
                </a:solidFill>
              </a:rPr>
              <a:t>理論の問題点</a:t>
            </a:r>
            <a:endParaRPr kumimoji="1" lang="en-US" altLang="ja-JP" dirty="0">
              <a:solidFill>
                <a:srgbClr val="000099"/>
              </a:solidFill>
            </a:endParaRPr>
          </a:p>
          <a:p>
            <a:pPr marL="354013" indent="-354013">
              <a:lnSpc>
                <a:spcPts val="3000"/>
              </a:lnSpc>
              <a:spcBef>
                <a:spcPts val="500"/>
              </a:spcBef>
            </a:pPr>
            <a:r>
              <a:rPr kumimoji="1" lang="en-US" altLang="ja-JP" dirty="0">
                <a:solidFill>
                  <a:srgbClr val="000099"/>
                </a:solidFill>
              </a:rPr>
              <a:t>(</a:t>
            </a:r>
            <a:r>
              <a:rPr kumimoji="1" lang="en-US" altLang="ja-JP" dirty="0" err="1">
                <a:solidFill>
                  <a:srgbClr val="000099"/>
                </a:solidFill>
              </a:rPr>
              <a:t>i</a:t>
            </a:r>
            <a:r>
              <a:rPr kumimoji="1" lang="en-US" altLang="ja-JP" dirty="0">
                <a:solidFill>
                  <a:srgbClr val="000099"/>
                </a:solidFill>
              </a:rPr>
              <a:t>) </a:t>
            </a:r>
            <a:r>
              <a:rPr kumimoji="1" lang="ja-JP" altLang="en-US" dirty="0">
                <a:solidFill>
                  <a:srgbClr val="000099"/>
                </a:solidFill>
              </a:rPr>
              <a:t>正孔の挙動が不明　　</a:t>
            </a:r>
          </a:p>
          <a:p>
            <a:pPr marL="625475" indent="-354013">
              <a:lnSpc>
                <a:spcPts val="3000"/>
              </a:lnSpc>
              <a:spcBef>
                <a:spcPts val="500"/>
              </a:spcBef>
            </a:pPr>
            <a:r>
              <a:rPr kumimoji="1" lang="ja-JP" altLang="en-US" dirty="0">
                <a:solidFill>
                  <a:srgbClr val="000099"/>
                </a:solidFill>
              </a:rPr>
              <a:t>正孔はどこへ行って、どのように消えるのか？</a:t>
            </a:r>
          </a:p>
          <a:p>
            <a:pPr marL="625475" indent="-354013">
              <a:lnSpc>
                <a:spcPts val="3000"/>
              </a:lnSpc>
              <a:spcBef>
                <a:spcPts val="500"/>
              </a:spcBef>
            </a:pPr>
            <a:r>
              <a:rPr kumimoji="1" lang="ja-JP" altLang="en-US" dirty="0">
                <a:solidFill>
                  <a:srgbClr val="000099"/>
                </a:solidFill>
              </a:rPr>
              <a:t>なぜトラップの電子は正孔とではなく、格子間銀イオンと結合するのか？</a:t>
            </a:r>
          </a:p>
          <a:p>
            <a:pPr marL="354013" indent="-354013">
              <a:lnSpc>
                <a:spcPts val="3000"/>
              </a:lnSpc>
              <a:spcBef>
                <a:spcPts val="500"/>
              </a:spcBef>
            </a:pPr>
            <a:r>
              <a:rPr kumimoji="1" lang="en-US" altLang="ja-JP" dirty="0">
                <a:solidFill>
                  <a:srgbClr val="000099"/>
                </a:solidFill>
              </a:rPr>
              <a:t>(ii) </a:t>
            </a:r>
            <a:r>
              <a:rPr kumimoji="1" lang="ja-JP" altLang="en-US" dirty="0">
                <a:solidFill>
                  <a:srgbClr val="000099"/>
                </a:solidFill>
              </a:rPr>
              <a:t>格子間銀イオンが少ない　　</a:t>
            </a:r>
          </a:p>
          <a:p>
            <a:pPr marL="625475" indent="-354013">
              <a:lnSpc>
                <a:spcPts val="3000"/>
              </a:lnSpc>
              <a:spcBef>
                <a:spcPts val="500"/>
              </a:spcBef>
            </a:pPr>
            <a:r>
              <a:rPr kumimoji="1" lang="ja-JP" altLang="en-US" dirty="0">
                <a:solidFill>
                  <a:srgbClr val="000099"/>
                </a:solidFill>
              </a:rPr>
              <a:t>当時の大結晶，高温でのデ－タ－を，</a:t>
            </a:r>
          </a:p>
          <a:p>
            <a:pPr marL="625475" indent="-354013">
              <a:lnSpc>
                <a:spcPts val="3000"/>
              </a:lnSpc>
              <a:spcBef>
                <a:spcPts val="500"/>
              </a:spcBef>
            </a:pPr>
            <a:r>
              <a:rPr kumimoji="1" lang="ja-JP" altLang="en-US" dirty="0">
                <a:solidFill>
                  <a:srgbClr val="000099"/>
                </a:solidFill>
              </a:rPr>
              <a:t>微粒子，低温に補外して１粒子あたりの格子間銀イオンの個数を計算</a:t>
            </a:r>
          </a:p>
          <a:p>
            <a:pPr marL="989013" indent="-354013">
              <a:lnSpc>
                <a:spcPts val="3000"/>
              </a:lnSpc>
              <a:spcBef>
                <a:spcPts val="0"/>
              </a:spcBef>
            </a:pPr>
            <a:r>
              <a:rPr kumimoji="1" lang="ja-JP" altLang="en-US" dirty="0">
                <a:solidFill>
                  <a:srgbClr val="000099"/>
                </a:solidFill>
              </a:rPr>
              <a:t>	↓</a:t>
            </a:r>
          </a:p>
          <a:p>
            <a:pPr marL="625475" indent="-354013">
              <a:lnSpc>
                <a:spcPts val="3000"/>
              </a:lnSpc>
              <a:spcBef>
                <a:spcPts val="0"/>
              </a:spcBef>
            </a:pPr>
            <a:r>
              <a:rPr kumimoji="1" lang="ja-JP" altLang="en-US" dirty="0">
                <a:solidFill>
                  <a:srgbClr val="000099"/>
                </a:solidFill>
              </a:rPr>
              <a:t>１粒子１個以下  </a:t>
            </a:r>
            <a:r>
              <a:rPr kumimoji="1" lang="en-US" altLang="ja-JP" dirty="0">
                <a:solidFill>
                  <a:srgbClr val="000099"/>
                </a:solidFill>
              </a:rPr>
              <a:t>= </a:t>
            </a:r>
            <a:r>
              <a:rPr kumimoji="1" lang="ja-JP" altLang="en-US" dirty="0">
                <a:solidFill>
                  <a:srgbClr val="000099"/>
                </a:solidFill>
              </a:rPr>
              <a:t>格子間銀イオンがきわめて少ない</a:t>
            </a:r>
          </a:p>
          <a:p>
            <a:pPr marL="354013" indent="-354013">
              <a:lnSpc>
                <a:spcPts val="3000"/>
              </a:lnSpc>
              <a:spcBef>
                <a:spcPts val="500"/>
              </a:spcBef>
            </a:pPr>
            <a:r>
              <a:rPr kumimoji="1" lang="en-US" altLang="ja-JP" dirty="0">
                <a:solidFill>
                  <a:srgbClr val="000099"/>
                </a:solidFill>
              </a:rPr>
              <a:t>(iii) </a:t>
            </a:r>
            <a:r>
              <a:rPr kumimoji="1" lang="ja-JP" altLang="en-US" dirty="0">
                <a:solidFill>
                  <a:srgbClr val="000099"/>
                </a:solidFill>
              </a:rPr>
              <a:t>感光中心 </a:t>
            </a:r>
            <a:r>
              <a:rPr kumimoji="1" lang="en-US" altLang="ja-JP" dirty="0">
                <a:solidFill>
                  <a:srgbClr val="000099"/>
                </a:solidFill>
              </a:rPr>
              <a:t>= </a:t>
            </a:r>
            <a:r>
              <a:rPr kumimoji="1" lang="ja-JP" altLang="en-US" dirty="0">
                <a:solidFill>
                  <a:srgbClr val="000099"/>
                </a:solidFill>
              </a:rPr>
              <a:t>電子トラップの正体　　</a:t>
            </a:r>
          </a:p>
          <a:p>
            <a:pPr marL="625475" indent="-354013">
              <a:lnSpc>
                <a:spcPts val="3000"/>
              </a:lnSpc>
              <a:spcBef>
                <a:spcPts val="500"/>
              </a:spcBef>
            </a:pPr>
            <a:r>
              <a:rPr kumimoji="1" lang="ja-JP" altLang="en-US" dirty="0">
                <a:solidFill>
                  <a:srgbClr val="000099"/>
                </a:solidFill>
              </a:rPr>
              <a:t>感光中心となる電子トラップがどのようなものであるのか？</a:t>
            </a:r>
          </a:p>
          <a:p>
            <a:pPr marL="625475" indent="-354013">
              <a:lnSpc>
                <a:spcPts val="3000"/>
              </a:lnSpc>
              <a:spcBef>
                <a:spcPts val="500"/>
              </a:spcBef>
            </a:pPr>
            <a:r>
              <a:rPr kumimoji="1" lang="ja-JP" altLang="en-US" dirty="0">
                <a:solidFill>
                  <a:srgbClr val="000099"/>
                </a:solidFill>
              </a:rPr>
              <a:t>エネルギー準位はどの程度か？</a:t>
            </a:r>
          </a:p>
          <a:p>
            <a:endParaRPr kumimoji="1" lang="ja-JP" altLang="en-US" dirty="0"/>
          </a:p>
        </p:txBody>
      </p:sp>
    </p:spTree>
    <p:extLst>
      <p:ext uri="{BB962C8B-B14F-4D97-AF65-F5344CB8AC3E}">
        <p14:creationId xmlns:p14="http://schemas.microsoft.com/office/powerpoint/2010/main" val="509400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67544" y="3611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14</a:t>
            </a:fld>
            <a:endParaRPr lang="en-US" altLang="ja-JP"/>
          </a:p>
        </p:txBody>
      </p:sp>
      <p:sp>
        <p:nvSpPr>
          <p:cNvPr id="5" name="テキスト ボックス 4">
            <a:extLst>
              <a:ext uri="{FF2B5EF4-FFF2-40B4-BE49-F238E27FC236}">
                <a16:creationId xmlns:a16="http://schemas.microsoft.com/office/drawing/2014/main" id="{FE0D275B-E901-94EF-1C2B-B489928400AF}"/>
              </a:ext>
            </a:extLst>
          </p:cNvPr>
          <p:cNvSpPr txBox="1"/>
          <p:nvPr/>
        </p:nvSpPr>
        <p:spPr>
          <a:xfrm>
            <a:off x="827584" y="1052736"/>
            <a:ext cx="8192887" cy="5669565"/>
          </a:xfrm>
          <a:prstGeom prst="rect">
            <a:avLst/>
          </a:prstGeom>
          <a:noFill/>
        </p:spPr>
        <p:txBody>
          <a:bodyPr wrap="square" rtlCol="0">
            <a:spAutoFit/>
          </a:bodyPr>
          <a:lstStyle/>
          <a:p>
            <a:pPr marL="354013" indent="-354013">
              <a:lnSpc>
                <a:spcPts val="3200"/>
              </a:lnSpc>
              <a:spcBef>
                <a:spcPts val="500"/>
              </a:spcBef>
            </a:pPr>
            <a:r>
              <a:rPr kumimoji="1" lang="en-US" altLang="ja-JP" dirty="0">
                <a:solidFill>
                  <a:srgbClr val="000099"/>
                </a:solidFill>
              </a:rPr>
              <a:t>(iv) </a:t>
            </a:r>
            <a:r>
              <a:rPr kumimoji="1" lang="ja-JP" altLang="en-US" dirty="0">
                <a:solidFill>
                  <a:srgbClr val="000099"/>
                </a:solidFill>
              </a:rPr>
              <a:t>潜像核形成の時間スケール</a:t>
            </a:r>
          </a:p>
          <a:p>
            <a:pPr marL="625475" indent="-354013">
              <a:lnSpc>
                <a:spcPts val="3200"/>
              </a:lnSpc>
              <a:spcBef>
                <a:spcPts val="500"/>
              </a:spcBef>
            </a:pPr>
            <a:r>
              <a:rPr kumimoji="1" lang="ja-JP" altLang="en-US" dirty="0">
                <a:solidFill>
                  <a:srgbClr val="000099"/>
                </a:solidFill>
              </a:rPr>
              <a:t>電子がトラップに捕獲されている間に、格子間銀イオンがやってくる</a:t>
            </a:r>
          </a:p>
          <a:p>
            <a:pPr marL="625475" indent="-354013">
              <a:lnSpc>
                <a:spcPts val="3200"/>
              </a:lnSpc>
              <a:spcBef>
                <a:spcPts val="500"/>
              </a:spcBef>
            </a:pPr>
            <a:r>
              <a:rPr kumimoji="1" lang="ja-JP" altLang="en-US" dirty="0">
                <a:solidFill>
                  <a:srgbClr val="000099"/>
                </a:solidFill>
              </a:rPr>
              <a:t>	　　↓</a:t>
            </a:r>
          </a:p>
          <a:p>
            <a:pPr marL="625475" indent="-354013">
              <a:lnSpc>
                <a:spcPts val="3200"/>
              </a:lnSpc>
              <a:spcBef>
                <a:spcPts val="500"/>
              </a:spcBef>
            </a:pPr>
            <a:r>
              <a:rPr kumimoji="1" lang="ja-JP" altLang="en-US" dirty="0">
                <a:solidFill>
                  <a:srgbClr val="000099"/>
                </a:solidFill>
              </a:rPr>
              <a:t>捕獲されている時間は電子トラップのエネルギー準位の深さに依存</a:t>
            </a:r>
          </a:p>
          <a:p>
            <a:pPr marL="625475" indent="-354013">
              <a:lnSpc>
                <a:spcPts val="3200"/>
              </a:lnSpc>
              <a:spcBef>
                <a:spcPts val="500"/>
              </a:spcBef>
            </a:pPr>
            <a:r>
              <a:rPr kumimoji="1" lang="ja-JP" altLang="en-US" dirty="0">
                <a:solidFill>
                  <a:srgbClr val="000099"/>
                </a:solidFill>
              </a:rPr>
              <a:t>格子間銀イオンとの中和に要する時間は、イオンの移動度に依存</a:t>
            </a:r>
          </a:p>
          <a:p>
            <a:pPr marL="625475" indent="-354013">
              <a:lnSpc>
                <a:spcPts val="3200"/>
              </a:lnSpc>
              <a:spcBef>
                <a:spcPts val="500"/>
              </a:spcBef>
            </a:pPr>
            <a:r>
              <a:rPr kumimoji="1" lang="ja-JP" altLang="en-US" dirty="0">
                <a:solidFill>
                  <a:srgbClr val="000099"/>
                </a:solidFill>
              </a:rPr>
              <a:t>	　　↓</a:t>
            </a:r>
          </a:p>
          <a:p>
            <a:pPr marL="625475" indent="-354013">
              <a:lnSpc>
                <a:spcPts val="3200"/>
              </a:lnSpc>
              <a:spcBef>
                <a:spcPts val="500"/>
              </a:spcBef>
            </a:pPr>
            <a:r>
              <a:rPr kumimoji="1" lang="ja-JP" altLang="en-US" dirty="0">
                <a:solidFill>
                  <a:srgbClr val="000099"/>
                </a:solidFill>
              </a:rPr>
              <a:t>これらの時間についての定量的な見積もりが必要</a:t>
            </a:r>
          </a:p>
          <a:p>
            <a:pPr marL="354013" indent="-354013">
              <a:lnSpc>
                <a:spcPts val="3200"/>
              </a:lnSpc>
              <a:spcBef>
                <a:spcPts val="500"/>
              </a:spcBef>
            </a:pPr>
            <a:r>
              <a:rPr kumimoji="1" lang="en-US" altLang="ja-JP" dirty="0">
                <a:solidFill>
                  <a:srgbClr val="000099"/>
                </a:solidFill>
              </a:rPr>
              <a:t>(v) </a:t>
            </a:r>
            <a:r>
              <a:rPr kumimoji="1" lang="ja-JP" altLang="en-US" dirty="0">
                <a:solidFill>
                  <a:srgbClr val="000099"/>
                </a:solidFill>
              </a:rPr>
              <a:t>化学増感の機構　　</a:t>
            </a:r>
          </a:p>
          <a:p>
            <a:pPr marL="625475" indent="-354013">
              <a:lnSpc>
                <a:spcPts val="3200"/>
              </a:lnSpc>
              <a:spcBef>
                <a:spcPts val="500"/>
              </a:spcBef>
            </a:pPr>
            <a:r>
              <a:rPr kumimoji="1" lang="ja-JP" altLang="en-US" dirty="0">
                <a:solidFill>
                  <a:srgbClr val="000099"/>
                </a:solidFill>
              </a:rPr>
              <a:t>化学増感の働きについての感光理論にもとづく説明が必要</a:t>
            </a:r>
          </a:p>
          <a:p>
            <a:pPr marL="354013" indent="-354013">
              <a:lnSpc>
                <a:spcPts val="3200"/>
              </a:lnSpc>
              <a:spcBef>
                <a:spcPts val="500"/>
              </a:spcBef>
            </a:pPr>
            <a:r>
              <a:rPr kumimoji="1" lang="en-US" altLang="ja-JP" dirty="0">
                <a:solidFill>
                  <a:srgbClr val="000099"/>
                </a:solidFill>
              </a:rPr>
              <a:t>(vi)  </a:t>
            </a:r>
            <a:r>
              <a:rPr kumimoji="1" lang="ja-JP" altLang="en-US" dirty="0">
                <a:solidFill>
                  <a:srgbClr val="000099"/>
                </a:solidFill>
              </a:rPr>
              <a:t>潜像核サイズの見積もり　　</a:t>
            </a:r>
          </a:p>
          <a:p>
            <a:pPr marL="625475" indent="-354013">
              <a:lnSpc>
                <a:spcPts val="3200"/>
              </a:lnSpc>
              <a:spcBef>
                <a:spcPts val="500"/>
              </a:spcBef>
            </a:pPr>
            <a:r>
              <a:rPr kumimoji="1" lang="ja-JP" altLang="en-US" dirty="0">
                <a:solidFill>
                  <a:srgbClr val="000099"/>
                </a:solidFill>
              </a:rPr>
              <a:t>潜像核の銀原子サイズは、どの程度の大きさで現像可能となるのか？</a:t>
            </a:r>
          </a:p>
          <a:p>
            <a:pPr marL="989013" indent="-354013">
              <a:lnSpc>
                <a:spcPts val="3200"/>
              </a:lnSpc>
              <a:spcBef>
                <a:spcPts val="500"/>
              </a:spcBef>
            </a:pPr>
            <a:r>
              <a:rPr kumimoji="1" lang="ja-JP" altLang="en-US" dirty="0">
                <a:solidFill>
                  <a:srgbClr val="000099"/>
                </a:solidFill>
              </a:rPr>
              <a:t>数十個程度　：根拠無し</a:t>
            </a:r>
            <a:endParaRPr kumimoji="1" lang="ja-JP" altLang="en-US" dirty="0"/>
          </a:p>
        </p:txBody>
      </p:sp>
    </p:spTree>
    <p:extLst>
      <p:ext uri="{BB962C8B-B14F-4D97-AF65-F5344CB8AC3E}">
        <p14:creationId xmlns:p14="http://schemas.microsoft.com/office/powerpoint/2010/main" val="1436083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30FE6238-9F97-FEEB-5BA8-B3C6FFC9E11E}"/>
              </a:ext>
            </a:extLst>
          </p:cNvPr>
          <p:cNvSpPr>
            <a:spLocks noGrp="1"/>
          </p:cNvSpPr>
          <p:nvPr>
            <p:ph type="sldNum" sz="quarter" idx="12"/>
          </p:nvPr>
        </p:nvSpPr>
        <p:spPr/>
        <p:txBody>
          <a:bodyPr/>
          <a:lstStyle/>
          <a:p>
            <a:fld id="{7A64FD26-E3B9-42BC-8070-48F7C954410B}" type="slidenum">
              <a:rPr lang="en-US" altLang="ja-JP"/>
              <a:pPr/>
              <a:t>15</a:t>
            </a:fld>
            <a:endParaRPr lang="en-US" altLang="ja-JP"/>
          </a:p>
        </p:txBody>
      </p:sp>
      <p:sp>
        <p:nvSpPr>
          <p:cNvPr id="76805" name="Text Box 5">
            <a:extLst>
              <a:ext uri="{FF2B5EF4-FFF2-40B4-BE49-F238E27FC236}">
                <a16:creationId xmlns:a16="http://schemas.microsoft.com/office/drawing/2014/main" id="{3325182D-94A7-38FD-40F2-74CFDF63568A}"/>
              </a:ext>
            </a:extLst>
          </p:cNvPr>
          <p:cNvSpPr txBox="1">
            <a:spLocks noChangeArrowheads="1"/>
          </p:cNvSpPr>
          <p:nvPr/>
        </p:nvSpPr>
        <p:spPr bwMode="auto">
          <a:xfrm>
            <a:off x="6516688" y="2997200"/>
            <a:ext cx="194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hlink"/>
                </a:solidFill>
              </a:rPr>
              <a:t>転位線網の写真</a:t>
            </a:r>
          </a:p>
        </p:txBody>
      </p:sp>
      <p:pic>
        <p:nvPicPr>
          <p:cNvPr id="76806" name="Picture 6">
            <a:extLst>
              <a:ext uri="{FF2B5EF4-FFF2-40B4-BE49-F238E27FC236}">
                <a16:creationId xmlns:a16="http://schemas.microsoft.com/office/drawing/2014/main" id="{260CF431-B97F-0547-31D1-C22E9FFBDE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1651000"/>
            <a:ext cx="3289300" cy="3554413"/>
          </a:xfrm>
          <a:prstGeom prst="rect">
            <a:avLst/>
          </a:prstGeom>
          <a:noFill/>
          <a:extLst>
            <a:ext uri="{909E8E84-426E-40DD-AFC4-6F175D3DCCD1}">
              <a14:hiddenFill xmlns:a14="http://schemas.microsoft.com/office/drawing/2010/main">
                <a:solidFill>
                  <a:srgbClr val="FFFFFF"/>
                </a:solidFill>
              </a14:hiddenFill>
            </a:ext>
          </a:extLst>
        </p:spPr>
      </p:pic>
      <p:sp>
        <p:nvSpPr>
          <p:cNvPr id="76809" name="Text Box 9">
            <a:extLst>
              <a:ext uri="{FF2B5EF4-FFF2-40B4-BE49-F238E27FC236}">
                <a16:creationId xmlns:a16="http://schemas.microsoft.com/office/drawing/2014/main" id="{7A381A58-EA14-4728-8FF0-B44A6441823C}"/>
              </a:ext>
            </a:extLst>
          </p:cNvPr>
          <p:cNvSpPr txBox="1">
            <a:spLocks noChangeArrowheads="1"/>
          </p:cNvSpPr>
          <p:nvPr/>
        </p:nvSpPr>
        <p:spPr bwMode="auto">
          <a:xfrm>
            <a:off x="4500563" y="5373688"/>
            <a:ext cx="4248150" cy="581025"/>
          </a:xfrm>
          <a:prstGeom prst="rect">
            <a:avLst/>
          </a:prstGeom>
          <a:noFill/>
          <a:ln>
            <a:noFill/>
          </a:ln>
          <a:effectLst/>
        </p:spPr>
        <p:txBody>
          <a:bodyPr>
            <a:spAutoFit/>
          </a:bodyPr>
          <a:lstStyle/>
          <a:p>
            <a:pPr>
              <a:spcBef>
                <a:spcPct val="50000"/>
              </a:spcBef>
            </a:pPr>
            <a:r>
              <a:rPr lang="en-US" altLang="ja-JP" sz="1600">
                <a:latin typeface="Times New Roman" panose="02020603050405020304" pitchFamily="18" charset="0"/>
              </a:rPr>
              <a:t>C.E.K.Mees &amp; T.H.James, “The theory of the photographic process” 3</a:t>
            </a:r>
            <a:r>
              <a:rPr lang="en-US" altLang="ja-JP" sz="1600" baseline="30000">
                <a:latin typeface="Times New Roman" panose="02020603050405020304" pitchFamily="18" charset="0"/>
              </a:rPr>
              <a:t>rd</a:t>
            </a:r>
            <a:r>
              <a:rPr lang="en-US" altLang="ja-JP" sz="1600">
                <a:latin typeface="Times New Roman" panose="02020603050405020304" pitchFamily="18" charset="0"/>
              </a:rPr>
              <a:t> ed., Macmillan (1966).</a:t>
            </a:r>
          </a:p>
        </p:txBody>
      </p:sp>
      <p:sp>
        <p:nvSpPr>
          <p:cNvPr id="9" name="テキスト ボックス 8">
            <a:extLst>
              <a:ext uri="{FF2B5EF4-FFF2-40B4-BE49-F238E27FC236}">
                <a16:creationId xmlns:a16="http://schemas.microsoft.com/office/drawing/2014/main" id="{9EF99E98-B46F-0812-97D5-0B5AD3FAB4CE}"/>
              </a:ext>
            </a:extLst>
          </p:cNvPr>
          <p:cNvSpPr txBox="1"/>
          <p:nvPr/>
        </p:nvSpPr>
        <p:spPr>
          <a:xfrm>
            <a:off x="656625" y="1542955"/>
            <a:ext cx="4177035" cy="2908489"/>
          </a:xfrm>
          <a:prstGeom prst="rect">
            <a:avLst/>
          </a:prstGeom>
          <a:noFill/>
        </p:spPr>
        <p:txBody>
          <a:bodyPr wrap="square" rtlCol="0">
            <a:spAutoFit/>
          </a:bodyPr>
          <a:lstStyle/>
          <a:p>
            <a:pPr algn="just">
              <a:lnSpc>
                <a:spcPct val="150000"/>
              </a:lnSpc>
              <a:tabLst>
                <a:tab pos="1365250" algn="l"/>
              </a:tabLst>
            </a:pPr>
            <a:r>
              <a:rPr lang="en-US" altLang="ja-JP"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Mitchell</a:t>
            </a: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理論の背景</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ct val="150000"/>
              </a:lnSpc>
              <a:tabLst>
                <a:tab pos="1365250" algn="l"/>
              </a:tabLst>
            </a:pPr>
            <a:r>
              <a:rPr lang="en-US" altLang="ja-JP"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ct val="150000"/>
              </a:lnSpc>
              <a:tabLst>
                <a:tab pos="1365250" algn="l"/>
              </a:tabLst>
            </a:pPr>
            <a:r>
              <a:rPr lang="en-US" altLang="ja-JP" kern="100" dirty="0">
                <a:solidFill>
                  <a:srgbClr val="000080"/>
                </a:solidFill>
                <a:effectLst/>
                <a:latin typeface="ＭＳ Ｐゴシック" panose="020B0600070205080204" pitchFamily="50" charset="-128"/>
                <a:ea typeface="ＭＳ 明朝" panose="02020609040205080304" pitchFamily="17" charset="-128"/>
                <a:cs typeface="Times New Roman" panose="02020603050405020304" pitchFamily="18" charset="0"/>
              </a:rPr>
              <a:t>Mitchell (1958)</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ct val="1500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転位線上に出現した焼き出し銀を観察</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78460" indent="635">
              <a:lnSpc>
                <a:spcPct val="150000"/>
              </a:lnSpc>
              <a:tabLst>
                <a:tab pos="1365250" algn="l"/>
              </a:tabLst>
            </a:pP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電子顕微鏡のない時代、</a:t>
            </a:r>
            <a:br>
              <a:rPr lang="en-US"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br>
            <a:r>
              <a:rPr lang="ja-JP" altLang="ja-JP" kern="100" dirty="0">
                <a:solidFill>
                  <a:srgbClr val="000080"/>
                </a:solidFill>
                <a:effectLst/>
                <a:latin typeface="Century" panose="02040604050505020304" pitchFamily="18" charset="0"/>
                <a:ea typeface="ＭＳ Ｐゴシック" panose="020B0600070205080204" pitchFamily="50" charset="-128"/>
                <a:cs typeface="Times New Roman" panose="02020603050405020304" pitchFamily="18" charset="0"/>
              </a:rPr>
              <a:t>初めて転位の存在を、実験的に確認</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10" name="Rectangle 2">
            <a:extLst>
              <a:ext uri="{FF2B5EF4-FFF2-40B4-BE49-F238E27FC236}">
                <a16:creationId xmlns:a16="http://schemas.microsoft.com/office/drawing/2014/main" id="{DE055874-4FA5-8C7E-52EC-D63D51338CF8}"/>
              </a:ext>
            </a:extLst>
          </p:cNvPr>
          <p:cNvSpPr>
            <a:spLocks noGrp="1" noChangeArrowheads="1"/>
          </p:cNvSpPr>
          <p:nvPr>
            <p:ph type="title"/>
          </p:nvPr>
        </p:nvSpPr>
        <p:spPr>
          <a:xfrm>
            <a:off x="251520" y="335112"/>
            <a:ext cx="7999413" cy="811212"/>
          </a:xfrm>
        </p:spPr>
        <p:txBody>
          <a:bodyPr/>
          <a:lstStyle/>
          <a:p>
            <a:pPr>
              <a:lnSpc>
                <a:spcPct val="150000"/>
              </a:lnSpc>
            </a:pPr>
            <a:r>
              <a:rPr lang="ja-JP" altLang="en-US" sz="2900" dirty="0"/>
              <a:t>　</a:t>
            </a:r>
            <a:r>
              <a:rPr lang="ja-JP" altLang="en-US" sz="2800" dirty="0"/>
              <a:t>５．写真感光理論　　</a:t>
            </a:r>
            <a:r>
              <a:rPr lang="ja-JP" altLang="en-US" sz="2400" dirty="0"/>
              <a:t>５．３．</a:t>
            </a:r>
            <a:r>
              <a:rPr lang="en-US" altLang="ja-JP" sz="2400" dirty="0"/>
              <a:t>Mitchell</a:t>
            </a:r>
            <a:r>
              <a:rPr lang="ja-JP" altLang="en-US" sz="2400" dirty="0"/>
              <a:t>理論</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8" name="Text Box 6">
            <a:extLst>
              <a:ext uri="{FF2B5EF4-FFF2-40B4-BE49-F238E27FC236}">
                <a16:creationId xmlns:a16="http://schemas.microsoft.com/office/drawing/2014/main" id="{696C7D43-F92E-0485-BB45-AABEDA62BB13}"/>
              </a:ext>
            </a:extLst>
          </p:cNvPr>
          <p:cNvSpPr txBox="1">
            <a:spLocks noChangeArrowheads="1"/>
          </p:cNvSpPr>
          <p:nvPr/>
        </p:nvSpPr>
        <p:spPr bwMode="auto">
          <a:xfrm>
            <a:off x="5818161" y="2182997"/>
            <a:ext cx="3312046" cy="738664"/>
          </a:xfrm>
          <a:prstGeom prst="rect">
            <a:avLst/>
          </a:prstGeom>
          <a:noFill/>
          <a:ln>
            <a:noFill/>
          </a:ln>
          <a:effectLst/>
        </p:spPr>
        <p:txBody>
          <a:bodyPr wrap="square">
            <a:spAutoFit/>
          </a:bodyPr>
          <a:lstStyle/>
          <a:p>
            <a:pPr>
              <a:spcBef>
                <a:spcPct val="50000"/>
              </a:spcBef>
            </a:pPr>
            <a:r>
              <a:rPr lang="en-US" altLang="ja-JP" sz="1400" dirty="0" err="1">
                <a:latin typeface="Times New Roman" panose="02020603050405020304" pitchFamily="18" charset="0"/>
              </a:rPr>
              <a:t>C.E.K.Mees</a:t>
            </a:r>
            <a:r>
              <a:rPr lang="en-US" altLang="ja-JP" sz="1400" dirty="0">
                <a:latin typeface="Times New Roman" panose="02020603050405020304" pitchFamily="18" charset="0"/>
              </a:rPr>
              <a:t> &amp; </a:t>
            </a:r>
            <a:r>
              <a:rPr lang="en-US" altLang="ja-JP" sz="1400" dirty="0" err="1">
                <a:latin typeface="Times New Roman" panose="02020603050405020304" pitchFamily="18" charset="0"/>
              </a:rPr>
              <a:t>T.H.James</a:t>
            </a:r>
            <a:r>
              <a:rPr lang="en-US" altLang="ja-JP" sz="1400" dirty="0">
                <a:latin typeface="Times New Roman" panose="02020603050405020304" pitchFamily="18" charset="0"/>
              </a:rPr>
              <a:t>, </a:t>
            </a:r>
            <a:br>
              <a:rPr lang="en-US" altLang="ja-JP" sz="1400" dirty="0">
                <a:latin typeface="Times New Roman" panose="02020603050405020304" pitchFamily="18" charset="0"/>
              </a:rPr>
            </a:br>
            <a:r>
              <a:rPr lang="en-US" altLang="ja-JP" sz="1400" dirty="0">
                <a:latin typeface="Times New Roman" panose="02020603050405020304" pitchFamily="18" charset="0"/>
              </a:rPr>
              <a:t>“The theory of the photographic </a:t>
            </a:r>
            <a:br>
              <a:rPr lang="en-US" altLang="ja-JP" sz="1400" dirty="0">
                <a:latin typeface="Times New Roman" panose="02020603050405020304" pitchFamily="18" charset="0"/>
              </a:rPr>
            </a:br>
            <a:r>
              <a:rPr lang="en-US" altLang="ja-JP" sz="1400" dirty="0">
                <a:latin typeface="Times New Roman" panose="02020603050405020304" pitchFamily="18" charset="0"/>
              </a:rPr>
              <a:t>process” 3</a:t>
            </a:r>
            <a:r>
              <a:rPr lang="en-US" altLang="ja-JP" sz="1400" baseline="30000" dirty="0">
                <a:latin typeface="Times New Roman" panose="02020603050405020304" pitchFamily="18" charset="0"/>
              </a:rPr>
              <a:t>rd</a:t>
            </a:r>
            <a:r>
              <a:rPr lang="en-US" altLang="ja-JP" sz="1400" dirty="0">
                <a:latin typeface="Times New Roman" panose="02020603050405020304" pitchFamily="18" charset="0"/>
              </a:rPr>
              <a:t> ed., Macmillan (1966).</a:t>
            </a:r>
          </a:p>
        </p:txBody>
      </p:sp>
      <p:sp>
        <p:nvSpPr>
          <p:cNvPr id="4" name="スライド番号プレースホルダー 5">
            <a:extLst>
              <a:ext uri="{FF2B5EF4-FFF2-40B4-BE49-F238E27FC236}">
                <a16:creationId xmlns:a16="http://schemas.microsoft.com/office/drawing/2014/main" id="{995A6B67-B913-B46F-973B-D62AA52A1811}"/>
              </a:ext>
            </a:extLst>
          </p:cNvPr>
          <p:cNvSpPr>
            <a:spLocks noGrp="1"/>
          </p:cNvSpPr>
          <p:nvPr>
            <p:ph type="sldNum" sz="quarter" idx="12"/>
          </p:nvPr>
        </p:nvSpPr>
        <p:spPr/>
        <p:txBody>
          <a:bodyPr/>
          <a:lstStyle/>
          <a:p>
            <a:fld id="{400CD5C7-62E4-4861-A203-0624F1607EDD}" type="slidenum">
              <a:rPr lang="en-US" altLang="ja-JP"/>
              <a:pPr/>
              <a:t>16</a:t>
            </a:fld>
            <a:endParaRPr lang="en-US" altLang="ja-JP"/>
          </a:p>
        </p:txBody>
      </p:sp>
      <p:pic>
        <p:nvPicPr>
          <p:cNvPr id="161800" name="Picture 8">
            <a:extLst>
              <a:ext uri="{FF2B5EF4-FFF2-40B4-BE49-F238E27FC236}">
                <a16:creationId xmlns:a16="http://schemas.microsoft.com/office/drawing/2014/main" id="{5D7A4C4D-AE3A-452C-74AF-8C4E892196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412875"/>
            <a:ext cx="5456237" cy="17589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17EE2F17-46EF-DC3A-7BDC-C4C75D0B0FF0}"/>
              </a:ext>
            </a:extLst>
          </p:cNvPr>
          <p:cNvSpPr>
            <a:spLocks noGrp="1" noChangeArrowheads="1"/>
          </p:cNvSpPr>
          <p:nvPr>
            <p:ph type="title"/>
          </p:nvPr>
        </p:nvSpPr>
        <p:spPr>
          <a:xfrm>
            <a:off x="251520" y="335112"/>
            <a:ext cx="7999413" cy="811212"/>
          </a:xfrm>
        </p:spPr>
        <p:txBody>
          <a:bodyPr/>
          <a:lstStyle/>
          <a:p>
            <a:pPr>
              <a:lnSpc>
                <a:spcPct val="150000"/>
              </a:lnSpc>
            </a:pPr>
            <a:r>
              <a:rPr lang="ja-JP" altLang="en-US" sz="2900" dirty="0"/>
              <a:t>　</a:t>
            </a:r>
            <a:r>
              <a:rPr lang="ja-JP" altLang="en-US" sz="2800" dirty="0"/>
              <a:t>５．写真感光理論　　</a:t>
            </a:r>
            <a:r>
              <a:rPr lang="ja-JP" altLang="en-US" sz="2400" dirty="0"/>
              <a:t>５．３．</a:t>
            </a:r>
            <a:r>
              <a:rPr lang="en-US" altLang="ja-JP" sz="2400" dirty="0"/>
              <a:t>Mitchell</a:t>
            </a:r>
            <a:r>
              <a:rPr lang="ja-JP" altLang="en-US" sz="2400" dirty="0"/>
              <a:t>理論</a:t>
            </a:r>
          </a:p>
        </p:txBody>
      </p:sp>
      <p:sp>
        <p:nvSpPr>
          <p:cNvPr id="7" name="テキスト ボックス 6">
            <a:extLst>
              <a:ext uri="{FF2B5EF4-FFF2-40B4-BE49-F238E27FC236}">
                <a16:creationId xmlns:a16="http://schemas.microsoft.com/office/drawing/2014/main" id="{9601835A-D308-0702-CCA7-41D2019320DF}"/>
              </a:ext>
            </a:extLst>
          </p:cNvPr>
          <p:cNvSpPr txBox="1"/>
          <p:nvPr/>
        </p:nvSpPr>
        <p:spPr>
          <a:xfrm>
            <a:off x="1259632" y="3233475"/>
            <a:ext cx="8192887" cy="2348143"/>
          </a:xfrm>
          <a:prstGeom prst="rect">
            <a:avLst/>
          </a:prstGeom>
          <a:noFill/>
        </p:spPr>
        <p:txBody>
          <a:bodyPr wrap="square" rtlCol="0">
            <a:spAutoFit/>
          </a:bodyPr>
          <a:lstStyle/>
          <a:p>
            <a:pPr marL="354013" indent="-354013">
              <a:lnSpc>
                <a:spcPts val="3200"/>
              </a:lnSpc>
              <a:spcBef>
                <a:spcPts val="500"/>
              </a:spcBef>
            </a:pPr>
            <a:r>
              <a:rPr kumimoji="1" lang="en-US" altLang="ja-JP" dirty="0">
                <a:solidFill>
                  <a:srgbClr val="000099"/>
                </a:solidFill>
              </a:rPr>
              <a:t>Mitchell</a:t>
            </a:r>
            <a:r>
              <a:rPr kumimoji="1" lang="ja-JP" altLang="en-US" dirty="0">
                <a:solidFill>
                  <a:srgbClr val="000099"/>
                </a:solidFill>
              </a:rPr>
              <a:t>は、潜像核形成過程における結晶欠陥の重要性を指摘</a:t>
            </a:r>
          </a:p>
          <a:p>
            <a:pPr marL="719138" indent="-354013">
              <a:lnSpc>
                <a:spcPts val="3200"/>
              </a:lnSpc>
              <a:spcBef>
                <a:spcPts val="500"/>
              </a:spcBef>
            </a:pPr>
            <a:r>
              <a:rPr kumimoji="1" lang="en-US" altLang="ja-JP" dirty="0">
                <a:solidFill>
                  <a:srgbClr val="000099"/>
                </a:solidFill>
              </a:rPr>
              <a:t>1.</a:t>
            </a:r>
            <a:r>
              <a:rPr kumimoji="1" lang="ja-JP" altLang="en-US" dirty="0">
                <a:solidFill>
                  <a:srgbClr val="000099"/>
                </a:solidFill>
              </a:rPr>
              <a:t>　このような位置は潜像核も形成されやすいと考察</a:t>
            </a:r>
          </a:p>
          <a:p>
            <a:pPr marL="719138" indent="-354013">
              <a:lnSpc>
                <a:spcPts val="3200"/>
              </a:lnSpc>
              <a:spcBef>
                <a:spcPts val="500"/>
              </a:spcBef>
            </a:pPr>
            <a:r>
              <a:rPr kumimoji="1" lang="en-US" altLang="ja-JP" dirty="0">
                <a:solidFill>
                  <a:srgbClr val="000099"/>
                </a:solidFill>
              </a:rPr>
              <a:t>2.</a:t>
            </a:r>
            <a:r>
              <a:rPr kumimoji="1" lang="ja-JP" altLang="en-US" dirty="0">
                <a:solidFill>
                  <a:srgbClr val="000099"/>
                </a:solidFill>
              </a:rPr>
              <a:t>　格子間銀イオンが少ないという大結晶での計算結果</a:t>
            </a:r>
          </a:p>
          <a:p>
            <a:pPr marL="354013" indent="-354013">
              <a:lnSpc>
                <a:spcPts val="3200"/>
              </a:lnSpc>
              <a:spcBef>
                <a:spcPts val="500"/>
              </a:spcBef>
            </a:pPr>
            <a:r>
              <a:rPr kumimoji="1" lang="ja-JP" altLang="en-US" dirty="0">
                <a:solidFill>
                  <a:srgbClr val="000099"/>
                </a:solidFill>
              </a:rPr>
              <a:t>	　　　↓</a:t>
            </a:r>
          </a:p>
          <a:p>
            <a:pPr marL="354013" indent="-354013">
              <a:lnSpc>
                <a:spcPts val="3200"/>
              </a:lnSpc>
              <a:spcBef>
                <a:spcPts val="500"/>
              </a:spcBef>
            </a:pPr>
            <a:r>
              <a:rPr kumimoji="1" lang="en-US" altLang="ja-JP" dirty="0">
                <a:solidFill>
                  <a:srgbClr val="000099"/>
                </a:solidFill>
              </a:rPr>
              <a:t>Mitchell (M)</a:t>
            </a:r>
            <a:r>
              <a:rPr kumimoji="1" lang="ja-JP" altLang="en-US" dirty="0">
                <a:solidFill>
                  <a:srgbClr val="000099"/>
                </a:solidFill>
              </a:rPr>
              <a:t>理論を提案</a:t>
            </a:r>
            <a:r>
              <a:rPr kumimoji="1" lang="en-US" altLang="ja-JP" dirty="0">
                <a:solidFill>
                  <a:srgbClr val="000099"/>
                </a:solidFill>
              </a:rPr>
              <a:t>(1958)</a:t>
            </a:r>
          </a:p>
        </p:txBody>
      </p:sp>
    </p:spTree>
    <p:extLst>
      <p:ext uri="{BB962C8B-B14F-4D97-AF65-F5344CB8AC3E}">
        <p14:creationId xmlns:p14="http://schemas.microsoft.com/office/powerpoint/2010/main" val="99252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2D0D036A-56DF-98F4-4B89-4A5778EAE4B9}"/>
              </a:ext>
            </a:extLst>
          </p:cNvPr>
          <p:cNvSpPr>
            <a:spLocks noGrp="1"/>
          </p:cNvSpPr>
          <p:nvPr>
            <p:ph type="sldNum" sz="quarter" idx="12"/>
          </p:nvPr>
        </p:nvSpPr>
        <p:spPr/>
        <p:txBody>
          <a:bodyPr/>
          <a:lstStyle/>
          <a:p>
            <a:fld id="{EA78C787-622B-4E45-948A-6D1219B1CEB8}" type="slidenum">
              <a:rPr lang="en-US" altLang="ja-JP"/>
              <a:pPr/>
              <a:t>17</a:t>
            </a:fld>
            <a:endParaRPr lang="en-US" altLang="ja-JP"/>
          </a:p>
        </p:txBody>
      </p:sp>
      <p:pic>
        <p:nvPicPr>
          <p:cNvPr id="70662" name="Picture 6">
            <a:extLst>
              <a:ext uri="{FF2B5EF4-FFF2-40B4-BE49-F238E27FC236}">
                <a16:creationId xmlns:a16="http://schemas.microsoft.com/office/drawing/2014/main" id="{78D12CAC-3A3E-FA2C-922F-D6B529BC75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75" y="1557338"/>
            <a:ext cx="3559175" cy="45354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7D67D0D1-B35D-5900-71A8-6816045B0A12}"/>
              </a:ext>
            </a:extLst>
          </p:cNvPr>
          <p:cNvSpPr>
            <a:spLocks noGrp="1" noChangeArrowheads="1"/>
          </p:cNvSpPr>
          <p:nvPr>
            <p:ph type="title"/>
          </p:nvPr>
        </p:nvSpPr>
        <p:spPr>
          <a:xfrm>
            <a:off x="251520" y="335112"/>
            <a:ext cx="7999413" cy="811212"/>
          </a:xfrm>
        </p:spPr>
        <p:txBody>
          <a:bodyPr/>
          <a:lstStyle/>
          <a:p>
            <a:pPr>
              <a:lnSpc>
                <a:spcPct val="150000"/>
              </a:lnSpc>
            </a:pPr>
            <a:r>
              <a:rPr lang="ja-JP" altLang="en-US" sz="2900" dirty="0"/>
              <a:t>　</a:t>
            </a:r>
            <a:r>
              <a:rPr lang="ja-JP" altLang="en-US" sz="2800" dirty="0"/>
              <a:t>５．写真感光理論　　</a:t>
            </a:r>
            <a:r>
              <a:rPr lang="ja-JP" altLang="en-US" sz="2400" dirty="0"/>
              <a:t>５．３．</a:t>
            </a:r>
            <a:r>
              <a:rPr lang="en-US" altLang="ja-JP" sz="2400" dirty="0"/>
              <a:t>Mitchell</a:t>
            </a:r>
            <a:r>
              <a:rPr lang="ja-JP" altLang="en-US" sz="2400" dirty="0"/>
              <a:t>理論</a:t>
            </a:r>
          </a:p>
        </p:txBody>
      </p:sp>
      <p:sp>
        <p:nvSpPr>
          <p:cNvPr id="7" name="テキスト ボックス 6">
            <a:extLst>
              <a:ext uri="{FF2B5EF4-FFF2-40B4-BE49-F238E27FC236}">
                <a16:creationId xmlns:a16="http://schemas.microsoft.com/office/drawing/2014/main" id="{AE9743EE-E26F-8003-3CF9-B468ABD3419A}"/>
              </a:ext>
            </a:extLst>
          </p:cNvPr>
          <p:cNvSpPr txBox="1"/>
          <p:nvPr/>
        </p:nvSpPr>
        <p:spPr>
          <a:xfrm>
            <a:off x="395536" y="1436175"/>
            <a:ext cx="7999413" cy="4857740"/>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①　自由電子と自由正孔の生成　　</a:t>
            </a:r>
          </a:p>
          <a:p>
            <a:pPr marL="354013">
              <a:lnSpc>
                <a:spcPts val="3200"/>
              </a:lnSpc>
              <a:spcBef>
                <a:spcPts val="500"/>
              </a:spcBef>
            </a:pPr>
            <a:r>
              <a:rPr kumimoji="1" lang="ja-JP" altLang="en-US" sz="2000" dirty="0">
                <a:solidFill>
                  <a:srgbClr val="000099"/>
                </a:solidFill>
              </a:rPr>
              <a:t>光吸収により自由電子と自由正孔が生成</a:t>
            </a:r>
          </a:p>
          <a:p>
            <a:pPr>
              <a:lnSpc>
                <a:spcPts val="3200"/>
              </a:lnSpc>
              <a:spcBef>
                <a:spcPts val="500"/>
              </a:spcBef>
            </a:pPr>
            <a:r>
              <a:rPr kumimoji="1" lang="ja-JP" altLang="en-US" sz="2000" dirty="0">
                <a:solidFill>
                  <a:srgbClr val="000099"/>
                </a:solidFill>
              </a:rPr>
              <a:t>②　正孔の捕獲と格子間銀イオンの生成　　</a:t>
            </a:r>
          </a:p>
          <a:p>
            <a:pPr marL="719138" indent="-365125">
              <a:lnSpc>
                <a:spcPts val="3200"/>
              </a:lnSpc>
              <a:spcBef>
                <a:spcPts val="500"/>
              </a:spcBef>
            </a:pPr>
            <a:r>
              <a:rPr kumimoji="1" lang="ja-JP" altLang="en-US" sz="2000" dirty="0">
                <a:solidFill>
                  <a:srgbClr val="000099"/>
                </a:solidFill>
              </a:rPr>
              <a:t>欠陥部位や，化学増感のうちの</a:t>
            </a:r>
            <a:br>
              <a:rPr kumimoji="1" lang="en-US" altLang="ja-JP" sz="2000" dirty="0">
                <a:solidFill>
                  <a:srgbClr val="000099"/>
                </a:solidFill>
              </a:rPr>
            </a:br>
            <a:r>
              <a:rPr kumimoji="1" lang="ja-JP" altLang="en-US" sz="2000" dirty="0">
                <a:solidFill>
                  <a:srgbClr val="000099"/>
                </a:solidFill>
              </a:rPr>
              <a:t>硫黄増感核は正孔トラップとして作用</a:t>
            </a:r>
          </a:p>
          <a:p>
            <a:pPr marL="354013">
              <a:lnSpc>
                <a:spcPts val="3200"/>
              </a:lnSpc>
              <a:spcBef>
                <a:spcPts val="500"/>
              </a:spcBef>
            </a:pPr>
            <a:r>
              <a:rPr kumimoji="1" lang="ja-JP" altLang="en-US" sz="2000" dirty="0">
                <a:solidFill>
                  <a:srgbClr val="000099"/>
                </a:solidFill>
              </a:rPr>
              <a:t>正孔が捕獲されて正孔トラップは正に帯電</a:t>
            </a:r>
          </a:p>
          <a:p>
            <a:pPr marL="719138" indent="-365125">
              <a:lnSpc>
                <a:spcPts val="3200"/>
              </a:lnSpc>
              <a:spcBef>
                <a:spcPts val="500"/>
              </a:spcBef>
            </a:pPr>
            <a:r>
              <a:rPr kumimoji="1" lang="ja-JP" altLang="en-US" sz="2000" dirty="0">
                <a:solidFill>
                  <a:srgbClr val="000099"/>
                </a:solidFill>
              </a:rPr>
              <a:t>正電荷過剰になり、隣の格子点の</a:t>
            </a:r>
            <a:br>
              <a:rPr kumimoji="1" lang="en-US" altLang="ja-JP" sz="2000" dirty="0">
                <a:solidFill>
                  <a:srgbClr val="000099"/>
                </a:solidFill>
              </a:rPr>
            </a:br>
            <a:r>
              <a:rPr kumimoji="1" lang="ja-JP" altLang="en-US" sz="2000" dirty="0">
                <a:solidFill>
                  <a:srgbClr val="000099"/>
                </a:solidFill>
              </a:rPr>
              <a:t>銀イオンを格子間銀イオンとして</a:t>
            </a:r>
            <a:br>
              <a:rPr kumimoji="1" lang="en-US" altLang="ja-JP" sz="2000" dirty="0">
                <a:solidFill>
                  <a:srgbClr val="000099"/>
                </a:solidFill>
              </a:rPr>
            </a:br>
            <a:r>
              <a:rPr kumimoji="1" lang="ja-JP" altLang="en-US" sz="2000" dirty="0">
                <a:solidFill>
                  <a:srgbClr val="000099"/>
                </a:solidFill>
              </a:rPr>
              <a:t>格子間に放出</a:t>
            </a:r>
          </a:p>
          <a:p>
            <a:pPr marL="354013">
              <a:lnSpc>
                <a:spcPts val="3200"/>
              </a:lnSpc>
              <a:spcBef>
                <a:spcPts val="500"/>
              </a:spcBef>
            </a:pPr>
            <a:r>
              <a:rPr kumimoji="1" lang="ja-JP" altLang="en-US" sz="2000" dirty="0">
                <a:solidFill>
                  <a:srgbClr val="000099"/>
                </a:solidFill>
              </a:rPr>
              <a:t>正孔トラップが再生される。</a:t>
            </a:r>
          </a:p>
          <a:p>
            <a:endParaRPr kumimoji="1" lang="ja-JP"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2D0D036A-56DF-98F4-4B89-4A5778EAE4B9}"/>
              </a:ext>
            </a:extLst>
          </p:cNvPr>
          <p:cNvSpPr>
            <a:spLocks noGrp="1"/>
          </p:cNvSpPr>
          <p:nvPr>
            <p:ph type="sldNum" sz="quarter" idx="12"/>
          </p:nvPr>
        </p:nvSpPr>
        <p:spPr/>
        <p:txBody>
          <a:bodyPr/>
          <a:lstStyle/>
          <a:p>
            <a:fld id="{EA78C787-622B-4E45-948A-6D1219B1CEB8}" type="slidenum">
              <a:rPr lang="en-US" altLang="ja-JP"/>
              <a:pPr/>
              <a:t>18</a:t>
            </a:fld>
            <a:endParaRPr lang="en-US" altLang="ja-JP"/>
          </a:p>
        </p:txBody>
      </p:sp>
      <p:pic>
        <p:nvPicPr>
          <p:cNvPr id="70662" name="Picture 6">
            <a:extLst>
              <a:ext uri="{FF2B5EF4-FFF2-40B4-BE49-F238E27FC236}">
                <a16:creationId xmlns:a16="http://schemas.microsoft.com/office/drawing/2014/main" id="{78D12CAC-3A3E-FA2C-922F-D6B529BC75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75" y="1557338"/>
            <a:ext cx="3559175" cy="45354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7D67D0D1-B35D-5900-71A8-6816045B0A12}"/>
              </a:ext>
            </a:extLst>
          </p:cNvPr>
          <p:cNvSpPr>
            <a:spLocks noGrp="1" noChangeArrowheads="1"/>
          </p:cNvSpPr>
          <p:nvPr>
            <p:ph type="title"/>
          </p:nvPr>
        </p:nvSpPr>
        <p:spPr>
          <a:xfrm>
            <a:off x="251520" y="335112"/>
            <a:ext cx="7999413" cy="811212"/>
          </a:xfrm>
        </p:spPr>
        <p:txBody>
          <a:bodyPr/>
          <a:lstStyle/>
          <a:p>
            <a:pPr>
              <a:lnSpc>
                <a:spcPct val="150000"/>
              </a:lnSpc>
            </a:pPr>
            <a:r>
              <a:rPr lang="ja-JP" altLang="en-US" sz="2900" dirty="0"/>
              <a:t>　</a:t>
            </a:r>
            <a:r>
              <a:rPr lang="ja-JP" altLang="en-US" sz="2800" dirty="0"/>
              <a:t>５．写真感光理論　　</a:t>
            </a:r>
            <a:r>
              <a:rPr lang="ja-JP" altLang="en-US" sz="2400" dirty="0"/>
              <a:t>５．３．</a:t>
            </a:r>
            <a:r>
              <a:rPr lang="en-US" altLang="ja-JP" sz="2400" dirty="0"/>
              <a:t>Mitchell</a:t>
            </a:r>
            <a:r>
              <a:rPr lang="ja-JP" altLang="en-US" sz="2400" dirty="0"/>
              <a:t>理論</a:t>
            </a:r>
          </a:p>
        </p:txBody>
      </p:sp>
      <p:sp>
        <p:nvSpPr>
          <p:cNvPr id="7" name="テキスト ボックス 6">
            <a:extLst>
              <a:ext uri="{FF2B5EF4-FFF2-40B4-BE49-F238E27FC236}">
                <a16:creationId xmlns:a16="http://schemas.microsoft.com/office/drawing/2014/main" id="{AE9743EE-E26F-8003-3CF9-B468ABD3419A}"/>
              </a:ext>
            </a:extLst>
          </p:cNvPr>
          <p:cNvSpPr txBox="1"/>
          <p:nvPr/>
        </p:nvSpPr>
        <p:spPr>
          <a:xfrm>
            <a:off x="395536" y="1436175"/>
            <a:ext cx="7999413" cy="5306581"/>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③　正孔の除去　　</a:t>
            </a:r>
          </a:p>
          <a:p>
            <a:pPr marL="719138" indent="-365125">
              <a:lnSpc>
                <a:spcPts val="3000"/>
              </a:lnSpc>
              <a:spcBef>
                <a:spcPts val="500"/>
              </a:spcBef>
            </a:pPr>
            <a:r>
              <a:rPr kumimoji="1" lang="ja-JP" altLang="en-US" sz="2000" dirty="0">
                <a:solidFill>
                  <a:srgbClr val="000099"/>
                </a:solidFill>
              </a:rPr>
              <a:t>このトラップが再び正孔を捕獲する</a:t>
            </a:r>
          </a:p>
          <a:p>
            <a:pPr marL="719138" indent="-365125">
              <a:lnSpc>
                <a:spcPts val="3000"/>
              </a:lnSpc>
              <a:spcBef>
                <a:spcPts val="0"/>
              </a:spcBef>
            </a:pPr>
            <a:r>
              <a:rPr kumimoji="1" lang="ja-JP" altLang="en-US" sz="2000" dirty="0">
                <a:solidFill>
                  <a:srgbClr val="000099"/>
                </a:solidFill>
              </a:rPr>
              <a:t>	↓</a:t>
            </a:r>
          </a:p>
          <a:p>
            <a:pPr marL="719138" indent="-365125">
              <a:lnSpc>
                <a:spcPts val="3000"/>
              </a:lnSpc>
              <a:spcBef>
                <a:spcPts val="0"/>
              </a:spcBef>
            </a:pPr>
            <a:r>
              <a:rPr kumimoji="1" lang="ja-JP" altLang="en-US" sz="2000" dirty="0">
                <a:solidFill>
                  <a:srgbClr val="000099"/>
                </a:solidFill>
              </a:rPr>
              <a:t>２個の捕獲された正孔により</a:t>
            </a:r>
            <a:r>
              <a:rPr kumimoji="1" lang="en-US" altLang="ja-JP" sz="2000" dirty="0">
                <a:solidFill>
                  <a:srgbClr val="000099"/>
                </a:solidFill>
              </a:rPr>
              <a:t>Br</a:t>
            </a:r>
            <a:r>
              <a:rPr kumimoji="1" lang="en-US" altLang="ja-JP" sz="2000" baseline="-25000" dirty="0">
                <a:solidFill>
                  <a:srgbClr val="000099"/>
                </a:solidFill>
              </a:rPr>
              <a:t>2</a:t>
            </a:r>
            <a:r>
              <a:rPr kumimoji="1" lang="ja-JP" altLang="en-US" sz="2000" dirty="0">
                <a:solidFill>
                  <a:srgbClr val="000099"/>
                </a:solidFill>
              </a:rPr>
              <a:t>分子を形成</a:t>
            </a:r>
          </a:p>
          <a:p>
            <a:pPr marL="719138" indent="-365125">
              <a:lnSpc>
                <a:spcPts val="3000"/>
              </a:lnSpc>
              <a:spcBef>
                <a:spcPts val="500"/>
              </a:spcBef>
            </a:pPr>
            <a:r>
              <a:rPr kumimoji="1" lang="en-US" altLang="ja-JP" sz="2000" dirty="0">
                <a:solidFill>
                  <a:srgbClr val="000099"/>
                </a:solidFill>
              </a:rPr>
              <a:t>Br</a:t>
            </a:r>
            <a:r>
              <a:rPr kumimoji="1" lang="en-US" altLang="ja-JP" sz="2000" baseline="-25000" dirty="0">
                <a:solidFill>
                  <a:srgbClr val="000099"/>
                </a:solidFill>
              </a:rPr>
              <a:t>2</a:t>
            </a:r>
            <a:r>
              <a:rPr kumimoji="1" lang="ja-JP" altLang="en-US" sz="2000" dirty="0">
                <a:solidFill>
                  <a:srgbClr val="000099"/>
                </a:solidFill>
              </a:rPr>
              <a:t>分子は、ゼラチンや，微小な銀核などと</a:t>
            </a:r>
            <a:br>
              <a:rPr kumimoji="1" lang="en-US" altLang="ja-JP" sz="2000" dirty="0">
                <a:solidFill>
                  <a:srgbClr val="000099"/>
                </a:solidFill>
              </a:rPr>
            </a:br>
            <a:r>
              <a:rPr kumimoji="1" lang="ja-JP" altLang="en-US" sz="2000" dirty="0">
                <a:solidFill>
                  <a:srgbClr val="000099"/>
                </a:solidFill>
              </a:rPr>
              <a:t>反応して、除去</a:t>
            </a:r>
          </a:p>
          <a:p>
            <a:pPr>
              <a:lnSpc>
                <a:spcPts val="3000"/>
              </a:lnSpc>
              <a:spcBef>
                <a:spcPts val="500"/>
              </a:spcBef>
            </a:pPr>
            <a:r>
              <a:rPr kumimoji="1" lang="ja-JP" altLang="en-US" sz="2000" dirty="0">
                <a:solidFill>
                  <a:srgbClr val="000099"/>
                </a:solidFill>
              </a:rPr>
              <a:t>④　電子トラップの生成　　</a:t>
            </a:r>
          </a:p>
          <a:p>
            <a:pPr marL="719138" indent="-365125">
              <a:lnSpc>
                <a:spcPts val="3000"/>
              </a:lnSpc>
              <a:spcBef>
                <a:spcPts val="500"/>
              </a:spcBef>
            </a:pPr>
            <a:r>
              <a:rPr kumimoji="1" lang="ja-JP" altLang="en-US" sz="2000" dirty="0">
                <a:solidFill>
                  <a:srgbClr val="000099"/>
                </a:solidFill>
              </a:rPr>
              <a:t>正孔トラップから放出された格子間銀</a:t>
            </a:r>
            <a:br>
              <a:rPr kumimoji="1" lang="en-US" altLang="ja-JP" sz="2000" dirty="0">
                <a:solidFill>
                  <a:srgbClr val="000099"/>
                </a:solidFill>
              </a:rPr>
            </a:br>
            <a:r>
              <a:rPr kumimoji="1" lang="ja-JP" altLang="en-US" sz="2000" dirty="0">
                <a:solidFill>
                  <a:srgbClr val="000099"/>
                </a:solidFill>
              </a:rPr>
              <a:t>イオンが他の欠陥部位に接近</a:t>
            </a:r>
          </a:p>
          <a:p>
            <a:pPr marL="719138" indent="-365125">
              <a:lnSpc>
                <a:spcPts val="3000"/>
              </a:lnSpc>
              <a:spcBef>
                <a:spcPts val="0"/>
              </a:spcBef>
            </a:pPr>
            <a:r>
              <a:rPr kumimoji="1" lang="ja-JP" altLang="en-US" sz="2000" dirty="0">
                <a:solidFill>
                  <a:srgbClr val="000099"/>
                </a:solidFill>
              </a:rPr>
              <a:t>	↓</a:t>
            </a:r>
          </a:p>
          <a:p>
            <a:pPr marL="719138" indent="-365125">
              <a:lnSpc>
                <a:spcPts val="3000"/>
              </a:lnSpc>
              <a:spcBef>
                <a:spcPts val="0"/>
              </a:spcBef>
            </a:pPr>
            <a:r>
              <a:rPr kumimoji="1" lang="ja-JP" altLang="en-US" sz="2000" dirty="0">
                <a:solidFill>
                  <a:srgbClr val="000099"/>
                </a:solidFill>
              </a:rPr>
              <a:t>その部分に正の過剰電荷を生じる </a:t>
            </a:r>
          </a:p>
          <a:p>
            <a:pPr marL="719138" indent="-365125">
              <a:lnSpc>
                <a:spcPts val="3000"/>
              </a:lnSpc>
              <a:spcBef>
                <a:spcPts val="500"/>
              </a:spcBef>
            </a:pPr>
            <a:r>
              <a:rPr kumimoji="1" lang="en-US" altLang="ja-JP" sz="2000" dirty="0">
                <a:solidFill>
                  <a:srgbClr val="000099"/>
                </a:solidFill>
              </a:rPr>
              <a:t>= </a:t>
            </a:r>
            <a:r>
              <a:rPr kumimoji="1" lang="ja-JP" altLang="en-US" sz="2000" dirty="0">
                <a:solidFill>
                  <a:srgbClr val="000099"/>
                </a:solidFill>
              </a:rPr>
              <a:t>有効な電子トラップとなる。</a:t>
            </a:r>
          </a:p>
          <a:p>
            <a:endParaRPr kumimoji="1" lang="ja-JP" altLang="en-US" dirty="0"/>
          </a:p>
        </p:txBody>
      </p:sp>
    </p:spTree>
    <p:extLst>
      <p:ext uri="{BB962C8B-B14F-4D97-AF65-F5344CB8AC3E}">
        <p14:creationId xmlns:p14="http://schemas.microsoft.com/office/powerpoint/2010/main" val="250987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7867E9F8-A11D-208A-04DD-BD64F0C7F70F}"/>
              </a:ext>
            </a:extLst>
          </p:cNvPr>
          <p:cNvSpPr>
            <a:spLocks noGrp="1"/>
          </p:cNvSpPr>
          <p:nvPr>
            <p:ph type="sldNum" sz="quarter" idx="12"/>
          </p:nvPr>
        </p:nvSpPr>
        <p:spPr/>
        <p:txBody>
          <a:bodyPr/>
          <a:lstStyle/>
          <a:p>
            <a:fld id="{81C45D51-D3EE-416E-B60E-FCEE96064F85}" type="slidenum">
              <a:rPr lang="en-US" altLang="ja-JP"/>
              <a:pPr/>
              <a:t>19</a:t>
            </a:fld>
            <a:endParaRPr lang="en-US" altLang="ja-JP"/>
          </a:p>
        </p:txBody>
      </p:sp>
      <p:pic>
        <p:nvPicPr>
          <p:cNvPr id="162820" name="Picture 4">
            <a:extLst>
              <a:ext uri="{FF2B5EF4-FFF2-40B4-BE49-F238E27FC236}">
                <a16:creationId xmlns:a16="http://schemas.microsoft.com/office/drawing/2014/main" id="{0ABDD0A2-EBFA-84F5-5716-E86ED446E7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557338"/>
            <a:ext cx="3559175" cy="45354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2FD14FFC-8251-1550-FC33-241D352489CC}"/>
              </a:ext>
            </a:extLst>
          </p:cNvPr>
          <p:cNvSpPr>
            <a:spLocks noGrp="1" noChangeArrowheads="1"/>
          </p:cNvSpPr>
          <p:nvPr>
            <p:ph type="title"/>
          </p:nvPr>
        </p:nvSpPr>
        <p:spPr>
          <a:xfrm>
            <a:off x="251520" y="335112"/>
            <a:ext cx="7999413" cy="811212"/>
          </a:xfrm>
        </p:spPr>
        <p:txBody>
          <a:bodyPr/>
          <a:lstStyle/>
          <a:p>
            <a:pPr>
              <a:lnSpc>
                <a:spcPct val="150000"/>
              </a:lnSpc>
            </a:pPr>
            <a:r>
              <a:rPr lang="ja-JP" altLang="en-US" sz="2900" dirty="0"/>
              <a:t>　</a:t>
            </a:r>
            <a:r>
              <a:rPr lang="ja-JP" altLang="en-US" sz="2800" dirty="0"/>
              <a:t>５．写真感光理論　　</a:t>
            </a:r>
            <a:r>
              <a:rPr lang="ja-JP" altLang="en-US" sz="2400" dirty="0"/>
              <a:t>５．３．</a:t>
            </a:r>
            <a:r>
              <a:rPr lang="en-US" altLang="ja-JP" sz="2400" dirty="0"/>
              <a:t>Mitchell</a:t>
            </a:r>
            <a:r>
              <a:rPr lang="ja-JP" altLang="en-US" sz="2400" dirty="0"/>
              <a:t>理論</a:t>
            </a:r>
          </a:p>
        </p:txBody>
      </p:sp>
      <p:sp>
        <p:nvSpPr>
          <p:cNvPr id="6" name="テキスト ボックス 5">
            <a:extLst>
              <a:ext uri="{FF2B5EF4-FFF2-40B4-BE49-F238E27FC236}">
                <a16:creationId xmlns:a16="http://schemas.microsoft.com/office/drawing/2014/main" id="{7E319991-5735-CDDE-E0EA-B60701002E06}"/>
              </a:ext>
            </a:extLst>
          </p:cNvPr>
          <p:cNvSpPr txBox="1"/>
          <p:nvPr/>
        </p:nvSpPr>
        <p:spPr>
          <a:xfrm>
            <a:off x="395536" y="1436175"/>
            <a:ext cx="7999413" cy="5306581"/>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⑤　初潜像核の形成　　</a:t>
            </a:r>
          </a:p>
          <a:p>
            <a:pPr marL="625475" indent="-271463">
              <a:lnSpc>
                <a:spcPts val="3000"/>
              </a:lnSpc>
              <a:spcBef>
                <a:spcPts val="500"/>
              </a:spcBef>
            </a:pPr>
            <a:r>
              <a:rPr kumimoji="1" lang="ja-JP" altLang="en-US" sz="2000" dirty="0">
                <a:solidFill>
                  <a:srgbClr val="000099"/>
                </a:solidFill>
              </a:rPr>
              <a:t>電子トラップが電子を捕獲</a:t>
            </a:r>
          </a:p>
          <a:p>
            <a:pPr marL="625475" indent="-271463">
              <a:lnSpc>
                <a:spcPts val="3000"/>
              </a:lnSpc>
              <a:spcBef>
                <a:spcPts val="0"/>
              </a:spcBef>
            </a:pPr>
            <a:r>
              <a:rPr kumimoji="1" lang="ja-JP" altLang="en-US" sz="2000" dirty="0">
                <a:solidFill>
                  <a:srgbClr val="000099"/>
                </a:solidFill>
              </a:rPr>
              <a:t>	↓</a:t>
            </a:r>
          </a:p>
          <a:p>
            <a:pPr marL="625475" indent="-271463">
              <a:lnSpc>
                <a:spcPts val="3000"/>
              </a:lnSpc>
              <a:spcBef>
                <a:spcPts val="0"/>
              </a:spcBef>
            </a:pPr>
            <a:r>
              <a:rPr kumimoji="1" lang="ja-JP" altLang="en-US" sz="2000" dirty="0">
                <a:solidFill>
                  <a:srgbClr val="000099"/>
                </a:solidFill>
              </a:rPr>
              <a:t>初潜像核 </a:t>
            </a:r>
            <a:r>
              <a:rPr kumimoji="1" lang="en-US" altLang="ja-JP" sz="2000" dirty="0">
                <a:solidFill>
                  <a:srgbClr val="000099"/>
                </a:solidFill>
              </a:rPr>
              <a:t>=</a:t>
            </a:r>
            <a:r>
              <a:rPr kumimoji="1" lang="ja-JP" altLang="en-US" sz="2000" dirty="0">
                <a:solidFill>
                  <a:srgbClr val="000099"/>
                </a:solidFill>
              </a:rPr>
              <a:t>銀原子１個の核を形成</a:t>
            </a:r>
          </a:p>
          <a:p>
            <a:pPr marL="625475" indent="-271463">
              <a:lnSpc>
                <a:spcPts val="3000"/>
              </a:lnSpc>
              <a:spcBef>
                <a:spcPts val="500"/>
              </a:spcBef>
            </a:pPr>
            <a:r>
              <a:rPr kumimoji="1" lang="ja-JP" altLang="en-US" sz="2000" dirty="0">
                <a:solidFill>
                  <a:srgbClr val="000099"/>
                </a:solidFill>
              </a:rPr>
              <a:t>ここへ再び格子間銀イオンが接近する</a:t>
            </a:r>
          </a:p>
          <a:p>
            <a:pPr marL="625475" indent="-271463">
              <a:lnSpc>
                <a:spcPts val="3000"/>
              </a:lnSpc>
              <a:spcBef>
                <a:spcPts val="0"/>
              </a:spcBef>
            </a:pPr>
            <a:r>
              <a:rPr kumimoji="1" lang="ja-JP" altLang="en-US" sz="2000" dirty="0">
                <a:solidFill>
                  <a:srgbClr val="000099"/>
                </a:solidFill>
              </a:rPr>
              <a:t>	↓</a:t>
            </a:r>
          </a:p>
          <a:p>
            <a:pPr marL="354013">
              <a:lnSpc>
                <a:spcPts val="3000"/>
              </a:lnSpc>
              <a:spcBef>
                <a:spcPts val="0"/>
              </a:spcBef>
            </a:pPr>
            <a:r>
              <a:rPr kumimoji="1" lang="ja-JP" altLang="en-US" sz="2000" dirty="0">
                <a:solidFill>
                  <a:srgbClr val="000099"/>
                </a:solidFill>
              </a:rPr>
              <a:t>電子トラップの再生</a:t>
            </a:r>
          </a:p>
          <a:p>
            <a:pPr>
              <a:lnSpc>
                <a:spcPts val="3000"/>
              </a:lnSpc>
              <a:spcBef>
                <a:spcPts val="500"/>
              </a:spcBef>
            </a:pPr>
            <a:r>
              <a:rPr kumimoji="1" lang="ja-JP" altLang="en-US" sz="2000" dirty="0">
                <a:solidFill>
                  <a:srgbClr val="000099"/>
                </a:solidFill>
              </a:rPr>
              <a:t>⑥　潜像核の形成　　</a:t>
            </a:r>
          </a:p>
          <a:p>
            <a:pPr marL="625475" indent="-271463">
              <a:lnSpc>
                <a:spcPts val="3000"/>
              </a:lnSpc>
              <a:spcBef>
                <a:spcPts val="500"/>
              </a:spcBef>
            </a:pPr>
            <a:r>
              <a:rPr kumimoji="1" lang="ja-JP" altLang="en-US" sz="2000" dirty="0">
                <a:solidFill>
                  <a:srgbClr val="000099"/>
                </a:solidFill>
              </a:rPr>
              <a:t>同じ過程の繰り返し</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a:t>
            </a:r>
            <a:r>
              <a:rPr kumimoji="1" lang="ja-JP" altLang="en-US" sz="2000" dirty="0">
                <a:solidFill>
                  <a:srgbClr val="000099"/>
                </a:solidFill>
              </a:rPr>
              <a:t>銀原子３個の銀核を形成</a:t>
            </a:r>
          </a:p>
          <a:p>
            <a:pPr marL="625475" indent="-271463">
              <a:lnSpc>
                <a:spcPts val="3000"/>
              </a:lnSpc>
              <a:spcBef>
                <a:spcPts val="500"/>
              </a:spcBef>
            </a:pPr>
            <a:r>
              <a:rPr kumimoji="1" lang="ja-JP" altLang="en-US" sz="2000" dirty="0">
                <a:solidFill>
                  <a:srgbClr val="000099"/>
                </a:solidFill>
              </a:rPr>
              <a:t>格子間銀イオンを１個吸着して</a:t>
            </a:r>
            <a:r>
              <a:rPr kumimoji="1" lang="en-US" altLang="ja-JP" sz="2000" dirty="0">
                <a:solidFill>
                  <a:srgbClr val="000099"/>
                </a:solidFill>
              </a:rPr>
              <a:t>Ag</a:t>
            </a:r>
            <a:r>
              <a:rPr kumimoji="1" lang="en-US" altLang="ja-JP" sz="2000" baseline="-25000" dirty="0">
                <a:solidFill>
                  <a:srgbClr val="000099"/>
                </a:solidFill>
              </a:rPr>
              <a:t>4</a:t>
            </a:r>
            <a:r>
              <a:rPr kumimoji="1" lang="en-US" altLang="ja-JP" sz="2000" baseline="30000" dirty="0">
                <a:solidFill>
                  <a:srgbClr val="000099"/>
                </a:solidFill>
              </a:rPr>
              <a:t>+</a:t>
            </a:r>
            <a:r>
              <a:rPr kumimoji="1" lang="ja-JP" altLang="en-US" sz="2000" dirty="0">
                <a:solidFill>
                  <a:srgbClr val="000099"/>
                </a:solidFill>
              </a:rPr>
              <a:t>核</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a:t>
            </a:r>
            <a:r>
              <a:rPr kumimoji="1" lang="ja-JP" altLang="en-US" sz="2000" dirty="0">
                <a:solidFill>
                  <a:srgbClr val="000099"/>
                </a:solidFill>
              </a:rPr>
              <a:t>安定で，現像可能な潜像核</a:t>
            </a:r>
          </a:p>
          <a:p>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686E8E7B-4494-BD12-9D70-ECCBF6589721}"/>
              </a:ext>
            </a:extLst>
          </p:cNvPr>
          <p:cNvSpPr>
            <a:spLocks noGrp="1" noChangeArrowheads="1"/>
          </p:cNvSpPr>
          <p:nvPr>
            <p:ph type="title"/>
          </p:nvPr>
        </p:nvSpPr>
        <p:spPr>
          <a:xfrm>
            <a:off x="251520" y="459158"/>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4" name="スライド番号プレースホルダー 5">
            <a:extLst>
              <a:ext uri="{FF2B5EF4-FFF2-40B4-BE49-F238E27FC236}">
                <a16:creationId xmlns:a16="http://schemas.microsoft.com/office/drawing/2014/main" id="{4F8F6021-6D57-52A4-8ACD-87BC969CC0FF}"/>
              </a:ext>
            </a:extLst>
          </p:cNvPr>
          <p:cNvSpPr>
            <a:spLocks noGrp="1"/>
          </p:cNvSpPr>
          <p:nvPr>
            <p:ph type="sldNum" sz="quarter" idx="12"/>
          </p:nvPr>
        </p:nvSpPr>
        <p:spPr/>
        <p:txBody>
          <a:bodyPr/>
          <a:lstStyle/>
          <a:p>
            <a:fld id="{EE933C5B-C378-4547-B281-E4E570142E27}" type="slidenum">
              <a:rPr lang="en-US" altLang="ja-JP"/>
              <a:pPr/>
              <a:t>2</a:t>
            </a:fld>
            <a:endParaRPr lang="en-US" altLang="ja-JP"/>
          </a:p>
        </p:txBody>
      </p:sp>
      <p:sp>
        <p:nvSpPr>
          <p:cNvPr id="5" name="テキスト ボックス 4">
            <a:extLst>
              <a:ext uri="{FF2B5EF4-FFF2-40B4-BE49-F238E27FC236}">
                <a16:creationId xmlns:a16="http://schemas.microsoft.com/office/drawing/2014/main" id="{0F19F524-F398-6A5D-AE4F-884B60EADC0E}"/>
              </a:ext>
            </a:extLst>
          </p:cNvPr>
          <p:cNvSpPr txBox="1"/>
          <p:nvPr/>
        </p:nvSpPr>
        <p:spPr>
          <a:xfrm>
            <a:off x="827584" y="1412776"/>
            <a:ext cx="7783389" cy="3767698"/>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ハロゲン化銀感光材料：露光による変化はそのままでは観察できない。</a:t>
            </a:r>
          </a:p>
          <a:p>
            <a:pPr marL="447675" indent="-177800">
              <a:lnSpc>
                <a:spcPts val="3000"/>
              </a:lnSpc>
              <a:spcBef>
                <a:spcPts val="500"/>
              </a:spcBef>
            </a:pPr>
            <a:r>
              <a:rPr kumimoji="1" lang="ja-JP" altLang="en-US" sz="2000" dirty="0">
                <a:solidFill>
                  <a:srgbClr val="000099"/>
                </a:solidFill>
              </a:rPr>
              <a:t>露光 → 像の形成</a:t>
            </a:r>
            <a:br>
              <a:rPr kumimoji="1" lang="en-US" altLang="ja-JP" sz="2000" dirty="0">
                <a:solidFill>
                  <a:srgbClr val="000099"/>
                </a:solidFill>
              </a:rPr>
            </a:br>
            <a:r>
              <a:rPr kumimoji="1" lang="ja-JP" altLang="en-US" sz="2000" dirty="0">
                <a:solidFill>
                  <a:srgbClr val="000099"/>
                </a:solidFill>
              </a:rPr>
              <a:t> この像は目に見えない </a:t>
            </a:r>
            <a:r>
              <a:rPr kumimoji="1" lang="en-US" altLang="ja-JP" sz="2000" dirty="0">
                <a:solidFill>
                  <a:srgbClr val="000099"/>
                </a:solidFill>
              </a:rPr>
              <a:t>= </a:t>
            </a:r>
            <a:r>
              <a:rPr kumimoji="1" lang="ja-JP" altLang="en-US" sz="2000" dirty="0">
                <a:solidFill>
                  <a:srgbClr val="000099"/>
                </a:solidFill>
              </a:rPr>
              <a:t>潜像</a:t>
            </a:r>
            <a:r>
              <a:rPr kumimoji="1" lang="en-US" altLang="ja-JP" sz="2000" dirty="0">
                <a:solidFill>
                  <a:srgbClr val="000099"/>
                </a:solidFill>
              </a:rPr>
              <a:t>(latent image)</a:t>
            </a:r>
          </a:p>
          <a:p>
            <a:pPr marL="177800" indent="-177800">
              <a:lnSpc>
                <a:spcPts val="3000"/>
              </a:lnSpc>
              <a:spcBef>
                <a:spcPts val="500"/>
              </a:spcBef>
            </a:pPr>
            <a:r>
              <a:rPr kumimoji="1" lang="ja-JP" altLang="en-US" sz="2000" dirty="0">
                <a:solidFill>
                  <a:srgbClr val="000099"/>
                </a:solidFill>
              </a:rPr>
              <a:t>現像処理を行うことで可視化する</a:t>
            </a:r>
            <a:endParaRPr kumimoji="1" lang="en-US" altLang="ja-JP" sz="2000" dirty="0">
              <a:solidFill>
                <a:srgbClr val="000099"/>
              </a:solidFill>
            </a:endParaRPr>
          </a:p>
          <a:p>
            <a:pPr marL="447675" indent="-177800">
              <a:lnSpc>
                <a:spcPts val="3000"/>
              </a:lnSpc>
              <a:spcBef>
                <a:spcPts val="500"/>
              </a:spcBef>
            </a:pPr>
            <a:r>
              <a:rPr kumimoji="1" lang="ja-JP" altLang="en-US" sz="2000" dirty="0">
                <a:solidFill>
                  <a:srgbClr val="000099"/>
                </a:solidFill>
              </a:rPr>
              <a:t>現像処理 </a:t>
            </a:r>
            <a:r>
              <a:rPr kumimoji="1" lang="en-US" altLang="ja-JP" sz="2000" dirty="0">
                <a:solidFill>
                  <a:srgbClr val="000099"/>
                </a:solidFill>
              </a:rPr>
              <a:t>= </a:t>
            </a:r>
            <a:r>
              <a:rPr kumimoji="1" lang="ja-JP" altLang="en-US" sz="2000" dirty="0">
                <a:solidFill>
                  <a:srgbClr val="000099"/>
                </a:solidFill>
              </a:rPr>
              <a:t>還元剤を含む溶液</a:t>
            </a:r>
            <a:r>
              <a:rPr kumimoji="1" lang="en-US" altLang="ja-JP" sz="2000" dirty="0">
                <a:solidFill>
                  <a:srgbClr val="000099"/>
                </a:solidFill>
              </a:rPr>
              <a:t>(</a:t>
            </a:r>
            <a:r>
              <a:rPr kumimoji="1" lang="ja-JP" altLang="en-US" sz="2000" dirty="0">
                <a:solidFill>
                  <a:srgbClr val="000099"/>
                </a:solidFill>
              </a:rPr>
              <a:t>現像液</a:t>
            </a:r>
            <a:r>
              <a:rPr kumimoji="1" lang="en-US" altLang="ja-JP" sz="2000" dirty="0">
                <a:solidFill>
                  <a:srgbClr val="000099"/>
                </a:solidFill>
              </a:rPr>
              <a:t>)</a:t>
            </a:r>
            <a:r>
              <a:rPr kumimoji="1" lang="ja-JP" altLang="en-US" sz="2000" dirty="0">
                <a:solidFill>
                  <a:srgbClr val="000099"/>
                </a:solidFill>
              </a:rPr>
              <a:t>への浸漬</a:t>
            </a:r>
            <a:br>
              <a:rPr kumimoji="1" lang="en-US" altLang="ja-JP" sz="2000" dirty="0">
                <a:solidFill>
                  <a:srgbClr val="000099"/>
                </a:solidFill>
              </a:rPr>
            </a:br>
            <a:r>
              <a:rPr kumimoji="1" lang="ja-JP" altLang="en-US" sz="2000" dirty="0">
                <a:solidFill>
                  <a:srgbClr val="000099"/>
                </a:solidFill>
              </a:rPr>
              <a:t>→ 露光部のハロゲン化銀が、選択的に銀原子へ還元 される</a:t>
            </a:r>
            <a:endParaRPr kumimoji="1" lang="en-US" altLang="ja-JP" sz="2000" dirty="0">
              <a:solidFill>
                <a:srgbClr val="000099"/>
              </a:solidFill>
            </a:endParaRPr>
          </a:p>
          <a:p>
            <a:pPr marL="447675" indent="-177800">
              <a:lnSpc>
                <a:spcPts val="3000"/>
              </a:lnSpc>
              <a:spcBef>
                <a:spcPts val="500"/>
              </a:spcBef>
            </a:pPr>
            <a:r>
              <a:rPr kumimoji="1" lang="ja-JP" altLang="en-US" sz="2000" dirty="0">
                <a:solidFill>
                  <a:srgbClr val="000099"/>
                </a:solidFill>
              </a:rPr>
              <a:t>黒色の金属銀の微粒子からなる像の形成</a:t>
            </a:r>
          </a:p>
          <a:p>
            <a:pPr>
              <a:lnSpc>
                <a:spcPts val="3000"/>
              </a:lnSpc>
              <a:spcBef>
                <a:spcPts val="500"/>
              </a:spcBef>
            </a:pPr>
            <a:r>
              <a:rPr kumimoji="1" lang="ja-JP" altLang="en-US" sz="2000" dirty="0">
                <a:solidFill>
                  <a:srgbClr val="000099"/>
                </a:solidFill>
              </a:rPr>
              <a:t>目に見える顕像</a:t>
            </a:r>
            <a:r>
              <a:rPr kumimoji="1" lang="en-US" altLang="ja-JP" sz="2000" dirty="0">
                <a:solidFill>
                  <a:srgbClr val="000099"/>
                </a:solidFill>
              </a:rPr>
              <a:t>(visible image)</a:t>
            </a:r>
            <a:r>
              <a:rPr kumimoji="1" lang="ja-JP" altLang="en-US" sz="2000" dirty="0">
                <a:solidFill>
                  <a:srgbClr val="000099"/>
                </a:solidFill>
              </a:rPr>
              <a:t>の形成</a:t>
            </a:r>
          </a:p>
          <a:p>
            <a:endParaRPr kumimoji="1" lang="ja-JP" altLang="en-US" dirty="0"/>
          </a:p>
        </p:txBody>
      </p:sp>
    </p:spTree>
    <p:extLst>
      <p:ext uri="{BB962C8B-B14F-4D97-AF65-F5344CB8AC3E}">
        <p14:creationId xmlns:p14="http://schemas.microsoft.com/office/powerpoint/2010/main" val="880396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895DC7D9-E64F-0204-ED26-756BDAFE57BC}"/>
              </a:ext>
            </a:extLst>
          </p:cNvPr>
          <p:cNvSpPr>
            <a:spLocks noGrp="1"/>
          </p:cNvSpPr>
          <p:nvPr>
            <p:ph type="sldNum" sz="quarter" idx="12"/>
          </p:nvPr>
        </p:nvSpPr>
        <p:spPr/>
        <p:txBody>
          <a:bodyPr/>
          <a:lstStyle/>
          <a:p>
            <a:fld id="{EC8A6976-70CE-4199-9971-7B2601FAD005}" type="slidenum">
              <a:rPr lang="en-US" altLang="ja-JP"/>
              <a:pPr/>
              <a:t>20</a:t>
            </a:fld>
            <a:endParaRPr lang="en-US" altLang="ja-JP"/>
          </a:p>
        </p:txBody>
      </p:sp>
      <p:sp>
        <p:nvSpPr>
          <p:cNvPr id="5" name="Rectangle 2">
            <a:extLst>
              <a:ext uri="{FF2B5EF4-FFF2-40B4-BE49-F238E27FC236}">
                <a16:creationId xmlns:a16="http://schemas.microsoft.com/office/drawing/2014/main" id="{9B439ACD-4F7B-66EE-EC53-2479BEBF8C82}"/>
              </a:ext>
            </a:extLst>
          </p:cNvPr>
          <p:cNvSpPr>
            <a:spLocks noGrp="1" noChangeArrowheads="1"/>
          </p:cNvSpPr>
          <p:nvPr>
            <p:ph type="title"/>
          </p:nvPr>
        </p:nvSpPr>
        <p:spPr>
          <a:xfrm>
            <a:off x="251520" y="-27384"/>
            <a:ext cx="7999413" cy="811212"/>
          </a:xfrm>
        </p:spPr>
        <p:txBody>
          <a:bodyPr/>
          <a:lstStyle/>
          <a:p>
            <a:pPr>
              <a:lnSpc>
                <a:spcPct val="150000"/>
              </a:lnSpc>
            </a:pPr>
            <a:r>
              <a:rPr lang="ja-JP" altLang="en-US" sz="2900" dirty="0"/>
              <a:t>　</a:t>
            </a:r>
            <a:r>
              <a:rPr lang="ja-JP" altLang="en-US" sz="2400" dirty="0"/>
              <a:t>５．写真感光理論　　</a:t>
            </a:r>
            <a:r>
              <a:rPr lang="ja-JP" altLang="en-US" sz="2000" dirty="0"/>
              <a:t>５．３．</a:t>
            </a:r>
            <a:r>
              <a:rPr lang="en-US" altLang="ja-JP" sz="2000" dirty="0"/>
              <a:t>Mitchell</a:t>
            </a:r>
            <a:r>
              <a:rPr lang="ja-JP" altLang="en-US" sz="2000" dirty="0"/>
              <a:t>理論</a:t>
            </a:r>
          </a:p>
        </p:txBody>
      </p:sp>
      <p:sp>
        <p:nvSpPr>
          <p:cNvPr id="6" name="テキスト ボックス 5">
            <a:extLst>
              <a:ext uri="{FF2B5EF4-FFF2-40B4-BE49-F238E27FC236}">
                <a16:creationId xmlns:a16="http://schemas.microsoft.com/office/drawing/2014/main" id="{3FF72301-2041-37FE-A6F9-F73D05DBF252}"/>
              </a:ext>
            </a:extLst>
          </p:cNvPr>
          <p:cNvSpPr txBox="1"/>
          <p:nvPr/>
        </p:nvSpPr>
        <p:spPr>
          <a:xfrm>
            <a:off x="457200" y="823781"/>
            <a:ext cx="7999413" cy="5886740"/>
          </a:xfrm>
          <a:prstGeom prst="rect">
            <a:avLst/>
          </a:prstGeom>
          <a:noFill/>
        </p:spPr>
        <p:txBody>
          <a:bodyPr wrap="square" rtlCol="0">
            <a:spAutoFit/>
          </a:bodyPr>
          <a:lstStyle/>
          <a:p>
            <a:pPr>
              <a:lnSpc>
                <a:spcPts val="3000"/>
              </a:lnSpc>
              <a:spcBef>
                <a:spcPts val="500"/>
              </a:spcBef>
            </a:pPr>
            <a:r>
              <a:rPr kumimoji="1" lang="en-US" altLang="ja-JP" sz="2000" dirty="0">
                <a:solidFill>
                  <a:srgbClr val="000099"/>
                </a:solidFill>
              </a:rPr>
              <a:t>Mitchell</a:t>
            </a:r>
            <a:r>
              <a:rPr kumimoji="1" lang="ja-JP" altLang="en-US" sz="2000" dirty="0">
                <a:solidFill>
                  <a:srgbClr val="000099"/>
                </a:solidFill>
              </a:rPr>
              <a:t>理論の問題点</a:t>
            </a:r>
            <a:endParaRPr kumimoji="1" lang="en-US" altLang="ja-JP" sz="2000" dirty="0">
              <a:solidFill>
                <a:srgbClr val="000099"/>
              </a:solidFill>
            </a:endParaRPr>
          </a:p>
          <a:p>
            <a:pPr>
              <a:lnSpc>
                <a:spcPts val="3000"/>
              </a:lnSpc>
              <a:spcBef>
                <a:spcPts val="500"/>
              </a:spcBef>
            </a:pPr>
            <a:r>
              <a:rPr kumimoji="1" lang="ja-JP" altLang="en-US" sz="2000" dirty="0">
                <a:solidFill>
                  <a:srgbClr val="000099"/>
                </a:solidFill>
              </a:rPr>
              <a:t>その後の測定技術の進歩</a:t>
            </a:r>
          </a:p>
          <a:p>
            <a:pPr>
              <a:lnSpc>
                <a:spcPts val="3000"/>
              </a:lnSpc>
              <a:spcBef>
                <a:spcPts val="500"/>
              </a:spcBef>
            </a:pPr>
            <a:r>
              <a:rPr kumimoji="1" lang="en-US" altLang="ja-JP" sz="2000" dirty="0">
                <a:solidFill>
                  <a:srgbClr val="000099"/>
                </a:solidFill>
              </a:rPr>
              <a:t>(</a:t>
            </a:r>
            <a:r>
              <a:rPr kumimoji="1" lang="en-US" altLang="ja-JP" sz="2000" dirty="0" err="1">
                <a:solidFill>
                  <a:srgbClr val="000099"/>
                </a:solidFill>
              </a:rPr>
              <a:t>i</a:t>
            </a:r>
            <a:r>
              <a:rPr kumimoji="1" lang="en-US" altLang="ja-JP" sz="2000" dirty="0">
                <a:solidFill>
                  <a:srgbClr val="000099"/>
                </a:solidFill>
              </a:rPr>
              <a:t>) </a:t>
            </a:r>
            <a:r>
              <a:rPr kumimoji="1" lang="ja-JP" altLang="en-US" sz="2000" dirty="0">
                <a:solidFill>
                  <a:srgbClr val="000099"/>
                </a:solidFill>
              </a:rPr>
              <a:t>格子間銀イオンの密度　　</a:t>
            </a:r>
          </a:p>
          <a:p>
            <a:pPr marL="625475" indent="-271463">
              <a:lnSpc>
                <a:spcPts val="3000"/>
              </a:lnSpc>
              <a:spcBef>
                <a:spcPts val="500"/>
              </a:spcBef>
            </a:pPr>
            <a:r>
              <a:rPr kumimoji="1" lang="ja-JP" altLang="en-US" sz="2000" dirty="0">
                <a:solidFill>
                  <a:srgbClr val="000099"/>
                </a:solidFill>
              </a:rPr>
              <a:t>誘電損失法を用いた格子間銀イオンの移動度の測定</a:t>
            </a:r>
          </a:p>
          <a:p>
            <a:pPr marL="625475" indent="-271463">
              <a:lnSpc>
                <a:spcPts val="3000"/>
              </a:lnSpc>
              <a:spcBef>
                <a:spcPts val="0"/>
              </a:spcBef>
            </a:pPr>
            <a:r>
              <a:rPr kumimoji="1" lang="ja-JP" altLang="en-US" sz="2000" dirty="0">
                <a:solidFill>
                  <a:srgbClr val="000099"/>
                </a:solidFill>
              </a:rPr>
              <a:t>	↓</a:t>
            </a:r>
          </a:p>
          <a:p>
            <a:pPr marL="625475" indent="-271463">
              <a:lnSpc>
                <a:spcPts val="3000"/>
              </a:lnSpc>
              <a:spcBef>
                <a:spcPts val="0"/>
              </a:spcBef>
            </a:pPr>
            <a:r>
              <a:rPr kumimoji="1" lang="ja-JP" altLang="en-US" sz="2000" dirty="0">
                <a:solidFill>
                  <a:srgbClr val="000099"/>
                </a:solidFill>
              </a:rPr>
              <a:t>格子間銀イオンは乳剤粒子中ではたくさん有る</a:t>
            </a:r>
            <a:br>
              <a:rPr kumimoji="1" lang="en-US" altLang="ja-JP" sz="2000" dirty="0">
                <a:solidFill>
                  <a:srgbClr val="000099"/>
                </a:solidFill>
              </a:rPr>
            </a:br>
            <a:r>
              <a:rPr kumimoji="1" lang="ja-JP" altLang="en-US" sz="2000" dirty="0">
                <a:solidFill>
                  <a:srgbClr val="000099"/>
                </a:solidFill>
              </a:rPr>
              <a:t>乳剤粒子では比表面積が大きいため、</a:t>
            </a:r>
            <a:br>
              <a:rPr kumimoji="1" lang="en-US" altLang="ja-JP" sz="2000" dirty="0">
                <a:solidFill>
                  <a:srgbClr val="000099"/>
                </a:solidFill>
              </a:rPr>
            </a:br>
            <a:r>
              <a:rPr kumimoji="1" lang="ja-JP" altLang="en-US" sz="2000" dirty="0">
                <a:solidFill>
                  <a:srgbClr val="000099"/>
                </a:solidFill>
              </a:rPr>
              <a:t>空間電荷効果が強く働き、格子間銀イオンが多量にある</a:t>
            </a:r>
          </a:p>
          <a:p>
            <a:pPr>
              <a:lnSpc>
                <a:spcPts val="3000"/>
              </a:lnSpc>
              <a:spcBef>
                <a:spcPts val="1500"/>
              </a:spcBef>
            </a:pPr>
            <a:r>
              <a:rPr kumimoji="1" lang="en-US" altLang="ja-JP" sz="2000" dirty="0">
                <a:solidFill>
                  <a:srgbClr val="000099"/>
                </a:solidFill>
              </a:rPr>
              <a:t>(ii) </a:t>
            </a:r>
            <a:r>
              <a:rPr kumimoji="1" lang="ja-JP" altLang="en-US" sz="2000" dirty="0">
                <a:solidFill>
                  <a:srgbClr val="000099"/>
                </a:solidFill>
              </a:rPr>
              <a:t>電子トラップとしての増感核の存在　　</a:t>
            </a:r>
          </a:p>
          <a:p>
            <a:pPr marL="625475" indent="-271463">
              <a:lnSpc>
                <a:spcPts val="3000"/>
              </a:lnSpc>
              <a:spcBef>
                <a:spcPts val="500"/>
              </a:spcBef>
            </a:pPr>
            <a:r>
              <a:rPr kumimoji="1" lang="ja-JP" altLang="en-US" sz="2000" dirty="0">
                <a:solidFill>
                  <a:srgbClr val="000099"/>
                </a:solidFill>
              </a:rPr>
              <a:t>マイクロ波光導電法を用いた測定</a:t>
            </a:r>
          </a:p>
          <a:p>
            <a:pPr marL="625475" indent="-271463">
              <a:lnSpc>
                <a:spcPts val="3000"/>
              </a:lnSpc>
              <a:spcBef>
                <a:spcPts val="0"/>
              </a:spcBef>
            </a:pPr>
            <a:r>
              <a:rPr kumimoji="1" lang="ja-JP" altLang="en-US" sz="2000" dirty="0">
                <a:solidFill>
                  <a:srgbClr val="000099"/>
                </a:solidFill>
              </a:rPr>
              <a:t>	↓</a:t>
            </a:r>
          </a:p>
          <a:p>
            <a:pPr marL="625475" indent="-271463">
              <a:lnSpc>
                <a:spcPts val="3000"/>
              </a:lnSpc>
              <a:spcBef>
                <a:spcPts val="0"/>
              </a:spcBef>
            </a:pPr>
            <a:r>
              <a:rPr kumimoji="1" lang="ja-JP" altLang="en-US" sz="2000" dirty="0">
                <a:solidFill>
                  <a:srgbClr val="000099"/>
                </a:solidFill>
              </a:rPr>
              <a:t>増感による光電子寿命の減少</a:t>
            </a:r>
          </a:p>
          <a:p>
            <a:pPr marL="625475" indent="-271463">
              <a:lnSpc>
                <a:spcPts val="3000"/>
              </a:lnSpc>
              <a:spcBef>
                <a:spcPts val="0"/>
              </a:spcBef>
            </a:pPr>
            <a:r>
              <a:rPr kumimoji="1" lang="ja-JP" altLang="en-US" sz="2000" dirty="0">
                <a:solidFill>
                  <a:srgbClr val="000099"/>
                </a:solidFill>
              </a:rPr>
              <a:t>	↓</a:t>
            </a:r>
          </a:p>
          <a:p>
            <a:pPr marL="625475" indent="-271463">
              <a:lnSpc>
                <a:spcPts val="3000"/>
              </a:lnSpc>
              <a:spcBef>
                <a:spcPts val="0"/>
              </a:spcBef>
            </a:pPr>
            <a:r>
              <a:rPr kumimoji="1" lang="ja-JP" altLang="en-US" sz="2000" dirty="0">
                <a:solidFill>
                  <a:srgbClr val="000099"/>
                </a:solidFill>
              </a:rPr>
              <a:t>硫黄増感核などは正孔トラップよりは、電子トラップとして働く</a:t>
            </a:r>
            <a:endParaRPr kumimoji="1" lang="ja-JP"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895DC7D9-E64F-0204-ED26-756BDAFE57BC}"/>
              </a:ext>
            </a:extLst>
          </p:cNvPr>
          <p:cNvSpPr>
            <a:spLocks noGrp="1"/>
          </p:cNvSpPr>
          <p:nvPr>
            <p:ph type="sldNum" sz="quarter" idx="12"/>
          </p:nvPr>
        </p:nvSpPr>
        <p:spPr/>
        <p:txBody>
          <a:bodyPr/>
          <a:lstStyle/>
          <a:p>
            <a:fld id="{EC8A6976-70CE-4199-9971-7B2601FAD005}" type="slidenum">
              <a:rPr lang="en-US" altLang="ja-JP"/>
              <a:pPr/>
              <a:t>21</a:t>
            </a:fld>
            <a:endParaRPr lang="en-US" altLang="ja-JP"/>
          </a:p>
        </p:txBody>
      </p:sp>
      <p:sp>
        <p:nvSpPr>
          <p:cNvPr id="6" name="テキスト ボックス 5">
            <a:extLst>
              <a:ext uri="{FF2B5EF4-FFF2-40B4-BE49-F238E27FC236}">
                <a16:creationId xmlns:a16="http://schemas.microsoft.com/office/drawing/2014/main" id="{2B19478D-C1ED-AD46-C1AA-D29948EC6427}"/>
              </a:ext>
            </a:extLst>
          </p:cNvPr>
          <p:cNvSpPr txBox="1"/>
          <p:nvPr/>
        </p:nvSpPr>
        <p:spPr>
          <a:xfrm>
            <a:off x="572293" y="1484784"/>
            <a:ext cx="8320187" cy="2613536"/>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現在では</a:t>
            </a:r>
            <a:r>
              <a:rPr kumimoji="1" lang="en-US" altLang="ja-JP" sz="2000" dirty="0">
                <a:solidFill>
                  <a:srgbClr val="000099"/>
                </a:solidFill>
              </a:rPr>
              <a:t>M</a:t>
            </a:r>
            <a:r>
              <a:rPr kumimoji="1" lang="ja-JP" altLang="en-US" sz="2000" dirty="0">
                <a:solidFill>
                  <a:srgbClr val="000099"/>
                </a:solidFill>
              </a:rPr>
              <a:t>説はそのままでは受け入れられていない</a:t>
            </a:r>
          </a:p>
          <a:p>
            <a:pPr>
              <a:lnSpc>
                <a:spcPts val="3000"/>
              </a:lnSpc>
              <a:spcBef>
                <a:spcPts val="500"/>
              </a:spcBef>
            </a:pPr>
            <a:r>
              <a:rPr kumimoji="1" lang="ja-JP" altLang="en-US" sz="2000" dirty="0">
                <a:solidFill>
                  <a:srgbClr val="000099"/>
                </a:solidFill>
              </a:rPr>
              <a:t>しかし、</a:t>
            </a:r>
            <a:r>
              <a:rPr kumimoji="1" lang="en-US" altLang="ja-JP" sz="2000" dirty="0">
                <a:solidFill>
                  <a:srgbClr val="000099"/>
                </a:solidFill>
              </a:rPr>
              <a:t>M</a:t>
            </a:r>
            <a:r>
              <a:rPr kumimoji="1" lang="ja-JP" altLang="en-US" sz="2000" dirty="0">
                <a:solidFill>
                  <a:srgbClr val="000099"/>
                </a:solidFill>
              </a:rPr>
              <a:t>説が与えた影響は大きい</a:t>
            </a:r>
          </a:p>
          <a:p>
            <a:pPr marL="354013">
              <a:lnSpc>
                <a:spcPts val="3000"/>
              </a:lnSpc>
              <a:spcBef>
                <a:spcPts val="500"/>
              </a:spcBef>
            </a:pPr>
            <a:r>
              <a:rPr kumimoji="1" lang="ja-JP" altLang="en-US" sz="2000" dirty="0">
                <a:solidFill>
                  <a:srgbClr val="000099"/>
                </a:solidFill>
              </a:rPr>
              <a:t>①	潜像核の形成には結晶欠陥が重要な働きを持っていることを指摘</a:t>
            </a:r>
          </a:p>
          <a:p>
            <a:pPr marL="354013">
              <a:lnSpc>
                <a:spcPts val="3000"/>
              </a:lnSpc>
              <a:spcBef>
                <a:spcPts val="500"/>
              </a:spcBef>
            </a:pPr>
            <a:r>
              <a:rPr kumimoji="1" lang="ja-JP" altLang="en-US" sz="2000" dirty="0">
                <a:solidFill>
                  <a:srgbClr val="000099"/>
                </a:solidFill>
              </a:rPr>
              <a:t>②	増感核となる微小な銀核</a:t>
            </a:r>
            <a:r>
              <a:rPr kumimoji="1" lang="en-US" altLang="ja-JP" sz="2000" dirty="0">
                <a:solidFill>
                  <a:srgbClr val="000099"/>
                </a:solidFill>
              </a:rPr>
              <a:t>Ag2</a:t>
            </a:r>
            <a:r>
              <a:rPr kumimoji="1" lang="ja-JP" altLang="en-US" sz="2000" dirty="0">
                <a:solidFill>
                  <a:srgbClr val="000099"/>
                </a:solidFill>
              </a:rPr>
              <a:t>核の存在の指摘</a:t>
            </a:r>
          </a:p>
          <a:p>
            <a:pPr marL="354013">
              <a:lnSpc>
                <a:spcPts val="3000"/>
              </a:lnSpc>
              <a:spcBef>
                <a:spcPts val="500"/>
              </a:spcBef>
            </a:pPr>
            <a:r>
              <a:rPr kumimoji="1" lang="ja-JP" altLang="en-US" sz="2000" dirty="0">
                <a:solidFill>
                  <a:srgbClr val="000099"/>
                </a:solidFill>
              </a:rPr>
              <a:t>③	現像可能な潜像核のサイズ：</a:t>
            </a:r>
            <a:r>
              <a:rPr kumimoji="1" lang="en-US" altLang="ja-JP" sz="2000" dirty="0">
                <a:solidFill>
                  <a:srgbClr val="000099"/>
                </a:solidFill>
              </a:rPr>
              <a:t>Ag</a:t>
            </a:r>
            <a:r>
              <a:rPr kumimoji="1" lang="ja-JP" altLang="en-US" sz="2000" dirty="0">
                <a:solidFill>
                  <a:srgbClr val="000099"/>
                </a:solidFill>
              </a:rPr>
              <a:t>４個を提案　</a:t>
            </a:r>
            <a:r>
              <a:rPr kumimoji="1" lang="en-US" altLang="ja-JP" sz="2000" dirty="0">
                <a:solidFill>
                  <a:srgbClr val="000099"/>
                </a:solidFill>
              </a:rPr>
              <a:t>(</a:t>
            </a:r>
            <a:r>
              <a:rPr kumimoji="1" lang="ja-JP" altLang="en-US" sz="2000" dirty="0">
                <a:solidFill>
                  <a:srgbClr val="000099"/>
                </a:solidFill>
              </a:rPr>
              <a:t>実験的根拠はない</a:t>
            </a:r>
            <a:r>
              <a:rPr kumimoji="1" lang="en-US" altLang="ja-JP" sz="2000" dirty="0">
                <a:solidFill>
                  <a:srgbClr val="000099"/>
                </a:solidFill>
              </a:rPr>
              <a:t>)</a:t>
            </a:r>
          </a:p>
          <a:p>
            <a:pPr marL="625475" indent="-271463">
              <a:lnSpc>
                <a:spcPts val="3000"/>
              </a:lnSpc>
              <a:spcBef>
                <a:spcPts val="0"/>
              </a:spcBef>
            </a:pPr>
            <a:endParaRPr kumimoji="1" lang="ja-JP" altLang="en-US" dirty="0"/>
          </a:p>
        </p:txBody>
      </p:sp>
      <p:sp>
        <p:nvSpPr>
          <p:cNvPr id="10" name="Rectangle 2">
            <a:extLst>
              <a:ext uri="{FF2B5EF4-FFF2-40B4-BE49-F238E27FC236}">
                <a16:creationId xmlns:a16="http://schemas.microsoft.com/office/drawing/2014/main" id="{8FD563F7-4990-543E-D01B-ADD40BB035FD}"/>
              </a:ext>
            </a:extLst>
          </p:cNvPr>
          <p:cNvSpPr>
            <a:spLocks noGrp="1" noChangeArrowheads="1"/>
          </p:cNvSpPr>
          <p:nvPr>
            <p:ph type="title"/>
          </p:nvPr>
        </p:nvSpPr>
        <p:spPr>
          <a:xfrm>
            <a:off x="251520" y="-27384"/>
            <a:ext cx="7999413" cy="811212"/>
          </a:xfrm>
        </p:spPr>
        <p:txBody>
          <a:bodyPr/>
          <a:lstStyle/>
          <a:p>
            <a:pPr>
              <a:lnSpc>
                <a:spcPct val="150000"/>
              </a:lnSpc>
            </a:pPr>
            <a:r>
              <a:rPr lang="ja-JP" altLang="en-US" sz="2900" dirty="0"/>
              <a:t>　</a:t>
            </a:r>
            <a:r>
              <a:rPr lang="ja-JP" altLang="en-US" sz="2400" dirty="0"/>
              <a:t>５．写真感光理論　　</a:t>
            </a:r>
            <a:r>
              <a:rPr lang="ja-JP" altLang="en-US" sz="2000" dirty="0"/>
              <a:t>５．３．</a:t>
            </a:r>
            <a:r>
              <a:rPr lang="en-US" altLang="ja-JP" sz="2000" dirty="0"/>
              <a:t>Mitchell</a:t>
            </a:r>
            <a:r>
              <a:rPr lang="ja-JP" altLang="en-US" sz="2000" dirty="0"/>
              <a:t>理論</a:t>
            </a:r>
          </a:p>
        </p:txBody>
      </p:sp>
    </p:spTree>
    <p:extLst>
      <p:ext uri="{BB962C8B-B14F-4D97-AF65-F5344CB8AC3E}">
        <p14:creationId xmlns:p14="http://schemas.microsoft.com/office/powerpoint/2010/main" val="236966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D6E1AE8E-9E4D-5759-C16A-ADEB3FD5AAC5}"/>
              </a:ext>
            </a:extLst>
          </p:cNvPr>
          <p:cNvSpPr>
            <a:spLocks noGrp="1"/>
          </p:cNvSpPr>
          <p:nvPr>
            <p:ph type="sldNum" sz="quarter" idx="12"/>
          </p:nvPr>
        </p:nvSpPr>
        <p:spPr/>
        <p:txBody>
          <a:bodyPr/>
          <a:lstStyle/>
          <a:p>
            <a:fld id="{A4321094-B832-4194-A5AD-C9198F59EA66}" type="slidenum">
              <a:rPr lang="en-US" altLang="ja-JP"/>
              <a:pPr/>
              <a:t>22</a:t>
            </a:fld>
            <a:endParaRPr lang="en-US" altLang="ja-JP"/>
          </a:p>
        </p:txBody>
      </p:sp>
      <p:sp>
        <p:nvSpPr>
          <p:cNvPr id="5" name="Rectangle 2">
            <a:extLst>
              <a:ext uri="{FF2B5EF4-FFF2-40B4-BE49-F238E27FC236}">
                <a16:creationId xmlns:a16="http://schemas.microsoft.com/office/drawing/2014/main" id="{A86EF400-B80F-5234-127C-1C1B42C474D7}"/>
              </a:ext>
            </a:extLst>
          </p:cNvPr>
          <p:cNvSpPr>
            <a:spLocks noGrp="1" noChangeArrowheads="1"/>
          </p:cNvSpPr>
          <p:nvPr>
            <p:ph type="title"/>
          </p:nvPr>
        </p:nvSpPr>
        <p:spPr>
          <a:xfrm>
            <a:off x="467544" y="174107"/>
            <a:ext cx="7999413" cy="811212"/>
          </a:xfrm>
        </p:spPr>
        <p:txBody>
          <a:bodyPr/>
          <a:lstStyle/>
          <a:p>
            <a:pPr>
              <a:lnSpc>
                <a:spcPct val="150000"/>
              </a:lnSpc>
            </a:pPr>
            <a:r>
              <a:rPr lang="ja-JP" altLang="en-US" sz="2900" dirty="0"/>
              <a:t>　５．写真感光理論　　</a:t>
            </a:r>
            <a:r>
              <a:rPr lang="ja-JP" altLang="en-US" sz="2500" dirty="0"/>
              <a:t>５．４．改良</a:t>
            </a:r>
            <a:r>
              <a:rPr lang="en-US" altLang="ja-JP" sz="2500" dirty="0"/>
              <a:t>Gurney-Mott</a:t>
            </a:r>
            <a:r>
              <a:rPr lang="ja-JP" altLang="en-US" sz="2500" dirty="0"/>
              <a:t>理論</a:t>
            </a:r>
            <a:endParaRPr lang="ja-JP" altLang="en-US" sz="2200" dirty="0"/>
          </a:p>
        </p:txBody>
      </p:sp>
      <p:sp>
        <p:nvSpPr>
          <p:cNvPr id="6" name="テキスト ボックス 5">
            <a:extLst>
              <a:ext uri="{FF2B5EF4-FFF2-40B4-BE49-F238E27FC236}">
                <a16:creationId xmlns:a16="http://schemas.microsoft.com/office/drawing/2014/main" id="{540EC819-437A-3D54-9D52-3510F6FC0FD5}"/>
              </a:ext>
            </a:extLst>
          </p:cNvPr>
          <p:cNvSpPr txBox="1"/>
          <p:nvPr/>
        </p:nvSpPr>
        <p:spPr>
          <a:xfrm>
            <a:off x="572293" y="1484784"/>
            <a:ext cx="8320187" cy="4216539"/>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現在の潜像核形成理論 → 化学増感による感度上昇を説明する必要</a:t>
            </a:r>
          </a:p>
          <a:p>
            <a:pPr>
              <a:lnSpc>
                <a:spcPts val="3000"/>
              </a:lnSpc>
              <a:spcBef>
                <a:spcPts val="500"/>
              </a:spcBef>
            </a:pPr>
            <a:r>
              <a:rPr kumimoji="1" lang="en-US" altLang="ja-JP" sz="2000" dirty="0">
                <a:solidFill>
                  <a:srgbClr val="000099"/>
                </a:solidFill>
              </a:rPr>
              <a:t>GM</a:t>
            </a:r>
            <a:r>
              <a:rPr kumimoji="1" lang="ja-JP" altLang="en-US" sz="2000" dirty="0">
                <a:solidFill>
                  <a:srgbClr val="000099"/>
                </a:solidFill>
              </a:rPr>
              <a:t>理論の改良</a:t>
            </a:r>
          </a:p>
          <a:p>
            <a:pPr>
              <a:lnSpc>
                <a:spcPts val="3000"/>
              </a:lnSpc>
              <a:spcBef>
                <a:spcPts val="1500"/>
              </a:spcBef>
            </a:pPr>
            <a:r>
              <a:rPr kumimoji="1" lang="en-US" altLang="ja-JP" sz="2000" dirty="0">
                <a:solidFill>
                  <a:srgbClr val="000099"/>
                </a:solidFill>
              </a:rPr>
              <a:t>(</a:t>
            </a:r>
            <a:r>
              <a:rPr kumimoji="1" lang="en-US" altLang="ja-JP" sz="2000" dirty="0" err="1">
                <a:solidFill>
                  <a:srgbClr val="000099"/>
                </a:solidFill>
              </a:rPr>
              <a:t>i</a:t>
            </a:r>
            <a:r>
              <a:rPr kumimoji="1" lang="en-US" altLang="ja-JP" sz="2000" dirty="0">
                <a:solidFill>
                  <a:srgbClr val="000099"/>
                </a:solidFill>
              </a:rPr>
              <a:t>) </a:t>
            </a:r>
            <a:r>
              <a:rPr kumimoji="1" lang="ja-JP" altLang="en-US" sz="2000" dirty="0">
                <a:solidFill>
                  <a:srgbClr val="000099"/>
                </a:solidFill>
              </a:rPr>
              <a:t>欠陥の重要性の認識　　</a:t>
            </a:r>
          </a:p>
          <a:p>
            <a:pPr marL="269875">
              <a:lnSpc>
                <a:spcPts val="3000"/>
              </a:lnSpc>
              <a:spcBef>
                <a:spcPts val="500"/>
              </a:spcBef>
            </a:pPr>
            <a:r>
              <a:rPr kumimoji="1" lang="ja-JP" altLang="en-US" sz="2000" dirty="0">
                <a:solidFill>
                  <a:srgbClr val="000099"/>
                </a:solidFill>
              </a:rPr>
              <a:t>ハロゲン化銀が感光性を持つには、不純物を含めた結晶欠陥が必要</a:t>
            </a:r>
          </a:p>
          <a:p>
            <a:pPr>
              <a:lnSpc>
                <a:spcPts val="3000"/>
              </a:lnSpc>
              <a:spcBef>
                <a:spcPts val="1500"/>
              </a:spcBef>
            </a:pPr>
            <a:r>
              <a:rPr kumimoji="1" lang="en-US" altLang="ja-JP" sz="2000" dirty="0">
                <a:solidFill>
                  <a:srgbClr val="000099"/>
                </a:solidFill>
              </a:rPr>
              <a:t>(ii) </a:t>
            </a:r>
            <a:r>
              <a:rPr kumimoji="1" lang="ja-JP" altLang="en-US" sz="2000" dirty="0">
                <a:solidFill>
                  <a:srgbClr val="000099"/>
                </a:solidFill>
              </a:rPr>
              <a:t>格子間銀イオン　　</a:t>
            </a:r>
          </a:p>
          <a:p>
            <a:pPr marL="269875">
              <a:lnSpc>
                <a:spcPts val="3000"/>
              </a:lnSpc>
              <a:spcBef>
                <a:spcPts val="500"/>
              </a:spcBef>
            </a:pPr>
            <a:r>
              <a:rPr kumimoji="1" lang="ja-JP" altLang="en-US" sz="2000" dirty="0">
                <a:solidFill>
                  <a:srgbClr val="000099"/>
                </a:solidFill>
              </a:rPr>
              <a:t>ハロゲン化銀の微結晶 </a:t>
            </a:r>
            <a:r>
              <a:rPr kumimoji="1" lang="en-US" altLang="ja-JP" sz="2000" dirty="0">
                <a:solidFill>
                  <a:srgbClr val="000099"/>
                </a:solidFill>
              </a:rPr>
              <a:t>= </a:t>
            </a:r>
            <a:r>
              <a:rPr kumimoji="1" lang="ja-JP" altLang="en-US" sz="2000" dirty="0">
                <a:solidFill>
                  <a:srgbClr val="000099"/>
                </a:solidFill>
              </a:rPr>
              <a:t>比表面積が大</a:t>
            </a:r>
          </a:p>
          <a:p>
            <a:pPr>
              <a:lnSpc>
                <a:spcPts val="3000"/>
              </a:lnSpc>
              <a:spcBef>
                <a:spcPts val="500"/>
              </a:spcBef>
            </a:pPr>
            <a:r>
              <a:rPr kumimoji="1" lang="ja-JP" altLang="en-US" sz="2000" dirty="0">
                <a:solidFill>
                  <a:srgbClr val="000099"/>
                </a:solidFill>
              </a:rPr>
              <a:t>	↓</a:t>
            </a:r>
          </a:p>
          <a:p>
            <a:pPr marL="269875">
              <a:lnSpc>
                <a:spcPts val="3000"/>
              </a:lnSpc>
              <a:spcBef>
                <a:spcPts val="500"/>
              </a:spcBef>
            </a:pPr>
            <a:r>
              <a:rPr kumimoji="1" lang="ja-JP" altLang="en-US" sz="2000" dirty="0">
                <a:solidFill>
                  <a:srgbClr val="000099"/>
                </a:solidFill>
              </a:rPr>
              <a:t>空間電荷効果により、多くの格子間銀イオンが存在する。</a:t>
            </a:r>
          </a:p>
          <a:p>
            <a:pPr marL="625475" indent="-271463">
              <a:lnSpc>
                <a:spcPts val="3000"/>
              </a:lnSpc>
              <a:spcBef>
                <a:spcPts val="0"/>
              </a:spcBef>
            </a:pPr>
            <a:endParaRPr kumimoji="1" lang="ja-JP"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D6E1AE8E-9E4D-5759-C16A-ADEB3FD5AAC5}"/>
              </a:ext>
            </a:extLst>
          </p:cNvPr>
          <p:cNvSpPr>
            <a:spLocks noGrp="1"/>
          </p:cNvSpPr>
          <p:nvPr>
            <p:ph type="sldNum" sz="quarter" idx="12"/>
          </p:nvPr>
        </p:nvSpPr>
        <p:spPr/>
        <p:txBody>
          <a:bodyPr/>
          <a:lstStyle/>
          <a:p>
            <a:fld id="{A4321094-B832-4194-A5AD-C9198F59EA66}" type="slidenum">
              <a:rPr lang="en-US" altLang="ja-JP"/>
              <a:pPr/>
              <a:t>23</a:t>
            </a:fld>
            <a:endParaRPr lang="en-US" altLang="ja-JP"/>
          </a:p>
        </p:txBody>
      </p:sp>
      <p:sp>
        <p:nvSpPr>
          <p:cNvPr id="5" name="Rectangle 2">
            <a:extLst>
              <a:ext uri="{FF2B5EF4-FFF2-40B4-BE49-F238E27FC236}">
                <a16:creationId xmlns:a16="http://schemas.microsoft.com/office/drawing/2014/main" id="{A86EF400-B80F-5234-127C-1C1B42C474D7}"/>
              </a:ext>
            </a:extLst>
          </p:cNvPr>
          <p:cNvSpPr>
            <a:spLocks noGrp="1" noChangeArrowheads="1"/>
          </p:cNvSpPr>
          <p:nvPr>
            <p:ph type="title"/>
          </p:nvPr>
        </p:nvSpPr>
        <p:spPr>
          <a:xfrm>
            <a:off x="467544" y="174107"/>
            <a:ext cx="7999413" cy="811212"/>
          </a:xfrm>
        </p:spPr>
        <p:txBody>
          <a:bodyPr/>
          <a:lstStyle/>
          <a:p>
            <a:pPr>
              <a:lnSpc>
                <a:spcPct val="150000"/>
              </a:lnSpc>
            </a:pPr>
            <a:r>
              <a:rPr lang="ja-JP" altLang="en-US" sz="2900" dirty="0"/>
              <a:t>　５．写真感光理論　　</a:t>
            </a:r>
            <a:r>
              <a:rPr lang="ja-JP" altLang="en-US" sz="2500" dirty="0"/>
              <a:t>５．４．改良</a:t>
            </a:r>
            <a:r>
              <a:rPr lang="en-US" altLang="ja-JP" sz="2500" dirty="0"/>
              <a:t>Gurney-Mott</a:t>
            </a:r>
            <a:r>
              <a:rPr lang="ja-JP" altLang="en-US" sz="2500" dirty="0"/>
              <a:t>理論</a:t>
            </a:r>
            <a:endParaRPr lang="ja-JP" altLang="en-US" sz="2200" dirty="0"/>
          </a:p>
        </p:txBody>
      </p:sp>
      <p:sp>
        <p:nvSpPr>
          <p:cNvPr id="6" name="テキスト ボックス 5">
            <a:extLst>
              <a:ext uri="{FF2B5EF4-FFF2-40B4-BE49-F238E27FC236}">
                <a16:creationId xmlns:a16="http://schemas.microsoft.com/office/drawing/2014/main" id="{540EC819-437A-3D54-9D52-3510F6FC0FD5}"/>
              </a:ext>
            </a:extLst>
          </p:cNvPr>
          <p:cNvSpPr txBox="1"/>
          <p:nvPr/>
        </p:nvSpPr>
        <p:spPr>
          <a:xfrm>
            <a:off x="572293" y="1484784"/>
            <a:ext cx="8320187" cy="4857740"/>
          </a:xfrm>
          <a:prstGeom prst="rect">
            <a:avLst/>
          </a:prstGeom>
          <a:noFill/>
        </p:spPr>
        <p:txBody>
          <a:bodyPr wrap="square" rtlCol="0">
            <a:spAutoFit/>
          </a:bodyPr>
          <a:lstStyle/>
          <a:p>
            <a:pPr>
              <a:lnSpc>
                <a:spcPts val="3000"/>
              </a:lnSpc>
              <a:spcBef>
                <a:spcPts val="500"/>
              </a:spcBef>
            </a:pPr>
            <a:r>
              <a:rPr kumimoji="1" lang="en-US" altLang="ja-JP" dirty="0">
                <a:solidFill>
                  <a:srgbClr val="000099"/>
                </a:solidFill>
              </a:rPr>
              <a:t>(iii) </a:t>
            </a:r>
            <a:r>
              <a:rPr kumimoji="1" lang="ja-JP" altLang="en-US" dirty="0">
                <a:solidFill>
                  <a:srgbClr val="000099"/>
                </a:solidFill>
              </a:rPr>
              <a:t>電子トラップの正体　　</a:t>
            </a:r>
          </a:p>
          <a:p>
            <a:pPr marL="269875">
              <a:lnSpc>
                <a:spcPts val="3000"/>
              </a:lnSpc>
              <a:spcBef>
                <a:spcPts val="500"/>
              </a:spcBef>
            </a:pPr>
            <a:r>
              <a:rPr kumimoji="1" lang="ja-JP" altLang="en-US" dirty="0">
                <a:solidFill>
                  <a:srgbClr val="000099"/>
                </a:solidFill>
              </a:rPr>
              <a:t>各種の結晶欠陥 </a:t>
            </a:r>
            <a:r>
              <a:rPr kumimoji="1" lang="en-US" altLang="ja-JP" dirty="0">
                <a:solidFill>
                  <a:srgbClr val="000099"/>
                </a:solidFill>
              </a:rPr>
              <a:t>= </a:t>
            </a:r>
            <a:r>
              <a:rPr kumimoji="1" lang="ja-JP" altLang="en-US" dirty="0">
                <a:solidFill>
                  <a:srgbClr val="000099"/>
                </a:solidFill>
              </a:rPr>
              <a:t>電子トラップや正孔トラップとして作用</a:t>
            </a:r>
          </a:p>
          <a:p>
            <a:pPr marL="269875">
              <a:lnSpc>
                <a:spcPts val="3000"/>
              </a:lnSpc>
              <a:spcBef>
                <a:spcPts val="500"/>
              </a:spcBef>
            </a:pPr>
            <a:r>
              <a:rPr kumimoji="1" lang="ja-JP" altLang="en-US" dirty="0">
                <a:solidFill>
                  <a:srgbClr val="000099"/>
                </a:solidFill>
              </a:rPr>
              <a:t>化学増感 </a:t>
            </a:r>
            <a:r>
              <a:rPr kumimoji="1" lang="en-US" altLang="ja-JP" dirty="0">
                <a:solidFill>
                  <a:srgbClr val="000099"/>
                </a:solidFill>
              </a:rPr>
              <a:t>= </a:t>
            </a:r>
            <a:r>
              <a:rPr kumimoji="1" lang="ja-JP" altLang="en-US" dirty="0">
                <a:solidFill>
                  <a:srgbClr val="000099"/>
                </a:solidFill>
              </a:rPr>
              <a:t>結晶欠陥としての不純物の導入</a:t>
            </a:r>
          </a:p>
          <a:p>
            <a:pPr marL="269875">
              <a:lnSpc>
                <a:spcPts val="3000"/>
              </a:lnSpc>
              <a:spcBef>
                <a:spcPts val="500"/>
              </a:spcBef>
            </a:pPr>
            <a:r>
              <a:rPr kumimoji="1" lang="ja-JP" altLang="en-US" dirty="0">
                <a:solidFill>
                  <a:srgbClr val="000099"/>
                </a:solidFill>
              </a:rPr>
              <a:t>硫黄増感核は、電子トラップとして働く。</a:t>
            </a:r>
          </a:p>
          <a:p>
            <a:pPr>
              <a:lnSpc>
                <a:spcPts val="3000"/>
              </a:lnSpc>
              <a:spcBef>
                <a:spcPts val="1500"/>
              </a:spcBef>
            </a:pPr>
            <a:r>
              <a:rPr kumimoji="1" lang="en-US" altLang="ja-JP" dirty="0">
                <a:solidFill>
                  <a:srgbClr val="000099"/>
                </a:solidFill>
              </a:rPr>
              <a:t>(iv) </a:t>
            </a:r>
            <a:r>
              <a:rPr kumimoji="1" lang="ja-JP" altLang="en-US" dirty="0">
                <a:solidFill>
                  <a:srgbClr val="000099"/>
                </a:solidFill>
              </a:rPr>
              <a:t>正孔の行方　　</a:t>
            </a:r>
          </a:p>
          <a:p>
            <a:pPr marL="269875">
              <a:lnSpc>
                <a:spcPts val="3000"/>
              </a:lnSpc>
              <a:spcBef>
                <a:spcPts val="500"/>
              </a:spcBef>
            </a:pPr>
            <a:r>
              <a:rPr kumimoji="1" lang="ja-JP" altLang="en-US" dirty="0">
                <a:solidFill>
                  <a:srgbClr val="000099"/>
                </a:solidFill>
              </a:rPr>
              <a:t>正孔の行方はいまだに定かでない。</a:t>
            </a:r>
          </a:p>
          <a:p>
            <a:pPr marL="895350" indent="-354013">
              <a:lnSpc>
                <a:spcPts val="3000"/>
              </a:lnSpc>
              <a:spcBef>
                <a:spcPts val="500"/>
              </a:spcBef>
            </a:pPr>
            <a:r>
              <a:rPr kumimoji="1" lang="ja-JP" altLang="en-US" dirty="0">
                <a:solidFill>
                  <a:srgbClr val="000099"/>
                </a:solidFill>
              </a:rPr>
              <a:t>なぜ電子トラップに捕獲された電子が、正孔ではなく、</a:t>
            </a:r>
            <a:br>
              <a:rPr kumimoji="1" lang="en-US" altLang="ja-JP" dirty="0">
                <a:solidFill>
                  <a:srgbClr val="000099"/>
                </a:solidFill>
              </a:rPr>
            </a:br>
            <a:r>
              <a:rPr kumimoji="1" lang="ja-JP" altLang="en-US" dirty="0">
                <a:solidFill>
                  <a:srgbClr val="000099"/>
                </a:solidFill>
              </a:rPr>
              <a:t>格子間銀イオンと結合するのか？</a:t>
            </a:r>
          </a:p>
          <a:p>
            <a:pPr marL="895350" indent="-354013">
              <a:lnSpc>
                <a:spcPts val="3000"/>
              </a:lnSpc>
              <a:spcBef>
                <a:spcPts val="500"/>
              </a:spcBef>
            </a:pPr>
            <a:r>
              <a:rPr kumimoji="1" lang="ja-JP" altLang="en-US" dirty="0">
                <a:solidFill>
                  <a:srgbClr val="000099"/>
                </a:solidFill>
              </a:rPr>
              <a:t>明確に正孔がなにかに捕獲されていることを示す実験的証拠はいまだ無い</a:t>
            </a:r>
            <a:br>
              <a:rPr kumimoji="1" lang="en-US" altLang="ja-JP" dirty="0">
                <a:solidFill>
                  <a:srgbClr val="000099"/>
                </a:solidFill>
              </a:rPr>
            </a:br>
            <a:r>
              <a:rPr kumimoji="1" lang="en-US" altLang="ja-JP" dirty="0">
                <a:solidFill>
                  <a:srgbClr val="000099"/>
                </a:solidFill>
              </a:rPr>
              <a:t>Ag</a:t>
            </a:r>
            <a:r>
              <a:rPr kumimoji="1" lang="en-US" altLang="ja-JP" baseline="-25000" dirty="0">
                <a:solidFill>
                  <a:srgbClr val="000099"/>
                </a:solidFill>
              </a:rPr>
              <a:t>2</a:t>
            </a:r>
            <a:r>
              <a:rPr kumimoji="1" lang="ja-JP" altLang="en-US" dirty="0">
                <a:solidFill>
                  <a:srgbClr val="000099"/>
                </a:solidFill>
              </a:rPr>
              <a:t>核のような銀核が多数ある？</a:t>
            </a:r>
          </a:p>
          <a:p>
            <a:pPr marL="625475" indent="-271463">
              <a:lnSpc>
                <a:spcPts val="3000"/>
              </a:lnSpc>
              <a:spcBef>
                <a:spcPts val="0"/>
              </a:spcBef>
            </a:pPr>
            <a:endParaRPr kumimoji="1" lang="ja-JP" altLang="en-US" dirty="0"/>
          </a:p>
        </p:txBody>
      </p:sp>
    </p:spTree>
    <p:extLst>
      <p:ext uri="{BB962C8B-B14F-4D97-AF65-F5344CB8AC3E}">
        <p14:creationId xmlns:p14="http://schemas.microsoft.com/office/powerpoint/2010/main" val="1437094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D6E1AE8E-9E4D-5759-C16A-ADEB3FD5AAC5}"/>
              </a:ext>
            </a:extLst>
          </p:cNvPr>
          <p:cNvSpPr>
            <a:spLocks noGrp="1"/>
          </p:cNvSpPr>
          <p:nvPr>
            <p:ph type="sldNum" sz="quarter" idx="12"/>
          </p:nvPr>
        </p:nvSpPr>
        <p:spPr/>
        <p:txBody>
          <a:bodyPr/>
          <a:lstStyle/>
          <a:p>
            <a:fld id="{A4321094-B832-4194-A5AD-C9198F59EA66}" type="slidenum">
              <a:rPr lang="en-US" altLang="ja-JP"/>
              <a:pPr/>
              <a:t>24</a:t>
            </a:fld>
            <a:endParaRPr lang="en-US" altLang="ja-JP"/>
          </a:p>
        </p:txBody>
      </p:sp>
      <p:sp>
        <p:nvSpPr>
          <p:cNvPr id="5" name="Rectangle 2">
            <a:extLst>
              <a:ext uri="{FF2B5EF4-FFF2-40B4-BE49-F238E27FC236}">
                <a16:creationId xmlns:a16="http://schemas.microsoft.com/office/drawing/2014/main" id="{A86EF400-B80F-5234-127C-1C1B42C474D7}"/>
              </a:ext>
            </a:extLst>
          </p:cNvPr>
          <p:cNvSpPr>
            <a:spLocks noGrp="1" noChangeArrowheads="1"/>
          </p:cNvSpPr>
          <p:nvPr>
            <p:ph type="title"/>
          </p:nvPr>
        </p:nvSpPr>
        <p:spPr>
          <a:xfrm>
            <a:off x="467544" y="174107"/>
            <a:ext cx="7999413" cy="811212"/>
          </a:xfrm>
        </p:spPr>
        <p:txBody>
          <a:bodyPr/>
          <a:lstStyle/>
          <a:p>
            <a:pPr>
              <a:lnSpc>
                <a:spcPct val="150000"/>
              </a:lnSpc>
            </a:pPr>
            <a:r>
              <a:rPr lang="ja-JP" altLang="en-US" sz="2900" dirty="0"/>
              <a:t>　５．写真感光理論　　</a:t>
            </a:r>
            <a:r>
              <a:rPr lang="ja-JP" altLang="en-US" sz="2500" dirty="0"/>
              <a:t>５．４．改良</a:t>
            </a:r>
            <a:r>
              <a:rPr lang="en-US" altLang="ja-JP" sz="2500" dirty="0"/>
              <a:t>Gurney-Mott</a:t>
            </a:r>
            <a:r>
              <a:rPr lang="ja-JP" altLang="en-US" sz="2500" dirty="0"/>
              <a:t>理論</a:t>
            </a:r>
            <a:endParaRPr lang="ja-JP" altLang="en-US" sz="2200" dirty="0"/>
          </a:p>
        </p:txBody>
      </p:sp>
      <p:sp>
        <p:nvSpPr>
          <p:cNvPr id="2" name="テキスト ボックス 1">
            <a:extLst>
              <a:ext uri="{FF2B5EF4-FFF2-40B4-BE49-F238E27FC236}">
                <a16:creationId xmlns:a16="http://schemas.microsoft.com/office/drawing/2014/main" id="{EBE07F5D-9D42-ACA4-BC61-7A6AF60274F2}"/>
              </a:ext>
            </a:extLst>
          </p:cNvPr>
          <p:cNvSpPr txBox="1"/>
          <p:nvPr/>
        </p:nvSpPr>
        <p:spPr>
          <a:xfrm>
            <a:off x="572293" y="1484784"/>
            <a:ext cx="8320187" cy="4549964"/>
          </a:xfrm>
          <a:prstGeom prst="rect">
            <a:avLst/>
          </a:prstGeom>
          <a:noFill/>
        </p:spPr>
        <p:txBody>
          <a:bodyPr wrap="square" rtlCol="0">
            <a:spAutoFit/>
          </a:bodyPr>
          <a:lstStyle/>
          <a:p>
            <a:pPr>
              <a:lnSpc>
                <a:spcPts val="3200"/>
              </a:lnSpc>
              <a:spcBef>
                <a:spcPts val="500"/>
              </a:spcBef>
            </a:pPr>
            <a:r>
              <a:rPr kumimoji="1" lang="en-US" altLang="ja-JP" sz="2000" dirty="0">
                <a:solidFill>
                  <a:srgbClr val="000099"/>
                </a:solidFill>
              </a:rPr>
              <a:t>(v) </a:t>
            </a:r>
            <a:r>
              <a:rPr kumimoji="1" lang="ja-JP" altLang="en-US" sz="2000" dirty="0">
                <a:solidFill>
                  <a:srgbClr val="000099"/>
                </a:solidFill>
              </a:rPr>
              <a:t>感光中心 </a:t>
            </a:r>
            <a:r>
              <a:rPr kumimoji="1" lang="en-US" altLang="ja-JP" sz="2000" dirty="0">
                <a:solidFill>
                  <a:srgbClr val="000099"/>
                </a:solidFill>
              </a:rPr>
              <a:t>= </a:t>
            </a:r>
            <a:r>
              <a:rPr kumimoji="1" lang="ja-JP" altLang="en-US" sz="2000" dirty="0">
                <a:solidFill>
                  <a:srgbClr val="000099"/>
                </a:solidFill>
              </a:rPr>
              <a:t>電子トラップの深さと電子の寿命　　</a:t>
            </a:r>
          </a:p>
          <a:p>
            <a:pPr marL="625475" indent="-271463">
              <a:lnSpc>
                <a:spcPts val="3200"/>
              </a:lnSpc>
              <a:spcBef>
                <a:spcPts val="500"/>
              </a:spcBef>
            </a:pPr>
            <a:r>
              <a:rPr kumimoji="1" lang="ja-JP" altLang="en-US" sz="2000" dirty="0">
                <a:solidFill>
                  <a:srgbClr val="000099"/>
                </a:solidFill>
              </a:rPr>
              <a:t>マイクロ波光導電などで直接測定される増感核のトラップの深さは、</a:t>
            </a:r>
            <a:br>
              <a:rPr kumimoji="1" lang="en-US" altLang="ja-JP" sz="2000" dirty="0">
                <a:solidFill>
                  <a:srgbClr val="000099"/>
                </a:solidFill>
              </a:rPr>
            </a:br>
            <a:r>
              <a:rPr kumimoji="1" lang="ja-JP" altLang="en-US" sz="2000" dirty="0">
                <a:solidFill>
                  <a:srgbClr val="000099"/>
                </a:solidFill>
              </a:rPr>
              <a:t>捕獲した電子を保持するのに充分な深さではない。</a:t>
            </a:r>
          </a:p>
          <a:p>
            <a:pPr marL="625475" indent="-271463">
              <a:lnSpc>
                <a:spcPts val="3200"/>
              </a:lnSpc>
              <a:spcBef>
                <a:spcPts val="500"/>
              </a:spcBef>
            </a:pPr>
            <a:r>
              <a:rPr kumimoji="1" lang="ja-JP" altLang="en-US" sz="2000" dirty="0">
                <a:solidFill>
                  <a:srgbClr val="000099"/>
                </a:solidFill>
              </a:rPr>
              <a:t>電子が電子トラップに捕獲されている時間、</a:t>
            </a:r>
            <a:br>
              <a:rPr kumimoji="1" lang="en-US" altLang="ja-JP" sz="2000" dirty="0">
                <a:solidFill>
                  <a:srgbClr val="000099"/>
                </a:solidFill>
              </a:rPr>
            </a:br>
            <a:r>
              <a:rPr kumimoji="1" lang="ja-JP" altLang="en-US" sz="2000" dirty="0">
                <a:solidFill>
                  <a:srgbClr val="000099"/>
                </a:solidFill>
              </a:rPr>
              <a:t>格子間銀イオンがやってくるまでの時間を含めた、</a:t>
            </a:r>
            <a:br>
              <a:rPr kumimoji="1" lang="en-US" altLang="ja-JP" sz="2000" dirty="0">
                <a:solidFill>
                  <a:srgbClr val="000099"/>
                </a:solidFill>
              </a:rPr>
            </a:br>
            <a:r>
              <a:rPr kumimoji="1" lang="ja-JP" altLang="en-US" sz="2000" dirty="0">
                <a:solidFill>
                  <a:srgbClr val="000099"/>
                </a:solidFill>
              </a:rPr>
              <a:t>定量的な取扱はいまだに確立されてはいない。</a:t>
            </a:r>
            <a:endParaRPr kumimoji="1" lang="en-US" altLang="ja-JP" sz="2000" dirty="0">
              <a:solidFill>
                <a:srgbClr val="000099"/>
              </a:solidFill>
            </a:endParaRPr>
          </a:p>
          <a:p>
            <a:pPr>
              <a:lnSpc>
                <a:spcPts val="3200"/>
              </a:lnSpc>
              <a:spcBef>
                <a:spcPts val="1500"/>
              </a:spcBef>
            </a:pPr>
            <a:r>
              <a:rPr kumimoji="1" lang="en-US" altLang="ja-JP" sz="2000" dirty="0">
                <a:solidFill>
                  <a:srgbClr val="000099"/>
                </a:solidFill>
              </a:rPr>
              <a:t>(vi). </a:t>
            </a:r>
            <a:r>
              <a:rPr kumimoji="1" lang="ja-JP" altLang="en-US" sz="2000" dirty="0">
                <a:solidFill>
                  <a:srgbClr val="000099"/>
                </a:solidFill>
              </a:rPr>
              <a:t>潜像核サイズの見積もり　：　ある程度の定量化</a:t>
            </a:r>
          </a:p>
          <a:p>
            <a:pPr marL="354013">
              <a:lnSpc>
                <a:spcPts val="3200"/>
              </a:lnSpc>
              <a:spcBef>
                <a:spcPts val="500"/>
              </a:spcBef>
            </a:pPr>
            <a:r>
              <a:rPr kumimoji="1" lang="ja-JP" altLang="en-US" sz="2000" dirty="0">
                <a:solidFill>
                  <a:srgbClr val="000099"/>
                </a:solidFill>
              </a:rPr>
              <a:t>現像可能な潜像核のサイズ </a:t>
            </a:r>
            <a:r>
              <a:rPr kumimoji="1" lang="en-US" altLang="ja-JP" sz="2000" dirty="0">
                <a:solidFill>
                  <a:srgbClr val="000099"/>
                </a:solidFill>
              </a:rPr>
              <a:t>= </a:t>
            </a:r>
            <a:r>
              <a:rPr kumimoji="1" lang="ja-JP" altLang="en-US" sz="2000" dirty="0">
                <a:solidFill>
                  <a:srgbClr val="000099"/>
                </a:solidFill>
              </a:rPr>
              <a:t>最低銀原子４個程度の見積り</a:t>
            </a:r>
          </a:p>
          <a:p>
            <a:pPr>
              <a:lnSpc>
                <a:spcPts val="3000"/>
              </a:lnSpc>
              <a:spcBef>
                <a:spcPts val="500"/>
              </a:spcBef>
            </a:pPr>
            <a:endParaRPr kumimoji="1" lang="ja-JP" altLang="en-US" sz="2000" dirty="0">
              <a:solidFill>
                <a:srgbClr val="000099"/>
              </a:solidFill>
            </a:endParaRPr>
          </a:p>
          <a:p>
            <a:pPr marL="625475" indent="-271463">
              <a:lnSpc>
                <a:spcPts val="3000"/>
              </a:lnSpc>
              <a:spcBef>
                <a:spcPts val="0"/>
              </a:spcBef>
            </a:pPr>
            <a:endParaRPr kumimoji="1" lang="ja-JP" altLang="en-US" dirty="0"/>
          </a:p>
        </p:txBody>
      </p:sp>
    </p:spTree>
    <p:extLst>
      <p:ext uri="{BB962C8B-B14F-4D97-AF65-F5344CB8AC3E}">
        <p14:creationId xmlns:p14="http://schemas.microsoft.com/office/powerpoint/2010/main" val="2335483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223F4232-04AC-AA7C-25D6-8133C280B087}"/>
              </a:ext>
            </a:extLst>
          </p:cNvPr>
          <p:cNvSpPr>
            <a:spLocks noGrp="1"/>
          </p:cNvSpPr>
          <p:nvPr>
            <p:ph type="sldNum" sz="quarter" idx="12"/>
          </p:nvPr>
        </p:nvSpPr>
        <p:spPr/>
        <p:txBody>
          <a:bodyPr/>
          <a:lstStyle/>
          <a:p>
            <a:fld id="{F2585DBA-6659-4F77-B1FA-6B13D9E97A2A}" type="slidenum">
              <a:rPr lang="en-US" altLang="ja-JP"/>
              <a:pPr/>
              <a:t>25</a:t>
            </a:fld>
            <a:endParaRPr lang="en-US" altLang="ja-JP"/>
          </a:p>
        </p:txBody>
      </p:sp>
      <p:grpSp>
        <p:nvGrpSpPr>
          <p:cNvPr id="86038" name="Group 22">
            <a:extLst>
              <a:ext uri="{FF2B5EF4-FFF2-40B4-BE49-F238E27FC236}">
                <a16:creationId xmlns:a16="http://schemas.microsoft.com/office/drawing/2014/main" id="{FB51A91D-3780-FA95-01F4-8FF204B4DC93}"/>
              </a:ext>
            </a:extLst>
          </p:cNvPr>
          <p:cNvGrpSpPr>
            <a:grpSpLocks/>
          </p:cNvGrpSpPr>
          <p:nvPr/>
        </p:nvGrpSpPr>
        <p:grpSpPr bwMode="auto">
          <a:xfrm>
            <a:off x="971550" y="2492375"/>
            <a:ext cx="1655763" cy="720725"/>
            <a:chOff x="612" y="1343"/>
            <a:chExt cx="1043" cy="454"/>
          </a:xfrm>
        </p:grpSpPr>
        <p:sp>
          <p:nvSpPr>
            <p:cNvPr id="86023" name="Rectangle 7">
              <a:extLst>
                <a:ext uri="{FF2B5EF4-FFF2-40B4-BE49-F238E27FC236}">
                  <a16:creationId xmlns:a16="http://schemas.microsoft.com/office/drawing/2014/main" id="{A90A139E-D065-D890-D195-88FD13151810}"/>
                </a:ext>
              </a:extLst>
            </p:cNvPr>
            <p:cNvSpPr>
              <a:spLocks noChangeArrowheads="1"/>
            </p:cNvSpPr>
            <p:nvPr/>
          </p:nvSpPr>
          <p:spPr bwMode="auto">
            <a:xfrm>
              <a:off x="612" y="1525"/>
              <a:ext cx="1043" cy="2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27" name="Oval 11">
              <a:extLst>
                <a:ext uri="{FF2B5EF4-FFF2-40B4-BE49-F238E27FC236}">
                  <a16:creationId xmlns:a16="http://schemas.microsoft.com/office/drawing/2014/main" id="{A4EE5956-3251-7E37-EDDE-76E8ED9D6D1C}"/>
                </a:ext>
              </a:extLst>
            </p:cNvPr>
            <p:cNvSpPr>
              <a:spLocks noChangeArrowheads="1"/>
            </p:cNvSpPr>
            <p:nvPr/>
          </p:nvSpPr>
          <p:spPr bwMode="auto">
            <a:xfrm>
              <a:off x="1020" y="1343"/>
              <a:ext cx="182" cy="182"/>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28" name="Line 12">
              <a:extLst>
                <a:ext uri="{FF2B5EF4-FFF2-40B4-BE49-F238E27FC236}">
                  <a16:creationId xmlns:a16="http://schemas.microsoft.com/office/drawing/2014/main" id="{4270B4DE-7B8F-BA05-70FE-4C295C9655DC}"/>
                </a:ext>
              </a:extLst>
            </p:cNvPr>
            <p:cNvSpPr>
              <a:spLocks noChangeShapeType="1"/>
            </p:cNvSpPr>
            <p:nvPr/>
          </p:nvSpPr>
          <p:spPr bwMode="auto">
            <a:xfrm>
              <a:off x="1292" y="1434"/>
              <a:ext cx="18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6037" name="Group 21">
            <a:extLst>
              <a:ext uri="{FF2B5EF4-FFF2-40B4-BE49-F238E27FC236}">
                <a16:creationId xmlns:a16="http://schemas.microsoft.com/office/drawing/2014/main" id="{4BC210B8-85CC-A99C-D3DA-ADD1426BB679}"/>
              </a:ext>
            </a:extLst>
          </p:cNvPr>
          <p:cNvGrpSpPr>
            <a:grpSpLocks/>
          </p:cNvGrpSpPr>
          <p:nvPr/>
        </p:nvGrpSpPr>
        <p:grpSpPr bwMode="auto">
          <a:xfrm>
            <a:off x="971550" y="4292600"/>
            <a:ext cx="1655763" cy="792163"/>
            <a:chOff x="612" y="2115"/>
            <a:chExt cx="1043" cy="499"/>
          </a:xfrm>
        </p:grpSpPr>
        <p:sp>
          <p:nvSpPr>
            <p:cNvPr id="86022" name="Rectangle 6">
              <a:extLst>
                <a:ext uri="{FF2B5EF4-FFF2-40B4-BE49-F238E27FC236}">
                  <a16:creationId xmlns:a16="http://schemas.microsoft.com/office/drawing/2014/main" id="{ACF93355-2847-D14D-BE78-F9AC58176471}"/>
                </a:ext>
              </a:extLst>
            </p:cNvPr>
            <p:cNvSpPr>
              <a:spLocks noChangeArrowheads="1"/>
            </p:cNvSpPr>
            <p:nvPr/>
          </p:nvSpPr>
          <p:spPr bwMode="auto">
            <a:xfrm>
              <a:off x="612" y="2342"/>
              <a:ext cx="1043" cy="27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36" name="AutoShape 20">
              <a:extLst>
                <a:ext uri="{FF2B5EF4-FFF2-40B4-BE49-F238E27FC236}">
                  <a16:creationId xmlns:a16="http://schemas.microsoft.com/office/drawing/2014/main" id="{8F4AB6B6-FA27-22F7-AAFE-71040B3343B1}"/>
                </a:ext>
              </a:extLst>
            </p:cNvPr>
            <p:cNvSpPr>
              <a:spLocks noChangeArrowheads="1"/>
            </p:cNvSpPr>
            <p:nvPr/>
          </p:nvSpPr>
          <p:spPr bwMode="auto">
            <a:xfrm rot="-5400000">
              <a:off x="974" y="2070"/>
              <a:ext cx="273" cy="363"/>
            </a:xfrm>
            <a:prstGeom prst="flowChartOnlineStorage">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endParaRPr lang="ja-JP" altLang="ja-JP"/>
            </a:p>
          </p:txBody>
        </p:sp>
        <p:sp>
          <p:nvSpPr>
            <p:cNvPr id="86026" name="Oval 10">
              <a:extLst>
                <a:ext uri="{FF2B5EF4-FFF2-40B4-BE49-F238E27FC236}">
                  <a16:creationId xmlns:a16="http://schemas.microsoft.com/office/drawing/2014/main" id="{0B97C362-D74F-9C78-2D92-120A57D45C2D}"/>
                </a:ext>
              </a:extLst>
            </p:cNvPr>
            <p:cNvSpPr>
              <a:spLocks noChangeArrowheads="1"/>
            </p:cNvSpPr>
            <p:nvPr/>
          </p:nvSpPr>
          <p:spPr bwMode="auto">
            <a:xfrm>
              <a:off x="1020" y="2205"/>
              <a:ext cx="182" cy="182"/>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039" name="Text Box 23">
            <a:extLst>
              <a:ext uri="{FF2B5EF4-FFF2-40B4-BE49-F238E27FC236}">
                <a16:creationId xmlns:a16="http://schemas.microsoft.com/office/drawing/2014/main" id="{8E687069-CF9E-69C6-787E-BEDF73909238}"/>
              </a:ext>
            </a:extLst>
          </p:cNvPr>
          <p:cNvSpPr txBox="1">
            <a:spLocks noChangeArrowheads="1"/>
          </p:cNvSpPr>
          <p:nvPr/>
        </p:nvSpPr>
        <p:spPr bwMode="auto">
          <a:xfrm>
            <a:off x="107504" y="1306469"/>
            <a:ext cx="3311971"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dirty="0"/>
              <a:t>電子トラップの深さに関する仮説</a:t>
            </a:r>
            <a:r>
              <a:rPr lang="en-US" altLang="ja-JP" dirty="0"/>
              <a:t>= </a:t>
            </a:r>
            <a:r>
              <a:rPr lang="ja-JP" altLang="en-US" dirty="0"/>
              <a:t>格子緩和理論</a:t>
            </a:r>
          </a:p>
          <a:p>
            <a:pPr>
              <a:spcBef>
                <a:spcPct val="50000"/>
              </a:spcBef>
            </a:pPr>
            <a:r>
              <a:rPr lang="ja-JP" altLang="en-US" dirty="0"/>
              <a:t>「コンニャクの上のボール」</a:t>
            </a:r>
          </a:p>
        </p:txBody>
      </p:sp>
      <p:sp>
        <p:nvSpPr>
          <p:cNvPr id="86040" name="Text Box 24">
            <a:extLst>
              <a:ext uri="{FF2B5EF4-FFF2-40B4-BE49-F238E27FC236}">
                <a16:creationId xmlns:a16="http://schemas.microsoft.com/office/drawing/2014/main" id="{B8F68951-F4B0-50D5-BDD5-39C6B8EAAD58}"/>
              </a:ext>
            </a:extLst>
          </p:cNvPr>
          <p:cNvSpPr txBox="1">
            <a:spLocks noChangeArrowheads="1"/>
          </p:cNvSpPr>
          <p:nvPr/>
        </p:nvSpPr>
        <p:spPr bwMode="auto">
          <a:xfrm>
            <a:off x="611188" y="3213100"/>
            <a:ext cx="28813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ボールが動いているときは，コンニャクはへこまない</a:t>
            </a:r>
          </a:p>
        </p:txBody>
      </p:sp>
      <p:sp>
        <p:nvSpPr>
          <p:cNvPr id="86042" name="Rectangle 26">
            <a:extLst>
              <a:ext uri="{FF2B5EF4-FFF2-40B4-BE49-F238E27FC236}">
                <a16:creationId xmlns:a16="http://schemas.microsoft.com/office/drawing/2014/main" id="{3A169198-55E7-BAE2-83C5-3030F518DD0E}"/>
              </a:ext>
            </a:extLst>
          </p:cNvPr>
          <p:cNvSpPr>
            <a:spLocks noChangeArrowheads="1"/>
          </p:cNvSpPr>
          <p:nvPr/>
        </p:nvSpPr>
        <p:spPr bwMode="auto">
          <a:xfrm>
            <a:off x="684213" y="5157788"/>
            <a:ext cx="257651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ja-JP" altLang="en-US" sz="1600"/>
              <a:t>ボールが止まると、</a:t>
            </a:r>
            <a:br>
              <a:rPr lang="ja-JP" altLang="en-US" sz="1600"/>
            </a:br>
            <a:r>
              <a:rPr lang="ja-JP" altLang="en-US" sz="1600"/>
              <a:t>コンニャクがへこんだ窪みで</a:t>
            </a:r>
            <a:br>
              <a:rPr lang="ja-JP" altLang="en-US" sz="1600"/>
            </a:br>
            <a:r>
              <a:rPr lang="ja-JP" altLang="en-US" sz="1600"/>
              <a:t>ボールは安定化</a:t>
            </a:r>
          </a:p>
        </p:txBody>
      </p:sp>
      <p:sp>
        <p:nvSpPr>
          <p:cNvPr id="86044" name="Rectangle 28">
            <a:extLst>
              <a:ext uri="{FF2B5EF4-FFF2-40B4-BE49-F238E27FC236}">
                <a16:creationId xmlns:a16="http://schemas.microsoft.com/office/drawing/2014/main" id="{E8517194-DFE1-28D3-E97E-5E0CC533CEAA}"/>
              </a:ext>
            </a:extLst>
          </p:cNvPr>
          <p:cNvSpPr>
            <a:spLocks noChangeArrowheads="1"/>
          </p:cNvSpPr>
          <p:nvPr/>
        </p:nvSpPr>
        <p:spPr bwMode="auto">
          <a:xfrm>
            <a:off x="3419475" y="4365625"/>
            <a:ext cx="431800"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050" name="Group 34">
            <a:extLst>
              <a:ext uri="{FF2B5EF4-FFF2-40B4-BE49-F238E27FC236}">
                <a16:creationId xmlns:a16="http://schemas.microsoft.com/office/drawing/2014/main" id="{85845FEC-DCEC-0FAF-34D8-ED2A919F438B}"/>
              </a:ext>
            </a:extLst>
          </p:cNvPr>
          <p:cNvGrpSpPr>
            <a:grpSpLocks/>
          </p:cNvGrpSpPr>
          <p:nvPr/>
        </p:nvGrpSpPr>
        <p:grpSpPr bwMode="auto">
          <a:xfrm>
            <a:off x="6516688" y="2486025"/>
            <a:ext cx="433387" cy="366713"/>
            <a:chOff x="2426" y="3203"/>
            <a:chExt cx="273" cy="231"/>
          </a:xfrm>
        </p:grpSpPr>
        <p:sp>
          <p:nvSpPr>
            <p:cNvPr id="86051" name="Oval 35">
              <a:extLst>
                <a:ext uri="{FF2B5EF4-FFF2-40B4-BE49-F238E27FC236}">
                  <a16:creationId xmlns:a16="http://schemas.microsoft.com/office/drawing/2014/main" id="{F5F9BDE3-9E39-04F3-3A3B-241213264E50}"/>
                </a:ext>
              </a:extLst>
            </p:cNvPr>
            <p:cNvSpPr>
              <a:spLocks noChangeArrowheads="1"/>
            </p:cNvSpPr>
            <p:nvPr/>
          </p:nvSpPr>
          <p:spPr bwMode="auto">
            <a:xfrm>
              <a:off x="2472" y="3249"/>
              <a:ext cx="182" cy="18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52" name="Text Box 36">
              <a:extLst>
                <a:ext uri="{FF2B5EF4-FFF2-40B4-BE49-F238E27FC236}">
                  <a16:creationId xmlns:a16="http://schemas.microsoft.com/office/drawing/2014/main" id="{AAF7671C-5D57-6195-AB2D-28BAD003AF5F}"/>
                </a:ext>
              </a:extLst>
            </p:cNvPr>
            <p:cNvSpPr txBox="1">
              <a:spLocks noChangeArrowheads="1"/>
            </p:cNvSpPr>
            <p:nvPr/>
          </p:nvSpPr>
          <p:spPr bwMode="auto">
            <a:xfrm>
              <a:off x="2426" y="3203"/>
              <a:ext cx="27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a:t>
              </a:r>
            </a:p>
          </p:txBody>
        </p:sp>
      </p:grpSp>
      <p:grpSp>
        <p:nvGrpSpPr>
          <p:cNvPr id="86053" name="Group 37">
            <a:extLst>
              <a:ext uri="{FF2B5EF4-FFF2-40B4-BE49-F238E27FC236}">
                <a16:creationId xmlns:a16="http://schemas.microsoft.com/office/drawing/2014/main" id="{674F9339-6137-E376-3BA3-6B5C8858D767}"/>
              </a:ext>
            </a:extLst>
          </p:cNvPr>
          <p:cNvGrpSpPr>
            <a:grpSpLocks/>
          </p:cNvGrpSpPr>
          <p:nvPr/>
        </p:nvGrpSpPr>
        <p:grpSpPr bwMode="auto">
          <a:xfrm>
            <a:off x="7234238" y="1773238"/>
            <a:ext cx="433387" cy="366712"/>
            <a:chOff x="2426" y="3203"/>
            <a:chExt cx="273" cy="231"/>
          </a:xfrm>
        </p:grpSpPr>
        <p:sp>
          <p:nvSpPr>
            <p:cNvPr id="86054" name="Oval 38">
              <a:extLst>
                <a:ext uri="{FF2B5EF4-FFF2-40B4-BE49-F238E27FC236}">
                  <a16:creationId xmlns:a16="http://schemas.microsoft.com/office/drawing/2014/main" id="{B7D5C3E1-875A-93F7-BB10-FA88928F878F}"/>
                </a:ext>
              </a:extLst>
            </p:cNvPr>
            <p:cNvSpPr>
              <a:spLocks noChangeArrowheads="1"/>
            </p:cNvSpPr>
            <p:nvPr/>
          </p:nvSpPr>
          <p:spPr bwMode="auto">
            <a:xfrm>
              <a:off x="2472" y="3249"/>
              <a:ext cx="182" cy="18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55" name="Text Box 39">
              <a:extLst>
                <a:ext uri="{FF2B5EF4-FFF2-40B4-BE49-F238E27FC236}">
                  <a16:creationId xmlns:a16="http://schemas.microsoft.com/office/drawing/2014/main" id="{563DACB6-C7DA-C79C-7FE0-75B6C97AAEFC}"/>
                </a:ext>
              </a:extLst>
            </p:cNvPr>
            <p:cNvSpPr txBox="1">
              <a:spLocks noChangeArrowheads="1"/>
            </p:cNvSpPr>
            <p:nvPr/>
          </p:nvSpPr>
          <p:spPr bwMode="auto">
            <a:xfrm>
              <a:off x="2426" y="3203"/>
              <a:ext cx="27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a:t>
              </a:r>
            </a:p>
          </p:txBody>
        </p:sp>
      </p:grpSp>
      <p:grpSp>
        <p:nvGrpSpPr>
          <p:cNvPr id="86064" name="Group 48">
            <a:extLst>
              <a:ext uri="{FF2B5EF4-FFF2-40B4-BE49-F238E27FC236}">
                <a16:creationId xmlns:a16="http://schemas.microsoft.com/office/drawing/2014/main" id="{6A3491C0-AD80-B6F3-E9FD-80CA513178B8}"/>
              </a:ext>
            </a:extLst>
          </p:cNvPr>
          <p:cNvGrpSpPr>
            <a:grpSpLocks/>
          </p:cNvGrpSpPr>
          <p:nvPr/>
        </p:nvGrpSpPr>
        <p:grpSpPr bwMode="auto">
          <a:xfrm>
            <a:off x="6443663" y="1700213"/>
            <a:ext cx="288925" cy="288925"/>
            <a:chOff x="3107" y="2523"/>
            <a:chExt cx="182" cy="182"/>
          </a:xfrm>
        </p:grpSpPr>
        <p:sp>
          <p:nvSpPr>
            <p:cNvPr id="86065" name="Oval 49">
              <a:extLst>
                <a:ext uri="{FF2B5EF4-FFF2-40B4-BE49-F238E27FC236}">
                  <a16:creationId xmlns:a16="http://schemas.microsoft.com/office/drawing/2014/main" id="{B8F0AF8F-B93E-B99F-814A-800063AEFD6C}"/>
                </a:ext>
              </a:extLst>
            </p:cNvPr>
            <p:cNvSpPr>
              <a:spLocks noChangeArrowheads="1"/>
            </p:cNvSpPr>
            <p:nvPr/>
          </p:nvSpPr>
          <p:spPr bwMode="auto">
            <a:xfrm>
              <a:off x="3107" y="2523"/>
              <a:ext cx="182" cy="182"/>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66" name="Line 50">
              <a:extLst>
                <a:ext uri="{FF2B5EF4-FFF2-40B4-BE49-F238E27FC236}">
                  <a16:creationId xmlns:a16="http://schemas.microsoft.com/office/drawing/2014/main" id="{562446A4-44AB-8641-0120-34B807C41993}"/>
                </a:ext>
              </a:extLst>
            </p:cNvPr>
            <p:cNvSpPr>
              <a:spLocks noChangeShapeType="1"/>
            </p:cNvSpPr>
            <p:nvPr/>
          </p:nvSpPr>
          <p:spPr bwMode="auto">
            <a:xfrm>
              <a:off x="3152" y="2614"/>
              <a:ext cx="9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6067" name="Group 51">
            <a:extLst>
              <a:ext uri="{FF2B5EF4-FFF2-40B4-BE49-F238E27FC236}">
                <a16:creationId xmlns:a16="http://schemas.microsoft.com/office/drawing/2014/main" id="{381374B9-783B-440F-2E00-6835EFF04173}"/>
              </a:ext>
            </a:extLst>
          </p:cNvPr>
          <p:cNvGrpSpPr>
            <a:grpSpLocks/>
          </p:cNvGrpSpPr>
          <p:nvPr/>
        </p:nvGrpSpPr>
        <p:grpSpPr bwMode="auto">
          <a:xfrm>
            <a:off x="7451725" y="2636838"/>
            <a:ext cx="288925" cy="288925"/>
            <a:chOff x="3107" y="2523"/>
            <a:chExt cx="182" cy="182"/>
          </a:xfrm>
        </p:grpSpPr>
        <p:sp>
          <p:nvSpPr>
            <p:cNvPr id="86068" name="Oval 52">
              <a:extLst>
                <a:ext uri="{FF2B5EF4-FFF2-40B4-BE49-F238E27FC236}">
                  <a16:creationId xmlns:a16="http://schemas.microsoft.com/office/drawing/2014/main" id="{F31C626F-305A-D5E2-691F-5B55B57FE9B8}"/>
                </a:ext>
              </a:extLst>
            </p:cNvPr>
            <p:cNvSpPr>
              <a:spLocks noChangeArrowheads="1"/>
            </p:cNvSpPr>
            <p:nvPr/>
          </p:nvSpPr>
          <p:spPr bwMode="auto">
            <a:xfrm>
              <a:off x="3107" y="2523"/>
              <a:ext cx="182" cy="182"/>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69" name="Line 53">
              <a:extLst>
                <a:ext uri="{FF2B5EF4-FFF2-40B4-BE49-F238E27FC236}">
                  <a16:creationId xmlns:a16="http://schemas.microsoft.com/office/drawing/2014/main" id="{1EF8DDA5-E1D4-EF89-3F7A-C53D076A735A}"/>
                </a:ext>
              </a:extLst>
            </p:cNvPr>
            <p:cNvSpPr>
              <a:spLocks noChangeShapeType="1"/>
            </p:cNvSpPr>
            <p:nvPr/>
          </p:nvSpPr>
          <p:spPr bwMode="auto">
            <a:xfrm>
              <a:off x="3152" y="2614"/>
              <a:ext cx="9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6070" name="Text Box 54">
            <a:extLst>
              <a:ext uri="{FF2B5EF4-FFF2-40B4-BE49-F238E27FC236}">
                <a16:creationId xmlns:a16="http://schemas.microsoft.com/office/drawing/2014/main" id="{1BFC2C22-448F-DB72-C4B4-5CB7C7BDD590}"/>
              </a:ext>
            </a:extLst>
          </p:cNvPr>
          <p:cNvSpPr txBox="1">
            <a:spLocks noChangeArrowheads="1"/>
          </p:cNvSpPr>
          <p:nvPr/>
        </p:nvSpPr>
        <p:spPr bwMode="auto">
          <a:xfrm>
            <a:off x="6948488" y="2133600"/>
            <a:ext cx="86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t>ｅ</a:t>
            </a:r>
            <a:r>
              <a:rPr lang="ja-JP" altLang="en-US" sz="2000" baseline="30000"/>
              <a:t>－</a:t>
            </a:r>
          </a:p>
        </p:txBody>
      </p:sp>
      <p:sp>
        <p:nvSpPr>
          <p:cNvPr id="86071" name="Text Box 55">
            <a:extLst>
              <a:ext uri="{FF2B5EF4-FFF2-40B4-BE49-F238E27FC236}">
                <a16:creationId xmlns:a16="http://schemas.microsoft.com/office/drawing/2014/main" id="{3A17A341-4C67-B8B0-0E02-E276CB15F88A}"/>
              </a:ext>
            </a:extLst>
          </p:cNvPr>
          <p:cNvSpPr txBox="1">
            <a:spLocks noChangeArrowheads="1"/>
          </p:cNvSpPr>
          <p:nvPr/>
        </p:nvSpPr>
        <p:spPr bwMode="auto">
          <a:xfrm>
            <a:off x="6084888" y="3249613"/>
            <a:ext cx="2376487" cy="284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電子を捕獲すると、</a:t>
            </a:r>
          </a:p>
          <a:p>
            <a:pPr>
              <a:spcBef>
                <a:spcPct val="50000"/>
              </a:spcBef>
            </a:pPr>
            <a:r>
              <a:rPr lang="ja-JP" altLang="en-US"/>
              <a:t>その電荷により</a:t>
            </a:r>
          </a:p>
          <a:p>
            <a:pPr>
              <a:spcBef>
                <a:spcPct val="50000"/>
              </a:spcBef>
            </a:pPr>
            <a:r>
              <a:rPr lang="ja-JP" altLang="en-US"/>
              <a:t>格子がゆがんで</a:t>
            </a:r>
          </a:p>
          <a:p>
            <a:pPr>
              <a:spcBef>
                <a:spcPct val="50000"/>
              </a:spcBef>
            </a:pPr>
            <a:r>
              <a:rPr lang="ja-JP" altLang="en-US"/>
              <a:t>電子は安定化</a:t>
            </a:r>
          </a:p>
          <a:p>
            <a:pPr>
              <a:spcBef>
                <a:spcPct val="50000"/>
              </a:spcBef>
            </a:pPr>
            <a:endParaRPr lang="ja-JP" altLang="en-US"/>
          </a:p>
          <a:p>
            <a:pPr>
              <a:spcBef>
                <a:spcPct val="50000"/>
              </a:spcBef>
            </a:pPr>
            <a:r>
              <a:rPr lang="ja-JP" altLang="en-US"/>
              <a:t>　格子緩和</a:t>
            </a:r>
          </a:p>
          <a:p>
            <a:pPr>
              <a:spcBef>
                <a:spcPct val="50000"/>
              </a:spcBef>
            </a:pPr>
            <a:r>
              <a:rPr lang="ja-JP" altLang="en-US"/>
              <a:t>電子トラップが深くなる</a:t>
            </a:r>
          </a:p>
        </p:txBody>
      </p:sp>
      <p:sp>
        <p:nvSpPr>
          <p:cNvPr id="86072" name="AutoShape 56">
            <a:extLst>
              <a:ext uri="{FF2B5EF4-FFF2-40B4-BE49-F238E27FC236}">
                <a16:creationId xmlns:a16="http://schemas.microsoft.com/office/drawing/2014/main" id="{BDDB6FD5-7564-ACCF-6A64-51CE6F51A26B}"/>
              </a:ext>
            </a:extLst>
          </p:cNvPr>
          <p:cNvSpPr>
            <a:spLocks noChangeArrowheads="1"/>
          </p:cNvSpPr>
          <p:nvPr/>
        </p:nvSpPr>
        <p:spPr bwMode="auto">
          <a:xfrm>
            <a:off x="6804025" y="5013325"/>
            <a:ext cx="431800" cy="287338"/>
          </a:xfrm>
          <a:prstGeom prst="downArrow">
            <a:avLst>
              <a:gd name="adj1" fmla="val 50000"/>
              <a:gd name="adj2" fmla="val 25000"/>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86075" name="Group 59">
            <a:extLst>
              <a:ext uri="{FF2B5EF4-FFF2-40B4-BE49-F238E27FC236}">
                <a16:creationId xmlns:a16="http://schemas.microsoft.com/office/drawing/2014/main" id="{5D3CA125-99D8-7CB9-12FC-416C90C7A7DA}"/>
              </a:ext>
            </a:extLst>
          </p:cNvPr>
          <p:cNvGrpSpPr>
            <a:grpSpLocks/>
          </p:cNvGrpSpPr>
          <p:nvPr/>
        </p:nvGrpSpPr>
        <p:grpSpPr bwMode="auto">
          <a:xfrm>
            <a:off x="3851275" y="1773238"/>
            <a:ext cx="1728788" cy="1878012"/>
            <a:chOff x="2608" y="1117"/>
            <a:chExt cx="1089" cy="1183"/>
          </a:xfrm>
        </p:grpSpPr>
        <p:grpSp>
          <p:nvGrpSpPr>
            <p:cNvPr id="86046" name="Group 30">
              <a:extLst>
                <a:ext uri="{FF2B5EF4-FFF2-40B4-BE49-F238E27FC236}">
                  <a16:creationId xmlns:a16="http://schemas.microsoft.com/office/drawing/2014/main" id="{BDDA3E33-58B1-143F-541C-8B882A034BD7}"/>
                </a:ext>
              </a:extLst>
            </p:cNvPr>
            <p:cNvGrpSpPr>
              <a:grpSpLocks/>
            </p:cNvGrpSpPr>
            <p:nvPr/>
          </p:nvGrpSpPr>
          <p:grpSpPr bwMode="auto">
            <a:xfrm>
              <a:off x="2653" y="1657"/>
              <a:ext cx="273" cy="231"/>
              <a:chOff x="2426" y="3203"/>
              <a:chExt cx="273" cy="231"/>
            </a:xfrm>
          </p:grpSpPr>
          <p:sp>
            <p:nvSpPr>
              <p:cNvPr id="86043" name="Oval 27">
                <a:extLst>
                  <a:ext uri="{FF2B5EF4-FFF2-40B4-BE49-F238E27FC236}">
                    <a16:creationId xmlns:a16="http://schemas.microsoft.com/office/drawing/2014/main" id="{910947C4-50B2-9D36-DB7C-4AB9DB3783BF}"/>
                  </a:ext>
                </a:extLst>
              </p:cNvPr>
              <p:cNvSpPr>
                <a:spLocks noChangeArrowheads="1"/>
              </p:cNvSpPr>
              <p:nvPr/>
            </p:nvSpPr>
            <p:spPr bwMode="auto">
              <a:xfrm>
                <a:off x="2472" y="3249"/>
                <a:ext cx="182" cy="18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45" name="Text Box 29">
                <a:extLst>
                  <a:ext uri="{FF2B5EF4-FFF2-40B4-BE49-F238E27FC236}">
                    <a16:creationId xmlns:a16="http://schemas.microsoft.com/office/drawing/2014/main" id="{CA11051B-69DB-3E64-1383-33725BD71A2C}"/>
                  </a:ext>
                </a:extLst>
              </p:cNvPr>
              <p:cNvSpPr txBox="1">
                <a:spLocks noChangeArrowheads="1"/>
              </p:cNvSpPr>
              <p:nvPr/>
            </p:nvSpPr>
            <p:spPr bwMode="auto">
              <a:xfrm>
                <a:off x="2426" y="3203"/>
                <a:ext cx="27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a:t>
                </a:r>
              </a:p>
            </p:txBody>
          </p:sp>
        </p:grpSp>
        <p:grpSp>
          <p:nvGrpSpPr>
            <p:cNvPr id="86047" name="Group 31">
              <a:extLst>
                <a:ext uri="{FF2B5EF4-FFF2-40B4-BE49-F238E27FC236}">
                  <a16:creationId xmlns:a16="http://schemas.microsoft.com/office/drawing/2014/main" id="{B5E15C9B-71C5-8843-AC0F-2E446541483C}"/>
                </a:ext>
              </a:extLst>
            </p:cNvPr>
            <p:cNvGrpSpPr>
              <a:grpSpLocks/>
            </p:cNvGrpSpPr>
            <p:nvPr/>
          </p:nvGrpSpPr>
          <p:grpSpPr bwMode="auto">
            <a:xfrm>
              <a:off x="3287" y="1117"/>
              <a:ext cx="273" cy="231"/>
              <a:chOff x="2426" y="3203"/>
              <a:chExt cx="273" cy="231"/>
            </a:xfrm>
          </p:grpSpPr>
          <p:sp>
            <p:nvSpPr>
              <p:cNvPr id="86048" name="Oval 32">
                <a:extLst>
                  <a:ext uri="{FF2B5EF4-FFF2-40B4-BE49-F238E27FC236}">
                    <a16:creationId xmlns:a16="http://schemas.microsoft.com/office/drawing/2014/main" id="{4D631F24-4F0D-9D62-1059-91EB6B4F204A}"/>
                  </a:ext>
                </a:extLst>
              </p:cNvPr>
              <p:cNvSpPr>
                <a:spLocks noChangeArrowheads="1"/>
              </p:cNvSpPr>
              <p:nvPr/>
            </p:nvSpPr>
            <p:spPr bwMode="auto">
              <a:xfrm>
                <a:off x="2472" y="3249"/>
                <a:ext cx="182" cy="18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49" name="Text Box 33">
                <a:extLst>
                  <a:ext uri="{FF2B5EF4-FFF2-40B4-BE49-F238E27FC236}">
                    <a16:creationId xmlns:a16="http://schemas.microsoft.com/office/drawing/2014/main" id="{46ADFA39-4ECC-3D12-599E-CE24B9D07B8E}"/>
                  </a:ext>
                </a:extLst>
              </p:cNvPr>
              <p:cNvSpPr txBox="1">
                <a:spLocks noChangeArrowheads="1"/>
              </p:cNvSpPr>
              <p:nvPr/>
            </p:nvSpPr>
            <p:spPr bwMode="auto">
              <a:xfrm>
                <a:off x="2426" y="3203"/>
                <a:ext cx="27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a:t>
                </a:r>
              </a:p>
            </p:txBody>
          </p:sp>
        </p:grpSp>
        <p:grpSp>
          <p:nvGrpSpPr>
            <p:cNvPr id="86060" name="Group 44">
              <a:extLst>
                <a:ext uri="{FF2B5EF4-FFF2-40B4-BE49-F238E27FC236}">
                  <a16:creationId xmlns:a16="http://schemas.microsoft.com/office/drawing/2014/main" id="{D6E3AA96-1219-886A-E430-C74AEF46C0DC}"/>
                </a:ext>
              </a:extLst>
            </p:cNvPr>
            <p:cNvGrpSpPr>
              <a:grpSpLocks/>
            </p:cNvGrpSpPr>
            <p:nvPr/>
          </p:nvGrpSpPr>
          <p:grpSpPr bwMode="auto">
            <a:xfrm>
              <a:off x="2699" y="1162"/>
              <a:ext cx="182" cy="182"/>
              <a:chOff x="3107" y="2523"/>
              <a:chExt cx="182" cy="182"/>
            </a:xfrm>
          </p:grpSpPr>
          <p:sp>
            <p:nvSpPr>
              <p:cNvPr id="86057" name="Oval 41">
                <a:extLst>
                  <a:ext uri="{FF2B5EF4-FFF2-40B4-BE49-F238E27FC236}">
                    <a16:creationId xmlns:a16="http://schemas.microsoft.com/office/drawing/2014/main" id="{7DFAA1B1-EECB-74F3-4355-8C6F643DD220}"/>
                  </a:ext>
                </a:extLst>
              </p:cNvPr>
              <p:cNvSpPr>
                <a:spLocks noChangeArrowheads="1"/>
              </p:cNvSpPr>
              <p:nvPr/>
            </p:nvSpPr>
            <p:spPr bwMode="auto">
              <a:xfrm>
                <a:off x="3107" y="2523"/>
                <a:ext cx="182" cy="182"/>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59" name="Line 43">
                <a:extLst>
                  <a:ext uri="{FF2B5EF4-FFF2-40B4-BE49-F238E27FC236}">
                    <a16:creationId xmlns:a16="http://schemas.microsoft.com/office/drawing/2014/main" id="{40F40CFD-F9AD-0551-8F5E-4855DD4FED8A}"/>
                  </a:ext>
                </a:extLst>
              </p:cNvPr>
              <p:cNvSpPr>
                <a:spLocks noChangeShapeType="1"/>
              </p:cNvSpPr>
              <p:nvPr/>
            </p:nvSpPr>
            <p:spPr bwMode="auto">
              <a:xfrm>
                <a:off x="3152" y="2614"/>
                <a:ext cx="9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6061" name="Group 45">
              <a:extLst>
                <a:ext uri="{FF2B5EF4-FFF2-40B4-BE49-F238E27FC236}">
                  <a16:creationId xmlns:a16="http://schemas.microsoft.com/office/drawing/2014/main" id="{07C708D3-0C76-E5D2-813C-40A9464517BF}"/>
                </a:ext>
              </a:extLst>
            </p:cNvPr>
            <p:cNvGrpSpPr>
              <a:grpSpLocks/>
            </p:cNvGrpSpPr>
            <p:nvPr/>
          </p:nvGrpSpPr>
          <p:grpSpPr bwMode="auto">
            <a:xfrm>
              <a:off x="3333" y="1706"/>
              <a:ext cx="182" cy="182"/>
              <a:chOff x="3107" y="2523"/>
              <a:chExt cx="182" cy="182"/>
            </a:xfrm>
          </p:grpSpPr>
          <p:sp>
            <p:nvSpPr>
              <p:cNvPr id="86062" name="Oval 46">
                <a:extLst>
                  <a:ext uri="{FF2B5EF4-FFF2-40B4-BE49-F238E27FC236}">
                    <a16:creationId xmlns:a16="http://schemas.microsoft.com/office/drawing/2014/main" id="{ABB29DAF-8A84-7161-2255-B709D8509ED9}"/>
                  </a:ext>
                </a:extLst>
              </p:cNvPr>
              <p:cNvSpPr>
                <a:spLocks noChangeArrowheads="1"/>
              </p:cNvSpPr>
              <p:nvPr/>
            </p:nvSpPr>
            <p:spPr bwMode="auto">
              <a:xfrm>
                <a:off x="3107" y="2523"/>
                <a:ext cx="182" cy="182"/>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63" name="Line 47">
                <a:extLst>
                  <a:ext uri="{FF2B5EF4-FFF2-40B4-BE49-F238E27FC236}">
                    <a16:creationId xmlns:a16="http://schemas.microsoft.com/office/drawing/2014/main" id="{7FE24C37-EFC7-D619-8D3D-450D01DCDDC4}"/>
                  </a:ext>
                </a:extLst>
              </p:cNvPr>
              <p:cNvSpPr>
                <a:spLocks noChangeShapeType="1"/>
              </p:cNvSpPr>
              <p:nvPr/>
            </p:nvSpPr>
            <p:spPr bwMode="auto">
              <a:xfrm>
                <a:off x="3152" y="2614"/>
                <a:ext cx="9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6073" name="Text Box 57">
              <a:extLst>
                <a:ext uri="{FF2B5EF4-FFF2-40B4-BE49-F238E27FC236}">
                  <a16:creationId xmlns:a16="http://schemas.microsoft.com/office/drawing/2014/main" id="{87C80417-AC27-A484-4305-8A92E13D5CD1}"/>
                </a:ext>
              </a:extLst>
            </p:cNvPr>
            <p:cNvSpPr txBox="1">
              <a:spLocks noChangeArrowheads="1"/>
            </p:cNvSpPr>
            <p:nvPr/>
          </p:nvSpPr>
          <p:spPr bwMode="auto">
            <a:xfrm>
              <a:off x="2608" y="2069"/>
              <a:ext cx="108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イオン結晶格子</a:t>
              </a:r>
            </a:p>
          </p:txBody>
        </p:sp>
      </p:grpSp>
      <p:sp>
        <p:nvSpPr>
          <p:cNvPr id="86074" name="AutoShape 58">
            <a:extLst>
              <a:ext uri="{FF2B5EF4-FFF2-40B4-BE49-F238E27FC236}">
                <a16:creationId xmlns:a16="http://schemas.microsoft.com/office/drawing/2014/main" id="{8765DD0E-99C0-DBCA-AF42-878321799064}"/>
              </a:ext>
            </a:extLst>
          </p:cNvPr>
          <p:cNvSpPr>
            <a:spLocks noChangeArrowheads="1"/>
          </p:cNvSpPr>
          <p:nvPr/>
        </p:nvSpPr>
        <p:spPr bwMode="auto">
          <a:xfrm rot="-5400000">
            <a:off x="5723732" y="2350294"/>
            <a:ext cx="431800" cy="287337"/>
          </a:xfrm>
          <a:prstGeom prst="downArrow">
            <a:avLst>
              <a:gd name="adj1" fmla="val 50000"/>
              <a:gd name="adj2" fmla="val 25000"/>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5" name="Rectangle 2">
            <a:extLst>
              <a:ext uri="{FF2B5EF4-FFF2-40B4-BE49-F238E27FC236}">
                <a16:creationId xmlns:a16="http://schemas.microsoft.com/office/drawing/2014/main" id="{A165F8D0-73F9-37B0-7B04-C08725109B33}"/>
              </a:ext>
            </a:extLst>
          </p:cNvPr>
          <p:cNvSpPr>
            <a:spLocks noGrp="1" noChangeArrowheads="1"/>
          </p:cNvSpPr>
          <p:nvPr>
            <p:ph type="title"/>
          </p:nvPr>
        </p:nvSpPr>
        <p:spPr>
          <a:xfrm>
            <a:off x="457200" y="476672"/>
            <a:ext cx="7999413" cy="811212"/>
          </a:xfrm>
        </p:spPr>
        <p:txBody>
          <a:bodyPr/>
          <a:lstStyle/>
          <a:p>
            <a:pPr>
              <a:lnSpc>
                <a:spcPct val="150000"/>
              </a:lnSpc>
            </a:pPr>
            <a:r>
              <a:rPr lang="ja-JP" altLang="en-US" sz="2900" dirty="0"/>
              <a:t>　５．写真感光理論　　</a:t>
            </a:r>
            <a:r>
              <a:rPr lang="ja-JP" altLang="en-US" sz="2500" dirty="0"/>
              <a:t>５．４．改良</a:t>
            </a:r>
            <a:r>
              <a:rPr lang="en-US" altLang="ja-JP" sz="2500" dirty="0"/>
              <a:t>Gurney-Mott</a:t>
            </a:r>
            <a:r>
              <a:rPr lang="ja-JP" altLang="en-US" sz="2500" dirty="0"/>
              <a:t>理論</a:t>
            </a:r>
            <a:endParaRPr lang="ja-JP" altLang="en-US" sz="2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AE9C7BC-5044-7FC5-FDFD-BDE7549C420B}"/>
              </a:ext>
            </a:extLst>
          </p:cNvPr>
          <p:cNvSpPr>
            <a:spLocks noGrp="1"/>
          </p:cNvSpPr>
          <p:nvPr>
            <p:ph type="sldNum" sz="quarter" idx="12"/>
          </p:nvPr>
        </p:nvSpPr>
        <p:spPr/>
        <p:txBody>
          <a:bodyPr/>
          <a:lstStyle/>
          <a:p>
            <a:fld id="{C6D0CD75-0F22-45C7-A85B-AF702E01412D}" type="slidenum">
              <a:rPr lang="en-US" altLang="ja-JP"/>
              <a:pPr/>
              <a:t>26</a:t>
            </a:fld>
            <a:endParaRPr lang="en-US" altLang="ja-JP"/>
          </a:p>
        </p:txBody>
      </p:sp>
      <p:sp>
        <p:nvSpPr>
          <p:cNvPr id="108547" name="Rectangle 3">
            <a:extLst>
              <a:ext uri="{FF2B5EF4-FFF2-40B4-BE49-F238E27FC236}">
                <a16:creationId xmlns:a16="http://schemas.microsoft.com/office/drawing/2014/main" id="{928F6DE9-42DD-F7F0-3A38-9DF7064D0130}"/>
              </a:ext>
            </a:extLst>
          </p:cNvPr>
          <p:cNvSpPr>
            <a:spLocks noChangeAspect="1" noChangeArrowheads="1"/>
          </p:cNvSpPr>
          <p:nvPr/>
        </p:nvSpPr>
        <p:spPr bwMode="auto">
          <a:xfrm>
            <a:off x="215105" y="1034429"/>
            <a:ext cx="8713789" cy="5922963"/>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pic>
        <p:nvPicPr>
          <p:cNvPr id="108548" name="Picture 4">
            <a:extLst>
              <a:ext uri="{FF2B5EF4-FFF2-40B4-BE49-F238E27FC236}">
                <a16:creationId xmlns:a16="http://schemas.microsoft.com/office/drawing/2014/main" id="{84C78636-2EFF-639C-571E-CE05D97BAB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914" r="2914"/>
          <a:stretch>
            <a:fillRect/>
          </a:stretch>
        </p:blipFill>
        <p:spPr bwMode="auto">
          <a:xfrm>
            <a:off x="317500" y="1609501"/>
            <a:ext cx="4114800" cy="20367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49" name="Picture 5">
            <a:hlinkClick r:id="rId3" action="ppaction://hlinksldjump"/>
            <a:extLst>
              <a:ext uri="{FF2B5EF4-FFF2-40B4-BE49-F238E27FC236}">
                <a16:creationId xmlns:a16="http://schemas.microsoft.com/office/drawing/2014/main" id="{F9FB5F98-F261-9EB2-38BF-139CAB888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625" r="-6248"/>
          <a:stretch>
            <a:fillRect/>
          </a:stretch>
        </p:blipFill>
        <p:spPr bwMode="auto">
          <a:xfrm>
            <a:off x="4716463" y="1609501"/>
            <a:ext cx="4110037" cy="2043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50" name="Picture 6">
            <a:hlinkClick r:id="rId5" action="ppaction://hlinksldjump"/>
            <a:extLst>
              <a:ext uri="{FF2B5EF4-FFF2-40B4-BE49-F238E27FC236}">
                <a16:creationId xmlns:a16="http://schemas.microsoft.com/office/drawing/2014/main" id="{11CDB9B5-A0F3-A35F-99A3-5C959F54A2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4625" r="-4999"/>
          <a:stretch>
            <a:fillRect/>
          </a:stretch>
        </p:blipFill>
        <p:spPr bwMode="auto">
          <a:xfrm>
            <a:off x="317500" y="4468589"/>
            <a:ext cx="4092575" cy="205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51" name="Picture 7">
            <a:hlinkClick r:id="rId7" action="ppaction://hlinksldjump"/>
            <a:extLst>
              <a:ext uri="{FF2B5EF4-FFF2-40B4-BE49-F238E27FC236}">
                <a16:creationId xmlns:a16="http://schemas.microsoft.com/office/drawing/2014/main" id="{AA4D2B94-111A-433E-258C-3224AF46E3B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547" t="-3767" r="-3397" b="-3767"/>
          <a:stretch>
            <a:fillRect/>
          </a:stretch>
        </p:blipFill>
        <p:spPr bwMode="auto">
          <a:xfrm>
            <a:off x="4737100" y="4468589"/>
            <a:ext cx="4090988" cy="2051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8552" name="Rectangle 8">
            <a:extLst>
              <a:ext uri="{FF2B5EF4-FFF2-40B4-BE49-F238E27FC236}">
                <a16:creationId xmlns:a16="http://schemas.microsoft.com/office/drawing/2014/main" id="{735897D9-66A3-3F23-553B-B697F58765E8}"/>
              </a:ext>
            </a:extLst>
          </p:cNvPr>
          <p:cNvSpPr>
            <a:spLocks noChangeArrowheads="1"/>
          </p:cNvSpPr>
          <p:nvPr/>
        </p:nvSpPr>
        <p:spPr bwMode="auto">
          <a:xfrm>
            <a:off x="533400" y="3687539"/>
            <a:ext cx="36471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ja-JP" sz="1500" dirty="0">
                <a:latin typeface="ＭＳ ゴシック" panose="020B0609070205080204" pitchFamily="49" charset="-128"/>
                <a:ea typeface="ＭＳ ゴシック" panose="020B0609070205080204" pitchFamily="49" charset="-128"/>
              </a:rPr>
              <a:t>光吸収で価電子帯の電子が伝導帯に励起</a:t>
            </a:r>
            <a:endParaRPr lang="ja-JP" altLang="en-US" sz="1500" dirty="0">
              <a:latin typeface="ＭＳ ゴシック" panose="020B0609070205080204" pitchFamily="49" charset="-128"/>
              <a:ea typeface="ＭＳ ゴシック" panose="020B0609070205080204" pitchFamily="49" charset="-128"/>
            </a:endParaRPr>
          </a:p>
        </p:txBody>
      </p:sp>
      <p:sp>
        <p:nvSpPr>
          <p:cNvPr id="108553" name="Rectangle 9">
            <a:extLst>
              <a:ext uri="{FF2B5EF4-FFF2-40B4-BE49-F238E27FC236}">
                <a16:creationId xmlns:a16="http://schemas.microsoft.com/office/drawing/2014/main" id="{F25F7308-93E6-D312-CFEB-894D373CDD32}"/>
              </a:ext>
            </a:extLst>
          </p:cNvPr>
          <p:cNvSpPr>
            <a:spLocks noChangeArrowheads="1"/>
          </p:cNvSpPr>
          <p:nvPr/>
        </p:nvSpPr>
        <p:spPr bwMode="auto">
          <a:xfrm>
            <a:off x="4906963" y="3698651"/>
            <a:ext cx="36471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500" dirty="0">
                <a:latin typeface="ＭＳ ゴシック" panose="020B0609070205080204" pitchFamily="49" charset="-128"/>
                <a:ea typeface="ＭＳ ゴシック" panose="020B0609070205080204" pitchFamily="49" charset="-128"/>
              </a:rPr>
              <a:t>自由電子が浅い電子トラップと平衡状態</a:t>
            </a:r>
          </a:p>
        </p:txBody>
      </p:sp>
      <p:sp>
        <p:nvSpPr>
          <p:cNvPr id="108554" name="Rectangle 10">
            <a:extLst>
              <a:ext uri="{FF2B5EF4-FFF2-40B4-BE49-F238E27FC236}">
                <a16:creationId xmlns:a16="http://schemas.microsoft.com/office/drawing/2014/main" id="{43F79D96-1AA0-44D9-E0E1-ACA67B88DCB3}"/>
              </a:ext>
            </a:extLst>
          </p:cNvPr>
          <p:cNvSpPr>
            <a:spLocks noChangeArrowheads="1"/>
          </p:cNvSpPr>
          <p:nvPr/>
        </p:nvSpPr>
        <p:spPr bwMode="auto">
          <a:xfrm>
            <a:off x="276330" y="6535968"/>
            <a:ext cx="422423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500" dirty="0">
                <a:ea typeface="ＭＳ ゴシック" panose="020B0609070205080204" pitchFamily="49" charset="-128"/>
              </a:rPr>
              <a:t>格子緩和に</a:t>
            </a:r>
            <a:r>
              <a:rPr lang="ja-JP" altLang="en-US" sz="1500" dirty="0">
                <a:latin typeface="ＭＳ ゴシック" panose="020B0609070205080204" pitchFamily="49" charset="-128"/>
                <a:ea typeface="ＭＳ ゴシック" panose="020B0609070205080204" pitchFamily="49" charset="-128"/>
              </a:rPr>
              <a:t>より生じた深い電子トラップに遷移</a:t>
            </a:r>
          </a:p>
        </p:txBody>
      </p:sp>
      <p:sp>
        <p:nvSpPr>
          <p:cNvPr id="108555" name="Rectangle 11">
            <a:extLst>
              <a:ext uri="{FF2B5EF4-FFF2-40B4-BE49-F238E27FC236}">
                <a16:creationId xmlns:a16="http://schemas.microsoft.com/office/drawing/2014/main" id="{B9E0013D-48EA-9DE1-7C0A-7B857E346967}"/>
              </a:ext>
            </a:extLst>
          </p:cNvPr>
          <p:cNvSpPr>
            <a:spLocks noChangeArrowheads="1"/>
          </p:cNvSpPr>
          <p:nvPr/>
        </p:nvSpPr>
        <p:spPr bwMode="auto">
          <a:xfrm>
            <a:off x="4643438" y="6556151"/>
            <a:ext cx="403187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500" dirty="0">
                <a:ea typeface="ＭＳ ゴシック" panose="020B0609070205080204" pitchFamily="49" charset="-128"/>
              </a:rPr>
              <a:t>格子間銀イオンを引き寄せて、</a:t>
            </a:r>
            <a:r>
              <a:rPr lang="ja-JP" altLang="en-US" sz="1500" dirty="0">
                <a:latin typeface="ＭＳ ゴシック" panose="020B0609070205080204" pitchFamily="49" charset="-128"/>
                <a:ea typeface="ＭＳ ゴシック" panose="020B0609070205080204" pitchFamily="49" charset="-128"/>
              </a:rPr>
              <a:t>銀原子を生成</a:t>
            </a:r>
          </a:p>
        </p:txBody>
      </p:sp>
      <p:sp>
        <p:nvSpPr>
          <p:cNvPr id="108556" name="Rectangle 12">
            <a:extLst>
              <a:ext uri="{FF2B5EF4-FFF2-40B4-BE49-F238E27FC236}">
                <a16:creationId xmlns:a16="http://schemas.microsoft.com/office/drawing/2014/main" id="{E02951FC-6B66-1BB0-EEA4-C68E389E7FB9}"/>
              </a:ext>
            </a:extLst>
          </p:cNvPr>
          <p:cNvSpPr>
            <a:spLocks noChangeArrowheads="1"/>
          </p:cNvSpPr>
          <p:nvPr/>
        </p:nvSpPr>
        <p:spPr bwMode="auto">
          <a:xfrm>
            <a:off x="3563938" y="1226914"/>
            <a:ext cx="2087562" cy="71437"/>
          </a:xfrm>
          <a:prstGeom prst="rect">
            <a:avLst/>
          </a:prstGeom>
          <a:gradFill rotWithShape="0">
            <a:gsLst>
              <a:gs pos="0">
                <a:schemeClr val="bg1">
                  <a:alpha val="73000"/>
                </a:schemeClr>
              </a:gs>
              <a:gs pos="100000">
                <a:srgbClr val="FF99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8557" name="Text Box 13">
            <a:extLst>
              <a:ext uri="{FF2B5EF4-FFF2-40B4-BE49-F238E27FC236}">
                <a16:creationId xmlns:a16="http://schemas.microsoft.com/office/drawing/2014/main" id="{E0551EB3-2CC7-54F1-2FE4-D69213AF7A03}"/>
              </a:ext>
            </a:extLst>
          </p:cNvPr>
          <p:cNvSpPr txBox="1">
            <a:spLocks noChangeArrowheads="1"/>
          </p:cNvSpPr>
          <p:nvPr/>
        </p:nvSpPr>
        <p:spPr bwMode="auto">
          <a:xfrm>
            <a:off x="1907704" y="1079663"/>
            <a:ext cx="4383087" cy="396875"/>
          </a:xfrm>
          <a:prstGeom prst="rect">
            <a:avLst/>
          </a:prstGeom>
          <a:solidFill>
            <a:schemeClr val="bg1"/>
          </a:solidFill>
          <a:ln>
            <a:noFill/>
          </a:ln>
          <a:effectLst/>
        </p:spPr>
        <p:txBody>
          <a:bodyPr wrap="none">
            <a:spAutoFit/>
          </a:bodyPr>
          <a:lstStyle/>
          <a:p>
            <a:r>
              <a:rPr kumimoji="0" lang="ja-JP" altLang="en-US" sz="2000" dirty="0">
                <a:solidFill>
                  <a:srgbClr val="6600FF"/>
                </a:solidFill>
              </a:rPr>
              <a:t>格</a:t>
            </a:r>
            <a:r>
              <a:rPr lang="ja-JP" altLang="en-US" sz="2000" dirty="0">
                <a:solidFill>
                  <a:srgbClr val="6600FF"/>
                </a:solidFill>
              </a:rPr>
              <a:t>子緩和モデルによる潜像核形成機構</a:t>
            </a:r>
            <a:endParaRPr lang="ja-JP" altLang="en-US" sz="2000" baseline="30000" dirty="0"/>
          </a:p>
        </p:txBody>
      </p:sp>
      <p:sp>
        <p:nvSpPr>
          <p:cNvPr id="108558" name="Text Box 14">
            <a:extLst>
              <a:ext uri="{FF2B5EF4-FFF2-40B4-BE49-F238E27FC236}">
                <a16:creationId xmlns:a16="http://schemas.microsoft.com/office/drawing/2014/main" id="{CDC525E4-39BC-3095-F14D-F29AC3807964}"/>
              </a:ext>
            </a:extLst>
          </p:cNvPr>
          <p:cNvSpPr txBox="1">
            <a:spLocks noChangeArrowheads="1"/>
          </p:cNvSpPr>
          <p:nvPr/>
        </p:nvSpPr>
        <p:spPr bwMode="auto">
          <a:xfrm>
            <a:off x="5219700" y="4035201"/>
            <a:ext cx="3455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dirty="0">
                <a:solidFill>
                  <a:srgbClr val="000099"/>
                </a:solidFill>
              </a:rPr>
              <a:t>光電流測定で測っている電子トラップ</a:t>
            </a:r>
          </a:p>
        </p:txBody>
      </p:sp>
      <p:sp>
        <p:nvSpPr>
          <p:cNvPr id="3" name="Rectangle 2">
            <a:extLst>
              <a:ext uri="{FF2B5EF4-FFF2-40B4-BE49-F238E27FC236}">
                <a16:creationId xmlns:a16="http://schemas.microsoft.com/office/drawing/2014/main" id="{F4F28D55-649D-860E-C484-B6EA45BB8BB2}"/>
              </a:ext>
            </a:extLst>
          </p:cNvPr>
          <p:cNvSpPr txBox="1">
            <a:spLocks noChangeArrowheads="1"/>
          </p:cNvSpPr>
          <p:nvPr/>
        </p:nvSpPr>
        <p:spPr>
          <a:xfrm>
            <a:off x="457200" y="25500"/>
            <a:ext cx="7999413" cy="811212"/>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nSpc>
                <a:spcPct val="150000"/>
              </a:lnSpc>
            </a:pPr>
            <a:r>
              <a:rPr lang="ja-JP" altLang="en-US" sz="2900"/>
              <a:t>　５．写真感光理論　　</a:t>
            </a:r>
            <a:r>
              <a:rPr lang="ja-JP" altLang="en-US" sz="2500"/>
              <a:t>５．４．改良</a:t>
            </a:r>
            <a:r>
              <a:rPr lang="en-US" altLang="ja-JP" sz="2500"/>
              <a:t>Gurney-Mott</a:t>
            </a:r>
            <a:r>
              <a:rPr lang="ja-JP" altLang="en-US" sz="2500"/>
              <a:t>理論</a:t>
            </a:r>
            <a:endParaRPr lang="ja-JP" altLang="en-US" sz="2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D6E1AE8E-9E4D-5759-C16A-ADEB3FD5AAC5}"/>
              </a:ext>
            </a:extLst>
          </p:cNvPr>
          <p:cNvSpPr>
            <a:spLocks noGrp="1"/>
          </p:cNvSpPr>
          <p:nvPr>
            <p:ph type="sldNum" sz="quarter" idx="12"/>
          </p:nvPr>
        </p:nvSpPr>
        <p:spPr/>
        <p:txBody>
          <a:bodyPr/>
          <a:lstStyle/>
          <a:p>
            <a:fld id="{A4321094-B832-4194-A5AD-C9198F59EA66}" type="slidenum">
              <a:rPr lang="en-US" altLang="ja-JP"/>
              <a:pPr/>
              <a:t>27</a:t>
            </a:fld>
            <a:endParaRPr lang="en-US" altLang="ja-JP"/>
          </a:p>
        </p:txBody>
      </p:sp>
      <p:sp>
        <p:nvSpPr>
          <p:cNvPr id="5" name="Rectangle 2">
            <a:extLst>
              <a:ext uri="{FF2B5EF4-FFF2-40B4-BE49-F238E27FC236}">
                <a16:creationId xmlns:a16="http://schemas.microsoft.com/office/drawing/2014/main" id="{A86EF400-B80F-5234-127C-1C1B42C474D7}"/>
              </a:ext>
            </a:extLst>
          </p:cNvPr>
          <p:cNvSpPr>
            <a:spLocks noGrp="1" noChangeArrowheads="1"/>
          </p:cNvSpPr>
          <p:nvPr>
            <p:ph type="title"/>
          </p:nvPr>
        </p:nvSpPr>
        <p:spPr>
          <a:xfrm>
            <a:off x="467544" y="174107"/>
            <a:ext cx="7999413" cy="811212"/>
          </a:xfrm>
        </p:spPr>
        <p:txBody>
          <a:bodyPr/>
          <a:lstStyle/>
          <a:p>
            <a:pPr>
              <a:lnSpc>
                <a:spcPct val="150000"/>
              </a:lnSpc>
            </a:pPr>
            <a:r>
              <a:rPr lang="ja-JP" altLang="en-US" sz="2900" dirty="0"/>
              <a:t>　５．写真感光理論　　</a:t>
            </a:r>
            <a:r>
              <a:rPr lang="ja-JP" altLang="en-US" sz="2500" dirty="0"/>
              <a:t>５．４．改良</a:t>
            </a:r>
            <a:r>
              <a:rPr lang="en-US" altLang="ja-JP" sz="2500" dirty="0"/>
              <a:t>Gurney-Mott</a:t>
            </a:r>
            <a:r>
              <a:rPr lang="ja-JP" altLang="en-US" sz="2500" dirty="0"/>
              <a:t>理論</a:t>
            </a:r>
            <a:endParaRPr lang="ja-JP" altLang="en-US" sz="2200" dirty="0"/>
          </a:p>
        </p:txBody>
      </p:sp>
      <p:sp>
        <p:nvSpPr>
          <p:cNvPr id="2" name="テキスト ボックス 1">
            <a:extLst>
              <a:ext uri="{FF2B5EF4-FFF2-40B4-BE49-F238E27FC236}">
                <a16:creationId xmlns:a16="http://schemas.microsoft.com/office/drawing/2014/main" id="{EBE07F5D-9D42-ACA4-BC61-7A6AF60274F2}"/>
              </a:ext>
            </a:extLst>
          </p:cNvPr>
          <p:cNvSpPr txBox="1"/>
          <p:nvPr/>
        </p:nvSpPr>
        <p:spPr>
          <a:xfrm>
            <a:off x="683568" y="1484784"/>
            <a:ext cx="8208912" cy="4726166"/>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集中核理論　</a:t>
            </a:r>
          </a:p>
          <a:p>
            <a:pPr marL="354013">
              <a:lnSpc>
                <a:spcPts val="3200"/>
              </a:lnSpc>
              <a:spcBef>
                <a:spcPts val="500"/>
              </a:spcBef>
            </a:pPr>
            <a:r>
              <a:rPr kumimoji="1" lang="ja-JP" altLang="en-US" sz="2000" dirty="0">
                <a:solidFill>
                  <a:srgbClr val="000099"/>
                </a:solidFill>
              </a:rPr>
              <a:t>電子と格子間銀イオンが結合してできた銀核</a:t>
            </a:r>
          </a:p>
          <a:p>
            <a:pPr marL="541338">
              <a:lnSpc>
                <a:spcPts val="3200"/>
              </a:lnSpc>
              <a:spcBef>
                <a:spcPts val="500"/>
              </a:spcBef>
            </a:pPr>
            <a:r>
              <a:rPr kumimoji="1" lang="ja-JP" altLang="en-US" sz="2000" dirty="0">
                <a:solidFill>
                  <a:srgbClr val="000099"/>
                </a:solidFill>
              </a:rPr>
              <a:t>→　深い電子トラップになる</a:t>
            </a:r>
          </a:p>
          <a:p>
            <a:pPr marL="541338">
              <a:lnSpc>
                <a:spcPts val="3200"/>
              </a:lnSpc>
              <a:spcBef>
                <a:spcPts val="500"/>
              </a:spcBef>
            </a:pPr>
            <a:r>
              <a:rPr kumimoji="1" lang="ja-JP" altLang="en-US" sz="2000" dirty="0">
                <a:solidFill>
                  <a:srgbClr val="000099"/>
                </a:solidFill>
              </a:rPr>
              <a:t>→　その後に発生する電子を集める</a:t>
            </a:r>
          </a:p>
          <a:p>
            <a:pPr marL="541338">
              <a:lnSpc>
                <a:spcPts val="3200"/>
              </a:lnSpc>
              <a:spcBef>
                <a:spcPts val="500"/>
              </a:spcBef>
            </a:pPr>
            <a:r>
              <a:rPr kumimoji="1" lang="ja-JP" altLang="en-US" sz="2000" dirty="0">
                <a:solidFill>
                  <a:srgbClr val="000099"/>
                </a:solidFill>
              </a:rPr>
              <a:t>→　</a:t>
            </a:r>
            <a:r>
              <a:rPr kumimoji="1" lang="en-US" altLang="ja-JP" sz="2000" dirty="0">
                <a:solidFill>
                  <a:srgbClr val="000099"/>
                </a:solidFill>
              </a:rPr>
              <a:t>1</a:t>
            </a:r>
            <a:r>
              <a:rPr kumimoji="1" lang="ja-JP" altLang="en-US" sz="2000" dirty="0">
                <a:solidFill>
                  <a:srgbClr val="000099"/>
                </a:solidFill>
              </a:rPr>
              <a:t>個の潜像核が成長を続ける</a:t>
            </a:r>
          </a:p>
          <a:p>
            <a:pPr marL="541338">
              <a:lnSpc>
                <a:spcPts val="3200"/>
              </a:lnSpc>
              <a:spcBef>
                <a:spcPts val="500"/>
              </a:spcBef>
            </a:pPr>
            <a:r>
              <a:rPr kumimoji="1" lang="ja-JP" altLang="en-US" sz="2000" dirty="0">
                <a:solidFill>
                  <a:srgbClr val="000099"/>
                </a:solidFill>
              </a:rPr>
              <a:t>→　</a:t>
            </a:r>
            <a:r>
              <a:rPr kumimoji="1" lang="en-US" altLang="ja-JP" sz="2000" dirty="0">
                <a:solidFill>
                  <a:srgbClr val="000099"/>
                </a:solidFill>
              </a:rPr>
              <a:t>1</a:t>
            </a:r>
            <a:r>
              <a:rPr kumimoji="1" lang="ja-JP" altLang="en-US" sz="2000" dirty="0">
                <a:solidFill>
                  <a:srgbClr val="000099"/>
                </a:solidFill>
              </a:rPr>
              <a:t>個のハロゲン化銀微結晶に</a:t>
            </a:r>
            <a:r>
              <a:rPr kumimoji="1" lang="en-US" altLang="ja-JP" sz="2000" dirty="0">
                <a:solidFill>
                  <a:srgbClr val="000099"/>
                </a:solidFill>
              </a:rPr>
              <a:t>1</a:t>
            </a:r>
            <a:r>
              <a:rPr kumimoji="1" lang="ja-JP" altLang="en-US" sz="2000" dirty="0">
                <a:solidFill>
                  <a:srgbClr val="000099"/>
                </a:solidFill>
              </a:rPr>
              <a:t>個の潜像核　</a:t>
            </a:r>
            <a:r>
              <a:rPr kumimoji="1" lang="en-US" altLang="ja-JP" sz="2000" dirty="0">
                <a:solidFill>
                  <a:srgbClr val="000099"/>
                </a:solidFill>
              </a:rPr>
              <a:t>=</a:t>
            </a:r>
            <a:r>
              <a:rPr kumimoji="1" lang="ja-JP" altLang="en-US" sz="2000" dirty="0">
                <a:solidFill>
                  <a:srgbClr val="000099"/>
                </a:solidFill>
              </a:rPr>
              <a:t>　集中核理論</a:t>
            </a:r>
          </a:p>
          <a:p>
            <a:pPr>
              <a:lnSpc>
                <a:spcPts val="3200"/>
              </a:lnSpc>
              <a:spcBef>
                <a:spcPts val="500"/>
              </a:spcBef>
            </a:pPr>
            <a:endParaRPr kumimoji="1" lang="ja-JP" altLang="en-US" sz="2000" dirty="0">
              <a:solidFill>
                <a:srgbClr val="000099"/>
              </a:solidFill>
            </a:endParaRPr>
          </a:p>
          <a:p>
            <a:pPr>
              <a:lnSpc>
                <a:spcPts val="3200"/>
              </a:lnSpc>
              <a:spcBef>
                <a:spcPts val="500"/>
              </a:spcBef>
            </a:pPr>
            <a:r>
              <a:rPr kumimoji="1" lang="ja-JP" altLang="en-US" sz="2000" dirty="0">
                <a:solidFill>
                  <a:srgbClr val="000099"/>
                </a:solidFill>
              </a:rPr>
              <a:t>集中核理論が成り立たない場合 </a:t>
            </a:r>
            <a:r>
              <a:rPr kumimoji="1" lang="en-US" altLang="ja-JP" sz="2000" dirty="0">
                <a:solidFill>
                  <a:srgbClr val="000099"/>
                </a:solidFill>
              </a:rPr>
              <a:t>= </a:t>
            </a:r>
            <a:r>
              <a:rPr kumimoji="1" lang="ja-JP" altLang="en-US" sz="2000" dirty="0">
                <a:solidFill>
                  <a:srgbClr val="000099"/>
                </a:solidFill>
              </a:rPr>
              <a:t>潜像核の分散</a:t>
            </a:r>
          </a:p>
          <a:p>
            <a:pPr marL="354013">
              <a:lnSpc>
                <a:spcPts val="3200"/>
              </a:lnSpc>
              <a:spcBef>
                <a:spcPts val="500"/>
              </a:spcBef>
            </a:pPr>
            <a:r>
              <a:rPr kumimoji="1" lang="ja-JP" altLang="en-US" sz="2000" dirty="0">
                <a:solidFill>
                  <a:srgbClr val="000099"/>
                </a:solidFill>
              </a:rPr>
              <a:t>電子が同時に多数発生する場合　→　高照度露光</a:t>
            </a:r>
          </a:p>
          <a:p>
            <a:pPr marL="354013">
              <a:lnSpc>
                <a:spcPts val="3200"/>
              </a:lnSpc>
              <a:spcBef>
                <a:spcPts val="500"/>
              </a:spcBef>
            </a:pPr>
            <a:r>
              <a:rPr kumimoji="1" lang="ja-JP" altLang="en-US" sz="2000" dirty="0">
                <a:solidFill>
                  <a:srgbClr val="000099"/>
                </a:solidFill>
              </a:rPr>
              <a:t>元々深い電子トラップを持っている場合　→　硫黄増感</a:t>
            </a:r>
            <a:endParaRPr kumimoji="1" lang="ja-JP" altLang="en-US" dirty="0"/>
          </a:p>
        </p:txBody>
      </p:sp>
    </p:spTree>
    <p:extLst>
      <p:ext uri="{BB962C8B-B14F-4D97-AF65-F5344CB8AC3E}">
        <p14:creationId xmlns:p14="http://schemas.microsoft.com/office/powerpoint/2010/main" val="129484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686E8E7B-4494-BD12-9D70-ECCBF6589721}"/>
              </a:ext>
            </a:extLst>
          </p:cNvPr>
          <p:cNvSpPr>
            <a:spLocks noGrp="1" noChangeArrowheads="1"/>
          </p:cNvSpPr>
          <p:nvPr>
            <p:ph type="title"/>
          </p:nvPr>
        </p:nvSpPr>
        <p:spPr>
          <a:xfrm>
            <a:off x="251520" y="459158"/>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4" name="スライド番号プレースホルダー 5">
            <a:extLst>
              <a:ext uri="{FF2B5EF4-FFF2-40B4-BE49-F238E27FC236}">
                <a16:creationId xmlns:a16="http://schemas.microsoft.com/office/drawing/2014/main" id="{4F8F6021-6D57-52A4-8ACD-87BC969CC0FF}"/>
              </a:ext>
            </a:extLst>
          </p:cNvPr>
          <p:cNvSpPr>
            <a:spLocks noGrp="1"/>
          </p:cNvSpPr>
          <p:nvPr>
            <p:ph type="sldNum" sz="quarter" idx="12"/>
          </p:nvPr>
        </p:nvSpPr>
        <p:spPr/>
        <p:txBody>
          <a:bodyPr/>
          <a:lstStyle/>
          <a:p>
            <a:fld id="{EE933C5B-C378-4547-B281-E4E570142E27}" type="slidenum">
              <a:rPr lang="en-US" altLang="ja-JP"/>
              <a:pPr/>
              <a:t>3</a:t>
            </a:fld>
            <a:endParaRPr lang="en-US" altLang="ja-JP"/>
          </a:p>
        </p:txBody>
      </p:sp>
      <p:sp>
        <p:nvSpPr>
          <p:cNvPr id="5" name="テキスト ボックス 4">
            <a:extLst>
              <a:ext uri="{FF2B5EF4-FFF2-40B4-BE49-F238E27FC236}">
                <a16:creationId xmlns:a16="http://schemas.microsoft.com/office/drawing/2014/main" id="{0F19F524-F398-6A5D-AE4F-884B60EADC0E}"/>
              </a:ext>
            </a:extLst>
          </p:cNvPr>
          <p:cNvSpPr txBox="1"/>
          <p:nvPr/>
        </p:nvSpPr>
        <p:spPr>
          <a:xfrm>
            <a:off x="467544" y="1196752"/>
            <a:ext cx="7783389" cy="5178341"/>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なぜ銀原子に還元されるのか？</a:t>
            </a:r>
            <a:endParaRPr kumimoji="1" lang="en-US" altLang="ja-JP" sz="2000" dirty="0">
              <a:solidFill>
                <a:srgbClr val="000099"/>
              </a:solidFill>
            </a:endParaRPr>
          </a:p>
          <a:p>
            <a:pPr marL="354013" indent="-354013">
              <a:lnSpc>
                <a:spcPts val="3200"/>
              </a:lnSpc>
              <a:spcBef>
                <a:spcPts val="500"/>
              </a:spcBef>
            </a:pPr>
            <a:r>
              <a:rPr kumimoji="1" lang="ja-JP" altLang="en-US" sz="2000" dirty="0">
                <a:solidFill>
                  <a:srgbClr val="000099"/>
                </a:solidFill>
              </a:rPr>
              <a:t>長時間現像液へ浸漬する</a:t>
            </a:r>
            <a:br>
              <a:rPr kumimoji="1" lang="en-US" altLang="ja-JP" sz="2000" dirty="0">
                <a:solidFill>
                  <a:srgbClr val="000099"/>
                </a:solidFill>
              </a:rPr>
            </a:br>
            <a:r>
              <a:rPr kumimoji="1" lang="ja-JP" altLang="en-US" sz="2000" dirty="0">
                <a:solidFill>
                  <a:srgbClr val="000099"/>
                </a:solidFill>
              </a:rPr>
              <a:t>→ 未露光部も銀原子へ還元 される</a:t>
            </a:r>
            <a:endParaRPr kumimoji="1" lang="en-US" altLang="ja-JP" sz="2000" dirty="0">
              <a:solidFill>
                <a:srgbClr val="000099"/>
              </a:solidFill>
            </a:endParaRPr>
          </a:p>
          <a:p>
            <a:pPr marL="354013" indent="-354013">
              <a:lnSpc>
                <a:spcPts val="3200"/>
              </a:lnSpc>
              <a:spcBef>
                <a:spcPts val="1500"/>
              </a:spcBef>
            </a:pPr>
            <a:r>
              <a:rPr kumimoji="1" lang="ja-JP" altLang="en-US" sz="2000" dirty="0">
                <a:solidFill>
                  <a:srgbClr val="000099"/>
                </a:solidFill>
              </a:rPr>
              <a:t>還元されるかされないかの違いは</a:t>
            </a:r>
            <a:br>
              <a:rPr kumimoji="1" lang="en-US" altLang="ja-JP" sz="2000" dirty="0">
                <a:solidFill>
                  <a:srgbClr val="000099"/>
                </a:solidFill>
              </a:rPr>
            </a:br>
            <a:r>
              <a:rPr kumimoji="1" lang="ja-JP" altLang="en-US" sz="2000" dirty="0">
                <a:solidFill>
                  <a:srgbClr val="000099"/>
                </a:solidFill>
              </a:rPr>
              <a:t>自由エネルギー変化による（熱力学的）なものではなく、</a:t>
            </a:r>
            <a:br>
              <a:rPr kumimoji="1" lang="en-US" altLang="ja-JP" sz="2000" dirty="0">
                <a:solidFill>
                  <a:srgbClr val="000099"/>
                </a:solidFill>
              </a:rPr>
            </a:br>
            <a:r>
              <a:rPr kumimoji="1" lang="ja-JP" altLang="en-US" sz="2000" dirty="0">
                <a:solidFill>
                  <a:srgbClr val="000099"/>
                </a:solidFill>
              </a:rPr>
              <a:t>反応速度の違い（反応速度論的変化）によるもの</a:t>
            </a:r>
            <a:endParaRPr kumimoji="1" lang="en-US" altLang="ja-JP" sz="2000" dirty="0">
              <a:solidFill>
                <a:srgbClr val="000099"/>
              </a:solidFill>
            </a:endParaRPr>
          </a:p>
          <a:p>
            <a:pPr marL="354013" indent="-354013">
              <a:lnSpc>
                <a:spcPts val="3200"/>
              </a:lnSpc>
              <a:spcBef>
                <a:spcPts val="500"/>
              </a:spcBef>
            </a:pPr>
            <a:r>
              <a:rPr kumimoji="1" lang="ja-JP" altLang="en-US" sz="2000" dirty="0">
                <a:solidFill>
                  <a:srgbClr val="000099"/>
                </a:solidFill>
              </a:rPr>
              <a:t>露光部には触媒が存在して、還元反応の速度を大きくしている</a:t>
            </a:r>
            <a:endParaRPr kumimoji="1" lang="en-US" altLang="ja-JP" sz="2000" dirty="0">
              <a:solidFill>
                <a:srgbClr val="000099"/>
              </a:solidFill>
            </a:endParaRPr>
          </a:p>
          <a:p>
            <a:pPr marL="269875" indent="-269875">
              <a:lnSpc>
                <a:spcPts val="3200"/>
              </a:lnSpc>
              <a:spcBef>
                <a:spcPts val="1500"/>
              </a:spcBef>
            </a:pPr>
            <a:r>
              <a:rPr kumimoji="1" lang="ja-JP" altLang="en-US" sz="2000" dirty="0">
                <a:solidFill>
                  <a:srgbClr val="000099"/>
                </a:solidFill>
              </a:rPr>
              <a:t>触媒の有無：</a:t>
            </a:r>
            <a:br>
              <a:rPr kumimoji="1" lang="en-US" altLang="ja-JP" sz="2000" dirty="0">
                <a:solidFill>
                  <a:srgbClr val="000099"/>
                </a:solidFill>
              </a:rPr>
            </a:br>
            <a:r>
              <a:rPr kumimoji="1" lang="ja-JP" altLang="en-US" sz="2000" dirty="0">
                <a:solidFill>
                  <a:srgbClr val="000099"/>
                </a:solidFill>
              </a:rPr>
              <a:t>ある現像時間においてその粒子が現像されているか、いないかの差</a:t>
            </a:r>
            <a:endParaRPr kumimoji="1" lang="en-US" altLang="ja-JP" sz="2000" dirty="0">
              <a:solidFill>
                <a:srgbClr val="000099"/>
              </a:solidFill>
            </a:endParaRPr>
          </a:p>
          <a:p>
            <a:pPr>
              <a:lnSpc>
                <a:spcPts val="3200"/>
              </a:lnSpc>
              <a:spcBef>
                <a:spcPts val="1500"/>
              </a:spcBef>
            </a:pPr>
            <a:r>
              <a:rPr kumimoji="1" lang="ja-JP" altLang="en-US" sz="2000" dirty="0">
                <a:solidFill>
                  <a:srgbClr val="000099"/>
                </a:solidFill>
              </a:rPr>
              <a:t>この触媒とはどんなもの？</a:t>
            </a:r>
          </a:p>
          <a:p>
            <a:endParaRPr kumimoji="1" lang="ja-JP" altLang="en-US" dirty="0"/>
          </a:p>
        </p:txBody>
      </p:sp>
    </p:spTree>
    <p:extLst>
      <p:ext uri="{BB962C8B-B14F-4D97-AF65-F5344CB8AC3E}">
        <p14:creationId xmlns:p14="http://schemas.microsoft.com/office/powerpoint/2010/main" val="522656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F0B4F3A6-3806-9198-764A-AE4C7300F704}"/>
              </a:ext>
            </a:extLst>
          </p:cNvPr>
          <p:cNvSpPr>
            <a:spLocks noGrp="1"/>
          </p:cNvSpPr>
          <p:nvPr>
            <p:ph type="sldNum" sz="quarter" idx="12"/>
          </p:nvPr>
        </p:nvSpPr>
        <p:spPr/>
        <p:txBody>
          <a:bodyPr/>
          <a:lstStyle/>
          <a:p>
            <a:fld id="{E0D1A0AC-ADB2-4BC3-BCAF-3AACB84A02A8}" type="slidenum">
              <a:rPr lang="en-US" altLang="ja-JP"/>
              <a:pPr/>
              <a:t>4</a:t>
            </a:fld>
            <a:endParaRPr lang="en-US" altLang="ja-JP"/>
          </a:p>
        </p:txBody>
      </p:sp>
      <p:pic>
        <p:nvPicPr>
          <p:cNvPr id="66568" name="Picture 8">
            <a:extLst>
              <a:ext uri="{FF2B5EF4-FFF2-40B4-BE49-F238E27FC236}">
                <a16:creationId xmlns:a16="http://schemas.microsoft.com/office/drawing/2014/main" id="{00AF7988-82EE-4A9F-931C-3D6B96277A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5938" y="2636838"/>
            <a:ext cx="4638675" cy="3074987"/>
          </a:xfrm>
          <a:prstGeom prst="rect">
            <a:avLst/>
          </a:prstGeom>
          <a:noFill/>
          <a:extLst>
            <a:ext uri="{909E8E84-426E-40DD-AFC4-6F175D3DCCD1}">
              <a14:hiddenFill xmlns:a14="http://schemas.microsoft.com/office/drawing/2010/main">
                <a:solidFill>
                  <a:srgbClr val="FFFFFF"/>
                </a:solidFill>
              </a14:hiddenFill>
            </a:ext>
          </a:extLst>
        </p:spPr>
      </p:pic>
      <p:sp>
        <p:nvSpPr>
          <p:cNvPr id="66571" name="Text Box 11">
            <a:extLst>
              <a:ext uri="{FF2B5EF4-FFF2-40B4-BE49-F238E27FC236}">
                <a16:creationId xmlns:a16="http://schemas.microsoft.com/office/drawing/2014/main" id="{1AB5649E-2FA1-3D34-5255-0C4211808642}"/>
              </a:ext>
            </a:extLst>
          </p:cNvPr>
          <p:cNvSpPr txBox="1">
            <a:spLocks noChangeArrowheads="1"/>
          </p:cNvSpPr>
          <p:nvPr/>
        </p:nvSpPr>
        <p:spPr bwMode="auto">
          <a:xfrm>
            <a:off x="3798887" y="5766316"/>
            <a:ext cx="5453633" cy="581025"/>
          </a:xfrm>
          <a:prstGeom prst="rect">
            <a:avLst/>
          </a:prstGeom>
          <a:solidFill>
            <a:srgbClr val="FFFF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sz="1600" dirty="0"/>
              <a:t>微小な現像銀核を持つハロゲン化銀粒子の電子顕微鏡写真　右：低照度露光、左：高照度露光</a:t>
            </a:r>
          </a:p>
        </p:txBody>
      </p:sp>
      <p:sp>
        <p:nvSpPr>
          <p:cNvPr id="6" name="テキスト ボックス 5">
            <a:extLst>
              <a:ext uri="{FF2B5EF4-FFF2-40B4-BE49-F238E27FC236}">
                <a16:creationId xmlns:a16="http://schemas.microsoft.com/office/drawing/2014/main" id="{36FECA9F-501D-0A52-1057-C3DA890FB80A}"/>
              </a:ext>
            </a:extLst>
          </p:cNvPr>
          <p:cNvSpPr txBox="1"/>
          <p:nvPr/>
        </p:nvSpPr>
        <p:spPr>
          <a:xfrm>
            <a:off x="1179698" y="5470436"/>
            <a:ext cx="1872208" cy="369332"/>
          </a:xfrm>
          <a:prstGeom prst="rect">
            <a:avLst/>
          </a:prstGeom>
          <a:noFill/>
        </p:spPr>
        <p:txBody>
          <a:bodyPr wrap="square" rtlCol="0">
            <a:spAutoFit/>
          </a:bodyPr>
          <a:lstStyle/>
          <a:p>
            <a:r>
              <a:rPr kumimoji="1" lang="en-US" altLang="ja-JP" dirty="0">
                <a:solidFill>
                  <a:srgbClr val="FF0000"/>
                </a:solidFill>
              </a:rPr>
              <a:t>= </a:t>
            </a:r>
            <a:r>
              <a:rPr kumimoji="1" lang="ja-JP" altLang="en-US" dirty="0">
                <a:solidFill>
                  <a:srgbClr val="FF0000"/>
                </a:solidFill>
              </a:rPr>
              <a:t>何者？</a:t>
            </a:r>
          </a:p>
        </p:txBody>
      </p:sp>
      <p:sp>
        <p:nvSpPr>
          <p:cNvPr id="8" name="Rectangle 2">
            <a:extLst>
              <a:ext uri="{FF2B5EF4-FFF2-40B4-BE49-F238E27FC236}">
                <a16:creationId xmlns:a16="http://schemas.microsoft.com/office/drawing/2014/main" id="{B709BBE2-76C7-F3AF-8D5F-103E540D2E01}"/>
              </a:ext>
            </a:extLst>
          </p:cNvPr>
          <p:cNvSpPr txBox="1">
            <a:spLocks noChangeArrowheads="1"/>
          </p:cNvSpPr>
          <p:nvPr/>
        </p:nvSpPr>
        <p:spPr bwMode="auto">
          <a:xfrm>
            <a:off x="196850" y="230188"/>
            <a:ext cx="7999413" cy="81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nSpc>
                <a:spcPct val="150000"/>
              </a:lnSpc>
            </a:pPr>
            <a:r>
              <a:rPr lang="ja-JP" altLang="en-US" sz="2900"/>
              <a:t>　５．写真感光理論　　</a:t>
            </a:r>
            <a:r>
              <a:rPr lang="ja-JP" altLang="en-US" sz="2500"/>
              <a:t>５．１．潜像核と感光理論</a:t>
            </a:r>
            <a:br>
              <a:rPr lang="ja-JP" altLang="en-US" sz="2500"/>
            </a:br>
            <a:endParaRPr lang="ja-JP" altLang="en-US" sz="2200" dirty="0"/>
          </a:p>
        </p:txBody>
      </p:sp>
      <p:sp>
        <p:nvSpPr>
          <p:cNvPr id="9" name="テキスト ボックス 8">
            <a:extLst>
              <a:ext uri="{FF2B5EF4-FFF2-40B4-BE49-F238E27FC236}">
                <a16:creationId xmlns:a16="http://schemas.microsoft.com/office/drawing/2014/main" id="{0BFDF171-063A-3CC2-90F8-F1471B331831}"/>
              </a:ext>
            </a:extLst>
          </p:cNvPr>
          <p:cNvSpPr txBox="1"/>
          <p:nvPr/>
        </p:nvSpPr>
        <p:spPr>
          <a:xfrm>
            <a:off x="434243" y="1041018"/>
            <a:ext cx="7783389" cy="4614084"/>
          </a:xfrm>
          <a:prstGeom prst="rect">
            <a:avLst/>
          </a:prstGeom>
          <a:noFill/>
        </p:spPr>
        <p:txBody>
          <a:bodyPr wrap="square" rtlCol="0">
            <a:spAutoFit/>
          </a:bodyPr>
          <a:lstStyle/>
          <a:p>
            <a:pPr>
              <a:lnSpc>
                <a:spcPts val="3000"/>
              </a:lnSpc>
              <a:spcBef>
                <a:spcPts val="500"/>
              </a:spcBef>
            </a:pPr>
            <a:r>
              <a:rPr kumimoji="1" lang="ja-JP" altLang="en-US" sz="2000" dirty="0">
                <a:solidFill>
                  <a:srgbClr val="000099"/>
                </a:solidFill>
              </a:rPr>
              <a:t>現像をゆっくり行なう</a:t>
            </a:r>
          </a:p>
          <a:p>
            <a:pPr>
              <a:lnSpc>
                <a:spcPts val="3000"/>
              </a:lnSpc>
              <a:spcBef>
                <a:spcPts val="0"/>
              </a:spcBef>
            </a:pPr>
            <a:r>
              <a:rPr kumimoji="1" lang="ja-JP" altLang="en-US" sz="2000" dirty="0">
                <a:solidFill>
                  <a:srgbClr val="000099"/>
                </a:solidFill>
              </a:rPr>
              <a:t>	↓</a:t>
            </a:r>
          </a:p>
          <a:p>
            <a:pPr>
              <a:lnSpc>
                <a:spcPts val="3000"/>
              </a:lnSpc>
              <a:spcBef>
                <a:spcPts val="0"/>
              </a:spcBef>
            </a:pPr>
            <a:r>
              <a:rPr kumimoji="1" lang="ja-JP" altLang="en-US" sz="2000" dirty="0">
                <a:solidFill>
                  <a:srgbClr val="000099"/>
                </a:solidFill>
              </a:rPr>
              <a:t>露光されたハロゲン化銀粒子上の一点から黒化が始まる</a:t>
            </a:r>
          </a:p>
          <a:p>
            <a:pPr>
              <a:lnSpc>
                <a:spcPts val="3000"/>
              </a:lnSpc>
              <a:spcBef>
                <a:spcPts val="0"/>
              </a:spcBef>
            </a:pPr>
            <a:r>
              <a:rPr kumimoji="1" lang="ja-JP" altLang="en-US" sz="2000" dirty="0">
                <a:solidFill>
                  <a:srgbClr val="000099"/>
                </a:solidFill>
              </a:rPr>
              <a:t>	↓</a:t>
            </a:r>
          </a:p>
          <a:p>
            <a:pPr>
              <a:lnSpc>
                <a:spcPts val="3000"/>
              </a:lnSpc>
              <a:spcBef>
                <a:spcPts val="0"/>
              </a:spcBef>
            </a:pPr>
            <a:r>
              <a:rPr kumimoji="1" lang="ja-JP" altLang="en-US" sz="2000" dirty="0">
                <a:solidFill>
                  <a:srgbClr val="000099"/>
                </a:solidFill>
              </a:rPr>
              <a:t>黒化が始まった点に触媒がある</a:t>
            </a:r>
            <a:endParaRPr kumimoji="1" lang="en-US" altLang="ja-JP" sz="2000" dirty="0">
              <a:solidFill>
                <a:srgbClr val="000099"/>
              </a:solidFill>
            </a:endParaRPr>
          </a:p>
          <a:p>
            <a:pPr>
              <a:lnSpc>
                <a:spcPts val="3000"/>
              </a:lnSpc>
              <a:spcBef>
                <a:spcPts val="500"/>
              </a:spcBef>
            </a:pPr>
            <a:r>
              <a:rPr kumimoji="1" lang="ja-JP" altLang="en-US" sz="2000" dirty="0">
                <a:solidFill>
                  <a:srgbClr val="000099"/>
                </a:solidFill>
              </a:rPr>
              <a:t>触媒 </a:t>
            </a:r>
            <a:r>
              <a:rPr kumimoji="1" lang="en-US" altLang="ja-JP" sz="2000" dirty="0">
                <a:solidFill>
                  <a:srgbClr val="000099"/>
                </a:solidFill>
              </a:rPr>
              <a:t>= </a:t>
            </a:r>
            <a:r>
              <a:rPr kumimoji="1" lang="ja-JP" altLang="en-US" sz="2000" dirty="0">
                <a:solidFill>
                  <a:srgbClr val="000099"/>
                </a:solidFill>
              </a:rPr>
              <a:t>像を形成する核</a:t>
            </a:r>
          </a:p>
          <a:p>
            <a:pPr marL="177800">
              <a:lnSpc>
                <a:spcPts val="3000"/>
              </a:lnSpc>
              <a:spcBef>
                <a:spcPts val="500"/>
              </a:spcBef>
            </a:pPr>
            <a:r>
              <a:rPr kumimoji="1" lang="ja-JP" altLang="en-US" sz="2000" dirty="0">
                <a:solidFill>
                  <a:srgbClr val="000099"/>
                </a:solidFill>
              </a:rPr>
              <a:t>⇒</a:t>
            </a:r>
            <a:r>
              <a:rPr kumimoji="1" lang="en-US" altLang="ja-JP" sz="2000" dirty="0">
                <a:solidFill>
                  <a:srgbClr val="000099"/>
                </a:solidFill>
              </a:rPr>
              <a:t> </a:t>
            </a:r>
            <a:r>
              <a:rPr kumimoji="1" lang="ja-JP" altLang="en-US" sz="2000" dirty="0">
                <a:solidFill>
                  <a:srgbClr val="000099"/>
                </a:solidFill>
              </a:rPr>
              <a:t>潜像核</a:t>
            </a:r>
            <a:r>
              <a:rPr kumimoji="1" lang="en-US" altLang="ja-JP" sz="2000" dirty="0">
                <a:solidFill>
                  <a:srgbClr val="000099"/>
                </a:solidFill>
              </a:rPr>
              <a:t>(latent image speck)</a:t>
            </a:r>
            <a:endParaRPr kumimoji="1" lang="ja-JP" altLang="en-US" sz="2000" dirty="0">
              <a:solidFill>
                <a:srgbClr val="000099"/>
              </a:solidFill>
            </a:endParaRPr>
          </a:p>
          <a:p>
            <a:pPr marL="177800" indent="-177800">
              <a:lnSpc>
                <a:spcPts val="3200"/>
              </a:lnSpc>
              <a:spcBef>
                <a:spcPts val="1500"/>
              </a:spcBef>
            </a:pPr>
            <a:r>
              <a:rPr kumimoji="1" lang="ja-JP" altLang="en-US" sz="2000" dirty="0">
                <a:solidFill>
                  <a:srgbClr val="000099"/>
                </a:solidFill>
              </a:rPr>
              <a:t>潜像核 </a:t>
            </a:r>
            <a:r>
              <a:rPr kumimoji="1" lang="en-US" altLang="ja-JP" sz="2000" dirty="0">
                <a:solidFill>
                  <a:srgbClr val="000099"/>
                </a:solidFill>
              </a:rPr>
              <a:t>= </a:t>
            </a:r>
            <a:r>
              <a:rPr kumimoji="1" lang="ja-JP" altLang="en-US" sz="2000" dirty="0">
                <a:solidFill>
                  <a:srgbClr val="000099"/>
                </a:solidFill>
              </a:rPr>
              <a:t>露光により生じた、</a:t>
            </a:r>
            <a:br>
              <a:rPr kumimoji="1" lang="en-US" altLang="ja-JP" sz="2000" dirty="0">
                <a:solidFill>
                  <a:srgbClr val="000099"/>
                </a:solidFill>
              </a:rPr>
            </a:br>
            <a:r>
              <a:rPr kumimoji="1" lang="ja-JP" altLang="en-US" sz="2000" dirty="0">
                <a:solidFill>
                  <a:srgbClr val="000099"/>
                </a:solidFill>
              </a:rPr>
              <a:t>現像を開始する作用を持つ</a:t>
            </a:r>
            <a:br>
              <a:rPr kumimoji="1" lang="en-US" altLang="ja-JP" sz="2000" dirty="0">
                <a:solidFill>
                  <a:srgbClr val="000099"/>
                </a:solidFill>
              </a:rPr>
            </a:br>
            <a:r>
              <a:rPr kumimoji="1" lang="ja-JP" altLang="en-US" sz="2000" dirty="0">
                <a:solidFill>
                  <a:srgbClr val="000099"/>
                </a:solidFill>
              </a:rPr>
              <a:t>変化の起こっている点</a:t>
            </a:r>
          </a:p>
          <a:p>
            <a:endParaRPr kumimoji="1"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E9E55631-CB1E-C746-F4B3-B693BE3609A3}"/>
              </a:ext>
            </a:extLst>
          </p:cNvPr>
          <p:cNvSpPr>
            <a:spLocks noGrp="1"/>
          </p:cNvSpPr>
          <p:nvPr>
            <p:ph type="sldNum" sz="quarter" idx="12"/>
          </p:nvPr>
        </p:nvSpPr>
        <p:spPr/>
        <p:txBody>
          <a:bodyPr/>
          <a:lstStyle/>
          <a:p>
            <a:fld id="{102C38C8-7DE4-45EC-945B-A3B1F1D328FD}" type="slidenum">
              <a:rPr lang="en-US" altLang="ja-JP"/>
              <a:pPr/>
              <a:t>5</a:t>
            </a:fld>
            <a:endParaRPr lang="en-US" altLang="ja-JP"/>
          </a:p>
        </p:txBody>
      </p:sp>
      <p:sp>
        <p:nvSpPr>
          <p:cNvPr id="6" name="Rectangle 2">
            <a:extLst>
              <a:ext uri="{FF2B5EF4-FFF2-40B4-BE49-F238E27FC236}">
                <a16:creationId xmlns:a16="http://schemas.microsoft.com/office/drawing/2014/main" id="{C9C56795-AB4A-DF11-A6A7-1F29962D487A}"/>
              </a:ext>
            </a:extLst>
          </p:cNvPr>
          <p:cNvSpPr>
            <a:spLocks noGrp="1" noChangeArrowheads="1"/>
          </p:cNvSpPr>
          <p:nvPr>
            <p:ph type="title"/>
          </p:nvPr>
        </p:nvSpPr>
        <p:spPr>
          <a:xfrm>
            <a:off x="323528" y="528340"/>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7" name="テキスト ボックス 6">
            <a:extLst>
              <a:ext uri="{FF2B5EF4-FFF2-40B4-BE49-F238E27FC236}">
                <a16:creationId xmlns:a16="http://schemas.microsoft.com/office/drawing/2014/main" id="{AE13E26F-8DCE-7D9A-759B-A953B085EC29}"/>
              </a:ext>
            </a:extLst>
          </p:cNvPr>
          <p:cNvSpPr txBox="1"/>
          <p:nvPr/>
        </p:nvSpPr>
        <p:spPr>
          <a:xfrm>
            <a:off x="680305" y="1425741"/>
            <a:ext cx="7783389" cy="3562514"/>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焼き出し</a:t>
            </a:r>
            <a:r>
              <a:rPr kumimoji="1" lang="en-US" altLang="ja-JP" sz="2000" dirty="0">
                <a:solidFill>
                  <a:srgbClr val="000099"/>
                </a:solidFill>
              </a:rPr>
              <a:t>(print out) = </a:t>
            </a:r>
            <a:r>
              <a:rPr kumimoji="1" lang="ja-JP" altLang="en-US" sz="2000" dirty="0">
                <a:solidFill>
                  <a:srgbClr val="000099"/>
                </a:solidFill>
              </a:rPr>
              <a:t>より長時間の露光による黒化</a:t>
            </a:r>
          </a:p>
          <a:p>
            <a:pPr marL="354013">
              <a:lnSpc>
                <a:spcPts val="3200"/>
              </a:lnSpc>
              <a:spcBef>
                <a:spcPts val="500"/>
              </a:spcBef>
            </a:pPr>
            <a:r>
              <a:rPr kumimoji="1" lang="ja-JP" altLang="en-US" sz="2000" dirty="0">
                <a:solidFill>
                  <a:srgbClr val="000099"/>
                </a:solidFill>
              </a:rPr>
              <a:t>黒化像は金属銀からなる</a:t>
            </a:r>
          </a:p>
          <a:p>
            <a:pPr>
              <a:lnSpc>
                <a:spcPts val="3200"/>
              </a:lnSpc>
              <a:spcBef>
                <a:spcPts val="500"/>
              </a:spcBef>
            </a:pPr>
            <a:r>
              <a:rPr kumimoji="1" lang="ja-JP" altLang="en-US" sz="2000" dirty="0">
                <a:solidFill>
                  <a:srgbClr val="000099"/>
                </a:solidFill>
              </a:rPr>
              <a:t>潜像核は酸化剤により破壊される</a:t>
            </a:r>
          </a:p>
          <a:p>
            <a:pPr marL="354013">
              <a:lnSpc>
                <a:spcPts val="3200"/>
              </a:lnSpc>
              <a:spcBef>
                <a:spcPts val="500"/>
              </a:spcBef>
            </a:pPr>
            <a:r>
              <a:rPr kumimoji="1" lang="ja-JP" altLang="en-US" sz="2000" dirty="0">
                <a:solidFill>
                  <a:srgbClr val="000099"/>
                </a:solidFill>
              </a:rPr>
              <a:t>露光したフィルムを酸化剤を含む浴で処理したのち現像すると、</a:t>
            </a:r>
            <a:br>
              <a:rPr kumimoji="1" lang="en-US" altLang="ja-JP" sz="2000" dirty="0">
                <a:solidFill>
                  <a:srgbClr val="000099"/>
                </a:solidFill>
              </a:rPr>
            </a:br>
            <a:r>
              <a:rPr kumimoji="1" lang="ja-JP" altLang="en-US" sz="2000" dirty="0">
                <a:solidFill>
                  <a:srgbClr val="000099"/>
                </a:solidFill>
              </a:rPr>
              <a:t>像が消失</a:t>
            </a:r>
          </a:p>
          <a:p>
            <a:pPr>
              <a:lnSpc>
                <a:spcPts val="3200"/>
              </a:lnSpc>
              <a:spcBef>
                <a:spcPts val="500"/>
              </a:spcBef>
            </a:pPr>
            <a:r>
              <a:rPr kumimoji="1" lang="ja-JP" altLang="en-US" sz="2000" dirty="0">
                <a:solidFill>
                  <a:srgbClr val="000099"/>
                </a:solidFill>
              </a:rPr>
              <a:t>	↓</a:t>
            </a:r>
          </a:p>
          <a:p>
            <a:pPr>
              <a:lnSpc>
                <a:spcPts val="3200"/>
              </a:lnSpc>
              <a:spcBef>
                <a:spcPts val="500"/>
              </a:spcBef>
            </a:pPr>
            <a:r>
              <a:rPr kumimoji="1" lang="ja-JP" altLang="en-US" sz="2000" dirty="0">
                <a:solidFill>
                  <a:srgbClr val="000099"/>
                </a:solidFill>
              </a:rPr>
              <a:t>潜像核 </a:t>
            </a:r>
            <a:r>
              <a:rPr kumimoji="1" lang="en-US" altLang="ja-JP" sz="2000" dirty="0">
                <a:solidFill>
                  <a:srgbClr val="000099"/>
                </a:solidFill>
              </a:rPr>
              <a:t>= </a:t>
            </a:r>
            <a:r>
              <a:rPr kumimoji="1" lang="ja-JP" altLang="en-US" sz="2000" dirty="0">
                <a:solidFill>
                  <a:srgbClr val="000099"/>
                </a:solidFill>
              </a:rPr>
              <a:t>目に見えない（検出限界以下の）微小な銀核</a:t>
            </a:r>
          </a:p>
          <a:p>
            <a:endParaRPr kumimoji="1" lang="ja-JP" altLang="en-US" dirty="0"/>
          </a:p>
        </p:txBody>
      </p:sp>
      <p:sp>
        <p:nvSpPr>
          <p:cNvPr id="8" name="テキスト ボックス 7">
            <a:extLst>
              <a:ext uri="{FF2B5EF4-FFF2-40B4-BE49-F238E27FC236}">
                <a16:creationId xmlns:a16="http://schemas.microsoft.com/office/drawing/2014/main" id="{FAC6D465-E673-D9A4-761B-201212BFD08B}"/>
              </a:ext>
            </a:extLst>
          </p:cNvPr>
          <p:cNvSpPr txBox="1"/>
          <p:nvPr/>
        </p:nvSpPr>
        <p:spPr>
          <a:xfrm>
            <a:off x="1547664" y="4674334"/>
            <a:ext cx="1872208" cy="400110"/>
          </a:xfrm>
          <a:prstGeom prst="rect">
            <a:avLst/>
          </a:prstGeom>
          <a:noFill/>
        </p:spPr>
        <p:txBody>
          <a:bodyPr wrap="square" rtlCol="0">
            <a:spAutoFit/>
          </a:bodyPr>
          <a:lstStyle/>
          <a:p>
            <a:r>
              <a:rPr kumimoji="1" lang="ja-JP" altLang="en-US" sz="2000" dirty="0">
                <a:solidFill>
                  <a:srgbClr val="FF0000"/>
                </a:solidFill>
              </a:rPr>
              <a:t>銀原子からなる</a:t>
            </a:r>
          </a:p>
        </p:txBody>
      </p:sp>
    </p:spTree>
    <p:extLst>
      <p:ext uri="{BB962C8B-B14F-4D97-AF65-F5344CB8AC3E}">
        <p14:creationId xmlns:p14="http://schemas.microsoft.com/office/powerpoint/2010/main" val="2461959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3AD5A05B-F397-DD36-B93B-558ABD214B17}"/>
              </a:ext>
            </a:extLst>
          </p:cNvPr>
          <p:cNvSpPr>
            <a:spLocks noGrp="1"/>
          </p:cNvSpPr>
          <p:nvPr>
            <p:ph type="sldNum" sz="quarter" idx="12"/>
          </p:nvPr>
        </p:nvSpPr>
        <p:spPr/>
        <p:txBody>
          <a:bodyPr/>
          <a:lstStyle/>
          <a:p>
            <a:fld id="{4B10E180-3EBA-4CD3-9FE3-6B02CCB41269}" type="slidenum">
              <a:rPr lang="en-US" altLang="ja-JP"/>
              <a:pPr/>
              <a:t>6</a:t>
            </a:fld>
            <a:endParaRPr lang="en-US" altLang="ja-JP"/>
          </a:p>
        </p:txBody>
      </p:sp>
      <p:pic>
        <p:nvPicPr>
          <p:cNvPr id="72716" name="Picture 12">
            <a:extLst>
              <a:ext uri="{FF2B5EF4-FFF2-40B4-BE49-F238E27FC236}">
                <a16:creationId xmlns:a16="http://schemas.microsoft.com/office/drawing/2014/main" id="{AACAC09B-12D3-473A-0B0E-41AE253092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1379" y="1692506"/>
            <a:ext cx="4413250" cy="30448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53C1D6DC-F39D-5000-76C8-03F4AF814357}"/>
              </a:ext>
            </a:extLst>
          </p:cNvPr>
          <p:cNvSpPr>
            <a:spLocks noGrp="1" noChangeArrowheads="1"/>
          </p:cNvSpPr>
          <p:nvPr>
            <p:ph type="title"/>
          </p:nvPr>
        </p:nvSpPr>
        <p:spPr>
          <a:xfrm>
            <a:off x="323528" y="528340"/>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6" name="テキスト ボックス 5">
            <a:extLst>
              <a:ext uri="{FF2B5EF4-FFF2-40B4-BE49-F238E27FC236}">
                <a16:creationId xmlns:a16="http://schemas.microsoft.com/office/drawing/2014/main" id="{5E011A13-89A3-C4EB-E2A7-8520FE5FEC32}"/>
              </a:ext>
            </a:extLst>
          </p:cNvPr>
          <p:cNvSpPr txBox="1"/>
          <p:nvPr/>
        </p:nvSpPr>
        <p:spPr>
          <a:xfrm>
            <a:off x="827584" y="1412776"/>
            <a:ext cx="7783389" cy="3280385"/>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潜像核を検出する手段</a:t>
            </a:r>
          </a:p>
          <a:p>
            <a:pPr marL="269875" indent="-269875">
              <a:lnSpc>
                <a:spcPts val="3200"/>
              </a:lnSpc>
              <a:spcBef>
                <a:spcPts val="500"/>
              </a:spcBef>
            </a:pPr>
            <a:r>
              <a:rPr kumimoji="1" lang="ja-JP" altLang="en-US" sz="2000" dirty="0">
                <a:solidFill>
                  <a:srgbClr val="000099"/>
                </a:solidFill>
              </a:rPr>
              <a:t>これまで	、現像によってのみ</a:t>
            </a:r>
            <a:br>
              <a:rPr kumimoji="1" lang="en-US" altLang="ja-JP" sz="2000" dirty="0">
                <a:solidFill>
                  <a:srgbClr val="000099"/>
                </a:solidFill>
              </a:rPr>
            </a:br>
            <a:r>
              <a:rPr kumimoji="1" lang="ja-JP" altLang="en-US" sz="2000" dirty="0">
                <a:solidFill>
                  <a:srgbClr val="000099"/>
                </a:solidFill>
              </a:rPr>
              <a:t>ある現像時間においてその粒子が</a:t>
            </a:r>
            <a:br>
              <a:rPr kumimoji="1" lang="en-US" altLang="ja-JP" sz="2000" dirty="0">
                <a:solidFill>
                  <a:srgbClr val="000099"/>
                </a:solidFill>
              </a:rPr>
            </a:br>
            <a:r>
              <a:rPr kumimoji="1" lang="ja-JP" altLang="en-US" sz="2000" dirty="0">
                <a:solidFill>
                  <a:srgbClr val="000099"/>
                </a:solidFill>
              </a:rPr>
              <a:t>現像されているか、いないかの差</a:t>
            </a:r>
          </a:p>
          <a:p>
            <a:pPr>
              <a:lnSpc>
                <a:spcPts val="3200"/>
              </a:lnSpc>
              <a:spcBef>
                <a:spcPts val="2500"/>
              </a:spcBef>
            </a:pPr>
            <a:r>
              <a:rPr kumimoji="1" lang="ja-JP" altLang="en-US" sz="2000" dirty="0">
                <a:solidFill>
                  <a:srgbClr val="000099"/>
                </a:solidFill>
              </a:rPr>
              <a:t>最近の測定技術の進歩　　</a:t>
            </a:r>
          </a:p>
          <a:p>
            <a:pPr marL="655638" indent="-457200">
              <a:lnSpc>
                <a:spcPts val="3200"/>
              </a:lnSpc>
              <a:spcBef>
                <a:spcPts val="500"/>
              </a:spcBef>
              <a:buFont typeface="+mj-lt"/>
              <a:buAutoNum type="alphaLcPeriod"/>
            </a:pPr>
            <a:r>
              <a:rPr kumimoji="1" lang="ja-JP" altLang="en-US" sz="2000" dirty="0">
                <a:solidFill>
                  <a:srgbClr val="000099"/>
                </a:solidFill>
              </a:rPr>
              <a:t>銀核の光吸収の測定</a:t>
            </a:r>
          </a:p>
          <a:p>
            <a:endParaRPr kumimoji="1" lang="ja-JP" altLang="en-US" dirty="0"/>
          </a:p>
        </p:txBody>
      </p:sp>
      <p:sp>
        <p:nvSpPr>
          <p:cNvPr id="7" name="テキスト ボックス 6">
            <a:extLst>
              <a:ext uri="{FF2B5EF4-FFF2-40B4-BE49-F238E27FC236}">
                <a16:creationId xmlns:a16="http://schemas.microsoft.com/office/drawing/2014/main" id="{E23C983F-8EA1-B1AC-B872-58DF2B1565CA}"/>
              </a:ext>
            </a:extLst>
          </p:cNvPr>
          <p:cNvSpPr txBox="1"/>
          <p:nvPr/>
        </p:nvSpPr>
        <p:spPr>
          <a:xfrm>
            <a:off x="5436096" y="4737331"/>
            <a:ext cx="3096344" cy="646331"/>
          </a:xfrm>
          <a:prstGeom prst="rect">
            <a:avLst/>
          </a:prstGeom>
          <a:noFill/>
        </p:spPr>
        <p:txBody>
          <a:bodyPr wrap="square" rtlCol="0">
            <a:spAutoFit/>
          </a:bodyPr>
          <a:lstStyle/>
          <a:p>
            <a:r>
              <a:rPr kumimoji="1" lang="ja-JP" altLang="en-US" dirty="0"/>
              <a:t>露光により生じた銀原子の</a:t>
            </a:r>
            <a:br>
              <a:rPr kumimoji="1" lang="en-US" altLang="ja-JP" dirty="0"/>
            </a:br>
            <a:r>
              <a:rPr kumimoji="1" lang="ja-JP" altLang="en-US" dirty="0"/>
              <a:t>吸収スペクトル</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6A3DB7A9-B666-8233-EC66-BF62DBB8FC86}"/>
              </a:ext>
            </a:extLst>
          </p:cNvPr>
          <p:cNvSpPr>
            <a:spLocks noGrp="1"/>
          </p:cNvSpPr>
          <p:nvPr>
            <p:ph type="sldNum" sz="quarter" idx="12"/>
          </p:nvPr>
        </p:nvSpPr>
        <p:spPr/>
        <p:txBody>
          <a:bodyPr/>
          <a:lstStyle/>
          <a:p>
            <a:fld id="{5ADF3B7C-185C-4EA3-8AA3-C65CEC0AEDCC}" type="slidenum">
              <a:rPr lang="en-US" altLang="ja-JP"/>
              <a:pPr/>
              <a:t>7</a:t>
            </a:fld>
            <a:endParaRPr lang="en-US" altLang="ja-JP"/>
          </a:p>
        </p:txBody>
      </p:sp>
      <p:pic>
        <p:nvPicPr>
          <p:cNvPr id="173059" name="Picture 3">
            <a:extLst>
              <a:ext uri="{FF2B5EF4-FFF2-40B4-BE49-F238E27FC236}">
                <a16:creationId xmlns:a16="http://schemas.microsoft.com/office/drawing/2014/main" id="{54506E05-4036-DBCD-E1BC-E749A3BB17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412875"/>
            <a:ext cx="2009775" cy="4465638"/>
          </a:xfrm>
          <a:prstGeom prst="rect">
            <a:avLst/>
          </a:prstGeom>
          <a:noFill/>
          <a:extLst>
            <a:ext uri="{909E8E84-426E-40DD-AFC4-6F175D3DCCD1}">
              <a14:hiddenFill xmlns:a14="http://schemas.microsoft.com/office/drawing/2010/main">
                <a:solidFill>
                  <a:srgbClr val="FFFFFF"/>
                </a:solidFill>
              </a14:hiddenFill>
            </a:ext>
          </a:extLst>
        </p:spPr>
      </p:pic>
      <p:sp>
        <p:nvSpPr>
          <p:cNvPr id="173060" name="Text Box 4">
            <a:extLst>
              <a:ext uri="{FF2B5EF4-FFF2-40B4-BE49-F238E27FC236}">
                <a16:creationId xmlns:a16="http://schemas.microsoft.com/office/drawing/2014/main" id="{A0C580D9-A218-DE2F-6D38-3FE1B009728C}"/>
              </a:ext>
            </a:extLst>
          </p:cNvPr>
          <p:cNvSpPr txBox="1">
            <a:spLocks noChangeArrowheads="1"/>
          </p:cNvSpPr>
          <p:nvPr/>
        </p:nvSpPr>
        <p:spPr bwMode="auto">
          <a:xfrm>
            <a:off x="6696075" y="2924175"/>
            <a:ext cx="1260475" cy="1069975"/>
          </a:xfrm>
          <a:prstGeom prst="rect">
            <a:avLst/>
          </a:prstGeom>
          <a:solidFill>
            <a:srgbClr val="FFFF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潜像核の</a:t>
            </a:r>
          </a:p>
          <a:p>
            <a:pPr>
              <a:spcBef>
                <a:spcPct val="50000"/>
              </a:spcBef>
            </a:pPr>
            <a:r>
              <a:rPr lang="ja-JP" altLang="en-US" sz="1600"/>
              <a:t>電子顕微鏡</a:t>
            </a:r>
          </a:p>
          <a:p>
            <a:pPr>
              <a:spcBef>
                <a:spcPct val="50000"/>
              </a:spcBef>
            </a:pPr>
            <a:r>
              <a:rPr lang="ja-JP" altLang="en-US" sz="1600"/>
              <a:t>写真</a:t>
            </a:r>
            <a:endParaRPr lang="ja-JP" altLang="en-US" sz="1600">
              <a:solidFill>
                <a:srgbClr val="FF0000"/>
              </a:solidFill>
            </a:endParaRPr>
          </a:p>
        </p:txBody>
      </p:sp>
      <p:sp>
        <p:nvSpPr>
          <p:cNvPr id="6" name="Rectangle 2">
            <a:extLst>
              <a:ext uri="{FF2B5EF4-FFF2-40B4-BE49-F238E27FC236}">
                <a16:creationId xmlns:a16="http://schemas.microsoft.com/office/drawing/2014/main" id="{260E6984-B122-7AD5-0539-AB85EAF456BB}"/>
              </a:ext>
            </a:extLst>
          </p:cNvPr>
          <p:cNvSpPr>
            <a:spLocks noGrp="1" noChangeArrowheads="1"/>
          </p:cNvSpPr>
          <p:nvPr>
            <p:ph type="title"/>
          </p:nvPr>
        </p:nvSpPr>
        <p:spPr>
          <a:xfrm>
            <a:off x="323528" y="528340"/>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7" name="テキスト ボックス 6">
            <a:extLst>
              <a:ext uri="{FF2B5EF4-FFF2-40B4-BE49-F238E27FC236}">
                <a16:creationId xmlns:a16="http://schemas.microsoft.com/office/drawing/2014/main" id="{3F541307-54C5-C30E-ED53-7B3038709E24}"/>
              </a:ext>
            </a:extLst>
          </p:cNvPr>
          <p:cNvSpPr txBox="1"/>
          <p:nvPr/>
        </p:nvSpPr>
        <p:spPr>
          <a:xfrm>
            <a:off x="680305" y="1448372"/>
            <a:ext cx="7783389" cy="2395528"/>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潜像核を検出する手段</a:t>
            </a:r>
          </a:p>
          <a:p>
            <a:pPr>
              <a:lnSpc>
                <a:spcPts val="3200"/>
              </a:lnSpc>
              <a:spcBef>
                <a:spcPts val="2500"/>
              </a:spcBef>
            </a:pPr>
            <a:r>
              <a:rPr kumimoji="1" lang="ja-JP" altLang="en-US" sz="2000" dirty="0">
                <a:solidFill>
                  <a:srgbClr val="000099"/>
                </a:solidFill>
              </a:rPr>
              <a:t>最近の測定技術の進歩　　</a:t>
            </a:r>
          </a:p>
          <a:p>
            <a:pPr marL="541338" indent="-342900">
              <a:lnSpc>
                <a:spcPts val="3200"/>
              </a:lnSpc>
              <a:spcBef>
                <a:spcPts val="500"/>
              </a:spcBef>
            </a:pPr>
            <a:r>
              <a:rPr kumimoji="1" lang="en-US" altLang="ja-JP" sz="2000" dirty="0">
                <a:solidFill>
                  <a:srgbClr val="000099"/>
                </a:solidFill>
              </a:rPr>
              <a:t>b.</a:t>
            </a:r>
            <a:r>
              <a:rPr kumimoji="1" lang="ja-JP" altLang="en-US" sz="2000" dirty="0">
                <a:solidFill>
                  <a:srgbClr val="000099"/>
                </a:solidFill>
              </a:rPr>
              <a:t>　数</a:t>
            </a:r>
            <a:r>
              <a:rPr kumimoji="1" lang="en-US" altLang="ja-JP" sz="2000" dirty="0">
                <a:solidFill>
                  <a:srgbClr val="000099"/>
                </a:solidFill>
              </a:rPr>
              <a:t>nm</a:t>
            </a:r>
            <a:r>
              <a:rPr kumimoji="1" lang="ja-JP" altLang="en-US" sz="2000" dirty="0">
                <a:solidFill>
                  <a:srgbClr val="000099"/>
                </a:solidFill>
              </a:rPr>
              <a:t>のサイズの銀核の</a:t>
            </a:r>
            <a:br>
              <a:rPr kumimoji="1" lang="en-US" altLang="ja-JP" sz="2000" dirty="0">
                <a:solidFill>
                  <a:srgbClr val="000099"/>
                </a:solidFill>
              </a:rPr>
            </a:br>
            <a:r>
              <a:rPr kumimoji="1" lang="ja-JP" altLang="en-US" sz="2000" dirty="0">
                <a:solidFill>
                  <a:srgbClr val="000099"/>
                </a:solidFill>
              </a:rPr>
              <a:t>電子顕微鏡による直接観察</a:t>
            </a:r>
          </a:p>
          <a:p>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C1C77C8F-2220-BA2A-1A58-B3C7D1834917}"/>
              </a:ext>
            </a:extLst>
          </p:cNvPr>
          <p:cNvSpPr>
            <a:spLocks noGrp="1"/>
          </p:cNvSpPr>
          <p:nvPr>
            <p:ph type="sldNum" sz="quarter" idx="12"/>
          </p:nvPr>
        </p:nvSpPr>
        <p:spPr/>
        <p:txBody>
          <a:bodyPr/>
          <a:lstStyle/>
          <a:p>
            <a:fld id="{D7541A7F-988E-41FC-8BC7-22E14F34DA46}" type="slidenum">
              <a:rPr lang="en-US" altLang="ja-JP"/>
              <a:pPr/>
              <a:t>8</a:t>
            </a:fld>
            <a:endParaRPr lang="en-US" altLang="ja-JP"/>
          </a:p>
        </p:txBody>
      </p:sp>
      <p:sp>
        <p:nvSpPr>
          <p:cNvPr id="5" name="Rectangle 2">
            <a:extLst>
              <a:ext uri="{FF2B5EF4-FFF2-40B4-BE49-F238E27FC236}">
                <a16:creationId xmlns:a16="http://schemas.microsoft.com/office/drawing/2014/main" id="{216E5510-7C7B-8CB5-F2A6-146826D1A676}"/>
              </a:ext>
            </a:extLst>
          </p:cNvPr>
          <p:cNvSpPr>
            <a:spLocks noGrp="1" noChangeArrowheads="1"/>
          </p:cNvSpPr>
          <p:nvPr>
            <p:ph type="title"/>
          </p:nvPr>
        </p:nvSpPr>
        <p:spPr>
          <a:xfrm>
            <a:off x="323528" y="528340"/>
            <a:ext cx="7999413" cy="811212"/>
          </a:xfrm>
        </p:spPr>
        <p:txBody>
          <a:bodyPr/>
          <a:lstStyle/>
          <a:p>
            <a:pPr>
              <a:lnSpc>
                <a:spcPct val="150000"/>
              </a:lnSpc>
            </a:pPr>
            <a:r>
              <a:rPr lang="ja-JP" altLang="en-US" sz="2900" dirty="0"/>
              <a:t>　５．写真感光理論　　</a:t>
            </a:r>
            <a:r>
              <a:rPr lang="ja-JP" altLang="en-US" sz="2500" dirty="0"/>
              <a:t>５．１．潜像核と感光理論</a:t>
            </a:r>
            <a:br>
              <a:rPr lang="ja-JP" altLang="en-US" sz="2500" dirty="0"/>
            </a:br>
            <a:endParaRPr lang="ja-JP" altLang="en-US" sz="2200" dirty="0"/>
          </a:p>
        </p:txBody>
      </p:sp>
      <p:sp>
        <p:nvSpPr>
          <p:cNvPr id="6" name="テキスト ボックス 5">
            <a:extLst>
              <a:ext uri="{FF2B5EF4-FFF2-40B4-BE49-F238E27FC236}">
                <a16:creationId xmlns:a16="http://schemas.microsoft.com/office/drawing/2014/main" id="{038F5432-D56B-305D-8D7D-621D361B34ED}"/>
              </a:ext>
            </a:extLst>
          </p:cNvPr>
          <p:cNvSpPr txBox="1"/>
          <p:nvPr/>
        </p:nvSpPr>
        <p:spPr>
          <a:xfrm>
            <a:off x="680305" y="1448372"/>
            <a:ext cx="7783389" cy="3754874"/>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感光理論 </a:t>
            </a:r>
            <a:r>
              <a:rPr kumimoji="1" lang="en-US" altLang="ja-JP" sz="2000" dirty="0">
                <a:solidFill>
                  <a:srgbClr val="000099"/>
                </a:solidFill>
              </a:rPr>
              <a:t>= </a:t>
            </a:r>
            <a:r>
              <a:rPr kumimoji="1" lang="ja-JP" altLang="en-US" sz="2000" dirty="0">
                <a:solidFill>
                  <a:srgbClr val="000099"/>
                </a:solidFill>
              </a:rPr>
              <a:t>潜像核の形成される過程を解明する学問</a:t>
            </a:r>
          </a:p>
          <a:p>
            <a:pPr marL="342900" indent="-342900">
              <a:lnSpc>
                <a:spcPts val="3200"/>
              </a:lnSpc>
              <a:spcBef>
                <a:spcPts val="1000"/>
              </a:spcBef>
              <a:buFont typeface="Arial" panose="020B0604020202020204" pitchFamily="34" charset="0"/>
              <a:buChar char="•"/>
            </a:pPr>
            <a:r>
              <a:rPr kumimoji="1" lang="ja-JP" altLang="en-US" sz="2000" dirty="0">
                <a:solidFill>
                  <a:srgbClr val="000099"/>
                </a:solidFill>
              </a:rPr>
              <a:t>写真の誕生 → 多くの感光理論</a:t>
            </a:r>
          </a:p>
          <a:p>
            <a:pPr marL="342900" indent="-342900">
              <a:lnSpc>
                <a:spcPts val="3200"/>
              </a:lnSpc>
              <a:spcBef>
                <a:spcPts val="1000"/>
              </a:spcBef>
              <a:buFont typeface="Arial" panose="020B0604020202020204" pitchFamily="34" charset="0"/>
              <a:buChar char="•"/>
            </a:pPr>
            <a:r>
              <a:rPr kumimoji="1" lang="ja-JP" altLang="en-US" sz="2000" dirty="0">
                <a:solidFill>
                  <a:srgbClr val="000099"/>
                </a:solidFill>
              </a:rPr>
              <a:t>体系づけられた最初の理論</a:t>
            </a:r>
            <a:br>
              <a:rPr kumimoji="1" lang="en-US" altLang="ja-JP" sz="2000" dirty="0">
                <a:solidFill>
                  <a:srgbClr val="000099"/>
                </a:solidFill>
              </a:rPr>
            </a:br>
            <a:r>
              <a:rPr kumimoji="1" lang="ja-JP" altLang="en-US" sz="2000" dirty="0">
                <a:solidFill>
                  <a:srgbClr val="000099"/>
                </a:solidFill>
              </a:rPr>
              <a:t>　</a:t>
            </a:r>
            <a:r>
              <a:rPr kumimoji="1" lang="en-US" altLang="ja-JP" sz="2000" dirty="0">
                <a:solidFill>
                  <a:srgbClr val="000099"/>
                </a:solidFill>
              </a:rPr>
              <a:t>= Gurney-Mott(GM)</a:t>
            </a:r>
            <a:r>
              <a:rPr kumimoji="1" lang="ja-JP" altLang="en-US" sz="2000" dirty="0">
                <a:solidFill>
                  <a:srgbClr val="000099"/>
                </a:solidFill>
              </a:rPr>
              <a:t>理論</a:t>
            </a:r>
            <a:r>
              <a:rPr kumimoji="1" lang="en-US" altLang="ja-JP" sz="2000" dirty="0">
                <a:solidFill>
                  <a:srgbClr val="000099"/>
                </a:solidFill>
              </a:rPr>
              <a:t>, Gurney &amp; Mott(1938)</a:t>
            </a:r>
          </a:p>
          <a:p>
            <a:pPr marL="342900" indent="-342900">
              <a:lnSpc>
                <a:spcPts val="3200"/>
              </a:lnSpc>
              <a:spcBef>
                <a:spcPts val="1000"/>
              </a:spcBef>
              <a:buFont typeface="Arial" panose="020B0604020202020204" pitchFamily="34" charset="0"/>
              <a:buChar char="•"/>
            </a:pPr>
            <a:r>
              <a:rPr kumimoji="1" lang="en-US" altLang="ja-JP" sz="2000" dirty="0">
                <a:solidFill>
                  <a:srgbClr val="000099"/>
                </a:solidFill>
              </a:rPr>
              <a:t>GM</a:t>
            </a:r>
            <a:r>
              <a:rPr kumimoji="1" lang="ja-JP" altLang="en-US" sz="2000" dirty="0">
                <a:solidFill>
                  <a:srgbClr val="000099"/>
                </a:solidFill>
              </a:rPr>
              <a:t>理論の欠点の指摘 </a:t>
            </a:r>
            <a:br>
              <a:rPr kumimoji="1" lang="en-US" altLang="ja-JP" sz="2000" dirty="0">
                <a:solidFill>
                  <a:srgbClr val="000099"/>
                </a:solidFill>
              </a:rPr>
            </a:br>
            <a:r>
              <a:rPr kumimoji="1" lang="ja-JP" altLang="en-US" sz="2000" dirty="0">
                <a:solidFill>
                  <a:srgbClr val="000099"/>
                </a:solidFill>
              </a:rPr>
              <a:t>　→　</a:t>
            </a:r>
            <a:r>
              <a:rPr kumimoji="1" lang="en-US" altLang="ja-JP" sz="2000" dirty="0">
                <a:solidFill>
                  <a:srgbClr val="000099"/>
                </a:solidFill>
              </a:rPr>
              <a:t>Mitchell(M)</a:t>
            </a:r>
            <a:r>
              <a:rPr kumimoji="1" lang="ja-JP" altLang="en-US" sz="2000" dirty="0">
                <a:solidFill>
                  <a:srgbClr val="000099"/>
                </a:solidFill>
              </a:rPr>
              <a:t>理論</a:t>
            </a:r>
            <a:r>
              <a:rPr kumimoji="1" lang="en-US" altLang="ja-JP" sz="2000" dirty="0">
                <a:solidFill>
                  <a:srgbClr val="000099"/>
                </a:solidFill>
              </a:rPr>
              <a:t>(1958)</a:t>
            </a:r>
            <a:r>
              <a:rPr kumimoji="1" lang="ja-JP" altLang="en-US" sz="2000" dirty="0">
                <a:solidFill>
                  <a:srgbClr val="000099"/>
                </a:solidFill>
              </a:rPr>
              <a:t>、相形成理論</a:t>
            </a:r>
            <a:r>
              <a:rPr kumimoji="1" lang="en-US" altLang="ja-JP" sz="2000" dirty="0">
                <a:solidFill>
                  <a:srgbClr val="000099"/>
                </a:solidFill>
              </a:rPr>
              <a:t>(1977)</a:t>
            </a:r>
          </a:p>
          <a:p>
            <a:pPr marL="342900" indent="-342900">
              <a:lnSpc>
                <a:spcPts val="3200"/>
              </a:lnSpc>
              <a:spcBef>
                <a:spcPts val="1000"/>
              </a:spcBef>
              <a:buFont typeface="Arial" panose="020B0604020202020204" pitchFamily="34" charset="0"/>
              <a:buChar char="•"/>
            </a:pPr>
            <a:r>
              <a:rPr kumimoji="1" lang="ja-JP" altLang="en-US" sz="2000" dirty="0">
                <a:solidFill>
                  <a:srgbClr val="000099"/>
                </a:solidFill>
              </a:rPr>
              <a:t>現在の有力な理論 </a:t>
            </a:r>
            <a:r>
              <a:rPr kumimoji="1" lang="en-US" altLang="ja-JP" sz="2000" dirty="0">
                <a:solidFill>
                  <a:srgbClr val="000099"/>
                </a:solidFill>
              </a:rPr>
              <a:t>= GM</a:t>
            </a:r>
            <a:r>
              <a:rPr kumimoji="1" lang="ja-JP" altLang="en-US" sz="2000" dirty="0">
                <a:solidFill>
                  <a:srgbClr val="000099"/>
                </a:solidFill>
              </a:rPr>
              <a:t>理論の欠点を補正した改良</a:t>
            </a:r>
            <a:r>
              <a:rPr kumimoji="1" lang="en-US" altLang="ja-JP" sz="2000" dirty="0">
                <a:solidFill>
                  <a:srgbClr val="000099"/>
                </a:solidFill>
              </a:rPr>
              <a:t>GM</a:t>
            </a:r>
            <a:r>
              <a:rPr kumimoji="1" lang="ja-JP" altLang="en-US" sz="2000" dirty="0">
                <a:solidFill>
                  <a:srgbClr val="000099"/>
                </a:solidFill>
              </a:rPr>
              <a:t>理論</a:t>
            </a:r>
          </a:p>
          <a:p>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58375D7-51DF-028C-70EC-F8A5C5C56CE6}"/>
              </a:ext>
            </a:extLst>
          </p:cNvPr>
          <p:cNvSpPr>
            <a:spLocks noGrp="1" noChangeArrowheads="1"/>
          </p:cNvSpPr>
          <p:nvPr>
            <p:ph type="title"/>
          </p:nvPr>
        </p:nvSpPr>
        <p:spPr>
          <a:xfrm>
            <a:off x="457200" y="476672"/>
            <a:ext cx="7999413" cy="811212"/>
          </a:xfrm>
        </p:spPr>
        <p:txBody>
          <a:bodyPr/>
          <a:lstStyle/>
          <a:p>
            <a:pPr>
              <a:lnSpc>
                <a:spcPct val="150000"/>
              </a:lnSpc>
            </a:pPr>
            <a:r>
              <a:rPr lang="ja-JP" altLang="en-US" sz="2900" dirty="0"/>
              <a:t>　５．写真感光理論　　</a:t>
            </a:r>
            <a:r>
              <a:rPr lang="ja-JP" altLang="en-US" sz="2500" dirty="0"/>
              <a:t>５．２．</a:t>
            </a:r>
            <a:r>
              <a:rPr lang="en-US" altLang="ja-JP" sz="2500" dirty="0"/>
              <a:t>Gurney-Mott</a:t>
            </a:r>
            <a:r>
              <a:rPr lang="ja-JP" altLang="en-US" sz="2500" dirty="0"/>
              <a:t>理論</a:t>
            </a:r>
            <a:endParaRPr lang="ja-JP" altLang="en-US" sz="2200" dirty="0"/>
          </a:p>
        </p:txBody>
      </p:sp>
      <p:sp>
        <p:nvSpPr>
          <p:cNvPr id="4" name="スライド番号プレースホルダー 5">
            <a:extLst>
              <a:ext uri="{FF2B5EF4-FFF2-40B4-BE49-F238E27FC236}">
                <a16:creationId xmlns:a16="http://schemas.microsoft.com/office/drawing/2014/main" id="{0558DA70-8753-CC39-DCF0-A45D0E9305C0}"/>
              </a:ext>
            </a:extLst>
          </p:cNvPr>
          <p:cNvSpPr>
            <a:spLocks noGrp="1"/>
          </p:cNvSpPr>
          <p:nvPr>
            <p:ph type="sldNum" sz="quarter" idx="12"/>
          </p:nvPr>
        </p:nvSpPr>
        <p:spPr/>
        <p:txBody>
          <a:bodyPr/>
          <a:lstStyle/>
          <a:p>
            <a:fld id="{8C9C33DC-37AB-431A-97C7-4BE22EB57570}" type="slidenum">
              <a:rPr lang="en-US" altLang="ja-JP"/>
              <a:pPr/>
              <a:t>9</a:t>
            </a:fld>
            <a:endParaRPr lang="en-US" altLang="ja-JP"/>
          </a:p>
        </p:txBody>
      </p:sp>
      <p:sp>
        <p:nvSpPr>
          <p:cNvPr id="5" name="テキスト ボックス 4">
            <a:extLst>
              <a:ext uri="{FF2B5EF4-FFF2-40B4-BE49-F238E27FC236}">
                <a16:creationId xmlns:a16="http://schemas.microsoft.com/office/drawing/2014/main" id="{9EB00DE5-B881-C7EE-4046-CF28F7DB4410}"/>
              </a:ext>
            </a:extLst>
          </p:cNvPr>
          <p:cNvSpPr txBox="1"/>
          <p:nvPr/>
        </p:nvSpPr>
        <p:spPr>
          <a:xfrm>
            <a:off x="680305" y="1448372"/>
            <a:ext cx="7999413" cy="4447371"/>
          </a:xfrm>
          <a:prstGeom prst="rect">
            <a:avLst/>
          </a:prstGeom>
          <a:noFill/>
        </p:spPr>
        <p:txBody>
          <a:bodyPr wrap="square" rtlCol="0">
            <a:spAutoFit/>
          </a:bodyPr>
          <a:lstStyle/>
          <a:p>
            <a:pPr>
              <a:lnSpc>
                <a:spcPts val="3200"/>
              </a:lnSpc>
              <a:spcBef>
                <a:spcPts val="500"/>
              </a:spcBef>
            </a:pPr>
            <a:r>
              <a:rPr kumimoji="1" lang="ja-JP" altLang="en-US" sz="2000" dirty="0">
                <a:solidFill>
                  <a:srgbClr val="000099"/>
                </a:solidFill>
              </a:rPr>
              <a:t>写真感光理論が興った頃の、学問的背景</a:t>
            </a:r>
            <a:endParaRPr kumimoji="1" lang="en-US" altLang="ja-JP" sz="2000" dirty="0">
              <a:solidFill>
                <a:srgbClr val="000099"/>
              </a:solidFill>
            </a:endParaRPr>
          </a:p>
          <a:p>
            <a:pPr>
              <a:lnSpc>
                <a:spcPts val="3200"/>
              </a:lnSpc>
              <a:spcBef>
                <a:spcPts val="500"/>
              </a:spcBef>
            </a:pPr>
            <a:r>
              <a:rPr kumimoji="1" lang="en-US" altLang="ja-JP" sz="2000" dirty="0">
                <a:solidFill>
                  <a:srgbClr val="000099"/>
                </a:solidFill>
              </a:rPr>
              <a:t>20</a:t>
            </a:r>
            <a:r>
              <a:rPr kumimoji="1" lang="ja-JP" altLang="en-US" sz="2000" dirty="0">
                <a:solidFill>
                  <a:srgbClr val="000099"/>
                </a:solidFill>
              </a:rPr>
              <a:t>世紀に入って量子力学や固体物理学が急速に発展</a:t>
            </a:r>
          </a:p>
          <a:p>
            <a:pPr>
              <a:lnSpc>
                <a:spcPts val="3200"/>
              </a:lnSpc>
              <a:spcBef>
                <a:spcPts val="500"/>
              </a:spcBef>
            </a:pPr>
            <a:r>
              <a:rPr kumimoji="1" lang="ja-JP" altLang="en-US" sz="2000" dirty="0">
                <a:solidFill>
                  <a:srgbClr val="000099"/>
                </a:solidFill>
              </a:rPr>
              <a:t>⇒　当時の新しい知識を盛り込んだ理論</a:t>
            </a:r>
          </a:p>
          <a:p>
            <a:pPr marL="884238" indent="-342900">
              <a:lnSpc>
                <a:spcPts val="3200"/>
              </a:lnSpc>
              <a:spcBef>
                <a:spcPts val="500"/>
              </a:spcBef>
              <a:buFont typeface="Arial" panose="020B0604020202020204" pitchFamily="34" charset="0"/>
              <a:buChar char="•"/>
            </a:pPr>
            <a:r>
              <a:rPr kumimoji="1" lang="ja-JP" altLang="en-US" sz="2000" dirty="0">
                <a:solidFill>
                  <a:srgbClr val="000099"/>
                </a:solidFill>
              </a:rPr>
              <a:t>固体物理学</a:t>
            </a:r>
            <a:br>
              <a:rPr kumimoji="1" lang="en-US" altLang="ja-JP" sz="2000" dirty="0">
                <a:solidFill>
                  <a:srgbClr val="000099"/>
                </a:solidFill>
              </a:rPr>
            </a:br>
            <a:r>
              <a:rPr kumimoji="1" lang="ja-JP" altLang="en-US" sz="2000" dirty="0">
                <a:solidFill>
                  <a:srgbClr val="000099"/>
                </a:solidFill>
              </a:rPr>
              <a:t>　結晶欠陥： </a:t>
            </a:r>
            <a:r>
              <a:rPr kumimoji="1" lang="en-US" altLang="ja-JP" sz="2000" dirty="0">
                <a:solidFill>
                  <a:srgbClr val="000099"/>
                </a:solidFill>
              </a:rPr>
              <a:t>Frenkel</a:t>
            </a:r>
            <a:r>
              <a:rPr kumimoji="1" lang="ja-JP" altLang="en-US" sz="2000" dirty="0">
                <a:solidFill>
                  <a:srgbClr val="000099"/>
                </a:solidFill>
              </a:rPr>
              <a:t>欠陥、転位、双晶</a:t>
            </a:r>
          </a:p>
          <a:p>
            <a:pPr marL="884238" indent="-342900">
              <a:lnSpc>
                <a:spcPts val="3200"/>
              </a:lnSpc>
              <a:spcBef>
                <a:spcPts val="500"/>
              </a:spcBef>
              <a:buFont typeface="Arial" panose="020B0604020202020204" pitchFamily="34" charset="0"/>
              <a:buChar char="•"/>
            </a:pPr>
            <a:r>
              <a:rPr kumimoji="1" lang="ja-JP" altLang="en-US" sz="2000" dirty="0">
                <a:solidFill>
                  <a:srgbClr val="000099"/>
                </a:solidFill>
              </a:rPr>
              <a:t>量子力学</a:t>
            </a:r>
            <a:br>
              <a:rPr kumimoji="1" lang="en-US" altLang="ja-JP" sz="2000" dirty="0">
                <a:solidFill>
                  <a:srgbClr val="000099"/>
                </a:solidFill>
              </a:rPr>
            </a:br>
            <a:r>
              <a:rPr kumimoji="1" lang="ja-JP" altLang="en-US" sz="2000" dirty="0">
                <a:solidFill>
                  <a:srgbClr val="000099"/>
                </a:solidFill>
              </a:rPr>
              <a:t>　光量子仮説、バンド理論、自由電子</a:t>
            </a:r>
            <a:endParaRPr lang="en-US" altLang="ja-JP" sz="2000" dirty="0">
              <a:solidFill>
                <a:srgbClr val="000099"/>
              </a:solidFill>
            </a:endParaRPr>
          </a:p>
          <a:p>
            <a:pPr marL="177800">
              <a:lnSpc>
                <a:spcPts val="3200"/>
              </a:lnSpc>
              <a:spcBef>
                <a:spcPts val="500"/>
              </a:spcBef>
            </a:pPr>
            <a:r>
              <a:rPr kumimoji="1" lang="ja-JP" altLang="en-US" sz="2000" dirty="0">
                <a:solidFill>
                  <a:srgbClr val="000099"/>
                </a:solidFill>
              </a:rPr>
              <a:t>当時の著名な学者が、写真感光理論に興味を持ち、理論を組み立てる</a:t>
            </a:r>
            <a:endParaRPr kumimoji="1" lang="en-US" altLang="ja-JP" sz="2000" dirty="0">
              <a:solidFill>
                <a:srgbClr val="000099"/>
              </a:solidFill>
            </a:endParaRPr>
          </a:p>
          <a:p>
            <a:pPr marL="447675">
              <a:lnSpc>
                <a:spcPts val="3200"/>
              </a:lnSpc>
              <a:spcBef>
                <a:spcPts val="500"/>
              </a:spcBef>
            </a:pPr>
            <a:r>
              <a:rPr kumimoji="1" lang="en-US" altLang="ja-JP" sz="2000" dirty="0" err="1">
                <a:solidFill>
                  <a:srgbClr val="000099"/>
                </a:solidFill>
              </a:rPr>
              <a:t>N.F.Mott</a:t>
            </a:r>
            <a:r>
              <a:rPr kumimoji="1" lang="ja-JP" altLang="en-US" sz="2000" dirty="0">
                <a:solidFill>
                  <a:srgbClr val="000099"/>
                </a:solidFill>
              </a:rPr>
              <a:t>：　固体物理学者　</a:t>
            </a:r>
            <a:r>
              <a:rPr kumimoji="1" lang="en-US" altLang="ja-JP" sz="2000" dirty="0">
                <a:solidFill>
                  <a:srgbClr val="000099"/>
                </a:solidFill>
              </a:rPr>
              <a:t>1977 </a:t>
            </a:r>
            <a:r>
              <a:rPr kumimoji="1" lang="ja-JP" altLang="en-US" sz="2000" dirty="0">
                <a:solidFill>
                  <a:srgbClr val="000099"/>
                </a:solidFill>
              </a:rPr>
              <a:t>ノーベル物理学賞</a:t>
            </a:r>
          </a:p>
          <a:p>
            <a:endParaRPr kumimoji="1" lang="ja-JP" altLang="en-US" dirty="0"/>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3421</TotalTime>
  <Words>2519</Words>
  <Application>Microsoft Office PowerPoint</Application>
  <PresentationFormat>画面に合わせる (4:3)</PresentationFormat>
  <Paragraphs>261</Paragraphs>
  <Slides>27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27</vt:i4>
      </vt:variant>
    </vt:vector>
  </HeadingPairs>
  <TitlesOfParts>
    <vt:vector size="36" baseType="lpstr">
      <vt:lpstr>ＭＳ Ｐゴシック</vt:lpstr>
      <vt:lpstr>ＭＳ ゴシック</vt:lpstr>
      <vt:lpstr>Arial</vt:lpstr>
      <vt:lpstr>Century</vt:lpstr>
      <vt:lpstr>Tahoma</vt:lpstr>
      <vt:lpstr>Times New Roman</vt:lpstr>
      <vt:lpstr>Wingdings</vt:lpstr>
      <vt:lpstr>標準デザイン</vt:lpstr>
      <vt:lpstr>Blends</vt:lpstr>
      <vt:lpstr>５．銀塩写真の感光機構　</vt:lpstr>
      <vt:lpstr>　５．写真感光理論　　５．１．潜像核と感光理論 </vt:lpstr>
      <vt:lpstr>　５．写真感光理論　　５．１．潜像核と感光理論 </vt:lpstr>
      <vt:lpstr>PowerPoint プレゼンテーション</vt:lpstr>
      <vt:lpstr>　５．写真感光理論　　５．１．潜像核と感光理論 </vt:lpstr>
      <vt:lpstr>　５．写真感光理論　　５．１．潜像核と感光理論 </vt:lpstr>
      <vt:lpstr>　５．写真感光理論　　５．１．潜像核と感光理論 </vt:lpstr>
      <vt:lpstr>　５．写真感光理論　　５．１．潜像核と感光理論 </vt:lpstr>
      <vt:lpstr>　５．写真感光理論　　５．２．Gurney-Mott理論</vt:lpstr>
      <vt:lpstr>　５．写真感光理論　　５．２．Gurney-Mott理論</vt:lpstr>
      <vt:lpstr>　５．写真感光理論　　５．２．Gurney-Mott理論</vt:lpstr>
      <vt:lpstr>　５．写真感光理論　　５．２．Gurney-Mott理論</vt:lpstr>
      <vt:lpstr>　５．写真感光理論　　５．２．Gurney-Mott理論</vt:lpstr>
      <vt:lpstr>　５．写真感光理論　　５．２．Gurney-Mott理論</vt:lpstr>
      <vt:lpstr>　５．写真感光理論　　５．３．Mitchell理論</vt:lpstr>
      <vt:lpstr>　５．写真感光理論　　５．３．Mitchell理論</vt:lpstr>
      <vt:lpstr>　５．写真感光理論　　５．３．Mitchell理論</vt:lpstr>
      <vt:lpstr>　５．写真感光理論　　５．３．Mitchell理論</vt:lpstr>
      <vt:lpstr>　５．写真感光理論　　５．３．Mitchell理論</vt:lpstr>
      <vt:lpstr>　５．写真感光理論　　５．３．Mitchell理論</vt:lpstr>
      <vt:lpstr>　５．写真感光理論　　５．３．Mitchell理論</vt:lpstr>
      <vt:lpstr>　５．写真感光理論　　５．４．改良Gurney-Mott理論</vt:lpstr>
      <vt:lpstr>　５．写真感光理論　　５．４．改良Gurney-Mott理論</vt:lpstr>
      <vt:lpstr>　５．写真感光理論　　５．４．改良Gurney-Mott理論</vt:lpstr>
      <vt:lpstr>　５．写真感光理論　　５．４．改良Gurney-Mott理論</vt:lpstr>
      <vt:lpstr>PowerPoint プレゼンテーション</vt:lpstr>
      <vt:lpstr>　５．写真感光理論　　５．４．改良Gurney-Mott理論</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写真が写る仕組み</dc:title>
  <dc:creator>久下謙一</dc:creator>
  <cp:lastModifiedBy>久下 謙一</cp:lastModifiedBy>
  <cp:revision>54</cp:revision>
  <cp:lastPrinted>2023-06-28T08:53:36Z</cp:lastPrinted>
  <dcterms:created xsi:type="dcterms:W3CDTF">2005-07-24T15:45:46Z</dcterms:created>
  <dcterms:modified xsi:type="dcterms:W3CDTF">2023-06-28T08:55:25Z</dcterms:modified>
</cp:coreProperties>
</file>