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23" r:id="rId2"/>
    <p:sldId id="325" r:id="rId3"/>
    <p:sldId id="346" r:id="rId4"/>
    <p:sldId id="362" r:id="rId5"/>
    <p:sldId id="350" r:id="rId6"/>
    <p:sldId id="351" r:id="rId7"/>
    <p:sldId id="326" r:id="rId8"/>
    <p:sldId id="352" r:id="rId9"/>
    <p:sldId id="328" r:id="rId10"/>
    <p:sldId id="329" r:id="rId11"/>
    <p:sldId id="353" r:id="rId12"/>
    <p:sldId id="330" r:id="rId13"/>
    <p:sldId id="354" r:id="rId14"/>
    <p:sldId id="348" r:id="rId15"/>
    <p:sldId id="355" r:id="rId16"/>
    <p:sldId id="359" r:id="rId17"/>
    <p:sldId id="349" r:id="rId18"/>
    <p:sldId id="360" r:id="rId19"/>
    <p:sldId id="363" r:id="rId20"/>
    <p:sldId id="358" r:id="rId21"/>
    <p:sldId id="357" r:id="rId22"/>
    <p:sldId id="364" r:id="rId23"/>
    <p:sldId id="361" r:id="rId24"/>
  </p:sldIdLst>
  <p:sldSz cx="9144000" cy="6858000" type="screen4x3"/>
  <p:notesSz cx="6832600" cy="99631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4A7EBB"/>
    <a:srgbClr val="FF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35" autoAdjust="0"/>
  </p:normalViewPr>
  <p:slideViewPr>
    <p:cSldViewPr>
      <p:cViewPr varScale="1">
        <p:scale>
          <a:sx n="105" d="100"/>
          <a:sy n="105" d="100"/>
        </p:scale>
        <p:origin x="97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6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60634" cy="498715"/>
          </a:xfrm>
          <a:prstGeom prst="rect">
            <a:avLst/>
          </a:prstGeom>
        </p:spPr>
        <p:txBody>
          <a:bodyPr vert="horz" lIns="91170" tIns="45586" rIns="91170" bIns="4558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70374" y="0"/>
            <a:ext cx="2960633" cy="498715"/>
          </a:xfrm>
          <a:prstGeom prst="rect">
            <a:avLst/>
          </a:prstGeom>
        </p:spPr>
        <p:txBody>
          <a:bodyPr vert="horz" lIns="91170" tIns="45586" rIns="91170" bIns="45586" rtlCol="0"/>
          <a:lstStyle>
            <a:lvl1pPr algn="r">
              <a:defRPr sz="1200"/>
            </a:lvl1pPr>
          </a:lstStyle>
          <a:p>
            <a:fld id="{11DA124F-F279-4510-BE29-AF6429C8542A}" type="datetimeFigureOut">
              <a:rPr kumimoji="1" lang="ja-JP" altLang="en-US" smtClean="0"/>
              <a:t>2023/6/2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6125"/>
            <a:ext cx="4979988" cy="3736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70" tIns="45586" rIns="91170" bIns="4558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3104" y="4732222"/>
            <a:ext cx="5466399" cy="4483656"/>
          </a:xfrm>
          <a:prstGeom prst="rect">
            <a:avLst/>
          </a:prstGeom>
        </p:spPr>
        <p:txBody>
          <a:bodyPr vert="horz" lIns="91170" tIns="45586" rIns="91170" bIns="4558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62847"/>
            <a:ext cx="2960634" cy="498714"/>
          </a:xfrm>
          <a:prstGeom prst="rect">
            <a:avLst/>
          </a:prstGeom>
        </p:spPr>
        <p:txBody>
          <a:bodyPr vert="horz" lIns="91170" tIns="45586" rIns="91170" bIns="4558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70374" y="9462847"/>
            <a:ext cx="2960633" cy="498714"/>
          </a:xfrm>
          <a:prstGeom prst="rect">
            <a:avLst/>
          </a:prstGeom>
        </p:spPr>
        <p:txBody>
          <a:bodyPr vert="horz" lIns="91170" tIns="45586" rIns="91170" bIns="45586" rtlCol="0" anchor="b"/>
          <a:lstStyle>
            <a:lvl1pPr algn="r">
              <a:defRPr sz="1200"/>
            </a:lvl1pPr>
          </a:lstStyle>
          <a:p>
            <a:fld id="{FED43DDD-AE11-47F1-9FF4-B72B8A682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407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92B3-F26C-49B6-B960-59F5648B1FA3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11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2532-0E2E-43F1-884A-A2F06C5642FF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07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241D0-14BC-4116-8820-F6D51386043C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46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407-6687-4B92-AAC0-F93E21F28E65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59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D9BE2-0C49-4792-BE56-223811A4660F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2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2CB8A-AE98-44D3-98D4-E48B657FC255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33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18D4-53B7-4DC7-9BE8-65B0603410AC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86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DE3-53B3-40CC-89DC-80CF09461F41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25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352F-3D95-41E2-856F-167FD022C935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08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92385-5639-49DE-863D-7C6C5B04296B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5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97BE-207B-442E-A862-FA606ED83827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24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A5F9B-3AFF-4865-9E98-4E74D184AA96}" type="datetime5">
              <a:rPr kumimoji="1" lang="ja-JP" altLang="en-US" smtClean="0"/>
              <a:t>2023/06/02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72B84-4B66-42F2-B6A4-7DD6241FC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924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FAF2BFF-374D-4D1F-9FF7-C7AFF20CBFF2}"/>
              </a:ext>
            </a:extLst>
          </p:cNvPr>
          <p:cNvSpPr txBox="1"/>
          <p:nvPr/>
        </p:nvSpPr>
        <p:spPr>
          <a:xfrm>
            <a:off x="611560" y="954103"/>
            <a:ext cx="8208912" cy="4989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1338" indent="-541338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結晶欠陥 </a:t>
            </a:r>
            <a:r>
              <a:rPr lang="en-US" altLang="ja-JP" sz="2000" dirty="0"/>
              <a:t>= </a:t>
            </a:r>
            <a:r>
              <a:rPr lang="ja-JP" altLang="en-US" sz="2000" dirty="0"/>
              <a:t>結晶の不完全性（不規則性）　⇒　規則的周期構造の乱れ</a:t>
            </a:r>
            <a:endParaRPr lang="en-US" altLang="ja-JP" sz="2000" dirty="0"/>
          </a:p>
          <a:p>
            <a:pPr marL="541338" indent="-541338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完全無欠の結晶はありえない</a:t>
            </a:r>
            <a:br>
              <a:rPr lang="ja-JP" altLang="en-US" sz="2000" dirty="0"/>
            </a:br>
            <a:r>
              <a:rPr lang="ja-JP" altLang="en-US" sz="2000" dirty="0"/>
              <a:t>完全無欠 </a:t>
            </a:r>
            <a:r>
              <a:rPr lang="en-US" altLang="ja-JP" sz="2000" dirty="0"/>
              <a:t>= </a:t>
            </a:r>
            <a:r>
              <a:rPr lang="ja-JP" altLang="en-US" sz="2000" dirty="0"/>
              <a:t>どこまでも同じ</a:t>
            </a:r>
            <a:br>
              <a:rPr lang="ja-JP" altLang="en-US" sz="2000" dirty="0"/>
            </a:br>
            <a:r>
              <a:rPr lang="ja-JP" altLang="en-US" sz="2000" dirty="0"/>
              <a:t>結晶 </a:t>
            </a:r>
            <a:r>
              <a:rPr lang="en-US" altLang="ja-JP" sz="2000" dirty="0"/>
              <a:t>= </a:t>
            </a:r>
            <a:r>
              <a:rPr lang="ja-JP" altLang="en-US" sz="2000" dirty="0"/>
              <a:t>規則正しい面で囲まれた固体</a:t>
            </a:r>
            <a:br>
              <a:rPr lang="en-US" altLang="ja-JP" sz="2000" dirty="0"/>
            </a:br>
            <a:r>
              <a:rPr lang="ja-JP" altLang="en-US" sz="2000" dirty="0"/>
              <a:t>　⇒　どこまでも同じでは無い、境界 </a:t>
            </a:r>
            <a:r>
              <a:rPr lang="en-US" altLang="ja-JP" sz="2000" dirty="0"/>
              <a:t>= </a:t>
            </a:r>
            <a:r>
              <a:rPr lang="ja-JP" altLang="en-US" sz="2000" dirty="0"/>
              <a:t>表面がある　</a:t>
            </a:r>
            <a:br>
              <a:rPr lang="en-US" altLang="ja-JP" sz="2000" dirty="0"/>
            </a:br>
            <a:r>
              <a:rPr lang="ja-JP" altLang="en-US" sz="2000" dirty="0"/>
              <a:t>表面 </a:t>
            </a:r>
            <a:r>
              <a:rPr lang="en-US" altLang="ja-JP" sz="2000" dirty="0"/>
              <a:t>= </a:t>
            </a:r>
            <a:r>
              <a:rPr lang="ja-JP" altLang="en-US" sz="2000" dirty="0"/>
              <a:t>重要な結晶欠陥</a:t>
            </a:r>
          </a:p>
          <a:p>
            <a:pPr>
              <a:lnSpc>
                <a:spcPts val="3600"/>
              </a:lnSpc>
              <a:spcBef>
                <a:spcPts val="1800"/>
              </a:spcBef>
            </a:pPr>
            <a:r>
              <a:rPr lang="ja-JP" altLang="en-US" sz="2000" dirty="0"/>
              <a:t>欠陥の種類</a:t>
            </a:r>
            <a:endParaRPr lang="en-US" altLang="ja-JP" sz="2000" dirty="0"/>
          </a:p>
          <a:p>
            <a:pPr marL="633413" indent="-457200">
              <a:lnSpc>
                <a:spcPts val="3600"/>
              </a:lnSpc>
              <a:buFont typeface="+mj-lt"/>
              <a:buAutoNum type="arabicPeriod"/>
            </a:pPr>
            <a:r>
              <a:rPr lang="ja-JP" altLang="en-US" sz="2000" dirty="0"/>
              <a:t>無次元</a:t>
            </a:r>
            <a:r>
              <a:rPr lang="en-US" altLang="ja-JP" sz="2000" dirty="0"/>
              <a:t> = </a:t>
            </a:r>
            <a:r>
              <a:rPr lang="ja-JP" altLang="en-US" sz="2000" dirty="0"/>
              <a:t>点欠陥　点としての不規則性</a:t>
            </a:r>
            <a:endParaRPr lang="en-US" altLang="ja-JP" sz="2000" dirty="0"/>
          </a:p>
          <a:p>
            <a:pPr marL="633413" indent="-457200">
              <a:lnSpc>
                <a:spcPts val="3600"/>
              </a:lnSpc>
              <a:buFont typeface="+mj-lt"/>
              <a:buAutoNum type="arabicPeriod"/>
            </a:pPr>
            <a:r>
              <a:rPr lang="ja-JP" altLang="en-US" sz="2000" dirty="0"/>
              <a:t>１次元 </a:t>
            </a:r>
            <a:r>
              <a:rPr lang="en-US" altLang="ja-JP" sz="2000" dirty="0"/>
              <a:t>= </a:t>
            </a:r>
            <a:r>
              <a:rPr lang="ja-JP" altLang="en-US" sz="2000" dirty="0"/>
              <a:t>線欠陥　線としての不規則性</a:t>
            </a:r>
            <a:endParaRPr lang="en-US" altLang="ja-JP" sz="2000" dirty="0"/>
          </a:p>
          <a:p>
            <a:pPr marL="633413" indent="-457200">
              <a:lnSpc>
                <a:spcPts val="3600"/>
              </a:lnSpc>
              <a:buFont typeface="+mj-lt"/>
              <a:buAutoNum type="arabicPeriod"/>
            </a:pPr>
            <a:r>
              <a:rPr lang="ja-JP" altLang="en-US" sz="2000" dirty="0"/>
              <a:t>２次元</a:t>
            </a:r>
            <a:r>
              <a:rPr lang="en-US" altLang="ja-JP" sz="2000" dirty="0"/>
              <a:t>  = </a:t>
            </a:r>
            <a:r>
              <a:rPr lang="ja-JP" altLang="en-US" sz="2000" dirty="0"/>
              <a:t>面欠陥　面としての不規則性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2DC3640-A27B-4F5B-8AAC-0AFBE2577ABF}"/>
              </a:ext>
            </a:extLst>
          </p:cNvPr>
          <p:cNvSpPr txBox="1"/>
          <p:nvPr/>
        </p:nvSpPr>
        <p:spPr>
          <a:xfrm>
            <a:off x="2483768" y="-27384"/>
            <a:ext cx="3528392" cy="981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en-US" altLang="ja-JP" sz="2400" dirty="0"/>
              <a:t>2</a:t>
            </a:r>
            <a:r>
              <a:rPr kumimoji="1" lang="ja-JP" altLang="en-US" sz="2400" dirty="0" err="1"/>
              <a:t>．</a:t>
            </a:r>
            <a:r>
              <a:rPr kumimoji="1" lang="ja-JP" altLang="en-US" sz="2400" dirty="0"/>
              <a:t>結晶欠陥</a:t>
            </a:r>
            <a:endParaRPr kumimoji="1" lang="en-US" altLang="ja-JP" sz="2400" dirty="0"/>
          </a:p>
          <a:p>
            <a:pPr algn="ctr">
              <a:lnSpc>
                <a:spcPts val="3600"/>
              </a:lnSpc>
            </a:pPr>
            <a:r>
              <a:rPr kumimoji="1" lang="en-US" altLang="ja-JP" sz="2000" dirty="0"/>
              <a:t>1</a:t>
            </a:r>
            <a:r>
              <a:rPr kumimoji="1" lang="ja-JP" altLang="en-US" sz="2000" dirty="0"/>
              <a:t>．</a:t>
            </a:r>
            <a:r>
              <a:rPr kumimoji="1" lang="en-US" altLang="ja-JP" sz="2000" dirty="0"/>
              <a:t>1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結晶欠陥とは</a:t>
            </a:r>
          </a:p>
        </p:txBody>
      </p:sp>
    </p:spTree>
    <p:extLst>
      <p:ext uri="{BB962C8B-B14F-4D97-AF65-F5344CB8AC3E}">
        <p14:creationId xmlns:p14="http://schemas.microsoft.com/office/powerpoint/2010/main" val="2730526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EC8667D-88D3-46A5-8221-C52C3BCEE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6E8E6C6-D63B-407E-B973-39A2ADCA2DCE}"/>
              </a:ext>
            </a:extLst>
          </p:cNvPr>
          <p:cNvSpPr txBox="1"/>
          <p:nvPr/>
        </p:nvSpPr>
        <p:spPr>
          <a:xfrm>
            <a:off x="611560" y="908720"/>
            <a:ext cx="8280920" cy="4503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ja-JP" altLang="en-US" sz="2000" dirty="0"/>
              <a:t>ＡＢ型結晶のショットキ－欠陥の数</a:t>
            </a:r>
          </a:p>
          <a:p>
            <a:pPr>
              <a:lnSpc>
                <a:spcPts val="3300"/>
              </a:lnSpc>
            </a:pPr>
            <a:r>
              <a:rPr lang="ja-JP" altLang="en-US" sz="2000" dirty="0"/>
              <a:t> 　　</a:t>
            </a:r>
            <a:endParaRPr lang="en-US" altLang="ja-JP" sz="2000" dirty="0"/>
          </a:p>
          <a:p>
            <a:pPr>
              <a:lnSpc>
                <a:spcPts val="3300"/>
              </a:lnSpc>
            </a:pPr>
            <a:r>
              <a:rPr lang="ja-JP" altLang="en-US" sz="2000" dirty="0"/>
              <a:t>　　</a:t>
            </a:r>
          </a:p>
          <a:p>
            <a:pPr marL="534988">
              <a:lnSpc>
                <a:spcPts val="3500"/>
              </a:lnSpc>
            </a:pPr>
            <a:r>
              <a:rPr lang="ja-JP" altLang="en-US" sz="2000" i="1" dirty="0"/>
              <a:t>ｎ</a:t>
            </a:r>
            <a:r>
              <a:rPr lang="en-US" altLang="ja-JP" sz="2000" i="1" baseline="-25000" dirty="0"/>
              <a:t>s</a:t>
            </a:r>
            <a:r>
              <a:rPr lang="en-US" altLang="ja-JP" sz="2000" dirty="0"/>
              <a:t> </a:t>
            </a:r>
            <a:r>
              <a:rPr lang="ja-JP" altLang="en-US" sz="2000" dirty="0"/>
              <a:t>：</a:t>
            </a:r>
            <a:r>
              <a:rPr lang="en-US" altLang="ja-JP" sz="2000" i="1" dirty="0"/>
              <a:t>T</a:t>
            </a:r>
            <a:r>
              <a:rPr lang="en-US" altLang="ja-JP" sz="2000" dirty="0"/>
              <a:t> (K) </a:t>
            </a:r>
            <a:r>
              <a:rPr lang="ja-JP" altLang="en-US" sz="2000" dirty="0"/>
              <a:t>における結晶中の単位体積中のショットキ－欠陥の数</a:t>
            </a:r>
          </a:p>
          <a:p>
            <a:pPr>
              <a:lnSpc>
                <a:spcPts val="3500"/>
              </a:lnSpc>
            </a:pPr>
            <a:r>
              <a:rPr lang="ja-JP" altLang="en-US" sz="2000" dirty="0"/>
              <a:t>　　　　　（</a:t>
            </a:r>
            <a:r>
              <a:rPr lang="ja-JP" altLang="en-US" sz="2000" i="1" dirty="0"/>
              <a:t>ｎ</a:t>
            </a:r>
            <a:r>
              <a:rPr lang="en-US" altLang="ja-JP" sz="2000" i="1" baseline="-25000" dirty="0"/>
              <a:t>s</a:t>
            </a:r>
            <a:r>
              <a:rPr lang="en-US" altLang="ja-JP" sz="2000" dirty="0"/>
              <a:t> </a:t>
            </a:r>
            <a:r>
              <a:rPr lang="ja-JP" altLang="en-US" sz="2000" dirty="0"/>
              <a:t>個の陽イオン空格子点と，</a:t>
            </a:r>
            <a:r>
              <a:rPr lang="ja-JP" altLang="en-US" sz="2000" i="1" dirty="0"/>
              <a:t>ｎ</a:t>
            </a:r>
            <a:r>
              <a:rPr lang="en-US" altLang="ja-JP" sz="2000" i="1" baseline="-25000" dirty="0"/>
              <a:t>s</a:t>
            </a:r>
            <a:r>
              <a:rPr lang="en-US" altLang="ja-JP" sz="2000" dirty="0"/>
              <a:t> </a:t>
            </a:r>
            <a:r>
              <a:rPr lang="ja-JP" altLang="en-US" sz="2000" dirty="0"/>
              <a:t>個の陰イオン空格子点がある）</a:t>
            </a:r>
          </a:p>
          <a:p>
            <a:pPr>
              <a:lnSpc>
                <a:spcPts val="3500"/>
              </a:lnSpc>
            </a:pPr>
            <a:r>
              <a:rPr lang="ja-JP" altLang="en-US" sz="2000" dirty="0"/>
              <a:t>　　　</a:t>
            </a:r>
            <a:r>
              <a:rPr lang="ja-JP" altLang="en-US" sz="2000" i="1" dirty="0"/>
              <a:t>Ｎ</a:t>
            </a:r>
            <a:r>
              <a:rPr lang="ja-JP" altLang="en-US" sz="2000" dirty="0"/>
              <a:t>　：理想結晶中の単位体積中のイオン対の数</a:t>
            </a:r>
          </a:p>
          <a:p>
            <a:pPr>
              <a:lnSpc>
                <a:spcPts val="3500"/>
              </a:lnSpc>
            </a:pPr>
            <a:r>
              <a:rPr lang="ja-JP" altLang="en-US" sz="2000" dirty="0"/>
              <a:t>　　　　　（</a:t>
            </a:r>
            <a:r>
              <a:rPr lang="en-US" altLang="ja-JP" sz="2000" i="1" dirty="0"/>
              <a:t>N</a:t>
            </a:r>
            <a:r>
              <a:rPr lang="ja-JP" altLang="en-US" sz="2000" dirty="0"/>
              <a:t>個の陽イオン格子点と，</a:t>
            </a:r>
            <a:r>
              <a:rPr lang="en-US" altLang="ja-JP" sz="2000" i="1" dirty="0"/>
              <a:t> N</a:t>
            </a:r>
            <a:r>
              <a:rPr lang="ja-JP" altLang="en-US" sz="2000" dirty="0"/>
              <a:t>個の陰イオン格子点がある）</a:t>
            </a:r>
          </a:p>
          <a:p>
            <a:pPr>
              <a:lnSpc>
                <a:spcPts val="3500"/>
              </a:lnSpc>
            </a:pPr>
            <a:r>
              <a:rPr lang="ja-JP" altLang="en-US" sz="2000" dirty="0"/>
              <a:t>　　　</a:t>
            </a:r>
            <a:r>
              <a:rPr lang="en-US" altLang="ja-JP" sz="2000" i="1" dirty="0" err="1"/>
              <a:t>W</a:t>
            </a:r>
            <a:r>
              <a:rPr lang="en-US" altLang="ja-JP" sz="2000" i="1" baseline="-25000" dirty="0" err="1"/>
              <a:t>s</a:t>
            </a:r>
            <a:r>
              <a:rPr lang="en-US" altLang="ja-JP" sz="2000" dirty="0"/>
              <a:t> </a:t>
            </a:r>
            <a:r>
              <a:rPr lang="ja-JP" altLang="en-US" sz="2000" dirty="0"/>
              <a:t>：１個の欠陥を生じるのに必要なエネルギ－</a:t>
            </a:r>
          </a:p>
          <a:p>
            <a:pPr marL="896938" indent="-95250">
              <a:lnSpc>
                <a:spcPts val="3500"/>
              </a:lnSpc>
            </a:pPr>
            <a:r>
              <a:rPr lang="ja-JP" altLang="en-US" sz="2000" dirty="0"/>
              <a:t>（１個の陽イオンと１個の陰イオンを結晶内部から</a:t>
            </a:r>
            <a:br>
              <a:rPr lang="en-US" altLang="ja-JP" sz="2000" dirty="0"/>
            </a:br>
            <a:r>
              <a:rPr lang="ja-JP" altLang="en-US" sz="2000" dirty="0"/>
              <a:t>表面へ移すのに必要なエネルギ－）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78125F-E5F1-42A7-91AB-744C43052EDD}"/>
              </a:ext>
            </a:extLst>
          </p:cNvPr>
          <p:cNvSpPr txBox="1"/>
          <p:nvPr/>
        </p:nvSpPr>
        <p:spPr>
          <a:xfrm>
            <a:off x="205557" y="97544"/>
            <a:ext cx="5616624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 err="1"/>
              <a:t>Frenkel</a:t>
            </a:r>
            <a:r>
              <a:rPr kumimoji="1" lang="ja-JP" altLang="en-US" sz="2000" dirty="0"/>
              <a:t>欠陥と</a:t>
            </a:r>
            <a:r>
              <a:rPr lang="en-US" altLang="ja-JP" sz="2000" dirty="0" err="1"/>
              <a:t>Schottky</a:t>
            </a:r>
            <a:r>
              <a:rPr lang="ja-JP" altLang="en-US" sz="2000" dirty="0"/>
              <a:t>欠陥</a:t>
            </a:r>
            <a:endParaRPr kumimoji="1" lang="ja-JP" altLang="en-US" sz="2000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004342"/>
              </p:ext>
            </p:extLst>
          </p:nvPr>
        </p:nvGraphicFramePr>
        <p:xfrm>
          <a:off x="1981200" y="1524000"/>
          <a:ext cx="2065338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44520" imgH="431640" progId="Equation.3">
                  <p:embed/>
                </p:oleObj>
              </mc:Choice>
              <mc:Fallback>
                <p:oleObj name="数式" r:id="rId2" imgW="12445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81200" y="1524000"/>
                        <a:ext cx="2065338" cy="715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7472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EC8667D-88D3-46A5-8221-C52C3BCEE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6E8E6C6-D63B-407E-B973-39A2ADCA2DCE}"/>
              </a:ext>
            </a:extLst>
          </p:cNvPr>
          <p:cNvSpPr txBox="1"/>
          <p:nvPr/>
        </p:nvSpPr>
        <p:spPr>
          <a:xfrm>
            <a:off x="611560" y="908720"/>
            <a:ext cx="8280920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2000" dirty="0"/>
              <a:t>ある結晶での欠陥の数は，</a:t>
            </a:r>
            <a:br>
              <a:rPr lang="en-US" altLang="ja-JP" sz="2000" dirty="0"/>
            </a:br>
            <a:r>
              <a:rPr lang="ja-JP" altLang="en-US" sz="2000" dirty="0"/>
              <a:t>欠陥を作るのに必要なエネルギ－と温度で決まる</a:t>
            </a:r>
          </a:p>
          <a:p>
            <a:pPr>
              <a:lnSpc>
                <a:spcPts val="4000"/>
              </a:lnSpc>
            </a:pPr>
            <a:r>
              <a:rPr lang="ja-JP" altLang="en-US" sz="2000" dirty="0"/>
              <a:t>　　　　　　　　　　　　　↓</a:t>
            </a:r>
          </a:p>
          <a:p>
            <a:pPr marL="457200" indent="-457200">
              <a:lnSpc>
                <a:spcPts val="4000"/>
              </a:lnSpc>
              <a:buFont typeface="+mj-lt"/>
              <a:buAutoNum type="arabicPeriod"/>
            </a:pPr>
            <a:r>
              <a:rPr lang="ja-JP" altLang="en-US" sz="2000" dirty="0"/>
              <a:t>温度に依存した数の欠陥が存在する </a:t>
            </a:r>
            <a:r>
              <a:rPr lang="en-US" altLang="ja-JP" sz="2000" dirty="0"/>
              <a:t>= </a:t>
            </a:r>
            <a:r>
              <a:rPr lang="ja-JP" altLang="en-US" sz="2000" dirty="0"/>
              <a:t>熱平衡欠陥</a:t>
            </a:r>
            <a:endParaRPr lang="en-US" altLang="ja-JP" sz="2000" dirty="0"/>
          </a:p>
          <a:p>
            <a:pPr marL="457200" indent="-457200">
              <a:lnSpc>
                <a:spcPts val="4000"/>
              </a:lnSpc>
              <a:buFont typeface="+mj-lt"/>
              <a:buAutoNum type="arabicPeriod"/>
            </a:pPr>
            <a:r>
              <a:rPr lang="ja-JP" altLang="en-US" sz="2000" dirty="0"/>
              <a:t>欠陥の数は温度の上昇とともに増加する</a:t>
            </a:r>
          </a:p>
          <a:p>
            <a:pPr marL="457200" indent="-457200">
              <a:lnSpc>
                <a:spcPts val="4500"/>
              </a:lnSpc>
              <a:buFont typeface="+mj-lt"/>
              <a:buAutoNum type="arabicPeriod"/>
            </a:pPr>
            <a:r>
              <a:rPr lang="ja-JP" altLang="en-US" sz="2000" dirty="0"/>
              <a:t>結晶により</a:t>
            </a:r>
            <a:r>
              <a:rPr lang="en-US" altLang="ja-JP" sz="2000" i="1" dirty="0" err="1"/>
              <a:t>W</a:t>
            </a:r>
            <a:r>
              <a:rPr lang="en-US" altLang="ja-JP" sz="2000" i="1" baseline="-25000" dirty="0" err="1"/>
              <a:t>f</a:t>
            </a:r>
            <a:r>
              <a:rPr lang="en-US" altLang="ja-JP" sz="2000" dirty="0"/>
              <a:t> </a:t>
            </a:r>
            <a:r>
              <a:rPr lang="ja-JP" altLang="en-US" sz="2000" dirty="0"/>
              <a:t>と</a:t>
            </a:r>
            <a:r>
              <a:rPr lang="en-US" altLang="ja-JP" sz="2000" i="1" dirty="0" err="1"/>
              <a:t>W</a:t>
            </a:r>
            <a:r>
              <a:rPr lang="en-US" altLang="ja-JP" sz="2000" i="1" baseline="-25000" dirty="0" err="1"/>
              <a:t>s</a:t>
            </a:r>
            <a:r>
              <a:rPr lang="en-US" altLang="ja-JP" sz="2000" dirty="0"/>
              <a:t> </a:t>
            </a:r>
            <a:r>
              <a:rPr lang="ja-JP" altLang="en-US" sz="2000" dirty="0"/>
              <a:t>が異なるので，どちらか一方が優勢となる</a:t>
            </a:r>
          </a:p>
          <a:p>
            <a:pPr>
              <a:lnSpc>
                <a:spcPts val="4000"/>
              </a:lnSpc>
            </a:pPr>
            <a:r>
              <a:rPr lang="ja-JP" altLang="en-US" sz="2000" dirty="0"/>
              <a:t>　　　　　アルカリハライド </a:t>
            </a:r>
            <a:r>
              <a:rPr lang="en-US" altLang="ja-JP" sz="2000" dirty="0"/>
              <a:t>NaCl, KBr</a:t>
            </a:r>
            <a:r>
              <a:rPr lang="ja-JP" altLang="en-US" sz="2000" dirty="0"/>
              <a:t>など　：　ショットキ－欠陥</a:t>
            </a:r>
          </a:p>
          <a:p>
            <a:pPr>
              <a:lnSpc>
                <a:spcPts val="3500"/>
              </a:lnSpc>
            </a:pPr>
            <a:r>
              <a:rPr lang="ja-JP" altLang="en-US" sz="2000" dirty="0"/>
              <a:t>　　　　　ハロゲン化銀 </a:t>
            </a:r>
            <a:r>
              <a:rPr lang="en-US" altLang="ja-JP" sz="2000" dirty="0"/>
              <a:t>AgCl, </a:t>
            </a:r>
            <a:r>
              <a:rPr lang="en-US" altLang="ja-JP" sz="2000" dirty="0" err="1"/>
              <a:t>AgBr</a:t>
            </a:r>
            <a:r>
              <a:rPr lang="ja-JP" altLang="en-US" sz="2000" dirty="0"/>
              <a:t>など　：　フレンケル欠陥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78125F-E5F1-42A7-91AB-744C43052EDD}"/>
              </a:ext>
            </a:extLst>
          </p:cNvPr>
          <p:cNvSpPr txBox="1"/>
          <p:nvPr/>
        </p:nvSpPr>
        <p:spPr>
          <a:xfrm>
            <a:off x="107504" y="188640"/>
            <a:ext cx="5616624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 err="1"/>
              <a:t>Frenkel</a:t>
            </a:r>
            <a:r>
              <a:rPr kumimoji="1" lang="ja-JP" altLang="en-US" sz="2000" dirty="0"/>
              <a:t>欠陥と</a:t>
            </a:r>
            <a:r>
              <a:rPr lang="en-US" altLang="ja-JP" sz="2000" dirty="0" err="1"/>
              <a:t>Schottky</a:t>
            </a:r>
            <a:r>
              <a:rPr lang="ja-JP" altLang="en-US" sz="2000" dirty="0"/>
              <a:t>欠陥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1466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3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線欠陥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683568" y="692696"/>
            <a:ext cx="8424936" cy="2464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000" dirty="0"/>
              <a:t>線欠陥　＝　結晶格子の線に沿っての乱れによる不完全性</a:t>
            </a:r>
            <a:endParaRPr lang="en-US" altLang="ja-JP" sz="2000" dirty="0"/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ja-JP" altLang="en-US" sz="2000" dirty="0"/>
              <a:t>刃状転位　</a:t>
            </a:r>
            <a:r>
              <a:rPr lang="en-US" altLang="ja-JP" sz="2000" dirty="0"/>
              <a:t>(edge dislocation)</a:t>
            </a:r>
          </a:p>
          <a:p>
            <a:pPr marL="285750" indent="-28575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ja-JP" altLang="en-US" sz="2000" dirty="0"/>
              <a:t>らせん転位 </a:t>
            </a:r>
            <a:r>
              <a:rPr lang="en-US" altLang="ja-JP" sz="2000" dirty="0"/>
              <a:t>(screw dislocation)</a:t>
            </a:r>
          </a:p>
          <a:p>
            <a:pPr>
              <a:lnSpc>
                <a:spcPts val="3500"/>
              </a:lnSpc>
              <a:spcBef>
                <a:spcPts val="1000"/>
              </a:spcBef>
            </a:pPr>
            <a:r>
              <a:rPr lang="ja-JP" altLang="en-US" sz="2000" dirty="0"/>
              <a:t>転位：　非熱力学的欠陥　⇒　温度依存性が小さい、絶対零度でも存在しうる</a:t>
            </a:r>
          </a:p>
          <a:p>
            <a:pPr>
              <a:lnSpc>
                <a:spcPts val="3500"/>
              </a:lnSpc>
            </a:pPr>
            <a:endParaRPr lang="ja-JP" altLang="en-US" sz="20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35248" y="3240037"/>
            <a:ext cx="3295498" cy="250271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17795" y="3191062"/>
            <a:ext cx="3707435" cy="276697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979712" y="644404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刃状転位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52120" y="644404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らせん転位</a:t>
            </a:r>
          </a:p>
        </p:txBody>
      </p:sp>
    </p:spTree>
    <p:extLst>
      <p:ext uri="{BB962C8B-B14F-4D97-AF65-F5344CB8AC3E}">
        <p14:creationId xmlns:p14="http://schemas.microsoft.com/office/powerpoint/2010/main" val="2654580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3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線欠陥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539552" y="803145"/>
            <a:ext cx="8352928" cy="300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dirty="0"/>
              <a:t>結晶の塑性変形 　　　</a:t>
            </a:r>
            <a:endParaRPr lang="en-US" altLang="ja-JP" dirty="0"/>
          </a:p>
          <a:p>
            <a:pPr>
              <a:lnSpc>
                <a:spcPts val="3000"/>
              </a:lnSpc>
            </a:pPr>
            <a:r>
              <a:rPr lang="ja-JP" altLang="en-US" dirty="0"/>
              <a:t>　刃状転位を持つ結晶に力を加えて</a:t>
            </a:r>
            <a:r>
              <a:rPr lang="en-US" altLang="ja-JP" dirty="0"/>
              <a:t>, </a:t>
            </a:r>
            <a:r>
              <a:rPr lang="ja-JP" altLang="en-US" dirty="0"/>
              <a:t>結晶の結合を一つだけ切る</a:t>
            </a:r>
            <a:endParaRPr lang="en-US" altLang="ja-JP" dirty="0"/>
          </a:p>
          <a:p>
            <a:pPr>
              <a:lnSpc>
                <a:spcPts val="2500"/>
              </a:lnSpc>
            </a:pPr>
            <a:r>
              <a:rPr lang="ja-JP" altLang="en-US" dirty="0"/>
              <a:t>　　　　　　　　　　↓ 　　　　</a:t>
            </a:r>
            <a:endParaRPr lang="en-US" altLang="ja-JP" dirty="0"/>
          </a:p>
          <a:p>
            <a:pPr>
              <a:lnSpc>
                <a:spcPts val="2500"/>
              </a:lnSpc>
            </a:pPr>
            <a:r>
              <a:rPr lang="ja-JP" altLang="en-US" dirty="0"/>
              <a:t>転位の移動　→　塑性変形</a:t>
            </a:r>
          </a:p>
          <a:p>
            <a:pPr>
              <a:lnSpc>
                <a:spcPts val="3000"/>
              </a:lnSpc>
            </a:pPr>
            <a:r>
              <a:rPr lang="ja-JP" altLang="en-US" dirty="0"/>
              <a:t>　　加えるエネルギ－　＝　一つの結合を切るだけでよい</a:t>
            </a:r>
          </a:p>
          <a:p>
            <a:pPr>
              <a:lnSpc>
                <a:spcPts val="3000"/>
              </a:lnSpc>
            </a:pPr>
            <a:r>
              <a:rPr lang="ja-JP" altLang="en-US" dirty="0"/>
              <a:t>　　金属，共有結合性結晶　：　転位の移動が容易　⇒　柔らかい　＝　延性，展性</a:t>
            </a:r>
          </a:p>
          <a:p>
            <a:pPr>
              <a:lnSpc>
                <a:spcPts val="3000"/>
              </a:lnSpc>
            </a:pPr>
            <a:r>
              <a:rPr lang="ja-JP" altLang="en-US" dirty="0"/>
              <a:t>　　イオン性結晶　：　転位の移動が容易でない </a:t>
            </a:r>
            <a:r>
              <a:rPr lang="en-US" altLang="ja-JP" dirty="0"/>
              <a:t>= </a:t>
            </a:r>
            <a:r>
              <a:rPr lang="ja-JP" altLang="en-US" dirty="0"/>
              <a:t>電荷が違うため</a:t>
            </a:r>
          </a:p>
          <a:p>
            <a:pPr marL="801688">
              <a:lnSpc>
                <a:spcPts val="3000"/>
              </a:lnSpc>
            </a:pPr>
            <a:r>
              <a:rPr lang="ja-JP" altLang="en-US" dirty="0"/>
              <a:t>⇒　固い，もろい　＝　割れわすい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35333" y="2375993"/>
            <a:ext cx="2465222" cy="553760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C9DA39-204D-9407-26D1-6A61CE057371}"/>
              </a:ext>
            </a:extLst>
          </p:cNvPr>
          <p:cNvSpPr txBox="1"/>
          <p:nvPr/>
        </p:nvSpPr>
        <p:spPr>
          <a:xfrm>
            <a:off x="1691680" y="6484342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刃状転位の横の結合の組み替えで、刃状転位が移動していく</a:t>
            </a:r>
          </a:p>
        </p:txBody>
      </p:sp>
    </p:spTree>
    <p:extLst>
      <p:ext uri="{BB962C8B-B14F-4D97-AF65-F5344CB8AC3E}">
        <p14:creationId xmlns:p14="http://schemas.microsoft.com/office/powerpoint/2010/main" val="3218176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755576" y="1052736"/>
            <a:ext cx="8064896" cy="4561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500"/>
              </a:spcBef>
            </a:pPr>
            <a:r>
              <a:rPr lang="ja-JP" altLang="ja-JP" dirty="0"/>
              <a:t>粒界　：　単結晶（乱れの無い結晶格子からなる部分）と単結晶の接する部分</a:t>
            </a:r>
          </a:p>
          <a:p>
            <a:pPr>
              <a:lnSpc>
                <a:spcPts val="3000"/>
              </a:lnSpc>
              <a:spcBef>
                <a:spcPts val="500"/>
              </a:spcBef>
            </a:pPr>
            <a:r>
              <a:rPr lang="ja-JP" altLang="ja-JP" dirty="0"/>
              <a:t>粒界の構造　</a:t>
            </a:r>
            <a:r>
              <a:rPr lang="en-US" altLang="ja-JP" dirty="0"/>
              <a:t>→</a:t>
            </a:r>
            <a:r>
              <a:rPr lang="ja-JP" altLang="ja-JP" dirty="0"/>
              <a:t>　複雑　＝　２～３層の無秩序な原子層からなる</a:t>
            </a:r>
          </a:p>
          <a:p>
            <a:pPr marL="442913">
              <a:lnSpc>
                <a:spcPts val="3000"/>
              </a:lnSpc>
              <a:spcBef>
                <a:spcPts val="500"/>
              </a:spcBef>
            </a:pPr>
            <a:r>
              <a:rPr lang="ja-JP" altLang="ja-JP" dirty="0"/>
              <a:t>温度を上げると粒界は移動</a:t>
            </a:r>
            <a:br>
              <a:rPr lang="en-US" altLang="ja-JP" dirty="0"/>
            </a:br>
            <a:r>
              <a:rPr lang="ja-JP" altLang="ja-JP" dirty="0"/>
              <a:t>小</a:t>
            </a:r>
            <a:r>
              <a:rPr lang="ja-JP" altLang="en-US" dirty="0"/>
              <a:t>さな単結晶の粒界</a:t>
            </a:r>
            <a:r>
              <a:rPr lang="ja-JP" altLang="ja-JP" dirty="0"/>
              <a:t>は消滅して</a:t>
            </a:r>
            <a:r>
              <a:rPr lang="ja-JP" altLang="en-US" dirty="0"/>
              <a:t>、</a:t>
            </a:r>
            <a:r>
              <a:rPr lang="ja-JP" altLang="ja-JP" dirty="0"/>
              <a:t>より大きな</a:t>
            </a:r>
            <a:r>
              <a:rPr lang="ja-JP" altLang="en-US" dirty="0"/>
              <a:t>単結晶に合体し</a:t>
            </a:r>
            <a:r>
              <a:rPr lang="ja-JP" altLang="ja-JP" dirty="0"/>
              <a:t>成長</a:t>
            </a:r>
            <a:r>
              <a:rPr lang="ja-JP" altLang="en-US" dirty="0"/>
              <a:t>する</a:t>
            </a:r>
            <a:endParaRPr lang="en-US" altLang="ja-JP" dirty="0"/>
          </a:p>
          <a:p>
            <a:pPr marL="442913">
              <a:lnSpc>
                <a:spcPts val="3000"/>
              </a:lnSpc>
              <a:spcBef>
                <a:spcPts val="500"/>
              </a:spcBef>
            </a:pPr>
            <a:r>
              <a:rPr lang="ja-JP" altLang="ja-JP" dirty="0"/>
              <a:t>焼きなまし</a:t>
            </a:r>
            <a:r>
              <a:rPr lang="ja-JP" altLang="en-US" dirty="0"/>
              <a:t>：　昇温して、小さな単結晶を合体させる</a:t>
            </a:r>
            <a:r>
              <a:rPr lang="ja-JP" altLang="ja-JP" dirty="0"/>
              <a:t>再結晶</a:t>
            </a:r>
            <a:r>
              <a:rPr lang="ja-JP" altLang="en-US" dirty="0"/>
              <a:t>操作</a:t>
            </a:r>
            <a:endParaRPr lang="en-US" altLang="ja-JP" dirty="0"/>
          </a:p>
          <a:p>
            <a:pPr marL="442913">
              <a:lnSpc>
                <a:spcPts val="3000"/>
              </a:lnSpc>
              <a:spcBef>
                <a:spcPts val="500"/>
              </a:spcBef>
            </a:pPr>
            <a:r>
              <a:rPr lang="ja-JP" altLang="ja-JP" dirty="0"/>
              <a:t>　　</a:t>
            </a:r>
            <a:r>
              <a:rPr lang="ja-JP" altLang="en-US" dirty="0"/>
              <a:t>刃状</a:t>
            </a:r>
            <a:r>
              <a:rPr lang="ja-JP" altLang="ja-JP" dirty="0"/>
              <a:t>転位の移動</a:t>
            </a:r>
            <a:r>
              <a:rPr lang="ja-JP" altLang="en-US" dirty="0"/>
              <a:t>を止める</a:t>
            </a:r>
            <a:r>
              <a:rPr lang="ja-JP" altLang="ja-JP" dirty="0"/>
              <a:t>粒界</a:t>
            </a:r>
            <a:r>
              <a:rPr lang="ja-JP" altLang="en-US" dirty="0"/>
              <a:t>が減少</a:t>
            </a:r>
            <a:r>
              <a:rPr lang="en-US" altLang="ja-JP" dirty="0"/>
              <a:t> = </a:t>
            </a:r>
            <a:r>
              <a:rPr lang="ja-JP" altLang="ja-JP" dirty="0"/>
              <a:t>塑性変形し</a:t>
            </a:r>
            <a:r>
              <a:rPr lang="ja-JP" altLang="en-US" dirty="0"/>
              <a:t>やすい</a:t>
            </a:r>
            <a:br>
              <a:rPr lang="en-US" altLang="ja-JP" dirty="0"/>
            </a:br>
            <a:r>
              <a:rPr lang="ja-JP" altLang="en-US" dirty="0"/>
              <a:t>　　⇒　軟らかい</a:t>
            </a:r>
            <a:endParaRPr lang="en-US" altLang="ja-JP" dirty="0"/>
          </a:p>
          <a:p>
            <a:pPr marL="715963" indent="-273050"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焼き入れ：　昇温後急冷して、熱収縮の間に多数の小さな単結晶を作る操作</a:t>
            </a:r>
            <a:br>
              <a:rPr lang="en-US" altLang="ja-JP" dirty="0"/>
            </a:br>
            <a:r>
              <a:rPr lang="ja-JP" altLang="en-US" dirty="0"/>
              <a:t>刃状</a:t>
            </a:r>
            <a:r>
              <a:rPr lang="ja-JP" altLang="ja-JP" dirty="0"/>
              <a:t>転位の移動が粒界で止まる</a:t>
            </a:r>
            <a:r>
              <a:rPr lang="en-US" altLang="ja-JP" dirty="0"/>
              <a:t> = </a:t>
            </a:r>
            <a:r>
              <a:rPr lang="ja-JP" altLang="en-US" dirty="0"/>
              <a:t>粒界の多い固体は</a:t>
            </a:r>
            <a:r>
              <a:rPr lang="ja-JP" altLang="ja-JP" dirty="0"/>
              <a:t>塑性変形しにくい</a:t>
            </a:r>
            <a:br>
              <a:rPr lang="en-US" altLang="ja-JP" dirty="0"/>
            </a:br>
            <a:r>
              <a:rPr lang="ja-JP" altLang="en-US" dirty="0"/>
              <a:t>　　⇒　硬い</a:t>
            </a:r>
            <a:r>
              <a:rPr lang="ja-JP" altLang="ja-JP" dirty="0"/>
              <a:t>　　　　　　　　　　　　</a:t>
            </a:r>
          </a:p>
          <a:p>
            <a:pPr>
              <a:lnSpc>
                <a:spcPts val="2500"/>
              </a:lnSpc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3426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539552" y="682592"/>
            <a:ext cx="8280920" cy="5374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dirty="0"/>
              <a:t>双晶</a:t>
            </a:r>
          </a:p>
          <a:p>
            <a:pPr>
              <a:lnSpc>
                <a:spcPts val="3000"/>
              </a:lnSpc>
            </a:pPr>
            <a:r>
              <a:rPr lang="ja-JP" altLang="en-US" dirty="0"/>
              <a:t>　　結晶面の積み重なりの逆転</a:t>
            </a:r>
          </a:p>
          <a:p>
            <a:pPr marL="715963" indent="-444500">
              <a:lnSpc>
                <a:spcPts val="3000"/>
              </a:lnSpc>
            </a:pPr>
            <a:r>
              <a:rPr lang="ja-JP" altLang="en-US" dirty="0"/>
              <a:t>岩塩構造のイオン結晶の</a:t>
            </a:r>
            <a:r>
              <a:rPr lang="en-US" altLang="ja-JP" dirty="0"/>
              <a:t>{111}</a:t>
            </a:r>
            <a:r>
              <a:rPr lang="ja-JP" altLang="en-US" dirty="0"/>
              <a:t>面の配列 </a:t>
            </a:r>
            <a:r>
              <a:rPr lang="en-US" altLang="ja-JP" dirty="0"/>
              <a:t>= </a:t>
            </a:r>
            <a:r>
              <a:rPr lang="ja-JP" altLang="en-US" dirty="0"/>
              <a:t>正三角形の中心に次の球を置く配列</a:t>
            </a:r>
            <a:br>
              <a:rPr lang="en-US" altLang="ja-JP" dirty="0"/>
            </a:br>
            <a:endParaRPr lang="en-US" altLang="ja-JP" dirty="0"/>
          </a:p>
          <a:p>
            <a:pPr marL="715963">
              <a:lnSpc>
                <a:spcPts val="3000"/>
              </a:lnSpc>
            </a:pPr>
            <a:r>
              <a:rPr lang="ja-JP" altLang="en-US" dirty="0"/>
              <a:t>ＡＢＣＡＢＣ　→　ＡＢＣＢＡＣ</a:t>
            </a:r>
          </a:p>
          <a:p>
            <a:pPr>
              <a:lnSpc>
                <a:spcPts val="2000"/>
              </a:lnSpc>
            </a:pPr>
            <a:r>
              <a:rPr lang="ja-JP" altLang="en-US" dirty="0"/>
              <a:t>　　　　　　　　　　　Ｃ　　　　　Ｃ　</a:t>
            </a:r>
          </a:p>
          <a:p>
            <a:pPr>
              <a:lnSpc>
                <a:spcPts val="2000"/>
              </a:lnSpc>
            </a:pPr>
            <a:r>
              <a:rPr lang="ja-JP" altLang="en-US" dirty="0"/>
              <a:t>　　　　　　　　　　Ｂ　　　　　　　Ａ　　　　</a:t>
            </a:r>
          </a:p>
          <a:p>
            <a:pPr>
              <a:lnSpc>
                <a:spcPts val="2000"/>
              </a:lnSpc>
            </a:pPr>
            <a:r>
              <a:rPr lang="ja-JP" altLang="en-US" dirty="0"/>
              <a:t>　　　　　　　　　Ａ　　　　→　　　　Ｂ　　　</a:t>
            </a:r>
          </a:p>
          <a:p>
            <a:pPr>
              <a:lnSpc>
                <a:spcPts val="2000"/>
              </a:lnSpc>
            </a:pPr>
            <a:r>
              <a:rPr lang="ja-JP" altLang="en-US" dirty="0"/>
              <a:t>　　　　　　　　Ｃ　　　　　　　　　　　Ｃ　　</a:t>
            </a:r>
          </a:p>
          <a:p>
            <a:pPr>
              <a:lnSpc>
                <a:spcPts val="2000"/>
              </a:lnSpc>
            </a:pPr>
            <a:r>
              <a:rPr lang="ja-JP" altLang="en-US" dirty="0"/>
              <a:t>　　　　　　　Ｂ　　　　　　　　　　　Ｂ　　　</a:t>
            </a:r>
          </a:p>
          <a:p>
            <a:pPr>
              <a:lnSpc>
                <a:spcPts val="2000"/>
              </a:lnSpc>
            </a:pPr>
            <a:r>
              <a:rPr lang="ja-JP" altLang="en-US" dirty="0"/>
              <a:t>　　　　　　Ａ　　　　　　　　　　　Ａ　　　　</a:t>
            </a:r>
          </a:p>
          <a:p>
            <a:pPr marL="533400" indent="-261938">
              <a:lnSpc>
                <a:spcPts val="3000"/>
              </a:lnSpc>
            </a:pPr>
            <a:r>
              <a:rPr lang="ja-JP" altLang="en-US" dirty="0"/>
              <a:t>積み重なりが途中で逆転する　⇒　面としての欠陥</a:t>
            </a:r>
            <a:br>
              <a:rPr lang="en-US" altLang="ja-JP" dirty="0"/>
            </a:br>
            <a:r>
              <a:rPr lang="ja-JP" altLang="en-US" dirty="0"/>
              <a:t>積み重なりの逆転を持つ結晶 </a:t>
            </a:r>
            <a:r>
              <a:rPr lang="en-US" altLang="ja-JP" dirty="0"/>
              <a:t>= </a:t>
            </a:r>
            <a:r>
              <a:rPr lang="ja-JP" altLang="en-US" dirty="0"/>
              <a:t>双晶</a:t>
            </a:r>
            <a:br>
              <a:rPr lang="en-US" altLang="ja-JP" dirty="0"/>
            </a:br>
            <a:r>
              <a:rPr lang="ja-JP" altLang="en-US" dirty="0"/>
              <a:t>逆転を起こしている面 </a:t>
            </a:r>
            <a:r>
              <a:rPr lang="en-US" altLang="ja-JP" dirty="0"/>
              <a:t>= </a:t>
            </a:r>
            <a:r>
              <a:rPr lang="ja-JP" altLang="en-US" dirty="0"/>
              <a:t>双晶面</a:t>
            </a:r>
            <a:endParaRPr lang="en-US" altLang="ja-JP" dirty="0"/>
          </a:p>
          <a:p>
            <a:pPr marL="533400" indent="-261938">
              <a:lnSpc>
                <a:spcPts val="3000"/>
              </a:lnSpc>
            </a:pPr>
            <a:r>
              <a:rPr lang="ja-JP" altLang="en-US" dirty="0"/>
              <a:t>双晶面が表面と交わるところは、結晶が突き出るか、へこむか（凹入部）</a:t>
            </a:r>
            <a:br>
              <a:rPr lang="en-US" altLang="ja-JP" dirty="0"/>
            </a:br>
            <a:r>
              <a:rPr lang="ja-JP" altLang="en-US" dirty="0"/>
              <a:t>どちらかになる。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CD5F84F-2486-446E-B8AF-6EB6C0835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76251" y="827093"/>
            <a:ext cx="1925726" cy="4537253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1F9E4EC-6AE9-47B1-B4C4-A5AD84BEDCE1}"/>
              </a:ext>
            </a:extLst>
          </p:cNvPr>
          <p:cNvSpPr/>
          <p:nvPr/>
        </p:nvSpPr>
        <p:spPr>
          <a:xfrm>
            <a:off x="7970126" y="3645024"/>
            <a:ext cx="117387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724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539552" y="682592"/>
            <a:ext cx="8280920" cy="19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1500"/>
              </a:spcBef>
            </a:pPr>
            <a:r>
              <a:rPr lang="ja-JP" altLang="en-US" dirty="0"/>
              <a:t>ハロゲン化銀の六角形平板状結晶の構造</a:t>
            </a:r>
            <a:endParaRPr lang="en-US" altLang="ja-JP" dirty="0"/>
          </a:p>
          <a:p>
            <a:pPr marL="541338" indent="-269875">
              <a:lnSpc>
                <a:spcPts val="3000"/>
              </a:lnSpc>
            </a:pPr>
            <a:r>
              <a:rPr lang="ja-JP" altLang="en-US" dirty="0"/>
              <a:t>２枚の平行な双晶面を持つ粒子</a:t>
            </a:r>
            <a:br>
              <a:rPr lang="en-US" altLang="ja-JP" dirty="0"/>
            </a:br>
            <a:r>
              <a:rPr lang="ja-JP" altLang="en-US" dirty="0"/>
              <a:t>表面と双晶面はすべて</a:t>
            </a:r>
            <a:r>
              <a:rPr lang="en-US" altLang="ja-JP" dirty="0"/>
              <a:t>{111}</a:t>
            </a:r>
            <a:r>
              <a:rPr lang="ja-JP" altLang="en-US" dirty="0"/>
              <a:t>面からなる</a:t>
            </a:r>
            <a:endParaRPr lang="en-US" altLang="ja-JP" dirty="0"/>
          </a:p>
          <a:p>
            <a:pPr marL="541338" indent="-269875">
              <a:lnSpc>
                <a:spcPts val="3000"/>
              </a:lnSpc>
            </a:pPr>
            <a:r>
              <a:rPr lang="ja-JP" altLang="en-US" dirty="0"/>
              <a:t>側面は垂直ではない、凹入部を持つ</a:t>
            </a:r>
            <a:br>
              <a:rPr lang="en-US" altLang="ja-JP" dirty="0"/>
            </a:br>
            <a:r>
              <a:rPr lang="en-US" altLang="ja-JP" dirty="0"/>
              <a:t>2</a:t>
            </a:r>
            <a:r>
              <a:rPr lang="ja-JP" altLang="en-US" dirty="0"/>
              <a:t>枚の平行な双晶面があるので、凹入部と突入部とが上下に重なる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70A360F-8163-444F-A6ED-3979555E2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67054" y="3161538"/>
            <a:ext cx="1927098" cy="2462022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1F9E4EC-6AE9-47B1-B4C4-A5AD84BEDCE1}"/>
              </a:ext>
            </a:extLst>
          </p:cNvPr>
          <p:cNvSpPr/>
          <p:nvPr/>
        </p:nvSpPr>
        <p:spPr>
          <a:xfrm>
            <a:off x="7970126" y="3645024"/>
            <a:ext cx="117387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03F738-F79B-42F0-B528-49DCE1D0BD0A}"/>
              </a:ext>
            </a:extLst>
          </p:cNvPr>
          <p:cNvSpPr txBox="1"/>
          <p:nvPr/>
        </p:nvSpPr>
        <p:spPr>
          <a:xfrm>
            <a:off x="1065936" y="5440829"/>
            <a:ext cx="2462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六角形平板状粒子の外形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8C9483F1-1A73-9DB9-86D2-C04466E42AE4}"/>
              </a:ext>
            </a:extLst>
          </p:cNvPr>
          <p:cNvSpPr/>
          <p:nvPr/>
        </p:nvSpPr>
        <p:spPr>
          <a:xfrm>
            <a:off x="5809886" y="4149080"/>
            <a:ext cx="2290506" cy="223664"/>
          </a:xfrm>
          <a:prstGeom prst="parallelogram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0E5D64AB-1584-D727-3C76-AD2FAF27ABA5}"/>
              </a:ext>
            </a:extLst>
          </p:cNvPr>
          <p:cNvSpPr/>
          <p:nvPr/>
        </p:nvSpPr>
        <p:spPr>
          <a:xfrm flipV="1">
            <a:off x="5809886" y="4372744"/>
            <a:ext cx="2290506" cy="223664"/>
          </a:xfrm>
          <a:prstGeom prst="parallelogram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平行四辺形 8">
            <a:extLst>
              <a:ext uri="{FF2B5EF4-FFF2-40B4-BE49-F238E27FC236}">
                <a16:creationId xmlns:a16="http://schemas.microsoft.com/office/drawing/2014/main" id="{4BFB58E0-D62B-F995-D82B-DCAF92F3260E}"/>
              </a:ext>
            </a:extLst>
          </p:cNvPr>
          <p:cNvSpPr/>
          <p:nvPr/>
        </p:nvSpPr>
        <p:spPr>
          <a:xfrm>
            <a:off x="5809886" y="4596408"/>
            <a:ext cx="2290506" cy="223664"/>
          </a:xfrm>
          <a:prstGeom prst="parallelogram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7FF180A-91CE-2555-B51A-F3084CF32326}"/>
              </a:ext>
            </a:extLst>
          </p:cNvPr>
          <p:cNvCxnSpPr/>
          <p:nvPr/>
        </p:nvCxnSpPr>
        <p:spPr>
          <a:xfrm>
            <a:off x="5292080" y="4372744"/>
            <a:ext cx="25202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A5F4407-4F85-B222-F933-F2F6A098294D}"/>
              </a:ext>
            </a:extLst>
          </p:cNvPr>
          <p:cNvCxnSpPr/>
          <p:nvPr/>
        </p:nvCxnSpPr>
        <p:spPr>
          <a:xfrm>
            <a:off x="5292080" y="4653136"/>
            <a:ext cx="25202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706A909-F8BC-D5DF-CA8D-17DF96FB69D2}"/>
              </a:ext>
            </a:extLst>
          </p:cNvPr>
          <p:cNvSpPr txBox="1"/>
          <p:nvPr/>
        </p:nvSpPr>
        <p:spPr>
          <a:xfrm>
            <a:off x="4355976" y="4199227"/>
            <a:ext cx="1097868" cy="68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600" dirty="0"/>
              <a:t>突入部</a:t>
            </a:r>
            <a:endParaRPr kumimoji="1" lang="en-US" altLang="ja-JP" sz="1600" dirty="0"/>
          </a:p>
          <a:p>
            <a:pPr>
              <a:lnSpc>
                <a:spcPts val="2400"/>
              </a:lnSpc>
            </a:pPr>
            <a:r>
              <a:rPr kumimoji="1" lang="ja-JP" altLang="en-US" sz="1600" dirty="0"/>
              <a:t>凹入部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B904504-88CF-5D75-5F1B-23D10C461DE1}"/>
              </a:ext>
            </a:extLst>
          </p:cNvPr>
          <p:cNvSpPr txBox="1"/>
          <p:nvPr/>
        </p:nvSpPr>
        <p:spPr>
          <a:xfrm>
            <a:off x="6300192" y="5043736"/>
            <a:ext cx="1525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すべて</a:t>
            </a:r>
            <a:r>
              <a:rPr lang="en-US" altLang="ja-JP" sz="1600" dirty="0"/>
              <a:t>{111}</a:t>
            </a:r>
            <a:r>
              <a:rPr lang="ja-JP" altLang="en-US" sz="1600" dirty="0"/>
              <a:t>面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61623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971600" y="1052736"/>
            <a:ext cx="7848872" cy="3066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lnSpc>
                <a:spcPts val="3600"/>
              </a:lnSpc>
            </a:pPr>
            <a:r>
              <a:rPr lang="ja-JP" altLang="en-US" sz="2000" dirty="0"/>
              <a:t>表面　：　結合すべき相手がない　　⇒　重要な欠陥</a:t>
            </a:r>
            <a:br>
              <a:rPr lang="en-US" altLang="ja-JP" sz="2000" dirty="0"/>
            </a:br>
            <a:r>
              <a:rPr lang="ja-JP" altLang="en-US" sz="2000" dirty="0"/>
              <a:t>結晶は常に表面を持つ</a:t>
            </a:r>
            <a:br>
              <a:rPr lang="en-US" altLang="ja-JP" sz="2000" dirty="0"/>
            </a:br>
            <a:r>
              <a:rPr lang="ja-JP" altLang="en-US" sz="2000" dirty="0"/>
              <a:t>　⇒　常に表面という欠陥がある</a:t>
            </a:r>
          </a:p>
          <a:p>
            <a:pPr>
              <a:lnSpc>
                <a:spcPts val="3600"/>
              </a:lnSpc>
              <a:spcBef>
                <a:spcPts val="1000"/>
              </a:spcBef>
            </a:pPr>
            <a:r>
              <a:rPr lang="ja-JP" altLang="en-US" sz="2000" dirty="0"/>
              <a:t>イオン性結晶の表面のイオン配列：</a:t>
            </a:r>
            <a:br>
              <a:rPr lang="en-US" altLang="ja-JP" sz="2000" dirty="0"/>
            </a:br>
            <a:r>
              <a:rPr lang="ja-JP" altLang="en-US" sz="2000" dirty="0"/>
              <a:t>　陽イオンの数と，陰イオンの数は、常に同じではない</a:t>
            </a:r>
            <a:endParaRPr lang="en-US" altLang="ja-JP" sz="2000" dirty="0"/>
          </a:p>
          <a:p>
            <a:pPr>
              <a:lnSpc>
                <a:spcPts val="3600"/>
              </a:lnSpc>
              <a:spcBef>
                <a:spcPts val="1000"/>
              </a:spcBef>
            </a:pPr>
            <a:r>
              <a:rPr lang="ja-JP" altLang="en-US" sz="2000" dirty="0"/>
              <a:t>全体として電荷の中和を保つ必要がある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57782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431540" y="616610"/>
            <a:ext cx="8280920" cy="2367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2000"/>
              </a:spcBef>
            </a:pPr>
            <a:r>
              <a:rPr lang="ja-JP" altLang="en-US" sz="2000" dirty="0"/>
              <a:t>岩塩構造のイオン結晶の表面イオン配列</a:t>
            </a:r>
            <a:endParaRPr lang="en-US" altLang="ja-JP" sz="2000" dirty="0"/>
          </a:p>
          <a:p>
            <a:pPr marL="361950">
              <a:lnSpc>
                <a:spcPts val="3000"/>
              </a:lnSpc>
            </a:pPr>
            <a:r>
              <a:rPr lang="en-US" altLang="ja-JP" sz="2000" dirty="0"/>
              <a:t>{100}</a:t>
            </a:r>
            <a:r>
              <a:rPr lang="ja-JP" altLang="en-US" sz="2000" dirty="0"/>
              <a:t>：　正と負のイオンが同数、点状に交互に配列</a:t>
            </a:r>
            <a:endParaRPr lang="en-US" altLang="ja-JP" sz="2000" dirty="0"/>
          </a:p>
          <a:p>
            <a:pPr marL="361950">
              <a:lnSpc>
                <a:spcPts val="3000"/>
              </a:lnSpc>
            </a:pPr>
            <a:r>
              <a:rPr lang="en-US" altLang="ja-JP" sz="2000" dirty="0"/>
              <a:t>{110}</a:t>
            </a:r>
            <a:r>
              <a:rPr lang="ja-JP" altLang="en-US" sz="2000" dirty="0"/>
              <a:t>：　正と負のイオンが同数、線上に交互に配列</a:t>
            </a:r>
            <a:endParaRPr lang="en-US" altLang="ja-JP" sz="2000" dirty="0"/>
          </a:p>
          <a:p>
            <a:pPr marL="1520825" indent="-1158875">
              <a:lnSpc>
                <a:spcPts val="3000"/>
              </a:lnSpc>
            </a:pPr>
            <a:r>
              <a:rPr lang="en-US" altLang="ja-JP" sz="2000" dirty="0"/>
              <a:t>{111}</a:t>
            </a:r>
            <a:r>
              <a:rPr lang="ja-JP" altLang="en-US" sz="2000" dirty="0"/>
              <a:t>：　どちらかのイオンのみで配列、一方の電荷が過剰に</a:t>
            </a:r>
            <a:br>
              <a:rPr lang="en-US" altLang="ja-JP" sz="2000" dirty="0"/>
            </a:br>
            <a:r>
              <a:rPr lang="ja-JP" altLang="en-US" sz="2000" dirty="0"/>
              <a:t>過剰になる電荷 </a:t>
            </a:r>
            <a:r>
              <a:rPr lang="en-US" altLang="ja-JP" sz="2000" dirty="0"/>
              <a:t>= </a:t>
            </a:r>
            <a:r>
              <a:rPr lang="ja-JP" altLang="en-US" sz="2000" dirty="0"/>
              <a:t>乳剤調製の条件による</a:t>
            </a:r>
            <a:br>
              <a:rPr lang="en-US" altLang="ja-JP" sz="2000" dirty="0"/>
            </a:br>
            <a:r>
              <a:rPr lang="ja-JP" altLang="en-US" sz="2000" dirty="0"/>
              <a:t>　　どちらのイオンを過剰にして調製するか</a:t>
            </a:r>
            <a:endParaRPr lang="en-US" altLang="ja-JP" sz="20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F363357-CDAD-4AD4-9C67-0A6B1DEBD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39820">
            <a:off x="3505581" y="1311611"/>
            <a:ext cx="2132838" cy="586359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691E52-1ED6-4913-B518-975A88ED3F58}"/>
              </a:ext>
            </a:extLst>
          </p:cNvPr>
          <p:cNvSpPr txBox="1"/>
          <p:nvPr/>
        </p:nvSpPr>
        <p:spPr>
          <a:xfrm>
            <a:off x="2015716" y="492328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{100}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5CC5307-15E2-44BB-A058-863ABFFB19AF}"/>
              </a:ext>
            </a:extLst>
          </p:cNvPr>
          <p:cNvSpPr txBox="1"/>
          <p:nvPr/>
        </p:nvSpPr>
        <p:spPr>
          <a:xfrm>
            <a:off x="4208373" y="492328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{110}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685CCBA-AB92-4169-B299-860EED8A7338}"/>
              </a:ext>
            </a:extLst>
          </p:cNvPr>
          <p:cNvSpPr txBox="1"/>
          <p:nvPr/>
        </p:nvSpPr>
        <p:spPr>
          <a:xfrm>
            <a:off x="6300192" y="492328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{111}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AA7C12-8B06-38AB-70E6-44138ED45EF5}"/>
              </a:ext>
            </a:extLst>
          </p:cNvPr>
          <p:cNvSpPr txBox="1"/>
          <p:nvPr/>
        </p:nvSpPr>
        <p:spPr>
          <a:xfrm>
            <a:off x="3275856" y="5656615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刃状転位は、</a:t>
            </a:r>
            <a:r>
              <a:rPr kumimoji="1" lang="en-US" altLang="ja-JP" sz="1600" dirty="0"/>
              <a:t>{110}</a:t>
            </a:r>
            <a:r>
              <a:rPr kumimoji="1" lang="ja-JP" altLang="en-US" sz="1600" dirty="0"/>
              <a:t>面に垂直な</a:t>
            </a:r>
            <a:br>
              <a:rPr kumimoji="1" lang="en-US" altLang="ja-JP" sz="1600" dirty="0"/>
            </a:br>
            <a:r>
              <a:rPr kumimoji="1" lang="ja-JP" altLang="en-US" sz="1600" dirty="0"/>
              <a:t>方向にのみ入ることができる</a:t>
            </a:r>
          </a:p>
        </p:txBody>
      </p:sp>
    </p:spTree>
    <p:extLst>
      <p:ext uri="{BB962C8B-B14F-4D97-AF65-F5344CB8AC3E}">
        <p14:creationId xmlns:p14="http://schemas.microsoft.com/office/powerpoint/2010/main" val="3143260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971600" y="1124744"/>
            <a:ext cx="7632848" cy="3322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Bef>
                <a:spcPts val="1000"/>
              </a:spcBef>
            </a:pPr>
            <a:r>
              <a:rPr lang="ja-JP" altLang="en-US" sz="2000" dirty="0"/>
              <a:t>イオン性結晶の表面のイオン配列：</a:t>
            </a:r>
            <a:br>
              <a:rPr lang="en-US" altLang="ja-JP" sz="2000" dirty="0"/>
            </a:br>
            <a:r>
              <a:rPr lang="ja-JP" altLang="en-US" sz="2000" dirty="0"/>
              <a:t>　電荷の中和が成り立たない場合もある</a:t>
            </a:r>
            <a:br>
              <a:rPr lang="en-US" altLang="ja-JP" sz="2000" dirty="0"/>
            </a:br>
            <a:r>
              <a:rPr lang="ja-JP" altLang="en-US" sz="2000" dirty="0"/>
              <a:t>　⇒　表面が正か負に帯電する</a:t>
            </a:r>
            <a:endParaRPr lang="en-US" altLang="ja-JP" sz="2000" dirty="0"/>
          </a:p>
          <a:p>
            <a:pPr>
              <a:lnSpc>
                <a:spcPts val="3600"/>
              </a:lnSpc>
              <a:spcBef>
                <a:spcPts val="2000"/>
              </a:spcBef>
            </a:pPr>
            <a:r>
              <a:rPr lang="ja-JP" altLang="en-US" sz="2000" dirty="0"/>
              <a:t>全体として電荷の中和を保つために</a:t>
            </a:r>
            <a:endParaRPr lang="en-US" altLang="ja-JP" sz="2000" dirty="0"/>
          </a:p>
          <a:p>
            <a:pPr marL="722313" indent="-457200">
              <a:lnSpc>
                <a:spcPts val="3600"/>
              </a:lnSpc>
              <a:spcBef>
                <a:spcPts val="600"/>
              </a:spcBef>
              <a:buFont typeface="+mj-lt"/>
              <a:buAutoNum type="arabicPeriod"/>
            </a:pPr>
            <a:r>
              <a:rPr lang="ja-JP" altLang="en-US" sz="2000" dirty="0"/>
              <a:t>表面のイオンが内部に潜り込む</a:t>
            </a:r>
            <a:endParaRPr lang="en-US" altLang="ja-JP" sz="2000" dirty="0"/>
          </a:p>
          <a:p>
            <a:pPr marL="722313" indent="-457200">
              <a:lnSpc>
                <a:spcPts val="3600"/>
              </a:lnSpc>
              <a:spcBef>
                <a:spcPts val="600"/>
              </a:spcBef>
              <a:buFont typeface="+mj-lt"/>
              <a:buAutoNum type="arabicPeriod"/>
            </a:pPr>
            <a:r>
              <a:rPr lang="ja-JP" altLang="en-US" sz="2000" dirty="0"/>
              <a:t>表面の上に、反対電荷のイオンからなるアイランドを作る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297018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2DC3640-A27B-4F5B-8AAC-0AFBE2577ABF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1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点欠陥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51391FB-13BE-C7B3-CCD3-C715A8D7AB5E}"/>
              </a:ext>
            </a:extLst>
          </p:cNvPr>
          <p:cNvSpPr txBox="1"/>
          <p:nvPr/>
        </p:nvSpPr>
        <p:spPr>
          <a:xfrm>
            <a:off x="603362" y="894973"/>
            <a:ext cx="8568952" cy="5477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点欠陥：原子単位での結晶の不完全性</a:t>
            </a:r>
          </a:p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点欠陥の種類</a:t>
            </a:r>
          </a:p>
          <a:p>
            <a:pPr marL="268288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不純物のある場合</a:t>
            </a:r>
          </a:p>
          <a:p>
            <a:pPr marL="361950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　不純物原子：　母体原子以外の異種原子の混入</a:t>
            </a:r>
          </a:p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　　　　・　格子間（侵入型）不純物原子 </a:t>
            </a:r>
            <a:r>
              <a:rPr lang="en-US" altLang="ja-JP" sz="2000" dirty="0"/>
              <a:t>= </a:t>
            </a:r>
            <a:r>
              <a:rPr lang="ja-JP" altLang="en-US" sz="2000" dirty="0"/>
              <a:t>格子間位置を占める</a:t>
            </a:r>
          </a:p>
          <a:p>
            <a:pPr marL="1258888" indent="-1258888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　　　　・　置換不純物原子</a:t>
            </a:r>
            <a:r>
              <a:rPr lang="en-US" altLang="ja-JP" sz="2000" dirty="0"/>
              <a:t> = </a:t>
            </a:r>
            <a:r>
              <a:rPr lang="ja-JP" altLang="en-US" sz="2000" dirty="0"/>
              <a:t>格子点位置に置き換わって占める</a:t>
            </a:r>
            <a:br>
              <a:rPr lang="en-US" altLang="ja-JP" sz="2000" dirty="0"/>
            </a:br>
            <a:r>
              <a:rPr lang="ja-JP" altLang="en-US" sz="2000" dirty="0"/>
              <a:t>ヨウ臭化銀</a:t>
            </a:r>
            <a:r>
              <a:rPr lang="en-US" altLang="ja-JP" sz="2000" dirty="0" err="1"/>
              <a:t>AgBrI</a:t>
            </a:r>
            <a:r>
              <a:rPr lang="en-US" altLang="ja-JP" sz="2000" dirty="0"/>
              <a:t> </a:t>
            </a:r>
            <a:r>
              <a:rPr lang="ja-JP" altLang="en-US" sz="2000" dirty="0"/>
              <a:t>微結晶：　</a:t>
            </a:r>
            <a:r>
              <a:rPr lang="en-US" altLang="ja-JP" sz="2000" dirty="0"/>
              <a:t>Br</a:t>
            </a:r>
            <a:r>
              <a:rPr lang="ja-JP" altLang="en-US" sz="2000" baseline="30000" dirty="0"/>
              <a:t>－</a:t>
            </a:r>
            <a:r>
              <a:rPr lang="ja-JP" altLang="en-US" sz="2000" dirty="0"/>
              <a:t>の一部が</a:t>
            </a:r>
            <a:r>
              <a:rPr lang="en-US" altLang="ja-JP" sz="2000" dirty="0"/>
              <a:t>I</a:t>
            </a:r>
            <a:r>
              <a:rPr lang="ja-JP" altLang="en-US" sz="2000" baseline="30000" dirty="0"/>
              <a:t>－</a:t>
            </a:r>
            <a:r>
              <a:rPr lang="ja-JP" altLang="en-US" sz="2000" dirty="0"/>
              <a:t>に置換</a:t>
            </a:r>
          </a:p>
          <a:p>
            <a:pPr marL="268288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不純物のない場合</a:t>
            </a:r>
          </a:p>
          <a:p>
            <a:pPr marL="625475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・　格子間原子（イオン） </a:t>
            </a:r>
            <a:r>
              <a:rPr lang="en-US" altLang="ja-JP" sz="2000" dirty="0"/>
              <a:t>= </a:t>
            </a:r>
            <a:r>
              <a:rPr lang="ja-JP" altLang="en-US" sz="2000" dirty="0"/>
              <a:t>無いところに有る</a:t>
            </a:r>
            <a:endParaRPr lang="en-US" altLang="ja-JP" sz="2000" dirty="0"/>
          </a:p>
          <a:p>
            <a:pPr marL="625475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・　空孔 </a:t>
            </a:r>
            <a:r>
              <a:rPr lang="en-US" altLang="ja-JP" sz="2000" dirty="0"/>
              <a:t>= </a:t>
            </a:r>
            <a:r>
              <a:rPr lang="ja-JP" altLang="en-US" sz="2000" dirty="0"/>
              <a:t>有るところに無い</a:t>
            </a:r>
          </a:p>
        </p:txBody>
      </p:sp>
    </p:spTree>
    <p:extLst>
      <p:ext uri="{BB962C8B-B14F-4D97-AF65-F5344CB8AC3E}">
        <p14:creationId xmlns:p14="http://schemas.microsoft.com/office/powerpoint/2010/main" val="1324245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EA10211-15D9-4137-8049-DFCC8CA72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62892" y="3027805"/>
            <a:ext cx="3200400" cy="4434840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431540" y="616610"/>
            <a:ext cx="8567082" cy="453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>
              <a:lnSpc>
                <a:spcPts val="3300"/>
              </a:lnSpc>
              <a:spcBef>
                <a:spcPts val="1000"/>
              </a:spcBef>
            </a:pPr>
            <a:r>
              <a:rPr lang="ja-JP" altLang="en-US" dirty="0"/>
              <a:t>イオン性結晶の表面にあるイオン：　</a:t>
            </a:r>
            <a:br>
              <a:rPr lang="en-US" altLang="ja-JP" dirty="0"/>
            </a:br>
            <a:r>
              <a:rPr lang="ja-JP" altLang="en-US" dirty="0"/>
              <a:t>ここのイオンで見ると、電荷の中和が成り立たっていない</a:t>
            </a:r>
            <a:endParaRPr lang="en-US" altLang="ja-JP" dirty="0"/>
          </a:p>
          <a:p>
            <a:pPr>
              <a:lnSpc>
                <a:spcPts val="3300"/>
              </a:lnSpc>
              <a:spcBef>
                <a:spcPts val="1500"/>
              </a:spcBef>
            </a:pPr>
            <a:r>
              <a:rPr lang="ja-JP" altLang="en-US" dirty="0"/>
              <a:t>岩塩構造のイオン結晶の</a:t>
            </a:r>
            <a:r>
              <a:rPr lang="en-US" altLang="ja-JP" dirty="0"/>
              <a:t>{100}</a:t>
            </a:r>
            <a:r>
              <a:rPr lang="ja-JP" altLang="en-US" dirty="0"/>
              <a:t>面でのイオン配列</a:t>
            </a:r>
            <a:endParaRPr lang="en-US" altLang="ja-JP" dirty="0"/>
          </a:p>
          <a:p>
            <a:pPr marL="361950">
              <a:lnSpc>
                <a:spcPts val="3000"/>
              </a:lnSpc>
            </a:pPr>
            <a:r>
              <a:rPr lang="ja-JP" altLang="en-US" dirty="0"/>
              <a:t>正と負のイオンが同数、点状に交互に配列</a:t>
            </a:r>
            <a:endParaRPr lang="en-US" altLang="ja-JP" dirty="0"/>
          </a:p>
          <a:p>
            <a:pPr marL="361950">
              <a:lnSpc>
                <a:spcPts val="3000"/>
              </a:lnSpc>
            </a:pPr>
            <a:r>
              <a:rPr lang="en-US" altLang="ja-JP" dirty="0"/>
              <a:t>1</a:t>
            </a:r>
            <a:r>
              <a:rPr lang="ja-JP" altLang="en-US" dirty="0"/>
              <a:t>個のイオンでみると、周囲の反対電荷イオンによる電荷の中和が不完全</a:t>
            </a:r>
            <a:endParaRPr lang="en-US" altLang="ja-JP" dirty="0"/>
          </a:p>
          <a:p>
            <a:pPr marL="625475">
              <a:lnSpc>
                <a:spcPts val="3000"/>
              </a:lnSpc>
            </a:pPr>
            <a:r>
              <a:rPr lang="ja-JP" altLang="en-US" dirty="0"/>
              <a:t>表面のイオン：　</a:t>
            </a:r>
            <a:r>
              <a:rPr lang="en-US" altLang="ja-JP" dirty="0"/>
              <a:t>1/6</a:t>
            </a:r>
            <a:r>
              <a:rPr lang="ja-JP" altLang="en-US" dirty="0"/>
              <a:t>の過剰電荷</a:t>
            </a:r>
            <a:endParaRPr lang="en-US" altLang="ja-JP" dirty="0"/>
          </a:p>
          <a:p>
            <a:pPr marL="625475">
              <a:lnSpc>
                <a:spcPts val="3000"/>
              </a:lnSpc>
            </a:pPr>
            <a:r>
              <a:rPr lang="ja-JP" altLang="en-US" dirty="0"/>
              <a:t>表面のステップ上にあるイオン：　</a:t>
            </a:r>
            <a:r>
              <a:rPr lang="en-US" altLang="ja-JP" dirty="0"/>
              <a:t> 1/3</a:t>
            </a:r>
            <a:r>
              <a:rPr lang="ja-JP" altLang="en-US" dirty="0"/>
              <a:t>の過剰電荷</a:t>
            </a:r>
            <a:endParaRPr lang="en-US" altLang="ja-JP" dirty="0"/>
          </a:p>
          <a:p>
            <a:pPr marL="625475">
              <a:lnSpc>
                <a:spcPts val="3000"/>
              </a:lnSpc>
            </a:pPr>
            <a:r>
              <a:rPr lang="ja-JP" altLang="en-US" dirty="0"/>
              <a:t>表面のキンク位にあるイオン：　</a:t>
            </a:r>
            <a:r>
              <a:rPr lang="en-US" altLang="ja-JP" dirty="0"/>
              <a:t> 1/2</a:t>
            </a:r>
            <a:r>
              <a:rPr lang="ja-JP" altLang="en-US" dirty="0"/>
              <a:t>の過剰電荷</a:t>
            </a:r>
            <a:endParaRPr lang="en-US" altLang="ja-JP" dirty="0"/>
          </a:p>
          <a:p>
            <a:pPr marL="1524000" indent="-1524000">
              <a:lnSpc>
                <a:spcPts val="3300"/>
              </a:lnSpc>
              <a:spcBef>
                <a:spcPts val="1500"/>
              </a:spcBef>
            </a:pPr>
            <a:r>
              <a:rPr lang="ja-JP" altLang="en-US" dirty="0"/>
              <a:t>過剰電荷 ⇒</a:t>
            </a:r>
            <a:r>
              <a:rPr lang="en-US" altLang="ja-JP" dirty="0"/>
              <a:t> </a:t>
            </a:r>
            <a:r>
              <a:rPr lang="ja-JP" altLang="en-US" dirty="0"/>
              <a:t>電子や正孔のトラップとなる</a:t>
            </a:r>
            <a:br>
              <a:rPr lang="en-US" altLang="ja-JP" dirty="0"/>
            </a:br>
            <a:r>
              <a:rPr lang="ja-JP" altLang="en-US" dirty="0"/>
              <a:t>特にキンクサイト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3562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D542D14-0B47-47BE-AA4C-6B96AE8B544F}"/>
              </a:ext>
            </a:extLst>
          </p:cNvPr>
          <p:cNvSpPr txBox="1"/>
          <p:nvPr/>
        </p:nvSpPr>
        <p:spPr>
          <a:xfrm>
            <a:off x="3542205" y="4547530"/>
            <a:ext cx="4243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B84-4B66-42F2-B6A4-7DD6241FCFC8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539552" y="695671"/>
            <a:ext cx="8280920" cy="237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lnSpc>
                <a:spcPts val="3000"/>
              </a:lnSpc>
            </a:pPr>
            <a:r>
              <a:rPr lang="en-US" altLang="ja-JP" sz="2000" dirty="0"/>
              <a:t>Frenkel</a:t>
            </a:r>
            <a:r>
              <a:rPr lang="ja-JP" altLang="en-US" sz="2000" dirty="0"/>
              <a:t>欠陥をとるイオン性結晶</a:t>
            </a:r>
            <a:br>
              <a:rPr lang="en-US" altLang="ja-JP" sz="2000" dirty="0"/>
            </a:br>
            <a:r>
              <a:rPr lang="en-US" altLang="ja-JP" sz="2000" dirty="0"/>
              <a:t>= </a:t>
            </a:r>
            <a:r>
              <a:rPr lang="ja-JP" altLang="en-US" sz="2000" dirty="0"/>
              <a:t>表面と内部のあいだでイオンの出入りがある</a:t>
            </a:r>
          </a:p>
          <a:p>
            <a:pPr marL="265113">
              <a:lnSpc>
                <a:spcPts val="3000"/>
              </a:lnSpc>
            </a:pPr>
            <a:r>
              <a:rPr lang="ja-JP" altLang="en-US" sz="2000" dirty="0"/>
              <a:t>表面の陽イオン　⇒　格子間に入って格子間イオンを生成</a:t>
            </a:r>
          </a:p>
          <a:p>
            <a:pPr>
              <a:lnSpc>
                <a:spcPts val="3000"/>
              </a:lnSpc>
            </a:pPr>
            <a:r>
              <a:rPr lang="ja-JP" altLang="en-US" sz="2000" dirty="0"/>
              <a:t>　　　　　　↓</a:t>
            </a:r>
          </a:p>
          <a:p>
            <a:pPr>
              <a:lnSpc>
                <a:spcPts val="3000"/>
              </a:lnSpc>
            </a:pPr>
            <a:r>
              <a:rPr lang="ja-JP" altLang="en-US" sz="2000" dirty="0"/>
              <a:t>　　表面が負に帯電　表面の影響の及んでいる範囲 ＝ 空間電荷層</a:t>
            </a:r>
            <a:endParaRPr lang="en-US" altLang="ja-JP" sz="2000" dirty="0"/>
          </a:p>
          <a:p>
            <a:pPr>
              <a:lnSpc>
                <a:spcPts val="3000"/>
              </a:lnSpc>
            </a:pPr>
            <a:endParaRPr lang="en-US" altLang="ja-JP" sz="2000" dirty="0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72E4455-6979-4F52-B287-D2BDFF14365D}"/>
              </a:ext>
            </a:extLst>
          </p:cNvPr>
          <p:cNvCxnSpPr/>
          <p:nvPr/>
        </p:nvCxnSpPr>
        <p:spPr>
          <a:xfrm>
            <a:off x="2591778" y="3492217"/>
            <a:ext cx="0" cy="29523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32269B-E799-4A4F-A911-FDE52B17D250}"/>
              </a:ext>
            </a:extLst>
          </p:cNvPr>
          <p:cNvSpPr txBox="1"/>
          <p:nvPr/>
        </p:nvSpPr>
        <p:spPr>
          <a:xfrm>
            <a:off x="2591778" y="3527499"/>
            <a:ext cx="2160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＋　－　＋　－　＋　－　＋　－　＋　－　＋　－　＋　－　＋　－　＋　－　＋　－　＋　－　＋</a:t>
            </a:r>
            <a:r>
              <a:rPr kumimoji="1" lang="ja-JP" altLang="en-US" dirty="0">
                <a:solidFill>
                  <a:srgbClr val="FF0000"/>
                </a:solidFill>
              </a:rPr>
              <a:t>　</a:t>
            </a:r>
            <a:r>
              <a:rPr kumimoji="1" lang="ja-JP" altLang="en-US" dirty="0"/>
              <a:t>－　＋　－　＋　－　＋　－　＋　－　＋　－　＋　－　＋　－　＋　－　＋　－　＋　－　＋　－　＋　－　＋　－　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A7CDD7-714C-4846-B115-8294BC5658F7}"/>
              </a:ext>
            </a:extLst>
          </p:cNvPr>
          <p:cNvSpPr txBox="1"/>
          <p:nvPr/>
        </p:nvSpPr>
        <p:spPr>
          <a:xfrm>
            <a:off x="2195736" y="3068960"/>
            <a:ext cx="79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表面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676058E-0C31-4814-B114-043A8F66ED2B}"/>
              </a:ext>
            </a:extLst>
          </p:cNvPr>
          <p:cNvSpPr/>
          <p:nvPr/>
        </p:nvSpPr>
        <p:spPr>
          <a:xfrm>
            <a:off x="2663786" y="4140289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DF6DC19-7FFC-407E-810E-E23D3D30BD2C}"/>
              </a:ext>
            </a:extLst>
          </p:cNvPr>
          <p:cNvCxnSpPr>
            <a:cxnSpLocks/>
          </p:cNvCxnSpPr>
          <p:nvPr/>
        </p:nvCxnSpPr>
        <p:spPr>
          <a:xfrm>
            <a:off x="3455874" y="4657424"/>
            <a:ext cx="216024" cy="72008"/>
          </a:xfrm>
          <a:prstGeom prst="straightConnector1">
            <a:avLst/>
          </a:prstGeom>
          <a:ln w="127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9B971AF-413F-498A-8DB6-F4CBDA959C96}"/>
              </a:ext>
            </a:extLst>
          </p:cNvPr>
          <p:cNvSpPr/>
          <p:nvPr/>
        </p:nvSpPr>
        <p:spPr>
          <a:xfrm>
            <a:off x="2938862" y="4369210"/>
            <a:ext cx="517010" cy="294290"/>
          </a:xfrm>
          <a:custGeom>
            <a:avLst/>
            <a:gdLst>
              <a:gd name="connsiteX0" fmla="*/ 0 w 599090"/>
              <a:gd name="connsiteY0" fmla="*/ 0 h 294290"/>
              <a:gd name="connsiteX1" fmla="*/ 262759 w 599090"/>
              <a:gd name="connsiteY1" fmla="*/ 21021 h 294290"/>
              <a:gd name="connsiteX2" fmla="*/ 304800 w 599090"/>
              <a:gd name="connsiteY2" fmla="*/ 31531 h 294290"/>
              <a:gd name="connsiteX3" fmla="*/ 388883 w 599090"/>
              <a:gd name="connsiteY3" fmla="*/ 52552 h 294290"/>
              <a:gd name="connsiteX4" fmla="*/ 451945 w 599090"/>
              <a:gd name="connsiteY4" fmla="*/ 105103 h 294290"/>
              <a:gd name="connsiteX5" fmla="*/ 472966 w 599090"/>
              <a:gd name="connsiteY5" fmla="*/ 136634 h 294290"/>
              <a:gd name="connsiteX6" fmla="*/ 504497 w 599090"/>
              <a:gd name="connsiteY6" fmla="*/ 157655 h 294290"/>
              <a:gd name="connsiteX7" fmla="*/ 515007 w 599090"/>
              <a:gd name="connsiteY7" fmla="*/ 231228 h 294290"/>
              <a:gd name="connsiteX8" fmla="*/ 578069 w 599090"/>
              <a:gd name="connsiteY8" fmla="*/ 273269 h 294290"/>
              <a:gd name="connsiteX9" fmla="*/ 599090 w 599090"/>
              <a:gd name="connsiteY9" fmla="*/ 294290 h 29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9090" h="294290">
                <a:moveTo>
                  <a:pt x="0" y="0"/>
                </a:moveTo>
                <a:cubicBezTo>
                  <a:pt x="159236" y="26538"/>
                  <a:pt x="-53380" y="-6470"/>
                  <a:pt x="262759" y="21021"/>
                </a:cubicBezTo>
                <a:cubicBezTo>
                  <a:pt x="277150" y="22272"/>
                  <a:pt x="290699" y="28398"/>
                  <a:pt x="304800" y="31531"/>
                </a:cubicBezTo>
                <a:cubicBezTo>
                  <a:pt x="326395" y="36330"/>
                  <a:pt x="366341" y="41281"/>
                  <a:pt x="388883" y="52552"/>
                </a:cubicBezTo>
                <a:cubicBezTo>
                  <a:pt x="412506" y="64364"/>
                  <a:pt x="435340" y="85177"/>
                  <a:pt x="451945" y="105103"/>
                </a:cubicBezTo>
                <a:cubicBezTo>
                  <a:pt x="460032" y="114807"/>
                  <a:pt x="464034" y="127702"/>
                  <a:pt x="472966" y="136634"/>
                </a:cubicBezTo>
                <a:cubicBezTo>
                  <a:pt x="481898" y="145566"/>
                  <a:pt x="493987" y="150648"/>
                  <a:pt x="504497" y="157655"/>
                </a:cubicBezTo>
                <a:cubicBezTo>
                  <a:pt x="508000" y="182179"/>
                  <a:pt x="501707" y="210328"/>
                  <a:pt x="515007" y="231228"/>
                </a:cubicBezTo>
                <a:cubicBezTo>
                  <a:pt x="528570" y="252542"/>
                  <a:pt x="560205" y="255405"/>
                  <a:pt x="578069" y="273269"/>
                </a:cubicBezTo>
                <a:lnTo>
                  <a:pt x="599090" y="29429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0C2E2B2-07A4-4F56-B385-2B4E4F6D4CCD}"/>
              </a:ext>
            </a:extLst>
          </p:cNvPr>
          <p:cNvCxnSpPr/>
          <p:nvPr/>
        </p:nvCxnSpPr>
        <p:spPr>
          <a:xfrm>
            <a:off x="4103946" y="3492217"/>
            <a:ext cx="0" cy="289760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DDF9CC8-E076-4060-B109-C5BEE8D62E0F}"/>
              </a:ext>
            </a:extLst>
          </p:cNvPr>
          <p:cNvSpPr txBox="1"/>
          <p:nvPr/>
        </p:nvSpPr>
        <p:spPr>
          <a:xfrm>
            <a:off x="2699790" y="6516052"/>
            <a:ext cx="14761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空間電荷層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76AB154-58D9-A684-AF3A-4F62D35816C3}"/>
              </a:ext>
            </a:extLst>
          </p:cNvPr>
          <p:cNvSpPr txBox="1"/>
          <p:nvPr/>
        </p:nvSpPr>
        <p:spPr>
          <a:xfrm>
            <a:off x="2123728" y="3957362"/>
            <a:ext cx="461665" cy="9838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負電荷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6B482D-192C-B16E-6BFF-C44EA4A9CC14}"/>
              </a:ext>
            </a:extLst>
          </p:cNvPr>
          <p:cNvSpPr txBox="1"/>
          <p:nvPr/>
        </p:nvSpPr>
        <p:spPr>
          <a:xfrm>
            <a:off x="3437872" y="3155403"/>
            <a:ext cx="1008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正電荷</a:t>
            </a:r>
          </a:p>
        </p:txBody>
      </p:sp>
    </p:spTree>
    <p:extLst>
      <p:ext uri="{BB962C8B-B14F-4D97-AF65-F5344CB8AC3E}">
        <p14:creationId xmlns:p14="http://schemas.microsoft.com/office/powerpoint/2010/main" val="2318653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D542D14-0B47-47BE-AA4C-6B96AE8B544F}"/>
              </a:ext>
            </a:extLst>
          </p:cNvPr>
          <p:cNvSpPr txBox="1"/>
          <p:nvPr/>
        </p:nvSpPr>
        <p:spPr>
          <a:xfrm>
            <a:off x="7574653" y="3467410"/>
            <a:ext cx="4243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4160" y="6320974"/>
            <a:ext cx="2133600" cy="365125"/>
          </a:xfrm>
        </p:spPr>
        <p:txBody>
          <a:bodyPr/>
          <a:lstStyle/>
          <a:p>
            <a:fld id="{8A772B84-4B66-42F2-B6A4-7DD6241FCFC8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618043" y="1012559"/>
            <a:ext cx="5760638" cy="4419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000" dirty="0"/>
              <a:t>格子点の陽イオンが脱離して格子間イオンに</a:t>
            </a:r>
            <a:br>
              <a:rPr lang="en-US" altLang="ja-JP" sz="2000" dirty="0"/>
            </a:br>
            <a:r>
              <a:rPr lang="ja-JP" altLang="en-US" sz="2000" dirty="0"/>
              <a:t>なるときのエネルギー</a:t>
            </a:r>
            <a:r>
              <a:rPr lang="en-US" altLang="ja-JP" sz="2000" i="1" dirty="0" err="1"/>
              <a:t>W</a:t>
            </a:r>
            <a:r>
              <a:rPr lang="en-US" altLang="ja-JP" sz="2000" i="1" baseline="-25000" dirty="0" err="1"/>
              <a:t>f</a:t>
            </a:r>
            <a:r>
              <a:rPr lang="ja-JP" altLang="en-US" sz="2000" dirty="0"/>
              <a:t>より、少ないエネルギー</a:t>
            </a:r>
            <a:br>
              <a:rPr lang="en-US" altLang="ja-JP" sz="2000" dirty="0"/>
            </a:br>
            <a:r>
              <a:rPr lang="en-US" altLang="ja-JP" sz="2000" i="1" dirty="0" err="1"/>
              <a:t>W</a:t>
            </a:r>
            <a:r>
              <a:rPr lang="en-US" altLang="ja-JP" sz="2000" i="1" baseline="-25000" dirty="0" err="1"/>
              <a:t>fs</a:t>
            </a:r>
            <a:r>
              <a:rPr lang="ja-JP" altLang="en-US" sz="2000" dirty="0"/>
              <a:t>で生成</a:t>
            </a:r>
            <a:br>
              <a:rPr lang="en-US" altLang="ja-JP" sz="2000" dirty="0"/>
            </a:br>
            <a:r>
              <a:rPr lang="ja-JP" altLang="en-US" sz="2000" dirty="0"/>
              <a:t>　　周囲の陰イオンが内部より少ない</a:t>
            </a:r>
            <a:endParaRPr lang="en-US" altLang="ja-JP" sz="2000" dirty="0"/>
          </a:p>
          <a:p>
            <a:pPr>
              <a:lnSpc>
                <a:spcPts val="3000"/>
              </a:lnSpc>
            </a:pPr>
            <a:endParaRPr lang="en-US" altLang="ja-JP" sz="2000" dirty="0"/>
          </a:p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r>
              <a:rPr lang="ja-JP" altLang="en-US" sz="2000" dirty="0"/>
              <a:t>熱平衡欠陥</a:t>
            </a:r>
            <a:br>
              <a:rPr lang="en-US" altLang="ja-JP" sz="2000" dirty="0"/>
            </a:br>
            <a:r>
              <a:rPr lang="ja-JP" altLang="en-US" sz="2000" dirty="0"/>
              <a:t>内部より多くの格子間銀イオンを生じる</a:t>
            </a:r>
            <a:br>
              <a:rPr lang="en-US" altLang="ja-JP" sz="2000" dirty="0"/>
            </a:br>
            <a:r>
              <a:rPr lang="ja-JP" altLang="en-US" sz="2000" dirty="0"/>
              <a:t>表面直下の格子間イオン濃度が増大</a:t>
            </a:r>
            <a:endParaRPr lang="en-US" altLang="ja-JP" sz="2000" dirty="0"/>
          </a:p>
          <a:p>
            <a:pPr marL="273050" indent="-273050">
              <a:lnSpc>
                <a:spcPts val="3000"/>
              </a:lnSpc>
            </a:pPr>
            <a:endParaRPr lang="en-US" altLang="ja-JP" sz="2000" dirty="0"/>
          </a:p>
          <a:p>
            <a:pPr marL="273050" indent="-273050">
              <a:lnSpc>
                <a:spcPts val="3000"/>
              </a:lnSpc>
            </a:pPr>
            <a:r>
              <a:rPr lang="ja-JP" altLang="en-US" sz="2000" dirty="0"/>
              <a:t>サイズの小さい微結晶ほど、</a:t>
            </a:r>
            <a:br>
              <a:rPr lang="en-US" altLang="ja-JP" sz="2000" dirty="0"/>
            </a:br>
            <a:r>
              <a:rPr lang="ja-JP" altLang="en-US" sz="2000" dirty="0"/>
              <a:t>空間電荷層の効果が大きくなる</a:t>
            </a:r>
            <a:endParaRPr lang="en-US" altLang="ja-JP" sz="2000" dirty="0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72E4455-6979-4F52-B287-D2BDFF14365D}"/>
              </a:ext>
            </a:extLst>
          </p:cNvPr>
          <p:cNvCxnSpPr/>
          <p:nvPr/>
        </p:nvCxnSpPr>
        <p:spPr>
          <a:xfrm>
            <a:off x="6624226" y="2412097"/>
            <a:ext cx="0" cy="29523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32269B-E799-4A4F-A911-FDE52B17D250}"/>
              </a:ext>
            </a:extLst>
          </p:cNvPr>
          <p:cNvSpPr txBox="1"/>
          <p:nvPr/>
        </p:nvSpPr>
        <p:spPr>
          <a:xfrm>
            <a:off x="6624226" y="2447379"/>
            <a:ext cx="2160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＋　－　＋　－　＋　－　＋　－　＋　－　＋　－　＋　－　＋　－　＋　－　＋　－　＋　－　＋</a:t>
            </a:r>
            <a:r>
              <a:rPr kumimoji="1" lang="ja-JP" altLang="en-US" dirty="0">
                <a:solidFill>
                  <a:srgbClr val="FF0000"/>
                </a:solidFill>
              </a:rPr>
              <a:t>　</a:t>
            </a:r>
            <a:r>
              <a:rPr kumimoji="1" lang="ja-JP" altLang="en-US" dirty="0"/>
              <a:t>－　＋　－　＋　－　＋　－　＋　－　＋　－　＋　－　＋　－　＋　－　＋　－　＋　－　＋　－　＋　－　＋　－　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A7CDD7-714C-4846-B115-8294BC5658F7}"/>
              </a:ext>
            </a:extLst>
          </p:cNvPr>
          <p:cNvSpPr txBox="1"/>
          <p:nvPr/>
        </p:nvSpPr>
        <p:spPr>
          <a:xfrm>
            <a:off x="6228184" y="1988840"/>
            <a:ext cx="79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表面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676058E-0C31-4814-B114-043A8F66ED2B}"/>
              </a:ext>
            </a:extLst>
          </p:cNvPr>
          <p:cNvSpPr/>
          <p:nvPr/>
        </p:nvSpPr>
        <p:spPr>
          <a:xfrm>
            <a:off x="6696234" y="3060169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DF6DC19-7FFC-407E-810E-E23D3D30BD2C}"/>
              </a:ext>
            </a:extLst>
          </p:cNvPr>
          <p:cNvCxnSpPr>
            <a:cxnSpLocks/>
          </p:cNvCxnSpPr>
          <p:nvPr/>
        </p:nvCxnSpPr>
        <p:spPr>
          <a:xfrm>
            <a:off x="7488322" y="3577304"/>
            <a:ext cx="216024" cy="72008"/>
          </a:xfrm>
          <a:prstGeom prst="straightConnector1">
            <a:avLst/>
          </a:prstGeom>
          <a:ln w="127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9B971AF-413F-498A-8DB6-F4CBDA959C96}"/>
              </a:ext>
            </a:extLst>
          </p:cNvPr>
          <p:cNvSpPr/>
          <p:nvPr/>
        </p:nvSpPr>
        <p:spPr>
          <a:xfrm>
            <a:off x="6971310" y="3289090"/>
            <a:ext cx="517010" cy="294290"/>
          </a:xfrm>
          <a:custGeom>
            <a:avLst/>
            <a:gdLst>
              <a:gd name="connsiteX0" fmla="*/ 0 w 599090"/>
              <a:gd name="connsiteY0" fmla="*/ 0 h 294290"/>
              <a:gd name="connsiteX1" fmla="*/ 262759 w 599090"/>
              <a:gd name="connsiteY1" fmla="*/ 21021 h 294290"/>
              <a:gd name="connsiteX2" fmla="*/ 304800 w 599090"/>
              <a:gd name="connsiteY2" fmla="*/ 31531 h 294290"/>
              <a:gd name="connsiteX3" fmla="*/ 388883 w 599090"/>
              <a:gd name="connsiteY3" fmla="*/ 52552 h 294290"/>
              <a:gd name="connsiteX4" fmla="*/ 451945 w 599090"/>
              <a:gd name="connsiteY4" fmla="*/ 105103 h 294290"/>
              <a:gd name="connsiteX5" fmla="*/ 472966 w 599090"/>
              <a:gd name="connsiteY5" fmla="*/ 136634 h 294290"/>
              <a:gd name="connsiteX6" fmla="*/ 504497 w 599090"/>
              <a:gd name="connsiteY6" fmla="*/ 157655 h 294290"/>
              <a:gd name="connsiteX7" fmla="*/ 515007 w 599090"/>
              <a:gd name="connsiteY7" fmla="*/ 231228 h 294290"/>
              <a:gd name="connsiteX8" fmla="*/ 578069 w 599090"/>
              <a:gd name="connsiteY8" fmla="*/ 273269 h 294290"/>
              <a:gd name="connsiteX9" fmla="*/ 599090 w 599090"/>
              <a:gd name="connsiteY9" fmla="*/ 294290 h 29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9090" h="294290">
                <a:moveTo>
                  <a:pt x="0" y="0"/>
                </a:moveTo>
                <a:cubicBezTo>
                  <a:pt x="159236" y="26538"/>
                  <a:pt x="-53380" y="-6470"/>
                  <a:pt x="262759" y="21021"/>
                </a:cubicBezTo>
                <a:cubicBezTo>
                  <a:pt x="277150" y="22272"/>
                  <a:pt x="290699" y="28398"/>
                  <a:pt x="304800" y="31531"/>
                </a:cubicBezTo>
                <a:cubicBezTo>
                  <a:pt x="326395" y="36330"/>
                  <a:pt x="366341" y="41281"/>
                  <a:pt x="388883" y="52552"/>
                </a:cubicBezTo>
                <a:cubicBezTo>
                  <a:pt x="412506" y="64364"/>
                  <a:pt x="435340" y="85177"/>
                  <a:pt x="451945" y="105103"/>
                </a:cubicBezTo>
                <a:cubicBezTo>
                  <a:pt x="460032" y="114807"/>
                  <a:pt x="464034" y="127702"/>
                  <a:pt x="472966" y="136634"/>
                </a:cubicBezTo>
                <a:cubicBezTo>
                  <a:pt x="481898" y="145566"/>
                  <a:pt x="493987" y="150648"/>
                  <a:pt x="504497" y="157655"/>
                </a:cubicBezTo>
                <a:cubicBezTo>
                  <a:pt x="508000" y="182179"/>
                  <a:pt x="501707" y="210328"/>
                  <a:pt x="515007" y="231228"/>
                </a:cubicBezTo>
                <a:cubicBezTo>
                  <a:pt x="528570" y="252542"/>
                  <a:pt x="560205" y="255405"/>
                  <a:pt x="578069" y="273269"/>
                </a:cubicBezTo>
                <a:lnTo>
                  <a:pt x="599090" y="29429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B80DA893-45E9-49E9-9172-16A731860867}"/>
              </a:ext>
            </a:extLst>
          </p:cNvPr>
          <p:cNvSpPr/>
          <p:nvPr/>
        </p:nvSpPr>
        <p:spPr>
          <a:xfrm>
            <a:off x="1331640" y="2780928"/>
            <a:ext cx="360035" cy="235335"/>
          </a:xfrm>
          <a:prstGeom prst="down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0C2E2B2-07A4-4F56-B385-2B4E4F6D4CCD}"/>
              </a:ext>
            </a:extLst>
          </p:cNvPr>
          <p:cNvCxnSpPr/>
          <p:nvPr/>
        </p:nvCxnSpPr>
        <p:spPr>
          <a:xfrm>
            <a:off x="8136394" y="2412097"/>
            <a:ext cx="0" cy="289760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DDF9CC8-E076-4060-B109-C5BEE8D62E0F}"/>
              </a:ext>
            </a:extLst>
          </p:cNvPr>
          <p:cNvSpPr txBox="1"/>
          <p:nvPr/>
        </p:nvSpPr>
        <p:spPr>
          <a:xfrm>
            <a:off x="6732238" y="5435932"/>
            <a:ext cx="14761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空間電荷層</a:t>
            </a:r>
          </a:p>
        </p:txBody>
      </p:sp>
    </p:spTree>
    <p:extLst>
      <p:ext uri="{BB962C8B-B14F-4D97-AF65-F5344CB8AC3E}">
        <p14:creationId xmlns:p14="http://schemas.microsoft.com/office/powerpoint/2010/main" val="4220628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D542D14-0B47-47BE-AA4C-6B96AE8B544F}"/>
              </a:ext>
            </a:extLst>
          </p:cNvPr>
          <p:cNvSpPr txBox="1"/>
          <p:nvPr/>
        </p:nvSpPr>
        <p:spPr>
          <a:xfrm>
            <a:off x="7898691" y="3994118"/>
            <a:ext cx="4243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B4CF79-CD6D-4D19-9ED0-8C412B78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090970"/>
            <a:ext cx="2133600" cy="365125"/>
          </a:xfrm>
        </p:spPr>
        <p:txBody>
          <a:bodyPr/>
          <a:lstStyle/>
          <a:p>
            <a:fld id="{8A772B84-4B66-42F2-B6A4-7DD6241FCFC8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B56685A-C96A-4FDD-8EDE-1EB71AAB4CA6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4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面欠陥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86EC889-9E87-4BD5-A43F-AD919064A47C}"/>
              </a:ext>
            </a:extLst>
          </p:cNvPr>
          <p:cNvSpPr txBox="1"/>
          <p:nvPr/>
        </p:nvSpPr>
        <p:spPr>
          <a:xfrm>
            <a:off x="405880" y="896383"/>
            <a:ext cx="8280920" cy="4931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r>
              <a:rPr lang="ja-JP" altLang="en-US" sz="2000" dirty="0"/>
              <a:t>ハロゲン化銀の場合、</a:t>
            </a:r>
            <a:r>
              <a:rPr lang="en-US" altLang="ja-JP" sz="2000" dirty="0"/>
              <a:t>2</a:t>
            </a:r>
            <a:r>
              <a:rPr lang="ja-JP" altLang="en-US" sz="2000" dirty="0"/>
              <a:t>．</a:t>
            </a:r>
            <a:r>
              <a:rPr lang="en-US" altLang="ja-JP" sz="2000" dirty="0"/>
              <a:t>2</a:t>
            </a:r>
            <a:r>
              <a:rPr lang="ja-JP" altLang="en-US" sz="2000" dirty="0"/>
              <a:t>で求めたバルクでの格子間銀イオン濃度は</a:t>
            </a:r>
            <a:br>
              <a:rPr lang="en-US" altLang="ja-JP" sz="2000" dirty="0"/>
            </a:br>
            <a:r>
              <a:rPr lang="ja-JP" altLang="en-US" sz="2000" dirty="0"/>
              <a:t>極めて小さい</a:t>
            </a:r>
            <a:endParaRPr lang="en-US" altLang="ja-JP" sz="2000" dirty="0"/>
          </a:p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r>
              <a:rPr lang="ja-JP" altLang="en-US" sz="2000" dirty="0"/>
              <a:t>微結晶では空間電荷層の効果で，表面直下の格子間銀イオン濃度が増加</a:t>
            </a:r>
            <a:br>
              <a:rPr lang="en-US" altLang="ja-JP" sz="2000" dirty="0"/>
            </a:br>
            <a:r>
              <a:rPr lang="ja-JP" altLang="en-US" sz="2000" dirty="0"/>
              <a:t>⇒　バルクより格子間銀イオン濃度が大きくなる</a:t>
            </a:r>
            <a:endParaRPr lang="en-US" altLang="ja-JP" sz="2000" dirty="0"/>
          </a:p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r>
              <a:rPr lang="ja-JP" altLang="en-US" sz="2000" dirty="0"/>
              <a:t>サイズの小さい微結晶ほど、</a:t>
            </a:r>
            <a:br>
              <a:rPr lang="en-US" altLang="ja-JP" sz="2000" dirty="0"/>
            </a:br>
            <a:r>
              <a:rPr lang="ja-JP" altLang="en-US" sz="2000" dirty="0"/>
              <a:t>空間電荷層の効果が大きくなる</a:t>
            </a:r>
            <a:endParaRPr lang="en-US" altLang="ja-JP" sz="2000" dirty="0"/>
          </a:p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r>
              <a:rPr lang="en-US" altLang="ja-JP" sz="2000" dirty="0" err="1"/>
              <a:t>AgBr</a:t>
            </a:r>
            <a:r>
              <a:rPr lang="ja-JP" altLang="en-US" sz="2000" dirty="0"/>
              <a:t>での空間電荷層の厚さ </a:t>
            </a:r>
            <a:r>
              <a:rPr lang="en-US" altLang="ja-JP" sz="2000" dirty="0"/>
              <a:t>= </a:t>
            </a:r>
            <a:r>
              <a:rPr lang="ja-JP" altLang="en-US" sz="2000" dirty="0"/>
              <a:t>だいたいサブナノメートル</a:t>
            </a:r>
            <a:br>
              <a:rPr lang="en-US" altLang="ja-JP" sz="2000" dirty="0"/>
            </a:br>
            <a:r>
              <a:rPr lang="ja-JP" altLang="en-US" sz="2000" dirty="0"/>
              <a:t>これより小さい結晶では、</a:t>
            </a:r>
            <a:br>
              <a:rPr lang="en-US" altLang="ja-JP" sz="2000" dirty="0"/>
            </a:br>
            <a:r>
              <a:rPr lang="ja-JP" altLang="en-US" sz="2000" dirty="0"/>
              <a:t>結晶すべてが空間電荷層の影響を受ける</a:t>
            </a:r>
            <a:endParaRPr lang="en-US" altLang="ja-JP" sz="2000" dirty="0"/>
          </a:p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endParaRPr lang="en-US" altLang="ja-JP" sz="2000" dirty="0"/>
          </a:p>
          <a:p>
            <a:pPr marL="273050" indent="-273050">
              <a:lnSpc>
                <a:spcPts val="3000"/>
              </a:lnSpc>
              <a:spcBef>
                <a:spcPts val="1000"/>
              </a:spcBef>
            </a:pPr>
            <a:r>
              <a:rPr lang="ja-JP" altLang="en-US" sz="2000" dirty="0"/>
              <a:t>　　超微粒子乳剤乳剤で顕著</a:t>
            </a:r>
            <a:endParaRPr lang="en-US" altLang="ja-JP" sz="2000" dirty="0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72E4455-6979-4F52-B287-D2BDFF14365D}"/>
              </a:ext>
            </a:extLst>
          </p:cNvPr>
          <p:cNvCxnSpPr/>
          <p:nvPr/>
        </p:nvCxnSpPr>
        <p:spPr>
          <a:xfrm>
            <a:off x="6876256" y="3019604"/>
            <a:ext cx="0" cy="29523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32269B-E799-4A4F-A911-FDE52B17D250}"/>
              </a:ext>
            </a:extLst>
          </p:cNvPr>
          <p:cNvSpPr txBox="1"/>
          <p:nvPr/>
        </p:nvSpPr>
        <p:spPr>
          <a:xfrm>
            <a:off x="6876256" y="3037602"/>
            <a:ext cx="2160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＋　－　＋　－　＋　－　＋　－　＋　－　＋　－　＋　－　＋　－　＋　－　＋　－　＋　－　＋</a:t>
            </a:r>
            <a:r>
              <a:rPr kumimoji="1" lang="ja-JP" altLang="en-US" dirty="0">
                <a:solidFill>
                  <a:srgbClr val="FF0000"/>
                </a:solidFill>
              </a:rPr>
              <a:t>　</a:t>
            </a:r>
            <a:r>
              <a:rPr kumimoji="1" lang="ja-JP" altLang="en-US" dirty="0"/>
              <a:t>－　＋　－　＋　－　＋　－　＋　－　＋　－　＋　－　＋　－　＋　－　＋　－　＋　－　＋　－　＋　－　＋　－　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A7CDD7-714C-4846-B115-8294BC5658F7}"/>
              </a:ext>
            </a:extLst>
          </p:cNvPr>
          <p:cNvSpPr txBox="1"/>
          <p:nvPr/>
        </p:nvSpPr>
        <p:spPr>
          <a:xfrm>
            <a:off x="6588228" y="2659564"/>
            <a:ext cx="79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表面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676058E-0C31-4814-B114-043A8F66ED2B}"/>
              </a:ext>
            </a:extLst>
          </p:cNvPr>
          <p:cNvSpPr/>
          <p:nvPr/>
        </p:nvSpPr>
        <p:spPr>
          <a:xfrm>
            <a:off x="6948264" y="3625869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DF6DC19-7FFC-407E-810E-E23D3D30BD2C}"/>
              </a:ext>
            </a:extLst>
          </p:cNvPr>
          <p:cNvCxnSpPr>
            <a:cxnSpLocks/>
          </p:cNvCxnSpPr>
          <p:nvPr/>
        </p:nvCxnSpPr>
        <p:spPr>
          <a:xfrm>
            <a:off x="7740352" y="4149080"/>
            <a:ext cx="216024" cy="72008"/>
          </a:xfrm>
          <a:prstGeom prst="straightConnector1">
            <a:avLst/>
          </a:prstGeom>
          <a:ln w="25400">
            <a:solidFill>
              <a:srgbClr val="FF000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9B971AF-413F-498A-8DB6-F4CBDA959C96}"/>
              </a:ext>
            </a:extLst>
          </p:cNvPr>
          <p:cNvSpPr/>
          <p:nvPr/>
        </p:nvSpPr>
        <p:spPr>
          <a:xfrm>
            <a:off x="7223340" y="3854790"/>
            <a:ext cx="517010" cy="294290"/>
          </a:xfrm>
          <a:custGeom>
            <a:avLst/>
            <a:gdLst>
              <a:gd name="connsiteX0" fmla="*/ 0 w 599090"/>
              <a:gd name="connsiteY0" fmla="*/ 0 h 294290"/>
              <a:gd name="connsiteX1" fmla="*/ 262759 w 599090"/>
              <a:gd name="connsiteY1" fmla="*/ 21021 h 294290"/>
              <a:gd name="connsiteX2" fmla="*/ 304800 w 599090"/>
              <a:gd name="connsiteY2" fmla="*/ 31531 h 294290"/>
              <a:gd name="connsiteX3" fmla="*/ 388883 w 599090"/>
              <a:gd name="connsiteY3" fmla="*/ 52552 h 294290"/>
              <a:gd name="connsiteX4" fmla="*/ 451945 w 599090"/>
              <a:gd name="connsiteY4" fmla="*/ 105103 h 294290"/>
              <a:gd name="connsiteX5" fmla="*/ 472966 w 599090"/>
              <a:gd name="connsiteY5" fmla="*/ 136634 h 294290"/>
              <a:gd name="connsiteX6" fmla="*/ 504497 w 599090"/>
              <a:gd name="connsiteY6" fmla="*/ 157655 h 294290"/>
              <a:gd name="connsiteX7" fmla="*/ 515007 w 599090"/>
              <a:gd name="connsiteY7" fmla="*/ 231228 h 294290"/>
              <a:gd name="connsiteX8" fmla="*/ 578069 w 599090"/>
              <a:gd name="connsiteY8" fmla="*/ 273269 h 294290"/>
              <a:gd name="connsiteX9" fmla="*/ 599090 w 599090"/>
              <a:gd name="connsiteY9" fmla="*/ 294290 h 29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9090" h="294290">
                <a:moveTo>
                  <a:pt x="0" y="0"/>
                </a:moveTo>
                <a:cubicBezTo>
                  <a:pt x="159236" y="26538"/>
                  <a:pt x="-53380" y="-6470"/>
                  <a:pt x="262759" y="21021"/>
                </a:cubicBezTo>
                <a:cubicBezTo>
                  <a:pt x="277150" y="22272"/>
                  <a:pt x="290699" y="28398"/>
                  <a:pt x="304800" y="31531"/>
                </a:cubicBezTo>
                <a:cubicBezTo>
                  <a:pt x="326395" y="36330"/>
                  <a:pt x="366341" y="41281"/>
                  <a:pt x="388883" y="52552"/>
                </a:cubicBezTo>
                <a:cubicBezTo>
                  <a:pt x="412506" y="64364"/>
                  <a:pt x="435340" y="85177"/>
                  <a:pt x="451945" y="105103"/>
                </a:cubicBezTo>
                <a:cubicBezTo>
                  <a:pt x="460032" y="114807"/>
                  <a:pt x="464034" y="127702"/>
                  <a:pt x="472966" y="136634"/>
                </a:cubicBezTo>
                <a:cubicBezTo>
                  <a:pt x="481898" y="145566"/>
                  <a:pt x="493987" y="150648"/>
                  <a:pt x="504497" y="157655"/>
                </a:cubicBezTo>
                <a:cubicBezTo>
                  <a:pt x="508000" y="182179"/>
                  <a:pt x="501707" y="210328"/>
                  <a:pt x="515007" y="231228"/>
                </a:cubicBezTo>
                <a:cubicBezTo>
                  <a:pt x="528570" y="252542"/>
                  <a:pt x="560205" y="255405"/>
                  <a:pt x="578069" y="273269"/>
                </a:cubicBezTo>
                <a:lnTo>
                  <a:pt x="599090" y="29429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DDF9CC8-E076-4060-B109-C5BEE8D62E0F}"/>
              </a:ext>
            </a:extLst>
          </p:cNvPr>
          <p:cNvSpPr txBox="1"/>
          <p:nvPr/>
        </p:nvSpPr>
        <p:spPr>
          <a:xfrm>
            <a:off x="7200292" y="6021288"/>
            <a:ext cx="147616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全体が</a:t>
            </a:r>
            <a:br>
              <a:rPr kumimoji="1" lang="en-US" altLang="ja-JP" dirty="0"/>
            </a:br>
            <a:r>
              <a:rPr kumimoji="1" lang="ja-JP" altLang="en-US" dirty="0"/>
              <a:t>空間電荷層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38C86EE-E106-F187-143C-DAA79A900B60}"/>
              </a:ext>
            </a:extLst>
          </p:cNvPr>
          <p:cNvCxnSpPr/>
          <p:nvPr/>
        </p:nvCxnSpPr>
        <p:spPr>
          <a:xfrm>
            <a:off x="8820472" y="3019604"/>
            <a:ext cx="0" cy="29523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BDD819-A336-E3A6-3C5A-773D6871E57C}"/>
              </a:ext>
            </a:extLst>
          </p:cNvPr>
          <p:cNvSpPr txBox="1"/>
          <p:nvPr/>
        </p:nvSpPr>
        <p:spPr>
          <a:xfrm>
            <a:off x="8424430" y="2636912"/>
            <a:ext cx="79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表面</a:t>
            </a:r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95381263-003C-511F-BF91-2E2AEBBD883A}"/>
              </a:ext>
            </a:extLst>
          </p:cNvPr>
          <p:cNvSpPr/>
          <p:nvPr/>
        </p:nvSpPr>
        <p:spPr>
          <a:xfrm>
            <a:off x="1611707" y="4941168"/>
            <a:ext cx="360035" cy="235335"/>
          </a:xfrm>
          <a:prstGeom prst="down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051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1736DCC-89CF-28CE-E3AD-766D7A7541AC}"/>
              </a:ext>
            </a:extLst>
          </p:cNvPr>
          <p:cNvSpPr txBox="1"/>
          <p:nvPr/>
        </p:nvSpPr>
        <p:spPr>
          <a:xfrm>
            <a:off x="755576" y="1340768"/>
            <a:ext cx="7056784" cy="460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フレンケル欠陥と、ショットキ－欠陥</a:t>
            </a:r>
          </a:p>
          <a:p>
            <a:pPr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　　　イオン結晶における欠陥</a:t>
            </a:r>
          </a:p>
          <a:p>
            <a:pPr>
              <a:lnSpc>
                <a:spcPts val="3000"/>
              </a:lnSpc>
              <a:spcBef>
                <a:spcPts val="500"/>
              </a:spcBef>
            </a:pPr>
            <a:r>
              <a:rPr lang="en-US" altLang="ja-JP" dirty="0"/>
              <a:t>Gibbs</a:t>
            </a:r>
            <a:r>
              <a:rPr lang="ja-JP" altLang="en-US" dirty="0"/>
              <a:t>の自由エネルギー変化△</a:t>
            </a:r>
            <a:r>
              <a:rPr lang="ja-JP" altLang="en-US" i="1" dirty="0"/>
              <a:t>Ｇ </a:t>
            </a:r>
            <a:r>
              <a:rPr lang="ja-JP" altLang="en-US" dirty="0"/>
              <a:t>に基づく欠陥 </a:t>
            </a:r>
            <a:r>
              <a:rPr lang="en-US" altLang="ja-JP" dirty="0"/>
              <a:t>= </a:t>
            </a:r>
            <a:r>
              <a:rPr lang="ja-JP" altLang="en-US" dirty="0"/>
              <a:t>熱力学的欠陥</a:t>
            </a:r>
            <a:endParaRPr lang="en-US" altLang="ja-JP" dirty="0"/>
          </a:p>
          <a:p>
            <a:pPr marL="982663" indent="-530225">
              <a:lnSpc>
                <a:spcPts val="3000"/>
              </a:lnSpc>
            </a:pPr>
            <a:r>
              <a:rPr lang="ja-JP" altLang="en-US" dirty="0"/>
              <a:t>△</a:t>
            </a:r>
            <a:r>
              <a:rPr lang="ja-JP" altLang="en-US" i="1" dirty="0"/>
              <a:t>Ｇ </a:t>
            </a:r>
            <a:r>
              <a:rPr lang="ja-JP" altLang="en-US" dirty="0"/>
              <a:t>＝△</a:t>
            </a:r>
            <a:r>
              <a:rPr lang="ja-JP" altLang="en-US" i="1" dirty="0"/>
              <a:t>Ｈ </a:t>
            </a:r>
            <a:r>
              <a:rPr lang="ja-JP" altLang="en-US" dirty="0"/>
              <a:t>－</a:t>
            </a:r>
            <a:r>
              <a:rPr lang="ja-JP" altLang="en-US" i="1" dirty="0"/>
              <a:t>Ｔ</a:t>
            </a:r>
            <a:r>
              <a:rPr lang="ja-JP" altLang="en-US" dirty="0"/>
              <a:t>△</a:t>
            </a:r>
            <a:r>
              <a:rPr lang="ja-JP" altLang="en-US" i="1" dirty="0"/>
              <a:t>Ｓ</a:t>
            </a:r>
            <a:br>
              <a:rPr lang="en-US" altLang="ja-JP" dirty="0"/>
            </a:br>
            <a:r>
              <a:rPr lang="ja-JP" altLang="en-US" dirty="0"/>
              <a:t>△</a:t>
            </a:r>
            <a:r>
              <a:rPr lang="ja-JP" altLang="en-US" i="1" dirty="0"/>
              <a:t>Ｈ </a:t>
            </a:r>
            <a:r>
              <a:rPr lang="en-US" altLang="ja-JP" dirty="0"/>
              <a:t>= </a:t>
            </a:r>
            <a:r>
              <a:rPr lang="ja-JP" altLang="en-US" dirty="0"/>
              <a:t>エンタルピー</a:t>
            </a:r>
            <a:r>
              <a:rPr lang="en-US" altLang="ja-JP" dirty="0"/>
              <a:t>(enthalpy)</a:t>
            </a:r>
            <a:r>
              <a:rPr lang="ja-JP" altLang="en-US" dirty="0"/>
              <a:t>変化</a:t>
            </a:r>
            <a:br>
              <a:rPr lang="en-US" altLang="ja-JP" dirty="0"/>
            </a:br>
            <a:r>
              <a:rPr lang="ja-JP" altLang="en-US" i="1" dirty="0"/>
              <a:t>Ｔ</a:t>
            </a:r>
            <a:r>
              <a:rPr lang="ja-JP" altLang="en-US" dirty="0"/>
              <a:t> </a:t>
            </a:r>
            <a:r>
              <a:rPr lang="en-US" altLang="ja-JP" dirty="0"/>
              <a:t>= </a:t>
            </a:r>
            <a:r>
              <a:rPr lang="ja-JP" altLang="en-US" dirty="0"/>
              <a:t>絶対温度</a:t>
            </a:r>
            <a:br>
              <a:rPr lang="en-US" altLang="ja-JP" dirty="0"/>
            </a:br>
            <a:r>
              <a:rPr lang="ja-JP" altLang="en-US" dirty="0"/>
              <a:t>△</a:t>
            </a:r>
            <a:r>
              <a:rPr lang="ja-JP" altLang="en-US" i="1" dirty="0"/>
              <a:t>Ｓ</a:t>
            </a:r>
            <a:r>
              <a:rPr lang="ja-JP" altLang="en-US" dirty="0"/>
              <a:t> </a:t>
            </a:r>
            <a:r>
              <a:rPr lang="en-US" altLang="ja-JP" dirty="0"/>
              <a:t>= </a:t>
            </a:r>
            <a:r>
              <a:rPr lang="ja-JP" altLang="en-US" dirty="0"/>
              <a:t>エントロピー</a:t>
            </a:r>
            <a:r>
              <a:rPr lang="en-US" altLang="ja-JP" dirty="0"/>
              <a:t>(entropy)</a:t>
            </a:r>
            <a:r>
              <a:rPr lang="ja-JP" altLang="en-US" dirty="0"/>
              <a:t>変化</a:t>
            </a:r>
          </a:p>
          <a:p>
            <a:pPr marL="717550" indent="-265113"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系は△</a:t>
            </a:r>
            <a:r>
              <a:rPr lang="ja-JP" altLang="en-US" i="1" dirty="0"/>
              <a:t>Ｇ </a:t>
            </a:r>
            <a:r>
              <a:rPr lang="ja-JP" altLang="en-US" dirty="0"/>
              <a:t>が小さくなる方向に動く</a:t>
            </a:r>
            <a:endParaRPr lang="en-US" altLang="ja-JP" dirty="0"/>
          </a:p>
          <a:p>
            <a:pPr marL="265113" indent="-265113"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エントロピーが増大すると△</a:t>
            </a:r>
            <a:r>
              <a:rPr lang="ja-JP" altLang="en-US" i="1" dirty="0"/>
              <a:t>Ｇ </a:t>
            </a:r>
            <a:r>
              <a:rPr lang="ja-JP" altLang="en-US" dirty="0"/>
              <a:t>が小さくなる</a:t>
            </a:r>
            <a:br>
              <a:rPr lang="en-US" altLang="ja-JP" dirty="0"/>
            </a:br>
            <a:r>
              <a:rPr lang="ja-JP" altLang="en-US" dirty="0"/>
              <a:t>→　欠陥を作った方が△</a:t>
            </a:r>
            <a:r>
              <a:rPr lang="ja-JP" altLang="en-US" i="1" dirty="0"/>
              <a:t>Ｇ </a:t>
            </a:r>
            <a:r>
              <a:rPr lang="ja-JP" altLang="en-US" dirty="0"/>
              <a:t>が小さくなる</a:t>
            </a:r>
            <a:endParaRPr lang="en-US" altLang="ja-JP" dirty="0"/>
          </a:p>
          <a:p>
            <a:pPr marL="717550" indent="-265113">
              <a:lnSpc>
                <a:spcPts val="3000"/>
              </a:lnSpc>
              <a:spcBef>
                <a:spcPts val="500"/>
              </a:spcBef>
            </a:pPr>
            <a:endParaRPr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CD29B06-3486-4CD9-9DAC-0DC2CFE1FB25}"/>
              </a:ext>
            </a:extLst>
          </p:cNvPr>
          <p:cNvSpPr txBox="1"/>
          <p:nvPr/>
        </p:nvSpPr>
        <p:spPr>
          <a:xfrm>
            <a:off x="-24462" y="188640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1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点欠陥</a:t>
            </a:r>
          </a:p>
        </p:txBody>
      </p:sp>
    </p:spTree>
    <p:extLst>
      <p:ext uri="{BB962C8B-B14F-4D97-AF65-F5344CB8AC3E}">
        <p14:creationId xmlns:p14="http://schemas.microsoft.com/office/powerpoint/2010/main" val="863896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1736DCC-89CF-28CE-E3AD-766D7A7541AC}"/>
              </a:ext>
            </a:extLst>
          </p:cNvPr>
          <p:cNvSpPr txBox="1"/>
          <p:nvPr/>
        </p:nvSpPr>
        <p:spPr>
          <a:xfrm>
            <a:off x="611560" y="692696"/>
            <a:ext cx="8280920" cy="531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438" indent="-452438">
              <a:lnSpc>
                <a:spcPts val="3000"/>
              </a:lnSpc>
              <a:spcBef>
                <a:spcPts val="1500"/>
              </a:spcBef>
            </a:pPr>
            <a:r>
              <a:rPr lang="ja-JP" altLang="en-US" dirty="0"/>
              <a:t>エントロピー </a:t>
            </a:r>
            <a:r>
              <a:rPr lang="en-US" altLang="ja-JP" dirty="0"/>
              <a:t>= </a:t>
            </a:r>
            <a:r>
              <a:rPr lang="ja-JP" altLang="en-US" dirty="0"/>
              <a:t>乱雑さを表す物理量</a:t>
            </a:r>
            <a:br>
              <a:rPr lang="en-US" altLang="ja-JP" dirty="0"/>
            </a:br>
            <a:r>
              <a:rPr lang="ja-JP" altLang="en-US" dirty="0"/>
              <a:t>どのくらい整っているか、乱れているかを数値として表す</a:t>
            </a:r>
            <a:endParaRPr lang="en-US" altLang="ja-JP" dirty="0"/>
          </a:p>
          <a:p>
            <a:pPr marL="452438" indent="-452438">
              <a:lnSpc>
                <a:spcPts val="3000"/>
              </a:lnSpc>
              <a:spcBef>
                <a:spcPts val="1500"/>
              </a:spcBef>
            </a:pPr>
            <a:r>
              <a:rPr lang="ja-JP" altLang="en-US" dirty="0"/>
              <a:t>エントロピーの増大 </a:t>
            </a:r>
            <a:r>
              <a:rPr lang="en-US" altLang="ja-JP" dirty="0"/>
              <a:t>= </a:t>
            </a:r>
            <a:r>
              <a:rPr lang="ja-JP" altLang="en-US" dirty="0"/>
              <a:t>乱雑さの増大　⇒</a:t>
            </a:r>
            <a:r>
              <a:rPr lang="en-US" altLang="ja-JP" dirty="0"/>
              <a:t> </a:t>
            </a:r>
            <a:r>
              <a:rPr lang="ja-JP" altLang="en-US" dirty="0"/>
              <a:t>△</a:t>
            </a:r>
            <a:r>
              <a:rPr lang="ja-JP" altLang="en-US" i="1" dirty="0"/>
              <a:t>Ｇ </a:t>
            </a:r>
            <a:r>
              <a:rPr lang="ja-JP" altLang="en-US" dirty="0"/>
              <a:t>の低下</a:t>
            </a:r>
            <a:br>
              <a:rPr lang="en-US" altLang="ja-JP" dirty="0"/>
            </a:br>
            <a:endParaRPr lang="en-US" altLang="ja-JP" dirty="0"/>
          </a:p>
          <a:p>
            <a:pPr marL="452438" indent="-452438">
              <a:lnSpc>
                <a:spcPts val="3000"/>
              </a:lnSpc>
              <a:spcBef>
                <a:spcPts val="1500"/>
              </a:spcBef>
            </a:pPr>
            <a:endParaRPr lang="en-US" altLang="ja-JP" dirty="0"/>
          </a:p>
          <a:p>
            <a:pPr marL="452438" indent="-452438">
              <a:lnSpc>
                <a:spcPts val="3000"/>
              </a:lnSpc>
              <a:spcBef>
                <a:spcPts val="1500"/>
              </a:spcBef>
            </a:pPr>
            <a:endParaRPr lang="en-US" altLang="ja-JP" dirty="0"/>
          </a:p>
          <a:p>
            <a:pPr marL="452438" indent="-452438">
              <a:lnSpc>
                <a:spcPts val="3000"/>
              </a:lnSpc>
              <a:spcBef>
                <a:spcPts val="1500"/>
              </a:spcBef>
            </a:pPr>
            <a:endParaRPr lang="en-US" altLang="ja-JP" dirty="0"/>
          </a:p>
          <a:p>
            <a:pPr marL="452438" indent="-452438">
              <a:lnSpc>
                <a:spcPts val="3000"/>
              </a:lnSpc>
              <a:spcBef>
                <a:spcPts val="1500"/>
              </a:spcBef>
            </a:pPr>
            <a:r>
              <a:rPr lang="ja-JP" altLang="en-US" dirty="0"/>
              <a:t>格子点の原子が無くなる </a:t>
            </a:r>
            <a:r>
              <a:rPr lang="en-US" altLang="ja-JP" dirty="0"/>
              <a:t>= </a:t>
            </a:r>
            <a:r>
              <a:rPr lang="ja-JP" altLang="en-US" dirty="0"/>
              <a:t>エントロピーの増大（乱雑になる）</a:t>
            </a:r>
            <a:br>
              <a:rPr lang="en-US" altLang="ja-JP" dirty="0"/>
            </a:br>
            <a:r>
              <a:rPr lang="ja-JP" altLang="en-US" dirty="0"/>
              <a:t>そのためには、格子点の原子が</a:t>
            </a:r>
            <a:endParaRPr lang="en-US" altLang="ja-JP" dirty="0"/>
          </a:p>
          <a:p>
            <a:pPr marL="896938" indent="-361950">
              <a:lnSpc>
                <a:spcPts val="3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ja-JP" altLang="en-US" dirty="0"/>
              <a:t>格子間に移動して、空孔を残す</a:t>
            </a:r>
            <a:endParaRPr lang="en-US" altLang="ja-JP" dirty="0"/>
          </a:p>
          <a:p>
            <a:pPr marL="896938" indent="-361950">
              <a:lnSpc>
                <a:spcPts val="3000"/>
              </a:lnSpc>
              <a:buFont typeface="+mj-lt"/>
              <a:buAutoNum type="arabicPeriod"/>
            </a:pPr>
            <a:r>
              <a:rPr lang="ja-JP" altLang="en-US" dirty="0"/>
              <a:t>表面に移動して、空孔を残す　　　　どちらが有利か？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CD29B06-3486-4CD9-9DAC-0DC2CFE1FB25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1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点欠陥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0C99F43-2756-4056-8C83-853831735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348880"/>
            <a:ext cx="1447800" cy="14478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9DD4063-E50A-4BB1-AC05-61D27E240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440" y="2348880"/>
            <a:ext cx="1447800" cy="14478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BFACBA-9885-4397-B0BD-8E69BAE48739}"/>
              </a:ext>
            </a:extLst>
          </p:cNvPr>
          <p:cNvSpPr txBox="1"/>
          <p:nvPr/>
        </p:nvSpPr>
        <p:spPr>
          <a:xfrm>
            <a:off x="2483768" y="274961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乱雑さが小さい</a:t>
            </a:r>
            <a:br>
              <a:rPr kumimoji="1" lang="en-US" altLang="ja-JP" dirty="0"/>
            </a:b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エントロピーが小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8B8CF96-5CF9-42BC-9B78-0BC61E6EA2DE}"/>
              </a:ext>
            </a:extLst>
          </p:cNvPr>
          <p:cNvSpPr txBox="1"/>
          <p:nvPr/>
        </p:nvSpPr>
        <p:spPr>
          <a:xfrm>
            <a:off x="6804248" y="271066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乱雑さが大きい</a:t>
            </a:r>
            <a:br>
              <a:rPr kumimoji="1" lang="en-US" altLang="ja-JP" dirty="0"/>
            </a:b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エントロピーが大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8700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1736DCC-89CF-28CE-E3AD-766D7A7541AC}"/>
              </a:ext>
            </a:extLst>
          </p:cNvPr>
          <p:cNvSpPr txBox="1"/>
          <p:nvPr/>
        </p:nvSpPr>
        <p:spPr>
          <a:xfrm>
            <a:off x="611560" y="548680"/>
            <a:ext cx="8532440" cy="327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ts val="3600"/>
              </a:lnSpc>
            </a:pPr>
            <a:r>
              <a:rPr lang="ja-JP" altLang="en-US" dirty="0"/>
              <a:t>イオン結晶の点欠陥 </a:t>
            </a:r>
            <a:r>
              <a:rPr lang="en-US" altLang="ja-JP" dirty="0"/>
              <a:t>= 2</a:t>
            </a:r>
            <a:r>
              <a:rPr lang="ja-JP" altLang="en-US" dirty="0"/>
              <a:t>種類</a:t>
            </a:r>
            <a:endParaRPr lang="en-US" altLang="ja-JP" dirty="0"/>
          </a:p>
          <a:p>
            <a:pPr marL="268288" indent="-268288">
              <a:lnSpc>
                <a:spcPts val="3600"/>
              </a:lnSpc>
            </a:pPr>
            <a:r>
              <a:rPr lang="ja-JP" altLang="en-US" dirty="0"/>
              <a:t>フレンケル欠陥</a:t>
            </a:r>
            <a:r>
              <a:rPr lang="en-US" altLang="ja-JP" dirty="0"/>
              <a:t>(Frenkel defect)</a:t>
            </a:r>
            <a:r>
              <a:rPr lang="ja-JP" altLang="en-US" dirty="0"/>
              <a:t>：　空格子点＋格子間イオン</a:t>
            </a:r>
          </a:p>
          <a:p>
            <a:pPr>
              <a:lnSpc>
                <a:spcPts val="3300"/>
              </a:lnSpc>
            </a:pPr>
            <a:r>
              <a:rPr lang="ja-JP" altLang="en-US" dirty="0"/>
              <a:t>　　　　　　陽イオンが格子間へ　　結晶の密度は不変　　陰イオンは大きいので入れない</a:t>
            </a:r>
          </a:p>
          <a:p>
            <a:pPr>
              <a:lnSpc>
                <a:spcPts val="3300"/>
              </a:lnSpc>
            </a:pPr>
            <a:r>
              <a:rPr lang="ja-JP" altLang="en-US" dirty="0"/>
              <a:t>　　　　　　陽イオン副格子が不完全</a:t>
            </a:r>
          </a:p>
          <a:p>
            <a:pPr marL="268288" indent="-268288">
              <a:lnSpc>
                <a:spcPts val="3600"/>
              </a:lnSpc>
              <a:spcBef>
                <a:spcPts val="1200"/>
              </a:spcBef>
            </a:pPr>
            <a:r>
              <a:rPr lang="ja-JP" altLang="en-US" dirty="0"/>
              <a:t>ショットキ－欠陥</a:t>
            </a:r>
            <a:r>
              <a:rPr lang="en-US" altLang="ja-JP" dirty="0"/>
              <a:t>(Schottky defect) </a:t>
            </a:r>
            <a:r>
              <a:rPr lang="ja-JP" altLang="en-US" dirty="0"/>
              <a:t>：　陽イオン空格子点＋陰イオン空格子点</a:t>
            </a:r>
          </a:p>
          <a:p>
            <a:pPr>
              <a:lnSpc>
                <a:spcPts val="3300"/>
              </a:lnSpc>
            </a:pPr>
            <a:r>
              <a:rPr lang="ja-JP" altLang="en-US" dirty="0"/>
              <a:t>　　　　　　両方のイオンが表面へ移動 　　結晶の密度が減少　　</a:t>
            </a:r>
            <a:endParaRPr lang="en-US" altLang="ja-JP" dirty="0"/>
          </a:p>
          <a:p>
            <a:pPr>
              <a:lnSpc>
                <a:spcPts val="3300"/>
              </a:lnSpc>
            </a:pPr>
            <a:r>
              <a:rPr lang="ja-JP" altLang="en-US" dirty="0"/>
              <a:t>　　　　　　両方のイオンの副格子が不完全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CD29B06-3486-4CD9-9DAC-0DC2CFE1FB25}"/>
              </a:ext>
            </a:extLst>
          </p:cNvPr>
          <p:cNvSpPr txBox="1"/>
          <p:nvPr/>
        </p:nvSpPr>
        <p:spPr>
          <a:xfrm>
            <a:off x="-129716" y="-27384"/>
            <a:ext cx="4197660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1</a:t>
            </a:r>
            <a:r>
              <a:rPr kumimoji="1" lang="ja-JP" altLang="en-US" sz="2000" dirty="0" err="1"/>
              <a:t>．</a:t>
            </a:r>
            <a:r>
              <a:rPr kumimoji="1" lang="ja-JP" altLang="en-US" sz="2000" dirty="0"/>
              <a:t>点欠陥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33202" y="2959184"/>
            <a:ext cx="2684678" cy="444764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195736" y="651605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フレンケル欠陥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0" y="65160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ショットキー欠陥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138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E15FE7A-B86B-C6C6-959C-C7E2A53F1CA3}"/>
              </a:ext>
            </a:extLst>
          </p:cNvPr>
          <p:cNvSpPr txBox="1">
            <a:spLocks noChangeAspect="1"/>
          </p:cNvSpPr>
          <p:nvPr/>
        </p:nvSpPr>
        <p:spPr>
          <a:xfrm>
            <a:off x="467545" y="709408"/>
            <a:ext cx="8629422" cy="5887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dirty="0"/>
              <a:t>ＡＢ型結晶のフレンケル欠陥の数　</a:t>
            </a:r>
          </a:p>
          <a:p>
            <a:pPr>
              <a:lnSpc>
                <a:spcPts val="2500"/>
              </a:lnSpc>
            </a:pPr>
            <a:r>
              <a:rPr lang="ja-JP" altLang="en-US" dirty="0"/>
              <a:t> </a:t>
            </a:r>
            <a:endParaRPr lang="en-US" altLang="ja-JP" dirty="0"/>
          </a:p>
          <a:p>
            <a:pPr>
              <a:lnSpc>
                <a:spcPts val="2500"/>
              </a:lnSpc>
            </a:pPr>
            <a:r>
              <a:rPr lang="ja-JP" altLang="en-US" dirty="0"/>
              <a:t>　　</a:t>
            </a:r>
          </a:p>
          <a:p>
            <a:pPr marL="715963">
              <a:lnSpc>
                <a:spcPts val="3000"/>
              </a:lnSpc>
              <a:spcBef>
                <a:spcPts val="2000"/>
              </a:spcBef>
            </a:pPr>
            <a:r>
              <a:rPr lang="ja-JP" altLang="en-US" i="1" dirty="0"/>
              <a:t>ｎ</a:t>
            </a:r>
            <a:r>
              <a:rPr lang="en-US" altLang="ja-JP" i="1" baseline="-25000" dirty="0"/>
              <a:t>f</a:t>
            </a:r>
            <a:r>
              <a:rPr lang="en-US" altLang="ja-JP" dirty="0"/>
              <a:t> </a:t>
            </a:r>
            <a:r>
              <a:rPr lang="ja-JP" altLang="en-US" dirty="0"/>
              <a:t>：</a:t>
            </a:r>
            <a:r>
              <a:rPr lang="en-US" altLang="ja-JP" i="1" dirty="0"/>
              <a:t>T</a:t>
            </a:r>
            <a:r>
              <a:rPr lang="en-US" altLang="ja-JP" dirty="0"/>
              <a:t> (K) </a:t>
            </a:r>
            <a:r>
              <a:rPr lang="ja-JP" altLang="en-US" dirty="0"/>
              <a:t>における単位体積中のフレンケル欠陥の数 　　　　　</a:t>
            </a:r>
            <a:endParaRPr lang="en-US" altLang="ja-JP" dirty="0"/>
          </a:p>
          <a:p>
            <a:pPr marL="715963">
              <a:lnSpc>
                <a:spcPts val="3000"/>
              </a:lnSpc>
            </a:pPr>
            <a:r>
              <a:rPr lang="ja-JP" altLang="en-US" i="1" dirty="0"/>
              <a:t>Ｎ</a:t>
            </a:r>
            <a:r>
              <a:rPr lang="ja-JP" altLang="en-US" dirty="0"/>
              <a:t>　：単位体積中の格子点の数</a:t>
            </a:r>
            <a:endParaRPr lang="en-US" altLang="ja-JP" dirty="0"/>
          </a:p>
          <a:p>
            <a:pPr marL="715963">
              <a:lnSpc>
                <a:spcPts val="3000"/>
              </a:lnSpc>
            </a:pPr>
            <a:r>
              <a:rPr lang="ja-JP" altLang="en-US" i="1" dirty="0"/>
              <a:t>Ｎ </a:t>
            </a:r>
            <a:r>
              <a:rPr lang="en-US" altLang="ja-JP" i="1" dirty="0"/>
              <a:t>’</a:t>
            </a:r>
            <a:r>
              <a:rPr lang="ja-JP" altLang="en-US" dirty="0"/>
              <a:t> ：単位体積中の利用できる格子間位置の数</a:t>
            </a:r>
            <a:endParaRPr lang="en-US" altLang="ja-JP" dirty="0"/>
          </a:p>
          <a:p>
            <a:pPr marL="715963">
              <a:lnSpc>
                <a:spcPts val="3000"/>
              </a:lnSpc>
            </a:pPr>
            <a:r>
              <a:rPr lang="ja-JP" altLang="en-US" i="1" dirty="0" err="1"/>
              <a:t>ｗ</a:t>
            </a:r>
            <a:r>
              <a:rPr lang="en-US" altLang="ja-JP" i="1" baseline="-25000" dirty="0"/>
              <a:t>f</a:t>
            </a:r>
            <a:r>
              <a:rPr lang="en-US" altLang="ja-JP" i="1" dirty="0"/>
              <a:t> </a:t>
            </a:r>
            <a:r>
              <a:rPr lang="ja-JP" altLang="en-US" dirty="0"/>
              <a:t>：１個の欠陥を生じるのに必要なエネルギ－</a:t>
            </a:r>
          </a:p>
          <a:p>
            <a:pPr>
              <a:lnSpc>
                <a:spcPts val="3000"/>
              </a:lnSpc>
            </a:pPr>
            <a:r>
              <a:rPr lang="ja-JP" altLang="en-US" dirty="0"/>
              <a:t>　　　　　</a:t>
            </a:r>
            <a:r>
              <a:rPr lang="ja-JP" altLang="en-US" i="1" dirty="0" err="1"/>
              <a:t>ｋ</a:t>
            </a:r>
            <a:r>
              <a:rPr lang="en-US" altLang="ja-JP" i="1" baseline="-25000" dirty="0"/>
              <a:t>B</a:t>
            </a:r>
            <a:r>
              <a:rPr lang="ja-JP" altLang="en-US" dirty="0"/>
              <a:t>　：ボルツマン定数</a:t>
            </a:r>
          </a:p>
          <a:p>
            <a:pPr>
              <a:lnSpc>
                <a:spcPts val="3000"/>
              </a:lnSpc>
              <a:spcBef>
                <a:spcPts val="1000"/>
              </a:spcBef>
            </a:pPr>
            <a:r>
              <a:rPr lang="ja-JP" altLang="en-US" dirty="0"/>
              <a:t>この式の導出</a:t>
            </a:r>
          </a:p>
          <a:p>
            <a:pPr>
              <a:lnSpc>
                <a:spcPts val="3000"/>
              </a:lnSpc>
            </a:pPr>
            <a:r>
              <a:rPr lang="ja-JP" altLang="en-US" dirty="0"/>
              <a:t>　　</a:t>
            </a:r>
            <a:r>
              <a:rPr lang="ja-JP" altLang="en-US" i="1" dirty="0"/>
              <a:t>ｎ</a:t>
            </a:r>
            <a:r>
              <a:rPr lang="ja-JP" altLang="en-US" dirty="0"/>
              <a:t>　</a:t>
            </a:r>
            <a:r>
              <a:rPr lang="en-US" altLang="ja-JP" dirty="0"/>
              <a:t>: </a:t>
            </a:r>
            <a:r>
              <a:rPr lang="ja-JP" altLang="en-US" i="1" dirty="0"/>
              <a:t>Ｔ</a:t>
            </a:r>
            <a:r>
              <a:rPr lang="ja-JP" altLang="en-US" dirty="0"/>
              <a:t> </a:t>
            </a:r>
            <a:r>
              <a:rPr lang="en-US" altLang="ja-JP" dirty="0"/>
              <a:t>K </a:t>
            </a:r>
            <a:r>
              <a:rPr lang="ja-JP" altLang="en-US" dirty="0"/>
              <a:t>で熱平衡状態で格子間位置に入っている陽イオンの数</a:t>
            </a:r>
          </a:p>
          <a:p>
            <a:pPr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　　</a:t>
            </a:r>
            <a:r>
              <a:rPr lang="ja-JP" altLang="en-US" i="1" dirty="0"/>
              <a:t>Ｐ</a:t>
            </a:r>
            <a:r>
              <a:rPr lang="ja-JP" altLang="en-US" dirty="0"/>
              <a:t>’</a:t>
            </a:r>
            <a:r>
              <a:rPr lang="en-US" altLang="ja-JP" dirty="0"/>
              <a:t>: </a:t>
            </a:r>
            <a:r>
              <a:rPr lang="ja-JP" altLang="en-US" i="1" dirty="0"/>
              <a:t>ｎ </a:t>
            </a:r>
            <a:r>
              <a:rPr lang="ja-JP" altLang="en-US" dirty="0"/>
              <a:t>個の陽イオンを</a:t>
            </a:r>
            <a:r>
              <a:rPr lang="ja-JP" altLang="en-US" i="1" dirty="0"/>
              <a:t>Ｎ </a:t>
            </a:r>
            <a:r>
              <a:rPr lang="ja-JP" altLang="en-US" dirty="0"/>
              <a:t>’個の格子間に入れる仕方の数 </a:t>
            </a:r>
            <a:r>
              <a:rPr lang="en-US" altLang="ja-JP" dirty="0"/>
              <a:t>= </a:t>
            </a:r>
            <a:r>
              <a:rPr lang="en-US" altLang="ja-JP" i="1" baseline="-25000" dirty="0" err="1"/>
              <a:t>N</a:t>
            </a:r>
            <a:r>
              <a:rPr lang="en-US" altLang="ja-JP" baseline="-25000" dirty="0" err="1"/>
              <a:t>’</a:t>
            </a:r>
            <a:r>
              <a:rPr lang="en-US" altLang="ja-JP" dirty="0" err="1"/>
              <a:t>C</a:t>
            </a:r>
            <a:r>
              <a:rPr lang="en-US" altLang="ja-JP" i="1" baseline="-25000" dirty="0" err="1"/>
              <a:t>n</a:t>
            </a:r>
            <a:r>
              <a:rPr lang="en-US" altLang="ja-JP" dirty="0"/>
              <a:t> = </a:t>
            </a:r>
            <a:r>
              <a:rPr lang="en-US" altLang="ja-JP" i="1" dirty="0"/>
              <a:t>N’</a:t>
            </a:r>
            <a:r>
              <a:rPr lang="en-US" altLang="ja-JP" dirty="0"/>
              <a:t>!/</a:t>
            </a:r>
            <a:r>
              <a:rPr lang="en-US" altLang="ja-JP" i="1" dirty="0"/>
              <a:t>n</a:t>
            </a:r>
            <a:r>
              <a:rPr lang="en-US" altLang="ja-JP" dirty="0"/>
              <a:t>!(</a:t>
            </a:r>
            <a:r>
              <a:rPr lang="en-US" altLang="ja-JP" i="1" dirty="0"/>
              <a:t>N’</a:t>
            </a:r>
            <a:r>
              <a:rPr lang="en-US" altLang="ja-JP" dirty="0"/>
              <a:t>-</a:t>
            </a:r>
            <a:r>
              <a:rPr lang="en-US" altLang="ja-JP" i="1" dirty="0"/>
              <a:t>n</a:t>
            </a:r>
            <a:r>
              <a:rPr lang="en-US" altLang="ja-JP" dirty="0"/>
              <a:t>)!</a:t>
            </a:r>
            <a:endParaRPr lang="ja-JP" altLang="en-US" dirty="0"/>
          </a:p>
          <a:p>
            <a:pPr marL="1166813" indent="-1166813">
              <a:lnSpc>
                <a:spcPts val="3000"/>
              </a:lnSpc>
              <a:spcBef>
                <a:spcPts val="500"/>
              </a:spcBef>
            </a:pPr>
            <a:r>
              <a:rPr lang="ja-JP" altLang="en-US" dirty="0"/>
              <a:t>　　</a:t>
            </a:r>
            <a:r>
              <a:rPr lang="ja-JP" altLang="en-US" i="1" dirty="0"/>
              <a:t>Ｐ</a:t>
            </a:r>
            <a:r>
              <a:rPr lang="ja-JP" altLang="en-US" dirty="0"/>
              <a:t>　</a:t>
            </a:r>
            <a:r>
              <a:rPr lang="en-US" altLang="ja-JP" dirty="0"/>
              <a:t>: </a:t>
            </a:r>
            <a:r>
              <a:rPr lang="ja-JP" altLang="en-US" i="1" dirty="0"/>
              <a:t>ｎ</a:t>
            </a:r>
            <a:r>
              <a:rPr lang="en-US" altLang="ja-JP" i="1" dirty="0"/>
              <a:t> </a:t>
            </a:r>
            <a:r>
              <a:rPr lang="ja-JP" altLang="en-US" dirty="0"/>
              <a:t>個の陽イオン空格子点を</a:t>
            </a:r>
            <a:r>
              <a:rPr lang="ja-JP" altLang="en-US" i="1" dirty="0"/>
              <a:t>Ｎ </a:t>
            </a:r>
            <a:r>
              <a:rPr lang="ja-JP" altLang="en-US" dirty="0"/>
              <a:t>個の格子点に配置させる仕方の数</a:t>
            </a:r>
            <a:br>
              <a:rPr lang="en-US" altLang="ja-JP" dirty="0"/>
            </a:br>
            <a:r>
              <a:rPr lang="ja-JP" altLang="en-US" dirty="0"/>
              <a:t> </a:t>
            </a:r>
            <a:r>
              <a:rPr lang="en-US" altLang="ja-JP" dirty="0"/>
              <a:t>= </a:t>
            </a:r>
            <a:r>
              <a:rPr lang="en-US" altLang="ja-JP" i="1" baseline="-25000" dirty="0" err="1"/>
              <a:t>N</a:t>
            </a:r>
            <a:r>
              <a:rPr lang="en-US" altLang="ja-JP" dirty="0" err="1"/>
              <a:t>C</a:t>
            </a:r>
            <a:r>
              <a:rPr lang="en-US" altLang="ja-JP" i="1" baseline="-25000" dirty="0" err="1"/>
              <a:t>n</a:t>
            </a:r>
            <a:r>
              <a:rPr lang="en-US" altLang="ja-JP" dirty="0"/>
              <a:t> = </a:t>
            </a:r>
            <a:r>
              <a:rPr lang="en-US" altLang="ja-JP" i="1" dirty="0"/>
              <a:t>N</a:t>
            </a:r>
            <a:r>
              <a:rPr lang="en-US" altLang="ja-JP" dirty="0"/>
              <a:t>!/</a:t>
            </a:r>
            <a:r>
              <a:rPr lang="en-US" altLang="ja-JP" i="1" dirty="0"/>
              <a:t>n</a:t>
            </a:r>
            <a:r>
              <a:rPr lang="en-US" altLang="ja-JP" dirty="0"/>
              <a:t>!(</a:t>
            </a:r>
            <a:r>
              <a:rPr lang="en-US" altLang="ja-JP" i="1" dirty="0"/>
              <a:t>N</a:t>
            </a:r>
            <a:r>
              <a:rPr lang="en-US" altLang="ja-JP" dirty="0"/>
              <a:t>-</a:t>
            </a:r>
            <a:r>
              <a:rPr lang="en-US" altLang="ja-JP" i="1" dirty="0"/>
              <a:t>n</a:t>
            </a:r>
            <a:r>
              <a:rPr lang="en-US" altLang="ja-JP" dirty="0"/>
              <a:t>)!</a:t>
            </a:r>
            <a:endParaRPr lang="ja-JP" altLang="en-US" dirty="0"/>
          </a:p>
          <a:p>
            <a:pPr>
              <a:lnSpc>
                <a:spcPts val="3000"/>
              </a:lnSpc>
              <a:spcBef>
                <a:spcPts val="1000"/>
              </a:spcBef>
            </a:pPr>
            <a:r>
              <a:rPr lang="ja-JP" altLang="en-US" dirty="0"/>
              <a:t> 仕方の数の総数は　</a:t>
            </a:r>
            <a:r>
              <a:rPr lang="en-US" altLang="ja-JP" i="1" dirty="0"/>
              <a:t>P</a:t>
            </a:r>
            <a:r>
              <a:rPr lang="en-US" altLang="ja-JP" dirty="0"/>
              <a:t>’</a:t>
            </a:r>
            <a:r>
              <a:rPr lang="ja-JP" altLang="en-US" dirty="0"/>
              <a:t>・</a:t>
            </a:r>
            <a:r>
              <a:rPr lang="en-US" altLang="ja-JP" i="1" dirty="0"/>
              <a:t>P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CC78125F-E5F1-42A7-91AB-744C43052EDD}"/>
              </a:ext>
            </a:extLst>
          </p:cNvPr>
          <p:cNvSpPr txBox="1"/>
          <p:nvPr/>
        </p:nvSpPr>
        <p:spPr>
          <a:xfrm>
            <a:off x="107504" y="36787"/>
            <a:ext cx="5616624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 err="1"/>
              <a:t>Frenkel</a:t>
            </a:r>
            <a:r>
              <a:rPr kumimoji="1" lang="ja-JP" altLang="en-US" sz="2000" dirty="0"/>
              <a:t>欠陥と</a:t>
            </a:r>
            <a:r>
              <a:rPr lang="en-US" altLang="ja-JP" sz="2000" dirty="0" err="1"/>
              <a:t>Schottky</a:t>
            </a:r>
            <a:r>
              <a:rPr lang="ja-JP" altLang="en-US" sz="2000" dirty="0"/>
              <a:t>欠陥</a:t>
            </a:r>
            <a:endParaRPr kumimoji="1" lang="ja-JP" altLang="en-US" sz="20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3608" y="1226007"/>
            <a:ext cx="1139035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オブジェクト 4"/>
              <p:cNvSpPr txBox="1"/>
              <p:nvPr/>
            </p:nvSpPr>
            <p:spPr bwMode="auto">
              <a:xfrm>
                <a:off x="755576" y="1189221"/>
                <a:ext cx="3251200" cy="719286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ja-JP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rad>
                      <m:func>
                        <m:func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5" name="オブジェクト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1189221"/>
                <a:ext cx="3251200" cy="7192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1524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51391FB-13BE-C7B3-CCD3-C715A8D7AB5E}"/>
              </a:ext>
            </a:extLst>
          </p:cNvPr>
          <p:cNvSpPr txBox="1"/>
          <p:nvPr/>
        </p:nvSpPr>
        <p:spPr>
          <a:xfrm>
            <a:off x="395536" y="692696"/>
            <a:ext cx="8748464" cy="441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000" dirty="0"/>
              <a:t>ここでエントロピー</a:t>
            </a:r>
            <a:r>
              <a:rPr lang="en-US" altLang="ja-JP" sz="2000" i="1" dirty="0"/>
              <a:t>S</a:t>
            </a:r>
            <a:r>
              <a:rPr lang="ja-JP" altLang="en-US" sz="2000" dirty="0"/>
              <a:t>についての </a:t>
            </a:r>
            <a:r>
              <a:rPr lang="en-US" altLang="ja-JP" sz="2000" dirty="0"/>
              <a:t>Boltzmann</a:t>
            </a:r>
            <a:r>
              <a:rPr lang="ja-JP" altLang="en-US" sz="2000" dirty="0"/>
              <a:t>の原理を用いる</a:t>
            </a:r>
          </a:p>
          <a:p>
            <a:pPr>
              <a:lnSpc>
                <a:spcPts val="3000"/>
              </a:lnSpc>
            </a:pPr>
            <a:r>
              <a:rPr lang="en-US" altLang="ja-JP" sz="2000" dirty="0"/>
              <a:t>Boltzmann</a:t>
            </a:r>
            <a:r>
              <a:rPr lang="ja-JP" altLang="en-US" sz="2000" dirty="0"/>
              <a:t>の原理</a:t>
            </a:r>
            <a:endParaRPr lang="en-US" altLang="ja-JP" sz="2000" dirty="0"/>
          </a:p>
          <a:p>
            <a:pPr marL="449263">
              <a:lnSpc>
                <a:spcPts val="3000"/>
              </a:lnSpc>
            </a:pPr>
            <a:r>
              <a:rPr lang="en-US" altLang="ja-JP" i="1" dirty="0"/>
              <a:t>S</a:t>
            </a:r>
            <a:r>
              <a:rPr lang="ja-JP" altLang="en-US" i="1" dirty="0"/>
              <a:t> </a:t>
            </a:r>
            <a:r>
              <a:rPr lang="en-US" altLang="ja-JP" i="1" dirty="0"/>
              <a:t>= </a:t>
            </a:r>
            <a:r>
              <a:rPr lang="ja-JP" altLang="en-US" i="1" dirty="0" err="1"/>
              <a:t>ｋ</a:t>
            </a:r>
            <a:r>
              <a:rPr lang="en-US" altLang="ja-JP" i="1" baseline="-25000" dirty="0"/>
              <a:t>B</a:t>
            </a:r>
            <a:r>
              <a:rPr lang="en-US" altLang="ja-JP" baseline="-25000" dirty="0"/>
              <a:t> </a:t>
            </a:r>
            <a:r>
              <a:rPr lang="en-US" altLang="ja-JP" dirty="0"/>
              <a:t>ln </a:t>
            </a:r>
            <a:r>
              <a:rPr lang="en-US" altLang="ja-JP" i="1" dirty="0"/>
              <a:t>Ω</a:t>
            </a:r>
          </a:p>
          <a:p>
            <a:pPr marL="801688">
              <a:lnSpc>
                <a:spcPts val="3000"/>
              </a:lnSpc>
            </a:pPr>
            <a:r>
              <a:rPr lang="en-US" altLang="ja-JP" i="1" dirty="0"/>
              <a:t>Ω</a:t>
            </a:r>
            <a:r>
              <a:rPr lang="en-US" altLang="ja-JP" dirty="0"/>
              <a:t> = </a:t>
            </a:r>
            <a:r>
              <a:rPr lang="ja-JP" altLang="en-US" dirty="0"/>
              <a:t>状態の数、　</a:t>
            </a:r>
            <a:r>
              <a:rPr lang="ja-JP" altLang="en-US" i="1" dirty="0"/>
              <a:t>ｋ</a:t>
            </a:r>
            <a:r>
              <a:rPr lang="en-US" altLang="ja-JP" i="1" baseline="-25000" dirty="0"/>
              <a:t>B</a:t>
            </a:r>
            <a:r>
              <a:rPr lang="en-US" altLang="ja-JP" baseline="-25000" dirty="0"/>
              <a:t> </a:t>
            </a:r>
            <a:r>
              <a:rPr lang="en-US" altLang="ja-JP" dirty="0"/>
              <a:t>= Boltzmann</a:t>
            </a:r>
            <a:r>
              <a:rPr lang="ja-JP" altLang="en-US" dirty="0"/>
              <a:t>定数 </a:t>
            </a:r>
            <a:r>
              <a:rPr lang="en-US" altLang="ja-JP" dirty="0"/>
              <a:t>= 1.381×10</a:t>
            </a:r>
            <a:r>
              <a:rPr lang="en-US" altLang="ja-JP" baseline="30000" dirty="0">
                <a:latin typeface="+mj-ea"/>
                <a:ea typeface="+mj-ea"/>
              </a:rPr>
              <a:t>-</a:t>
            </a:r>
            <a:r>
              <a:rPr lang="en-US" altLang="ja-JP" baseline="30000" dirty="0"/>
              <a:t>23</a:t>
            </a:r>
            <a:r>
              <a:rPr lang="en-US" altLang="ja-JP" dirty="0"/>
              <a:t> J K</a:t>
            </a:r>
            <a:r>
              <a:rPr lang="en-US" altLang="ja-JP" baseline="30000" dirty="0">
                <a:latin typeface="+mn-ea"/>
              </a:rPr>
              <a:t>-</a:t>
            </a:r>
            <a:r>
              <a:rPr lang="en-US" altLang="ja-JP" baseline="30000" dirty="0"/>
              <a:t>1</a:t>
            </a:r>
          </a:p>
          <a:p>
            <a:pPr marL="360363">
              <a:lnSpc>
                <a:spcPts val="3000"/>
              </a:lnSpc>
              <a:spcBef>
                <a:spcPts val="1000"/>
              </a:spcBef>
            </a:pPr>
            <a:r>
              <a:rPr lang="ja-JP" altLang="en-US" dirty="0"/>
              <a:t>状態の数の例：　格子に詰め込まれた温泉まんじゅうの食べ方の数</a:t>
            </a:r>
            <a:endParaRPr lang="en-US" altLang="ja-JP" dirty="0"/>
          </a:p>
          <a:p>
            <a:pPr>
              <a:lnSpc>
                <a:spcPts val="3000"/>
              </a:lnSpc>
              <a:spcBef>
                <a:spcPts val="1000"/>
              </a:spcBef>
            </a:pPr>
            <a:endParaRPr lang="en-US" altLang="ja-JP" dirty="0"/>
          </a:p>
          <a:p>
            <a:pPr>
              <a:lnSpc>
                <a:spcPts val="3000"/>
              </a:lnSpc>
              <a:spcBef>
                <a:spcPts val="1000"/>
              </a:spcBef>
            </a:pPr>
            <a:endParaRPr lang="en-US" altLang="ja-JP" dirty="0"/>
          </a:p>
          <a:p>
            <a:pPr>
              <a:lnSpc>
                <a:spcPts val="3000"/>
              </a:lnSpc>
              <a:spcBef>
                <a:spcPts val="1000"/>
              </a:spcBef>
            </a:pPr>
            <a:endParaRPr lang="en-US" altLang="ja-JP" dirty="0"/>
          </a:p>
          <a:p>
            <a:pPr marL="536575" defTabSz="1023938">
              <a:lnSpc>
                <a:spcPts val="3000"/>
              </a:lnSpc>
              <a:tabLst>
                <a:tab pos="2600325" algn="l"/>
                <a:tab pos="4752975" algn="l"/>
                <a:tab pos="6819900" algn="l"/>
              </a:tabLst>
            </a:pPr>
            <a:r>
              <a:rPr lang="en-US" altLang="ja-JP" i="1" dirty="0"/>
              <a:t>Ω</a:t>
            </a:r>
            <a:r>
              <a:rPr lang="en-US" altLang="ja-JP" dirty="0"/>
              <a:t> = </a:t>
            </a:r>
            <a:r>
              <a:rPr lang="en-US" altLang="ja-JP" baseline="-25000" dirty="0"/>
              <a:t>20</a:t>
            </a:r>
            <a:r>
              <a:rPr lang="en-US" altLang="ja-JP" dirty="0"/>
              <a:t>C</a:t>
            </a:r>
            <a:r>
              <a:rPr lang="en-US" altLang="ja-JP" baseline="-25000" dirty="0"/>
              <a:t>0</a:t>
            </a:r>
            <a:r>
              <a:rPr lang="en-US" altLang="ja-JP" dirty="0"/>
              <a:t> = 1	</a:t>
            </a:r>
            <a:r>
              <a:rPr lang="en-US" altLang="ja-JP" i="1" dirty="0"/>
              <a:t> Ω</a:t>
            </a:r>
            <a:r>
              <a:rPr lang="en-US" altLang="ja-JP" dirty="0"/>
              <a:t> = </a:t>
            </a:r>
            <a:r>
              <a:rPr lang="en-US" altLang="ja-JP" baseline="-25000" dirty="0"/>
              <a:t>20</a:t>
            </a:r>
            <a:r>
              <a:rPr lang="en-US" altLang="ja-JP" dirty="0"/>
              <a:t>C</a:t>
            </a:r>
            <a:r>
              <a:rPr lang="en-US" altLang="ja-JP" baseline="-25000" dirty="0"/>
              <a:t>1</a:t>
            </a:r>
            <a:r>
              <a:rPr lang="en-US" altLang="ja-JP" dirty="0"/>
              <a:t> = 20	</a:t>
            </a:r>
            <a:r>
              <a:rPr lang="en-US" altLang="ja-JP" i="1" dirty="0"/>
              <a:t> Ω</a:t>
            </a:r>
            <a:r>
              <a:rPr lang="en-US" altLang="ja-JP" dirty="0"/>
              <a:t> = </a:t>
            </a:r>
            <a:r>
              <a:rPr lang="en-US" altLang="ja-JP" baseline="-25000" dirty="0"/>
              <a:t>20</a:t>
            </a:r>
            <a:r>
              <a:rPr lang="en-US" altLang="ja-JP" dirty="0"/>
              <a:t>C</a:t>
            </a:r>
            <a:r>
              <a:rPr lang="en-US" altLang="ja-JP" baseline="-25000" dirty="0"/>
              <a:t>2</a:t>
            </a:r>
            <a:r>
              <a:rPr lang="en-US" altLang="ja-JP" dirty="0"/>
              <a:t> = 190	</a:t>
            </a:r>
            <a:r>
              <a:rPr lang="en-US" altLang="ja-JP" i="1" dirty="0"/>
              <a:t> Ω</a:t>
            </a:r>
            <a:r>
              <a:rPr lang="en-US" altLang="ja-JP" dirty="0"/>
              <a:t> = </a:t>
            </a:r>
            <a:r>
              <a:rPr lang="en-US" altLang="ja-JP" baseline="-25000" dirty="0"/>
              <a:t>20</a:t>
            </a:r>
            <a:r>
              <a:rPr lang="en-US" altLang="ja-JP" dirty="0"/>
              <a:t>C</a:t>
            </a:r>
            <a:r>
              <a:rPr lang="en-US" altLang="ja-JP" baseline="-25000" dirty="0"/>
              <a:t>3</a:t>
            </a:r>
            <a:r>
              <a:rPr lang="en-US" altLang="ja-JP" dirty="0"/>
              <a:t> = 1140</a:t>
            </a:r>
            <a:br>
              <a:rPr lang="en-US" altLang="ja-JP" dirty="0"/>
            </a:br>
            <a:r>
              <a:rPr lang="en-US" altLang="ja-JP" i="1" dirty="0"/>
              <a:t>S</a:t>
            </a:r>
            <a:r>
              <a:rPr lang="en-US" altLang="ja-JP" dirty="0"/>
              <a:t> = 0	</a:t>
            </a:r>
            <a:r>
              <a:rPr lang="en-US" altLang="ja-JP" i="1" dirty="0"/>
              <a:t> S</a:t>
            </a:r>
            <a:r>
              <a:rPr lang="en-US" altLang="ja-JP" dirty="0"/>
              <a:t> = 20</a:t>
            </a:r>
            <a:r>
              <a:rPr lang="ja-JP" altLang="en-US" i="1" dirty="0"/>
              <a:t>ｋ</a:t>
            </a:r>
            <a:r>
              <a:rPr lang="en-US" altLang="ja-JP" i="1" baseline="-25000" dirty="0"/>
              <a:t>B </a:t>
            </a:r>
            <a:r>
              <a:rPr lang="en-US" altLang="ja-JP" dirty="0"/>
              <a:t>	</a:t>
            </a:r>
            <a:r>
              <a:rPr lang="en-US" altLang="ja-JP" i="1" dirty="0"/>
              <a:t> S</a:t>
            </a:r>
            <a:r>
              <a:rPr lang="en-US" altLang="ja-JP" dirty="0"/>
              <a:t> = 190</a:t>
            </a:r>
            <a:r>
              <a:rPr lang="ja-JP" altLang="en-US" i="1" dirty="0"/>
              <a:t>ｋ</a:t>
            </a:r>
            <a:r>
              <a:rPr lang="en-US" altLang="ja-JP" i="1" baseline="-25000" dirty="0"/>
              <a:t>B </a:t>
            </a:r>
            <a:r>
              <a:rPr lang="en-US" altLang="ja-JP" dirty="0"/>
              <a:t>	</a:t>
            </a:r>
            <a:r>
              <a:rPr lang="en-US" altLang="ja-JP" i="1" dirty="0"/>
              <a:t> S</a:t>
            </a:r>
            <a:r>
              <a:rPr lang="en-US" altLang="ja-JP" dirty="0"/>
              <a:t> = 1140</a:t>
            </a:r>
            <a:r>
              <a:rPr lang="ja-JP" altLang="en-US" i="1" dirty="0"/>
              <a:t>ｋ</a:t>
            </a:r>
            <a:r>
              <a:rPr lang="en-US" altLang="ja-JP" i="1" baseline="-25000" dirty="0"/>
              <a:t>B</a:t>
            </a:r>
            <a:endParaRPr lang="en-US" altLang="ja-JP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0D7FF57-FDA6-3F2F-0655-196137E14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51391FB-13BE-C7B3-CCD3-C715A8D7AB5E}"/>
              </a:ext>
            </a:extLst>
          </p:cNvPr>
          <p:cNvSpPr txBox="1"/>
          <p:nvPr/>
        </p:nvSpPr>
        <p:spPr>
          <a:xfrm>
            <a:off x="658197" y="5085184"/>
            <a:ext cx="82231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dirty="0"/>
              <a:t>ここでは</a:t>
            </a:r>
            <a:endParaRPr lang="en-US" altLang="ja-JP" dirty="0"/>
          </a:p>
          <a:p>
            <a:pPr marL="361950">
              <a:lnSpc>
                <a:spcPts val="3000"/>
              </a:lnSpc>
            </a:pPr>
            <a:r>
              <a:rPr lang="el-GR" altLang="ja-JP" i="1" dirty="0"/>
              <a:t>Δ</a:t>
            </a:r>
            <a:r>
              <a:rPr lang="en-US" altLang="ja-JP" i="1" dirty="0"/>
              <a:t>S =</a:t>
            </a:r>
            <a:r>
              <a:rPr lang="ja-JP" altLang="en-US" i="1" dirty="0" err="1"/>
              <a:t>ｋ</a:t>
            </a:r>
            <a:r>
              <a:rPr lang="en-US" altLang="ja-JP" baseline="-25000" dirty="0"/>
              <a:t>B </a:t>
            </a:r>
            <a:r>
              <a:rPr lang="en-US" altLang="ja-JP" dirty="0"/>
              <a:t>ln </a:t>
            </a:r>
            <a:r>
              <a:rPr lang="en-US" altLang="ja-JP" i="1" dirty="0"/>
              <a:t>Ω</a:t>
            </a:r>
            <a:r>
              <a:rPr lang="ja-JP" altLang="en-US" i="1" dirty="0"/>
              <a:t> </a:t>
            </a:r>
            <a:r>
              <a:rPr lang="en-US" altLang="ja-JP" i="1" dirty="0"/>
              <a:t>-</a:t>
            </a:r>
            <a:r>
              <a:rPr lang="ja-JP" altLang="en-US" i="1" dirty="0" err="1"/>
              <a:t>ｋ</a:t>
            </a:r>
            <a:r>
              <a:rPr lang="en-US" altLang="ja-JP" baseline="-25000" dirty="0"/>
              <a:t>B </a:t>
            </a:r>
            <a:r>
              <a:rPr lang="en-US" altLang="ja-JP" dirty="0"/>
              <a:t>ln </a:t>
            </a:r>
            <a:r>
              <a:rPr lang="en-US" altLang="ja-JP" i="1" dirty="0"/>
              <a:t>Ω</a:t>
            </a:r>
            <a:r>
              <a:rPr lang="en-US" altLang="ja-JP" baseline="-25000" dirty="0"/>
              <a:t>0</a:t>
            </a:r>
            <a:r>
              <a:rPr lang="en-US" altLang="ja-JP" i="1" dirty="0"/>
              <a:t> </a:t>
            </a:r>
            <a:r>
              <a:rPr lang="en-US" altLang="ja-JP" dirty="0"/>
              <a:t>=</a:t>
            </a:r>
            <a:r>
              <a:rPr lang="ja-JP" altLang="en-US" i="1" dirty="0" err="1"/>
              <a:t>ｋ</a:t>
            </a:r>
            <a:r>
              <a:rPr lang="en-US" altLang="ja-JP" baseline="-25000" dirty="0"/>
              <a:t>B </a:t>
            </a:r>
            <a:r>
              <a:rPr lang="en-US" altLang="ja-JP" dirty="0"/>
              <a:t>ln </a:t>
            </a:r>
            <a:r>
              <a:rPr lang="en-US" altLang="ja-JP" i="1" dirty="0"/>
              <a:t>Ω</a:t>
            </a:r>
            <a:r>
              <a:rPr lang="ja-JP" altLang="en-US" i="1" dirty="0"/>
              <a:t> </a:t>
            </a:r>
            <a:r>
              <a:rPr lang="en-US" altLang="ja-JP" i="1" dirty="0"/>
              <a:t>=</a:t>
            </a:r>
            <a:r>
              <a:rPr lang="ja-JP" altLang="en-US" i="1" dirty="0" err="1"/>
              <a:t>ｋ</a:t>
            </a:r>
            <a:r>
              <a:rPr lang="en-US" altLang="ja-JP" baseline="-25000" dirty="0"/>
              <a:t>B </a:t>
            </a:r>
            <a:r>
              <a:rPr lang="en-US" altLang="ja-JP" dirty="0"/>
              <a:t>ln </a:t>
            </a:r>
            <a:r>
              <a:rPr lang="en-US" altLang="ja-JP" i="1" dirty="0"/>
              <a:t>P</a:t>
            </a:r>
            <a:r>
              <a:rPr lang="en-US" altLang="ja-JP" dirty="0"/>
              <a:t>’</a:t>
            </a:r>
            <a:r>
              <a:rPr lang="ja-JP" altLang="en-US" dirty="0"/>
              <a:t>・</a:t>
            </a:r>
            <a:r>
              <a:rPr lang="en-US" altLang="ja-JP" i="1" dirty="0"/>
              <a:t>P</a:t>
            </a:r>
            <a:endParaRPr lang="en-US" altLang="ja-JP" dirty="0"/>
          </a:p>
          <a:p>
            <a:pPr marL="625475">
              <a:lnSpc>
                <a:spcPts val="3000"/>
              </a:lnSpc>
            </a:pPr>
            <a:r>
              <a:rPr lang="el-GR" altLang="ja-JP" i="1" dirty="0"/>
              <a:t>Ω</a:t>
            </a:r>
            <a:r>
              <a:rPr lang="en-US" altLang="ja-JP" i="1" dirty="0"/>
              <a:t> </a:t>
            </a:r>
            <a:r>
              <a:rPr lang="ja-JP" altLang="el-GR" dirty="0"/>
              <a:t>：</a:t>
            </a:r>
            <a:r>
              <a:rPr lang="en-US" altLang="ja-JP" dirty="0"/>
              <a:t> </a:t>
            </a:r>
            <a:r>
              <a:rPr lang="ja-JP" altLang="en-US" dirty="0"/>
              <a:t>微視的状態の数</a:t>
            </a:r>
            <a:endParaRPr lang="en-US" altLang="ja-JP" dirty="0"/>
          </a:p>
          <a:p>
            <a:pPr marL="625475">
              <a:lnSpc>
                <a:spcPts val="3000"/>
              </a:lnSpc>
            </a:pPr>
            <a:r>
              <a:rPr lang="en-US" altLang="ja-JP" i="1" dirty="0"/>
              <a:t>Ω</a:t>
            </a:r>
            <a:r>
              <a:rPr lang="en-US" altLang="ja-JP" baseline="-25000" dirty="0"/>
              <a:t>0</a:t>
            </a:r>
            <a:r>
              <a:rPr lang="en-US" altLang="ja-JP" i="1" dirty="0"/>
              <a:t> </a:t>
            </a:r>
            <a:r>
              <a:rPr lang="ja-JP" altLang="el-GR" dirty="0"/>
              <a:t>：</a:t>
            </a:r>
            <a:r>
              <a:rPr lang="ja-JP" altLang="en-US" dirty="0"/>
              <a:t>欠陥の無い状態での微視的状態の数 </a:t>
            </a:r>
            <a:r>
              <a:rPr lang="en-US" altLang="ja-JP" dirty="0"/>
              <a:t>= 1</a:t>
            </a:r>
            <a:endParaRPr lang="en-US" altLang="ja-JP" sz="20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980" y="2943053"/>
            <a:ext cx="989740" cy="119718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220" y="2943053"/>
            <a:ext cx="989740" cy="119718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2915385"/>
            <a:ext cx="989740" cy="119718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320" y="2915385"/>
            <a:ext cx="989740" cy="119718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78125F-E5F1-42A7-91AB-744C43052EDD}"/>
              </a:ext>
            </a:extLst>
          </p:cNvPr>
          <p:cNvSpPr txBox="1"/>
          <p:nvPr/>
        </p:nvSpPr>
        <p:spPr>
          <a:xfrm>
            <a:off x="107504" y="44624"/>
            <a:ext cx="5616624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 err="1"/>
              <a:t>Frenkel</a:t>
            </a:r>
            <a:r>
              <a:rPr kumimoji="1" lang="ja-JP" altLang="en-US" sz="2000" dirty="0"/>
              <a:t>欠陥と</a:t>
            </a:r>
            <a:r>
              <a:rPr lang="en-US" altLang="ja-JP" sz="2000" dirty="0" err="1"/>
              <a:t>Schottky</a:t>
            </a:r>
            <a:r>
              <a:rPr lang="ja-JP" altLang="en-US" sz="2000" dirty="0"/>
              <a:t>欠陥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9930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51391FB-13BE-C7B3-CCD3-C715A8D7AB5E}"/>
              </a:ext>
            </a:extLst>
          </p:cNvPr>
          <p:cNvSpPr txBox="1"/>
          <p:nvPr/>
        </p:nvSpPr>
        <p:spPr>
          <a:xfrm>
            <a:off x="611560" y="764704"/>
            <a:ext cx="8223142" cy="588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000" dirty="0"/>
              <a:t>結晶のエントロピーの増加</a:t>
            </a:r>
            <a:r>
              <a:rPr lang="el-GR" altLang="ja-JP" sz="2000" dirty="0"/>
              <a:t>Δ</a:t>
            </a:r>
            <a:r>
              <a:rPr lang="ja-JP" altLang="en-US" sz="2000" i="1" dirty="0"/>
              <a:t>Ｓ</a:t>
            </a:r>
            <a:r>
              <a:rPr lang="ja-JP" altLang="en-US" sz="2000" dirty="0"/>
              <a:t>を求める</a:t>
            </a:r>
          </a:p>
          <a:p>
            <a:pPr>
              <a:lnSpc>
                <a:spcPts val="3500"/>
              </a:lnSpc>
            </a:pPr>
            <a:r>
              <a:rPr lang="ja-JP" altLang="en-US" sz="2000" dirty="0"/>
              <a:t>ここで、</a:t>
            </a:r>
            <a:r>
              <a:rPr lang="en-US" altLang="ja-JP" sz="2000" dirty="0"/>
              <a:t>Starling</a:t>
            </a:r>
            <a:r>
              <a:rPr lang="ja-JP" altLang="en-US" sz="2000" dirty="0"/>
              <a:t>の公式を用いる</a:t>
            </a:r>
          </a:p>
          <a:p>
            <a:pPr marL="176213">
              <a:lnSpc>
                <a:spcPts val="3500"/>
              </a:lnSpc>
            </a:pPr>
            <a:r>
              <a:rPr lang="ja-JP" altLang="en-US" sz="2000" dirty="0"/>
              <a:t> </a:t>
            </a:r>
            <a:r>
              <a:rPr lang="en-US" altLang="ja-JP" sz="2000" i="1" dirty="0"/>
              <a:t>N, N</a:t>
            </a:r>
            <a:r>
              <a:rPr lang="en-US" altLang="ja-JP" sz="2000" dirty="0"/>
              <a:t>’,</a:t>
            </a:r>
            <a:r>
              <a:rPr lang="en-US" altLang="ja-JP" sz="2000" i="1" dirty="0"/>
              <a:t> n </a:t>
            </a:r>
            <a:r>
              <a:rPr lang="ja-JP" altLang="en-US" sz="2000" dirty="0"/>
              <a:t>が大きいとき</a:t>
            </a:r>
          </a:p>
          <a:p>
            <a:pPr marL="360363">
              <a:lnSpc>
                <a:spcPts val="3500"/>
              </a:lnSpc>
            </a:pPr>
            <a:r>
              <a:rPr lang="en-US" altLang="ja-JP" sz="2000" dirty="0"/>
              <a:t>ln</a:t>
            </a:r>
            <a:r>
              <a:rPr lang="ja-JP" altLang="en-US" sz="2000" dirty="0"/>
              <a:t> </a:t>
            </a:r>
            <a:r>
              <a:rPr lang="en-US" altLang="ja-JP" sz="2000" i="1" dirty="0"/>
              <a:t>⁡N</a:t>
            </a:r>
            <a:r>
              <a:rPr lang="en-US" altLang="ja-JP" sz="2000" dirty="0"/>
              <a:t>! ≅ </a:t>
            </a:r>
            <a:r>
              <a:rPr lang="en-US" altLang="ja-JP" sz="2000" i="1" dirty="0"/>
              <a:t>N</a:t>
            </a:r>
            <a:r>
              <a:rPr lang="en-US" altLang="ja-JP" sz="2000" dirty="0"/>
              <a:t> ln</a:t>
            </a:r>
            <a:r>
              <a:rPr lang="en-US" altLang="ja-JP" sz="2000" i="1" dirty="0"/>
              <a:t>⁡</a:t>
            </a:r>
            <a:r>
              <a:rPr lang="en-US" altLang="ja-JP" sz="2000" dirty="0"/>
              <a:t> </a:t>
            </a:r>
            <a:r>
              <a:rPr lang="en-US" altLang="ja-JP" sz="2000" i="1" dirty="0"/>
              <a:t>N - N </a:t>
            </a:r>
            <a:r>
              <a:rPr lang="en-US" altLang="ja-JP" sz="2000" dirty="0"/>
              <a:t>≅ </a:t>
            </a:r>
            <a:r>
              <a:rPr lang="en-US" altLang="ja-JP" sz="2000" i="1" dirty="0"/>
              <a:t>N</a:t>
            </a:r>
            <a:r>
              <a:rPr lang="en-US" altLang="ja-JP" sz="2000" dirty="0"/>
              <a:t> ln </a:t>
            </a:r>
            <a:r>
              <a:rPr lang="en-US" altLang="ja-JP" sz="2000" i="1" dirty="0"/>
              <a:t>⁡N  </a:t>
            </a:r>
          </a:p>
          <a:p>
            <a:pPr marL="360363">
              <a:lnSpc>
                <a:spcPts val="3500"/>
              </a:lnSpc>
            </a:pPr>
            <a:r>
              <a:rPr lang="en-US" altLang="ja-JP" sz="2000" dirty="0"/>
              <a:t>ln</a:t>
            </a:r>
            <a:r>
              <a:rPr lang="ja-JP" altLang="en-US" sz="2000" dirty="0"/>
              <a:t> </a:t>
            </a:r>
            <a:r>
              <a:rPr lang="en-US" altLang="ja-JP" sz="2000" i="1" dirty="0"/>
              <a:t>⁡N</a:t>
            </a:r>
            <a:r>
              <a:rPr lang="en-US" altLang="ja-JP" sz="2000" dirty="0"/>
              <a:t>'! ≅ </a:t>
            </a:r>
            <a:r>
              <a:rPr lang="en-US" altLang="ja-JP" sz="2000" i="1" dirty="0"/>
              <a:t>N</a:t>
            </a:r>
            <a:r>
              <a:rPr lang="en-US" altLang="ja-JP" sz="2000" dirty="0"/>
              <a:t>‘ ln</a:t>
            </a:r>
            <a:r>
              <a:rPr lang="en-US" altLang="ja-JP" sz="2000" i="1" dirty="0"/>
              <a:t>⁡</a:t>
            </a:r>
            <a:r>
              <a:rPr lang="en-US" altLang="ja-JP" sz="2000" dirty="0"/>
              <a:t> </a:t>
            </a:r>
            <a:r>
              <a:rPr lang="en-US" altLang="ja-JP" sz="2000" i="1" dirty="0"/>
              <a:t>N</a:t>
            </a:r>
            <a:r>
              <a:rPr lang="en-US" altLang="ja-JP" sz="2000" dirty="0"/>
              <a:t>‘</a:t>
            </a:r>
            <a:r>
              <a:rPr lang="en-US" altLang="ja-JP" sz="2000" i="1" dirty="0"/>
              <a:t> - N‘ </a:t>
            </a:r>
            <a:r>
              <a:rPr lang="en-US" altLang="ja-JP" sz="2000" dirty="0"/>
              <a:t>≅ </a:t>
            </a:r>
            <a:r>
              <a:rPr lang="en-US" altLang="ja-JP" sz="2000" i="1" dirty="0"/>
              <a:t>N</a:t>
            </a:r>
            <a:r>
              <a:rPr lang="en-US" altLang="ja-JP" sz="2000" dirty="0"/>
              <a:t>‘ ln </a:t>
            </a:r>
            <a:r>
              <a:rPr lang="en-US" altLang="ja-JP" sz="2000" i="1" dirty="0"/>
              <a:t>⁡N</a:t>
            </a:r>
            <a:r>
              <a:rPr lang="en-US" altLang="ja-JP" sz="2000" dirty="0"/>
              <a:t>'</a:t>
            </a:r>
            <a:r>
              <a:rPr lang="en-US" altLang="ja-JP" sz="2000" i="1" dirty="0"/>
              <a:t>  </a:t>
            </a:r>
          </a:p>
          <a:p>
            <a:pPr marL="360363">
              <a:lnSpc>
                <a:spcPts val="3500"/>
              </a:lnSpc>
            </a:pPr>
            <a:r>
              <a:rPr lang="en-US" altLang="ja-JP" sz="2000" dirty="0"/>
              <a:t>ln </a:t>
            </a:r>
            <a:r>
              <a:rPr lang="en-US" altLang="ja-JP" sz="2000" i="1" dirty="0"/>
              <a:t>⁡n</a:t>
            </a:r>
            <a:r>
              <a:rPr lang="en-US" altLang="ja-JP" sz="2000" dirty="0"/>
              <a:t>! ≅ </a:t>
            </a:r>
            <a:r>
              <a:rPr lang="en-US" altLang="ja-JP" sz="2000" i="1" dirty="0"/>
              <a:t>n </a:t>
            </a:r>
            <a:r>
              <a:rPr lang="en-US" altLang="ja-JP" sz="2000" dirty="0"/>
              <a:t>ln </a:t>
            </a:r>
            <a:r>
              <a:rPr lang="en-US" altLang="ja-JP" sz="2000" i="1" dirty="0"/>
              <a:t>⁡n  </a:t>
            </a:r>
          </a:p>
          <a:p>
            <a:pPr marL="360363" indent="-92075">
              <a:lnSpc>
                <a:spcPts val="3500"/>
              </a:lnSpc>
            </a:pPr>
            <a:r>
              <a:rPr lang="en-US" altLang="ja-JP" sz="2000" dirty="0"/>
              <a:t>ln</a:t>
            </a:r>
            <a:r>
              <a:rPr lang="en-US" altLang="ja-JP" sz="2000" i="1" dirty="0"/>
              <a:t> P </a:t>
            </a:r>
            <a:r>
              <a:rPr lang="en-US" altLang="ja-JP" sz="2000" dirty="0"/>
              <a:t>= ln</a:t>
            </a:r>
            <a:r>
              <a:rPr lang="en-US" altLang="ja-JP" sz="2000" i="1" dirty="0"/>
              <a:t> N</a:t>
            </a:r>
            <a:r>
              <a:rPr lang="en-US" altLang="ja-JP" sz="2000" dirty="0"/>
              <a:t>! – ln (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)! – ln</a:t>
            </a:r>
            <a:r>
              <a:rPr lang="en-US" altLang="ja-JP" sz="2000" i="1" dirty="0"/>
              <a:t> n</a:t>
            </a:r>
            <a:r>
              <a:rPr lang="en-US" altLang="ja-JP" sz="2000" dirty="0"/>
              <a:t>! =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</a:t>
            </a:r>
            <a:r>
              <a:rPr lang="en-US" altLang="ja-JP" sz="2000" i="1" dirty="0"/>
              <a:t> N </a:t>
            </a:r>
            <a:r>
              <a:rPr lang="en-US" altLang="ja-JP" sz="2000" dirty="0"/>
              <a:t>– (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ln (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–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</a:t>
            </a:r>
            <a:r>
              <a:rPr lang="en-US" altLang="ja-JP" sz="2000" i="1" dirty="0"/>
              <a:t> n </a:t>
            </a:r>
          </a:p>
          <a:p>
            <a:pPr marL="360363">
              <a:lnSpc>
                <a:spcPts val="3500"/>
              </a:lnSpc>
            </a:pPr>
            <a:r>
              <a:rPr lang="en-US" altLang="ja-JP" sz="2000" dirty="0"/>
              <a:t>=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</a:t>
            </a:r>
            <a:r>
              <a:rPr lang="en-US" altLang="ja-JP" sz="2000" i="1" dirty="0"/>
              <a:t> N – 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+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–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</a:t>
            </a:r>
            <a:r>
              <a:rPr lang="en-US" altLang="ja-JP" sz="2000" i="1" dirty="0"/>
              <a:t> n </a:t>
            </a:r>
          </a:p>
          <a:p>
            <a:pPr marL="360363">
              <a:lnSpc>
                <a:spcPts val="3500"/>
              </a:lnSpc>
            </a:pPr>
            <a:r>
              <a:rPr lang="en-US" altLang="ja-JP" sz="2000" dirty="0"/>
              <a:t>=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 </a:t>
            </a:r>
            <a:r>
              <a:rPr lang="en-US" altLang="ja-JP" sz="2000" dirty="0"/>
              <a:t>/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–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 </a:t>
            </a:r>
            <a:r>
              <a:rPr lang="en-US" altLang="ja-JP" sz="2000" dirty="0"/>
              <a:t>/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</a:t>
            </a:r>
          </a:p>
          <a:p>
            <a:pPr marL="360363" indent="-92075">
              <a:lnSpc>
                <a:spcPts val="3500"/>
              </a:lnSpc>
            </a:pPr>
            <a:r>
              <a:rPr lang="en-US" altLang="ja-JP" sz="2000" i="1" dirty="0"/>
              <a:t>N </a:t>
            </a:r>
            <a:r>
              <a:rPr lang="en-US" altLang="ja-JP" sz="2000" dirty="0"/>
              <a:t>»</a:t>
            </a:r>
            <a:r>
              <a:rPr lang="en-US" altLang="ja-JP" sz="2000" i="1" dirty="0"/>
              <a:t> n </a:t>
            </a:r>
            <a:r>
              <a:rPr lang="ja-JP" altLang="en-US" sz="2000" dirty="0"/>
              <a:t>なので</a:t>
            </a:r>
            <a:r>
              <a:rPr lang="ja-JP" altLang="en-US" sz="2000" i="1" dirty="0"/>
              <a:t>、</a:t>
            </a:r>
            <a:r>
              <a:rPr lang="en-US" altLang="ja-JP" sz="2000" i="1" dirty="0"/>
              <a:t>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 </a:t>
            </a:r>
            <a:r>
              <a:rPr lang="en-US" altLang="ja-JP" sz="2000" dirty="0"/>
              <a:t>/</a:t>
            </a:r>
            <a:r>
              <a:rPr lang="en-US" altLang="ja-JP" sz="2000" i="1" dirty="0"/>
              <a:t>N–n</a:t>
            </a:r>
            <a:r>
              <a:rPr lang="en-US" altLang="ja-JP" sz="2000" dirty="0"/>
              <a:t>) » 0</a:t>
            </a:r>
            <a:r>
              <a:rPr lang="en-US" altLang="ja-JP" sz="2000" i="1" dirty="0"/>
              <a:t> </a:t>
            </a:r>
          </a:p>
          <a:p>
            <a:pPr marL="360363">
              <a:lnSpc>
                <a:spcPts val="3500"/>
              </a:lnSpc>
            </a:pPr>
            <a:r>
              <a:rPr lang="en-US" altLang="ja-JP" sz="2000" dirty="0"/>
              <a:t>=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N–n </a:t>
            </a:r>
            <a:r>
              <a:rPr lang="en-US" altLang="ja-JP" sz="2000" dirty="0"/>
              <a:t>/</a:t>
            </a:r>
            <a:r>
              <a:rPr lang="en-US" altLang="ja-JP" sz="2000" i="1" dirty="0"/>
              <a:t> n</a:t>
            </a:r>
            <a:r>
              <a:rPr lang="en-US" altLang="ja-JP" sz="2000" dirty="0"/>
              <a:t>)</a:t>
            </a:r>
            <a:r>
              <a:rPr lang="en-US" altLang="ja-JP" sz="2000" i="1" dirty="0"/>
              <a:t> </a:t>
            </a:r>
          </a:p>
          <a:p>
            <a:pPr marL="360363" indent="-92075">
              <a:lnSpc>
                <a:spcPts val="3500"/>
              </a:lnSpc>
            </a:pPr>
            <a:r>
              <a:rPr lang="en-US" altLang="ja-JP" sz="2000" dirty="0"/>
              <a:t>ln</a:t>
            </a:r>
            <a:r>
              <a:rPr lang="en-US" altLang="ja-JP" sz="2000" i="1" dirty="0"/>
              <a:t> P</a:t>
            </a:r>
            <a:r>
              <a:rPr lang="en-US" altLang="ja-JP" sz="2000" dirty="0"/>
              <a:t>’ =</a:t>
            </a:r>
            <a:r>
              <a:rPr lang="en-US" altLang="ja-JP" sz="2000" i="1" dirty="0"/>
              <a:t> n </a:t>
            </a:r>
            <a:r>
              <a:rPr lang="en-US" altLang="ja-JP" sz="2000" dirty="0"/>
              <a:t>ln (</a:t>
            </a:r>
            <a:r>
              <a:rPr lang="en-US" altLang="ja-JP" sz="2000" i="1" dirty="0"/>
              <a:t>N’–n </a:t>
            </a:r>
            <a:r>
              <a:rPr lang="en-US" altLang="ja-JP" sz="2000" dirty="0"/>
              <a:t>/</a:t>
            </a:r>
            <a:r>
              <a:rPr lang="en-US" altLang="ja-JP" sz="2000" i="1" dirty="0"/>
              <a:t> n</a:t>
            </a:r>
            <a:r>
              <a:rPr lang="en-US" altLang="ja-JP" sz="2000" dirty="0"/>
              <a:t>)</a:t>
            </a:r>
            <a:r>
              <a:rPr lang="en-US" altLang="ja-JP" sz="2000" i="1" dirty="0"/>
              <a:t> </a:t>
            </a:r>
          </a:p>
          <a:p>
            <a:pPr marL="176213">
              <a:lnSpc>
                <a:spcPts val="3500"/>
              </a:lnSpc>
            </a:pPr>
            <a:r>
              <a:rPr lang="el-GR" altLang="ja-JP" sz="2000" dirty="0"/>
              <a:t>Δ</a:t>
            </a:r>
            <a:r>
              <a:rPr lang="en-US" altLang="ja-JP" sz="2000" i="1" dirty="0"/>
              <a:t>S </a:t>
            </a:r>
            <a:r>
              <a:rPr lang="en-US" altLang="ja-JP" sz="2000" dirty="0"/>
              <a:t>= </a:t>
            </a:r>
            <a:r>
              <a:rPr lang="en-US" altLang="ja-JP" sz="2000" i="1" dirty="0"/>
              <a:t>k</a:t>
            </a:r>
            <a:r>
              <a:rPr lang="en-US" altLang="ja-JP" sz="2000" baseline="-25000" dirty="0"/>
              <a:t>B</a:t>
            </a:r>
            <a:r>
              <a:rPr lang="en-US" altLang="ja-JP" sz="2000" i="1" dirty="0"/>
              <a:t> </a:t>
            </a:r>
            <a:r>
              <a:rPr lang="en-US" altLang="ja-JP" sz="2000" dirty="0"/>
              <a:t>ln </a:t>
            </a:r>
            <a:r>
              <a:rPr lang="en-US" altLang="ja-JP" sz="2000" i="1" dirty="0"/>
              <a:t>⁡P⋅ P</a:t>
            </a:r>
            <a:r>
              <a:rPr lang="en-US" altLang="ja-JP" sz="2000" dirty="0"/>
              <a:t>‘ ≅ </a:t>
            </a:r>
            <a:r>
              <a:rPr lang="en-US" altLang="ja-JP" sz="2000" i="1" dirty="0"/>
              <a:t>n k</a:t>
            </a:r>
            <a:r>
              <a:rPr lang="en-US" altLang="ja-JP" sz="2000" baseline="-25000" dirty="0"/>
              <a:t>B</a:t>
            </a:r>
            <a:r>
              <a:rPr lang="en-US" altLang="ja-JP" sz="2000" i="1" dirty="0"/>
              <a:t> </a:t>
            </a:r>
            <a:r>
              <a:rPr lang="en-US" altLang="ja-JP" sz="2000" dirty="0"/>
              <a:t>ln⁡ {</a:t>
            </a:r>
            <a:r>
              <a:rPr lang="en-US" altLang="ja-JP" sz="2000" i="1" dirty="0"/>
              <a:t>(N-n</a:t>
            </a:r>
            <a:r>
              <a:rPr lang="en-US" altLang="ja-JP" sz="2000" dirty="0"/>
              <a:t>)(</a:t>
            </a:r>
            <a:r>
              <a:rPr lang="en-US" altLang="ja-JP" sz="2000" i="1" dirty="0"/>
              <a:t>N'-n</a:t>
            </a:r>
            <a:r>
              <a:rPr lang="en-US" altLang="ja-JP" sz="2000" dirty="0"/>
              <a:t>)/</a:t>
            </a:r>
            <a:r>
              <a:rPr lang="en-US" altLang="ja-JP" sz="2000" i="1" dirty="0"/>
              <a:t>n</a:t>
            </a:r>
            <a:r>
              <a:rPr lang="en-US" altLang="ja-JP" sz="2000" baseline="30000" dirty="0"/>
              <a:t>2</a:t>
            </a:r>
            <a:r>
              <a:rPr lang="en-US" altLang="ja-JP" sz="2000" dirty="0"/>
              <a:t>}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0D7FF57-FDA6-3F2F-0655-196137E14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78125F-E5F1-42A7-91AB-744C43052EDD}"/>
              </a:ext>
            </a:extLst>
          </p:cNvPr>
          <p:cNvSpPr txBox="1"/>
          <p:nvPr/>
        </p:nvSpPr>
        <p:spPr>
          <a:xfrm>
            <a:off x="107504" y="130584"/>
            <a:ext cx="5616624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 err="1"/>
              <a:t>Frenkel</a:t>
            </a:r>
            <a:r>
              <a:rPr kumimoji="1" lang="ja-JP" altLang="en-US" sz="2000" dirty="0"/>
              <a:t>欠陥と</a:t>
            </a:r>
            <a:r>
              <a:rPr lang="en-US" altLang="ja-JP" sz="2000" dirty="0" err="1"/>
              <a:t>Schottky</a:t>
            </a:r>
            <a:r>
              <a:rPr lang="ja-JP" altLang="en-US" sz="2000" dirty="0"/>
              <a:t>欠陥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96730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EC8667D-88D3-46A5-8221-C52C3BCEE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8A772B84-4B66-42F2-B6A4-7DD6241FCFC8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FAF2BFF-374D-4D1F-9FF7-C7AFF20CBFF2}"/>
              </a:ext>
            </a:extLst>
          </p:cNvPr>
          <p:cNvSpPr txBox="1"/>
          <p:nvPr/>
        </p:nvSpPr>
        <p:spPr>
          <a:xfrm>
            <a:off x="755576" y="836712"/>
            <a:ext cx="77768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陽イオンを格子間に置くことによる内部エネルギ－の増加</a:t>
            </a:r>
            <a:r>
              <a:rPr lang="en-US" altLang="ja-JP" sz="2000" dirty="0"/>
              <a:t>Δ</a:t>
            </a:r>
            <a:r>
              <a:rPr lang="ja-JP" altLang="en-US" sz="2000" dirty="0"/>
              <a:t>Ｅは</a:t>
            </a:r>
          </a:p>
          <a:p>
            <a:pPr marL="361950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　</a:t>
            </a:r>
            <a:r>
              <a:rPr lang="en-US" altLang="ja-JP" sz="2000" dirty="0"/>
              <a:t>Δ</a:t>
            </a:r>
            <a:r>
              <a:rPr lang="ja-JP" altLang="en-US" sz="2000" i="1" dirty="0"/>
              <a:t>Ｅ</a:t>
            </a:r>
            <a:r>
              <a:rPr lang="ja-JP" altLang="en-US" sz="2000" dirty="0"/>
              <a:t>　＝　</a:t>
            </a:r>
            <a:r>
              <a:rPr lang="ja-JP" altLang="en-US" sz="2000" i="1" dirty="0"/>
              <a:t>ｎ Ｗ</a:t>
            </a:r>
            <a:r>
              <a:rPr lang="en-US" altLang="ja-JP" sz="2000" i="1" baseline="-25000" dirty="0"/>
              <a:t>f</a:t>
            </a:r>
          </a:p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体積不変とすると、</a:t>
            </a:r>
            <a:r>
              <a:rPr lang="en-US" altLang="ja-JP" sz="2000" dirty="0"/>
              <a:t>Gibbs</a:t>
            </a:r>
            <a:r>
              <a:rPr lang="ja-JP" altLang="en-US" sz="2000" dirty="0"/>
              <a:t>の自由エネルギ－変化</a:t>
            </a:r>
            <a:r>
              <a:rPr lang="en-US" altLang="ja-JP" sz="2000" dirty="0"/>
              <a:t>Δ</a:t>
            </a:r>
            <a:r>
              <a:rPr lang="ja-JP" altLang="en-US" sz="2000" dirty="0"/>
              <a:t>Ｇは</a:t>
            </a:r>
          </a:p>
          <a:p>
            <a:pPr marL="361950" indent="-361950"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　 </a:t>
            </a:r>
          </a:p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ja-JP" altLang="en-US" sz="2000" dirty="0"/>
              <a:t>熱平衡の条件では、</a:t>
            </a:r>
            <a:r>
              <a:rPr lang="en-US" altLang="ja-JP" sz="2000" dirty="0"/>
              <a:t>Δ</a:t>
            </a:r>
            <a:r>
              <a:rPr lang="en-US" altLang="ja-JP" sz="2000" i="1" dirty="0"/>
              <a:t>G</a:t>
            </a:r>
            <a:r>
              <a:rPr lang="en-US" altLang="ja-JP" sz="2000" dirty="0"/>
              <a:t> = 0</a:t>
            </a:r>
          </a:p>
          <a:p>
            <a:pPr marL="449263" indent="-87313">
              <a:lnSpc>
                <a:spcPts val="3600"/>
              </a:lnSpc>
              <a:spcBef>
                <a:spcPts val="800"/>
              </a:spcBef>
            </a:pPr>
            <a:r>
              <a:rPr lang="en-US" altLang="ja-JP" sz="2000" i="1" dirty="0"/>
              <a:t> n </a:t>
            </a:r>
            <a:r>
              <a:rPr lang="en-US" altLang="ja-JP" sz="2000" i="1" dirty="0" err="1"/>
              <a:t>W</a:t>
            </a:r>
            <a:r>
              <a:rPr lang="en-US" altLang="ja-JP" sz="2000" i="1" baseline="-25000" dirty="0" err="1"/>
              <a:t>f</a:t>
            </a:r>
            <a:r>
              <a:rPr lang="en-US" altLang="ja-JP" sz="2000" dirty="0"/>
              <a:t>  = </a:t>
            </a:r>
            <a:r>
              <a:rPr lang="en-US" altLang="ja-JP" sz="2000" i="1" dirty="0"/>
              <a:t>T</a:t>
            </a:r>
            <a:r>
              <a:rPr lang="en-US" altLang="ja-JP" sz="2000" dirty="0"/>
              <a:t>Δ</a:t>
            </a:r>
            <a:r>
              <a:rPr lang="en-US" altLang="ja-JP" sz="2000" i="1" dirty="0"/>
              <a:t>S</a:t>
            </a:r>
          </a:p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en-US" altLang="ja-JP" sz="2000" dirty="0"/>
              <a:t> 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605343"/>
            <a:ext cx="2990421" cy="40227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78125F-E5F1-42A7-91AB-744C43052EDD}"/>
              </a:ext>
            </a:extLst>
          </p:cNvPr>
          <p:cNvSpPr txBox="1"/>
          <p:nvPr/>
        </p:nvSpPr>
        <p:spPr>
          <a:xfrm>
            <a:off x="179512" y="87832"/>
            <a:ext cx="5616624" cy="50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kumimoji="1" lang="ja-JP" altLang="en-US" sz="2400" dirty="0"/>
              <a:t>２．結晶欠陥　</a:t>
            </a:r>
            <a:r>
              <a:rPr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kumimoji="1" lang="en-US" altLang="ja-JP" sz="2000" dirty="0"/>
              <a:t>2</a:t>
            </a:r>
            <a:r>
              <a:rPr kumimoji="1" lang="ja-JP" altLang="en-US" sz="2000" dirty="0" err="1"/>
              <a:t>．</a:t>
            </a:r>
            <a:r>
              <a:rPr lang="en-US" altLang="ja-JP" sz="2000" dirty="0" err="1"/>
              <a:t>Frenkel</a:t>
            </a:r>
            <a:r>
              <a:rPr kumimoji="1" lang="ja-JP" altLang="en-US" sz="2000" dirty="0"/>
              <a:t>欠陥と</a:t>
            </a:r>
            <a:r>
              <a:rPr lang="en-US" altLang="ja-JP" sz="2000" dirty="0" err="1"/>
              <a:t>Schottky</a:t>
            </a:r>
            <a:r>
              <a:rPr lang="ja-JP" altLang="en-US" sz="2000" dirty="0"/>
              <a:t>欠陥</a:t>
            </a:r>
            <a:endParaRPr kumimoji="1" lang="ja-JP" altLang="en-US" sz="2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87623" y="4221087"/>
            <a:ext cx="141228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オブジェクト 5"/>
              <p:cNvSpPr txBox="1"/>
              <p:nvPr/>
            </p:nvSpPr>
            <p:spPr bwMode="auto">
              <a:xfrm>
                <a:off x="1176338" y="4198938"/>
                <a:ext cx="3827710" cy="2636837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𝑘𝐵𝑇</m:t>
                      </m:r>
                      <m:func>
                        <m:func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{</m:t>
                          </m:r>
                        </m:e>
                      </m:func>
                      <m:f>
                        <m:f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′−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  <m:oMath xmlns:m="http://schemas.openxmlformats.org/officeDocument/2006/math">
                      <m:f>
                        <m:f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′−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ja-JP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endParaRPr lang="en-US" altLang="ja-JP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&lt;&lt;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rad>
                      <m:func>
                        <m:func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ja-JP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ja-JP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6" name="オブジェクト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76338" y="4198938"/>
                <a:ext cx="3827710" cy="26368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6380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4113</TotalTime>
  <Words>2753</Words>
  <Application>Microsoft Office PowerPoint</Application>
  <PresentationFormat>画面に合わせる (4:3)</PresentationFormat>
  <Paragraphs>237</Paragraphs>
  <Slides>23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9" baseType="lpstr">
      <vt:lpstr>ＭＳ Ｐゴシック</vt:lpstr>
      <vt:lpstr>Arial</vt:lpstr>
      <vt:lpstr>Calibri</vt:lpstr>
      <vt:lpstr>Cambria Math</vt:lpstr>
      <vt:lpstr>Office ​​テーマ</vt:lpstr>
      <vt:lpstr>数式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久下 先生</dc:creator>
  <cp:lastModifiedBy>久下 謙一</cp:lastModifiedBy>
  <cp:revision>100</cp:revision>
  <cp:lastPrinted>2022-10-11T02:07:38Z</cp:lastPrinted>
  <dcterms:created xsi:type="dcterms:W3CDTF">2013-04-24T07:39:22Z</dcterms:created>
  <dcterms:modified xsi:type="dcterms:W3CDTF">2023-06-02T02:04:15Z</dcterms:modified>
</cp:coreProperties>
</file>