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323" r:id="rId2"/>
    <p:sldId id="348" r:id="rId3"/>
    <p:sldId id="325" r:id="rId4"/>
    <p:sldId id="346" r:id="rId5"/>
    <p:sldId id="349" r:id="rId6"/>
    <p:sldId id="326" r:id="rId7"/>
    <p:sldId id="328" r:id="rId8"/>
    <p:sldId id="329" r:id="rId9"/>
    <p:sldId id="330" r:id="rId10"/>
    <p:sldId id="331" r:id="rId11"/>
    <p:sldId id="332" r:id="rId12"/>
    <p:sldId id="322" r:id="rId13"/>
    <p:sldId id="315" r:id="rId14"/>
    <p:sldId id="333" r:id="rId15"/>
    <p:sldId id="316" r:id="rId16"/>
    <p:sldId id="334" r:id="rId17"/>
    <p:sldId id="342" r:id="rId18"/>
    <p:sldId id="344" r:id="rId19"/>
    <p:sldId id="335" r:id="rId20"/>
    <p:sldId id="341" r:id="rId21"/>
    <p:sldId id="347" r:id="rId22"/>
    <p:sldId id="345" r:id="rId23"/>
  </p:sldIdLst>
  <p:sldSz cx="9144000" cy="6858000" type="screen4x3"/>
  <p:notesSz cx="6832600" cy="99631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4A7EBB"/>
    <a:srgbClr val="FF00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635" autoAdjust="0"/>
  </p:normalViewPr>
  <p:slideViewPr>
    <p:cSldViewPr>
      <p:cViewPr varScale="1">
        <p:scale>
          <a:sx n="105" d="100"/>
          <a:sy n="105" d="100"/>
        </p:scale>
        <p:origin x="978" y="108"/>
      </p:cViewPr>
      <p:guideLst>
        <p:guide orient="horz" pos="2160"/>
        <p:guide pos="2880"/>
      </p:guideLst>
    </p:cSldViewPr>
  </p:slideViewPr>
  <p:notesTextViewPr>
    <p:cViewPr>
      <p:scale>
        <a:sx n="3" d="2"/>
        <a:sy n="3" d="2"/>
      </p:scale>
      <p:origin x="0" y="0"/>
    </p:cViewPr>
  </p:notesTextViewPr>
  <p:sorterViewPr>
    <p:cViewPr>
      <p:scale>
        <a:sx n="100" d="100"/>
        <a:sy n="100" d="100"/>
      </p:scale>
      <p:origin x="0" y="64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60634" cy="498715"/>
          </a:xfrm>
          <a:prstGeom prst="rect">
            <a:avLst/>
          </a:prstGeom>
        </p:spPr>
        <p:txBody>
          <a:bodyPr vert="horz" lIns="91166" tIns="45584" rIns="91166" bIns="4558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70372" y="0"/>
            <a:ext cx="2960633" cy="498715"/>
          </a:xfrm>
          <a:prstGeom prst="rect">
            <a:avLst/>
          </a:prstGeom>
        </p:spPr>
        <p:txBody>
          <a:bodyPr vert="horz" lIns="91166" tIns="45584" rIns="91166" bIns="45584" rtlCol="0"/>
          <a:lstStyle>
            <a:lvl1pPr algn="r">
              <a:defRPr sz="1200"/>
            </a:lvl1pPr>
          </a:lstStyle>
          <a:p>
            <a:fld id="{11DA124F-F279-4510-BE29-AF6429C8542A}" type="datetimeFigureOut">
              <a:rPr kumimoji="1" lang="ja-JP" altLang="en-US" smtClean="0"/>
              <a:t>2023/6/2</a:t>
            </a:fld>
            <a:endParaRPr kumimoji="1" lang="ja-JP" altLang="en-US"/>
          </a:p>
        </p:txBody>
      </p:sp>
      <p:sp>
        <p:nvSpPr>
          <p:cNvPr id="4" name="スライド イメージ プレースホルダー 3"/>
          <p:cNvSpPr>
            <a:spLocks noGrp="1" noRot="1" noChangeAspect="1"/>
          </p:cNvSpPr>
          <p:nvPr>
            <p:ph type="sldImg" idx="2"/>
          </p:nvPr>
        </p:nvSpPr>
        <p:spPr>
          <a:xfrm>
            <a:off x="925513" y="746125"/>
            <a:ext cx="4983162" cy="3738563"/>
          </a:xfrm>
          <a:prstGeom prst="rect">
            <a:avLst/>
          </a:prstGeom>
          <a:noFill/>
          <a:ln w="12700">
            <a:solidFill>
              <a:prstClr val="black"/>
            </a:solidFill>
          </a:ln>
        </p:spPr>
        <p:txBody>
          <a:bodyPr vert="horz" lIns="91166" tIns="45584" rIns="91166" bIns="45584" rtlCol="0" anchor="ctr"/>
          <a:lstStyle/>
          <a:p>
            <a:endParaRPr lang="ja-JP" altLang="en-US"/>
          </a:p>
        </p:txBody>
      </p:sp>
      <p:sp>
        <p:nvSpPr>
          <p:cNvPr id="5" name="ノート プレースホルダー 4"/>
          <p:cNvSpPr>
            <a:spLocks noGrp="1"/>
          </p:cNvSpPr>
          <p:nvPr>
            <p:ph type="body" sz="quarter" idx="3"/>
          </p:nvPr>
        </p:nvSpPr>
        <p:spPr>
          <a:xfrm>
            <a:off x="683103" y="4732221"/>
            <a:ext cx="5466399" cy="4483656"/>
          </a:xfrm>
          <a:prstGeom prst="rect">
            <a:avLst/>
          </a:prstGeom>
        </p:spPr>
        <p:txBody>
          <a:bodyPr vert="horz" lIns="91166" tIns="45584" rIns="91166" bIns="4558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62846"/>
            <a:ext cx="2960634" cy="498714"/>
          </a:xfrm>
          <a:prstGeom prst="rect">
            <a:avLst/>
          </a:prstGeom>
        </p:spPr>
        <p:txBody>
          <a:bodyPr vert="horz" lIns="91166" tIns="45584" rIns="91166" bIns="4558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70372" y="9462846"/>
            <a:ext cx="2960633" cy="498714"/>
          </a:xfrm>
          <a:prstGeom prst="rect">
            <a:avLst/>
          </a:prstGeom>
        </p:spPr>
        <p:txBody>
          <a:bodyPr vert="horz" lIns="91166" tIns="45584" rIns="91166" bIns="45584" rtlCol="0" anchor="b"/>
          <a:lstStyle>
            <a:lvl1pPr algn="r">
              <a:defRPr sz="1200"/>
            </a:lvl1pPr>
          </a:lstStyle>
          <a:p>
            <a:fld id="{FED43DDD-AE11-47F1-9FF4-B72B8A682CF7}" type="slidenum">
              <a:rPr kumimoji="1" lang="ja-JP" altLang="en-US" smtClean="0"/>
              <a:t>‹#›</a:t>
            </a:fld>
            <a:endParaRPr kumimoji="1" lang="ja-JP" altLang="en-US"/>
          </a:p>
        </p:txBody>
      </p:sp>
    </p:spTree>
    <p:extLst>
      <p:ext uri="{BB962C8B-B14F-4D97-AF65-F5344CB8AC3E}">
        <p14:creationId xmlns:p14="http://schemas.microsoft.com/office/powerpoint/2010/main" val="32144072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2C4292B3-F26C-49B6-B960-59F5648B1FA3}" type="datetime5">
              <a:rPr kumimoji="1" lang="ja-JP" altLang="en-US" smtClean="0"/>
              <a:t>2023/06/02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274811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E9D2532-0E2E-43F1-884A-A2F06C5642FF}" type="datetime5">
              <a:rPr kumimoji="1" lang="ja-JP" altLang="en-US" smtClean="0"/>
              <a:t>2023/06/02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2267073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3D241D0-14BC-4116-8820-F6D51386043C}" type="datetime5">
              <a:rPr kumimoji="1" lang="ja-JP" altLang="en-US" smtClean="0"/>
              <a:t>2023/06/02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3955469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E1B9407-6687-4B92-AAC0-F93E21F28E65}" type="datetime5">
              <a:rPr kumimoji="1" lang="ja-JP" altLang="en-US" smtClean="0"/>
              <a:t>2023/06/02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4177599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FAD9BE2-0C49-4792-BE56-223811A4660F}" type="datetime5">
              <a:rPr kumimoji="1" lang="ja-JP" altLang="en-US" smtClean="0"/>
              <a:t>2023/06/02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1404120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F92CB8A-AE98-44D3-98D4-E48B657FC255}" type="datetime5">
              <a:rPr kumimoji="1" lang="ja-JP" altLang="en-US" smtClean="0"/>
              <a:t>2023/06/02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1811336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DF218D4-53B7-4DC7-9BE8-65B0603410AC}" type="datetime5">
              <a:rPr kumimoji="1" lang="ja-JP" altLang="en-US" smtClean="0"/>
              <a:t>2023/06/02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1507865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D0FEDE3-53B3-40CC-89DC-80CF09461F41}" type="datetime5">
              <a:rPr kumimoji="1" lang="ja-JP" altLang="en-US" smtClean="0"/>
              <a:t>2023/06/02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3383254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F47352F-3D95-41E2-856F-167FD022C935}" type="datetime5">
              <a:rPr kumimoji="1" lang="ja-JP" altLang="en-US" smtClean="0"/>
              <a:t>2023/06/02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379808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AC92385-5639-49DE-863D-7C6C5B04296B}" type="datetime5">
              <a:rPr kumimoji="1" lang="ja-JP" altLang="en-US" smtClean="0"/>
              <a:t>2023/06/02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823458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C7897BE-207B-442E-A862-FA606ED83827}" type="datetime5">
              <a:rPr kumimoji="1" lang="ja-JP" altLang="en-US" smtClean="0"/>
              <a:t>2023/06/02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3502240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2A5F9B-3AFF-4865-9E98-4E74D184AA96}" type="datetime5">
              <a:rPr kumimoji="1" lang="ja-JP" altLang="en-US" smtClean="0"/>
              <a:t>2023/06/02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772B84-4B66-42F2-B6A4-7DD6241FCFC8}" type="slidenum">
              <a:rPr kumimoji="1" lang="ja-JP" altLang="en-US" smtClean="0"/>
              <a:t>‹#›</a:t>
            </a:fld>
            <a:endParaRPr kumimoji="1" lang="ja-JP" altLang="en-US"/>
          </a:p>
        </p:txBody>
      </p:sp>
    </p:spTree>
    <p:extLst>
      <p:ext uri="{BB962C8B-B14F-4D97-AF65-F5344CB8AC3E}">
        <p14:creationId xmlns:p14="http://schemas.microsoft.com/office/powerpoint/2010/main" val="25229244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oleObject" Target="../embeddings/oleObject2.bin"/><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oleObject" Target="../embeddings/oleObject3.bin"/><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テキスト ボックス 57">
            <a:extLst>
              <a:ext uri="{FF2B5EF4-FFF2-40B4-BE49-F238E27FC236}">
                <a16:creationId xmlns:a16="http://schemas.microsoft.com/office/drawing/2014/main" id="{9FAF2BFF-374D-4D1F-9FF7-C7AFF20CBFF2}"/>
              </a:ext>
            </a:extLst>
          </p:cNvPr>
          <p:cNvSpPr txBox="1"/>
          <p:nvPr/>
        </p:nvSpPr>
        <p:spPr>
          <a:xfrm>
            <a:off x="683568" y="939833"/>
            <a:ext cx="8208912" cy="2400657"/>
          </a:xfrm>
          <a:prstGeom prst="rect">
            <a:avLst/>
          </a:prstGeom>
          <a:noFill/>
        </p:spPr>
        <p:txBody>
          <a:bodyPr wrap="square" rtlCol="0">
            <a:spAutoFit/>
          </a:bodyPr>
          <a:lstStyle/>
          <a:p>
            <a:pPr>
              <a:lnSpc>
                <a:spcPts val="3600"/>
              </a:lnSpc>
              <a:spcBef>
                <a:spcPts val="800"/>
              </a:spcBef>
            </a:pPr>
            <a:r>
              <a:rPr lang="ja-JP" altLang="en-US" sz="2000" dirty="0"/>
              <a:t>物質の三態</a:t>
            </a:r>
            <a:endParaRPr lang="en-US" altLang="ja-JP" sz="2000" dirty="0"/>
          </a:p>
          <a:p>
            <a:pPr marL="633413" indent="-457200">
              <a:lnSpc>
                <a:spcPts val="3600"/>
              </a:lnSpc>
              <a:buFont typeface="+mj-lt"/>
              <a:buAutoNum type="arabicPeriod"/>
            </a:pPr>
            <a:r>
              <a:rPr lang="ja-JP" altLang="en-US" sz="2000" dirty="0"/>
              <a:t>気体：　境界が無い</a:t>
            </a:r>
            <a:endParaRPr lang="en-US" altLang="ja-JP" sz="2000" dirty="0"/>
          </a:p>
          <a:p>
            <a:pPr marL="633413" indent="-457200">
              <a:lnSpc>
                <a:spcPts val="3600"/>
              </a:lnSpc>
              <a:buFont typeface="+mj-lt"/>
              <a:buAutoNum type="arabicPeriod"/>
            </a:pPr>
            <a:r>
              <a:rPr lang="ja-JP" altLang="en-US" sz="2000" dirty="0"/>
              <a:t>液体：　境界を持つ、境界は固定されていない</a:t>
            </a:r>
            <a:endParaRPr lang="en-US" altLang="ja-JP" sz="2000" dirty="0"/>
          </a:p>
          <a:p>
            <a:pPr marL="633413" indent="-457200">
              <a:lnSpc>
                <a:spcPts val="3600"/>
              </a:lnSpc>
              <a:buFont typeface="+mj-lt"/>
              <a:buAutoNum type="arabicPeriod"/>
            </a:pPr>
            <a:r>
              <a:rPr lang="ja-JP" altLang="en-US" sz="2000" dirty="0"/>
              <a:t>固体：　境界を持つ、境界が固定されている</a:t>
            </a:r>
            <a:br>
              <a:rPr lang="en-US" altLang="ja-JP" sz="2000" dirty="0"/>
            </a:br>
            <a:r>
              <a:rPr lang="ja-JP" altLang="en-US" sz="2000" dirty="0"/>
              <a:t>　固体の内部と外部が明確に区分されている </a:t>
            </a:r>
            <a:r>
              <a:rPr lang="en-US" altLang="ja-JP" sz="2000" dirty="0"/>
              <a:t>=</a:t>
            </a:r>
            <a:r>
              <a:rPr lang="ja-JP" altLang="en-US" sz="2000" dirty="0"/>
              <a:t> 表面を持つ</a:t>
            </a:r>
            <a:endParaRPr lang="en-US" altLang="ja-JP" sz="2000" dirty="0"/>
          </a:p>
        </p:txBody>
      </p:sp>
      <p:sp>
        <p:nvSpPr>
          <p:cNvPr id="60" name="テキスト ボックス 59">
            <a:extLst>
              <a:ext uri="{FF2B5EF4-FFF2-40B4-BE49-F238E27FC236}">
                <a16:creationId xmlns:a16="http://schemas.microsoft.com/office/drawing/2014/main" id="{72DC3640-A27B-4F5B-8AAC-0AFBE2577ABF}"/>
              </a:ext>
            </a:extLst>
          </p:cNvPr>
          <p:cNvSpPr txBox="1"/>
          <p:nvPr/>
        </p:nvSpPr>
        <p:spPr>
          <a:xfrm>
            <a:off x="2483768" y="-27384"/>
            <a:ext cx="3528392" cy="981487"/>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a:t>
            </a:r>
            <a:endParaRPr kumimoji="1" lang="en-US" altLang="ja-JP" sz="2400" dirty="0"/>
          </a:p>
          <a:p>
            <a:pPr algn="ctr">
              <a:lnSpc>
                <a:spcPts val="3600"/>
              </a:lnSpc>
            </a:pPr>
            <a:r>
              <a:rPr kumimoji="1" lang="en-US" altLang="ja-JP" sz="2000" dirty="0"/>
              <a:t>1</a:t>
            </a:r>
            <a:r>
              <a:rPr kumimoji="1" lang="ja-JP" altLang="en-US" sz="2000" dirty="0"/>
              <a:t>．</a:t>
            </a:r>
            <a:r>
              <a:rPr kumimoji="1" lang="en-US" altLang="ja-JP" sz="2000" dirty="0"/>
              <a:t>1</a:t>
            </a:r>
            <a:r>
              <a:rPr kumimoji="1" lang="ja-JP" altLang="en-US" sz="2000" dirty="0"/>
              <a:t>．結晶の定義</a:t>
            </a:r>
          </a:p>
        </p:txBody>
      </p:sp>
      <p:sp>
        <p:nvSpPr>
          <p:cNvPr id="32" name="テキスト ボックス 31">
            <a:extLst>
              <a:ext uri="{FF2B5EF4-FFF2-40B4-BE49-F238E27FC236}">
                <a16:creationId xmlns:a16="http://schemas.microsoft.com/office/drawing/2014/main" id="{0CF398FD-CC0C-1C8B-8EB8-10384E055B6B}"/>
              </a:ext>
            </a:extLst>
          </p:cNvPr>
          <p:cNvSpPr txBox="1"/>
          <p:nvPr/>
        </p:nvSpPr>
        <p:spPr>
          <a:xfrm>
            <a:off x="1475656" y="3826229"/>
            <a:ext cx="4954388" cy="1579920"/>
          </a:xfrm>
          <a:prstGeom prst="rect">
            <a:avLst/>
          </a:prstGeom>
          <a:noFill/>
        </p:spPr>
        <p:txBody>
          <a:bodyPr wrap="square" rtlCol="0">
            <a:spAutoFit/>
          </a:bodyPr>
          <a:lstStyle/>
          <a:p>
            <a:pPr>
              <a:lnSpc>
                <a:spcPts val="3600"/>
              </a:lnSpc>
              <a:spcBef>
                <a:spcPts val="800"/>
              </a:spcBef>
            </a:pPr>
            <a:r>
              <a:rPr lang="ja-JP" altLang="en-US" sz="2000" dirty="0"/>
              <a:t>表面に</a:t>
            </a:r>
            <a:r>
              <a:rPr lang="ja-JP" altLang="en-US" sz="2000" dirty="0">
                <a:solidFill>
                  <a:srgbClr val="FF0000"/>
                </a:solidFill>
              </a:rPr>
              <a:t>規則性がある　</a:t>
            </a:r>
            <a:r>
              <a:rPr lang="ja-JP" altLang="en-US" sz="2000" dirty="0"/>
              <a:t>⇒　結晶</a:t>
            </a:r>
            <a:endParaRPr lang="en-US" altLang="ja-JP" sz="2000" dirty="0"/>
          </a:p>
          <a:p>
            <a:pPr>
              <a:lnSpc>
                <a:spcPts val="3600"/>
              </a:lnSpc>
              <a:spcBef>
                <a:spcPts val="800"/>
              </a:spcBef>
            </a:pPr>
            <a:r>
              <a:rPr lang="ja-JP" altLang="en-US" sz="2000" dirty="0"/>
              <a:t>結晶 </a:t>
            </a:r>
            <a:r>
              <a:rPr lang="en-US" altLang="ja-JP" sz="2000" dirty="0"/>
              <a:t>= </a:t>
            </a:r>
            <a:r>
              <a:rPr lang="ja-JP" altLang="en-US" sz="2000" dirty="0"/>
              <a:t>規則性のある表面で囲まれた固体</a:t>
            </a:r>
            <a:endParaRPr lang="en-US" altLang="ja-JP" sz="2000" dirty="0"/>
          </a:p>
          <a:p>
            <a:pPr marL="176213">
              <a:lnSpc>
                <a:spcPts val="3600"/>
              </a:lnSpc>
            </a:pPr>
            <a:r>
              <a:rPr lang="ja-JP" altLang="en-US" sz="2000" dirty="0"/>
              <a:t>原子論成立以前の結晶のとらえ方</a:t>
            </a:r>
            <a:endParaRPr lang="en-US" altLang="ja-JP" sz="2000" dirty="0"/>
          </a:p>
        </p:txBody>
      </p:sp>
      <p:sp>
        <p:nvSpPr>
          <p:cNvPr id="2" name="下矢印 1"/>
          <p:cNvSpPr/>
          <p:nvPr/>
        </p:nvSpPr>
        <p:spPr>
          <a:xfrm>
            <a:off x="2843808" y="3412498"/>
            <a:ext cx="360040" cy="376542"/>
          </a:xfrm>
          <a:prstGeom prst="downArrow">
            <a:avLst/>
          </a:prstGeom>
          <a:solidFill>
            <a:srgbClr val="FFFF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30526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B34F561-1CA3-4FB0-954F-1C1FAA9869DD}"/>
              </a:ext>
            </a:extLst>
          </p:cNvPr>
          <p:cNvSpPr>
            <a:spLocks noGrp="1"/>
          </p:cNvSpPr>
          <p:nvPr>
            <p:ph type="sldNum" sz="quarter" idx="12"/>
          </p:nvPr>
        </p:nvSpPr>
        <p:spPr/>
        <p:txBody>
          <a:bodyPr/>
          <a:lstStyle/>
          <a:p>
            <a:fld id="{8A772B84-4B66-42F2-B6A4-7DD6241FCFC8}" type="slidenum">
              <a:rPr kumimoji="1" lang="ja-JP" altLang="en-US" smtClean="0"/>
              <a:t>10</a:t>
            </a:fld>
            <a:endParaRPr kumimoji="1" lang="ja-JP" altLang="en-US"/>
          </a:p>
        </p:txBody>
      </p:sp>
      <p:pic>
        <p:nvPicPr>
          <p:cNvPr id="4" name="図 3">
            <a:extLst>
              <a:ext uri="{FF2B5EF4-FFF2-40B4-BE49-F238E27FC236}">
                <a16:creationId xmlns:a16="http://schemas.microsoft.com/office/drawing/2014/main" id="{025D2B6F-0007-4810-AB8C-51D76E5DB8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155512"/>
            <a:ext cx="2381250" cy="1988344"/>
          </a:xfrm>
          <a:prstGeom prst="rect">
            <a:avLst/>
          </a:prstGeom>
        </p:spPr>
      </p:pic>
      <p:pic>
        <p:nvPicPr>
          <p:cNvPr id="6" name="図 5">
            <a:extLst>
              <a:ext uri="{FF2B5EF4-FFF2-40B4-BE49-F238E27FC236}">
                <a16:creationId xmlns:a16="http://schemas.microsoft.com/office/drawing/2014/main" id="{989432B7-C66C-44D0-B4C9-088276E089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6056" y="980728"/>
            <a:ext cx="3713321" cy="2163128"/>
          </a:xfrm>
          <a:prstGeom prst="rect">
            <a:avLst/>
          </a:prstGeom>
        </p:spPr>
      </p:pic>
      <p:sp>
        <p:nvSpPr>
          <p:cNvPr id="8" name="テキスト ボックス 7">
            <a:extLst>
              <a:ext uri="{FF2B5EF4-FFF2-40B4-BE49-F238E27FC236}">
                <a16:creationId xmlns:a16="http://schemas.microsoft.com/office/drawing/2014/main" id="{05155C4C-ACB4-4B4C-8D94-1687C2BADCA4}"/>
              </a:ext>
            </a:extLst>
          </p:cNvPr>
          <p:cNvSpPr txBox="1"/>
          <p:nvPr/>
        </p:nvSpPr>
        <p:spPr>
          <a:xfrm>
            <a:off x="971600" y="3861048"/>
            <a:ext cx="3024336" cy="2174954"/>
          </a:xfrm>
          <a:prstGeom prst="rect">
            <a:avLst/>
          </a:prstGeom>
          <a:noFill/>
        </p:spPr>
        <p:txBody>
          <a:bodyPr wrap="square" rtlCol="0">
            <a:spAutoFit/>
          </a:bodyPr>
          <a:lstStyle/>
          <a:p>
            <a:pPr>
              <a:lnSpc>
                <a:spcPts val="2400"/>
              </a:lnSpc>
            </a:pPr>
            <a:r>
              <a:rPr kumimoji="1" lang="ja-JP" altLang="en-US" dirty="0">
                <a:solidFill>
                  <a:srgbClr val="002060"/>
                </a:solidFill>
              </a:rPr>
              <a:t>方式</a:t>
            </a:r>
            <a:r>
              <a:rPr kumimoji="1" lang="en-US" altLang="ja-JP" dirty="0">
                <a:solidFill>
                  <a:srgbClr val="002060"/>
                </a:solidFill>
              </a:rPr>
              <a:t>(A) = </a:t>
            </a:r>
            <a:r>
              <a:rPr kumimoji="1" lang="ja-JP" altLang="en-US" dirty="0">
                <a:solidFill>
                  <a:srgbClr val="002060"/>
                </a:solidFill>
              </a:rPr>
              <a:t>立方最密充填構造（面心立方構造）</a:t>
            </a:r>
            <a:endParaRPr kumimoji="1" lang="en-US" altLang="ja-JP" dirty="0">
              <a:solidFill>
                <a:srgbClr val="002060"/>
              </a:solidFill>
            </a:endParaRPr>
          </a:p>
          <a:p>
            <a:pPr>
              <a:lnSpc>
                <a:spcPts val="2400"/>
              </a:lnSpc>
              <a:spcBef>
                <a:spcPts val="2000"/>
              </a:spcBef>
            </a:pPr>
            <a:r>
              <a:rPr kumimoji="1" lang="ja-JP" altLang="en-US" dirty="0">
                <a:solidFill>
                  <a:srgbClr val="002060"/>
                </a:solidFill>
              </a:rPr>
              <a:t>緑の球が青い球からなる</a:t>
            </a:r>
            <a:br>
              <a:rPr kumimoji="1" lang="en-US" altLang="ja-JP" dirty="0">
                <a:solidFill>
                  <a:srgbClr val="002060"/>
                </a:solidFill>
              </a:rPr>
            </a:br>
            <a:r>
              <a:rPr kumimoji="1" lang="ja-JP" altLang="en-US" dirty="0">
                <a:solidFill>
                  <a:srgbClr val="002060"/>
                </a:solidFill>
              </a:rPr>
              <a:t>正三角形の真ん中にあり、</a:t>
            </a:r>
            <a:br>
              <a:rPr kumimoji="1" lang="en-US" altLang="ja-JP" dirty="0">
                <a:solidFill>
                  <a:srgbClr val="002060"/>
                </a:solidFill>
              </a:rPr>
            </a:br>
            <a:r>
              <a:rPr kumimoji="1" lang="ja-JP" altLang="en-US" dirty="0">
                <a:solidFill>
                  <a:srgbClr val="002060"/>
                </a:solidFill>
              </a:rPr>
              <a:t>青の球は赤の球の正三角形の真ん中にある</a:t>
            </a:r>
            <a:endParaRPr kumimoji="1" lang="en-US" altLang="ja-JP" dirty="0">
              <a:solidFill>
                <a:srgbClr val="002060"/>
              </a:solidFill>
            </a:endParaRPr>
          </a:p>
        </p:txBody>
      </p:sp>
      <p:sp>
        <p:nvSpPr>
          <p:cNvPr id="10" name="テキスト ボックス 9">
            <a:extLst>
              <a:ext uri="{FF2B5EF4-FFF2-40B4-BE49-F238E27FC236}">
                <a16:creationId xmlns:a16="http://schemas.microsoft.com/office/drawing/2014/main" id="{9E5480C2-E97C-410B-A0FE-97F6EA98C66B}"/>
              </a:ext>
            </a:extLst>
          </p:cNvPr>
          <p:cNvSpPr txBox="1"/>
          <p:nvPr/>
        </p:nvSpPr>
        <p:spPr>
          <a:xfrm>
            <a:off x="5420548" y="3845792"/>
            <a:ext cx="3024336" cy="1559401"/>
          </a:xfrm>
          <a:prstGeom prst="rect">
            <a:avLst/>
          </a:prstGeom>
          <a:noFill/>
        </p:spPr>
        <p:txBody>
          <a:bodyPr wrap="square" rtlCol="0">
            <a:spAutoFit/>
          </a:bodyPr>
          <a:lstStyle/>
          <a:p>
            <a:pPr>
              <a:lnSpc>
                <a:spcPts val="2400"/>
              </a:lnSpc>
              <a:spcBef>
                <a:spcPts val="2000"/>
              </a:spcBef>
            </a:pPr>
            <a:r>
              <a:rPr kumimoji="1" lang="ja-JP" altLang="en-US" dirty="0">
                <a:solidFill>
                  <a:srgbClr val="002060"/>
                </a:solidFill>
              </a:rPr>
              <a:t>方式</a:t>
            </a:r>
            <a:r>
              <a:rPr kumimoji="1" lang="en-US" altLang="ja-JP" dirty="0">
                <a:solidFill>
                  <a:srgbClr val="002060"/>
                </a:solidFill>
              </a:rPr>
              <a:t>(B) = </a:t>
            </a:r>
            <a:r>
              <a:rPr kumimoji="1" lang="ja-JP" altLang="en-US" dirty="0">
                <a:solidFill>
                  <a:srgbClr val="002060"/>
                </a:solidFill>
              </a:rPr>
              <a:t>六方最密充填構造</a:t>
            </a:r>
            <a:endParaRPr kumimoji="1" lang="en-US" altLang="ja-JP" dirty="0">
              <a:solidFill>
                <a:srgbClr val="002060"/>
              </a:solidFill>
            </a:endParaRPr>
          </a:p>
          <a:p>
            <a:pPr>
              <a:lnSpc>
                <a:spcPts val="2400"/>
              </a:lnSpc>
              <a:spcBef>
                <a:spcPts val="2000"/>
              </a:spcBef>
            </a:pPr>
            <a:r>
              <a:rPr kumimoji="1" lang="ja-JP" altLang="en-US" dirty="0">
                <a:solidFill>
                  <a:srgbClr val="002060"/>
                </a:solidFill>
              </a:rPr>
              <a:t>黄の球からなる正三角形の真ん中の上にも下にも青の球がある</a:t>
            </a:r>
            <a:endParaRPr kumimoji="1" lang="en-US" altLang="ja-JP" dirty="0">
              <a:solidFill>
                <a:srgbClr val="002060"/>
              </a:solidFill>
            </a:endParaRPr>
          </a:p>
        </p:txBody>
      </p:sp>
      <p:sp>
        <p:nvSpPr>
          <p:cNvPr id="7" name="テキスト ボックス 6">
            <a:extLst>
              <a:ext uri="{FF2B5EF4-FFF2-40B4-BE49-F238E27FC236}">
                <a16:creationId xmlns:a16="http://schemas.microsoft.com/office/drawing/2014/main" id="{23B64011-63A7-8934-84CA-3EA6AA029725}"/>
              </a:ext>
            </a:extLst>
          </p:cNvPr>
          <p:cNvSpPr txBox="1"/>
          <p:nvPr/>
        </p:nvSpPr>
        <p:spPr>
          <a:xfrm>
            <a:off x="-129716" y="-27384"/>
            <a:ext cx="3909628"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2</a:t>
            </a:r>
            <a:r>
              <a:rPr kumimoji="1" lang="ja-JP" altLang="en-US" sz="2000" dirty="0"/>
              <a:t>．金属の結晶構造</a:t>
            </a:r>
            <a:endParaRPr kumimoji="1" lang="ja-JP" altLang="en-US" sz="2400" dirty="0"/>
          </a:p>
        </p:txBody>
      </p:sp>
    </p:spTree>
    <p:extLst>
      <p:ext uri="{BB962C8B-B14F-4D97-AF65-F5344CB8AC3E}">
        <p14:creationId xmlns:p14="http://schemas.microsoft.com/office/powerpoint/2010/main" val="2543487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C07A7DB-C35B-4EEF-979A-A390E1FF1A27}"/>
              </a:ext>
            </a:extLst>
          </p:cNvPr>
          <p:cNvSpPr>
            <a:spLocks noGrp="1"/>
          </p:cNvSpPr>
          <p:nvPr>
            <p:ph type="sldNum" sz="quarter" idx="12"/>
          </p:nvPr>
        </p:nvSpPr>
        <p:spPr/>
        <p:txBody>
          <a:bodyPr/>
          <a:lstStyle/>
          <a:p>
            <a:fld id="{8A772B84-4B66-42F2-B6A4-7DD6241FCFC8}" type="slidenum">
              <a:rPr kumimoji="1" lang="ja-JP" altLang="en-US" smtClean="0"/>
              <a:t>11</a:t>
            </a:fld>
            <a:endParaRPr kumimoji="1" lang="ja-JP" altLang="en-US"/>
          </a:p>
        </p:txBody>
      </p:sp>
      <p:sp>
        <p:nvSpPr>
          <p:cNvPr id="3" name="テキスト ボックス 2">
            <a:extLst>
              <a:ext uri="{FF2B5EF4-FFF2-40B4-BE49-F238E27FC236}">
                <a16:creationId xmlns:a16="http://schemas.microsoft.com/office/drawing/2014/main" id="{F145CD7B-3DBD-4E4F-893B-2B8F597916D9}"/>
              </a:ext>
            </a:extLst>
          </p:cNvPr>
          <p:cNvSpPr txBox="1"/>
          <p:nvPr/>
        </p:nvSpPr>
        <p:spPr>
          <a:xfrm>
            <a:off x="2075384" y="811996"/>
            <a:ext cx="5544616" cy="1015663"/>
          </a:xfrm>
          <a:prstGeom prst="rect">
            <a:avLst/>
          </a:prstGeom>
          <a:noFill/>
        </p:spPr>
        <p:txBody>
          <a:bodyPr wrap="square" rtlCol="0">
            <a:spAutoFit/>
          </a:bodyPr>
          <a:lstStyle/>
          <a:p>
            <a:r>
              <a:rPr kumimoji="1" lang="ja-JP" altLang="en-US" sz="2000" dirty="0"/>
              <a:t>金属が取り得るもう一つの結晶構造</a:t>
            </a:r>
            <a:endParaRPr kumimoji="1" lang="en-US" altLang="ja-JP" sz="2000" dirty="0"/>
          </a:p>
          <a:p>
            <a:endParaRPr lang="en-US" altLang="ja-JP" sz="2000" dirty="0"/>
          </a:p>
          <a:p>
            <a:r>
              <a:rPr kumimoji="1" lang="ja-JP" altLang="en-US" sz="2000" dirty="0"/>
              <a:t>体心立方構造</a:t>
            </a:r>
          </a:p>
        </p:txBody>
      </p:sp>
      <p:pic>
        <p:nvPicPr>
          <p:cNvPr id="5" name="図 4">
            <a:extLst>
              <a:ext uri="{FF2B5EF4-FFF2-40B4-BE49-F238E27FC236}">
                <a16:creationId xmlns:a16="http://schemas.microsoft.com/office/drawing/2014/main" id="{3D8BD6FE-3853-4D63-9DEF-344D1FB7F6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230" y="2060848"/>
            <a:ext cx="6667500" cy="2426970"/>
          </a:xfrm>
          <a:prstGeom prst="rect">
            <a:avLst/>
          </a:prstGeom>
        </p:spPr>
      </p:pic>
      <p:sp>
        <p:nvSpPr>
          <p:cNvPr id="6" name="テキスト ボックス 5">
            <a:extLst>
              <a:ext uri="{FF2B5EF4-FFF2-40B4-BE49-F238E27FC236}">
                <a16:creationId xmlns:a16="http://schemas.microsoft.com/office/drawing/2014/main" id="{5CAB31B1-4DEC-455A-AA0D-7913A5555B25}"/>
              </a:ext>
            </a:extLst>
          </p:cNvPr>
          <p:cNvSpPr txBox="1"/>
          <p:nvPr/>
        </p:nvSpPr>
        <p:spPr>
          <a:xfrm>
            <a:off x="1058230" y="5013176"/>
            <a:ext cx="6667500" cy="369332"/>
          </a:xfrm>
          <a:prstGeom prst="rect">
            <a:avLst/>
          </a:prstGeom>
          <a:noFill/>
        </p:spPr>
        <p:txBody>
          <a:bodyPr wrap="square" rtlCol="0">
            <a:spAutoFit/>
          </a:bodyPr>
          <a:lstStyle/>
          <a:p>
            <a:r>
              <a:rPr kumimoji="1" lang="ja-JP" altLang="en-US" dirty="0"/>
              <a:t>立方体の中心にもう一つの球が配置されている。</a:t>
            </a:r>
          </a:p>
        </p:txBody>
      </p:sp>
      <p:sp>
        <p:nvSpPr>
          <p:cNvPr id="7" name="テキスト ボックス 6">
            <a:extLst>
              <a:ext uri="{FF2B5EF4-FFF2-40B4-BE49-F238E27FC236}">
                <a16:creationId xmlns:a16="http://schemas.microsoft.com/office/drawing/2014/main" id="{B145D0B2-6F6F-475E-3A11-D26961985887}"/>
              </a:ext>
            </a:extLst>
          </p:cNvPr>
          <p:cNvSpPr txBox="1"/>
          <p:nvPr/>
        </p:nvSpPr>
        <p:spPr>
          <a:xfrm>
            <a:off x="-129716" y="-27384"/>
            <a:ext cx="3909628"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2</a:t>
            </a:r>
            <a:r>
              <a:rPr kumimoji="1" lang="ja-JP" altLang="en-US" sz="2000" dirty="0"/>
              <a:t>．金属の結晶構造</a:t>
            </a:r>
            <a:endParaRPr kumimoji="1" lang="ja-JP" altLang="en-US" sz="2400" dirty="0"/>
          </a:p>
        </p:txBody>
      </p:sp>
    </p:spTree>
    <p:extLst>
      <p:ext uri="{BB962C8B-B14F-4D97-AF65-F5344CB8AC3E}">
        <p14:creationId xmlns:p14="http://schemas.microsoft.com/office/powerpoint/2010/main" val="2475746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C07A7DB-C35B-4EEF-979A-A390E1FF1A27}"/>
              </a:ext>
            </a:extLst>
          </p:cNvPr>
          <p:cNvSpPr>
            <a:spLocks noGrp="1"/>
          </p:cNvSpPr>
          <p:nvPr>
            <p:ph type="sldNum" sz="quarter" idx="12"/>
          </p:nvPr>
        </p:nvSpPr>
        <p:spPr>
          <a:xfrm>
            <a:off x="6830888" y="6356350"/>
            <a:ext cx="2133600" cy="365125"/>
          </a:xfrm>
        </p:spPr>
        <p:txBody>
          <a:bodyPr/>
          <a:lstStyle/>
          <a:p>
            <a:fld id="{8A772B84-4B66-42F2-B6A4-7DD6241FCFC8}" type="slidenum">
              <a:rPr kumimoji="1" lang="ja-JP" altLang="en-US" smtClean="0"/>
              <a:t>12</a:t>
            </a:fld>
            <a:endParaRPr kumimoji="1" lang="ja-JP" altLang="en-US"/>
          </a:p>
        </p:txBody>
      </p:sp>
      <p:pic>
        <p:nvPicPr>
          <p:cNvPr id="12" name="図 11">
            <a:extLst>
              <a:ext uri="{FF2B5EF4-FFF2-40B4-BE49-F238E27FC236}">
                <a16:creationId xmlns:a16="http://schemas.microsoft.com/office/drawing/2014/main" id="{9E0E3912-2DCE-4541-B17A-606BB915DD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3907" y="1522080"/>
            <a:ext cx="2400300" cy="2468880"/>
          </a:xfrm>
          <a:prstGeom prst="rect">
            <a:avLst/>
          </a:prstGeom>
        </p:spPr>
      </p:pic>
      <p:pic>
        <p:nvPicPr>
          <p:cNvPr id="14" name="図 13">
            <a:extLst>
              <a:ext uri="{FF2B5EF4-FFF2-40B4-BE49-F238E27FC236}">
                <a16:creationId xmlns:a16="http://schemas.microsoft.com/office/drawing/2014/main" id="{6669269B-065E-4F46-93DD-D8D97DAA85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3869" y="1498342"/>
            <a:ext cx="2091690" cy="3028950"/>
          </a:xfrm>
          <a:prstGeom prst="rect">
            <a:avLst/>
          </a:prstGeom>
        </p:spPr>
      </p:pic>
      <p:sp>
        <p:nvSpPr>
          <p:cNvPr id="6" name="テキスト ボックス 5">
            <a:extLst>
              <a:ext uri="{FF2B5EF4-FFF2-40B4-BE49-F238E27FC236}">
                <a16:creationId xmlns:a16="http://schemas.microsoft.com/office/drawing/2014/main" id="{5CAB31B1-4DEC-455A-AA0D-7913A5555B25}"/>
              </a:ext>
            </a:extLst>
          </p:cNvPr>
          <p:cNvSpPr txBox="1"/>
          <p:nvPr/>
        </p:nvSpPr>
        <p:spPr>
          <a:xfrm>
            <a:off x="970393" y="3717032"/>
            <a:ext cx="3862606" cy="889346"/>
          </a:xfrm>
          <a:prstGeom prst="rect">
            <a:avLst/>
          </a:prstGeom>
          <a:solidFill>
            <a:schemeClr val="bg1"/>
          </a:solidFill>
        </p:spPr>
        <p:txBody>
          <a:bodyPr wrap="square" rtlCol="0">
            <a:spAutoFit/>
          </a:bodyPr>
          <a:lstStyle/>
          <a:p>
            <a:pPr algn="ctr">
              <a:lnSpc>
                <a:spcPts val="3300"/>
              </a:lnSpc>
            </a:pPr>
            <a:r>
              <a:rPr kumimoji="1" lang="ja-JP" altLang="en-US" dirty="0"/>
              <a:t>岩塩構造 </a:t>
            </a:r>
            <a:r>
              <a:rPr kumimoji="1" lang="en-US" altLang="ja-JP" dirty="0"/>
              <a:t>= </a:t>
            </a:r>
            <a:r>
              <a:rPr kumimoji="1" lang="ja-JP" altLang="en-US" dirty="0"/>
              <a:t>塩化銀</a:t>
            </a:r>
            <a:r>
              <a:rPr kumimoji="1" lang="en-US" altLang="ja-JP" dirty="0"/>
              <a:t>AgCl</a:t>
            </a:r>
            <a:r>
              <a:rPr kumimoji="1" lang="ja-JP" altLang="en-US" dirty="0"/>
              <a:t>、臭化銀</a:t>
            </a:r>
            <a:r>
              <a:rPr kumimoji="1" lang="en-US" altLang="ja-JP" dirty="0" err="1"/>
              <a:t>AgBr</a:t>
            </a:r>
            <a:br>
              <a:rPr kumimoji="1" lang="en-US" altLang="ja-JP" dirty="0"/>
            </a:br>
            <a:r>
              <a:rPr kumimoji="1" lang="ja-JP" altLang="en-US" dirty="0"/>
              <a:t>立方体を基本とした外形を持つ</a:t>
            </a:r>
          </a:p>
        </p:txBody>
      </p:sp>
      <p:sp>
        <p:nvSpPr>
          <p:cNvPr id="16" name="テキスト ボックス 15">
            <a:extLst>
              <a:ext uri="{FF2B5EF4-FFF2-40B4-BE49-F238E27FC236}">
                <a16:creationId xmlns:a16="http://schemas.microsoft.com/office/drawing/2014/main" id="{C50DEDD4-566A-40C6-9780-D406B850A2DC}"/>
              </a:ext>
            </a:extLst>
          </p:cNvPr>
          <p:cNvSpPr txBox="1"/>
          <p:nvPr/>
        </p:nvSpPr>
        <p:spPr>
          <a:xfrm>
            <a:off x="5436095" y="4205623"/>
            <a:ext cx="3422109" cy="1976182"/>
          </a:xfrm>
          <a:prstGeom prst="rect">
            <a:avLst/>
          </a:prstGeom>
          <a:solidFill>
            <a:schemeClr val="bg1"/>
          </a:solidFill>
        </p:spPr>
        <p:txBody>
          <a:bodyPr wrap="square" rtlCol="0">
            <a:spAutoFit/>
          </a:bodyPr>
          <a:lstStyle/>
          <a:p>
            <a:pPr>
              <a:lnSpc>
                <a:spcPts val="3000"/>
              </a:lnSpc>
            </a:pPr>
            <a:r>
              <a:rPr kumimoji="1" lang="ja-JP" altLang="en-US" dirty="0"/>
              <a:t>ウルツァイト構造</a:t>
            </a:r>
            <a:r>
              <a:rPr lang="en-US" altLang="ja-JP" dirty="0"/>
              <a:t>= </a:t>
            </a:r>
            <a:r>
              <a:rPr lang="ja-JP" altLang="en-US" dirty="0"/>
              <a:t>ヨウ化銀</a:t>
            </a:r>
            <a:r>
              <a:rPr lang="en-US" altLang="ja-JP" dirty="0" err="1"/>
              <a:t>AgI</a:t>
            </a:r>
            <a:br>
              <a:rPr lang="en-US" altLang="ja-JP" dirty="0"/>
            </a:br>
            <a:r>
              <a:rPr lang="ja-JP" altLang="en-US" dirty="0"/>
              <a:t>いくつかの結晶構造を持つ</a:t>
            </a:r>
            <a:br>
              <a:rPr lang="en-US" altLang="ja-JP" dirty="0"/>
            </a:br>
            <a:r>
              <a:rPr lang="ja-JP" altLang="en-US" dirty="0"/>
              <a:t>常温ではこの構造が一般的</a:t>
            </a:r>
            <a:endParaRPr lang="en-US" altLang="ja-JP" dirty="0"/>
          </a:p>
          <a:p>
            <a:pPr>
              <a:lnSpc>
                <a:spcPts val="3000"/>
              </a:lnSpc>
            </a:pPr>
            <a:r>
              <a:rPr kumimoji="1" lang="ja-JP" altLang="en-US" dirty="0"/>
              <a:t>ヨウ化銀は六角形を基本とした</a:t>
            </a:r>
            <a:br>
              <a:rPr kumimoji="1" lang="en-US" altLang="ja-JP" dirty="0"/>
            </a:br>
            <a:r>
              <a:rPr kumimoji="1" lang="ja-JP" altLang="en-US" dirty="0"/>
              <a:t>外形を持つ</a:t>
            </a:r>
            <a:endParaRPr kumimoji="1" lang="en-US" altLang="ja-JP" dirty="0"/>
          </a:p>
        </p:txBody>
      </p:sp>
      <p:sp>
        <p:nvSpPr>
          <p:cNvPr id="20" name="テキスト ボックス 19">
            <a:extLst>
              <a:ext uri="{FF2B5EF4-FFF2-40B4-BE49-F238E27FC236}">
                <a16:creationId xmlns:a16="http://schemas.microsoft.com/office/drawing/2014/main" id="{3771D56E-85A6-41A0-8C9C-A13BB793DC72}"/>
              </a:ext>
            </a:extLst>
          </p:cNvPr>
          <p:cNvSpPr txBox="1"/>
          <p:nvPr/>
        </p:nvSpPr>
        <p:spPr>
          <a:xfrm>
            <a:off x="323528" y="1052736"/>
            <a:ext cx="1333877" cy="369332"/>
          </a:xfrm>
          <a:prstGeom prst="rect">
            <a:avLst/>
          </a:prstGeom>
          <a:solidFill>
            <a:schemeClr val="bg1"/>
          </a:solidFill>
        </p:spPr>
        <p:txBody>
          <a:bodyPr wrap="square" rtlCol="0">
            <a:spAutoFit/>
          </a:bodyPr>
          <a:lstStyle/>
          <a:p>
            <a:pPr algn="ctr"/>
            <a:r>
              <a:rPr kumimoji="1" lang="en-US" altLang="ja-JP" dirty="0"/>
              <a:t>AB</a:t>
            </a:r>
            <a:r>
              <a:rPr kumimoji="1" lang="ja-JP" altLang="en-US" dirty="0"/>
              <a:t>型結晶</a:t>
            </a:r>
          </a:p>
        </p:txBody>
      </p:sp>
      <p:sp>
        <p:nvSpPr>
          <p:cNvPr id="13" name="テキスト ボックス 12">
            <a:extLst>
              <a:ext uri="{FF2B5EF4-FFF2-40B4-BE49-F238E27FC236}">
                <a16:creationId xmlns:a16="http://schemas.microsoft.com/office/drawing/2014/main" id="{9113F3AF-5352-69F6-D0EE-D25D7BAA56B3}"/>
              </a:ext>
            </a:extLst>
          </p:cNvPr>
          <p:cNvSpPr txBox="1"/>
          <p:nvPr/>
        </p:nvSpPr>
        <p:spPr>
          <a:xfrm>
            <a:off x="-129716" y="-27384"/>
            <a:ext cx="4557700"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3</a:t>
            </a:r>
            <a:r>
              <a:rPr kumimoji="1" lang="ja-JP" altLang="en-US" sz="2000" dirty="0"/>
              <a:t>．イオン結晶の結晶構造</a:t>
            </a:r>
            <a:endParaRPr kumimoji="1" lang="ja-JP" altLang="en-US" sz="2400" dirty="0"/>
          </a:p>
        </p:txBody>
      </p:sp>
    </p:spTree>
    <p:extLst>
      <p:ext uri="{BB962C8B-B14F-4D97-AF65-F5344CB8AC3E}">
        <p14:creationId xmlns:p14="http://schemas.microsoft.com/office/powerpoint/2010/main" val="824401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755576" y="836712"/>
            <a:ext cx="7776864" cy="5297476"/>
          </a:xfrm>
          <a:prstGeom prst="rect">
            <a:avLst/>
          </a:prstGeom>
          <a:noFill/>
        </p:spPr>
        <p:txBody>
          <a:bodyPr wrap="square" rtlCol="0">
            <a:spAutoFit/>
          </a:bodyPr>
          <a:lstStyle/>
          <a:p>
            <a:pPr>
              <a:lnSpc>
                <a:spcPts val="3600"/>
              </a:lnSpc>
              <a:spcBef>
                <a:spcPts val="800"/>
              </a:spcBef>
            </a:pPr>
            <a:r>
              <a:rPr lang="ja-JP" altLang="en-US" sz="2000" dirty="0"/>
              <a:t>結晶の記述法</a:t>
            </a:r>
            <a:endParaRPr lang="en-US" altLang="ja-JP" sz="2000" dirty="0"/>
          </a:p>
          <a:p>
            <a:pPr marL="728663" indent="-457200">
              <a:lnSpc>
                <a:spcPts val="3600"/>
              </a:lnSpc>
              <a:spcBef>
                <a:spcPts val="800"/>
              </a:spcBef>
              <a:buFont typeface="+mj-lt"/>
              <a:buAutoNum type="arabicPeriod"/>
            </a:pPr>
            <a:r>
              <a:rPr lang="ja-JP" altLang="en-US" sz="2000" dirty="0"/>
              <a:t>立体を囲む面で考える　⇒　結晶の定義</a:t>
            </a:r>
            <a:endParaRPr lang="en-US" altLang="ja-JP" sz="2000" dirty="0"/>
          </a:p>
          <a:p>
            <a:pPr marL="728663" indent="-457200">
              <a:lnSpc>
                <a:spcPts val="3600"/>
              </a:lnSpc>
              <a:spcBef>
                <a:spcPts val="800"/>
              </a:spcBef>
              <a:buFont typeface="+mj-lt"/>
              <a:buAutoNum type="arabicPeriod"/>
            </a:pPr>
            <a:r>
              <a:rPr lang="ja-JP" altLang="en-US" sz="2000" dirty="0"/>
              <a:t>格子点の連なりで考える　⇒　結晶構造模型</a:t>
            </a:r>
            <a:endParaRPr lang="en-US" altLang="ja-JP" sz="2000" dirty="0"/>
          </a:p>
          <a:p>
            <a:pPr>
              <a:lnSpc>
                <a:spcPts val="3600"/>
              </a:lnSpc>
              <a:spcBef>
                <a:spcPts val="800"/>
              </a:spcBef>
            </a:pPr>
            <a:r>
              <a:rPr lang="ja-JP" altLang="en-US" sz="2000" dirty="0"/>
              <a:t>単位構造：　構造上の単位を含む基本となる最小の空間</a:t>
            </a:r>
            <a:endParaRPr lang="en-US" altLang="ja-JP" sz="2000" dirty="0"/>
          </a:p>
          <a:p>
            <a:pPr marL="1168400" indent="-1168400">
              <a:lnSpc>
                <a:spcPts val="3600"/>
              </a:lnSpc>
              <a:spcBef>
                <a:spcPts val="800"/>
              </a:spcBef>
            </a:pPr>
            <a:r>
              <a:rPr lang="ja-JP" altLang="en-US" sz="2000" dirty="0"/>
              <a:t>結晶構造：　単位構造を常に一定の距離だけ三次元的に平衡移動することにより形成される空間</a:t>
            </a:r>
            <a:endParaRPr lang="en-US" altLang="ja-JP" sz="2000" dirty="0"/>
          </a:p>
          <a:p>
            <a:pPr marL="355600" indent="-355600">
              <a:lnSpc>
                <a:spcPts val="3600"/>
              </a:lnSpc>
              <a:spcBef>
                <a:spcPts val="1800"/>
              </a:spcBef>
            </a:pPr>
            <a:r>
              <a:rPr lang="ja-JP" altLang="en-US" sz="2000" dirty="0"/>
              <a:t>記述法１：　結晶系</a:t>
            </a:r>
            <a:br>
              <a:rPr lang="en-US" altLang="ja-JP" sz="2000" dirty="0"/>
            </a:br>
            <a:r>
              <a:rPr lang="ja-JP" altLang="en-US" sz="2000" dirty="0"/>
              <a:t>結晶の外形を対称性で分類した場合の分類法</a:t>
            </a:r>
            <a:br>
              <a:rPr lang="en-US" altLang="ja-JP" sz="2000" dirty="0"/>
            </a:br>
            <a:r>
              <a:rPr lang="ja-JP" altLang="en-US" sz="2000" dirty="0"/>
              <a:t>囲む面で考える記述法</a:t>
            </a:r>
            <a:br>
              <a:rPr lang="en-US" altLang="ja-JP" sz="2000" dirty="0"/>
            </a:br>
            <a:r>
              <a:rPr lang="ja-JP" altLang="en-US" sz="2000" dirty="0"/>
              <a:t>７つの結晶形</a:t>
            </a:r>
            <a:endParaRPr lang="en-US" altLang="ja-JP" sz="2000" dirty="0"/>
          </a:p>
        </p:txBody>
      </p:sp>
      <p:sp>
        <p:nvSpPr>
          <p:cNvPr id="4" name="スライド番号プレースホルダー 3"/>
          <p:cNvSpPr>
            <a:spLocks noGrp="1"/>
          </p:cNvSpPr>
          <p:nvPr>
            <p:ph type="sldNum" sz="quarter" idx="12"/>
          </p:nvPr>
        </p:nvSpPr>
        <p:spPr/>
        <p:txBody>
          <a:bodyPr/>
          <a:lstStyle/>
          <a:p>
            <a:fld id="{8A772B84-4B66-42F2-B6A4-7DD6241FCFC8}" type="slidenum">
              <a:rPr kumimoji="1" lang="ja-JP" altLang="en-US" smtClean="0"/>
              <a:t>13</a:t>
            </a:fld>
            <a:endParaRPr kumimoji="1" lang="ja-JP" altLang="en-US"/>
          </a:p>
        </p:txBody>
      </p:sp>
      <p:sp>
        <p:nvSpPr>
          <p:cNvPr id="6" name="テキスト ボックス 5">
            <a:extLst>
              <a:ext uri="{FF2B5EF4-FFF2-40B4-BE49-F238E27FC236}">
                <a16:creationId xmlns:a16="http://schemas.microsoft.com/office/drawing/2014/main" id="{71D4B049-54C8-4E89-89B3-257FA8F49FC0}"/>
              </a:ext>
            </a:extLst>
          </p:cNvPr>
          <p:cNvSpPr txBox="1"/>
          <p:nvPr/>
        </p:nvSpPr>
        <p:spPr>
          <a:xfrm>
            <a:off x="-129716" y="-27384"/>
            <a:ext cx="4557700"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lang="en-US" altLang="ja-JP" sz="2000" dirty="0"/>
              <a:t>4</a:t>
            </a:r>
            <a:r>
              <a:rPr kumimoji="1" lang="ja-JP" altLang="en-US" sz="2000" dirty="0"/>
              <a:t>．結晶構造の分類</a:t>
            </a:r>
            <a:endParaRPr kumimoji="1" lang="ja-JP" altLang="en-US" sz="2400" dirty="0"/>
          </a:p>
        </p:txBody>
      </p:sp>
    </p:spTree>
    <p:extLst>
      <p:ext uri="{BB962C8B-B14F-4D97-AF65-F5344CB8AC3E}">
        <p14:creationId xmlns:p14="http://schemas.microsoft.com/office/powerpoint/2010/main" val="36567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3771D56E-85A6-41A0-8C9C-A13BB793DC72}"/>
              </a:ext>
            </a:extLst>
          </p:cNvPr>
          <p:cNvSpPr txBox="1"/>
          <p:nvPr/>
        </p:nvSpPr>
        <p:spPr>
          <a:xfrm>
            <a:off x="971600" y="932776"/>
            <a:ext cx="4032448" cy="1447191"/>
          </a:xfrm>
          <a:prstGeom prst="rect">
            <a:avLst/>
          </a:prstGeom>
          <a:solidFill>
            <a:schemeClr val="bg1"/>
          </a:solidFill>
        </p:spPr>
        <p:txBody>
          <a:bodyPr wrap="square" rtlCol="0">
            <a:spAutoFit/>
          </a:bodyPr>
          <a:lstStyle/>
          <a:p>
            <a:pPr marL="357188">
              <a:lnSpc>
                <a:spcPts val="2700"/>
              </a:lnSpc>
            </a:pPr>
            <a:r>
              <a:rPr kumimoji="1" lang="ja-JP" altLang="en-US" dirty="0"/>
              <a:t>結晶系　</a:t>
            </a:r>
            <a:r>
              <a:rPr lang="en-US" altLang="ja-JP" dirty="0"/>
              <a:t>7</a:t>
            </a:r>
            <a:r>
              <a:rPr lang="ja-JP" altLang="en-US" dirty="0"/>
              <a:t>種類</a:t>
            </a:r>
            <a:endParaRPr lang="en-US" altLang="ja-JP" dirty="0"/>
          </a:p>
          <a:p>
            <a:pPr marL="357188" indent="-357188">
              <a:lnSpc>
                <a:spcPts val="2700"/>
              </a:lnSpc>
            </a:pPr>
            <a:r>
              <a:rPr kumimoji="1" lang="ja-JP" altLang="en-US" dirty="0"/>
              <a:t>結晶を面で考えたときの分類</a:t>
            </a:r>
            <a:endParaRPr kumimoji="1" lang="en-US" altLang="ja-JP" dirty="0"/>
          </a:p>
          <a:p>
            <a:pPr marL="357188" indent="-357188">
              <a:lnSpc>
                <a:spcPts val="2700"/>
              </a:lnSpc>
            </a:pPr>
            <a:r>
              <a:rPr kumimoji="1" lang="ja-JP" altLang="en-US" dirty="0"/>
              <a:t>外形で考える，内部構造は考慮しない</a:t>
            </a:r>
            <a:br>
              <a:rPr kumimoji="1" lang="en-US" altLang="ja-JP" dirty="0"/>
            </a:br>
            <a:r>
              <a:rPr kumimoji="1" lang="ja-JP" altLang="en-US" dirty="0"/>
              <a:t>軸の長さと軸角の関係で分類する</a:t>
            </a:r>
          </a:p>
        </p:txBody>
      </p:sp>
      <p:pic>
        <p:nvPicPr>
          <p:cNvPr id="24" name="図 23">
            <a:extLst>
              <a:ext uri="{FF2B5EF4-FFF2-40B4-BE49-F238E27FC236}">
                <a16:creationId xmlns:a16="http://schemas.microsoft.com/office/drawing/2014/main" id="{A7847A9C-DB7F-4297-A4D9-909C9BF0F6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46" y="2597616"/>
            <a:ext cx="8801100" cy="3855720"/>
          </a:xfrm>
          <a:prstGeom prst="rect">
            <a:avLst/>
          </a:prstGeom>
        </p:spPr>
      </p:pic>
      <p:sp>
        <p:nvSpPr>
          <p:cNvPr id="5" name="テキスト ボックス 4">
            <a:extLst>
              <a:ext uri="{FF2B5EF4-FFF2-40B4-BE49-F238E27FC236}">
                <a16:creationId xmlns:a16="http://schemas.microsoft.com/office/drawing/2014/main" id="{B7B4BE89-54A7-B4C5-9FCF-E0B45CACA822}"/>
              </a:ext>
            </a:extLst>
          </p:cNvPr>
          <p:cNvSpPr txBox="1"/>
          <p:nvPr/>
        </p:nvSpPr>
        <p:spPr>
          <a:xfrm>
            <a:off x="-129716" y="-27384"/>
            <a:ext cx="4557700"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lang="en-US" altLang="ja-JP" sz="2000" dirty="0"/>
              <a:t>4</a:t>
            </a:r>
            <a:r>
              <a:rPr kumimoji="1" lang="ja-JP" altLang="en-US" sz="2000" dirty="0"/>
              <a:t>．結晶構造の分類</a:t>
            </a:r>
            <a:endParaRPr kumimoji="1" lang="ja-JP" altLang="en-US" sz="2400" dirty="0"/>
          </a:p>
        </p:txBody>
      </p:sp>
    </p:spTree>
    <p:extLst>
      <p:ext uri="{BB962C8B-B14F-4D97-AF65-F5344CB8AC3E}">
        <p14:creationId xmlns:p14="http://schemas.microsoft.com/office/powerpoint/2010/main" val="672302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755576" y="836712"/>
            <a:ext cx="7776864" cy="4247317"/>
          </a:xfrm>
          <a:prstGeom prst="rect">
            <a:avLst/>
          </a:prstGeom>
          <a:noFill/>
        </p:spPr>
        <p:txBody>
          <a:bodyPr wrap="square" rtlCol="0">
            <a:spAutoFit/>
          </a:bodyPr>
          <a:lstStyle/>
          <a:p>
            <a:pPr marL="1074738" indent="-1074738">
              <a:lnSpc>
                <a:spcPts val="3600"/>
              </a:lnSpc>
              <a:spcBef>
                <a:spcPts val="1800"/>
              </a:spcBef>
            </a:pPr>
            <a:r>
              <a:rPr lang="ja-JP" altLang="en-US" sz="2000" dirty="0"/>
              <a:t>記述法２：　結晶構造を規則正しい分布をした点の集まりで作られる</a:t>
            </a:r>
            <a:br>
              <a:rPr lang="en-US" altLang="ja-JP" sz="2000" dirty="0"/>
            </a:br>
            <a:r>
              <a:rPr lang="ja-JP" altLang="en-US" sz="2000" dirty="0"/>
              <a:t>空間</a:t>
            </a:r>
            <a:r>
              <a:rPr lang="en-US" altLang="ja-JP" sz="2000" dirty="0"/>
              <a:t>= </a:t>
            </a:r>
            <a:r>
              <a:rPr lang="ja-JP" altLang="en-US" sz="2000" dirty="0"/>
              <a:t>空間格子　で考える</a:t>
            </a:r>
            <a:endParaRPr lang="en-US" altLang="ja-JP" sz="2000" dirty="0"/>
          </a:p>
          <a:p>
            <a:pPr marL="355600" indent="-355600">
              <a:lnSpc>
                <a:spcPts val="3600"/>
              </a:lnSpc>
              <a:spcBef>
                <a:spcPts val="1800"/>
              </a:spcBef>
            </a:pPr>
            <a:r>
              <a:rPr lang="ja-JP" altLang="en-US" sz="2000" dirty="0"/>
              <a:t>単位格子：　空間格子と同じ対称性を持つ最も簡単な格子で、その基本移動により全体の空間格子が形成される、基本となる最小格子</a:t>
            </a:r>
            <a:endParaRPr lang="en-US" altLang="ja-JP" sz="2000" dirty="0"/>
          </a:p>
          <a:p>
            <a:pPr marL="355600" indent="-355600">
              <a:lnSpc>
                <a:spcPts val="3600"/>
              </a:lnSpc>
              <a:spcBef>
                <a:spcPts val="1800"/>
              </a:spcBef>
            </a:pPr>
            <a:r>
              <a:rPr lang="ja-JP" altLang="en-US" sz="2000" dirty="0"/>
              <a:t>ブラヴェ格子 </a:t>
            </a:r>
            <a:r>
              <a:rPr lang="en-US" altLang="ja-JP" sz="2000" dirty="0" err="1"/>
              <a:t>Bravais</a:t>
            </a:r>
            <a:r>
              <a:rPr lang="en-US" altLang="ja-JP" sz="2000" dirty="0"/>
              <a:t> lattice</a:t>
            </a:r>
            <a:r>
              <a:rPr lang="ja-JP" altLang="en-US" sz="2000" dirty="0"/>
              <a:t>：　</a:t>
            </a:r>
            <a:br>
              <a:rPr lang="en-US" altLang="ja-JP" sz="2000" dirty="0"/>
            </a:br>
            <a:r>
              <a:rPr lang="ja-JP" altLang="en-US" sz="2000" dirty="0"/>
              <a:t>結晶を構成する格子の形で分類した分類法</a:t>
            </a:r>
            <a:br>
              <a:rPr lang="en-US" altLang="ja-JP" sz="2000" dirty="0"/>
            </a:br>
            <a:r>
              <a:rPr lang="ja-JP" altLang="en-US" sz="2000" dirty="0"/>
              <a:t>内部の構造も考慮する</a:t>
            </a:r>
            <a:br>
              <a:rPr lang="en-US" altLang="ja-JP" sz="2000" dirty="0"/>
            </a:br>
            <a:r>
              <a:rPr lang="ja-JP" altLang="en-US" sz="2000" dirty="0"/>
              <a:t>１４種類</a:t>
            </a:r>
            <a:endParaRPr lang="en-US" altLang="ja-JP" sz="2000" dirty="0"/>
          </a:p>
        </p:txBody>
      </p:sp>
      <p:sp>
        <p:nvSpPr>
          <p:cNvPr id="4" name="スライド番号プレースホルダー 3"/>
          <p:cNvSpPr>
            <a:spLocks noGrp="1"/>
          </p:cNvSpPr>
          <p:nvPr>
            <p:ph type="sldNum" sz="quarter" idx="12"/>
          </p:nvPr>
        </p:nvSpPr>
        <p:spPr/>
        <p:txBody>
          <a:bodyPr/>
          <a:lstStyle/>
          <a:p>
            <a:fld id="{8A772B84-4B66-42F2-B6A4-7DD6241FCFC8}" type="slidenum">
              <a:rPr kumimoji="1" lang="ja-JP" altLang="en-US" smtClean="0"/>
              <a:t>15</a:t>
            </a:fld>
            <a:endParaRPr kumimoji="1" lang="ja-JP" altLang="en-US"/>
          </a:p>
        </p:txBody>
      </p:sp>
      <p:sp>
        <p:nvSpPr>
          <p:cNvPr id="5" name="テキスト ボックス 4"/>
          <p:cNvSpPr txBox="1"/>
          <p:nvPr/>
        </p:nvSpPr>
        <p:spPr>
          <a:xfrm>
            <a:off x="2339752" y="116632"/>
            <a:ext cx="4104456" cy="553998"/>
          </a:xfrm>
          <a:prstGeom prst="rect">
            <a:avLst/>
          </a:prstGeom>
          <a:noFill/>
        </p:spPr>
        <p:txBody>
          <a:bodyPr wrap="square" rtlCol="0">
            <a:spAutoFit/>
          </a:bodyPr>
          <a:lstStyle/>
          <a:p>
            <a:pPr algn="ctr">
              <a:lnSpc>
                <a:spcPts val="3600"/>
              </a:lnSpc>
            </a:pPr>
            <a:r>
              <a:rPr kumimoji="1" lang="ja-JP" altLang="en-US" sz="2400" dirty="0"/>
              <a:t>２．３．結晶構造の分類</a:t>
            </a:r>
          </a:p>
        </p:txBody>
      </p:sp>
    </p:spTree>
    <p:extLst>
      <p:ext uri="{BB962C8B-B14F-4D97-AF65-F5344CB8AC3E}">
        <p14:creationId xmlns:p14="http://schemas.microsoft.com/office/powerpoint/2010/main" val="1489272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3771D56E-85A6-41A0-8C9C-A13BB793DC72}"/>
              </a:ext>
            </a:extLst>
          </p:cNvPr>
          <p:cNvSpPr txBox="1"/>
          <p:nvPr/>
        </p:nvSpPr>
        <p:spPr>
          <a:xfrm>
            <a:off x="899592" y="630958"/>
            <a:ext cx="7344816" cy="733534"/>
          </a:xfrm>
          <a:prstGeom prst="rect">
            <a:avLst/>
          </a:prstGeom>
          <a:solidFill>
            <a:schemeClr val="bg1"/>
          </a:solidFill>
        </p:spPr>
        <p:txBody>
          <a:bodyPr wrap="square" rtlCol="0">
            <a:spAutoFit/>
          </a:bodyPr>
          <a:lstStyle/>
          <a:p>
            <a:pPr>
              <a:lnSpc>
                <a:spcPts val="2500"/>
              </a:lnSpc>
            </a:pPr>
            <a:r>
              <a:rPr kumimoji="1" lang="ja-JP" altLang="en-US" dirty="0"/>
              <a:t>ブラヴェ格子　</a:t>
            </a:r>
            <a:r>
              <a:rPr kumimoji="1" lang="en-US" altLang="ja-JP" dirty="0"/>
              <a:t>14</a:t>
            </a:r>
            <a:r>
              <a:rPr lang="ja-JP" altLang="en-US" dirty="0"/>
              <a:t>種類　　結晶を格子点で考えたときの分類</a:t>
            </a:r>
            <a:endParaRPr lang="en-US" altLang="ja-JP" dirty="0"/>
          </a:p>
          <a:p>
            <a:pPr marL="265113">
              <a:lnSpc>
                <a:spcPts val="2500"/>
              </a:lnSpc>
            </a:pPr>
            <a:r>
              <a:rPr kumimoji="1" lang="ja-JP" altLang="en-US" dirty="0"/>
              <a:t>結晶の内部構造も含めて考える　⇒　立方晶系でも</a:t>
            </a:r>
            <a:r>
              <a:rPr kumimoji="1" lang="en-US" altLang="ja-JP" dirty="0"/>
              <a:t>3</a:t>
            </a:r>
            <a:r>
              <a:rPr kumimoji="1" lang="ja-JP" altLang="en-US" dirty="0"/>
              <a:t>種類の構造がある</a:t>
            </a:r>
          </a:p>
        </p:txBody>
      </p:sp>
      <p:pic>
        <p:nvPicPr>
          <p:cNvPr id="3" name="図 2">
            <a:extLst>
              <a:ext uri="{FF2B5EF4-FFF2-40B4-BE49-F238E27FC236}">
                <a16:creationId xmlns:a16="http://schemas.microsoft.com/office/drawing/2014/main" id="{01DFDCDD-4EA4-4EF2-B66B-DBDB5BD112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496" y="1293192"/>
            <a:ext cx="8001000" cy="5664200"/>
          </a:xfrm>
          <a:prstGeom prst="rect">
            <a:avLst/>
          </a:prstGeom>
        </p:spPr>
      </p:pic>
      <p:sp>
        <p:nvSpPr>
          <p:cNvPr id="5" name="テキスト ボックス 4">
            <a:extLst>
              <a:ext uri="{FF2B5EF4-FFF2-40B4-BE49-F238E27FC236}">
                <a16:creationId xmlns:a16="http://schemas.microsoft.com/office/drawing/2014/main" id="{BBC17C31-28AB-B02C-5343-622ED2F07350}"/>
              </a:ext>
            </a:extLst>
          </p:cNvPr>
          <p:cNvSpPr txBox="1"/>
          <p:nvPr/>
        </p:nvSpPr>
        <p:spPr>
          <a:xfrm>
            <a:off x="-129716" y="-27384"/>
            <a:ext cx="4557700"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lang="en-US" altLang="ja-JP" sz="2000" dirty="0"/>
              <a:t>4</a:t>
            </a:r>
            <a:r>
              <a:rPr kumimoji="1" lang="ja-JP" altLang="en-US" sz="2000" dirty="0"/>
              <a:t>．結晶構造の分類</a:t>
            </a:r>
            <a:endParaRPr kumimoji="1" lang="ja-JP" altLang="en-US" sz="2400" dirty="0"/>
          </a:p>
        </p:txBody>
      </p:sp>
    </p:spTree>
    <p:extLst>
      <p:ext uri="{BB962C8B-B14F-4D97-AF65-F5344CB8AC3E}">
        <p14:creationId xmlns:p14="http://schemas.microsoft.com/office/powerpoint/2010/main" val="2575350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C07A7DB-C35B-4EEF-979A-A390E1FF1A27}"/>
              </a:ext>
            </a:extLst>
          </p:cNvPr>
          <p:cNvSpPr>
            <a:spLocks noGrp="1"/>
          </p:cNvSpPr>
          <p:nvPr>
            <p:ph type="sldNum" sz="quarter" idx="12"/>
          </p:nvPr>
        </p:nvSpPr>
        <p:spPr>
          <a:xfrm>
            <a:off x="6830888" y="6356350"/>
            <a:ext cx="2133600" cy="365125"/>
          </a:xfrm>
        </p:spPr>
        <p:txBody>
          <a:bodyPr/>
          <a:lstStyle/>
          <a:p>
            <a:fld id="{8A772B84-4B66-42F2-B6A4-7DD6241FCFC8}" type="slidenum">
              <a:rPr kumimoji="1" lang="ja-JP" altLang="en-US" smtClean="0"/>
              <a:t>17</a:t>
            </a:fld>
            <a:endParaRPr kumimoji="1" lang="ja-JP" altLang="en-US"/>
          </a:p>
        </p:txBody>
      </p:sp>
      <p:sp>
        <p:nvSpPr>
          <p:cNvPr id="6" name="テキスト ボックス 5">
            <a:extLst>
              <a:ext uri="{FF2B5EF4-FFF2-40B4-BE49-F238E27FC236}">
                <a16:creationId xmlns:a16="http://schemas.microsoft.com/office/drawing/2014/main" id="{5CAB31B1-4DEC-455A-AA0D-7913A5555B25}"/>
              </a:ext>
            </a:extLst>
          </p:cNvPr>
          <p:cNvSpPr txBox="1"/>
          <p:nvPr/>
        </p:nvSpPr>
        <p:spPr>
          <a:xfrm>
            <a:off x="395536" y="1004773"/>
            <a:ext cx="8568952" cy="3767698"/>
          </a:xfrm>
          <a:prstGeom prst="rect">
            <a:avLst/>
          </a:prstGeom>
          <a:solidFill>
            <a:schemeClr val="bg1"/>
          </a:solidFill>
        </p:spPr>
        <p:txBody>
          <a:bodyPr wrap="square" rtlCol="0">
            <a:spAutoFit/>
          </a:bodyPr>
          <a:lstStyle/>
          <a:p>
            <a:pPr>
              <a:lnSpc>
                <a:spcPts val="2500"/>
              </a:lnSpc>
            </a:pPr>
            <a:r>
              <a:rPr kumimoji="1" lang="ja-JP" altLang="en-US" dirty="0"/>
              <a:t>有理指数の法則</a:t>
            </a:r>
          </a:p>
          <a:p>
            <a:pPr marL="452438" indent="-187325">
              <a:lnSpc>
                <a:spcPts val="3000"/>
              </a:lnSpc>
            </a:pPr>
            <a:r>
              <a:rPr kumimoji="1" lang="ja-JP" altLang="en-US" dirty="0"/>
              <a:t>結晶内のある基準となる面</a:t>
            </a:r>
            <a:r>
              <a:rPr kumimoji="1" lang="en-US" altLang="ja-JP" dirty="0"/>
              <a:t>(</a:t>
            </a:r>
            <a:r>
              <a:rPr kumimoji="1" lang="ja-JP" altLang="en-US" dirty="0"/>
              <a:t>単位格子の面）が</a:t>
            </a:r>
            <a:br>
              <a:rPr kumimoji="1" lang="en-US" altLang="ja-JP" dirty="0"/>
            </a:br>
            <a:r>
              <a:rPr kumimoji="1" lang="ja-JP" altLang="en-US" dirty="0"/>
              <a:t>座標軸と交わる点　→　Ａ，Ｂ，Ｃ </a:t>
            </a:r>
          </a:p>
          <a:p>
            <a:pPr>
              <a:lnSpc>
                <a:spcPts val="3000"/>
              </a:lnSpc>
            </a:pPr>
            <a:r>
              <a:rPr kumimoji="1" lang="ja-JP" altLang="en-US" dirty="0"/>
              <a:t>　　　ある別の面が座標軸と交わる点　→　Ａ’，Ｂ’，Ｃ’</a:t>
            </a:r>
          </a:p>
          <a:p>
            <a:pPr>
              <a:lnSpc>
                <a:spcPts val="2500"/>
              </a:lnSpc>
            </a:pPr>
            <a:r>
              <a:rPr kumimoji="1" lang="ja-JP" altLang="en-US" dirty="0"/>
              <a:t> </a:t>
            </a:r>
            <a:endParaRPr kumimoji="1" lang="en-US" altLang="ja-JP" dirty="0"/>
          </a:p>
          <a:p>
            <a:pPr>
              <a:lnSpc>
                <a:spcPts val="2500"/>
              </a:lnSpc>
            </a:pPr>
            <a:endParaRPr kumimoji="1" lang="ja-JP" altLang="en-US" dirty="0"/>
          </a:p>
          <a:p>
            <a:pPr marL="265113">
              <a:lnSpc>
                <a:spcPts val="3000"/>
              </a:lnSpc>
              <a:spcBef>
                <a:spcPts val="1500"/>
              </a:spcBef>
            </a:pPr>
            <a:r>
              <a:rPr kumimoji="1" lang="ja-JP" altLang="en-US" dirty="0"/>
              <a:t>この比は結晶面では必ず有理数となる</a:t>
            </a:r>
            <a:br>
              <a:rPr kumimoji="1" lang="en-US" altLang="ja-JP" dirty="0"/>
            </a:br>
            <a:r>
              <a:rPr kumimoji="1" lang="ja-JP" altLang="en-US" dirty="0"/>
              <a:t>　＝　有理指数の法則</a:t>
            </a:r>
          </a:p>
          <a:p>
            <a:pPr>
              <a:lnSpc>
                <a:spcPts val="2500"/>
              </a:lnSpc>
            </a:pPr>
            <a:r>
              <a:rPr kumimoji="1" lang="ja-JP" altLang="en-US" dirty="0"/>
              <a:t>　　　</a:t>
            </a:r>
            <a:endParaRPr kumimoji="1" lang="en-US" altLang="ja-JP" dirty="0"/>
          </a:p>
          <a:p>
            <a:pPr algn="ctr"/>
            <a:endParaRPr kumimoji="1" lang="ja-JP" altLang="en-US" dirty="0"/>
          </a:p>
        </p:txBody>
      </p:sp>
      <p:sp>
        <p:nvSpPr>
          <p:cNvPr id="13" name="テキスト ボックス 12">
            <a:extLst>
              <a:ext uri="{FF2B5EF4-FFF2-40B4-BE49-F238E27FC236}">
                <a16:creationId xmlns:a16="http://schemas.microsoft.com/office/drawing/2014/main" id="{9113F3AF-5352-69F6-D0EE-D25D7BAA56B3}"/>
              </a:ext>
            </a:extLst>
          </p:cNvPr>
          <p:cNvSpPr txBox="1"/>
          <p:nvPr/>
        </p:nvSpPr>
        <p:spPr>
          <a:xfrm>
            <a:off x="-129716" y="-27384"/>
            <a:ext cx="4053644"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5</a:t>
            </a:r>
            <a:r>
              <a:rPr kumimoji="1" lang="ja-JP" altLang="en-US" sz="2000" dirty="0"/>
              <a:t>．結晶面の決め方</a:t>
            </a:r>
            <a:endParaRPr kumimoji="1" lang="ja-JP" altLang="en-US" sz="2400" dirty="0"/>
          </a:p>
        </p:txBody>
      </p:sp>
      <p:sp>
        <p:nvSpPr>
          <p:cNvPr id="3" name="Rectangle 2">
            <a:extLst>
              <a:ext uri="{FF2B5EF4-FFF2-40B4-BE49-F238E27FC236}">
                <a16:creationId xmlns:a16="http://schemas.microsoft.com/office/drawing/2014/main" id="{9874BE64-C271-4100-DA26-28B4B34CC72A}"/>
              </a:ext>
            </a:extLst>
          </p:cNvPr>
          <p:cNvSpPr>
            <a:spLocks noChangeArrowheads="1"/>
          </p:cNvSpPr>
          <p:nvPr/>
        </p:nvSpPr>
        <p:spPr bwMode="auto">
          <a:xfrm>
            <a:off x="3203848" y="198884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4" name="オブジェクト 3">
            <a:extLst>
              <a:ext uri="{FF2B5EF4-FFF2-40B4-BE49-F238E27FC236}">
                <a16:creationId xmlns:a16="http://schemas.microsoft.com/office/drawing/2014/main" id="{A6986B0B-4983-7CFA-D345-3B1F9BAB4C4E}"/>
              </a:ext>
            </a:extLst>
          </p:cNvPr>
          <p:cNvGraphicFramePr>
            <a:graphicFrameLocks noChangeAspect="1"/>
          </p:cNvGraphicFramePr>
          <p:nvPr>
            <p:extLst>
              <p:ext uri="{D42A27DB-BD31-4B8C-83A1-F6EECF244321}">
                <p14:modId xmlns:p14="http://schemas.microsoft.com/office/powerpoint/2010/main" val="991097130"/>
              </p:ext>
            </p:extLst>
          </p:nvPr>
        </p:nvGraphicFramePr>
        <p:xfrm>
          <a:off x="1277938" y="2676525"/>
          <a:ext cx="1436687" cy="577850"/>
        </p:xfrm>
        <a:graphic>
          <a:graphicData uri="http://schemas.openxmlformats.org/presentationml/2006/ole">
            <mc:AlternateContent xmlns:mc="http://schemas.openxmlformats.org/markup-compatibility/2006">
              <mc:Choice xmlns:v="urn:schemas-microsoft-com:vml" Requires="v">
                <p:oleObj name="数式" r:id="rId2" imgW="990360" imgH="393480" progId="Equation.3">
                  <p:embed/>
                </p:oleObj>
              </mc:Choice>
              <mc:Fallback>
                <p:oleObj name="数式" r:id="rId2" imgW="990360" imgH="393480" progId="Equation.3">
                  <p:embed/>
                  <p:pic>
                    <p:nvPicPr>
                      <p:cNvPr id="4" name="オブジェクト 3">
                        <a:extLst>
                          <a:ext uri="{FF2B5EF4-FFF2-40B4-BE49-F238E27FC236}">
                            <a16:creationId xmlns:a16="http://schemas.microsoft.com/office/drawing/2014/main" id="{A6986B0B-4983-7CFA-D345-3B1F9BAB4C4E}"/>
                          </a:ext>
                        </a:extLst>
                      </p:cNvPr>
                      <p:cNvPicPr>
                        <a:picLocks noChangeAspect="1" noChangeArrowheads="1"/>
                      </p:cNvPicPr>
                      <p:nvPr/>
                    </p:nvPicPr>
                    <p:blipFill>
                      <a:blip r:embed="rId3"/>
                      <a:srcRect/>
                      <a:stretch>
                        <a:fillRect/>
                      </a:stretch>
                    </p:blipFill>
                    <p:spPr bwMode="auto">
                      <a:xfrm>
                        <a:off x="1277938" y="2676525"/>
                        <a:ext cx="1436687" cy="577850"/>
                      </a:xfrm>
                      <a:prstGeom prst="rect">
                        <a:avLst/>
                      </a:prstGeom>
                      <a:noFill/>
                    </p:spPr>
                  </p:pic>
                </p:oleObj>
              </mc:Fallback>
            </mc:AlternateContent>
          </a:graphicData>
        </a:graphic>
      </p:graphicFrame>
      <p:grpSp>
        <p:nvGrpSpPr>
          <p:cNvPr id="25" name="グループ化 24">
            <a:extLst>
              <a:ext uri="{FF2B5EF4-FFF2-40B4-BE49-F238E27FC236}">
                <a16:creationId xmlns:a16="http://schemas.microsoft.com/office/drawing/2014/main" id="{DBA255E3-7D5D-C3BA-B1CB-C65AB8ABDA46}"/>
              </a:ext>
            </a:extLst>
          </p:cNvPr>
          <p:cNvGrpSpPr/>
          <p:nvPr/>
        </p:nvGrpSpPr>
        <p:grpSpPr>
          <a:xfrm>
            <a:off x="5292080" y="1268760"/>
            <a:ext cx="3744416" cy="3240360"/>
            <a:chOff x="3419872" y="1052736"/>
            <a:chExt cx="3744416" cy="3240360"/>
          </a:xfrm>
        </p:grpSpPr>
        <p:cxnSp>
          <p:nvCxnSpPr>
            <p:cNvPr id="26" name="直線矢印コネクタ 25">
              <a:extLst>
                <a:ext uri="{FF2B5EF4-FFF2-40B4-BE49-F238E27FC236}">
                  <a16:creationId xmlns:a16="http://schemas.microsoft.com/office/drawing/2014/main" id="{87E78C03-630F-C854-C59A-61ABD494BE52}"/>
                </a:ext>
              </a:extLst>
            </p:cNvPr>
            <p:cNvCxnSpPr>
              <a:cxnSpLocks/>
            </p:cNvCxnSpPr>
            <p:nvPr/>
          </p:nvCxnSpPr>
          <p:spPr>
            <a:xfrm flipH="1">
              <a:off x="3419872" y="3110550"/>
              <a:ext cx="1152128" cy="118254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7F7CF2DF-611E-9250-0909-642A090847BA}"/>
                </a:ext>
              </a:extLst>
            </p:cNvPr>
            <p:cNvCxnSpPr>
              <a:cxnSpLocks/>
            </p:cNvCxnSpPr>
            <p:nvPr/>
          </p:nvCxnSpPr>
          <p:spPr>
            <a:xfrm>
              <a:off x="4572000" y="3110550"/>
              <a:ext cx="2592288" cy="1431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92ACC0BF-022A-C07E-2FB5-C3D8CF80896D}"/>
                </a:ext>
              </a:extLst>
            </p:cNvPr>
            <p:cNvCxnSpPr>
              <a:cxnSpLocks/>
            </p:cNvCxnSpPr>
            <p:nvPr/>
          </p:nvCxnSpPr>
          <p:spPr>
            <a:xfrm flipV="1">
              <a:off x="4572000" y="1052736"/>
              <a:ext cx="0" cy="205781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482F9D8C-ACD3-B14C-6879-5F4C9FEFE49F}"/>
                </a:ext>
              </a:extLst>
            </p:cNvPr>
            <p:cNvCxnSpPr/>
            <p:nvPr/>
          </p:nvCxnSpPr>
          <p:spPr>
            <a:xfrm>
              <a:off x="4572000" y="3110550"/>
              <a:ext cx="576064" cy="0"/>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59E38DC5-DF35-7799-4C88-B7802ACCDE15}"/>
                </a:ext>
              </a:extLst>
            </p:cNvPr>
            <p:cNvCxnSpPr>
              <a:cxnSpLocks/>
            </p:cNvCxnSpPr>
            <p:nvPr/>
          </p:nvCxnSpPr>
          <p:spPr>
            <a:xfrm flipV="1">
              <a:off x="4292969" y="3090051"/>
              <a:ext cx="338949" cy="338949"/>
            </a:xfrm>
            <a:prstGeom prst="straightConnector1">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25D87158-EAAA-4C4A-54E4-D78F6F63584E}"/>
                </a:ext>
              </a:extLst>
            </p:cNvPr>
            <p:cNvCxnSpPr>
              <a:cxnSpLocks/>
            </p:cNvCxnSpPr>
            <p:nvPr/>
          </p:nvCxnSpPr>
          <p:spPr>
            <a:xfrm flipH="1" flipV="1">
              <a:off x="4572000" y="2774500"/>
              <a:ext cx="4192" cy="324026"/>
            </a:xfrm>
            <a:prstGeom prst="straightConnector1">
              <a:avLst/>
            </a:prstGeom>
            <a:ln w="254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6D87870A-E956-4C9A-BED2-6F9E6D3F4CA0}"/>
                </a:ext>
              </a:extLst>
            </p:cNvPr>
            <p:cNvCxnSpPr>
              <a:cxnSpLocks/>
            </p:cNvCxnSpPr>
            <p:nvPr/>
          </p:nvCxnSpPr>
          <p:spPr>
            <a:xfrm>
              <a:off x="5148064" y="3008521"/>
              <a:ext cx="0" cy="271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5A0A4EEE-58A0-18CB-F7E9-E085FC06F2C2}"/>
                </a:ext>
              </a:extLst>
            </p:cNvPr>
            <p:cNvCxnSpPr>
              <a:cxnSpLocks/>
            </p:cNvCxnSpPr>
            <p:nvPr/>
          </p:nvCxnSpPr>
          <p:spPr>
            <a:xfrm>
              <a:off x="5724128" y="2996952"/>
              <a:ext cx="0" cy="271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4EDE2DC2-18F3-CF8A-90C3-831483F7090C}"/>
                </a:ext>
              </a:extLst>
            </p:cNvPr>
            <p:cNvCxnSpPr>
              <a:cxnSpLocks/>
            </p:cNvCxnSpPr>
            <p:nvPr/>
          </p:nvCxnSpPr>
          <p:spPr>
            <a:xfrm>
              <a:off x="6300192" y="2996952"/>
              <a:ext cx="0" cy="271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319D036E-7932-0035-F4E1-58AF450C4507}"/>
                </a:ext>
              </a:extLst>
            </p:cNvPr>
            <p:cNvCxnSpPr>
              <a:cxnSpLocks/>
            </p:cNvCxnSpPr>
            <p:nvPr/>
          </p:nvCxnSpPr>
          <p:spPr>
            <a:xfrm>
              <a:off x="6876256" y="2996952"/>
              <a:ext cx="0" cy="271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A69035A5-A5BF-EC9D-E6E3-44D2B1F3B3F1}"/>
                </a:ext>
              </a:extLst>
            </p:cNvPr>
            <p:cNvCxnSpPr>
              <a:cxnSpLocks/>
            </p:cNvCxnSpPr>
            <p:nvPr/>
          </p:nvCxnSpPr>
          <p:spPr>
            <a:xfrm>
              <a:off x="4211960" y="3339418"/>
              <a:ext cx="162019" cy="16159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9F919A2F-ABB7-A258-09BB-C530CC8DCA19}"/>
                </a:ext>
              </a:extLst>
            </p:cNvPr>
            <p:cNvCxnSpPr>
              <a:cxnSpLocks/>
            </p:cNvCxnSpPr>
            <p:nvPr/>
          </p:nvCxnSpPr>
          <p:spPr>
            <a:xfrm>
              <a:off x="3905925" y="3645024"/>
              <a:ext cx="162019" cy="16159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DFE992E3-4F16-88FE-4416-A8DF1193D0B3}"/>
                </a:ext>
              </a:extLst>
            </p:cNvPr>
            <p:cNvCxnSpPr>
              <a:cxnSpLocks/>
            </p:cNvCxnSpPr>
            <p:nvPr/>
          </p:nvCxnSpPr>
          <p:spPr>
            <a:xfrm>
              <a:off x="3563888" y="3987490"/>
              <a:ext cx="162019" cy="16159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C1B64508-A888-6347-F681-5F96FBC12A49}"/>
                </a:ext>
              </a:extLst>
            </p:cNvPr>
            <p:cNvCxnSpPr>
              <a:cxnSpLocks/>
            </p:cNvCxnSpPr>
            <p:nvPr/>
          </p:nvCxnSpPr>
          <p:spPr>
            <a:xfrm flipV="1">
              <a:off x="4427984" y="2780928"/>
              <a:ext cx="331777" cy="136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6DCDD081-337B-F7F9-C566-425A5D7667E0}"/>
                </a:ext>
              </a:extLst>
            </p:cNvPr>
            <p:cNvCxnSpPr>
              <a:cxnSpLocks/>
            </p:cNvCxnSpPr>
            <p:nvPr/>
          </p:nvCxnSpPr>
          <p:spPr>
            <a:xfrm flipV="1">
              <a:off x="4427984" y="2420888"/>
              <a:ext cx="331777" cy="136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D2150063-C262-3F84-0BFE-19EE0117B033}"/>
                </a:ext>
              </a:extLst>
            </p:cNvPr>
            <p:cNvCxnSpPr>
              <a:cxnSpLocks/>
            </p:cNvCxnSpPr>
            <p:nvPr/>
          </p:nvCxnSpPr>
          <p:spPr>
            <a:xfrm flipV="1">
              <a:off x="4427984" y="2060848"/>
              <a:ext cx="331777" cy="136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A53A50E4-84B4-7059-F3B9-E9B3A858610F}"/>
                </a:ext>
              </a:extLst>
            </p:cNvPr>
            <p:cNvCxnSpPr>
              <a:cxnSpLocks/>
            </p:cNvCxnSpPr>
            <p:nvPr/>
          </p:nvCxnSpPr>
          <p:spPr>
            <a:xfrm flipV="1">
              <a:off x="4427984" y="1700808"/>
              <a:ext cx="331777" cy="136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F1D62765-8D9F-EA2F-C39B-893F75611972}"/>
                </a:ext>
              </a:extLst>
            </p:cNvPr>
            <p:cNvCxnSpPr>
              <a:cxnSpLocks/>
            </p:cNvCxnSpPr>
            <p:nvPr/>
          </p:nvCxnSpPr>
          <p:spPr>
            <a:xfrm flipV="1">
              <a:off x="4427984" y="1340768"/>
              <a:ext cx="331777" cy="136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線コネクタ 43">
              <a:extLst>
                <a:ext uri="{FF2B5EF4-FFF2-40B4-BE49-F238E27FC236}">
                  <a16:creationId xmlns:a16="http://schemas.microsoft.com/office/drawing/2014/main" id="{102EE6F5-E890-229D-3FFF-17E35469A6A4}"/>
                </a:ext>
              </a:extLst>
            </p:cNvPr>
            <p:cNvCxnSpPr>
              <a:cxnSpLocks/>
            </p:cNvCxnSpPr>
            <p:nvPr/>
          </p:nvCxnSpPr>
          <p:spPr>
            <a:xfrm flipH="1">
              <a:off x="3995936" y="1700807"/>
              <a:ext cx="576064" cy="204417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942EC016-248B-30C1-9BB7-C05DE0C9BBA5}"/>
                </a:ext>
              </a:extLst>
            </p:cNvPr>
            <p:cNvCxnSpPr>
              <a:cxnSpLocks/>
            </p:cNvCxnSpPr>
            <p:nvPr/>
          </p:nvCxnSpPr>
          <p:spPr>
            <a:xfrm flipH="1">
              <a:off x="3967067" y="3139179"/>
              <a:ext cx="2333124" cy="5866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F216750B-3EC3-9A7B-2095-146E18DF33DC}"/>
                </a:ext>
              </a:extLst>
            </p:cNvPr>
            <p:cNvCxnSpPr>
              <a:cxnSpLocks/>
            </p:cNvCxnSpPr>
            <p:nvPr/>
          </p:nvCxnSpPr>
          <p:spPr>
            <a:xfrm>
              <a:off x="4584090" y="1714447"/>
              <a:ext cx="1680097" cy="14104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テキスト ボックス 46">
              <a:extLst>
                <a:ext uri="{FF2B5EF4-FFF2-40B4-BE49-F238E27FC236}">
                  <a16:creationId xmlns:a16="http://schemas.microsoft.com/office/drawing/2014/main" id="{8C8C4298-EB0C-7C55-A957-D30E3BC55E7C}"/>
                </a:ext>
              </a:extLst>
            </p:cNvPr>
            <p:cNvSpPr txBox="1"/>
            <p:nvPr/>
          </p:nvSpPr>
          <p:spPr>
            <a:xfrm>
              <a:off x="4108984" y="3011530"/>
              <a:ext cx="475187" cy="369332"/>
            </a:xfrm>
            <a:prstGeom prst="rect">
              <a:avLst/>
            </a:prstGeom>
            <a:noFill/>
          </p:spPr>
          <p:txBody>
            <a:bodyPr wrap="square" rtlCol="0">
              <a:spAutoFit/>
            </a:bodyPr>
            <a:lstStyle/>
            <a:p>
              <a:r>
                <a:rPr kumimoji="1" lang="en-US" altLang="ja-JP" dirty="0"/>
                <a:t>A</a:t>
              </a:r>
              <a:endParaRPr kumimoji="1" lang="ja-JP" altLang="en-US" dirty="0"/>
            </a:p>
          </p:txBody>
        </p:sp>
        <p:sp>
          <p:nvSpPr>
            <p:cNvPr id="48" name="テキスト ボックス 47">
              <a:extLst>
                <a:ext uri="{FF2B5EF4-FFF2-40B4-BE49-F238E27FC236}">
                  <a16:creationId xmlns:a16="http://schemas.microsoft.com/office/drawing/2014/main" id="{B7E58347-C697-B895-D862-89E723B46608}"/>
                </a:ext>
              </a:extLst>
            </p:cNvPr>
            <p:cNvSpPr txBox="1"/>
            <p:nvPr/>
          </p:nvSpPr>
          <p:spPr>
            <a:xfrm>
              <a:off x="3707904" y="3347700"/>
              <a:ext cx="475187" cy="369332"/>
            </a:xfrm>
            <a:prstGeom prst="rect">
              <a:avLst/>
            </a:prstGeom>
            <a:noFill/>
          </p:spPr>
          <p:txBody>
            <a:bodyPr wrap="square" rtlCol="0">
              <a:spAutoFit/>
            </a:bodyPr>
            <a:lstStyle/>
            <a:p>
              <a:r>
                <a:rPr kumimoji="1" lang="en-US" altLang="ja-JP" dirty="0"/>
                <a:t>A</a:t>
              </a:r>
              <a:r>
                <a:rPr lang="en-US" altLang="ja-JP" dirty="0"/>
                <a:t>’</a:t>
              </a:r>
              <a:endParaRPr kumimoji="1" lang="ja-JP" altLang="en-US" dirty="0"/>
            </a:p>
          </p:txBody>
        </p:sp>
        <p:sp>
          <p:nvSpPr>
            <p:cNvPr id="49" name="テキスト ボックス 48">
              <a:extLst>
                <a:ext uri="{FF2B5EF4-FFF2-40B4-BE49-F238E27FC236}">
                  <a16:creationId xmlns:a16="http://schemas.microsoft.com/office/drawing/2014/main" id="{3A65A532-00CF-7F64-9C1E-627FAA1763FC}"/>
                </a:ext>
              </a:extLst>
            </p:cNvPr>
            <p:cNvSpPr txBox="1"/>
            <p:nvPr/>
          </p:nvSpPr>
          <p:spPr>
            <a:xfrm>
              <a:off x="4559829" y="1386202"/>
              <a:ext cx="475187" cy="369332"/>
            </a:xfrm>
            <a:prstGeom prst="rect">
              <a:avLst/>
            </a:prstGeom>
            <a:noFill/>
          </p:spPr>
          <p:txBody>
            <a:bodyPr wrap="square" rtlCol="0">
              <a:spAutoFit/>
            </a:bodyPr>
            <a:lstStyle/>
            <a:p>
              <a:r>
                <a:rPr lang="en-US" altLang="ja-JP" dirty="0"/>
                <a:t>C’</a:t>
              </a:r>
              <a:endParaRPr kumimoji="1" lang="ja-JP" altLang="en-US" dirty="0"/>
            </a:p>
          </p:txBody>
        </p:sp>
        <p:sp>
          <p:nvSpPr>
            <p:cNvPr id="50" name="テキスト ボックス 49">
              <a:extLst>
                <a:ext uri="{FF2B5EF4-FFF2-40B4-BE49-F238E27FC236}">
                  <a16:creationId xmlns:a16="http://schemas.microsoft.com/office/drawing/2014/main" id="{311A7CDB-77D5-397A-C173-F3D5B4EB3E4B}"/>
                </a:ext>
              </a:extLst>
            </p:cNvPr>
            <p:cNvSpPr txBox="1"/>
            <p:nvPr/>
          </p:nvSpPr>
          <p:spPr>
            <a:xfrm>
              <a:off x="4711144" y="2554334"/>
              <a:ext cx="475187" cy="369332"/>
            </a:xfrm>
            <a:prstGeom prst="rect">
              <a:avLst/>
            </a:prstGeom>
            <a:noFill/>
          </p:spPr>
          <p:txBody>
            <a:bodyPr wrap="square" rtlCol="0">
              <a:spAutoFit/>
            </a:bodyPr>
            <a:lstStyle/>
            <a:p>
              <a:r>
                <a:rPr lang="en-US" altLang="ja-JP" dirty="0"/>
                <a:t>C</a:t>
              </a:r>
              <a:endParaRPr kumimoji="1" lang="ja-JP" altLang="en-US" dirty="0"/>
            </a:p>
          </p:txBody>
        </p:sp>
        <p:sp>
          <p:nvSpPr>
            <p:cNvPr id="51" name="テキスト ボックス 50">
              <a:extLst>
                <a:ext uri="{FF2B5EF4-FFF2-40B4-BE49-F238E27FC236}">
                  <a16:creationId xmlns:a16="http://schemas.microsoft.com/office/drawing/2014/main" id="{65AF3F48-EB3A-AF61-311E-C96650BD70B8}"/>
                </a:ext>
              </a:extLst>
            </p:cNvPr>
            <p:cNvSpPr txBox="1"/>
            <p:nvPr/>
          </p:nvSpPr>
          <p:spPr>
            <a:xfrm>
              <a:off x="4960909" y="2684201"/>
              <a:ext cx="475187" cy="369332"/>
            </a:xfrm>
            <a:prstGeom prst="rect">
              <a:avLst/>
            </a:prstGeom>
            <a:noFill/>
          </p:spPr>
          <p:txBody>
            <a:bodyPr wrap="square" rtlCol="0">
              <a:spAutoFit/>
            </a:bodyPr>
            <a:lstStyle/>
            <a:p>
              <a:r>
                <a:rPr kumimoji="1" lang="en-US" altLang="ja-JP" dirty="0"/>
                <a:t>B</a:t>
              </a:r>
              <a:endParaRPr kumimoji="1" lang="ja-JP" altLang="en-US" dirty="0"/>
            </a:p>
          </p:txBody>
        </p:sp>
        <p:sp>
          <p:nvSpPr>
            <p:cNvPr id="52" name="テキスト ボックス 51">
              <a:extLst>
                <a:ext uri="{FF2B5EF4-FFF2-40B4-BE49-F238E27FC236}">
                  <a16:creationId xmlns:a16="http://schemas.microsoft.com/office/drawing/2014/main" id="{4DB76CA2-0FDD-866C-D1F3-B84AAB3D42BF}"/>
                </a:ext>
              </a:extLst>
            </p:cNvPr>
            <p:cNvSpPr txBox="1"/>
            <p:nvPr/>
          </p:nvSpPr>
          <p:spPr>
            <a:xfrm>
              <a:off x="6142217" y="2649819"/>
              <a:ext cx="475187" cy="369332"/>
            </a:xfrm>
            <a:prstGeom prst="rect">
              <a:avLst/>
            </a:prstGeom>
            <a:noFill/>
          </p:spPr>
          <p:txBody>
            <a:bodyPr wrap="square" rtlCol="0">
              <a:spAutoFit/>
            </a:bodyPr>
            <a:lstStyle/>
            <a:p>
              <a:r>
                <a:rPr kumimoji="1" lang="en-US" altLang="ja-JP" dirty="0"/>
                <a:t>B</a:t>
              </a:r>
              <a:r>
                <a:rPr lang="en-US" altLang="ja-JP" dirty="0"/>
                <a:t>’</a:t>
              </a:r>
              <a:endParaRPr kumimoji="1" lang="ja-JP" altLang="en-US" dirty="0"/>
            </a:p>
          </p:txBody>
        </p:sp>
        <p:sp>
          <p:nvSpPr>
            <p:cNvPr id="53" name="テキスト ボックス 52">
              <a:extLst>
                <a:ext uri="{FF2B5EF4-FFF2-40B4-BE49-F238E27FC236}">
                  <a16:creationId xmlns:a16="http://schemas.microsoft.com/office/drawing/2014/main" id="{A2C00B60-D58B-1F45-5BA8-A4D07E638E9F}"/>
                </a:ext>
              </a:extLst>
            </p:cNvPr>
            <p:cNvSpPr txBox="1"/>
            <p:nvPr/>
          </p:nvSpPr>
          <p:spPr>
            <a:xfrm>
              <a:off x="4509390" y="3086801"/>
              <a:ext cx="475187" cy="369332"/>
            </a:xfrm>
            <a:prstGeom prst="rect">
              <a:avLst/>
            </a:prstGeom>
            <a:noFill/>
          </p:spPr>
          <p:txBody>
            <a:bodyPr wrap="square" rtlCol="0">
              <a:spAutoFit/>
            </a:bodyPr>
            <a:lstStyle/>
            <a:p>
              <a:r>
                <a:rPr lang="en-US" altLang="ja-JP" dirty="0"/>
                <a:t>O</a:t>
              </a:r>
              <a:endParaRPr kumimoji="1" lang="ja-JP" altLang="en-US" dirty="0"/>
            </a:p>
          </p:txBody>
        </p:sp>
      </p:grpSp>
      <p:sp>
        <p:nvSpPr>
          <p:cNvPr id="5" name="テキスト ボックス 4">
            <a:extLst>
              <a:ext uri="{FF2B5EF4-FFF2-40B4-BE49-F238E27FC236}">
                <a16:creationId xmlns:a16="http://schemas.microsoft.com/office/drawing/2014/main" id="{522E34A6-3DCD-DD1E-33AE-20FABCB07210}"/>
              </a:ext>
            </a:extLst>
          </p:cNvPr>
          <p:cNvSpPr txBox="1"/>
          <p:nvPr/>
        </p:nvSpPr>
        <p:spPr>
          <a:xfrm>
            <a:off x="2841679" y="2770358"/>
            <a:ext cx="1395503" cy="369332"/>
          </a:xfrm>
          <a:prstGeom prst="rect">
            <a:avLst/>
          </a:prstGeom>
          <a:noFill/>
        </p:spPr>
        <p:txBody>
          <a:bodyPr wrap="square" rtlCol="0">
            <a:spAutoFit/>
          </a:bodyPr>
          <a:lstStyle/>
          <a:p>
            <a:r>
              <a:rPr kumimoji="1" lang="en-US" altLang="ja-JP" dirty="0"/>
              <a:t>= 2 : 3 : 4</a:t>
            </a:r>
            <a:endParaRPr kumimoji="1" lang="ja-JP" altLang="en-US" dirty="0"/>
          </a:p>
        </p:txBody>
      </p:sp>
    </p:spTree>
    <p:extLst>
      <p:ext uri="{BB962C8B-B14F-4D97-AF65-F5344CB8AC3E}">
        <p14:creationId xmlns:p14="http://schemas.microsoft.com/office/powerpoint/2010/main" val="1222922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C07A7DB-C35B-4EEF-979A-A390E1FF1A27}"/>
              </a:ext>
            </a:extLst>
          </p:cNvPr>
          <p:cNvSpPr>
            <a:spLocks noGrp="1"/>
          </p:cNvSpPr>
          <p:nvPr>
            <p:ph type="sldNum" sz="quarter" idx="12"/>
          </p:nvPr>
        </p:nvSpPr>
        <p:spPr>
          <a:xfrm>
            <a:off x="6830888" y="6356350"/>
            <a:ext cx="2133600" cy="365125"/>
          </a:xfrm>
        </p:spPr>
        <p:txBody>
          <a:bodyPr/>
          <a:lstStyle/>
          <a:p>
            <a:fld id="{8A772B84-4B66-42F2-B6A4-7DD6241FCFC8}" type="slidenum">
              <a:rPr kumimoji="1" lang="ja-JP" altLang="en-US" smtClean="0"/>
              <a:t>18</a:t>
            </a:fld>
            <a:endParaRPr kumimoji="1" lang="ja-JP" altLang="en-US"/>
          </a:p>
        </p:txBody>
      </p:sp>
      <p:sp>
        <p:nvSpPr>
          <p:cNvPr id="6" name="テキスト ボックス 5">
            <a:extLst>
              <a:ext uri="{FF2B5EF4-FFF2-40B4-BE49-F238E27FC236}">
                <a16:creationId xmlns:a16="http://schemas.microsoft.com/office/drawing/2014/main" id="{5CAB31B1-4DEC-455A-AA0D-7913A5555B25}"/>
              </a:ext>
            </a:extLst>
          </p:cNvPr>
          <p:cNvSpPr txBox="1"/>
          <p:nvPr/>
        </p:nvSpPr>
        <p:spPr>
          <a:xfrm>
            <a:off x="358738" y="833863"/>
            <a:ext cx="8568952" cy="5443157"/>
          </a:xfrm>
          <a:prstGeom prst="rect">
            <a:avLst/>
          </a:prstGeom>
          <a:solidFill>
            <a:schemeClr val="bg1"/>
          </a:solidFill>
        </p:spPr>
        <p:txBody>
          <a:bodyPr wrap="square" rtlCol="0">
            <a:spAutoFit/>
          </a:bodyPr>
          <a:lstStyle/>
          <a:p>
            <a:pPr>
              <a:lnSpc>
                <a:spcPts val="3000"/>
              </a:lnSpc>
            </a:pPr>
            <a:r>
              <a:rPr kumimoji="1" lang="ja-JP" altLang="en-US" dirty="0"/>
              <a:t>面指数の算出</a:t>
            </a:r>
            <a:endParaRPr kumimoji="1" lang="en-US" altLang="ja-JP" dirty="0"/>
          </a:p>
          <a:p>
            <a:pPr marL="354013" indent="-244475">
              <a:lnSpc>
                <a:spcPts val="3000"/>
              </a:lnSpc>
              <a:buFont typeface="+mj-lt"/>
              <a:buAutoNum type="arabicPeriod"/>
            </a:pPr>
            <a:r>
              <a:rPr kumimoji="1" lang="ja-JP" altLang="en-US" dirty="0"/>
              <a:t>単位格子の三つの主軸を座標軸にとる</a:t>
            </a:r>
            <a:endParaRPr kumimoji="1" lang="en-US" altLang="ja-JP" dirty="0"/>
          </a:p>
          <a:p>
            <a:pPr marL="354013" indent="-244475">
              <a:lnSpc>
                <a:spcPts val="3000"/>
              </a:lnSpc>
              <a:buFont typeface="+mj-lt"/>
              <a:buAutoNum type="arabicPeriod"/>
            </a:pPr>
            <a:r>
              <a:rPr kumimoji="1" lang="ja-JP" altLang="en-US" dirty="0"/>
              <a:t>対象とする面が三つの座標軸と切る交点の</a:t>
            </a:r>
            <a:br>
              <a:rPr kumimoji="1" lang="en-US" altLang="ja-JP" dirty="0"/>
            </a:br>
            <a:r>
              <a:rPr kumimoji="1" lang="ja-JP" altLang="en-US" dirty="0"/>
              <a:t>位置を，単位格子の辺の長さを単位として表す</a:t>
            </a:r>
            <a:br>
              <a:rPr kumimoji="1" lang="en-US" altLang="ja-JP" dirty="0"/>
            </a:br>
            <a:br>
              <a:rPr kumimoji="1" lang="en-US" altLang="ja-JP" dirty="0"/>
            </a:br>
            <a:endParaRPr kumimoji="1" lang="en-US" altLang="ja-JP" dirty="0"/>
          </a:p>
          <a:p>
            <a:pPr marL="354013" indent="-244475">
              <a:lnSpc>
                <a:spcPts val="3000"/>
              </a:lnSpc>
              <a:buFont typeface="+mj-lt"/>
              <a:buAutoNum type="arabicPeriod"/>
            </a:pPr>
            <a:r>
              <a:rPr kumimoji="1" lang="ja-JP" altLang="en-US" dirty="0"/>
              <a:t>この比の逆数をとる</a:t>
            </a:r>
            <a:br>
              <a:rPr kumimoji="1" lang="en-US" altLang="ja-JP" dirty="0"/>
            </a:br>
            <a:r>
              <a:rPr kumimoji="1" lang="ja-JP" altLang="en-US" dirty="0"/>
              <a:t>　</a:t>
            </a:r>
            <a:r>
              <a:rPr kumimoji="1" lang="en-US" altLang="ja-JP" dirty="0"/>
              <a:t>1/2 : 1/3 :</a:t>
            </a:r>
            <a:r>
              <a:rPr lang="ja-JP" altLang="en-US" dirty="0"/>
              <a:t> </a:t>
            </a:r>
            <a:r>
              <a:rPr lang="en-US" altLang="ja-JP" dirty="0"/>
              <a:t>1/4</a:t>
            </a:r>
            <a:endParaRPr kumimoji="1" lang="en-US" altLang="ja-JP" dirty="0"/>
          </a:p>
          <a:p>
            <a:pPr marL="354013" indent="-244475">
              <a:lnSpc>
                <a:spcPts val="3000"/>
              </a:lnSpc>
              <a:buFont typeface="+mj-lt"/>
              <a:buAutoNum type="arabicPeriod"/>
            </a:pPr>
            <a:r>
              <a:rPr kumimoji="1" lang="ja-JP" altLang="en-US" dirty="0"/>
              <a:t>分母の最小公倍数を乗じて，</a:t>
            </a:r>
            <a:br>
              <a:rPr kumimoji="1" lang="en-US" altLang="ja-JP" dirty="0"/>
            </a:br>
            <a:r>
              <a:rPr kumimoji="1" lang="ja-JP" altLang="en-US" dirty="0"/>
              <a:t>同じ比の最小の整数比をとる　</a:t>
            </a:r>
            <a:br>
              <a:rPr kumimoji="1" lang="en-US" altLang="ja-JP" dirty="0"/>
            </a:br>
            <a:r>
              <a:rPr kumimoji="1" lang="ja-JP" altLang="en-US" dirty="0"/>
              <a:t>　</a:t>
            </a:r>
            <a:r>
              <a:rPr kumimoji="1" lang="en-US" altLang="ja-JP" dirty="0"/>
              <a:t>6 : 4 : 3</a:t>
            </a:r>
            <a:br>
              <a:rPr kumimoji="1" lang="en-US" altLang="ja-JP" dirty="0"/>
            </a:br>
            <a:r>
              <a:rPr kumimoji="1" lang="ja-JP" altLang="en-US" dirty="0"/>
              <a:t>ある面を表す面指数（</a:t>
            </a:r>
            <a:r>
              <a:rPr kumimoji="1" lang="en-US" altLang="ja-JP" dirty="0"/>
              <a:t>Miller Index</a:t>
            </a:r>
            <a:r>
              <a:rPr kumimoji="1" lang="ja-JP" altLang="en-US" dirty="0"/>
              <a:t>）となる </a:t>
            </a:r>
            <a:r>
              <a:rPr kumimoji="1" lang="en-US" altLang="ja-JP" dirty="0"/>
              <a:t>= (6 4 3)</a:t>
            </a:r>
          </a:p>
          <a:p>
            <a:pPr marL="354013" indent="-244475">
              <a:lnSpc>
                <a:spcPts val="3000"/>
              </a:lnSpc>
              <a:buFont typeface="+mj-lt"/>
              <a:buAutoNum type="arabicPeriod"/>
            </a:pPr>
            <a:r>
              <a:rPr kumimoji="1" lang="ja-JP" altLang="en-US" dirty="0"/>
              <a:t>マイナス方向で座標軸を切った場合，その指数の上に－をつける</a:t>
            </a:r>
            <a:endParaRPr kumimoji="1" lang="en-US" altLang="ja-JP" dirty="0"/>
          </a:p>
          <a:p>
            <a:pPr algn="ctr">
              <a:lnSpc>
                <a:spcPts val="3000"/>
              </a:lnSpc>
            </a:pPr>
            <a:endParaRPr kumimoji="1" lang="ja-JP" altLang="en-US" dirty="0"/>
          </a:p>
        </p:txBody>
      </p:sp>
      <p:sp>
        <p:nvSpPr>
          <p:cNvPr id="13" name="テキスト ボックス 12">
            <a:extLst>
              <a:ext uri="{FF2B5EF4-FFF2-40B4-BE49-F238E27FC236}">
                <a16:creationId xmlns:a16="http://schemas.microsoft.com/office/drawing/2014/main" id="{9113F3AF-5352-69F6-D0EE-D25D7BAA56B3}"/>
              </a:ext>
            </a:extLst>
          </p:cNvPr>
          <p:cNvSpPr txBox="1"/>
          <p:nvPr/>
        </p:nvSpPr>
        <p:spPr>
          <a:xfrm>
            <a:off x="-129716" y="-27384"/>
            <a:ext cx="4053644"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5</a:t>
            </a:r>
            <a:r>
              <a:rPr kumimoji="1" lang="ja-JP" altLang="en-US" sz="2000" dirty="0"/>
              <a:t>．結晶面の決め方</a:t>
            </a:r>
            <a:endParaRPr kumimoji="1" lang="ja-JP" altLang="en-US" sz="2400" dirty="0"/>
          </a:p>
        </p:txBody>
      </p:sp>
      <p:sp>
        <p:nvSpPr>
          <p:cNvPr id="3" name="Rectangle 2">
            <a:extLst>
              <a:ext uri="{FF2B5EF4-FFF2-40B4-BE49-F238E27FC236}">
                <a16:creationId xmlns:a16="http://schemas.microsoft.com/office/drawing/2014/main" id="{9874BE64-C271-4100-DA26-28B4B34CC72A}"/>
              </a:ext>
            </a:extLst>
          </p:cNvPr>
          <p:cNvSpPr>
            <a:spLocks noChangeArrowheads="1"/>
          </p:cNvSpPr>
          <p:nvPr/>
        </p:nvSpPr>
        <p:spPr bwMode="auto">
          <a:xfrm>
            <a:off x="3203848" y="198884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pSp>
        <p:nvGrpSpPr>
          <p:cNvPr id="25" name="グループ化 24">
            <a:extLst>
              <a:ext uri="{FF2B5EF4-FFF2-40B4-BE49-F238E27FC236}">
                <a16:creationId xmlns:a16="http://schemas.microsoft.com/office/drawing/2014/main" id="{DBA255E3-7D5D-C3BA-B1CB-C65AB8ABDA46}"/>
              </a:ext>
            </a:extLst>
          </p:cNvPr>
          <p:cNvGrpSpPr/>
          <p:nvPr/>
        </p:nvGrpSpPr>
        <p:grpSpPr>
          <a:xfrm>
            <a:off x="5292080" y="1268760"/>
            <a:ext cx="3744416" cy="3240360"/>
            <a:chOff x="3419872" y="1052736"/>
            <a:chExt cx="3744416" cy="3240360"/>
          </a:xfrm>
        </p:grpSpPr>
        <p:cxnSp>
          <p:nvCxnSpPr>
            <p:cNvPr id="26" name="直線矢印コネクタ 25">
              <a:extLst>
                <a:ext uri="{FF2B5EF4-FFF2-40B4-BE49-F238E27FC236}">
                  <a16:creationId xmlns:a16="http://schemas.microsoft.com/office/drawing/2014/main" id="{87E78C03-630F-C854-C59A-61ABD494BE52}"/>
                </a:ext>
              </a:extLst>
            </p:cNvPr>
            <p:cNvCxnSpPr>
              <a:cxnSpLocks/>
            </p:cNvCxnSpPr>
            <p:nvPr/>
          </p:nvCxnSpPr>
          <p:spPr>
            <a:xfrm flipH="1">
              <a:off x="3419872" y="3110550"/>
              <a:ext cx="1152128" cy="118254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7F7CF2DF-611E-9250-0909-642A090847BA}"/>
                </a:ext>
              </a:extLst>
            </p:cNvPr>
            <p:cNvCxnSpPr>
              <a:cxnSpLocks/>
            </p:cNvCxnSpPr>
            <p:nvPr/>
          </p:nvCxnSpPr>
          <p:spPr>
            <a:xfrm>
              <a:off x="4572000" y="3110550"/>
              <a:ext cx="2592288" cy="1431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92ACC0BF-022A-C07E-2FB5-C3D8CF80896D}"/>
                </a:ext>
              </a:extLst>
            </p:cNvPr>
            <p:cNvCxnSpPr>
              <a:cxnSpLocks/>
            </p:cNvCxnSpPr>
            <p:nvPr/>
          </p:nvCxnSpPr>
          <p:spPr>
            <a:xfrm flipV="1">
              <a:off x="4572000" y="1052736"/>
              <a:ext cx="0" cy="205781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482F9D8C-ACD3-B14C-6879-5F4C9FEFE49F}"/>
                </a:ext>
              </a:extLst>
            </p:cNvPr>
            <p:cNvCxnSpPr/>
            <p:nvPr/>
          </p:nvCxnSpPr>
          <p:spPr>
            <a:xfrm>
              <a:off x="4572000" y="3110550"/>
              <a:ext cx="576064" cy="0"/>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59E38DC5-DF35-7799-4C88-B7802ACCDE15}"/>
                </a:ext>
              </a:extLst>
            </p:cNvPr>
            <p:cNvCxnSpPr>
              <a:cxnSpLocks/>
            </p:cNvCxnSpPr>
            <p:nvPr/>
          </p:nvCxnSpPr>
          <p:spPr>
            <a:xfrm flipV="1">
              <a:off x="4292969" y="3090051"/>
              <a:ext cx="338949" cy="338949"/>
            </a:xfrm>
            <a:prstGeom prst="straightConnector1">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25D87158-EAAA-4C4A-54E4-D78F6F63584E}"/>
                </a:ext>
              </a:extLst>
            </p:cNvPr>
            <p:cNvCxnSpPr>
              <a:cxnSpLocks/>
            </p:cNvCxnSpPr>
            <p:nvPr/>
          </p:nvCxnSpPr>
          <p:spPr>
            <a:xfrm flipH="1" flipV="1">
              <a:off x="4572000" y="2774500"/>
              <a:ext cx="4192" cy="324026"/>
            </a:xfrm>
            <a:prstGeom prst="straightConnector1">
              <a:avLst/>
            </a:prstGeom>
            <a:ln w="254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6D87870A-E956-4C9A-BED2-6F9E6D3F4CA0}"/>
                </a:ext>
              </a:extLst>
            </p:cNvPr>
            <p:cNvCxnSpPr>
              <a:cxnSpLocks/>
            </p:cNvCxnSpPr>
            <p:nvPr/>
          </p:nvCxnSpPr>
          <p:spPr>
            <a:xfrm>
              <a:off x="5148064" y="3008521"/>
              <a:ext cx="0" cy="271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5A0A4EEE-58A0-18CB-F7E9-E085FC06F2C2}"/>
                </a:ext>
              </a:extLst>
            </p:cNvPr>
            <p:cNvCxnSpPr>
              <a:cxnSpLocks/>
            </p:cNvCxnSpPr>
            <p:nvPr/>
          </p:nvCxnSpPr>
          <p:spPr>
            <a:xfrm>
              <a:off x="5724128" y="2996952"/>
              <a:ext cx="0" cy="271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4EDE2DC2-18F3-CF8A-90C3-831483F7090C}"/>
                </a:ext>
              </a:extLst>
            </p:cNvPr>
            <p:cNvCxnSpPr>
              <a:cxnSpLocks/>
            </p:cNvCxnSpPr>
            <p:nvPr/>
          </p:nvCxnSpPr>
          <p:spPr>
            <a:xfrm>
              <a:off x="6300192" y="2996952"/>
              <a:ext cx="0" cy="271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319D036E-7932-0035-F4E1-58AF450C4507}"/>
                </a:ext>
              </a:extLst>
            </p:cNvPr>
            <p:cNvCxnSpPr>
              <a:cxnSpLocks/>
            </p:cNvCxnSpPr>
            <p:nvPr/>
          </p:nvCxnSpPr>
          <p:spPr>
            <a:xfrm>
              <a:off x="6876256" y="2996952"/>
              <a:ext cx="0" cy="271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A69035A5-A5BF-EC9D-E6E3-44D2B1F3B3F1}"/>
                </a:ext>
              </a:extLst>
            </p:cNvPr>
            <p:cNvCxnSpPr>
              <a:cxnSpLocks/>
            </p:cNvCxnSpPr>
            <p:nvPr/>
          </p:nvCxnSpPr>
          <p:spPr>
            <a:xfrm>
              <a:off x="4211960" y="3339418"/>
              <a:ext cx="162019" cy="16159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9F919A2F-ABB7-A258-09BB-C530CC8DCA19}"/>
                </a:ext>
              </a:extLst>
            </p:cNvPr>
            <p:cNvCxnSpPr>
              <a:cxnSpLocks/>
            </p:cNvCxnSpPr>
            <p:nvPr/>
          </p:nvCxnSpPr>
          <p:spPr>
            <a:xfrm>
              <a:off x="3905925" y="3645024"/>
              <a:ext cx="162019" cy="16159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DFE992E3-4F16-88FE-4416-A8DF1193D0B3}"/>
                </a:ext>
              </a:extLst>
            </p:cNvPr>
            <p:cNvCxnSpPr>
              <a:cxnSpLocks/>
            </p:cNvCxnSpPr>
            <p:nvPr/>
          </p:nvCxnSpPr>
          <p:spPr>
            <a:xfrm>
              <a:off x="3563888" y="3987490"/>
              <a:ext cx="162019" cy="16159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C1B64508-A888-6347-F681-5F96FBC12A49}"/>
                </a:ext>
              </a:extLst>
            </p:cNvPr>
            <p:cNvCxnSpPr>
              <a:cxnSpLocks/>
            </p:cNvCxnSpPr>
            <p:nvPr/>
          </p:nvCxnSpPr>
          <p:spPr>
            <a:xfrm flipV="1">
              <a:off x="4427984" y="2780928"/>
              <a:ext cx="331777" cy="136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6DCDD081-337B-F7F9-C566-425A5D7667E0}"/>
                </a:ext>
              </a:extLst>
            </p:cNvPr>
            <p:cNvCxnSpPr>
              <a:cxnSpLocks/>
            </p:cNvCxnSpPr>
            <p:nvPr/>
          </p:nvCxnSpPr>
          <p:spPr>
            <a:xfrm flipV="1">
              <a:off x="4427984" y="2420888"/>
              <a:ext cx="331777" cy="136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D2150063-C262-3F84-0BFE-19EE0117B033}"/>
                </a:ext>
              </a:extLst>
            </p:cNvPr>
            <p:cNvCxnSpPr>
              <a:cxnSpLocks/>
            </p:cNvCxnSpPr>
            <p:nvPr/>
          </p:nvCxnSpPr>
          <p:spPr>
            <a:xfrm flipV="1">
              <a:off x="4427984" y="2060848"/>
              <a:ext cx="331777" cy="136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A53A50E4-84B4-7059-F3B9-E9B3A858610F}"/>
                </a:ext>
              </a:extLst>
            </p:cNvPr>
            <p:cNvCxnSpPr>
              <a:cxnSpLocks/>
            </p:cNvCxnSpPr>
            <p:nvPr/>
          </p:nvCxnSpPr>
          <p:spPr>
            <a:xfrm flipV="1">
              <a:off x="4427984" y="1700808"/>
              <a:ext cx="331777" cy="136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F1D62765-8D9F-EA2F-C39B-893F75611972}"/>
                </a:ext>
              </a:extLst>
            </p:cNvPr>
            <p:cNvCxnSpPr>
              <a:cxnSpLocks/>
            </p:cNvCxnSpPr>
            <p:nvPr/>
          </p:nvCxnSpPr>
          <p:spPr>
            <a:xfrm flipV="1">
              <a:off x="4427984" y="1340768"/>
              <a:ext cx="331777" cy="136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線コネクタ 43">
              <a:extLst>
                <a:ext uri="{FF2B5EF4-FFF2-40B4-BE49-F238E27FC236}">
                  <a16:creationId xmlns:a16="http://schemas.microsoft.com/office/drawing/2014/main" id="{102EE6F5-E890-229D-3FFF-17E35469A6A4}"/>
                </a:ext>
              </a:extLst>
            </p:cNvPr>
            <p:cNvCxnSpPr>
              <a:cxnSpLocks/>
            </p:cNvCxnSpPr>
            <p:nvPr/>
          </p:nvCxnSpPr>
          <p:spPr>
            <a:xfrm flipH="1">
              <a:off x="3995936" y="1700807"/>
              <a:ext cx="576064" cy="204417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942EC016-248B-30C1-9BB7-C05DE0C9BBA5}"/>
                </a:ext>
              </a:extLst>
            </p:cNvPr>
            <p:cNvCxnSpPr>
              <a:cxnSpLocks/>
            </p:cNvCxnSpPr>
            <p:nvPr/>
          </p:nvCxnSpPr>
          <p:spPr>
            <a:xfrm flipH="1">
              <a:off x="3967067" y="3139179"/>
              <a:ext cx="2333124" cy="5866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F216750B-3EC3-9A7B-2095-146E18DF33DC}"/>
                </a:ext>
              </a:extLst>
            </p:cNvPr>
            <p:cNvCxnSpPr>
              <a:cxnSpLocks/>
            </p:cNvCxnSpPr>
            <p:nvPr/>
          </p:nvCxnSpPr>
          <p:spPr>
            <a:xfrm>
              <a:off x="4584090" y="1714447"/>
              <a:ext cx="1680097" cy="14104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テキスト ボックス 46">
              <a:extLst>
                <a:ext uri="{FF2B5EF4-FFF2-40B4-BE49-F238E27FC236}">
                  <a16:creationId xmlns:a16="http://schemas.microsoft.com/office/drawing/2014/main" id="{8C8C4298-EB0C-7C55-A957-D30E3BC55E7C}"/>
                </a:ext>
              </a:extLst>
            </p:cNvPr>
            <p:cNvSpPr txBox="1"/>
            <p:nvPr/>
          </p:nvSpPr>
          <p:spPr>
            <a:xfrm>
              <a:off x="4108984" y="3011530"/>
              <a:ext cx="475187" cy="369332"/>
            </a:xfrm>
            <a:prstGeom prst="rect">
              <a:avLst/>
            </a:prstGeom>
            <a:noFill/>
          </p:spPr>
          <p:txBody>
            <a:bodyPr wrap="square" rtlCol="0">
              <a:spAutoFit/>
            </a:bodyPr>
            <a:lstStyle/>
            <a:p>
              <a:r>
                <a:rPr kumimoji="1" lang="en-US" altLang="ja-JP" dirty="0"/>
                <a:t>A</a:t>
              </a:r>
              <a:endParaRPr kumimoji="1" lang="ja-JP" altLang="en-US" dirty="0"/>
            </a:p>
          </p:txBody>
        </p:sp>
        <p:sp>
          <p:nvSpPr>
            <p:cNvPr id="48" name="テキスト ボックス 47">
              <a:extLst>
                <a:ext uri="{FF2B5EF4-FFF2-40B4-BE49-F238E27FC236}">
                  <a16:creationId xmlns:a16="http://schemas.microsoft.com/office/drawing/2014/main" id="{B7E58347-C697-B895-D862-89E723B46608}"/>
                </a:ext>
              </a:extLst>
            </p:cNvPr>
            <p:cNvSpPr txBox="1"/>
            <p:nvPr/>
          </p:nvSpPr>
          <p:spPr>
            <a:xfrm>
              <a:off x="3707904" y="3347700"/>
              <a:ext cx="475187" cy="369332"/>
            </a:xfrm>
            <a:prstGeom prst="rect">
              <a:avLst/>
            </a:prstGeom>
            <a:noFill/>
          </p:spPr>
          <p:txBody>
            <a:bodyPr wrap="square" rtlCol="0">
              <a:spAutoFit/>
            </a:bodyPr>
            <a:lstStyle/>
            <a:p>
              <a:r>
                <a:rPr kumimoji="1" lang="en-US" altLang="ja-JP" dirty="0"/>
                <a:t>A</a:t>
              </a:r>
              <a:r>
                <a:rPr lang="en-US" altLang="ja-JP" dirty="0"/>
                <a:t>’</a:t>
              </a:r>
              <a:endParaRPr kumimoji="1" lang="ja-JP" altLang="en-US" dirty="0"/>
            </a:p>
          </p:txBody>
        </p:sp>
        <p:sp>
          <p:nvSpPr>
            <p:cNvPr id="49" name="テキスト ボックス 48">
              <a:extLst>
                <a:ext uri="{FF2B5EF4-FFF2-40B4-BE49-F238E27FC236}">
                  <a16:creationId xmlns:a16="http://schemas.microsoft.com/office/drawing/2014/main" id="{3A65A532-00CF-7F64-9C1E-627FAA1763FC}"/>
                </a:ext>
              </a:extLst>
            </p:cNvPr>
            <p:cNvSpPr txBox="1"/>
            <p:nvPr/>
          </p:nvSpPr>
          <p:spPr>
            <a:xfrm>
              <a:off x="4559829" y="1386202"/>
              <a:ext cx="475187" cy="369332"/>
            </a:xfrm>
            <a:prstGeom prst="rect">
              <a:avLst/>
            </a:prstGeom>
            <a:noFill/>
          </p:spPr>
          <p:txBody>
            <a:bodyPr wrap="square" rtlCol="0">
              <a:spAutoFit/>
            </a:bodyPr>
            <a:lstStyle/>
            <a:p>
              <a:r>
                <a:rPr lang="en-US" altLang="ja-JP" dirty="0"/>
                <a:t>C’</a:t>
              </a:r>
              <a:endParaRPr kumimoji="1" lang="ja-JP" altLang="en-US" dirty="0"/>
            </a:p>
          </p:txBody>
        </p:sp>
        <p:sp>
          <p:nvSpPr>
            <p:cNvPr id="50" name="テキスト ボックス 49">
              <a:extLst>
                <a:ext uri="{FF2B5EF4-FFF2-40B4-BE49-F238E27FC236}">
                  <a16:creationId xmlns:a16="http://schemas.microsoft.com/office/drawing/2014/main" id="{311A7CDB-77D5-397A-C173-F3D5B4EB3E4B}"/>
                </a:ext>
              </a:extLst>
            </p:cNvPr>
            <p:cNvSpPr txBox="1"/>
            <p:nvPr/>
          </p:nvSpPr>
          <p:spPr>
            <a:xfrm>
              <a:off x="4711144" y="2554334"/>
              <a:ext cx="475187" cy="369332"/>
            </a:xfrm>
            <a:prstGeom prst="rect">
              <a:avLst/>
            </a:prstGeom>
            <a:noFill/>
          </p:spPr>
          <p:txBody>
            <a:bodyPr wrap="square" rtlCol="0">
              <a:spAutoFit/>
            </a:bodyPr>
            <a:lstStyle/>
            <a:p>
              <a:r>
                <a:rPr lang="en-US" altLang="ja-JP" dirty="0"/>
                <a:t>C</a:t>
              </a:r>
              <a:endParaRPr kumimoji="1" lang="ja-JP" altLang="en-US" dirty="0"/>
            </a:p>
          </p:txBody>
        </p:sp>
        <p:sp>
          <p:nvSpPr>
            <p:cNvPr id="51" name="テキスト ボックス 50">
              <a:extLst>
                <a:ext uri="{FF2B5EF4-FFF2-40B4-BE49-F238E27FC236}">
                  <a16:creationId xmlns:a16="http://schemas.microsoft.com/office/drawing/2014/main" id="{65AF3F48-EB3A-AF61-311E-C96650BD70B8}"/>
                </a:ext>
              </a:extLst>
            </p:cNvPr>
            <p:cNvSpPr txBox="1"/>
            <p:nvPr/>
          </p:nvSpPr>
          <p:spPr>
            <a:xfrm>
              <a:off x="4960909" y="2684201"/>
              <a:ext cx="475187" cy="369332"/>
            </a:xfrm>
            <a:prstGeom prst="rect">
              <a:avLst/>
            </a:prstGeom>
            <a:noFill/>
          </p:spPr>
          <p:txBody>
            <a:bodyPr wrap="square" rtlCol="0">
              <a:spAutoFit/>
            </a:bodyPr>
            <a:lstStyle/>
            <a:p>
              <a:r>
                <a:rPr kumimoji="1" lang="en-US" altLang="ja-JP" dirty="0"/>
                <a:t>B</a:t>
              </a:r>
              <a:endParaRPr kumimoji="1" lang="ja-JP" altLang="en-US" dirty="0"/>
            </a:p>
          </p:txBody>
        </p:sp>
        <p:sp>
          <p:nvSpPr>
            <p:cNvPr id="52" name="テキスト ボックス 51">
              <a:extLst>
                <a:ext uri="{FF2B5EF4-FFF2-40B4-BE49-F238E27FC236}">
                  <a16:creationId xmlns:a16="http://schemas.microsoft.com/office/drawing/2014/main" id="{4DB76CA2-0FDD-866C-D1F3-B84AAB3D42BF}"/>
                </a:ext>
              </a:extLst>
            </p:cNvPr>
            <p:cNvSpPr txBox="1"/>
            <p:nvPr/>
          </p:nvSpPr>
          <p:spPr>
            <a:xfrm>
              <a:off x="6142217" y="2649819"/>
              <a:ext cx="475187" cy="369332"/>
            </a:xfrm>
            <a:prstGeom prst="rect">
              <a:avLst/>
            </a:prstGeom>
            <a:noFill/>
          </p:spPr>
          <p:txBody>
            <a:bodyPr wrap="square" rtlCol="0">
              <a:spAutoFit/>
            </a:bodyPr>
            <a:lstStyle/>
            <a:p>
              <a:r>
                <a:rPr kumimoji="1" lang="en-US" altLang="ja-JP" dirty="0"/>
                <a:t>B</a:t>
              </a:r>
              <a:r>
                <a:rPr lang="en-US" altLang="ja-JP" dirty="0"/>
                <a:t>’</a:t>
              </a:r>
              <a:endParaRPr kumimoji="1" lang="ja-JP" altLang="en-US" dirty="0"/>
            </a:p>
          </p:txBody>
        </p:sp>
        <p:sp>
          <p:nvSpPr>
            <p:cNvPr id="53" name="テキスト ボックス 52">
              <a:extLst>
                <a:ext uri="{FF2B5EF4-FFF2-40B4-BE49-F238E27FC236}">
                  <a16:creationId xmlns:a16="http://schemas.microsoft.com/office/drawing/2014/main" id="{A2C00B60-D58B-1F45-5BA8-A4D07E638E9F}"/>
                </a:ext>
              </a:extLst>
            </p:cNvPr>
            <p:cNvSpPr txBox="1"/>
            <p:nvPr/>
          </p:nvSpPr>
          <p:spPr>
            <a:xfrm>
              <a:off x="4509390" y="3086801"/>
              <a:ext cx="475187" cy="369332"/>
            </a:xfrm>
            <a:prstGeom prst="rect">
              <a:avLst/>
            </a:prstGeom>
            <a:noFill/>
          </p:spPr>
          <p:txBody>
            <a:bodyPr wrap="square" rtlCol="0">
              <a:spAutoFit/>
            </a:bodyPr>
            <a:lstStyle/>
            <a:p>
              <a:r>
                <a:rPr lang="en-US" altLang="ja-JP" dirty="0"/>
                <a:t>O</a:t>
              </a:r>
              <a:endParaRPr kumimoji="1" lang="ja-JP" altLang="en-US" dirty="0"/>
            </a:p>
          </p:txBody>
        </p:sp>
      </p:grpSp>
      <p:sp>
        <p:nvSpPr>
          <p:cNvPr id="55" name="テキスト ボックス 54">
            <a:extLst>
              <a:ext uri="{FF2B5EF4-FFF2-40B4-BE49-F238E27FC236}">
                <a16:creationId xmlns:a16="http://schemas.microsoft.com/office/drawing/2014/main" id="{3E817D96-EC1D-FDF6-1CF7-76C710ECB4EA}"/>
              </a:ext>
            </a:extLst>
          </p:cNvPr>
          <p:cNvSpPr txBox="1"/>
          <p:nvPr/>
        </p:nvSpPr>
        <p:spPr>
          <a:xfrm>
            <a:off x="2470476" y="2606201"/>
            <a:ext cx="1395503" cy="369332"/>
          </a:xfrm>
          <a:prstGeom prst="rect">
            <a:avLst/>
          </a:prstGeom>
          <a:noFill/>
        </p:spPr>
        <p:txBody>
          <a:bodyPr wrap="square" rtlCol="0">
            <a:spAutoFit/>
          </a:bodyPr>
          <a:lstStyle/>
          <a:p>
            <a:r>
              <a:rPr kumimoji="1" lang="en-US" altLang="ja-JP" dirty="0"/>
              <a:t>= 2 : 3 : 4</a:t>
            </a:r>
            <a:endParaRPr kumimoji="1" lang="ja-JP" altLang="en-US" dirty="0"/>
          </a:p>
        </p:txBody>
      </p:sp>
      <p:graphicFrame>
        <p:nvGraphicFramePr>
          <p:cNvPr id="56" name="オブジェクト 55">
            <a:extLst>
              <a:ext uri="{FF2B5EF4-FFF2-40B4-BE49-F238E27FC236}">
                <a16:creationId xmlns:a16="http://schemas.microsoft.com/office/drawing/2014/main" id="{A6986B0B-4983-7CFA-D345-3B1F9BAB4C4E}"/>
              </a:ext>
            </a:extLst>
          </p:cNvPr>
          <p:cNvGraphicFramePr>
            <a:graphicFrameLocks noChangeAspect="1"/>
          </p:cNvGraphicFramePr>
          <p:nvPr>
            <p:extLst>
              <p:ext uri="{D42A27DB-BD31-4B8C-83A1-F6EECF244321}">
                <p14:modId xmlns:p14="http://schemas.microsoft.com/office/powerpoint/2010/main" val="1982665840"/>
              </p:ext>
            </p:extLst>
          </p:nvPr>
        </p:nvGraphicFramePr>
        <p:xfrm>
          <a:off x="1029598" y="2501942"/>
          <a:ext cx="1436687" cy="577850"/>
        </p:xfrm>
        <a:graphic>
          <a:graphicData uri="http://schemas.openxmlformats.org/presentationml/2006/ole">
            <mc:AlternateContent xmlns:mc="http://schemas.openxmlformats.org/markup-compatibility/2006">
              <mc:Choice xmlns:v="urn:schemas-microsoft-com:vml" Requires="v">
                <p:oleObj name="数式" r:id="rId2" imgW="990360" imgH="393480" progId="Equation.3">
                  <p:embed/>
                </p:oleObj>
              </mc:Choice>
              <mc:Fallback>
                <p:oleObj name="数式" r:id="rId2" imgW="990360" imgH="393480" progId="Equation.3">
                  <p:embed/>
                  <p:pic>
                    <p:nvPicPr>
                      <p:cNvPr id="4" name="オブジェクト 3">
                        <a:extLst>
                          <a:ext uri="{FF2B5EF4-FFF2-40B4-BE49-F238E27FC236}">
                            <a16:creationId xmlns:a16="http://schemas.microsoft.com/office/drawing/2014/main" id="{A6986B0B-4983-7CFA-D345-3B1F9BAB4C4E}"/>
                          </a:ext>
                        </a:extLst>
                      </p:cNvPr>
                      <p:cNvPicPr>
                        <a:picLocks noChangeAspect="1" noChangeArrowheads="1"/>
                      </p:cNvPicPr>
                      <p:nvPr/>
                    </p:nvPicPr>
                    <p:blipFill>
                      <a:blip r:embed="rId3"/>
                      <a:srcRect/>
                      <a:stretch>
                        <a:fillRect/>
                      </a:stretch>
                    </p:blipFill>
                    <p:spPr bwMode="auto">
                      <a:xfrm>
                        <a:off x="1029598" y="2501942"/>
                        <a:ext cx="1436687" cy="577850"/>
                      </a:xfrm>
                      <a:prstGeom prst="rect">
                        <a:avLst/>
                      </a:prstGeom>
                      <a:noFill/>
                    </p:spPr>
                  </p:pic>
                </p:oleObj>
              </mc:Fallback>
            </mc:AlternateContent>
          </a:graphicData>
        </a:graphic>
      </p:graphicFrame>
    </p:spTree>
    <p:extLst>
      <p:ext uri="{BB962C8B-B14F-4D97-AF65-F5344CB8AC3E}">
        <p14:creationId xmlns:p14="http://schemas.microsoft.com/office/powerpoint/2010/main" val="3650771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C07A7DB-C35B-4EEF-979A-A390E1FF1A27}"/>
              </a:ext>
            </a:extLst>
          </p:cNvPr>
          <p:cNvSpPr>
            <a:spLocks noGrp="1"/>
          </p:cNvSpPr>
          <p:nvPr>
            <p:ph type="sldNum" sz="quarter" idx="12"/>
          </p:nvPr>
        </p:nvSpPr>
        <p:spPr>
          <a:xfrm>
            <a:off x="6830888" y="6356350"/>
            <a:ext cx="2133600" cy="365125"/>
          </a:xfrm>
        </p:spPr>
        <p:txBody>
          <a:bodyPr/>
          <a:lstStyle/>
          <a:p>
            <a:fld id="{8A772B84-4B66-42F2-B6A4-7DD6241FCFC8}" type="slidenum">
              <a:rPr kumimoji="1" lang="ja-JP" altLang="en-US" smtClean="0"/>
              <a:t>19</a:t>
            </a:fld>
            <a:endParaRPr kumimoji="1" lang="ja-JP" altLang="en-US"/>
          </a:p>
        </p:txBody>
      </p:sp>
      <p:sp>
        <p:nvSpPr>
          <p:cNvPr id="6" name="テキスト ボックス 5">
            <a:extLst>
              <a:ext uri="{FF2B5EF4-FFF2-40B4-BE49-F238E27FC236}">
                <a16:creationId xmlns:a16="http://schemas.microsoft.com/office/drawing/2014/main" id="{5CAB31B1-4DEC-455A-AA0D-7913A5555B25}"/>
              </a:ext>
            </a:extLst>
          </p:cNvPr>
          <p:cNvSpPr txBox="1"/>
          <p:nvPr/>
        </p:nvSpPr>
        <p:spPr>
          <a:xfrm>
            <a:off x="935596" y="1042252"/>
            <a:ext cx="7272808" cy="3554819"/>
          </a:xfrm>
          <a:prstGeom prst="rect">
            <a:avLst/>
          </a:prstGeom>
          <a:solidFill>
            <a:schemeClr val="bg1"/>
          </a:solidFill>
        </p:spPr>
        <p:txBody>
          <a:bodyPr wrap="square" rtlCol="0">
            <a:spAutoFit/>
          </a:bodyPr>
          <a:lstStyle/>
          <a:p>
            <a:pPr>
              <a:lnSpc>
                <a:spcPts val="3000"/>
              </a:lnSpc>
            </a:pPr>
            <a:r>
              <a:rPr kumimoji="1" lang="ja-JP" altLang="en-US" dirty="0"/>
              <a:t>特定の面を表すとき　→　</a:t>
            </a:r>
            <a:r>
              <a:rPr kumimoji="1" lang="en-US" altLang="ja-JP" dirty="0"/>
              <a:t>(</a:t>
            </a:r>
            <a:r>
              <a:rPr kumimoji="1" lang="ja-JP" altLang="en-US" dirty="0"/>
              <a:t>２３１</a:t>
            </a:r>
            <a:r>
              <a:rPr kumimoji="1" lang="en-US" altLang="ja-JP" dirty="0"/>
              <a:t>)</a:t>
            </a:r>
          </a:p>
          <a:p>
            <a:pPr>
              <a:lnSpc>
                <a:spcPts val="3000"/>
              </a:lnSpc>
            </a:pPr>
            <a:r>
              <a:rPr kumimoji="1" lang="ja-JP" altLang="en-US" dirty="0"/>
              <a:t>等価な各面の全てを代表して表わしたいとき　　　　　　　→　｛２３１｝</a:t>
            </a:r>
          </a:p>
          <a:p>
            <a:pPr>
              <a:lnSpc>
                <a:spcPts val="3000"/>
              </a:lnSpc>
            </a:pPr>
            <a:r>
              <a:rPr kumimoji="1" lang="ja-JP" altLang="en-US" dirty="0"/>
              <a:t>特定の方向を表したいとき　（２３１）面に垂直な方向　　→　［２３１］</a:t>
            </a:r>
          </a:p>
          <a:p>
            <a:pPr>
              <a:lnSpc>
                <a:spcPts val="3000"/>
              </a:lnSpc>
            </a:pPr>
            <a:r>
              <a:rPr kumimoji="1" lang="ja-JP" altLang="en-US" dirty="0"/>
              <a:t>等価な方向を表したいとき　｛２３１｝面に垂直な方向　　→　＜２３１＞</a:t>
            </a:r>
            <a:endParaRPr kumimoji="1" lang="en-US" altLang="ja-JP" dirty="0"/>
          </a:p>
          <a:p>
            <a:pPr>
              <a:lnSpc>
                <a:spcPts val="3000"/>
              </a:lnSpc>
            </a:pPr>
            <a:endParaRPr lang="en-US" altLang="ja-JP" dirty="0"/>
          </a:p>
          <a:p>
            <a:pPr>
              <a:lnSpc>
                <a:spcPts val="3000"/>
              </a:lnSpc>
            </a:pPr>
            <a:r>
              <a:rPr kumimoji="1" lang="en-US" altLang="ja-JP" dirty="0"/>
              <a:t>x</a:t>
            </a:r>
            <a:r>
              <a:rPr kumimoji="1" lang="ja-JP" altLang="en-US" dirty="0"/>
              <a:t>軸に垂直な面　→　ｙ軸と</a:t>
            </a:r>
            <a:r>
              <a:rPr kumimoji="1" lang="en-US" altLang="ja-JP" dirty="0"/>
              <a:t>z</a:t>
            </a:r>
            <a:r>
              <a:rPr kumimoji="1" lang="ja-JP" altLang="en-US" dirty="0"/>
              <a:t>軸の切片が無限遠方になる ⇒</a:t>
            </a:r>
            <a:r>
              <a:rPr kumimoji="1" lang="en-US" altLang="ja-JP" dirty="0"/>
              <a:t> 1/</a:t>
            </a:r>
            <a:r>
              <a:rPr kumimoji="1" lang="ja-JP" altLang="en-US" dirty="0"/>
              <a:t>∞ </a:t>
            </a:r>
            <a:r>
              <a:rPr kumimoji="1" lang="en-US" altLang="ja-JP" dirty="0"/>
              <a:t>= 0</a:t>
            </a:r>
            <a:br>
              <a:rPr kumimoji="1" lang="en-US" altLang="ja-JP" dirty="0"/>
            </a:br>
            <a:r>
              <a:rPr kumimoji="1" lang="en-US" altLang="ja-JP" dirty="0"/>
              <a:t>		</a:t>
            </a:r>
            <a:r>
              <a:rPr kumimoji="1" lang="ja-JP" altLang="en-US" dirty="0"/>
              <a:t>→　</a:t>
            </a:r>
            <a:r>
              <a:rPr kumimoji="1" lang="en-US" altLang="ja-JP" dirty="0"/>
              <a:t>(</a:t>
            </a:r>
            <a:r>
              <a:rPr kumimoji="1" lang="ja-JP" altLang="en-US" dirty="0"/>
              <a:t>１００</a:t>
            </a:r>
            <a:r>
              <a:rPr kumimoji="1" lang="en-US" altLang="ja-JP" dirty="0"/>
              <a:t>)</a:t>
            </a:r>
          </a:p>
          <a:p>
            <a:pPr>
              <a:lnSpc>
                <a:spcPts val="3000"/>
              </a:lnSpc>
            </a:pPr>
            <a:r>
              <a:rPr kumimoji="1" lang="en-US" altLang="ja-JP" dirty="0"/>
              <a:t>y</a:t>
            </a:r>
            <a:r>
              <a:rPr kumimoji="1" lang="ja-JP" altLang="en-US" dirty="0"/>
              <a:t>軸に垂直な面　</a:t>
            </a:r>
            <a:r>
              <a:rPr kumimoji="1" lang="en-US" altLang="ja-JP" dirty="0"/>
              <a:t>	</a:t>
            </a:r>
            <a:r>
              <a:rPr kumimoji="1" lang="ja-JP" altLang="en-US" dirty="0"/>
              <a:t>→　</a:t>
            </a:r>
            <a:r>
              <a:rPr kumimoji="1" lang="en-US" altLang="ja-JP" dirty="0"/>
              <a:t>(</a:t>
            </a:r>
            <a:r>
              <a:rPr kumimoji="1" lang="ja-JP" altLang="en-US" dirty="0"/>
              <a:t>０１０</a:t>
            </a:r>
            <a:r>
              <a:rPr kumimoji="1" lang="en-US" altLang="ja-JP" dirty="0"/>
              <a:t>)</a:t>
            </a:r>
          </a:p>
          <a:p>
            <a:pPr>
              <a:lnSpc>
                <a:spcPts val="3000"/>
              </a:lnSpc>
            </a:pPr>
            <a:r>
              <a:rPr lang="en-US" altLang="ja-JP" dirty="0"/>
              <a:t>z</a:t>
            </a:r>
            <a:r>
              <a:rPr kumimoji="1" lang="ja-JP" altLang="en-US" dirty="0"/>
              <a:t>軸に垂直な面　</a:t>
            </a:r>
            <a:r>
              <a:rPr kumimoji="1" lang="en-US" altLang="ja-JP" dirty="0"/>
              <a:t>	</a:t>
            </a:r>
            <a:r>
              <a:rPr kumimoji="1" lang="ja-JP" altLang="en-US" dirty="0"/>
              <a:t>→　</a:t>
            </a:r>
            <a:r>
              <a:rPr kumimoji="1" lang="en-US" altLang="ja-JP" dirty="0"/>
              <a:t>(</a:t>
            </a:r>
            <a:r>
              <a:rPr kumimoji="1" lang="ja-JP" altLang="en-US" dirty="0"/>
              <a:t>００１</a:t>
            </a:r>
            <a:r>
              <a:rPr kumimoji="1" lang="en-US" altLang="ja-JP" dirty="0"/>
              <a:t>)</a:t>
            </a:r>
            <a:endParaRPr kumimoji="1" lang="ja-JP" altLang="en-US" dirty="0"/>
          </a:p>
        </p:txBody>
      </p:sp>
      <p:sp>
        <p:nvSpPr>
          <p:cNvPr id="13" name="テキスト ボックス 12">
            <a:extLst>
              <a:ext uri="{FF2B5EF4-FFF2-40B4-BE49-F238E27FC236}">
                <a16:creationId xmlns:a16="http://schemas.microsoft.com/office/drawing/2014/main" id="{9113F3AF-5352-69F6-D0EE-D25D7BAA56B3}"/>
              </a:ext>
            </a:extLst>
          </p:cNvPr>
          <p:cNvSpPr txBox="1"/>
          <p:nvPr/>
        </p:nvSpPr>
        <p:spPr>
          <a:xfrm>
            <a:off x="-129716" y="-27384"/>
            <a:ext cx="4053644"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5</a:t>
            </a:r>
            <a:r>
              <a:rPr kumimoji="1" lang="ja-JP" altLang="en-US" sz="2000" dirty="0"/>
              <a:t>．結晶面の決め方</a:t>
            </a:r>
            <a:endParaRPr kumimoji="1" lang="ja-JP" altLang="en-US" sz="2400" dirty="0"/>
          </a:p>
        </p:txBody>
      </p:sp>
      <p:sp>
        <p:nvSpPr>
          <p:cNvPr id="3" name="Rectangle 2">
            <a:extLst>
              <a:ext uri="{FF2B5EF4-FFF2-40B4-BE49-F238E27FC236}">
                <a16:creationId xmlns:a16="http://schemas.microsoft.com/office/drawing/2014/main" id="{9874BE64-C271-4100-DA26-28B4B34CC72A}"/>
              </a:ext>
            </a:extLst>
          </p:cNvPr>
          <p:cNvSpPr>
            <a:spLocks noChangeArrowheads="1"/>
          </p:cNvSpPr>
          <p:nvPr/>
        </p:nvSpPr>
        <p:spPr bwMode="auto">
          <a:xfrm>
            <a:off x="3203848" y="198884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Tree>
    <p:extLst>
      <p:ext uri="{BB962C8B-B14F-4D97-AF65-F5344CB8AC3E}">
        <p14:creationId xmlns:p14="http://schemas.microsoft.com/office/powerpoint/2010/main" val="893468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テキスト ボックス 57">
            <a:extLst>
              <a:ext uri="{FF2B5EF4-FFF2-40B4-BE49-F238E27FC236}">
                <a16:creationId xmlns:a16="http://schemas.microsoft.com/office/drawing/2014/main" id="{9FAF2BFF-374D-4D1F-9FF7-C7AFF20CBFF2}"/>
              </a:ext>
            </a:extLst>
          </p:cNvPr>
          <p:cNvSpPr txBox="1"/>
          <p:nvPr/>
        </p:nvSpPr>
        <p:spPr>
          <a:xfrm>
            <a:off x="674895" y="518898"/>
            <a:ext cx="8208912" cy="1891287"/>
          </a:xfrm>
          <a:prstGeom prst="rect">
            <a:avLst/>
          </a:prstGeom>
          <a:noFill/>
        </p:spPr>
        <p:txBody>
          <a:bodyPr wrap="square" rtlCol="0">
            <a:spAutoFit/>
          </a:bodyPr>
          <a:lstStyle/>
          <a:p>
            <a:pPr>
              <a:lnSpc>
                <a:spcPts val="3600"/>
              </a:lnSpc>
              <a:spcBef>
                <a:spcPts val="800"/>
              </a:spcBef>
            </a:pPr>
            <a:r>
              <a:rPr lang="ja-JP" altLang="en-US" sz="2000" dirty="0"/>
              <a:t>結晶の定義</a:t>
            </a:r>
            <a:endParaRPr lang="en-US" altLang="ja-JP" sz="2000" dirty="0"/>
          </a:p>
          <a:p>
            <a:pPr marL="633413" indent="-457200">
              <a:lnSpc>
                <a:spcPts val="3600"/>
              </a:lnSpc>
              <a:buFont typeface="+mj-lt"/>
              <a:buAutoNum type="arabicPeriod"/>
            </a:pPr>
            <a:r>
              <a:rPr lang="ja-JP" altLang="en-US" sz="2000" dirty="0"/>
              <a:t>高校で習った定義 </a:t>
            </a:r>
            <a:r>
              <a:rPr lang="en-US" altLang="ja-JP" sz="2000" dirty="0"/>
              <a:t>= </a:t>
            </a:r>
            <a:r>
              <a:rPr lang="ja-JP" altLang="en-US" sz="2000" dirty="0"/>
              <a:t>粒子が</a:t>
            </a:r>
            <a:r>
              <a:rPr lang="en-US" altLang="ja-JP" sz="2000" dirty="0"/>
              <a:t>3</a:t>
            </a:r>
            <a:r>
              <a:rPr lang="ja-JP" altLang="en-US" sz="2000" dirty="0"/>
              <a:t>次元的に</a:t>
            </a:r>
            <a:r>
              <a:rPr lang="ja-JP" altLang="en-US" sz="2000" dirty="0">
                <a:solidFill>
                  <a:srgbClr val="FF0000"/>
                </a:solidFill>
              </a:rPr>
              <a:t>規則正しく</a:t>
            </a:r>
            <a:r>
              <a:rPr lang="ja-JP" altLang="en-US" sz="2000" dirty="0"/>
              <a:t>配列している固体</a:t>
            </a:r>
            <a:endParaRPr lang="en-US" altLang="ja-JP" sz="2000" dirty="0"/>
          </a:p>
          <a:p>
            <a:pPr marL="633413" indent="-457200">
              <a:lnSpc>
                <a:spcPts val="3600"/>
              </a:lnSpc>
              <a:buFont typeface="+mj-lt"/>
              <a:buAutoNum type="arabicPeriod"/>
            </a:pPr>
            <a:r>
              <a:rPr lang="ja-JP" altLang="en-US" sz="2000" dirty="0"/>
              <a:t>昔の定義 </a:t>
            </a:r>
            <a:r>
              <a:rPr lang="en-US" altLang="ja-JP" sz="2000" dirty="0"/>
              <a:t>=</a:t>
            </a:r>
            <a:r>
              <a:rPr lang="ja-JP" altLang="en-US" sz="2000" dirty="0"/>
              <a:t>特有の</a:t>
            </a:r>
            <a:r>
              <a:rPr lang="ja-JP" altLang="en-US" sz="2000" dirty="0">
                <a:solidFill>
                  <a:srgbClr val="FF0000"/>
                </a:solidFill>
              </a:rPr>
              <a:t>規則正しい</a:t>
            </a:r>
            <a:r>
              <a:rPr lang="ja-JP" altLang="en-US" sz="2000" dirty="0"/>
              <a:t>多面体の外形を持った固体</a:t>
            </a:r>
            <a:endParaRPr lang="en-US" altLang="ja-JP" sz="2000" dirty="0"/>
          </a:p>
          <a:p>
            <a:pPr marL="176213">
              <a:lnSpc>
                <a:spcPts val="3600"/>
              </a:lnSpc>
            </a:pPr>
            <a:r>
              <a:rPr lang="ja-JP" altLang="en-US" sz="2000" dirty="0"/>
              <a:t>ここにギャップがある</a:t>
            </a:r>
            <a:endParaRPr lang="en-US" altLang="ja-JP" sz="2000" dirty="0"/>
          </a:p>
        </p:txBody>
      </p:sp>
      <p:grpSp>
        <p:nvGrpSpPr>
          <p:cNvPr id="8" name="グループ化 7">
            <a:extLst>
              <a:ext uri="{FF2B5EF4-FFF2-40B4-BE49-F238E27FC236}">
                <a16:creationId xmlns:a16="http://schemas.microsoft.com/office/drawing/2014/main" id="{70348A39-A550-56E9-BF0A-8CD656C409CC}"/>
              </a:ext>
            </a:extLst>
          </p:cNvPr>
          <p:cNvGrpSpPr/>
          <p:nvPr/>
        </p:nvGrpSpPr>
        <p:grpSpPr>
          <a:xfrm>
            <a:off x="4572000" y="2492896"/>
            <a:ext cx="4392488" cy="3014380"/>
            <a:chOff x="395536" y="2132856"/>
            <a:chExt cx="4392488" cy="3014380"/>
          </a:xfrm>
        </p:grpSpPr>
        <p:pic>
          <p:nvPicPr>
            <p:cNvPr id="4" name="図 3">
              <a:extLst>
                <a:ext uri="{FF2B5EF4-FFF2-40B4-BE49-F238E27FC236}">
                  <a16:creationId xmlns:a16="http://schemas.microsoft.com/office/drawing/2014/main" id="{B013DF63-6B53-AA2E-8FB2-660FA88E7B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132856"/>
              <a:ext cx="3657600" cy="2743200"/>
            </a:xfrm>
            <a:prstGeom prst="rect">
              <a:avLst/>
            </a:prstGeom>
          </p:spPr>
        </p:pic>
        <p:sp>
          <p:nvSpPr>
            <p:cNvPr id="5" name="テキスト ボックス 4">
              <a:extLst>
                <a:ext uri="{FF2B5EF4-FFF2-40B4-BE49-F238E27FC236}">
                  <a16:creationId xmlns:a16="http://schemas.microsoft.com/office/drawing/2014/main" id="{628BB5C5-558E-75F0-FF3B-A8A8321DB447}"/>
                </a:ext>
              </a:extLst>
            </p:cNvPr>
            <p:cNvSpPr txBox="1"/>
            <p:nvPr/>
          </p:nvSpPr>
          <p:spPr>
            <a:xfrm>
              <a:off x="914400" y="4318932"/>
              <a:ext cx="3873624" cy="828304"/>
            </a:xfrm>
            <a:prstGeom prst="rect">
              <a:avLst/>
            </a:prstGeom>
            <a:solidFill>
              <a:schemeClr val="bg1"/>
            </a:solidFill>
          </p:spPr>
          <p:txBody>
            <a:bodyPr wrap="square" rtlCol="0">
              <a:spAutoFit/>
            </a:bodyPr>
            <a:lstStyle/>
            <a:p>
              <a:pPr>
                <a:lnSpc>
                  <a:spcPts val="3000"/>
                </a:lnSpc>
              </a:pPr>
              <a:r>
                <a:rPr kumimoji="1" lang="en-US" altLang="ja-JP" sz="2000" dirty="0"/>
                <a:t>2</a:t>
              </a:r>
              <a:r>
                <a:rPr kumimoji="1" lang="ja-JP" altLang="en-US" sz="2000" dirty="0"/>
                <a:t>．の定義による結晶</a:t>
              </a:r>
              <a:endParaRPr kumimoji="1" lang="en-US" altLang="ja-JP" sz="2000" dirty="0"/>
            </a:p>
            <a:p>
              <a:pPr>
                <a:lnSpc>
                  <a:spcPts val="3000"/>
                </a:lnSpc>
              </a:pPr>
              <a:r>
                <a:rPr kumimoji="1" lang="ja-JP" altLang="en-US" sz="2000" dirty="0"/>
                <a:t>結晶という実物を見たときの感覚</a:t>
              </a:r>
            </a:p>
          </p:txBody>
        </p:sp>
      </p:grpSp>
      <p:sp>
        <p:nvSpPr>
          <p:cNvPr id="32" name="テキスト ボックス 31">
            <a:extLst>
              <a:ext uri="{FF2B5EF4-FFF2-40B4-BE49-F238E27FC236}">
                <a16:creationId xmlns:a16="http://schemas.microsoft.com/office/drawing/2014/main" id="{0CF398FD-CC0C-1C8B-8EB8-10384E055B6B}"/>
              </a:ext>
            </a:extLst>
          </p:cNvPr>
          <p:cNvSpPr txBox="1"/>
          <p:nvPr/>
        </p:nvSpPr>
        <p:spPr>
          <a:xfrm>
            <a:off x="2094806" y="5661248"/>
            <a:ext cx="4954388" cy="962956"/>
          </a:xfrm>
          <a:prstGeom prst="rect">
            <a:avLst/>
          </a:prstGeom>
          <a:noFill/>
        </p:spPr>
        <p:txBody>
          <a:bodyPr wrap="square" rtlCol="0">
            <a:spAutoFit/>
          </a:bodyPr>
          <a:lstStyle/>
          <a:p>
            <a:pPr>
              <a:lnSpc>
                <a:spcPts val="3600"/>
              </a:lnSpc>
              <a:spcBef>
                <a:spcPts val="800"/>
              </a:spcBef>
            </a:pPr>
            <a:r>
              <a:rPr lang="ja-JP" altLang="en-US" sz="2000" dirty="0"/>
              <a:t>どちらも</a:t>
            </a:r>
            <a:r>
              <a:rPr lang="ja-JP" altLang="en-US" sz="2000" dirty="0">
                <a:solidFill>
                  <a:srgbClr val="FF0000"/>
                </a:solidFill>
              </a:rPr>
              <a:t>規則正しい</a:t>
            </a:r>
            <a:r>
              <a:rPr lang="ja-JP" altLang="en-US" sz="2000" dirty="0"/>
              <a:t>というのがポイント</a:t>
            </a:r>
            <a:endParaRPr lang="en-US" altLang="ja-JP" sz="2000" dirty="0"/>
          </a:p>
          <a:p>
            <a:pPr marL="176213">
              <a:lnSpc>
                <a:spcPts val="3600"/>
              </a:lnSpc>
            </a:pPr>
            <a:r>
              <a:rPr lang="ja-JP" altLang="en-US" sz="2000" dirty="0">
                <a:solidFill>
                  <a:srgbClr val="FF0000"/>
                </a:solidFill>
              </a:rPr>
              <a:t>規則正しい</a:t>
            </a:r>
            <a:r>
              <a:rPr lang="ja-JP" altLang="en-US" sz="2000" dirty="0"/>
              <a:t>　⇒　周期的に配列している</a:t>
            </a:r>
            <a:endParaRPr lang="en-US" altLang="ja-JP" sz="2000" dirty="0"/>
          </a:p>
        </p:txBody>
      </p:sp>
      <p:grpSp>
        <p:nvGrpSpPr>
          <p:cNvPr id="7" name="グループ化 6">
            <a:extLst>
              <a:ext uri="{FF2B5EF4-FFF2-40B4-BE49-F238E27FC236}">
                <a16:creationId xmlns:a16="http://schemas.microsoft.com/office/drawing/2014/main" id="{19DF2486-4074-C723-B8DC-BAB67F5F88FF}"/>
              </a:ext>
            </a:extLst>
          </p:cNvPr>
          <p:cNvGrpSpPr/>
          <p:nvPr/>
        </p:nvGrpSpPr>
        <p:grpSpPr>
          <a:xfrm>
            <a:off x="481456" y="2556121"/>
            <a:ext cx="3873624" cy="2949268"/>
            <a:chOff x="5220072" y="2194560"/>
            <a:chExt cx="3873624" cy="2949268"/>
          </a:xfrm>
        </p:grpSpPr>
        <p:pic>
          <p:nvPicPr>
            <p:cNvPr id="27" name="図 26">
              <a:extLst>
                <a:ext uri="{FF2B5EF4-FFF2-40B4-BE49-F238E27FC236}">
                  <a16:creationId xmlns:a16="http://schemas.microsoft.com/office/drawing/2014/main" id="{DE40C982-9EAA-DF6A-DEC3-7D7D3317F0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6927" y="2194560"/>
              <a:ext cx="2400300" cy="2468880"/>
            </a:xfrm>
            <a:prstGeom prst="rect">
              <a:avLst/>
            </a:prstGeom>
          </p:spPr>
        </p:pic>
        <p:sp>
          <p:nvSpPr>
            <p:cNvPr id="33" name="テキスト ボックス 32">
              <a:extLst>
                <a:ext uri="{FF2B5EF4-FFF2-40B4-BE49-F238E27FC236}">
                  <a16:creationId xmlns:a16="http://schemas.microsoft.com/office/drawing/2014/main" id="{10A290B0-4087-A6CE-81EC-9321F3661410}"/>
                </a:ext>
              </a:extLst>
            </p:cNvPr>
            <p:cNvSpPr txBox="1"/>
            <p:nvPr/>
          </p:nvSpPr>
          <p:spPr>
            <a:xfrm>
              <a:off x="5220072" y="4315524"/>
              <a:ext cx="3873624" cy="828304"/>
            </a:xfrm>
            <a:prstGeom prst="rect">
              <a:avLst/>
            </a:prstGeom>
            <a:solidFill>
              <a:schemeClr val="bg1"/>
            </a:solidFill>
          </p:spPr>
          <p:txBody>
            <a:bodyPr wrap="square" rtlCol="0">
              <a:spAutoFit/>
            </a:bodyPr>
            <a:lstStyle/>
            <a:p>
              <a:pPr>
                <a:lnSpc>
                  <a:spcPts val="3000"/>
                </a:lnSpc>
              </a:pPr>
              <a:r>
                <a:rPr kumimoji="1" lang="en-US" altLang="ja-JP" sz="2000" dirty="0"/>
                <a:t>1</a:t>
              </a:r>
              <a:r>
                <a:rPr kumimoji="1" lang="ja-JP" altLang="en-US" sz="2000" dirty="0"/>
                <a:t>．の定義による結晶</a:t>
              </a:r>
              <a:endParaRPr kumimoji="1" lang="en-US" altLang="ja-JP" sz="2000" dirty="0"/>
            </a:p>
            <a:p>
              <a:pPr>
                <a:lnSpc>
                  <a:spcPts val="3000"/>
                </a:lnSpc>
              </a:pPr>
              <a:r>
                <a:rPr kumimoji="1" lang="ja-JP" altLang="en-US" sz="2000" dirty="0"/>
                <a:t>原子論の知識を踏まえた感覚</a:t>
              </a:r>
            </a:p>
          </p:txBody>
        </p:sp>
      </p:grpSp>
      <p:sp>
        <p:nvSpPr>
          <p:cNvPr id="11" name="テキスト ボックス 10">
            <a:extLst>
              <a:ext uri="{FF2B5EF4-FFF2-40B4-BE49-F238E27FC236}">
                <a16:creationId xmlns:a16="http://schemas.microsoft.com/office/drawing/2014/main" id="{72DC3640-A27B-4F5B-8AAC-0AFBE2577ABF}"/>
              </a:ext>
            </a:extLst>
          </p:cNvPr>
          <p:cNvSpPr txBox="1"/>
          <p:nvPr/>
        </p:nvSpPr>
        <p:spPr>
          <a:xfrm>
            <a:off x="-129716" y="-27384"/>
            <a:ext cx="3909628" cy="981487"/>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1</a:t>
            </a:r>
            <a:r>
              <a:rPr kumimoji="1" lang="ja-JP" altLang="en-US" sz="2000" dirty="0"/>
              <a:t>．結晶の定義</a:t>
            </a:r>
          </a:p>
          <a:p>
            <a:pPr algn="ctr">
              <a:lnSpc>
                <a:spcPts val="3600"/>
              </a:lnSpc>
            </a:pPr>
            <a:endParaRPr kumimoji="1" lang="ja-JP" altLang="en-US" sz="2400" dirty="0"/>
          </a:p>
        </p:txBody>
      </p:sp>
    </p:spTree>
    <p:extLst>
      <p:ext uri="{BB962C8B-B14F-4D97-AF65-F5344CB8AC3E}">
        <p14:creationId xmlns:p14="http://schemas.microsoft.com/office/powerpoint/2010/main" val="2217264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C07A7DB-C35B-4EEF-979A-A390E1FF1A27}"/>
              </a:ext>
            </a:extLst>
          </p:cNvPr>
          <p:cNvSpPr>
            <a:spLocks noGrp="1"/>
          </p:cNvSpPr>
          <p:nvPr>
            <p:ph type="sldNum" sz="quarter" idx="12"/>
          </p:nvPr>
        </p:nvSpPr>
        <p:spPr>
          <a:xfrm>
            <a:off x="6830888" y="6356350"/>
            <a:ext cx="2133600" cy="365125"/>
          </a:xfrm>
        </p:spPr>
        <p:txBody>
          <a:bodyPr/>
          <a:lstStyle/>
          <a:p>
            <a:fld id="{8A772B84-4B66-42F2-B6A4-7DD6241FCFC8}" type="slidenum">
              <a:rPr kumimoji="1" lang="ja-JP" altLang="en-US" smtClean="0"/>
              <a:t>20</a:t>
            </a:fld>
            <a:endParaRPr kumimoji="1" lang="ja-JP" altLang="en-US"/>
          </a:p>
        </p:txBody>
      </p:sp>
      <p:sp>
        <p:nvSpPr>
          <p:cNvPr id="6" name="テキスト ボックス 5">
            <a:extLst>
              <a:ext uri="{FF2B5EF4-FFF2-40B4-BE49-F238E27FC236}">
                <a16:creationId xmlns:a16="http://schemas.microsoft.com/office/drawing/2014/main" id="{5CAB31B1-4DEC-455A-AA0D-7913A5555B25}"/>
              </a:ext>
            </a:extLst>
          </p:cNvPr>
          <p:cNvSpPr txBox="1"/>
          <p:nvPr/>
        </p:nvSpPr>
        <p:spPr>
          <a:xfrm>
            <a:off x="323528" y="1052736"/>
            <a:ext cx="8352928" cy="5454698"/>
          </a:xfrm>
          <a:prstGeom prst="rect">
            <a:avLst/>
          </a:prstGeom>
          <a:solidFill>
            <a:schemeClr val="bg1"/>
          </a:solidFill>
        </p:spPr>
        <p:txBody>
          <a:bodyPr wrap="square" rtlCol="0">
            <a:spAutoFit/>
          </a:bodyPr>
          <a:lstStyle/>
          <a:p>
            <a:pPr>
              <a:lnSpc>
                <a:spcPts val="2500"/>
              </a:lnSpc>
            </a:pPr>
            <a:r>
              <a:rPr lang="ja-JP" altLang="ja-JP" dirty="0"/>
              <a:t>結晶　＝　規則正しい格子の繰り返し</a:t>
            </a:r>
          </a:p>
          <a:p>
            <a:pPr marL="180975">
              <a:lnSpc>
                <a:spcPts val="2500"/>
              </a:lnSpc>
            </a:pPr>
            <a:r>
              <a:rPr lang="ja-JP" altLang="ja-JP" dirty="0"/>
              <a:t>ここへ波動が入射</a:t>
            </a:r>
          </a:p>
          <a:p>
            <a:pPr marL="536575" indent="-180975">
              <a:lnSpc>
                <a:spcPts val="2500"/>
              </a:lnSpc>
            </a:pPr>
            <a:r>
              <a:rPr lang="ja-JP" altLang="ja-JP" dirty="0"/>
              <a:t>波の性質を持</a:t>
            </a:r>
            <a:r>
              <a:rPr lang="ja-JP" altLang="en-US" dirty="0"/>
              <a:t>ち、</a:t>
            </a:r>
            <a:r>
              <a:rPr lang="ja-JP" altLang="ja-JP" dirty="0"/>
              <a:t>波長が格子間隔</a:t>
            </a:r>
            <a:r>
              <a:rPr lang="ja-JP" altLang="en-US" dirty="0"/>
              <a:t>ていどの</a:t>
            </a:r>
            <a:r>
              <a:rPr lang="ja-JP" altLang="ja-JP" dirty="0"/>
              <a:t>もの</a:t>
            </a:r>
            <a:r>
              <a:rPr lang="ja-JP" altLang="en-US" dirty="0"/>
              <a:t>　</a:t>
            </a:r>
            <a:r>
              <a:rPr lang="en-US" altLang="ja-JP" dirty="0"/>
              <a:t>X</a:t>
            </a:r>
            <a:r>
              <a:rPr lang="ja-JP" altLang="ja-JP" dirty="0"/>
              <a:t>線など</a:t>
            </a:r>
          </a:p>
          <a:p>
            <a:pPr marL="536575" indent="-180975">
              <a:lnSpc>
                <a:spcPts val="2500"/>
              </a:lnSpc>
            </a:pPr>
            <a:r>
              <a:rPr lang="ja-JP" altLang="ja-JP" dirty="0"/>
              <a:t>入射波が結晶内の平行な格子面により鏡のように反射されると仮定する</a:t>
            </a:r>
          </a:p>
          <a:p>
            <a:pPr>
              <a:lnSpc>
                <a:spcPts val="2500"/>
              </a:lnSpc>
            </a:pPr>
            <a:r>
              <a:rPr lang="ja-JP" altLang="ja-JP" dirty="0"/>
              <a:t>　　　　（反射率：</a:t>
            </a:r>
            <a:r>
              <a:rPr lang="en-US" altLang="ja-JP" dirty="0"/>
              <a:t>10</a:t>
            </a:r>
            <a:r>
              <a:rPr lang="en-US" altLang="ja-JP" baseline="30000" dirty="0"/>
              <a:t>-3</a:t>
            </a:r>
            <a:r>
              <a:rPr lang="en-US" altLang="ja-JP" dirty="0"/>
              <a:t>-10</a:t>
            </a:r>
            <a:r>
              <a:rPr lang="en-US" altLang="ja-JP" baseline="30000" dirty="0"/>
              <a:t>-5</a:t>
            </a:r>
            <a:r>
              <a:rPr lang="ja-JP" altLang="ja-JP" dirty="0"/>
              <a:t>）</a:t>
            </a:r>
          </a:p>
          <a:p>
            <a:pPr marL="180975">
              <a:lnSpc>
                <a:spcPts val="2500"/>
              </a:lnSpc>
            </a:pPr>
            <a:r>
              <a:rPr lang="ja-JP" altLang="ja-JP" dirty="0"/>
              <a:t>平行な格子面からの反射波が強め合う</a:t>
            </a:r>
            <a:r>
              <a:rPr lang="ja-JP" altLang="en-US" dirty="0"/>
              <a:t>　→　</a:t>
            </a:r>
            <a:r>
              <a:rPr lang="ja-JP" altLang="ja-JP" dirty="0"/>
              <a:t>回折波</a:t>
            </a:r>
          </a:p>
          <a:p>
            <a:pPr>
              <a:lnSpc>
                <a:spcPts val="2500"/>
              </a:lnSpc>
            </a:pPr>
            <a:endParaRPr lang="en-US" altLang="ja-JP" dirty="0"/>
          </a:p>
          <a:p>
            <a:pPr>
              <a:lnSpc>
                <a:spcPts val="2500"/>
              </a:lnSpc>
            </a:pPr>
            <a:r>
              <a:rPr lang="ja-JP" altLang="ja-JP" dirty="0"/>
              <a:t>間隔</a:t>
            </a:r>
            <a:r>
              <a:rPr lang="ja-JP" altLang="ja-JP" dirty="0" err="1"/>
              <a:t>ｄ</a:t>
            </a:r>
            <a:r>
              <a:rPr lang="ja-JP" altLang="ja-JP" dirty="0"/>
              <a:t>の平行な格子面において</a:t>
            </a:r>
          </a:p>
          <a:p>
            <a:pPr marL="452438" indent="-179388">
              <a:lnSpc>
                <a:spcPts val="2500"/>
              </a:lnSpc>
            </a:pPr>
            <a:r>
              <a:rPr lang="ja-JP" altLang="ja-JP" dirty="0"/>
              <a:t>隣り合った面から反射される波の行路差</a:t>
            </a:r>
            <a:br>
              <a:rPr lang="en-US" altLang="ja-JP" dirty="0"/>
            </a:br>
            <a:r>
              <a:rPr lang="ja-JP" altLang="ja-JP" dirty="0"/>
              <a:t>　＝　２</a:t>
            </a:r>
            <a:r>
              <a:rPr lang="ja-JP" altLang="ja-JP" i="1" dirty="0"/>
              <a:t>ｄ</a:t>
            </a:r>
            <a:r>
              <a:rPr lang="en-US" altLang="ja-JP" i="1" dirty="0"/>
              <a:t> </a:t>
            </a:r>
            <a:r>
              <a:rPr lang="en-US" altLang="ja-JP" dirty="0" err="1"/>
              <a:t>sin</a:t>
            </a:r>
            <a:r>
              <a:rPr lang="en-US" altLang="ja-JP" i="1" dirty="0" err="1"/>
              <a:t>θ</a:t>
            </a:r>
            <a:endParaRPr lang="ja-JP" altLang="ja-JP" i="1" dirty="0"/>
          </a:p>
          <a:p>
            <a:pPr marL="357188">
              <a:lnSpc>
                <a:spcPts val="3000"/>
              </a:lnSpc>
              <a:spcBef>
                <a:spcPts val="1000"/>
              </a:spcBef>
            </a:pPr>
            <a:r>
              <a:rPr lang="ja-JP" altLang="ja-JP" dirty="0"/>
              <a:t>行路差が波長</a:t>
            </a:r>
            <a:r>
              <a:rPr lang="en-US" altLang="ja-JP" i="1" dirty="0"/>
              <a:t>λ</a:t>
            </a:r>
            <a:r>
              <a:rPr lang="ja-JP" altLang="ja-JP" dirty="0" err="1"/>
              <a:t>の整</a:t>
            </a:r>
            <a:r>
              <a:rPr lang="ja-JP" altLang="ja-JP" dirty="0"/>
              <a:t>数倍になるとき</a:t>
            </a:r>
            <a:br>
              <a:rPr lang="en-US" altLang="ja-JP" dirty="0"/>
            </a:br>
            <a:r>
              <a:rPr lang="ja-JP" altLang="ja-JP" dirty="0"/>
              <a:t>干渉して強め合う</a:t>
            </a:r>
          </a:p>
          <a:p>
            <a:pPr>
              <a:lnSpc>
                <a:spcPts val="2500"/>
              </a:lnSpc>
            </a:pPr>
            <a:r>
              <a:rPr lang="ja-JP" altLang="ja-JP" dirty="0"/>
              <a:t>　　　　　　　　　　</a:t>
            </a:r>
            <a:r>
              <a:rPr lang="en-US" altLang="ja-JP" dirty="0"/>
              <a:t>↓</a:t>
            </a:r>
            <a:endParaRPr lang="ja-JP" altLang="ja-JP" dirty="0"/>
          </a:p>
          <a:p>
            <a:pPr marL="355600">
              <a:lnSpc>
                <a:spcPts val="2500"/>
              </a:lnSpc>
            </a:pPr>
            <a:r>
              <a:rPr lang="en-US" altLang="ja-JP" dirty="0"/>
              <a:t>Bragg's Law</a:t>
            </a:r>
            <a:r>
              <a:rPr lang="ja-JP" altLang="ja-JP" dirty="0"/>
              <a:t>　　２</a:t>
            </a:r>
            <a:r>
              <a:rPr lang="ja-JP" altLang="ja-JP" i="1" dirty="0"/>
              <a:t>ｄ</a:t>
            </a:r>
            <a:r>
              <a:rPr lang="en-US" altLang="ja-JP" dirty="0"/>
              <a:t> </a:t>
            </a:r>
            <a:r>
              <a:rPr lang="en-US" altLang="ja-JP" dirty="0" err="1"/>
              <a:t>sin</a:t>
            </a:r>
            <a:r>
              <a:rPr lang="en-US" altLang="ja-JP" i="1" dirty="0" err="1"/>
              <a:t>θ</a:t>
            </a:r>
            <a:r>
              <a:rPr lang="en-US" altLang="ja-JP" dirty="0"/>
              <a:t>  </a:t>
            </a:r>
            <a:r>
              <a:rPr lang="ja-JP" altLang="ja-JP" dirty="0"/>
              <a:t>＝　ｎ</a:t>
            </a:r>
            <a:r>
              <a:rPr lang="en-US" altLang="ja-JP" i="1" dirty="0"/>
              <a:t>λ</a:t>
            </a:r>
            <a:endParaRPr lang="ja-JP" altLang="ja-JP" i="1" dirty="0"/>
          </a:p>
          <a:p>
            <a:pPr>
              <a:lnSpc>
                <a:spcPts val="2500"/>
              </a:lnSpc>
            </a:pPr>
            <a:r>
              <a:rPr lang="ja-JP" altLang="ja-JP" dirty="0"/>
              <a:t>　　　　　　　　　　</a:t>
            </a:r>
            <a:r>
              <a:rPr lang="en-US" altLang="ja-JP" dirty="0"/>
              <a:t>↓</a:t>
            </a:r>
            <a:endParaRPr lang="ja-JP" altLang="ja-JP" dirty="0"/>
          </a:p>
          <a:p>
            <a:pPr>
              <a:lnSpc>
                <a:spcPts val="2500"/>
              </a:lnSpc>
            </a:pPr>
            <a:r>
              <a:rPr lang="ja-JP" altLang="ja-JP" dirty="0"/>
              <a:t>　　Ｘ線の回折波から格子間隔</a:t>
            </a:r>
            <a:r>
              <a:rPr lang="ja-JP" altLang="ja-JP" i="1" dirty="0" err="1"/>
              <a:t>ｄ</a:t>
            </a:r>
            <a:r>
              <a:rPr lang="ja-JP" altLang="en-US" dirty="0"/>
              <a:t>が</a:t>
            </a:r>
            <a:r>
              <a:rPr lang="ja-JP" altLang="ja-JP" dirty="0"/>
              <a:t>決</a:t>
            </a:r>
            <a:r>
              <a:rPr lang="ja-JP" altLang="en-US" dirty="0"/>
              <a:t>まる</a:t>
            </a:r>
            <a:endParaRPr lang="ja-JP" altLang="ja-JP" dirty="0"/>
          </a:p>
        </p:txBody>
      </p:sp>
      <p:sp>
        <p:nvSpPr>
          <p:cNvPr id="20" name="テキスト ボックス 19">
            <a:extLst>
              <a:ext uri="{FF2B5EF4-FFF2-40B4-BE49-F238E27FC236}">
                <a16:creationId xmlns:a16="http://schemas.microsoft.com/office/drawing/2014/main" id="{3771D56E-85A6-41A0-8C9C-A13BB793DC72}"/>
              </a:ext>
            </a:extLst>
          </p:cNvPr>
          <p:cNvSpPr txBox="1"/>
          <p:nvPr/>
        </p:nvSpPr>
        <p:spPr>
          <a:xfrm>
            <a:off x="-108520" y="692696"/>
            <a:ext cx="1656184" cy="369332"/>
          </a:xfrm>
          <a:prstGeom prst="rect">
            <a:avLst/>
          </a:prstGeom>
          <a:solidFill>
            <a:schemeClr val="bg1"/>
          </a:solidFill>
        </p:spPr>
        <p:txBody>
          <a:bodyPr wrap="square" rtlCol="0">
            <a:spAutoFit/>
          </a:bodyPr>
          <a:lstStyle/>
          <a:p>
            <a:pPr algn="ctr"/>
            <a:r>
              <a:rPr kumimoji="1" lang="en-US" altLang="ja-JP" dirty="0"/>
              <a:t>Bragg</a:t>
            </a:r>
            <a:r>
              <a:rPr kumimoji="1" lang="ja-JP" altLang="en-US" dirty="0"/>
              <a:t>の法則</a:t>
            </a:r>
          </a:p>
        </p:txBody>
      </p:sp>
      <p:sp>
        <p:nvSpPr>
          <p:cNvPr id="13" name="テキスト ボックス 12">
            <a:extLst>
              <a:ext uri="{FF2B5EF4-FFF2-40B4-BE49-F238E27FC236}">
                <a16:creationId xmlns:a16="http://schemas.microsoft.com/office/drawing/2014/main" id="{9113F3AF-5352-69F6-D0EE-D25D7BAA56B3}"/>
              </a:ext>
            </a:extLst>
          </p:cNvPr>
          <p:cNvSpPr txBox="1"/>
          <p:nvPr/>
        </p:nvSpPr>
        <p:spPr>
          <a:xfrm>
            <a:off x="-129716" y="-27384"/>
            <a:ext cx="4557700"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6</a:t>
            </a:r>
            <a:r>
              <a:rPr kumimoji="1" lang="ja-JP" altLang="en-US" sz="2000" dirty="0"/>
              <a:t>．構造解析　</a:t>
            </a:r>
            <a:r>
              <a:rPr kumimoji="1" lang="en-US" altLang="ja-JP" sz="2000" dirty="0"/>
              <a:t>X</a:t>
            </a:r>
            <a:r>
              <a:rPr kumimoji="1" lang="ja-JP" altLang="en-US" sz="2000" dirty="0"/>
              <a:t>線回折</a:t>
            </a:r>
            <a:endParaRPr kumimoji="1" lang="ja-JP" altLang="en-US" sz="2400" dirty="0"/>
          </a:p>
        </p:txBody>
      </p:sp>
      <p:pic>
        <p:nvPicPr>
          <p:cNvPr id="4" name="図 3">
            <a:extLst>
              <a:ext uri="{FF2B5EF4-FFF2-40B4-BE49-F238E27FC236}">
                <a16:creationId xmlns:a16="http://schemas.microsoft.com/office/drawing/2014/main" id="{226A91B4-3580-42D0-9756-C8320CFF4D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5628069" y="2191135"/>
            <a:ext cx="2530602" cy="4430268"/>
          </a:xfrm>
          <a:prstGeom prst="rect">
            <a:avLst/>
          </a:prstGeom>
        </p:spPr>
      </p:pic>
      <p:sp>
        <p:nvSpPr>
          <p:cNvPr id="5" name="テキスト ボックス 4">
            <a:extLst>
              <a:ext uri="{FF2B5EF4-FFF2-40B4-BE49-F238E27FC236}">
                <a16:creationId xmlns:a16="http://schemas.microsoft.com/office/drawing/2014/main" id="{679D5A98-1BC6-4464-8DC2-2E672C43C5FF}"/>
              </a:ext>
            </a:extLst>
          </p:cNvPr>
          <p:cNvSpPr txBox="1"/>
          <p:nvPr/>
        </p:nvSpPr>
        <p:spPr>
          <a:xfrm>
            <a:off x="5004048" y="5805264"/>
            <a:ext cx="4104456" cy="784830"/>
          </a:xfrm>
          <a:prstGeom prst="rect">
            <a:avLst/>
          </a:prstGeom>
          <a:noFill/>
        </p:spPr>
        <p:txBody>
          <a:bodyPr wrap="square" rtlCol="0">
            <a:spAutoFit/>
          </a:bodyPr>
          <a:lstStyle/>
          <a:p>
            <a:r>
              <a:rPr kumimoji="1" lang="en-US" altLang="ja-JP" sz="1500" dirty="0"/>
              <a:t>Bragg</a:t>
            </a:r>
            <a:r>
              <a:rPr kumimoji="1" lang="ja-JP" altLang="en-US" sz="1500" dirty="0"/>
              <a:t>の法則（次々に並んだ原子面での回折）</a:t>
            </a:r>
            <a:endParaRPr kumimoji="1" lang="en-US" altLang="ja-JP" sz="1500" dirty="0"/>
          </a:p>
          <a:p>
            <a:r>
              <a:rPr lang="ja-JP" altLang="ja-JP" sz="1500" dirty="0"/>
              <a:t>２</a:t>
            </a:r>
            <a:r>
              <a:rPr lang="ja-JP" altLang="ja-JP" sz="1500" i="1" dirty="0"/>
              <a:t>ｄ</a:t>
            </a:r>
            <a:r>
              <a:rPr lang="en-US" altLang="ja-JP" sz="1500" dirty="0"/>
              <a:t> </a:t>
            </a:r>
            <a:r>
              <a:rPr lang="en-US" altLang="ja-JP" sz="1500" dirty="0" err="1"/>
              <a:t>sin</a:t>
            </a:r>
            <a:r>
              <a:rPr lang="en-US" altLang="ja-JP" sz="1500" i="1" dirty="0" err="1"/>
              <a:t>θ</a:t>
            </a:r>
            <a:r>
              <a:rPr lang="en-US" altLang="ja-JP" sz="1500" dirty="0"/>
              <a:t>  </a:t>
            </a:r>
            <a:r>
              <a:rPr lang="ja-JP" altLang="ja-JP" sz="1500" dirty="0"/>
              <a:t>＝　ｎ</a:t>
            </a:r>
            <a:r>
              <a:rPr lang="en-US" altLang="ja-JP" sz="1500" i="1" dirty="0"/>
              <a:t>λ</a:t>
            </a:r>
            <a:r>
              <a:rPr lang="ja-JP" altLang="en-US" sz="1500" dirty="0"/>
              <a:t>　のとき、回折波は同じ位相となり、強めあう</a:t>
            </a:r>
            <a:endParaRPr lang="ja-JP" altLang="ja-JP" sz="1500" dirty="0"/>
          </a:p>
        </p:txBody>
      </p:sp>
    </p:spTree>
    <p:extLst>
      <p:ext uri="{BB962C8B-B14F-4D97-AF65-F5344CB8AC3E}">
        <p14:creationId xmlns:p14="http://schemas.microsoft.com/office/powerpoint/2010/main" val="1471007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88389C17-2E88-405E-B14F-DA3CDB8B00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5598577" y="1050670"/>
            <a:ext cx="3003804" cy="4304081"/>
          </a:xfrm>
          <a:prstGeom prst="rect">
            <a:avLst/>
          </a:prstGeom>
        </p:spPr>
      </p:pic>
      <p:sp>
        <p:nvSpPr>
          <p:cNvPr id="2" name="スライド番号プレースホルダー 1">
            <a:extLst>
              <a:ext uri="{FF2B5EF4-FFF2-40B4-BE49-F238E27FC236}">
                <a16:creationId xmlns:a16="http://schemas.microsoft.com/office/drawing/2014/main" id="{3C07A7DB-C35B-4EEF-979A-A390E1FF1A27}"/>
              </a:ext>
            </a:extLst>
          </p:cNvPr>
          <p:cNvSpPr>
            <a:spLocks noGrp="1"/>
          </p:cNvSpPr>
          <p:nvPr>
            <p:ph type="sldNum" sz="quarter" idx="12"/>
          </p:nvPr>
        </p:nvSpPr>
        <p:spPr>
          <a:xfrm>
            <a:off x="6830888" y="6356350"/>
            <a:ext cx="2133600" cy="365125"/>
          </a:xfrm>
        </p:spPr>
        <p:txBody>
          <a:bodyPr/>
          <a:lstStyle/>
          <a:p>
            <a:fld id="{8A772B84-4B66-42F2-B6A4-7DD6241FCFC8}" type="slidenum">
              <a:rPr kumimoji="1" lang="ja-JP" altLang="en-US" smtClean="0"/>
              <a:t>21</a:t>
            </a:fld>
            <a:endParaRPr kumimoji="1" lang="ja-JP" altLang="en-US"/>
          </a:p>
        </p:txBody>
      </p:sp>
      <p:sp>
        <p:nvSpPr>
          <p:cNvPr id="6" name="テキスト ボックス 5">
            <a:extLst>
              <a:ext uri="{FF2B5EF4-FFF2-40B4-BE49-F238E27FC236}">
                <a16:creationId xmlns:a16="http://schemas.microsoft.com/office/drawing/2014/main" id="{5CAB31B1-4DEC-455A-AA0D-7913A5555B25}"/>
              </a:ext>
            </a:extLst>
          </p:cNvPr>
          <p:cNvSpPr txBox="1"/>
          <p:nvPr/>
        </p:nvSpPr>
        <p:spPr>
          <a:xfrm>
            <a:off x="323528" y="1159386"/>
            <a:ext cx="5616624" cy="5221942"/>
          </a:xfrm>
          <a:prstGeom prst="rect">
            <a:avLst/>
          </a:prstGeom>
          <a:noFill/>
        </p:spPr>
        <p:txBody>
          <a:bodyPr wrap="square" rtlCol="0">
            <a:spAutoFit/>
          </a:bodyPr>
          <a:lstStyle/>
          <a:p>
            <a:pPr>
              <a:lnSpc>
                <a:spcPts val="3000"/>
              </a:lnSpc>
            </a:pPr>
            <a:r>
              <a:rPr lang="ja-JP" altLang="ja-JP" dirty="0"/>
              <a:t>入射</a:t>
            </a:r>
            <a:r>
              <a:rPr lang="en-US" altLang="ja-JP" dirty="0"/>
              <a:t>X</a:t>
            </a:r>
            <a:r>
              <a:rPr lang="ja-JP" altLang="ja-JP" dirty="0"/>
              <a:t>線の波数ベクトル</a:t>
            </a:r>
            <a:r>
              <a:rPr lang="en-US" altLang="ja-JP" b="1" i="1" dirty="0"/>
              <a:t>S</a:t>
            </a:r>
            <a:r>
              <a:rPr lang="en-US" altLang="ja-JP" baseline="-25000" dirty="0"/>
              <a:t>0</a:t>
            </a:r>
            <a:r>
              <a:rPr lang="ja-JP" altLang="ja-JP" dirty="0" err="1"/>
              <a:t>、</a:t>
            </a:r>
            <a:r>
              <a:rPr lang="ja-JP" altLang="ja-JP" dirty="0"/>
              <a:t>回折</a:t>
            </a:r>
            <a:r>
              <a:rPr lang="en-US" altLang="ja-JP" dirty="0"/>
              <a:t>X</a:t>
            </a:r>
            <a:r>
              <a:rPr lang="ja-JP" altLang="ja-JP" dirty="0"/>
              <a:t>線の波数ベクトル</a:t>
            </a:r>
            <a:r>
              <a:rPr lang="en-US" altLang="ja-JP" b="1" i="1" dirty="0"/>
              <a:t>S</a:t>
            </a:r>
            <a:br>
              <a:rPr lang="en-US" altLang="ja-JP" dirty="0"/>
            </a:br>
            <a:r>
              <a:rPr lang="ja-JP" altLang="ja-JP" dirty="0"/>
              <a:t>波数ベクトルの大きさ</a:t>
            </a:r>
            <a:r>
              <a:rPr lang="en-US" altLang="ja-JP" dirty="0"/>
              <a:t> = </a:t>
            </a:r>
            <a:r>
              <a:rPr lang="ja-JP" altLang="ja-JP" dirty="0"/>
              <a:t>波長の逆数</a:t>
            </a:r>
          </a:p>
          <a:p>
            <a:pPr>
              <a:lnSpc>
                <a:spcPts val="3000"/>
              </a:lnSpc>
            </a:pPr>
            <a:r>
              <a:rPr lang="ja-JP" altLang="ja-JP" dirty="0"/>
              <a:t>　　　</a:t>
            </a:r>
            <a:r>
              <a:rPr lang="en-US" altLang="ja-JP" dirty="0"/>
              <a:t>|</a:t>
            </a:r>
            <a:r>
              <a:rPr lang="en-US" altLang="ja-JP" b="1" i="1" dirty="0"/>
              <a:t>S</a:t>
            </a:r>
            <a:r>
              <a:rPr lang="en-US" altLang="ja-JP" baseline="-25000" dirty="0"/>
              <a:t>0</a:t>
            </a:r>
            <a:r>
              <a:rPr lang="en-US" altLang="ja-JP" dirty="0"/>
              <a:t>| = |</a:t>
            </a:r>
            <a:r>
              <a:rPr lang="en-US" altLang="ja-JP" b="1" i="1" dirty="0"/>
              <a:t>S</a:t>
            </a:r>
            <a:r>
              <a:rPr lang="en-US" altLang="ja-JP" dirty="0"/>
              <a:t>| = 1/</a:t>
            </a:r>
            <a:r>
              <a:rPr lang="en-US" altLang="ja-JP" i="1" dirty="0"/>
              <a:t>λ</a:t>
            </a:r>
            <a:endParaRPr lang="ja-JP" altLang="ja-JP" i="1" dirty="0"/>
          </a:p>
          <a:p>
            <a:pPr>
              <a:lnSpc>
                <a:spcPts val="3000"/>
              </a:lnSpc>
            </a:pPr>
            <a:r>
              <a:rPr lang="en-US" altLang="ja-JP" b="1" i="1" dirty="0"/>
              <a:t>S</a:t>
            </a:r>
            <a:r>
              <a:rPr lang="ja-JP" altLang="ja-JP" dirty="0"/>
              <a:t>と</a:t>
            </a:r>
            <a:r>
              <a:rPr lang="en-US" altLang="ja-JP" b="1" i="1" dirty="0"/>
              <a:t>S</a:t>
            </a:r>
            <a:r>
              <a:rPr lang="en-US" altLang="ja-JP" baseline="-25000" dirty="0"/>
              <a:t>0</a:t>
            </a:r>
            <a:r>
              <a:rPr lang="ja-JP" altLang="ja-JP" dirty="0"/>
              <a:t>の差ベクトルを</a:t>
            </a:r>
            <a:r>
              <a:rPr lang="en-US" altLang="ja-JP" b="1" i="1" dirty="0"/>
              <a:t>g</a:t>
            </a:r>
            <a:r>
              <a:rPr lang="ja-JP" altLang="ja-JP" dirty="0"/>
              <a:t>とする　</a:t>
            </a:r>
            <a:r>
              <a:rPr lang="en-US" altLang="ja-JP" b="1" i="1" dirty="0"/>
              <a:t>g</a:t>
            </a:r>
            <a:r>
              <a:rPr lang="en-US" altLang="ja-JP" dirty="0"/>
              <a:t> = </a:t>
            </a:r>
            <a:r>
              <a:rPr lang="en-US" altLang="ja-JP" b="1" i="1" dirty="0"/>
              <a:t>S</a:t>
            </a:r>
            <a:r>
              <a:rPr lang="ja-JP" altLang="ja-JP" dirty="0"/>
              <a:t>－ </a:t>
            </a:r>
            <a:r>
              <a:rPr lang="en-US" altLang="ja-JP" b="1" i="1" dirty="0"/>
              <a:t>S</a:t>
            </a:r>
            <a:r>
              <a:rPr lang="en-US" altLang="ja-JP" baseline="-25000" dirty="0"/>
              <a:t>0</a:t>
            </a:r>
            <a:endParaRPr lang="ja-JP" altLang="ja-JP" i="1" dirty="0"/>
          </a:p>
          <a:p>
            <a:pPr>
              <a:lnSpc>
                <a:spcPts val="3000"/>
              </a:lnSpc>
            </a:pPr>
            <a:r>
              <a:rPr lang="en-US" altLang="ja-JP" dirty="0"/>
              <a:t>|</a:t>
            </a:r>
            <a:r>
              <a:rPr lang="en-US" altLang="ja-JP" b="1" dirty="0"/>
              <a:t> </a:t>
            </a:r>
            <a:r>
              <a:rPr lang="en-US" altLang="ja-JP" b="1" i="1" dirty="0"/>
              <a:t>g</a:t>
            </a:r>
            <a:r>
              <a:rPr lang="en-US" altLang="ja-JP" dirty="0"/>
              <a:t> | =  (1/</a:t>
            </a:r>
            <a:r>
              <a:rPr lang="en-US" altLang="ja-JP" i="1" dirty="0"/>
              <a:t>λ</a:t>
            </a:r>
            <a:r>
              <a:rPr lang="en-US" altLang="ja-JP" dirty="0"/>
              <a:t>) sin </a:t>
            </a:r>
            <a:r>
              <a:rPr lang="en-US" altLang="ja-JP" i="1" dirty="0"/>
              <a:t>θ </a:t>
            </a:r>
            <a:r>
              <a:rPr lang="en-US" altLang="ja-JP" dirty="0"/>
              <a:t>×2</a:t>
            </a:r>
            <a:endParaRPr lang="ja-JP" altLang="ja-JP" dirty="0"/>
          </a:p>
          <a:p>
            <a:pPr>
              <a:lnSpc>
                <a:spcPts val="3000"/>
              </a:lnSpc>
            </a:pPr>
            <a:r>
              <a:rPr lang="en-US" altLang="ja-JP" b="1" i="1" dirty="0"/>
              <a:t>S</a:t>
            </a:r>
            <a:r>
              <a:rPr lang="ja-JP" altLang="ja-JP" dirty="0"/>
              <a:t>と</a:t>
            </a:r>
            <a:r>
              <a:rPr lang="en-US" altLang="ja-JP" b="1" i="1" dirty="0"/>
              <a:t>S</a:t>
            </a:r>
            <a:r>
              <a:rPr lang="en-US" altLang="ja-JP" baseline="-25000" dirty="0"/>
              <a:t>0</a:t>
            </a:r>
            <a:r>
              <a:rPr lang="ja-JP" altLang="ja-JP" dirty="0"/>
              <a:t>が</a:t>
            </a:r>
            <a:r>
              <a:rPr lang="en-US" altLang="ja-JP" dirty="0"/>
              <a:t>Bragg</a:t>
            </a:r>
            <a:r>
              <a:rPr lang="ja-JP" altLang="ja-JP" dirty="0"/>
              <a:t>の条件を満たす場合</a:t>
            </a:r>
          </a:p>
          <a:p>
            <a:pPr marL="536575" indent="-179388">
              <a:lnSpc>
                <a:spcPts val="3000"/>
              </a:lnSpc>
            </a:pPr>
            <a:r>
              <a:rPr lang="en-US" altLang="ja-JP" dirty="0"/>
              <a:t>2</a:t>
            </a:r>
            <a:r>
              <a:rPr lang="en-US" altLang="ja-JP" i="1" dirty="0"/>
              <a:t>d</a:t>
            </a:r>
            <a:r>
              <a:rPr lang="en-US" altLang="ja-JP" dirty="0"/>
              <a:t> sin </a:t>
            </a:r>
            <a:r>
              <a:rPr lang="en-US" altLang="ja-JP" i="1" dirty="0"/>
              <a:t>θ</a:t>
            </a:r>
            <a:r>
              <a:rPr lang="en-US" altLang="ja-JP" dirty="0"/>
              <a:t> = </a:t>
            </a:r>
            <a:r>
              <a:rPr lang="en-US" altLang="ja-JP" i="1" dirty="0"/>
              <a:t>λ</a:t>
            </a:r>
            <a:r>
              <a:rPr lang="ja-JP" altLang="ja-JP" dirty="0"/>
              <a:t>　なので</a:t>
            </a:r>
            <a:r>
              <a:rPr lang="en-US" altLang="ja-JP" dirty="0"/>
              <a:t> 1/</a:t>
            </a:r>
            <a:r>
              <a:rPr lang="en-US" altLang="ja-JP" i="1" dirty="0"/>
              <a:t>d</a:t>
            </a:r>
            <a:r>
              <a:rPr lang="en-US" altLang="ja-JP" dirty="0"/>
              <a:t> = 2 sin </a:t>
            </a:r>
            <a:r>
              <a:rPr lang="en-US" altLang="ja-JP" i="1" dirty="0"/>
              <a:t>θ</a:t>
            </a:r>
            <a:r>
              <a:rPr lang="en-US" altLang="ja-JP" dirty="0"/>
              <a:t> / </a:t>
            </a:r>
            <a:r>
              <a:rPr lang="en-US" altLang="ja-JP" i="1" dirty="0"/>
              <a:t>λ</a:t>
            </a:r>
          </a:p>
          <a:p>
            <a:pPr marL="536575" indent="-179388">
              <a:lnSpc>
                <a:spcPts val="3000"/>
              </a:lnSpc>
            </a:pPr>
            <a:r>
              <a:rPr lang="en-US" altLang="ja-JP" dirty="0"/>
              <a:t>|</a:t>
            </a:r>
            <a:r>
              <a:rPr lang="en-US" altLang="ja-JP" b="1" i="1" dirty="0"/>
              <a:t>g</a:t>
            </a:r>
            <a:r>
              <a:rPr lang="en-US" altLang="ja-JP" dirty="0"/>
              <a:t>| = 1/</a:t>
            </a:r>
            <a:r>
              <a:rPr lang="en-US" altLang="ja-JP" i="1" dirty="0"/>
              <a:t>d</a:t>
            </a:r>
            <a:r>
              <a:rPr lang="ja-JP" altLang="ja-JP" dirty="0"/>
              <a:t>　　面間隔の逆数の大きさを持つ</a:t>
            </a:r>
          </a:p>
          <a:p>
            <a:pPr>
              <a:lnSpc>
                <a:spcPts val="3000"/>
              </a:lnSpc>
            </a:pPr>
            <a:r>
              <a:rPr lang="ja-JP" altLang="ja-JP" b="1" dirty="0"/>
              <a:t>　　</a:t>
            </a:r>
            <a:r>
              <a:rPr lang="en-US" altLang="ja-JP" b="1" i="1" dirty="0"/>
              <a:t>g</a:t>
            </a:r>
            <a:r>
              <a:rPr lang="en-US" altLang="ja-JP" b="1" dirty="0"/>
              <a:t> </a:t>
            </a:r>
            <a:r>
              <a:rPr lang="ja-JP" altLang="ja-JP" dirty="0"/>
              <a:t>の方向 </a:t>
            </a:r>
            <a:r>
              <a:rPr lang="en-US" altLang="ja-JP" dirty="0"/>
              <a:t>= </a:t>
            </a:r>
            <a:r>
              <a:rPr lang="ja-JP" altLang="ja-JP" dirty="0"/>
              <a:t>回折面に垂直</a:t>
            </a:r>
          </a:p>
          <a:p>
            <a:pPr>
              <a:lnSpc>
                <a:spcPts val="3000"/>
              </a:lnSpc>
            </a:pPr>
            <a:r>
              <a:rPr lang="en-US" altLang="ja-JP" b="1" i="1" dirty="0"/>
              <a:t>g</a:t>
            </a:r>
            <a:r>
              <a:rPr lang="ja-JP" altLang="ja-JP" dirty="0"/>
              <a:t>は回折面の</a:t>
            </a:r>
            <a:r>
              <a:rPr lang="ja-JP" altLang="ja-JP" dirty="0">
                <a:solidFill>
                  <a:srgbClr val="FF0000"/>
                </a:solidFill>
              </a:rPr>
              <a:t>軸ベクトル</a:t>
            </a:r>
            <a:r>
              <a:rPr lang="ja-JP" altLang="ja-JP" dirty="0"/>
              <a:t>に等しい</a:t>
            </a:r>
            <a:br>
              <a:rPr lang="en-US" altLang="ja-JP" dirty="0"/>
            </a:br>
            <a:r>
              <a:rPr lang="ja-JP" altLang="ja-JP" dirty="0"/>
              <a:t>　</a:t>
            </a:r>
            <a:r>
              <a:rPr lang="en-US" altLang="ja-JP" dirty="0">
                <a:sym typeface="Segoe UI Emoji" panose="020B0502040204020203" pitchFamily="34" charset="0"/>
              </a:rPr>
              <a:t>→</a:t>
            </a:r>
            <a:r>
              <a:rPr lang="ja-JP" altLang="ja-JP" dirty="0"/>
              <a:t>　逆格子ベクトルに等しい</a:t>
            </a:r>
          </a:p>
          <a:p>
            <a:pPr>
              <a:lnSpc>
                <a:spcPts val="1000"/>
              </a:lnSpc>
            </a:pPr>
            <a:r>
              <a:rPr lang="en-US" altLang="ja-JP" dirty="0"/>
              <a:t> </a:t>
            </a:r>
            <a:endParaRPr lang="ja-JP" altLang="ja-JP" dirty="0"/>
          </a:p>
          <a:p>
            <a:pPr>
              <a:lnSpc>
                <a:spcPts val="3000"/>
              </a:lnSpc>
            </a:pPr>
            <a:r>
              <a:rPr lang="en-US" altLang="ja-JP" dirty="0"/>
              <a:t>Bragg</a:t>
            </a:r>
            <a:r>
              <a:rPr lang="ja-JP" altLang="ja-JP" dirty="0"/>
              <a:t>の回折条件を逆格子ベクトルで表すと</a:t>
            </a:r>
          </a:p>
          <a:p>
            <a:pPr>
              <a:lnSpc>
                <a:spcPts val="3000"/>
              </a:lnSpc>
            </a:pPr>
            <a:r>
              <a:rPr lang="en-US" altLang="ja-JP" dirty="0"/>
              <a:t>	</a:t>
            </a:r>
            <a:r>
              <a:rPr lang="en-US" altLang="ja-JP" b="1" i="1" dirty="0"/>
              <a:t>g</a:t>
            </a:r>
            <a:r>
              <a:rPr lang="en-US" altLang="ja-JP" dirty="0"/>
              <a:t> = </a:t>
            </a:r>
            <a:r>
              <a:rPr lang="en-US" altLang="ja-JP" b="1" i="1" dirty="0"/>
              <a:t>S</a:t>
            </a:r>
            <a:r>
              <a:rPr lang="en-US" altLang="ja-JP" baseline="-25000" dirty="0"/>
              <a:t> </a:t>
            </a:r>
            <a:r>
              <a:rPr lang="ja-JP" altLang="ja-JP" dirty="0"/>
              <a:t>－</a:t>
            </a:r>
            <a:r>
              <a:rPr lang="en-US" altLang="ja-JP" b="1" i="1" dirty="0"/>
              <a:t>S</a:t>
            </a:r>
            <a:r>
              <a:rPr lang="en-US" altLang="ja-JP" baseline="-25000" dirty="0"/>
              <a:t>0</a:t>
            </a:r>
            <a:r>
              <a:rPr lang="ja-JP" altLang="ja-JP" dirty="0"/>
              <a:t>　　</a:t>
            </a:r>
            <a:r>
              <a:rPr lang="en-US" altLang="ja-JP" dirty="0"/>
              <a:t>Laue</a:t>
            </a:r>
            <a:r>
              <a:rPr lang="ja-JP" altLang="ja-JP" dirty="0"/>
              <a:t>の条件</a:t>
            </a:r>
          </a:p>
        </p:txBody>
      </p:sp>
      <p:sp>
        <p:nvSpPr>
          <p:cNvPr id="20" name="テキスト ボックス 19">
            <a:extLst>
              <a:ext uri="{FF2B5EF4-FFF2-40B4-BE49-F238E27FC236}">
                <a16:creationId xmlns:a16="http://schemas.microsoft.com/office/drawing/2014/main" id="{3771D56E-85A6-41A0-8C9C-A13BB793DC72}"/>
              </a:ext>
            </a:extLst>
          </p:cNvPr>
          <p:cNvSpPr txBox="1"/>
          <p:nvPr/>
        </p:nvSpPr>
        <p:spPr>
          <a:xfrm>
            <a:off x="-36512" y="692696"/>
            <a:ext cx="3456384" cy="369332"/>
          </a:xfrm>
          <a:prstGeom prst="rect">
            <a:avLst/>
          </a:prstGeom>
          <a:solidFill>
            <a:schemeClr val="bg1"/>
          </a:solidFill>
        </p:spPr>
        <p:txBody>
          <a:bodyPr wrap="square" rtlCol="0">
            <a:spAutoFit/>
          </a:bodyPr>
          <a:lstStyle/>
          <a:p>
            <a:pPr algn="ctr"/>
            <a:r>
              <a:rPr lang="en-US" altLang="ja-JP" dirty="0"/>
              <a:t>X</a:t>
            </a:r>
            <a:r>
              <a:rPr lang="ja-JP" altLang="en-US" dirty="0"/>
              <a:t>線回折の逆格子による図的理解</a:t>
            </a:r>
            <a:endParaRPr kumimoji="1" lang="ja-JP" altLang="en-US" dirty="0"/>
          </a:p>
        </p:txBody>
      </p:sp>
      <p:sp>
        <p:nvSpPr>
          <p:cNvPr id="13" name="テキスト ボックス 12">
            <a:extLst>
              <a:ext uri="{FF2B5EF4-FFF2-40B4-BE49-F238E27FC236}">
                <a16:creationId xmlns:a16="http://schemas.microsoft.com/office/drawing/2014/main" id="{9113F3AF-5352-69F6-D0EE-D25D7BAA56B3}"/>
              </a:ext>
            </a:extLst>
          </p:cNvPr>
          <p:cNvSpPr txBox="1"/>
          <p:nvPr/>
        </p:nvSpPr>
        <p:spPr>
          <a:xfrm>
            <a:off x="-129716" y="-27384"/>
            <a:ext cx="4557700"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6</a:t>
            </a:r>
            <a:r>
              <a:rPr kumimoji="1" lang="ja-JP" altLang="en-US" sz="2000" dirty="0"/>
              <a:t>．構造解析　</a:t>
            </a:r>
            <a:r>
              <a:rPr kumimoji="1" lang="en-US" altLang="ja-JP" sz="2000" dirty="0"/>
              <a:t>X</a:t>
            </a:r>
            <a:r>
              <a:rPr kumimoji="1" lang="ja-JP" altLang="en-US" sz="2000" dirty="0"/>
              <a:t>線回折</a:t>
            </a:r>
            <a:endParaRPr kumimoji="1" lang="ja-JP" altLang="en-US" sz="2400" dirty="0"/>
          </a:p>
        </p:txBody>
      </p:sp>
      <p:sp>
        <p:nvSpPr>
          <p:cNvPr id="8" name="テキスト ボックス 7">
            <a:extLst>
              <a:ext uri="{FF2B5EF4-FFF2-40B4-BE49-F238E27FC236}">
                <a16:creationId xmlns:a16="http://schemas.microsoft.com/office/drawing/2014/main" id="{968798EA-CC3D-4C98-B2F8-E2E634CE9671}"/>
              </a:ext>
            </a:extLst>
          </p:cNvPr>
          <p:cNvSpPr txBox="1"/>
          <p:nvPr/>
        </p:nvSpPr>
        <p:spPr>
          <a:xfrm>
            <a:off x="5759982" y="4581614"/>
            <a:ext cx="2448272" cy="553998"/>
          </a:xfrm>
          <a:prstGeom prst="rect">
            <a:avLst/>
          </a:prstGeom>
          <a:noFill/>
        </p:spPr>
        <p:txBody>
          <a:bodyPr wrap="square" rtlCol="0">
            <a:spAutoFit/>
          </a:bodyPr>
          <a:lstStyle/>
          <a:p>
            <a:r>
              <a:rPr lang="ja-JP" altLang="en-US" sz="1500" dirty="0"/>
              <a:t>逆格子ベクトルと、入射</a:t>
            </a:r>
            <a:r>
              <a:rPr lang="en-US" altLang="ja-JP" sz="1500" dirty="0"/>
              <a:t>X</a:t>
            </a:r>
            <a:r>
              <a:rPr lang="ja-JP" altLang="en-US" sz="1500" dirty="0"/>
              <a:t>線、</a:t>
            </a:r>
            <a:br>
              <a:rPr lang="en-US" altLang="ja-JP" sz="1500" dirty="0"/>
            </a:br>
            <a:r>
              <a:rPr lang="ja-JP" altLang="en-US" sz="1500" dirty="0"/>
              <a:t>回折</a:t>
            </a:r>
            <a:r>
              <a:rPr lang="en-US" altLang="ja-JP" sz="1500" dirty="0"/>
              <a:t>X</a:t>
            </a:r>
            <a:r>
              <a:rPr lang="ja-JP" altLang="en-US" sz="1500" dirty="0"/>
              <a:t>線との関係</a:t>
            </a:r>
            <a:endParaRPr lang="ja-JP" altLang="ja-JP" sz="1500" dirty="0"/>
          </a:p>
        </p:txBody>
      </p:sp>
      <p:sp>
        <p:nvSpPr>
          <p:cNvPr id="3" name="テキスト ボックス 2"/>
          <p:cNvSpPr txBox="1"/>
          <p:nvPr/>
        </p:nvSpPr>
        <p:spPr>
          <a:xfrm>
            <a:off x="7442955" y="3241281"/>
            <a:ext cx="253194" cy="307777"/>
          </a:xfrm>
          <a:prstGeom prst="rect">
            <a:avLst/>
          </a:prstGeom>
          <a:solidFill>
            <a:schemeClr val="bg1"/>
          </a:solidFill>
        </p:spPr>
        <p:txBody>
          <a:bodyPr wrap="square" rtlCol="0">
            <a:spAutoFit/>
          </a:bodyPr>
          <a:lstStyle/>
          <a:p>
            <a:r>
              <a:rPr kumimoji="1" lang="en-US" altLang="ja-JP" sz="1400" i="1" dirty="0"/>
              <a:t>g</a:t>
            </a:r>
            <a:endParaRPr kumimoji="1" lang="ja-JP" altLang="en-US" sz="1400" i="1" dirty="0"/>
          </a:p>
        </p:txBody>
      </p:sp>
    </p:spTree>
    <p:extLst>
      <p:ext uri="{BB962C8B-B14F-4D97-AF65-F5344CB8AC3E}">
        <p14:creationId xmlns:p14="http://schemas.microsoft.com/office/powerpoint/2010/main" val="37783927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図 22">
            <a:extLst>
              <a:ext uri="{FF2B5EF4-FFF2-40B4-BE49-F238E27FC236}">
                <a16:creationId xmlns:a16="http://schemas.microsoft.com/office/drawing/2014/main" id="{1ECDE58B-D945-498A-8C1E-10CEFCC4D5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0708" y="2755237"/>
            <a:ext cx="3756660" cy="3529965"/>
          </a:xfrm>
          <a:prstGeom prst="rect">
            <a:avLst/>
          </a:prstGeom>
        </p:spPr>
      </p:pic>
      <p:grpSp>
        <p:nvGrpSpPr>
          <p:cNvPr id="2" name="グループ化 1">
            <a:extLst>
              <a:ext uri="{FF2B5EF4-FFF2-40B4-BE49-F238E27FC236}">
                <a16:creationId xmlns:a16="http://schemas.microsoft.com/office/drawing/2014/main" id="{17EBF9F6-6917-4A07-81F3-8D61BA0CFA2F}"/>
              </a:ext>
            </a:extLst>
          </p:cNvPr>
          <p:cNvGrpSpPr>
            <a:grpSpLocks noChangeAspect="1"/>
          </p:cNvGrpSpPr>
          <p:nvPr/>
        </p:nvGrpSpPr>
        <p:grpSpPr>
          <a:xfrm>
            <a:off x="107504" y="836712"/>
            <a:ext cx="5399342" cy="4453527"/>
            <a:chOff x="1691680" y="640581"/>
            <a:chExt cx="6984052" cy="5760640"/>
          </a:xfrm>
        </p:grpSpPr>
        <p:sp>
          <p:nvSpPr>
            <p:cNvPr id="4" name="楕円 3">
              <a:extLst>
                <a:ext uri="{FF2B5EF4-FFF2-40B4-BE49-F238E27FC236}">
                  <a16:creationId xmlns:a16="http://schemas.microsoft.com/office/drawing/2014/main" id="{FCD9BFEF-12E9-4A29-88C8-79EFA58F602D}"/>
                </a:ext>
              </a:extLst>
            </p:cNvPr>
            <p:cNvSpPr/>
            <p:nvPr/>
          </p:nvSpPr>
          <p:spPr>
            <a:xfrm>
              <a:off x="1691680" y="640581"/>
              <a:ext cx="5760640" cy="5760640"/>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平行四辺形 2">
              <a:extLst>
                <a:ext uri="{FF2B5EF4-FFF2-40B4-BE49-F238E27FC236}">
                  <a16:creationId xmlns:a16="http://schemas.microsoft.com/office/drawing/2014/main" id="{2E65C775-F976-4596-B4B8-C17D7A3471BB}"/>
                </a:ext>
              </a:extLst>
            </p:cNvPr>
            <p:cNvSpPr/>
            <p:nvPr/>
          </p:nvSpPr>
          <p:spPr>
            <a:xfrm rot="1357033">
              <a:off x="3619970" y="2797569"/>
              <a:ext cx="2149562" cy="1470482"/>
            </a:xfrm>
            <a:prstGeom prst="parallelogram">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矢印コネクタ 5">
              <a:extLst>
                <a:ext uri="{FF2B5EF4-FFF2-40B4-BE49-F238E27FC236}">
                  <a16:creationId xmlns:a16="http://schemas.microsoft.com/office/drawing/2014/main" id="{6629243D-10BF-47E6-B650-D3FE906B9062}"/>
                </a:ext>
              </a:extLst>
            </p:cNvPr>
            <p:cNvCxnSpPr>
              <a:cxnSpLocks/>
            </p:cNvCxnSpPr>
            <p:nvPr/>
          </p:nvCxnSpPr>
          <p:spPr>
            <a:xfrm flipV="1">
              <a:off x="2339752" y="3520902"/>
              <a:ext cx="5112568" cy="63300"/>
            </a:xfrm>
            <a:prstGeom prst="straightConnector1">
              <a:avLst/>
            </a:prstGeom>
            <a:ln w="28575">
              <a:solidFill>
                <a:srgbClr val="FF0000"/>
              </a:solidFill>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7" name="星: 7 pt 6">
              <a:extLst>
                <a:ext uri="{FF2B5EF4-FFF2-40B4-BE49-F238E27FC236}">
                  <a16:creationId xmlns:a16="http://schemas.microsoft.com/office/drawing/2014/main" id="{F3D42A60-5D99-4DF3-ABD1-DB16EB6F2E71}"/>
                </a:ext>
              </a:extLst>
            </p:cNvPr>
            <p:cNvSpPr/>
            <p:nvPr/>
          </p:nvSpPr>
          <p:spPr>
            <a:xfrm>
              <a:off x="4477525" y="3448893"/>
              <a:ext cx="144016" cy="144016"/>
            </a:xfrm>
            <a:prstGeom prst="star7">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679B0D20-3149-4F41-AA21-61DB9B49FF37}"/>
                </a:ext>
              </a:extLst>
            </p:cNvPr>
            <p:cNvCxnSpPr>
              <a:cxnSpLocks/>
              <a:stCxn id="7" idx="0"/>
            </p:cNvCxnSpPr>
            <p:nvPr/>
          </p:nvCxnSpPr>
          <p:spPr>
            <a:xfrm flipV="1">
              <a:off x="4607279" y="2080741"/>
              <a:ext cx="2485001" cy="1396676"/>
            </a:xfrm>
            <a:prstGeom prst="straightConnector1">
              <a:avLst/>
            </a:prstGeom>
            <a:ln w="28575">
              <a:solidFill>
                <a:srgbClr val="FF00FF"/>
              </a:solidFill>
              <a:prstDash val="sysDash"/>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3F411283-EC90-420D-8F9A-11C3848F8687}"/>
                </a:ext>
              </a:extLst>
            </p:cNvPr>
            <p:cNvCxnSpPr>
              <a:cxnSpLocks/>
              <a:stCxn id="4" idx="6"/>
            </p:cNvCxnSpPr>
            <p:nvPr/>
          </p:nvCxnSpPr>
          <p:spPr>
            <a:xfrm flipH="1" flipV="1">
              <a:off x="7092280" y="2080741"/>
              <a:ext cx="360040" cy="1440160"/>
            </a:xfrm>
            <a:prstGeom prst="straightConnector1">
              <a:avLst/>
            </a:prstGeom>
            <a:ln w="381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A472AC45-240D-458B-9122-7B1F68481C53}"/>
                </a:ext>
              </a:extLst>
            </p:cNvPr>
            <p:cNvCxnSpPr>
              <a:cxnSpLocks/>
              <a:stCxn id="7" idx="4"/>
            </p:cNvCxnSpPr>
            <p:nvPr/>
          </p:nvCxnSpPr>
          <p:spPr>
            <a:xfrm flipV="1">
              <a:off x="4477525" y="3520901"/>
              <a:ext cx="958571" cy="2061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4C69C208-89AE-4953-9DA5-BB35E83417F9}"/>
                </a:ext>
              </a:extLst>
            </p:cNvPr>
            <p:cNvCxnSpPr>
              <a:cxnSpLocks/>
            </p:cNvCxnSpPr>
            <p:nvPr/>
          </p:nvCxnSpPr>
          <p:spPr>
            <a:xfrm flipV="1">
              <a:off x="4499992" y="3113830"/>
              <a:ext cx="814555" cy="407071"/>
            </a:xfrm>
            <a:prstGeom prst="straightConnector1">
              <a:avLst/>
            </a:prstGeom>
            <a:ln w="38100">
              <a:solidFill>
                <a:srgbClr val="FF00FF"/>
              </a:solidFill>
              <a:prstDash val="solid"/>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9D6B8EE5-4AE1-4111-B541-196DC68CAE8E}"/>
                </a:ext>
              </a:extLst>
            </p:cNvPr>
            <p:cNvCxnSpPr>
              <a:cxnSpLocks/>
            </p:cNvCxnSpPr>
            <p:nvPr/>
          </p:nvCxnSpPr>
          <p:spPr>
            <a:xfrm flipH="1" flipV="1">
              <a:off x="5314547" y="3113830"/>
              <a:ext cx="121549" cy="427681"/>
            </a:xfrm>
            <a:prstGeom prst="straightConnector1">
              <a:avLst/>
            </a:prstGeom>
            <a:ln w="381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B1EFEBF3-046F-4D42-9CC5-FF94756B5290}"/>
                </a:ext>
              </a:extLst>
            </p:cNvPr>
            <p:cNvSpPr txBox="1"/>
            <p:nvPr/>
          </p:nvSpPr>
          <p:spPr>
            <a:xfrm>
              <a:off x="4765557" y="3563292"/>
              <a:ext cx="814555" cy="597164"/>
            </a:xfrm>
            <a:prstGeom prst="rect">
              <a:avLst/>
            </a:prstGeom>
            <a:noFill/>
          </p:spPr>
          <p:txBody>
            <a:bodyPr wrap="square" rtlCol="0">
              <a:spAutoFit/>
            </a:bodyPr>
            <a:lstStyle/>
            <a:p>
              <a:r>
                <a:rPr kumimoji="1" lang="en-US" altLang="ja-JP" sz="2400" b="1" i="1" dirty="0">
                  <a:latin typeface="Arial" panose="020B0604020202020204" pitchFamily="34" charset="0"/>
                  <a:cs typeface="Arial" panose="020B0604020202020204" pitchFamily="34" charset="0"/>
                </a:rPr>
                <a:t>S</a:t>
              </a:r>
              <a:r>
                <a:rPr kumimoji="1" lang="en-US" altLang="ja-JP" sz="2400" baseline="-25000" dirty="0">
                  <a:latin typeface="Arial" panose="020B0604020202020204" pitchFamily="34" charset="0"/>
                  <a:cs typeface="Arial" panose="020B0604020202020204" pitchFamily="34" charset="0"/>
                </a:rPr>
                <a:t>0</a:t>
              </a:r>
              <a:endParaRPr kumimoji="1" lang="ja-JP" altLang="en-US" sz="2400" baseline="-25000" dirty="0">
                <a:latin typeface="Arial" panose="020B0604020202020204" pitchFamily="34" charset="0"/>
                <a:cs typeface="Arial" panose="020B0604020202020204" pitchFamily="34" charset="0"/>
              </a:endParaRPr>
            </a:p>
          </p:txBody>
        </p:sp>
        <p:sp>
          <p:nvSpPr>
            <p:cNvPr id="37" name="テキスト ボックス 36">
              <a:extLst>
                <a:ext uri="{FF2B5EF4-FFF2-40B4-BE49-F238E27FC236}">
                  <a16:creationId xmlns:a16="http://schemas.microsoft.com/office/drawing/2014/main" id="{78AA72C9-6D08-4E1B-8109-B02C0818E478}"/>
                </a:ext>
              </a:extLst>
            </p:cNvPr>
            <p:cNvSpPr txBox="1"/>
            <p:nvPr/>
          </p:nvSpPr>
          <p:spPr>
            <a:xfrm>
              <a:off x="4549532" y="2900412"/>
              <a:ext cx="958571" cy="597164"/>
            </a:xfrm>
            <a:prstGeom prst="rect">
              <a:avLst/>
            </a:prstGeom>
            <a:noFill/>
          </p:spPr>
          <p:txBody>
            <a:bodyPr wrap="square" rtlCol="0">
              <a:spAutoFit/>
            </a:bodyPr>
            <a:lstStyle/>
            <a:p>
              <a:r>
                <a:rPr kumimoji="1" lang="en-US" altLang="ja-JP" sz="2400" b="1" i="1" dirty="0">
                  <a:latin typeface="Arial" panose="020B0604020202020204" pitchFamily="34" charset="0"/>
                  <a:cs typeface="Arial" panose="020B0604020202020204" pitchFamily="34" charset="0"/>
                </a:rPr>
                <a:t>S</a:t>
              </a:r>
              <a:endParaRPr kumimoji="1" lang="ja-JP" altLang="en-US" sz="2400" b="1" i="1" dirty="0">
                <a:latin typeface="Arial" panose="020B0604020202020204" pitchFamily="34" charset="0"/>
                <a:cs typeface="Arial" panose="020B0604020202020204" pitchFamily="34" charset="0"/>
              </a:endParaRPr>
            </a:p>
          </p:txBody>
        </p:sp>
        <p:sp>
          <p:nvSpPr>
            <p:cNvPr id="38" name="テキスト ボックス 37">
              <a:extLst>
                <a:ext uri="{FF2B5EF4-FFF2-40B4-BE49-F238E27FC236}">
                  <a16:creationId xmlns:a16="http://schemas.microsoft.com/office/drawing/2014/main" id="{08417272-39C4-45CF-A5A4-8889E801E532}"/>
                </a:ext>
              </a:extLst>
            </p:cNvPr>
            <p:cNvSpPr txBox="1"/>
            <p:nvPr/>
          </p:nvSpPr>
          <p:spPr>
            <a:xfrm>
              <a:off x="5391162" y="3050529"/>
              <a:ext cx="548990" cy="597164"/>
            </a:xfrm>
            <a:prstGeom prst="rect">
              <a:avLst/>
            </a:prstGeom>
            <a:noFill/>
          </p:spPr>
          <p:txBody>
            <a:bodyPr wrap="square" rtlCol="0">
              <a:spAutoFit/>
            </a:bodyPr>
            <a:lstStyle/>
            <a:p>
              <a:r>
                <a:rPr kumimoji="1" lang="en-US" altLang="ja-JP" sz="2400" b="1" i="1" dirty="0">
                  <a:latin typeface="Arial" panose="020B0604020202020204" pitchFamily="34" charset="0"/>
                  <a:cs typeface="Arial" panose="020B0604020202020204" pitchFamily="34" charset="0"/>
                </a:rPr>
                <a:t>g</a:t>
              </a:r>
              <a:endParaRPr kumimoji="1" lang="ja-JP" altLang="en-US" sz="2400" b="1" i="1" dirty="0">
                <a:latin typeface="Arial" panose="020B0604020202020204" pitchFamily="34" charset="0"/>
                <a:cs typeface="Arial" panose="020B0604020202020204" pitchFamily="34" charset="0"/>
              </a:endParaRPr>
            </a:p>
          </p:txBody>
        </p:sp>
        <p:sp>
          <p:nvSpPr>
            <p:cNvPr id="42" name="テキスト ボックス 41">
              <a:extLst>
                <a:ext uri="{FF2B5EF4-FFF2-40B4-BE49-F238E27FC236}">
                  <a16:creationId xmlns:a16="http://schemas.microsoft.com/office/drawing/2014/main" id="{A535ACDC-D86F-4A43-AC53-DA8C31330FBC}"/>
                </a:ext>
              </a:extLst>
            </p:cNvPr>
            <p:cNvSpPr txBox="1"/>
            <p:nvPr/>
          </p:nvSpPr>
          <p:spPr>
            <a:xfrm>
              <a:off x="6075736" y="4300687"/>
              <a:ext cx="1753076" cy="477731"/>
            </a:xfrm>
            <a:prstGeom prst="rect">
              <a:avLst/>
            </a:prstGeom>
            <a:noFill/>
          </p:spPr>
          <p:txBody>
            <a:bodyPr wrap="square" rtlCol="0">
              <a:spAutoFit/>
            </a:bodyPr>
            <a:lstStyle/>
            <a:p>
              <a:r>
                <a:rPr kumimoji="1" lang="ja-JP" altLang="en-US" dirty="0"/>
                <a:t>スクリーン</a:t>
              </a:r>
            </a:p>
          </p:txBody>
        </p:sp>
        <p:sp>
          <p:nvSpPr>
            <p:cNvPr id="43" name="テキスト ボックス 42">
              <a:extLst>
                <a:ext uri="{FF2B5EF4-FFF2-40B4-BE49-F238E27FC236}">
                  <a16:creationId xmlns:a16="http://schemas.microsoft.com/office/drawing/2014/main" id="{8329C1CB-A27E-4B90-9F9D-145FDBF239FB}"/>
                </a:ext>
              </a:extLst>
            </p:cNvPr>
            <p:cNvSpPr txBox="1"/>
            <p:nvPr/>
          </p:nvSpPr>
          <p:spPr>
            <a:xfrm>
              <a:off x="2159006" y="3151568"/>
              <a:ext cx="1373863" cy="477731"/>
            </a:xfrm>
            <a:prstGeom prst="rect">
              <a:avLst/>
            </a:prstGeom>
            <a:noFill/>
          </p:spPr>
          <p:txBody>
            <a:bodyPr wrap="square" rtlCol="0">
              <a:spAutoFit/>
            </a:bodyPr>
            <a:lstStyle/>
            <a:p>
              <a:r>
                <a:rPr kumimoji="1" lang="ja-JP" altLang="en-US" dirty="0"/>
                <a:t>入射</a:t>
              </a:r>
              <a:r>
                <a:rPr kumimoji="1" lang="en-US" altLang="ja-JP" dirty="0"/>
                <a:t>X</a:t>
              </a:r>
              <a:r>
                <a:rPr kumimoji="1" lang="ja-JP" altLang="en-US" dirty="0"/>
                <a:t>線</a:t>
              </a:r>
            </a:p>
          </p:txBody>
        </p:sp>
        <p:sp>
          <p:nvSpPr>
            <p:cNvPr id="45" name="テキスト ボックス 44">
              <a:extLst>
                <a:ext uri="{FF2B5EF4-FFF2-40B4-BE49-F238E27FC236}">
                  <a16:creationId xmlns:a16="http://schemas.microsoft.com/office/drawing/2014/main" id="{F1933E62-0A6E-425C-AB5E-DF179F01CC8B}"/>
                </a:ext>
              </a:extLst>
            </p:cNvPr>
            <p:cNvSpPr txBox="1"/>
            <p:nvPr/>
          </p:nvSpPr>
          <p:spPr>
            <a:xfrm>
              <a:off x="5137947" y="2086016"/>
              <a:ext cx="1384934" cy="477731"/>
            </a:xfrm>
            <a:prstGeom prst="rect">
              <a:avLst/>
            </a:prstGeom>
            <a:noFill/>
          </p:spPr>
          <p:txBody>
            <a:bodyPr wrap="square" rtlCol="0">
              <a:spAutoFit/>
            </a:bodyPr>
            <a:lstStyle/>
            <a:p>
              <a:r>
                <a:rPr kumimoji="1" lang="ja-JP" altLang="en-US" dirty="0"/>
                <a:t>回折</a:t>
              </a:r>
              <a:r>
                <a:rPr kumimoji="1" lang="en-US" altLang="ja-JP" dirty="0"/>
                <a:t>X</a:t>
              </a:r>
              <a:r>
                <a:rPr kumimoji="1" lang="ja-JP" altLang="en-US" dirty="0"/>
                <a:t>線</a:t>
              </a:r>
            </a:p>
          </p:txBody>
        </p:sp>
        <p:sp>
          <p:nvSpPr>
            <p:cNvPr id="46" name="テキスト ボックス 45">
              <a:extLst>
                <a:ext uri="{FF2B5EF4-FFF2-40B4-BE49-F238E27FC236}">
                  <a16:creationId xmlns:a16="http://schemas.microsoft.com/office/drawing/2014/main" id="{EEE5A0E8-A851-4744-82F3-57AD9D5CB2C4}"/>
                </a:ext>
              </a:extLst>
            </p:cNvPr>
            <p:cNvSpPr txBox="1"/>
            <p:nvPr/>
          </p:nvSpPr>
          <p:spPr>
            <a:xfrm>
              <a:off x="3131840" y="4221088"/>
              <a:ext cx="1368152" cy="369332"/>
            </a:xfrm>
            <a:prstGeom prst="rect">
              <a:avLst/>
            </a:prstGeom>
            <a:noFill/>
          </p:spPr>
          <p:txBody>
            <a:bodyPr wrap="square" rtlCol="0">
              <a:spAutoFit/>
            </a:bodyPr>
            <a:lstStyle/>
            <a:p>
              <a:pPr algn="r"/>
              <a:r>
                <a:rPr kumimoji="1" lang="ja-JP" altLang="en-US" dirty="0"/>
                <a:t>結晶面</a:t>
              </a:r>
            </a:p>
          </p:txBody>
        </p:sp>
        <p:sp>
          <p:nvSpPr>
            <p:cNvPr id="20" name="テキスト ボックス 19">
              <a:extLst>
                <a:ext uri="{FF2B5EF4-FFF2-40B4-BE49-F238E27FC236}">
                  <a16:creationId xmlns:a16="http://schemas.microsoft.com/office/drawing/2014/main" id="{F1933E62-0A6E-425C-AB5E-DF179F01CC8B}"/>
                </a:ext>
              </a:extLst>
            </p:cNvPr>
            <p:cNvSpPr txBox="1"/>
            <p:nvPr/>
          </p:nvSpPr>
          <p:spPr>
            <a:xfrm>
              <a:off x="7080779" y="1603010"/>
              <a:ext cx="1594953" cy="477731"/>
            </a:xfrm>
            <a:prstGeom prst="rect">
              <a:avLst/>
            </a:prstGeom>
            <a:noFill/>
          </p:spPr>
          <p:txBody>
            <a:bodyPr wrap="square" rtlCol="0">
              <a:spAutoFit/>
            </a:bodyPr>
            <a:lstStyle/>
            <a:p>
              <a:r>
                <a:rPr kumimoji="1" lang="ja-JP" altLang="en-US" dirty="0"/>
                <a:t>回折斑点</a:t>
              </a:r>
            </a:p>
          </p:txBody>
        </p:sp>
      </p:grpSp>
      <p:sp>
        <p:nvSpPr>
          <p:cNvPr id="22" name="テキスト ボックス 21">
            <a:extLst>
              <a:ext uri="{FF2B5EF4-FFF2-40B4-BE49-F238E27FC236}">
                <a16:creationId xmlns:a16="http://schemas.microsoft.com/office/drawing/2014/main" id="{9113F3AF-5352-69F6-D0EE-D25D7BAA56B3}"/>
              </a:ext>
            </a:extLst>
          </p:cNvPr>
          <p:cNvSpPr txBox="1"/>
          <p:nvPr/>
        </p:nvSpPr>
        <p:spPr>
          <a:xfrm>
            <a:off x="-129716" y="-27384"/>
            <a:ext cx="4557700"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6</a:t>
            </a:r>
            <a:r>
              <a:rPr kumimoji="1" lang="ja-JP" altLang="en-US" sz="2000" dirty="0"/>
              <a:t>．構造解析　</a:t>
            </a:r>
            <a:r>
              <a:rPr kumimoji="1" lang="en-US" altLang="ja-JP" sz="2000" dirty="0"/>
              <a:t>X</a:t>
            </a:r>
            <a:r>
              <a:rPr kumimoji="1" lang="ja-JP" altLang="en-US" sz="2000" dirty="0"/>
              <a:t>線回折</a:t>
            </a:r>
            <a:endParaRPr kumimoji="1" lang="ja-JP" altLang="en-US" sz="2400" dirty="0"/>
          </a:p>
        </p:txBody>
      </p:sp>
      <p:cxnSp>
        <p:nvCxnSpPr>
          <p:cNvPr id="11" name="直線矢印コネクタ 10">
            <a:extLst>
              <a:ext uri="{FF2B5EF4-FFF2-40B4-BE49-F238E27FC236}">
                <a16:creationId xmlns:a16="http://schemas.microsoft.com/office/drawing/2014/main" id="{760F5BA8-A5AB-404B-B608-B9618A4373E2}"/>
              </a:ext>
            </a:extLst>
          </p:cNvPr>
          <p:cNvCxnSpPr>
            <a:cxnSpLocks/>
          </p:cNvCxnSpPr>
          <p:nvPr/>
        </p:nvCxnSpPr>
        <p:spPr>
          <a:xfrm flipV="1">
            <a:off x="6992061" y="4393310"/>
            <a:ext cx="607455" cy="103668"/>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D2662F8B-5042-4E1C-B0AB-39BFC7122F90}"/>
              </a:ext>
            </a:extLst>
          </p:cNvPr>
          <p:cNvSpPr txBox="1"/>
          <p:nvPr/>
        </p:nvSpPr>
        <p:spPr>
          <a:xfrm>
            <a:off x="7925960" y="4467677"/>
            <a:ext cx="1110536" cy="738664"/>
          </a:xfrm>
          <a:prstGeom prst="rect">
            <a:avLst/>
          </a:prstGeom>
          <a:solidFill>
            <a:schemeClr val="bg1"/>
          </a:solidFill>
        </p:spPr>
        <p:txBody>
          <a:bodyPr wrap="square" rtlCol="0">
            <a:spAutoFit/>
          </a:bodyPr>
          <a:lstStyle/>
          <a:p>
            <a:r>
              <a:rPr kumimoji="1" lang="ja-JP" altLang="en-US" sz="1400" dirty="0"/>
              <a:t>回折斑点を作った面の軸ベクトル</a:t>
            </a:r>
          </a:p>
        </p:txBody>
      </p:sp>
      <p:sp>
        <p:nvSpPr>
          <p:cNvPr id="16" name="矢印: 下 15">
            <a:extLst>
              <a:ext uri="{FF2B5EF4-FFF2-40B4-BE49-F238E27FC236}">
                <a16:creationId xmlns:a16="http://schemas.microsoft.com/office/drawing/2014/main" id="{0724CC07-06E9-419C-87A5-943F381E8160}"/>
              </a:ext>
            </a:extLst>
          </p:cNvPr>
          <p:cNvSpPr/>
          <p:nvPr/>
        </p:nvSpPr>
        <p:spPr>
          <a:xfrm rot="7603325">
            <a:off x="7560640" y="4452912"/>
            <a:ext cx="208154" cy="376329"/>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16">
            <a:extLst>
              <a:ext uri="{FF2B5EF4-FFF2-40B4-BE49-F238E27FC236}">
                <a16:creationId xmlns:a16="http://schemas.microsoft.com/office/drawing/2014/main" id="{0F528BDC-AA4D-4513-8929-66866D84B879}"/>
              </a:ext>
            </a:extLst>
          </p:cNvPr>
          <p:cNvSpPr txBox="1"/>
          <p:nvPr/>
        </p:nvSpPr>
        <p:spPr>
          <a:xfrm>
            <a:off x="6264166" y="6474822"/>
            <a:ext cx="2160240" cy="338554"/>
          </a:xfrm>
          <a:prstGeom prst="rect">
            <a:avLst/>
          </a:prstGeom>
          <a:noFill/>
        </p:spPr>
        <p:txBody>
          <a:bodyPr wrap="square" rtlCol="0">
            <a:spAutoFit/>
          </a:bodyPr>
          <a:lstStyle/>
          <a:p>
            <a:r>
              <a:rPr kumimoji="1" lang="ja-JP" altLang="en-US" sz="1600" dirty="0"/>
              <a:t>ラウエ斑点の写真</a:t>
            </a:r>
          </a:p>
        </p:txBody>
      </p:sp>
      <p:sp>
        <p:nvSpPr>
          <p:cNvPr id="18" name="テキスト ボックス 17">
            <a:extLst>
              <a:ext uri="{FF2B5EF4-FFF2-40B4-BE49-F238E27FC236}">
                <a16:creationId xmlns:a16="http://schemas.microsoft.com/office/drawing/2014/main" id="{7BA6BF99-33C6-4396-A9ED-A77ED8FA7F46}"/>
              </a:ext>
            </a:extLst>
          </p:cNvPr>
          <p:cNvSpPr txBox="1"/>
          <p:nvPr/>
        </p:nvSpPr>
        <p:spPr>
          <a:xfrm>
            <a:off x="4444306" y="525228"/>
            <a:ext cx="2623753" cy="646331"/>
          </a:xfrm>
          <a:prstGeom prst="rect">
            <a:avLst/>
          </a:prstGeom>
          <a:noFill/>
        </p:spPr>
        <p:txBody>
          <a:bodyPr wrap="square" rtlCol="0">
            <a:spAutoFit/>
          </a:bodyPr>
          <a:lstStyle/>
          <a:p>
            <a:r>
              <a:rPr kumimoji="1" lang="ja-JP" altLang="en-US" dirty="0"/>
              <a:t>ラウエ法による</a:t>
            </a:r>
            <a:r>
              <a:rPr kumimoji="1" lang="en-US" altLang="ja-JP" dirty="0"/>
              <a:t>X</a:t>
            </a:r>
            <a:r>
              <a:rPr kumimoji="1" lang="ja-JP" altLang="en-US" dirty="0"/>
              <a:t>線回折斑点の写真の解釈</a:t>
            </a:r>
          </a:p>
        </p:txBody>
      </p:sp>
    </p:spTree>
    <p:extLst>
      <p:ext uri="{BB962C8B-B14F-4D97-AF65-F5344CB8AC3E}">
        <p14:creationId xmlns:p14="http://schemas.microsoft.com/office/powerpoint/2010/main" val="2866345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テキスト ボックス 59">
            <a:extLst>
              <a:ext uri="{FF2B5EF4-FFF2-40B4-BE49-F238E27FC236}">
                <a16:creationId xmlns:a16="http://schemas.microsoft.com/office/drawing/2014/main" id="{72DC3640-A27B-4F5B-8AAC-0AFBE2577ABF}"/>
              </a:ext>
            </a:extLst>
          </p:cNvPr>
          <p:cNvSpPr txBox="1"/>
          <p:nvPr/>
        </p:nvSpPr>
        <p:spPr>
          <a:xfrm>
            <a:off x="-129716" y="-27384"/>
            <a:ext cx="3909628" cy="981487"/>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1</a:t>
            </a:r>
            <a:r>
              <a:rPr kumimoji="1" lang="ja-JP" altLang="en-US" sz="2000" dirty="0"/>
              <a:t>．結晶の定義</a:t>
            </a:r>
          </a:p>
          <a:p>
            <a:pPr algn="ctr">
              <a:lnSpc>
                <a:spcPts val="3600"/>
              </a:lnSpc>
            </a:pPr>
            <a:endParaRPr kumimoji="1" lang="ja-JP" altLang="en-US" sz="2400" dirty="0"/>
          </a:p>
        </p:txBody>
      </p:sp>
      <p:pic>
        <p:nvPicPr>
          <p:cNvPr id="27" name="図 26">
            <a:extLst>
              <a:ext uri="{FF2B5EF4-FFF2-40B4-BE49-F238E27FC236}">
                <a16:creationId xmlns:a16="http://schemas.microsoft.com/office/drawing/2014/main" id="{DE40C982-9EAA-DF6A-DEC3-7D7D3317F0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9444" y="1268760"/>
            <a:ext cx="2400300" cy="2468880"/>
          </a:xfrm>
          <a:prstGeom prst="rect">
            <a:avLst/>
          </a:prstGeom>
        </p:spPr>
      </p:pic>
      <p:sp>
        <p:nvSpPr>
          <p:cNvPr id="31" name="テキスト ボックス 30">
            <a:extLst>
              <a:ext uri="{FF2B5EF4-FFF2-40B4-BE49-F238E27FC236}">
                <a16:creationId xmlns:a16="http://schemas.microsoft.com/office/drawing/2014/main" id="{E710BB97-1198-901E-8A0F-1CBEC5B78331}"/>
              </a:ext>
            </a:extLst>
          </p:cNvPr>
          <p:cNvSpPr txBox="1"/>
          <p:nvPr/>
        </p:nvSpPr>
        <p:spPr>
          <a:xfrm>
            <a:off x="971600" y="3401054"/>
            <a:ext cx="2448272" cy="369332"/>
          </a:xfrm>
          <a:prstGeom prst="rect">
            <a:avLst/>
          </a:prstGeom>
          <a:solidFill>
            <a:schemeClr val="bg1"/>
          </a:solidFill>
        </p:spPr>
        <p:txBody>
          <a:bodyPr wrap="square" rtlCol="0">
            <a:spAutoFit/>
          </a:bodyPr>
          <a:lstStyle/>
          <a:p>
            <a:r>
              <a:rPr kumimoji="1" lang="en-US" altLang="ja-JP" dirty="0"/>
              <a:t>1</a:t>
            </a:r>
            <a:r>
              <a:rPr kumimoji="1" lang="ja-JP" altLang="en-US" dirty="0"/>
              <a:t>．の定義による結晶</a:t>
            </a:r>
          </a:p>
        </p:txBody>
      </p:sp>
      <p:sp>
        <p:nvSpPr>
          <p:cNvPr id="10" name="テキスト ボックス 9">
            <a:extLst>
              <a:ext uri="{FF2B5EF4-FFF2-40B4-BE49-F238E27FC236}">
                <a16:creationId xmlns:a16="http://schemas.microsoft.com/office/drawing/2014/main" id="{B51391FB-13BE-C7B3-CCD3-C715A8D7AB5E}"/>
              </a:ext>
            </a:extLst>
          </p:cNvPr>
          <p:cNvSpPr txBox="1"/>
          <p:nvPr/>
        </p:nvSpPr>
        <p:spPr>
          <a:xfrm>
            <a:off x="3779912" y="1682154"/>
            <a:ext cx="4954388" cy="1886286"/>
          </a:xfrm>
          <a:prstGeom prst="rect">
            <a:avLst/>
          </a:prstGeom>
          <a:noFill/>
        </p:spPr>
        <p:txBody>
          <a:bodyPr wrap="square" rtlCol="0">
            <a:spAutoFit/>
          </a:bodyPr>
          <a:lstStyle/>
          <a:p>
            <a:pPr>
              <a:lnSpc>
                <a:spcPts val="3600"/>
              </a:lnSpc>
              <a:spcBef>
                <a:spcPts val="800"/>
              </a:spcBef>
            </a:pPr>
            <a:r>
              <a:rPr lang="ja-JP" altLang="en-US" sz="2000" dirty="0"/>
              <a:t>規則正しい点が配列した固体</a:t>
            </a:r>
            <a:endParaRPr lang="en-US" altLang="ja-JP" sz="2000" dirty="0"/>
          </a:p>
          <a:p>
            <a:pPr marL="176213">
              <a:lnSpc>
                <a:spcPts val="3600"/>
              </a:lnSpc>
            </a:pPr>
            <a:r>
              <a:rPr lang="ja-JP" altLang="en-US" sz="2000" dirty="0"/>
              <a:t>点が構成要素</a:t>
            </a:r>
            <a:endParaRPr lang="en-US" altLang="ja-JP" sz="2000" dirty="0"/>
          </a:p>
          <a:p>
            <a:pPr marL="176213">
              <a:lnSpc>
                <a:spcPts val="3600"/>
              </a:lnSpc>
            </a:pPr>
            <a:r>
              <a:rPr lang="ja-JP" altLang="en-US" sz="2000" dirty="0"/>
              <a:t>点の繰り返し</a:t>
            </a:r>
            <a:br>
              <a:rPr lang="en-US" altLang="ja-JP" sz="2000" dirty="0"/>
            </a:br>
            <a:r>
              <a:rPr lang="ja-JP" altLang="en-US" sz="2000" dirty="0"/>
              <a:t>　 </a:t>
            </a:r>
            <a:r>
              <a:rPr lang="en-US" altLang="ja-JP" sz="2000" dirty="0"/>
              <a:t>= </a:t>
            </a:r>
            <a:r>
              <a:rPr lang="ja-JP" altLang="en-US" sz="2000" dirty="0"/>
              <a:t>点が周期的に並んでいると考える</a:t>
            </a:r>
            <a:endParaRPr lang="en-US" altLang="ja-JP" sz="2000" dirty="0"/>
          </a:p>
        </p:txBody>
      </p:sp>
      <p:sp>
        <p:nvSpPr>
          <p:cNvPr id="11" name="テキスト ボックス 10">
            <a:extLst>
              <a:ext uri="{FF2B5EF4-FFF2-40B4-BE49-F238E27FC236}">
                <a16:creationId xmlns:a16="http://schemas.microsoft.com/office/drawing/2014/main" id="{59FA583E-0A36-30C3-ABD0-4855659D7BCE}"/>
              </a:ext>
            </a:extLst>
          </p:cNvPr>
          <p:cNvSpPr txBox="1"/>
          <p:nvPr/>
        </p:nvSpPr>
        <p:spPr>
          <a:xfrm>
            <a:off x="668760" y="745581"/>
            <a:ext cx="2103040" cy="400110"/>
          </a:xfrm>
          <a:prstGeom prst="rect">
            <a:avLst/>
          </a:prstGeom>
          <a:solidFill>
            <a:schemeClr val="bg1"/>
          </a:solidFill>
        </p:spPr>
        <p:txBody>
          <a:bodyPr wrap="square" rtlCol="0">
            <a:spAutoFit/>
          </a:bodyPr>
          <a:lstStyle/>
          <a:p>
            <a:r>
              <a:rPr kumimoji="1" lang="ja-JP" altLang="en-US" sz="2000" dirty="0"/>
              <a:t>結晶の考え方</a:t>
            </a:r>
          </a:p>
        </p:txBody>
      </p:sp>
      <p:pic>
        <p:nvPicPr>
          <p:cNvPr id="12" name="図 11">
            <a:extLst>
              <a:ext uri="{FF2B5EF4-FFF2-40B4-BE49-F238E27FC236}">
                <a16:creationId xmlns:a16="http://schemas.microsoft.com/office/drawing/2014/main" id="{A5E6132F-4A24-82CD-5D31-53D1C04972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3861048"/>
            <a:ext cx="3657600" cy="2743200"/>
          </a:xfrm>
          <a:prstGeom prst="rect">
            <a:avLst/>
          </a:prstGeom>
        </p:spPr>
      </p:pic>
      <p:sp>
        <p:nvSpPr>
          <p:cNvPr id="13" name="テキスト ボックス 12">
            <a:extLst>
              <a:ext uri="{FF2B5EF4-FFF2-40B4-BE49-F238E27FC236}">
                <a16:creationId xmlns:a16="http://schemas.microsoft.com/office/drawing/2014/main" id="{29378984-F2E8-E0E1-0147-99B9C53323ED}"/>
              </a:ext>
            </a:extLst>
          </p:cNvPr>
          <p:cNvSpPr txBox="1"/>
          <p:nvPr/>
        </p:nvSpPr>
        <p:spPr>
          <a:xfrm>
            <a:off x="1043608" y="6016810"/>
            <a:ext cx="2448272" cy="369332"/>
          </a:xfrm>
          <a:prstGeom prst="rect">
            <a:avLst/>
          </a:prstGeom>
          <a:solidFill>
            <a:schemeClr val="bg1"/>
          </a:solidFill>
        </p:spPr>
        <p:txBody>
          <a:bodyPr wrap="square" rtlCol="0">
            <a:spAutoFit/>
          </a:bodyPr>
          <a:lstStyle/>
          <a:p>
            <a:r>
              <a:rPr kumimoji="1" lang="en-US" altLang="ja-JP" dirty="0"/>
              <a:t>2</a:t>
            </a:r>
            <a:r>
              <a:rPr kumimoji="1" lang="ja-JP" altLang="en-US" dirty="0"/>
              <a:t>．の定義による結晶</a:t>
            </a:r>
          </a:p>
        </p:txBody>
      </p:sp>
      <p:sp>
        <p:nvSpPr>
          <p:cNvPr id="14" name="テキスト ボックス 13">
            <a:extLst>
              <a:ext uri="{FF2B5EF4-FFF2-40B4-BE49-F238E27FC236}">
                <a16:creationId xmlns:a16="http://schemas.microsoft.com/office/drawing/2014/main" id="{822360B5-2D22-F12D-7856-F92D7C9A0872}"/>
              </a:ext>
            </a:extLst>
          </p:cNvPr>
          <p:cNvSpPr txBox="1"/>
          <p:nvPr/>
        </p:nvSpPr>
        <p:spPr>
          <a:xfrm>
            <a:off x="3779912" y="4653136"/>
            <a:ext cx="5256584" cy="1886286"/>
          </a:xfrm>
          <a:prstGeom prst="rect">
            <a:avLst/>
          </a:prstGeom>
          <a:noFill/>
        </p:spPr>
        <p:txBody>
          <a:bodyPr wrap="square" rtlCol="0">
            <a:spAutoFit/>
          </a:bodyPr>
          <a:lstStyle/>
          <a:p>
            <a:pPr>
              <a:lnSpc>
                <a:spcPts val="3600"/>
              </a:lnSpc>
              <a:spcBef>
                <a:spcPts val="800"/>
              </a:spcBef>
            </a:pPr>
            <a:r>
              <a:rPr lang="ja-JP" altLang="en-US" sz="2000" dirty="0"/>
              <a:t>規則正しい面に囲まれた固体</a:t>
            </a:r>
            <a:endParaRPr lang="en-US" altLang="ja-JP" sz="2000" dirty="0"/>
          </a:p>
          <a:p>
            <a:pPr marL="176213">
              <a:lnSpc>
                <a:spcPts val="3600"/>
              </a:lnSpc>
            </a:pPr>
            <a:r>
              <a:rPr lang="ja-JP" altLang="en-US" sz="2000" dirty="0"/>
              <a:t>面が</a:t>
            </a:r>
            <a:r>
              <a:rPr lang="ja-JP" altLang="en-US" sz="2000"/>
              <a:t>構成要素 → 結晶</a:t>
            </a:r>
            <a:r>
              <a:rPr lang="ja-JP" altLang="en-US" sz="2000" dirty="0"/>
              <a:t>を割ると同じ面が出る</a:t>
            </a:r>
            <a:endParaRPr lang="en-US" altLang="ja-JP" sz="2000" dirty="0"/>
          </a:p>
          <a:p>
            <a:pPr marL="176213">
              <a:lnSpc>
                <a:spcPts val="3600"/>
              </a:lnSpc>
            </a:pPr>
            <a:r>
              <a:rPr lang="ja-JP" altLang="en-US" sz="2000" dirty="0"/>
              <a:t>面の繰り返し</a:t>
            </a:r>
            <a:br>
              <a:rPr lang="en-US" altLang="ja-JP" sz="2000" dirty="0"/>
            </a:br>
            <a:r>
              <a:rPr lang="ja-JP" altLang="en-US" sz="2000" dirty="0"/>
              <a:t>　 </a:t>
            </a:r>
            <a:r>
              <a:rPr lang="en-US" altLang="ja-JP" sz="2000" dirty="0"/>
              <a:t>= </a:t>
            </a:r>
            <a:r>
              <a:rPr lang="ja-JP" altLang="en-US" sz="2000" dirty="0"/>
              <a:t>面が周期的に並んでいると考える</a:t>
            </a:r>
            <a:endParaRPr lang="en-US" altLang="ja-JP" sz="2000" dirty="0"/>
          </a:p>
        </p:txBody>
      </p:sp>
    </p:spTree>
    <p:extLst>
      <p:ext uri="{BB962C8B-B14F-4D97-AF65-F5344CB8AC3E}">
        <p14:creationId xmlns:p14="http://schemas.microsoft.com/office/powerpoint/2010/main" val="1324245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59FA583E-0A36-30C3-ABD0-4855659D7BCE}"/>
              </a:ext>
            </a:extLst>
          </p:cNvPr>
          <p:cNvSpPr txBox="1"/>
          <p:nvPr/>
        </p:nvSpPr>
        <p:spPr>
          <a:xfrm>
            <a:off x="668760" y="745581"/>
            <a:ext cx="2103040" cy="400110"/>
          </a:xfrm>
          <a:prstGeom prst="rect">
            <a:avLst/>
          </a:prstGeom>
          <a:solidFill>
            <a:schemeClr val="bg1"/>
          </a:solidFill>
        </p:spPr>
        <p:txBody>
          <a:bodyPr wrap="square" rtlCol="0">
            <a:spAutoFit/>
          </a:bodyPr>
          <a:lstStyle/>
          <a:p>
            <a:r>
              <a:rPr kumimoji="1" lang="ja-JP" altLang="en-US" sz="2000" dirty="0"/>
              <a:t>結晶の考え方</a:t>
            </a:r>
          </a:p>
        </p:txBody>
      </p:sp>
      <p:grpSp>
        <p:nvGrpSpPr>
          <p:cNvPr id="74" name="グループ化 73">
            <a:extLst>
              <a:ext uri="{FF2B5EF4-FFF2-40B4-BE49-F238E27FC236}">
                <a16:creationId xmlns:a16="http://schemas.microsoft.com/office/drawing/2014/main" id="{4D9E539E-DC4E-36E5-4363-751A9C5F0565}"/>
              </a:ext>
            </a:extLst>
          </p:cNvPr>
          <p:cNvGrpSpPr/>
          <p:nvPr/>
        </p:nvGrpSpPr>
        <p:grpSpPr>
          <a:xfrm>
            <a:off x="1115616" y="1727068"/>
            <a:ext cx="2160240" cy="1649185"/>
            <a:chOff x="971600" y="1340768"/>
            <a:chExt cx="2160240" cy="1649185"/>
          </a:xfrm>
        </p:grpSpPr>
        <p:sp>
          <p:nvSpPr>
            <p:cNvPr id="2" name="楕円 1">
              <a:extLst>
                <a:ext uri="{FF2B5EF4-FFF2-40B4-BE49-F238E27FC236}">
                  <a16:creationId xmlns:a16="http://schemas.microsoft.com/office/drawing/2014/main" id="{E2D01676-569B-77A1-E30B-E34E88FBAB96}"/>
                </a:ext>
              </a:extLst>
            </p:cNvPr>
            <p:cNvSpPr/>
            <p:nvPr/>
          </p:nvSpPr>
          <p:spPr>
            <a:xfrm>
              <a:off x="1691680" y="2132856"/>
              <a:ext cx="144016" cy="144016"/>
            </a:xfrm>
            <a:prstGeom prst="ellipse">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A7155652-B593-9623-E71C-9CE53CE43B05}"/>
                </a:ext>
              </a:extLst>
            </p:cNvPr>
            <p:cNvSpPr/>
            <p:nvPr/>
          </p:nvSpPr>
          <p:spPr>
            <a:xfrm>
              <a:off x="1403648" y="2420888"/>
              <a:ext cx="144016" cy="144016"/>
            </a:xfrm>
            <a:prstGeom prst="ellipse">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10F1F57E-82CD-3743-6133-EF8225910119}"/>
                </a:ext>
              </a:extLst>
            </p:cNvPr>
            <p:cNvSpPr/>
            <p:nvPr/>
          </p:nvSpPr>
          <p:spPr>
            <a:xfrm>
              <a:off x="1115616" y="2708920"/>
              <a:ext cx="144016" cy="144016"/>
            </a:xfrm>
            <a:prstGeom prst="ellipse">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矢印コネクタ 5">
              <a:extLst>
                <a:ext uri="{FF2B5EF4-FFF2-40B4-BE49-F238E27FC236}">
                  <a16:creationId xmlns:a16="http://schemas.microsoft.com/office/drawing/2014/main" id="{AE27136E-4338-C03F-4853-CC0E3B431CEB}"/>
                </a:ext>
              </a:extLst>
            </p:cNvPr>
            <p:cNvCxnSpPr>
              <a:cxnSpLocks/>
            </p:cNvCxnSpPr>
            <p:nvPr/>
          </p:nvCxnSpPr>
          <p:spPr>
            <a:xfrm flipH="1">
              <a:off x="971600" y="2204864"/>
              <a:ext cx="792088" cy="78508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 name="楕円 17">
              <a:extLst>
                <a:ext uri="{FF2B5EF4-FFF2-40B4-BE49-F238E27FC236}">
                  <a16:creationId xmlns:a16="http://schemas.microsoft.com/office/drawing/2014/main" id="{8E15DDFE-A716-E32B-FE94-F33CB5DDB682}"/>
                </a:ext>
              </a:extLst>
            </p:cNvPr>
            <p:cNvSpPr/>
            <p:nvPr/>
          </p:nvSpPr>
          <p:spPr>
            <a:xfrm>
              <a:off x="2267744" y="2132856"/>
              <a:ext cx="144016" cy="144016"/>
            </a:xfrm>
            <a:prstGeom prst="ellipse">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18">
              <a:extLst>
                <a:ext uri="{FF2B5EF4-FFF2-40B4-BE49-F238E27FC236}">
                  <a16:creationId xmlns:a16="http://schemas.microsoft.com/office/drawing/2014/main" id="{E7DCAF04-3F0D-8BCA-99F2-704686D394B9}"/>
                </a:ext>
              </a:extLst>
            </p:cNvPr>
            <p:cNvSpPr/>
            <p:nvPr/>
          </p:nvSpPr>
          <p:spPr>
            <a:xfrm>
              <a:off x="2843808" y="2130969"/>
              <a:ext cx="144016" cy="144016"/>
            </a:xfrm>
            <a:prstGeom prst="ellipse">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p>
          </p:txBody>
        </p:sp>
        <p:cxnSp>
          <p:nvCxnSpPr>
            <p:cNvPr id="20" name="直線矢印コネクタ 19">
              <a:extLst>
                <a:ext uri="{FF2B5EF4-FFF2-40B4-BE49-F238E27FC236}">
                  <a16:creationId xmlns:a16="http://schemas.microsoft.com/office/drawing/2014/main" id="{0B110AB4-B5A8-BA90-2A19-ACD48E28D020}"/>
                </a:ext>
              </a:extLst>
            </p:cNvPr>
            <p:cNvCxnSpPr>
              <a:cxnSpLocks/>
            </p:cNvCxnSpPr>
            <p:nvPr/>
          </p:nvCxnSpPr>
          <p:spPr>
            <a:xfrm flipV="1">
              <a:off x="1763688" y="2202977"/>
              <a:ext cx="1368152" cy="18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5F95DF-965A-086C-E6A3-40265D0BEB36}"/>
                </a:ext>
              </a:extLst>
            </p:cNvPr>
            <p:cNvCxnSpPr>
              <a:cxnSpLocks/>
            </p:cNvCxnSpPr>
            <p:nvPr/>
          </p:nvCxnSpPr>
          <p:spPr>
            <a:xfrm flipV="1">
              <a:off x="1763688" y="1340768"/>
              <a:ext cx="0" cy="86409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5" name="楕円 24">
              <a:extLst>
                <a:ext uri="{FF2B5EF4-FFF2-40B4-BE49-F238E27FC236}">
                  <a16:creationId xmlns:a16="http://schemas.microsoft.com/office/drawing/2014/main" id="{0AFB9C66-87AB-C07F-BD98-05288BDC3B74}"/>
                </a:ext>
              </a:extLst>
            </p:cNvPr>
            <p:cNvSpPr/>
            <p:nvPr/>
          </p:nvSpPr>
          <p:spPr>
            <a:xfrm>
              <a:off x="1691680" y="1844824"/>
              <a:ext cx="144016" cy="144016"/>
            </a:xfrm>
            <a:prstGeom prst="ellipse">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a:extLst>
                <a:ext uri="{FF2B5EF4-FFF2-40B4-BE49-F238E27FC236}">
                  <a16:creationId xmlns:a16="http://schemas.microsoft.com/office/drawing/2014/main" id="{C0313374-9EBF-7CD0-CAA1-7AA9D05EC175}"/>
                </a:ext>
              </a:extLst>
            </p:cNvPr>
            <p:cNvSpPr/>
            <p:nvPr/>
          </p:nvSpPr>
          <p:spPr>
            <a:xfrm>
              <a:off x="1691680" y="1556792"/>
              <a:ext cx="144016" cy="144016"/>
            </a:xfrm>
            <a:prstGeom prst="ellipse">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9" name="直線矢印コネクタ 28">
              <a:extLst>
                <a:ext uri="{FF2B5EF4-FFF2-40B4-BE49-F238E27FC236}">
                  <a16:creationId xmlns:a16="http://schemas.microsoft.com/office/drawing/2014/main" id="{D63C01AA-EE25-896D-ECA1-E698143A4AC4}"/>
                </a:ext>
              </a:extLst>
            </p:cNvPr>
            <p:cNvCxnSpPr/>
            <p:nvPr/>
          </p:nvCxnSpPr>
          <p:spPr>
            <a:xfrm>
              <a:off x="1763688" y="2204864"/>
              <a:ext cx="576064" cy="0"/>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3F561B0E-0DB1-5E04-10B2-F8C17D67F872}"/>
                </a:ext>
              </a:extLst>
            </p:cNvPr>
            <p:cNvCxnSpPr>
              <a:cxnSpLocks/>
              <a:stCxn id="12" idx="3"/>
            </p:cNvCxnSpPr>
            <p:nvPr/>
          </p:nvCxnSpPr>
          <p:spPr>
            <a:xfrm flipV="1">
              <a:off x="1424739" y="2204864"/>
              <a:ext cx="338949" cy="338949"/>
            </a:xfrm>
            <a:prstGeom prst="straightConnector1">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896401E3-03EC-2761-D574-AE473F995AFC}"/>
                </a:ext>
              </a:extLst>
            </p:cNvPr>
            <p:cNvCxnSpPr>
              <a:cxnSpLocks/>
            </p:cNvCxnSpPr>
            <p:nvPr/>
          </p:nvCxnSpPr>
          <p:spPr>
            <a:xfrm flipH="1" flipV="1">
              <a:off x="1763688" y="1868814"/>
              <a:ext cx="4192" cy="324026"/>
            </a:xfrm>
            <a:prstGeom prst="straightConnector1">
              <a:avLst/>
            </a:prstGeom>
            <a:ln w="254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00943FED-C23F-C6D5-ECD6-A7E11F3CB4A3}"/>
                </a:ext>
              </a:extLst>
            </p:cNvPr>
            <p:cNvSpPr txBox="1"/>
            <p:nvPr/>
          </p:nvSpPr>
          <p:spPr>
            <a:xfrm>
              <a:off x="1565666" y="2262121"/>
              <a:ext cx="504056" cy="369332"/>
            </a:xfrm>
            <a:prstGeom prst="rect">
              <a:avLst/>
            </a:prstGeom>
            <a:noFill/>
          </p:spPr>
          <p:txBody>
            <a:bodyPr wrap="square" rtlCol="0">
              <a:spAutoFit/>
            </a:bodyPr>
            <a:lstStyle/>
            <a:p>
              <a:r>
                <a:rPr kumimoji="1" lang="en-US" altLang="ja-JP" b="1" i="1" dirty="0"/>
                <a:t>a</a:t>
              </a:r>
              <a:endParaRPr kumimoji="1" lang="ja-JP" altLang="en-US" b="1" i="1" dirty="0"/>
            </a:p>
          </p:txBody>
        </p:sp>
        <p:sp>
          <p:nvSpPr>
            <p:cNvPr id="39" name="テキスト ボックス 38">
              <a:extLst>
                <a:ext uri="{FF2B5EF4-FFF2-40B4-BE49-F238E27FC236}">
                  <a16:creationId xmlns:a16="http://schemas.microsoft.com/office/drawing/2014/main" id="{700A97D0-810D-2899-CFD0-927C324BBF37}"/>
                </a:ext>
              </a:extLst>
            </p:cNvPr>
            <p:cNvSpPr txBox="1"/>
            <p:nvPr/>
          </p:nvSpPr>
          <p:spPr>
            <a:xfrm>
              <a:off x="1403648" y="1834589"/>
              <a:ext cx="504056" cy="369332"/>
            </a:xfrm>
            <a:prstGeom prst="rect">
              <a:avLst/>
            </a:prstGeom>
            <a:noFill/>
          </p:spPr>
          <p:txBody>
            <a:bodyPr wrap="square" rtlCol="0">
              <a:spAutoFit/>
            </a:bodyPr>
            <a:lstStyle/>
            <a:p>
              <a:r>
                <a:rPr kumimoji="1" lang="en-US" altLang="ja-JP" b="1" i="1" dirty="0"/>
                <a:t>c</a:t>
              </a:r>
              <a:endParaRPr kumimoji="1" lang="ja-JP" altLang="en-US" b="1" i="1" dirty="0"/>
            </a:p>
          </p:txBody>
        </p:sp>
        <p:sp>
          <p:nvSpPr>
            <p:cNvPr id="40" name="テキスト ボックス 39">
              <a:extLst>
                <a:ext uri="{FF2B5EF4-FFF2-40B4-BE49-F238E27FC236}">
                  <a16:creationId xmlns:a16="http://schemas.microsoft.com/office/drawing/2014/main" id="{7CFF7747-96A3-B83E-7FD7-63664625C039}"/>
                </a:ext>
              </a:extLst>
            </p:cNvPr>
            <p:cNvSpPr txBox="1"/>
            <p:nvPr/>
          </p:nvSpPr>
          <p:spPr>
            <a:xfrm>
              <a:off x="1964799" y="1864161"/>
              <a:ext cx="504056" cy="369332"/>
            </a:xfrm>
            <a:prstGeom prst="rect">
              <a:avLst/>
            </a:prstGeom>
            <a:noFill/>
          </p:spPr>
          <p:txBody>
            <a:bodyPr wrap="square" rtlCol="0">
              <a:spAutoFit/>
            </a:bodyPr>
            <a:lstStyle/>
            <a:p>
              <a:r>
                <a:rPr lang="en-US" altLang="ja-JP" b="1" i="1" dirty="0"/>
                <a:t>b</a:t>
              </a:r>
              <a:endParaRPr kumimoji="1" lang="ja-JP" altLang="en-US" b="1" i="1" dirty="0"/>
            </a:p>
          </p:txBody>
        </p:sp>
      </p:grpSp>
      <p:sp>
        <p:nvSpPr>
          <p:cNvPr id="38" name="テキスト ボックス 37">
            <a:extLst>
              <a:ext uri="{FF2B5EF4-FFF2-40B4-BE49-F238E27FC236}">
                <a16:creationId xmlns:a16="http://schemas.microsoft.com/office/drawing/2014/main" id="{C1736DCC-89CF-28CE-E3AD-766D7A7541AC}"/>
              </a:ext>
            </a:extLst>
          </p:cNvPr>
          <p:cNvSpPr txBox="1"/>
          <p:nvPr/>
        </p:nvSpPr>
        <p:spPr>
          <a:xfrm>
            <a:off x="3779912" y="1434212"/>
            <a:ext cx="3960440" cy="2549416"/>
          </a:xfrm>
          <a:prstGeom prst="rect">
            <a:avLst/>
          </a:prstGeom>
          <a:noFill/>
        </p:spPr>
        <p:txBody>
          <a:bodyPr wrap="square" rtlCol="0">
            <a:spAutoFit/>
          </a:bodyPr>
          <a:lstStyle/>
          <a:p>
            <a:pPr>
              <a:lnSpc>
                <a:spcPts val="2500"/>
              </a:lnSpc>
            </a:pPr>
            <a:r>
              <a:rPr kumimoji="1" lang="en-US" altLang="ja-JP" dirty="0"/>
              <a:t>1</a:t>
            </a:r>
            <a:r>
              <a:rPr kumimoji="1" lang="ja-JP" altLang="en-US" dirty="0"/>
              <a:t>．の定義</a:t>
            </a:r>
            <a:r>
              <a:rPr kumimoji="1" lang="en-US" altLang="ja-JP" dirty="0"/>
              <a:t>(</a:t>
            </a:r>
            <a:r>
              <a:rPr kumimoji="1" lang="ja-JP" altLang="en-US" dirty="0"/>
              <a:t>点で考える）による結晶</a:t>
            </a:r>
          </a:p>
          <a:p>
            <a:pPr>
              <a:lnSpc>
                <a:spcPts val="2500"/>
              </a:lnSpc>
              <a:spcBef>
                <a:spcPts val="1000"/>
              </a:spcBef>
            </a:pPr>
            <a:r>
              <a:rPr kumimoji="1" lang="en-US" altLang="ja-JP" b="1" i="1" dirty="0"/>
              <a:t>a</a:t>
            </a:r>
            <a:r>
              <a:rPr kumimoji="1" lang="en-US" altLang="ja-JP" b="1" dirty="0"/>
              <a:t>, </a:t>
            </a:r>
            <a:r>
              <a:rPr kumimoji="1" lang="en-US" altLang="ja-JP" b="1" i="1" dirty="0"/>
              <a:t>b</a:t>
            </a:r>
            <a:r>
              <a:rPr kumimoji="1" lang="en-US" altLang="ja-JP" b="1" dirty="0"/>
              <a:t>, </a:t>
            </a:r>
            <a:r>
              <a:rPr kumimoji="1" lang="en-US" altLang="ja-JP" b="1" i="1" dirty="0"/>
              <a:t>c</a:t>
            </a:r>
            <a:r>
              <a:rPr kumimoji="1" lang="en-US" altLang="ja-JP" dirty="0"/>
              <a:t> =</a:t>
            </a:r>
            <a:r>
              <a:rPr kumimoji="1" lang="ja-JP" altLang="en-US" dirty="0"/>
              <a:t>結晶格子の基本並進ベクトル</a:t>
            </a:r>
            <a:endParaRPr kumimoji="1" lang="en-US" altLang="ja-JP" dirty="0"/>
          </a:p>
          <a:p>
            <a:pPr>
              <a:lnSpc>
                <a:spcPts val="2500"/>
              </a:lnSpc>
              <a:spcBef>
                <a:spcPts val="1000"/>
              </a:spcBef>
            </a:pPr>
            <a:r>
              <a:rPr kumimoji="1" lang="ja-JP" altLang="en-US" dirty="0"/>
              <a:t>格子点の位置ベクトル</a:t>
            </a:r>
            <a:endParaRPr kumimoji="1" lang="en-US" altLang="ja-JP" dirty="0"/>
          </a:p>
          <a:p>
            <a:pPr>
              <a:lnSpc>
                <a:spcPts val="2500"/>
              </a:lnSpc>
            </a:pPr>
            <a:r>
              <a:rPr kumimoji="1" lang="ja-JP" altLang="en-US" dirty="0"/>
              <a:t>　</a:t>
            </a:r>
            <a:r>
              <a:rPr kumimoji="1" lang="en-US" altLang="ja-JP" b="1" i="1" dirty="0"/>
              <a:t>H</a:t>
            </a:r>
            <a:r>
              <a:rPr kumimoji="1" lang="ja-JP" altLang="en-US" dirty="0"/>
              <a:t>　＝　</a:t>
            </a:r>
            <a:r>
              <a:rPr kumimoji="1" lang="en-US" altLang="ja-JP" dirty="0"/>
              <a:t>p</a:t>
            </a:r>
            <a:r>
              <a:rPr kumimoji="1" lang="ja-JP" altLang="en-US" b="1" i="1" dirty="0"/>
              <a:t>ａ</a:t>
            </a:r>
            <a:r>
              <a:rPr kumimoji="1" lang="ja-JP" altLang="en-US" dirty="0"/>
              <a:t>　＋　</a:t>
            </a:r>
            <a:r>
              <a:rPr kumimoji="1" lang="en-US" altLang="ja-JP" dirty="0"/>
              <a:t>q</a:t>
            </a:r>
            <a:r>
              <a:rPr kumimoji="1" lang="ja-JP" altLang="en-US" b="1" i="1" dirty="0"/>
              <a:t>ｂ</a:t>
            </a:r>
            <a:r>
              <a:rPr kumimoji="1" lang="ja-JP" altLang="en-US" dirty="0"/>
              <a:t>　＋　</a:t>
            </a:r>
            <a:r>
              <a:rPr kumimoji="1" lang="en-US" altLang="ja-JP" dirty="0"/>
              <a:t>r</a:t>
            </a:r>
            <a:r>
              <a:rPr kumimoji="1" lang="ja-JP" altLang="en-US" b="1" i="1" dirty="0"/>
              <a:t>ｃ</a:t>
            </a:r>
          </a:p>
          <a:p>
            <a:pPr>
              <a:lnSpc>
                <a:spcPts val="2500"/>
              </a:lnSpc>
            </a:pPr>
            <a:r>
              <a:rPr kumimoji="1" lang="ja-JP" altLang="en-US" dirty="0"/>
              <a:t>　　　　　　　↓</a:t>
            </a:r>
          </a:p>
          <a:p>
            <a:pPr>
              <a:lnSpc>
                <a:spcPts val="2500"/>
              </a:lnSpc>
            </a:pPr>
            <a:r>
              <a:rPr kumimoji="1" lang="ja-JP" altLang="en-US" dirty="0"/>
              <a:t>点の集合で考える；　点の繰り返し</a:t>
            </a:r>
          </a:p>
          <a:p>
            <a:endParaRPr kumimoji="1" lang="ja-JP" altLang="en-US" dirty="0"/>
          </a:p>
        </p:txBody>
      </p:sp>
      <p:sp>
        <p:nvSpPr>
          <p:cNvPr id="73" name="テキスト ボックス 72">
            <a:extLst>
              <a:ext uri="{FF2B5EF4-FFF2-40B4-BE49-F238E27FC236}">
                <a16:creationId xmlns:a16="http://schemas.microsoft.com/office/drawing/2014/main" id="{6B74EF87-84A2-17A9-BFB6-097F5ACA692D}"/>
              </a:ext>
            </a:extLst>
          </p:cNvPr>
          <p:cNvSpPr txBox="1"/>
          <p:nvPr/>
        </p:nvSpPr>
        <p:spPr>
          <a:xfrm>
            <a:off x="-129716" y="-27384"/>
            <a:ext cx="3909628" cy="981487"/>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1</a:t>
            </a:r>
            <a:r>
              <a:rPr kumimoji="1" lang="ja-JP" altLang="en-US" sz="2000" dirty="0"/>
              <a:t>．結晶の定義</a:t>
            </a:r>
          </a:p>
          <a:p>
            <a:pPr algn="ctr">
              <a:lnSpc>
                <a:spcPts val="3600"/>
              </a:lnSpc>
            </a:pPr>
            <a:endParaRPr kumimoji="1" lang="ja-JP" altLang="en-US" sz="2400" dirty="0"/>
          </a:p>
        </p:txBody>
      </p:sp>
      <p:cxnSp>
        <p:nvCxnSpPr>
          <p:cNvPr id="4" name="直線コネクタ 3"/>
          <p:cNvCxnSpPr>
            <a:stCxn id="13" idx="4"/>
          </p:cNvCxnSpPr>
          <p:nvPr/>
        </p:nvCxnSpPr>
        <p:spPr>
          <a:xfrm flipV="1">
            <a:off x="1331640" y="2579140"/>
            <a:ext cx="0" cy="660096"/>
          </a:xfrm>
          <a:prstGeom prst="line">
            <a:avLst/>
          </a:prstGeom>
          <a:ln w="28575">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flipV="1">
            <a:off x="3059832" y="2015100"/>
            <a:ext cx="0" cy="604694"/>
          </a:xfrm>
          <a:prstGeom prst="line">
            <a:avLst/>
          </a:prstGeom>
          <a:ln w="28575">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H="1" flipV="1">
            <a:off x="2509159" y="2561427"/>
            <a:ext cx="1056" cy="658999"/>
          </a:xfrm>
          <a:prstGeom prst="line">
            <a:avLst/>
          </a:prstGeom>
          <a:ln w="28575">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1331640" y="3212976"/>
            <a:ext cx="1177519" cy="7450"/>
          </a:xfrm>
          <a:prstGeom prst="line">
            <a:avLst/>
          </a:prstGeom>
          <a:ln w="28575">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331640" y="2564904"/>
            <a:ext cx="1299408" cy="0"/>
          </a:xfrm>
          <a:prstGeom prst="line">
            <a:avLst/>
          </a:prstGeom>
          <a:ln w="28575">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1835696" y="2015100"/>
            <a:ext cx="1238315" cy="0"/>
          </a:xfrm>
          <a:prstGeom prst="line">
            <a:avLst/>
          </a:prstGeom>
          <a:ln w="28575">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endCxn id="26" idx="7"/>
          </p:cNvCxnSpPr>
          <p:nvPr/>
        </p:nvCxnSpPr>
        <p:spPr>
          <a:xfrm flipV="1">
            <a:off x="1331640" y="1964183"/>
            <a:ext cx="626981" cy="600721"/>
          </a:xfrm>
          <a:prstGeom prst="line">
            <a:avLst/>
          </a:prstGeom>
          <a:ln w="28575">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V="1">
            <a:off x="2447030" y="2015303"/>
            <a:ext cx="626981" cy="600721"/>
          </a:xfrm>
          <a:prstGeom prst="line">
            <a:avLst/>
          </a:prstGeom>
          <a:ln w="28575">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endCxn id="19" idx="7"/>
          </p:cNvCxnSpPr>
          <p:nvPr/>
        </p:nvCxnSpPr>
        <p:spPr>
          <a:xfrm flipV="1">
            <a:off x="2489946" y="2538360"/>
            <a:ext cx="620803" cy="671947"/>
          </a:xfrm>
          <a:prstGeom prst="line">
            <a:avLst/>
          </a:prstGeom>
          <a:ln w="28575">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3896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テキスト ボックス 69">
            <a:extLst>
              <a:ext uri="{FF2B5EF4-FFF2-40B4-BE49-F238E27FC236}">
                <a16:creationId xmlns:a16="http://schemas.microsoft.com/office/drawing/2014/main" id="{1D52B5B1-9BB8-AD2D-1B82-F8063AC9C9E4}"/>
              </a:ext>
            </a:extLst>
          </p:cNvPr>
          <p:cNvSpPr txBox="1"/>
          <p:nvPr/>
        </p:nvSpPr>
        <p:spPr>
          <a:xfrm>
            <a:off x="3281347" y="2972463"/>
            <a:ext cx="1581733" cy="646331"/>
          </a:xfrm>
          <a:prstGeom prst="rect">
            <a:avLst/>
          </a:prstGeom>
          <a:noFill/>
        </p:spPr>
        <p:txBody>
          <a:bodyPr wrap="square" rtlCol="0">
            <a:spAutoFit/>
          </a:bodyPr>
          <a:lstStyle/>
          <a:p>
            <a:pPr marL="182563" indent="-182563"/>
            <a:r>
              <a:rPr kumimoji="1" lang="en-US" altLang="ja-JP" dirty="0"/>
              <a:t>|</a:t>
            </a:r>
            <a:r>
              <a:rPr kumimoji="1" lang="en-US" altLang="ja-JP" b="1" i="1" dirty="0"/>
              <a:t>A</a:t>
            </a:r>
            <a:r>
              <a:rPr kumimoji="1" lang="en-US" altLang="ja-JP" dirty="0"/>
              <a:t>|</a:t>
            </a:r>
            <a:r>
              <a:rPr lang="ja-JP" altLang="en-US" dirty="0"/>
              <a:t> </a:t>
            </a:r>
            <a:r>
              <a:rPr lang="en-US" altLang="ja-JP" dirty="0"/>
              <a:t>=</a:t>
            </a:r>
            <a:r>
              <a:rPr lang="ja-JP" altLang="en-US" dirty="0"/>
              <a:t> 面</a:t>
            </a:r>
            <a:r>
              <a:rPr lang="en-US" altLang="ja-JP" b="1" i="1" dirty="0"/>
              <a:t>A</a:t>
            </a:r>
            <a:r>
              <a:rPr lang="ja-JP" altLang="en-US" dirty="0"/>
              <a:t>の</a:t>
            </a:r>
            <a:br>
              <a:rPr lang="en-US" altLang="ja-JP" dirty="0"/>
            </a:br>
            <a:r>
              <a:rPr lang="ja-JP" altLang="en-US" dirty="0"/>
              <a:t>間隔の逆数</a:t>
            </a:r>
            <a:endParaRPr kumimoji="1" lang="ja-JP" altLang="en-US" baseline="-25000" dirty="0"/>
          </a:p>
        </p:txBody>
      </p:sp>
      <p:sp>
        <p:nvSpPr>
          <p:cNvPr id="73" name="テキスト ボックス 72">
            <a:extLst>
              <a:ext uri="{FF2B5EF4-FFF2-40B4-BE49-F238E27FC236}">
                <a16:creationId xmlns:a16="http://schemas.microsoft.com/office/drawing/2014/main" id="{6B74EF87-84A2-17A9-BFB6-097F5ACA692D}"/>
              </a:ext>
            </a:extLst>
          </p:cNvPr>
          <p:cNvSpPr txBox="1"/>
          <p:nvPr/>
        </p:nvSpPr>
        <p:spPr>
          <a:xfrm>
            <a:off x="-129716" y="-27384"/>
            <a:ext cx="3909628" cy="981487"/>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1</a:t>
            </a:r>
            <a:r>
              <a:rPr kumimoji="1" lang="ja-JP" altLang="en-US" sz="2000" dirty="0"/>
              <a:t>．結晶の定義</a:t>
            </a:r>
          </a:p>
          <a:p>
            <a:pPr algn="ctr">
              <a:lnSpc>
                <a:spcPts val="3600"/>
              </a:lnSpc>
            </a:pPr>
            <a:endParaRPr kumimoji="1" lang="ja-JP" altLang="en-US" sz="2400" dirty="0"/>
          </a:p>
        </p:txBody>
      </p:sp>
      <p:grpSp>
        <p:nvGrpSpPr>
          <p:cNvPr id="2" name="グループ化 1"/>
          <p:cNvGrpSpPr/>
          <p:nvPr/>
        </p:nvGrpSpPr>
        <p:grpSpPr>
          <a:xfrm>
            <a:off x="393127" y="853663"/>
            <a:ext cx="2650871" cy="2299201"/>
            <a:chOff x="755576" y="4307718"/>
            <a:chExt cx="2650871" cy="2299201"/>
          </a:xfrm>
        </p:grpSpPr>
        <p:sp>
          <p:nvSpPr>
            <p:cNvPr id="50" name="平行四辺形 49"/>
            <p:cNvSpPr/>
            <p:nvPr/>
          </p:nvSpPr>
          <p:spPr>
            <a:xfrm>
              <a:off x="755576" y="4983649"/>
              <a:ext cx="1816343" cy="162327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cxnSp>
          <p:nvCxnSpPr>
            <p:cNvPr id="51" name="直線コネクタ 50"/>
            <p:cNvCxnSpPr/>
            <p:nvPr/>
          </p:nvCxnSpPr>
          <p:spPr>
            <a:xfrm flipV="1">
              <a:off x="1150743" y="4324987"/>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flipV="1">
              <a:off x="2571918" y="4324987"/>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a:off x="1985271" y="4324987"/>
              <a:ext cx="1421176"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flipV="1">
              <a:off x="2154654" y="5948257"/>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flipV="1">
              <a:off x="2967086" y="4324987"/>
              <a:ext cx="439361" cy="162327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楕円 56"/>
            <p:cNvSpPr/>
            <p:nvPr/>
          </p:nvSpPr>
          <p:spPr>
            <a:xfrm>
              <a:off x="2154655" y="5433017"/>
              <a:ext cx="123940" cy="1239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cxnSp>
          <p:nvCxnSpPr>
            <p:cNvPr id="59" name="直線矢印コネクタ 58"/>
            <p:cNvCxnSpPr/>
            <p:nvPr/>
          </p:nvCxnSpPr>
          <p:spPr>
            <a:xfrm flipV="1">
              <a:off x="2195968" y="4654318"/>
              <a:ext cx="0" cy="840669"/>
            </a:xfrm>
            <a:prstGeom prst="straightConnector1">
              <a:avLst/>
            </a:prstGeom>
            <a:ln w="38100">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60" name="直線矢印コネクタ 59"/>
            <p:cNvCxnSpPr/>
            <p:nvPr/>
          </p:nvCxnSpPr>
          <p:spPr>
            <a:xfrm flipH="1" flipV="1">
              <a:off x="1655484" y="5437147"/>
              <a:ext cx="552878" cy="61970"/>
            </a:xfrm>
            <a:prstGeom prst="straightConnector1">
              <a:avLst/>
            </a:prstGeom>
            <a:ln w="38100">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61" name="直線矢印コネクタ 60"/>
            <p:cNvCxnSpPr/>
            <p:nvPr/>
          </p:nvCxnSpPr>
          <p:spPr>
            <a:xfrm>
              <a:off x="2210867" y="5492482"/>
              <a:ext cx="522173" cy="179318"/>
            </a:xfrm>
            <a:prstGeom prst="straightConnector1">
              <a:avLst/>
            </a:prstGeom>
            <a:ln w="38100">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sp>
          <p:nvSpPr>
            <p:cNvPr id="62" name="楕円 61"/>
            <p:cNvSpPr/>
            <p:nvPr/>
          </p:nvSpPr>
          <p:spPr>
            <a:xfrm rot="600000">
              <a:off x="2687534" y="5596476"/>
              <a:ext cx="68666" cy="1223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63" name="楕円 62"/>
            <p:cNvSpPr/>
            <p:nvPr/>
          </p:nvSpPr>
          <p:spPr>
            <a:xfrm rot="600000">
              <a:off x="1603751" y="5380266"/>
              <a:ext cx="68666" cy="1223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64" name="楕円 63"/>
            <p:cNvSpPr/>
            <p:nvPr/>
          </p:nvSpPr>
          <p:spPr>
            <a:xfrm rot="5400000">
              <a:off x="2165612" y="4578794"/>
              <a:ext cx="68666" cy="1223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72" name="正方形/長方形 71"/>
            <p:cNvSpPr/>
            <p:nvPr/>
          </p:nvSpPr>
          <p:spPr>
            <a:xfrm>
              <a:off x="1772763" y="5524276"/>
              <a:ext cx="348172" cy="415498"/>
            </a:xfrm>
            <a:prstGeom prst="rect">
              <a:avLst/>
            </a:prstGeom>
          </p:spPr>
          <p:txBody>
            <a:bodyPr wrap="none">
              <a:spAutoFit/>
            </a:bodyPr>
            <a:lstStyle/>
            <a:p>
              <a:r>
                <a:rPr lang="en-US" altLang="ja-JP" sz="2100" b="1" i="1" dirty="0"/>
                <a:t>A</a:t>
              </a:r>
              <a:endParaRPr lang="ja-JP" altLang="en-US" sz="2100" i="1" dirty="0"/>
            </a:p>
          </p:txBody>
        </p:sp>
        <p:sp>
          <p:nvSpPr>
            <p:cNvPr id="75" name="正方形/長方形 74"/>
            <p:cNvSpPr/>
            <p:nvPr/>
          </p:nvSpPr>
          <p:spPr>
            <a:xfrm>
              <a:off x="2512641" y="5169296"/>
              <a:ext cx="335348" cy="415498"/>
            </a:xfrm>
            <a:prstGeom prst="rect">
              <a:avLst/>
            </a:prstGeom>
          </p:spPr>
          <p:txBody>
            <a:bodyPr wrap="none">
              <a:spAutoFit/>
            </a:bodyPr>
            <a:lstStyle/>
            <a:p>
              <a:r>
                <a:rPr lang="en-US" altLang="ja-JP" sz="2100" b="1" i="1" dirty="0"/>
                <a:t>B</a:t>
              </a:r>
              <a:endParaRPr lang="ja-JP" altLang="en-US" sz="2100" i="1" dirty="0"/>
            </a:p>
          </p:txBody>
        </p:sp>
        <p:sp>
          <p:nvSpPr>
            <p:cNvPr id="76" name="正方形/長方形 75"/>
            <p:cNvSpPr/>
            <p:nvPr/>
          </p:nvSpPr>
          <p:spPr>
            <a:xfrm>
              <a:off x="2227521" y="4648172"/>
              <a:ext cx="327334" cy="415498"/>
            </a:xfrm>
            <a:prstGeom prst="rect">
              <a:avLst/>
            </a:prstGeom>
          </p:spPr>
          <p:txBody>
            <a:bodyPr wrap="none">
              <a:spAutoFit/>
            </a:bodyPr>
            <a:lstStyle/>
            <a:p>
              <a:r>
                <a:rPr lang="en-US" altLang="ja-JP" sz="2100" b="1" i="1" dirty="0"/>
                <a:t>C</a:t>
              </a:r>
              <a:endParaRPr lang="ja-JP" altLang="en-US" sz="2100" i="1" dirty="0"/>
            </a:p>
          </p:txBody>
        </p:sp>
        <p:sp>
          <p:nvSpPr>
            <p:cNvPr id="77" name="テキスト ボックス 76"/>
            <p:cNvSpPr txBox="1"/>
            <p:nvPr/>
          </p:nvSpPr>
          <p:spPr>
            <a:xfrm>
              <a:off x="1150743" y="6175820"/>
              <a:ext cx="834528" cy="415498"/>
            </a:xfrm>
            <a:prstGeom prst="rect">
              <a:avLst/>
            </a:prstGeom>
            <a:noFill/>
          </p:spPr>
          <p:txBody>
            <a:bodyPr wrap="square" rtlCol="0">
              <a:spAutoFit/>
            </a:bodyPr>
            <a:lstStyle/>
            <a:p>
              <a:r>
                <a:rPr lang="ja-JP" altLang="en-US" sz="2100" dirty="0"/>
                <a:t>面</a:t>
              </a:r>
              <a:r>
                <a:rPr lang="en-US" altLang="ja-JP" sz="2100" dirty="0"/>
                <a:t>A</a:t>
              </a:r>
              <a:endParaRPr lang="ja-JP" altLang="en-US" sz="2100" dirty="0"/>
            </a:p>
          </p:txBody>
        </p:sp>
        <p:sp>
          <p:nvSpPr>
            <p:cNvPr id="78" name="テキスト ボックス 77"/>
            <p:cNvSpPr txBox="1"/>
            <p:nvPr/>
          </p:nvSpPr>
          <p:spPr>
            <a:xfrm>
              <a:off x="2281347" y="5876986"/>
              <a:ext cx="834528" cy="415498"/>
            </a:xfrm>
            <a:prstGeom prst="rect">
              <a:avLst/>
            </a:prstGeom>
            <a:noFill/>
          </p:spPr>
          <p:txBody>
            <a:bodyPr wrap="square" rtlCol="0">
              <a:spAutoFit/>
            </a:bodyPr>
            <a:lstStyle/>
            <a:p>
              <a:r>
                <a:rPr lang="ja-JP" altLang="en-US" sz="2100" dirty="0"/>
                <a:t>面</a:t>
              </a:r>
              <a:r>
                <a:rPr lang="en-US" altLang="ja-JP" sz="2100" dirty="0"/>
                <a:t>B</a:t>
              </a:r>
              <a:endParaRPr lang="ja-JP" altLang="en-US" sz="2100" dirty="0"/>
            </a:p>
          </p:txBody>
        </p:sp>
        <p:sp>
          <p:nvSpPr>
            <p:cNvPr id="79" name="テキスト ボックス 78"/>
            <p:cNvSpPr txBox="1"/>
            <p:nvPr/>
          </p:nvSpPr>
          <p:spPr>
            <a:xfrm>
              <a:off x="2435634" y="4307718"/>
              <a:ext cx="834528" cy="415498"/>
            </a:xfrm>
            <a:prstGeom prst="rect">
              <a:avLst/>
            </a:prstGeom>
            <a:noFill/>
          </p:spPr>
          <p:txBody>
            <a:bodyPr wrap="square" rtlCol="0">
              <a:spAutoFit/>
            </a:bodyPr>
            <a:lstStyle/>
            <a:p>
              <a:r>
                <a:rPr lang="ja-JP" altLang="en-US" sz="2100" dirty="0"/>
                <a:t>面</a:t>
              </a:r>
              <a:r>
                <a:rPr lang="en-US" altLang="ja-JP" sz="2100" dirty="0"/>
                <a:t>C</a:t>
              </a:r>
              <a:endParaRPr lang="ja-JP" altLang="en-US" sz="2100" dirty="0"/>
            </a:p>
          </p:txBody>
        </p:sp>
      </p:grpSp>
      <p:sp>
        <p:nvSpPr>
          <p:cNvPr id="80" name="テキスト ボックス 79">
            <a:extLst>
              <a:ext uri="{FF2B5EF4-FFF2-40B4-BE49-F238E27FC236}">
                <a16:creationId xmlns:a16="http://schemas.microsoft.com/office/drawing/2014/main" id="{628BB5C5-558E-75F0-FF3B-A8A8321DB447}"/>
              </a:ext>
            </a:extLst>
          </p:cNvPr>
          <p:cNvSpPr txBox="1"/>
          <p:nvPr/>
        </p:nvSpPr>
        <p:spPr>
          <a:xfrm>
            <a:off x="2907024" y="1467752"/>
            <a:ext cx="1903526" cy="400110"/>
          </a:xfrm>
          <a:prstGeom prst="rect">
            <a:avLst/>
          </a:prstGeom>
          <a:solidFill>
            <a:schemeClr val="bg1"/>
          </a:solidFill>
        </p:spPr>
        <p:txBody>
          <a:bodyPr wrap="square" rtlCol="0">
            <a:spAutoFit/>
          </a:bodyPr>
          <a:lstStyle/>
          <a:p>
            <a:r>
              <a:rPr kumimoji="1" lang="ja-JP" altLang="en-US" sz="2000" dirty="0"/>
              <a:t>軸ベクトル</a:t>
            </a:r>
          </a:p>
        </p:txBody>
      </p:sp>
      <p:sp>
        <p:nvSpPr>
          <p:cNvPr id="74" name="平行四辺形 73"/>
          <p:cNvSpPr/>
          <p:nvPr/>
        </p:nvSpPr>
        <p:spPr>
          <a:xfrm>
            <a:off x="5191680" y="2543776"/>
            <a:ext cx="1816343" cy="162327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cxnSp>
        <p:nvCxnSpPr>
          <p:cNvPr id="81" name="直線コネクタ 80"/>
          <p:cNvCxnSpPr/>
          <p:nvPr/>
        </p:nvCxnSpPr>
        <p:spPr>
          <a:xfrm flipV="1">
            <a:off x="5586847" y="1885114"/>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V="1">
            <a:off x="7008022" y="1885114"/>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p:nvCxnSpPr>
        <p:spPr>
          <a:xfrm>
            <a:off x="6421375" y="1885114"/>
            <a:ext cx="1421176"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p:nvCxnSpPr>
        <p:spPr>
          <a:xfrm flipV="1">
            <a:off x="6590758" y="3508384"/>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flipV="1">
            <a:off x="7403190" y="1885114"/>
            <a:ext cx="439361" cy="162327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楕円 85"/>
          <p:cNvSpPr/>
          <p:nvPr/>
        </p:nvSpPr>
        <p:spPr>
          <a:xfrm>
            <a:off x="6590759" y="2993144"/>
            <a:ext cx="123940" cy="1239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cxnSp>
        <p:nvCxnSpPr>
          <p:cNvPr id="87" name="直線矢印コネクタ 86"/>
          <p:cNvCxnSpPr/>
          <p:nvPr/>
        </p:nvCxnSpPr>
        <p:spPr>
          <a:xfrm flipV="1">
            <a:off x="6632072" y="692696"/>
            <a:ext cx="12394" cy="2362419"/>
          </a:xfrm>
          <a:prstGeom prst="straightConnector1">
            <a:avLst/>
          </a:prstGeom>
          <a:ln w="19050">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88" name="直線矢印コネクタ 87"/>
          <p:cNvCxnSpPr/>
          <p:nvPr/>
        </p:nvCxnSpPr>
        <p:spPr>
          <a:xfrm flipH="1" flipV="1">
            <a:off x="4622942" y="2815959"/>
            <a:ext cx="2021524" cy="243285"/>
          </a:xfrm>
          <a:prstGeom prst="straightConnector1">
            <a:avLst/>
          </a:prstGeom>
          <a:ln w="19050">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89" name="直線矢印コネクタ 88"/>
          <p:cNvCxnSpPr/>
          <p:nvPr/>
        </p:nvCxnSpPr>
        <p:spPr>
          <a:xfrm>
            <a:off x="6646971" y="3052609"/>
            <a:ext cx="1597436" cy="631399"/>
          </a:xfrm>
          <a:prstGeom prst="straightConnector1">
            <a:avLst/>
          </a:prstGeom>
          <a:ln w="19050">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sp>
        <p:nvSpPr>
          <p:cNvPr id="93" name="正方形/長方形 92"/>
          <p:cNvSpPr/>
          <p:nvPr/>
        </p:nvSpPr>
        <p:spPr>
          <a:xfrm>
            <a:off x="4245111" y="2707430"/>
            <a:ext cx="348172" cy="415498"/>
          </a:xfrm>
          <a:prstGeom prst="rect">
            <a:avLst/>
          </a:prstGeom>
        </p:spPr>
        <p:txBody>
          <a:bodyPr wrap="none">
            <a:spAutoFit/>
          </a:bodyPr>
          <a:lstStyle/>
          <a:p>
            <a:r>
              <a:rPr lang="en-US" altLang="ja-JP" sz="2100" b="1" i="1" dirty="0"/>
              <a:t>A</a:t>
            </a:r>
            <a:endParaRPr lang="ja-JP" altLang="en-US" sz="2100" i="1" dirty="0"/>
          </a:p>
        </p:txBody>
      </p:sp>
      <p:sp>
        <p:nvSpPr>
          <p:cNvPr id="94" name="正方形/長方形 93"/>
          <p:cNvSpPr/>
          <p:nvPr/>
        </p:nvSpPr>
        <p:spPr>
          <a:xfrm>
            <a:off x="8257586" y="3570031"/>
            <a:ext cx="335348" cy="415498"/>
          </a:xfrm>
          <a:prstGeom prst="rect">
            <a:avLst/>
          </a:prstGeom>
        </p:spPr>
        <p:txBody>
          <a:bodyPr wrap="none">
            <a:spAutoFit/>
          </a:bodyPr>
          <a:lstStyle/>
          <a:p>
            <a:r>
              <a:rPr lang="en-US" altLang="ja-JP" sz="2100" b="1" i="1" dirty="0"/>
              <a:t>B</a:t>
            </a:r>
            <a:endParaRPr lang="ja-JP" altLang="en-US" sz="2100" i="1" dirty="0"/>
          </a:p>
        </p:txBody>
      </p:sp>
      <p:sp>
        <p:nvSpPr>
          <p:cNvPr id="95" name="正方形/長方形 94"/>
          <p:cNvSpPr/>
          <p:nvPr/>
        </p:nvSpPr>
        <p:spPr>
          <a:xfrm>
            <a:off x="6468405" y="298674"/>
            <a:ext cx="327334" cy="415498"/>
          </a:xfrm>
          <a:prstGeom prst="rect">
            <a:avLst/>
          </a:prstGeom>
        </p:spPr>
        <p:txBody>
          <a:bodyPr wrap="none">
            <a:spAutoFit/>
          </a:bodyPr>
          <a:lstStyle/>
          <a:p>
            <a:r>
              <a:rPr lang="en-US" altLang="ja-JP" sz="2100" b="1" i="1" dirty="0"/>
              <a:t>C</a:t>
            </a:r>
            <a:endParaRPr lang="ja-JP" altLang="en-US" sz="2100" i="1" dirty="0"/>
          </a:p>
        </p:txBody>
      </p:sp>
      <p:sp>
        <p:nvSpPr>
          <p:cNvPr id="99" name="平行四辺形 98"/>
          <p:cNvSpPr/>
          <p:nvPr/>
        </p:nvSpPr>
        <p:spPr>
          <a:xfrm>
            <a:off x="5004048" y="2420888"/>
            <a:ext cx="1816343" cy="1623270"/>
          </a:xfrm>
          <a:prstGeom prst="parallelogram">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0" name="平行四辺形 99"/>
          <p:cNvSpPr/>
          <p:nvPr/>
        </p:nvSpPr>
        <p:spPr>
          <a:xfrm>
            <a:off x="4788024" y="2276872"/>
            <a:ext cx="1816343" cy="1623270"/>
          </a:xfrm>
          <a:prstGeom prst="parallelogram">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grpSp>
        <p:nvGrpSpPr>
          <p:cNvPr id="3" name="グループ化 2"/>
          <p:cNvGrpSpPr/>
          <p:nvPr/>
        </p:nvGrpSpPr>
        <p:grpSpPr>
          <a:xfrm>
            <a:off x="6776591" y="2037514"/>
            <a:ext cx="1251793" cy="2281932"/>
            <a:chOff x="6743158" y="2037514"/>
            <a:chExt cx="1251793" cy="2281932"/>
          </a:xfrm>
        </p:grpSpPr>
        <p:cxnSp>
          <p:nvCxnSpPr>
            <p:cNvPr id="101" name="直線コネクタ 100"/>
            <p:cNvCxnSpPr/>
            <p:nvPr/>
          </p:nvCxnSpPr>
          <p:spPr>
            <a:xfrm flipV="1">
              <a:off x="7160422" y="2037514"/>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直線コネクタ 101"/>
            <p:cNvCxnSpPr/>
            <p:nvPr/>
          </p:nvCxnSpPr>
          <p:spPr>
            <a:xfrm flipV="1">
              <a:off x="6743158" y="3660784"/>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直線コネクタ 102"/>
            <p:cNvCxnSpPr/>
            <p:nvPr/>
          </p:nvCxnSpPr>
          <p:spPr>
            <a:xfrm flipV="1">
              <a:off x="7555590" y="2037514"/>
              <a:ext cx="439361" cy="162327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直線コネクタ 103"/>
            <p:cNvCxnSpPr/>
            <p:nvPr/>
          </p:nvCxnSpPr>
          <p:spPr>
            <a:xfrm flipV="1">
              <a:off x="6752001" y="2685084"/>
              <a:ext cx="439361" cy="162327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5" name="グループ化 104"/>
          <p:cNvGrpSpPr/>
          <p:nvPr/>
        </p:nvGrpSpPr>
        <p:grpSpPr>
          <a:xfrm>
            <a:off x="6992615" y="2132856"/>
            <a:ext cx="1251793" cy="2281932"/>
            <a:chOff x="6743158" y="2037514"/>
            <a:chExt cx="1251793" cy="2281932"/>
          </a:xfrm>
        </p:grpSpPr>
        <p:cxnSp>
          <p:nvCxnSpPr>
            <p:cNvPr id="106" name="直線コネクタ 105"/>
            <p:cNvCxnSpPr/>
            <p:nvPr/>
          </p:nvCxnSpPr>
          <p:spPr>
            <a:xfrm flipV="1">
              <a:off x="7160422" y="2037514"/>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直線コネクタ 106"/>
            <p:cNvCxnSpPr/>
            <p:nvPr/>
          </p:nvCxnSpPr>
          <p:spPr>
            <a:xfrm flipV="1">
              <a:off x="6743158" y="3660784"/>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直線コネクタ 107"/>
            <p:cNvCxnSpPr/>
            <p:nvPr/>
          </p:nvCxnSpPr>
          <p:spPr>
            <a:xfrm flipV="1">
              <a:off x="7555590" y="2037514"/>
              <a:ext cx="439361" cy="162327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直線コネクタ 108"/>
            <p:cNvCxnSpPr/>
            <p:nvPr/>
          </p:nvCxnSpPr>
          <p:spPr>
            <a:xfrm flipV="1">
              <a:off x="6752001" y="2685084"/>
              <a:ext cx="439361" cy="162327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0" name="直線コネクタ 109"/>
          <p:cNvCxnSpPr/>
          <p:nvPr/>
        </p:nvCxnSpPr>
        <p:spPr>
          <a:xfrm flipV="1">
            <a:off x="5556656" y="1484784"/>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直線コネクタ 110"/>
          <p:cNvCxnSpPr/>
          <p:nvPr/>
        </p:nvCxnSpPr>
        <p:spPr>
          <a:xfrm flipV="1">
            <a:off x="6977831" y="1484784"/>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直線コネクタ 111"/>
          <p:cNvCxnSpPr/>
          <p:nvPr/>
        </p:nvCxnSpPr>
        <p:spPr>
          <a:xfrm>
            <a:off x="6391184" y="1484784"/>
            <a:ext cx="1421176"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直線コネクタ 112"/>
          <p:cNvCxnSpPr/>
          <p:nvPr/>
        </p:nvCxnSpPr>
        <p:spPr>
          <a:xfrm>
            <a:off x="5560097" y="2140733"/>
            <a:ext cx="1421176"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直線コネクタ 113"/>
          <p:cNvCxnSpPr/>
          <p:nvPr/>
        </p:nvCxnSpPr>
        <p:spPr>
          <a:xfrm flipV="1">
            <a:off x="5508104" y="1042146"/>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線コネクタ 114"/>
          <p:cNvCxnSpPr/>
          <p:nvPr/>
        </p:nvCxnSpPr>
        <p:spPr>
          <a:xfrm flipV="1">
            <a:off x="6929279" y="1042146"/>
            <a:ext cx="834528" cy="6586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線コネクタ 115"/>
          <p:cNvCxnSpPr/>
          <p:nvPr/>
        </p:nvCxnSpPr>
        <p:spPr>
          <a:xfrm>
            <a:off x="6342632" y="1042146"/>
            <a:ext cx="1421176"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直線コネクタ 116"/>
          <p:cNvCxnSpPr/>
          <p:nvPr/>
        </p:nvCxnSpPr>
        <p:spPr>
          <a:xfrm>
            <a:off x="5511545" y="1698095"/>
            <a:ext cx="1421176"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9" name="テキスト ボックス 118">
            <a:extLst>
              <a:ext uri="{FF2B5EF4-FFF2-40B4-BE49-F238E27FC236}">
                <a16:creationId xmlns:a16="http://schemas.microsoft.com/office/drawing/2014/main" id="{EE15FE7A-B86B-C6C6-959C-C7E2A53F1CA3}"/>
              </a:ext>
            </a:extLst>
          </p:cNvPr>
          <p:cNvSpPr txBox="1"/>
          <p:nvPr/>
        </p:nvSpPr>
        <p:spPr>
          <a:xfrm>
            <a:off x="469762" y="4097054"/>
            <a:ext cx="8206694" cy="2644314"/>
          </a:xfrm>
          <a:prstGeom prst="rect">
            <a:avLst/>
          </a:prstGeom>
          <a:noFill/>
        </p:spPr>
        <p:txBody>
          <a:bodyPr wrap="square" rtlCol="0">
            <a:spAutoFit/>
          </a:bodyPr>
          <a:lstStyle/>
          <a:p>
            <a:pPr>
              <a:lnSpc>
                <a:spcPts val="2500"/>
              </a:lnSpc>
            </a:pPr>
            <a:r>
              <a:rPr kumimoji="1" lang="en-US" altLang="ja-JP" dirty="0"/>
              <a:t>2</a:t>
            </a:r>
            <a:r>
              <a:rPr kumimoji="1" lang="ja-JP" altLang="en-US" dirty="0"/>
              <a:t>．の定義</a:t>
            </a:r>
            <a:r>
              <a:rPr kumimoji="1" lang="en-US" altLang="ja-JP" dirty="0"/>
              <a:t>(</a:t>
            </a:r>
            <a:r>
              <a:rPr kumimoji="1" lang="ja-JP" altLang="en-US" dirty="0"/>
              <a:t>面で考える）による結晶</a:t>
            </a:r>
          </a:p>
          <a:p>
            <a:pPr marL="176213" indent="-176213">
              <a:lnSpc>
                <a:spcPts val="2500"/>
              </a:lnSpc>
              <a:spcBef>
                <a:spcPts val="1000"/>
              </a:spcBef>
            </a:pPr>
            <a:r>
              <a:rPr kumimoji="1" lang="en-US" altLang="ja-JP" b="1" i="1" dirty="0"/>
              <a:t>A, B, C</a:t>
            </a:r>
            <a:r>
              <a:rPr kumimoji="1" lang="en-US" altLang="ja-JP" dirty="0"/>
              <a:t> =</a:t>
            </a:r>
            <a:r>
              <a:rPr kumimoji="1" lang="ja-JP" altLang="en-US" dirty="0"/>
              <a:t>格子面の軸ベクトル</a:t>
            </a:r>
            <a:br>
              <a:rPr kumimoji="1" lang="ja-JP" altLang="en-US" dirty="0"/>
            </a:br>
            <a:r>
              <a:rPr kumimoji="1" lang="ja-JP" altLang="en-US" dirty="0"/>
              <a:t>軸ベクトル </a:t>
            </a:r>
            <a:r>
              <a:rPr kumimoji="1" lang="en-US" altLang="ja-JP" dirty="0"/>
              <a:t>=</a:t>
            </a:r>
            <a:r>
              <a:rPr kumimoji="1" lang="ja-JP" altLang="en-US" dirty="0"/>
              <a:t>面に垂直な方向を持ち、面間隔の逆数の大きさを持つベクトル</a:t>
            </a:r>
            <a:endParaRPr kumimoji="1" lang="en-US" altLang="ja-JP" dirty="0"/>
          </a:p>
          <a:p>
            <a:pPr>
              <a:lnSpc>
                <a:spcPts val="2500"/>
              </a:lnSpc>
              <a:spcBef>
                <a:spcPts val="1000"/>
              </a:spcBef>
            </a:pPr>
            <a:r>
              <a:rPr kumimoji="1" lang="ja-JP" altLang="en-US" dirty="0"/>
              <a:t>格子面の位置ベクトル　　</a:t>
            </a:r>
            <a:r>
              <a:rPr kumimoji="1" lang="en-US" altLang="ja-JP" b="1" i="1" dirty="0"/>
              <a:t>K</a:t>
            </a:r>
            <a:r>
              <a:rPr kumimoji="1" lang="ja-JP" altLang="en-US" b="1" dirty="0"/>
              <a:t>　＝　ｈ</a:t>
            </a:r>
            <a:r>
              <a:rPr kumimoji="1" lang="en-US" altLang="ja-JP" b="1" i="1" dirty="0"/>
              <a:t>A</a:t>
            </a:r>
            <a:r>
              <a:rPr kumimoji="1" lang="ja-JP" altLang="en-US" b="1" dirty="0"/>
              <a:t>　＋　ｋ</a:t>
            </a:r>
            <a:r>
              <a:rPr kumimoji="1" lang="en-US" altLang="ja-JP" b="1" i="1" dirty="0"/>
              <a:t>B</a:t>
            </a:r>
            <a:r>
              <a:rPr kumimoji="1" lang="ja-JP" altLang="en-US" b="1" dirty="0"/>
              <a:t>　＋　ｌ</a:t>
            </a:r>
            <a:r>
              <a:rPr kumimoji="1" lang="en-US" altLang="ja-JP" b="1" i="1" dirty="0"/>
              <a:t>C</a:t>
            </a:r>
            <a:endParaRPr kumimoji="1" lang="ja-JP" altLang="en-US" b="1" i="1" dirty="0"/>
          </a:p>
          <a:p>
            <a:pPr>
              <a:lnSpc>
                <a:spcPts val="2000"/>
              </a:lnSpc>
            </a:pPr>
            <a:r>
              <a:rPr kumimoji="1" lang="ja-JP" altLang="en-US" dirty="0"/>
              <a:t>　　　　　　　</a:t>
            </a:r>
            <a:r>
              <a:rPr kumimoji="1" lang="en-US" altLang="ja-JP" dirty="0"/>
              <a:t>	</a:t>
            </a:r>
            <a:r>
              <a:rPr kumimoji="1" lang="ja-JP" altLang="en-US" dirty="0"/>
              <a:t>↓</a:t>
            </a:r>
          </a:p>
          <a:p>
            <a:pPr marL="444500">
              <a:lnSpc>
                <a:spcPts val="2400"/>
              </a:lnSpc>
            </a:pPr>
            <a:r>
              <a:rPr kumimoji="1" lang="ja-JP" altLang="en-US" dirty="0"/>
              <a:t>面の集合で考える；　面の繰り返し</a:t>
            </a:r>
            <a:endParaRPr kumimoji="1" lang="en-US" altLang="ja-JP" dirty="0"/>
          </a:p>
          <a:p>
            <a:pPr>
              <a:lnSpc>
                <a:spcPts val="2500"/>
              </a:lnSpc>
              <a:spcBef>
                <a:spcPts val="1000"/>
              </a:spcBef>
            </a:pPr>
            <a:r>
              <a:rPr kumimoji="1" lang="en-US" altLang="ja-JP" b="1" i="1" dirty="0"/>
              <a:t>K</a:t>
            </a:r>
            <a:r>
              <a:rPr kumimoji="1" lang="ja-JP" altLang="en-US" dirty="0"/>
              <a:t>で組み立てられる空間 </a:t>
            </a:r>
            <a:r>
              <a:rPr kumimoji="1" lang="en-US" altLang="ja-JP" dirty="0"/>
              <a:t>= </a:t>
            </a:r>
            <a:r>
              <a:rPr kumimoji="1" lang="ja-JP" altLang="en-US" dirty="0"/>
              <a:t>逆格子 </a:t>
            </a:r>
            <a:r>
              <a:rPr kumimoji="1" lang="en-US" altLang="ja-JP" dirty="0"/>
              <a:t>= </a:t>
            </a:r>
            <a:r>
              <a:rPr kumimoji="1" lang="en-US" altLang="ja-JP" b="1" i="1" dirty="0"/>
              <a:t>A, B, C</a:t>
            </a:r>
            <a:r>
              <a:rPr kumimoji="1" lang="ja-JP" altLang="en-US" dirty="0"/>
              <a:t>の各軸ベクトルが作る面で囲まれた格子 </a:t>
            </a:r>
          </a:p>
        </p:txBody>
      </p:sp>
      <p:sp>
        <p:nvSpPr>
          <p:cNvPr id="4" name="テキスト ボックス 3">
            <a:extLst>
              <a:ext uri="{FF2B5EF4-FFF2-40B4-BE49-F238E27FC236}">
                <a16:creationId xmlns:a16="http://schemas.microsoft.com/office/drawing/2014/main" id="{0FDE2DF7-45B0-75DB-794E-9A33833EB05C}"/>
              </a:ext>
            </a:extLst>
          </p:cNvPr>
          <p:cNvSpPr txBox="1"/>
          <p:nvPr/>
        </p:nvSpPr>
        <p:spPr>
          <a:xfrm>
            <a:off x="7740739" y="3900142"/>
            <a:ext cx="1581733" cy="646331"/>
          </a:xfrm>
          <a:prstGeom prst="rect">
            <a:avLst/>
          </a:prstGeom>
          <a:noFill/>
        </p:spPr>
        <p:txBody>
          <a:bodyPr wrap="square" rtlCol="0">
            <a:spAutoFit/>
          </a:bodyPr>
          <a:lstStyle/>
          <a:p>
            <a:pPr marL="182563" indent="-182563"/>
            <a:r>
              <a:rPr kumimoji="1" lang="en-US" altLang="ja-JP" dirty="0"/>
              <a:t>|</a:t>
            </a:r>
            <a:r>
              <a:rPr kumimoji="1" lang="en-US" altLang="ja-JP" b="1" i="1" dirty="0"/>
              <a:t>C</a:t>
            </a:r>
            <a:r>
              <a:rPr kumimoji="1" lang="en-US" altLang="ja-JP" dirty="0"/>
              <a:t>|</a:t>
            </a:r>
            <a:r>
              <a:rPr lang="ja-JP" altLang="en-US" dirty="0"/>
              <a:t> </a:t>
            </a:r>
            <a:r>
              <a:rPr lang="en-US" altLang="ja-JP" dirty="0"/>
              <a:t>=</a:t>
            </a:r>
            <a:r>
              <a:rPr lang="ja-JP" altLang="en-US" dirty="0"/>
              <a:t> 面</a:t>
            </a:r>
            <a:r>
              <a:rPr lang="en-US" altLang="ja-JP" b="1" i="1" dirty="0"/>
              <a:t>C</a:t>
            </a:r>
            <a:r>
              <a:rPr lang="ja-JP" altLang="en-US" dirty="0"/>
              <a:t>の</a:t>
            </a:r>
            <a:br>
              <a:rPr lang="en-US" altLang="ja-JP" dirty="0"/>
            </a:br>
            <a:r>
              <a:rPr lang="ja-JP" altLang="en-US" dirty="0"/>
              <a:t>間隔の逆数</a:t>
            </a:r>
            <a:endParaRPr kumimoji="1" lang="ja-JP" altLang="en-US" baseline="-25000" dirty="0"/>
          </a:p>
        </p:txBody>
      </p:sp>
      <p:sp>
        <p:nvSpPr>
          <p:cNvPr id="5" name="テキスト ボックス 4">
            <a:extLst>
              <a:ext uri="{FF2B5EF4-FFF2-40B4-BE49-F238E27FC236}">
                <a16:creationId xmlns:a16="http://schemas.microsoft.com/office/drawing/2014/main" id="{FC07D9F4-1584-D3D7-6E8F-BE554740BDA2}"/>
              </a:ext>
            </a:extLst>
          </p:cNvPr>
          <p:cNvSpPr txBox="1"/>
          <p:nvPr/>
        </p:nvSpPr>
        <p:spPr>
          <a:xfrm>
            <a:off x="6714699" y="195715"/>
            <a:ext cx="1581733" cy="646331"/>
          </a:xfrm>
          <a:prstGeom prst="rect">
            <a:avLst/>
          </a:prstGeom>
          <a:noFill/>
        </p:spPr>
        <p:txBody>
          <a:bodyPr wrap="square" rtlCol="0">
            <a:spAutoFit/>
          </a:bodyPr>
          <a:lstStyle/>
          <a:p>
            <a:pPr marL="182563" indent="-182563"/>
            <a:r>
              <a:rPr kumimoji="1" lang="en-US" altLang="ja-JP" dirty="0"/>
              <a:t>|</a:t>
            </a:r>
            <a:r>
              <a:rPr kumimoji="1" lang="en-US" altLang="ja-JP" b="1" i="1" dirty="0"/>
              <a:t>C</a:t>
            </a:r>
            <a:r>
              <a:rPr kumimoji="1" lang="en-US" altLang="ja-JP" dirty="0"/>
              <a:t>|</a:t>
            </a:r>
            <a:r>
              <a:rPr lang="ja-JP" altLang="en-US" dirty="0"/>
              <a:t> </a:t>
            </a:r>
            <a:r>
              <a:rPr lang="en-US" altLang="ja-JP" dirty="0"/>
              <a:t>=</a:t>
            </a:r>
            <a:r>
              <a:rPr lang="ja-JP" altLang="en-US" dirty="0"/>
              <a:t> 面</a:t>
            </a:r>
            <a:r>
              <a:rPr lang="en-US" altLang="ja-JP" b="1" i="1" dirty="0"/>
              <a:t>C</a:t>
            </a:r>
            <a:r>
              <a:rPr lang="ja-JP" altLang="en-US" dirty="0"/>
              <a:t>の</a:t>
            </a:r>
            <a:br>
              <a:rPr lang="en-US" altLang="ja-JP" dirty="0"/>
            </a:br>
            <a:r>
              <a:rPr lang="ja-JP" altLang="en-US" dirty="0"/>
              <a:t>間隔の逆数</a:t>
            </a:r>
            <a:endParaRPr kumimoji="1" lang="ja-JP" altLang="en-US" baseline="-25000" dirty="0"/>
          </a:p>
        </p:txBody>
      </p:sp>
    </p:spTree>
    <p:extLst>
      <p:ext uri="{BB962C8B-B14F-4D97-AF65-F5344CB8AC3E}">
        <p14:creationId xmlns:p14="http://schemas.microsoft.com/office/powerpoint/2010/main" val="3169974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628BB5C5-558E-75F0-FF3B-A8A8321DB447}"/>
              </a:ext>
            </a:extLst>
          </p:cNvPr>
          <p:cNvSpPr txBox="1"/>
          <p:nvPr/>
        </p:nvSpPr>
        <p:spPr>
          <a:xfrm>
            <a:off x="597330" y="985282"/>
            <a:ext cx="3758646" cy="400110"/>
          </a:xfrm>
          <a:prstGeom prst="rect">
            <a:avLst/>
          </a:prstGeom>
          <a:solidFill>
            <a:schemeClr val="bg1"/>
          </a:solidFill>
        </p:spPr>
        <p:txBody>
          <a:bodyPr wrap="square" rtlCol="0">
            <a:spAutoFit/>
          </a:bodyPr>
          <a:lstStyle/>
          <a:p>
            <a:r>
              <a:rPr kumimoji="1" lang="ja-JP" altLang="en-US" sz="2000" dirty="0"/>
              <a:t>並進ベクトルと軸ベクトルの関係</a:t>
            </a:r>
          </a:p>
        </p:txBody>
      </p:sp>
      <p:sp>
        <p:nvSpPr>
          <p:cNvPr id="10" name="テキスト ボックス 9">
            <a:extLst>
              <a:ext uri="{FF2B5EF4-FFF2-40B4-BE49-F238E27FC236}">
                <a16:creationId xmlns:a16="http://schemas.microsoft.com/office/drawing/2014/main" id="{B51391FB-13BE-C7B3-CCD3-C715A8D7AB5E}"/>
              </a:ext>
            </a:extLst>
          </p:cNvPr>
          <p:cNvSpPr txBox="1"/>
          <p:nvPr/>
        </p:nvSpPr>
        <p:spPr>
          <a:xfrm>
            <a:off x="597330" y="1628800"/>
            <a:ext cx="4954388" cy="2450543"/>
          </a:xfrm>
          <a:prstGeom prst="rect">
            <a:avLst/>
          </a:prstGeom>
          <a:noFill/>
        </p:spPr>
        <p:txBody>
          <a:bodyPr wrap="square" rtlCol="0">
            <a:spAutoFit/>
          </a:bodyPr>
          <a:lstStyle/>
          <a:p>
            <a:pPr>
              <a:lnSpc>
                <a:spcPts val="3600"/>
              </a:lnSpc>
              <a:spcBef>
                <a:spcPts val="800"/>
              </a:spcBef>
            </a:pPr>
            <a:r>
              <a:rPr lang="en-US" altLang="ja-JP" sz="2000" b="1" i="1" dirty="0"/>
              <a:t>H</a:t>
            </a:r>
            <a:r>
              <a:rPr lang="ja-JP" altLang="en-US" sz="2000" dirty="0"/>
              <a:t>、</a:t>
            </a:r>
            <a:r>
              <a:rPr lang="en-US" altLang="ja-JP" sz="2000" b="1" i="1" dirty="0"/>
              <a:t>K</a:t>
            </a:r>
            <a:r>
              <a:rPr lang="ja-JP" altLang="en-US" sz="2000" dirty="0"/>
              <a:t>とも繰り返し構造　＝　周期性がある</a:t>
            </a:r>
          </a:p>
          <a:p>
            <a:pPr>
              <a:lnSpc>
                <a:spcPts val="3600"/>
              </a:lnSpc>
            </a:pPr>
            <a:r>
              <a:rPr lang="ja-JP" altLang="en-US" sz="2000" dirty="0"/>
              <a:t>⇒　周期関数</a:t>
            </a:r>
            <a:r>
              <a:rPr lang="en-US" altLang="ja-JP" sz="2000" dirty="0"/>
              <a:t> </a:t>
            </a:r>
            <a:r>
              <a:rPr lang="ja-JP" altLang="en-US" sz="2000" dirty="0"/>
              <a:t>＝</a:t>
            </a:r>
            <a:r>
              <a:rPr lang="en-US" altLang="ja-JP" sz="2000" dirty="0"/>
              <a:t> Fourier </a:t>
            </a:r>
            <a:r>
              <a:rPr lang="ja-JP" altLang="en-US" sz="2000" dirty="0"/>
              <a:t>変換されうる</a:t>
            </a:r>
            <a:endParaRPr lang="en-US" altLang="ja-JP" sz="2000" dirty="0"/>
          </a:p>
          <a:p>
            <a:pPr>
              <a:lnSpc>
                <a:spcPts val="3600"/>
              </a:lnSpc>
              <a:spcBef>
                <a:spcPts val="800"/>
              </a:spcBef>
            </a:pPr>
            <a:r>
              <a:rPr lang="ja-JP" altLang="en-US" sz="2000" dirty="0"/>
              <a:t>格子点のベクトル　</a:t>
            </a:r>
            <a:r>
              <a:rPr lang="en-US" altLang="ja-JP" sz="2000" b="1" i="1" dirty="0"/>
              <a:t>H</a:t>
            </a:r>
            <a:r>
              <a:rPr lang="en-US" altLang="ja-JP" sz="2000" dirty="0"/>
              <a:t> </a:t>
            </a:r>
            <a:r>
              <a:rPr lang="ja-JP" altLang="en-US" sz="2000" dirty="0"/>
              <a:t>＝　</a:t>
            </a:r>
            <a:r>
              <a:rPr lang="en-US" altLang="ja-JP" sz="2000" dirty="0"/>
              <a:t>p</a:t>
            </a:r>
            <a:r>
              <a:rPr lang="ja-JP" altLang="en-US" sz="2000" b="1" i="1" dirty="0"/>
              <a:t>ａ</a:t>
            </a:r>
            <a:r>
              <a:rPr lang="ja-JP" altLang="en-US" sz="2000" dirty="0"/>
              <a:t>　＋　</a:t>
            </a:r>
            <a:r>
              <a:rPr lang="en-US" altLang="ja-JP" sz="2000" dirty="0"/>
              <a:t>q</a:t>
            </a:r>
            <a:r>
              <a:rPr lang="ja-JP" altLang="en-US" sz="2000" b="1" i="1" dirty="0"/>
              <a:t>ｂ</a:t>
            </a:r>
            <a:r>
              <a:rPr lang="ja-JP" altLang="en-US" sz="2000" dirty="0"/>
              <a:t>　＋　</a:t>
            </a:r>
            <a:r>
              <a:rPr lang="en-US" altLang="ja-JP" sz="2000" dirty="0"/>
              <a:t>r</a:t>
            </a:r>
            <a:r>
              <a:rPr lang="ja-JP" altLang="en-US" sz="2000" b="1" i="1" dirty="0"/>
              <a:t>ｃ</a:t>
            </a:r>
          </a:p>
          <a:p>
            <a:pPr>
              <a:lnSpc>
                <a:spcPts val="3600"/>
              </a:lnSpc>
            </a:pPr>
            <a:r>
              <a:rPr lang="ja-JP" altLang="en-US" sz="2000" dirty="0"/>
              <a:t>　　↓　</a:t>
            </a:r>
            <a:r>
              <a:rPr lang="en-US" altLang="ja-JP" sz="2000" dirty="0"/>
              <a:t>Fourier </a:t>
            </a:r>
            <a:r>
              <a:rPr lang="ja-JP" altLang="en-US" sz="2000" dirty="0"/>
              <a:t>変換</a:t>
            </a:r>
          </a:p>
          <a:p>
            <a:pPr>
              <a:lnSpc>
                <a:spcPts val="3600"/>
              </a:lnSpc>
            </a:pPr>
            <a:r>
              <a:rPr lang="ja-JP" altLang="en-US" sz="2000" dirty="0"/>
              <a:t>格子面のベクトル　</a:t>
            </a:r>
            <a:r>
              <a:rPr lang="en-US" altLang="ja-JP" sz="2000" b="1" i="1" dirty="0"/>
              <a:t>K</a:t>
            </a:r>
            <a:r>
              <a:rPr lang="en-US" altLang="ja-JP" sz="2000" dirty="0"/>
              <a:t> </a:t>
            </a:r>
            <a:r>
              <a:rPr lang="ja-JP" altLang="en-US" sz="2000" dirty="0"/>
              <a:t>＝　ｈ</a:t>
            </a:r>
            <a:r>
              <a:rPr lang="en-US" altLang="ja-JP" sz="2000" b="1" i="1" dirty="0"/>
              <a:t>A</a:t>
            </a:r>
            <a:r>
              <a:rPr lang="ja-JP" altLang="en-US" sz="2000" dirty="0"/>
              <a:t>　＋　ｋ</a:t>
            </a:r>
            <a:r>
              <a:rPr lang="en-US" altLang="ja-JP" sz="2000" b="1" i="1" dirty="0"/>
              <a:t>B</a:t>
            </a:r>
            <a:r>
              <a:rPr lang="ja-JP" altLang="en-US" sz="2000" dirty="0"/>
              <a:t>　＋　ｌ</a:t>
            </a:r>
            <a:r>
              <a:rPr lang="en-US" altLang="ja-JP" sz="2000" b="1" i="1" dirty="0"/>
              <a:t>C</a:t>
            </a:r>
          </a:p>
        </p:txBody>
      </p:sp>
      <p:sp>
        <p:nvSpPr>
          <p:cNvPr id="2" name="Rectangle 2">
            <a:extLst>
              <a:ext uri="{FF2B5EF4-FFF2-40B4-BE49-F238E27FC236}">
                <a16:creationId xmlns:a16="http://schemas.microsoft.com/office/drawing/2014/main" id="{A0D7FF57-FDA6-3F2F-0655-196137E14BE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3" name="オブジェクト 2">
            <a:extLst>
              <a:ext uri="{FF2B5EF4-FFF2-40B4-BE49-F238E27FC236}">
                <a16:creationId xmlns:a16="http://schemas.microsoft.com/office/drawing/2014/main" id="{93CF8684-54F4-09B5-41B6-5E22C4CBE64A}"/>
              </a:ext>
            </a:extLst>
          </p:cNvPr>
          <p:cNvGraphicFramePr>
            <a:graphicFrameLocks noChangeAspect="1"/>
          </p:cNvGraphicFramePr>
          <p:nvPr>
            <p:extLst>
              <p:ext uri="{D42A27DB-BD31-4B8C-83A1-F6EECF244321}">
                <p14:modId xmlns:p14="http://schemas.microsoft.com/office/powerpoint/2010/main" val="3654769195"/>
              </p:ext>
            </p:extLst>
          </p:nvPr>
        </p:nvGraphicFramePr>
        <p:xfrm>
          <a:off x="1547664" y="4293096"/>
          <a:ext cx="1656184" cy="2058170"/>
        </p:xfrm>
        <a:graphic>
          <a:graphicData uri="http://schemas.openxmlformats.org/presentationml/2006/ole">
            <mc:AlternateContent xmlns:mc="http://schemas.openxmlformats.org/markup-compatibility/2006">
              <mc:Choice xmlns:v="urn:schemas-microsoft-com:vml" Requires="v">
                <p:oleObj r:id="rId2" imgW="939800" imgH="1219200" progId="Equation.3">
                  <p:embed/>
                </p:oleObj>
              </mc:Choice>
              <mc:Fallback>
                <p:oleObj r:id="rId2" imgW="939800" imgH="1219200" progId="Equation.3">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4293096"/>
                        <a:ext cx="1656184" cy="2058170"/>
                      </a:xfrm>
                      <a:prstGeom prst="rect">
                        <a:avLst/>
                      </a:prstGeom>
                      <a:noFill/>
                    </p:spPr>
                  </p:pic>
                </p:oleObj>
              </mc:Fallback>
            </mc:AlternateContent>
          </a:graphicData>
        </a:graphic>
      </p:graphicFrame>
      <p:sp>
        <p:nvSpPr>
          <p:cNvPr id="12" name="テキスト ボックス 11">
            <a:extLst>
              <a:ext uri="{FF2B5EF4-FFF2-40B4-BE49-F238E27FC236}">
                <a16:creationId xmlns:a16="http://schemas.microsoft.com/office/drawing/2014/main" id="{D6A72550-88FB-2E6A-A37F-C2E38F177E95}"/>
              </a:ext>
            </a:extLst>
          </p:cNvPr>
          <p:cNvSpPr txBox="1"/>
          <p:nvPr/>
        </p:nvSpPr>
        <p:spPr>
          <a:xfrm>
            <a:off x="-129716" y="-27384"/>
            <a:ext cx="3909628" cy="981487"/>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1</a:t>
            </a:r>
            <a:r>
              <a:rPr kumimoji="1" lang="ja-JP" altLang="en-US" sz="2000" dirty="0"/>
              <a:t>．結晶の定義</a:t>
            </a:r>
          </a:p>
          <a:p>
            <a:pPr algn="ctr">
              <a:lnSpc>
                <a:spcPts val="3600"/>
              </a:lnSpc>
            </a:pPr>
            <a:endParaRPr kumimoji="1" lang="ja-JP" altLang="en-US" sz="2400" dirty="0"/>
          </a:p>
        </p:txBody>
      </p:sp>
      <p:sp>
        <p:nvSpPr>
          <p:cNvPr id="4" name="テキスト ボックス 3">
            <a:extLst>
              <a:ext uri="{FF2B5EF4-FFF2-40B4-BE49-F238E27FC236}">
                <a16:creationId xmlns:a16="http://schemas.microsoft.com/office/drawing/2014/main" id="{8AB5E0F6-9041-DD3D-3072-90B8552F1EC4}"/>
              </a:ext>
            </a:extLst>
          </p:cNvPr>
          <p:cNvSpPr txBox="1"/>
          <p:nvPr/>
        </p:nvSpPr>
        <p:spPr>
          <a:xfrm>
            <a:off x="3851920" y="4983627"/>
            <a:ext cx="4392488" cy="338554"/>
          </a:xfrm>
          <a:prstGeom prst="rect">
            <a:avLst/>
          </a:prstGeom>
          <a:noFill/>
        </p:spPr>
        <p:txBody>
          <a:bodyPr wrap="square" rtlCol="0">
            <a:spAutoFit/>
          </a:bodyPr>
          <a:lstStyle/>
          <a:p>
            <a:r>
              <a:rPr kumimoji="1" lang="ja-JP" altLang="en-US" sz="1600" dirty="0">
                <a:solidFill>
                  <a:srgbClr val="0070C0"/>
                </a:solidFill>
              </a:rPr>
              <a:t>逆格子をこの式だけで定義されてもわかるか！</a:t>
            </a:r>
          </a:p>
        </p:txBody>
      </p:sp>
    </p:spTree>
    <p:extLst>
      <p:ext uri="{BB962C8B-B14F-4D97-AF65-F5344CB8AC3E}">
        <p14:creationId xmlns:p14="http://schemas.microsoft.com/office/powerpoint/2010/main" val="1829930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EC8667D-88D3-46A5-8221-C52C3BCEEC82}"/>
              </a:ext>
            </a:extLst>
          </p:cNvPr>
          <p:cNvSpPr>
            <a:spLocks noGrp="1"/>
          </p:cNvSpPr>
          <p:nvPr>
            <p:ph type="sldNum" sz="quarter" idx="12"/>
          </p:nvPr>
        </p:nvSpPr>
        <p:spPr>
          <a:xfrm>
            <a:off x="6974904" y="6448251"/>
            <a:ext cx="2133600" cy="365125"/>
          </a:xfrm>
        </p:spPr>
        <p:txBody>
          <a:bodyPr/>
          <a:lstStyle/>
          <a:p>
            <a:fld id="{8A772B84-4B66-42F2-B6A4-7DD6241FCFC8}" type="slidenum">
              <a:rPr kumimoji="1" lang="ja-JP" altLang="en-US" smtClean="0"/>
              <a:t>7</a:t>
            </a:fld>
            <a:endParaRPr kumimoji="1" lang="ja-JP" altLang="en-US"/>
          </a:p>
        </p:txBody>
      </p:sp>
      <p:sp>
        <p:nvSpPr>
          <p:cNvPr id="10" name="楕円 9">
            <a:extLst>
              <a:ext uri="{FF2B5EF4-FFF2-40B4-BE49-F238E27FC236}">
                <a16:creationId xmlns:a16="http://schemas.microsoft.com/office/drawing/2014/main" id="{465E44D3-9E2F-4826-A940-3053E0640551}"/>
              </a:ext>
            </a:extLst>
          </p:cNvPr>
          <p:cNvSpPr/>
          <p:nvPr/>
        </p:nvSpPr>
        <p:spPr>
          <a:xfrm>
            <a:off x="1403648" y="285293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96629BB8-43C9-4773-8CF6-0CB928B50B28}"/>
              </a:ext>
            </a:extLst>
          </p:cNvPr>
          <p:cNvSpPr/>
          <p:nvPr/>
        </p:nvSpPr>
        <p:spPr>
          <a:xfrm>
            <a:off x="2123728" y="285293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4D4C123C-DC52-47B2-9A1B-DAEEAE09E58D}"/>
              </a:ext>
            </a:extLst>
          </p:cNvPr>
          <p:cNvSpPr/>
          <p:nvPr/>
        </p:nvSpPr>
        <p:spPr>
          <a:xfrm>
            <a:off x="1403648" y="357301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a:extLst>
              <a:ext uri="{FF2B5EF4-FFF2-40B4-BE49-F238E27FC236}">
                <a16:creationId xmlns:a16="http://schemas.microsoft.com/office/drawing/2014/main" id="{32A518D8-898A-4CF0-93FC-F28BE55C95E9}"/>
              </a:ext>
            </a:extLst>
          </p:cNvPr>
          <p:cNvSpPr/>
          <p:nvPr/>
        </p:nvSpPr>
        <p:spPr>
          <a:xfrm>
            <a:off x="2123728" y="357301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楕円 17">
            <a:extLst>
              <a:ext uri="{FF2B5EF4-FFF2-40B4-BE49-F238E27FC236}">
                <a16:creationId xmlns:a16="http://schemas.microsoft.com/office/drawing/2014/main" id="{4B4D0705-A309-45AC-8DC5-562FDF954927}"/>
              </a:ext>
            </a:extLst>
          </p:cNvPr>
          <p:cNvSpPr/>
          <p:nvPr/>
        </p:nvSpPr>
        <p:spPr>
          <a:xfrm>
            <a:off x="5220072" y="285293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19">
            <a:extLst>
              <a:ext uri="{FF2B5EF4-FFF2-40B4-BE49-F238E27FC236}">
                <a16:creationId xmlns:a16="http://schemas.microsoft.com/office/drawing/2014/main" id="{C61A8A9F-EB71-45D0-BAF3-FCA4F331DB99}"/>
              </a:ext>
            </a:extLst>
          </p:cNvPr>
          <p:cNvSpPr/>
          <p:nvPr/>
        </p:nvSpPr>
        <p:spPr>
          <a:xfrm>
            <a:off x="5940152" y="285293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a:extLst>
              <a:ext uri="{FF2B5EF4-FFF2-40B4-BE49-F238E27FC236}">
                <a16:creationId xmlns:a16="http://schemas.microsoft.com/office/drawing/2014/main" id="{B01907FD-BC19-4941-83A1-3A6C348BA78B}"/>
              </a:ext>
            </a:extLst>
          </p:cNvPr>
          <p:cNvSpPr/>
          <p:nvPr/>
        </p:nvSpPr>
        <p:spPr>
          <a:xfrm>
            <a:off x="5220072" y="357301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a:extLst>
              <a:ext uri="{FF2B5EF4-FFF2-40B4-BE49-F238E27FC236}">
                <a16:creationId xmlns:a16="http://schemas.microsoft.com/office/drawing/2014/main" id="{09CAB0FA-7DE8-4B0E-AE5F-123CEC4632F4}"/>
              </a:ext>
            </a:extLst>
          </p:cNvPr>
          <p:cNvSpPr/>
          <p:nvPr/>
        </p:nvSpPr>
        <p:spPr>
          <a:xfrm>
            <a:off x="5940152" y="357301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a:extLst>
              <a:ext uri="{FF2B5EF4-FFF2-40B4-BE49-F238E27FC236}">
                <a16:creationId xmlns:a16="http://schemas.microsoft.com/office/drawing/2014/main" id="{CD3EB25B-9E35-4E55-8DFA-C44895F58EEE}"/>
              </a:ext>
            </a:extLst>
          </p:cNvPr>
          <p:cNvSpPr/>
          <p:nvPr/>
        </p:nvSpPr>
        <p:spPr>
          <a:xfrm>
            <a:off x="5580112" y="3211091"/>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楕円 35">
            <a:extLst>
              <a:ext uri="{FF2B5EF4-FFF2-40B4-BE49-F238E27FC236}">
                <a16:creationId xmlns:a16="http://schemas.microsoft.com/office/drawing/2014/main" id="{867554F5-57C8-4341-8367-52E1A67D645E}"/>
              </a:ext>
            </a:extLst>
          </p:cNvPr>
          <p:cNvSpPr/>
          <p:nvPr/>
        </p:nvSpPr>
        <p:spPr>
          <a:xfrm>
            <a:off x="1403648" y="573325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楕円 37">
            <a:extLst>
              <a:ext uri="{FF2B5EF4-FFF2-40B4-BE49-F238E27FC236}">
                <a16:creationId xmlns:a16="http://schemas.microsoft.com/office/drawing/2014/main" id="{9420A024-303E-4426-852B-D24F06EE5EFA}"/>
              </a:ext>
            </a:extLst>
          </p:cNvPr>
          <p:cNvSpPr/>
          <p:nvPr/>
        </p:nvSpPr>
        <p:spPr>
          <a:xfrm>
            <a:off x="2123728" y="573325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a:extLst>
              <a:ext uri="{FF2B5EF4-FFF2-40B4-BE49-F238E27FC236}">
                <a16:creationId xmlns:a16="http://schemas.microsoft.com/office/drawing/2014/main" id="{D57D6C2E-A56F-47C2-B8B3-64E7D045F045}"/>
              </a:ext>
            </a:extLst>
          </p:cNvPr>
          <p:cNvSpPr/>
          <p:nvPr/>
        </p:nvSpPr>
        <p:spPr>
          <a:xfrm>
            <a:off x="1763688" y="5085184"/>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楕円 41">
            <a:extLst>
              <a:ext uri="{FF2B5EF4-FFF2-40B4-BE49-F238E27FC236}">
                <a16:creationId xmlns:a16="http://schemas.microsoft.com/office/drawing/2014/main" id="{DBAA0870-5A96-4F73-8EF8-AD7FC417A47B}"/>
              </a:ext>
            </a:extLst>
          </p:cNvPr>
          <p:cNvSpPr/>
          <p:nvPr/>
        </p:nvSpPr>
        <p:spPr>
          <a:xfrm>
            <a:off x="5220072" y="573325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a:extLst>
              <a:ext uri="{FF2B5EF4-FFF2-40B4-BE49-F238E27FC236}">
                <a16:creationId xmlns:a16="http://schemas.microsoft.com/office/drawing/2014/main" id="{ACA14C4F-A5FA-44BB-8D77-26C806AA247C}"/>
              </a:ext>
            </a:extLst>
          </p:cNvPr>
          <p:cNvSpPr/>
          <p:nvPr/>
        </p:nvSpPr>
        <p:spPr>
          <a:xfrm>
            <a:off x="5940152" y="573325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a:extLst>
              <a:ext uri="{FF2B5EF4-FFF2-40B4-BE49-F238E27FC236}">
                <a16:creationId xmlns:a16="http://schemas.microsoft.com/office/drawing/2014/main" id="{4E2FC39D-32B0-4C61-9D23-4B5A34352D56}"/>
              </a:ext>
            </a:extLst>
          </p:cNvPr>
          <p:cNvSpPr/>
          <p:nvPr/>
        </p:nvSpPr>
        <p:spPr>
          <a:xfrm>
            <a:off x="5580112" y="5085184"/>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a:extLst>
              <a:ext uri="{FF2B5EF4-FFF2-40B4-BE49-F238E27FC236}">
                <a16:creationId xmlns:a16="http://schemas.microsoft.com/office/drawing/2014/main" id="{CC2F95A3-4431-4674-816C-5D5E81DE9A79}"/>
              </a:ext>
            </a:extLst>
          </p:cNvPr>
          <p:cNvSpPr/>
          <p:nvPr/>
        </p:nvSpPr>
        <p:spPr>
          <a:xfrm>
            <a:off x="5580112" y="5445224"/>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矢印: 右 48">
            <a:extLst>
              <a:ext uri="{FF2B5EF4-FFF2-40B4-BE49-F238E27FC236}">
                <a16:creationId xmlns:a16="http://schemas.microsoft.com/office/drawing/2014/main" id="{70C5993D-6DF0-4088-9C32-06F40ABCC9BF}"/>
              </a:ext>
            </a:extLst>
          </p:cNvPr>
          <p:cNvSpPr/>
          <p:nvPr/>
        </p:nvSpPr>
        <p:spPr>
          <a:xfrm>
            <a:off x="3693815" y="3422923"/>
            <a:ext cx="432048" cy="360040"/>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矢印: 右 50">
            <a:extLst>
              <a:ext uri="{FF2B5EF4-FFF2-40B4-BE49-F238E27FC236}">
                <a16:creationId xmlns:a16="http://schemas.microsoft.com/office/drawing/2014/main" id="{E119C544-6EFE-4560-A7EE-7B9FCA10F220}"/>
              </a:ext>
            </a:extLst>
          </p:cNvPr>
          <p:cNvSpPr/>
          <p:nvPr/>
        </p:nvSpPr>
        <p:spPr>
          <a:xfrm>
            <a:off x="3707904" y="5661248"/>
            <a:ext cx="432048" cy="360040"/>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a:extLst>
              <a:ext uri="{FF2B5EF4-FFF2-40B4-BE49-F238E27FC236}">
                <a16:creationId xmlns:a16="http://schemas.microsoft.com/office/drawing/2014/main" id="{98C6A14F-ACFD-4E2B-9635-75A850D3E8D0}"/>
              </a:ext>
            </a:extLst>
          </p:cNvPr>
          <p:cNvSpPr txBox="1"/>
          <p:nvPr/>
        </p:nvSpPr>
        <p:spPr>
          <a:xfrm>
            <a:off x="3347864" y="2276872"/>
            <a:ext cx="1224136" cy="923330"/>
          </a:xfrm>
          <a:prstGeom prst="rect">
            <a:avLst/>
          </a:prstGeom>
          <a:noFill/>
        </p:spPr>
        <p:txBody>
          <a:bodyPr wrap="square" rtlCol="0">
            <a:spAutoFit/>
          </a:bodyPr>
          <a:lstStyle/>
          <a:p>
            <a:r>
              <a:rPr kumimoji="1" lang="ja-JP" altLang="en-US" dirty="0"/>
              <a:t>この上に同じ大きさの球を置く</a:t>
            </a:r>
          </a:p>
        </p:txBody>
      </p:sp>
      <p:sp>
        <p:nvSpPr>
          <p:cNvPr id="54" name="テキスト ボックス 53">
            <a:extLst>
              <a:ext uri="{FF2B5EF4-FFF2-40B4-BE49-F238E27FC236}">
                <a16:creationId xmlns:a16="http://schemas.microsoft.com/office/drawing/2014/main" id="{395C6CE5-785A-46D6-90EB-1B2903D5379D}"/>
              </a:ext>
            </a:extLst>
          </p:cNvPr>
          <p:cNvSpPr txBox="1"/>
          <p:nvPr/>
        </p:nvSpPr>
        <p:spPr>
          <a:xfrm>
            <a:off x="7102624" y="3247601"/>
            <a:ext cx="1512168" cy="369332"/>
          </a:xfrm>
          <a:prstGeom prst="rect">
            <a:avLst/>
          </a:prstGeom>
          <a:noFill/>
        </p:spPr>
        <p:txBody>
          <a:bodyPr wrap="square" rtlCol="0">
            <a:spAutoFit/>
          </a:bodyPr>
          <a:lstStyle/>
          <a:p>
            <a:r>
              <a:rPr kumimoji="1" lang="ja-JP" altLang="en-US" dirty="0"/>
              <a:t>隙間が多い</a:t>
            </a:r>
          </a:p>
        </p:txBody>
      </p:sp>
      <p:sp>
        <p:nvSpPr>
          <p:cNvPr id="56" name="テキスト ボックス 55">
            <a:extLst>
              <a:ext uri="{FF2B5EF4-FFF2-40B4-BE49-F238E27FC236}">
                <a16:creationId xmlns:a16="http://schemas.microsoft.com/office/drawing/2014/main" id="{B6E8E6C6-D63B-407E-B973-39A2ADCA2DCE}"/>
              </a:ext>
            </a:extLst>
          </p:cNvPr>
          <p:cNvSpPr txBox="1"/>
          <p:nvPr/>
        </p:nvSpPr>
        <p:spPr>
          <a:xfrm>
            <a:off x="7092280" y="5507940"/>
            <a:ext cx="1728192" cy="369332"/>
          </a:xfrm>
          <a:prstGeom prst="rect">
            <a:avLst/>
          </a:prstGeom>
          <a:noFill/>
        </p:spPr>
        <p:txBody>
          <a:bodyPr wrap="square" rtlCol="0">
            <a:spAutoFit/>
          </a:bodyPr>
          <a:lstStyle/>
          <a:p>
            <a:r>
              <a:rPr kumimoji="1" lang="ja-JP" altLang="en-US" dirty="0"/>
              <a:t>隙間が少ない</a:t>
            </a:r>
          </a:p>
        </p:txBody>
      </p:sp>
      <p:sp>
        <p:nvSpPr>
          <p:cNvPr id="58" name="テキスト ボックス 57">
            <a:extLst>
              <a:ext uri="{FF2B5EF4-FFF2-40B4-BE49-F238E27FC236}">
                <a16:creationId xmlns:a16="http://schemas.microsoft.com/office/drawing/2014/main" id="{9FAF2BFF-374D-4D1F-9FF7-C7AFF20CBFF2}"/>
              </a:ext>
            </a:extLst>
          </p:cNvPr>
          <p:cNvSpPr txBox="1"/>
          <p:nvPr/>
        </p:nvSpPr>
        <p:spPr>
          <a:xfrm>
            <a:off x="755576" y="836712"/>
            <a:ext cx="7776864" cy="1065548"/>
          </a:xfrm>
          <a:prstGeom prst="rect">
            <a:avLst/>
          </a:prstGeom>
          <a:noFill/>
        </p:spPr>
        <p:txBody>
          <a:bodyPr wrap="square" rtlCol="0">
            <a:spAutoFit/>
          </a:bodyPr>
          <a:lstStyle/>
          <a:p>
            <a:pPr>
              <a:lnSpc>
                <a:spcPts val="3600"/>
              </a:lnSpc>
              <a:spcBef>
                <a:spcPts val="800"/>
              </a:spcBef>
            </a:pPr>
            <a:r>
              <a:rPr lang="ja-JP" altLang="en-US" sz="2000" dirty="0"/>
              <a:t>球形で、同一粒子からなる結晶を考える</a:t>
            </a:r>
            <a:endParaRPr lang="en-US" altLang="ja-JP" sz="2000" dirty="0"/>
          </a:p>
          <a:p>
            <a:pPr>
              <a:lnSpc>
                <a:spcPts val="3600"/>
              </a:lnSpc>
              <a:spcBef>
                <a:spcPts val="800"/>
              </a:spcBef>
            </a:pPr>
            <a:r>
              <a:rPr lang="ja-JP" altLang="en-US" sz="2000" dirty="0"/>
              <a:t>球をもっとも密に充填する</a:t>
            </a:r>
            <a:r>
              <a:rPr lang="en-US" altLang="ja-JP" sz="2000" dirty="0"/>
              <a:t>(</a:t>
            </a:r>
            <a:r>
              <a:rPr lang="ja-JP" altLang="en-US" sz="2000" dirty="0"/>
              <a:t>隙間を少なくする</a:t>
            </a:r>
            <a:r>
              <a:rPr lang="en-US" altLang="ja-JP" sz="2000" dirty="0"/>
              <a:t>)</a:t>
            </a:r>
            <a:r>
              <a:rPr lang="ja-JP" altLang="en-US" sz="2000" dirty="0"/>
              <a:t>ことができる球の配置</a:t>
            </a:r>
            <a:endParaRPr lang="en-US" altLang="ja-JP" sz="2000" dirty="0"/>
          </a:p>
        </p:txBody>
      </p:sp>
      <p:sp>
        <p:nvSpPr>
          <p:cNvPr id="61" name="楕円 60">
            <a:extLst>
              <a:ext uri="{FF2B5EF4-FFF2-40B4-BE49-F238E27FC236}">
                <a16:creationId xmlns:a16="http://schemas.microsoft.com/office/drawing/2014/main" id="{4766A398-242D-45EA-BAAE-D3D40EDEBF4D}"/>
              </a:ext>
            </a:extLst>
          </p:cNvPr>
          <p:cNvSpPr/>
          <p:nvPr/>
        </p:nvSpPr>
        <p:spPr>
          <a:xfrm>
            <a:off x="4427984" y="4725144"/>
            <a:ext cx="4320480" cy="208823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461F08C4-43B4-2D21-7A62-C6A2771F3C2F}"/>
              </a:ext>
            </a:extLst>
          </p:cNvPr>
          <p:cNvSpPr txBox="1"/>
          <p:nvPr/>
        </p:nvSpPr>
        <p:spPr>
          <a:xfrm>
            <a:off x="-129716" y="-27384"/>
            <a:ext cx="3909628"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2</a:t>
            </a:r>
            <a:r>
              <a:rPr kumimoji="1" lang="ja-JP" altLang="en-US" sz="2000" dirty="0"/>
              <a:t>．金属の結晶構造</a:t>
            </a:r>
            <a:endParaRPr kumimoji="1" lang="ja-JP" altLang="en-US" sz="2400" dirty="0"/>
          </a:p>
        </p:txBody>
      </p:sp>
    </p:spTree>
    <p:extLst>
      <p:ext uri="{BB962C8B-B14F-4D97-AF65-F5344CB8AC3E}">
        <p14:creationId xmlns:p14="http://schemas.microsoft.com/office/powerpoint/2010/main" val="1526380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EC8667D-88D3-46A5-8221-C52C3BCEEC82}"/>
              </a:ext>
            </a:extLst>
          </p:cNvPr>
          <p:cNvSpPr>
            <a:spLocks noGrp="1"/>
          </p:cNvSpPr>
          <p:nvPr>
            <p:ph type="sldNum" sz="quarter" idx="12"/>
          </p:nvPr>
        </p:nvSpPr>
        <p:spPr/>
        <p:txBody>
          <a:bodyPr/>
          <a:lstStyle/>
          <a:p>
            <a:fld id="{8A772B84-4B66-42F2-B6A4-7DD6241FCFC8}" type="slidenum">
              <a:rPr kumimoji="1" lang="ja-JP" altLang="en-US" smtClean="0"/>
              <a:t>8</a:t>
            </a:fld>
            <a:endParaRPr kumimoji="1" lang="ja-JP" altLang="en-US"/>
          </a:p>
        </p:txBody>
      </p:sp>
      <p:sp>
        <p:nvSpPr>
          <p:cNvPr id="51" name="矢印: 右 50">
            <a:extLst>
              <a:ext uri="{FF2B5EF4-FFF2-40B4-BE49-F238E27FC236}">
                <a16:creationId xmlns:a16="http://schemas.microsoft.com/office/drawing/2014/main" id="{E119C544-6EFE-4560-A7EE-7B9FCA10F220}"/>
              </a:ext>
            </a:extLst>
          </p:cNvPr>
          <p:cNvSpPr/>
          <p:nvPr/>
        </p:nvSpPr>
        <p:spPr>
          <a:xfrm>
            <a:off x="3592041" y="1478820"/>
            <a:ext cx="432048" cy="360040"/>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a:extLst>
              <a:ext uri="{FF2B5EF4-FFF2-40B4-BE49-F238E27FC236}">
                <a16:creationId xmlns:a16="http://schemas.microsoft.com/office/drawing/2014/main" id="{B6E8E6C6-D63B-407E-B973-39A2ADCA2DCE}"/>
              </a:ext>
            </a:extLst>
          </p:cNvPr>
          <p:cNvSpPr txBox="1"/>
          <p:nvPr/>
        </p:nvSpPr>
        <p:spPr>
          <a:xfrm>
            <a:off x="2713868" y="2789498"/>
            <a:ext cx="2232247" cy="1351011"/>
          </a:xfrm>
          <a:prstGeom prst="rect">
            <a:avLst/>
          </a:prstGeom>
          <a:noFill/>
        </p:spPr>
        <p:txBody>
          <a:bodyPr wrap="square" rtlCol="0">
            <a:spAutoFit/>
          </a:bodyPr>
          <a:lstStyle/>
          <a:p>
            <a:pPr>
              <a:lnSpc>
                <a:spcPts val="2500"/>
              </a:lnSpc>
            </a:pPr>
            <a:r>
              <a:rPr kumimoji="1" lang="ja-JP" altLang="en-US" dirty="0"/>
              <a:t>２層目の正三角形の真ん中に３層目の球を置くのに，</a:t>
            </a:r>
            <a:br>
              <a:rPr kumimoji="1" lang="en-US" altLang="ja-JP" dirty="0"/>
            </a:br>
            <a:r>
              <a:rPr kumimoji="1" lang="ja-JP" altLang="en-US" dirty="0"/>
              <a:t>置き方が２とおりある</a:t>
            </a:r>
          </a:p>
        </p:txBody>
      </p:sp>
      <p:sp>
        <p:nvSpPr>
          <p:cNvPr id="9" name="楕円 8">
            <a:extLst>
              <a:ext uri="{FF2B5EF4-FFF2-40B4-BE49-F238E27FC236}">
                <a16:creationId xmlns:a16="http://schemas.microsoft.com/office/drawing/2014/main" id="{C4271B87-EC63-42B1-9F16-E41FDFC8755C}"/>
              </a:ext>
            </a:extLst>
          </p:cNvPr>
          <p:cNvSpPr/>
          <p:nvPr/>
        </p:nvSpPr>
        <p:spPr>
          <a:xfrm>
            <a:off x="1043608" y="429309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a:extLst>
              <a:ext uri="{FF2B5EF4-FFF2-40B4-BE49-F238E27FC236}">
                <a16:creationId xmlns:a16="http://schemas.microsoft.com/office/drawing/2014/main" id="{AF3F4FA5-CAA4-4E60-8948-B4F8241DB552}"/>
              </a:ext>
            </a:extLst>
          </p:cNvPr>
          <p:cNvSpPr/>
          <p:nvPr/>
        </p:nvSpPr>
        <p:spPr>
          <a:xfrm>
            <a:off x="1763688" y="429309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13AEA26F-9AF5-4014-8DFF-BA2E47916CFB}"/>
              </a:ext>
            </a:extLst>
          </p:cNvPr>
          <p:cNvSpPr/>
          <p:nvPr/>
        </p:nvSpPr>
        <p:spPr>
          <a:xfrm>
            <a:off x="1403648" y="3645024"/>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a:extLst>
              <a:ext uri="{FF2B5EF4-FFF2-40B4-BE49-F238E27FC236}">
                <a16:creationId xmlns:a16="http://schemas.microsoft.com/office/drawing/2014/main" id="{BF307CAE-812E-4965-9BE7-86EE42426BA6}"/>
              </a:ext>
            </a:extLst>
          </p:cNvPr>
          <p:cNvSpPr/>
          <p:nvPr/>
        </p:nvSpPr>
        <p:spPr>
          <a:xfrm>
            <a:off x="1403648" y="4005064"/>
            <a:ext cx="720080" cy="720080"/>
          </a:xfrm>
          <a:prstGeom prst="ellipse">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a:extLst>
              <a:ext uri="{FF2B5EF4-FFF2-40B4-BE49-F238E27FC236}">
                <a16:creationId xmlns:a16="http://schemas.microsoft.com/office/drawing/2014/main" id="{440B4642-19B7-4503-98DD-81D40DF1E797}"/>
              </a:ext>
            </a:extLst>
          </p:cNvPr>
          <p:cNvSpPr/>
          <p:nvPr/>
        </p:nvSpPr>
        <p:spPr>
          <a:xfrm>
            <a:off x="683568" y="4941169"/>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18">
            <a:extLst>
              <a:ext uri="{FF2B5EF4-FFF2-40B4-BE49-F238E27FC236}">
                <a16:creationId xmlns:a16="http://schemas.microsoft.com/office/drawing/2014/main" id="{7B4349BB-901D-4BD4-80E8-0A9ADF3D602D}"/>
              </a:ext>
            </a:extLst>
          </p:cNvPr>
          <p:cNvSpPr/>
          <p:nvPr/>
        </p:nvSpPr>
        <p:spPr>
          <a:xfrm>
            <a:off x="1403648" y="4941169"/>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a:extLst>
              <a:ext uri="{FF2B5EF4-FFF2-40B4-BE49-F238E27FC236}">
                <a16:creationId xmlns:a16="http://schemas.microsoft.com/office/drawing/2014/main" id="{CF69FDE0-932C-4B47-91ED-7CFEA8053636}"/>
              </a:ext>
            </a:extLst>
          </p:cNvPr>
          <p:cNvSpPr/>
          <p:nvPr/>
        </p:nvSpPr>
        <p:spPr>
          <a:xfrm>
            <a:off x="1043608" y="4653136"/>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a:extLst>
              <a:ext uri="{FF2B5EF4-FFF2-40B4-BE49-F238E27FC236}">
                <a16:creationId xmlns:a16="http://schemas.microsoft.com/office/drawing/2014/main" id="{6FDE2007-EE7D-4900-AF75-641EACB1A671}"/>
              </a:ext>
            </a:extLst>
          </p:cNvPr>
          <p:cNvSpPr/>
          <p:nvPr/>
        </p:nvSpPr>
        <p:spPr>
          <a:xfrm>
            <a:off x="2123728" y="4941168"/>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a:extLst>
              <a:ext uri="{FF2B5EF4-FFF2-40B4-BE49-F238E27FC236}">
                <a16:creationId xmlns:a16="http://schemas.microsoft.com/office/drawing/2014/main" id="{FAB0D6F4-B9D9-4E99-8E88-6B9613FA0563}"/>
              </a:ext>
            </a:extLst>
          </p:cNvPr>
          <p:cNvSpPr/>
          <p:nvPr/>
        </p:nvSpPr>
        <p:spPr>
          <a:xfrm>
            <a:off x="1763688" y="4653135"/>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楕円 69">
            <a:extLst>
              <a:ext uri="{FF2B5EF4-FFF2-40B4-BE49-F238E27FC236}">
                <a16:creationId xmlns:a16="http://schemas.microsoft.com/office/drawing/2014/main" id="{DD90DFA4-8346-4150-97B7-96073E7E04A0}"/>
              </a:ext>
            </a:extLst>
          </p:cNvPr>
          <p:cNvSpPr/>
          <p:nvPr/>
        </p:nvSpPr>
        <p:spPr>
          <a:xfrm>
            <a:off x="1043608" y="5589240"/>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71">
            <a:extLst>
              <a:ext uri="{FF2B5EF4-FFF2-40B4-BE49-F238E27FC236}">
                <a16:creationId xmlns:a16="http://schemas.microsoft.com/office/drawing/2014/main" id="{53963C3A-2036-4FA8-B9DC-5F3A4E11D437}"/>
              </a:ext>
            </a:extLst>
          </p:cNvPr>
          <p:cNvSpPr/>
          <p:nvPr/>
        </p:nvSpPr>
        <p:spPr>
          <a:xfrm>
            <a:off x="1763688" y="5589240"/>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楕円 75">
            <a:extLst>
              <a:ext uri="{FF2B5EF4-FFF2-40B4-BE49-F238E27FC236}">
                <a16:creationId xmlns:a16="http://schemas.microsoft.com/office/drawing/2014/main" id="{5D12CBE6-3482-4A32-B064-61556FE90506}"/>
              </a:ext>
            </a:extLst>
          </p:cNvPr>
          <p:cNvSpPr/>
          <p:nvPr/>
        </p:nvSpPr>
        <p:spPr>
          <a:xfrm>
            <a:off x="1403648" y="5301207"/>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楕円 77">
            <a:extLst>
              <a:ext uri="{FF2B5EF4-FFF2-40B4-BE49-F238E27FC236}">
                <a16:creationId xmlns:a16="http://schemas.microsoft.com/office/drawing/2014/main" id="{FE202FB9-AC6B-4738-97F4-53555D28BE72}"/>
              </a:ext>
            </a:extLst>
          </p:cNvPr>
          <p:cNvSpPr/>
          <p:nvPr/>
        </p:nvSpPr>
        <p:spPr>
          <a:xfrm>
            <a:off x="1043608" y="1124745"/>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楕円 79">
            <a:extLst>
              <a:ext uri="{FF2B5EF4-FFF2-40B4-BE49-F238E27FC236}">
                <a16:creationId xmlns:a16="http://schemas.microsoft.com/office/drawing/2014/main" id="{CC00668A-9602-4696-B036-8F7F4A6A3166}"/>
              </a:ext>
            </a:extLst>
          </p:cNvPr>
          <p:cNvSpPr/>
          <p:nvPr/>
        </p:nvSpPr>
        <p:spPr>
          <a:xfrm>
            <a:off x="1763688" y="1124745"/>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楕円 81">
            <a:extLst>
              <a:ext uri="{FF2B5EF4-FFF2-40B4-BE49-F238E27FC236}">
                <a16:creationId xmlns:a16="http://schemas.microsoft.com/office/drawing/2014/main" id="{EEFE3599-FDF7-4D51-A906-C4A240FDFE45}"/>
              </a:ext>
            </a:extLst>
          </p:cNvPr>
          <p:cNvSpPr/>
          <p:nvPr/>
        </p:nvSpPr>
        <p:spPr>
          <a:xfrm>
            <a:off x="1403648" y="476672"/>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楕円 83">
            <a:extLst>
              <a:ext uri="{FF2B5EF4-FFF2-40B4-BE49-F238E27FC236}">
                <a16:creationId xmlns:a16="http://schemas.microsoft.com/office/drawing/2014/main" id="{BF88E61B-7CDB-4C2E-930E-53250BDB573F}"/>
              </a:ext>
            </a:extLst>
          </p:cNvPr>
          <p:cNvSpPr/>
          <p:nvPr/>
        </p:nvSpPr>
        <p:spPr>
          <a:xfrm>
            <a:off x="1403648" y="836712"/>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楕円 85">
            <a:extLst>
              <a:ext uri="{FF2B5EF4-FFF2-40B4-BE49-F238E27FC236}">
                <a16:creationId xmlns:a16="http://schemas.microsoft.com/office/drawing/2014/main" id="{9BF4BDA3-F4B4-419C-806C-0DC35BB4DB95}"/>
              </a:ext>
            </a:extLst>
          </p:cNvPr>
          <p:cNvSpPr/>
          <p:nvPr/>
        </p:nvSpPr>
        <p:spPr>
          <a:xfrm>
            <a:off x="683568" y="177281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楕円 87">
            <a:extLst>
              <a:ext uri="{FF2B5EF4-FFF2-40B4-BE49-F238E27FC236}">
                <a16:creationId xmlns:a16="http://schemas.microsoft.com/office/drawing/2014/main" id="{0D455243-C960-4800-93DA-82DB51314184}"/>
              </a:ext>
            </a:extLst>
          </p:cNvPr>
          <p:cNvSpPr/>
          <p:nvPr/>
        </p:nvSpPr>
        <p:spPr>
          <a:xfrm>
            <a:off x="1403648" y="177281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a:extLst>
              <a:ext uri="{FF2B5EF4-FFF2-40B4-BE49-F238E27FC236}">
                <a16:creationId xmlns:a16="http://schemas.microsoft.com/office/drawing/2014/main" id="{BC795101-6C2D-4EC3-9FD7-2E8DA844902F}"/>
              </a:ext>
            </a:extLst>
          </p:cNvPr>
          <p:cNvSpPr/>
          <p:nvPr/>
        </p:nvSpPr>
        <p:spPr>
          <a:xfrm>
            <a:off x="1043608" y="1484784"/>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楕円 91">
            <a:extLst>
              <a:ext uri="{FF2B5EF4-FFF2-40B4-BE49-F238E27FC236}">
                <a16:creationId xmlns:a16="http://schemas.microsoft.com/office/drawing/2014/main" id="{3F0CEA41-B958-47C1-BC29-299C1A4C10A2}"/>
              </a:ext>
            </a:extLst>
          </p:cNvPr>
          <p:cNvSpPr/>
          <p:nvPr/>
        </p:nvSpPr>
        <p:spPr>
          <a:xfrm>
            <a:off x="2123728" y="177281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楕円 93">
            <a:extLst>
              <a:ext uri="{FF2B5EF4-FFF2-40B4-BE49-F238E27FC236}">
                <a16:creationId xmlns:a16="http://schemas.microsoft.com/office/drawing/2014/main" id="{D8D7F508-2AEA-467D-B986-62E1C395279A}"/>
              </a:ext>
            </a:extLst>
          </p:cNvPr>
          <p:cNvSpPr/>
          <p:nvPr/>
        </p:nvSpPr>
        <p:spPr>
          <a:xfrm>
            <a:off x="1763688" y="1484783"/>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楕円 95">
            <a:extLst>
              <a:ext uri="{FF2B5EF4-FFF2-40B4-BE49-F238E27FC236}">
                <a16:creationId xmlns:a16="http://schemas.microsoft.com/office/drawing/2014/main" id="{BD3775AC-0D92-4DDD-B694-E1D57D759078}"/>
              </a:ext>
            </a:extLst>
          </p:cNvPr>
          <p:cNvSpPr/>
          <p:nvPr/>
        </p:nvSpPr>
        <p:spPr>
          <a:xfrm>
            <a:off x="1043608" y="2420888"/>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楕円 97">
            <a:extLst>
              <a:ext uri="{FF2B5EF4-FFF2-40B4-BE49-F238E27FC236}">
                <a16:creationId xmlns:a16="http://schemas.microsoft.com/office/drawing/2014/main" id="{21DD24E7-3D7A-490C-AA0A-78C13E0082EF}"/>
              </a:ext>
            </a:extLst>
          </p:cNvPr>
          <p:cNvSpPr/>
          <p:nvPr/>
        </p:nvSpPr>
        <p:spPr>
          <a:xfrm>
            <a:off x="1763688" y="2420888"/>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楕円 99">
            <a:extLst>
              <a:ext uri="{FF2B5EF4-FFF2-40B4-BE49-F238E27FC236}">
                <a16:creationId xmlns:a16="http://schemas.microsoft.com/office/drawing/2014/main" id="{5E5EBA14-60D6-4B2D-A510-3B3449A7DF78}"/>
              </a:ext>
            </a:extLst>
          </p:cNvPr>
          <p:cNvSpPr/>
          <p:nvPr/>
        </p:nvSpPr>
        <p:spPr>
          <a:xfrm>
            <a:off x="1403648" y="2132855"/>
            <a:ext cx="720080" cy="720080"/>
          </a:xfrm>
          <a:prstGeom prst="ellipse">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楕円 101">
            <a:extLst>
              <a:ext uri="{FF2B5EF4-FFF2-40B4-BE49-F238E27FC236}">
                <a16:creationId xmlns:a16="http://schemas.microsoft.com/office/drawing/2014/main" id="{C6B205B8-C0F1-4AC1-BC70-702FBA497DF8}"/>
              </a:ext>
            </a:extLst>
          </p:cNvPr>
          <p:cNvSpPr/>
          <p:nvPr/>
        </p:nvSpPr>
        <p:spPr>
          <a:xfrm>
            <a:off x="5220072" y="1124745"/>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楕円 103">
            <a:extLst>
              <a:ext uri="{FF2B5EF4-FFF2-40B4-BE49-F238E27FC236}">
                <a16:creationId xmlns:a16="http://schemas.microsoft.com/office/drawing/2014/main" id="{33B3095E-7599-43B8-B310-A08A15B4E343}"/>
              </a:ext>
            </a:extLst>
          </p:cNvPr>
          <p:cNvSpPr/>
          <p:nvPr/>
        </p:nvSpPr>
        <p:spPr>
          <a:xfrm>
            <a:off x="5940152" y="1124745"/>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楕円 105">
            <a:extLst>
              <a:ext uri="{FF2B5EF4-FFF2-40B4-BE49-F238E27FC236}">
                <a16:creationId xmlns:a16="http://schemas.microsoft.com/office/drawing/2014/main" id="{2832BA15-02F7-4C10-9BFC-B21568B98E9F}"/>
              </a:ext>
            </a:extLst>
          </p:cNvPr>
          <p:cNvSpPr/>
          <p:nvPr/>
        </p:nvSpPr>
        <p:spPr>
          <a:xfrm>
            <a:off x="5580112" y="476672"/>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楕円 107">
            <a:extLst>
              <a:ext uri="{FF2B5EF4-FFF2-40B4-BE49-F238E27FC236}">
                <a16:creationId xmlns:a16="http://schemas.microsoft.com/office/drawing/2014/main" id="{F705A9B2-E90E-4DC3-AA16-D9C589EC068C}"/>
              </a:ext>
            </a:extLst>
          </p:cNvPr>
          <p:cNvSpPr/>
          <p:nvPr/>
        </p:nvSpPr>
        <p:spPr>
          <a:xfrm>
            <a:off x="5580112" y="836712"/>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楕円 109">
            <a:extLst>
              <a:ext uri="{FF2B5EF4-FFF2-40B4-BE49-F238E27FC236}">
                <a16:creationId xmlns:a16="http://schemas.microsoft.com/office/drawing/2014/main" id="{6567723E-62E5-434B-9C9F-993446543C49}"/>
              </a:ext>
            </a:extLst>
          </p:cNvPr>
          <p:cNvSpPr/>
          <p:nvPr/>
        </p:nvSpPr>
        <p:spPr>
          <a:xfrm>
            <a:off x="4860032" y="177281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楕円 111">
            <a:extLst>
              <a:ext uri="{FF2B5EF4-FFF2-40B4-BE49-F238E27FC236}">
                <a16:creationId xmlns:a16="http://schemas.microsoft.com/office/drawing/2014/main" id="{B47D0502-9857-41FE-AC47-B4E6A2B6705F}"/>
              </a:ext>
            </a:extLst>
          </p:cNvPr>
          <p:cNvSpPr/>
          <p:nvPr/>
        </p:nvSpPr>
        <p:spPr>
          <a:xfrm>
            <a:off x="5580112" y="177281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楕円 113">
            <a:extLst>
              <a:ext uri="{FF2B5EF4-FFF2-40B4-BE49-F238E27FC236}">
                <a16:creationId xmlns:a16="http://schemas.microsoft.com/office/drawing/2014/main" id="{869C8312-5B8F-4366-BC2C-7B5FB4356F2C}"/>
              </a:ext>
            </a:extLst>
          </p:cNvPr>
          <p:cNvSpPr/>
          <p:nvPr/>
        </p:nvSpPr>
        <p:spPr>
          <a:xfrm>
            <a:off x="5220072" y="1484784"/>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楕円 115">
            <a:extLst>
              <a:ext uri="{FF2B5EF4-FFF2-40B4-BE49-F238E27FC236}">
                <a16:creationId xmlns:a16="http://schemas.microsoft.com/office/drawing/2014/main" id="{4F8DB490-2AD9-4F14-BF27-38FF2BAD057B}"/>
              </a:ext>
            </a:extLst>
          </p:cNvPr>
          <p:cNvSpPr/>
          <p:nvPr/>
        </p:nvSpPr>
        <p:spPr>
          <a:xfrm>
            <a:off x="6300192" y="177281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楕円 117">
            <a:extLst>
              <a:ext uri="{FF2B5EF4-FFF2-40B4-BE49-F238E27FC236}">
                <a16:creationId xmlns:a16="http://schemas.microsoft.com/office/drawing/2014/main" id="{F7902651-6CEB-4184-B360-07BAB2B3F519}"/>
              </a:ext>
            </a:extLst>
          </p:cNvPr>
          <p:cNvSpPr/>
          <p:nvPr/>
        </p:nvSpPr>
        <p:spPr>
          <a:xfrm>
            <a:off x="5940152" y="1484783"/>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楕円 119">
            <a:extLst>
              <a:ext uri="{FF2B5EF4-FFF2-40B4-BE49-F238E27FC236}">
                <a16:creationId xmlns:a16="http://schemas.microsoft.com/office/drawing/2014/main" id="{1598A038-0788-4E79-B4AB-257C58EBE592}"/>
              </a:ext>
            </a:extLst>
          </p:cNvPr>
          <p:cNvSpPr/>
          <p:nvPr/>
        </p:nvSpPr>
        <p:spPr>
          <a:xfrm>
            <a:off x="5220072" y="2420888"/>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楕円 121">
            <a:extLst>
              <a:ext uri="{FF2B5EF4-FFF2-40B4-BE49-F238E27FC236}">
                <a16:creationId xmlns:a16="http://schemas.microsoft.com/office/drawing/2014/main" id="{DB35020F-58E2-4A91-BEE1-DEE89515E7A8}"/>
              </a:ext>
            </a:extLst>
          </p:cNvPr>
          <p:cNvSpPr/>
          <p:nvPr/>
        </p:nvSpPr>
        <p:spPr>
          <a:xfrm>
            <a:off x="5940152" y="2420888"/>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楕円 123">
            <a:extLst>
              <a:ext uri="{FF2B5EF4-FFF2-40B4-BE49-F238E27FC236}">
                <a16:creationId xmlns:a16="http://schemas.microsoft.com/office/drawing/2014/main" id="{222F5D1F-EEA2-4B8A-BBE8-9614F8BF8AD4}"/>
              </a:ext>
            </a:extLst>
          </p:cNvPr>
          <p:cNvSpPr/>
          <p:nvPr/>
        </p:nvSpPr>
        <p:spPr>
          <a:xfrm>
            <a:off x="5580112" y="2132855"/>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楕円 125">
            <a:extLst>
              <a:ext uri="{FF2B5EF4-FFF2-40B4-BE49-F238E27FC236}">
                <a16:creationId xmlns:a16="http://schemas.microsoft.com/office/drawing/2014/main" id="{F22AE2CC-AD6C-4A1E-9230-78AB9227B016}"/>
              </a:ext>
            </a:extLst>
          </p:cNvPr>
          <p:cNvSpPr/>
          <p:nvPr/>
        </p:nvSpPr>
        <p:spPr>
          <a:xfrm>
            <a:off x="5580112" y="1230497"/>
            <a:ext cx="720080" cy="720080"/>
          </a:xfrm>
          <a:prstGeom prst="ellipse">
            <a:avLst/>
          </a:prstGeom>
          <a:solidFill>
            <a:srgbClr val="FFCC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楕円 127">
            <a:extLst>
              <a:ext uri="{FF2B5EF4-FFF2-40B4-BE49-F238E27FC236}">
                <a16:creationId xmlns:a16="http://schemas.microsoft.com/office/drawing/2014/main" id="{6EA217DE-7BD0-4E2B-AA0D-571374363167}"/>
              </a:ext>
            </a:extLst>
          </p:cNvPr>
          <p:cNvSpPr/>
          <p:nvPr/>
        </p:nvSpPr>
        <p:spPr>
          <a:xfrm>
            <a:off x="5220072" y="429309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楕円 129">
            <a:extLst>
              <a:ext uri="{FF2B5EF4-FFF2-40B4-BE49-F238E27FC236}">
                <a16:creationId xmlns:a16="http://schemas.microsoft.com/office/drawing/2014/main" id="{08B1DA89-3E93-4D3B-8ABA-9100AC6406E4}"/>
              </a:ext>
            </a:extLst>
          </p:cNvPr>
          <p:cNvSpPr/>
          <p:nvPr/>
        </p:nvSpPr>
        <p:spPr>
          <a:xfrm>
            <a:off x="5940152" y="4293097"/>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楕円 131">
            <a:extLst>
              <a:ext uri="{FF2B5EF4-FFF2-40B4-BE49-F238E27FC236}">
                <a16:creationId xmlns:a16="http://schemas.microsoft.com/office/drawing/2014/main" id="{54AB9783-50B2-452F-93BA-0C82ADB9D21B}"/>
              </a:ext>
            </a:extLst>
          </p:cNvPr>
          <p:cNvSpPr/>
          <p:nvPr/>
        </p:nvSpPr>
        <p:spPr>
          <a:xfrm>
            <a:off x="5580112" y="3645024"/>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楕円 133">
            <a:extLst>
              <a:ext uri="{FF2B5EF4-FFF2-40B4-BE49-F238E27FC236}">
                <a16:creationId xmlns:a16="http://schemas.microsoft.com/office/drawing/2014/main" id="{BE8F21C2-37D6-469F-B9A0-31F94EF83A3E}"/>
              </a:ext>
            </a:extLst>
          </p:cNvPr>
          <p:cNvSpPr/>
          <p:nvPr/>
        </p:nvSpPr>
        <p:spPr>
          <a:xfrm>
            <a:off x="5580112" y="4005064"/>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楕円 135">
            <a:extLst>
              <a:ext uri="{FF2B5EF4-FFF2-40B4-BE49-F238E27FC236}">
                <a16:creationId xmlns:a16="http://schemas.microsoft.com/office/drawing/2014/main" id="{18B4DD74-745A-4602-A7CB-0D6E41295935}"/>
              </a:ext>
            </a:extLst>
          </p:cNvPr>
          <p:cNvSpPr/>
          <p:nvPr/>
        </p:nvSpPr>
        <p:spPr>
          <a:xfrm>
            <a:off x="4860032" y="4941169"/>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楕円 137">
            <a:extLst>
              <a:ext uri="{FF2B5EF4-FFF2-40B4-BE49-F238E27FC236}">
                <a16:creationId xmlns:a16="http://schemas.microsoft.com/office/drawing/2014/main" id="{402A23B4-AC31-43E7-AF31-46648D7BE3E8}"/>
              </a:ext>
            </a:extLst>
          </p:cNvPr>
          <p:cNvSpPr/>
          <p:nvPr/>
        </p:nvSpPr>
        <p:spPr>
          <a:xfrm>
            <a:off x="5580112" y="4941169"/>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楕円 139">
            <a:extLst>
              <a:ext uri="{FF2B5EF4-FFF2-40B4-BE49-F238E27FC236}">
                <a16:creationId xmlns:a16="http://schemas.microsoft.com/office/drawing/2014/main" id="{6D760924-CA32-471F-A7A0-01A783F40CAA}"/>
              </a:ext>
            </a:extLst>
          </p:cNvPr>
          <p:cNvSpPr/>
          <p:nvPr/>
        </p:nvSpPr>
        <p:spPr>
          <a:xfrm>
            <a:off x="5220072" y="4653136"/>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楕円 141">
            <a:extLst>
              <a:ext uri="{FF2B5EF4-FFF2-40B4-BE49-F238E27FC236}">
                <a16:creationId xmlns:a16="http://schemas.microsoft.com/office/drawing/2014/main" id="{1A51C246-711F-4B9F-978B-55F0E6155175}"/>
              </a:ext>
            </a:extLst>
          </p:cNvPr>
          <p:cNvSpPr/>
          <p:nvPr/>
        </p:nvSpPr>
        <p:spPr>
          <a:xfrm>
            <a:off x="6300192" y="4941168"/>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楕円 143">
            <a:extLst>
              <a:ext uri="{FF2B5EF4-FFF2-40B4-BE49-F238E27FC236}">
                <a16:creationId xmlns:a16="http://schemas.microsoft.com/office/drawing/2014/main" id="{9D5BB7DB-9337-4AAF-AAE3-969C29C8EF64}"/>
              </a:ext>
            </a:extLst>
          </p:cNvPr>
          <p:cNvSpPr/>
          <p:nvPr/>
        </p:nvSpPr>
        <p:spPr>
          <a:xfrm>
            <a:off x="5940152" y="4653135"/>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楕円 145">
            <a:extLst>
              <a:ext uri="{FF2B5EF4-FFF2-40B4-BE49-F238E27FC236}">
                <a16:creationId xmlns:a16="http://schemas.microsoft.com/office/drawing/2014/main" id="{2E908EF9-946D-4455-9E24-D4383E1FD407}"/>
              </a:ext>
            </a:extLst>
          </p:cNvPr>
          <p:cNvSpPr/>
          <p:nvPr/>
        </p:nvSpPr>
        <p:spPr>
          <a:xfrm>
            <a:off x="5220072" y="5589240"/>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楕円 147">
            <a:extLst>
              <a:ext uri="{FF2B5EF4-FFF2-40B4-BE49-F238E27FC236}">
                <a16:creationId xmlns:a16="http://schemas.microsoft.com/office/drawing/2014/main" id="{BDFB6E8A-206A-4F90-9876-80FB1ADEB396}"/>
              </a:ext>
            </a:extLst>
          </p:cNvPr>
          <p:cNvSpPr/>
          <p:nvPr/>
        </p:nvSpPr>
        <p:spPr>
          <a:xfrm>
            <a:off x="5940152" y="5589240"/>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楕円 149">
            <a:extLst>
              <a:ext uri="{FF2B5EF4-FFF2-40B4-BE49-F238E27FC236}">
                <a16:creationId xmlns:a16="http://schemas.microsoft.com/office/drawing/2014/main" id="{A7766B8C-E620-4635-862D-2294D099CEC9}"/>
              </a:ext>
            </a:extLst>
          </p:cNvPr>
          <p:cNvSpPr/>
          <p:nvPr/>
        </p:nvSpPr>
        <p:spPr>
          <a:xfrm>
            <a:off x="5580112" y="5301207"/>
            <a:ext cx="720080" cy="72008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楕円 151">
            <a:extLst>
              <a:ext uri="{FF2B5EF4-FFF2-40B4-BE49-F238E27FC236}">
                <a16:creationId xmlns:a16="http://schemas.microsoft.com/office/drawing/2014/main" id="{1427EF45-083C-4D00-9A2E-EA82E28C3C89}"/>
              </a:ext>
            </a:extLst>
          </p:cNvPr>
          <p:cNvSpPr/>
          <p:nvPr/>
        </p:nvSpPr>
        <p:spPr>
          <a:xfrm>
            <a:off x="5580112" y="4930549"/>
            <a:ext cx="720080" cy="720080"/>
          </a:xfrm>
          <a:prstGeom prst="ellipse">
            <a:avLst/>
          </a:prstGeom>
          <a:solidFill>
            <a:srgbClr val="FFCC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テキスト ボックス 152">
            <a:extLst>
              <a:ext uri="{FF2B5EF4-FFF2-40B4-BE49-F238E27FC236}">
                <a16:creationId xmlns:a16="http://schemas.microsoft.com/office/drawing/2014/main" id="{17447311-3B63-4E6F-B643-3BB52C671897}"/>
              </a:ext>
            </a:extLst>
          </p:cNvPr>
          <p:cNvSpPr txBox="1"/>
          <p:nvPr/>
        </p:nvSpPr>
        <p:spPr>
          <a:xfrm>
            <a:off x="7264449" y="1004559"/>
            <a:ext cx="1728192" cy="1200329"/>
          </a:xfrm>
          <a:prstGeom prst="rect">
            <a:avLst/>
          </a:prstGeom>
          <a:noFill/>
        </p:spPr>
        <p:txBody>
          <a:bodyPr wrap="square" rtlCol="0">
            <a:spAutoFit/>
          </a:bodyPr>
          <a:lstStyle/>
          <a:p>
            <a:r>
              <a:rPr kumimoji="1" lang="ja-JP" altLang="en-US" dirty="0">
                <a:solidFill>
                  <a:srgbClr val="002060"/>
                </a:solidFill>
              </a:rPr>
              <a:t>方式</a:t>
            </a:r>
            <a:r>
              <a:rPr kumimoji="1" lang="en-US" altLang="ja-JP" dirty="0">
                <a:solidFill>
                  <a:srgbClr val="002060"/>
                </a:solidFill>
              </a:rPr>
              <a:t>(A)</a:t>
            </a:r>
          </a:p>
          <a:p>
            <a:r>
              <a:rPr kumimoji="1" lang="ja-JP" altLang="en-US" dirty="0">
                <a:solidFill>
                  <a:srgbClr val="002060"/>
                </a:solidFill>
              </a:rPr>
              <a:t>１層目と２層目の球が無い</a:t>
            </a:r>
            <a:br>
              <a:rPr kumimoji="1" lang="en-US" altLang="ja-JP" dirty="0">
                <a:solidFill>
                  <a:srgbClr val="002060"/>
                </a:solidFill>
              </a:rPr>
            </a:br>
            <a:r>
              <a:rPr kumimoji="1" lang="ja-JP" altLang="en-US" dirty="0">
                <a:solidFill>
                  <a:srgbClr val="002060"/>
                </a:solidFill>
              </a:rPr>
              <a:t>位置に置く</a:t>
            </a:r>
            <a:endParaRPr kumimoji="1" lang="en-US" altLang="ja-JP" dirty="0">
              <a:solidFill>
                <a:srgbClr val="002060"/>
              </a:solidFill>
            </a:endParaRPr>
          </a:p>
        </p:txBody>
      </p:sp>
      <p:sp>
        <p:nvSpPr>
          <p:cNvPr id="155" name="テキスト ボックス 154">
            <a:extLst>
              <a:ext uri="{FF2B5EF4-FFF2-40B4-BE49-F238E27FC236}">
                <a16:creationId xmlns:a16="http://schemas.microsoft.com/office/drawing/2014/main" id="{26703E4E-8707-4DA1-9861-8924FBA85D83}"/>
              </a:ext>
            </a:extLst>
          </p:cNvPr>
          <p:cNvSpPr txBox="1"/>
          <p:nvPr/>
        </p:nvSpPr>
        <p:spPr>
          <a:xfrm>
            <a:off x="7264449" y="5044534"/>
            <a:ext cx="1772046" cy="923330"/>
          </a:xfrm>
          <a:prstGeom prst="rect">
            <a:avLst/>
          </a:prstGeom>
          <a:noFill/>
        </p:spPr>
        <p:txBody>
          <a:bodyPr wrap="square" rtlCol="0">
            <a:spAutoFit/>
          </a:bodyPr>
          <a:lstStyle/>
          <a:p>
            <a:r>
              <a:rPr kumimoji="1" lang="ja-JP" altLang="en-US" dirty="0">
                <a:solidFill>
                  <a:srgbClr val="002060"/>
                </a:solidFill>
              </a:rPr>
              <a:t>方式</a:t>
            </a:r>
            <a:r>
              <a:rPr kumimoji="1" lang="en-US" altLang="ja-JP" dirty="0">
                <a:solidFill>
                  <a:srgbClr val="002060"/>
                </a:solidFill>
              </a:rPr>
              <a:t>(B)</a:t>
            </a:r>
          </a:p>
          <a:p>
            <a:r>
              <a:rPr kumimoji="1" lang="ja-JP" altLang="en-US" dirty="0">
                <a:solidFill>
                  <a:srgbClr val="002060"/>
                </a:solidFill>
              </a:rPr>
              <a:t>１層目の球と</a:t>
            </a:r>
            <a:br>
              <a:rPr kumimoji="1" lang="en-US" altLang="ja-JP" dirty="0">
                <a:solidFill>
                  <a:srgbClr val="002060"/>
                </a:solidFill>
              </a:rPr>
            </a:br>
            <a:r>
              <a:rPr kumimoji="1" lang="ja-JP" altLang="en-US" dirty="0">
                <a:solidFill>
                  <a:srgbClr val="002060"/>
                </a:solidFill>
              </a:rPr>
              <a:t>同じ位置に置く</a:t>
            </a:r>
            <a:endParaRPr kumimoji="1" lang="en-US" altLang="ja-JP" dirty="0">
              <a:solidFill>
                <a:srgbClr val="002060"/>
              </a:solidFill>
            </a:endParaRPr>
          </a:p>
        </p:txBody>
      </p:sp>
      <p:sp>
        <p:nvSpPr>
          <p:cNvPr id="57" name="テキスト ボックス 56">
            <a:extLst>
              <a:ext uri="{FF2B5EF4-FFF2-40B4-BE49-F238E27FC236}">
                <a16:creationId xmlns:a16="http://schemas.microsoft.com/office/drawing/2014/main" id="{8260CA7D-0D28-0941-71AC-4A8C86FE7ED4}"/>
              </a:ext>
            </a:extLst>
          </p:cNvPr>
          <p:cNvSpPr txBox="1"/>
          <p:nvPr/>
        </p:nvSpPr>
        <p:spPr>
          <a:xfrm>
            <a:off x="-129716" y="-27384"/>
            <a:ext cx="3909628"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2</a:t>
            </a:r>
            <a:r>
              <a:rPr kumimoji="1" lang="ja-JP" altLang="en-US" sz="2000" dirty="0"/>
              <a:t>．金属の結晶構造</a:t>
            </a:r>
            <a:endParaRPr kumimoji="1" lang="ja-JP" altLang="en-US" sz="2400" dirty="0"/>
          </a:p>
        </p:txBody>
      </p:sp>
      <p:sp>
        <p:nvSpPr>
          <p:cNvPr id="58" name="矢印: 右 50">
            <a:extLst>
              <a:ext uri="{FF2B5EF4-FFF2-40B4-BE49-F238E27FC236}">
                <a16:creationId xmlns:a16="http://schemas.microsoft.com/office/drawing/2014/main" id="{E119C544-6EFE-4560-A7EE-7B9FCA10F220}"/>
              </a:ext>
            </a:extLst>
          </p:cNvPr>
          <p:cNvSpPr/>
          <p:nvPr/>
        </p:nvSpPr>
        <p:spPr>
          <a:xfrm>
            <a:off x="3607998" y="5085184"/>
            <a:ext cx="432048" cy="360040"/>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57472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4B4CF79-CD6D-4D19-9ED0-8C412B7880DA}"/>
              </a:ext>
            </a:extLst>
          </p:cNvPr>
          <p:cNvSpPr>
            <a:spLocks noGrp="1"/>
          </p:cNvSpPr>
          <p:nvPr>
            <p:ph type="sldNum" sz="quarter" idx="12"/>
          </p:nvPr>
        </p:nvSpPr>
        <p:spPr/>
        <p:txBody>
          <a:bodyPr/>
          <a:lstStyle/>
          <a:p>
            <a:fld id="{8A772B84-4B66-42F2-B6A4-7DD6241FCFC8}" type="slidenum">
              <a:rPr kumimoji="1" lang="ja-JP" altLang="en-US" smtClean="0"/>
              <a:t>9</a:t>
            </a:fld>
            <a:endParaRPr kumimoji="1" lang="ja-JP" altLang="en-US"/>
          </a:p>
        </p:txBody>
      </p:sp>
      <p:grpSp>
        <p:nvGrpSpPr>
          <p:cNvPr id="22" name="グループ化 21">
            <a:extLst>
              <a:ext uri="{FF2B5EF4-FFF2-40B4-BE49-F238E27FC236}">
                <a16:creationId xmlns:a16="http://schemas.microsoft.com/office/drawing/2014/main" id="{03397C32-3E03-4020-B6D3-10ABD828E468}"/>
              </a:ext>
            </a:extLst>
          </p:cNvPr>
          <p:cNvGrpSpPr/>
          <p:nvPr/>
        </p:nvGrpSpPr>
        <p:grpSpPr>
          <a:xfrm>
            <a:off x="1691680" y="2708919"/>
            <a:ext cx="2016224" cy="2160241"/>
            <a:chOff x="1691680" y="2708919"/>
            <a:chExt cx="2016224" cy="2160241"/>
          </a:xfrm>
        </p:grpSpPr>
        <p:cxnSp>
          <p:nvCxnSpPr>
            <p:cNvPr id="5" name="直線コネクタ 4">
              <a:extLst>
                <a:ext uri="{FF2B5EF4-FFF2-40B4-BE49-F238E27FC236}">
                  <a16:creationId xmlns:a16="http://schemas.microsoft.com/office/drawing/2014/main" id="{99AB0E2C-161F-41E9-9E66-8A000DA408F8}"/>
                </a:ext>
              </a:extLst>
            </p:cNvPr>
            <p:cNvCxnSpPr>
              <a:cxnSpLocks/>
            </p:cNvCxnSpPr>
            <p:nvPr/>
          </p:nvCxnSpPr>
          <p:spPr>
            <a:xfrm flipH="1">
              <a:off x="1691680" y="2708919"/>
              <a:ext cx="936104" cy="216024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EEBCE0A6-4DAE-4A96-A7C8-65A7533363A4}"/>
                </a:ext>
              </a:extLst>
            </p:cNvPr>
            <p:cNvCxnSpPr>
              <a:cxnSpLocks/>
            </p:cNvCxnSpPr>
            <p:nvPr/>
          </p:nvCxnSpPr>
          <p:spPr>
            <a:xfrm flipH="1">
              <a:off x="1691680" y="4869160"/>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22B246D2-CC8C-4CE2-833A-FE5A6B036BEF}"/>
                </a:ext>
              </a:extLst>
            </p:cNvPr>
            <p:cNvCxnSpPr>
              <a:cxnSpLocks/>
            </p:cNvCxnSpPr>
            <p:nvPr/>
          </p:nvCxnSpPr>
          <p:spPr>
            <a:xfrm flipH="1">
              <a:off x="1835696" y="4509120"/>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B9AFE946-6846-4F33-AA93-445BF32715F5}"/>
                </a:ext>
              </a:extLst>
            </p:cNvPr>
            <p:cNvCxnSpPr>
              <a:cxnSpLocks/>
            </p:cNvCxnSpPr>
            <p:nvPr/>
          </p:nvCxnSpPr>
          <p:spPr>
            <a:xfrm flipH="1">
              <a:off x="1979712" y="4149080"/>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B3658E28-F15D-4726-9C36-2D99F92FB593}"/>
                </a:ext>
              </a:extLst>
            </p:cNvPr>
            <p:cNvCxnSpPr>
              <a:cxnSpLocks/>
            </p:cNvCxnSpPr>
            <p:nvPr/>
          </p:nvCxnSpPr>
          <p:spPr>
            <a:xfrm flipH="1">
              <a:off x="2123728" y="3789040"/>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54358827-2D6E-44B1-8005-90D9B37BE066}"/>
                </a:ext>
              </a:extLst>
            </p:cNvPr>
            <p:cNvCxnSpPr>
              <a:cxnSpLocks/>
            </p:cNvCxnSpPr>
            <p:nvPr/>
          </p:nvCxnSpPr>
          <p:spPr>
            <a:xfrm flipH="1">
              <a:off x="2339752" y="3429000"/>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955D92A9-946C-4128-93D4-D24FF046DDA8}"/>
                </a:ext>
              </a:extLst>
            </p:cNvPr>
            <p:cNvCxnSpPr>
              <a:cxnSpLocks/>
            </p:cNvCxnSpPr>
            <p:nvPr/>
          </p:nvCxnSpPr>
          <p:spPr>
            <a:xfrm flipH="1">
              <a:off x="2483768" y="3068960"/>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FCC9D8C1-4900-43DC-8ABA-514986BD35CB}"/>
                </a:ext>
              </a:extLst>
            </p:cNvPr>
            <p:cNvCxnSpPr>
              <a:cxnSpLocks/>
            </p:cNvCxnSpPr>
            <p:nvPr/>
          </p:nvCxnSpPr>
          <p:spPr>
            <a:xfrm flipH="1">
              <a:off x="2627784" y="2708920"/>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24" name="直線コネクタ 23">
            <a:extLst>
              <a:ext uri="{FF2B5EF4-FFF2-40B4-BE49-F238E27FC236}">
                <a16:creationId xmlns:a16="http://schemas.microsoft.com/office/drawing/2014/main" id="{6367B81E-5BDC-4F12-8A99-601333C76C7E}"/>
              </a:ext>
            </a:extLst>
          </p:cNvPr>
          <p:cNvCxnSpPr>
            <a:cxnSpLocks/>
          </p:cNvCxnSpPr>
          <p:nvPr/>
        </p:nvCxnSpPr>
        <p:spPr>
          <a:xfrm>
            <a:off x="5292080" y="4149080"/>
            <a:ext cx="144016" cy="36004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0630777E-A013-4470-993E-AB3A2753C708}"/>
              </a:ext>
            </a:extLst>
          </p:cNvPr>
          <p:cNvCxnSpPr>
            <a:cxnSpLocks/>
          </p:cNvCxnSpPr>
          <p:nvPr/>
        </p:nvCxnSpPr>
        <p:spPr>
          <a:xfrm flipH="1">
            <a:off x="5292080" y="4869161"/>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B5BC4DD1-3270-4A0C-A55E-944193401D43}"/>
              </a:ext>
            </a:extLst>
          </p:cNvPr>
          <p:cNvCxnSpPr>
            <a:cxnSpLocks/>
          </p:cNvCxnSpPr>
          <p:nvPr/>
        </p:nvCxnSpPr>
        <p:spPr>
          <a:xfrm flipH="1">
            <a:off x="5436096" y="4509121"/>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9C7B23ED-77D9-4857-86F1-AC7A06E6A8CE}"/>
              </a:ext>
            </a:extLst>
          </p:cNvPr>
          <p:cNvCxnSpPr>
            <a:cxnSpLocks/>
          </p:cNvCxnSpPr>
          <p:nvPr/>
        </p:nvCxnSpPr>
        <p:spPr>
          <a:xfrm flipH="1">
            <a:off x="5292080" y="4149081"/>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C0A49747-9F1A-47A3-ABDB-E0031477A855}"/>
              </a:ext>
            </a:extLst>
          </p:cNvPr>
          <p:cNvCxnSpPr>
            <a:cxnSpLocks/>
          </p:cNvCxnSpPr>
          <p:nvPr/>
        </p:nvCxnSpPr>
        <p:spPr>
          <a:xfrm flipH="1">
            <a:off x="5436096" y="3789041"/>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B7947895-A0A3-490E-BC69-25553D6898C3}"/>
              </a:ext>
            </a:extLst>
          </p:cNvPr>
          <p:cNvCxnSpPr>
            <a:cxnSpLocks/>
          </p:cNvCxnSpPr>
          <p:nvPr/>
        </p:nvCxnSpPr>
        <p:spPr>
          <a:xfrm flipH="1">
            <a:off x="5292080" y="3429001"/>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FD449092-761B-4638-AA3A-6DFA4DA468E3}"/>
              </a:ext>
            </a:extLst>
          </p:cNvPr>
          <p:cNvCxnSpPr>
            <a:cxnSpLocks/>
          </p:cNvCxnSpPr>
          <p:nvPr/>
        </p:nvCxnSpPr>
        <p:spPr>
          <a:xfrm flipH="1">
            <a:off x="5436096" y="3068961"/>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2E33B345-5797-4A15-9179-92C12A8C73D0}"/>
              </a:ext>
            </a:extLst>
          </p:cNvPr>
          <p:cNvCxnSpPr>
            <a:cxnSpLocks/>
          </p:cNvCxnSpPr>
          <p:nvPr/>
        </p:nvCxnSpPr>
        <p:spPr>
          <a:xfrm flipH="1">
            <a:off x="5292080" y="2708921"/>
            <a:ext cx="10801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84FD54D8-DCEC-4C7B-A4DA-930EF44DE006}"/>
              </a:ext>
            </a:extLst>
          </p:cNvPr>
          <p:cNvCxnSpPr>
            <a:cxnSpLocks/>
          </p:cNvCxnSpPr>
          <p:nvPr/>
        </p:nvCxnSpPr>
        <p:spPr>
          <a:xfrm flipH="1">
            <a:off x="5292080" y="4509120"/>
            <a:ext cx="144016" cy="36004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3CA5BA71-EDD2-4940-B63C-B1018B1372C9}"/>
              </a:ext>
            </a:extLst>
          </p:cNvPr>
          <p:cNvCxnSpPr>
            <a:cxnSpLocks/>
          </p:cNvCxnSpPr>
          <p:nvPr/>
        </p:nvCxnSpPr>
        <p:spPr>
          <a:xfrm flipH="1">
            <a:off x="5292080" y="3789040"/>
            <a:ext cx="144016" cy="36004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BCFD0DC2-E659-4E71-A5CD-E2FE0DC50BD3}"/>
              </a:ext>
            </a:extLst>
          </p:cNvPr>
          <p:cNvCxnSpPr>
            <a:cxnSpLocks/>
          </p:cNvCxnSpPr>
          <p:nvPr/>
        </p:nvCxnSpPr>
        <p:spPr>
          <a:xfrm flipH="1">
            <a:off x="5292080" y="3068960"/>
            <a:ext cx="144016" cy="36004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512983F0-63E4-4FC6-82C0-9A0B90A19B91}"/>
              </a:ext>
            </a:extLst>
          </p:cNvPr>
          <p:cNvCxnSpPr>
            <a:cxnSpLocks/>
          </p:cNvCxnSpPr>
          <p:nvPr/>
        </p:nvCxnSpPr>
        <p:spPr>
          <a:xfrm>
            <a:off x="5292080" y="3429000"/>
            <a:ext cx="144016" cy="36004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2825B6AA-8FAA-4A15-ABEB-5A57EE57FA49}"/>
              </a:ext>
            </a:extLst>
          </p:cNvPr>
          <p:cNvCxnSpPr>
            <a:cxnSpLocks/>
          </p:cNvCxnSpPr>
          <p:nvPr/>
        </p:nvCxnSpPr>
        <p:spPr>
          <a:xfrm>
            <a:off x="5292080" y="2708920"/>
            <a:ext cx="144016" cy="36004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10E2CA08-CCC5-4268-8297-C52AA1E74F4C}"/>
              </a:ext>
            </a:extLst>
          </p:cNvPr>
          <p:cNvSpPr txBox="1"/>
          <p:nvPr/>
        </p:nvSpPr>
        <p:spPr>
          <a:xfrm>
            <a:off x="1331640" y="4715852"/>
            <a:ext cx="360040" cy="369332"/>
          </a:xfrm>
          <a:prstGeom prst="rect">
            <a:avLst/>
          </a:prstGeom>
          <a:noFill/>
        </p:spPr>
        <p:txBody>
          <a:bodyPr wrap="square" rtlCol="0">
            <a:spAutoFit/>
          </a:bodyPr>
          <a:lstStyle/>
          <a:p>
            <a:r>
              <a:rPr kumimoji="1" lang="en-US" altLang="ja-JP" dirty="0"/>
              <a:t>1</a:t>
            </a:r>
            <a:endParaRPr kumimoji="1" lang="ja-JP" altLang="en-US" dirty="0"/>
          </a:p>
        </p:txBody>
      </p:sp>
      <p:sp>
        <p:nvSpPr>
          <p:cNvPr id="43" name="テキスト ボックス 42">
            <a:extLst>
              <a:ext uri="{FF2B5EF4-FFF2-40B4-BE49-F238E27FC236}">
                <a16:creationId xmlns:a16="http://schemas.microsoft.com/office/drawing/2014/main" id="{7E638092-D39A-4E28-9BE6-7BD055453C81}"/>
              </a:ext>
            </a:extLst>
          </p:cNvPr>
          <p:cNvSpPr txBox="1"/>
          <p:nvPr/>
        </p:nvSpPr>
        <p:spPr>
          <a:xfrm>
            <a:off x="1835696" y="3573016"/>
            <a:ext cx="360040" cy="369332"/>
          </a:xfrm>
          <a:prstGeom prst="rect">
            <a:avLst/>
          </a:prstGeom>
          <a:noFill/>
        </p:spPr>
        <p:txBody>
          <a:bodyPr wrap="square" rtlCol="0">
            <a:spAutoFit/>
          </a:bodyPr>
          <a:lstStyle/>
          <a:p>
            <a:r>
              <a:rPr kumimoji="1" lang="en-US" altLang="ja-JP" dirty="0"/>
              <a:t>1</a:t>
            </a:r>
            <a:endParaRPr kumimoji="1" lang="ja-JP" altLang="en-US" dirty="0"/>
          </a:p>
        </p:txBody>
      </p:sp>
      <p:sp>
        <p:nvSpPr>
          <p:cNvPr id="45" name="テキスト ボックス 44">
            <a:extLst>
              <a:ext uri="{FF2B5EF4-FFF2-40B4-BE49-F238E27FC236}">
                <a16:creationId xmlns:a16="http://schemas.microsoft.com/office/drawing/2014/main" id="{3A0653E9-89CA-4C3F-A91C-9CBBF82F505E}"/>
              </a:ext>
            </a:extLst>
          </p:cNvPr>
          <p:cNvSpPr txBox="1"/>
          <p:nvPr/>
        </p:nvSpPr>
        <p:spPr>
          <a:xfrm>
            <a:off x="2267744" y="2514962"/>
            <a:ext cx="360040" cy="369332"/>
          </a:xfrm>
          <a:prstGeom prst="rect">
            <a:avLst/>
          </a:prstGeom>
          <a:noFill/>
        </p:spPr>
        <p:txBody>
          <a:bodyPr wrap="square" rtlCol="0">
            <a:spAutoFit/>
          </a:bodyPr>
          <a:lstStyle/>
          <a:p>
            <a:r>
              <a:rPr kumimoji="1" lang="en-US" altLang="ja-JP" dirty="0"/>
              <a:t>1</a:t>
            </a:r>
            <a:endParaRPr kumimoji="1" lang="ja-JP" altLang="en-US" dirty="0"/>
          </a:p>
        </p:txBody>
      </p:sp>
      <p:sp>
        <p:nvSpPr>
          <p:cNvPr id="47" name="テキスト ボックス 46">
            <a:extLst>
              <a:ext uri="{FF2B5EF4-FFF2-40B4-BE49-F238E27FC236}">
                <a16:creationId xmlns:a16="http://schemas.microsoft.com/office/drawing/2014/main" id="{FEB33499-C8A2-4494-8619-A273BF81246F}"/>
              </a:ext>
            </a:extLst>
          </p:cNvPr>
          <p:cNvSpPr txBox="1"/>
          <p:nvPr/>
        </p:nvSpPr>
        <p:spPr>
          <a:xfrm>
            <a:off x="4932040" y="4684494"/>
            <a:ext cx="360040" cy="369332"/>
          </a:xfrm>
          <a:prstGeom prst="rect">
            <a:avLst/>
          </a:prstGeom>
          <a:noFill/>
        </p:spPr>
        <p:txBody>
          <a:bodyPr wrap="square" rtlCol="0">
            <a:spAutoFit/>
          </a:bodyPr>
          <a:lstStyle/>
          <a:p>
            <a:r>
              <a:rPr kumimoji="1" lang="en-US" altLang="ja-JP" dirty="0"/>
              <a:t>1</a:t>
            </a:r>
            <a:endParaRPr kumimoji="1" lang="ja-JP" altLang="en-US" dirty="0"/>
          </a:p>
        </p:txBody>
      </p:sp>
      <p:sp>
        <p:nvSpPr>
          <p:cNvPr id="49" name="テキスト ボックス 48">
            <a:extLst>
              <a:ext uri="{FF2B5EF4-FFF2-40B4-BE49-F238E27FC236}">
                <a16:creationId xmlns:a16="http://schemas.microsoft.com/office/drawing/2014/main" id="{AD29D78A-B58A-4C2B-BB5B-B277370DDD20}"/>
              </a:ext>
            </a:extLst>
          </p:cNvPr>
          <p:cNvSpPr txBox="1"/>
          <p:nvPr/>
        </p:nvSpPr>
        <p:spPr>
          <a:xfrm>
            <a:off x="4904420" y="2531095"/>
            <a:ext cx="360040" cy="369332"/>
          </a:xfrm>
          <a:prstGeom prst="rect">
            <a:avLst/>
          </a:prstGeom>
          <a:noFill/>
        </p:spPr>
        <p:txBody>
          <a:bodyPr wrap="square" rtlCol="0">
            <a:spAutoFit/>
          </a:bodyPr>
          <a:lstStyle/>
          <a:p>
            <a:r>
              <a:rPr kumimoji="1" lang="en-US" altLang="ja-JP" dirty="0"/>
              <a:t>1</a:t>
            </a:r>
            <a:endParaRPr kumimoji="1" lang="ja-JP" altLang="en-US" dirty="0"/>
          </a:p>
        </p:txBody>
      </p:sp>
      <p:sp>
        <p:nvSpPr>
          <p:cNvPr id="51" name="テキスト ボックス 50">
            <a:extLst>
              <a:ext uri="{FF2B5EF4-FFF2-40B4-BE49-F238E27FC236}">
                <a16:creationId xmlns:a16="http://schemas.microsoft.com/office/drawing/2014/main" id="{CA73D0CD-DCB9-4F53-90D6-87304AD1FD44}"/>
              </a:ext>
            </a:extLst>
          </p:cNvPr>
          <p:cNvSpPr txBox="1"/>
          <p:nvPr/>
        </p:nvSpPr>
        <p:spPr>
          <a:xfrm>
            <a:off x="4904420" y="3228201"/>
            <a:ext cx="360040" cy="369332"/>
          </a:xfrm>
          <a:prstGeom prst="rect">
            <a:avLst/>
          </a:prstGeom>
          <a:noFill/>
        </p:spPr>
        <p:txBody>
          <a:bodyPr wrap="square" rtlCol="0">
            <a:spAutoFit/>
          </a:bodyPr>
          <a:lstStyle/>
          <a:p>
            <a:r>
              <a:rPr kumimoji="1" lang="en-US" altLang="ja-JP" dirty="0"/>
              <a:t>1</a:t>
            </a:r>
            <a:endParaRPr kumimoji="1" lang="ja-JP" altLang="en-US" dirty="0"/>
          </a:p>
        </p:txBody>
      </p:sp>
      <p:sp>
        <p:nvSpPr>
          <p:cNvPr id="53" name="テキスト ボックス 52">
            <a:extLst>
              <a:ext uri="{FF2B5EF4-FFF2-40B4-BE49-F238E27FC236}">
                <a16:creationId xmlns:a16="http://schemas.microsoft.com/office/drawing/2014/main" id="{F595D5CA-36BE-490C-A431-2BB317C07F40}"/>
              </a:ext>
            </a:extLst>
          </p:cNvPr>
          <p:cNvSpPr txBox="1"/>
          <p:nvPr/>
        </p:nvSpPr>
        <p:spPr>
          <a:xfrm>
            <a:off x="4904420" y="3987388"/>
            <a:ext cx="360040" cy="369332"/>
          </a:xfrm>
          <a:prstGeom prst="rect">
            <a:avLst/>
          </a:prstGeom>
          <a:noFill/>
        </p:spPr>
        <p:txBody>
          <a:bodyPr wrap="square" rtlCol="0">
            <a:spAutoFit/>
          </a:bodyPr>
          <a:lstStyle/>
          <a:p>
            <a:r>
              <a:rPr kumimoji="1" lang="en-US" altLang="ja-JP" dirty="0"/>
              <a:t>1</a:t>
            </a:r>
            <a:endParaRPr kumimoji="1" lang="ja-JP" altLang="en-US" dirty="0"/>
          </a:p>
        </p:txBody>
      </p:sp>
      <p:sp>
        <p:nvSpPr>
          <p:cNvPr id="55" name="テキスト ボックス 54">
            <a:extLst>
              <a:ext uri="{FF2B5EF4-FFF2-40B4-BE49-F238E27FC236}">
                <a16:creationId xmlns:a16="http://schemas.microsoft.com/office/drawing/2014/main" id="{23F093D3-90DC-4AB3-B070-5B7189F90398}"/>
              </a:ext>
            </a:extLst>
          </p:cNvPr>
          <p:cNvSpPr txBox="1"/>
          <p:nvPr/>
        </p:nvSpPr>
        <p:spPr>
          <a:xfrm>
            <a:off x="5084440" y="4355812"/>
            <a:ext cx="360040" cy="369332"/>
          </a:xfrm>
          <a:prstGeom prst="rect">
            <a:avLst/>
          </a:prstGeom>
          <a:noFill/>
        </p:spPr>
        <p:txBody>
          <a:bodyPr wrap="square" rtlCol="0">
            <a:spAutoFit/>
          </a:bodyPr>
          <a:lstStyle/>
          <a:p>
            <a:r>
              <a:rPr kumimoji="1" lang="en-US" altLang="ja-JP" dirty="0"/>
              <a:t>2</a:t>
            </a:r>
            <a:endParaRPr kumimoji="1" lang="ja-JP" altLang="en-US" dirty="0"/>
          </a:p>
        </p:txBody>
      </p:sp>
      <p:sp>
        <p:nvSpPr>
          <p:cNvPr id="57" name="テキスト ボックス 56">
            <a:extLst>
              <a:ext uri="{FF2B5EF4-FFF2-40B4-BE49-F238E27FC236}">
                <a16:creationId xmlns:a16="http://schemas.microsoft.com/office/drawing/2014/main" id="{3950D632-93EC-4650-832A-7C3DB8A47731}"/>
              </a:ext>
            </a:extLst>
          </p:cNvPr>
          <p:cNvSpPr txBox="1"/>
          <p:nvPr/>
        </p:nvSpPr>
        <p:spPr>
          <a:xfrm>
            <a:off x="5084440" y="3635732"/>
            <a:ext cx="360040" cy="369332"/>
          </a:xfrm>
          <a:prstGeom prst="rect">
            <a:avLst/>
          </a:prstGeom>
          <a:noFill/>
        </p:spPr>
        <p:txBody>
          <a:bodyPr wrap="square" rtlCol="0">
            <a:spAutoFit/>
          </a:bodyPr>
          <a:lstStyle/>
          <a:p>
            <a:r>
              <a:rPr kumimoji="1" lang="en-US" altLang="ja-JP" dirty="0"/>
              <a:t>2</a:t>
            </a:r>
            <a:endParaRPr kumimoji="1" lang="ja-JP" altLang="en-US" dirty="0"/>
          </a:p>
        </p:txBody>
      </p:sp>
      <p:sp>
        <p:nvSpPr>
          <p:cNvPr id="59" name="テキスト ボックス 58">
            <a:extLst>
              <a:ext uri="{FF2B5EF4-FFF2-40B4-BE49-F238E27FC236}">
                <a16:creationId xmlns:a16="http://schemas.microsoft.com/office/drawing/2014/main" id="{32F54530-02FE-4C4A-8A93-5804190B5701}"/>
              </a:ext>
            </a:extLst>
          </p:cNvPr>
          <p:cNvSpPr txBox="1"/>
          <p:nvPr/>
        </p:nvSpPr>
        <p:spPr>
          <a:xfrm>
            <a:off x="5076056" y="2883840"/>
            <a:ext cx="360040" cy="369332"/>
          </a:xfrm>
          <a:prstGeom prst="rect">
            <a:avLst/>
          </a:prstGeom>
          <a:noFill/>
        </p:spPr>
        <p:txBody>
          <a:bodyPr wrap="square" rtlCol="0">
            <a:spAutoFit/>
          </a:bodyPr>
          <a:lstStyle/>
          <a:p>
            <a:r>
              <a:rPr kumimoji="1" lang="en-US" altLang="ja-JP" dirty="0"/>
              <a:t>2</a:t>
            </a:r>
            <a:endParaRPr kumimoji="1" lang="ja-JP" altLang="en-US" dirty="0"/>
          </a:p>
        </p:txBody>
      </p:sp>
      <p:sp>
        <p:nvSpPr>
          <p:cNvPr id="61" name="テキスト ボックス 60">
            <a:extLst>
              <a:ext uri="{FF2B5EF4-FFF2-40B4-BE49-F238E27FC236}">
                <a16:creationId xmlns:a16="http://schemas.microsoft.com/office/drawing/2014/main" id="{88C2B8B5-B0CE-4433-8D75-B403E4495E09}"/>
              </a:ext>
            </a:extLst>
          </p:cNvPr>
          <p:cNvSpPr txBox="1"/>
          <p:nvPr/>
        </p:nvSpPr>
        <p:spPr>
          <a:xfrm>
            <a:off x="1511660" y="4290564"/>
            <a:ext cx="360040" cy="369332"/>
          </a:xfrm>
          <a:prstGeom prst="rect">
            <a:avLst/>
          </a:prstGeom>
          <a:noFill/>
        </p:spPr>
        <p:txBody>
          <a:bodyPr wrap="square" rtlCol="0">
            <a:spAutoFit/>
          </a:bodyPr>
          <a:lstStyle/>
          <a:p>
            <a:r>
              <a:rPr kumimoji="1" lang="en-US" altLang="ja-JP" dirty="0"/>
              <a:t>2</a:t>
            </a:r>
            <a:endParaRPr kumimoji="1" lang="ja-JP" altLang="en-US" dirty="0"/>
          </a:p>
        </p:txBody>
      </p:sp>
      <p:sp>
        <p:nvSpPr>
          <p:cNvPr id="63" name="テキスト ボックス 62">
            <a:extLst>
              <a:ext uri="{FF2B5EF4-FFF2-40B4-BE49-F238E27FC236}">
                <a16:creationId xmlns:a16="http://schemas.microsoft.com/office/drawing/2014/main" id="{05B2921F-06D0-4E5A-A1E2-8CFABC98ABEE}"/>
              </a:ext>
            </a:extLst>
          </p:cNvPr>
          <p:cNvSpPr txBox="1"/>
          <p:nvPr/>
        </p:nvSpPr>
        <p:spPr>
          <a:xfrm>
            <a:off x="2015716" y="3181618"/>
            <a:ext cx="360040" cy="369332"/>
          </a:xfrm>
          <a:prstGeom prst="rect">
            <a:avLst/>
          </a:prstGeom>
          <a:noFill/>
        </p:spPr>
        <p:txBody>
          <a:bodyPr wrap="square" rtlCol="0">
            <a:spAutoFit/>
          </a:bodyPr>
          <a:lstStyle/>
          <a:p>
            <a:r>
              <a:rPr kumimoji="1" lang="en-US" altLang="ja-JP" dirty="0"/>
              <a:t>2</a:t>
            </a:r>
            <a:endParaRPr kumimoji="1" lang="ja-JP" altLang="en-US" dirty="0"/>
          </a:p>
        </p:txBody>
      </p:sp>
      <p:sp>
        <p:nvSpPr>
          <p:cNvPr id="65" name="テキスト ボックス 64">
            <a:extLst>
              <a:ext uri="{FF2B5EF4-FFF2-40B4-BE49-F238E27FC236}">
                <a16:creationId xmlns:a16="http://schemas.microsoft.com/office/drawing/2014/main" id="{CBE744CC-0BAC-4A54-BD12-20DB4CBE495E}"/>
              </a:ext>
            </a:extLst>
          </p:cNvPr>
          <p:cNvSpPr txBox="1"/>
          <p:nvPr/>
        </p:nvSpPr>
        <p:spPr>
          <a:xfrm>
            <a:off x="1691680" y="3933056"/>
            <a:ext cx="360040" cy="369332"/>
          </a:xfrm>
          <a:prstGeom prst="rect">
            <a:avLst/>
          </a:prstGeom>
          <a:noFill/>
        </p:spPr>
        <p:txBody>
          <a:bodyPr wrap="square" rtlCol="0">
            <a:spAutoFit/>
          </a:bodyPr>
          <a:lstStyle/>
          <a:p>
            <a:r>
              <a:rPr kumimoji="1" lang="en-US" altLang="ja-JP" dirty="0"/>
              <a:t>3</a:t>
            </a:r>
            <a:endParaRPr kumimoji="1" lang="ja-JP" altLang="en-US" dirty="0"/>
          </a:p>
        </p:txBody>
      </p:sp>
      <p:sp>
        <p:nvSpPr>
          <p:cNvPr id="67" name="テキスト ボックス 66">
            <a:extLst>
              <a:ext uri="{FF2B5EF4-FFF2-40B4-BE49-F238E27FC236}">
                <a16:creationId xmlns:a16="http://schemas.microsoft.com/office/drawing/2014/main" id="{BF3D0AB4-2CCF-426F-8C3E-4A85D7BAC521}"/>
              </a:ext>
            </a:extLst>
          </p:cNvPr>
          <p:cNvSpPr txBox="1"/>
          <p:nvPr/>
        </p:nvSpPr>
        <p:spPr>
          <a:xfrm>
            <a:off x="2123728" y="2852936"/>
            <a:ext cx="360040" cy="369332"/>
          </a:xfrm>
          <a:prstGeom prst="rect">
            <a:avLst/>
          </a:prstGeom>
          <a:noFill/>
        </p:spPr>
        <p:txBody>
          <a:bodyPr wrap="square" rtlCol="0">
            <a:spAutoFit/>
          </a:bodyPr>
          <a:lstStyle/>
          <a:p>
            <a:r>
              <a:rPr kumimoji="1" lang="en-US" altLang="ja-JP" dirty="0"/>
              <a:t>3</a:t>
            </a:r>
            <a:endParaRPr kumimoji="1" lang="ja-JP" altLang="en-US" dirty="0"/>
          </a:p>
        </p:txBody>
      </p:sp>
      <p:sp>
        <p:nvSpPr>
          <p:cNvPr id="69" name="テキスト ボックス 68">
            <a:extLst>
              <a:ext uri="{FF2B5EF4-FFF2-40B4-BE49-F238E27FC236}">
                <a16:creationId xmlns:a16="http://schemas.microsoft.com/office/drawing/2014/main" id="{25D92E1B-99F8-44AC-BD19-292BB8D68842}"/>
              </a:ext>
            </a:extLst>
          </p:cNvPr>
          <p:cNvSpPr txBox="1"/>
          <p:nvPr/>
        </p:nvSpPr>
        <p:spPr>
          <a:xfrm>
            <a:off x="3131841" y="1521339"/>
            <a:ext cx="2664295" cy="395493"/>
          </a:xfrm>
          <a:prstGeom prst="rect">
            <a:avLst/>
          </a:prstGeom>
          <a:noFill/>
        </p:spPr>
        <p:txBody>
          <a:bodyPr wrap="square" rtlCol="0">
            <a:spAutoFit/>
          </a:bodyPr>
          <a:lstStyle/>
          <a:p>
            <a:pPr>
              <a:lnSpc>
                <a:spcPts val="2500"/>
              </a:lnSpc>
            </a:pPr>
            <a:r>
              <a:rPr kumimoji="1" lang="ja-JP" altLang="en-US" sz="2000" dirty="0"/>
              <a:t>横から見た積層状態</a:t>
            </a:r>
          </a:p>
        </p:txBody>
      </p:sp>
      <p:sp>
        <p:nvSpPr>
          <p:cNvPr id="71" name="テキスト ボックス 70">
            <a:extLst>
              <a:ext uri="{FF2B5EF4-FFF2-40B4-BE49-F238E27FC236}">
                <a16:creationId xmlns:a16="http://schemas.microsoft.com/office/drawing/2014/main" id="{3A5CD45E-BE10-4A15-B4D6-E75CBF487E9D}"/>
              </a:ext>
            </a:extLst>
          </p:cNvPr>
          <p:cNvSpPr txBox="1"/>
          <p:nvPr/>
        </p:nvSpPr>
        <p:spPr>
          <a:xfrm>
            <a:off x="1655676" y="5433020"/>
            <a:ext cx="2052228" cy="923330"/>
          </a:xfrm>
          <a:prstGeom prst="rect">
            <a:avLst/>
          </a:prstGeom>
          <a:noFill/>
        </p:spPr>
        <p:txBody>
          <a:bodyPr wrap="square" rtlCol="0">
            <a:spAutoFit/>
          </a:bodyPr>
          <a:lstStyle/>
          <a:p>
            <a:r>
              <a:rPr kumimoji="1" lang="ja-JP" altLang="en-US" dirty="0">
                <a:solidFill>
                  <a:srgbClr val="002060"/>
                </a:solidFill>
              </a:rPr>
              <a:t>方式</a:t>
            </a:r>
            <a:r>
              <a:rPr kumimoji="1" lang="en-US" altLang="ja-JP" dirty="0">
                <a:solidFill>
                  <a:srgbClr val="002060"/>
                </a:solidFill>
              </a:rPr>
              <a:t>(A)</a:t>
            </a:r>
          </a:p>
          <a:p>
            <a:r>
              <a:rPr kumimoji="1" lang="ja-JP" altLang="en-US" dirty="0">
                <a:solidFill>
                  <a:srgbClr val="002060"/>
                </a:solidFill>
              </a:rPr>
              <a:t>１</a:t>
            </a:r>
            <a:r>
              <a:rPr kumimoji="1" lang="en-US" altLang="ja-JP" dirty="0">
                <a:solidFill>
                  <a:srgbClr val="002060"/>
                </a:solidFill>
              </a:rPr>
              <a:t>, </a:t>
            </a:r>
            <a:r>
              <a:rPr kumimoji="1" lang="ja-JP" altLang="en-US" dirty="0">
                <a:solidFill>
                  <a:srgbClr val="002060"/>
                </a:solidFill>
              </a:rPr>
              <a:t>２</a:t>
            </a:r>
            <a:r>
              <a:rPr kumimoji="1" lang="en-US" altLang="ja-JP" dirty="0">
                <a:solidFill>
                  <a:srgbClr val="002060"/>
                </a:solidFill>
              </a:rPr>
              <a:t>, </a:t>
            </a:r>
            <a:r>
              <a:rPr kumimoji="1" lang="ja-JP" altLang="en-US" dirty="0">
                <a:solidFill>
                  <a:srgbClr val="002060"/>
                </a:solidFill>
              </a:rPr>
              <a:t>３の３回周期の繰り返し</a:t>
            </a:r>
            <a:endParaRPr kumimoji="1" lang="en-US" altLang="ja-JP" dirty="0">
              <a:solidFill>
                <a:srgbClr val="002060"/>
              </a:solidFill>
            </a:endParaRPr>
          </a:p>
        </p:txBody>
      </p:sp>
      <p:sp>
        <p:nvSpPr>
          <p:cNvPr id="73" name="テキスト ボックス 72">
            <a:extLst>
              <a:ext uri="{FF2B5EF4-FFF2-40B4-BE49-F238E27FC236}">
                <a16:creationId xmlns:a16="http://schemas.microsoft.com/office/drawing/2014/main" id="{8C6FABF6-76A9-40B5-8008-75A9A14F148C}"/>
              </a:ext>
            </a:extLst>
          </p:cNvPr>
          <p:cNvSpPr txBox="1"/>
          <p:nvPr/>
        </p:nvSpPr>
        <p:spPr>
          <a:xfrm>
            <a:off x="5264460" y="5381600"/>
            <a:ext cx="1728192" cy="923330"/>
          </a:xfrm>
          <a:prstGeom prst="rect">
            <a:avLst/>
          </a:prstGeom>
          <a:noFill/>
        </p:spPr>
        <p:txBody>
          <a:bodyPr wrap="square" rtlCol="0">
            <a:spAutoFit/>
          </a:bodyPr>
          <a:lstStyle/>
          <a:p>
            <a:r>
              <a:rPr kumimoji="1" lang="ja-JP" altLang="en-US" dirty="0">
                <a:solidFill>
                  <a:srgbClr val="002060"/>
                </a:solidFill>
              </a:rPr>
              <a:t>方式</a:t>
            </a:r>
            <a:r>
              <a:rPr kumimoji="1" lang="en-US" altLang="ja-JP" dirty="0">
                <a:solidFill>
                  <a:srgbClr val="002060"/>
                </a:solidFill>
              </a:rPr>
              <a:t>(B)</a:t>
            </a:r>
          </a:p>
          <a:p>
            <a:r>
              <a:rPr kumimoji="1" lang="ja-JP" altLang="en-US" dirty="0">
                <a:solidFill>
                  <a:srgbClr val="002060"/>
                </a:solidFill>
              </a:rPr>
              <a:t>１</a:t>
            </a:r>
            <a:r>
              <a:rPr kumimoji="1" lang="en-US" altLang="ja-JP" dirty="0">
                <a:solidFill>
                  <a:srgbClr val="002060"/>
                </a:solidFill>
              </a:rPr>
              <a:t>, </a:t>
            </a:r>
            <a:r>
              <a:rPr kumimoji="1" lang="ja-JP" altLang="en-US" dirty="0">
                <a:solidFill>
                  <a:srgbClr val="002060"/>
                </a:solidFill>
              </a:rPr>
              <a:t>２の２回周期の繰り返し</a:t>
            </a:r>
            <a:endParaRPr kumimoji="1" lang="en-US" altLang="ja-JP" dirty="0">
              <a:solidFill>
                <a:srgbClr val="002060"/>
              </a:solidFill>
            </a:endParaRPr>
          </a:p>
        </p:txBody>
      </p:sp>
      <p:sp>
        <p:nvSpPr>
          <p:cNvPr id="42" name="テキスト ボックス 41">
            <a:extLst>
              <a:ext uri="{FF2B5EF4-FFF2-40B4-BE49-F238E27FC236}">
                <a16:creationId xmlns:a16="http://schemas.microsoft.com/office/drawing/2014/main" id="{91827DA4-B30A-08E8-2972-FDDF89F9F5FD}"/>
              </a:ext>
            </a:extLst>
          </p:cNvPr>
          <p:cNvSpPr txBox="1"/>
          <p:nvPr/>
        </p:nvSpPr>
        <p:spPr>
          <a:xfrm>
            <a:off x="-129716" y="-27384"/>
            <a:ext cx="3909628" cy="513859"/>
          </a:xfrm>
          <a:prstGeom prst="rect">
            <a:avLst/>
          </a:prstGeom>
          <a:noFill/>
        </p:spPr>
        <p:txBody>
          <a:bodyPr wrap="square" rtlCol="0">
            <a:spAutoFit/>
          </a:bodyPr>
          <a:lstStyle/>
          <a:p>
            <a:pPr algn="ctr">
              <a:lnSpc>
                <a:spcPts val="3600"/>
              </a:lnSpc>
            </a:pPr>
            <a:r>
              <a:rPr kumimoji="1" lang="en-US" altLang="ja-JP" sz="2400" dirty="0"/>
              <a:t>1</a:t>
            </a:r>
            <a:r>
              <a:rPr kumimoji="1" lang="ja-JP" altLang="en-US" sz="2400" dirty="0"/>
              <a:t>．結晶　</a:t>
            </a:r>
            <a:r>
              <a:rPr kumimoji="1" lang="en-US" altLang="ja-JP" sz="2000" dirty="0"/>
              <a:t>1</a:t>
            </a:r>
            <a:r>
              <a:rPr kumimoji="1" lang="ja-JP" altLang="en-US" sz="2000" dirty="0"/>
              <a:t>．</a:t>
            </a:r>
            <a:r>
              <a:rPr kumimoji="1" lang="en-US" altLang="ja-JP" sz="2000" dirty="0"/>
              <a:t>2</a:t>
            </a:r>
            <a:r>
              <a:rPr kumimoji="1" lang="ja-JP" altLang="en-US" sz="2000" dirty="0"/>
              <a:t>．金属の結晶構造</a:t>
            </a:r>
            <a:endParaRPr kumimoji="1" lang="ja-JP" altLang="en-US" sz="2400" dirty="0"/>
          </a:p>
        </p:txBody>
      </p:sp>
    </p:spTree>
    <p:extLst>
      <p:ext uri="{BB962C8B-B14F-4D97-AF65-F5344CB8AC3E}">
        <p14:creationId xmlns:p14="http://schemas.microsoft.com/office/powerpoint/2010/main" val="265458020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3498</TotalTime>
  <Words>1930</Words>
  <Application>Microsoft Office PowerPoint</Application>
  <PresentationFormat>画面に合わせる (4:3)</PresentationFormat>
  <Paragraphs>233</Paragraphs>
  <Slides>22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1</vt:i4>
      </vt:variant>
      <vt:variant>
        <vt:lpstr>埋め込まれた OLE サーバー</vt:lpstr>
      </vt:variant>
      <vt:variant>
        <vt:i4>2</vt:i4>
      </vt:variant>
      <vt:variant>
        <vt:lpstr>スライド タイトル</vt:lpstr>
      </vt:variant>
      <vt:variant>
        <vt:i4>22</vt:i4>
      </vt:variant>
    </vt:vector>
  </HeadingPairs>
  <TitlesOfParts>
    <vt:vector size="27" baseType="lpstr">
      <vt:lpstr>Arial</vt:lpstr>
      <vt:lpstr>Calibri</vt:lpstr>
      <vt:lpstr>Office ​​テーマ</vt:lpstr>
      <vt:lpstr>Equation.3</vt:lpstr>
      <vt:lpstr>数式</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久下 先生</dc:creator>
  <cp:lastModifiedBy>久下 謙一</cp:lastModifiedBy>
  <cp:revision>80</cp:revision>
  <cp:lastPrinted>2022-07-26T06:43:13Z</cp:lastPrinted>
  <dcterms:created xsi:type="dcterms:W3CDTF">2013-04-24T07:39:22Z</dcterms:created>
  <dcterms:modified xsi:type="dcterms:W3CDTF">2023-06-02T01:54:44Z</dcterms:modified>
</cp:coreProperties>
</file>