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1429" r:id="rId3"/>
    <p:sldId id="1427" r:id="rId4"/>
    <p:sldId id="1414" r:id="rId5"/>
    <p:sldId id="1411" r:id="rId6"/>
    <p:sldId id="1419" r:id="rId7"/>
    <p:sldId id="1417" r:id="rId8"/>
    <p:sldId id="1418" r:id="rId9"/>
    <p:sldId id="1416" r:id="rId10"/>
    <p:sldId id="1318" r:id="rId11"/>
    <p:sldId id="1451" r:id="rId12"/>
    <p:sldId id="1401" r:id="rId13"/>
    <p:sldId id="1402" r:id="rId14"/>
    <p:sldId id="1450" r:id="rId15"/>
    <p:sldId id="1415" r:id="rId16"/>
    <p:sldId id="1405" r:id="rId17"/>
    <p:sldId id="1406" r:id="rId18"/>
    <p:sldId id="1407" r:id="rId19"/>
    <p:sldId id="1408" r:id="rId20"/>
    <p:sldId id="1409" r:id="rId21"/>
    <p:sldId id="1410" r:id="rId22"/>
    <p:sldId id="1335" r:id="rId23"/>
    <p:sldId id="1336" r:id="rId24"/>
    <p:sldId id="1337" r:id="rId25"/>
    <p:sldId id="1317" r:id="rId26"/>
    <p:sldId id="1421" r:id="rId27"/>
    <p:sldId id="1399" r:id="rId28"/>
    <p:sldId id="1400" r:id="rId29"/>
    <p:sldId id="1413" r:id="rId30"/>
    <p:sldId id="1420" r:id="rId31"/>
    <p:sldId id="1423" r:id="rId32"/>
    <p:sldId id="1422" r:id="rId33"/>
    <p:sldId id="1426" r:id="rId34"/>
    <p:sldId id="1424" r:id="rId35"/>
    <p:sldId id="1425" r:id="rId36"/>
    <p:sldId id="1392" r:id="rId37"/>
    <p:sldId id="1452" r:id="rId3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FD1C132F-9AB8-4ED3-8775-A3CD9D9D9AE5}">
          <p14:sldIdLst>
            <p14:sldId id="256"/>
            <p14:sldId id="1429"/>
            <p14:sldId id="1427"/>
            <p14:sldId id="1414"/>
            <p14:sldId id="1411"/>
            <p14:sldId id="1419"/>
            <p14:sldId id="1417"/>
            <p14:sldId id="1418"/>
            <p14:sldId id="1416"/>
            <p14:sldId id="1318"/>
            <p14:sldId id="1451"/>
            <p14:sldId id="1401"/>
            <p14:sldId id="1402"/>
            <p14:sldId id="1450"/>
            <p14:sldId id="1415"/>
            <p14:sldId id="1405"/>
            <p14:sldId id="1406"/>
            <p14:sldId id="1407"/>
            <p14:sldId id="1408"/>
            <p14:sldId id="1409"/>
            <p14:sldId id="1410"/>
            <p14:sldId id="1335"/>
            <p14:sldId id="1336"/>
            <p14:sldId id="1337"/>
            <p14:sldId id="1317"/>
            <p14:sldId id="1421"/>
            <p14:sldId id="1399"/>
            <p14:sldId id="1400"/>
            <p14:sldId id="1413"/>
            <p14:sldId id="1420"/>
            <p14:sldId id="1423"/>
            <p14:sldId id="1422"/>
            <p14:sldId id="1426"/>
            <p14:sldId id="1424"/>
            <p14:sldId id="1425"/>
            <p14:sldId id="1392"/>
            <p14:sldId id="145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kimasa" initials="a" lastIdx="2" clrIdx="0">
    <p:extLst>
      <p:ext uri="{19B8F6BF-5375-455C-9EA6-DF929625EA0E}">
        <p15:presenceInfo xmlns:p15="http://schemas.microsoft.com/office/powerpoint/2012/main" userId="akimas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FF0000"/>
    <a:srgbClr val="FF66FF"/>
    <a:srgbClr val="33CCFF"/>
    <a:srgbClr val="FFFFFF"/>
    <a:srgbClr val="000000"/>
    <a:srgbClr val="92D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94" autoAdjust="0"/>
    <p:restoredTop sz="94660"/>
  </p:normalViewPr>
  <p:slideViewPr>
    <p:cSldViewPr>
      <p:cViewPr varScale="1">
        <p:scale>
          <a:sx n="151" d="100"/>
          <a:sy n="151" d="100"/>
        </p:scale>
        <p:origin x="1140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D60A6D-F487-457F-8E90-2329792F4DB4}" type="datetimeFigureOut">
              <a:rPr kumimoji="1" lang="ja-JP" altLang="en-US" smtClean="0"/>
              <a:t>2023/12/18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D2DD9-FF97-4D18-8190-A8EAA0FB8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7116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5D2DD9-FF97-4D18-8190-A8EAA0FB8C6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9577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5D2DD9-FF97-4D18-8190-A8EAA0FB8C63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840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803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884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461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389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2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0237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636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819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750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91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7035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7769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7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hyperlink" Target="https://journals.aps.org/prl/abstract/10.1103/PhysRevLett.125.16180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emf"/><Relationship Id="rId4" Type="http://schemas.openxmlformats.org/officeDocument/2006/relationships/image" Target="../media/image51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14" y="1772816"/>
            <a:ext cx="9130372" cy="2304256"/>
          </a:xfrm>
          <a:noFill/>
        </p:spPr>
        <p:txBody>
          <a:bodyPr>
            <a:noAutofit/>
          </a:bodyPr>
          <a:lstStyle/>
          <a:p>
            <a:r>
              <a:rPr lang="en-US" altLang="ja-JP" dirty="0"/>
              <a:t>Belle II</a:t>
            </a:r>
            <a:r>
              <a:rPr lang="ja-JP" altLang="en-US" dirty="0"/>
              <a:t>での軽い</a:t>
            </a:r>
            <a:r>
              <a:rPr lang="ja-JP" altLang="en-US" dirty="0">
                <a:solidFill>
                  <a:srgbClr val="00B0F0"/>
                </a:solidFill>
              </a:rPr>
              <a:t>新</a:t>
            </a:r>
            <a:r>
              <a:rPr lang="ja-JP" altLang="en-US" dirty="0"/>
              <a:t>粒子探索</a:t>
            </a:r>
            <a:br>
              <a:rPr lang="en-US" altLang="ja-JP" dirty="0"/>
            </a:br>
            <a:r>
              <a:rPr lang="ja-JP" altLang="en-US" sz="3200" dirty="0"/>
              <a:t>～物理を中心に</a:t>
            </a:r>
            <a:r>
              <a:rPr lang="ja-JP" altLang="en-US" sz="3600" dirty="0"/>
              <a:t>～</a:t>
            </a:r>
            <a:endParaRPr kumimoji="1" lang="ja-JP" altLang="en-US" sz="36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628" y="4437112"/>
            <a:ext cx="9130372" cy="2369658"/>
          </a:xfrm>
        </p:spPr>
        <p:txBody>
          <a:bodyPr>
            <a:normAutofit lnSpcReduction="10000"/>
          </a:bodyPr>
          <a:lstStyle/>
          <a:p>
            <a:r>
              <a:rPr lang="ja-JP" altLang="en-US" sz="2800" dirty="0">
                <a:solidFill>
                  <a:schemeClr val="tx1"/>
                </a:solidFill>
              </a:rPr>
              <a:t>石川 明正</a:t>
            </a:r>
            <a:endParaRPr lang="en-US" altLang="ja-JP" sz="2800" dirty="0">
              <a:solidFill>
                <a:schemeClr val="tx1"/>
              </a:solidFill>
            </a:endParaRPr>
          </a:p>
          <a:p>
            <a:r>
              <a:rPr lang="en-US" altLang="ja-JP" sz="2800" dirty="0">
                <a:solidFill>
                  <a:schemeClr val="tx1"/>
                </a:solidFill>
                <a:sym typeface="Wingdings" panose="05000000000000000000" pitchFamily="2" charset="2"/>
              </a:rPr>
              <a:t>(KEK</a:t>
            </a:r>
            <a:r>
              <a:rPr lang="en-US" altLang="ja-JP" sz="2800" dirty="0">
                <a:solidFill>
                  <a:schemeClr val="tx1"/>
                </a:solidFill>
              </a:rPr>
              <a:t>)</a:t>
            </a:r>
          </a:p>
          <a:p>
            <a:r>
              <a:rPr lang="ja-JP" altLang="en-US" sz="2800" dirty="0">
                <a:solidFill>
                  <a:schemeClr val="tx1"/>
                </a:solidFill>
              </a:rPr>
              <a:t>金沢大学</a:t>
            </a:r>
            <a:r>
              <a:rPr lang="en-US" altLang="ja-JP" sz="2800" dirty="0">
                <a:solidFill>
                  <a:schemeClr val="tx1"/>
                </a:solidFill>
              </a:rPr>
              <a:t>/</a:t>
            </a:r>
            <a:r>
              <a:rPr lang="ja-JP" altLang="en-US" sz="2800" dirty="0">
                <a:solidFill>
                  <a:schemeClr val="tx1"/>
                </a:solidFill>
              </a:rPr>
              <a:t>オンライン</a:t>
            </a:r>
            <a:endParaRPr lang="en-US" altLang="ja-JP" sz="2800" dirty="0">
              <a:solidFill>
                <a:schemeClr val="tx1"/>
              </a:solidFill>
            </a:endParaRPr>
          </a:p>
          <a:p>
            <a:endParaRPr lang="en-US" altLang="ja-JP" sz="2800" dirty="0">
              <a:solidFill>
                <a:schemeClr val="tx1"/>
              </a:solidFill>
            </a:endParaRPr>
          </a:p>
          <a:p>
            <a:r>
              <a:rPr lang="en-US" altLang="ja-JP" sz="1800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C54615EE-6D43-9CF0-D944-A7C5541338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03347" cy="98072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FECA67CC-4688-7F1D-0D7A-6464E16797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4539204"/>
            <a:ext cx="1152178" cy="659911"/>
          </a:xfrm>
          <a:prstGeom prst="rect">
            <a:avLst/>
          </a:prstGeom>
        </p:spPr>
      </p:pic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47825634-8930-7226-7F55-A6CAE459D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10" name="日付プレースホルダー 9">
            <a:extLst>
              <a:ext uri="{FF2B5EF4-FFF2-40B4-BE49-F238E27FC236}">
                <a16:creationId xmlns:a16="http://schemas.microsoft.com/office/drawing/2014/main" id="{6D997AB4-ACA1-8C83-928F-4B1F0805F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648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2AADDA-EAC3-0369-4525-4CAC50ADA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ja-JP" sz="4400" dirty="0" err="1"/>
              <a:t>L</a:t>
            </a:r>
            <a:r>
              <a:rPr kumimoji="1" lang="en-US" altLang="ja-JP" sz="4400" baseline="-25000" dirty="0" err="1">
                <a:latin typeface="Symbol" panose="05050102010706020507" pitchFamily="18" charset="2"/>
              </a:rPr>
              <a:t>m</a:t>
            </a:r>
            <a:r>
              <a:rPr kumimoji="1" lang="en-US" altLang="ja-JP" sz="4400" dirty="0"/>
              <a:t>-L</a:t>
            </a:r>
            <a:r>
              <a:rPr kumimoji="1" lang="en-US" altLang="ja-JP" sz="4400" baseline="-25000" dirty="0">
                <a:latin typeface="Symbol" panose="05050102010706020507" pitchFamily="18" charset="2"/>
              </a:rPr>
              <a:t>t</a:t>
            </a:r>
            <a:r>
              <a:rPr kumimoji="1" lang="en-US" altLang="ja-JP" sz="4400" dirty="0"/>
              <a:t> </a:t>
            </a:r>
            <a:r>
              <a:rPr kumimoji="1" lang="ja-JP" altLang="en-US" sz="4400" dirty="0"/>
              <a:t>模型での</a:t>
            </a:r>
            <a:r>
              <a:rPr kumimoji="1" lang="en-US" altLang="ja-JP" dirty="0"/>
              <a:t>Z’ 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92C2B63-9BCD-5116-62D4-75992AEC2D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600199"/>
            <a:ext cx="5078693" cy="5121275"/>
          </a:xfrm>
        </p:spPr>
        <p:txBody>
          <a:bodyPr>
            <a:normAutofit/>
          </a:bodyPr>
          <a:lstStyle/>
          <a:p>
            <a:r>
              <a:rPr kumimoji="1" lang="en-US" altLang="ja-JP" sz="2000" dirty="0" err="1">
                <a:solidFill>
                  <a:srgbClr val="00B0F0"/>
                </a:solidFill>
              </a:rPr>
              <a:t>L</a:t>
            </a:r>
            <a:r>
              <a:rPr kumimoji="1" lang="en-US" altLang="ja-JP" sz="2000" baseline="-25000" dirty="0" err="1">
                <a:solidFill>
                  <a:srgbClr val="00B0F0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sz="2000" dirty="0">
                <a:solidFill>
                  <a:srgbClr val="00B0F0"/>
                </a:solidFill>
              </a:rPr>
              <a:t>-L</a:t>
            </a:r>
            <a:r>
              <a:rPr kumimoji="1" lang="en-US" altLang="ja-JP" sz="2000" baseline="-25000" dirty="0">
                <a:solidFill>
                  <a:srgbClr val="00B0F0"/>
                </a:solidFill>
                <a:latin typeface="Symbol" panose="05050102010706020507" pitchFamily="18" charset="2"/>
              </a:rPr>
              <a:t>t</a:t>
            </a:r>
            <a:r>
              <a:rPr kumimoji="1" lang="en-US" altLang="ja-JP" sz="2000" dirty="0">
                <a:solidFill>
                  <a:srgbClr val="00B0F0"/>
                </a:solidFill>
              </a:rPr>
              <a:t> </a:t>
            </a:r>
            <a:r>
              <a:rPr kumimoji="1" lang="ja-JP" altLang="en-US" sz="2000" dirty="0">
                <a:solidFill>
                  <a:srgbClr val="00B0F0"/>
                </a:solidFill>
              </a:rPr>
              <a:t>模型では</a:t>
            </a:r>
            <a:r>
              <a:rPr kumimoji="1" lang="en-US" altLang="ja-JP" sz="2000" dirty="0"/>
              <a:t> Z’ </a:t>
            </a:r>
            <a:r>
              <a:rPr kumimoji="1" lang="ja-JP" altLang="en-US" sz="2000" dirty="0"/>
              <a:t>は</a:t>
            </a:r>
            <a:r>
              <a:rPr kumimoji="1" lang="ja-JP" altLang="en-US" sz="2000" dirty="0">
                <a:solidFill>
                  <a:srgbClr val="00B0F0"/>
                </a:solidFill>
              </a:rPr>
              <a:t>第二第三世代のレプトンにしか結合しない </a:t>
            </a:r>
            <a:r>
              <a:rPr kumimoji="1" lang="en-US" altLang="ja-JP" sz="2000" dirty="0"/>
              <a:t>: </a:t>
            </a:r>
            <a:r>
              <a:rPr kumimoji="1" lang="en-US" altLang="ja-JP" sz="2000" dirty="0">
                <a:latin typeface="Symbol" panose="05050102010706020507" pitchFamily="18" charset="2"/>
              </a:rPr>
              <a:t>m</a:t>
            </a:r>
            <a:r>
              <a:rPr kumimoji="1" lang="en-US" altLang="ja-JP" sz="2000" dirty="0"/>
              <a:t>,</a:t>
            </a:r>
            <a:r>
              <a:rPr kumimoji="1" lang="en-US" altLang="ja-JP" sz="2000" dirty="0">
                <a:latin typeface="Symbol" panose="05050102010706020507" pitchFamily="18" charset="2"/>
              </a:rPr>
              <a:t> t</a:t>
            </a:r>
            <a:r>
              <a:rPr kumimoji="1" lang="en-US" altLang="ja-JP" sz="2000" dirty="0"/>
              <a:t>,</a:t>
            </a:r>
            <a:r>
              <a:rPr kumimoji="1" lang="en-US" altLang="ja-JP" sz="2000" dirty="0">
                <a:latin typeface="Symbol" panose="05050102010706020507" pitchFamily="18" charset="2"/>
              </a:rPr>
              <a:t> </a:t>
            </a:r>
            <a:r>
              <a:rPr kumimoji="1" lang="en-US" altLang="ja-JP" sz="2000" dirty="0">
                <a:solidFill>
                  <a:srgbClr val="00B0F0"/>
                </a:solidFill>
                <a:latin typeface="Symbol" panose="05050102010706020507" pitchFamily="18" charset="2"/>
              </a:rPr>
              <a:t>n</a:t>
            </a:r>
            <a:r>
              <a:rPr kumimoji="1" lang="en-US" altLang="ja-JP" sz="2000" baseline="-25000" dirty="0">
                <a:solidFill>
                  <a:srgbClr val="00B0F0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sz="2000" dirty="0"/>
              <a:t>, and </a:t>
            </a:r>
            <a:r>
              <a:rPr kumimoji="1" lang="en-US" altLang="ja-JP" sz="2000" dirty="0" err="1">
                <a:solidFill>
                  <a:srgbClr val="00B0F0"/>
                </a:solidFill>
                <a:latin typeface="Symbol" panose="05050102010706020507" pitchFamily="18" charset="2"/>
              </a:rPr>
              <a:t>n</a:t>
            </a:r>
            <a:r>
              <a:rPr kumimoji="1" lang="en-US" altLang="ja-JP" sz="2000" baseline="-25000" dirty="0" err="1">
                <a:solidFill>
                  <a:srgbClr val="00B0F0"/>
                </a:solidFill>
                <a:latin typeface="Symbol" panose="05050102010706020507" pitchFamily="18" charset="2"/>
              </a:rPr>
              <a:t>t</a:t>
            </a:r>
            <a:endParaRPr kumimoji="1" lang="en-US" altLang="ja-JP" sz="2000" dirty="0">
              <a:solidFill>
                <a:srgbClr val="00B0F0"/>
              </a:solidFill>
            </a:endParaRPr>
          </a:p>
          <a:p>
            <a:pPr lvl="1"/>
            <a:r>
              <a:rPr kumimoji="1" lang="en-US" altLang="ja-JP" sz="1800" dirty="0"/>
              <a:t>Two parameters : </a:t>
            </a:r>
            <a:r>
              <a:rPr kumimoji="1" lang="en-US" altLang="ja-JP" sz="1800" dirty="0" err="1"/>
              <a:t>m</a:t>
            </a:r>
            <a:r>
              <a:rPr kumimoji="1" lang="en-US" altLang="ja-JP" sz="1800" baseline="-25000" dirty="0" err="1"/>
              <a:t>Z</a:t>
            </a:r>
            <a:r>
              <a:rPr kumimoji="1" lang="en-US" altLang="ja-JP" sz="1800" baseline="-25000" dirty="0"/>
              <a:t>’</a:t>
            </a:r>
            <a:r>
              <a:rPr kumimoji="1" lang="en-US" altLang="ja-JP" sz="1800" dirty="0"/>
              <a:t> and g’</a:t>
            </a:r>
          </a:p>
          <a:p>
            <a:pPr lvl="1"/>
            <a:endParaRPr lang="en-US" altLang="ja-JP" sz="1800" dirty="0"/>
          </a:p>
          <a:p>
            <a:pPr lvl="1"/>
            <a:endParaRPr lang="en-US" altLang="ja-JP" sz="1600" dirty="0"/>
          </a:p>
          <a:p>
            <a:pPr lvl="1"/>
            <a:r>
              <a:rPr lang="ja-JP" altLang="en-US" sz="1600" dirty="0"/>
              <a:t>もし </a:t>
            </a:r>
            <a:r>
              <a:rPr lang="en-US" altLang="ja-JP" sz="1600" dirty="0"/>
              <a:t>dark matter </a:t>
            </a:r>
            <a:r>
              <a:rPr lang="ja-JP" altLang="en-US" sz="1600" dirty="0"/>
              <a:t>と結合可能で </a:t>
            </a:r>
            <a:r>
              <a:rPr lang="en-US" altLang="ja-JP" sz="1600" dirty="0" err="1"/>
              <a:t>m</a:t>
            </a:r>
            <a:r>
              <a:rPr lang="en-US" altLang="ja-JP" sz="1600" baseline="-25000" dirty="0" err="1"/>
              <a:t>Z</a:t>
            </a:r>
            <a:r>
              <a:rPr lang="en-US" altLang="ja-JP" sz="1600" baseline="-25000" dirty="0"/>
              <a:t>’</a:t>
            </a:r>
            <a:r>
              <a:rPr lang="en-US" altLang="ja-JP" sz="1600" dirty="0"/>
              <a:t>&gt;2m</a:t>
            </a:r>
            <a:r>
              <a:rPr lang="en-US" altLang="ja-JP" sz="1600" baseline="-25000" dirty="0">
                <a:latin typeface="Symbol" panose="05050102010706020507" pitchFamily="18" charset="2"/>
              </a:rPr>
              <a:t>c</a:t>
            </a:r>
            <a:r>
              <a:rPr lang="ja-JP" altLang="en-US" sz="1600" dirty="0"/>
              <a:t> なら </a:t>
            </a:r>
            <a:r>
              <a:rPr lang="en-US" altLang="ja-JP" sz="1600" dirty="0"/>
              <a:t>dark matter </a:t>
            </a:r>
            <a:r>
              <a:rPr lang="ja-JP" altLang="en-US" sz="1600" dirty="0"/>
              <a:t>への崩壊分岐比がほぼ</a:t>
            </a:r>
            <a:r>
              <a:rPr lang="en-US" altLang="ja-JP" sz="1600" dirty="0"/>
              <a:t>100% (</a:t>
            </a:r>
            <a:r>
              <a:rPr lang="en-US" altLang="ja-JP" sz="1600" dirty="0">
                <a:solidFill>
                  <a:srgbClr val="00B0F0"/>
                </a:solidFill>
              </a:rPr>
              <a:t>fully invisible model</a:t>
            </a:r>
            <a:r>
              <a:rPr lang="en-US" altLang="ja-JP" sz="1600" dirty="0"/>
              <a:t>)</a:t>
            </a:r>
          </a:p>
          <a:p>
            <a:pPr lvl="1"/>
            <a:r>
              <a:rPr lang="en-US" altLang="ja-JP" sz="1600" dirty="0"/>
              <a:t>DM </a:t>
            </a:r>
            <a:r>
              <a:rPr lang="ja-JP" altLang="en-US" sz="1600" dirty="0"/>
              <a:t>に結合しない模型は </a:t>
            </a:r>
            <a:r>
              <a:rPr lang="en-US" altLang="ja-JP" sz="1600" dirty="0">
                <a:solidFill>
                  <a:srgbClr val="00B0F0"/>
                </a:solidFill>
              </a:rPr>
              <a:t>Vanilla model</a:t>
            </a:r>
            <a:endParaRPr lang="en-US" altLang="ja-JP" sz="1600" dirty="0">
              <a:solidFill>
                <a:srgbClr val="00B0F0"/>
              </a:solidFill>
              <a:latin typeface="Symbol" panose="05050102010706020507" pitchFamily="18" charset="2"/>
            </a:endParaRPr>
          </a:p>
          <a:p>
            <a:endParaRPr lang="en-US" altLang="ja-JP" sz="2000" dirty="0"/>
          </a:p>
          <a:p>
            <a:r>
              <a:rPr lang="en-US" altLang="ja-JP" sz="2000" dirty="0"/>
              <a:t>Muon g-2 anomaly</a:t>
            </a:r>
            <a:r>
              <a:rPr lang="ja-JP" altLang="en-US" sz="2000" dirty="0"/>
              <a:t>を説明できる</a:t>
            </a:r>
            <a:endParaRPr lang="en-US" altLang="ja-JP" sz="2000" dirty="0"/>
          </a:p>
          <a:p>
            <a:endParaRPr lang="en-US" altLang="ja-JP" sz="20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D66E0A-37DE-3D4A-FC1B-87B4E4217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9DE6851-997D-AFB1-8B98-667917B50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BD76466D-C3F3-9D6F-EE68-6A3A882F87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186" y="2706980"/>
            <a:ext cx="5287145" cy="371878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43E56C81-A9A4-F111-188F-9F684BDDB3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57928"/>
            <a:ext cx="2802801" cy="2659352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B972279-5A08-BD70-58CF-79DAD710ACB6}"/>
              </a:ext>
            </a:extLst>
          </p:cNvPr>
          <p:cNvSpPr txBox="1"/>
          <p:nvPr/>
        </p:nvSpPr>
        <p:spPr>
          <a:xfrm>
            <a:off x="5944972" y="2909257"/>
            <a:ext cx="33500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dirty="0"/>
              <a:t>dark matter </a:t>
            </a:r>
            <a:r>
              <a:rPr lang="ja-JP" altLang="en-US" sz="1800" dirty="0"/>
              <a:t>への崩壊分岐比を</a:t>
            </a:r>
            <a:r>
              <a:rPr lang="en-US" altLang="ja-JP" sz="1800" dirty="0"/>
              <a:t>0%</a:t>
            </a:r>
            <a:r>
              <a:rPr lang="ja-JP" altLang="en-US" sz="1800" dirty="0"/>
              <a:t>と仮定し </a:t>
            </a:r>
            <a:r>
              <a:rPr lang="en-US" altLang="ja-JP" sz="1800" dirty="0"/>
              <a:t>muon </a:t>
            </a:r>
            <a:r>
              <a:rPr lang="ja-JP" altLang="en-US" sz="1800" dirty="0"/>
              <a:t>モードで探索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76455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5C98A2-63A3-DDE8-9DBD-BF5A1F39D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Vanilla Model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B19F3-A5CF-5C75-B35B-81E0B8036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000" dirty="0"/>
              <a:t>Muon g-2 </a:t>
            </a:r>
            <a:r>
              <a:rPr kumimoji="1" lang="ja-JP" altLang="en-US" sz="2000" dirty="0"/>
              <a:t>を説明する領域に対する制限</a:t>
            </a:r>
            <a:endParaRPr kumimoji="1" lang="en-US" altLang="ja-JP" sz="2000" dirty="0"/>
          </a:p>
          <a:p>
            <a:pPr lvl="1"/>
            <a:r>
              <a:rPr kumimoji="1" lang="en-US" altLang="ja-JP" sz="1800" dirty="0" err="1"/>
              <a:t>m</a:t>
            </a:r>
            <a:r>
              <a:rPr kumimoji="1" lang="en-US" altLang="ja-JP" sz="1800" baseline="-25000" dirty="0" err="1"/>
              <a:t>Z</a:t>
            </a:r>
            <a:r>
              <a:rPr kumimoji="1" lang="en-US" altLang="ja-JP" sz="1800" baseline="-25000" dirty="0"/>
              <a:t>’</a:t>
            </a:r>
            <a:r>
              <a:rPr kumimoji="1" lang="en-US" altLang="ja-JP" sz="1800" dirty="0"/>
              <a:t>&gt;2m</a:t>
            </a:r>
            <a:r>
              <a:rPr kumimoji="1" lang="en-US" altLang="ja-JP" sz="1800" baseline="-25000" dirty="0">
                <a:latin typeface="Symbol" panose="05050102010706020507" pitchFamily="18" charset="2"/>
              </a:rPr>
              <a:t>m</a:t>
            </a:r>
            <a:r>
              <a:rPr kumimoji="1" lang="ja-JP" altLang="en-US" sz="1800" dirty="0"/>
              <a:t>はほとんど排除されている</a:t>
            </a:r>
          </a:p>
          <a:p>
            <a:pPr lvl="2"/>
            <a:r>
              <a:rPr kumimoji="1" lang="en-US" altLang="ja-JP" sz="1400" dirty="0"/>
              <a:t>Belle and  </a:t>
            </a:r>
            <a:r>
              <a:rPr kumimoji="1" lang="en-US" altLang="ja-JP" sz="1400" dirty="0" err="1"/>
              <a:t>BaBar</a:t>
            </a:r>
            <a:r>
              <a:rPr kumimoji="1" lang="en-US" altLang="ja-JP" sz="1400" dirty="0"/>
              <a:t> with muons</a:t>
            </a:r>
          </a:p>
          <a:p>
            <a:pPr lvl="2"/>
            <a:r>
              <a:rPr kumimoji="1" lang="en-US" altLang="ja-JP" sz="1400" dirty="0"/>
              <a:t>neutrino trident experiments CCFR and CHARM-II</a:t>
            </a:r>
          </a:p>
          <a:p>
            <a:pPr lvl="1"/>
            <a:r>
              <a:rPr kumimoji="1" lang="en-US" altLang="ja-JP" sz="1800" dirty="0"/>
              <a:t>&lt; 10MeV (Not shown)</a:t>
            </a:r>
          </a:p>
          <a:p>
            <a:pPr lvl="2"/>
            <a:r>
              <a:rPr kumimoji="1" lang="en-US" altLang="ja-JP" sz="1400" dirty="0"/>
              <a:t>BOREXINO</a:t>
            </a:r>
            <a:r>
              <a:rPr kumimoji="1" lang="ja-JP" altLang="en-US" sz="1400" dirty="0"/>
              <a:t>による </a:t>
            </a:r>
            <a:r>
              <a:rPr kumimoji="1" lang="en-US" altLang="ja-JP" sz="1400" dirty="0"/>
              <a:t>one loop </a:t>
            </a:r>
            <a:r>
              <a:rPr kumimoji="1" lang="ja-JP" altLang="en-US" sz="1400" dirty="0"/>
              <a:t>での制限</a:t>
            </a:r>
            <a:endParaRPr kumimoji="1" lang="en-US" altLang="ja-JP" sz="1400" dirty="0"/>
          </a:p>
          <a:p>
            <a:pPr lvl="1"/>
            <a:r>
              <a:rPr kumimoji="1" lang="ja-JP" altLang="en-US" sz="1800" dirty="0"/>
              <a:t>許されている領域は </a:t>
            </a:r>
            <a:r>
              <a:rPr kumimoji="1" lang="en-US" altLang="ja-JP" sz="1800" dirty="0">
                <a:solidFill>
                  <a:srgbClr val="00B0F0"/>
                </a:solidFill>
              </a:rPr>
              <a:t>10Mev &lt; </a:t>
            </a:r>
            <a:r>
              <a:rPr kumimoji="1" lang="en-US" altLang="ja-JP" sz="1800" dirty="0" err="1">
                <a:solidFill>
                  <a:srgbClr val="00B0F0"/>
                </a:solidFill>
              </a:rPr>
              <a:t>m</a:t>
            </a:r>
            <a:r>
              <a:rPr kumimoji="1" lang="en-US" altLang="ja-JP" sz="1800" baseline="-25000" dirty="0" err="1">
                <a:solidFill>
                  <a:srgbClr val="00B0F0"/>
                </a:solidFill>
              </a:rPr>
              <a:t>Z</a:t>
            </a:r>
            <a:r>
              <a:rPr kumimoji="1" lang="en-US" altLang="ja-JP" sz="1800" baseline="-25000" dirty="0">
                <a:solidFill>
                  <a:srgbClr val="00B0F0"/>
                </a:solidFill>
              </a:rPr>
              <a:t>’</a:t>
            </a:r>
            <a:r>
              <a:rPr kumimoji="1" lang="en-US" altLang="ja-JP" sz="1800" dirty="0">
                <a:solidFill>
                  <a:srgbClr val="00B0F0"/>
                </a:solidFill>
              </a:rPr>
              <a:t> &lt; 2m</a:t>
            </a:r>
            <a:r>
              <a:rPr kumimoji="1" lang="en-US" altLang="ja-JP" sz="1800" baseline="-25000" dirty="0">
                <a:solidFill>
                  <a:srgbClr val="00B0F0"/>
                </a:solidFill>
                <a:latin typeface="Symbol" panose="05050102010706020507" pitchFamily="18" charset="2"/>
              </a:rPr>
              <a:t>m</a:t>
            </a:r>
            <a:endParaRPr kumimoji="1" lang="ja-JP" altLang="en-US" sz="1800" dirty="0">
              <a:solidFill>
                <a:srgbClr val="00B0F0"/>
              </a:solidFill>
            </a:endParaRPr>
          </a:p>
          <a:p>
            <a:endParaRPr kumimoji="1" lang="en-US" altLang="ja-JP" sz="2000" dirty="0"/>
          </a:p>
          <a:p>
            <a:r>
              <a:rPr kumimoji="1" lang="ja-JP" altLang="en-US" sz="2000" dirty="0"/>
              <a:t>今後の探索</a:t>
            </a:r>
            <a:endParaRPr kumimoji="1" lang="en-US" altLang="ja-JP" sz="2000" dirty="0"/>
          </a:p>
          <a:p>
            <a:pPr lvl="1"/>
            <a:r>
              <a:rPr kumimoji="1" lang="en-US" altLang="ja-JP" sz="1800" dirty="0"/>
              <a:t>Z’</a:t>
            </a:r>
            <a:r>
              <a:rPr kumimoji="1" lang="en-US" altLang="ja-JP" sz="1800" dirty="0">
                <a:sym typeface="Wingdings" panose="05000000000000000000" pitchFamily="2" charset="2"/>
              </a:rPr>
              <a:t></a:t>
            </a:r>
            <a:r>
              <a:rPr kumimoji="1" lang="en-US" altLang="ja-JP" sz="1800" dirty="0" err="1">
                <a:latin typeface="Symbol" panose="05050102010706020507" pitchFamily="18" charset="2"/>
                <a:sym typeface="Wingdings" panose="05000000000000000000" pitchFamily="2" charset="2"/>
              </a:rPr>
              <a:t>nn</a:t>
            </a:r>
            <a:r>
              <a:rPr kumimoji="1" lang="en-US" altLang="ja-JP" sz="1800" dirty="0">
                <a:sym typeface="Wingdings" panose="05000000000000000000" pitchFamily="2" charset="2"/>
              </a:rPr>
              <a:t> </a:t>
            </a:r>
            <a:r>
              <a:rPr kumimoji="1" lang="ja-JP" altLang="en-US" sz="1800" dirty="0">
                <a:sym typeface="Wingdings" panose="05000000000000000000" pitchFamily="2" charset="2"/>
              </a:rPr>
              <a:t>を使う</a:t>
            </a:r>
            <a:endParaRPr kumimoji="1" lang="en-US" altLang="ja-JP" sz="1800" dirty="0">
              <a:sym typeface="Wingdings" panose="05000000000000000000" pitchFamily="2" charset="2"/>
            </a:endParaRPr>
          </a:p>
          <a:p>
            <a:pPr lvl="1"/>
            <a:r>
              <a:rPr lang="en-US" altLang="ja-JP" sz="1800" dirty="0">
                <a:sym typeface="Wingdings" panose="05000000000000000000" pitchFamily="2" charset="2"/>
              </a:rPr>
              <a:t>BF(Z</a:t>
            </a:r>
            <a:r>
              <a:rPr kumimoji="1" lang="en-US" altLang="ja-JP" sz="1800" dirty="0"/>
              <a:t> ’</a:t>
            </a:r>
            <a:r>
              <a:rPr kumimoji="1" lang="en-US" altLang="ja-JP" sz="1800" dirty="0">
                <a:sym typeface="Wingdings" panose="05000000000000000000" pitchFamily="2" charset="2"/>
              </a:rPr>
              <a:t></a:t>
            </a:r>
            <a:r>
              <a:rPr kumimoji="1" lang="en-US" altLang="ja-JP" sz="1800" dirty="0" err="1">
                <a:latin typeface="Symbol" panose="05050102010706020507" pitchFamily="18" charset="2"/>
                <a:sym typeface="Wingdings" panose="05000000000000000000" pitchFamily="2" charset="2"/>
              </a:rPr>
              <a:t>nn</a:t>
            </a:r>
            <a:r>
              <a:rPr kumimoji="1" lang="en-US" altLang="ja-JP" sz="1800" dirty="0">
                <a:sym typeface="Wingdings" panose="05000000000000000000" pitchFamily="2" charset="2"/>
              </a:rPr>
              <a:t>) ~ 100%</a:t>
            </a:r>
          </a:p>
          <a:p>
            <a:pPr lvl="1"/>
            <a:r>
              <a:rPr kumimoji="1" lang="ja-JP" altLang="en-US" sz="1800" dirty="0"/>
              <a:t>つまり </a:t>
            </a:r>
            <a:r>
              <a:rPr kumimoji="1" lang="en-US" altLang="ja-JP" sz="1800" dirty="0"/>
              <a:t>invisible mode </a:t>
            </a:r>
            <a:r>
              <a:rPr kumimoji="1" lang="ja-JP" altLang="en-US" sz="1800" dirty="0"/>
              <a:t>である。</a:t>
            </a:r>
            <a:endParaRPr kumimoji="1" lang="en-US" altLang="ja-JP" sz="18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C4AD60-BF50-38AA-3E47-7624B3A9B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535A869-29D7-9B24-D991-172FE1ED7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AD511EC-A32F-0AE9-072D-179B70057B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2847792"/>
            <a:ext cx="3126905" cy="305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986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5B670D-A920-7342-8600-F75B6DA28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ja-JP" dirty="0"/>
              <a:t>Invisible Z’ in</a:t>
            </a:r>
            <a:r>
              <a:rPr kumimoji="1" lang="en-US" altLang="ja-JP" sz="4400" dirty="0">
                <a:solidFill>
                  <a:srgbClr val="00B0F0"/>
                </a:solidFill>
              </a:rPr>
              <a:t> </a:t>
            </a:r>
            <a:r>
              <a:rPr kumimoji="1" lang="en-US" altLang="ja-JP" sz="4400" dirty="0" err="1"/>
              <a:t>L</a:t>
            </a:r>
            <a:r>
              <a:rPr kumimoji="1" lang="en-US" altLang="ja-JP" sz="4400" baseline="-25000" dirty="0" err="1">
                <a:latin typeface="Symbol" panose="05050102010706020507" pitchFamily="18" charset="2"/>
              </a:rPr>
              <a:t>m</a:t>
            </a:r>
            <a:r>
              <a:rPr kumimoji="1" lang="en-US" altLang="ja-JP" sz="4400" dirty="0"/>
              <a:t>-L</a:t>
            </a:r>
            <a:r>
              <a:rPr kumimoji="1" lang="en-US" altLang="ja-JP" sz="4400" baseline="-25000" dirty="0">
                <a:latin typeface="Symbol" panose="05050102010706020507" pitchFamily="18" charset="2"/>
              </a:rPr>
              <a:t>t</a:t>
            </a:r>
            <a:r>
              <a:rPr kumimoji="1" lang="en-US" altLang="ja-JP" sz="4400" dirty="0"/>
              <a:t> model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724B5D-3ECC-A178-8AAE-C5588E43FF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5671267" cy="5121275"/>
          </a:xfrm>
        </p:spPr>
        <p:txBody>
          <a:bodyPr>
            <a:normAutofit/>
          </a:bodyPr>
          <a:lstStyle/>
          <a:p>
            <a:r>
              <a:rPr kumimoji="1" lang="en-US" altLang="ja-JP" sz="2000" dirty="0"/>
              <a:t>Typical cross section</a:t>
            </a:r>
          </a:p>
          <a:p>
            <a:pPr lvl="1"/>
            <a:r>
              <a:rPr lang="en-US" altLang="ja-JP" sz="1600" dirty="0"/>
              <a:t>~10fb with g’=0.01 and M</a:t>
            </a:r>
            <a:r>
              <a:rPr lang="en-US" altLang="ja-JP" sz="1600" baseline="-25000" dirty="0"/>
              <a:t>Z’</a:t>
            </a:r>
            <a:r>
              <a:rPr lang="en-US" altLang="ja-JP" sz="1600" dirty="0"/>
              <a:t> = 1GeV</a:t>
            </a:r>
            <a:endParaRPr kumimoji="1" lang="en-US" altLang="ja-JP" sz="1600" dirty="0"/>
          </a:p>
          <a:p>
            <a:r>
              <a:rPr lang="en-US" altLang="ja-JP" sz="2000" dirty="0"/>
              <a:t>Signature</a:t>
            </a:r>
          </a:p>
          <a:p>
            <a:pPr lvl="1"/>
            <a:r>
              <a:rPr kumimoji="1" lang="en-US" altLang="ja-JP" sz="1600" dirty="0" err="1"/>
              <a:t>e</a:t>
            </a:r>
            <a:r>
              <a:rPr kumimoji="1" lang="en-US" altLang="ja-JP" sz="1600" baseline="30000" dirty="0" err="1"/>
              <a:t>+</a:t>
            </a:r>
            <a:r>
              <a:rPr kumimoji="1" lang="en-US" altLang="ja-JP" sz="1600" dirty="0" err="1"/>
              <a:t>e</a:t>
            </a:r>
            <a:r>
              <a:rPr kumimoji="1" lang="en-US" altLang="ja-JP" sz="1600" baseline="30000" dirty="0"/>
              <a:t>-</a:t>
            </a:r>
            <a:r>
              <a:rPr kumimoji="1" lang="en-US" altLang="ja-JP" sz="1600" dirty="0">
                <a:sym typeface="Wingdings" panose="05000000000000000000" pitchFamily="2" charset="2"/>
              </a:rPr>
              <a:t></a:t>
            </a:r>
            <a:r>
              <a:rPr kumimoji="1" lang="en-US" altLang="ja-JP" sz="160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kumimoji="1" lang="en-US" altLang="ja-JP" sz="1600" baseline="30000" dirty="0" err="1">
                <a:latin typeface="Symbol" panose="05050102010706020507" pitchFamily="18" charset="2"/>
                <a:sym typeface="Wingdings" panose="05000000000000000000" pitchFamily="2" charset="2"/>
              </a:rPr>
              <a:t>+</a:t>
            </a:r>
            <a:r>
              <a:rPr kumimoji="1" lang="en-US" altLang="ja-JP" sz="160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kumimoji="1" lang="en-US" altLang="ja-JP" sz="1600" baseline="30000" dirty="0" err="1">
                <a:latin typeface="Symbol" panose="05050102010706020507" pitchFamily="18" charset="2"/>
                <a:sym typeface="Wingdings" panose="05000000000000000000" pitchFamily="2" charset="2"/>
              </a:rPr>
              <a:t>-</a:t>
            </a:r>
            <a:r>
              <a:rPr kumimoji="1" lang="en-US" altLang="ja-JP" sz="1600" dirty="0" err="1"/>
              <a:t>Z</a:t>
            </a:r>
            <a:r>
              <a:rPr kumimoji="1" lang="en-US" altLang="ja-JP" sz="1600" dirty="0"/>
              <a:t>’</a:t>
            </a:r>
            <a:r>
              <a:rPr kumimoji="1" lang="en-US" altLang="ja-JP" sz="1600" dirty="0">
                <a:sym typeface="Wingdings" panose="05000000000000000000" pitchFamily="2" charset="2"/>
              </a:rPr>
              <a:t></a:t>
            </a:r>
            <a:r>
              <a:rPr kumimoji="1" lang="en-US" altLang="ja-JP" sz="160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kumimoji="1" lang="en-US" altLang="ja-JP" sz="1600" baseline="30000" dirty="0" err="1">
                <a:latin typeface="Symbol" panose="05050102010706020507" pitchFamily="18" charset="2"/>
                <a:sym typeface="Wingdings" panose="05000000000000000000" pitchFamily="2" charset="2"/>
              </a:rPr>
              <a:t>+</a:t>
            </a:r>
            <a:r>
              <a:rPr kumimoji="1" lang="en-US" altLang="ja-JP" sz="160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kumimoji="1" lang="en-US" altLang="ja-JP" sz="1600" baseline="30000" dirty="0" err="1">
                <a:latin typeface="Symbol" panose="05050102010706020507" pitchFamily="18" charset="2"/>
                <a:sym typeface="Wingdings" panose="05000000000000000000" pitchFamily="2" charset="2"/>
              </a:rPr>
              <a:t>-</a:t>
            </a:r>
            <a:r>
              <a:rPr kumimoji="1" lang="en-US" altLang="ja-JP" sz="1600" dirty="0" err="1">
                <a:latin typeface="Symbol" panose="05050102010706020507" pitchFamily="18" charset="2"/>
                <a:sym typeface="Wingdings" panose="05000000000000000000" pitchFamily="2" charset="2"/>
              </a:rPr>
              <a:t>cc</a:t>
            </a:r>
          </a:p>
          <a:p>
            <a:r>
              <a:rPr lang="en-US" altLang="ja-JP" sz="2000" dirty="0"/>
              <a:t>Trigger</a:t>
            </a:r>
          </a:p>
          <a:p>
            <a:pPr lvl="1"/>
            <a:r>
              <a:rPr lang="en-US" altLang="ja-JP" sz="1600" dirty="0"/>
              <a:t>2 track with opening angle</a:t>
            </a:r>
          </a:p>
          <a:p>
            <a:r>
              <a:rPr lang="en-US" altLang="ja-JP" sz="2000" dirty="0"/>
              <a:t>Search</a:t>
            </a:r>
          </a:p>
          <a:p>
            <a:pPr lvl="1"/>
            <a:r>
              <a:rPr lang="en-US" altLang="ja-JP" sz="1600" dirty="0"/>
              <a:t>Dominant backgrounds</a:t>
            </a:r>
          </a:p>
          <a:p>
            <a:pPr lvl="2"/>
            <a:r>
              <a:rPr lang="en-US" altLang="ja-JP" sz="1400" dirty="0" err="1"/>
              <a:t>ee</a:t>
            </a:r>
            <a:r>
              <a:rPr lang="en-US" altLang="ja-JP" sz="1400" dirty="0" err="1">
                <a:sym typeface="Wingdings" panose="05000000000000000000" pitchFamily="2" charset="2"/>
              </a:rPr>
              <a:t></a:t>
            </a:r>
            <a:r>
              <a:rPr lang="en-US" altLang="ja-JP" sz="1400" dirty="0" err="1">
                <a:solidFill>
                  <a:schemeClr val="accent6">
                    <a:lumMod val="75000"/>
                  </a:schemeClr>
                </a:solidFill>
              </a:rPr>
              <a:t>ee</a:t>
            </a:r>
            <a:r>
              <a:rPr lang="en-US" altLang="ja-JP" sz="1400" dirty="0" err="1">
                <a:solidFill>
                  <a:schemeClr val="accent6">
                    <a:lumMod val="75000"/>
                  </a:schemeClr>
                </a:solidFill>
                <a:latin typeface="Symbol" panose="05050102010706020507" pitchFamily="18" charset="2"/>
              </a:rPr>
              <a:t>mm</a:t>
            </a:r>
            <a:r>
              <a:rPr lang="en-US" altLang="ja-JP" sz="1400" dirty="0"/>
              <a:t>, </a:t>
            </a:r>
            <a:r>
              <a:rPr lang="en-US" altLang="ja-JP" sz="1400" dirty="0" err="1">
                <a:solidFill>
                  <a:srgbClr val="00B050"/>
                </a:solidFill>
                <a:latin typeface="Symbol" panose="05050102010706020507" pitchFamily="18" charset="2"/>
              </a:rPr>
              <a:t>ttg</a:t>
            </a:r>
            <a:r>
              <a:rPr lang="en-US" altLang="ja-JP" sz="1400" dirty="0"/>
              <a:t>, </a:t>
            </a:r>
            <a:r>
              <a:rPr lang="en-US" altLang="ja-JP" sz="1400" dirty="0" err="1">
                <a:solidFill>
                  <a:srgbClr val="0070C0"/>
                </a:solidFill>
                <a:latin typeface="Symbol" panose="05050102010706020507" pitchFamily="18" charset="2"/>
              </a:rPr>
              <a:t>mmg</a:t>
            </a:r>
            <a:endParaRPr lang="en-US" altLang="ja-JP" sz="1400" dirty="0">
              <a:solidFill>
                <a:srgbClr val="0070C0"/>
              </a:solidFill>
              <a:latin typeface="Symbol" panose="05050102010706020507" pitchFamily="18" charset="2"/>
            </a:endParaRPr>
          </a:p>
          <a:p>
            <a:pPr lvl="1"/>
            <a:r>
              <a:rPr lang="en-US" altLang="ja-JP" sz="1600" dirty="0"/>
              <a:t>Recoil mass and </a:t>
            </a:r>
            <a:r>
              <a:rPr kumimoji="1" lang="en-US" altLang="ja-JP" sz="1600" dirty="0" err="1">
                <a:latin typeface="Symbol" panose="05050102010706020507" pitchFamily="18" charset="2"/>
              </a:rPr>
              <a:t>q</a:t>
            </a:r>
            <a:r>
              <a:rPr lang="en-US" altLang="ja-JP" sz="1600" baseline="-25000" dirty="0" err="1"/>
              <a:t>Recoil</a:t>
            </a:r>
            <a:r>
              <a:rPr lang="en-US" altLang="ja-JP" sz="1600" dirty="0"/>
              <a:t> to identify the signal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A8A68FA6-D91D-1986-8584-46E963F43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576" y="570778"/>
            <a:ext cx="2399717" cy="1471302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088450EB-EE45-7D1B-9DFE-9C1AA906B4C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4600" y="3646190"/>
            <a:ext cx="3929074" cy="2793206"/>
          </a:xfrm>
          <a:prstGeom prst="rect">
            <a:avLst/>
          </a:prstGeom>
        </p:spPr>
      </p:pic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B63A78B9-F6F5-9763-592E-63FF2990C492}"/>
              </a:ext>
            </a:extLst>
          </p:cNvPr>
          <p:cNvSpPr txBox="1"/>
          <p:nvPr/>
        </p:nvSpPr>
        <p:spPr>
          <a:xfrm>
            <a:off x="7753059" y="7038"/>
            <a:ext cx="1390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>
                <a:sym typeface="Wingdings" panose="05000000000000000000" pitchFamily="2" charset="2"/>
              </a:rPr>
              <a:t>79.7fb</a:t>
            </a:r>
            <a:r>
              <a:rPr lang="en-US" altLang="ja-JP" sz="1800" baseline="30000" dirty="0">
                <a:sym typeface="Wingdings" panose="05000000000000000000" pitchFamily="2" charset="2"/>
              </a:rPr>
              <a:t>-1</a:t>
            </a:r>
            <a:r>
              <a:rPr lang="en-US" altLang="ja-JP" sz="1800" dirty="0">
                <a:sym typeface="Wingdings" panose="05000000000000000000" pitchFamily="2" charset="2"/>
              </a:rPr>
              <a:t> data</a:t>
            </a:r>
          </a:p>
        </p:txBody>
      </p:sp>
      <p:sp>
        <p:nvSpPr>
          <p:cNvPr id="51" name="スライド番号プレースホルダー 50">
            <a:extLst>
              <a:ext uri="{FF2B5EF4-FFF2-40B4-BE49-F238E27FC236}">
                <a16:creationId xmlns:a16="http://schemas.microsoft.com/office/drawing/2014/main" id="{72A9D259-4320-422B-C144-09F4212C9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52" name="日付プレースホルダー 51">
            <a:extLst>
              <a:ext uri="{FF2B5EF4-FFF2-40B4-BE49-F238E27FC236}">
                <a16:creationId xmlns:a16="http://schemas.microsoft.com/office/drawing/2014/main" id="{23996B38-FA7A-070E-7E62-D5BC8F56E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133AEE9-EEB5-500F-4327-50B24A2ACCF7}"/>
              </a:ext>
            </a:extLst>
          </p:cNvPr>
          <p:cNvSpPr txBox="1"/>
          <p:nvPr/>
        </p:nvSpPr>
        <p:spPr>
          <a:xfrm>
            <a:off x="6435554" y="4410025"/>
            <a:ext cx="795333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800" dirty="0" err="1">
                <a:solidFill>
                  <a:schemeClr val="accent6">
                    <a:lumMod val="75000"/>
                  </a:schemeClr>
                </a:solidFill>
              </a:rPr>
              <a:t>ee</a:t>
            </a:r>
            <a:r>
              <a:rPr lang="en-US" altLang="ja-JP" sz="1800" dirty="0" err="1">
                <a:solidFill>
                  <a:schemeClr val="accent6">
                    <a:lumMod val="75000"/>
                  </a:schemeClr>
                </a:solidFill>
                <a:latin typeface="Symbol" panose="05050102010706020507" pitchFamily="18" charset="2"/>
              </a:rPr>
              <a:t>mm</a:t>
            </a:r>
            <a:endParaRPr lang="en-US" altLang="ja-JP" dirty="0">
              <a:solidFill>
                <a:schemeClr val="accent6">
                  <a:lumMod val="75000"/>
                </a:schemeClr>
              </a:solidFill>
              <a:latin typeface="Symbol" panose="05050102010706020507" pitchFamily="18" charset="2"/>
            </a:endParaRPr>
          </a:p>
          <a:p>
            <a:r>
              <a:rPr lang="en-US" altLang="ja-JP" sz="1800" dirty="0" err="1">
                <a:solidFill>
                  <a:srgbClr val="00B050"/>
                </a:solidFill>
                <a:latin typeface="Symbol" panose="05050102010706020507" pitchFamily="18" charset="2"/>
              </a:rPr>
              <a:t>ttg</a:t>
            </a:r>
            <a:endParaRPr lang="en-US" altLang="ja-JP" sz="1800" dirty="0">
              <a:solidFill>
                <a:srgbClr val="00B050"/>
              </a:solidFill>
              <a:latin typeface="Symbol" panose="05050102010706020507" pitchFamily="18" charset="2"/>
            </a:endParaRPr>
          </a:p>
          <a:p>
            <a:r>
              <a:rPr lang="en-US" altLang="ja-JP" sz="1800" dirty="0" err="1">
                <a:solidFill>
                  <a:srgbClr val="0070C0"/>
                </a:solidFill>
                <a:latin typeface="Symbol" panose="05050102010706020507" pitchFamily="18" charset="2"/>
              </a:rPr>
              <a:t>mmg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73003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E0B34B-E445-E278-A76C-0BD0E5CD9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Limit on invisible Z’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65038B5-05CD-EF72-5EA6-B50F5D5C94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/>
              <a:t>Invisible </a:t>
            </a:r>
            <a:r>
              <a:rPr kumimoji="1" lang="ja-JP" altLang="en-US" sz="2400" dirty="0"/>
              <a:t>崩壊で世界で初めて </a:t>
            </a:r>
            <a:r>
              <a:rPr kumimoji="1" lang="en-US" altLang="ja-JP" sz="2400" dirty="0">
                <a:solidFill>
                  <a:srgbClr val="FF0000"/>
                </a:solidFill>
              </a:rPr>
              <a:t>muon g-2 anomaly </a:t>
            </a:r>
            <a:r>
              <a:rPr kumimoji="1" lang="ja-JP" altLang="en-US" sz="2400" dirty="0">
                <a:solidFill>
                  <a:srgbClr val="FF0000"/>
                </a:solidFill>
              </a:rPr>
              <a:t>を説明する領域を排除</a:t>
            </a:r>
          </a:p>
          <a:p>
            <a:pPr lvl="1"/>
            <a:r>
              <a:rPr kumimoji="1" lang="en-US" altLang="ja-JP" sz="2000" dirty="0"/>
              <a:t>0.8 &lt; M</a:t>
            </a:r>
            <a:r>
              <a:rPr kumimoji="1" lang="en-US" altLang="ja-JP" sz="2000" baseline="-25000" dirty="0"/>
              <a:t>Z’</a:t>
            </a:r>
            <a:r>
              <a:rPr kumimoji="1" lang="en-US" altLang="ja-JP" sz="2000" dirty="0"/>
              <a:t> &lt; 4.5GeV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4366F3B-810A-DA29-721A-38796E2DB9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7412" y="2777742"/>
            <a:ext cx="5554911" cy="3710926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58293C4-B204-0729-2ED9-C41207A249F8}"/>
              </a:ext>
            </a:extLst>
          </p:cNvPr>
          <p:cNvSpPr txBox="1"/>
          <p:nvPr/>
        </p:nvSpPr>
        <p:spPr>
          <a:xfrm>
            <a:off x="2866951" y="6488668"/>
            <a:ext cx="4211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arxiv</a:t>
            </a:r>
            <a:r>
              <a:rPr lang="en-US" altLang="ja-JP" dirty="0"/>
              <a:t>: 2212:03066 submitted to PRL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CEA8FCE-0ED1-DAB8-2156-91DB75207D66}"/>
              </a:ext>
            </a:extLst>
          </p:cNvPr>
          <p:cNvSpPr txBox="1"/>
          <p:nvPr/>
        </p:nvSpPr>
        <p:spPr>
          <a:xfrm>
            <a:off x="7753059" y="7038"/>
            <a:ext cx="1390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>
                <a:sym typeface="Wingdings" panose="05000000000000000000" pitchFamily="2" charset="2"/>
              </a:rPr>
              <a:t>79.7fb</a:t>
            </a:r>
            <a:r>
              <a:rPr lang="en-US" altLang="ja-JP" sz="1800" baseline="30000" dirty="0">
                <a:sym typeface="Wingdings" panose="05000000000000000000" pitchFamily="2" charset="2"/>
              </a:rPr>
              <a:t>-1</a:t>
            </a:r>
            <a:r>
              <a:rPr lang="en-US" altLang="ja-JP" sz="1800" dirty="0">
                <a:sym typeface="Wingdings" panose="05000000000000000000" pitchFamily="2" charset="2"/>
              </a:rPr>
              <a:t> data</a:t>
            </a:r>
          </a:p>
        </p:txBody>
      </p:sp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B262ED41-5728-58E6-9E4A-C579293B9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12" name="日付プレースホルダー 11">
            <a:extLst>
              <a:ext uri="{FF2B5EF4-FFF2-40B4-BE49-F238E27FC236}">
                <a16:creationId xmlns:a16="http://schemas.microsoft.com/office/drawing/2014/main" id="{9EBBD80D-4AA3-A853-F178-6CC81161E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393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124F80-A97C-D224-35F3-CE010ECD5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Invisible Z’</a:t>
            </a:r>
            <a:r>
              <a:rPr kumimoji="1" lang="en-US" altLang="ja-JP" sz="4400" dirty="0"/>
              <a:t> : </a:t>
            </a:r>
            <a:r>
              <a:rPr kumimoji="1" lang="ja-JP" altLang="en-US" sz="4400" dirty="0"/>
              <a:t>将来の展望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BCF924B-1179-D01B-0C4A-18C279936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/>
              <a:t>50ab</a:t>
            </a:r>
            <a:r>
              <a:rPr kumimoji="1" lang="en-US" altLang="ja-JP" sz="2400" baseline="30000" dirty="0"/>
              <a:t>-1</a:t>
            </a:r>
            <a:r>
              <a:rPr kumimoji="1" lang="en-US" altLang="ja-JP" sz="2400" dirty="0"/>
              <a:t> </a:t>
            </a:r>
            <a:r>
              <a:rPr kumimoji="1" lang="ja-JP" altLang="en-US" sz="2400" dirty="0"/>
              <a:t>あれば </a:t>
            </a:r>
            <a:r>
              <a:rPr kumimoji="1" lang="en-US" altLang="ja-JP" sz="2400" dirty="0"/>
              <a:t>muon g-2 </a:t>
            </a:r>
            <a:r>
              <a:rPr kumimoji="1" lang="ja-JP" altLang="en-US" sz="2400" dirty="0"/>
              <a:t>を説明できる領域での発見もしくは排除が可能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0516649-A9A5-077C-11B5-B66C48653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749549E-F2C1-E485-5040-EAC0309F0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14</a:t>
            </a:fld>
            <a:endParaRPr kumimoji="1" lang="ja-JP" altLang="en-US"/>
          </a:p>
        </p:txBody>
      </p:sp>
      <p:graphicFrame>
        <p:nvGraphicFramePr>
          <p:cNvPr id="6" name="オブジェクト 5">
            <a:extLst>
              <a:ext uri="{FF2B5EF4-FFF2-40B4-BE49-F238E27FC236}">
                <a16:creationId xmlns:a16="http://schemas.microsoft.com/office/drawing/2014/main" id="{49DBBD3F-9DFF-8B82-B1C3-BE24CE6CB1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2405506"/>
              </p:ext>
            </p:extLst>
          </p:nvPr>
        </p:nvGraphicFramePr>
        <p:xfrm>
          <a:off x="1308956" y="2371313"/>
          <a:ext cx="6526088" cy="4486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5485895" imgH="3771393" progId="Acrobat.Document.DC">
                  <p:embed/>
                </p:oleObj>
              </mc:Choice>
              <mc:Fallback>
                <p:oleObj name="Acrobat Document" r:id="rId2" imgW="5485895" imgH="3771393" progId="Acrobat.Document.DC">
                  <p:embed/>
                  <p:pic>
                    <p:nvPicPr>
                      <p:cNvPr id="5" name="オブジェクト 4">
                        <a:extLst>
                          <a:ext uri="{FF2B5EF4-FFF2-40B4-BE49-F238E27FC236}">
                            <a16:creationId xmlns:a16="http://schemas.microsoft.com/office/drawing/2014/main" id="{B52DEA40-8BF1-1318-F696-261D8117C3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308956" y="2371313"/>
                        <a:ext cx="6526088" cy="4486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65228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086AD03-BCE6-222A-0A98-A2F8B5F85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Axion Like Particles (ALPs)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87BE380-25BE-B5E3-2098-F3AE523B15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961DC0-A5F7-F64C-6B46-570F8B753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70927C8-4A2B-31D7-FA63-D2D0A0710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9029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D60F6D-7DD9-DE1F-20F5-C635B9373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89" y="260648"/>
            <a:ext cx="8229600" cy="1143000"/>
          </a:xfrm>
        </p:spPr>
        <p:txBody>
          <a:bodyPr/>
          <a:lstStyle/>
          <a:p>
            <a:pPr algn="l"/>
            <a:r>
              <a:rPr kumimoji="1" lang="en-US" altLang="ja-JP" dirty="0"/>
              <a:t>Axion Like Particles (ALPs)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4905FA1-A150-E25B-B92E-AFA473CBEB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4997152"/>
          </a:xfrm>
        </p:spPr>
        <p:txBody>
          <a:bodyPr>
            <a:normAutofit/>
          </a:bodyPr>
          <a:lstStyle/>
          <a:p>
            <a:r>
              <a:rPr kumimoji="1" lang="en-US" altLang="ja-JP" sz="1800" dirty="0"/>
              <a:t>Axion like particles (ALPs) </a:t>
            </a:r>
            <a:r>
              <a:rPr kumimoji="1" lang="ja-JP" altLang="en-US" sz="1800" dirty="0"/>
              <a:t>以下の</a:t>
            </a:r>
            <a:endParaRPr kumimoji="1" lang="en-US" altLang="ja-JP" sz="1800" dirty="0"/>
          </a:p>
          <a:p>
            <a:pPr lvl="1"/>
            <a:r>
              <a:rPr kumimoji="1" lang="en-US" altLang="ja-JP" sz="1600" dirty="0"/>
              <a:t>Global </a:t>
            </a:r>
            <a:r>
              <a:rPr kumimoji="1" lang="ja-JP" altLang="en-US" sz="1600" dirty="0"/>
              <a:t>対称性の自発的破れ</a:t>
            </a:r>
            <a:endParaRPr kumimoji="1" lang="en-US" altLang="ja-JP" sz="1600" dirty="0"/>
          </a:p>
          <a:p>
            <a:pPr lvl="1"/>
            <a:r>
              <a:rPr lang="ja-JP" altLang="en-US" sz="1600" dirty="0"/>
              <a:t>超弦理論の </a:t>
            </a:r>
            <a:r>
              <a:rPr lang="en-US" altLang="ja-JP" sz="1600" dirty="0"/>
              <a:t>String compactification</a:t>
            </a:r>
          </a:p>
          <a:p>
            <a:pPr lvl="2"/>
            <a:r>
              <a:rPr lang="en-US" altLang="ja-JP" sz="1200" dirty="0"/>
              <a:t>SM gauge group </a:t>
            </a:r>
            <a:r>
              <a:rPr lang="ja-JP" altLang="en-US" sz="1200" dirty="0"/>
              <a:t>を作れる最大の群を選ぶと </a:t>
            </a:r>
            <a:r>
              <a:rPr lang="en-US" altLang="ja-JP" sz="1200" dirty="0"/>
              <a:t>181820 </a:t>
            </a:r>
            <a:r>
              <a:rPr lang="ja-JP" altLang="en-US" sz="1200" dirty="0"/>
              <a:t>種類の</a:t>
            </a:r>
            <a:r>
              <a:rPr lang="en-US" altLang="ja-JP" sz="1200" dirty="0"/>
              <a:t>ALPs </a:t>
            </a:r>
            <a:r>
              <a:rPr lang="ja-JP" altLang="en-US" sz="1200" dirty="0"/>
              <a:t>が存在</a:t>
            </a:r>
            <a:endParaRPr kumimoji="1" lang="en-US" altLang="ja-JP" sz="1200" dirty="0"/>
          </a:p>
          <a:p>
            <a:r>
              <a:rPr kumimoji="1" lang="en-US" altLang="ja-JP" sz="1800" dirty="0"/>
              <a:t>QCD Axion </a:t>
            </a:r>
            <a:r>
              <a:rPr kumimoji="1" lang="ja-JP" altLang="en-US" sz="1800" dirty="0"/>
              <a:t>は質量と崩壊定数に関係があるが</a:t>
            </a:r>
            <a:r>
              <a:rPr kumimoji="1" lang="en-US" altLang="ja-JP" sz="1800" dirty="0"/>
              <a:t> (</a:t>
            </a:r>
            <a:r>
              <a:rPr lang="en-US" altLang="ja-JP" sz="1800" dirty="0" err="1"/>
              <a:t>m</a:t>
            </a:r>
            <a:r>
              <a:rPr lang="en-US" altLang="ja-JP" sz="1800" baseline="-25000" dirty="0" err="1">
                <a:latin typeface="Symbol" panose="05050102010706020507" pitchFamily="18" charset="2"/>
              </a:rPr>
              <a:t>p</a:t>
            </a:r>
            <a:r>
              <a:rPr lang="en-US" altLang="ja-JP" sz="1800" dirty="0" err="1"/>
              <a:t>f</a:t>
            </a:r>
            <a:r>
              <a:rPr lang="en-US" altLang="ja-JP" sz="1800" baseline="-25000" dirty="0" err="1">
                <a:latin typeface="Symbol" panose="05050102010706020507" pitchFamily="18" charset="2"/>
              </a:rPr>
              <a:t>p</a:t>
            </a:r>
            <a:r>
              <a:rPr lang="en-US" altLang="ja-JP" sz="1800" dirty="0"/>
              <a:t> ~ </a:t>
            </a:r>
            <a:r>
              <a:rPr lang="en-US" altLang="ja-JP" sz="1800" dirty="0" err="1"/>
              <a:t>m</a:t>
            </a:r>
            <a:r>
              <a:rPr lang="en-US" altLang="ja-JP" sz="1800" baseline="-25000" dirty="0" err="1"/>
              <a:t>a</a:t>
            </a:r>
            <a:r>
              <a:rPr lang="en-US" altLang="ja-JP" sz="1800" dirty="0" err="1"/>
              <a:t>f</a:t>
            </a:r>
            <a:r>
              <a:rPr lang="en-US" altLang="ja-JP" sz="1800" baseline="-25000" dirty="0" err="1"/>
              <a:t>a</a:t>
            </a:r>
            <a:r>
              <a:rPr kumimoji="1" lang="en-US" altLang="ja-JP" sz="1800" dirty="0"/>
              <a:t>) </a:t>
            </a:r>
            <a:r>
              <a:rPr lang="en-US" altLang="ja-JP" sz="1800" dirty="0"/>
              <a:t>ALPs </a:t>
            </a:r>
            <a:r>
              <a:rPr lang="ja-JP" altLang="en-US" sz="1800" dirty="0"/>
              <a:t>には無い</a:t>
            </a:r>
            <a:endParaRPr lang="en-US" altLang="ja-JP" sz="1800" dirty="0"/>
          </a:p>
          <a:p>
            <a:pPr lvl="1"/>
            <a:r>
              <a:rPr lang="ja-JP" altLang="en-US" sz="1600" dirty="0"/>
              <a:t>探索可能な </a:t>
            </a:r>
            <a:r>
              <a:rPr lang="en-US" altLang="ja-JP" sz="1600" dirty="0"/>
              <a:t>parameter space </a:t>
            </a:r>
            <a:r>
              <a:rPr lang="ja-JP" altLang="en-US" sz="1600" dirty="0"/>
              <a:t>が広い</a:t>
            </a:r>
            <a:endParaRPr lang="en-US" altLang="ja-JP" sz="1600" dirty="0"/>
          </a:p>
          <a:p>
            <a:r>
              <a:rPr kumimoji="1" lang="ja-JP" altLang="en-US" sz="1800" dirty="0"/>
              <a:t>単純のために</a:t>
            </a:r>
            <a:r>
              <a:rPr kumimoji="1" lang="en-US" altLang="ja-JP" sz="1800" dirty="0"/>
              <a:t> ALP </a:t>
            </a:r>
            <a:r>
              <a:rPr kumimoji="1" lang="ja-JP" altLang="en-US" sz="1800" dirty="0"/>
              <a:t>が光子としか結合しないと </a:t>
            </a:r>
            <a:r>
              <a:rPr lang="en-US" altLang="ja-JP" sz="1800" dirty="0">
                <a:sym typeface="Wingdings" panose="05000000000000000000" pitchFamily="2" charset="2"/>
              </a:rPr>
              <a:t>2 parameters</a:t>
            </a:r>
            <a:endParaRPr lang="en-US" altLang="ja-JP" sz="1800" dirty="0"/>
          </a:p>
          <a:p>
            <a:pPr lvl="1"/>
            <a:r>
              <a:rPr lang="en-US" altLang="ja-JP" sz="1400" dirty="0" err="1">
                <a:solidFill>
                  <a:srgbClr val="00B0F0"/>
                </a:solidFill>
              </a:rPr>
              <a:t>g</a:t>
            </a:r>
            <a:r>
              <a:rPr lang="en-US" altLang="ja-JP" sz="1400" baseline="-25000" dirty="0" err="1">
                <a:solidFill>
                  <a:srgbClr val="00B0F0"/>
                </a:solidFill>
              </a:rPr>
              <a:t>a</a:t>
            </a:r>
            <a:r>
              <a:rPr lang="en-US" altLang="ja-JP" sz="1400" baseline="-25000" dirty="0" err="1">
                <a:solidFill>
                  <a:srgbClr val="00B0F0"/>
                </a:solidFill>
                <a:latin typeface="Symbol" panose="05050102010706020507" pitchFamily="18" charset="2"/>
              </a:rPr>
              <a:t>gg</a:t>
            </a:r>
            <a:r>
              <a:rPr lang="en-US" altLang="ja-JP" sz="1400" dirty="0"/>
              <a:t> : coupling constant</a:t>
            </a:r>
            <a:endParaRPr lang="en-US" altLang="ja-JP" sz="1400" dirty="0">
              <a:solidFill>
                <a:srgbClr val="00B0F0"/>
              </a:solidFill>
            </a:endParaRPr>
          </a:p>
          <a:p>
            <a:pPr lvl="1"/>
            <a:r>
              <a:rPr kumimoji="1" lang="en-US" altLang="ja-JP" sz="1400" dirty="0">
                <a:solidFill>
                  <a:srgbClr val="00B050"/>
                </a:solidFill>
              </a:rPr>
              <a:t>m</a:t>
            </a:r>
            <a:r>
              <a:rPr kumimoji="1" lang="en-US" altLang="ja-JP" sz="1400" baseline="-25000" dirty="0">
                <a:solidFill>
                  <a:srgbClr val="00B050"/>
                </a:solidFill>
              </a:rPr>
              <a:t>a</a:t>
            </a:r>
            <a:r>
              <a:rPr lang="en-US" altLang="ja-JP" sz="1400" dirty="0"/>
              <a:t> : mass of ALP</a:t>
            </a:r>
          </a:p>
          <a:p>
            <a:pPr lvl="1"/>
            <a:endParaRPr lang="en-US" altLang="ja-JP" sz="1400" dirty="0"/>
          </a:p>
          <a:p>
            <a:pPr lvl="1"/>
            <a:endParaRPr lang="en-US" altLang="ja-JP" sz="1400" dirty="0"/>
          </a:p>
          <a:p>
            <a:pPr lvl="1"/>
            <a:endParaRPr lang="en-US" altLang="ja-JP" sz="1400" dirty="0"/>
          </a:p>
          <a:p>
            <a:pPr lvl="1"/>
            <a:r>
              <a:rPr lang="en-US" altLang="ja-JP" sz="1400" dirty="0"/>
              <a:t>Decay width (lifetime)</a:t>
            </a:r>
          </a:p>
          <a:p>
            <a:endParaRPr lang="en-US" altLang="ja-JP" sz="1800" dirty="0"/>
          </a:p>
          <a:p>
            <a:endParaRPr lang="en-US" altLang="ja-JP" sz="1800" dirty="0"/>
          </a:p>
          <a:p>
            <a:pPr lvl="1"/>
            <a:endParaRPr kumimoji="1" lang="en-US" altLang="ja-JP" sz="1400" baseline="-25000" dirty="0">
              <a:solidFill>
                <a:srgbClr val="00B050"/>
              </a:solidFill>
            </a:endParaRPr>
          </a:p>
          <a:p>
            <a:pPr lvl="1"/>
            <a:endParaRPr lang="en-US" altLang="ja-JP" sz="1400" baseline="-25000" dirty="0">
              <a:solidFill>
                <a:srgbClr val="00B050"/>
              </a:solidFill>
            </a:endParaRPr>
          </a:p>
          <a:p>
            <a:pPr lvl="1"/>
            <a:endParaRPr kumimoji="1" lang="en-US" altLang="ja-JP" sz="1400" baseline="-25000" dirty="0">
              <a:solidFill>
                <a:srgbClr val="00B050"/>
              </a:solidFill>
            </a:endParaRPr>
          </a:p>
          <a:p>
            <a:pPr lvl="1"/>
            <a:endParaRPr kumimoji="1" lang="en-US" altLang="ja-JP" sz="1400" dirty="0"/>
          </a:p>
          <a:p>
            <a:endParaRPr kumimoji="1" lang="ja-JP" altLang="en-US" sz="18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258336B-1D4D-1798-3E9F-EE9F66917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B86C18D-9F37-6027-2E0F-5537EEEA2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16</a:t>
            </a:fld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4D93EB56-B535-AAA2-5585-DEE31E8A2F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4221088"/>
            <a:ext cx="4151870" cy="621792"/>
          </a:xfrm>
          <a:prstGeom prst="rect">
            <a:avLst/>
          </a:prstGeom>
        </p:spPr>
      </p:pic>
      <p:sp>
        <p:nvSpPr>
          <p:cNvPr id="10" name="楕円 9">
            <a:extLst>
              <a:ext uri="{FF2B5EF4-FFF2-40B4-BE49-F238E27FC236}">
                <a16:creationId xmlns:a16="http://schemas.microsoft.com/office/drawing/2014/main" id="{985EC7DA-59BE-57FF-1B4B-7802F3C9B1A0}"/>
              </a:ext>
            </a:extLst>
          </p:cNvPr>
          <p:cNvSpPr/>
          <p:nvPr/>
        </p:nvSpPr>
        <p:spPr>
          <a:xfrm>
            <a:off x="2831511" y="4365104"/>
            <a:ext cx="432048" cy="432048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AFB1B6F2-6997-3A49-4377-15E8EFD8BEC1}"/>
              </a:ext>
            </a:extLst>
          </p:cNvPr>
          <p:cNvSpPr/>
          <p:nvPr/>
        </p:nvSpPr>
        <p:spPr>
          <a:xfrm>
            <a:off x="5454824" y="4333831"/>
            <a:ext cx="432048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D82F5F2B-0E9C-66CD-4752-2B0F1B5027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5562134"/>
            <a:ext cx="1383957" cy="73152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8761AC5-7646-AF92-8EFF-D283086070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3718" y="3933056"/>
            <a:ext cx="2696846" cy="1956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9805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206C88-CC06-460F-4C6A-D7EAE964B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ja-JP" dirty="0"/>
              <a:t>Signature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9445FEC-1418-FC89-87D5-A2F9CFF97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978896" cy="5141168"/>
          </a:xfrm>
        </p:spPr>
        <p:txBody>
          <a:bodyPr>
            <a:normAutofit/>
          </a:bodyPr>
          <a:lstStyle/>
          <a:p>
            <a:r>
              <a:rPr lang="en-US" altLang="ja-JP" sz="1800" dirty="0"/>
              <a:t>ALP can be generated from</a:t>
            </a:r>
          </a:p>
          <a:p>
            <a:pPr lvl="1"/>
            <a:r>
              <a:rPr lang="en-US" altLang="ja-JP" sz="1400" dirty="0">
                <a:solidFill>
                  <a:schemeClr val="accent6">
                    <a:lumMod val="75000"/>
                  </a:schemeClr>
                </a:solidFill>
              </a:rPr>
              <a:t>ALP-</a:t>
            </a:r>
            <a:r>
              <a:rPr lang="en-US" altLang="ja-JP" sz="1400" dirty="0" err="1">
                <a:solidFill>
                  <a:schemeClr val="accent6">
                    <a:lumMod val="75000"/>
                  </a:schemeClr>
                </a:solidFill>
              </a:rPr>
              <a:t>strahlung</a:t>
            </a:r>
            <a:r>
              <a:rPr lang="en-US" altLang="ja-JP" sz="1400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lvl="1"/>
            <a:r>
              <a:rPr kumimoji="1" lang="en-US" altLang="ja-JP" sz="1400" dirty="0"/>
              <a:t>Photon fusion</a:t>
            </a:r>
          </a:p>
          <a:p>
            <a:pPr lvl="2"/>
            <a:r>
              <a:rPr kumimoji="1" lang="en-US" altLang="ja-JP" sz="1000" dirty="0"/>
              <a:t>under study</a:t>
            </a:r>
          </a:p>
          <a:p>
            <a:r>
              <a:rPr lang="en-US" altLang="ja-JP" sz="2000" dirty="0"/>
              <a:t>Cross section</a:t>
            </a:r>
          </a:p>
          <a:p>
            <a:pPr lvl="1"/>
            <a:r>
              <a:rPr lang="en-US" altLang="ja-JP" sz="1600" dirty="0"/>
              <a:t> ~1fb for </a:t>
            </a:r>
            <a:r>
              <a:rPr lang="en-US" altLang="ja-JP" sz="1600" dirty="0" err="1"/>
              <a:t>g</a:t>
            </a:r>
            <a:r>
              <a:rPr lang="en-US" altLang="ja-JP" sz="1600" baseline="-25000" dirty="0" err="1"/>
              <a:t>a</a:t>
            </a:r>
            <a:r>
              <a:rPr lang="en-US" altLang="ja-JP" sz="1600" baseline="-25000" dirty="0" err="1">
                <a:latin typeface="Symbol" panose="05050102010706020507" pitchFamily="18" charset="2"/>
              </a:rPr>
              <a:t>gg</a:t>
            </a:r>
            <a:r>
              <a:rPr lang="en-US" altLang="ja-JP" sz="1600" dirty="0"/>
              <a:t>=10</a:t>
            </a:r>
            <a:r>
              <a:rPr lang="en-US" altLang="ja-JP" sz="1600" baseline="30000" dirty="0"/>
              <a:t>-4</a:t>
            </a:r>
            <a:r>
              <a:rPr lang="en-US" altLang="ja-JP" sz="1600" dirty="0"/>
              <a:t> GeV</a:t>
            </a:r>
            <a:r>
              <a:rPr lang="en-US" altLang="ja-JP" sz="1600" baseline="30000" dirty="0"/>
              <a:t>-1</a:t>
            </a:r>
          </a:p>
          <a:p>
            <a:endParaRPr lang="en-US" altLang="ja-JP" sz="2000" dirty="0"/>
          </a:p>
          <a:p>
            <a:endParaRPr lang="en-US" altLang="ja-JP" sz="2000" dirty="0"/>
          </a:p>
          <a:p>
            <a:r>
              <a:rPr lang="en-US" altLang="ja-JP" sz="2000" dirty="0"/>
              <a:t>Sequential two-body decays</a:t>
            </a:r>
          </a:p>
          <a:p>
            <a:pPr lvl="1"/>
            <a:r>
              <a:rPr lang="en-US" altLang="ja-JP" sz="1600" dirty="0" err="1"/>
              <a:t>e</a:t>
            </a:r>
            <a:r>
              <a:rPr lang="en-US" altLang="ja-JP" sz="1600" baseline="30000" dirty="0" err="1"/>
              <a:t>+</a:t>
            </a:r>
            <a:r>
              <a:rPr lang="en-US" altLang="ja-JP" sz="1600" dirty="0" err="1"/>
              <a:t>e</a:t>
            </a:r>
            <a:r>
              <a:rPr lang="en-US" altLang="ja-JP" sz="1600" baseline="30000" dirty="0"/>
              <a:t>-</a:t>
            </a:r>
            <a:r>
              <a:rPr lang="en-US" altLang="ja-JP" sz="1600" dirty="0">
                <a:sym typeface="Wingdings" panose="05000000000000000000" pitchFamily="2" charset="2"/>
              </a:rPr>
              <a:t></a:t>
            </a:r>
            <a:r>
              <a:rPr lang="en-US" altLang="ja-JP" sz="1600" dirty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en-US" altLang="ja-JP" sz="1600" dirty="0">
                <a:sym typeface="Wingdings" panose="05000000000000000000" pitchFamily="2" charset="2"/>
              </a:rPr>
              <a:t>a, </a:t>
            </a:r>
            <a:r>
              <a:rPr lang="en-US" altLang="ja-JP" sz="1600" dirty="0" err="1">
                <a:sym typeface="Wingdings" panose="05000000000000000000" pitchFamily="2" charset="2"/>
              </a:rPr>
              <a:t>a</a:t>
            </a:r>
            <a:r>
              <a:rPr lang="en-US" altLang="ja-JP" sz="1600" dirty="0" err="1"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endParaRPr lang="en-US" altLang="ja-JP" sz="1600" dirty="0">
              <a:latin typeface="Symbol" panose="05050102010706020507" pitchFamily="18" charset="2"/>
            </a:endParaRPr>
          </a:p>
          <a:p>
            <a:pPr lvl="1"/>
            <a:r>
              <a:rPr lang="en-US" altLang="ja-JP" sz="1600" dirty="0"/>
              <a:t>Only three photons in a final states</a:t>
            </a:r>
          </a:p>
          <a:p>
            <a:r>
              <a:rPr lang="en-US" altLang="ja-JP" sz="2000" dirty="0"/>
              <a:t>Belle II search for </a:t>
            </a:r>
            <a:r>
              <a:rPr lang="en-US" altLang="ja-JP" sz="2000" dirty="0">
                <a:solidFill>
                  <a:srgbClr val="FF0000"/>
                </a:solidFill>
              </a:rPr>
              <a:t>shorter lifetime region</a:t>
            </a:r>
          </a:p>
          <a:p>
            <a:pPr lvl="1"/>
            <a:r>
              <a:rPr lang="en-US" altLang="ja-JP" sz="1600" dirty="0"/>
              <a:t>Large coupling and large mass</a:t>
            </a:r>
          </a:p>
          <a:p>
            <a:pPr lvl="2"/>
            <a:r>
              <a:rPr lang="en-US" altLang="ja-JP" sz="1200" dirty="0"/>
              <a:t>beam dump experiments </a:t>
            </a:r>
            <a:r>
              <a:rPr lang="en-US" altLang="ja-JP" sz="1200" dirty="0">
                <a:sym typeface="Wingdings" panose="05000000000000000000" pitchFamily="2" charset="2"/>
              </a:rPr>
              <a:t> longer lifetime</a:t>
            </a:r>
          </a:p>
          <a:p>
            <a:pPr lvl="1"/>
            <a:r>
              <a:rPr lang="en-US" altLang="ja-JP" sz="1600" dirty="0"/>
              <a:t>two photons are resolved in EM calorimeters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02644D1-2CA4-5624-FBA3-B768AEEDE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1F945A4-9643-2CA8-71DF-A5D55C41B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17</a:t>
            </a:fld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983A7AD7-712D-BFDC-35E9-7E0A681B1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2543883"/>
            <a:ext cx="3178696" cy="2096587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5EBD9DAB-0AED-ADF8-1F61-F38DC3A51A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7257" y="4725144"/>
            <a:ext cx="3406743" cy="1978549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C46F668E-769F-813F-FE4C-7EBBD864FF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5936" y="790319"/>
            <a:ext cx="2474708" cy="1484825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AEC5DB1E-6511-C747-384D-5EC47114F4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8967" y="762159"/>
            <a:ext cx="2177143" cy="149352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61E16775-29CF-EE2D-EC7B-E9875EE3E4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7385" y="5301208"/>
            <a:ext cx="1079292" cy="570483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A1B2F85E-3083-3EE4-663B-3A1CD11B30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5616" y="3409432"/>
            <a:ext cx="2409099" cy="54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0181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F72214-9D64-35A6-965B-0CB09492C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Search for ALPs at Belle II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0971D8-6D31-C939-C997-946CF76618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r>
              <a:rPr lang="en-US" altLang="ja-JP" sz="2000" dirty="0"/>
              <a:t>Trigger </a:t>
            </a:r>
          </a:p>
          <a:p>
            <a:pPr lvl="1"/>
            <a:r>
              <a:rPr lang="en-US" altLang="ja-JP" sz="1600" dirty="0"/>
              <a:t>hie</a:t>
            </a:r>
            <a:r>
              <a:rPr lang="en-US" altLang="ja-JP" sz="1600" dirty="0">
                <a:sym typeface="Wingdings" panose="05000000000000000000" pitchFamily="2" charset="2"/>
              </a:rPr>
              <a:t> : </a:t>
            </a:r>
            <a:r>
              <a:rPr lang="en-US" altLang="ja-JP" sz="1600" dirty="0" err="1">
                <a:sym typeface="Wingdings" panose="05000000000000000000" pitchFamily="2" charset="2"/>
              </a:rPr>
              <a:t>E</a:t>
            </a:r>
            <a:r>
              <a:rPr lang="en-US" altLang="ja-JP" sz="1600" baseline="-25000" dirty="0" err="1">
                <a:sym typeface="Wingdings" panose="05000000000000000000" pitchFamily="2" charset="2"/>
              </a:rPr>
              <a:t>sum</a:t>
            </a:r>
            <a:r>
              <a:rPr lang="en-US" altLang="ja-JP" sz="1600" dirty="0">
                <a:sym typeface="Wingdings" panose="05000000000000000000" pitchFamily="2" charset="2"/>
              </a:rPr>
              <a:t>&gt;1GeV</a:t>
            </a:r>
            <a:endParaRPr lang="en-US" altLang="ja-JP" sz="1600" dirty="0"/>
          </a:p>
          <a:p>
            <a:r>
              <a:rPr lang="en-US" altLang="ja-JP" sz="2000" dirty="0"/>
              <a:t>Two Reconstruction technique</a:t>
            </a:r>
          </a:p>
          <a:p>
            <a:pPr lvl="1"/>
            <a:r>
              <a:rPr kumimoji="1" lang="en-US" altLang="ja-JP" sz="1600" dirty="0"/>
              <a:t>Invariant mass </a:t>
            </a:r>
            <a:r>
              <a:rPr lang="en-US" altLang="ja-JP" sz="1600" dirty="0"/>
              <a:t>for low mass [0.2, 6.85]GeV</a:t>
            </a:r>
          </a:p>
          <a:p>
            <a:pPr lvl="1"/>
            <a:r>
              <a:rPr kumimoji="1" lang="en-US" altLang="ja-JP" sz="1600" dirty="0"/>
              <a:t>Recoil mass for high</a:t>
            </a:r>
            <a:r>
              <a:rPr lang="en-US" altLang="ja-JP" sz="1600" dirty="0"/>
              <a:t> mass [6.85, 9.7]GeV</a:t>
            </a:r>
          </a:p>
          <a:p>
            <a:r>
              <a:rPr kumimoji="1" lang="en-US" altLang="ja-JP" sz="2000" dirty="0"/>
              <a:t>Dominant background is SM </a:t>
            </a:r>
            <a:r>
              <a:rPr kumimoji="1" lang="en-US" altLang="ja-JP" sz="2000" dirty="0" err="1"/>
              <a:t>e</a:t>
            </a:r>
            <a:r>
              <a:rPr kumimoji="1" lang="en-US" altLang="ja-JP" sz="2000" baseline="30000" dirty="0" err="1"/>
              <a:t>+</a:t>
            </a:r>
            <a:r>
              <a:rPr kumimoji="1" lang="en-US" altLang="ja-JP" sz="2000" dirty="0" err="1"/>
              <a:t>e</a:t>
            </a:r>
            <a:r>
              <a:rPr kumimoji="1" lang="en-US" altLang="ja-JP" sz="2000" baseline="30000" dirty="0"/>
              <a:t>-</a:t>
            </a:r>
            <a:r>
              <a:rPr kumimoji="1" lang="en-US" altLang="ja-JP" sz="2000" dirty="0">
                <a:sym typeface="Wingdings" panose="05000000000000000000" pitchFamily="2" charset="2"/>
              </a:rPr>
              <a:t></a:t>
            </a:r>
            <a:r>
              <a:rPr kumimoji="1" lang="en-US" altLang="ja-JP" sz="2000" dirty="0" err="1">
                <a:latin typeface="Symbol" panose="05050102010706020507" pitchFamily="18" charset="2"/>
                <a:sym typeface="Wingdings" panose="05000000000000000000" pitchFamily="2" charset="2"/>
              </a:rPr>
              <a:t>ggg</a:t>
            </a:r>
            <a:endParaRPr kumimoji="1" lang="ja-JP" altLang="en-US" sz="2000" dirty="0">
              <a:latin typeface="Symbol" panose="05050102010706020507" pitchFamily="18" charset="2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71AEA2-57EA-066E-FB80-524721537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26CAE05-8E40-1F2D-3568-CED7DB68F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18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6F5C6F7-659A-BC6D-FD67-0E8D671D5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4278180"/>
            <a:ext cx="3466011" cy="2586446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8253CA53-51B0-24E3-4ED6-402649EC4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5373" y="4278180"/>
            <a:ext cx="3240285" cy="2567853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4146490-4EA9-1CB4-262E-AED235820A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088" y="1655264"/>
            <a:ext cx="3585468" cy="2567853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55DFE03-CF32-2D7E-F468-506227D2CD59}"/>
              </a:ext>
            </a:extLst>
          </p:cNvPr>
          <p:cNvSpPr txBox="1"/>
          <p:nvPr/>
        </p:nvSpPr>
        <p:spPr>
          <a:xfrm>
            <a:off x="8244408" y="-9807"/>
            <a:ext cx="10693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dirty="0"/>
              <a:t>445pb</a:t>
            </a:r>
            <a:r>
              <a:rPr lang="en-US" altLang="ja-JP" sz="1800" baseline="30000" dirty="0"/>
              <a:t>-1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17859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28CF98-5A4F-A97E-B0FF-FA01CF7D3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Limit on </a:t>
            </a:r>
            <a:r>
              <a:rPr kumimoji="1" lang="en-US" altLang="ja-JP" dirty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kumimoji="1" lang="en-US" altLang="ja-JP" dirty="0"/>
              <a:t>(</a:t>
            </a:r>
            <a:r>
              <a:rPr kumimoji="1" lang="en-US" altLang="ja-JP" dirty="0" err="1"/>
              <a:t>e</a:t>
            </a:r>
            <a:r>
              <a:rPr kumimoji="1" lang="en-US" altLang="ja-JP" baseline="30000" dirty="0" err="1"/>
              <a:t>+</a:t>
            </a:r>
            <a:r>
              <a:rPr kumimoji="1" lang="en-US" altLang="ja-JP" dirty="0" err="1"/>
              <a:t>e</a:t>
            </a:r>
            <a:r>
              <a:rPr kumimoji="1" lang="en-US" altLang="ja-JP" baseline="30000" dirty="0"/>
              <a:t>-</a:t>
            </a:r>
            <a:r>
              <a:rPr kumimoji="1" lang="en-US" altLang="ja-JP" dirty="0">
                <a:sym typeface="Wingdings" panose="05000000000000000000" pitchFamily="2" charset="2"/>
              </a:rPr>
              <a:t>a</a:t>
            </a:r>
            <a:r>
              <a:rPr kumimoji="1" lang="en-US" altLang="ja-JP" dirty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kumimoji="1" lang="en-US" altLang="ja-JP" dirty="0">
                <a:sym typeface="Wingdings" panose="05000000000000000000" pitchFamily="2" charset="2"/>
              </a:rPr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5240502-CFB6-8520-C295-EC4706A7DF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/>
              <a:t>No significant excess is observed</a:t>
            </a:r>
          </a:p>
          <a:p>
            <a:pPr lvl="1"/>
            <a:r>
              <a:rPr lang="en-US" altLang="ja-JP" sz="2000" dirty="0"/>
              <a:t>Largest local significance of 2.8</a:t>
            </a:r>
            <a:r>
              <a:rPr lang="en-US" altLang="ja-JP" sz="2000" dirty="0">
                <a:latin typeface="Symbol" panose="05050102010706020507" pitchFamily="18" charset="2"/>
              </a:rPr>
              <a:t>s</a:t>
            </a:r>
            <a:r>
              <a:rPr lang="en-US" altLang="ja-JP" sz="2000" dirty="0"/>
              <a:t> at m</a:t>
            </a:r>
            <a:r>
              <a:rPr lang="en-US" altLang="ja-JP" sz="2000" baseline="-25000" dirty="0"/>
              <a:t>a</a:t>
            </a:r>
            <a:r>
              <a:rPr lang="en-US" altLang="ja-JP" sz="2000" dirty="0"/>
              <a:t>=0.447GeV</a:t>
            </a:r>
          </a:p>
          <a:p>
            <a:r>
              <a:rPr lang="en-US" altLang="ja-JP" sz="2400" dirty="0"/>
              <a:t>Set a limit on </a:t>
            </a:r>
            <a:r>
              <a:rPr lang="en-US" altLang="ja-JP" sz="2400" dirty="0">
                <a:latin typeface="Symbol" panose="05050102010706020507" pitchFamily="18" charset="2"/>
              </a:rPr>
              <a:t>s</a:t>
            </a:r>
            <a:r>
              <a:rPr lang="en-US" altLang="ja-JP" sz="2400" dirty="0"/>
              <a:t>.</a:t>
            </a:r>
          </a:p>
          <a:p>
            <a:pPr lvl="1"/>
            <a:r>
              <a:rPr kumimoji="1" lang="en-US" altLang="ja-JP" sz="2000" dirty="0">
                <a:latin typeface="Symbol" panose="05050102010706020507" pitchFamily="18" charset="2"/>
              </a:rPr>
              <a:t>s</a:t>
            </a:r>
            <a:r>
              <a:rPr kumimoji="1" lang="en-US" altLang="ja-JP" sz="2000" dirty="0"/>
              <a:t> &lt; 1</a:t>
            </a:r>
            <a:r>
              <a:rPr lang="en-US" altLang="ja-JP" sz="2000" dirty="0"/>
              <a:t>pb</a:t>
            </a:r>
            <a:endParaRPr kumimoji="1" lang="ja-JP" altLang="en-US" sz="20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00BFA86-FD47-A48D-1C27-09CBE4CB5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2AB3F1E-D692-F23F-205D-95BC56560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19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0076B8A-CC62-9FFC-5EE6-60B57D6A96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8720" y="3416424"/>
            <a:ext cx="4145280" cy="2821577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3A8D42C-A815-6A03-4646-0BE740865E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3399521"/>
            <a:ext cx="4214949" cy="286512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ABB244B-2AB7-69BD-F8BD-52CC493D9CF8}"/>
              </a:ext>
            </a:extLst>
          </p:cNvPr>
          <p:cNvSpPr txBox="1"/>
          <p:nvPr/>
        </p:nvSpPr>
        <p:spPr>
          <a:xfrm>
            <a:off x="8244408" y="-9807"/>
            <a:ext cx="10693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dirty="0"/>
              <a:t>445pb</a:t>
            </a:r>
            <a:r>
              <a:rPr lang="en-US" altLang="ja-JP" sz="1800" baseline="30000" dirty="0"/>
              <a:t>-1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5510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0CBBB6-6418-A445-D804-7C3071331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Luminosity Profile and Dataset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C041CBB-5B5D-A598-873C-7C38BF33B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631670" cy="4983162"/>
          </a:xfrm>
        </p:spPr>
        <p:txBody>
          <a:bodyPr>
            <a:normAutofit/>
          </a:bodyPr>
          <a:lstStyle/>
          <a:p>
            <a:r>
              <a:rPr lang="en-US" altLang="ja-JP" sz="2000" dirty="0"/>
              <a:t>June 2022 : Run1 operation stopped</a:t>
            </a:r>
            <a:endParaRPr lang="en-US" altLang="ja-JP" sz="1600" dirty="0"/>
          </a:p>
          <a:p>
            <a:pPr lvl="1"/>
            <a:r>
              <a:rPr lang="en-US" altLang="ja-JP" sz="1800" dirty="0"/>
              <a:t>World’s highest luminosity of </a:t>
            </a:r>
            <a:r>
              <a:rPr lang="en-US" altLang="ja-JP" sz="1800" dirty="0">
                <a:solidFill>
                  <a:srgbClr val="00B0F0"/>
                </a:solidFill>
              </a:rPr>
              <a:t>4.7x10</a:t>
            </a:r>
            <a:r>
              <a:rPr lang="en-US" altLang="ja-JP" sz="1800" baseline="30000" dirty="0">
                <a:solidFill>
                  <a:srgbClr val="00B0F0"/>
                </a:solidFill>
              </a:rPr>
              <a:t>34</a:t>
            </a:r>
            <a:r>
              <a:rPr lang="en-US" altLang="ja-JP" sz="1800" dirty="0"/>
              <a:t> cm</a:t>
            </a:r>
            <a:r>
              <a:rPr lang="en-US" altLang="ja-JP" sz="1800" baseline="30000" dirty="0"/>
              <a:t>-2</a:t>
            </a:r>
            <a:r>
              <a:rPr lang="en-US" altLang="ja-JP" sz="1800" dirty="0"/>
              <a:t>s</a:t>
            </a:r>
            <a:r>
              <a:rPr lang="en-US" altLang="ja-JP" sz="1800" baseline="30000" dirty="0"/>
              <a:t>-1</a:t>
            </a:r>
            <a:endParaRPr lang="en-US" altLang="ja-JP" sz="1800" dirty="0"/>
          </a:p>
          <a:p>
            <a:pPr lvl="1"/>
            <a:r>
              <a:rPr lang="en-US" altLang="ja-JP" sz="1800" dirty="0">
                <a:solidFill>
                  <a:srgbClr val="00B0F0"/>
                </a:solidFill>
              </a:rPr>
              <a:t>428fb</a:t>
            </a:r>
            <a:r>
              <a:rPr lang="en-US" altLang="ja-JP" sz="1800" baseline="30000" dirty="0">
                <a:solidFill>
                  <a:srgbClr val="00B0F0"/>
                </a:solidFill>
              </a:rPr>
              <a:t>-1</a:t>
            </a:r>
            <a:r>
              <a:rPr lang="en-US" altLang="ja-JP" sz="1800" dirty="0"/>
              <a:t> data were accumulated so far</a:t>
            </a:r>
          </a:p>
          <a:p>
            <a:pPr lvl="2"/>
            <a:r>
              <a:rPr lang="en-US" altLang="ja-JP" sz="1400" dirty="0"/>
              <a:t>362fb</a:t>
            </a:r>
            <a:r>
              <a:rPr lang="en-US" altLang="ja-JP" sz="1400" baseline="30000" dirty="0"/>
              <a:t>-1</a:t>
            </a:r>
            <a:r>
              <a:rPr lang="en-US" altLang="ja-JP" sz="1400" dirty="0"/>
              <a:t> on resonance, 42fb</a:t>
            </a:r>
            <a:r>
              <a:rPr lang="en-US" altLang="ja-JP" sz="1400" baseline="30000" dirty="0"/>
              <a:t>-1</a:t>
            </a:r>
            <a:r>
              <a:rPr lang="en-US" altLang="ja-JP" sz="1400" dirty="0"/>
              <a:t> off-resonance,  19fb</a:t>
            </a:r>
            <a:r>
              <a:rPr lang="en-US" altLang="ja-JP" sz="1400" baseline="30000" dirty="0"/>
              <a:t>-1</a:t>
            </a:r>
            <a:r>
              <a:rPr lang="en-US" altLang="ja-JP" sz="1400" dirty="0"/>
              <a:t> energy scan </a:t>
            </a:r>
          </a:p>
          <a:p>
            <a:pPr lvl="2"/>
            <a:r>
              <a:rPr lang="en-US" altLang="ja-JP" sz="1400" dirty="0"/>
              <a:t>C.f. Belle collected 1040fb</a:t>
            </a:r>
            <a:r>
              <a:rPr lang="en-US" altLang="ja-JP" sz="1400" baseline="30000" dirty="0"/>
              <a:t>-1</a:t>
            </a:r>
          </a:p>
          <a:p>
            <a:pPr lvl="1"/>
            <a:endParaRPr kumimoji="1" lang="ja-JP" altLang="en-US" sz="16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5FE901-7655-E32A-1CBE-CA9C9A058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77837F-BE62-69E3-EC9D-FE86C94A6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44938687-C864-D6A9-0CE3-41FC2509A8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5078"/>
            <a:ext cx="3961092" cy="3106417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C438BBA-AA67-059D-BAF9-958BEF5FD6FC}"/>
              </a:ext>
            </a:extLst>
          </p:cNvPr>
          <p:cNvSpPr txBox="1"/>
          <p:nvPr/>
        </p:nvSpPr>
        <p:spPr>
          <a:xfrm>
            <a:off x="25817" y="5971162"/>
            <a:ext cx="475252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      2019      2020       2021      2022</a:t>
            </a:r>
          </a:p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6397B64-804C-26F2-4965-E93D1F1264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452" y="3645024"/>
            <a:ext cx="5079548" cy="245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9413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967254-4288-72AD-1F81-EDC2182F2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Limit on ALP parameter space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1E6E37D-6DA9-96FC-30CD-DBA445EB7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651304" cy="4525963"/>
          </a:xfrm>
        </p:spPr>
        <p:txBody>
          <a:bodyPr>
            <a:normAutofit/>
          </a:bodyPr>
          <a:lstStyle/>
          <a:p>
            <a:r>
              <a:rPr lang="en-US" altLang="ja-JP" sz="2000" dirty="0"/>
              <a:t>Coupling around 10</a:t>
            </a:r>
            <a:r>
              <a:rPr lang="en-US" altLang="ja-JP" sz="2000" baseline="30000" dirty="0"/>
              <a:t>-3</a:t>
            </a:r>
            <a:r>
              <a:rPr lang="en-US" altLang="ja-JP" sz="2000" dirty="0"/>
              <a:t>GeV</a:t>
            </a:r>
            <a:r>
              <a:rPr lang="en-US" altLang="ja-JP" sz="2000" baseline="30000" dirty="0"/>
              <a:t>-1</a:t>
            </a:r>
            <a:r>
              <a:rPr lang="en-US" altLang="ja-JP" sz="2000" dirty="0"/>
              <a:t> level</a:t>
            </a:r>
            <a:endParaRPr kumimoji="1" lang="en-US" altLang="ja-JP" sz="2000" dirty="0"/>
          </a:p>
          <a:p>
            <a:r>
              <a:rPr kumimoji="1" lang="en-US" altLang="ja-JP" sz="2000" dirty="0"/>
              <a:t>World’s best limit around 500MeV</a:t>
            </a:r>
          </a:p>
          <a:p>
            <a:r>
              <a:rPr lang="en-US" altLang="ja-JP" sz="2000" dirty="0"/>
              <a:t>We can improve the sensitivity more than one order of magnitude in coupling with </a:t>
            </a:r>
            <a:r>
              <a:rPr lang="en-US" altLang="ja-JP" sz="2000" dirty="0">
                <a:solidFill>
                  <a:srgbClr val="00B0F0"/>
                </a:solidFill>
              </a:rPr>
              <a:t>50ab</a:t>
            </a:r>
            <a:r>
              <a:rPr lang="en-US" altLang="ja-JP" sz="2000" baseline="30000" dirty="0">
                <a:solidFill>
                  <a:srgbClr val="00B0F0"/>
                </a:solidFill>
              </a:rPr>
              <a:t>-1</a:t>
            </a:r>
            <a:r>
              <a:rPr lang="en-US" altLang="ja-JP" sz="2000" dirty="0">
                <a:solidFill>
                  <a:srgbClr val="00B0F0"/>
                </a:solidFill>
              </a:rPr>
              <a:t> data</a:t>
            </a:r>
          </a:p>
          <a:p>
            <a:r>
              <a:rPr lang="en-US" altLang="ja-JP" sz="2000" dirty="0"/>
              <a:t>Adding </a:t>
            </a:r>
            <a:r>
              <a:rPr lang="en-US" altLang="ja-JP" sz="2000" dirty="0">
                <a:solidFill>
                  <a:srgbClr val="00B0F0"/>
                </a:solidFill>
              </a:rPr>
              <a:t>photon fusion process </a:t>
            </a:r>
            <a:r>
              <a:rPr lang="en-US" altLang="ja-JP" sz="2000" dirty="0"/>
              <a:t>gives better limit </a:t>
            </a:r>
            <a:endParaRPr kumimoji="1" lang="en-US" altLang="ja-JP" sz="20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47B72B8-1874-22FC-C399-E1CA1A077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58CD197-5F20-D902-A330-56E0D3DD4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9CB9E3-0D88-3875-5C15-017289771706}"/>
              </a:ext>
            </a:extLst>
          </p:cNvPr>
          <p:cNvSpPr txBox="1"/>
          <p:nvPr/>
        </p:nvSpPr>
        <p:spPr>
          <a:xfrm>
            <a:off x="5580112" y="-9807"/>
            <a:ext cx="2843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hlinkClick r:id="rId2"/>
              </a:rPr>
              <a:t>Phys. Rev. Lett. 125, 161806 (2020)</a:t>
            </a:r>
            <a:endParaRPr lang="ja-JP" altLang="en-US" sz="1400" dirty="0"/>
          </a:p>
        </p:txBody>
      </p:sp>
      <p:graphicFrame>
        <p:nvGraphicFramePr>
          <p:cNvPr id="16" name="オブジェクト 15">
            <a:extLst>
              <a:ext uri="{FF2B5EF4-FFF2-40B4-BE49-F238E27FC236}">
                <a16:creationId xmlns:a16="http://schemas.microsoft.com/office/drawing/2014/main" id="{8CB9B3C1-F232-808F-E70A-672FA74B4FC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07704" y="3418182"/>
          <a:ext cx="5036707" cy="3370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4236661" imgH="2834640" progId="Acrobat.Document.2017">
                  <p:embed/>
                </p:oleObj>
              </mc:Choice>
              <mc:Fallback>
                <p:oleObj name="Acrobat Document" r:id="rId3" imgW="4236661" imgH="2834640" progId="Acrobat.Document.2017">
                  <p:embed/>
                  <p:pic>
                    <p:nvPicPr>
                      <p:cNvPr id="16" name="オブジェクト 15">
                        <a:extLst>
                          <a:ext uri="{FF2B5EF4-FFF2-40B4-BE49-F238E27FC236}">
                            <a16:creationId xmlns:a16="http://schemas.microsoft.com/office/drawing/2014/main" id="{8CB9B3C1-F232-808F-E70A-672FA74B4FC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07704" y="3418182"/>
                        <a:ext cx="5036707" cy="33703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CEEF1F4-F5E8-2F7B-6C59-A8BC8ABFE681}"/>
              </a:ext>
            </a:extLst>
          </p:cNvPr>
          <p:cNvSpPr txBox="1"/>
          <p:nvPr/>
        </p:nvSpPr>
        <p:spPr>
          <a:xfrm>
            <a:off x="8244408" y="-9807"/>
            <a:ext cx="10693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dirty="0"/>
              <a:t>445pb</a:t>
            </a:r>
            <a:r>
              <a:rPr lang="en-US" altLang="ja-JP" sz="1800" baseline="30000" dirty="0"/>
              <a:t>-1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58125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98405F-2146-EC66-2C49-E4E93F8A3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Dark Scalar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CB620BD-C6DE-4AEA-4E10-34C4632F4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/>
              <a:t>Dark Photon </a:t>
            </a:r>
            <a:r>
              <a:rPr kumimoji="1" lang="ja-JP" altLang="en-US" sz="2800" dirty="0"/>
              <a:t>からの輻射</a:t>
            </a:r>
            <a:endParaRPr kumimoji="1" lang="en-US" altLang="ja-JP" sz="2800" dirty="0"/>
          </a:p>
          <a:p>
            <a:endParaRPr lang="en-US" altLang="ja-JP" sz="2800" dirty="0"/>
          </a:p>
          <a:p>
            <a:r>
              <a:rPr kumimoji="1" lang="en-US" altLang="ja-JP" sz="2800" dirty="0"/>
              <a:t>B</a:t>
            </a:r>
            <a:r>
              <a:rPr kumimoji="1" lang="ja-JP" altLang="en-US" sz="2800" dirty="0"/>
              <a:t>中間子ループ崩壊での </a:t>
            </a:r>
            <a:r>
              <a:rPr kumimoji="1" lang="en-US" altLang="ja-JP" sz="2800" dirty="0"/>
              <a:t>top quark </a:t>
            </a:r>
            <a:r>
              <a:rPr kumimoji="1" lang="ja-JP" altLang="en-US" sz="2800" dirty="0"/>
              <a:t>からの輻射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B5E071-8762-CBE7-91F9-E9594E88E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6192BDC-F082-C02C-A049-5FB7C60C3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4374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D05DC9-4DAC-7C69-321F-EA7A84403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ja-JP" dirty="0"/>
              <a:t>Dark Higgs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475010-8471-F848-44A4-B8422C8C5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5069160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sz="2000" dirty="0"/>
              <a:t>Dark photon A’ </a:t>
            </a:r>
            <a:r>
              <a:rPr kumimoji="1" lang="ja-JP" altLang="en-US" sz="2000" dirty="0"/>
              <a:t>は</a:t>
            </a:r>
            <a:r>
              <a:rPr kumimoji="1" lang="en-US" altLang="ja-JP" sz="2000" dirty="0">
                <a:solidFill>
                  <a:srgbClr val="00B0F0"/>
                </a:solidFill>
              </a:rPr>
              <a:t>dark </a:t>
            </a:r>
            <a:r>
              <a:rPr lang="en-US" altLang="ja-JP" sz="2000" dirty="0">
                <a:solidFill>
                  <a:srgbClr val="00B0F0"/>
                </a:solidFill>
              </a:rPr>
              <a:t>H</a:t>
            </a:r>
            <a:r>
              <a:rPr kumimoji="1" lang="en-US" altLang="ja-JP" sz="2000" dirty="0">
                <a:solidFill>
                  <a:srgbClr val="00B0F0"/>
                </a:solidFill>
              </a:rPr>
              <a:t>iggs field </a:t>
            </a:r>
            <a:r>
              <a:rPr kumimoji="1" lang="ja-JP" altLang="en-US" sz="2000" dirty="0"/>
              <a:t>の自発的対称性の破れで質量を獲得したかもしれない</a:t>
            </a:r>
            <a:r>
              <a:rPr kumimoji="1" lang="en-US" altLang="ja-JP" sz="2000" dirty="0">
                <a:sym typeface="Wingdings" panose="05000000000000000000" pitchFamily="2" charset="2"/>
              </a:rPr>
              <a:t></a:t>
            </a:r>
            <a:r>
              <a:rPr kumimoji="1" lang="en-US" altLang="ja-JP" sz="2000" dirty="0">
                <a:solidFill>
                  <a:srgbClr val="00B0F0"/>
                </a:solidFill>
                <a:sym typeface="Wingdings" panose="05000000000000000000" pitchFamily="2" charset="2"/>
              </a:rPr>
              <a:t>physical dark Higgs h’</a:t>
            </a:r>
            <a:r>
              <a:rPr kumimoji="1" lang="en-US" altLang="ja-JP" sz="2000" dirty="0">
                <a:sym typeface="Wingdings" panose="05000000000000000000" pitchFamily="2" charset="2"/>
              </a:rPr>
              <a:t> </a:t>
            </a:r>
            <a:r>
              <a:rPr kumimoji="1" lang="ja-JP" altLang="en-US" sz="2000" dirty="0">
                <a:sym typeface="Wingdings" panose="05000000000000000000" pitchFamily="2" charset="2"/>
              </a:rPr>
              <a:t>が存在</a:t>
            </a:r>
            <a:endParaRPr kumimoji="1" lang="en-US" altLang="ja-JP" sz="2000" dirty="0">
              <a:sym typeface="Wingdings" panose="05000000000000000000" pitchFamily="2" charset="2"/>
            </a:endParaRPr>
          </a:p>
          <a:p>
            <a:pPr lvl="1"/>
            <a:r>
              <a:rPr kumimoji="1" lang="ja-JP" altLang="en-US" sz="1600" dirty="0">
                <a:sym typeface="Wingdings" panose="05000000000000000000" pitchFamily="2" charset="2"/>
              </a:rPr>
              <a:t>今回は </a:t>
            </a:r>
            <a:r>
              <a:rPr kumimoji="1" lang="en-US" altLang="ja-JP" sz="1600" dirty="0">
                <a:sym typeface="Wingdings" panose="05000000000000000000" pitchFamily="2" charset="2"/>
              </a:rPr>
              <a:t>SM Higgs</a:t>
            </a:r>
            <a:r>
              <a:rPr kumimoji="1" lang="ja-JP" altLang="en-US" sz="1600" dirty="0">
                <a:sym typeface="Wingdings" panose="05000000000000000000" pitchFamily="2" charset="2"/>
              </a:rPr>
              <a:t>との </a:t>
            </a:r>
            <a:r>
              <a:rPr kumimoji="1" lang="en-US" altLang="ja-JP" sz="1600" dirty="0">
                <a:sym typeface="Wingdings" panose="05000000000000000000" pitchFamily="2" charset="2"/>
              </a:rPr>
              <a:t>mixing </a:t>
            </a:r>
            <a:r>
              <a:rPr kumimoji="1" lang="ja-JP" altLang="en-US" sz="1600" dirty="0">
                <a:sym typeface="Wingdings" panose="05000000000000000000" pitchFamily="2" charset="2"/>
              </a:rPr>
              <a:t>は仮定しない</a:t>
            </a:r>
            <a:endParaRPr kumimoji="1" lang="en-US" altLang="ja-JP" sz="1600" dirty="0">
              <a:sym typeface="Wingdings" panose="05000000000000000000" pitchFamily="2" charset="2"/>
            </a:endParaRPr>
          </a:p>
          <a:p>
            <a:pPr lvl="1"/>
            <a:r>
              <a:rPr kumimoji="1" lang="en-US" altLang="ja-JP" sz="1600" dirty="0">
                <a:sym typeface="Wingdings" panose="05000000000000000000" pitchFamily="2" charset="2"/>
              </a:rPr>
              <a:t>Portal </a:t>
            </a:r>
            <a:r>
              <a:rPr kumimoji="1" lang="ja-JP" altLang="en-US" sz="1600" dirty="0">
                <a:sym typeface="Wingdings" panose="05000000000000000000" pitchFamily="2" charset="2"/>
              </a:rPr>
              <a:t>粒子では無い</a:t>
            </a:r>
            <a:endParaRPr kumimoji="1" lang="en-US" altLang="ja-JP" sz="1600" dirty="0">
              <a:sym typeface="Wingdings" panose="05000000000000000000" pitchFamily="2" charset="2"/>
            </a:endParaRPr>
          </a:p>
          <a:p>
            <a:r>
              <a:rPr lang="en-US" altLang="ja-JP" sz="2000" dirty="0">
                <a:sym typeface="Wingdings" panose="05000000000000000000" pitchFamily="2" charset="2"/>
              </a:rPr>
              <a:t>Dark Higgs </a:t>
            </a:r>
            <a:r>
              <a:rPr lang="ja-JP" altLang="en-US" sz="2000" dirty="0">
                <a:sym typeface="Wingdings" panose="05000000000000000000" pitchFamily="2" charset="2"/>
              </a:rPr>
              <a:t>は </a:t>
            </a:r>
            <a:r>
              <a:rPr lang="en-US" altLang="ja-JP" sz="2000" dirty="0">
                <a:sym typeface="Wingdings" panose="05000000000000000000" pitchFamily="2" charset="2"/>
              </a:rPr>
              <a:t>dark </a:t>
            </a:r>
            <a:r>
              <a:rPr lang="en-US" altLang="ja-JP" sz="2000" dirty="0" err="1">
                <a:sym typeface="Wingdings" panose="05000000000000000000" pitchFamily="2" charset="2"/>
              </a:rPr>
              <a:t>higgsstrahlung</a:t>
            </a:r>
            <a:r>
              <a:rPr lang="en-US" altLang="ja-JP" sz="2000" dirty="0">
                <a:sym typeface="Wingdings" panose="05000000000000000000" pitchFamily="2" charset="2"/>
              </a:rPr>
              <a:t> process </a:t>
            </a:r>
            <a:r>
              <a:rPr lang="ja-JP" altLang="en-US" sz="2000" dirty="0">
                <a:sym typeface="Wingdings" panose="05000000000000000000" pitchFamily="2" charset="2"/>
              </a:rPr>
              <a:t>で生成可能 </a:t>
            </a:r>
            <a:r>
              <a:rPr lang="en-US" altLang="ja-JP" sz="2000" dirty="0">
                <a:sym typeface="Wingdings" panose="05000000000000000000" pitchFamily="2" charset="2"/>
              </a:rPr>
              <a:t>: </a:t>
            </a:r>
            <a:r>
              <a:rPr lang="en-US" altLang="ja-JP" sz="2000" dirty="0" err="1">
                <a:solidFill>
                  <a:srgbClr val="00B0F0"/>
                </a:solidFill>
                <a:sym typeface="Wingdings" panose="05000000000000000000" pitchFamily="2" charset="2"/>
              </a:rPr>
              <a:t>e</a:t>
            </a:r>
            <a:r>
              <a:rPr lang="en-US" altLang="ja-JP" sz="2000" baseline="30000" dirty="0" err="1">
                <a:solidFill>
                  <a:srgbClr val="00B0F0"/>
                </a:solidFill>
                <a:sym typeface="Wingdings" panose="05000000000000000000" pitchFamily="2" charset="2"/>
              </a:rPr>
              <a:t>+</a:t>
            </a:r>
            <a:r>
              <a:rPr lang="en-US" altLang="ja-JP" sz="2000" dirty="0" err="1">
                <a:solidFill>
                  <a:srgbClr val="00B0F0"/>
                </a:solidFill>
                <a:sym typeface="Wingdings" panose="05000000000000000000" pitchFamily="2" charset="2"/>
              </a:rPr>
              <a:t>e</a:t>
            </a:r>
            <a:r>
              <a:rPr lang="en-US" altLang="ja-JP" sz="2000" baseline="30000" dirty="0">
                <a:solidFill>
                  <a:srgbClr val="00B0F0"/>
                </a:solidFill>
                <a:sym typeface="Wingdings" panose="05000000000000000000" pitchFamily="2" charset="2"/>
              </a:rPr>
              <a:t>-</a:t>
            </a:r>
            <a:r>
              <a:rPr lang="en-US" altLang="ja-JP" sz="2000" dirty="0">
                <a:solidFill>
                  <a:srgbClr val="00B0F0"/>
                </a:solidFill>
                <a:sym typeface="Wingdings" panose="05000000000000000000" pitchFamily="2" charset="2"/>
              </a:rPr>
              <a:t> </a:t>
            </a:r>
            <a:r>
              <a:rPr lang="en-US" altLang="ja-JP" sz="2000" dirty="0" err="1">
                <a:solidFill>
                  <a:srgbClr val="00B0F0"/>
                </a:solidFill>
                <a:sym typeface="Wingdings" panose="05000000000000000000" pitchFamily="2" charset="2"/>
              </a:rPr>
              <a:t>A’h</a:t>
            </a:r>
            <a:r>
              <a:rPr lang="en-US" altLang="ja-JP" sz="2000" dirty="0">
                <a:solidFill>
                  <a:srgbClr val="00B0F0"/>
                </a:solidFill>
                <a:sym typeface="Wingdings" panose="05000000000000000000" pitchFamily="2" charset="2"/>
              </a:rPr>
              <a:t>’</a:t>
            </a:r>
          </a:p>
          <a:p>
            <a:r>
              <a:rPr kumimoji="1" lang="en-US" altLang="ja-JP" sz="2000" dirty="0"/>
              <a:t>4 parameters </a:t>
            </a:r>
          </a:p>
          <a:p>
            <a:pPr lvl="1"/>
            <a:r>
              <a:rPr kumimoji="1" lang="en-US" altLang="ja-JP" sz="1600" dirty="0"/>
              <a:t>M</a:t>
            </a:r>
            <a:r>
              <a:rPr kumimoji="1" lang="en-US" altLang="ja-JP" sz="1600" baseline="-25000" dirty="0"/>
              <a:t>A’</a:t>
            </a:r>
            <a:r>
              <a:rPr kumimoji="1" lang="en-US" altLang="ja-JP" sz="1600" dirty="0"/>
              <a:t>, </a:t>
            </a:r>
            <a:r>
              <a:rPr kumimoji="1" lang="en-US" altLang="ja-JP" sz="1600" dirty="0" err="1"/>
              <a:t>M</a:t>
            </a:r>
            <a:r>
              <a:rPr kumimoji="1" lang="en-US" altLang="ja-JP" sz="1600" baseline="-25000" dirty="0" err="1"/>
              <a:t>h</a:t>
            </a:r>
            <a:r>
              <a:rPr kumimoji="1" lang="en-US" altLang="ja-JP" sz="1600" baseline="-25000" dirty="0"/>
              <a:t>’</a:t>
            </a:r>
            <a:r>
              <a:rPr kumimoji="1" lang="en-US" altLang="ja-JP" sz="1600" dirty="0"/>
              <a:t> </a:t>
            </a:r>
          </a:p>
          <a:p>
            <a:pPr lvl="1"/>
            <a:r>
              <a:rPr kumimoji="1" lang="en-US" altLang="ja-JP" sz="1600" dirty="0">
                <a:latin typeface="Symbol" panose="05050102010706020507" pitchFamily="18" charset="2"/>
              </a:rPr>
              <a:t>e</a:t>
            </a:r>
            <a:r>
              <a:rPr kumimoji="1" lang="en-US" altLang="ja-JP" sz="1600" dirty="0"/>
              <a:t> </a:t>
            </a:r>
            <a:r>
              <a:rPr lang="en-US" altLang="ja-JP" sz="1600" dirty="0">
                <a:sym typeface="Wingdings" panose="05000000000000000000" pitchFamily="2" charset="2"/>
              </a:rPr>
              <a:t>: kinetic mixing</a:t>
            </a:r>
            <a:endParaRPr kumimoji="1" lang="en-US" altLang="ja-JP" sz="1600" dirty="0"/>
          </a:p>
          <a:p>
            <a:pPr lvl="1"/>
            <a:r>
              <a:rPr kumimoji="1" lang="en-US" altLang="ja-JP" sz="1600" dirty="0" err="1">
                <a:latin typeface="Symbol" panose="05050102010706020507" pitchFamily="18" charset="2"/>
              </a:rPr>
              <a:t>a</a:t>
            </a:r>
            <a:r>
              <a:rPr kumimoji="1" lang="en-US" altLang="ja-JP" sz="1600" baseline="-25000" dirty="0" err="1"/>
              <a:t>D</a:t>
            </a:r>
            <a:r>
              <a:rPr lang="en-US" altLang="ja-JP" sz="1600" dirty="0">
                <a:sym typeface="Wingdings" panose="05000000000000000000" pitchFamily="2" charset="2"/>
              </a:rPr>
              <a:t>: coupling constant of dark sector</a:t>
            </a:r>
          </a:p>
          <a:p>
            <a:r>
              <a:rPr lang="en-US" altLang="ja-JP" sz="2000" dirty="0" err="1">
                <a:sym typeface="Wingdings" panose="05000000000000000000" pitchFamily="2" charset="2"/>
              </a:rPr>
              <a:t>M</a:t>
            </a:r>
            <a:r>
              <a:rPr lang="en-US" altLang="ja-JP" sz="2000" baseline="-25000" dirty="0" err="1">
                <a:sym typeface="Wingdings" panose="05000000000000000000" pitchFamily="2" charset="2"/>
              </a:rPr>
              <a:t>h</a:t>
            </a:r>
            <a:r>
              <a:rPr lang="en-US" altLang="ja-JP" sz="2000" baseline="-25000" dirty="0">
                <a:sym typeface="Wingdings" panose="05000000000000000000" pitchFamily="2" charset="2"/>
              </a:rPr>
              <a:t>’</a:t>
            </a:r>
            <a:r>
              <a:rPr lang="en-US" altLang="ja-JP" sz="2000" dirty="0">
                <a:sym typeface="Wingdings" panose="05000000000000000000" pitchFamily="2" charset="2"/>
              </a:rPr>
              <a:t> &gt; M</a:t>
            </a:r>
            <a:r>
              <a:rPr lang="en-US" altLang="ja-JP" sz="2000" baseline="-25000" dirty="0">
                <a:sym typeface="Wingdings" panose="05000000000000000000" pitchFamily="2" charset="2"/>
              </a:rPr>
              <a:t>A’</a:t>
            </a:r>
            <a:r>
              <a:rPr lang="en-US" altLang="ja-JP" sz="2000" dirty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en-US" altLang="ja-JP" sz="1600" dirty="0">
                <a:sym typeface="Wingdings" panose="05000000000000000000" pitchFamily="2" charset="2"/>
              </a:rPr>
              <a:t>Dark Higgs </a:t>
            </a:r>
            <a:r>
              <a:rPr lang="ja-JP" altLang="en-US" sz="1600" dirty="0">
                <a:sym typeface="Wingdings" panose="05000000000000000000" pitchFamily="2" charset="2"/>
              </a:rPr>
              <a:t>は</a:t>
            </a:r>
            <a:r>
              <a:rPr lang="en-US" altLang="ja-JP" sz="1600" dirty="0">
                <a:sym typeface="Wingdings" panose="05000000000000000000" pitchFamily="2" charset="2"/>
              </a:rPr>
              <a:t> visible</a:t>
            </a:r>
            <a:r>
              <a:rPr lang="ja-JP" altLang="en-US" sz="1600" dirty="0">
                <a:sym typeface="Wingdings" panose="05000000000000000000" pitchFamily="2" charset="2"/>
              </a:rPr>
              <a:t>　</a:t>
            </a:r>
            <a:r>
              <a:rPr lang="en-US" altLang="ja-JP" sz="1600" dirty="0" err="1">
                <a:sym typeface="Wingdings" panose="05000000000000000000" pitchFamily="2" charset="2"/>
              </a:rPr>
              <a:t>h’A’A</a:t>
            </a:r>
            <a:r>
              <a:rPr lang="en-US" altLang="ja-JP" sz="1600" dirty="0">
                <a:sym typeface="Wingdings" panose="05000000000000000000" pitchFamily="2" charset="2"/>
              </a:rPr>
              <a:t>’</a:t>
            </a:r>
          </a:p>
          <a:p>
            <a:pPr lvl="1"/>
            <a:r>
              <a:rPr lang="en-US" altLang="ja-JP" sz="1600" dirty="0">
                <a:sym typeface="Wingdings" panose="05000000000000000000" pitchFamily="2" charset="2"/>
              </a:rPr>
              <a:t>already covered by Belle and Babar</a:t>
            </a:r>
          </a:p>
          <a:p>
            <a:r>
              <a:rPr lang="en-US" altLang="ja-JP" sz="2000" dirty="0" err="1">
                <a:sym typeface="Wingdings" panose="05000000000000000000" pitchFamily="2" charset="2"/>
              </a:rPr>
              <a:t>M</a:t>
            </a:r>
            <a:r>
              <a:rPr lang="en-US" altLang="ja-JP" sz="2000" baseline="-25000" dirty="0" err="1">
                <a:sym typeface="Wingdings" panose="05000000000000000000" pitchFamily="2" charset="2"/>
              </a:rPr>
              <a:t>h</a:t>
            </a:r>
            <a:r>
              <a:rPr lang="en-US" altLang="ja-JP" sz="2000" baseline="-25000" dirty="0">
                <a:sym typeface="Wingdings" panose="05000000000000000000" pitchFamily="2" charset="2"/>
              </a:rPr>
              <a:t>’</a:t>
            </a:r>
            <a:r>
              <a:rPr lang="en-US" altLang="ja-JP" sz="2000" dirty="0">
                <a:sym typeface="Wingdings" panose="05000000000000000000" pitchFamily="2" charset="2"/>
              </a:rPr>
              <a:t> &lt; M</a:t>
            </a:r>
            <a:r>
              <a:rPr lang="en-US" altLang="ja-JP" sz="2000" baseline="-25000" dirty="0">
                <a:sym typeface="Wingdings" panose="05000000000000000000" pitchFamily="2" charset="2"/>
              </a:rPr>
              <a:t>A’</a:t>
            </a:r>
            <a:r>
              <a:rPr lang="en-US" altLang="ja-JP" sz="2000" dirty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en-US" altLang="ja-JP" sz="1600" dirty="0">
                <a:sym typeface="Wingdings" panose="05000000000000000000" pitchFamily="2" charset="2"/>
              </a:rPr>
              <a:t>Dark Higgs </a:t>
            </a:r>
            <a:r>
              <a:rPr lang="ja-JP" altLang="en-US" sz="1600" dirty="0">
                <a:sym typeface="Wingdings" panose="05000000000000000000" pitchFamily="2" charset="2"/>
              </a:rPr>
              <a:t>は</a:t>
            </a:r>
            <a:r>
              <a:rPr lang="en-US" altLang="ja-JP" sz="1600" dirty="0">
                <a:sym typeface="Wingdings" panose="05000000000000000000" pitchFamily="2" charset="2"/>
              </a:rPr>
              <a:t> invisible</a:t>
            </a:r>
          </a:p>
          <a:p>
            <a:pPr lvl="1"/>
            <a:r>
              <a:rPr lang="en-US" altLang="ja-JP" sz="1600" dirty="0">
                <a:solidFill>
                  <a:srgbClr val="00B050"/>
                </a:solidFill>
                <a:sym typeface="Wingdings" panose="05000000000000000000" pitchFamily="2" charset="2"/>
              </a:rPr>
              <a:t>KLOE</a:t>
            </a:r>
            <a:r>
              <a:rPr lang="en-US" altLang="ja-JP" sz="1600" dirty="0">
                <a:sym typeface="Wingdings" panose="05000000000000000000" pitchFamily="2" charset="2"/>
              </a:rPr>
              <a:t>.</a:t>
            </a:r>
            <a:r>
              <a:rPr lang="ja-JP" altLang="en-US" sz="1600" dirty="0">
                <a:sym typeface="Wingdings" panose="05000000000000000000" pitchFamily="2" charset="2"/>
              </a:rPr>
              <a:t>でのみしか探索されていない</a:t>
            </a:r>
            <a:endParaRPr lang="en-US" altLang="ja-JP" sz="1600" dirty="0">
              <a:sym typeface="Wingdings" panose="05000000000000000000" pitchFamily="2" charset="2"/>
            </a:endParaRPr>
          </a:p>
          <a:p>
            <a:pPr lvl="1"/>
            <a:r>
              <a:rPr lang="ja-JP" altLang="en-US" sz="1600" dirty="0">
                <a:solidFill>
                  <a:srgbClr val="00B0F0"/>
                </a:solidFill>
                <a:sym typeface="Wingdings" panose="05000000000000000000" pitchFamily="2" charset="2"/>
              </a:rPr>
              <a:t>広い探索領域が残っている</a:t>
            </a:r>
            <a:endParaRPr lang="en-US" altLang="ja-JP" sz="1600" dirty="0">
              <a:solidFill>
                <a:srgbClr val="00B0F0"/>
              </a:solidFill>
              <a:sym typeface="Wingdings" panose="05000000000000000000" pitchFamily="2" charset="2"/>
            </a:endParaRPr>
          </a:p>
          <a:p>
            <a:endParaRPr kumimoji="1" lang="ja-JP" altLang="en-US" sz="20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A3D3CB6-5F05-A258-51E4-B28ACDF5F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3859B66-EF03-E669-5807-9C87C3496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22</a:t>
            </a:fld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C7DBFDD2-BF31-A0F3-B44E-2AC6102CB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3735017"/>
            <a:ext cx="3281819" cy="2527176"/>
          </a:xfrm>
          <a:prstGeom prst="rect">
            <a:avLst/>
          </a:prstGeom>
        </p:spPr>
      </p:pic>
      <p:sp>
        <p:nvSpPr>
          <p:cNvPr id="13" name="二等辺三角形 12">
            <a:extLst>
              <a:ext uri="{FF2B5EF4-FFF2-40B4-BE49-F238E27FC236}">
                <a16:creationId xmlns:a16="http://schemas.microsoft.com/office/drawing/2014/main" id="{AA3FF17C-1487-1381-FF36-7D10100AFBAC}"/>
              </a:ext>
            </a:extLst>
          </p:cNvPr>
          <p:cNvSpPr/>
          <p:nvPr/>
        </p:nvSpPr>
        <p:spPr>
          <a:xfrm>
            <a:off x="5940152" y="4221088"/>
            <a:ext cx="2746648" cy="1687136"/>
          </a:xfrm>
          <a:prstGeom prst="triangle">
            <a:avLst>
              <a:gd name="adj" fmla="val 48188"/>
            </a:avLst>
          </a:prstGeom>
          <a:solidFill>
            <a:srgbClr val="33CCFF">
              <a:alpha val="30196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Search region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E1E8CB24-C415-0CAE-B42B-DC6BF68E2B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1051" y="1903709"/>
            <a:ext cx="2995749" cy="1698171"/>
          </a:xfrm>
          <a:prstGeom prst="rect">
            <a:avLst/>
          </a:prstGeom>
          <a:ln w="25400">
            <a:solidFill>
              <a:srgbClr val="00B0F0"/>
            </a:solidFill>
          </a:ln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62D8620B-A0E1-B718-A404-B35E708DE3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7999" y="114248"/>
            <a:ext cx="2381851" cy="1656324"/>
          </a:xfrm>
          <a:prstGeom prst="rect">
            <a:avLst/>
          </a:prstGeom>
          <a:ln w="22225"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704383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A2EBBC-68BB-04CC-CD44-7EE61BE91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Search for Dark Higgs in </a:t>
            </a:r>
            <a:r>
              <a:rPr lang="en-US" altLang="ja-JP" sz="4400" dirty="0" err="1">
                <a:sym typeface="Wingdings" panose="05000000000000000000" pitchFamily="2" charset="2"/>
              </a:rPr>
              <a:t>e</a:t>
            </a:r>
            <a:r>
              <a:rPr lang="en-US" altLang="ja-JP" sz="4400" baseline="30000" dirty="0" err="1">
                <a:sym typeface="Wingdings" panose="05000000000000000000" pitchFamily="2" charset="2"/>
              </a:rPr>
              <a:t>+</a:t>
            </a:r>
            <a:r>
              <a:rPr lang="en-US" altLang="ja-JP" sz="4400" dirty="0" err="1">
                <a:sym typeface="Wingdings" panose="05000000000000000000" pitchFamily="2" charset="2"/>
              </a:rPr>
              <a:t>e</a:t>
            </a:r>
            <a:r>
              <a:rPr lang="en-US" altLang="ja-JP" sz="4400" baseline="30000" dirty="0">
                <a:sym typeface="Wingdings" panose="05000000000000000000" pitchFamily="2" charset="2"/>
              </a:rPr>
              <a:t>-</a:t>
            </a:r>
            <a:r>
              <a:rPr lang="en-US" altLang="ja-JP" sz="4400" dirty="0">
                <a:sym typeface="Wingdings" panose="05000000000000000000" pitchFamily="2" charset="2"/>
              </a:rPr>
              <a:t> </a:t>
            </a:r>
            <a:r>
              <a:rPr lang="en-US" altLang="ja-JP" sz="4400" dirty="0" err="1">
                <a:sym typeface="Wingdings" panose="05000000000000000000" pitchFamily="2" charset="2"/>
              </a:rPr>
              <a:t>A’h</a:t>
            </a:r>
            <a:r>
              <a:rPr lang="en-US" altLang="ja-JP" sz="4400" dirty="0">
                <a:sym typeface="Wingdings" panose="05000000000000000000" pitchFamily="2" charset="2"/>
              </a:rPr>
              <a:t>’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273454-8F9D-5574-2EA7-756B604AF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sz="2000" dirty="0"/>
              <a:t>Dark photon decay</a:t>
            </a:r>
          </a:p>
          <a:p>
            <a:pPr lvl="1"/>
            <a:r>
              <a:rPr kumimoji="1" lang="en-US" altLang="ja-JP" sz="1800" dirty="0" err="1"/>
              <a:t>A’</a:t>
            </a:r>
            <a:r>
              <a:rPr kumimoji="1" lang="en-US" altLang="ja-JP" sz="1800" dirty="0" err="1">
                <a:sym typeface="Wingdings" panose="05000000000000000000" pitchFamily="2" charset="2"/>
              </a:rPr>
              <a:t></a:t>
            </a:r>
            <a:r>
              <a:rPr kumimoji="1" lang="en-US" altLang="ja-JP" sz="1800" dirty="0" err="1">
                <a:latin typeface="Symbol" panose="05050102010706020507" pitchFamily="18" charset="2"/>
                <a:sym typeface="Wingdings" panose="05000000000000000000" pitchFamily="2" charset="2"/>
              </a:rPr>
              <a:t>mm</a:t>
            </a:r>
            <a:endParaRPr kumimoji="1" lang="en-US" altLang="ja-JP" sz="1800" dirty="0">
              <a:latin typeface="Symbol" panose="05050102010706020507" pitchFamily="18" charset="2"/>
              <a:sym typeface="Wingdings" panose="05000000000000000000" pitchFamily="2" charset="2"/>
            </a:endParaRPr>
          </a:p>
          <a:p>
            <a:pPr lvl="1"/>
            <a:r>
              <a:rPr kumimoji="1" lang="en-US" altLang="ja-JP" sz="1600" dirty="0" err="1"/>
              <a:t>M</a:t>
            </a:r>
            <a:r>
              <a:rPr kumimoji="1" lang="en-US" altLang="ja-JP" sz="1600" baseline="-25000" dirty="0" err="1">
                <a:latin typeface="Symbol" panose="05050102010706020507" pitchFamily="18" charset="2"/>
                <a:sym typeface="Wingdings" panose="05000000000000000000" pitchFamily="2" charset="2"/>
              </a:rPr>
              <a:t>mm</a:t>
            </a:r>
            <a:r>
              <a:rPr kumimoji="1" lang="en-US" altLang="ja-JP" sz="1600" dirty="0"/>
              <a:t> &gt;1.65GeV for trigger limitation</a:t>
            </a:r>
          </a:p>
          <a:p>
            <a:r>
              <a:rPr kumimoji="1" lang="en-US" altLang="ja-JP" sz="2000" dirty="0"/>
              <a:t>Dark Higgs</a:t>
            </a:r>
          </a:p>
          <a:p>
            <a:pPr lvl="1"/>
            <a:r>
              <a:rPr kumimoji="1" lang="en-US" altLang="ja-JP" sz="1600" dirty="0"/>
              <a:t>invisible</a:t>
            </a:r>
          </a:p>
          <a:p>
            <a:pPr lvl="1"/>
            <a:r>
              <a:rPr lang="en-US" altLang="ja-JP" sz="1600" dirty="0"/>
              <a:t>Recoil mass against dimuon system</a:t>
            </a:r>
          </a:p>
          <a:p>
            <a:r>
              <a:rPr kumimoji="1" lang="en-US" altLang="ja-JP" sz="2000" dirty="0"/>
              <a:t>Trigger on dimuon</a:t>
            </a:r>
          </a:p>
          <a:p>
            <a:pPr lvl="1"/>
            <a:r>
              <a:rPr lang="en-US" altLang="ja-JP" sz="1600" dirty="0"/>
              <a:t>two track with opening angle </a:t>
            </a:r>
            <a:r>
              <a:rPr lang="en-US" altLang="ja-JP" sz="1600" dirty="0" err="1">
                <a:latin typeface="Symbol" panose="05050102010706020507" pitchFamily="18" charset="2"/>
              </a:rPr>
              <a:t>Df</a:t>
            </a:r>
            <a:r>
              <a:rPr lang="en-US" altLang="ja-JP" sz="1600" dirty="0"/>
              <a:t>&gt;90deg</a:t>
            </a:r>
          </a:p>
          <a:p>
            <a:pPr lvl="1"/>
            <a:r>
              <a:rPr kumimoji="1" lang="en-US" altLang="ja-JP" sz="1600" dirty="0"/>
              <a:t>90% efficiency</a:t>
            </a:r>
          </a:p>
          <a:p>
            <a:r>
              <a:rPr kumimoji="1" lang="en-US" altLang="ja-JP" sz="2000" dirty="0"/>
              <a:t>Search in two dimensional plain</a:t>
            </a:r>
          </a:p>
          <a:p>
            <a:pPr lvl="1"/>
            <a:r>
              <a:rPr lang="en-US" altLang="ja-JP" sz="1600" dirty="0" err="1"/>
              <a:t>M</a:t>
            </a:r>
            <a:r>
              <a:rPr kumimoji="1" lang="en-US" altLang="ja-JP" sz="1600" baseline="-25000" dirty="0" err="1">
                <a:latin typeface="Symbol" panose="05050102010706020507" pitchFamily="18" charset="2"/>
                <a:sym typeface="Wingdings" panose="05000000000000000000" pitchFamily="2" charset="2"/>
              </a:rPr>
              <a:t>mm</a:t>
            </a:r>
            <a:r>
              <a:rPr lang="en-US" altLang="ja-JP" sz="1600" dirty="0"/>
              <a:t> VS </a:t>
            </a:r>
            <a:r>
              <a:rPr lang="en-US" altLang="ja-JP" sz="1600" dirty="0" err="1"/>
              <a:t>M</a:t>
            </a:r>
            <a:r>
              <a:rPr lang="en-US" altLang="ja-JP" sz="1600" baseline="-25000" dirty="0" err="1"/>
              <a:t>rec</a:t>
            </a:r>
            <a:endParaRPr kumimoji="1" lang="en-US" altLang="ja-JP" sz="1600" baseline="-25000" dirty="0"/>
          </a:p>
          <a:p>
            <a:pPr lvl="2"/>
            <a:r>
              <a:rPr lang="en-US" altLang="ja-JP" sz="1600" dirty="0"/>
              <a:t>Correlated</a:t>
            </a:r>
          </a:p>
          <a:p>
            <a:pPr lvl="1"/>
            <a:r>
              <a:rPr lang="en-US" altLang="ja-JP" sz="1600" dirty="0"/>
              <a:t>Ellipse signal windows</a:t>
            </a:r>
          </a:p>
          <a:p>
            <a:pPr lvl="1"/>
            <a:endParaRPr lang="en-US" altLang="ja-JP" sz="1600" dirty="0"/>
          </a:p>
          <a:p>
            <a:r>
              <a:rPr lang="en-US" altLang="ja-JP" sz="2000" dirty="0"/>
              <a:t>Dominant backgrounds</a:t>
            </a:r>
          </a:p>
          <a:p>
            <a:pPr lvl="1"/>
            <a:r>
              <a:rPr lang="en-US" altLang="ja-JP" sz="1600" dirty="0" err="1">
                <a:solidFill>
                  <a:srgbClr val="7030A0"/>
                </a:solidFill>
              </a:rPr>
              <a:t>e</a:t>
            </a:r>
            <a:r>
              <a:rPr lang="en-US" altLang="ja-JP" sz="1600" baseline="30000" dirty="0" err="1">
                <a:solidFill>
                  <a:srgbClr val="7030A0"/>
                </a:solidFill>
              </a:rPr>
              <a:t>+</a:t>
            </a:r>
            <a:r>
              <a:rPr lang="en-US" altLang="ja-JP" sz="1600" dirty="0" err="1">
                <a:solidFill>
                  <a:srgbClr val="7030A0"/>
                </a:solidFill>
              </a:rPr>
              <a:t>e</a:t>
            </a:r>
            <a:r>
              <a:rPr lang="en-US" altLang="ja-JP" sz="1600" baseline="30000" dirty="0">
                <a:solidFill>
                  <a:srgbClr val="7030A0"/>
                </a:solidFill>
              </a:rPr>
              <a:t>-</a:t>
            </a:r>
            <a:r>
              <a:rPr lang="en-US" altLang="ja-JP" sz="1600" dirty="0">
                <a:solidFill>
                  <a:srgbClr val="7030A0"/>
                </a:solidFill>
                <a:sym typeface="Wingdings" panose="05000000000000000000" pitchFamily="2" charset="2"/>
              </a:rPr>
              <a:t></a:t>
            </a:r>
            <a:r>
              <a:rPr lang="en-US" altLang="ja-JP" sz="1600" dirty="0" err="1">
                <a:solidFill>
                  <a:srgbClr val="7030A0"/>
                </a:solidFill>
                <a:latin typeface="Symbol" panose="05050102010706020507" pitchFamily="18" charset="2"/>
              </a:rPr>
              <a:t>mmg</a:t>
            </a:r>
            <a:endParaRPr lang="en-US" altLang="ja-JP" sz="1600" dirty="0">
              <a:solidFill>
                <a:srgbClr val="7030A0"/>
              </a:solidFill>
              <a:latin typeface="Symbol" panose="05050102010706020507" pitchFamily="18" charset="2"/>
            </a:endParaRPr>
          </a:p>
          <a:p>
            <a:pPr lvl="1"/>
            <a:r>
              <a:rPr lang="en-US" altLang="ja-JP" sz="1600" dirty="0" err="1">
                <a:solidFill>
                  <a:srgbClr val="C00000"/>
                </a:solidFill>
              </a:rPr>
              <a:t>e</a:t>
            </a:r>
            <a:r>
              <a:rPr lang="en-US" altLang="ja-JP" sz="1600" baseline="30000" dirty="0" err="1">
                <a:solidFill>
                  <a:srgbClr val="C00000"/>
                </a:solidFill>
              </a:rPr>
              <a:t>+</a:t>
            </a:r>
            <a:r>
              <a:rPr lang="en-US" altLang="ja-JP" sz="1600" dirty="0" err="1">
                <a:solidFill>
                  <a:srgbClr val="C00000"/>
                </a:solidFill>
              </a:rPr>
              <a:t>e</a:t>
            </a:r>
            <a:r>
              <a:rPr lang="en-US" altLang="ja-JP" sz="1600" baseline="30000" dirty="0">
                <a:solidFill>
                  <a:srgbClr val="C00000"/>
                </a:solidFill>
              </a:rPr>
              <a:t>-</a:t>
            </a:r>
            <a:r>
              <a:rPr lang="en-US" altLang="ja-JP" sz="1600" dirty="0">
                <a:solidFill>
                  <a:srgbClr val="C00000"/>
                </a:solidFill>
                <a:sym typeface="Wingdings" panose="05000000000000000000" pitchFamily="2" charset="2"/>
              </a:rPr>
              <a:t></a:t>
            </a:r>
            <a:r>
              <a:rPr lang="en-US" altLang="ja-JP" sz="1600" dirty="0" err="1">
                <a:solidFill>
                  <a:srgbClr val="C00000"/>
                </a:solidFill>
                <a:latin typeface="Symbol" panose="05050102010706020507" pitchFamily="18" charset="2"/>
              </a:rPr>
              <a:t>tt</a:t>
            </a:r>
            <a:endParaRPr lang="en-US" altLang="ja-JP" sz="1600" dirty="0">
              <a:solidFill>
                <a:srgbClr val="C00000"/>
              </a:solidFill>
              <a:latin typeface="Symbol" panose="05050102010706020507" pitchFamily="18" charset="2"/>
            </a:endParaRPr>
          </a:p>
          <a:p>
            <a:pPr lvl="1"/>
            <a:r>
              <a:rPr lang="en-US" altLang="ja-JP" sz="1600" dirty="0" err="1">
                <a:solidFill>
                  <a:srgbClr val="0070C0"/>
                </a:solidFill>
              </a:rPr>
              <a:t>e</a:t>
            </a:r>
            <a:r>
              <a:rPr lang="en-US" altLang="ja-JP" sz="1600" baseline="30000" dirty="0" err="1">
                <a:solidFill>
                  <a:srgbClr val="0070C0"/>
                </a:solidFill>
              </a:rPr>
              <a:t>+</a:t>
            </a:r>
            <a:r>
              <a:rPr lang="en-US" altLang="ja-JP" sz="1600" dirty="0" err="1">
                <a:solidFill>
                  <a:srgbClr val="0070C0"/>
                </a:solidFill>
              </a:rPr>
              <a:t>e</a:t>
            </a:r>
            <a:r>
              <a:rPr lang="en-US" altLang="ja-JP" sz="1600" baseline="30000" dirty="0">
                <a:solidFill>
                  <a:srgbClr val="0070C0"/>
                </a:solidFill>
              </a:rPr>
              <a:t>-</a:t>
            </a:r>
            <a:r>
              <a:rPr lang="en-US" altLang="ja-JP" sz="1600" dirty="0">
                <a:solidFill>
                  <a:srgbClr val="0070C0"/>
                </a:solidFill>
                <a:sym typeface="Wingdings" panose="05000000000000000000" pitchFamily="2" charset="2"/>
              </a:rPr>
              <a:t></a:t>
            </a:r>
            <a:r>
              <a:rPr lang="en-US" altLang="ja-JP" sz="1600" dirty="0" err="1">
                <a:solidFill>
                  <a:srgbClr val="0070C0"/>
                </a:solidFill>
              </a:rPr>
              <a:t>ee</a:t>
            </a:r>
            <a:r>
              <a:rPr lang="en-US" altLang="ja-JP" sz="1600" dirty="0" err="1">
                <a:solidFill>
                  <a:srgbClr val="0070C0"/>
                </a:solidFill>
                <a:latin typeface="Symbol" panose="05050102010706020507" pitchFamily="18" charset="2"/>
              </a:rPr>
              <a:t>mm</a:t>
            </a:r>
            <a:endParaRPr lang="en-US" altLang="ja-JP" sz="1600" dirty="0">
              <a:solidFill>
                <a:srgbClr val="0070C0"/>
              </a:solidFill>
            </a:endParaRPr>
          </a:p>
          <a:p>
            <a:endParaRPr kumimoji="1" lang="ja-JP" altLang="en-US" sz="20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0EBE9C-9C46-53A9-EEFD-25CED2D37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86DC486-A9A0-C350-4C6B-49B581B2B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23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1006685-94B3-F999-D3B5-D77A4A8A18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8" y="1693477"/>
            <a:ext cx="4771656" cy="1908662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88B070B-7461-24D7-CFDC-74DC572B02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8583" y="4653136"/>
            <a:ext cx="3065417" cy="213301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391C18D2-C21D-B16A-0350-2403013498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3166" y="4653136"/>
            <a:ext cx="3065417" cy="2016034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9F23780-566D-A13E-93FA-74A2F4083872}"/>
              </a:ext>
            </a:extLst>
          </p:cNvPr>
          <p:cNvSpPr txBox="1"/>
          <p:nvPr/>
        </p:nvSpPr>
        <p:spPr>
          <a:xfrm>
            <a:off x="8244408" y="0"/>
            <a:ext cx="10081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800" dirty="0"/>
              <a:t>8.34fb</a:t>
            </a:r>
            <a:r>
              <a:rPr kumimoji="1" lang="en-US" altLang="ja-JP" sz="1800" baseline="30000" dirty="0"/>
              <a:t>-1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850380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87F0E3-90DC-D283-4F14-D35ED32F5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Limits on </a:t>
            </a:r>
            <a:r>
              <a:rPr kumimoji="1" lang="en-US" altLang="ja-JP" dirty="0">
                <a:latin typeface="Symbol" panose="05050102010706020507" pitchFamily="18" charset="2"/>
              </a:rPr>
              <a:t>s</a:t>
            </a:r>
            <a:r>
              <a:rPr kumimoji="1" lang="en-US" altLang="ja-JP" dirty="0"/>
              <a:t>(</a:t>
            </a:r>
            <a:r>
              <a:rPr kumimoji="1" lang="en-US" altLang="ja-JP" dirty="0" err="1"/>
              <a:t>e</a:t>
            </a:r>
            <a:r>
              <a:rPr kumimoji="1" lang="en-US" altLang="ja-JP" baseline="30000" dirty="0" err="1"/>
              <a:t>+</a:t>
            </a:r>
            <a:r>
              <a:rPr kumimoji="1" lang="en-US" altLang="ja-JP" dirty="0" err="1"/>
              <a:t>e</a:t>
            </a:r>
            <a:r>
              <a:rPr kumimoji="1" lang="en-US" altLang="ja-JP" baseline="30000" dirty="0"/>
              <a:t>-</a:t>
            </a:r>
            <a:r>
              <a:rPr kumimoji="1" lang="en-US" altLang="ja-JP" dirty="0">
                <a:sym typeface="Wingdings" panose="05000000000000000000" pitchFamily="2" charset="2"/>
              </a:rPr>
              <a:t></a:t>
            </a:r>
            <a:r>
              <a:rPr kumimoji="1" lang="en-US" altLang="ja-JP" dirty="0" err="1">
                <a:sym typeface="Wingdings" panose="05000000000000000000" pitchFamily="2" charset="2"/>
              </a:rPr>
              <a:t>A’h</a:t>
            </a:r>
            <a:r>
              <a:rPr kumimoji="1" lang="en-US" altLang="ja-JP" dirty="0">
                <a:sym typeface="Wingdings" panose="05000000000000000000" pitchFamily="2" charset="2"/>
              </a:rPr>
              <a:t>’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357B45-40B0-5DDE-D3F5-3CC1A803EA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1800" dirty="0"/>
              <a:t>No significant signal is observed</a:t>
            </a:r>
          </a:p>
          <a:p>
            <a:r>
              <a:rPr lang="en-US" altLang="ja-JP" sz="1800" dirty="0"/>
              <a:t>Counting method to set the cross section limits in each bin</a:t>
            </a:r>
          </a:p>
          <a:p>
            <a:pPr lvl="1"/>
            <a:r>
              <a:rPr kumimoji="1" lang="en-US" altLang="ja-JP" sz="1400" dirty="0">
                <a:latin typeface="Symbol" panose="05050102010706020507" pitchFamily="18" charset="2"/>
              </a:rPr>
              <a:t>s</a:t>
            </a:r>
            <a:r>
              <a:rPr kumimoji="1" lang="en-US" altLang="ja-JP" sz="1400" dirty="0"/>
              <a:t>(</a:t>
            </a:r>
            <a:r>
              <a:rPr kumimoji="1" lang="en-US" altLang="ja-JP" sz="1400" dirty="0" err="1"/>
              <a:t>e</a:t>
            </a:r>
            <a:r>
              <a:rPr kumimoji="1" lang="en-US" altLang="ja-JP" sz="1400" baseline="30000" dirty="0" err="1"/>
              <a:t>+</a:t>
            </a:r>
            <a:r>
              <a:rPr kumimoji="1" lang="en-US" altLang="ja-JP" sz="1400" dirty="0" err="1"/>
              <a:t>e</a:t>
            </a:r>
            <a:r>
              <a:rPr kumimoji="1" lang="en-US" altLang="ja-JP" sz="1400" baseline="30000" dirty="0"/>
              <a:t>-</a:t>
            </a:r>
            <a:r>
              <a:rPr kumimoji="1" lang="en-US" altLang="ja-JP" sz="1400" dirty="0">
                <a:sym typeface="Wingdings" panose="05000000000000000000" pitchFamily="2" charset="2"/>
              </a:rPr>
              <a:t></a:t>
            </a:r>
            <a:r>
              <a:rPr kumimoji="1" lang="en-US" altLang="ja-JP" sz="1400" dirty="0" err="1">
                <a:sym typeface="Wingdings" panose="05000000000000000000" pitchFamily="2" charset="2"/>
              </a:rPr>
              <a:t>A’h</a:t>
            </a:r>
            <a:r>
              <a:rPr kumimoji="1" lang="en-US" altLang="ja-JP" sz="1400" dirty="0">
                <a:sym typeface="Wingdings" panose="05000000000000000000" pitchFamily="2" charset="2"/>
              </a:rPr>
              <a:t>’</a:t>
            </a:r>
            <a:r>
              <a:rPr kumimoji="1" lang="en-US" altLang="ja-JP" sz="1400" dirty="0"/>
              <a:t>) </a:t>
            </a:r>
            <a:r>
              <a:rPr lang="en-US" altLang="ja-JP" sz="1400" dirty="0"/>
              <a:t>&lt; 10fb for wide region</a:t>
            </a:r>
          </a:p>
          <a:p>
            <a:r>
              <a:rPr lang="en-US" altLang="ja-JP" sz="1800" dirty="0"/>
              <a:t>World’s leading limit for 1.65 &lt; M</a:t>
            </a:r>
            <a:r>
              <a:rPr lang="en-US" altLang="ja-JP" sz="1800" baseline="-25000" dirty="0"/>
              <a:t>A’</a:t>
            </a:r>
            <a:r>
              <a:rPr lang="en-US" altLang="ja-JP" sz="1800" dirty="0"/>
              <a:t> &lt; 10.51GeV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2CE822B-7B2A-93D4-CD2B-C598AAB0E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68D5E06-E661-8233-8323-3767419AD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24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77680C4-8CC9-87A0-7766-BFA6FE27AB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352165"/>
            <a:ext cx="4005943" cy="295656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B40E02D-6910-8B0B-EDBC-2F8C2CAD9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3473376"/>
            <a:ext cx="3570514" cy="2643051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F507293-E8B6-2B7F-08EC-118CA359490E}"/>
              </a:ext>
            </a:extLst>
          </p:cNvPr>
          <p:cNvSpPr txBox="1"/>
          <p:nvPr/>
        </p:nvSpPr>
        <p:spPr>
          <a:xfrm>
            <a:off x="1403648" y="6261913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200" dirty="0"/>
              <a:t>Discreteness is due to binning effect</a:t>
            </a:r>
            <a:endParaRPr lang="ja-JP" altLang="en-US" sz="12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C32C77F-997A-627E-9098-9168AA7C3080}"/>
              </a:ext>
            </a:extLst>
          </p:cNvPr>
          <p:cNvSpPr txBox="1"/>
          <p:nvPr/>
        </p:nvSpPr>
        <p:spPr>
          <a:xfrm>
            <a:off x="8244408" y="0"/>
            <a:ext cx="10081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800" dirty="0"/>
              <a:t>8.34fb</a:t>
            </a:r>
            <a:r>
              <a:rPr kumimoji="1" lang="en-US" altLang="ja-JP" sz="1800" baseline="30000" dirty="0"/>
              <a:t>-1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6404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A24558-A189-5419-E64C-80D3D3FB8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Limits on Physics Parameters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0BCC2C7-9693-BA01-36AB-92E8D4ED95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5626968" cy="4525963"/>
          </a:xfrm>
        </p:spPr>
        <p:txBody>
          <a:bodyPr>
            <a:normAutofit/>
          </a:bodyPr>
          <a:lstStyle/>
          <a:p>
            <a:r>
              <a:rPr kumimoji="1" lang="en-US" altLang="ja-JP" sz="2000" dirty="0"/>
              <a:t>4 parameters : M</a:t>
            </a:r>
            <a:r>
              <a:rPr kumimoji="1" lang="en-US" altLang="ja-JP" sz="2000" baseline="-25000" dirty="0"/>
              <a:t>A’</a:t>
            </a:r>
            <a:r>
              <a:rPr kumimoji="1" lang="en-US" altLang="ja-JP" sz="2000" dirty="0"/>
              <a:t>, </a:t>
            </a:r>
            <a:r>
              <a:rPr kumimoji="1" lang="en-US" altLang="ja-JP" sz="2000" dirty="0" err="1"/>
              <a:t>M</a:t>
            </a:r>
            <a:r>
              <a:rPr kumimoji="1" lang="en-US" altLang="ja-JP" sz="2000" baseline="-25000" dirty="0" err="1"/>
              <a:t>h</a:t>
            </a:r>
            <a:r>
              <a:rPr kumimoji="1" lang="en-US" altLang="ja-JP" sz="2000" baseline="-25000" dirty="0"/>
              <a:t>’</a:t>
            </a:r>
            <a:r>
              <a:rPr kumimoji="1" lang="en-US" altLang="ja-JP" sz="2000" dirty="0"/>
              <a:t>, </a:t>
            </a:r>
            <a:r>
              <a:rPr kumimoji="1" lang="en-US" altLang="ja-JP" sz="2000" dirty="0">
                <a:latin typeface="Symbol" panose="05050102010706020507" pitchFamily="18" charset="2"/>
              </a:rPr>
              <a:t>e</a:t>
            </a:r>
            <a:r>
              <a:rPr kumimoji="1" lang="en-US" altLang="ja-JP" sz="2000" dirty="0"/>
              <a:t> and </a:t>
            </a:r>
            <a:r>
              <a:rPr kumimoji="1" lang="en-US" altLang="ja-JP" sz="2000" dirty="0" err="1">
                <a:latin typeface="Symbol" panose="05050102010706020507" pitchFamily="18" charset="2"/>
              </a:rPr>
              <a:t>a</a:t>
            </a:r>
            <a:r>
              <a:rPr kumimoji="1" lang="en-US" altLang="ja-JP" sz="2000" baseline="-25000" dirty="0" err="1"/>
              <a:t>D</a:t>
            </a:r>
            <a:endParaRPr kumimoji="1" lang="en-US" altLang="ja-JP" sz="2000" baseline="-25000" dirty="0"/>
          </a:p>
          <a:p>
            <a:r>
              <a:rPr lang="en-US" altLang="ja-JP" sz="2000" dirty="0"/>
              <a:t>Limit on </a:t>
            </a:r>
            <a:r>
              <a:rPr kumimoji="1" lang="en-US" altLang="ja-JP" sz="2000" dirty="0">
                <a:latin typeface="Symbol" panose="05050102010706020507" pitchFamily="18" charset="2"/>
              </a:rPr>
              <a:t>e</a:t>
            </a:r>
            <a:r>
              <a:rPr lang="en-US" altLang="ja-JP" sz="2000" baseline="30000" dirty="0"/>
              <a:t>2</a:t>
            </a:r>
            <a:r>
              <a:rPr kumimoji="1" lang="en-US" altLang="ja-JP" sz="2000" dirty="0">
                <a:latin typeface="Symbol" panose="05050102010706020507" pitchFamily="18" charset="2"/>
              </a:rPr>
              <a:t>a</a:t>
            </a:r>
            <a:r>
              <a:rPr kumimoji="1" lang="en-US" altLang="ja-JP" sz="2000" baseline="-25000" dirty="0"/>
              <a:t>D</a:t>
            </a:r>
            <a:r>
              <a:rPr lang="en-US" altLang="ja-JP" sz="2000" dirty="0"/>
              <a:t> </a:t>
            </a:r>
          </a:p>
          <a:p>
            <a:pPr lvl="1"/>
            <a:r>
              <a:rPr lang="en-US" altLang="ja-JP" sz="1600" dirty="0"/>
              <a:t>Kinetic mixing </a:t>
            </a:r>
            <a:r>
              <a:rPr kumimoji="1" lang="en-US" altLang="ja-JP" sz="1600" dirty="0">
                <a:latin typeface="Symbol" panose="05050102010706020507" pitchFamily="18" charset="2"/>
              </a:rPr>
              <a:t>e </a:t>
            </a:r>
            <a:r>
              <a:rPr lang="en-US" altLang="ja-JP" sz="1600" dirty="0"/>
              <a:t>and coupling constant </a:t>
            </a:r>
            <a:r>
              <a:rPr kumimoji="1" lang="en-US" altLang="ja-JP" sz="1600" dirty="0" err="1">
                <a:latin typeface="Symbol" panose="05050102010706020507" pitchFamily="18" charset="2"/>
              </a:rPr>
              <a:t>a</a:t>
            </a:r>
            <a:r>
              <a:rPr kumimoji="1" lang="en-US" altLang="ja-JP" sz="1600" baseline="-25000" dirty="0" err="1"/>
              <a:t>D</a:t>
            </a:r>
            <a:r>
              <a:rPr lang="en-US" altLang="ja-JP" sz="1600" dirty="0"/>
              <a:t> cannot be separately </a:t>
            </a:r>
            <a:r>
              <a:rPr lang="en-US" altLang="ja-JP" sz="1600" dirty="0" err="1"/>
              <a:t>constrainted</a:t>
            </a:r>
            <a:r>
              <a:rPr lang="en-US" altLang="ja-JP" sz="1600" dirty="0"/>
              <a:t> in this process.</a:t>
            </a:r>
          </a:p>
          <a:p>
            <a:r>
              <a:rPr lang="en-US" altLang="ja-JP" sz="2000" dirty="0"/>
              <a:t>First limits in this mass region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7778D4-9889-742D-4A83-302C94E9F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3E92568-2169-7771-AE1C-593EB7692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25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815E833-E948-CD27-00B5-5435F3E14C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11" y="3408771"/>
            <a:ext cx="4232366" cy="289995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6C1A407B-BB58-6B5B-1AC8-0E750A7B15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1543" y="3429000"/>
            <a:ext cx="4363438" cy="3000996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76FD9073-EFBD-32A2-C550-EBD8FC7C5B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168" y="1239951"/>
            <a:ext cx="2706579" cy="1534252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72B2905-2078-9B20-E0A4-04495A061630}"/>
              </a:ext>
            </a:extLst>
          </p:cNvPr>
          <p:cNvSpPr txBox="1"/>
          <p:nvPr/>
        </p:nvSpPr>
        <p:spPr>
          <a:xfrm>
            <a:off x="8244408" y="0"/>
            <a:ext cx="10081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800" dirty="0"/>
              <a:t>8.34fb</a:t>
            </a:r>
            <a:r>
              <a:rPr kumimoji="1" lang="en-US" altLang="ja-JP" sz="1800" baseline="30000" dirty="0"/>
              <a:t>-1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814383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B40069-50CD-1A83-FD35-A9100EBDB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B</a:t>
            </a:r>
            <a:r>
              <a:rPr kumimoji="1" lang="ja-JP" altLang="en-US" dirty="0"/>
              <a:t>中間子崩壊での</a:t>
            </a:r>
            <a:r>
              <a:rPr kumimoji="1" lang="en-US" altLang="ja-JP" dirty="0"/>
              <a:t>Dark Scalar 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606B7A1-4D0B-DC77-783A-26C961E9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5081554" cy="4525963"/>
          </a:xfrm>
        </p:spPr>
        <p:txBody>
          <a:bodyPr>
            <a:normAutofit/>
          </a:bodyPr>
          <a:lstStyle/>
          <a:p>
            <a:r>
              <a:rPr kumimoji="1" lang="en-US" altLang="ja-JP" sz="2400" dirty="0"/>
              <a:t>B</a:t>
            </a:r>
            <a:r>
              <a:rPr kumimoji="1" lang="ja-JP" altLang="en-US" sz="2400" dirty="0"/>
              <a:t>中間子の </a:t>
            </a:r>
            <a:r>
              <a:rPr kumimoji="1" lang="en-US" altLang="ja-JP" sz="2400" dirty="0" err="1"/>
              <a:t>b</a:t>
            </a:r>
            <a:r>
              <a:rPr kumimoji="1" lang="en-US" altLang="ja-JP" sz="2400" dirty="0" err="1">
                <a:sym typeface="Wingdings" panose="05000000000000000000" pitchFamily="2" charset="2"/>
              </a:rPr>
              <a:t>s</a:t>
            </a:r>
            <a:r>
              <a:rPr kumimoji="1" lang="en-US" altLang="ja-JP" sz="2400" dirty="0">
                <a:sym typeface="Wingdings" panose="05000000000000000000" pitchFamily="2" charset="2"/>
              </a:rPr>
              <a:t> </a:t>
            </a:r>
            <a:r>
              <a:rPr kumimoji="1" lang="en-US" altLang="ja-JP" sz="2400" dirty="0"/>
              <a:t>Penguin </a:t>
            </a:r>
            <a:r>
              <a:rPr kumimoji="1" lang="ja-JP" altLang="en-US" sz="2400" dirty="0"/>
              <a:t>崩壊は </a:t>
            </a:r>
            <a:r>
              <a:rPr kumimoji="1" lang="en-US" altLang="ja-JP" sz="2400" dirty="0"/>
              <a:t>loop </a:t>
            </a:r>
            <a:r>
              <a:rPr kumimoji="1" lang="ja-JP" altLang="en-US" sz="2400" dirty="0"/>
              <a:t>の中に </a:t>
            </a:r>
            <a:r>
              <a:rPr kumimoji="1" lang="en-US" altLang="ja-JP" sz="2400" dirty="0"/>
              <a:t>top quark </a:t>
            </a:r>
            <a:r>
              <a:rPr kumimoji="1" lang="ja-JP" altLang="en-US" sz="2400" dirty="0"/>
              <a:t>を含む</a:t>
            </a:r>
            <a:endParaRPr kumimoji="1" lang="en-US" altLang="ja-JP" sz="2400" dirty="0"/>
          </a:p>
          <a:p>
            <a:pPr lvl="1"/>
            <a:r>
              <a:rPr kumimoji="1" lang="ja-JP" altLang="en-US" sz="2000" dirty="0"/>
              <a:t>湯川結合がデカい</a:t>
            </a:r>
            <a:endParaRPr kumimoji="1" lang="en-US" altLang="ja-JP" sz="2000" dirty="0"/>
          </a:p>
          <a:p>
            <a:r>
              <a:rPr kumimoji="1" lang="en-US" altLang="ja-JP" sz="2400" dirty="0"/>
              <a:t>SM Higgs </a:t>
            </a:r>
            <a:r>
              <a:rPr kumimoji="1" lang="ja-JP" altLang="en-US" sz="2400" dirty="0"/>
              <a:t>との </a:t>
            </a:r>
            <a:r>
              <a:rPr kumimoji="1" lang="en-US" altLang="ja-JP" sz="2400" dirty="0"/>
              <a:t>mixing </a:t>
            </a:r>
            <a:r>
              <a:rPr kumimoji="1" lang="ja-JP" altLang="en-US" sz="2400" dirty="0"/>
              <a:t>があれば </a:t>
            </a:r>
            <a:r>
              <a:rPr kumimoji="1" lang="en-US" altLang="ja-JP" sz="2400" dirty="0"/>
              <a:t>dark </a:t>
            </a:r>
            <a:r>
              <a:rPr lang="en-US" altLang="ja-JP" sz="2400" dirty="0"/>
              <a:t>scalar </a:t>
            </a:r>
            <a:r>
              <a:rPr lang="ja-JP" altLang="en-US" sz="2400" dirty="0"/>
              <a:t>を作ることが可能である</a:t>
            </a:r>
            <a:endParaRPr lang="en-US" altLang="ja-JP" sz="2400" dirty="0"/>
          </a:p>
          <a:p>
            <a:pPr lvl="1"/>
            <a:r>
              <a:rPr kumimoji="1" lang="en-US" altLang="ja-JP" sz="2000" dirty="0"/>
              <a:t>Mixing angle </a:t>
            </a:r>
            <a:r>
              <a:rPr kumimoji="1" lang="en-US" altLang="ja-JP" sz="2000" dirty="0">
                <a:latin typeface="Symbol" panose="05050102010706020507" pitchFamily="18" charset="2"/>
              </a:rPr>
              <a:t>q</a:t>
            </a:r>
            <a:endParaRPr kumimoji="1" lang="ja-JP" altLang="en-US" sz="2000" dirty="0">
              <a:latin typeface="Symbol" panose="05050102010706020507" pitchFamily="18" charset="2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352952-3172-C1C0-9FE7-44B7EFA29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C7A0F32-B030-F6E2-0C9F-553368556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26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462A7DE0-617B-1B63-9777-10839E18C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4284441"/>
            <a:ext cx="3419872" cy="1946718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1D16AC1B-D5BB-F45E-C741-47C0E09A6E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9282" y="1417638"/>
            <a:ext cx="2853499" cy="2249229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958EF9D-A308-CB0D-8680-8535D4B6965D}"/>
              </a:ext>
            </a:extLst>
          </p:cNvPr>
          <p:cNvSpPr/>
          <p:nvPr/>
        </p:nvSpPr>
        <p:spPr>
          <a:xfrm>
            <a:off x="5148064" y="5805264"/>
            <a:ext cx="3816424" cy="551086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96642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CA5B4F1-8B35-FC39-204C-26474001E661}"/>
              </a:ext>
            </a:extLst>
          </p:cNvPr>
          <p:cNvSpPr/>
          <p:nvPr/>
        </p:nvSpPr>
        <p:spPr>
          <a:xfrm>
            <a:off x="6444208" y="2806675"/>
            <a:ext cx="2133600" cy="12985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F9CAA893-2056-359D-EE73-23377D937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kumimoji="1" lang="en-US" altLang="ja-JP" sz="4000" dirty="0"/>
              <a:t>Long-lived Dark Scalar in B Decays</a:t>
            </a:r>
            <a:endParaRPr kumimoji="1" lang="ja-JP" altLang="en-US" sz="40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2A6651-913A-8F15-DDDA-6011F9ED91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5121275"/>
          </a:xfrm>
        </p:spPr>
        <p:txBody>
          <a:bodyPr>
            <a:normAutofit/>
          </a:bodyPr>
          <a:lstStyle/>
          <a:p>
            <a:r>
              <a:rPr kumimoji="1" lang="en-US" altLang="ja-JP" sz="1800" dirty="0"/>
              <a:t>Dark scalar particles </a:t>
            </a:r>
            <a:r>
              <a:rPr kumimoji="1" lang="en-US" altLang="ja-JP" sz="1800" dirty="0">
                <a:solidFill>
                  <a:srgbClr val="00B0F0"/>
                </a:solidFill>
              </a:rPr>
              <a:t>S</a:t>
            </a:r>
          </a:p>
          <a:p>
            <a:pPr lvl="1"/>
            <a:r>
              <a:rPr lang="en-US" altLang="ja-JP" sz="1600" dirty="0" err="1">
                <a:solidFill>
                  <a:srgbClr val="00B0F0"/>
                </a:solidFill>
              </a:rPr>
              <a:t>M</a:t>
            </a:r>
            <a:r>
              <a:rPr lang="en-US" altLang="ja-JP" sz="1600" baseline="-25000" dirty="0" err="1">
                <a:solidFill>
                  <a:srgbClr val="00B0F0"/>
                </a:solidFill>
              </a:rPr>
              <a:t>s</a:t>
            </a:r>
            <a:r>
              <a:rPr lang="en-US" altLang="ja-JP" sz="1600" baseline="-25000" dirty="0">
                <a:solidFill>
                  <a:srgbClr val="00B0F0"/>
                </a:solidFill>
              </a:rPr>
              <a:t> </a:t>
            </a:r>
            <a:r>
              <a:rPr lang="en-US" altLang="ja-JP" sz="1600" dirty="0">
                <a:solidFill>
                  <a:srgbClr val="00B0F0"/>
                </a:solidFill>
              </a:rPr>
              <a:t>&lt; 2M</a:t>
            </a:r>
            <a:r>
              <a:rPr lang="en-US" altLang="ja-JP" sz="1600" baseline="-25000" dirty="0">
                <a:solidFill>
                  <a:srgbClr val="00B0F0"/>
                </a:solidFill>
                <a:latin typeface="Symbol" panose="05050102010706020507" pitchFamily="18" charset="2"/>
              </a:rPr>
              <a:t>c</a:t>
            </a:r>
            <a:r>
              <a:rPr lang="en-US" altLang="ja-JP" sz="1600" dirty="0">
                <a:solidFill>
                  <a:srgbClr val="00B0F0"/>
                </a:solidFill>
              </a:rPr>
              <a:t> </a:t>
            </a:r>
          </a:p>
          <a:p>
            <a:pPr lvl="2"/>
            <a:r>
              <a:rPr lang="en-US" altLang="ja-JP" sz="1400" dirty="0" err="1"/>
              <a:t>S</a:t>
            </a:r>
            <a:r>
              <a:rPr lang="en-US" altLang="ja-JP" sz="1400" dirty="0" err="1">
                <a:sym typeface="Wingdings" panose="05000000000000000000" pitchFamily="2" charset="2"/>
              </a:rPr>
              <a:t></a:t>
            </a:r>
            <a:r>
              <a:rPr lang="en-US" altLang="ja-JP" sz="1400" dirty="0" err="1">
                <a:latin typeface="Symbol" panose="05050102010706020507" pitchFamily="18" charset="2"/>
                <a:sym typeface="Wingdings" panose="05000000000000000000" pitchFamily="2" charset="2"/>
              </a:rPr>
              <a:t>cc</a:t>
            </a:r>
            <a:r>
              <a:rPr lang="en-US" altLang="ja-JP" sz="1400" dirty="0">
                <a:sym typeface="Wingdings" panose="05000000000000000000" pitchFamily="2" charset="2"/>
              </a:rPr>
              <a:t> </a:t>
            </a:r>
            <a:r>
              <a:rPr lang="ja-JP" altLang="en-US" sz="1400" dirty="0">
                <a:sym typeface="Wingdings" panose="05000000000000000000" pitchFamily="2" charset="2"/>
              </a:rPr>
              <a:t>は</a:t>
            </a:r>
            <a:r>
              <a:rPr lang="en-US" altLang="ja-JP" sz="1400" dirty="0"/>
              <a:t> relic density </a:t>
            </a:r>
            <a:r>
              <a:rPr lang="ja-JP" altLang="en-US" sz="1400" dirty="0"/>
              <a:t>を説明出来る領域はすでに排除されている</a:t>
            </a:r>
            <a:endParaRPr lang="en-US" altLang="ja-JP" sz="1200" dirty="0"/>
          </a:p>
          <a:p>
            <a:pPr lvl="1"/>
            <a:r>
              <a:rPr kumimoji="1" lang="en-US" altLang="ja-JP" sz="1600" dirty="0"/>
              <a:t>SM Higgs </a:t>
            </a:r>
            <a:r>
              <a:rPr kumimoji="1" lang="ja-JP" altLang="en-US" sz="1600" dirty="0"/>
              <a:t>と混ざることが出来る</a:t>
            </a:r>
            <a:r>
              <a:rPr kumimoji="1" lang="en-US" altLang="ja-JP" sz="1600" dirty="0"/>
              <a:t>with the mixing angle </a:t>
            </a:r>
            <a:r>
              <a:rPr kumimoji="1" lang="en-US" altLang="ja-JP" sz="1600" dirty="0">
                <a:solidFill>
                  <a:srgbClr val="FF0000"/>
                </a:solidFill>
                <a:latin typeface="Symbol" panose="05050102010706020507" pitchFamily="18" charset="2"/>
              </a:rPr>
              <a:t>q</a:t>
            </a:r>
          </a:p>
          <a:p>
            <a:pPr lvl="2"/>
            <a:r>
              <a:rPr lang="ja-JP" altLang="en-US" sz="1400" dirty="0"/>
              <a:t>湯川結合は重い </a:t>
            </a:r>
            <a:r>
              <a:rPr lang="en-US" altLang="ja-JP" sz="1400" dirty="0"/>
              <a:t>fermion </a:t>
            </a:r>
            <a:r>
              <a:rPr lang="ja-JP" altLang="en-US" sz="1400" dirty="0"/>
              <a:t>でデカい</a:t>
            </a:r>
            <a:endParaRPr lang="en-US" altLang="ja-JP" sz="1400" dirty="0"/>
          </a:p>
          <a:p>
            <a:pPr lvl="1"/>
            <a:r>
              <a:rPr lang="en-US" altLang="ja-JP" sz="1600" dirty="0">
                <a:solidFill>
                  <a:srgbClr val="00B0F0"/>
                </a:solidFill>
              </a:rPr>
              <a:t>long-lived</a:t>
            </a:r>
            <a:r>
              <a:rPr lang="en-US" altLang="ja-JP" sz="1600" dirty="0"/>
              <a:t> if </a:t>
            </a:r>
            <a:r>
              <a:rPr kumimoji="1" lang="en-US" altLang="ja-JP" sz="1600" dirty="0">
                <a:latin typeface="Symbol" panose="05050102010706020507" pitchFamily="18" charset="2"/>
              </a:rPr>
              <a:t>q </a:t>
            </a:r>
            <a:r>
              <a:rPr lang="en-US" altLang="ja-JP" sz="1600" dirty="0"/>
              <a:t>is small</a:t>
            </a:r>
          </a:p>
          <a:p>
            <a:r>
              <a:rPr lang="en-US" altLang="ja-JP" sz="1800" dirty="0">
                <a:solidFill>
                  <a:srgbClr val="00B0F0"/>
                </a:solidFill>
              </a:rPr>
              <a:t>B</a:t>
            </a:r>
            <a:r>
              <a:rPr lang="en-US" altLang="ja-JP" sz="1800" dirty="0">
                <a:solidFill>
                  <a:srgbClr val="00B0F0"/>
                </a:solidFill>
                <a:sym typeface="Wingdings" panose="05000000000000000000" pitchFamily="2" charset="2"/>
              </a:rPr>
              <a:t>K</a:t>
            </a:r>
            <a:r>
              <a:rPr lang="en-US" altLang="ja-JP" sz="1800" baseline="30000" dirty="0">
                <a:solidFill>
                  <a:srgbClr val="00B0F0"/>
                </a:solidFill>
                <a:sym typeface="Wingdings" panose="05000000000000000000" pitchFamily="2" charset="2"/>
              </a:rPr>
              <a:t>+</a:t>
            </a:r>
            <a:r>
              <a:rPr lang="en-US" altLang="ja-JP" sz="1800" dirty="0">
                <a:solidFill>
                  <a:srgbClr val="00B0F0"/>
                </a:solidFill>
                <a:sym typeface="Wingdings" panose="05000000000000000000" pitchFamily="2" charset="2"/>
              </a:rPr>
              <a:t> S </a:t>
            </a:r>
            <a:r>
              <a:rPr lang="en-US" altLang="ja-JP" sz="1800" dirty="0">
                <a:sym typeface="Wingdings" panose="05000000000000000000" pitchFamily="2" charset="2"/>
              </a:rPr>
              <a:t>and </a:t>
            </a:r>
            <a:r>
              <a:rPr lang="en-US" altLang="ja-JP" sz="1800" dirty="0">
                <a:solidFill>
                  <a:srgbClr val="00B0F0"/>
                </a:solidFill>
              </a:rPr>
              <a:t>B</a:t>
            </a:r>
            <a:r>
              <a:rPr lang="en-US" altLang="ja-JP" sz="1800" dirty="0">
                <a:solidFill>
                  <a:srgbClr val="00B0F0"/>
                </a:solidFill>
                <a:sym typeface="Wingdings" panose="05000000000000000000" pitchFamily="2" charset="2"/>
              </a:rPr>
              <a:t>K*</a:t>
            </a:r>
            <a:r>
              <a:rPr lang="en-US" altLang="ja-JP" sz="1800" baseline="30000" dirty="0">
                <a:solidFill>
                  <a:srgbClr val="00B0F0"/>
                </a:solidFill>
                <a:sym typeface="Wingdings" panose="05000000000000000000" pitchFamily="2" charset="2"/>
              </a:rPr>
              <a:t>0</a:t>
            </a:r>
            <a:r>
              <a:rPr lang="en-US" altLang="ja-JP" sz="1800" dirty="0">
                <a:solidFill>
                  <a:srgbClr val="00B0F0"/>
                </a:solidFill>
                <a:sym typeface="Wingdings" panose="05000000000000000000" pitchFamily="2" charset="2"/>
              </a:rPr>
              <a:t> S </a:t>
            </a:r>
            <a:r>
              <a:rPr lang="en-US" altLang="ja-JP" sz="1800" dirty="0">
                <a:sym typeface="Wingdings" panose="05000000000000000000" pitchFamily="2" charset="2"/>
              </a:rPr>
              <a:t>decays</a:t>
            </a:r>
            <a:endParaRPr lang="en-US" altLang="ja-JP" sz="1800" dirty="0"/>
          </a:p>
          <a:p>
            <a:pPr lvl="1"/>
            <a:r>
              <a:rPr lang="en-US" altLang="ja-JP" sz="1600" dirty="0">
                <a:solidFill>
                  <a:srgbClr val="00B0F0"/>
                </a:solidFill>
              </a:rPr>
              <a:t>S</a:t>
            </a:r>
            <a:r>
              <a:rPr lang="en-US" altLang="ja-JP" sz="1600" dirty="0"/>
              <a:t> is radiated off from internal top quark in </a:t>
            </a:r>
            <a:r>
              <a:rPr lang="en-US" altLang="ja-JP" sz="1600" dirty="0" err="1"/>
              <a:t>b</a:t>
            </a:r>
            <a:r>
              <a:rPr lang="en-US" altLang="ja-JP" sz="1600" dirty="0" err="1">
                <a:sym typeface="Wingdings" panose="05000000000000000000" pitchFamily="2" charset="2"/>
              </a:rPr>
              <a:t>s</a:t>
            </a:r>
            <a:r>
              <a:rPr lang="en-US" altLang="ja-JP" sz="1600" dirty="0">
                <a:sym typeface="Wingdings" panose="05000000000000000000" pitchFamily="2" charset="2"/>
              </a:rPr>
              <a:t> decays</a:t>
            </a:r>
          </a:p>
          <a:p>
            <a:pPr lvl="1"/>
            <a:r>
              <a:rPr lang="en-US" altLang="ja-JP" sz="1600" dirty="0" err="1">
                <a:sym typeface="Wingdings" panose="05000000000000000000" pitchFamily="2" charset="2"/>
              </a:rPr>
              <a:t>S</a:t>
            </a:r>
            <a:r>
              <a:rPr lang="en-US" altLang="ja-JP" sz="1600" dirty="0" err="1">
                <a:solidFill>
                  <a:srgbClr val="00B0F0"/>
                </a:solidFill>
                <a:sym typeface="Wingdings" panose="05000000000000000000" pitchFamily="2" charset="2"/>
              </a:rPr>
              <a:t>ee</a:t>
            </a:r>
            <a:r>
              <a:rPr lang="en-US" altLang="ja-JP" sz="1600" dirty="0">
                <a:solidFill>
                  <a:srgbClr val="00B0F0"/>
                </a:solidFill>
                <a:sym typeface="Wingdings" panose="05000000000000000000" pitchFamily="2" charset="2"/>
              </a:rPr>
              <a:t>, </a:t>
            </a:r>
            <a:r>
              <a:rPr lang="en-US" altLang="ja-JP" sz="1600" dirty="0">
                <a:solidFill>
                  <a:srgbClr val="00B0F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mm</a:t>
            </a:r>
            <a:r>
              <a:rPr lang="en-US" altLang="ja-JP" sz="1600" dirty="0">
                <a:solidFill>
                  <a:srgbClr val="00B0F0"/>
                </a:solidFill>
                <a:sym typeface="Wingdings" panose="05000000000000000000" pitchFamily="2" charset="2"/>
              </a:rPr>
              <a:t>, </a:t>
            </a:r>
            <a:r>
              <a:rPr lang="en-US" altLang="ja-JP" sz="1600" dirty="0">
                <a:solidFill>
                  <a:srgbClr val="00B0F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pp</a:t>
            </a:r>
            <a:r>
              <a:rPr lang="en-US" altLang="ja-JP" sz="1600" dirty="0">
                <a:solidFill>
                  <a:srgbClr val="00B0F0"/>
                </a:solidFill>
                <a:sym typeface="Wingdings" panose="05000000000000000000" pitchFamily="2" charset="2"/>
              </a:rPr>
              <a:t>, KK</a:t>
            </a:r>
          </a:p>
          <a:p>
            <a:pPr lvl="1"/>
            <a:r>
              <a:rPr lang="en-US" altLang="ja-JP" sz="1600" dirty="0">
                <a:sym typeface="Wingdings" panose="05000000000000000000" pitchFamily="2" charset="2"/>
              </a:rPr>
              <a:t>In total, 8 decay modes</a:t>
            </a:r>
          </a:p>
          <a:p>
            <a:r>
              <a:rPr lang="en-US" altLang="ja-JP" sz="1800" dirty="0">
                <a:sym typeface="Wingdings" panose="05000000000000000000" pitchFamily="2" charset="2"/>
              </a:rPr>
              <a:t>B</a:t>
            </a:r>
            <a:r>
              <a:rPr lang="ja-JP" altLang="en-US" sz="1800" dirty="0">
                <a:sym typeface="Wingdings" panose="05000000000000000000" pitchFamily="2" charset="2"/>
              </a:rPr>
              <a:t>が長寿命粒子に崩壊</a:t>
            </a:r>
            <a:endParaRPr lang="en-US" altLang="ja-JP" sz="1800" dirty="0">
              <a:sym typeface="Wingdings" panose="05000000000000000000" pitchFamily="2" charset="2"/>
            </a:endParaRPr>
          </a:p>
          <a:p>
            <a:pPr lvl="1"/>
            <a:r>
              <a:rPr lang="en-US" altLang="ja-JP" sz="1400" dirty="0">
                <a:solidFill>
                  <a:srgbClr val="00B0F0"/>
                </a:solidFill>
                <a:sym typeface="Wingdings" panose="05000000000000000000" pitchFamily="2" charset="2"/>
              </a:rPr>
              <a:t>Trigger </a:t>
            </a:r>
            <a:r>
              <a:rPr lang="ja-JP" altLang="en-US" sz="1400" dirty="0">
                <a:solidFill>
                  <a:srgbClr val="00B0F0"/>
                </a:solidFill>
                <a:sym typeface="Wingdings" panose="05000000000000000000" pitchFamily="2" charset="2"/>
              </a:rPr>
              <a:t>を気にしなくて良い</a:t>
            </a:r>
            <a:endParaRPr lang="en-US" altLang="ja-JP" sz="1400" dirty="0">
              <a:solidFill>
                <a:srgbClr val="00B0F0"/>
              </a:solidFill>
              <a:sym typeface="Wingdings" panose="05000000000000000000" pitchFamily="2" charset="2"/>
            </a:endParaRPr>
          </a:p>
          <a:p>
            <a:pPr lvl="1"/>
            <a:r>
              <a:rPr lang="en-US" altLang="ja-JP" sz="1600" dirty="0">
                <a:sym typeface="Wingdings" panose="05000000000000000000" pitchFamily="2" charset="2"/>
              </a:rPr>
              <a:t>Clean displaced vertex signature</a:t>
            </a:r>
          </a:p>
          <a:p>
            <a:pPr lvl="1"/>
            <a:r>
              <a:rPr lang="en-US" altLang="ja-JP" sz="1600" dirty="0">
                <a:sym typeface="Wingdings" panose="05000000000000000000" pitchFamily="2" charset="2"/>
              </a:rPr>
              <a:t>Dominant backgrounds are combinatorial</a:t>
            </a:r>
          </a:p>
          <a:p>
            <a:pPr lvl="2"/>
            <a:r>
              <a:rPr lang="en-US" altLang="ja-JP" sz="1400" dirty="0" err="1">
                <a:solidFill>
                  <a:srgbClr val="0070C0"/>
                </a:solidFill>
                <a:sym typeface="Wingdings" panose="05000000000000000000" pitchFamily="2" charset="2"/>
              </a:rPr>
              <a:t>eecc</a:t>
            </a:r>
            <a:r>
              <a:rPr lang="en-US" altLang="ja-JP" sz="1400" dirty="0">
                <a:sym typeface="Wingdings" panose="05000000000000000000" pitchFamily="2" charset="2"/>
              </a:rPr>
              <a:t>, </a:t>
            </a:r>
            <a:r>
              <a:rPr lang="en-US" altLang="ja-JP" sz="1400" dirty="0" err="1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eeuu,dd,ss</a:t>
            </a:r>
            <a:r>
              <a:rPr lang="en-US" altLang="ja-JP" sz="1400" dirty="0">
                <a:sym typeface="Wingdings" panose="05000000000000000000" pitchFamily="2" charset="2"/>
              </a:rPr>
              <a:t> , </a:t>
            </a:r>
            <a:r>
              <a:rPr lang="en-US" altLang="ja-JP" sz="1400" dirty="0" err="1">
                <a:solidFill>
                  <a:srgbClr val="7030A0"/>
                </a:solidFill>
                <a:sym typeface="Wingdings" panose="05000000000000000000" pitchFamily="2" charset="2"/>
              </a:rPr>
              <a:t>eeY</a:t>
            </a:r>
            <a:r>
              <a:rPr lang="en-US" altLang="ja-JP" sz="1400" dirty="0">
                <a:solidFill>
                  <a:srgbClr val="7030A0"/>
                </a:solidFill>
                <a:sym typeface="Wingdings" panose="05000000000000000000" pitchFamily="2" charset="2"/>
              </a:rPr>
              <a:t>(4S)BB</a:t>
            </a:r>
          </a:p>
          <a:p>
            <a:pPr lvl="1"/>
            <a:r>
              <a:rPr lang="en-US" altLang="ja-JP" sz="1600" dirty="0">
                <a:sym typeface="Wingdings" panose="05000000000000000000" pitchFamily="2" charset="2"/>
              </a:rPr>
              <a:t>Long-lived K</a:t>
            </a:r>
            <a:r>
              <a:rPr lang="en-US" altLang="ja-JP" sz="1600" baseline="-25000" dirty="0">
                <a:sym typeface="Wingdings" panose="05000000000000000000" pitchFamily="2" charset="2"/>
              </a:rPr>
              <a:t>S</a:t>
            </a:r>
            <a:r>
              <a:rPr lang="en-US" altLang="ja-JP" sz="1600" baseline="30000" dirty="0">
                <a:sym typeface="Wingdings" panose="05000000000000000000" pitchFamily="2" charset="2"/>
              </a:rPr>
              <a:t>0</a:t>
            </a:r>
            <a:r>
              <a:rPr lang="en-US" altLang="ja-JP" sz="1600" dirty="0">
                <a:sym typeface="Wingdings" panose="05000000000000000000" pitchFamily="2" charset="2"/>
              </a:rPr>
              <a:t> is a good control sample</a:t>
            </a:r>
          </a:p>
          <a:p>
            <a:pPr marL="457200" lvl="1" indent="0">
              <a:buNone/>
            </a:pPr>
            <a:endParaRPr kumimoji="1" lang="ja-JP" altLang="en-US" sz="1050" dirty="0"/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7B9B76D5-F656-0185-1A9B-D2891325ADEC}"/>
              </a:ext>
            </a:extLst>
          </p:cNvPr>
          <p:cNvCxnSpPr>
            <a:cxnSpLocks/>
          </p:cNvCxnSpPr>
          <p:nvPr/>
        </p:nvCxnSpPr>
        <p:spPr>
          <a:xfrm flipH="1">
            <a:off x="6750478" y="3490229"/>
            <a:ext cx="765895" cy="641509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284DD653-B88B-B23C-060B-669D6CAB36BA}"/>
              </a:ext>
            </a:extLst>
          </p:cNvPr>
          <p:cNvCxnSpPr>
            <a:cxnSpLocks/>
          </p:cNvCxnSpPr>
          <p:nvPr/>
        </p:nvCxnSpPr>
        <p:spPr>
          <a:xfrm flipV="1">
            <a:off x="7522098" y="3232183"/>
            <a:ext cx="329700" cy="242660"/>
          </a:xfrm>
          <a:prstGeom prst="straightConnector1">
            <a:avLst/>
          </a:prstGeom>
          <a:ln w="28575">
            <a:solidFill>
              <a:srgbClr val="FFC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87CC1347-40E6-BFF8-9202-9D0C040883E7}"/>
              </a:ext>
            </a:extLst>
          </p:cNvPr>
          <p:cNvCxnSpPr>
            <a:cxnSpLocks/>
          </p:cNvCxnSpPr>
          <p:nvPr/>
        </p:nvCxnSpPr>
        <p:spPr>
          <a:xfrm flipV="1">
            <a:off x="7835919" y="2764849"/>
            <a:ext cx="206904" cy="496807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701F145D-C5B4-83A1-1D46-12CF83B15085}"/>
              </a:ext>
            </a:extLst>
          </p:cNvPr>
          <p:cNvCxnSpPr>
            <a:cxnSpLocks/>
          </p:cNvCxnSpPr>
          <p:nvPr/>
        </p:nvCxnSpPr>
        <p:spPr>
          <a:xfrm flipV="1">
            <a:off x="7845727" y="3065021"/>
            <a:ext cx="720162" cy="189637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8639A92-4422-CF84-59F7-C4E0A8B00C8B}"/>
              </a:ext>
            </a:extLst>
          </p:cNvPr>
          <p:cNvSpPr txBox="1"/>
          <p:nvPr/>
        </p:nvSpPr>
        <p:spPr>
          <a:xfrm>
            <a:off x="6714360" y="2406027"/>
            <a:ext cx="1561170" cy="369332"/>
          </a:xfrm>
          <a:prstGeom prst="rect">
            <a:avLst/>
          </a:prstGeom>
          <a:noFill/>
          <a:ln>
            <a:solidFill>
              <a:srgbClr val="FF66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1800" dirty="0">
                <a:solidFill>
                  <a:srgbClr val="FF66FF"/>
                </a:solidFill>
              </a:rPr>
              <a:t>Decay-in-flight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53F61DD-2909-3807-1772-7B1776DF7DA4}"/>
              </a:ext>
            </a:extLst>
          </p:cNvPr>
          <p:cNvSpPr txBox="1"/>
          <p:nvPr/>
        </p:nvSpPr>
        <p:spPr>
          <a:xfrm flipH="1">
            <a:off x="6686764" y="3595627"/>
            <a:ext cx="458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00B050"/>
                </a:solidFill>
              </a:rPr>
              <a:t>K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D57B8E3-D482-D4BC-126D-AB779B0DCDD5}"/>
              </a:ext>
            </a:extLst>
          </p:cNvPr>
          <p:cNvSpPr txBox="1"/>
          <p:nvPr/>
        </p:nvSpPr>
        <p:spPr>
          <a:xfrm flipH="1">
            <a:off x="7463391" y="2924571"/>
            <a:ext cx="458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C000"/>
                </a:solidFill>
              </a:rPr>
              <a:t>S</a:t>
            </a:r>
            <a:endParaRPr kumimoji="1" lang="ja-JP" altLang="en-US" dirty="0">
              <a:solidFill>
                <a:srgbClr val="FFC000"/>
              </a:solidFill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32E50FB5-CDA9-8F3B-3D4B-1E2FF8060DE2}"/>
              </a:ext>
            </a:extLst>
          </p:cNvPr>
          <p:cNvSpPr txBox="1"/>
          <p:nvPr/>
        </p:nvSpPr>
        <p:spPr>
          <a:xfrm flipH="1">
            <a:off x="7657272" y="2706819"/>
            <a:ext cx="458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B0F0"/>
                </a:solidFill>
                <a:latin typeface="Symbol" panose="05050102010706020507" pitchFamily="18" charset="2"/>
              </a:rPr>
              <a:t>p</a:t>
            </a:r>
            <a:endParaRPr kumimoji="1" lang="ja-JP" altLang="en-US" dirty="0">
              <a:solidFill>
                <a:srgbClr val="00B0F0"/>
              </a:solidFill>
              <a:latin typeface="Symbol" panose="05050102010706020507" pitchFamily="18" charset="2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3C0FEEF-1AAD-D137-BC22-F34104EFB66F}"/>
              </a:ext>
            </a:extLst>
          </p:cNvPr>
          <p:cNvSpPr txBox="1"/>
          <p:nvPr/>
        </p:nvSpPr>
        <p:spPr>
          <a:xfrm flipH="1">
            <a:off x="8196295" y="3087206"/>
            <a:ext cx="458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B0F0"/>
                </a:solidFill>
                <a:latin typeface="Symbol" panose="05050102010706020507" pitchFamily="18" charset="2"/>
              </a:rPr>
              <a:t>p</a:t>
            </a:r>
            <a:endParaRPr kumimoji="1" lang="ja-JP" altLang="en-US" dirty="0">
              <a:solidFill>
                <a:srgbClr val="00B0F0"/>
              </a:solidFill>
              <a:latin typeface="Symbol" panose="05050102010706020507" pitchFamily="18" charset="2"/>
            </a:endParaRPr>
          </a:p>
        </p:txBody>
      </p: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BC52CF34-D25C-1E4F-0722-4F69D4F8CAFD}"/>
              </a:ext>
            </a:extLst>
          </p:cNvPr>
          <p:cNvCxnSpPr/>
          <p:nvPr/>
        </p:nvCxnSpPr>
        <p:spPr>
          <a:xfrm flipH="1">
            <a:off x="-398352" y="0"/>
            <a:ext cx="1800" cy="452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AAA1E49E-D845-5A9F-9236-DAFA09DFD212}"/>
              </a:ext>
            </a:extLst>
          </p:cNvPr>
          <p:cNvCxnSpPr>
            <a:cxnSpLocks/>
          </p:cNvCxnSpPr>
          <p:nvPr/>
        </p:nvCxnSpPr>
        <p:spPr>
          <a:xfrm>
            <a:off x="7516373" y="3489361"/>
            <a:ext cx="617968" cy="604034"/>
          </a:xfrm>
          <a:prstGeom prst="straightConnector1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FBF0BDC5-D9F6-8183-18AA-F4720C28453C}"/>
              </a:ext>
            </a:extLst>
          </p:cNvPr>
          <p:cNvCxnSpPr>
            <a:cxnSpLocks/>
          </p:cNvCxnSpPr>
          <p:nvPr/>
        </p:nvCxnSpPr>
        <p:spPr>
          <a:xfrm>
            <a:off x="7551704" y="3463221"/>
            <a:ext cx="1003437" cy="470452"/>
          </a:xfrm>
          <a:prstGeom prst="straightConnector1">
            <a:avLst/>
          </a:prstGeom>
          <a:ln w="285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DD31A470-4EF8-FD92-06F4-614A6166CCED}"/>
              </a:ext>
            </a:extLst>
          </p:cNvPr>
          <p:cNvCxnSpPr>
            <a:cxnSpLocks/>
          </p:cNvCxnSpPr>
          <p:nvPr/>
        </p:nvCxnSpPr>
        <p:spPr>
          <a:xfrm flipH="1" flipV="1">
            <a:off x="6489055" y="3012018"/>
            <a:ext cx="1033043" cy="487866"/>
          </a:xfrm>
          <a:prstGeom prst="straightConnector1">
            <a:avLst/>
          </a:prstGeom>
          <a:ln w="285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B8ABD21E-5FAC-0B7A-746C-EB7018757352}"/>
              </a:ext>
            </a:extLst>
          </p:cNvPr>
          <p:cNvCxnSpPr>
            <a:cxnSpLocks/>
          </p:cNvCxnSpPr>
          <p:nvPr/>
        </p:nvCxnSpPr>
        <p:spPr>
          <a:xfrm flipH="1" flipV="1">
            <a:off x="6714360" y="2821193"/>
            <a:ext cx="789263" cy="627510"/>
          </a:xfrm>
          <a:prstGeom prst="straightConnector1">
            <a:avLst/>
          </a:prstGeom>
          <a:ln w="285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BC271B6B-11AE-7504-A8B1-3158895F15C1}"/>
              </a:ext>
            </a:extLst>
          </p:cNvPr>
          <p:cNvSpPr txBox="1"/>
          <p:nvPr/>
        </p:nvSpPr>
        <p:spPr>
          <a:xfrm>
            <a:off x="6625420" y="4106680"/>
            <a:ext cx="232813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bg1">
                    <a:lumMod val="65000"/>
                  </a:schemeClr>
                </a:solidFill>
              </a:rPr>
              <a:t>Particles from the other B</a:t>
            </a:r>
            <a:endParaRPr kumimoji="1" lang="ja-JP" alt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AEAA4EF0-1825-6C12-AEA1-4401DC5FB643}"/>
              </a:ext>
            </a:extLst>
          </p:cNvPr>
          <p:cNvCxnSpPr>
            <a:cxnSpLocks/>
          </p:cNvCxnSpPr>
          <p:nvPr/>
        </p:nvCxnSpPr>
        <p:spPr>
          <a:xfrm flipH="1">
            <a:off x="6267351" y="4272552"/>
            <a:ext cx="328084" cy="2597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図 54">
            <a:extLst>
              <a:ext uri="{FF2B5EF4-FFF2-40B4-BE49-F238E27FC236}">
                <a16:creationId xmlns:a16="http://schemas.microsoft.com/office/drawing/2014/main" id="{BCF537C3-17B8-3992-5086-D7C7D67871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8830" y="4623461"/>
            <a:ext cx="2802447" cy="2226588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35584C4C-D098-2FBC-C168-B7FADB430ACD}"/>
              </a:ext>
            </a:extLst>
          </p:cNvPr>
          <p:cNvSpPr txBox="1"/>
          <p:nvPr/>
        </p:nvSpPr>
        <p:spPr>
          <a:xfrm>
            <a:off x="7863870" y="476"/>
            <a:ext cx="1357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>
                <a:sym typeface="Wingdings" panose="05000000000000000000" pitchFamily="2" charset="2"/>
              </a:rPr>
              <a:t>189fb</a:t>
            </a:r>
            <a:r>
              <a:rPr lang="en-US" altLang="ja-JP" sz="1800" baseline="30000" dirty="0">
                <a:sym typeface="Wingdings" panose="05000000000000000000" pitchFamily="2" charset="2"/>
              </a:rPr>
              <a:t>-1</a:t>
            </a:r>
            <a:r>
              <a:rPr lang="en-US" altLang="ja-JP" sz="1800" dirty="0">
                <a:sym typeface="Wingdings" panose="05000000000000000000" pitchFamily="2" charset="2"/>
              </a:rPr>
              <a:t> data</a:t>
            </a:r>
          </a:p>
        </p:txBody>
      </p:sp>
      <p:sp>
        <p:nvSpPr>
          <p:cNvPr id="80" name="スライド番号プレースホルダー 79">
            <a:extLst>
              <a:ext uri="{FF2B5EF4-FFF2-40B4-BE49-F238E27FC236}">
                <a16:creationId xmlns:a16="http://schemas.microsoft.com/office/drawing/2014/main" id="{B81618BB-AE2D-5A1F-0A02-BDC3E6384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27</a:t>
            </a:fld>
            <a:endParaRPr kumimoji="1" lang="ja-JP" altLang="en-US"/>
          </a:p>
        </p:txBody>
      </p:sp>
      <p:sp>
        <p:nvSpPr>
          <p:cNvPr id="81" name="日付プレースホルダー 80">
            <a:extLst>
              <a:ext uri="{FF2B5EF4-FFF2-40B4-BE49-F238E27FC236}">
                <a16:creationId xmlns:a16="http://schemas.microsoft.com/office/drawing/2014/main" id="{DEF59FE2-17FA-BB5A-A87D-2B0363A6C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B8712CA-6BE7-0325-3E8A-1BB6AAC7072B}"/>
              </a:ext>
            </a:extLst>
          </p:cNvPr>
          <p:cNvSpPr txBox="1"/>
          <p:nvPr/>
        </p:nvSpPr>
        <p:spPr>
          <a:xfrm>
            <a:off x="7306409" y="4716004"/>
            <a:ext cx="1467630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400" dirty="0" err="1">
                <a:solidFill>
                  <a:srgbClr val="0070C0"/>
                </a:solidFill>
                <a:sym typeface="Wingdings" panose="05000000000000000000" pitchFamily="2" charset="2"/>
              </a:rPr>
              <a:t>eecc</a:t>
            </a:r>
            <a:endParaRPr lang="en-US" altLang="ja-JP" sz="14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en-US" altLang="ja-JP" sz="1400" dirty="0" err="1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eeuu,dd,ss</a:t>
            </a:r>
            <a:endParaRPr lang="en-US" altLang="ja-JP" sz="1400" dirty="0">
              <a:solidFill>
                <a:schemeClr val="accent6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r>
              <a:rPr lang="en-US" altLang="ja-JP" sz="1400" dirty="0" err="1">
                <a:solidFill>
                  <a:srgbClr val="7030A0"/>
                </a:solidFill>
                <a:sym typeface="Wingdings" panose="05000000000000000000" pitchFamily="2" charset="2"/>
              </a:rPr>
              <a:t>eeY</a:t>
            </a:r>
            <a:r>
              <a:rPr lang="en-US" altLang="ja-JP" sz="1400" dirty="0">
                <a:solidFill>
                  <a:srgbClr val="7030A0"/>
                </a:solidFill>
                <a:sym typeface="Wingdings" panose="05000000000000000000" pitchFamily="2" charset="2"/>
              </a:rPr>
              <a:t>(4S)BB</a:t>
            </a:r>
          </a:p>
        </p:txBody>
      </p:sp>
    </p:spTree>
    <p:extLst>
      <p:ext uri="{BB962C8B-B14F-4D97-AF65-F5344CB8AC3E}">
        <p14:creationId xmlns:p14="http://schemas.microsoft.com/office/powerpoint/2010/main" val="22437435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オブジェクト 27">
            <a:extLst>
              <a:ext uri="{FF2B5EF4-FFF2-40B4-BE49-F238E27FC236}">
                <a16:creationId xmlns:a16="http://schemas.microsoft.com/office/drawing/2014/main" id="{7DD5250A-8343-C6EC-BEEF-EFDFF8DBCD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1560" y="3913084"/>
          <a:ext cx="3432810" cy="2591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4971571" imgH="3752242" progId="Acrobat.Document.DC">
                  <p:embed/>
                </p:oleObj>
              </mc:Choice>
              <mc:Fallback>
                <p:oleObj name="Acrobat Document" r:id="rId2" imgW="4971571" imgH="3752242" progId="Acrobat.Document.DC">
                  <p:embed/>
                  <p:pic>
                    <p:nvPicPr>
                      <p:cNvPr id="28" name="オブジェクト 27">
                        <a:extLst>
                          <a:ext uri="{FF2B5EF4-FFF2-40B4-BE49-F238E27FC236}">
                            <a16:creationId xmlns:a16="http://schemas.microsoft.com/office/drawing/2014/main" id="{7DD5250A-8343-C6EC-BEEF-EFDFF8DBC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11560" y="3913084"/>
                        <a:ext cx="3432810" cy="2591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616A6236-E142-D5CD-71B7-524DBACCF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Limit on B</a:t>
            </a:r>
            <a:r>
              <a:rPr lang="en-US" altLang="ja-JP" dirty="0">
                <a:sym typeface="Wingdings" panose="05000000000000000000" pitchFamily="2" charset="2"/>
              </a:rPr>
              <a:t>K</a:t>
            </a:r>
            <a:r>
              <a:rPr lang="en-US" altLang="ja-JP" baseline="30000" dirty="0">
                <a:sym typeface="Wingdings" panose="05000000000000000000" pitchFamily="2" charset="2"/>
              </a:rPr>
              <a:t>(</a:t>
            </a:r>
            <a:r>
              <a:rPr lang="en-US" altLang="ja-JP" dirty="0">
                <a:sym typeface="Wingdings" panose="05000000000000000000" pitchFamily="2" charset="2"/>
              </a:rPr>
              <a:t>*</a:t>
            </a:r>
            <a:r>
              <a:rPr lang="en-US" altLang="ja-JP" baseline="30000" dirty="0">
                <a:sym typeface="Wingdings" panose="05000000000000000000" pitchFamily="2" charset="2"/>
              </a:rPr>
              <a:t>)</a:t>
            </a:r>
            <a:r>
              <a:rPr lang="en-US" altLang="ja-JP" dirty="0">
                <a:sym typeface="Wingdings" panose="05000000000000000000" pitchFamily="2" charset="2"/>
              </a:rPr>
              <a:t> 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86B822-8E78-E651-C878-B0C9F2B18C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1800" dirty="0"/>
              <a:t>BF</a:t>
            </a:r>
            <a:r>
              <a:rPr kumimoji="1" lang="ja-JP" altLang="en-US" sz="1800" dirty="0"/>
              <a:t>に対するモデル非依存の制限</a:t>
            </a:r>
            <a:endParaRPr lang="en-US" altLang="ja-JP" sz="1600" dirty="0"/>
          </a:p>
          <a:p>
            <a:pPr lvl="1"/>
            <a:r>
              <a:rPr lang="en-US" altLang="ja-JP" sz="1600" dirty="0"/>
              <a:t>As functions of </a:t>
            </a:r>
            <a:r>
              <a:rPr lang="en-US" altLang="ja-JP" sz="1600" dirty="0" err="1"/>
              <a:t>c</a:t>
            </a:r>
            <a:r>
              <a:rPr lang="en-US" altLang="ja-JP" sz="1600" dirty="0" err="1">
                <a:latin typeface="Symbol" panose="05050102010706020507" pitchFamily="18" charset="2"/>
              </a:rPr>
              <a:t>t</a:t>
            </a:r>
            <a:r>
              <a:rPr lang="en-US" altLang="ja-JP" sz="1600" dirty="0"/>
              <a:t> and mass.</a:t>
            </a:r>
          </a:p>
          <a:p>
            <a:pPr lvl="1"/>
            <a:r>
              <a:rPr lang="en-US" altLang="ja-JP" sz="1600" dirty="0"/>
              <a:t>For </a:t>
            </a:r>
            <a:r>
              <a:rPr lang="en-US" altLang="ja-JP" sz="1600" dirty="0">
                <a:solidFill>
                  <a:srgbClr val="FF0000"/>
                </a:solidFill>
              </a:rPr>
              <a:t>8 </a:t>
            </a:r>
            <a:r>
              <a:rPr kumimoji="1" lang="en-US" altLang="ja-JP" sz="1600" dirty="0">
                <a:solidFill>
                  <a:srgbClr val="FF0000"/>
                </a:solidFill>
              </a:rPr>
              <a:t>decay modes</a:t>
            </a:r>
          </a:p>
          <a:p>
            <a:pPr lvl="1"/>
            <a:r>
              <a:rPr lang="en-US" altLang="ja-JP" sz="1600" dirty="0">
                <a:solidFill>
                  <a:srgbClr val="FF0000"/>
                </a:solidFill>
              </a:rPr>
              <a:t>First limit on S decaying to hadrons</a:t>
            </a:r>
            <a:endParaRPr kumimoji="1" lang="en-US" altLang="ja-JP" sz="1600" dirty="0">
              <a:solidFill>
                <a:srgbClr val="FF0000"/>
              </a:solidFill>
            </a:endParaRPr>
          </a:p>
          <a:p>
            <a:r>
              <a:rPr lang="ja-JP" altLang="en-US" sz="1800" dirty="0"/>
              <a:t>モデル依存の制限</a:t>
            </a:r>
            <a:r>
              <a:rPr lang="en-US" altLang="ja-JP" sz="1800" dirty="0">
                <a:solidFill>
                  <a:srgbClr val="0070C0"/>
                </a:solidFill>
              </a:rPr>
              <a:t> on m</a:t>
            </a:r>
            <a:r>
              <a:rPr lang="en-US" altLang="ja-JP" sz="1800" baseline="-25000" dirty="0">
                <a:solidFill>
                  <a:srgbClr val="0070C0"/>
                </a:solidFill>
              </a:rPr>
              <a:t>S</a:t>
            </a:r>
            <a:r>
              <a:rPr lang="en-US" altLang="ja-JP" sz="1800" dirty="0">
                <a:solidFill>
                  <a:srgbClr val="0070C0"/>
                </a:solidFill>
              </a:rPr>
              <a:t> vs. </a:t>
            </a:r>
            <a:r>
              <a:rPr lang="en-US" altLang="ja-JP" sz="1800" dirty="0" err="1">
                <a:solidFill>
                  <a:srgbClr val="0070C0"/>
                </a:solidFill>
              </a:rPr>
              <a:t>sin</a:t>
            </a:r>
            <a:r>
              <a:rPr kumimoji="1" lang="en-US" altLang="ja-JP" sz="1800" dirty="0" err="1">
                <a:solidFill>
                  <a:srgbClr val="0070C0"/>
                </a:solidFill>
                <a:latin typeface="Symbol" panose="05050102010706020507" pitchFamily="18" charset="2"/>
              </a:rPr>
              <a:t>q</a:t>
            </a:r>
            <a:r>
              <a:rPr lang="en-US" altLang="ja-JP" sz="1800" dirty="0">
                <a:solidFill>
                  <a:srgbClr val="0070C0"/>
                </a:solidFill>
              </a:rPr>
              <a:t> </a:t>
            </a:r>
          </a:p>
          <a:p>
            <a:pPr lvl="1"/>
            <a:r>
              <a:rPr lang="en-US" altLang="ja-JP" sz="1400" dirty="0"/>
              <a:t>Dark Higgs mixing with the SM Higgs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02B2139-02E8-400F-F88B-98008C6BE76A}"/>
              </a:ext>
            </a:extLst>
          </p:cNvPr>
          <p:cNvSpPr txBox="1"/>
          <p:nvPr/>
        </p:nvSpPr>
        <p:spPr>
          <a:xfrm>
            <a:off x="1475656" y="3589344"/>
            <a:ext cx="19586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dirty="0"/>
              <a:t>Model dependent </a:t>
            </a:r>
            <a:endParaRPr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02474B1-3E08-99F2-FC66-DF0AEE15BB2F}"/>
              </a:ext>
            </a:extLst>
          </p:cNvPr>
          <p:cNvSpPr txBox="1"/>
          <p:nvPr/>
        </p:nvSpPr>
        <p:spPr>
          <a:xfrm>
            <a:off x="5001640" y="1174656"/>
            <a:ext cx="21870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dirty="0"/>
              <a:t>Model independent </a:t>
            </a:r>
            <a:endParaRPr lang="ja-JP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81BD53F-4FA3-1D76-D4CA-C6B29E936B85}"/>
              </a:ext>
            </a:extLst>
          </p:cNvPr>
          <p:cNvSpPr txBox="1"/>
          <p:nvPr/>
        </p:nvSpPr>
        <p:spPr>
          <a:xfrm>
            <a:off x="7863870" y="476"/>
            <a:ext cx="1357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>
                <a:sym typeface="Wingdings" panose="05000000000000000000" pitchFamily="2" charset="2"/>
              </a:rPr>
              <a:t>189fb</a:t>
            </a:r>
            <a:r>
              <a:rPr lang="en-US" altLang="ja-JP" sz="1800" baseline="30000" dirty="0">
                <a:sym typeface="Wingdings" panose="05000000000000000000" pitchFamily="2" charset="2"/>
              </a:rPr>
              <a:t>-1</a:t>
            </a:r>
            <a:r>
              <a:rPr lang="en-US" altLang="ja-JP" sz="1800" dirty="0">
                <a:sym typeface="Wingdings" panose="05000000000000000000" pitchFamily="2" charset="2"/>
              </a:rPr>
              <a:t> data</a:t>
            </a:r>
          </a:p>
        </p:txBody>
      </p:sp>
      <p:sp>
        <p:nvSpPr>
          <p:cNvPr id="25" name="スライド番号プレースホルダー 24">
            <a:extLst>
              <a:ext uri="{FF2B5EF4-FFF2-40B4-BE49-F238E27FC236}">
                <a16:creationId xmlns:a16="http://schemas.microsoft.com/office/drawing/2014/main" id="{6ED9DE90-8F22-22CC-DA2E-5C72C9D86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28</a:t>
            </a:fld>
            <a:endParaRPr kumimoji="1" lang="ja-JP" altLang="en-US"/>
          </a:p>
        </p:txBody>
      </p:sp>
      <p:sp>
        <p:nvSpPr>
          <p:cNvPr id="26" name="日付プレースホルダー 25">
            <a:extLst>
              <a:ext uri="{FF2B5EF4-FFF2-40B4-BE49-F238E27FC236}">
                <a16:creationId xmlns:a16="http://schemas.microsoft.com/office/drawing/2014/main" id="{DDF7EF34-A4B6-EB3C-CB46-4CD87254E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A933B37-9EA4-80D4-F51C-982B8FF3D9E1}"/>
              </a:ext>
            </a:extLst>
          </p:cNvPr>
          <p:cNvSpPr txBox="1"/>
          <p:nvPr/>
        </p:nvSpPr>
        <p:spPr>
          <a:xfrm>
            <a:off x="2145992" y="6507507"/>
            <a:ext cx="26420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publication in preparation</a:t>
            </a:r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9F7E528-B67E-92FD-597C-FFCE5C43D5CC}"/>
              </a:ext>
            </a:extLst>
          </p:cNvPr>
          <p:cNvSpPr txBox="1"/>
          <p:nvPr/>
        </p:nvSpPr>
        <p:spPr>
          <a:xfrm>
            <a:off x="1738683" y="3347767"/>
            <a:ext cx="326295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dirty="0" err="1"/>
              <a:t>Filimonova</a:t>
            </a:r>
            <a:r>
              <a:rPr lang="en-US" altLang="ja-JP" sz="1050" dirty="0"/>
              <a:t>, Schäfer, </a:t>
            </a:r>
            <a:r>
              <a:rPr lang="en-US" altLang="ja-JP" sz="1050" dirty="0" err="1"/>
              <a:t>Westhoff</a:t>
            </a:r>
            <a:r>
              <a:rPr lang="en-US" altLang="ja-JP" sz="1050" dirty="0"/>
              <a:t>, Phys. Rev. D 101, 095006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4CE047E1-1AAA-D53E-B3D5-B94B38D5F5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1640" y="1627623"/>
            <a:ext cx="3872372" cy="5177487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E716765-EA07-9B04-B1F8-742AD43D39A7}"/>
              </a:ext>
            </a:extLst>
          </p:cNvPr>
          <p:cNvSpPr txBox="1"/>
          <p:nvPr/>
        </p:nvSpPr>
        <p:spPr>
          <a:xfrm>
            <a:off x="7046231" y="1153299"/>
            <a:ext cx="2151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c</a:t>
            </a:r>
            <a:r>
              <a:rPr kumimoji="1" lang="en-US" altLang="ja-JP" dirty="0" err="1">
                <a:latin typeface="Symbol" panose="05050102010706020507" pitchFamily="18" charset="2"/>
              </a:rPr>
              <a:t>t</a:t>
            </a:r>
            <a:r>
              <a:rPr kumimoji="1" lang="en-US" altLang="ja-JP" dirty="0"/>
              <a:t>=</a:t>
            </a:r>
            <a:r>
              <a:rPr kumimoji="1" lang="en-US" altLang="ja-JP" dirty="0">
                <a:solidFill>
                  <a:srgbClr val="00B050"/>
                </a:solidFill>
              </a:rPr>
              <a:t>1cm</a:t>
            </a:r>
            <a:r>
              <a:rPr kumimoji="1" lang="en-US" altLang="ja-JP" dirty="0"/>
              <a:t>, </a:t>
            </a:r>
            <a:r>
              <a:rPr kumimoji="1" lang="en-US" altLang="ja-JP" dirty="0">
                <a:solidFill>
                  <a:schemeClr val="accent6">
                    <a:lumMod val="75000"/>
                  </a:schemeClr>
                </a:solidFill>
              </a:rPr>
              <a:t>10cm</a:t>
            </a:r>
            <a:r>
              <a:rPr kumimoji="1" lang="en-US" altLang="ja-JP" dirty="0"/>
              <a:t>, </a:t>
            </a:r>
            <a:r>
              <a:rPr kumimoji="1" lang="en-US" altLang="ja-JP" dirty="0">
                <a:solidFill>
                  <a:srgbClr val="CC99FF"/>
                </a:solidFill>
              </a:rPr>
              <a:t>50cm</a:t>
            </a:r>
            <a:endParaRPr kumimoji="1" lang="ja-JP" altLang="en-US" dirty="0">
              <a:solidFill>
                <a:srgbClr val="CC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3018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119E5E-27E4-6B1C-FA51-3195A57DA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Sterile Neutrino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052653E-C2A1-53F5-6D20-37601A6999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400" dirty="0"/>
              <a:t>Belle II </a:t>
            </a:r>
            <a:r>
              <a:rPr lang="ja-JP" altLang="en-US" sz="2400" dirty="0"/>
              <a:t>で最近始めました</a:t>
            </a:r>
            <a:endParaRPr lang="en-US" altLang="ja-JP" sz="2400" dirty="0"/>
          </a:p>
          <a:p>
            <a:pPr lvl="1"/>
            <a:r>
              <a:rPr lang="en-US" altLang="ja-JP" sz="2000" dirty="0"/>
              <a:t>Belle </a:t>
            </a:r>
            <a:r>
              <a:rPr lang="ja-JP" altLang="en-US" sz="2000" dirty="0"/>
              <a:t>の制限が強い</a:t>
            </a:r>
            <a:endParaRPr lang="en-US" altLang="ja-JP" sz="20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972278-E8A7-D79A-E42D-A3133BB1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3D33145-DB0A-378C-F426-407565647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1424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3B79B4-DC62-6141-163F-8EE4F7621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Belle II </a:t>
            </a:r>
            <a:r>
              <a:rPr kumimoji="1" lang="ja-JP" altLang="en-US" dirty="0"/>
              <a:t>での軽い新粒子探索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412C58B-AFC0-86E8-EA3F-C00F706BC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kumimoji="1" lang="en-US" altLang="ja-JP" sz="1800" dirty="0">
                <a:solidFill>
                  <a:srgbClr val="00B0F0"/>
                </a:solidFill>
              </a:rPr>
              <a:t>Dark Sector Mediators (and dark matter)</a:t>
            </a:r>
          </a:p>
          <a:p>
            <a:pPr lvl="1"/>
            <a:r>
              <a:rPr kumimoji="1" lang="en-US" altLang="ja-JP" sz="1600" dirty="0">
                <a:solidFill>
                  <a:srgbClr val="00B0F0"/>
                </a:solidFill>
              </a:rPr>
              <a:t>Pseudo Scalar </a:t>
            </a:r>
            <a:r>
              <a:rPr lang="en-US" altLang="ja-JP" sz="1600" dirty="0">
                <a:solidFill>
                  <a:srgbClr val="00B0F0"/>
                </a:solidFill>
              </a:rPr>
              <a:t>: </a:t>
            </a:r>
            <a:r>
              <a:rPr kumimoji="1" lang="en-US" altLang="ja-JP" sz="1600" dirty="0">
                <a:solidFill>
                  <a:srgbClr val="00B0F0"/>
                </a:solidFill>
              </a:rPr>
              <a:t>ALPs</a:t>
            </a:r>
          </a:p>
          <a:p>
            <a:pPr lvl="1"/>
            <a:r>
              <a:rPr kumimoji="1" lang="en-US" altLang="ja-JP" sz="1600" dirty="0">
                <a:solidFill>
                  <a:srgbClr val="00B0F0"/>
                </a:solidFill>
              </a:rPr>
              <a:t>Scalar : Dark Higgs</a:t>
            </a:r>
          </a:p>
          <a:p>
            <a:pPr lvl="1"/>
            <a:r>
              <a:rPr lang="en-US" altLang="ja-JP" sz="1600" dirty="0">
                <a:solidFill>
                  <a:srgbClr val="00B0F0"/>
                </a:solidFill>
              </a:rPr>
              <a:t>Vector : Dark Photon, Z’ in </a:t>
            </a:r>
            <a:r>
              <a:rPr lang="en-US" altLang="ja-JP" sz="1600" dirty="0" err="1">
                <a:solidFill>
                  <a:srgbClr val="00B0F0"/>
                </a:solidFill>
              </a:rPr>
              <a:t>L</a:t>
            </a:r>
            <a:r>
              <a:rPr lang="en-US" altLang="ja-JP" sz="1600" baseline="-25000" dirty="0" err="1">
                <a:solidFill>
                  <a:srgbClr val="00B0F0"/>
                </a:solidFill>
                <a:latin typeface="Symbol" panose="05050102010706020507" pitchFamily="18" charset="2"/>
              </a:rPr>
              <a:t>m</a:t>
            </a:r>
            <a:r>
              <a:rPr lang="en-US" altLang="ja-JP" sz="1600" dirty="0">
                <a:solidFill>
                  <a:srgbClr val="00B0F0"/>
                </a:solidFill>
              </a:rPr>
              <a:t>-L</a:t>
            </a:r>
            <a:r>
              <a:rPr lang="en-US" altLang="ja-JP" sz="1600" baseline="-25000" dirty="0">
                <a:solidFill>
                  <a:srgbClr val="00B0F0"/>
                </a:solidFill>
                <a:latin typeface="Symbol" panose="05050102010706020507" pitchFamily="18" charset="2"/>
              </a:rPr>
              <a:t>t</a:t>
            </a:r>
            <a:endParaRPr lang="en-US" altLang="ja-JP" sz="1200" dirty="0">
              <a:solidFill>
                <a:srgbClr val="00B0F0"/>
              </a:solidFill>
            </a:endParaRPr>
          </a:p>
          <a:p>
            <a:pPr lvl="2"/>
            <a:r>
              <a:rPr lang="en-US" altLang="ja-JP" sz="1400" dirty="0"/>
              <a:t>ATOMKI X17 (a variant of dark photon?)</a:t>
            </a:r>
          </a:p>
          <a:p>
            <a:pPr lvl="2"/>
            <a:r>
              <a:rPr lang="en-US" altLang="ja-JP" sz="1400" dirty="0"/>
              <a:t>Inelastic dark matter : </a:t>
            </a:r>
            <a:r>
              <a:rPr lang="en-US" altLang="ja-JP" sz="1400" dirty="0">
                <a:latin typeface="Symbol" panose="05050102010706020507" pitchFamily="18" charset="2"/>
              </a:rPr>
              <a:t>c</a:t>
            </a:r>
            <a:r>
              <a:rPr lang="en-US" altLang="ja-JP" sz="1400" baseline="-25000" dirty="0"/>
              <a:t>1</a:t>
            </a:r>
            <a:r>
              <a:rPr lang="en-US" altLang="ja-JP" sz="1400" dirty="0"/>
              <a:t> and </a:t>
            </a:r>
            <a:r>
              <a:rPr lang="en-US" altLang="ja-JP" sz="1400" dirty="0">
                <a:latin typeface="Symbol" panose="05050102010706020507" pitchFamily="18" charset="2"/>
              </a:rPr>
              <a:t>c</a:t>
            </a:r>
            <a:r>
              <a:rPr lang="en-US" altLang="ja-JP" sz="1400" baseline="-25000" dirty="0"/>
              <a:t>2</a:t>
            </a:r>
          </a:p>
          <a:p>
            <a:pPr lvl="2"/>
            <a:r>
              <a:rPr lang="en-US" altLang="ja-JP" sz="1400" dirty="0"/>
              <a:t>SIMP</a:t>
            </a:r>
          </a:p>
          <a:p>
            <a:pPr lvl="1"/>
            <a:r>
              <a:rPr lang="en-US" altLang="ja-JP" sz="1600" dirty="0">
                <a:solidFill>
                  <a:srgbClr val="00B0F0"/>
                </a:solidFill>
              </a:rPr>
              <a:t>Fermion : sterile neutrinos</a:t>
            </a:r>
          </a:p>
          <a:p>
            <a:r>
              <a:rPr lang="en-US" altLang="ja-JP" sz="1800" dirty="0"/>
              <a:t>Heavy QCD Axion</a:t>
            </a:r>
          </a:p>
          <a:p>
            <a:r>
              <a:rPr lang="en-US" altLang="ja-JP" sz="1800" dirty="0"/>
              <a:t>Dark matter in B-</a:t>
            </a:r>
            <a:r>
              <a:rPr lang="en-US" altLang="ja-JP" sz="1800" dirty="0" err="1"/>
              <a:t>Mesogenesis</a:t>
            </a:r>
            <a:r>
              <a:rPr lang="en-US" altLang="ja-JP" sz="1800" dirty="0"/>
              <a:t> (Dark Matter has baryon number)</a:t>
            </a:r>
          </a:p>
          <a:p>
            <a:r>
              <a:rPr kumimoji="1" lang="en-US" altLang="ja-JP" sz="1800" dirty="0"/>
              <a:t>CP odd scalar A</a:t>
            </a:r>
            <a:r>
              <a:rPr kumimoji="1" lang="en-US" altLang="ja-JP" sz="1800" baseline="30000" dirty="0"/>
              <a:t>0</a:t>
            </a:r>
          </a:p>
          <a:p>
            <a:r>
              <a:rPr kumimoji="1" lang="en-US" altLang="ja-JP" sz="1800" dirty="0"/>
              <a:t>SUSY </a:t>
            </a:r>
            <a:r>
              <a:rPr kumimoji="1" lang="en-US" altLang="ja-JP" sz="1800" dirty="0" err="1"/>
              <a:t>singlino</a:t>
            </a:r>
            <a:endParaRPr lang="en-US" altLang="ja-JP" sz="1800" dirty="0"/>
          </a:p>
          <a:p>
            <a:r>
              <a:rPr lang="en-US" altLang="ja-JP" sz="1800" dirty="0"/>
              <a:t>M</a:t>
            </a:r>
            <a:r>
              <a:rPr kumimoji="1" lang="en-US" altLang="ja-JP" sz="1800" dirty="0"/>
              <a:t>agnetic monopole</a:t>
            </a:r>
            <a:r>
              <a:rPr lang="en-US" altLang="ja-JP" sz="1800" dirty="0"/>
              <a:t>/</a:t>
            </a:r>
            <a:r>
              <a:rPr lang="en-US" altLang="ja-JP" sz="1800" dirty="0" err="1"/>
              <a:t>dyon</a:t>
            </a:r>
            <a:endParaRPr lang="en-US" altLang="ja-JP" sz="1800" dirty="0"/>
          </a:p>
          <a:p>
            <a:endParaRPr lang="en-US" altLang="ja-JP" sz="1800" dirty="0"/>
          </a:p>
          <a:p>
            <a:r>
              <a:rPr lang="en-US" altLang="ja-JP" sz="1800" dirty="0"/>
              <a:t>And new particles in your models</a:t>
            </a:r>
            <a:endParaRPr kumimoji="1" lang="ja-JP" altLang="en-US" sz="20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3F0AE-054A-C2E2-B1FA-73FB18046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682E646-ABE9-3CAF-56EC-3FB6D5045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7280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B2D91F-1176-DF8E-3542-810424BDB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Sterile Neutrino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75DD1C-4ABB-BFF1-3B58-6F1C10F042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5554960" cy="4525963"/>
          </a:xfrm>
        </p:spPr>
        <p:txBody>
          <a:bodyPr>
            <a:normAutofit/>
          </a:bodyPr>
          <a:lstStyle/>
          <a:p>
            <a:r>
              <a:rPr lang="en-US" altLang="ja-JP" sz="1800" dirty="0"/>
              <a:t>EW scale</a:t>
            </a:r>
            <a:r>
              <a:rPr lang="ja-JP" altLang="en-US" sz="1800" dirty="0"/>
              <a:t>より下であれば</a:t>
            </a:r>
            <a:r>
              <a:rPr kumimoji="1" lang="en-US" altLang="ja-JP" sz="1800" dirty="0"/>
              <a:t>Neutrino </a:t>
            </a:r>
            <a:r>
              <a:rPr kumimoji="1" lang="ja-JP" altLang="en-US" sz="1800" dirty="0"/>
              <a:t>の生成は</a:t>
            </a:r>
            <a:endParaRPr lang="en-US" altLang="ja-JP" sz="1800" dirty="0"/>
          </a:p>
          <a:p>
            <a:pPr lvl="1"/>
            <a:r>
              <a:rPr kumimoji="1" lang="en-US" altLang="ja-JP" sz="1600" dirty="0"/>
              <a:t>B,D</a:t>
            </a:r>
            <a:r>
              <a:rPr kumimoji="1" lang="ja-JP" altLang="en-US" sz="1600" dirty="0"/>
              <a:t>中間子の</a:t>
            </a:r>
            <a:r>
              <a:rPr kumimoji="1" lang="en-US" altLang="ja-JP" sz="1600" dirty="0"/>
              <a:t>(</a:t>
            </a:r>
            <a:r>
              <a:rPr kumimoji="1" lang="ja-JP" altLang="en-US" sz="1600" dirty="0"/>
              <a:t>セミ</a:t>
            </a:r>
            <a:r>
              <a:rPr kumimoji="1" lang="en-US" altLang="ja-JP" sz="1600" dirty="0"/>
              <a:t>)</a:t>
            </a:r>
            <a:r>
              <a:rPr kumimoji="1" lang="ja-JP" altLang="en-US" sz="1600" dirty="0"/>
              <a:t>レプトニック崩壊</a:t>
            </a:r>
            <a:endParaRPr kumimoji="1" lang="en-US" altLang="ja-JP" sz="1600" dirty="0"/>
          </a:p>
          <a:p>
            <a:pPr lvl="2"/>
            <a:r>
              <a:rPr lang="en-US" altLang="ja-JP" sz="1200" dirty="0"/>
              <a:t>B</a:t>
            </a:r>
            <a:r>
              <a:rPr lang="en-US" altLang="ja-JP" sz="1200" dirty="0">
                <a:sym typeface="Wingdings" panose="05000000000000000000" pitchFamily="2" charset="2"/>
              </a:rPr>
              <a:t>D(*)l</a:t>
            </a:r>
            <a:r>
              <a:rPr lang="en-US" altLang="ja-JP" sz="1200" dirty="0">
                <a:latin typeface="Symbol" panose="05050102010706020507" pitchFamily="18" charset="2"/>
                <a:sym typeface="Wingdings" panose="05000000000000000000" pitchFamily="2" charset="2"/>
              </a:rPr>
              <a:t>n, </a:t>
            </a:r>
            <a:r>
              <a:rPr lang="en-US" altLang="ja-JP" sz="1200" dirty="0">
                <a:sym typeface="Wingdings" panose="05000000000000000000" pitchFamily="2" charset="2"/>
              </a:rPr>
              <a:t>B</a:t>
            </a:r>
            <a:r>
              <a:rPr lang="en-US" altLang="ja-JP" sz="1200" baseline="30000" dirty="0">
                <a:sym typeface="Wingdings" panose="05000000000000000000" pitchFamily="2" charset="2"/>
              </a:rPr>
              <a:t>+</a:t>
            </a:r>
            <a:r>
              <a:rPr lang="en-US" altLang="ja-JP" sz="1200" dirty="0">
                <a:sym typeface="Wingdings" panose="05000000000000000000" pitchFamily="2" charset="2"/>
              </a:rPr>
              <a:t></a:t>
            </a:r>
            <a:r>
              <a:rPr lang="en-US" altLang="ja-JP" sz="120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altLang="ja-JP" sz="1200" baseline="30000" dirty="0" err="1">
                <a:latin typeface="Symbol" panose="05050102010706020507" pitchFamily="18" charset="2"/>
                <a:sym typeface="Wingdings" panose="05000000000000000000" pitchFamily="2" charset="2"/>
              </a:rPr>
              <a:t>+</a:t>
            </a:r>
            <a:r>
              <a:rPr lang="en-US" altLang="ja-JP" sz="1200" dirty="0" err="1"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endParaRPr kumimoji="1" lang="en-US" altLang="ja-JP" sz="1200" dirty="0"/>
          </a:p>
          <a:p>
            <a:pPr lvl="1"/>
            <a:r>
              <a:rPr lang="en-US" altLang="ja-JP" sz="1600" dirty="0">
                <a:latin typeface="Symbol" panose="05050102010706020507" pitchFamily="18" charset="2"/>
              </a:rPr>
              <a:t>t</a:t>
            </a:r>
            <a:r>
              <a:rPr lang="ja-JP" altLang="en-US" sz="1600" dirty="0"/>
              <a:t>レプトンの崩壊</a:t>
            </a:r>
            <a:endParaRPr lang="en-US" altLang="ja-JP" sz="1600" dirty="0"/>
          </a:p>
          <a:p>
            <a:r>
              <a:rPr kumimoji="1" lang="en-US" altLang="ja-JP" sz="1800" dirty="0"/>
              <a:t>Active neutrino </a:t>
            </a:r>
            <a:r>
              <a:rPr kumimoji="1" lang="ja-JP" altLang="en-US" sz="1800" dirty="0"/>
              <a:t>が </a:t>
            </a:r>
            <a:r>
              <a:rPr kumimoji="1" lang="en-US" altLang="ja-JP" sz="1800" dirty="0"/>
              <a:t>Sterile neutrino </a:t>
            </a:r>
            <a:r>
              <a:rPr kumimoji="1" lang="ja-JP" altLang="en-US" sz="1800" dirty="0"/>
              <a:t>と </a:t>
            </a:r>
            <a:r>
              <a:rPr kumimoji="1" lang="en-US" altLang="ja-JP" sz="1800" dirty="0">
                <a:solidFill>
                  <a:srgbClr val="00B0F0"/>
                </a:solidFill>
              </a:rPr>
              <a:t>mixing</a:t>
            </a:r>
            <a:r>
              <a:rPr kumimoji="1" lang="en-US" altLang="ja-JP" sz="1800" dirty="0"/>
              <a:t> </a:t>
            </a:r>
          </a:p>
          <a:p>
            <a:pPr lvl="1"/>
            <a:r>
              <a:rPr kumimoji="1" lang="en-US" altLang="ja-JP" sz="1400" dirty="0">
                <a:solidFill>
                  <a:srgbClr val="00B0F0"/>
                </a:solidFill>
              </a:rPr>
              <a:t>U</a:t>
            </a:r>
            <a:r>
              <a:rPr kumimoji="1" lang="en-US" altLang="ja-JP" sz="1400" baseline="-25000" dirty="0">
                <a:solidFill>
                  <a:srgbClr val="00B0F0"/>
                </a:solidFill>
              </a:rPr>
              <a:t>e4, </a:t>
            </a:r>
            <a:r>
              <a:rPr kumimoji="1" lang="en-US" altLang="ja-JP" sz="1400" dirty="0">
                <a:solidFill>
                  <a:srgbClr val="00B0F0"/>
                </a:solidFill>
              </a:rPr>
              <a:t>U</a:t>
            </a:r>
            <a:r>
              <a:rPr kumimoji="1" lang="en-US" altLang="ja-JP" sz="1400" baseline="-25000" dirty="0">
                <a:solidFill>
                  <a:srgbClr val="00B0F0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sz="1400" baseline="-25000" dirty="0">
                <a:solidFill>
                  <a:srgbClr val="00B0F0"/>
                </a:solidFill>
              </a:rPr>
              <a:t>4 ,</a:t>
            </a:r>
            <a:r>
              <a:rPr kumimoji="1" lang="en-US" altLang="ja-JP" sz="1400" dirty="0">
                <a:solidFill>
                  <a:srgbClr val="00B0F0"/>
                </a:solidFill>
              </a:rPr>
              <a:t> U</a:t>
            </a:r>
            <a:r>
              <a:rPr kumimoji="1" lang="en-US" altLang="ja-JP" sz="1400" baseline="-25000" dirty="0">
                <a:solidFill>
                  <a:srgbClr val="00B0F0"/>
                </a:solidFill>
                <a:latin typeface="Symbol" panose="05050102010706020507" pitchFamily="18" charset="2"/>
              </a:rPr>
              <a:t>t</a:t>
            </a:r>
            <a:r>
              <a:rPr kumimoji="1" lang="en-US" altLang="ja-JP" sz="1400" baseline="-25000" dirty="0">
                <a:solidFill>
                  <a:srgbClr val="00B0F0"/>
                </a:solidFill>
              </a:rPr>
              <a:t>4</a:t>
            </a:r>
            <a:endParaRPr kumimoji="1" lang="en-US" altLang="ja-JP" sz="1400" dirty="0"/>
          </a:p>
          <a:p>
            <a:r>
              <a:rPr kumimoji="1" lang="ja-JP" altLang="en-US" sz="1800" dirty="0"/>
              <a:t>崩壊の時も </a:t>
            </a:r>
            <a:r>
              <a:rPr kumimoji="1" lang="en-US" altLang="ja-JP" sz="1800" dirty="0"/>
              <a:t>active neutrino </a:t>
            </a:r>
            <a:r>
              <a:rPr kumimoji="1" lang="ja-JP" altLang="en-US" sz="1800" dirty="0"/>
              <a:t>への </a:t>
            </a:r>
            <a:r>
              <a:rPr kumimoji="1" lang="en-US" altLang="ja-JP" sz="1800" dirty="0">
                <a:solidFill>
                  <a:srgbClr val="00B0F0"/>
                </a:solidFill>
              </a:rPr>
              <a:t>mixing </a:t>
            </a:r>
            <a:r>
              <a:rPr kumimoji="1" lang="ja-JP" altLang="en-US" sz="1800" dirty="0"/>
              <a:t>で</a:t>
            </a:r>
            <a:endParaRPr kumimoji="1" lang="en-US" altLang="ja-JP" sz="1800" dirty="0"/>
          </a:p>
          <a:p>
            <a:r>
              <a:rPr kumimoji="1" lang="ja-JP" altLang="en-US" sz="1800" dirty="0"/>
              <a:t>基本的に長寿命</a:t>
            </a:r>
            <a:endParaRPr kumimoji="1" lang="en-US" altLang="ja-JP" sz="1800" dirty="0"/>
          </a:p>
          <a:p>
            <a:pPr lvl="1"/>
            <a:r>
              <a:rPr lang="en-US" altLang="ja-JP" sz="1400" dirty="0"/>
              <a:t>Weak interaction </a:t>
            </a:r>
            <a:r>
              <a:rPr lang="ja-JP" altLang="en-US" sz="1400" dirty="0"/>
              <a:t>で崩壊</a:t>
            </a:r>
            <a:endParaRPr lang="en-US" altLang="ja-JP" sz="1400" dirty="0"/>
          </a:p>
          <a:p>
            <a:pPr lvl="1"/>
            <a:r>
              <a:rPr kumimoji="1" lang="ja-JP" altLang="en-US" sz="1400" dirty="0"/>
              <a:t>さらに </a:t>
            </a:r>
            <a:r>
              <a:rPr kumimoji="1" lang="en-US" altLang="ja-JP" sz="1400" dirty="0"/>
              <a:t>mixing </a:t>
            </a:r>
            <a:r>
              <a:rPr kumimoji="1" lang="ja-JP" altLang="en-US" sz="1400" dirty="0"/>
              <a:t>の効果</a:t>
            </a:r>
            <a:endParaRPr kumimoji="1" lang="en-US" altLang="ja-JP" sz="14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A0B9A0-9930-BD63-62E7-E28312D4D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11D9D04-DDAA-A02A-56C8-34A65192F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30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6767C696-F692-A4DA-4086-D21939553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3428" y="641784"/>
            <a:ext cx="2514662" cy="1916832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28E2423-1AF4-29B7-4070-EE4C00A470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4739" y="2998660"/>
            <a:ext cx="2133600" cy="1494356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8B0DE4AE-12B1-F046-F66C-BB8D790643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775328"/>
            <a:ext cx="2874620" cy="1808034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65FAFFDF-AF35-3EDD-07FE-E62CBF6577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5616" y="4840674"/>
            <a:ext cx="2874620" cy="1622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886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75BA07-BBC3-D006-8478-94CE16F0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ja-JP" dirty="0"/>
              <a:t>Sterile Neutrino</a:t>
            </a:r>
            <a:r>
              <a:rPr kumimoji="1" lang="ja-JP" altLang="en-US" dirty="0"/>
              <a:t>の制限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B934D0-BE4B-F6B5-AD8F-AAAE86274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919" y="1317357"/>
            <a:ext cx="4834880" cy="5404118"/>
          </a:xfrm>
        </p:spPr>
        <p:txBody>
          <a:bodyPr>
            <a:normAutofit/>
          </a:bodyPr>
          <a:lstStyle/>
          <a:p>
            <a:r>
              <a:rPr kumimoji="1" lang="en-US" altLang="ja-JP" sz="2000" dirty="0"/>
              <a:t>Collider</a:t>
            </a:r>
          </a:p>
          <a:p>
            <a:pPr lvl="1"/>
            <a:r>
              <a:rPr kumimoji="1" lang="en-US" altLang="ja-JP" sz="1600" dirty="0"/>
              <a:t>LEP, LHC, Belle</a:t>
            </a:r>
          </a:p>
          <a:p>
            <a:r>
              <a:rPr lang="en-US" altLang="ja-JP" sz="2000" dirty="0"/>
              <a:t>Fixed target</a:t>
            </a:r>
          </a:p>
          <a:p>
            <a:pPr lvl="1"/>
            <a:r>
              <a:rPr lang="en-US" altLang="ja-JP" sz="1600" dirty="0"/>
              <a:t>CHARM</a:t>
            </a:r>
          </a:p>
          <a:p>
            <a:r>
              <a:rPr lang="en-US" altLang="ja-JP" sz="2000" dirty="0"/>
              <a:t>0</a:t>
            </a:r>
            <a:r>
              <a:rPr lang="en-US" altLang="ja-JP" sz="2000" dirty="0">
                <a:latin typeface="Symbol" panose="05050102010706020507" pitchFamily="18" charset="2"/>
              </a:rPr>
              <a:t>nbb</a:t>
            </a:r>
            <a:endParaRPr lang="en-US" altLang="ja-JP" sz="2000" dirty="0">
              <a:sym typeface="Wingdings" panose="05000000000000000000" pitchFamily="2" charset="2"/>
            </a:endParaRPr>
          </a:p>
          <a:p>
            <a:pPr lvl="1"/>
            <a:r>
              <a:rPr lang="ja-JP" altLang="en-US" sz="1600" dirty="0">
                <a:solidFill>
                  <a:srgbClr val="00B0F0"/>
                </a:solidFill>
                <a:sym typeface="Wingdings" panose="05000000000000000000" pitchFamily="2" charset="2"/>
              </a:rPr>
              <a:t>電子モード</a:t>
            </a:r>
            <a:r>
              <a:rPr lang="ja-JP" altLang="en-US" sz="1600" dirty="0">
                <a:sym typeface="Wingdings" panose="05000000000000000000" pitchFamily="2" charset="2"/>
              </a:rPr>
              <a:t>はこれで強い制限がついている</a:t>
            </a:r>
            <a:endParaRPr lang="en-US" altLang="ja-JP" sz="1600" dirty="0">
              <a:sym typeface="Wingdings" panose="05000000000000000000" pitchFamily="2" charset="2"/>
            </a:endParaRPr>
          </a:p>
          <a:p>
            <a:pPr lvl="2"/>
            <a:r>
              <a:rPr lang="ja-JP" altLang="en-US" sz="1200" dirty="0">
                <a:sym typeface="Wingdings" panose="05000000000000000000" pitchFamily="2" charset="2"/>
              </a:rPr>
              <a:t>標準模型では </a:t>
            </a:r>
            <a:r>
              <a:rPr lang="en-US" altLang="ja-JP" sz="1200" dirty="0"/>
              <a:t>2</a:t>
            </a:r>
            <a:r>
              <a:rPr lang="en-US" altLang="ja-JP" sz="1200" dirty="0">
                <a:latin typeface="Symbol" panose="05050102010706020507" pitchFamily="18" charset="2"/>
              </a:rPr>
              <a:t>nbb</a:t>
            </a:r>
            <a:r>
              <a:rPr lang="ja-JP" altLang="en-US" sz="1200" dirty="0">
                <a:sym typeface="Wingdings" panose="05000000000000000000" pitchFamily="2" charset="2"/>
              </a:rPr>
              <a:t> だが </a:t>
            </a:r>
            <a:r>
              <a:rPr lang="en-US" altLang="ja-JP" sz="1200" dirty="0" err="1">
                <a:sym typeface="Wingdings" panose="05000000000000000000" pitchFamily="2" charset="2"/>
              </a:rPr>
              <a:t>majorana</a:t>
            </a:r>
            <a:r>
              <a:rPr lang="en-US" altLang="ja-JP" sz="1200" dirty="0">
                <a:sym typeface="Wingdings" panose="05000000000000000000" pitchFamily="2" charset="2"/>
              </a:rPr>
              <a:t> neutrino </a:t>
            </a:r>
            <a:r>
              <a:rPr lang="ja-JP" altLang="en-US" sz="1200" dirty="0">
                <a:sym typeface="Wingdings" panose="05000000000000000000" pitchFamily="2" charset="2"/>
              </a:rPr>
              <a:t>であれば</a:t>
            </a:r>
            <a:r>
              <a:rPr lang="en-US" altLang="ja-JP" sz="1200" dirty="0"/>
              <a:t>0</a:t>
            </a:r>
            <a:r>
              <a:rPr lang="en-US" altLang="ja-JP" sz="1200" dirty="0">
                <a:latin typeface="Symbol" panose="05050102010706020507" pitchFamily="18" charset="2"/>
              </a:rPr>
              <a:t>nbb</a:t>
            </a:r>
            <a:r>
              <a:rPr lang="ja-JP" altLang="en-US" sz="1200" dirty="0">
                <a:latin typeface="Symbol" panose="05050102010706020507" pitchFamily="18" charset="2"/>
              </a:rPr>
              <a:t>が可能</a:t>
            </a:r>
            <a:r>
              <a:rPr lang="ja-JP" altLang="en-US" sz="1200" dirty="0">
                <a:sym typeface="Wingdings" panose="05000000000000000000" pitchFamily="2" charset="2"/>
              </a:rPr>
              <a:t> </a:t>
            </a:r>
            <a:endParaRPr lang="en-US" altLang="ja-JP" sz="1200" dirty="0">
              <a:sym typeface="Wingdings" panose="05000000000000000000" pitchFamily="2" charset="2"/>
            </a:endParaRPr>
          </a:p>
          <a:p>
            <a:pPr lvl="1"/>
            <a:r>
              <a:rPr lang="en-US" altLang="ja-JP" sz="1600" baseline="30000" dirty="0">
                <a:sym typeface="Wingdings" panose="05000000000000000000" pitchFamily="2" charset="2"/>
              </a:rPr>
              <a:t>76</a:t>
            </a:r>
            <a:r>
              <a:rPr lang="en-US" altLang="ja-JP" sz="1600" dirty="0">
                <a:sym typeface="Wingdings" panose="05000000000000000000" pitchFamily="2" charset="2"/>
              </a:rPr>
              <a:t>Ge</a:t>
            </a:r>
            <a:r>
              <a:rPr lang="en-US" altLang="ja-JP" sz="1600" baseline="30000" dirty="0">
                <a:sym typeface="Wingdings" panose="05000000000000000000" pitchFamily="2" charset="2"/>
              </a:rPr>
              <a:t>76</a:t>
            </a:r>
            <a:r>
              <a:rPr lang="en-US" altLang="ja-JP" sz="1600" dirty="0">
                <a:sym typeface="Wingdings" panose="05000000000000000000" pitchFamily="2" charset="2"/>
              </a:rPr>
              <a:t>Se</a:t>
            </a:r>
            <a:r>
              <a:rPr lang="en-US" altLang="ja-JP" sz="1600" dirty="0"/>
              <a:t> e</a:t>
            </a:r>
            <a:r>
              <a:rPr lang="en-US" altLang="ja-JP" sz="1600" baseline="30000" dirty="0"/>
              <a:t>-</a:t>
            </a:r>
            <a:r>
              <a:rPr lang="en-US" altLang="ja-JP" sz="1600" dirty="0"/>
              <a:t>e</a:t>
            </a:r>
            <a:r>
              <a:rPr lang="en-US" altLang="ja-JP" sz="1600" baseline="30000" dirty="0"/>
              <a:t>-</a:t>
            </a:r>
            <a:r>
              <a:rPr lang="en-US" altLang="ja-JP" sz="1600" dirty="0"/>
              <a:t> (GERDA)</a:t>
            </a:r>
            <a:endParaRPr lang="en-US" altLang="ja-JP" sz="1600" dirty="0">
              <a:sym typeface="Wingdings" panose="05000000000000000000" pitchFamily="2" charset="2"/>
            </a:endParaRPr>
          </a:p>
          <a:p>
            <a:pPr lvl="1"/>
            <a:r>
              <a:rPr lang="en-US" altLang="ja-JP" sz="1600" baseline="30000" dirty="0"/>
              <a:t>136</a:t>
            </a:r>
            <a:r>
              <a:rPr lang="en-US" altLang="ja-JP" sz="1600" dirty="0"/>
              <a:t>Xe</a:t>
            </a:r>
            <a:r>
              <a:rPr lang="en-US" altLang="ja-JP" sz="1600" dirty="0">
                <a:sym typeface="Wingdings" panose="05000000000000000000" pitchFamily="2" charset="2"/>
              </a:rPr>
              <a:t></a:t>
            </a:r>
            <a:r>
              <a:rPr lang="en-US" altLang="ja-JP" sz="1600" baseline="30000" dirty="0"/>
              <a:t> 136</a:t>
            </a:r>
            <a:r>
              <a:rPr lang="en-US" altLang="ja-JP" sz="1600" dirty="0"/>
              <a:t>Ba e</a:t>
            </a:r>
            <a:r>
              <a:rPr lang="en-US" altLang="ja-JP" sz="1600" baseline="30000" dirty="0"/>
              <a:t>-</a:t>
            </a:r>
            <a:r>
              <a:rPr lang="en-US" altLang="ja-JP" sz="1600" dirty="0"/>
              <a:t>e</a:t>
            </a:r>
            <a:r>
              <a:rPr lang="en-US" altLang="ja-JP" sz="1600" baseline="30000" dirty="0"/>
              <a:t>-</a:t>
            </a:r>
            <a:r>
              <a:rPr lang="en-US" altLang="ja-JP" sz="1600" dirty="0"/>
              <a:t> (</a:t>
            </a:r>
            <a:r>
              <a:rPr lang="en-US" altLang="ja-JP" sz="1600" dirty="0" err="1"/>
              <a:t>KAMLand</a:t>
            </a:r>
            <a:r>
              <a:rPr lang="en-US" altLang="ja-JP" sz="1600" dirty="0"/>
              <a:t>-Zen)</a:t>
            </a:r>
          </a:p>
          <a:p>
            <a:endParaRPr kumimoji="1" lang="en-US" altLang="ja-JP" sz="2000" dirty="0">
              <a:latin typeface="Symbol" panose="05050102010706020507" pitchFamily="18" charset="2"/>
            </a:endParaRPr>
          </a:p>
          <a:p>
            <a:endParaRPr lang="en-US" altLang="ja-JP" sz="2000" dirty="0">
              <a:latin typeface="Symbol" panose="05050102010706020507" pitchFamily="18" charset="2"/>
            </a:endParaRPr>
          </a:p>
          <a:p>
            <a:endParaRPr kumimoji="1" lang="en-US" altLang="ja-JP" sz="2000" dirty="0">
              <a:latin typeface="Symbol" panose="05050102010706020507" pitchFamily="18" charset="2"/>
            </a:endParaRPr>
          </a:p>
          <a:p>
            <a:endParaRPr lang="en-US" altLang="ja-JP" sz="2000" dirty="0">
              <a:latin typeface="Symbol" panose="05050102010706020507" pitchFamily="18" charset="2"/>
            </a:endParaRPr>
          </a:p>
          <a:p>
            <a:r>
              <a:rPr kumimoji="1" lang="ja-JP" altLang="en-US" sz="2000" dirty="0">
                <a:latin typeface="Symbol" panose="05050102010706020507" pitchFamily="18" charset="2"/>
              </a:rPr>
              <a:t>重要なのは</a:t>
            </a:r>
            <a:r>
              <a:rPr kumimoji="1" lang="ja-JP" altLang="en-US" sz="2000" dirty="0">
                <a:solidFill>
                  <a:srgbClr val="00B0F0"/>
                </a:solidFill>
                <a:latin typeface="Symbol" panose="05050102010706020507" pitchFamily="18" charset="2"/>
              </a:rPr>
              <a:t>ミューオン</a:t>
            </a:r>
            <a:r>
              <a:rPr kumimoji="1" lang="ja-JP" altLang="en-US" sz="2000" dirty="0">
                <a:latin typeface="Symbol" panose="05050102010706020507" pitchFamily="18" charset="2"/>
              </a:rPr>
              <a:t>と</a:t>
            </a:r>
            <a:r>
              <a:rPr kumimoji="1" lang="ja-JP" altLang="en-US" sz="2000" dirty="0">
                <a:solidFill>
                  <a:srgbClr val="00B0F0"/>
                </a:solidFill>
                <a:latin typeface="Symbol" panose="05050102010706020507" pitchFamily="18" charset="2"/>
              </a:rPr>
              <a:t>タウ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75E34A-AF8D-8302-EF66-0CEE47061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6843F7F-8496-AD32-2DB7-FA1A583F0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31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FA45CFA5-5DF0-EFFD-2F12-5ED01E4D2C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8104" y="166490"/>
            <a:ext cx="3235896" cy="205913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53EB6DBA-2127-D4C4-0A59-5D0EBF49E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8104" y="2406795"/>
            <a:ext cx="3235896" cy="2018151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1ACCF097-3778-284D-4101-84D04ACE40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152" y="4668064"/>
            <a:ext cx="3203848" cy="1992563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5FE94F0-851F-A486-7E68-37447237AAD5}"/>
              </a:ext>
            </a:extLst>
          </p:cNvPr>
          <p:cNvSpPr txBox="1"/>
          <p:nvPr/>
        </p:nvSpPr>
        <p:spPr>
          <a:xfrm>
            <a:off x="8477007" y="135453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電子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AEFD74C-5452-1EC5-ACF7-8EF106CA3C42}"/>
              </a:ext>
            </a:extLst>
          </p:cNvPr>
          <p:cNvSpPr txBox="1"/>
          <p:nvPr/>
        </p:nvSpPr>
        <p:spPr>
          <a:xfrm>
            <a:off x="8006708" y="3227483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ミューオン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3BE69AF-D034-C7FA-EC95-F2E18753D83C}"/>
              </a:ext>
            </a:extLst>
          </p:cNvPr>
          <p:cNvSpPr txBox="1"/>
          <p:nvPr/>
        </p:nvSpPr>
        <p:spPr>
          <a:xfrm>
            <a:off x="8477007" y="5488632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タウ</a:t>
            </a: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D3531397-05CF-79CD-48D1-A0E5A96342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429047"/>
            <a:ext cx="3491880" cy="129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9430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89E9DA-9C4D-C6F8-39EC-A2EA1D071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Belle </a:t>
            </a:r>
            <a:r>
              <a:rPr kumimoji="1" lang="ja-JP" altLang="en-US" dirty="0"/>
              <a:t>での </a:t>
            </a:r>
            <a:r>
              <a:rPr kumimoji="1" lang="en-US" altLang="ja-JP" dirty="0"/>
              <a:t>Sterile Neutrino</a:t>
            </a:r>
            <a:r>
              <a:rPr lang="ja-JP" altLang="en-US" dirty="0"/>
              <a:t> 探索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AFCA9DC-3935-8EF6-BEC3-00766FA37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2000" dirty="0"/>
              <a:t>B</a:t>
            </a:r>
            <a:r>
              <a:rPr kumimoji="1" lang="ja-JP" altLang="en-US" sz="2000" dirty="0"/>
              <a:t>中間子崩壊</a:t>
            </a:r>
            <a:endParaRPr kumimoji="1" lang="en-US" altLang="ja-JP" sz="2000" dirty="0"/>
          </a:p>
          <a:p>
            <a:pPr lvl="1"/>
            <a:r>
              <a:rPr lang="en-US" altLang="ja-JP" sz="1800" dirty="0"/>
              <a:t>B</a:t>
            </a:r>
            <a:r>
              <a:rPr lang="en-US" altLang="ja-JP" sz="1800" dirty="0">
                <a:sym typeface="Wingdings" panose="05000000000000000000" pitchFamily="2" charset="2"/>
              </a:rPr>
              <a:t>D(*) l N, </a:t>
            </a:r>
            <a:r>
              <a:rPr lang="en-US" altLang="ja-JP" sz="1800" dirty="0" err="1">
                <a:sym typeface="Wingdings" panose="05000000000000000000" pitchFamily="2" charset="2"/>
              </a:rPr>
              <a:t>Nl</a:t>
            </a:r>
            <a:r>
              <a:rPr lang="en-US" altLang="ja-JP" sz="1800" dirty="0">
                <a:sym typeface="Wingdings" panose="05000000000000000000" pitchFamily="2" charset="2"/>
              </a:rPr>
              <a:t> </a:t>
            </a:r>
            <a:r>
              <a:rPr lang="en-US" altLang="ja-JP" sz="1800" dirty="0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en-US" altLang="ja-JP" sz="1800" dirty="0">
                <a:sym typeface="Wingdings" panose="05000000000000000000" pitchFamily="2" charset="2"/>
              </a:rPr>
              <a:t> (l=</a:t>
            </a:r>
            <a:r>
              <a:rPr lang="en-US" altLang="ja-JP" sz="1800" dirty="0" err="1">
                <a:sym typeface="Wingdings" panose="05000000000000000000" pitchFamily="2" charset="2"/>
              </a:rPr>
              <a:t>e,</a:t>
            </a:r>
            <a:r>
              <a:rPr lang="en-US" altLang="ja-JP" sz="180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altLang="ja-JP" sz="1800" dirty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US" altLang="ja-JP" sz="1800" dirty="0">
                <a:solidFill>
                  <a:srgbClr val="00B0F0"/>
                </a:solidFill>
                <a:sym typeface="Wingdings" panose="05000000000000000000" pitchFamily="2" charset="2"/>
              </a:rPr>
              <a:t>|U</a:t>
            </a:r>
            <a:r>
              <a:rPr lang="en-US" altLang="ja-JP" sz="1800" baseline="-25000" dirty="0">
                <a:solidFill>
                  <a:srgbClr val="00B0F0"/>
                </a:solidFill>
                <a:sym typeface="Wingdings" panose="05000000000000000000" pitchFamily="2" charset="2"/>
              </a:rPr>
              <a:t>e</a:t>
            </a:r>
            <a:r>
              <a:rPr lang="en-US" altLang="ja-JP" sz="1800" dirty="0">
                <a:solidFill>
                  <a:srgbClr val="00B0F0"/>
                </a:solidFill>
                <a:sym typeface="Wingdings" panose="05000000000000000000" pitchFamily="2" charset="2"/>
              </a:rPr>
              <a:t>|</a:t>
            </a:r>
            <a:r>
              <a:rPr lang="en-US" altLang="ja-JP" sz="1800" baseline="30000" dirty="0">
                <a:solidFill>
                  <a:srgbClr val="00B0F0"/>
                </a:solidFill>
                <a:sym typeface="Wingdings" panose="05000000000000000000" pitchFamily="2" charset="2"/>
              </a:rPr>
              <a:t>2</a:t>
            </a:r>
            <a:r>
              <a:rPr lang="en-US" altLang="ja-JP" sz="1800" dirty="0">
                <a:solidFill>
                  <a:srgbClr val="00B0F0"/>
                </a:solidFill>
                <a:sym typeface="Wingdings" panose="05000000000000000000" pitchFamily="2" charset="2"/>
              </a:rPr>
              <a:t>, |U</a:t>
            </a:r>
            <a:r>
              <a:rPr lang="en-US" altLang="ja-JP" sz="1800" baseline="-25000" dirty="0">
                <a:solidFill>
                  <a:srgbClr val="00B0F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altLang="ja-JP" sz="1800" dirty="0">
                <a:solidFill>
                  <a:srgbClr val="00B0F0"/>
                </a:solidFill>
                <a:sym typeface="Wingdings" panose="05000000000000000000" pitchFamily="2" charset="2"/>
              </a:rPr>
              <a:t>|</a:t>
            </a:r>
            <a:r>
              <a:rPr lang="en-US" altLang="ja-JP" sz="1800" baseline="30000" dirty="0">
                <a:solidFill>
                  <a:srgbClr val="00B0F0"/>
                </a:solidFill>
                <a:sym typeface="Wingdings" panose="05000000000000000000" pitchFamily="2" charset="2"/>
              </a:rPr>
              <a:t>2</a:t>
            </a:r>
            <a:r>
              <a:rPr lang="en-US" altLang="ja-JP" sz="1800" dirty="0">
                <a:solidFill>
                  <a:srgbClr val="00B0F0"/>
                </a:solidFill>
                <a:sym typeface="Wingdings" panose="05000000000000000000" pitchFamily="2" charset="2"/>
              </a:rPr>
              <a:t>, |</a:t>
            </a:r>
            <a:r>
              <a:rPr lang="en-US" altLang="ja-JP" sz="1800" dirty="0" err="1">
                <a:solidFill>
                  <a:srgbClr val="00B0F0"/>
                </a:solidFill>
                <a:sym typeface="Wingdings" panose="05000000000000000000" pitchFamily="2" charset="2"/>
              </a:rPr>
              <a:t>U</a:t>
            </a:r>
            <a:r>
              <a:rPr lang="en-US" altLang="ja-JP" sz="1800" baseline="-25000" dirty="0" err="1">
                <a:solidFill>
                  <a:srgbClr val="00B0F0"/>
                </a:solidFill>
                <a:sym typeface="Wingdings" panose="05000000000000000000" pitchFamily="2" charset="2"/>
              </a:rPr>
              <a:t>e</a:t>
            </a:r>
            <a:r>
              <a:rPr lang="en-US" altLang="ja-JP" sz="1800" dirty="0">
                <a:solidFill>
                  <a:srgbClr val="00B0F0"/>
                </a:solidFill>
                <a:sym typeface="Wingdings" panose="05000000000000000000" pitchFamily="2" charset="2"/>
              </a:rPr>
              <a:t>||U</a:t>
            </a:r>
            <a:r>
              <a:rPr lang="en-US" altLang="ja-JP" sz="1800" baseline="-25000" dirty="0">
                <a:solidFill>
                  <a:srgbClr val="00B0F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altLang="ja-JP" sz="1800" dirty="0">
                <a:solidFill>
                  <a:srgbClr val="00B0F0"/>
                </a:solidFill>
                <a:sym typeface="Wingdings" panose="05000000000000000000" pitchFamily="2" charset="2"/>
              </a:rPr>
              <a:t>| </a:t>
            </a:r>
            <a:r>
              <a:rPr lang="ja-JP" altLang="en-US" sz="1800" dirty="0">
                <a:sym typeface="Wingdings" panose="05000000000000000000" pitchFamily="2" charset="2"/>
              </a:rPr>
              <a:t>に制限</a:t>
            </a:r>
            <a:endParaRPr lang="en-US" altLang="ja-JP" sz="1800" dirty="0">
              <a:sym typeface="Wingdings" panose="05000000000000000000" pitchFamily="2" charset="2"/>
            </a:endParaRPr>
          </a:p>
          <a:p>
            <a:r>
              <a:rPr lang="en-US" altLang="ja-JP" sz="2000" dirty="0">
                <a:latin typeface="Symbol" panose="05050102010706020507" pitchFamily="18" charset="2"/>
                <a:sym typeface="Wingdings" panose="05000000000000000000" pitchFamily="2" charset="2"/>
              </a:rPr>
              <a:t>t</a:t>
            </a:r>
            <a:r>
              <a:rPr lang="ja-JP" altLang="en-US" sz="2000" dirty="0">
                <a:latin typeface="Symbol" panose="05050102010706020507" pitchFamily="18" charset="2"/>
                <a:sym typeface="Wingdings" panose="05000000000000000000" pitchFamily="2" charset="2"/>
              </a:rPr>
              <a:t>レプトン崩壊</a:t>
            </a:r>
            <a:endParaRPr lang="en-US" altLang="ja-JP" sz="2000" dirty="0">
              <a:latin typeface="Symbol" panose="05050102010706020507" pitchFamily="18" charset="2"/>
              <a:sym typeface="Wingdings" panose="05000000000000000000" pitchFamily="2" charset="2"/>
            </a:endParaRPr>
          </a:p>
          <a:p>
            <a:pPr lvl="1"/>
            <a:r>
              <a:rPr lang="en-US" altLang="ja-JP" sz="1800" dirty="0">
                <a:latin typeface="Symbol" panose="05050102010706020507" pitchFamily="18" charset="2"/>
                <a:sym typeface="Wingdings" panose="05000000000000000000" pitchFamily="2" charset="2"/>
              </a:rPr>
              <a:t>t</a:t>
            </a:r>
            <a:r>
              <a:rPr lang="en-US" altLang="ja-JP" sz="1800" dirty="0">
                <a:sym typeface="Wingdings" panose="05000000000000000000" pitchFamily="2" charset="2"/>
              </a:rPr>
              <a:t>  N </a:t>
            </a:r>
            <a:r>
              <a:rPr lang="en-US" altLang="ja-JP" sz="1800" dirty="0">
                <a:latin typeface="Symbol" panose="05050102010706020507" pitchFamily="18" charset="2"/>
                <a:sym typeface="Wingdings" panose="05000000000000000000" pitchFamily="2" charset="2"/>
              </a:rPr>
              <a:t>p, </a:t>
            </a:r>
            <a:r>
              <a:rPr lang="en-US" altLang="ja-JP" sz="1800" dirty="0">
                <a:sym typeface="Wingdings" panose="05000000000000000000" pitchFamily="2" charset="2"/>
              </a:rPr>
              <a:t>N  l</a:t>
            </a:r>
            <a:r>
              <a:rPr lang="en-US" altLang="ja-JP" sz="1800" dirty="0">
                <a:latin typeface="Symbol" panose="05050102010706020507" pitchFamily="18" charset="2"/>
                <a:sym typeface="Wingdings" panose="05000000000000000000" pitchFamily="2" charset="2"/>
              </a:rPr>
              <a:t> p </a:t>
            </a:r>
            <a:r>
              <a:rPr lang="en-US" altLang="ja-JP" sz="1800" dirty="0">
                <a:sym typeface="Wingdings" panose="05000000000000000000" pitchFamily="2" charset="2"/>
              </a:rPr>
              <a:t>(l=</a:t>
            </a:r>
            <a:r>
              <a:rPr lang="en-US" altLang="ja-JP" sz="1800" dirty="0" err="1">
                <a:sym typeface="Wingdings" panose="05000000000000000000" pitchFamily="2" charset="2"/>
              </a:rPr>
              <a:t>e,</a:t>
            </a:r>
            <a:r>
              <a:rPr lang="en-US" altLang="ja-JP" sz="180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altLang="ja-JP" sz="1800" dirty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US" altLang="ja-JP" sz="1800" dirty="0">
                <a:solidFill>
                  <a:srgbClr val="00B0F0"/>
                </a:solidFill>
                <a:sym typeface="Wingdings" panose="05000000000000000000" pitchFamily="2" charset="2"/>
              </a:rPr>
              <a:t>|</a:t>
            </a:r>
            <a:r>
              <a:rPr lang="en-US" altLang="ja-JP" sz="1800" dirty="0" err="1">
                <a:solidFill>
                  <a:srgbClr val="00B0F0"/>
                </a:solidFill>
                <a:sym typeface="Wingdings" panose="05000000000000000000" pitchFamily="2" charset="2"/>
              </a:rPr>
              <a:t>U</a:t>
            </a:r>
            <a:r>
              <a:rPr lang="en-US" altLang="ja-JP" sz="1800" baseline="-25000" dirty="0" err="1">
                <a:solidFill>
                  <a:srgbClr val="00B0F0"/>
                </a:solidFill>
                <a:sym typeface="Wingdings" panose="05000000000000000000" pitchFamily="2" charset="2"/>
              </a:rPr>
              <a:t>e</a:t>
            </a:r>
            <a:r>
              <a:rPr lang="en-US" altLang="ja-JP" sz="1800" dirty="0">
                <a:solidFill>
                  <a:srgbClr val="00B0F0"/>
                </a:solidFill>
                <a:sym typeface="Wingdings" panose="05000000000000000000" pitchFamily="2" charset="2"/>
              </a:rPr>
              <a:t>||U</a:t>
            </a:r>
            <a:r>
              <a:rPr lang="en-US" altLang="ja-JP" sz="1800" baseline="-25000" dirty="0">
                <a:solidFill>
                  <a:srgbClr val="00B0F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t</a:t>
            </a:r>
            <a:r>
              <a:rPr lang="en-US" altLang="ja-JP" sz="1800" dirty="0">
                <a:solidFill>
                  <a:srgbClr val="00B0F0"/>
                </a:solidFill>
                <a:sym typeface="Wingdings" panose="05000000000000000000" pitchFamily="2" charset="2"/>
              </a:rPr>
              <a:t>|, |U</a:t>
            </a:r>
            <a:r>
              <a:rPr lang="en-US" altLang="ja-JP" sz="1800" baseline="-25000" dirty="0">
                <a:solidFill>
                  <a:srgbClr val="00B0F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altLang="ja-JP" sz="1800" dirty="0">
                <a:solidFill>
                  <a:srgbClr val="00B0F0"/>
                </a:solidFill>
                <a:sym typeface="Wingdings" panose="05000000000000000000" pitchFamily="2" charset="2"/>
              </a:rPr>
              <a:t>||U</a:t>
            </a:r>
            <a:r>
              <a:rPr lang="en-US" altLang="ja-JP" sz="1800" baseline="-25000" dirty="0">
                <a:solidFill>
                  <a:srgbClr val="00B0F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t</a:t>
            </a:r>
            <a:r>
              <a:rPr lang="en-US" altLang="ja-JP" sz="1800" dirty="0">
                <a:solidFill>
                  <a:srgbClr val="00B0F0"/>
                </a:solidFill>
                <a:sym typeface="Wingdings" panose="05000000000000000000" pitchFamily="2" charset="2"/>
              </a:rPr>
              <a:t>|</a:t>
            </a:r>
            <a:r>
              <a:rPr lang="ja-JP" altLang="en-US" sz="1800" dirty="0">
                <a:sym typeface="Wingdings" panose="05000000000000000000" pitchFamily="2" charset="2"/>
              </a:rPr>
              <a:t>に制限</a:t>
            </a:r>
            <a:endParaRPr lang="en-US" altLang="ja-JP" sz="1800" dirty="0">
              <a:sym typeface="Wingdings" panose="05000000000000000000" pitchFamily="2" charset="2"/>
            </a:endParaRPr>
          </a:p>
          <a:p>
            <a:pPr lvl="1"/>
            <a:endParaRPr lang="en-US" altLang="ja-JP" sz="1800" dirty="0">
              <a:sym typeface="Wingdings" panose="05000000000000000000" pitchFamily="2" charset="2"/>
            </a:endParaRPr>
          </a:p>
          <a:p>
            <a:pPr lvl="1"/>
            <a:endParaRPr lang="en-US" altLang="ja-JP" sz="1800" dirty="0">
              <a:sym typeface="Wingdings" panose="05000000000000000000" pitchFamily="2" charset="2"/>
            </a:endParaRPr>
          </a:p>
          <a:p>
            <a:pPr lvl="1"/>
            <a:endParaRPr lang="en-US" altLang="ja-JP" sz="1800" dirty="0">
              <a:sym typeface="Wingdings" panose="05000000000000000000" pitchFamily="2" charset="2"/>
            </a:endParaRPr>
          </a:p>
          <a:p>
            <a:pPr lvl="1"/>
            <a:endParaRPr lang="en-US" altLang="ja-JP" sz="1800" dirty="0">
              <a:sym typeface="Wingdings" panose="05000000000000000000" pitchFamily="2" charset="2"/>
            </a:endParaRPr>
          </a:p>
          <a:p>
            <a:pPr lvl="1"/>
            <a:endParaRPr lang="en-US" altLang="ja-JP" sz="1800" dirty="0">
              <a:sym typeface="Wingdings" panose="05000000000000000000" pitchFamily="2" charset="2"/>
            </a:endParaRPr>
          </a:p>
          <a:p>
            <a:pPr lvl="1"/>
            <a:endParaRPr lang="en-US" altLang="ja-JP" sz="1800" dirty="0">
              <a:sym typeface="Wingdings" panose="05000000000000000000" pitchFamily="2" charset="2"/>
            </a:endParaRPr>
          </a:p>
          <a:p>
            <a:r>
              <a:rPr lang="ja-JP" altLang="en-US" sz="2000" dirty="0">
                <a:sym typeface="Wingdings" panose="05000000000000000000" pitchFamily="2" charset="2"/>
              </a:rPr>
              <a:t>生成と崩壊を見るので </a:t>
            </a:r>
            <a:r>
              <a:rPr lang="en-US" altLang="ja-JP" sz="2000" dirty="0">
                <a:sym typeface="Wingdings" panose="05000000000000000000" pitchFamily="2" charset="2"/>
              </a:rPr>
              <a:t>mixing matrix element </a:t>
            </a:r>
            <a:r>
              <a:rPr lang="ja-JP" altLang="en-US" sz="2000" dirty="0">
                <a:sym typeface="Wingdings" panose="05000000000000000000" pitchFamily="2" charset="2"/>
              </a:rPr>
              <a:t>の</a:t>
            </a:r>
            <a:r>
              <a:rPr lang="en-US" altLang="ja-JP" sz="2000" dirty="0">
                <a:sym typeface="Wingdings" panose="05000000000000000000" pitchFamily="2" charset="2"/>
              </a:rPr>
              <a:t>4</a:t>
            </a:r>
            <a:r>
              <a:rPr lang="ja-JP" altLang="en-US" sz="2000" dirty="0">
                <a:sym typeface="Wingdings" panose="05000000000000000000" pitchFamily="2" charset="2"/>
              </a:rPr>
              <a:t>乗 </a:t>
            </a:r>
            <a:r>
              <a:rPr lang="en-US" altLang="ja-JP" sz="2000" dirty="0">
                <a:sym typeface="Wingdings" panose="05000000000000000000" pitchFamily="2" charset="2"/>
              </a:rPr>
              <a:t>|U|</a:t>
            </a:r>
            <a:r>
              <a:rPr lang="en-US" altLang="ja-JP" sz="2000" baseline="30000" dirty="0">
                <a:sym typeface="Wingdings" panose="05000000000000000000" pitchFamily="2" charset="2"/>
              </a:rPr>
              <a:t>4 </a:t>
            </a:r>
            <a:r>
              <a:rPr lang="ja-JP" altLang="en-US" sz="2000" dirty="0">
                <a:sym typeface="Wingdings" panose="05000000000000000000" pitchFamily="2" charset="2"/>
              </a:rPr>
              <a:t>に制限</a:t>
            </a:r>
            <a:endParaRPr lang="en-US" altLang="ja-JP" sz="2000" dirty="0">
              <a:sym typeface="Wingdings" panose="05000000000000000000" pitchFamily="2" charset="2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727C279-AE17-B754-D5C2-80983F8EF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2DBD768-9456-B86C-48F8-84873F98D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32</a:t>
            </a:fld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A39EBDE3-CCD8-26CB-C9C1-8B4736AB90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4467" y="3573016"/>
            <a:ext cx="1452665" cy="1612628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BA889251-06F8-A17D-719F-2A897CCC0B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4153089"/>
            <a:ext cx="2882120" cy="2672333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C8148658-5785-9892-D011-C7FC9E6CAA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6136" y="1124744"/>
            <a:ext cx="2986609" cy="2896958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6044687-B83E-42CE-EED2-1317DA46F959}"/>
              </a:ext>
            </a:extLst>
          </p:cNvPr>
          <p:cNvSpPr txBox="1"/>
          <p:nvPr/>
        </p:nvSpPr>
        <p:spPr>
          <a:xfrm>
            <a:off x="5003440" y="226774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800" dirty="0"/>
              <a:t>B</a:t>
            </a:r>
            <a:r>
              <a:rPr kumimoji="1" lang="ja-JP" altLang="en-US" sz="1800" dirty="0"/>
              <a:t>中間子</a:t>
            </a:r>
            <a:endParaRPr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1D8B2A4-1240-B454-61BB-72933F0E95DA}"/>
              </a:ext>
            </a:extLst>
          </p:cNvPr>
          <p:cNvSpPr txBox="1"/>
          <p:nvPr/>
        </p:nvSpPr>
        <p:spPr>
          <a:xfrm>
            <a:off x="4886427" y="4194664"/>
            <a:ext cx="47862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dirty="0">
                <a:latin typeface="Symbol" panose="05050102010706020507" pitchFamily="18" charset="2"/>
                <a:sym typeface="Wingdings" panose="05000000000000000000" pitchFamily="2" charset="2"/>
              </a:rPr>
              <a:t>t</a:t>
            </a:r>
            <a:r>
              <a:rPr lang="ja-JP" altLang="en-US" sz="1800" dirty="0">
                <a:latin typeface="Symbol" panose="05050102010706020507" pitchFamily="18" charset="2"/>
                <a:sym typeface="Wingdings" panose="05000000000000000000" pitchFamily="2" charset="2"/>
              </a:rPr>
              <a:t>レプトン</a:t>
            </a:r>
            <a:endParaRPr lang="ja-JP" altLang="en-US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64DA2A7-092A-CC58-8456-307A7614F1C1}"/>
              </a:ext>
            </a:extLst>
          </p:cNvPr>
          <p:cNvSpPr txBox="1"/>
          <p:nvPr/>
        </p:nvSpPr>
        <p:spPr>
          <a:xfrm>
            <a:off x="3491880" y="2637076"/>
            <a:ext cx="136214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/>
              <a:t>2212.10095</a:t>
            </a:r>
            <a:endParaRPr lang="ja-JP" altLang="en-US" sz="14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B3D82F4-1B47-CDA1-8CF4-D28ED21F11A0}"/>
              </a:ext>
            </a:extLst>
          </p:cNvPr>
          <p:cNvSpPr txBox="1"/>
          <p:nvPr/>
        </p:nvSpPr>
        <p:spPr>
          <a:xfrm>
            <a:off x="3491880" y="1600200"/>
            <a:ext cx="10433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/>
              <a:t>1301.1105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581739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64FBA5-DB72-6E35-AEE8-CA10F8CB4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</a:t>
            </a:r>
            <a:r>
              <a:rPr kumimoji="1" lang="en-US" altLang="ja-JP" baseline="30000" dirty="0"/>
              <a:t>+</a:t>
            </a:r>
            <a:r>
              <a:rPr kumimoji="1" lang="en-US" altLang="ja-JP" dirty="0">
                <a:sym typeface="Wingdings" panose="05000000000000000000" pitchFamily="2" charset="2"/>
              </a:rPr>
              <a:t></a:t>
            </a:r>
            <a:r>
              <a:rPr kumimoji="1" lang="en-US" altLang="ja-JP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kumimoji="1" lang="en-US" altLang="ja-JP" baseline="30000" dirty="0" err="1"/>
              <a:t>+</a:t>
            </a:r>
            <a:r>
              <a:rPr kumimoji="1" lang="en-US" altLang="ja-JP" dirty="0" err="1">
                <a:sym typeface="Wingdings" panose="05000000000000000000" pitchFamily="2" charset="2"/>
              </a:rPr>
              <a:t>N</a:t>
            </a:r>
            <a:r>
              <a:rPr kumimoji="1" lang="en-US" altLang="ja-JP" dirty="0">
                <a:sym typeface="Wingdings" panose="05000000000000000000" pitchFamily="2" charset="2"/>
              </a:rPr>
              <a:t> at Belle II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926A56-3D4E-517E-3511-C2B23DDB59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/>
              <a:t>B</a:t>
            </a:r>
            <a:r>
              <a:rPr kumimoji="1" lang="en-US" altLang="ja-JP" sz="2400" baseline="30000" dirty="0"/>
              <a:t>+</a:t>
            </a:r>
            <a:r>
              <a:rPr kumimoji="1" lang="en-US" altLang="ja-JP" sz="2400" dirty="0">
                <a:sym typeface="Wingdings" panose="05000000000000000000" pitchFamily="2" charset="2"/>
              </a:rPr>
              <a:t></a:t>
            </a:r>
            <a:r>
              <a:rPr kumimoji="1" lang="en-US" altLang="ja-JP" sz="240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kumimoji="1" lang="en-US" altLang="ja-JP" sz="2400" baseline="30000" dirty="0" err="1"/>
              <a:t>+</a:t>
            </a:r>
            <a:r>
              <a:rPr kumimoji="1" lang="en-US" altLang="ja-JP" sz="2400" dirty="0" err="1">
                <a:sym typeface="Wingdings" panose="05000000000000000000" pitchFamily="2" charset="2"/>
              </a:rPr>
              <a:t>N</a:t>
            </a:r>
            <a:r>
              <a:rPr kumimoji="1" lang="en-US" altLang="ja-JP" sz="2400" dirty="0">
                <a:sym typeface="Wingdings" panose="05000000000000000000" pitchFamily="2" charset="2"/>
              </a:rPr>
              <a:t>, </a:t>
            </a:r>
            <a:r>
              <a:rPr kumimoji="1" lang="en-US" altLang="ja-JP" sz="2400" dirty="0" err="1">
                <a:sym typeface="Wingdings" panose="05000000000000000000" pitchFamily="2" charset="2"/>
              </a:rPr>
              <a:t>N</a:t>
            </a:r>
            <a:r>
              <a:rPr kumimoji="1" lang="en-US" altLang="ja-JP" sz="240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kumimoji="1" lang="en-US" altLang="ja-JP" sz="2400" baseline="30000" dirty="0" err="1"/>
              <a:t>+</a:t>
            </a:r>
            <a:r>
              <a:rPr kumimoji="1" lang="en-US" altLang="ja-JP" sz="2400" dirty="0" err="1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kumimoji="1" lang="en-US" altLang="ja-JP" sz="2400" baseline="30000" dirty="0"/>
              <a:t>-</a:t>
            </a:r>
            <a:endParaRPr kumimoji="1" lang="ja-JP" altLang="en-US" sz="2400" dirty="0"/>
          </a:p>
          <a:p>
            <a:r>
              <a:rPr kumimoji="1" lang="en-US" altLang="ja-JP" sz="2400" dirty="0"/>
              <a:t>N </a:t>
            </a:r>
            <a:r>
              <a:rPr kumimoji="1" lang="ja-JP" altLang="en-US" sz="2400" dirty="0"/>
              <a:t>は重いので </a:t>
            </a:r>
            <a:r>
              <a:rPr kumimoji="1" lang="en-US" altLang="ja-JP" sz="2400" dirty="0"/>
              <a:t>Helicity suppression </a:t>
            </a:r>
            <a:r>
              <a:rPr kumimoji="1" lang="ja-JP" altLang="en-US" sz="2400" dirty="0"/>
              <a:t>が緩和される</a:t>
            </a:r>
            <a:endParaRPr kumimoji="1" lang="en-US" altLang="ja-JP" sz="24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FB9F0C-2D6B-3D8E-06F0-42CBB8124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9DF9E65-13A0-2F63-1FB4-D648A21EC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33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AE8D1590-572E-674C-9BAA-DBFDB8686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2438985"/>
            <a:ext cx="4400991" cy="3802271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2D0F41D-5B82-047E-AB25-CD038B7557D6}"/>
              </a:ext>
            </a:extLst>
          </p:cNvPr>
          <p:cNvSpPr txBox="1"/>
          <p:nvPr/>
        </p:nvSpPr>
        <p:spPr>
          <a:xfrm>
            <a:off x="4211960" y="6148942"/>
            <a:ext cx="1681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Asaka</a:t>
            </a:r>
            <a:r>
              <a:rPr lang="en-US" altLang="ja-JP" dirty="0"/>
              <a:t>, Ishida 15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42466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49F0A2-316B-B73E-79C7-18170FFE8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Invisible Sterile Neutrino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E68E83-5532-AF89-9A41-30B9AF55F3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/>
              <a:t>崩壊しない場合 </a:t>
            </a:r>
            <a:r>
              <a:rPr kumimoji="1" lang="en-US" altLang="ja-JP" sz="2000" dirty="0"/>
              <a:t>N </a:t>
            </a:r>
            <a:r>
              <a:rPr kumimoji="1" lang="ja-JP" altLang="en-US" sz="2000" dirty="0"/>
              <a:t>は観測できない</a:t>
            </a:r>
            <a:endParaRPr kumimoji="1" lang="en-US" altLang="ja-JP" sz="2000" dirty="0"/>
          </a:p>
          <a:p>
            <a:pPr lvl="1"/>
            <a:r>
              <a:rPr lang="en-US" altLang="ja-JP" sz="1800" dirty="0"/>
              <a:t>B</a:t>
            </a:r>
            <a:r>
              <a:rPr lang="en-US" altLang="ja-JP" sz="1800" dirty="0">
                <a:sym typeface="Wingdings" panose="05000000000000000000" pitchFamily="2" charset="2"/>
              </a:rPr>
              <a:t>D(*) l N</a:t>
            </a:r>
          </a:p>
          <a:p>
            <a:pPr lvl="1"/>
            <a:r>
              <a:rPr lang="en-US" altLang="ja-JP" sz="1800" dirty="0">
                <a:sym typeface="Wingdings" panose="05000000000000000000" pitchFamily="2" charset="2"/>
              </a:rPr>
              <a:t>B</a:t>
            </a:r>
            <a:r>
              <a:rPr lang="en-US" altLang="ja-JP" sz="1800" baseline="30000" dirty="0">
                <a:sym typeface="Wingdings" panose="05000000000000000000" pitchFamily="2" charset="2"/>
              </a:rPr>
              <a:t>+</a:t>
            </a:r>
            <a:r>
              <a:rPr lang="en-US" altLang="ja-JP" sz="1800" dirty="0">
                <a:sym typeface="Wingdings" panose="05000000000000000000" pitchFamily="2" charset="2"/>
              </a:rPr>
              <a:t></a:t>
            </a:r>
            <a:r>
              <a:rPr lang="en-US" altLang="ja-JP" sz="180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altLang="ja-JP" sz="1800" baseline="30000" dirty="0" err="1">
                <a:sym typeface="Wingdings" panose="05000000000000000000" pitchFamily="2" charset="2"/>
              </a:rPr>
              <a:t>+</a:t>
            </a:r>
            <a:r>
              <a:rPr lang="en-US" altLang="ja-JP" sz="1800" dirty="0" err="1">
                <a:sym typeface="Wingdings" panose="05000000000000000000" pitchFamily="2" charset="2"/>
              </a:rPr>
              <a:t>N</a:t>
            </a:r>
          </a:p>
          <a:p>
            <a:r>
              <a:rPr kumimoji="1" lang="ja-JP" altLang="en-US" sz="2000" dirty="0"/>
              <a:t>逆側の</a:t>
            </a:r>
            <a:r>
              <a:rPr kumimoji="1" lang="en-US" altLang="ja-JP" sz="2000" dirty="0"/>
              <a:t>B</a:t>
            </a:r>
            <a:r>
              <a:rPr kumimoji="1" lang="ja-JP" altLang="en-US" sz="2000" dirty="0"/>
              <a:t>を </a:t>
            </a:r>
            <a:r>
              <a:rPr kumimoji="1" lang="en-US" altLang="ja-JP" sz="2000" dirty="0"/>
              <a:t>tag </a:t>
            </a:r>
            <a:r>
              <a:rPr kumimoji="1" lang="ja-JP" altLang="en-US" sz="2000" dirty="0"/>
              <a:t>して </a:t>
            </a:r>
            <a:r>
              <a:rPr kumimoji="1" lang="en-US" altLang="ja-JP" sz="2000" dirty="0"/>
              <a:t>Recoil mass </a:t>
            </a:r>
            <a:r>
              <a:rPr kumimoji="1" lang="ja-JP" altLang="en-US" sz="2000" dirty="0"/>
              <a:t>を測定</a:t>
            </a:r>
            <a:endParaRPr kumimoji="1" lang="en-US" altLang="ja-JP" sz="2000" dirty="0"/>
          </a:p>
          <a:p>
            <a:pPr lvl="1"/>
            <a:r>
              <a:rPr lang="en-US" altLang="ja-JP" sz="1800" dirty="0">
                <a:sym typeface="Wingdings" panose="05000000000000000000" pitchFamily="2" charset="2"/>
              </a:rPr>
              <a:t>FEI</a:t>
            </a:r>
            <a:r>
              <a:rPr lang="ja-JP" altLang="en-US" sz="1800" dirty="0">
                <a:sym typeface="Wingdings" panose="05000000000000000000" pitchFamily="2" charset="2"/>
              </a:rPr>
              <a:t>の </a:t>
            </a:r>
            <a:r>
              <a:rPr lang="en-US" altLang="ja-JP" sz="1800" dirty="0">
                <a:sym typeface="Wingdings" panose="05000000000000000000" pitchFamily="2" charset="2"/>
              </a:rPr>
              <a:t>efficiency (~0.3%)</a:t>
            </a:r>
            <a:r>
              <a:rPr lang="ja-JP" altLang="en-US" sz="1800" dirty="0">
                <a:sym typeface="Wingdings" panose="05000000000000000000" pitchFamily="2" charset="2"/>
              </a:rPr>
              <a:t>がかかる</a:t>
            </a:r>
            <a:endParaRPr lang="en-US" altLang="ja-JP" sz="1800" dirty="0">
              <a:sym typeface="Wingdings" panose="05000000000000000000" pitchFamily="2" charset="2"/>
            </a:endParaRPr>
          </a:p>
          <a:p>
            <a:pPr lvl="1"/>
            <a:r>
              <a:rPr lang="ja-JP" altLang="en-US" sz="1800" dirty="0">
                <a:sym typeface="Wingdings" panose="05000000000000000000" pitchFamily="2" charset="2"/>
              </a:rPr>
              <a:t>背景事象が多い</a:t>
            </a:r>
            <a:endParaRPr lang="en-US" altLang="ja-JP" sz="1800" dirty="0">
              <a:sym typeface="Wingdings" panose="05000000000000000000" pitchFamily="2" charset="2"/>
            </a:endParaRPr>
          </a:p>
          <a:p>
            <a:endParaRPr lang="en-US" altLang="ja-JP" sz="2000" dirty="0">
              <a:sym typeface="Wingdings" panose="05000000000000000000" pitchFamily="2" charset="2"/>
            </a:endParaRPr>
          </a:p>
          <a:p>
            <a:r>
              <a:rPr lang="ja-JP" altLang="en-US" sz="2000" dirty="0">
                <a:sym typeface="Wingdings" panose="05000000000000000000" pitchFamily="2" charset="2"/>
              </a:rPr>
              <a:t>生成しか見ないので </a:t>
            </a:r>
            <a:r>
              <a:rPr lang="en-US" altLang="ja-JP" sz="2000" dirty="0">
                <a:sym typeface="Wingdings" panose="05000000000000000000" pitchFamily="2" charset="2"/>
              </a:rPr>
              <a:t>mixing matrix element </a:t>
            </a:r>
            <a:r>
              <a:rPr lang="ja-JP" altLang="en-US" sz="2000" dirty="0">
                <a:sym typeface="Wingdings" panose="05000000000000000000" pitchFamily="2" charset="2"/>
              </a:rPr>
              <a:t>の</a:t>
            </a:r>
            <a:r>
              <a:rPr lang="en-US" altLang="ja-JP" sz="2000" dirty="0">
                <a:sym typeface="Wingdings" panose="05000000000000000000" pitchFamily="2" charset="2"/>
              </a:rPr>
              <a:t>2</a:t>
            </a:r>
            <a:r>
              <a:rPr lang="ja-JP" altLang="en-US" sz="2000" dirty="0">
                <a:sym typeface="Wingdings" panose="05000000000000000000" pitchFamily="2" charset="2"/>
              </a:rPr>
              <a:t>乗</a:t>
            </a:r>
            <a:r>
              <a:rPr lang="en-US" altLang="ja-JP" sz="2000" dirty="0">
                <a:sym typeface="Wingdings" panose="05000000000000000000" pitchFamily="2" charset="2"/>
              </a:rPr>
              <a:t>|U|</a:t>
            </a:r>
            <a:r>
              <a:rPr lang="en-US" altLang="ja-JP" sz="2000" baseline="30000" dirty="0">
                <a:sym typeface="Wingdings" panose="05000000000000000000" pitchFamily="2" charset="2"/>
              </a:rPr>
              <a:t>2</a:t>
            </a:r>
            <a:r>
              <a:rPr lang="ja-JP" altLang="en-US" sz="2000" dirty="0">
                <a:sym typeface="Wingdings" panose="05000000000000000000" pitchFamily="2" charset="2"/>
              </a:rPr>
              <a:t>に制限</a:t>
            </a:r>
            <a:endParaRPr kumimoji="1" lang="en-US" altLang="ja-JP" sz="20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4BE51B4-43BE-8CA3-6E6D-69EE88322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F1EB679-49D6-99B2-14BD-73FA0775B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8783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4FADA0-A4E2-2EDC-D845-7CA4837BD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23808D-0F77-3EB5-F584-720C4EFA81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/>
              <a:t>Belle II </a:t>
            </a:r>
            <a:r>
              <a:rPr kumimoji="1" lang="ja-JP" altLang="en-US" sz="2400" dirty="0"/>
              <a:t>ではフレーバーの物理以外にも、軽い新粒子探索が可能である。</a:t>
            </a:r>
            <a:endParaRPr kumimoji="1" lang="en-US" altLang="ja-JP" sz="2400" dirty="0"/>
          </a:p>
          <a:p>
            <a:endParaRPr kumimoji="1" lang="en-US" altLang="ja-JP" sz="2400" dirty="0"/>
          </a:p>
          <a:p>
            <a:r>
              <a:rPr kumimoji="1" lang="en-US" altLang="ja-JP" sz="2400" dirty="0"/>
              <a:t>Dark sector mediator </a:t>
            </a:r>
            <a:r>
              <a:rPr kumimoji="1" lang="ja-JP" altLang="en-US" sz="2400" dirty="0"/>
              <a:t>探索では暗黒物質に崩壊する場合も探索出来る。</a:t>
            </a:r>
            <a:endParaRPr lang="en-US" altLang="ja-JP" sz="2400" dirty="0"/>
          </a:p>
          <a:p>
            <a:endParaRPr kumimoji="1" lang="en-US" altLang="ja-JP" sz="2400" dirty="0"/>
          </a:p>
          <a:p>
            <a:r>
              <a:rPr kumimoji="1" lang="ja-JP" altLang="en-US" sz="2400" dirty="0"/>
              <a:t>今回説明できませんでしたが、</a:t>
            </a:r>
            <a:r>
              <a:rPr kumimoji="1" lang="en-US" altLang="ja-JP" sz="2400" dirty="0"/>
              <a:t>inelastic dark matter </a:t>
            </a:r>
            <a:r>
              <a:rPr kumimoji="1" lang="ja-JP" altLang="en-US" sz="2400" dirty="0"/>
              <a:t>や </a:t>
            </a:r>
            <a:r>
              <a:rPr kumimoji="1" lang="en-US" altLang="ja-JP" sz="2400" dirty="0"/>
              <a:t>ATOMKI X17 </a:t>
            </a:r>
            <a:r>
              <a:rPr kumimoji="1" lang="ja-JP" altLang="en-US" sz="2400" dirty="0"/>
              <a:t>なども探しています</a:t>
            </a:r>
            <a:endParaRPr kumimoji="1" lang="en-US" altLang="ja-JP" sz="2400" dirty="0"/>
          </a:p>
          <a:p>
            <a:endParaRPr lang="en-US" altLang="ja-JP" sz="2400" dirty="0"/>
          </a:p>
          <a:p>
            <a:r>
              <a:rPr kumimoji="1" lang="ja-JP" altLang="en-US" sz="2400" dirty="0"/>
              <a:t>新しい模型がありましたら教えてください。</a:t>
            </a:r>
            <a:endParaRPr kumimoji="1" lang="en-US" altLang="ja-JP" sz="2400" dirty="0"/>
          </a:p>
          <a:p>
            <a:endParaRPr lang="en-US" altLang="ja-JP" sz="24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EC4DF28-9844-BA5E-A0CF-BB5E1EFBE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5572CC9-F60E-2A24-EFA4-676199CE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09062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4295E2-9AC8-6384-9788-CA3AA9E85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backup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0AAB33-69AB-C7D9-4739-8AA94E126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1CD1F4-8CDF-CC87-464B-40C126CE8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29D74E2-EB16-19A0-51E1-583863D1E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69037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C8B3DC-B77C-7E99-FD23-1752CD644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P5 HEPAP</a:t>
            </a:r>
            <a:endParaRPr kumimoji="1" lang="ja-JP" altLang="en-US" dirty="0"/>
          </a:p>
        </p:txBody>
      </p:sp>
      <p:pic>
        <p:nvPicPr>
          <p:cNvPr id="7" name="コンテンツ プレースホルダー 6">
            <a:extLst>
              <a:ext uri="{FF2B5EF4-FFF2-40B4-BE49-F238E27FC236}">
                <a16:creationId xmlns:a16="http://schemas.microsoft.com/office/drawing/2014/main" id="{2CDB1A91-3F88-CDD2-E4B2-1F26DD8D24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94" y="1916832"/>
            <a:ext cx="3816599" cy="4941168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28D047-966E-1B6A-BCE6-99D5B0D30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FDCC63D-CB79-1718-D803-468D9C515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37</a:t>
            </a:fld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9DB0BC73-0FC6-60C0-B879-11C8CD3643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599" y="1929794"/>
            <a:ext cx="3816599" cy="4941167"/>
          </a:xfrm>
          <a:prstGeom prst="rect">
            <a:avLst/>
          </a:prstGeom>
        </p:spPr>
      </p:pic>
      <p:sp>
        <p:nvSpPr>
          <p:cNvPr id="10" name="矢印: 右 9">
            <a:extLst>
              <a:ext uri="{FF2B5EF4-FFF2-40B4-BE49-F238E27FC236}">
                <a16:creationId xmlns:a16="http://schemas.microsoft.com/office/drawing/2014/main" id="{CFDFB738-76C0-50E3-E13D-A838DF881F2D}"/>
              </a:ext>
            </a:extLst>
          </p:cNvPr>
          <p:cNvSpPr/>
          <p:nvPr/>
        </p:nvSpPr>
        <p:spPr>
          <a:xfrm>
            <a:off x="453914" y="3320988"/>
            <a:ext cx="611560" cy="216024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78D11581-3D67-A507-3011-5AB1E00A9E98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000" dirty="0"/>
              <a:t>アメリカは </a:t>
            </a:r>
            <a:r>
              <a:rPr lang="en-US" altLang="ja-JP" sz="2000" dirty="0"/>
              <a:t>Belle II </a:t>
            </a:r>
            <a:r>
              <a:rPr lang="ja-JP" altLang="en-US" sz="2000" dirty="0"/>
              <a:t>を強力にサポート（将来の </a:t>
            </a:r>
            <a:r>
              <a:rPr lang="en-US" altLang="ja-JP" sz="2000" dirty="0"/>
              <a:t>Higgs factory</a:t>
            </a:r>
            <a:r>
              <a:rPr lang="ja-JP" altLang="en-US" sz="2000" dirty="0"/>
              <a:t>も）</a:t>
            </a:r>
          </a:p>
        </p:txBody>
      </p:sp>
      <p:sp>
        <p:nvSpPr>
          <p:cNvPr id="12" name="矢印: 右 11">
            <a:extLst>
              <a:ext uri="{FF2B5EF4-FFF2-40B4-BE49-F238E27FC236}">
                <a16:creationId xmlns:a16="http://schemas.microsoft.com/office/drawing/2014/main" id="{D0FF015B-0510-940A-41BE-133721830C18}"/>
              </a:ext>
            </a:extLst>
          </p:cNvPr>
          <p:cNvSpPr/>
          <p:nvPr/>
        </p:nvSpPr>
        <p:spPr>
          <a:xfrm>
            <a:off x="4532574" y="3104964"/>
            <a:ext cx="611560" cy="216024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3283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970437-32B6-EC62-E1AB-53FDD050D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Dark Photon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41DA498-1155-EDDD-28D5-2BD949279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Belle II </a:t>
            </a:r>
            <a:r>
              <a:rPr kumimoji="1" lang="ja-JP" altLang="en-US" dirty="0"/>
              <a:t>での探索結果はまだ出ていない</a:t>
            </a:r>
            <a:endParaRPr kumimoji="1" lang="en-US" altLang="ja-JP" dirty="0"/>
          </a:p>
          <a:p>
            <a:pPr lvl="1"/>
            <a:r>
              <a:rPr lang="en-US" altLang="ja-JP" dirty="0"/>
              <a:t>Belle, Babar </a:t>
            </a:r>
            <a:r>
              <a:rPr lang="ja-JP" altLang="en-US" dirty="0"/>
              <a:t>の制限が強いので。</a:t>
            </a:r>
            <a:endParaRPr kumimoji="1"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48C6D1-312F-2FF0-B861-A995E65A6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D43D606-F68A-AB7F-BAC8-527B5E26D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2824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B0EFEE-0EC6-B6B7-578A-1B74B63C0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Dark Photon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5BF3EA-28F7-DE57-8CDE-78AC16C5FA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/>
              <a:t>U(1) gauge boson </a:t>
            </a:r>
            <a:r>
              <a:rPr kumimoji="1" lang="ja-JP" altLang="en-US" sz="2400" dirty="0"/>
              <a:t>の </a:t>
            </a:r>
            <a:r>
              <a:rPr kumimoji="1" lang="en-US" altLang="ja-JP" sz="2400" dirty="0"/>
              <a:t>kinetic mixing </a:t>
            </a:r>
            <a:r>
              <a:rPr kumimoji="1" lang="ja-JP" altLang="en-US" sz="2400" dirty="0"/>
              <a:t>は禁止されていない。</a:t>
            </a:r>
            <a:endParaRPr kumimoji="1" lang="en-US" altLang="ja-JP" sz="2400" dirty="0"/>
          </a:p>
          <a:p>
            <a:r>
              <a:rPr kumimoji="1" lang="ja-JP" altLang="en-US" sz="2400" dirty="0"/>
              <a:t>光子が </a:t>
            </a:r>
            <a:r>
              <a:rPr kumimoji="1" lang="en-US" altLang="ja-JP" sz="2400" dirty="0"/>
              <a:t>dark photon A’ </a:t>
            </a:r>
            <a:r>
              <a:rPr kumimoji="1" lang="ja-JP" altLang="en-US" sz="2400" dirty="0"/>
              <a:t>に転換することが可能である。</a:t>
            </a:r>
            <a:endParaRPr kumimoji="1" lang="en-US" altLang="ja-JP" sz="2400" dirty="0"/>
          </a:p>
          <a:p>
            <a:r>
              <a:rPr lang="en-US" altLang="ja-JP" sz="2400" dirty="0"/>
              <a:t>Dark photon </a:t>
            </a:r>
            <a:r>
              <a:rPr lang="ja-JP" altLang="en-US" sz="2400" dirty="0"/>
              <a:t>は</a:t>
            </a:r>
            <a:endParaRPr lang="en-US" altLang="ja-JP" sz="2400" dirty="0"/>
          </a:p>
          <a:p>
            <a:pPr lvl="1"/>
            <a:r>
              <a:rPr kumimoji="1" lang="en-US" altLang="ja-JP" sz="2000" dirty="0"/>
              <a:t>Invisible : dark matter </a:t>
            </a:r>
            <a:r>
              <a:rPr kumimoji="1" lang="ja-JP" altLang="en-US" sz="2000" dirty="0"/>
              <a:t>に崩壊 </a:t>
            </a:r>
            <a:r>
              <a:rPr kumimoji="1" lang="en-US" altLang="ja-JP" sz="2000" dirty="0"/>
              <a:t>(m</a:t>
            </a:r>
            <a:r>
              <a:rPr kumimoji="1" lang="en-US" altLang="ja-JP" sz="2000" baseline="-25000" dirty="0"/>
              <a:t>A’</a:t>
            </a:r>
            <a:r>
              <a:rPr kumimoji="1" lang="en-US" altLang="ja-JP" sz="2000" dirty="0"/>
              <a:t> &gt; 2m</a:t>
            </a:r>
            <a:r>
              <a:rPr kumimoji="1" lang="en-US" altLang="ja-JP" sz="2000" baseline="-25000" dirty="0"/>
              <a:t>DM</a:t>
            </a:r>
            <a:r>
              <a:rPr kumimoji="1" lang="en-US" altLang="ja-JP" sz="2000" dirty="0"/>
              <a:t>), </a:t>
            </a:r>
            <a:r>
              <a:rPr kumimoji="1" lang="ja-JP" altLang="en-US" sz="2000" dirty="0"/>
              <a:t>結合定数</a:t>
            </a:r>
            <a:r>
              <a:rPr kumimoji="1" lang="en-US" altLang="ja-JP" sz="2000" dirty="0"/>
              <a:t> </a:t>
            </a:r>
            <a:r>
              <a:rPr kumimoji="1" lang="en-US" altLang="ja-JP" sz="2000" dirty="0" err="1">
                <a:solidFill>
                  <a:srgbClr val="00B0F0"/>
                </a:solidFill>
                <a:latin typeface="Symbol" panose="05050102010706020507" pitchFamily="18" charset="2"/>
              </a:rPr>
              <a:t>a</a:t>
            </a:r>
            <a:r>
              <a:rPr kumimoji="1" lang="en-US" altLang="ja-JP" sz="2000" baseline="-25000" dirty="0" err="1">
                <a:solidFill>
                  <a:srgbClr val="00B0F0"/>
                </a:solidFill>
              </a:rPr>
              <a:t>D</a:t>
            </a:r>
            <a:endParaRPr kumimoji="1" lang="en-US" altLang="ja-JP" sz="2000" baseline="-25000" dirty="0">
              <a:solidFill>
                <a:srgbClr val="00B0F0"/>
              </a:solidFill>
            </a:endParaRPr>
          </a:p>
          <a:p>
            <a:pPr lvl="1"/>
            <a:r>
              <a:rPr lang="en-US" altLang="ja-JP" sz="2000" dirty="0"/>
              <a:t>Visible : SM </a:t>
            </a:r>
            <a:r>
              <a:rPr lang="ja-JP" altLang="en-US" sz="2000" dirty="0"/>
              <a:t>粒子に崩壊</a:t>
            </a:r>
            <a:r>
              <a:rPr kumimoji="1" lang="en-US" altLang="ja-JP" sz="2000" dirty="0"/>
              <a:t>(m</a:t>
            </a:r>
            <a:r>
              <a:rPr kumimoji="1" lang="en-US" altLang="ja-JP" sz="2000" baseline="-25000" dirty="0"/>
              <a:t>A’</a:t>
            </a:r>
            <a:r>
              <a:rPr kumimoji="1" lang="en-US" altLang="ja-JP" sz="2000" dirty="0"/>
              <a:t> &lt; 2m</a:t>
            </a:r>
            <a:r>
              <a:rPr kumimoji="1" lang="en-US" altLang="ja-JP" sz="2000" baseline="-25000" dirty="0"/>
              <a:t>DM</a:t>
            </a:r>
            <a:r>
              <a:rPr kumimoji="1" lang="en-US" altLang="ja-JP" sz="2000" dirty="0"/>
              <a:t>), </a:t>
            </a:r>
            <a:r>
              <a:rPr kumimoji="1" lang="ja-JP" altLang="en-US" sz="2000" dirty="0"/>
              <a:t>結合定数</a:t>
            </a:r>
            <a:r>
              <a:rPr kumimoji="1" lang="en-US" altLang="ja-JP" sz="2000" dirty="0">
                <a:latin typeface="Symbol" panose="05050102010706020507" pitchFamily="18" charset="2"/>
              </a:rPr>
              <a:t> </a:t>
            </a:r>
            <a:r>
              <a:rPr kumimoji="1" lang="en-US" altLang="ja-JP" sz="2000" dirty="0">
                <a:solidFill>
                  <a:srgbClr val="00B0F0"/>
                </a:solidFill>
                <a:latin typeface="Symbol" panose="05050102010706020507" pitchFamily="18" charset="2"/>
              </a:rPr>
              <a:t>e</a:t>
            </a:r>
            <a:r>
              <a:rPr kumimoji="1" lang="en-US" altLang="ja-JP" sz="2000" baseline="30000" dirty="0">
                <a:solidFill>
                  <a:srgbClr val="00B0F0"/>
                </a:solidFill>
                <a:latin typeface="Symbol" panose="05050102010706020507" pitchFamily="18" charset="2"/>
              </a:rPr>
              <a:t>2</a:t>
            </a:r>
            <a:r>
              <a:rPr kumimoji="1" lang="en-US" altLang="ja-JP" sz="2000" dirty="0">
                <a:solidFill>
                  <a:srgbClr val="00B0F0"/>
                </a:solidFill>
                <a:latin typeface="Symbol" panose="05050102010706020507" pitchFamily="18" charset="2"/>
              </a:rPr>
              <a:t>a</a:t>
            </a:r>
            <a:r>
              <a:rPr kumimoji="1" lang="en-US" altLang="ja-JP" sz="2000" baseline="-25000" dirty="0">
                <a:solidFill>
                  <a:srgbClr val="00B0F0"/>
                </a:solidFill>
              </a:rPr>
              <a:t>EM</a:t>
            </a:r>
            <a:endParaRPr kumimoji="1" lang="ja-JP" altLang="en-US" sz="2000" dirty="0">
              <a:solidFill>
                <a:srgbClr val="00B0F0"/>
              </a:solidFill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49B98F-8C4F-54DD-29D4-8A594957D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D4C6CD8-3F3E-62C8-EA9F-29B5392BD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A9EA39D-A624-8566-74F4-55589A2600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4123929"/>
            <a:ext cx="3348522" cy="200223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D9514F5-2914-61C7-459C-342BBAE492EB}"/>
              </a:ext>
            </a:extLst>
          </p:cNvPr>
          <p:cNvSpPr txBox="1"/>
          <p:nvPr/>
        </p:nvSpPr>
        <p:spPr>
          <a:xfrm>
            <a:off x="6444208" y="3678515"/>
            <a:ext cx="1976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一般に</a:t>
            </a:r>
            <a:r>
              <a:rPr kumimoji="1" lang="en-US" altLang="ja-JP" sz="1800" dirty="0" err="1">
                <a:solidFill>
                  <a:srgbClr val="00B0F0"/>
                </a:solidFill>
                <a:latin typeface="Symbol" panose="05050102010706020507" pitchFamily="18" charset="2"/>
              </a:rPr>
              <a:t>a</a:t>
            </a:r>
            <a:r>
              <a:rPr kumimoji="1" lang="en-US" altLang="ja-JP" sz="1800" baseline="-25000" dirty="0" err="1">
                <a:solidFill>
                  <a:srgbClr val="00B0F0"/>
                </a:solidFill>
              </a:rPr>
              <a:t>D</a:t>
            </a:r>
            <a:r>
              <a:rPr kumimoji="1" lang="en-US" altLang="ja-JP" sz="1800" dirty="0">
                <a:solidFill>
                  <a:srgbClr val="00B0F0"/>
                </a:solidFill>
              </a:rPr>
              <a:t>&gt;&gt;</a:t>
            </a:r>
            <a:r>
              <a:rPr kumimoji="1" lang="en-US" altLang="ja-JP" sz="1800" dirty="0">
                <a:solidFill>
                  <a:srgbClr val="00B0F0"/>
                </a:solidFill>
                <a:latin typeface="Symbol" panose="05050102010706020507" pitchFamily="18" charset="2"/>
              </a:rPr>
              <a:t> e</a:t>
            </a:r>
            <a:r>
              <a:rPr kumimoji="1" lang="en-US" altLang="ja-JP" sz="1800" baseline="30000" dirty="0">
                <a:solidFill>
                  <a:srgbClr val="00B0F0"/>
                </a:solidFill>
                <a:latin typeface="Symbol" panose="05050102010706020507" pitchFamily="18" charset="2"/>
              </a:rPr>
              <a:t>2</a:t>
            </a:r>
            <a:r>
              <a:rPr kumimoji="1" lang="en-US" altLang="ja-JP" sz="1800" dirty="0">
                <a:solidFill>
                  <a:srgbClr val="00B0F0"/>
                </a:solidFill>
                <a:latin typeface="Symbol" panose="05050102010706020507" pitchFamily="18" charset="2"/>
              </a:rPr>
              <a:t>a</a:t>
            </a:r>
            <a:r>
              <a:rPr kumimoji="1" lang="en-US" altLang="ja-JP" sz="1800" baseline="-25000" dirty="0">
                <a:solidFill>
                  <a:srgbClr val="00B0F0"/>
                </a:solidFill>
              </a:rPr>
              <a:t>EM</a:t>
            </a:r>
            <a:r>
              <a:rPr kumimoji="1" lang="ja-JP" altLang="en-US" dirty="0"/>
              <a:t> 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272BD522-3EC8-BB52-B370-7B58FC982D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4930318"/>
            <a:ext cx="2288097" cy="873959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6360FF-3807-85AC-BC11-4E41AB5FB1F8}"/>
              </a:ext>
            </a:extLst>
          </p:cNvPr>
          <p:cNvSpPr txBox="1"/>
          <p:nvPr/>
        </p:nvSpPr>
        <p:spPr>
          <a:xfrm>
            <a:off x="3215466" y="6170225"/>
            <a:ext cx="14830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/>
              <a:t>下村さん </a:t>
            </a:r>
            <a:r>
              <a:rPr kumimoji="1" lang="en-US" altLang="ja-JP" sz="1200" dirty="0"/>
              <a:t>FPWS2019</a:t>
            </a:r>
          </a:p>
          <a:p>
            <a:r>
              <a:rPr kumimoji="1" lang="ja-JP" altLang="en-US" sz="1200" dirty="0"/>
              <a:t>他のスライドでも</a:t>
            </a:r>
          </a:p>
        </p:txBody>
      </p:sp>
    </p:spTree>
    <p:extLst>
      <p:ext uri="{BB962C8B-B14F-4D97-AF65-F5344CB8AC3E}">
        <p14:creationId xmlns:p14="http://schemas.microsoft.com/office/powerpoint/2010/main" val="2630831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CC87F1-6B53-7E31-2156-6E96E39BD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Dark photon </a:t>
            </a:r>
            <a:r>
              <a:rPr kumimoji="1" lang="ja-JP" altLang="en-US" dirty="0"/>
              <a:t>の生成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53E91B-C07D-0BE5-1A8E-41267F05BA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>
                <a:latin typeface="Symbol" panose="05050102010706020507" pitchFamily="18" charset="2"/>
              </a:rPr>
              <a:t>e</a:t>
            </a:r>
            <a:r>
              <a:rPr kumimoji="1" lang="en-US" altLang="ja-JP" sz="2400" dirty="0"/>
              <a:t>=10</a:t>
            </a:r>
            <a:r>
              <a:rPr kumimoji="1" lang="en-US" altLang="ja-JP" sz="2400" baseline="30000" dirty="0"/>
              <a:t>-3</a:t>
            </a:r>
            <a:r>
              <a:rPr kumimoji="1" lang="en-US" altLang="ja-JP" sz="2400" dirty="0"/>
              <a:t> </a:t>
            </a:r>
            <a:r>
              <a:rPr kumimoji="1" lang="ja-JP" altLang="en-US" sz="2400" dirty="0"/>
              <a:t>とすると </a:t>
            </a:r>
            <a:r>
              <a:rPr kumimoji="1" lang="en-US" altLang="ja-JP" sz="2400" dirty="0"/>
              <a:t>1GeV A’ </a:t>
            </a:r>
            <a:r>
              <a:rPr kumimoji="1" lang="ja-JP" altLang="en-US" sz="2400" dirty="0"/>
              <a:t>で </a:t>
            </a:r>
            <a:r>
              <a:rPr lang="en-US" altLang="ja-JP" sz="2400" dirty="0"/>
              <a:t>5</a:t>
            </a:r>
            <a:r>
              <a:rPr kumimoji="1" lang="en-US" altLang="ja-JP" sz="2400" dirty="0"/>
              <a:t>fb</a:t>
            </a:r>
            <a:r>
              <a:rPr kumimoji="1" lang="en-US" altLang="ja-JP" sz="2400" baseline="30000" dirty="0"/>
              <a:t>-1</a:t>
            </a:r>
          </a:p>
          <a:p>
            <a:endParaRPr kumimoji="1" lang="ja-JP" altLang="en-US" sz="24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68AC4F-B64B-A1B2-F93B-6D8CF3EC4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14E32E9-F2E0-649A-ED03-E7FF0AD2B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27AEA61-8265-38F8-ABE4-6FA05616A2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240" y="2997081"/>
            <a:ext cx="4355976" cy="3244176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4A6F14-99EB-43E2-9BAA-790386002C92}"/>
              </a:ext>
            </a:extLst>
          </p:cNvPr>
          <p:cNvSpPr txBox="1"/>
          <p:nvPr/>
        </p:nvSpPr>
        <p:spPr>
          <a:xfrm>
            <a:off x="2555776" y="4434503"/>
            <a:ext cx="5943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800" dirty="0">
                <a:solidFill>
                  <a:srgbClr val="FF66FF"/>
                </a:solidFill>
                <a:latin typeface="Symbol" panose="05050102010706020507" pitchFamily="18" charset="2"/>
              </a:rPr>
              <a:t>e=1</a:t>
            </a:r>
            <a:endParaRPr lang="ja-JP" altLang="en-US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DCA843DD-75FA-F6C7-5EEE-68CAD8F1A2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3356992"/>
            <a:ext cx="3225093" cy="270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979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24A5F3-7AD6-918B-F7C9-F08486747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4400" dirty="0"/>
              <a:t>Invisible Dark Photon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6E2177-6A8E-0B07-D524-BB7C85CD7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終状態は光子</a:t>
            </a:r>
            <a:r>
              <a:rPr kumimoji="1" lang="en-US" altLang="ja-JP" sz="2400" dirty="0"/>
              <a:t>1</a:t>
            </a:r>
            <a:r>
              <a:rPr kumimoji="1" lang="ja-JP" altLang="en-US" sz="2400" dirty="0"/>
              <a:t>つ</a:t>
            </a:r>
            <a:endParaRPr kumimoji="1" lang="en-US" altLang="ja-JP" sz="2400" dirty="0"/>
          </a:p>
          <a:p>
            <a:pPr lvl="1"/>
            <a:r>
              <a:rPr kumimoji="1" lang="en-US" altLang="ja-JP" sz="2000" dirty="0"/>
              <a:t>Trigger : ECL total energy &gt;1GeV</a:t>
            </a:r>
          </a:p>
          <a:p>
            <a:r>
              <a:rPr kumimoji="1" lang="ja-JP" altLang="en-US" sz="2400" dirty="0"/>
              <a:t>背景事象</a:t>
            </a:r>
            <a:endParaRPr kumimoji="1" lang="en-US" altLang="ja-JP" sz="2400" dirty="0"/>
          </a:p>
          <a:p>
            <a:pPr lvl="1"/>
            <a:r>
              <a:rPr lang="en-US" altLang="ja-JP" sz="2000" dirty="0" err="1">
                <a:solidFill>
                  <a:srgbClr val="00B0F0"/>
                </a:solidFill>
              </a:rPr>
              <a:t>e</a:t>
            </a:r>
            <a:r>
              <a:rPr lang="en-US" altLang="ja-JP" sz="2000" baseline="30000" dirty="0" err="1">
                <a:solidFill>
                  <a:srgbClr val="00B0F0"/>
                </a:solidFill>
              </a:rPr>
              <a:t>+</a:t>
            </a:r>
            <a:r>
              <a:rPr lang="en-US" altLang="ja-JP" sz="2000" dirty="0" err="1">
                <a:solidFill>
                  <a:srgbClr val="00B0F0"/>
                </a:solidFill>
              </a:rPr>
              <a:t>e</a:t>
            </a:r>
            <a:r>
              <a:rPr lang="en-US" altLang="ja-JP" sz="2000" baseline="30000" dirty="0">
                <a:solidFill>
                  <a:srgbClr val="00B0F0"/>
                </a:solidFill>
              </a:rPr>
              <a:t>-</a:t>
            </a:r>
            <a:r>
              <a:rPr lang="en-US" altLang="ja-JP" sz="2000" dirty="0">
                <a:solidFill>
                  <a:srgbClr val="00B0F0"/>
                </a:solidFill>
                <a:sym typeface="Wingdings" panose="05000000000000000000" pitchFamily="2" charset="2"/>
              </a:rPr>
              <a:t></a:t>
            </a:r>
            <a:r>
              <a:rPr lang="en-US" altLang="ja-JP" sz="2000" dirty="0">
                <a:solidFill>
                  <a:srgbClr val="00B0F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gg(g)</a:t>
            </a:r>
          </a:p>
          <a:p>
            <a:pPr lvl="1"/>
            <a:r>
              <a:rPr lang="en-US" altLang="ja-JP" sz="2000" dirty="0"/>
              <a:t>Cosmic</a:t>
            </a:r>
          </a:p>
          <a:p>
            <a:pPr lvl="1"/>
            <a:r>
              <a:rPr kumimoji="1" lang="en-US" altLang="ja-JP" sz="2000" dirty="0"/>
              <a:t>Single beam background</a:t>
            </a:r>
          </a:p>
          <a:p>
            <a:r>
              <a:rPr kumimoji="1" lang="ja-JP" altLang="en-US" sz="2400" dirty="0"/>
              <a:t>制限</a:t>
            </a:r>
            <a:endParaRPr kumimoji="1" lang="en-US" altLang="ja-JP" sz="2400" dirty="0"/>
          </a:p>
          <a:p>
            <a:pPr lvl="1"/>
            <a:r>
              <a:rPr kumimoji="1" lang="en-US" altLang="ja-JP" sz="2000" dirty="0">
                <a:latin typeface="Symbol" panose="05050102010706020507" pitchFamily="18" charset="2"/>
              </a:rPr>
              <a:t>e</a:t>
            </a:r>
            <a:r>
              <a:rPr kumimoji="1" lang="en-US" altLang="ja-JP" sz="2000" dirty="0"/>
              <a:t>~&lt;3x10</a:t>
            </a:r>
            <a:r>
              <a:rPr kumimoji="1" lang="en-US" altLang="ja-JP" sz="2000" baseline="30000" dirty="0"/>
              <a:t>-4</a:t>
            </a:r>
            <a:r>
              <a:rPr kumimoji="1" lang="en-US" altLang="ja-JP" sz="2000" dirty="0"/>
              <a:t> with 20fb</a:t>
            </a:r>
            <a:r>
              <a:rPr kumimoji="1" lang="en-US" altLang="ja-JP" sz="2000" baseline="30000" dirty="0"/>
              <a:t>-1</a:t>
            </a:r>
          </a:p>
          <a:p>
            <a:pPr lvl="1"/>
            <a:r>
              <a:rPr kumimoji="1" lang="en-US" altLang="ja-JP" sz="2000" dirty="0">
                <a:solidFill>
                  <a:srgbClr val="FF0000"/>
                </a:solidFill>
                <a:latin typeface="Symbol" panose="05050102010706020507" pitchFamily="18" charset="2"/>
              </a:rPr>
              <a:t>e</a:t>
            </a:r>
            <a:r>
              <a:rPr kumimoji="1" lang="en-US" altLang="ja-JP" sz="2000" dirty="0">
                <a:solidFill>
                  <a:srgbClr val="FF0000"/>
                </a:solidFill>
              </a:rPr>
              <a:t>~&lt;4x10</a:t>
            </a:r>
            <a:r>
              <a:rPr kumimoji="1" lang="en-US" altLang="ja-JP" sz="2000" baseline="30000" dirty="0">
                <a:solidFill>
                  <a:srgbClr val="FF0000"/>
                </a:solidFill>
              </a:rPr>
              <a:t>-5</a:t>
            </a:r>
            <a:r>
              <a:rPr kumimoji="1" lang="en-US" altLang="ja-JP" sz="2000" dirty="0">
                <a:solidFill>
                  <a:srgbClr val="FF0000"/>
                </a:solidFill>
              </a:rPr>
              <a:t> with 50ab</a:t>
            </a:r>
            <a:r>
              <a:rPr kumimoji="1" lang="en-US" altLang="ja-JP" sz="2000" baseline="30000" dirty="0">
                <a:solidFill>
                  <a:srgbClr val="FF0000"/>
                </a:solidFill>
              </a:rPr>
              <a:t>-1</a:t>
            </a:r>
            <a:endParaRPr kumimoji="1" lang="en-US" altLang="ja-JP" sz="2000" dirty="0">
              <a:solidFill>
                <a:srgbClr val="FF0000"/>
              </a:solidFill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2A43B5-95F2-8EA1-3198-F0A3193ED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98866E-54A4-5274-6F46-F303274F2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A49CEFF-BC12-FB89-0319-78B9387251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1370013"/>
            <a:ext cx="3203848" cy="228421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A48064AF-DD55-E660-4831-0635549CFC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159" y="3983921"/>
            <a:ext cx="3468216" cy="2372429"/>
          </a:xfrm>
          <a:prstGeom prst="rect">
            <a:avLst/>
          </a:prstGeom>
        </p:spPr>
      </p:pic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0C26701-95B8-15A7-1664-6E71BC1AC0D6}"/>
              </a:ext>
            </a:extLst>
          </p:cNvPr>
          <p:cNvCxnSpPr>
            <a:cxnSpLocks/>
          </p:cNvCxnSpPr>
          <p:nvPr/>
        </p:nvCxnSpPr>
        <p:spPr>
          <a:xfrm>
            <a:off x="5796136" y="5661248"/>
            <a:ext cx="244827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3140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1097AD-3EE1-2DCC-CA35-7C69AEE2F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Visible Dark Photon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58E8D3-46ED-78FB-ADF2-6BACB5CC2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終状態は光子と </a:t>
            </a:r>
            <a:r>
              <a:rPr kumimoji="1" lang="en-US" altLang="ja-JP" sz="2400" dirty="0"/>
              <a:t>dilepton</a:t>
            </a:r>
          </a:p>
          <a:p>
            <a:pPr lvl="1"/>
            <a:r>
              <a:rPr kumimoji="1" lang="en-US" altLang="ja-JP" sz="2000" dirty="0"/>
              <a:t>Trigger</a:t>
            </a:r>
          </a:p>
          <a:p>
            <a:pPr lvl="2"/>
            <a:r>
              <a:rPr kumimoji="1" lang="en-US" altLang="ja-JP" sz="1600" dirty="0"/>
              <a:t>hie or two track trigger</a:t>
            </a:r>
          </a:p>
          <a:p>
            <a:pPr lvl="2"/>
            <a:r>
              <a:rPr lang="en-US" altLang="ja-JP" sz="1600" dirty="0"/>
              <a:t>Special trigger for low mass A’</a:t>
            </a:r>
            <a:endParaRPr kumimoji="1" lang="en-US" altLang="ja-JP" sz="1600" dirty="0"/>
          </a:p>
          <a:p>
            <a:r>
              <a:rPr kumimoji="1" lang="en-US" altLang="ja-JP" sz="2400" dirty="0"/>
              <a:t>Signature</a:t>
            </a:r>
          </a:p>
          <a:p>
            <a:pPr lvl="1"/>
            <a:r>
              <a:rPr lang="en-US" altLang="ja-JP" sz="2000" dirty="0" err="1"/>
              <a:t>e</a:t>
            </a:r>
            <a:r>
              <a:rPr lang="en-US" altLang="ja-JP" sz="2000" baseline="30000" dirty="0" err="1"/>
              <a:t>+</a:t>
            </a:r>
            <a:r>
              <a:rPr lang="en-US" altLang="ja-JP" sz="2000" dirty="0" err="1"/>
              <a:t>e</a:t>
            </a:r>
            <a:r>
              <a:rPr lang="en-US" altLang="ja-JP" sz="2000" baseline="30000" dirty="0"/>
              <a:t>-</a:t>
            </a:r>
            <a:r>
              <a:rPr lang="en-US" altLang="ja-JP" sz="2000" dirty="0">
                <a:sym typeface="Wingdings" panose="05000000000000000000" pitchFamily="2" charset="2"/>
              </a:rPr>
              <a:t></a:t>
            </a:r>
            <a:r>
              <a:rPr lang="en-US" altLang="ja-JP" sz="2000" dirty="0"/>
              <a:t> A’</a:t>
            </a:r>
            <a:r>
              <a:rPr lang="en-US" altLang="ja-JP" sz="2000" baseline="30000" dirty="0"/>
              <a:t> </a:t>
            </a:r>
            <a:r>
              <a:rPr lang="en-US" altLang="ja-JP" sz="2000" dirty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en-US" altLang="ja-JP" sz="2000" dirty="0"/>
              <a:t>, A’</a:t>
            </a:r>
            <a:r>
              <a:rPr lang="en-US" altLang="ja-JP" sz="2000" baseline="30000" dirty="0"/>
              <a:t> </a:t>
            </a:r>
            <a:r>
              <a:rPr lang="en-US" altLang="ja-JP" sz="2000" dirty="0">
                <a:sym typeface="Wingdings" panose="05000000000000000000" pitchFamily="2" charset="2"/>
              </a:rPr>
              <a:t></a:t>
            </a:r>
            <a:r>
              <a:rPr lang="en-US" altLang="ja-JP" sz="2000" dirty="0"/>
              <a:t> </a:t>
            </a:r>
            <a:r>
              <a:rPr lang="en-US" altLang="ja-JP" sz="2000" dirty="0" err="1"/>
              <a:t>e</a:t>
            </a:r>
            <a:r>
              <a:rPr lang="en-US" altLang="ja-JP" sz="2000" baseline="30000" dirty="0" err="1"/>
              <a:t>+</a:t>
            </a:r>
            <a:r>
              <a:rPr lang="en-US" altLang="ja-JP" sz="2000" dirty="0" err="1"/>
              <a:t>e</a:t>
            </a:r>
            <a:r>
              <a:rPr lang="en-US" altLang="ja-JP" sz="2000" baseline="30000" dirty="0"/>
              <a:t>-</a:t>
            </a:r>
            <a:r>
              <a:rPr lang="en-US" altLang="ja-JP" sz="2000" dirty="0"/>
              <a:t> or </a:t>
            </a:r>
            <a:r>
              <a:rPr lang="en-US" altLang="ja-JP" sz="200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altLang="ja-JP" sz="2000" baseline="30000" dirty="0" err="1"/>
              <a:t>+</a:t>
            </a:r>
            <a:r>
              <a:rPr lang="en-US" altLang="ja-JP" sz="200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altLang="ja-JP" sz="2000" baseline="30000" dirty="0"/>
              <a:t>- </a:t>
            </a:r>
            <a:endParaRPr kumimoji="1" lang="en-US" altLang="ja-JP" sz="2000" dirty="0"/>
          </a:p>
          <a:p>
            <a:r>
              <a:rPr kumimoji="1" lang="ja-JP" altLang="en-US" sz="2400" dirty="0"/>
              <a:t>背景事象</a:t>
            </a:r>
            <a:endParaRPr kumimoji="1" lang="en-US" altLang="ja-JP" sz="2400" dirty="0"/>
          </a:p>
          <a:p>
            <a:pPr lvl="1"/>
            <a:r>
              <a:rPr lang="en-US" altLang="ja-JP" sz="2000" dirty="0" err="1"/>
              <a:t>e</a:t>
            </a:r>
            <a:r>
              <a:rPr lang="en-US" altLang="ja-JP" sz="2000" baseline="30000" dirty="0" err="1"/>
              <a:t>+</a:t>
            </a:r>
            <a:r>
              <a:rPr lang="en-US" altLang="ja-JP" sz="2000" dirty="0" err="1"/>
              <a:t>e</a:t>
            </a:r>
            <a:r>
              <a:rPr lang="en-US" altLang="ja-JP" sz="2000" baseline="30000" dirty="0"/>
              <a:t>-</a:t>
            </a:r>
            <a:r>
              <a:rPr lang="en-US" altLang="ja-JP" sz="2000" dirty="0">
                <a:sym typeface="Wingdings" panose="05000000000000000000" pitchFamily="2" charset="2"/>
              </a:rPr>
              <a:t></a:t>
            </a:r>
            <a:r>
              <a:rPr lang="en-US" altLang="ja-JP" sz="2000" dirty="0"/>
              <a:t> </a:t>
            </a:r>
            <a:r>
              <a:rPr lang="en-US" altLang="ja-JP" sz="2000" dirty="0" err="1"/>
              <a:t>e</a:t>
            </a:r>
            <a:r>
              <a:rPr lang="en-US" altLang="ja-JP" sz="2000" baseline="30000" dirty="0" err="1"/>
              <a:t>+</a:t>
            </a:r>
            <a:r>
              <a:rPr lang="en-US" altLang="ja-JP" sz="2000" dirty="0" err="1"/>
              <a:t>e</a:t>
            </a:r>
            <a:r>
              <a:rPr lang="en-US" altLang="ja-JP" sz="2000" baseline="30000" dirty="0"/>
              <a:t>- </a:t>
            </a:r>
            <a:r>
              <a:rPr lang="en-US" altLang="ja-JP" sz="2000" dirty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</a:p>
          <a:p>
            <a:pPr lvl="1"/>
            <a:r>
              <a:rPr lang="en-US" altLang="ja-JP" sz="2000" dirty="0" err="1"/>
              <a:t>e</a:t>
            </a:r>
            <a:r>
              <a:rPr lang="en-US" altLang="ja-JP" sz="2000" baseline="30000" dirty="0" err="1"/>
              <a:t>+</a:t>
            </a:r>
            <a:r>
              <a:rPr lang="en-US" altLang="ja-JP" sz="2000" dirty="0" err="1"/>
              <a:t>e</a:t>
            </a:r>
            <a:r>
              <a:rPr lang="en-US" altLang="ja-JP" sz="2000" baseline="30000" dirty="0"/>
              <a:t>-</a:t>
            </a:r>
            <a:r>
              <a:rPr lang="en-US" altLang="ja-JP" sz="2000" dirty="0">
                <a:sym typeface="Wingdings" panose="05000000000000000000" pitchFamily="2" charset="2"/>
              </a:rPr>
              <a:t></a:t>
            </a:r>
            <a:r>
              <a:rPr lang="en-US" altLang="ja-JP" sz="2000" dirty="0"/>
              <a:t> </a:t>
            </a:r>
            <a:r>
              <a:rPr lang="en-US" altLang="ja-JP" sz="200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altLang="ja-JP" sz="2000" baseline="30000" dirty="0" err="1"/>
              <a:t>+</a:t>
            </a:r>
            <a:r>
              <a:rPr lang="en-US" altLang="ja-JP" sz="200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altLang="ja-JP" sz="2000" baseline="30000" dirty="0"/>
              <a:t>- </a:t>
            </a:r>
            <a:r>
              <a:rPr lang="en-US" altLang="ja-JP" sz="2000" dirty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</a:p>
          <a:p>
            <a:r>
              <a:rPr lang="ja-JP" altLang="en-US" sz="2400" dirty="0"/>
              <a:t>感度</a:t>
            </a:r>
            <a:endParaRPr lang="en-US" altLang="ja-JP" sz="2400" dirty="0"/>
          </a:p>
          <a:p>
            <a:pPr lvl="1"/>
            <a:r>
              <a:rPr kumimoji="1" lang="en-US" altLang="ja-JP" sz="2000" dirty="0">
                <a:latin typeface="Symbol" panose="05050102010706020507" pitchFamily="18" charset="2"/>
              </a:rPr>
              <a:t>e </a:t>
            </a:r>
            <a:r>
              <a:rPr kumimoji="1" lang="en-US" altLang="ja-JP" sz="2000" dirty="0"/>
              <a:t>~</a:t>
            </a:r>
            <a:r>
              <a:rPr lang="en-US" altLang="ja-JP" sz="2000" dirty="0"/>
              <a:t> a few x 10</a:t>
            </a:r>
            <a:r>
              <a:rPr lang="en-US" altLang="ja-JP" sz="2000" baseline="30000" dirty="0"/>
              <a:t>-4</a:t>
            </a:r>
            <a:endParaRPr kumimoji="1" lang="en-US" altLang="ja-JP" sz="2000" baseline="30000" dirty="0"/>
          </a:p>
          <a:p>
            <a:pPr lvl="1"/>
            <a:endParaRPr kumimoji="1" lang="ja-JP" altLang="en-US" sz="20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BFBCD93-3B34-97E0-2773-650E5545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B761A09-A744-312B-42A6-3D828F775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548CF76F-CEBA-C97F-B382-0631D7A100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1353340"/>
            <a:ext cx="3419872" cy="2171347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231074E0-32EC-B062-E314-FDF850DD62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5007" y="3707249"/>
            <a:ext cx="4048993" cy="2790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228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9D8666-FB2E-C8AE-608B-7DC2CE3FB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4400" dirty="0" err="1"/>
              <a:t>L</a:t>
            </a:r>
            <a:r>
              <a:rPr kumimoji="1" lang="en-US" altLang="ja-JP" sz="4400" baseline="-25000" dirty="0" err="1">
                <a:latin typeface="Symbol" panose="05050102010706020507" pitchFamily="18" charset="2"/>
              </a:rPr>
              <a:t>m</a:t>
            </a:r>
            <a:r>
              <a:rPr kumimoji="1" lang="en-US" altLang="ja-JP" sz="4400" dirty="0"/>
              <a:t>-L</a:t>
            </a:r>
            <a:r>
              <a:rPr kumimoji="1" lang="en-US" altLang="ja-JP" sz="4400" baseline="-25000" dirty="0">
                <a:latin typeface="Symbol" panose="05050102010706020507" pitchFamily="18" charset="2"/>
              </a:rPr>
              <a:t>t</a:t>
            </a:r>
            <a:r>
              <a:rPr kumimoji="1" lang="en-US" altLang="ja-JP" sz="4400" dirty="0"/>
              <a:t> </a:t>
            </a:r>
            <a:r>
              <a:rPr kumimoji="1" lang="ja-JP" altLang="en-US" sz="4400" dirty="0"/>
              <a:t>模型での</a:t>
            </a:r>
            <a:r>
              <a:rPr kumimoji="1" lang="en-US" altLang="ja-JP" dirty="0"/>
              <a:t>Z’ 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2F2448-3073-F4A0-EACA-F232ED0F96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特殊な </a:t>
            </a:r>
            <a:r>
              <a:rPr kumimoji="1" lang="en-US" altLang="ja-JP" sz="2400" dirty="0"/>
              <a:t>dark photon</a:t>
            </a:r>
          </a:p>
          <a:p>
            <a:endParaRPr kumimoji="1" lang="en-US" altLang="ja-JP" sz="2400" dirty="0"/>
          </a:p>
          <a:p>
            <a:r>
              <a:rPr kumimoji="1" lang="ja-JP" altLang="en-US" sz="2400" dirty="0"/>
              <a:t>むしろ </a:t>
            </a:r>
            <a:r>
              <a:rPr kumimoji="1" lang="en-US" altLang="ja-JP" sz="2400" dirty="0"/>
              <a:t>dark sector </a:t>
            </a:r>
            <a:r>
              <a:rPr kumimoji="1" lang="ja-JP" altLang="en-US" sz="2400" dirty="0"/>
              <a:t>というより </a:t>
            </a:r>
            <a:r>
              <a:rPr kumimoji="1" lang="en-US" altLang="ja-JP" sz="2400" dirty="0"/>
              <a:t>anomaly free </a:t>
            </a:r>
            <a:r>
              <a:rPr kumimoji="1" lang="ja-JP" altLang="en-US" sz="2400" dirty="0"/>
              <a:t>に </a:t>
            </a:r>
            <a:r>
              <a:rPr kumimoji="1" lang="en-US" altLang="ja-JP" sz="2400" dirty="0"/>
              <a:t>motivate </a:t>
            </a:r>
            <a:r>
              <a:rPr kumimoji="1" lang="ja-JP" altLang="en-US" sz="2400" dirty="0"/>
              <a:t>された模型という印象</a:t>
            </a:r>
            <a:endParaRPr kumimoji="1" lang="en-US" altLang="ja-JP" sz="2400" dirty="0"/>
          </a:p>
          <a:p>
            <a:endParaRPr kumimoji="1" lang="en-US" altLang="ja-JP" sz="2400" dirty="0"/>
          </a:p>
          <a:p>
            <a:r>
              <a:rPr kumimoji="1" lang="ja-JP" altLang="en-US" sz="2400" dirty="0"/>
              <a:t>最近だと </a:t>
            </a:r>
            <a:r>
              <a:rPr kumimoji="1" lang="en-US" altLang="ja-JP" sz="2400" dirty="0"/>
              <a:t>muon g-2 </a:t>
            </a:r>
            <a:r>
              <a:rPr kumimoji="1" lang="ja-JP" altLang="en-US" sz="2400" dirty="0"/>
              <a:t>に </a:t>
            </a:r>
            <a:r>
              <a:rPr kumimoji="1" lang="en-US" altLang="ja-JP" sz="2400" dirty="0"/>
              <a:t>motivate </a:t>
            </a:r>
            <a:r>
              <a:rPr kumimoji="1" lang="ja-JP" altLang="en-US" sz="2400" dirty="0"/>
              <a:t>された模型</a:t>
            </a:r>
            <a:endParaRPr kumimoji="1" lang="en-US" altLang="ja-JP" sz="2400" dirty="0"/>
          </a:p>
          <a:p>
            <a:endParaRPr kumimoji="1" lang="ja-JP" altLang="en-US" sz="24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5AE123-3065-9BDB-2473-B48D5D28B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20231218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EECAE14-10F5-35AB-7D6F-BBB29096C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2029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53348</TotalTime>
  <Words>2100</Words>
  <Application>Microsoft Office PowerPoint</Application>
  <PresentationFormat>画面に合わせる (4:3)</PresentationFormat>
  <Paragraphs>424</Paragraphs>
  <Slides>37</Slides>
  <Notes>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37</vt:i4>
      </vt:variant>
    </vt:vector>
  </HeadingPairs>
  <TitlesOfParts>
    <vt:vector size="42" baseType="lpstr">
      <vt:lpstr>Arial</vt:lpstr>
      <vt:lpstr>Calibri</vt:lpstr>
      <vt:lpstr>Symbol</vt:lpstr>
      <vt:lpstr>Office ​​テーマ</vt:lpstr>
      <vt:lpstr>Acrobat Document</vt:lpstr>
      <vt:lpstr>Belle IIでの軽い新粒子探索 ～物理を中心に～</vt:lpstr>
      <vt:lpstr>Luminosity Profile and Dataset</vt:lpstr>
      <vt:lpstr>Belle II での軽い新粒子探索</vt:lpstr>
      <vt:lpstr>Dark Photon</vt:lpstr>
      <vt:lpstr>Dark Photon</vt:lpstr>
      <vt:lpstr>Dark photon の生成</vt:lpstr>
      <vt:lpstr>Invisible Dark Photon</vt:lpstr>
      <vt:lpstr>Visible Dark Photon</vt:lpstr>
      <vt:lpstr>Lm-Lt 模型でのZ’ </vt:lpstr>
      <vt:lpstr>Lm-Lt 模型でのZ’ </vt:lpstr>
      <vt:lpstr>Vanilla Model</vt:lpstr>
      <vt:lpstr>Invisible Z’ in Lm-Lt model</vt:lpstr>
      <vt:lpstr>Limit on invisible Z’</vt:lpstr>
      <vt:lpstr>Invisible Z’ : 将来の展望</vt:lpstr>
      <vt:lpstr>Axion Like Particles (ALPs)</vt:lpstr>
      <vt:lpstr>Axion Like Particles (ALPs)</vt:lpstr>
      <vt:lpstr>Signature</vt:lpstr>
      <vt:lpstr>Search for ALPs at Belle II</vt:lpstr>
      <vt:lpstr>Limit on s(e+e-ag)</vt:lpstr>
      <vt:lpstr>Limit on ALP parameter space</vt:lpstr>
      <vt:lpstr>Dark Scalar</vt:lpstr>
      <vt:lpstr>Dark Higgs</vt:lpstr>
      <vt:lpstr>Search for Dark Higgs in e+e- A’h’</vt:lpstr>
      <vt:lpstr>Limits on s(e+e-A’h’)</vt:lpstr>
      <vt:lpstr>Limits on Physics Parameters</vt:lpstr>
      <vt:lpstr>B中間子崩壊でのDark Scalar </vt:lpstr>
      <vt:lpstr>Long-lived Dark Scalar in B Decays</vt:lpstr>
      <vt:lpstr>Limit on BK(*) S</vt:lpstr>
      <vt:lpstr>Sterile Neutrino</vt:lpstr>
      <vt:lpstr>Sterile Neutrino</vt:lpstr>
      <vt:lpstr>Sterile Neutrinoの制限</vt:lpstr>
      <vt:lpstr>Belle での Sterile Neutrino 探索</vt:lpstr>
      <vt:lpstr>B+m+N at Belle II</vt:lpstr>
      <vt:lpstr>Invisible Sterile Neutrino</vt:lpstr>
      <vt:lpstr>Summary</vt:lpstr>
      <vt:lpstr>backup</vt:lpstr>
      <vt:lpstr>P5 HEPAP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Dark Sector Results from Belle II</dc:title>
  <dc:creator>akimasa;Akimasa Ishikawa</dc:creator>
  <cp:lastModifiedBy>明正 石川</cp:lastModifiedBy>
  <cp:revision>2342</cp:revision>
  <dcterms:created xsi:type="dcterms:W3CDTF">2014-12-19T02:52:32Z</dcterms:created>
  <dcterms:modified xsi:type="dcterms:W3CDTF">2023-12-18T02:49:53Z</dcterms:modified>
</cp:coreProperties>
</file>