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1" r:id="rId2"/>
  </p:sldMasterIdLst>
  <p:notesMasterIdLst>
    <p:notesMasterId r:id="rId28"/>
  </p:notesMasterIdLst>
  <p:handoutMasterIdLst>
    <p:handoutMasterId r:id="rId29"/>
  </p:handoutMasterIdLst>
  <p:sldIdLst>
    <p:sldId id="260" r:id="rId3"/>
    <p:sldId id="472" r:id="rId4"/>
    <p:sldId id="498" r:id="rId5"/>
    <p:sldId id="473" r:id="rId6"/>
    <p:sldId id="500" r:id="rId7"/>
    <p:sldId id="496" r:id="rId8"/>
    <p:sldId id="495" r:id="rId9"/>
    <p:sldId id="501" r:id="rId10"/>
    <p:sldId id="494" r:id="rId11"/>
    <p:sldId id="504" r:id="rId12"/>
    <p:sldId id="505" r:id="rId13"/>
    <p:sldId id="499" r:id="rId14"/>
    <p:sldId id="502" r:id="rId15"/>
    <p:sldId id="503" r:id="rId16"/>
    <p:sldId id="506" r:id="rId17"/>
    <p:sldId id="510" r:id="rId18"/>
    <p:sldId id="438" r:id="rId19"/>
    <p:sldId id="490" r:id="rId20"/>
    <p:sldId id="508" r:id="rId21"/>
    <p:sldId id="507" r:id="rId22"/>
    <p:sldId id="511" r:id="rId23"/>
    <p:sldId id="434" r:id="rId24"/>
    <p:sldId id="488" r:id="rId25"/>
    <p:sldId id="509" r:id="rId26"/>
    <p:sldId id="489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2F8945F-629E-48C1-9A78-65DA2B058A8F}">
          <p14:sldIdLst>
            <p14:sldId id="260"/>
          </p14:sldIdLst>
        </p14:section>
        <p14:section name="Background" id="{4591D141-11FF-4C0C-A724-F025751A3386}">
          <p14:sldIdLst>
            <p14:sldId id="472"/>
            <p14:sldId id="498"/>
          </p14:sldIdLst>
        </p14:section>
        <p14:section name="Paclet" id="{5CE1F189-1148-4EBB-8E54-B9780D406812}">
          <p14:sldIdLst>
            <p14:sldId id="473"/>
            <p14:sldId id="500"/>
            <p14:sldId id="496"/>
            <p14:sldId id="495"/>
            <p14:sldId id="501"/>
            <p14:sldId id="494"/>
            <p14:sldId id="504"/>
            <p14:sldId id="505"/>
            <p14:sldId id="499"/>
          </p14:sldIdLst>
        </p14:section>
        <p14:section name="Example: CFF" id="{1FDDC72E-38DA-45A2-BDD5-61CFABBAAB8B}">
          <p14:sldIdLst>
            <p14:sldId id="502"/>
            <p14:sldId id="503"/>
            <p14:sldId id="506"/>
            <p14:sldId id="510"/>
          </p14:sldIdLst>
        </p14:section>
        <p14:section name="Example: DR" id="{4AF66FEF-6B9C-4363-BA28-EE9B14D5F7B2}">
          <p14:sldIdLst>
            <p14:sldId id="438"/>
            <p14:sldId id="490"/>
            <p14:sldId id="508"/>
            <p14:sldId id="507"/>
            <p14:sldId id="511"/>
          </p14:sldIdLst>
        </p14:section>
        <p14:section name="Outcome" id="{4FC0DD61-5AE5-44FC-A1BA-FCCF3EE808C2}">
          <p14:sldIdLst>
            <p14:sldId id="434"/>
          </p14:sldIdLst>
        </p14:section>
        <p14:section name="Extra slides" id="{28B2CDF9-729B-47FB-87E8-D25F11D3D541}">
          <p14:sldIdLst>
            <p14:sldId id="488"/>
            <p14:sldId id="509"/>
            <p14:sldId id="48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35FE"/>
    <a:srgbClr val="FF0000"/>
    <a:srgbClr val="00FF00"/>
    <a:srgbClr val="2C353C"/>
    <a:srgbClr val="004376"/>
    <a:srgbClr val="5584B9"/>
    <a:srgbClr val="4091F3"/>
    <a:srgbClr val="FA6F38"/>
    <a:srgbClr val="73D3D4"/>
    <a:srgbClr val="BAD6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55" autoAdjust="0"/>
    <p:restoredTop sz="90065" autoAdjust="0"/>
  </p:normalViewPr>
  <p:slideViewPr>
    <p:cSldViewPr snapToGrid="0">
      <p:cViewPr varScale="1">
        <p:scale>
          <a:sx n="71" d="100"/>
          <a:sy n="71" d="100"/>
        </p:scale>
        <p:origin x="1066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C362887-3842-18CC-6684-171182C9F7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A57DBF-F76B-F784-0161-6115BE4D347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4B869-F18A-4A8B-B851-A3DB21F11E38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00A3B-6A01-F4EC-DDEE-2EBFDFE59D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DC3F5F-8EE4-185A-A5D4-7C9E87B5F37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9A1D4-47D4-4FDB-8554-1F166931EE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0031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EB391-80FE-4AEE-8C2E-2C3A79E944EF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2B01E-5435-45D0-9616-7550D1918D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936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buFont typeface="Arial" panose="020B0604020202020204" pitchFamily="34" charset="0"/>
              <a:buNone/>
            </a:pPr>
            <a:r>
              <a:rPr lang="it-IT" dirty="0"/>
              <a:t>PhD </a:t>
            </a:r>
            <a:r>
              <a:rPr lang="it-IT" dirty="0" err="1"/>
              <a:t>student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UA, </a:t>
            </a:r>
            <a:r>
              <a:rPr lang="it-IT" dirty="0" err="1"/>
              <a:t>currently</a:t>
            </a:r>
            <a:r>
              <a:rPr lang="it-IT" dirty="0"/>
              <a:t> visiting </a:t>
            </a:r>
            <a:r>
              <a:rPr lang="it-IT" dirty="0" err="1"/>
              <a:t>my</a:t>
            </a:r>
            <a:r>
              <a:rPr lang="it-IT" dirty="0"/>
              <a:t> supervisor GN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UiS</a:t>
            </a:r>
            <a:r>
              <a:rPr lang="it-IT" dirty="0"/>
              <a:t>.</a:t>
            </a:r>
          </a:p>
          <a:p>
            <a:pPr marL="0" indent="0" algn="l">
              <a:buFont typeface="Arial" panose="020B0604020202020204" pitchFamily="34" charset="0"/>
              <a:buNone/>
            </a:pPr>
            <a:r>
              <a:rPr lang="it-IT" dirty="0" err="1"/>
              <a:t>I’m</a:t>
            </a:r>
            <a:r>
              <a:rPr lang="it-IT" dirty="0"/>
              <a:t> </a:t>
            </a:r>
            <a:r>
              <a:rPr lang="it-IT" dirty="0" err="1"/>
              <a:t>presenting</a:t>
            </a:r>
            <a:r>
              <a:rPr lang="it-IT" dirty="0"/>
              <a:t> PT2GWFinder: a </a:t>
            </a:r>
            <a:r>
              <a:rPr lang="it-IT" dirty="0" err="1"/>
              <a:t>Mathematica</a:t>
            </a:r>
            <a:r>
              <a:rPr lang="it-IT" dirty="0"/>
              <a:t> tool for </a:t>
            </a:r>
            <a:r>
              <a:rPr lang="it-IT" dirty="0" err="1"/>
              <a:t>cosmological</a:t>
            </a:r>
            <a:r>
              <a:rPr lang="it-IT" dirty="0"/>
              <a:t> </a:t>
            </a:r>
            <a:r>
              <a:rPr lang="it-IT" dirty="0" err="1"/>
              <a:t>PTs</a:t>
            </a:r>
            <a:r>
              <a:rPr lang="it-IT" dirty="0"/>
              <a:t>,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my</a:t>
            </a:r>
            <a:r>
              <a:rPr lang="it-IT" dirty="0"/>
              <a:t> </a:t>
            </a:r>
            <a:r>
              <a:rPr lang="it-IT" dirty="0" err="1"/>
              <a:t>collaborators</a:t>
            </a:r>
            <a:r>
              <a:rPr lang="it-IT" dirty="0"/>
              <a:t> and I </a:t>
            </a:r>
            <a:r>
              <a:rPr lang="it-IT" dirty="0" err="1"/>
              <a:t>recently</a:t>
            </a:r>
            <a:r>
              <a:rPr lang="it-IT" dirty="0"/>
              <a:t> </a:t>
            </a:r>
            <a:r>
              <a:rPr lang="it-IT" dirty="0" err="1"/>
              <a:t>released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C5F7-306F-4EA2-A59F-11ACB1954BD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21561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FOPTs:</a:t>
                </a:r>
              </a:p>
              <a:p>
                <a:pPr marL="628650" lvl="1" indent="-1714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=0→ </m:t>
                    </m:r>
                  </m:oMath>
                </a14:m>
                <a:r>
                  <a:rPr lang="en-GB" dirty="0"/>
                  <a:t>tunnelling</a:t>
                </a:r>
              </a:p>
              <a:p>
                <a:pPr marL="628650" lvl="1" indent="-1714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thermally-averaged</a:t>
                </a:r>
                <a:r>
                  <a:rPr lang="en-GB" baseline="0" dirty="0"/>
                  <a:t> tunnelling</a:t>
                </a:r>
              </a:p>
              <a:p>
                <a:pPr marL="628650" lvl="1" indent="-1714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thermal fluctuations</a:t>
                </a:r>
              </a:p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Once derived a thermal EFT</a:t>
                </a:r>
                <a:br>
                  <a:rPr lang="en-GB" dirty="0"/>
                </a:br>
                <a:r>
                  <a:rPr lang="en-GB" dirty="0"/>
                  <a:t>we search the parameter space for FOPTs (by means of this hacked version of CosmoTransitions)</a:t>
                </a:r>
              </a:p>
              <a:p>
                <a:pPr marL="628650" lvl="1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Here I will just mention that</a:t>
                </a:r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we adopt an energy-scale-independent nucleation criterion</a:t>
                </a:r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we include the vacuum contribution to the energy density of the Universe</a:t>
                </a:r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and we compute PT parameters, such as</a:t>
                </a:r>
              </a:p>
              <a:p>
                <a:pPr marL="1543050" lvl="3" indent="-171450" algn="l">
                  <a:buFont typeface="Arial" panose="020B0604020202020204" pitchFamily="34" charset="0"/>
                  <a:buChar char="•"/>
                </a:pPr>
                <a:r>
                  <a:rPr lang="it-IT" b="0" dirty="0"/>
                  <a:t>the transition </a:t>
                </a:r>
                <a:r>
                  <a:rPr lang="it-IT" b="0" dirty="0" err="1"/>
                  <a:t>strength</a:t>
                </a:r>
                <a14:m>
                  <m:oMath xmlns:m="http://schemas.openxmlformats.org/officeDocument/2006/math">
                    <m:r>
                      <m:rPr>
                        <m:lit/>
                      </m:rPr>
                      <a:rPr lang="it-IT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GB" dirty="0"/>
              </a:p>
              <a:p>
                <a:pPr marL="1543050" lvl="3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and the inverse duration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GB" dirty="0"/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 at the percolation temperature</a:t>
                </a:r>
              </a:p>
              <a:p>
                <a:pPr marL="171450" lvl="0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Motivation</a:t>
                </a:r>
              </a:p>
              <a:p>
                <a:pPr marL="685800" lvl="1" indent="-228600" algn="l">
                  <a:buFont typeface="+mj-lt"/>
                  <a:buAutoNum type="arabicPeriod"/>
                </a:pPr>
                <a:r>
                  <a:rPr lang="en-GB" dirty="0"/>
                  <a:t>EW </a:t>
                </a:r>
                <a:r>
                  <a:rPr lang="en-GB" dirty="0" err="1"/>
                  <a:t>baryo</a:t>
                </a:r>
                <a:endParaRPr lang="en-GB" dirty="0"/>
              </a:p>
              <a:p>
                <a:pPr marL="685800" lvl="1" indent="-228600" algn="l">
                  <a:buFont typeface="+mj-lt"/>
                  <a:buAutoNum type="arabicPeriod"/>
                </a:pPr>
                <a:r>
                  <a:rPr lang="en-GB" dirty="0"/>
                  <a:t>BSM constraints</a:t>
                </a:r>
                <a:br>
                  <a:rPr lang="en-GB" dirty="0"/>
                </a:b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last week discussion on size of constrained</a:t>
                </a:r>
                <a:r>
                  <a:rPr lang="en-GB" baseline="0" dirty="0"/>
                  <a:t> </a:t>
                </a:r>
                <a:r>
                  <a:rPr lang="en-GB" dirty="0"/>
                  <a:t>parameter space:</a:t>
                </a:r>
                <a:br>
                  <a:rPr lang="en-GB" baseline="0" dirty="0"/>
                </a:br>
                <a:r>
                  <a:rPr lang="en-GB" baseline="0" dirty="0"/>
                  <a:t>strongly supercooled PTs (conformal models)</a:t>
                </a:r>
                <a:endParaRPr lang="en-GB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Once derived a thermal EFT</a:t>
                </a:r>
                <a:br>
                  <a:rPr lang="en-GB" dirty="0"/>
                </a:br>
                <a:r>
                  <a:rPr lang="en-GB" dirty="0"/>
                  <a:t>we search the parameter space for FOPTs (by means of this hacked version of CosmoTransitions)</a:t>
                </a:r>
              </a:p>
              <a:p>
                <a:pPr marL="628650" lvl="1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Here I will just mention that</a:t>
                </a:r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we adopt an energy-scale-independent nucleation criterion</a:t>
                </a:r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we include the vacuum contribution to the energy density of the Universe</a:t>
                </a:r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and we compute PT parameters, such as</a:t>
                </a:r>
              </a:p>
              <a:p>
                <a:pPr marL="1543050" lvl="3" indent="-171450" algn="l">
                  <a:buFont typeface="Arial" panose="020B0604020202020204" pitchFamily="34" charset="0"/>
                  <a:buChar char="•"/>
                </a:pPr>
                <a:r>
                  <a:rPr lang="it-IT" b="0" dirty="0"/>
                  <a:t>the transition </a:t>
                </a:r>
                <a:r>
                  <a:rPr lang="it-IT" b="0" dirty="0" err="1"/>
                  <a:t>strength</a:t>
                </a:r>
                <a:r>
                  <a:rPr lang="it-IT" b="0" i="0">
                    <a:latin typeface="Cambria Math" panose="02040503050406030204" pitchFamily="18" charset="0"/>
                  </a:rPr>
                  <a:t>\ 𝛼</a:t>
                </a:r>
                <a:endParaRPr lang="en-GB" dirty="0"/>
              </a:p>
              <a:p>
                <a:pPr marL="1543050" lvl="3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and the inverse duration </a:t>
                </a:r>
                <a:r>
                  <a:rPr lang="it-IT" b="0" i="0">
                    <a:latin typeface="Cambria Math" panose="02040503050406030204" pitchFamily="18" charset="0"/>
                  </a:rPr>
                  <a:t>𝛽</a:t>
                </a:r>
                <a:endParaRPr lang="en-GB" dirty="0"/>
              </a:p>
              <a:p>
                <a:pPr marL="1085850" lvl="2" indent="-171450" algn="l">
                  <a:buFont typeface="Arial" panose="020B0604020202020204" pitchFamily="34" charset="0"/>
                  <a:buChar char="•"/>
                </a:pPr>
                <a:r>
                  <a:rPr lang="en-GB" dirty="0"/>
                  <a:t> at the percolation temperature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2B01E-5435-45D0-9616-7550D1918D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1997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42B37D-1786-A318-B9A7-732446991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BD9AEC-D304-EFBF-BFBA-C9DD53FC63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B1A86D-BF24-F684-D930-83A8071440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B222B4-5A51-74D4-D557-E50F1ED065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2B01E-5435-45D0-9616-7550D1918DE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3700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2B01E-5435-45D0-9616-7550D1918D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238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9D3E8-61D1-2833-72FA-E1062AD1C2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64C795-268E-A1A8-3150-E50E176D4A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848581-9DEA-987F-3764-C4E7F21328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37EAE-8AAF-E26A-2CE2-044902D0C8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2B01E-5435-45D0-9616-7550D1918DE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586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it-IT" dirty="0" err="1"/>
              <a:t>Now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want</a:t>
            </a:r>
            <a:r>
              <a:rPr lang="it-IT" dirty="0"/>
              <a:t> to derive a thermal EFT from the LQ model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it-IT" dirty="0" err="1"/>
              <a:t>yet</a:t>
            </a:r>
            <a:r>
              <a:rPr lang="it-IT" dirty="0"/>
              <a:t> the standard Coleman-Weinberg </a:t>
            </a:r>
            <a:r>
              <a:rPr lang="it-IT" dirty="0" err="1"/>
              <a:t>approach</a:t>
            </a:r>
            <a:br>
              <a:rPr lang="it-IT" dirty="0"/>
            </a:b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affected</a:t>
            </a:r>
            <a:r>
              <a:rPr lang="it-IT" dirty="0"/>
              <a:t> by the Linde </a:t>
            </a:r>
            <a:r>
              <a:rPr lang="it-IT" dirty="0" err="1"/>
              <a:t>problem</a:t>
            </a:r>
            <a:r>
              <a:rPr lang="it-IT" dirty="0"/>
              <a:t>,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massless</a:t>
            </a:r>
            <a:r>
              <a:rPr lang="it-IT" dirty="0"/>
              <a:t> </a:t>
            </a:r>
            <a:r>
              <a:rPr lang="it-IT" dirty="0" err="1"/>
              <a:t>vector</a:t>
            </a:r>
            <a:r>
              <a:rPr lang="it-IT" dirty="0"/>
              <a:t> </a:t>
            </a:r>
            <a:r>
              <a:rPr lang="it-IT" dirty="0" err="1"/>
              <a:t>bosons</a:t>
            </a:r>
            <a:r>
              <a:rPr lang="it-IT" dirty="0"/>
              <a:t> can break </a:t>
            </a:r>
            <a:r>
              <a:rPr lang="it-IT" dirty="0" err="1"/>
              <a:t>perturbativity</a:t>
            </a:r>
            <a:r>
              <a:rPr lang="it-IT" dirty="0"/>
              <a:t>.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it-IT" dirty="0"/>
              <a:t>DR</a:t>
            </a:r>
            <a:endParaRPr lang="en-GB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it-IT" dirty="0"/>
              <a:t>DR </a:t>
            </a:r>
            <a:r>
              <a:rPr lang="it-IT" dirty="0" err="1"/>
              <a:t>enables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to </a:t>
            </a:r>
            <a:r>
              <a:rPr lang="it-IT" dirty="0" err="1"/>
              <a:t>overcome</a:t>
            </a:r>
            <a:r>
              <a:rPr lang="it-IT" dirty="0"/>
              <a:t> </a:t>
            </a:r>
            <a:r>
              <a:rPr lang="it-IT" dirty="0" err="1"/>
              <a:t>theis</a:t>
            </a:r>
            <a:r>
              <a:rPr lang="it-IT" dirty="0"/>
              <a:t> </a:t>
            </a:r>
            <a:r>
              <a:rPr lang="it-IT" dirty="0" err="1"/>
              <a:t>problem</a:t>
            </a:r>
            <a:r>
              <a:rPr lang="it-IT" dirty="0"/>
              <a:t> </a:t>
            </a:r>
            <a:r>
              <a:rPr lang="en-GB" dirty="0"/>
              <a:t>by including higher-order resummations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 err="1"/>
              <a:t>Basically</a:t>
            </a:r>
            <a:r>
              <a:rPr lang="it-IT" dirty="0"/>
              <a:t> in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approach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trade time for temperature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dirty="0"/>
              <a:t>and </a:t>
            </a:r>
            <a:r>
              <a:rPr lang="it-IT" dirty="0" err="1"/>
              <a:t>we</a:t>
            </a:r>
            <a:r>
              <a:rPr lang="it-IT" dirty="0"/>
              <a:t> match the </a:t>
            </a:r>
            <a:r>
              <a:rPr lang="it-IT" dirty="0" err="1"/>
              <a:t>original</a:t>
            </a:r>
            <a:r>
              <a:rPr lang="it-IT" dirty="0"/>
              <a:t> 4d theory to an </a:t>
            </a:r>
            <a:r>
              <a:rPr lang="it-IT" dirty="0" err="1"/>
              <a:t>effective</a:t>
            </a:r>
            <a:r>
              <a:rPr lang="it-IT" dirty="0"/>
              <a:t> 3d theory, </a:t>
            </a:r>
            <a:r>
              <a:rPr lang="it-IT" dirty="0" err="1"/>
              <a:t>that</a:t>
            </a:r>
            <a:r>
              <a:rPr lang="it-IT" dirty="0"/>
              <a:t> </a:t>
            </a:r>
            <a:r>
              <a:rPr lang="it-IT" dirty="0" err="1"/>
              <a:t>lives</a:t>
            </a:r>
            <a:r>
              <a:rPr lang="it-IT" dirty="0"/>
              <a:t> </a:t>
            </a:r>
            <a:r>
              <a:rPr lang="it-IT" dirty="0" err="1"/>
              <a:t>exclusively</a:t>
            </a:r>
            <a:r>
              <a:rPr lang="it-IT" dirty="0"/>
              <a:t> in a high-T regime</a:t>
            </a:r>
            <a:endParaRPr lang="en-GB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it-IT" dirty="0"/>
              <a:t>In </a:t>
            </a:r>
            <a:r>
              <a:rPr lang="it-IT" dirty="0" err="1"/>
              <a:t>fact</a:t>
            </a:r>
            <a:r>
              <a:rPr lang="it-IT" dirty="0"/>
              <a:t>, a </a:t>
            </a:r>
            <a:r>
              <a:rPr lang="it-IT" dirty="0" err="1"/>
              <a:t>whole</a:t>
            </a:r>
            <a:r>
              <a:rPr lang="it-IT" dirty="0"/>
              <a:t> </a:t>
            </a:r>
            <a:r>
              <a:rPr lang="it-IT" dirty="0" err="1"/>
              <a:t>hierarchy</a:t>
            </a:r>
            <a:r>
              <a:rPr lang="it-IT" dirty="0"/>
              <a:t> of thermal </a:t>
            </a:r>
            <a:r>
              <a:rPr lang="it-IT" dirty="0" err="1"/>
              <a:t>scales</a:t>
            </a:r>
            <a:r>
              <a:rPr lang="it-IT" dirty="0"/>
              <a:t> </a:t>
            </a:r>
            <a:r>
              <a:rPr lang="it-IT" dirty="0" err="1"/>
              <a:t>emerges</a:t>
            </a:r>
            <a:r>
              <a:rPr lang="it-IT" dirty="0"/>
              <a:t> in </a:t>
            </a:r>
            <a:r>
              <a:rPr lang="it-IT" dirty="0" err="1"/>
              <a:t>weakly-coupled</a:t>
            </a:r>
            <a:r>
              <a:rPr lang="it-IT" dirty="0"/>
              <a:t> </a:t>
            </a:r>
            <a:r>
              <a:rPr lang="it-IT" dirty="0" err="1"/>
              <a:t>EFTs</a:t>
            </a:r>
            <a:endParaRPr lang="it-IT" dirty="0"/>
          </a:p>
          <a:p>
            <a:pPr marL="171450" lvl="0" indent="-171450" algn="l">
              <a:buFont typeface="Arial" panose="020B0604020202020204" pitchFamily="34" charset="0"/>
              <a:buChar char="•"/>
            </a:pP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implemented</a:t>
            </a:r>
            <a:r>
              <a:rPr lang="it-IT" dirty="0"/>
              <a:t> DR via DRalgo</a:t>
            </a:r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it-IT" dirty="0"/>
              <a:t>matching </a:t>
            </a:r>
            <a:r>
              <a:rPr lang="en-GB" dirty="0"/>
              <a:t>at NLO </a:t>
            </a:r>
            <a:r>
              <a:rPr lang="it-IT" dirty="0"/>
              <a:t>the 4d theory living at the hard scale to a 3d theory at the ultrasoft scale</a:t>
            </a:r>
          </a:p>
          <a:p>
            <a:pPr marL="628650" lvl="1" indent="-171450" algn="l">
              <a:buFont typeface="Arial" panose="020B0604020202020204" pitchFamily="34" charset="0"/>
              <a:buChar char="•"/>
            </a:pPr>
            <a:r>
              <a:rPr lang="it-IT" dirty="0"/>
              <a:t>and </a:t>
            </a:r>
            <a:r>
              <a:rPr lang="it-IT" dirty="0" err="1"/>
              <a:t>we</a:t>
            </a:r>
            <a:r>
              <a:rPr lang="it-IT" dirty="0"/>
              <a:t> made use for the first time of a model-</a:t>
            </a:r>
            <a:r>
              <a:rPr lang="it-IT" dirty="0" err="1"/>
              <a:t>independent</a:t>
            </a:r>
            <a:r>
              <a:rPr lang="it-IT" dirty="0"/>
              <a:t> routine,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</a:t>
            </a:r>
            <a:r>
              <a:rPr lang="it-IT" dirty="0" err="1"/>
              <a:t>us</a:t>
            </a:r>
            <a:r>
              <a:rPr lang="it-IT" dirty="0"/>
              <a:t> to</a:t>
            </a:r>
          </a:p>
          <a:p>
            <a:pPr marL="1085850" lvl="2" indent="-171450" algn="l">
              <a:buFont typeface="Arial" panose="020B0604020202020204" pitchFamily="34" charset="0"/>
              <a:buChar char="•"/>
            </a:pPr>
            <a:r>
              <a:rPr lang="it-IT" dirty="0"/>
              <a:t>export the DRalgo output </a:t>
            </a:r>
            <a:r>
              <a:rPr lang="it-IT" dirty="0" err="1"/>
              <a:t>directly</a:t>
            </a:r>
            <a:r>
              <a:rPr lang="it-IT" dirty="0"/>
              <a:t> to a </a:t>
            </a:r>
            <a:r>
              <a:rPr lang="it-IT" dirty="0" err="1"/>
              <a:t>python</a:t>
            </a:r>
            <a:r>
              <a:rPr lang="it-IT" dirty="0"/>
              <a:t> script </a:t>
            </a:r>
          </a:p>
          <a:p>
            <a:pPr marL="1085850" lvl="2" indent="-171450" algn="l">
              <a:buFont typeface="Arial" panose="020B0604020202020204" pitchFamily="34" charset="0"/>
              <a:buChar char="•"/>
            </a:pPr>
            <a:r>
              <a:rPr lang="it-IT" dirty="0" err="1"/>
              <a:t>that</a:t>
            </a:r>
            <a:r>
              <a:rPr lang="it-IT" dirty="0"/>
              <a:t> can be </a:t>
            </a:r>
            <a:r>
              <a:rPr lang="it-IT" dirty="0" err="1"/>
              <a:t>run</a:t>
            </a:r>
            <a:r>
              <a:rPr lang="it-IT" dirty="0"/>
              <a:t> with a </a:t>
            </a:r>
            <a:r>
              <a:rPr lang="it-IT" dirty="0" err="1"/>
              <a:t>version</a:t>
            </a:r>
            <a:r>
              <a:rPr lang="it-IT" dirty="0"/>
              <a:t> of CosmoTransitions </a:t>
            </a:r>
            <a:r>
              <a:rPr lang="it-IT" dirty="0" err="1"/>
              <a:t>adpated</a:t>
            </a:r>
            <a:r>
              <a:rPr lang="it-IT" dirty="0"/>
              <a:t> to high-</a:t>
            </a:r>
            <a:r>
              <a:rPr lang="it-IT" dirty="0" err="1"/>
              <a:t>temperatures</a:t>
            </a:r>
            <a:endParaRPr lang="it-IT" dirty="0"/>
          </a:p>
          <a:p>
            <a:pPr marL="1085850" lvl="2" indent="-171450" algn="l">
              <a:buFont typeface="Arial" panose="020B0604020202020204" pitchFamily="34" charset="0"/>
              <a:buChar char="•"/>
            </a:pPr>
            <a:r>
              <a:rPr lang="en-GB" dirty="0"/>
              <a:t>This routine performs  supplementary high-T computations.</a:t>
            </a:r>
            <a:endParaRPr lang="it-IT" dirty="0"/>
          </a:p>
          <a:p>
            <a:pPr marL="1085850" lvl="2" indent="-171450" algn="l">
              <a:buFont typeface="Arial" panose="020B0604020202020204" pitchFamily="34" charset="0"/>
              <a:buChar char="•"/>
            </a:pPr>
            <a:endParaRPr lang="it-IT" dirty="0"/>
          </a:p>
          <a:p>
            <a:pPr marL="628650" lvl="1" indent="-171450" algn="l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2B01E-5435-45D0-9616-7550D1918DE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756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8228E-351C-6C5D-E377-467D3308E7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55A571-17F2-8A84-7333-61B7F90EB7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F2D300C-9A4C-CF2E-E85F-713C55C91C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it-IT" dirty="0"/>
              <a:t>I </a:t>
            </a:r>
            <a:r>
              <a:rPr lang="it-IT" dirty="0" err="1"/>
              <a:t>leave</a:t>
            </a:r>
            <a:r>
              <a:rPr lang="it-IT" dirty="0"/>
              <a:t> </a:t>
            </a:r>
            <a:r>
              <a:rPr lang="it-IT" dirty="0" err="1"/>
              <a:t>you</a:t>
            </a:r>
            <a:r>
              <a:rPr lang="it-IT" dirty="0"/>
              <a:t> with the </a:t>
            </a:r>
            <a:r>
              <a:rPr lang="it-IT" dirty="0" err="1"/>
              <a:t>conclusions</a:t>
            </a:r>
            <a:r>
              <a:rPr lang="en-GB" dirty="0"/>
              <a:t> and further developments</a:t>
            </a:r>
            <a:endParaRPr lang="it-I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6D0C0F-7D7B-5E09-D47B-4D6C138D9F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2B01E-5435-45D0-9616-7550D1918DE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382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3BC2D-5259-4CCE-ACC5-C6CBAB0E117F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B1AEF-FBD3-F73E-55F0-190994C40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091FF-6B57-2F87-FF41-8CB9A536D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4FC86D-5E86-4EA9-393E-058BBA91A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13519-1FE8-C9CE-F71B-71E999D90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C8B30-7A0F-48AA-8FD6-2B00FA5C788C}" type="datetime1">
              <a:rPr lang="en-US" smtClean="0"/>
              <a:t>6/18/2025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F30303-1E3D-3CA7-05AB-CC74D618A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07209C-EEDF-C2C5-6104-8C6F4FD9A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89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F6061-E7D5-4E1F-6230-4F26370E2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0519AA-1DA0-2120-6923-BECD334AD0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B277E-5C50-41EF-31AC-6D19D3F50D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BAD461-D329-BD19-6209-77D5A0B6D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26114-01C1-4FD2-A0E6-937455C5442B}" type="datetime1">
              <a:rPr lang="en-US" smtClean="0"/>
              <a:t>6/18/2025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15B59A-8F80-7FE9-559C-7DA8FF76F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1B5DC0-8FC3-D7B7-BEE5-E5F3FE8DD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04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4CEF1-FEA7-88B5-9F36-80F8908E4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9BDBF7-696A-BE42-D147-5A677771AB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C30346-D9AE-B99D-1927-15B26CA2F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48C60-8811-4A7A-ACD7-655FD1E53841}" type="datetime1">
              <a:rPr lang="en-US" smtClean="0"/>
              <a:t>6/18/2025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7FE62-18E7-A5EF-044A-93FB149DE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212BF-646C-526D-8517-C555E6E48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696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86766B-7CA6-6E81-9F9F-25B3281558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335D14-9688-1515-523C-5365E1D326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E49CF-686B-104D-4C8A-B70046134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4FACB9-4692-4008-A5FE-4F7C5B28EA9F}" type="datetime1">
              <a:rPr lang="en-US" smtClean="0"/>
              <a:t>6/18/2025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35818-4B5F-79B9-176E-510E3CDF3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FFE6E-4F72-9429-F2D3-864AB3754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6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3703A-0F66-4D88-A82A-C3267E1E0289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F9969-4627-B87D-ED80-75AA873412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E14A4F-7C3A-1A59-14A4-53B17B09B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978C2-8224-C736-B58D-80F4CAD83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4B81B-3D3A-47C4-B1AA-9DA619005764}" type="datetime1">
              <a:rPr lang="en-US" smtClean="0"/>
              <a:t>6/18/2025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55422-8AB9-F239-C26C-93F8703CD8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18FFB-5F83-283F-017B-2B9F46F0C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1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697F6-34D0-0B89-449A-9119623F0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E1488-E720-3B41-0C1E-0CADD99E79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B9708E-1F34-C9C5-3257-5CF785E66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634F-63D8-402A-A4DC-F07516DB2C5D}" type="datetime1">
              <a:rPr lang="en-US" smtClean="0"/>
              <a:t>6/18/2025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95540-58B7-101C-4037-B69923AEF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A9D2E-27B5-6129-90C1-9207CFDA9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65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F81D7-C797-8A68-E9D2-901D28CB2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25E87-74B5-9C63-0853-96780EBB9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E5BB2-B543-A892-17E9-7F91D80EB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84457-266B-42E2-B4BD-92AE9131371D}" type="datetime1">
              <a:rPr lang="en-US" smtClean="0"/>
              <a:t>6/18/2025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F4F68A-82E5-7A31-BD5D-71F5DE4D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EC0C1-002D-A330-629D-EC68575E8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360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2BFC0-9742-C8EE-F357-29A72E660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00F58-7398-4A87-3913-D94257E453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7193C7-6EDE-D6E9-2CCB-5427D241D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6B567C-6E95-6F64-881E-A95D037F8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96483-0C44-4F4F-A0D5-4925E24259F9}" type="datetime1">
              <a:rPr lang="en-US" smtClean="0"/>
              <a:t>6/18/2025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B8D87-D55A-4B81-FE63-10C64BD94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9D5CA5-0A0C-FF40-1617-4676EDFC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313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5C7B8-6042-638B-1A03-3520B67B5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512AA-2D87-C400-1062-4B73C10C60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0FE5ED-CF20-AC8F-0125-988C834DED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4EA296-A595-93BD-73A7-49485EC0D0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6A3ECD-320F-1320-F4BB-770509D025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A33AF2-88D5-40DD-C938-8CD23561C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9DFED-4E59-45BD-A821-5FA71CA48BB3}" type="datetime1">
              <a:rPr lang="en-US" smtClean="0"/>
              <a:t>6/18/2025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79EE56-8BDC-EEF3-2EE9-E6EF71CB5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E86FA4-5A54-5C33-1D88-AD0ADA835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60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CF6B3-DF7A-ABB8-CD60-9A8C46BE3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1E2D21-9050-A7B5-FF56-893209483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DC32D-0DF8-49AC-9A73-A20D4F46C791}" type="datetime1">
              <a:rPr lang="en-US" smtClean="0"/>
              <a:t>6/18/2025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04FBB3-E058-5D9F-77C4-026AE4FE0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2F0306-9C41-3D65-F271-D92089246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14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11E94E-379C-1D4B-A458-05BC3B0C5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C765-ED88-41BB-9B04-677358D53682}" type="datetime1">
              <a:rPr lang="en-US" smtClean="0"/>
              <a:t>6/18/2025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1BC4AC-2AF0-A92F-B9BC-97A03655B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1D06CD-86B0-AA9C-3DFF-569EA9436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241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6D19F77-0F11-4410-A702-D5B2C38A804B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619E2A9-51E1-65F1-2F59-CA5C7931D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CFB903-A5E5-DEA1-C00D-C263E0083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8486E8-80A1-AC0C-A53D-A43F92B4C9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F9DA5B5-4ED5-406E-9F3D-337C48647125}" type="datetime1">
              <a:rPr lang="en-US" smtClean="0"/>
              <a:t>6/18/2025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0820F-B3BC-F134-9BC2-DE67A3F88C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89537D-055C-6D34-3909-E6F33355E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8CFCDF-89EF-4F2B-8A5F-4C6B67897A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575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microsoft.com/office/2007/relationships/hdphoto" Target="../media/hdphoto4.wdp"/><Relationship Id="rId17" Type="http://schemas.microsoft.com/office/2007/relationships/hdphoto" Target="../media/hdphoto6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9.png"/><Relationship Id="rId5" Type="http://schemas.openxmlformats.org/officeDocument/2006/relationships/image" Target="../media/image5.png"/><Relationship Id="rId15" Type="http://schemas.microsoft.com/office/2007/relationships/hdphoto" Target="../media/hdphoto5.wdp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0.png"/><Relationship Id="rId4" Type="http://schemas.openxmlformats.org/officeDocument/2006/relationships/hyperlink" Target="https://inspirehep.net/files/66e50dbaffe795cfb29292946ec70379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files/dcc9e1778127c2242e5242a42de585e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92.123009" TargetMode="External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sciencedirect.com/science/article/abs/pii/0550321383902936?via%3Dihub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5.png"/><Relationship Id="rId11" Type="http://schemas.openxmlformats.org/officeDocument/2006/relationships/image" Target="../media/image40.svg"/><Relationship Id="rId5" Type="http://schemas.openxmlformats.org/officeDocument/2006/relationships/hyperlink" Target="https://arxiv.org/pdf/2404.17632" TargetMode="External"/><Relationship Id="rId10" Type="http://schemas.openxmlformats.org/officeDocument/2006/relationships/image" Target="../media/image39.png"/><Relationship Id="rId4" Type="http://schemas.openxmlformats.org/officeDocument/2006/relationships/image" Target="../media/image14.png"/><Relationship Id="rId9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92.123009" TargetMode="External"/><Relationship Id="rId3" Type="http://schemas.openxmlformats.org/officeDocument/2006/relationships/hyperlink" Target="https://arxiv.org/pdf/2404.17632" TargetMode="External"/><Relationship Id="rId7" Type="http://schemas.openxmlformats.org/officeDocument/2006/relationships/hyperlink" Target="https://www.sciencedirect.com/science/article/abs/pii/0550321383902936?via%3Dihub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41.png"/><Relationship Id="rId10" Type="http://schemas.openxmlformats.org/officeDocument/2006/relationships/image" Target="../media/image40.svg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92.123009" TargetMode="External"/><Relationship Id="rId3" Type="http://schemas.openxmlformats.org/officeDocument/2006/relationships/hyperlink" Target="https://arxiv.org/pdf/2404.17632" TargetMode="External"/><Relationship Id="rId7" Type="http://schemas.openxmlformats.org/officeDocument/2006/relationships/hyperlink" Target="https://www.sciencedirect.com/science/article/abs/pii/0550321383902936?via%3Dihub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42.png"/><Relationship Id="rId10" Type="http://schemas.openxmlformats.org/officeDocument/2006/relationships/image" Target="../media/image40.sv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d/abstract/10.1103/PhysRevD.92.123009" TargetMode="External"/><Relationship Id="rId3" Type="http://schemas.openxmlformats.org/officeDocument/2006/relationships/hyperlink" Target="https://arxiv.org/pdf/2404.17632" TargetMode="External"/><Relationship Id="rId7" Type="http://schemas.openxmlformats.org/officeDocument/2006/relationships/hyperlink" Target="https://www.sciencedirect.com/science/article/abs/pii/0550321383902936?via%3Dihub" TargetMode="External"/><Relationship Id="rId12" Type="http://schemas.openxmlformats.org/officeDocument/2006/relationships/image" Target="../media/image4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43.png"/><Relationship Id="rId10" Type="http://schemas.openxmlformats.org/officeDocument/2006/relationships/image" Target="../media/image40.sv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3" Type="http://schemas.openxmlformats.org/officeDocument/2006/relationships/image" Target="../media/image43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pdf/2501.01286" TargetMode="External"/><Relationship Id="rId5" Type="http://schemas.openxmlformats.org/officeDocument/2006/relationships/image" Target="../media/image440.png"/><Relationship Id="rId10" Type="http://schemas.openxmlformats.org/officeDocument/2006/relationships/image" Target="../media/image48.png"/><Relationship Id="rId4" Type="http://schemas.openxmlformats.org/officeDocument/2006/relationships/image" Target="../media/image14.pn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sv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8" Type="http://schemas.openxmlformats.org/officeDocument/2006/relationships/image" Target="../media/image16.png"/><Relationship Id="rId3" Type="http://schemas.openxmlformats.org/officeDocument/2006/relationships/image" Target="../media/image14.png"/><Relationship Id="rId17" Type="http://schemas.openxmlformats.org/officeDocument/2006/relationships/image" Target="../media/image69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png"/><Relationship Id="rId5" Type="http://schemas.openxmlformats.org/officeDocument/2006/relationships/image" Target="../media/image15.png"/><Relationship Id="rId15" Type="http://schemas.openxmlformats.org/officeDocument/2006/relationships/image" Target="../media/image24.png"/><Relationship Id="rId10" Type="http://schemas.openxmlformats.org/officeDocument/2006/relationships/image" Target="../media/image73.png"/><Relationship Id="rId19" Type="http://schemas.openxmlformats.org/officeDocument/2006/relationships/hyperlink" Target="https://inspirehep.net/files/66e50dbaffe795cfb29292946ec70379" TargetMode="External"/><Relationship Id="rId4" Type="http://schemas.openxmlformats.org/officeDocument/2006/relationships/image" Target="../media/image130.png"/><Relationship Id="rId14" Type="http://schemas.openxmlformats.org/officeDocument/2006/relationships/image" Target="../media/image23.png"/><Relationship Id="rId9" Type="http://schemas.openxmlformats.org/officeDocument/2006/relationships/image" Target="../media/image7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7" Type="http://schemas.openxmlformats.org/officeDocument/2006/relationships/image" Target="../media/image5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hyperlink" Target="https://www.sciencedirect.com/science/article/pii/S0010465520302253?via%3Dihub" TargetMode="External"/><Relationship Id="rId3" Type="http://schemas.openxmlformats.org/officeDocument/2006/relationships/image" Target="../media/image14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4.png"/><Relationship Id="rId5" Type="http://schemas.microsoft.com/office/2007/relationships/hdphoto" Target="../media/hdphoto2.wdp"/><Relationship Id="rId10" Type="http://schemas.openxmlformats.org/officeDocument/2006/relationships/image" Target="../media/image63.png"/><Relationship Id="rId4" Type="http://schemas.openxmlformats.org/officeDocument/2006/relationships/image" Target="../media/image5.png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5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510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5.04744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30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4.png"/><Relationship Id="rId7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direct.com/science/article/pii/S0010465520302253?via%3Dihub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23.sv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9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9000" contrast="1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D4CC7F-F3F4-480B-D022-5E199283E082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47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1999"/>
          <a:stretch/>
        </p:blipFill>
        <p:spPr>
          <a:xfrm>
            <a:off x="-14734" y="-1"/>
            <a:ext cx="12206734" cy="68580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5C78D4-ADC2-2FCC-3A71-426397FDA55B}"/>
              </a:ext>
            </a:extLst>
          </p:cNvPr>
          <p:cNvSpPr txBox="1"/>
          <p:nvPr/>
        </p:nvSpPr>
        <p:spPr>
          <a:xfrm>
            <a:off x="624208" y="3830819"/>
            <a:ext cx="10765152" cy="2923877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marL="616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Support</a:t>
            </a:r>
          </a:p>
          <a:p>
            <a:pPr marL="4763" marR="0" lvl="0" indent="0" algn="l" defTabSz="80962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lang="en-GB" sz="14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PRT/BD/154730/2023</a:t>
            </a:r>
            <a:br>
              <a:rPr lang="en-GB" sz="14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</a:br>
            <a:r>
              <a:rPr lang="en-GB" sz="1400" noProof="0" dirty="0" err="1"/>
              <a:t>Bolsas</a:t>
            </a:r>
            <a:r>
              <a:rPr lang="en-GB" sz="1400" noProof="0" dirty="0"/>
              <a:t> de </a:t>
            </a:r>
            <a:r>
              <a:rPr lang="en-GB" sz="1400" noProof="0" dirty="0" err="1"/>
              <a:t>Investigação</a:t>
            </a:r>
            <a:r>
              <a:rPr lang="en-GB" sz="1400" noProof="0" dirty="0"/>
              <a:t> para </a:t>
            </a:r>
            <a:br>
              <a:rPr lang="en-GB" sz="1400" noProof="0" dirty="0"/>
            </a:br>
            <a:r>
              <a:rPr lang="en-GB" sz="1400" noProof="0" dirty="0" err="1"/>
              <a:t>Doutoramento</a:t>
            </a:r>
            <a:r>
              <a:rPr lang="en-GB" sz="1400" noProof="0" dirty="0"/>
              <a:t> FCT-ECIU</a:t>
            </a:r>
            <a:endParaRPr lang="en-GB" sz="1400" noProof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763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1400" noProof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1400" u="sng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540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1400" u="sng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1400" u="sng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401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1746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Supervisors</a:t>
            </a:r>
          </a:p>
          <a:p>
            <a:pPr marL="1746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António Morais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BAD6E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University of Aveiro |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BAD6E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Gr@v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BAD6EE"/>
              </a:solidFill>
              <a:effectLst/>
              <a:uLnTx/>
              <a:uFillTx/>
              <a:latin typeface="Sanskrit Text" panose="02020503050405020304" pitchFamily="18" charset="0"/>
              <a:ea typeface="+mn-ea"/>
              <a:cs typeface="Sanskrit Text" panose="02020503050405020304" pitchFamily="18" charset="0"/>
            </a:endParaRPr>
          </a:p>
          <a:p>
            <a:pPr marL="1746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sz="1100" noProof="0" dirty="0">
              <a:solidFill>
                <a:prstClr val="white"/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1746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400" noProof="0" dirty="0" err="1">
                <a:solidFill>
                  <a:prstClr val="whit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Germano</a:t>
            </a:r>
            <a:r>
              <a:rPr lang="en-GB" sz="1400" noProof="0" dirty="0">
                <a:solidFill>
                  <a:prstClr val="whit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Nardini</a:t>
            </a:r>
          </a:p>
          <a:p>
            <a:pPr marL="174625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400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University of Stavanger</a:t>
            </a:r>
          </a:p>
          <a:p>
            <a:pPr marL="806450">
              <a:spcAft>
                <a:spcPts val="600"/>
              </a:spcAft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806450">
              <a:spcAft>
                <a:spcPts val="600"/>
              </a:spcAft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806450">
              <a:spcAft>
                <a:spcPts val="600"/>
              </a:spcAft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806450">
              <a:spcAft>
                <a:spcPts val="600"/>
              </a:spcAft>
              <a:defRPr/>
            </a:pPr>
            <a:endParaRPr kumimoji="0" lang="en-GB" sz="1400" b="0" i="0" u="sng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60363">
              <a:spcAft>
                <a:spcPts val="600"/>
              </a:spcAft>
              <a:defRPr/>
            </a:pPr>
            <a:r>
              <a:rPr kumimoji="0" lang="en-GB" sz="14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Contributors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BAD6EE"/>
              </a:solidFill>
              <a:effectLst/>
              <a:uLnTx/>
              <a:uFillTx/>
              <a:latin typeface="Sanskrit Text" panose="02020503050405020304" pitchFamily="18" charset="0"/>
              <a:ea typeface="+mn-ea"/>
              <a:cs typeface="Sanskrit Text" panose="02020503050405020304" pitchFamily="18" charset="0"/>
            </a:endParaRPr>
          </a:p>
          <a:p>
            <a:pPr marL="36036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400" noProof="0" dirty="0">
                <a:solidFill>
                  <a:prstClr val="whit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Vedran Brdar </a:t>
            </a:r>
            <a:r>
              <a:rPr lang="en-GB" sz="1400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(Oklahoma State U.)</a:t>
            </a:r>
          </a:p>
          <a:p>
            <a:pPr marL="36036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400" u="sng" noProof="0" dirty="0">
                <a:solidFill>
                  <a:prstClr val="whit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Marco Finetti </a:t>
            </a:r>
            <a:r>
              <a:rPr lang="en-GB" sz="1400" u="sng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</a:t>
            </a:r>
            <a:r>
              <a:rPr lang="en-GB" sz="1400" u="sng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LIP-Minho | U. Aveiro</a:t>
            </a:r>
            <a:r>
              <a:rPr lang="en-GB" sz="1400" u="sng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)</a:t>
            </a:r>
          </a:p>
          <a:p>
            <a:pPr marL="36036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Marco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Matteini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 </a:t>
            </a:r>
            <a:r>
              <a:rPr lang="en-GB" sz="1400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(Jožef Stefan Institute)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nskrit Text" panose="02020503050405020304" pitchFamily="18" charset="0"/>
              <a:ea typeface="+mn-ea"/>
              <a:cs typeface="Sanskrit Text" panose="02020503050405020304" pitchFamily="18" charset="0"/>
            </a:endParaRPr>
          </a:p>
          <a:p>
            <a:pPr marL="360363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António Morais </a:t>
            </a:r>
            <a:r>
              <a:rPr lang="en-GB" sz="1400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(U. of Aveiro)</a:t>
            </a:r>
          </a:p>
          <a:p>
            <a:pPr marL="360363">
              <a:spcAft>
                <a:spcPts val="600"/>
              </a:spcAft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Miha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Nemevšek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nskrit Text" panose="02020503050405020304" pitchFamily="18" charset="0"/>
                <a:ea typeface="+mn-ea"/>
                <a:cs typeface="Sanskrit Text" panose="02020503050405020304" pitchFamily="18" charset="0"/>
              </a:rPr>
              <a:t> </a:t>
            </a:r>
            <a:r>
              <a:rPr lang="en-GB" sz="1400" noProof="0" dirty="0">
                <a:solidFill>
                  <a:srgbClr val="BAD6EE"/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(Jožef Stefan Institute)</a:t>
            </a:r>
          </a:p>
          <a:p>
            <a:pPr marL="806450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BAD6EE"/>
              </a:solidFill>
              <a:effectLst/>
              <a:uLnTx/>
              <a:uFillTx/>
              <a:latin typeface="Sanskrit Text" panose="02020503050405020304" pitchFamily="18" charset="0"/>
              <a:ea typeface="+mn-ea"/>
              <a:cs typeface="Sanskrit Text" panose="02020503050405020304" pitchFamily="18" charset="0"/>
            </a:endParaRP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853AF6-2CBE-4AFA-8F5A-8275A3E2B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3277" y="406330"/>
            <a:ext cx="7425446" cy="3351873"/>
          </a:xfrm>
        </p:spPr>
        <p:txBody>
          <a:bodyPr>
            <a:normAutofit lnSpcReduction="10000"/>
          </a:bodyPr>
          <a:lstStyle/>
          <a:p>
            <a:pPr marL="5715" marR="0" lvl="0" indent="0" algn="ctr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lang="en-GB" sz="1600" noProof="0" dirty="0">
                <a:latin typeface="Arial" panose="020B0604020202020204"/>
                <a:cs typeface="Aldhabi"/>
              </a:rPr>
              <a:t>	N-PACT Meeting 2025</a:t>
            </a:r>
            <a:endParaRPr lang="en-GB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cs typeface="Aldhabi" panose="01000000000000000000" pitchFamily="2" charset="-78"/>
            </a:endParaRPr>
          </a:p>
          <a:p>
            <a:pPr marL="5715" marR="0" lvl="0" indent="0" algn="ctr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Aldhabi" panose="01000000000000000000" pitchFamily="2" charset="-78"/>
              </a:rPr>
              <a:t>_____________________________________________________</a:t>
            </a:r>
            <a:endParaRPr lang="en-GB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/>
              <a:cs typeface="Aldhabi" panose="01000000000000000000" pitchFamily="2" charset="-78"/>
            </a:endParaRPr>
          </a:p>
          <a:p>
            <a:pPr marL="5715" marR="0" lvl="0" indent="0" algn="ctr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18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lang="en-GB" sz="1600" b="1" noProof="0" dirty="0">
                <a:latin typeface="Sanskrit Text" panose="02020503050405020304" pitchFamily="18" charset="0"/>
                <a:cs typeface="Sanskrit Text" panose="02020503050405020304" pitchFamily="18" charset="0"/>
              </a:rPr>
              <a:t>PT2GWFinder	</a:t>
            </a:r>
            <a:endParaRPr lang="en-GB" sz="1600" b="1" noProof="0" dirty="0">
              <a:latin typeface="+mj-lt"/>
              <a:cs typeface="Aldhabi" panose="01000000000000000000" pitchFamily="2" charset="-78"/>
            </a:endParaRPr>
          </a:p>
          <a:p>
            <a:pPr marL="5715" marR="0" lvl="0" indent="0" algn="ctr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lang="en-GB" sz="1600" b="1" noProof="0" dirty="0">
                <a:latin typeface="+mj-lt"/>
                <a:cs typeface="Aldhabi" panose="01000000000000000000" pitchFamily="2" charset="-78"/>
              </a:rPr>
              <a:t>A Handy Tool for Cosmological PTs and GWs</a:t>
            </a:r>
          </a:p>
          <a:p>
            <a:pPr marL="5715" marR="0" lvl="0" indent="0" algn="ctr" defTabSz="914400" rtl="0" eaLnBrk="1" fontAlgn="auto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rgbClr val="A9ACEE"/>
              </a:buClr>
              <a:buSzPct val="90000"/>
              <a:buFont typeface="Wingdings" panose="05000000000000000000" pitchFamily="2" charset="2"/>
              <a:buNone/>
              <a:tabLst/>
              <a:defRPr/>
            </a:pPr>
            <a:r>
              <a:rPr lang="en-GB" sz="1600" noProof="0" dirty="0">
                <a:latin typeface="Sanskrit Text" panose="02020503050405020304" pitchFamily="18" charset="0"/>
                <a:cs typeface="Sanskrit Text" panose="02020503050405020304" pitchFamily="18" charset="0"/>
              </a:rPr>
              <a:t>LIP-Minho | U. Aveiro | U. Stavanger</a:t>
            </a:r>
          </a:p>
          <a:p>
            <a:pPr marL="5715" indent="0" algn="ctr">
              <a:spcAft>
                <a:spcPts val="0"/>
              </a:spcAft>
              <a:buNone/>
            </a:pPr>
            <a:r>
              <a:rPr lang="en-GB" sz="1600" noProof="0" dirty="0">
                <a:latin typeface="Sanskrit Text" panose="02020503050405020304" pitchFamily="18" charset="0"/>
                <a:cs typeface="Sanskrit Text" panose="02020503050405020304" pitchFamily="18" charset="0"/>
              </a:rPr>
              <a:t>2025-06-19</a:t>
            </a:r>
            <a:endParaRPr lang="en-GB" sz="1800" noProof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5715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noProof="0" dirty="0">
                <a:latin typeface="+mj-lt"/>
                <a:cs typeface="Aldhabi" panose="01000000000000000000" pitchFamily="2" charset="-78"/>
              </a:rPr>
              <a:t>_____________________________________________________</a:t>
            </a:r>
          </a:p>
          <a:p>
            <a:pPr marL="5715" indent="0" algn="ctr">
              <a:spcBef>
                <a:spcPts val="1200"/>
              </a:spcBef>
              <a:spcAft>
                <a:spcPts val="1800"/>
              </a:spcAft>
              <a:buNone/>
            </a:pPr>
            <a:r>
              <a:rPr lang="en-GB" sz="1800" noProof="0" dirty="0">
                <a:latin typeface="Sanskrit Text"/>
                <a:cs typeface="Sanskrit Text"/>
              </a:rPr>
              <a:t>Marco Finetti</a:t>
            </a:r>
            <a:endParaRPr lang="en-GB" sz="1800" noProof="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9222E77-31A1-D087-1EAF-5D3057744E5A}"/>
              </a:ext>
            </a:extLst>
          </p:cNvPr>
          <p:cNvGrpSpPr/>
          <p:nvPr/>
        </p:nvGrpSpPr>
        <p:grpSpPr>
          <a:xfrm>
            <a:off x="2189255" y="6156016"/>
            <a:ext cx="2110696" cy="516287"/>
            <a:chOff x="6359903" y="2167001"/>
            <a:chExt cx="2590087" cy="633549"/>
          </a:xfrm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4" name="Picture 13" descr="Icon&#10;&#10;Description automatically generated">
              <a:extLst>
                <a:ext uri="{FF2B5EF4-FFF2-40B4-BE49-F238E27FC236}">
                  <a16:creationId xmlns:a16="http://schemas.microsoft.com/office/drawing/2014/main" id="{D1E93DCC-E0A7-3B5E-AA21-C85ED51A06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9903" y="2167001"/>
              <a:ext cx="572631" cy="63354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3D910C-3949-14F4-AF3F-F618C9E430A1}"/>
                </a:ext>
              </a:extLst>
            </p:cNvPr>
            <p:cNvSpPr txBox="1"/>
            <p:nvPr/>
          </p:nvSpPr>
          <p:spPr>
            <a:xfrm>
              <a:off x="6968678" y="2200514"/>
              <a:ext cx="1981312" cy="5665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200" noProof="0" dirty="0" err="1">
                  <a:latin typeface="Calibri" panose="020F0502020204030204" pitchFamily="34" charset="0"/>
                  <a:cs typeface="Calibri" panose="020F0502020204030204" pitchFamily="34" charset="0"/>
                </a:rPr>
                <a:t>Universidade</a:t>
              </a:r>
              <a:r>
                <a:rPr lang="en-GB" sz="1200" noProof="0" dirty="0">
                  <a:latin typeface="Calibri" panose="020F0502020204030204" pitchFamily="34" charset="0"/>
                  <a:cs typeface="Calibri" panose="020F0502020204030204" pitchFamily="34" charset="0"/>
                </a:rPr>
                <a:t> de Aveiro</a:t>
              </a:r>
            </a:p>
            <a:p>
              <a:r>
                <a:rPr lang="en-GB" sz="1200" noProof="0" dirty="0" err="1">
                  <a:solidFill>
                    <a:schemeClr val="tx1">
                      <a:lumMod val="8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theoria</a:t>
              </a:r>
              <a:r>
                <a:rPr lang="en-GB" sz="1200" noProof="0" dirty="0">
                  <a:solidFill>
                    <a:schemeClr val="tx1">
                      <a:lumMod val="8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200" noProof="0" dirty="0" err="1">
                  <a:solidFill>
                    <a:schemeClr val="tx1">
                      <a:lumMod val="8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poiesis</a:t>
              </a:r>
              <a:r>
                <a:rPr lang="en-GB" sz="1200" noProof="0" dirty="0">
                  <a:solidFill>
                    <a:schemeClr val="tx1">
                      <a:lumMod val="8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praxis</a:t>
              </a:r>
            </a:p>
          </p:txBody>
        </p:sp>
      </p:grpSp>
      <p:pic>
        <p:nvPicPr>
          <p:cNvPr id="7" name="Picture 6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86357033-BD85-269E-CE10-3D0966B903C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960" y="6103752"/>
            <a:ext cx="990602" cy="594361"/>
          </a:xfrm>
          <a:prstGeom prst="rect">
            <a:avLst/>
          </a:prstGeom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A black and white logo&#10;&#10;Description automatically generated">
            <a:extLst>
              <a:ext uri="{FF2B5EF4-FFF2-40B4-BE49-F238E27FC236}">
                <a16:creationId xmlns:a16="http://schemas.microsoft.com/office/drawing/2014/main" id="{BC3B9017-24FF-D8A0-690E-A8E26D98870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24" b="15120"/>
          <a:stretch/>
        </p:blipFill>
        <p:spPr>
          <a:xfrm>
            <a:off x="8432355" y="6121469"/>
            <a:ext cx="1414499" cy="503239"/>
          </a:xfrm>
          <a:prstGeom prst="rect">
            <a:avLst/>
          </a:prstGeom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B551D1C-ADEB-8053-17F7-C0152C1B1FD3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25000"/>
                    </a14:imgEffect>
                    <a14:imgEffect>
                      <a14:saturation sat="30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92" b="1092"/>
          <a:stretch/>
        </p:blipFill>
        <p:spPr>
          <a:xfrm>
            <a:off x="10672648" y="6039828"/>
            <a:ext cx="990603" cy="714868"/>
          </a:xfrm>
          <a:prstGeom prst="rect">
            <a:avLst/>
          </a:prstGeom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 descr="A black and grey background&#10;&#10;AI-generated content may be incorrect.">
            <a:extLst>
              <a:ext uri="{FF2B5EF4-FFF2-40B4-BE49-F238E27FC236}">
                <a16:creationId xmlns:a16="http://schemas.microsoft.com/office/drawing/2014/main" id="{5729E723-C2B8-9936-E194-8F5A0FADBCE4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56" y="6156016"/>
            <a:ext cx="798606" cy="539059"/>
          </a:xfrm>
          <a:prstGeom prst="rect">
            <a:avLst/>
          </a:prstGeom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7C635E3-FF8B-4A60-8FCA-5EDC75BECC26}"/>
              </a:ext>
            </a:extLst>
          </p:cNvPr>
          <p:cNvPicPr>
            <a:picLocks noChangeAspect="1"/>
          </p:cNvPicPr>
          <p:nvPr/>
        </p:nvPicPr>
        <p:blipFill>
          <a:blip r:embed="rId1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64" t="14515" r="9546" b="13214"/>
          <a:stretch/>
        </p:blipFill>
        <p:spPr>
          <a:xfrm>
            <a:off x="4799563" y="6187833"/>
            <a:ext cx="1287406" cy="507241"/>
          </a:xfrm>
          <a:prstGeom prst="rect">
            <a:avLst/>
          </a:prstGeom>
          <a:effectLst>
            <a:outerShdw blurRad="12700" dist="25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227221A-9C12-D742-F3C7-7F72D0DAEE5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34138" y="1134135"/>
            <a:ext cx="1223033" cy="553276"/>
          </a:xfrm>
          <a:prstGeom prst="rect">
            <a:avLst/>
          </a:prstGeom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DD6BBD-11B2-EF90-ACFE-632B0A4CD68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944"/>
          <a:stretch/>
        </p:blipFill>
        <p:spPr>
          <a:xfrm>
            <a:off x="4157569" y="201413"/>
            <a:ext cx="1231557" cy="808718"/>
          </a:xfrm>
          <a:prstGeom prst="rect">
            <a:avLst/>
          </a:prstGeom>
          <a:effectLst>
            <a:outerShdw blurRad="12700" dist="25400" dir="2700000" algn="tl" rotWithShape="0">
              <a:schemeClr val="bg1"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5916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44A55-A698-A68E-0751-22A626CA7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6C6C8A-545F-65CD-B06A-0AD3DE08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10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41A09A-D0C2-8544-226D-3068A7AD4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7C2F8F5-458C-10BD-70A5-D2B5E0E798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400" noProof="0" dirty="0"/>
              <a:t>GWs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CA3403-31C6-0C00-69D6-1C3EA15919F0}"/>
              </a:ext>
            </a:extLst>
          </p:cNvPr>
          <p:cNvGrpSpPr/>
          <p:nvPr/>
        </p:nvGrpSpPr>
        <p:grpSpPr>
          <a:xfrm>
            <a:off x="1574075" y="1959429"/>
            <a:ext cx="3854245" cy="3620654"/>
            <a:chOff x="5798455" y="1560853"/>
            <a:chExt cx="4981572" cy="4601265"/>
          </a:xfrm>
        </p:grpSpPr>
        <p:pic>
          <p:nvPicPr>
            <p:cNvPr id="8" name="Picture 7" descr="A diagram of a process&#10;&#10;AI-generated content may be incorrect.">
              <a:extLst>
                <a:ext uri="{FF2B5EF4-FFF2-40B4-BE49-F238E27FC236}">
                  <a16:creationId xmlns:a16="http://schemas.microsoft.com/office/drawing/2014/main" id="{D06AA483-3756-D709-EBC3-23C725DC2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61"/>
            <a:stretch/>
          </p:blipFill>
          <p:spPr>
            <a:xfrm>
              <a:off x="5798455" y="1560853"/>
              <a:ext cx="4981572" cy="4601265"/>
            </a:xfrm>
            <a:prstGeom prst="rect">
              <a:avLst/>
            </a:prstGeom>
            <a:ln w="127000">
              <a:solidFill>
                <a:schemeClr val="tx1"/>
              </a:solidFill>
            </a:ln>
          </p:spPr>
        </p:pic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3B54E06-968B-F7B7-F9F0-DFD01533C2B3}"/>
                </a:ext>
              </a:extLst>
            </p:cNvPr>
            <p:cNvSpPr/>
            <p:nvPr/>
          </p:nvSpPr>
          <p:spPr>
            <a:xfrm>
              <a:off x="9535160" y="5120904"/>
              <a:ext cx="1234441" cy="462016"/>
            </a:xfrm>
            <a:prstGeom prst="roundRect">
              <a:avLst>
                <a:gd name="adj" fmla="val 15394"/>
              </a:avLst>
            </a:prstGeom>
            <a:solidFill>
              <a:srgbClr val="00FF00">
                <a:alpha val="10196"/>
              </a:srgb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C1E6486-942C-39BA-45E6-6F3C57C5BC2D}"/>
              </a:ext>
            </a:extLst>
          </p:cNvPr>
          <p:cNvSpPr txBox="1"/>
          <p:nvPr/>
        </p:nvSpPr>
        <p:spPr>
          <a:xfrm>
            <a:off x="8167615" y="6375059"/>
            <a:ext cx="26412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C. Caprini et al. 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(</a:t>
            </a:r>
            <a:r>
              <a:rPr lang="en-GB" sz="12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dvOT483a8203"/>
                <a:hlinkClick r:id="rId4"/>
              </a:rPr>
              <a:t>JCAP10(2024)020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endParaRPr lang="en-GB" sz="1200" noProof="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2282DE-BEA3-BFB7-DD76-BF511A9D1A22}"/>
                  </a:ext>
                </a:extLst>
              </p:cNvPr>
              <p:cNvSpPr txBox="1"/>
              <p:nvPr/>
            </p:nvSpPr>
            <p:spPr>
              <a:xfrm>
                <a:off x="6010671" y="1582554"/>
                <a:ext cx="5228270" cy="43744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it-IT" dirty="0">
                    <a:latin typeface="+mj-lt"/>
                  </a:rPr>
                  <a:t>Soundwaves &amp; MHD </a:t>
                </a:r>
                <a:r>
                  <a:rPr lang="it-IT" dirty="0" err="1">
                    <a:latin typeface="+mj-lt"/>
                  </a:rPr>
                  <a:t>turbulence</a:t>
                </a:r>
                <a:r>
                  <a:rPr lang="it-IT" dirty="0">
                    <a:latin typeface="+mj-lt"/>
                  </a:rPr>
                  <a:t>:</a:t>
                </a:r>
                <a:br>
                  <a:rPr lang="it-IT" dirty="0">
                    <a:latin typeface="+mj-lt"/>
                  </a:rPr>
                </a:b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>
                    <a:latin typeface="+mj-lt"/>
                  </a:rPr>
                  <a:t> d</a:t>
                </a:r>
                <a:r>
                  <a:rPr lang="en-GB" dirty="0">
                    <a:latin typeface="+mj-lt"/>
                  </a:rPr>
                  <a:t>ouble broken power law</a:t>
                </a:r>
                <a:br>
                  <a:rPr lang="en-GB" dirty="0">
                    <a:latin typeface="+mj-lt"/>
                  </a:rPr>
                </a:br>
                <a:br>
                  <a:rPr lang="en-GB" dirty="0">
                    <a:latin typeface="+mj-lt"/>
                  </a:rPr>
                </a:br>
                <a14:m>
                  <m:oMath xmlns:m="http://schemas.openxmlformats.org/officeDocument/2006/math"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5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500" b="0" i="0" smtClean="0">
                            <a:latin typeface="Cambria Math" panose="02040503050406030204" pitchFamily="18" charset="0"/>
                          </a:rPr>
                          <m:t>sw</m:t>
                        </m:r>
                      </m:sub>
                    </m:sSub>
                    <m:r>
                      <a:rPr lang="it-IT" sz="15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sSubSup>
                          <m:sSubSupPr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𝑠𝑤</m:t>
                            </m:r>
                          </m:sup>
                        </m:sSubSup>
                      </m:den>
                    </m:f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𝑠𝑤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it-IT" sz="15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  <m:sup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𝑠𝑤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500" dirty="0">
                    <a:latin typeface="+mj-lt"/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5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500" b="0" i="0" smtClean="0">
                            <a:latin typeface="Cambria Math" panose="02040503050406030204" pitchFamily="18" charset="0"/>
                          </a:rPr>
                          <m:t>tur</m:t>
                        </m:r>
                      </m:sub>
                    </m:sSub>
                    <m:r>
                      <a:rPr lang="it-IT" sz="15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𝑡𝑢𝑟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𝑡𝑢𝑟</m:t>
                            </m:r>
                          </m:sup>
                        </m:sSubSup>
                      </m:den>
                    </m:f>
                    <m:sSup>
                      <m:sSupPr>
                        <m:ctrlPr>
                          <a:rPr lang="it-IT" sz="15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15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15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1500" i="1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num>
                              <m:den>
                                <m:sSubSup>
                                  <m:sSubSupPr>
                                    <m:ctrlPr>
                                      <a:rPr lang="it-IT" sz="15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it-IT" sz="15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it-IT" sz="15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  <m:t>𝑡𝑢𝑟</m:t>
                                    </m:r>
                                  </m:sup>
                                </m:sSubSup>
                              </m:den>
                            </m:f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1</m:t>
                                            </m:r>
                                          </m:sub>
                                          <m:sup>
                                            <m: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𝑡𝑢𝑟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num>
                                      <m:den>
                                        <m:sSubSup>
                                          <m:sSubSupPr>
                                            <m:ctrlPr>
                                              <a:rPr lang="it-IT" sz="15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it-IT" sz="1500" i="1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b>
                                          <m:sup>
                                            <m: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𝑡𝑢𝑟</m:t>
                                            </m:r>
                                          </m:sup>
                                        </m:sSubSup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  <m:t>2.15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−1.7</m:t>
                        </m:r>
                      </m:sup>
                    </m:sSup>
                  </m:oMath>
                </a14:m>
                <a:r>
                  <a:rPr lang="en-GB" sz="1500" dirty="0">
                    <a:latin typeface="+mj-lt"/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en-GB" dirty="0">
                  <a:latin typeface="+mj-lt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GB" dirty="0">
                    <a:latin typeface="+mj-lt"/>
                  </a:rPr>
                  <a:t>Bubble wall collisions: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>
                    <a:latin typeface="+mj-lt"/>
                  </a:rPr>
                  <a:t> broken power law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500" b="0" i="0" smtClean="0"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nor/>
                          </m:rPr>
                          <a:rPr lang="it-IT" sz="1500" b="0" i="0" smtClean="0">
                            <a:latin typeface="Cambria Math" panose="02040503050406030204" pitchFamily="18" charset="0"/>
                          </a:rPr>
                          <m:t>sw</m:t>
                        </m:r>
                      </m:sub>
                    </m:sSub>
                    <m:r>
                      <a:rPr lang="it-IT" sz="15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acc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2.4</m:t>
                        </m:r>
                      </m:sup>
                    </m:sSup>
                    <m:sSup>
                      <m:sSupPr>
                        <m:ctrlPr>
                          <a:rPr lang="it-IT" sz="1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it-IT" sz="1500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it-IT" sz="15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1500" i="1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it-IT" sz="15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𝑝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it-IT" sz="1500" b="0" i="1" smtClean="0"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it-IT" sz="15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GB" sz="150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82282DE-BEA3-BFB7-DD76-BF511A9D1A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671" y="1582554"/>
                <a:ext cx="5228270" cy="4374403"/>
              </a:xfrm>
              <a:prstGeom prst="rect">
                <a:avLst/>
              </a:prstGeom>
              <a:blipFill>
                <a:blip r:embed="rId5"/>
                <a:stretch>
                  <a:fillRect l="-932" t="-8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8491922-2520-547C-5763-31ACCC9B78DF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11445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FF77CC-2575-0797-5392-26D1704887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0B8371-67DA-C71E-62E9-5E0FAAA82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11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4F2322-56F3-6711-46C1-D909E5B8B1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0AD9208-A662-83B4-59CA-7075AEE49F4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400" noProof="0" dirty="0"/>
              <a:t>GWs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4B6AE3-7248-04D6-A7CC-85193807D72E}"/>
              </a:ext>
            </a:extLst>
          </p:cNvPr>
          <p:cNvSpPr txBox="1"/>
          <p:nvPr/>
        </p:nvSpPr>
        <p:spPr>
          <a:xfrm>
            <a:off x="6909955" y="6375059"/>
            <a:ext cx="3898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d</a:t>
            </a:r>
            <a:r>
              <a:rPr lang="en-GB" sz="1200" noProof="0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ata</a:t>
            </a:r>
            <a:r>
              <a: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 adapted from K. Schmitz 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(</a:t>
            </a:r>
            <a:r>
              <a:rPr lang="en-GB" sz="1200" b="0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dvOT483a8203"/>
                <a:hlinkClick r:id="rId3"/>
              </a:rPr>
              <a:t>JHEP01(</a:t>
            </a:r>
            <a:r>
              <a:rPr lang="en-GB" sz="1200" dirty="0">
                <a:solidFill>
                  <a:schemeClr val="accent1">
                    <a:lumMod val="60000"/>
                    <a:lumOff val="40000"/>
                  </a:schemeClr>
                </a:solidFill>
                <a:latin typeface="AdvOT483a8203"/>
                <a:hlinkClick r:id="rId3"/>
              </a:rPr>
              <a:t>2021)097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endParaRPr lang="en-GB" sz="1200" noProof="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14090D-A94D-434F-2428-02D0713FF7F3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112A14D-E77E-7B76-7EB0-BEAC801A7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257" y="1668100"/>
            <a:ext cx="9011486" cy="408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81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A55936-1911-0C35-EDF6-F0000C5F9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4FC692-08D9-4190-CFE2-E4E0F135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12</a:t>
            </a:fld>
            <a:endParaRPr lang="en-GB" noProof="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CAA0DC3-0825-33A8-484B-BE5FB242B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490556"/>
            <a:ext cx="7958331" cy="1077229"/>
          </a:xfrm>
        </p:spPr>
        <p:txBody>
          <a:bodyPr>
            <a:noAutofit/>
          </a:bodyPr>
          <a:lstStyle/>
          <a:p>
            <a:r>
              <a:rPr lang="en-GB" sz="2000" noProof="0" dirty="0">
                <a:latin typeface="Sanskrit Text" panose="02020503050405020304" pitchFamily="18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600" dirty="0"/>
              <a:t>fully documented</a:t>
            </a:r>
            <a:br>
              <a:rPr lang="en-GB" sz="2800" noProof="0" dirty="0"/>
            </a:br>
            <a:endParaRPr lang="en-GB" sz="1600" noProof="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76296A-F872-C641-6E04-97D75AAB0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954117-3651-7594-3222-2A9A71BAA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9338" y="1797767"/>
            <a:ext cx="2601054" cy="3262465"/>
          </a:xfrm>
          <a:prstGeom prst="rect">
            <a:avLst/>
          </a:prstGeom>
          <a:effectLst>
            <a:outerShdw blurRad="38100" dist="38100" dir="13500000" sx="101000" sy="101000" algn="br" rotWithShape="0">
              <a:prstClr val="black">
                <a:alpha val="5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425500-1CBB-9EE2-3BA0-385688462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8844" y="2305921"/>
            <a:ext cx="2601055" cy="2984293"/>
          </a:xfrm>
          <a:prstGeom prst="rect">
            <a:avLst/>
          </a:prstGeom>
          <a:effectLst>
            <a:outerShdw blurRad="38100" dist="38100" dir="13500000" sx="101000" sy="101000" algn="br" rotWithShape="0">
              <a:prstClr val="black">
                <a:alpha val="5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150AC5-AA08-FB14-0100-EE68F364CD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47945" y="2614405"/>
            <a:ext cx="2601054" cy="3084371"/>
          </a:xfrm>
          <a:prstGeom prst="rect">
            <a:avLst/>
          </a:prstGeom>
          <a:effectLst>
            <a:outerShdw blurRad="38100" dist="38100" dir="13500000" sx="101000" sy="101000" algn="br" rotWithShape="0">
              <a:prstClr val="black">
                <a:alpha val="5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89C5888-2566-6408-2894-69925691FFA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-323"/>
          <a:stretch/>
        </p:blipFill>
        <p:spPr>
          <a:xfrm>
            <a:off x="8039832" y="3068557"/>
            <a:ext cx="2602830" cy="3058379"/>
          </a:xfrm>
          <a:prstGeom prst="rect">
            <a:avLst/>
          </a:prstGeom>
          <a:effectLst>
            <a:outerShdw blurRad="38100" dist="38100" dir="13500000" sx="101000" sy="101000" algn="br" rotWithShape="0">
              <a:prstClr val="black">
                <a:alpha val="50000"/>
              </a:prstClr>
            </a:outerShdw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462F9FE-D0A7-7ED8-CFFD-107AC994F2CB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203335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1F8534-20DE-E0A8-2BC8-B297DDDB61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8294F-33A2-6246-3136-5EC4928B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13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8ACF19-8B29-C708-D865-8064FA11F4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A9054-874E-B3C9-3AB8-39C65FEC0CD1}"/>
                  </a:ext>
                </a:extLst>
              </p:cNvPr>
              <p:cNvSpPr txBox="1"/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potential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Analytic derivation of the action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 thin/thick wall regimes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intermediate interpolation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br>
                  <a:rPr lang="en-GB" sz="11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Matteini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</a:t>
                </a: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Nemevšek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Shoji, Ubaldi (2024, 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  <a:hlinkClick r:id="rId5"/>
                  </a:rPr>
                  <a:t>2404.17632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)</a:t>
                </a:r>
                <a:b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endParaRPr lang="en-GB" sz="16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A9054-874E-B3C9-3AB8-39C65FEC0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blipFill>
                <a:blip r:embed="rId6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le 1">
            <a:extLst>
              <a:ext uri="{FF2B5EF4-FFF2-40B4-BE49-F238E27FC236}">
                <a16:creationId xmlns:a16="http://schemas.microsoft.com/office/drawing/2014/main" id="{32DAAD8F-FDF8-F02D-6E34-306CD8E82E27}"/>
              </a:ext>
            </a:extLst>
          </p:cNvPr>
          <p:cNvSpPr txBox="1">
            <a:spLocks/>
          </p:cNvSpPr>
          <p:nvPr/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Example </a:t>
            </a:r>
            <a:br>
              <a:rPr lang="en-GB" sz="2000" noProof="0" dirty="0"/>
            </a:br>
            <a:r>
              <a:rPr lang="en-GB" sz="1400" noProof="0" dirty="0"/>
              <a:t>Fluid-field model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E42AEEB-9C16-FC83-AF8C-513BF7CD2886}"/>
              </a:ext>
            </a:extLst>
          </p:cNvPr>
          <p:cNvSpPr txBox="1"/>
          <p:nvPr/>
        </p:nvSpPr>
        <p:spPr>
          <a:xfrm>
            <a:off x="1250448" y="6248600"/>
            <a:ext cx="3662019" cy="514738"/>
          </a:xfrm>
          <a:prstGeom prst="rect">
            <a:avLst/>
          </a:prstGeom>
          <a:noFill/>
        </p:spPr>
        <p:txBody>
          <a:bodyPr wrap="square" lIns="36000" tIns="72000" rIns="36000" bIns="72000">
            <a:spAutoFit/>
          </a:bodyPr>
          <a:lstStyle/>
          <a:p>
            <a:pPr algn="r"/>
            <a:r>
              <a: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Linde 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7"/>
              </a:rPr>
              <a:t>1983, NPB 216. 2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b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</a:b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Hindmarsh, Huber, </a:t>
            </a:r>
            <a:r>
              <a:rPr lang="en-GB" sz="1200" b="0" i="0" noProof="0" dirty="0" err="1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Rummukainen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, Weir 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8"/>
              </a:rPr>
              <a:t>PRD.92.123009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endParaRPr lang="en-GB" sz="1200" noProof="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3" name="animation">
            <a:hlinkClick r:id="" action="ppaction://media"/>
            <a:extLst>
              <a:ext uri="{FF2B5EF4-FFF2-40B4-BE49-F238E27FC236}">
                <a16:creationId xmlns:a16="http://schemas.microsoft.com/office/drawing/2014/main" id="{2B0B8A89-A8D3-1CB5-E278-FDD5D11D038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206723" y="1295869"/>
            <a:ext cx="4711520" cy="5258013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C5873B1-5CC4-D963-183B-78655320F10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622055" y="556605"/>
            <a:ext cx="2771091" cy="231501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0BB485-0D3E-88FA-6E3C-74AD03F35113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</p:spTree>
    <p:extLst>
      <p:ext uri="{BB962C8B-B14F-4D97-AF65-F5344CB8AC3E}">
        <p14:creationId xmlns:p14="http://schemas.microsoft.com/office/powerpoint/2010/main" val="2101552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5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031666-73B4-8189-F3E6-AAC7AFD755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F69BB-8C82-1A94-6E4C-108F9B4F3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14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C0074A-3A46-E35D-6DDD-3E8D41343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DA05716-CF90-BA00-C29B-80F11541678C}"/>
                  </a:ext>
                </a:extLst>
              </p:cNvPr>
              <p:cNvSpPr txBox="1"/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potential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Analytic derivation of the action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 thin/thick wall regimes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intermediate interpolation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br>
                  <a:rPr lang="en-GB" sz="11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Matteini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</a:t>
                </a: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Nemevšek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Shoji, Ubaldi (2024, 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  <a:hlinkClick r:id="rId3"/>
                  </a:rPr>
                  <a:t>2404.17632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)</a:t>
                </a:r>
                <a:b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endParaRPr lang="en-GB" sz="16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A9054-874E-B3C9-3AB8-39C65FEC0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blipFill>
                <a:blip r:embed="rId6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le 1">
            <a:extLst>
              <a:ext uri="{FF2B5EF4-FFF2-40B4-BE49-F238E27FC236}">
                <a16:creationId xmlns:a16="http://schemas.microsoft.com/office/drawing/2014/main" id="{2B1786F8-BC3C-A295-8137-C9BCD49BDE04}"/>
              </a:ext>
            </a:extLst>
          </p:cNvPr>
          <p:cNvSpPr txBox="1">
            <a:spLocks/>
          </p:cNvSpPr>
          <p:nvPr/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Example </a:t>
            </a:r>
            <a:br>
              <a:rPr lang="en-GB" sz="2000" noProof="0" dirty="0"/>
            </a:br>
            <a:r>
              <a:rPr lang="en-GB" sz="1400" noProof="0" dirty="0"/>
              <a:t>Fluid-field model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C32DFE1-1C8A-EA5C-4279-EE0651B8246B}"/>
              </a:ext>
            </a:extLst>
          </p:cNvPr>
          <p:cNvSpPr txBox="1"/>
          <p:nvPr/>
        </p:nvSpPr>
        <p:spPr>
          <a:xfrm>
            <a:off x="1250448" y="6248600"/>
            <a:ext cx="3662019" cy="514738"/>
          </a:xfrm>
          <a:prstGeom prst="rect">
            <a:avLst/>
          </a:prstGeom>
          <a:noFill/>
        </p:spPr>
        <p:txBody>
          <a:bodyPr wrap="square" lIns="36000" tIns="72000" rIns="36000" bIns="72000">
            <a:spAutoFit/>
          </a:bodyPr>
          <a:lstStyle/>
          <a:p>
            <a:pPr algn="r"/>
            <a:r>
              <a: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Linde 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7"/>
              </a:rPr>
              <a:t>1983, NPB 216. 2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b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</a:b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Hindmarsh, Huber, </a:t>
            </a:r>
            <a:r>
              <a:rPr lang="en-GB" sz="1200" b="0" i="0" noProof="0" dirty="0" err="1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Rummukainen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, Weir 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8"/>
              </a:rPr>
              <a:t>PRD.92.123009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endParaRPr lang="en-GB" sz="1200" noProof="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C880C46-E920-36DD-4C89-A3060852670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622055" y="556605"/>
            <a:ext cx="2771091" cy="2315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2449D5-A69C-CDC6-6BB0-410A76759C17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350B0E8-4374-F61D-3EF5-996980CE50C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22931" y="1543285"/>
            <a:ext cx="5019359" cy="326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220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ADDA7-9F07-D7AB-B3A3-DF52B3C7C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3D85EC-1A5B-9C15-D46A-AFFD4A832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15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0152B2-248A-DB76-27B4-276F8C540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B04D614-FDBE-7169-F1E0-5AC67240E158}"/>
                  </a:ext>
                </a:extLst>
              </p:cNvPr>
              <p:cNvSpPr txBox="1"/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potential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Analytic derivation of the action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 thin/thick wall regimes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intermediate interpolation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br>
                  <a:rPr lang="en-GB" sz="11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Matteini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</a:t>
                </a: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Nemevšek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Shoji, Ubaldi (2024, 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  <a:hlinkClick r:id="rId3"/>
                  </a:rPr>
                  <a:t>2404.17632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)</a:t>
                </a:r>
                <a:b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endParaRPr lang="en-GB" sz="16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A9054-874E-B3C9-3AB8-39C65FEC0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blipFill>
                <a:blip r:embed="rId6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le 1">
            <a:extLst>
              <a:ext uri="{FF2B5EF4-FFF2-40B4-BE49-F238E27FC236}">
                <a16:creationId xmlns:a16="http://schemas.microsoft.com/office/drawing/2014/main" id="{96074DC2-501D-562B-B974-6FFF95FBECC0}"/>
              </a:ext>
            </a:extLst>
          </p:cNvPr>
          <p:cNvSpPr txBox="1">
            <a:spLocks/>
          </p:cNvSpPr>
          <p:nvPr/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Example </a:t>
            </a:r>
            <a:br>
              <a:rPr lang="en-GB" sz="2000" noProof="0" dirty="0"/>
            </a:br>
            <a:r>
              <a:rPr lang="en-GB" sz="1400" noProof="0" dirty="0"/>
              <a:t>Fluid-field model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2230B42-4895-5F0A-ABA3-201F6191C4A8}"/>
              </a:ext>
            </a:extLst>
          </p:cNvPr>
          <p:cNvSpPr txBox="1"/>
          <p:nvPr/>
        </p:nvSpPr>
        <p:spPr>
          <a:xfrm>
            <a:off x="1250448" y="6248600"/>
            <a:ext cx="3662019" cy="514738"/>
          </a:xfrm>
          <a:prstGeom prst="rect">
            <a:avLst/>
          </a:prstGeom>
          <a:noFill/>
        </p:spPr>
        <p:txBody>
          <a:bodyPr wrap="square" lIns="36000" tIns="72000" rIns="36000" bIns="72000">
            <a:spAutoFit/>
          </a:bodyPr>
          <a:lstStyle/>
          <a:p>
            <a:pPr algn="r"/>
            <a:r>
              <a: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Linde 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7"/>
              </a:rPr>
              <a:t>1983, NPB 216. 2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b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</a:b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Hindmarsh, Huber, </a:t>
            </a:r>
            <a:r>
              <a:rPr lang="en-GB" sz="1200" b="0" i="0" noProof="0" dirty="0" err="1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Rummukainen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, Weir 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8"/>
              </a:rPr>
              <a:t>PRD.92.123009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endParaRPr lang="en-GB" sz="1200" noProof="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33E2D6C-B796-F339-E752-0A8362B40FC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622055" y="556605"/>
            <a:ext cx="2771091" cy="2315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33A6FC-E26B-4332-7FF2-DCB6B7A630A5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7D67B0-0F38-0F24-95C2-24D5F0F3A9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22931" y="1543286"/>
            <a:ext cx="5019359" cy="4831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70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2BB11-5AF7-7235-4C97-0E2FD75E4D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A482F-91DF-B106-0F21-882ECDD1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16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2FEC62-8894-35DA-A12E-4DAC96016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96ABF1-4353-44CD-E9E1-A890F2A52355}"/>
                  </a:ext>
                </a:extLst>
              </p:cNvPr>
              <p:cNvSpPr txBox="1"/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potential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𝑇</m:t>
                    </m:r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GB" sz="1600" b="0" i="1" noProof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Analytic derivation of the action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 thin/thick wall regimes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intermediate interpolation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br>
                  <a:rPr lang="en-GB" sz="11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Matteini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</a:t>
                </a:r>
                <a:r>
                  <a:rPr lang="en-GB" sz="1200" noProof="0" dirty="0" err="1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Nemevšek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, Shoji, Ubaldi (2024, 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  <a:hlinkClick r:id="rId3"/>
                  </a:rPr>
                  <a:t>2404.17632</a:t>
                </a:r>
                <a: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  <a:t>)</a:t>
                </a:r>
                <a:br>
                  <a:rPr lang="en-GB" sz="1200" noProof="0" dirty="0">
                    <a:solidFill>
                      <a:srgbClr val="8BBCF1">
                        <a:lumMod val="40000"/>
                        <a:lumOff val="60000"/>
                      </a:srgbClr>
                    </a:solidFill>
                    <a:latin typeface="AdvOT483a8203"/>
                  </a:rPr>
                </a:br>
                <a:endParaRPr lang="en-GB" sz="16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7A9054-874E-B3C9-3AB8-39C65FEC0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757" y="3108176"/>
                <a:ext cx="4711520" cy="2987164"/>
              </a:xfrm>
              <a:prstGeom prst="rect">
                <a:avLst/>
              </a:prstGeom>
              <a:blipFill>
                <a:blip r:embed="rId6"/>
                <a:stretch>
                  <a:fillRect l="-5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itle 1">
            <a:extLst>
              <a:ext uri="{FF2B5EF4-FFF2-40B4-BE49-F238E27FC236}">
                <a16:creationId xmlns:a16="http://schemas.microsoft.com/office/drawing/2014/main" id="{E7388C5A-9F7D-1304-58C6-408A1FC9697A}"/>
              </a:ext>
            </a:extLst>
          </p:cNvPr>
          <p:cNvSpPr txBox="1">
            <a:spLocks/>
          </p:cNvSpPr>
          <p:nvPr/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Example </a:t>
            </a:r>
            <a:br>
              <a:rPr lang="en-GB" sz="2000" noProof="0" dirty="0"/>
            </a:br>
            <a:r>
              <a:rPr lang="en-GB" sz="1400" noProof="0" dirty="0"/>
              <a:t>Fluid-field model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4199C49-AB88-C200-51B8-E505B3F9A12E}"/>
              </a:ext>
            </a:extLst>
          </p:cNvPr>
          <p:cNvSpPr txBox="1"/>
          <p:nvPr/>
        </p:nvSpPr>
        <p:spPr>
          <a:xfrm>
            <a:off x="1250448" y="6248600"/>
            <a:ext cx="3662019" cy="514738"/>
          </a:xfrm>
          <a:prstGeom prst="rect">
            <a:avLst/>
          </a:prstGeom>
          <a:noFill/>
        </p:spPr>
        <p:txBody>
          <a:bodyPr wrap="square" lIns="36000" tIns="72000" rIns="36000" bIns="72000">
            <a:spAutoFit/>
          </a:bodyPr>
          <a:lstStyle/>
          <a:p>
            <a:pPr algn="r"/>
            <a:r>
              <a: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  <a:latin typeface="AdvOT483a8203"/>
              </a:rPr>
              <a:t>Linde 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7"/>
              </a:rPr>
              <a:t>1983, NPB 216. 2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b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</a:b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Hindmarsh, Huber, </a:t>
            </a:r>
            <a:r>
              <a:rPr lang="en-GB" sz="1200" b="0" i="0" noProof="0" dirty="0" err="1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Rummukainen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, Weir (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  <a:hlinkClick r:id="rId8"/>
              </a:rPr>
              <a:t>PRD.92.123009</a:t>
            </a:r>
            <a:r>
              <a:rPr lang="en-GB" sz="1200" b="0" i="0" noProof="0" dirty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AdvOT483a8203"/>
              </a:rPr>
              <a:t>)</a:t>
            </a:r>
            <a:endParaRPr lang="en-GB" sz="1200" noProof="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FE3CC19E-FCA4-892A-A966-B82B201B2D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622055" y="556605"/>
            <a:ext cx="2771091" cy="2315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C3F3D1-52DA-6159-A88E-E927D554E19E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FB298360-0BBC-C38E-DAA9-FDCFE572EE0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127" y="1449651"/>
            <a:ext cx="2965590" cy="2538767"/>
          </a:xfrm>
          <a:prstGeom prst="rect">
            <a:avLst/>
          </a:prstGeom>
        </p:spPr>
      </p:pic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64BCA229-2167-A10A-4066-47D668C4AC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127" y="3988418"/>
            <a:ext cx="2965590" cy="2442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625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A8C021-2814-8CB9-5486-291279EB1BFC}"/>
                  </a:ext>
                </a:extLst>
              </p:cNvPr>
              <p:cNvSpPr txBox="1"/>
              <p:nvPr/>
            </p:nvSpPr>
            <p:spPr>
              <a:xfrm>
                <a:off x="1218724" y="1535359"/>
                <a:ext cx="9889443" cy="46628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Dimensional reduction (DR)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time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700" noProof="0" dirty="0"/>
                  <a:t> temperature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1700" noProof="0" dirty="0"/>
                  <a:t> high-</a:t>
                </a:r>
                <a14:m>
                  <m:oMath xmlns:m="http://schemas.openxmlformats.org/officeDocument/2006/math">
                    <m:r>
                      <a:rPr lang="en-GB" sz="1700" i="1" noProof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700" noProof="0" dirty="0"/>
                  <a:t> approach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include systematically higher-order </a:t>
                </a:r>
                <a:r>
                  <a:rPr lang="en-GB" sz="1700" noProof="0" dirty="0" err="1"/>
                  <a:t>resummations</a:t>
                </a:r>
                <a:endParaRPr lang="en-GB" sz="1700" noProof="0" dirty="0"/>
              </a:p>
              <a:p>
                <a:pPr marL="285750" indent="-285750">
                  <a:spcBef>
                    <a:spcPts val="24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Narrower theoretical uncertainties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1700" noProof="0" dirty="0"/>
                  <a:t> narrower GWB uncertainties</a:t>
                </a:r>
                <a:endParaRPr lang="en-GB" sz="1000" noProof="0" dirty="0"/>
              </a:p>
              <a:p>
                <a:pPr marL="285750" indent="-285750">
                  <a:spcBef>
                    <a:spcPts val="24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DR implementation</a:t>
                </a:r>
                <a:br>
                  <a:rPr lang="en-GB" sz="1700" noProof="0" dirty="0"/>
                </a:br>
                <a:r>
                  <a:rPr lang="en-GB" sz="1700" noProof="0" dirty="0"/>
                  <a:t>Automated extraction </a:t>
                </a:r>
                <a:r>
                  <a:rPr lang="en-GB" sz="1700" noProof="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Dralgo</a:t>
                </a:r>
                <a:r>
                  <a:rPr lang="en-GB" sz="1700" noProof="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  <a:cs typeface="Courier New" panose="02070309020205020404" pitchFamily="49" charset="0"/>
                      </a:rPr>
                      <m:t>→</m:t>
                    </m:r>
                    <m:sSub>
                      <m:sSub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</m:ctrlPr>
                      </m:sSub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700" b="0" i="0" noProof="0" smtClean="0">
                            <a:latin typeface="Cambria Math" panose="02040503050406030204" pitchFamily="18" charset="0"/>
                            <a:cs typeface="Courier New" panose="02070309020205020404" pitchFamily="49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GB" sz="1700" noProof="0" dirty="0"/>
                  <a:t> ,</a:t>
                </a:r>
                <a:br>
                  <a:rPr lang="en-GB" sz="1700" noProof="0" dirty="0"/>
                </a:br>
                <a:r>
                  <a:rPr lang="en-GB" sz="1700" noProof="0" dirty="0"/>
                  <a:t>including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export of DR quantities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RG resolution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closed-form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700" b="0" i="0" noProof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endParaRPr lang="en-GB" sz="1700" noProof="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5A8C021-2814-8CB9-5486-291279EB1B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724" y="1535359"/>
                <a:ext cx="9889443" cy="4662815"/>
              </a:xfrm>
              <a:prstGeom prst="rect">
                <a:avLst/>
              </a:prstGeom>
              <a:blipFill>
                <a:blip r:embed="rId3"/>
                <a:stretch>
                  <a:fillRect l="-308" t="-523" b="-7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7DE1ADF-CC59-0814-E1C7-3043DDE21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1808" y="490556"/>
            <a:ext cx="7958331" cy="1077229"/>
          </a:xfrm>
        </p:spPr>
        <p:txBody>
          <a:bodyPr>
            <a:noAutofit/>
          </a:bodyPr>
          <a:lstStyle/>
          <a:p>
            <a:r>
              <a:rPr lang="en-GB" sz="2000" noProof="0" dirty="0"/>
              <a:t>Dimensional Reduction</a:t>
            </a:r>
            <a:br>
              <a:rPr lang="en-GB" sz="2000" noProof="0" dirty="0"/>
            </a:br>
            <a:r>
              <a:rPr lang="en-GB" sz="1600" noProof="0" dirty="0"/>
              <a:t>An improved recipe for thermal EFTs</a:t>
            </a:r>
            <a:br>
              <a:rPr lang="en-GB" sz="2800" noProof="0" dirty="0"/>
            </a:br>
            <a:endParaRPr lang="en-GB" sz="1600" noProof="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B47475-F7ED-EC7F-A84C-B883D0A9D1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178" y="159854"/>
            <a:ext cx="240665" cy="260311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3164CDB3-DB3C-34CA-FF01-AAF828C46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17</a:t>
            </a:fld>
            <a:endParaRPr lang="en-GB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0791D3-F686-400C-0C6B-90BF62D24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92AC276-9243-EBC8-8381-4CB9CB46E282}"/>
                  </a:ext>
                </a:extLst>
              </p:cNvPr>
              <p:cNvSpPr txBox="1"/>
              <p:nvPr/>
            </p:nvSpPr>
            <p:spPr>
              <a:xfrm>
                <a:off x="8382068" y="1516309"/>
                <a:ext cx="2066531" cy="5620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 noProof="0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groupChr>
                            <m:groupChrPr>
                              <m:chr m:val="→"/>
                              <m:vertJc m:val="bot"/>
                              <m:ctrlP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a:rPr lang="en-GB" i="1" noProof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 noProof="0"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b="0" i="1" noProof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i="1" noProof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lit/>
                                </m:rPr>
                                <a:rPr lang="en-GB" i="1" noProof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i="1" noProof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groupCh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 3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noProof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b="0" i="0" noProof="0" smtClean="0">
                              <a:latin typeface="Cambria Math" panose="02040503050406030204" pitchFamily="18" charset="0"/>
                            </a:rPr>
                            <m:t>EFT</m:t>
                          </m:r>
                        </m:e>
                      </m:borderBox>
                    </m:oMath>
                  </m:oMathPara>
                </a14:m>
                <a:endParaRPr lang="en-GB" noProof="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92AC276-9243-EBC8-8381-4CB9CB46E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68" y="1516309"/>
                <a:ext cx="2066531" cy="5620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E6BEF5C7-0771-EA99-0D8F-681E676A8D57}"/>
              </a:ext>
            </a:extLst>
          </p:cNvPr>
          <p:cNvGrpSpPr/>
          <p:nvPr/>
        </p:nvGrpSpPr>
        <p:grpSpPr>
          <a:xfrm>
            <a:off x="6217920" y="3620180"/>
            <a:ext cx="4755356" cy="2882902"/>
            <a:chOff x="6356339" y="3429326"/>
            <a:chExt cx="4755356" cy="288290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0730F62-0B10-1692-B1D2-3504A93CD034}"/>
                </a:ext>
              </a:extLst>
            </p:cNvPr>
            <p:cNvSpPr txBox="1"/>
            <p:nvPr/>
          </p:nvSpPr>
          <p:spPr>
            <a:xfrm>
              <a:off x="6356339" y="6035229"/>
              <a:ext cx="475535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2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M. </a:t>
              </a:r>
              <a:r>
                <a:rPr lang="en-GB" sz="1200" dirty="0" err="1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Bertenstam</a:t>
              </a:r>
              <a:r>
                <a:rPr lang="en-GB" sz="12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, </a:t>
              </a:r>
              <a:r>
                <a:rPr lang="en-GB" sz="1200" u="sng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MF</a:t>
              </a:r>
              <a:r>
                <a:rPr lang="en-GB" sz="120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, </a:t>
              </a:r>
              <a:r>
                <a: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A.P. Morais, R. Pasechnik, J. </a:t>
              </a:r>
              <a:r>
                <a:rPr lang="en-GB" sz="1200" noProof="0" dirty="0" err="1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Rathsman</a:t>
              </a:r>
              <a:r>
                <a: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 (</a:t>
              </a:r>
              <a:r>
                <a: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  <a:hlinkClick r:id="rId6"/>
                </a:rPr>
                <a:t>2501.01286</a:t>
              </a:r>
              <a:r>
                <a: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)</a:t>
              </a:r>
              <a:endPara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3E5944E-7CDE-9AE7-076A-D397005EC5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02476" y="3429326"/>
              <a:ext cx="3419537" cy="256109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B64BCB9-4366-40D4-9839-48C7F3D3A7CC}"/>
              </a:ext>
            </a:extLst>
          </p:cNvPr>
          <p:cNvGrpSpPr/>
          <p:nvPr/>
        </p:nvGrpSpPr>
        <p:grpSpPr>
          <a:xfrm>
            <a:off x="8847434" y="2206370"/>
            <a:ext cx="1135798" cy="693252"/>
            <a:chOff x="8847434" y="2206370"/>
            <a:chExt cx="1135798" cy="6932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05F9DEB-3AF0-2DB0-A13F-44B4109C08C2}"/>
                    </a:ext>
                  </a:extLst>
                </p:cNvPr>
                <p:cNvSpPr txBox="1"/>
                <p:nvPr/>
              </p:nvSpPr>
              <p:spPr>
                <a:xfrm>
                  <a:off x="9639842" y="2216534"/>
                  <a:ext cx="325078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GB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ptos" panose="02110004020202020204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505F9DEB-3AF0-2DB0-A13F-44B4109C08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9842" y="2216534"/>
                  <a:ext cx="325078" cy="307777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15D88ED-0E98-F474-14EC-1495D72A8768}"/>
                </a:ext>
              </a:extLst>
            </p:cNvPr>
            <p:cNvGrpSpPr/>
            <p:nvPr/>
          </p:nvGrpSpPr>
          <p:grpSpPr>
            <a:xfrm>
              <a:off x="8847434" y="2206371"/>
              <a:ext cx="1135798" cy="693251"/>
              <a:chOff x="9428292" y="2911817"/>
              <a:chExt cx="1617708" cy="924183"/>
            </a:xfrm>
          </p:grpSpPr>
          <p:sp>
            <p:nvSpPr>
              <p:cNvPr id="16" name="Cylinder 15">
                <a:extLst>
                  <a:ext uri="{FF2B5EF4-FFF2-40B4-BE49-F238E27FC236}">
                    <a16:creationId xmlns:a16="http://schemas.microsoft.com/office/drawing/2014/main" id="{30854EE4-3D39-CC5E-0FA0-CF28384F6CF8}"/>
                  </a:ext>
                </a:extLst>
              </p:cNvPr>
              <p:cNvSpPr/>
              <p:nvPr/>
            </p:nvSpPr>
            <p:spPr>
              <a:xfrm rot="5400000">
                <a:off x="9781227" y="2558882"/>
                <a:ext cx="911838" cy="1617708"/>
              </a:xfrm>
              <a:prstGeom prst="can">
                <a:avLst>
                  <a:gd name="adj" fmla="val 51405"/>
                </a:avLst>
              </a:prstGeom>
              <a:noFill/>
              <a:ln w="1905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4145CCEF-E4E1-06A5-5F6D-E6DEF07654FA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9936582" y="2947393"/>
                    <a:ext cx="29642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𝑡</m:t>
                          </m:r>
                        </m:oMath>
                      </m:oMathPara>
                    </a14:m>
                    <a:endParaRPr kumimoji="0" lang="en-GB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</a:endParaRPr>
                  </a:p>
                </p:txBody>
              </p:sp>
            </mc:Choice>
            <mc:Fallback xmlns="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4145CCEF-E4E1-06A5-5F6D-E6DEF07654F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9936582" y="2947393"/>
                    <a:ext cx="296427" cy="30777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2941" b="-157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0909C33C-BCFE-4EA6-E9D8-9D96E3D3994E}"/>
                  </a:ext>
                </a:extLst>
              </p:cNvPr>
              <p:cNvSpPr/>
              <p:nvPr/>
            </p:nvSpPr>
            <p:spPr>
              <a:xfrm>
                <a:off x="10608371" y="2983788"/>
                <a:ext cx="360091" cy="852212"/>
              </a:xfrm>
              <a:prstGeom prst="arc">
                <a:avLst>
                  <a:gd name="adj1" fmla="val 13689705"/>
                  <a:gd name="adj2" fmla="val 18931949"/>
                </a:avLst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  <a:tailEnd type="stealt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6EEA703C-4896-331F-E0ED-674474C0F07C}"/>
                      </a:ext>
                    </a:extLst>
                  </p:cNvPr>
                  <p:cNvSpPr txBox="1"/>
                  <p:nvPr/>
                </p:nvSpPr>
                <p:spPr>
                  <a:xfrm flipH="1">
                    <a:off x="10613153" y="3339023"/>
                    <a:ext cx="406765" cy="369271"/>
                  </a:xfrm>
                  <a:prstGeom prst="rect">
                    <a:avLst/>
                  </a:prstGeom>
                  <a:noFill/>
                </p:spPr>
                <p:txBody>
                  <a:bodyPr wrap="none" lIns="0" rIns="0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kumimoji="0" lang="en-GB" sz="1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D515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0" lang="en-GB" sz="1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D515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kumimoji="0" lang="en-GB" sz="12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D515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oMath>
                      </m:oMathPara>
                    </a14:m>
                    <a:endParaRPr kumimoji="0" lang="en-GB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D5151"/>
                      </a:solidFill>
                      <a:effectLst/>
                      <a:uLnTx/>
                      <a:uFillTx/>
                      <a:latin typeface="Aptos" panose="02110004020202020204"/>
                    </a:endParaRPr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6EEA703C-4896-331F-E0ED-674474C0F07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flipH="1">
                    <a:off x="10613153" y="3339023"/>
                    <a:ext cx="406765" cy="369271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l="-12766" r="-4255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42D41636-0DCC-C5C0-FFA4-D9B23C1215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798584" y="3008853"/>
                <a:ext cx="602020" cy="1849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  <a:headEnd type="none"/>
                <a:tailEnd type="stealth" w="med" len="lg"/>
              </a:ln>
              <a:effectLst/>
            </p:spPr>
          </p:cxn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15D745A8-E5C5-1086-38AC-9CC01D72D145}"/>
                </a:ext>
              </a:extLst>
            </p:cNvPr>
            <p:cNvSpPr/>
            <p:nvPr/>
          </p:nvSpPr>
          <p:spPr>
            <a:xfrm>
              <a:off x="9629842" y="2206370"/>
              <a:ext cx="353129" cy="683991"/>
            </a:xfrm>
            <a:prstGeom prst="ellipse">
              <a:avLst/>
            </a:prstGeom>
            <a:noFill/>
            <a:ln w="28575">
              <a:solidFill>
                <a:srgbClr val="FD51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CAF8063-24B5-C575-2EA3-7A6651BF274A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</p:spTree>
    <p:extLst>
      <p:ext uri="{BB962C8B-B14F-4D97-AF65-F5344CB8AC3E}">
        <p14:creationId xmlns:p14="http://schemas.microsoft.com/office/powerpoint/2010/main" val="87779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2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32B35-FBA8-1CCF-1D25-8591EE31F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428FF2-42A0-C841-37E0-EDA72A1F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18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D71128-E1B1-0579-A103-660B36DE31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B542D0-9413-FB19-1662-93E73209E625}"/>
                  </a:ext>
                </a:extLst>
              </p:cNvPr>
              <p:cNvSpPr txBox="1"/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Dark </a:t>
                </a: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sz="1600" noProof="0" dirty="0"/>
                  <a:t> gauge sector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content: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+"/>
                </a:pPr>
                <a:r>
                  <a:rPr lang="en-GB" sz="1600" noProof="0" dirty="0"/>
                  <a:t>fermions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noProof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GB" sz="1600" noProof="0" dirty="0"/>
                  <a:t> @ NLO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→"/>
                </a:pPr>
                <a:r>
                  <a:rPr lang="en-GB" sz="1600" noProof="0" dirty="0" err="1"/>
                  <a:t>Paclet</a:t>
                </a:r>
                <a:endParaRPr lang="en-GB" sz="16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B542D0-9413-FB19-1662-93E73209E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blipFill>
                <a:blip r:embed="rId3"/>
                <a:stretch>
                  <a:fillRect l="-668" t="-728" b="-2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7415B777-9F9E-C633-0028-9B551807ED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411586" y="2181795"/>
            <a:ext cx="3731760" cy="311757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46E22245-364E-377C-29C6-4E40264F1080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Dimensional Reduction</a:t>
            </a:r>
            <a:br>
              <a:rPr lang="en-GB" sz="2000" noProof="0" dirty="0"/>
            </a:br>
            <a:r>
              <a:rPr lang="en-GB" sz="1600" noProof="0" dirty="0"/>
              <a:t>Dark Abelian Higgs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26BEE9-00EF-0A44-9885-709768D7C1DE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</p:spTree>
    <p:extLst>
      <p:ext uri="{BB962C8B-B14F-4D97-AF65-F5344CB8AC3E}">
        <p14:creationId xmlns:p14="http://schemas.microsoft.com/office/powerpoint/2010/main" val="693703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6AFFC-6E5C-5B26-AE87-7380930257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B87C7-6A4A-CD77-703A-B86E385A4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19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0E0D77-C12A-D837-7449-782E39473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8F6C19E-DDF9-EB52-C8E4-07F8DF5DF24A}"/>
                  </a:ext>
                </a:extLst>
              </p:cNvPr>
              <p:cNvSpPr txBox="1"/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Dark </a:t>
                </a: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sz="1600" noProof="0" dirty="0"/>
                  <a:t> gauge sector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content: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+"/>
                </a:pPr>
                <a:r>
                  <a:rPr lang="en-GB" sz="1600" noProof="0" dirty="0"/>
                  <a:t>fermions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noProof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GB" sz="1600" noProof="0" dirty="0"/>
                  <a:t> @ NLO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→"/>
                </a:pPr>
                <a:r>
                  <a:rPr lang="en-GB" sz="1600" noProof="0" dirty="0" err="1"/>
                  <a:t>Paclet</a:t>
                </a:r>
                <a:endParaRPr lang="en-GB" sz="16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B542D0-9413-FB19-1662-93E73209E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blipFill>
                <a:blip r:embed="rId3"/>
                <a:stretch>
                  <a:fillRect l="-668" t="-728" b="-2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phic 2">
            <a:extLst>
              <a:ext uri="{FF2B5EF4-FFF2-40B4-BE49-F238E27FC236}">
                <a16:creationId xmlns:a16="http://schemas.microsoft.com/office/drawing/2014/main" id="{C6689FC4-3724-D030-E02A-0CBE3EC041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411586" y="2181795"/>
            <a:ext cx="3731760" cy="3117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DA15ED-2285-B3E7-B73B-7BA8B2F8E3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5132" y="1406230"/>
            <a:ext cx="5385007" cy="515389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435FA90-FADD-A29E-6C2E-C34EA8D67484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Dimensional Reduction</a:t>
            </a:r>
            <a:br>
              <a:rPr lang="en-GB" sz="2000" noProof="0" dirty="0"/>
            </a:br>
            <a:r>
              <a:rPr lang="en-GB" sz="1600" noProof="0" dirty="0"/>
              <a:t>Dark Abelian Higgs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23908-D1F1-6BFE-5568-77E017FE4CFA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</p:spTree>
    <p:extLst>
      <p:ext uri="{BB962C8B-B14F-4D97-AF65-F5344CB8AC3E}">
        <p14:creationId xmlns:p14="http://schemas.microsoft.com/office/powerpoint/2010/main" val="3924498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58A7439-0FF8-1537-D505-EDAAC90B8700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Cosmological Phase Transitions</a:t>
            </a:r>
            <a:br>
              <a:rPr lang="en-GB" sz="2000" noProof="0" dirty="0"/>
            </a:br>
            <a:r>
              <a:rPr lang="en-GB" sz="1400" noProof="0" dirty="0"/>
              <a:t>&amp; PP motivation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65504EE9-465F-49C7-AB70-91B05E0C8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</a:t>
            </a:fld>
            <a:endParaRPr lang="en-GB" noProof="0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ED61D200-27E4-1E7B-9451-3D7B5DD35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DF5E35-7FB8-142D-5C82-3620DCCEE1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797" y="1627313"/>
            <a:ext cx="240665" cy="3331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0EAFBFD-425E-5BCC-07F9-A6509EA19332}"/>
                  </a:ext>
                </a:extLst>
              </p:cNvPr>
              <p:cNvSpPr txBox="1"/>
              <p:nvPr/>
            </p:nvSpPr>
            <p:spPr>
              <a:xfrm>
                <a:off x="1605503" y="1310113"/>
                <a:ext cx="40814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i="0" noProof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I</m:t>
                    </m:r>
                  </m:oMath>
                </a14:m>
                <a:r>
                  <a:rPr lang="en-GB" noProof="0" dirty="0">
                    <a:solidFill>
                      <a:prstClr val="white"/>
                    </a:solidFill>
                    <a:latin typeface="Arial" panose="020B0604020202020204"/>
                  </a:rPr>
                  <a:t> order phase transitions (FOPTs)</a:t>
                </a:r>
                <a:endParaRPr lang="en-GB" noProof="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0EAFBFD-425E-5BCC-07F9-A6509EA193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5503" y="1310113"/>
                <a:ext cx="4081465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B47E29B2-1981-03B4-8DF7-25C3A3BF068F}"/>
              </a:ext>
            </a:extLst>
          </p:cNvPr>
          <p:cNvGrpSpPr/>
          <p:nvPr/>
        </p:nvGrpSpPr>
        <p:grpSpPr>
          <a:xfrm>
            <a:off x="1677306" y="5072849"/>
            <a:ext cx="3760129" cy="1500426"/>
            <a:chOff x="1794039" y="5172239"/>
            <a:chExt cx="3760129" cy="15004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66BCBED-1ABE-5F73-9261-DBD53AE28F25}"/>
                </a:ext>
              </a:extLst>
            </p:cNvPr>
            <p:cNvSpPr/>
            <p:nvPr/>
          </p:nvSpPr>
          <p:spPr>
            <a:xfrm>
              <a:off x="1794039" y="5172239"/>
              <a:ext cx="1494684" cy="14946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597B1FD-097F-59F6-9475-3BEFC12B6451}"/>
                </a:ext>
              </a:extLst>
            </p:cNvPr>
            <p:cNvGrpSpPr/>
            <p:nvPr/>
          </p:nvGrpSpPr>
          <p:grpSpPr>
            <a:xfrm>
              <a:off x="3423117" y="5177981"/>
              <a:ext cx="2131051" cy="1494684"/>
              <a:chOff x="3423117" y="5177981"/>
              <a:chExt cx="2131051" cy="1494684"/>
            </a:xfrm>
          </p:grpSpPr>
          <p:pic>
            <p:nvPicPr>
              <p:cNvPr id="12" name="Picture 11" descr="A group of blue circles on a black background&#10;&#10;Description automatically generated">
                <a:extLst>
                  <a:ext uri="{FF2B5EF4-FFF2-40B4-BE49-F238E27FC236}">
                    <a16:creationId xmlns:a16="http://schemas.microsoft.com/office/drawing/2014/main" id="{DEA13CE4-4F8D-D426-67F5-41D5A7441D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59484" y="5177981"/>
                <a:ext cx="1494684" cy="149468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50800B11-AC1A-9589-04CC-95C1F340ADB2}"/>
                      </a:ext>
                    </a:extLst>
                  </p:cNvPr>
                  <p:cNvSpPr txBox="1"/>
                  <p:nvPr/>
                </p:nvSpPr>
                <p:spPr>
                  <a:xfrm>
                    <a:off x="3423117" y="5667968"/>
                    <a:ext cx="544694" cy="52322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sz="2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</m:oMath>
                      </m:oMathPara>
                    </a14:m>
                    <a:endParaRPr lang="en-GB" sz="2800" noProof="0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50800B11-AC1A-9589-04CC-95C1F340ADB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23117" y="5667968"/>
                    <a:ext cx="544694" cy="52322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CDCAA2F-DFA1-6F8D-CEDF-13AA8B73E1D9}"/>
              </a:ext>
            </a:extLst>
          </p:cNvPr>
          <p:cNvSpPr txBox="1"/>
          <p:nvPr/>
        </p:nvSpPr>
        <p:spPr>
          <a:xfrm>
            <a:off x="6488674" y="1310113"/>
            <a:ext cx="4261820" cy="28264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noProof="0" dirty="0"/>
              <a:t>Motivation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↑"/>
            </a:pPr>
            <a:r>
              <a:rPr lang="en-GB" noProof="0" dirty="0"/>
              <a:t>EW baryogenesis</a:t>
            </a:r>
            <a:br>
              <a:rPr lang="en-GB" noProof="0" dirty="0"/>
            </a:br>
            <a:endParaRPr lang="en-GB" noProof="0" dirty="0"/>
          </a:p>
          <a:p>
            <a:pPr>
              <a:lnSpc>
                <a:spcPct val="150000"/>
              </a:lnSpc>
              <a:spcBef>
                <a:spcPts val="2400"/>
              </a:spcBef>
              <a:spcAft>
                <a:spcPts val="600"/>
              </a:spcAft>
            </a:pPr>
            <a:endParaRPr lang="en-GB" dirty="0"/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↓"/>
            </a:pPr>
            <a:r>
              <a:rPr lang="en-GB" noProof="0" dirty="0"/>
              <a:t>Constraints on BSM models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6C6EBFA-4578-B276-C12F-82EE883F83C2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4A686C03-A41D-5933-0A70-3F712D94FC06}"/>
              </a:ext>
            </a:extLst>
          </p:cNvPr>
          <p:cNvGrpSpPr/>
          <p:nvPr/>
        </p:nvGrpSpPr>
        <p:grpSpPr>
          <a:xfrm>
            <a:off x="1505128" y="1793873"/>
            <a:ext cx="4104486" cy="2897374"/>
            <a:chOff x="1505128" y="1793873"/>
            <a:chExt cx="4104486" cy="289737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DDC0A58-6D63-DCD5-6DF3-65BE425478DA}"/>
                </a:ext>
              </a:extLst>
            </p:cNvPr>
            <p:cNvGrpSpPr/>
            <p:nvPr/>
          </p:nvGrpSpPr>
          <p:grpSpPr>
            <a:xfrm>
              <a:off x="1505128" y="1793873"/>
              <a:ext cx="4104486" cy="2897374"/>
              <a:chOff x="1699684" y="2617061"/>
              <a:chExt cx="4104486" cy="2897374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5489B0F4-04F4-AA4C-60DA-5F108F0917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04082" y="4625221"/>
                <a:ext cx="382791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0DE238CE-E6FB-61EA-7668-E193AC7E54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44041" y="2617061"/>
                <a:ext cx="0" cy="2897374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3D688E4D-181A-847C-00CA-A8E472E58B47}"/>
                      </a:ext>
                    </a:extLst>
                  </p:cNvPr>
                  <p:cNvSpPr txBox="1"/>
                  <p:nvPr/>
                </p:nvSpPr>
                <p:spPr>
                  <a:xfrm>
                    <a:off x="1699684" y="2686046"/>
                    <a:ext cx="3443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𝑉</m:t>
                          </m:r>
                        </m:oMath>
                      </m:oMathPara>
                    </a14:m>
                    <a:endPara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</a:endParaRPr>
                  </a:p>
                </p:txBody>
              </p:sp>
            </mc:Choice>
            <mc:Fallback xmlns=""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3D688E4D-181A-847C-00CA-A8E472E58B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99684" y="2686046"/>
                    <a:ext cx="344357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2CE8728D-0B65-2A52-2FD2-FED70108B82F}"/>
                      </a:ext>
                    </a:extLst>
                  </p:cNvPr>
                  <p:cNvSpPr txBox="1"/>
                  <p:nvPr/>
                </p:nvSpPr>
                <p:spPr>
                  <a:xfrm>
                    <a:off x="5459813" y="4649918"/>
                    <a:ext cx="344357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𝜙</m:t>
                          </m:r>
                        </m:oMath>
                      </m:oMathPara>
                    </a14:m>
                    <a:endParaRPr kumimoji="0" lang="en-GB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ptos" panose="02110004020202020204"/>
                    </a:endParaRPr>
                  </a:p>
                </p:txBody>
              </p:sp>
            </mc:Choice>
            <mc:Fallback xmlns=""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2CE8728D-0B65-2A52-2FD2-FED70108B82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459813" y="4649918"/>
                    <a:ext cx="344357" cy="338554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090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FC053100-2043-6023-FA2C-3E9C0BD1005D}"/>
                </a:ext>
              </a:extLst>
            </p:cNvPr>
            <p:cNvGrpSpPr/>
            <p:nvPr/>
          </p:nvGrpSpPr>
          <p:grpSpPr>
            <a:xfrm>
              <a:off x="2030097" y="1914507"/>
              <a:ext cx="3108638" cy="2742339"/>
              <a:chOff x="2030097" y="1914507"/>
              <a:chExt cx="3108638" cy="2742339"/>
            </a:xfrm>
          </p:grpSpPr>
          <p:sp>
            <p:nvSpPr>
              <p:cNvPr id="30" name="Free-form: Shape 29">
                <a:extLst>
                  <a:ext uri="{FF2B5EF4-FFF2-40B4-BE49-F238E27FC236}">
                    <a16:creationId xmlns:a16="http://schemas.microsoft.com/office/drawing/2014/main" id="{5D112B31-2E55-D51B-A932-AF2DD4B12336}"/>
                  </a:ext>
                </a:extLst>
              </p:cNvPr>
              <p:cNvSpPr/>
              <p:nvPr/>
            </p:nvSpPr>
            <p:spPr>
              <a:xfrm>
                <a:off x="2030097" y="1914507"/>
                <a:ext cx="3108638" cy="2702506"/>
              </a:xfrm>
              <a:custGeom>
                <a:avLst/>
                <a:gdLst>
                  <a:gd name="connsiteX0" fmla="*/ 1752 w 1963902"/>
                  <a:gd name="connsiteY0" fmla="*/ 0 h 2465319"/>
                  <a:gd name="connsiteX1" fmla="*/ 316077 w 1963902"/>
                  <a:gd name="connsiteY1" fmla="*/ 2409825 h 2465319"/>
                  <a:gd name="connsiteX2" fmla="*/ 1963902 w 1963902"/>
                  <a:gd name="connsiteY2" fmla="*/ 1457325 h 2465319"/>
                  <a:gd name="connsiteX0" fmla="*/ 1752 w 1963902"/>
                  <a:gd name="connsiteY0" fmla="*/ 0 h 2461879"/>
                  <a:gd name="connsiteX1" fmla="*/ 316077 w 1963902"/>
                  <a:gd name="connsiteY1" fmla="*/ 2409825 h 2461879"/>
                  <a:gd name="connsiteX2" fmla="*/ 1587200 w 1963902"/>
                  <a:gd name="connsiteY2" fmla="*/ 1544569 h 2461879"/>
                  <a:gd name="connsiteX3" fmla="*/ 1963902 w 1963902"/>
                  <a:gd name="connsiteY3" fmla="*/ 1457325 h 2461879"/>
                  <a:gd name="connsiteX0" fmla="*/ 1752 w 3843502"/>
                  <a:gd name="connsiteY0" fmla="*/ 0 h 2461879"/>
                  <a:gd name="connsiteX1" fmla="*/ 316077 w 3843502"/>
                  <a:gd name="connsiteY1" fmla="*/ 2409825 h 2461879"/>
                  <a:gd name="connsiteX2" fmla="*/ 1587200 w 3843502"/>
                  <a:gd name="connsiteY2" fmla="*/ 1544569 h 2461879"/>
                  <a:gd name="connsiteX3" fmla="*/ 3843502 w 3843502"/>
                  <a:gd name="connsiteY3" fmla="*/ 92075 h 2461879"/>
                  <a:gd name="connsiteX0" fmla="*/ 1752 w 3843502"/>
                  <a:gd name="connsiteY0" fmla="*/ 0 h 3555197"/>
                  <a:gd name="connsiteX1" fmla="*/ 316077 w 3843502"/>
                  <a:gd name="connsiteY1" fmla="*/ 2409825 h 3555197"/>
                  <a:gd name="connsiteX2" fmla="*/ 1587200 w 3843502"/>
                  <a:gd name="connsiteY2" fmla="*/ 1544569 h 3555197"/>
                  <a:gd name="connsiteX3" fmla="*/ 2647650 w 3843502"/>
                  <a:gd name="connsiteY3" fmla="*/ 3538469 h 3555197"/>
                  <a:gd name="connsiteX4" fmla="*/ 3843502 w 3843502"/>
                  <a:gd name="connsiteY4" fmla="*/ 92075 h 3555197"/>
                  <a:gd name="connsiteX0" fmla="*/ 1752 w 3843502"/>
                  <a:gd name="connsiteY0" fmla="*/ 0 h 3555197"/>
                  <a:gd name="connsiteX1" fmla="*/ 316077 w 3843502"/>
                  <a:gd name="connsiteY1" fmla="*/ 2409825 h 3555197"/>
                  <a:gd name="connsiteX2" fmla="*/ 1587200 w 3843502"/>
                  <a:gd name="connsiteY2" fmla="*/ 1544569 h 3555197"/>
                  <a:gd name="connsiteX3" fmla="*/ 2647650 w 3843502"/>
                  <a:gd name="connsiteY3" fmla="*/ 3538469 h 3555197"/>
                  <a:gd name="connsiteX4" fmla="*/ 3843502 w 3843502"/>
                  <a:gd name="connsiteY4" fmla="*/ 92075 h 3555197"/>
                  <a:gd name="connsiteX0" fmla="*/ 1752 w 3843715"/>
                  <a:gd name="connsiteY0" fmla="*/ 0 h 3555197"/>
                  <a:gd name="connsiteX1" fmla="*/ 316077 w 3843715"/>
                  <a:gd name="connsiteY1" fmla="*/ 2409825 h 3555197"/>
                  <a:gd name="connsiteX2" fmla="*/ 1587200 w 3843715"/>
                  <a:gd name="connsiteY2" fmla="*/ 1544569 h 3555197"/>
                  <a:gd name="connsiteX3" fmla="*/ 2647650 w 3843715"/>
                  <a:gd name="connsiteY3" fmla="*/ 3538469 h 3555197"/>
                  <a:gd name="connsiteX4" fmla="*/ 3843502 w 3843715"/>
                  <a:gd name="connsiteY4" fmla="*/ 92075 h 3555197"/>
                  <a:gd name="connsiteX0" fmla="*/ 170 w 4019933"/>
                  <a:gd name="connsiteY0" fmla="*/ 0 h 3542497"/>
                  <a:gd name="connsiteX1" fmla="*/ 492295 w 4019933"/>
                  <a:gd name="connsiteY1" fmla="*/ 2397125 h 3542497"/>
                  <a:gd name="connsiteX2" fmla="*/ 1763418 w 4019933"/>
                  <a:gd name="connsiteY2" fmla="*/ 1531869 h 3542497"/>
                  <a:gd name="connsiteX3" fmla="*/ 2823868 w 4019933"/>
                  <a:gd name="connsiteY3" fmla="*/ 3525769 h 3542497"/>
                  <a:gd name="connsiteX4" fmla="*/ 4019720 w 4019933"/>
                  <a:gd name="connsiteY4" fmla="*/ 79375 h 3542497"/>
                  <a:gd name="connsiteX0" fmla="*/ 134 w 4019897"/>
                  <a:gd name="connsiteY0" fmla="*/ 0 h 3542497"/>
                  <a:gd name="connsiteX1" fmla="*/ 492259 w 4019897"/>
                  <a:gd name="connsiteY1" fmla="*/ 2397125 h 3542497"/>
                  <a:gd name="connsiteX2" fmla="*/ 1763382 w 4019897"/>
                  <a:gd name="connsiteY2" fmla="*/ 1531869 h 3542497"/>
                  <a:gd name="connsiteX3" fmla="*/ 2823832 w 4019897"/>
                  <a:gd name="connsiteY3" fmla="*/ 3525769 h 3542497"/>
                  <a:gd name="connsiteX4" fmla="*/ 4019684 w 4019897"/>
                  <a:gd name="connsiteY4" fmla="*/ 79375 h 3542497"/>
                  <a:gd name="connsiteX0" fmla="*/ 82 w 4019845"/>
                  <a:gd name="connsiteY0" fmla="*/ 0 h 3542497"/>
                  <a:gd name="connsiteX1" fmla="*/ 638257 w 4019845"/>
                  <a:gd name="connsiteY1" fmla="*/ 2435225 h 3542497"/>
                  <a:gd name="connsiteX2" fmla="*/ 1763330 w 4019845"/>
                  <a:gd name="connsiteY2" fmla="*/ 1531869 h 3542497"/>
                  <a:gd name="connsiteX3" fmla="*/ 2823780 w 4019845"/>
                  <a:gd name="connsiteY3" fmla="*/ 3525769 h 3542497"/>
                  <a:gd name="connsiteX4" fmla="*/ 4019632 w 4019845"/>
                  <a:gd name="connsiteY4" fmla="*/ 79375 h 3542497"/>
                  <a:gd name="connsiteX0" fmla="*/ 80 w 4019843"/>
                  <a:gd name="connsiteY0" fmla="*/ 0 h 3542497"/>
                  <a:gd name="connsiteX1" fmla="*/ 638255 w 4019843"/>
                  <a:gd name="connsiteY1" fmla="*/ 2435225 h 3542497"/>
                  <a:gd name="connsiteX2" fmla="*/ 1763328 w 4019843"/>
                  <a:gd name="connsiteY2" fmla="*/ 1531869 h 3542497"/>
                  <a:gd name="connsiteX3" fmla="*/ 2823778 w 4019843"/>
                  <a:gd name="connsiteY3" fmla="*/ 3525769 h 3542497"/>
                  <a:gd name="connsiteX4" fmla="*/ 4019630 w 4019843"/>
                  <a:gd name="connsiteY4" fmla="*/ 79375 h 3542497"/>
                  <a:gd name="connsiteX0" fmla="*/ 78 w 4019841"/>
                  <a:gd name="connsiteY0" fmla="*/ 0 h 3542497"/>
                  <a:gd name="connsiteX1" fmla="*/ 650953 w 4019841"/>
                  <a:gd name="connsiteY1" fmla="*/ 2466975 h 3542497"/>
                  <a:gd name="connsiteX2" fmla="*/ 1763326 w 4019841"/>
                  <a:gd name="connsiteY2" fmla="*/ 1531869 h 3542497"/>
                  <a:gd name="connsiteX3" fmla="*/ 2823776 w 4019841"/>
                  <a:gd name="connsiteY3" fmla="*/ 3525769 h 3542497"/>
                  <a:gd name="connsiteX4" fmla="*/ 4019628 w 4019841"/>
                  <a:gd name="connsiteY4" fmla="*/ 79375 h 3542497"/>
                  <a:gd name="connsiteX0" fmla="*/ 83 w 4019846"/>
                  <a:gd name="connsiteY0" fmla="*/ 0 h 3542497"/>
                  <a:gd name="connsiteX1" fmla="*/ 650958 w 4019846"/>
                  <a:gd name="connsiteY1" fmla="*/ 2466975 h 3542497"/>
                  <a:gd name="connsiteX2" fmla="*/ 1763331 w 4019846"/>
                  <a:gd name="connsiteY2" fmla="*/ 1531869 h 3542497"/>
                  <a:gd name="connsiteX3" fmla="*/ 2823781 w 4019846"/>
                  <a:gd name="connsiteY3" fmla="*/ 3525769 h 3542497"/>
                  <a:gd name="connsiteX4" fmla="*/ 4019633 w 4019846"/>
                  <a:gd name="connsiteY4" fmla="*/ 79375 h 3542497"/>
                  <a:gd name="connsiteX0" fmla="*/ 80 w 4019843"/>
                  <a:gd name="connsiteY0" fmla="*/ 0 h 3542497"/>
                  <a:gd name="connsiteX1" fmla="*/ 670005 w 4019843"/>
                  <a:gd name="connsiteY1" fmla="*/ 2460625 h 3542497"/>
                  <a:gd name="connsiteX2" fmla="*/ 1763328 w 4019843"/>
                  <a:gd name="connsiteY2" fmla="*/ 1531869 h 3542497"/>
                  <a:gd name="connsiteX3" fmla="*/ 2823778 w 4019843"/>
                  <a:gd name="connsiteY3" fmla="*/ 3525769 h 3542497"/>
                  <a:gd name="connsiteX4" fmla="*/ 4019630 w 4019843"/>
                  <a:gd name="connsiteY4" fmla="*/ 79375 h 3542497"/>
                  <a:gd name="connsiteX0" fmla="*/ 80 w 4019843"/>
                  <a:gd name="connsiteY0" fmla="*/ 0 h 3542497"/>
                  <a:gd name="connsiteX1" fmla="*/ 670005 w 4019843"/>
                  <a:gd name="connsiteY1" fmla="*/ 2460625 h 3542497"/>
                  <a:gd name="connsiteX2" fmla="*/ 1763328 w 4019843"/>
                  <a:gd name="connsiteY2" fmla="*/ 1531869 h 3542497"/>
                  <a:gd name="connsiteX3" fmla="*/ 2823778 w 4019843"/>
                  <a:gd name="connsiteY3" fmla="*/ 3525769 h 3542497"/>
                  <a:gd name="connsiteX4" fmla="*/ 4019630 w 4019843"/>
                  <a:gd name="connsiteY4" fmla="*/ 79375 h 3542497"/>
                  <a:gd name="connsiteX0" fmla="*/ 80 w 4019843"/>
                  <a:gd name="connsiteY0" fmla="*/ 0 h 3544087"/>
                  <a:gd name="connsiteX1" fmla="*/ 670005 w 4019843"/>
                  <a:gd name="connsiteY1" fmla="*/ 2460625 h 3544087"/>
                  <a:gd name="connsiteX2" fmla="*/ 1763328 w 4019843"/>
                  <a:gd name="connsiteY2" fmla="*/ 1531869 h 3544087"/>
                  <a:gd name="connsiteX3" fmla="*/ 2823778 w 4019843"/>
                  <a:gd name="connsiteY3" fmla="*/ 3525769 h 3544087"/>
                  <a:gd name="connsiteX4" fmla="*/ 4019630 w 4019843"/>
                  <a:gd name="connsiteY4" fmla="*/ 79375 h 3544087"/>
                  <a:gd name="connsiteX0" fmla="*/ 80 w 4019843"/>
                  <a:gd name="connsiteY0" fmla="*/ 0 h 3544087"/>
                  <a:gd name="connsiteX1" fmla="*/ 670005 w 4019843"/>
                  <a:gd name="connsiteY1" fmla="*/ 2460625 h 3544087"/>
                  <a:gd name="connsiteX2" fmla="*/ 1763328 w 4019843"/>
                  <a:gd name="connsiteY2" fmla="*/ 1531869 h 3544087"/>
                  <a:gd name="connsiteX3" fmla="*/ 2823778 w 4019843"/>
                  <a:gd name="connsiteY3" fmla="*/ 3525769 h 3544087"/>
                  <a:gd name="connsiteX4" fmla="*/ 4019630 w 4019843"/>
                  <a:gd name="connsiteY4" fmla="*/ 79375 h 3544087"/>
                  <a:gd name="connsiteX0" fmla="*/ 80 w 4019819"/>
                  <a:gd name="connsiteY0" fmla="*/ 0 h 3525769"/>
                  <a:gd name="connsiteX1" fmla="*/ 670005 w 4019819"/>
                  <a:gd name="connsiteY1" fmla="*/ 2460625 h 3525769"/>
                  <a:gd name="connsiteX2" fmla="*/ 1763328 w 4019819"/>
                  <a:gd name="connsiteY2" fmla="*/ 1531869 h 3525769"/>
                  <a:gd name="connsiteX3" fmla="*/ 2823778 w 4019819"/>
                  <a:gd name="connsiteY3" fmla="*/ 3525769 h 3525769"/>
                  <a:gd name="connsiteX4" fmla="*/ 4019630 w 4019819"/>
                  <a:gd name="connsiteY4" fmla="*/ 79375 h 3525769"/>
                  <a:gd name="connsiteX0" fmla="*/ 80 w 4019819"/>
                  <a:gd name="connsiteY0" fmla="*/ 0 h 3525769"/>
                  <a:gd name="connsiteX1" fmla="*/ 670005 w 4019819"/>
                  <a:gd name="connsiteY1" fmla="*/ 2460625 h 3525769"/>
                  <a:gd name="connsiteX2" fmla="*/ 1763328 w 4019819"/>
                  <a:gd name="connsiteY2" fmla="*/ 1531869 h 3525769"/>
                  <a:gd name="connsiteX3" fmla="*/ 2823778 w 4019819"/>
                  <a:gd name="connsiteY3" fmla="*/ 3525769 h 3525769"/>
                  <a:gd name="connsiteX4" fmla="*/ 4019630 w 4019819"/>
                  <a:gd name="connsiteY4" fmla="*/ 79375 h 3525769"/>
                  <a:gd name="connsiteX0" fmla="*/ 90 w 4019829"/>
                  <a:gd name="connsiteY0" fmla="*/ 0 h 3525769"/>
                  <a:gd name="connsiteX1" fmla="*/ 670015 w 4019829"/>
                  <a:gd name="connsiteY1" fmla="*/ 2460625 h 3525769"/>
                  <a:gd name="connsiteX2" fmla="*/ 1763338 w 4019829"/>
                  <a:gd name="connsiteY2" fmla="*/ 1531869 h 3525769"/>
                  <a:gd name="connsiteX3" fmla="*/ 2823788 w 4019829"/>
                  <a:gd name="connsiteY3" fmla="*/ 3525769 h 3525769"/>
                  <a:gd name="connsiteX4" fmla="*/ 4019640 w 4019829"/>
                  <a:gd name="connsiteY4" fmla="*/ 79375 h 3525769"/>
                  <a:gd name="connsiteX0" fmla="*/ 90 w 4019842"/>
                  <a:gd name="connsiteY0" fmla="*/ 0 h 3525774"/>
                  <a:gd name="connsiteX1" fmla="*/ 670015 w 4019842"/>
                  <a:gd name="connsiteY1" fmla="*/ 2460625 h 3525774"/>
                  <a:gd name="connsiteX2" fmla="*/ 1763338 w 4019842"/>
                  <a:gd name="connsiteY2" fmla="*/ 1531869 h 3525774"/>
                  <a:gd name="connsiteX3" fmla="*/ 2823788 w 4019842"/>
                  <a:gd name="connsiteY3" fmla="*/ 3525769 h 3525774"/>
                  <a:gd name="connsiteX4" fmla="*/ 4019640 w 4019842"/>
                  <a:gd name="connsiteY4" fmla="*/ 79375 h 3525774"/>
                  <a:gd name="connsiteX0" fmla="*/ 90 w 4019874"/>
                  <a:gd name="connsiteY0" fmla="*/ 0 h 3525807"/>
                  <a:gd name="connsiteX1" fmla="*/ 670015 w 4019874"/>
                  <a:gd name="connsiteY1" fmla="*/ 2460625 h 3525807"/>
                  <a:gd name="connsiteX2" fmla="*/ 1763338 w 4019874"/>
                  <a:gd name="connsiteY2" fmla="*/ 1531869 h 3525807"/>
                  <a:gd name="connsiteX3" fmla="*/ 2823788 w 4019874"/>
                  <a:gd name="connsiteY3" fmla="*/ 3525769 h 3525807"/>
                  <a:gd name="connsiteX4" fmla="*/ 4019640 w 4019874"/>
                  <a:gd name="connsiteY4" fmla="*/ 79375 h 3525807"/>
                  <a:gd name="connsiteX0" fmla="*/ 90 w 4019874"/>
                  <a:gd name="connsiteY0" fmla="*/ 0 h 3525807"/>
                  <a:gd name="connsiteX1" fmla="*/ 670015 w 4019874"/>
                  <a:gd name="connsiteY1" fmla="*/ 2460625 h 3525807"/>
                  <a:gd name="connsiteX2" fmla="*/ 1763338 w 4019874"/>
                  <a:gd name="connsiteY2" fmla="*/ 1531869 h 3525807"/>
                  <a:gd name="connsiteX3" fmla="*/ 2823788 w 4019874"/>
                  <a:gd name="connsiteY3" fmla="*/ 3525769 h 3525807"/>
                  <a:gd name="connsiteX4" fmla="*/ 4019640 w 4019874"/>
                  <a:gd name="connsiteY4" fmla="*/ 79375 h 3525807"/>
                  <a:gd name="connsiteX0" fmla="*/ 127 w 4019911"/>
                  <a:gd name="connsiteY0" fmla="*/ 0 h 3525807"/>
                  <a:gd name="connsiteX1" fmla="*/ 670052 w 4019911"/>
                  <a:gd name="connsiteY1" fmla="*/ 2460625 h 3525807"/>
                  <a:gd name="connsiteX2" fmla="*/ 1763375 w 4019911"/>
                  <a:gd name="connsiteY2" fmla="*/ 1531869 h 3525807"/>
                  <a:gd name="connsiteX3" fmla="*/ 2823825 w 4019911"/>
                  <a:gd name="connsiteY3" fmla="*/ 3525769 h 3525807"/>
                  <a:gd name="connsiteX4" fmla="*/ 4019677 w 4019911"/>
                  <a:gd name="connsiteY4" fmla="*/ 79375 h 3525807"/>
                  <a:gd name="connsiteX0" fmla="*/ 127 w 4019911"/>
                  <a:gd name="connsiteY0" fmla="*/ 0 h 3525807"/>
                  <a:gd name="connsiteX1" fmla="*/ 670052 w 4019911"/>
                  <a:gd name="connsiteY1" fmla="*/ 2460625 h 3525807"/>
                  <a:gd name="connsiteX2" fmla="*/ 1763375 w 4019911"/>
                  <a:gd name="connsiteY2" fmla="*/ 1531869 h 3525807"/>
                  <a:gd name="connsiteX3" fmla="*/ 2823825 w 4019911"/>
                  <a:gd name="connsiteY3" fmla="*/ 3525769 h 3525807"/>
                  <a:gd name="connsiteX4" fmla="*/ 4019677 w 4019911"/>
                  <a:gd name="connsiteY4" fmla="*/ 79375 h 3525807"/>
                  <a:gd name="connsiteX0" fmla="*/ 127 w 4019911"/>
                  <a:gd name="connsiteY0" fmla="*/ 0 h 3525807"/>
                  <a:gd name="connsiteX1" fmla="*/ 670052 w 4019911"/>
                  <a:gd name="connsiteY1" fmla="*/ 2460625 h 3525807"/>
                  <a:gd name="connsiteX2" fmla="*/ 1763375 w 4019911"/>
                  <a:gd name="connsiteY2" fmla="*/ 1531869 h 3525807"/>
                  <a:gd name="connsiteX3" fmla="*/ 2823825 w 4019911"/>
                  <a:gd name="connsiteY3" fmla="*/ 3525769 h 3525807"/>
                  <a:gd name="connsiteX4" fmla="*/ 4019677 w 4019911"/>
                  <a:gd name="connsiteY4" fmla="*/ 79375 h 3525807"/>
                  <a:gd name="connsiteX0" fmla="*/ 78 w 4019842"/>
                  <a:gd name="connsiteY0" fmla="*/ 0 h 3549170"/>
                  <a:gd name="connsiteX1" fmla="*/ 670003 w 4019842"/>
                  <a:gd name="connsiteY1" fmla="*/ 2460625 h 3549170"/>
                  <a:gd name="connsiteX2" fmla="*/ 1748086 w 4019842"/>
                  <a:gd name="connsiteY2" fmla="*/ 1691889 h 3549170"/>
                  <a:gd name="connsiteX3" fmla="*/ 2823776 w 4019842"/>
                  <a:gd name="connsiteY3" fmla="*/ 3525769 h 3549170"/>
                  <a:gd name="connsiteX4" fmla="*/ 4019628 w 4019842"/>
                  <a:gd name="connsiteY4" fmla="*/ 79375 h 3549170"/>
                  <a:gd name="connsiteX0" fmla="*/ 98 w 4019862"/>
                  <a:gd name="connsiteY0" fmla="*/ 0 h 3549170"/>
                  <a:gd name="connsiteX1" fmla="*/ 670023 w 4019862"/>
                  <a:gd name="connsiteY1" fmla="*/ 2460625 h 3549170"/>
                  <a:gd name="connsiteX2" fmla="*/ 1748106 w 4019862"/>
                  <a:gd name="connsiteY2" fmla="*/ 1691889 h 3549170"/>
                  <a:gd name="connsiteX3" fmla="*/ 2823796 w 4019862"/>
                  <a:gd name="connsiteY3" fmla="*/ 3525769 h 3549170"/>
                  <a:gd name="connsiteX4" fmla="*/ 4019648 w 4019862"/>
                  <a:gd name="connsiteY4" fmla="*/ 79375 h 3549170"/>
                  <a:gd name="connsiteX0" fmla="*/ 98 w 4019854"/>
                  <a:gd name="connsiteY0" fmla="*/ 0 h 3525770"/>
                  <a:gd name="connsiteX1" fmla="*/ 670023 w 4019854"/>
                  <a:gd name="connsiteY1" fmla="*/ 2460625 h 3525770"/>
                  <a:gd name="connsiteX2" fmla="*/ 1748106 w 4019854"/>
                  <a:gd name="connsiteY2" fmla="*/ 1691889 h 3525770"/>
                  <a:gd name="connsiteX3" fmla="*/ 2823796 w 4019854"/>
                  <a:gd name="connsiteY3" fmla="*/ 3525769 h 3525770"/>
                  <a:gd name="connsiteX4" fmla="*/ 4019648 w 4019854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  <a:gd name="connsiteX0" fmla="*/ 98 w 4019885"/>
                  <a:gd name="connsiteY0" fmla="*/ 0 h 3525770"/>
                  <a:gd name="connsiteX1" fmla="*/ 670023 w 4019885"/>
                  <a:gd name="connsiteY1" fmla="*/ 2460625 h 3525770"/>
                  <a:gd name="connsiteX2" fmla="*/ 1748106 w 4019885"/>
                  <a:gd name="connsiteY2" fmla="*/ 1691889 h 3525770"/>
                  <a:gd name="connsiteX3" fmla="*/ 2823796 w 4019885"/>
                  <a:gd name="connsiteY3" fmla="*/ 3525769 h 3525770"/>
                  <a:gd name="connsiteX4" fmla="*/ 4019648 w 4019885"/>
                  <a:gd name="connsiteY4" fmla="*/ 79375 h 3525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19885" h="3525770">
                    <a:moveTo>
                      <a:pt x="98" y="0"/>
                    </a:moveTo>
                    <a:cubicBezTo>
                      <a:pt x="-6252" y="1083469"/>
                      <a:pt x="294868" y="2452963"/>
                      <a:pt x="670023" y="2460625"/>
                    </a:cubicBezTo>
                    <a:cubicBezTo>
                      <a:pt x="1045178" y="2468287"/>
                      <a:pt x="1464454" y="1738531"/>
                      <a:pt x="1748106" y="1691889"/>
                    </a:cubicBezTo>
                    <a:cubicBezTo>
                      <a:pt x="2191523" y="1643882"/>
                      <a:pt x="2361386" y="3527821"/>
                      <a:pt x="2823796" y="3525769"/>
                    </a:cubicBezTo>
                    <a:cubicBezTo>
                      <a:pt x="3286206" y="3523717"/>
                      <a:pt x="4035181" y="1077107"/>
                      <a:pt x="4019648" y="79375"/>
                    </a:cubicBezTo>
                  </a:path>
                </a:pathLst>
              </a:custGeom>
              <a:noFill/>
              <a:ln w="285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2FA5EA8E-90D1-A9AB-C13E-DC9BC652A7C6}"/>
                  </a:ext>
                </a:extLst>
              </p:cNvPr>
              <p:cNvSpPr/>
              <p:nvPr/>
            </p:nvSpPr>
            <p:spPr>
              <a:xfrm>
                <a:off x="2510134" y="3757551"/>
                <a:ext cx="90000" cy="90000"/>
              </a:xfrm>
              <a:prstGeom prst="ellipse">
                <a:avLst/>
              </a:prstGeom>
              <a:solidFill>
                <a:srgbClr val="FA6F3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8402CCC-7417-BAE3-3004-68B56D0EB032}"/>
                  </a:ext>
                </a:extLst>
              </p:cNvPr>
              <p:cNvSpPr/>
              <p:nvPr/>
            </p:nvSpPr>
            <p:spPr>
              <a:xfrm>
                <a:off x="4162220" y="4566846"/>
                <a:ext cx="90000" cy="90000"/>
              </a:xfrm>
              <a:prstGeom prst="ellipse">
                <a:avLst/>
              </a:prstGeom>
              <a:solidFill>
                <a:srgbClr val="FA6F3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39BA6BE-2F8D-99C5-083F-43D430BCF246}"/>
              </a:ext>
            </a:extLst>
          </p:cNvPr>
          <p:cNvGrpSpPr/>
          <p:nvPr/>
        </p:nvGrpSpPr>
        <p:grpSpPr>
          <a:xfrm>
            <a:off x="2357949" y="3699700"/>
            <a:ext cx="1602162" cy="372945"/>
            <a:chOff x="7257131" y="4551991"/>
            <a:chExt cx="1602162" cy="372945"/>
          </a:xfrm>
        </p:grpSpPr>
        <p:sp>
          <p:nvSpPr>
            <p:cNvPr id="3" name="Free-form: Shape 2">
              <a:extLst>
                <a:ext uri="{FF2B5EF4-FFF2-40B4-BE49-F238E27FC236}">
                  <a16:creationId xmlns:a16="http://schemas.microsoft.com/office/drawing/2014/main" id="{9F085E12-E4A3-DE63-98B1-18CFAE727458}"/>
                </a:ext>
              </a:extLst>
            </p:cNvPr>
            <p:cNvSpPr/>
            <p:nvPr/>
          </p:nvSpPr>
          <p:spPr>
            <a:xfrm>
              <a:off x="7434029" y="4551991"/>
              <a:ext cx="1297361" cy="247696"/>
            </a:xfrm>
            <a:custGeom>
              <a:avLst/>
              <a:gdLst>
                <a:gd name="connsiteX0" fmla="*/ 0 w 1074420"/>
                <a:gd name="connsiteY0" fmla="*/ 777240 h 777240"/>
                <a:gd name="connsiteX1" fmla="*/ 1074420 w 1074420"/>
                <a:gd name="connsiteY1" fmla="*/ 0 h 777240"/>
                <a:gd name="connsiteX0" fmla="*/ 0 w 1074420"/>
                <a:gd name="connsiteY0" fmla="*/ 777240 h 777240"/>
                <a:gd name="connsiteX1" fmla="*/ 1074420 w 1074420"/>
                <a:gd name="connsiteY1" fmla="*/ 0 h 777240"/>
                <a:gd name="connsiteX0" fmla="*/ 0 w 1135380"/>
                <a:gd name="connsiteY0" fmla="*/ 784860 h 784860"/>
                <a:gd name="connsiteX1" fmla="*/ 1135380 w 1135380"/>
                <a:gd name="connsiteY1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95300 w 1135380"/>
                <a:gd name="connsiteY1" fmla="*/ 51816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87680 w 1135380"/>
                <a:gd name="connsiteY1" fmla="*/ 48768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487680 w 1135380"/>
                <a:gd name="connsiteY1" fmla="*/ 487680 h 784860"/>
                <a:gd name="connsiteX2" fmla="*/ 1135380 w 1135380"/>
                <a:gd name="connsiteY2" fmla="*/ 0 h 784860"/>
                <a:gd name="connsiteX0" fmla="*/ 0 w 1135380"/>
                <a:gd name="connsiteY0" fmla="*/ 784860 h 784860"/>
                <a:gd name="connsiteX1" fmla="*/ 535305 w 1135380"/>
                <a:gd name="connsiteY1" fmla="*/ 427355 h 784860"/>
                <a:gd name="connsiteX2" fmla="*/ 1135380 w 1135380"/>
                <a:gd name="connsiteY2" fmla="*/ 0 h 784860"/>
                <a:gd name="connsiteX0" fmla="*/ 0 w 1125855"/>
                <a:gd name="connsiteY0" fmla="*/ 791210 h 791210"/>
                <a:gd name="connsiteX1" fmla="*/ 525780 w 1125855"/>
                <a:gd name="connsiteY1" fmla="*/ 427355 h 791210"/>
                <a:gd name="connsiteX2" fmla="*/ 1125855 w 1125855"/>
                <a:gd name="connsiteY2" fmla="*/ 0 h 791210"/>
                <a:gd name="connsiteX0" fmla="*/ 0 w 1125855"/>
                <a:gd name="connsiteY0" fmla="*/ 791210 h 791210"/>
                <a:gd name="connsiteX1" fmla="*/ 525780 w 1125855"/>
                <a:gd name="connsiteY1" fmla="*/ 427355 h 791210"/>
                <a:gd name="connsiteX2" fmla="*/ 1125855 w 1125855"/>
                <a:gd name="connsiteY2" fmla="*/ 0 h 791210"/>
                <a:gd name="connsiteX0" fmla="*/ 0 w 1125855"/>
                <a:gd name="connsiteY0" fmla="*/ 791226 h 791226"/>
                <a:gd name="connsiteX1" fmla="*/ 525780 w 1125855"/>
                <a:gd name="connsiteY1" fmla="*/ 427371 h 791226"/>
                <a:gd name="connsiteX2" fmla="*/ 1125855 w 1125855"/>
                <a:gd name="connsiteY2" fmla="*/ 16 h 791226"/>
                <a:gd name="connsiteX0" fmla="*/ 0 w 1125855"/>
                <a:gd name="connsiteY0" fmla="*/ 791226 h 791226"/>
                <a:gd name="connsiteX1" fmla="*/ 525780 w 1125855"/>
                <a:gd name="connsiteY1" fmla="*/ 427371 h 791226"/>
                <a:gd name="connsiteX2" fmla="*/ 1125855 w 1125855"/>
                <a:gd name="connsiteY2" fmla="*/ 16 h 791226"/>
                <a:gd name="connsiteX0" fmla="*/ 0 w 1125855"/>
                <a:gd name="connsiteY0" fmla="*/ 791226 h 791226"/>
                <a:gd name="connsiteX1" fmla="*/ 525780 w 1125855"/>
                <a:gd name="connsiteY1" fmla="*/ 427371 h 791226"/>
                <a:gd name="connsiteX2" fmla="*/ 1125855 w 1125855"/>
                <a:gd name="connsiteY2" fmla="*/ 16 h 791226"/>
                <a:gd name="connsiteX0" fmla="*/ 0 w 1330811"/>
                <a:gd name="connsiteY0" fmla="*/ 414988 h 414988"/>
                <a:gd name="connsiteX1" fmla="*/ 525780 w 1330811"/>
                <a:gd name="connsiteY1" fmla="*/ 51133 h 414988"/>
                <a:gd name="connsiteX2" fmla="*/ 1330811 w 1330811"/>
                <a:gd name="connsiteY2" fmla="*/ 100959 h 414988"/>
                <a:gd name="connsiteX0" fmla="*/ 0 w 1512119"/>
                <a:gd name="connsiteY0" fmla="*/ 165 h 258752"/>
                <a:gd name="connsiteX1" fmla="*/ 707088 w 1512119"/>
                <a:gd name="connsiteY1" fmla="*/ 208927 h 258752"/>
                <a:gd name="connsiteX2" fmla="*/ 1512119 w 1512119"/>
                <a:gd name="connsiteY2" fmla="*/ 258753 h 258752"/>
                <a:gd name="connsiteX0" fmla="*/ 0 w 1551534"/>
                <a:gd name="connsiteY0" fmla="*/ 165 h 322377"/>
                <a:gd name="connsiteX1" fmla="*/ 707088 w 1551534"/>
                <a:gd name="connsiteY1" fmla="*/ 208927 h 322377"/>
                <a:gd name="connsiteX2" fmla="*/ 1551534 w 1551534"/>
                <a:gd name="connsiteY2" fmla="*/ 322377 h 322377"/>
                <a:gd name="connsiteX0" fmla="*/ 0 w 1551534"/>
                <a:gd name="connsiteY0" fmla="*/ 165 h 322377"/>
                <a:gd name="connsiteX1" fmla="*/ 707088 w 1551534"/>
                <a:gd name="connsiteY1" fmla="*/ 208927 h 322377"/>
                <a:gd name="connsiteX2" fmla="*/ 1551534 w 1551534"/>
                <a:gd name="connsiteY2" fmla="*/ 322377 h 322377"/>
                <a:gd name="connsiteX0" fmla="*/ 0 w 1551534"/>
                <a:gd name="connsiteY0" fmla="*/ 380 h 322592"/>
                <a:gd name="connsiteX1" fmla="*/ 707088 w 1551534"/>
                <a:gd name="connsiteY1" fmla="*/ 209142 h 322592"/>
                <a:gd name="connsiteX2" fmla="*/ 1551534 w 1551534"/>
                <a:gd name="connsiteY2" fmla="*/ 322592 h 322592"/>
                <a:gd name="connsiteX0" fmla="*/ 0 w 1551534"/>
                <a:gd name="connsiteY0" fmla="*/ 281 h 322493"/>
                <a:gd name="connsiteX1" fmla="*/ 864747 w 1551534"/>
                <a:gd name="connsiteY1" fmla="*/ 264714 h 322493"/>
                <a:gd name="connsiteX2" fmla="*/ 1551534 w 1551534"/>
                <a:gd name="connsiteY2" fmla="*/ 322493 h 322493"/>
                <a:gd name="connsiteX0" fmla="*/ 0 w 1551534"/>
                <a:gd name="connsiteY0" fmla="*/ 254 h 322466"/>
                <a:gd name="connsiteX1" fmla="*/ 864747 w 1551534"/>
                <a:gd name="connsiteY1" fmla="*/ 264687 h 322466"/>
                <a:gd name="connsiteX2" fmla="*/ 1551534 w 1551534"/>
                <a:gd name="connsiteY2" fmla="*/ 322466 h 322466"/>
                <a:gd name="connsiteX0" fmla="*/ 0 w 1551534"/>
                <a:gd name="connsiteY0" fmla="*/ 0 h 322212"/>
                <a:gd name="connsiteX1" fmla="*/ 864747 w 1551534"/>
                <a:gd name="connsiteY1" fmla="*/ 264433 h 322212"/>
                <a:gd name="connsiteX2" fmla="*/ 1551534 w 1551534"/>
                <a:gd name="connsiteY2" fmla="*/ 322212 h 322212"/>
                <a:gd name="connsiteX0" fmla="*/ 0 w 1677661"/>
                <a:gd name="connsiteY0" fmla="*/ 0 h 322212"/>
                <a:gd name="connsiteX1" fmla="*/ 864747 w 1677661"/>
                <a:gd name="connsiteY1" fmla="*/ 264433 h 322212"/>
                <a:gd name="connsiteX2" fmla="*/ 1677661 w 1677661"/>
                <a:gd name="connsiteY2" fmla="*/ 322212 h 322212"/>
                <a:gd name="connsiteX0" fmla="*/ 0 w 1677661"/>
                <a:gd name="connsiteY0" fmla="*/ 0 h 323547"/>
                <a:gd name="connsiteX1" fmla="*/ 864747 w 1677661"/>
                <a:gd name="connsiteY1" fmla="*/ 264433 h 323547"/>
                <a:gd name="connsiteX2" fmla="*/ 1677661 w 1677661"/>
                <a:gd name="connsiteY2" fmla="*/ 322212 h 323547"/>
                <a:gd name="connsiteX0" fmla="*/ 0 w 1677661"/>
                <a:gd name="connsiteY0" fmla="*/ 0 h 323152"/>
                <a:gd name="connsiteX1" fmla="*/ 754386 w 1677661"/>
                <a:gd name="connsiteY1" fmla="*/ 256480 h 323152"/>
                <a:gd name="connsiteX2" fmla="*/ 1677661 w 1677661"/>
                <a:gd name="connsiteY2" fmla="*/ 322212 h 323152"/>
                <a:gd name="connsiteX0" fmla="*/ 0 w 1677661"/>
                <a:gd name="connsiteY0" fmla="*/ 0 h 323152"/>
                <a:gd name="connsiteX1" fmla="*/ 754386 w 1677661"/>
                <a:gd name="connsiteY1" fmla="*/ 256480 h 323152"/>
                <a:gd name="connsiteX2" fmla="*/ 1677661 w 1677661"/>
                <a:gd name="connsiteY2" fmla="*/ 322212 h 32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77661" h="323152">
                  <a:moveTo>
                    <a:pt x="0" y="0"/>
                  </a:moveTo>
                  <a:cubicBezTo>
                    <a:pt x="164882" y="86545"/>
                    <a:pt x="459010" y="202777"/>
                    <a:pt x="754386" y="256480"/>
                  </a:cubicBezTo>
                  <a:cubicBezTo>
                    <a:pt x="1049762" y="310183"/>
                    <a:pt x="1420486" y="327625"/>
                    <a:pt x="1677661" y="322212"/>
                  </a:cubicBezTo>
                </a:path>
              </a:pathLst>
            </a:custGeom>
            <a:noFill/>
            <a:ln w="28575" cap="flat" cmpd="sng" algn="ctr">
              <a:solidFill>
                <a:srgbClr val="00B050"/>
              </a:solidFill>
              <a:prstDash val="sysDash"/>
              <a:miter lim="800000"/>
              <a:tailEnd type="stealt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2476FCF-AA93-04B1-D3B0-6A0264E9EAC9}"/>
                </a:ext>
              </a:extLst>
            </p:cNvPr>
            <p:cNvSpPr/>
            <p:nvPr/>
          </p:nvSpPr>
          <p:spPr>
            <a:xfrm rot="639133">
              <a:off x="7257131" y="4561973"/>
              <a:ext cx="1602162" cy="362963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1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Aptos" panose="02110004020202020204"/>
                </a:rPr>
                <a:t>quantum tunnelling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BAE458D-16CE-E90B-A47C-02D4A7189813}"/>
              </a:ext>
            </a:extLst>
          </p:cNvPr>
          <p:cNvGrpSpPr/>
          <p:nvPr/>
        </p:nvGrpSpPr>
        <p:grpSpPr>
          <a:xfrm>
            <a:off x="2261220" y="3096070"/>
            <a:ext cx="1974064" cy="1390200"/>
            <a:chOff x="2474755" y="3945932"/>
            <a:chExt cx="1974064" cy="1390200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C12A79F-440A-1E29-83F9-6103FFC6F018}"/>
                </a:ext>
              </a:extLst>
            </p:cNvPr>
            <p:cNvGrpSpPr/>
            <p:nvPr/>
          </p:nvGrpSpPr>
          <p:grpSpPr>
            <a:xfrm>
              <a:off x="2474755" y="3945932"/>
              <a:ext cx="1602162" cy="606476"/>
              <a:chOff x="5748271" y="2552684"/>
              <a:chExt cx="2071810" cy="791226"/>
            </a:xfrm>
          </p:grpSpPr>
          <p:sp>
            <p:nvSpPr>
              <p:cNvPr id="42" name="Free-form: Shape 41">
                <a:extLst>
                  <a:ext uri="{FF2B5EF4-FFF2-40B4-BE49-F238E27FC236}">
                    <a16:creationId xmlns:a16="http://schemas.microsoft.com/office/drawing/2014/main" id="{65862938-4D46-0297-DB66-97F4A706EE7B}"/>
                  </a:ext>
                </a:extLst>
              </p:cNvPr>
              <p:cNvSpPr/>
              <p:nvPr/>
            </p:nvSpPr>
            <p:spPr>
              <a:xfrm>
                <a:off x="6105066" y="2552684"/>
                <a:ext cx="1111075" cy="791226"/>
              </a:xfrm>
              <a:custGeom>
                <a:avLst/>
                <a:gdLst>
                  <a:gd name="connsiteX0" fmla="*/ 0 w 1074420"/>
                  <a:gd name="connsiteY0" fmla="*/ 777240 h 777240"/>
                  <a:gd name="connsiteX1" fmla="*/ 1074420 w 1074420"/>
                  <a:gd name="connsiteY1" fmla="*/ 0 h 777240"/>
                  <a:gd name="connsiteX0" fmla="*/ 0 w 1074420"/>
                  <a:gd name="connsiteY0" fmla="*/ 777240 h 777240"/>
                  <a:gd name="connsiteX1" fmla="*/ 1074420 w 1074420"/>
                  <a:gd name="connsiteY1" fmla="*/ 0 h 777240"/>
                  <a:gd name="connsiteX0" fmla="*/ 0 w 1135380"/>
                  <a:gd name="connsiteY0" fmla="*/ 784860 h 784860"/>
                  <a:gd name="connsiteX1" fmla="*/ 1135380 w 1135380"/>
                  <a:gd name="connsiteY1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87680 w 1135380"/>
                  <a:gd name="connsiteY1" fmla="*/ 48768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87680 w 1135380"/>
                  <a:gd name="connsiteY1" fmla="*/ 48768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535305 w 1135380"/>
                  <a:gd name="connsiteY1" fmla="*/ 427355 h 784860"/>
                  <a:gd name="connsiteX2" fmla="*/ 1135380 w 1135380"/>
                  <a:gd name="connsiteY2" fmla="*/ 0 h 784860"/>
                  <a:gd name="connsiteX0" fmla="*/ 0 w 1125855"/>
                  <a:gd name="connsiteY0" fmla="*/ 791210 h 791210"/>
                  <a:gd name="connsiteX1" fmla="*/ 525780 w 1125855"/>
                  <a:gd name="connsiteY1" fmla="*/ 427355 h 791210"/>
                  <a:gd name="connsiteX2" fmla="*/ 1125855 w 1125855"/>
                  <a:gd name="connsiteY2" fmla="*/ 0 h 791210"/>
                  <a:gd name="connsiteX0" fmla="*/ 0 w 1125855"/>
                  <a:gd name="connsiteY0" fmla="*/ 791210 h 791210"/>
                  <a:gd name="connsiteX1" fmla="*/ 525780 w 1125855"/>
                  <a:gd name="connsiteY1" fmla="*/ 427355 h 791210"/>
                  <a:gd name="connsiteX2" fmla="*/ 1125855 w 1125855"/>
                  <a:gd name="connsiteY2" fmla="*/ 0 h 791210"/>
                  <a:gd name="connsiteX0" fmla="*/ 0 w 1125855"/>
                  <a:gd name="connsiteY0" fmla="*/ 791226 h 791226"/>
                  <a:gd name="connsiteX1" fmla="*/ 525780 w 1125855"/>
                  <a:gd name="connsiteY1" fmla="*/ 427371 h 791226"/>
                  <a:gd name="connsiteX2" fmla="*/ 1125855 w 1125855"/>
                  <a:gd name="connsiteY2" fmla="*/ 16 h 791226"/>
                  <a:gd name="connsiteX0" fmla="*/ 0 w 1125855"/>
                  <a:gd name="connsiteY0" fmla="*/ 791226 h 791226"/>
                  <a:gd name="connsiteX1" fmla="*/ 525780 w 1125855"/>
                  <a:gd name="connsiteY1" fmla="*/ 427371 h 791226"/>
                  <a:gd name="connsiteX2" fmla="*/ 1125855 w 1125855"/>
                  <a:gd name="connsiteY2" fmla="*/ 16 h 791226"/>
                  <a:gd name="connsiteX0" fmla="*/ 0 w 1125855"/>
                  <a:gd name="connsiteY0" fmla="*/ 791226 h 791226"/>
                  <a:gd name="connsiteX1" fmla="*/ 525780 w 1125855"/>
                  <a:gd name="connsiteY1" fmla="*/ 427371 h 791226"/>
                  <a:gd name="connsiteX2" fmla="*/ 1125855 w 1125855"/>
                  <a:gd name="connsiteY2" fmla="*/ 16 h 791226"/>
                  <a:gd name="connsiteX0" fmla="*/ 0 w 1111074"/>
                  <a:gd name="connsiteY0" fmla="*/ 791226 h 791226"/>
                  <a:gd name="connsiteX1" fmla="*/ 510999 w 1111074"/>
                  <a:gd name="connsiteY1" fmla="*/ 427371 h 791226"/>
                  <a:gd name="connsiteX2" fmla="*/ 1111074 w 1111074"/>
                  <a:gd name="connsiteY2" fmla="*/ 16 h 791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11074" h="791226">
                    <a:moveTo>
                      <a:pt x="0" y="791226"/>
                    </a:moveTo>
                    <a:cubicBezTo>
                      <a:pt x="133350" y="782336"/>
                      <a:pt x="370982" y="565589"/>
                      <a:pt x="510999" y="427371"/>
                    </a:cubicBezTo>
                    <a:cubicBezTo>
                      <a:pt x="651016" y="289153"/>
                      <a:pt x="853899" y="-2524"/>
                      <a:pt x="1111074" y="16"/>
                    </a:cubicBezTo>
                  </a:path>
                </a:pathLst>
              </a:custGeom>
              <a:noFill/>
              <a:ln w="28575" cap="flat" cmpd="sng" algn="ctr">
                <a:solidFill>
                  <a:srgbClr val="C00000"/>
                </a:solidFill>
                <a:prstDash val="solid"/>
                <a:miter lim="800000"/>
                <a:tailEnd type="stealt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7C1D6453-084D-A7F4-C22A-D91B11535AD4}"/>
                  </a:ext>
                </a:extLst>
              </p:cNvPr>
              <p:cNvSpPr/>
              <p:nvPr/>
            </p:nvSpPr>
            <p:spPr>
              <a:xfrm rot="19308291">
                <a:off x="5748271" y="2638583"/>
                <a:ext cx="2071810" cy="67178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prstTxWarp prst="textArchUp">
                  <a:avLst>
                    <a:gd name="adj" fmla="val 13479940"/>
                  </a:avLst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1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Aptos" panose="02110004020202020204"/>
                  </a:rPr>
                  <a:t>thermal fluctuation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DBD966A-D9E5-AFFC-4049-4DD2616354F3}"/>
                </a:ext>
              </a:extLst>
            </p:cNvPr>
            <p:cNvGrpSpPr/>
            <p:nvPr/>
          </p:nvGrpSpPr>
          <p:grpSpPr>
            <a:xfrm>
              <a:off x="3689147" y="3946067"/>
              <a:ext cx="759672" cy="1390065"/>
              <a:chOff x="6090286" y="3294678"/>
              <a:chExt cx="923558" cy="1813520"/>
            </a:xfrm>
          </p:grpSpPr>
          <p:sp>
            <p:nvSpPr>
              <p:cNvPr id="40" name="Free-form: Shape 39">
                <a:extLst>
                  <a:ext uri="{FF2B5EF4-FFF2-40B4-BE49-F238E27FC236}">
                    <a16:creationId xmlns:a16="http://schemas.microsoft.com/office/drawing/2014/main" id="{F984A336-55DE-E161-D407-41CB71EE2CE8}"/>
                  </a:ext>
                </a:extLst>
              </p:cNvPr>
              <p:cNvSpPr/>
              <p:nvPr/>
            </p:nvSpPr>
            <p:spPr>
              <a:xfrm>
                <a:off x="6090286" y="3294678"/>
                <a:ext cx="923558" cy="1813520"/>
              </a:xfrm>
              <a:custGeom>
                <a:avLst/>
                <a:gdLst>
                  <a:gd name="connsiteX0" fmla="*/ 0 w 1074420"/>
                  <a:gd name="connsiteY0" fmla="*/ 777240 h 777240"/>
                  <a:gd name="connsiteX1" fmla="*/ 1074420 w 1074420"/>
                  <a:gd name="connsiteY1" fmla="*/ 0 h 777240"/>
                  <a:gd name="connsiteX0" fmla="*/ 0 w 1074420"/>
                  <a:gd name="connsiteY0" fmla="*/ 777240 h 777240"/>
                  <a:gd name="connsiteX1" fmla="*/ 1074420 w 1074420"/>
                  <a:gd name="connsiteY1" fmla="*/ 0 h 777240"/>
                  <a:gd name="connsiteX0" fmla="*/ 0 w 1135380"/>
                  <a:gd name="connsiteY0" fmla="*/ 784860 h 784860"/>
                  <a:gd name="connsiteX1" fmla="*/ 1135380 w 1135380"/>
                  <a:gd name="connsiteY1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95300 w 1135380"/>
                  <a:gd name="connsiteY1" fmla="*/ 51816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87680 w 1135380"/>
                  <a:gd name="connsiteY1" fmla="*/ 48768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487680 w 1135380"/>
                  <a:gd name="connsiteY1" fmla="*/ 487680 h 784860"/>
                  <a:gd name="connsiteX2" fmla="*/ 1135380 w 1135380"/>
                  <a:gd name="connsiteY2" fmla="*/ 0 h 784860"/>
                  <a:gd name="connsiteX0" fmla="*/ 0 w 1135380"/>
                  <a:gd name="connsiteY0" fmla="*/ 784860 h 784860"/>
                  <a:gd name="connsiteX1" fmla="*/ 535305 w 1135380"/>
                  <a:gd name="connsiteY1" fmla="*/ 427355 h 784860"/>
                  <a:gd name="connsiteX2" fmla="*/ 1135380 w 1135380"/>
                  <a:gd name="connsiteY2" fmla="*/ 0 h 784860"/>
                  <a:gd name="connsiteX0" fmla="*/ 0 w 1125855"/>
                  <a:gd name="connsiteY0" fmla="*/ 791210 h 791210"/>
                  <a:gd name="connsiteX1" fmla="*/ 525780 w 1125855"/>
                  <a:gd name="connsiteY1" fmla="*/ 427355 h 791210"/>
                  <a:gd name="connsiteX2" fmla="*/ 1125855 w 1125855"/>
                  <a:gd name="connsiteY2" fmla="*/ 0 h 791210"/>
                  <a:gd name="connsiteX0" fmla="*/ 0 w 1125855"/>
                  <a:gd name="connsiteY0" fmla="*/ 791210 h 791210"/>
                  <a:gd name="connsiteX1" fmla="*/ 525780 w 1125855"/>
                  <a:gd name="connsiteY1" fmla="*/ 427355 h 791210"/>
                  <a:gd name="connsiteX2" fmla="*/ 1125855 w 1125855"/>
                  <a:gd name="connsiteY2" fmla="*/ 0 h 791210"/>
                  <a:gd name="connsiteX0" fmla="*/ 0 w 1125855"/>
                  <a:gd name="connsiteY0" fmla="*/ 791226 h 791226"/>
                  <a:gd name="connsiteX1" fmla="*/ 525780 w 1125855"/>
                  <a:gd name="connsiteY1" fmla="*/ 427371 h 791226"/>
                  <a:gd name="connsiteX2" fmla="*/ 1125855 w 1125855"/>
                  <a:gd name="connsiteY2" fmla="*/ 16 h 791226"/>
                  <a:gd name="connsiteX0" fmla="*/ 0 w 1125855"/>
                  <a:gd name="connsiteY0" fmla="*/ 791226 h 791226"/>
                  <a:gd name="connsiteX1" fmla="*/ 525780 w 1125855"/>
                  <a:gd name="connsiteY1" fmla="*/ 427371 h 791226"/>
                  <a:gd name="connsiteX2" fmla="*/ 1125855 w 1125855"/>
                  <a:gd name="connsiteY2" fmla="*/ 16 h 791226"/>
                  <a:gd name="connsiteX0" fmla="*/ 0 w 1125855"/>
                  <a:gd name="connsiteY0" fmla="*/ 791226 h 791226"/>
                  <a:gd name="connsiteX1" fmla="*/ 525780 w 1125855"/>
                  <a:gd name="connsiteY1" fmla="*/ 427371 h 791226"/>
                  <a:gd name="connsiteX2" fmla="*/ 1125855 w 1125855"/>
                  <a:gd name="connsiteY2" fmla="*/ 16 h 791226"/>
                  <a:gd name="connsiteX0" fmla="*/ 0 w 851535"/>
                  <a:gd name="connsiteY0" fmla="*/ 436355 h 2136885"/>
                  <a:gd name="connsiteX1" fmla="*/ 525780 w 851535"/>
                  <a:gd name="connsiteY1" fmla="*/ 72500 h 2136885"/>
                  <a:gd name="connsiteX2" fmla="*/ 851535 w 851535"/>
                  <a:gd name="connsiteY2" fmla="*/ 2136885 h 2136885"/>
                  <a:gd name="connsiteX0" fmla="*/ 0 w 851535"/>
                  <a:gd name="connsiteY0" fmla="*/ 194 h 1700724"/>
                  <a:gd name="connsiteX1" fmla="*/ 411480 w 851535"/>
                  <a:gd name="connsiteY1" fmla="*/ 573599 h 1700724"/>
                  <a:gd name="connsiteX2" fmla="*/ 851535 w 851535"/>
                  <a:gd name="connsiteY2" fmla="*/ 1700724 h 1700724"/>
                  <a:gd name="connsiteX0" fmla="*/ 0 w 851535"/>
                  <a:gd name="connsiteY0" fmla="*/ 194 h 1700724"/>
                  <a:gd name="connsiteX1" fmla="*/ 411480 w 851535"/>
                  <a:gd name="connsiteY1" fmla="*/ 573599 h 1700724"/>
                  <a:gd name="connsiteX2" fmla="*/ 851535 w 851535"/>
                  <a:gd name="connsiteY2" fmla="*/ 1700724 h 1700724"/>
                  <a:gd name="connsiteX0" fmla="*/ 0 w 851535"/>
                  <a:gd name="connsiteY0" fmla="*/ 169 h 1700699"/>
                  <a:gd name="connsiteX1" fmla="*/ 411480 w 851535"/>
                  <a:gd name="connsiteY1" fmla="*/ 573574 h 1700699"/>
                  <a:gd name="connsiteX2" fmla="*/ 851535 w 851535"/>
                  <a:gd name="connsiteY2" fmla="*/ 1700699 h 1700699"/>
                  <a:gd name="connsiteX0" fmla="*/ 0 w 928111"/>
                  <a:gd name="connsiteY0" fmla="*/ 192 h 1693607"/>
                  <a:gd name="connsiteX1" fmla="*/ 411480 w 928111"/>
                  <a:gd name="connsiteY1" fmla="*/ 573597 h 1693607"/>
                  <a:gd name="connsiteX2" fmla="*/ 928111 w 928111"/>
                  <a:gd name="connsiteY2" fmla="*/ 1693607 h 1693607"/>
                  <a:gd name="connsiteX0" fmla="*/ 0 w 928111"/>
                  <a:gd name="connsiteY0" fmla="*/ 113 h 1693528"/>
                  <a:gd name="connsiteX1" fmla="*/ 472740 w 928111"/>
                  <a:gd name="connsiteY1" fmla="*/ 794095 h 1693528"/>
                  <a:gd name="connsiteX2" fmla="*/ 928111 w 928111"/>
                  <a:gd name="connsiteY2" fmla="*/ 1693528 h 1693528"/>
                  <a:gd name="connsiteX0" fmla="*/ 0 w 928111"/>
                  <a:gd name="connsiteY0" fmla="*/ 100 h 1693515"/>
                  <a:gd name="connsiteX1" fmla="*/ 472740 w 928111"/>
                  <a:gd name="connsiteY1" fmla="*/ 794082 h 1693515"/>
                  <a:gd name="connsiteX2" fmla="*/ 928111 w 928111"/>
                  <a:gd name="connsiteY2" fmla="*/ 1693515 h 1693515"/>
                  <a:gd name="connsiteX0" fmla="*/ 0 w 928111"/>
                  <a:gd name="connsiteY0" fmla="*/ 100 h 1693515"/>
                  <a:gd name="connsiteX1" fmla="*/ 472740 w 928111"/>
                  <a:gd name="connsiteY1" fmla="*/ 794082 h 1693515"/>
                  <a:gd name="connsiteX2" fmla="*/ 928111 w 928111"/>
                  <a:gd name="connsiteY2" fmla="*/ 1693515 h 1693515"/>
                  <a:gd name="connsiteX0" fmla="*/ 0 w 928111"/>
                  <a:gd name="connsiteY0" fmla="*/ 100 h 1693515"/>
                  <a:gd name="connsiteX1" fmla="*/ 472740 w 928111"/>
                  <a:gd name="connsiteY1" fmla="*/ 794082 h 1693515"/>
                  <a:gd name="connsiteX2" fmla="*/ 928111 w 928111"/>
                  <a:gd name="connsiteY2" fmla="*/ 1693515 h 1693515"/>
                  <a:gd name="connsiteX0" fmla="*/ 0 w 928111"/>
                  <a:gd name="connsiteY0" fmla="*/ 5 h 1693420"/>
                  <a:gd name="connsiteX1" fmla="*/ 472740 w 928111"/>
                  <a:gd name="connsiteY1" fmla="*/ 793987 h 1693420"/>
                  <a:gd name="connsiteX2" fmla="*/ 928111 w 928111"/>
                  <a:gd name="connsiteY2" fmla="*/ 1693420 h 1693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111" h="1693420">
                    <a:moveTo>
                      <a:pt x="0" y="5"/>
                    </a:moveTo>
                    <a:cubicBezTo>
                      <a:pt x="232899" y="-1769"/>
                      <a:pt x="402288" y="575790"/>
                      <a:pt x="472740" y="793987"/>
                    </a:cubicBezTo>
                    <a:cubicBezTo>
                      <a:pt x="543192" y="1012184"/>
                      <a:pt x="670936" y="1690880"/>
                      <a:pt x="928111" y="1693420"/>
                    </a:cubicBezTo>
                  </a:path>
                </a:pathLst>
              </a:custGeom>
              <a:noFill/>
              <a:ln w="28575" cap="flat" cmpd="sng" algn="ctr">
                <a:solidFill>
                  <a:srgbClr val="66CCFF"/>
                </a:solidFill>
                <a:prstDash val="solid"/>
                <a:miter lim="800000"/>
                <a:tailEnd type="stealt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ECA42C5F-1FB3-5661-4C69-D504618BF5B9}"/>
                  </a:ext>
                </a:extLst>
              </p:cNvPr>
              <p:cNvSpPr/>
              <p:nvPr/>
            </p:nvSpPr>
            <p:spPr>
              <a:xfrm rot="4162139">
                <a:off x="5812174" y="4001862"/>
                <a:ext cx="1621209" cy="24069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prstTxWarp prst="textArchUp">
                  <a:avLst>
                    <a:gd name="adj" fmla="val 12460748"/>
                  </a:avLst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>
                      <a:outerShdw blurRad="38100" dist="19050" dir="2700000" algn="tl" rotWithShape="0">
                        <a:prstClr val="black">
                          <a:alpha val="40000"/>
                        </a:prstClr>
                      </a:outerShdw>
                    </a:effectLst>
                    <a:uLnTx/>
                    <a:uFillTx/>
                    <a:latin typeface="Aptos" panose="02110004020202020204"/>
                  </a:rPr>
                  <a:t>roll to true vacuum</a:t>
                </a: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302EAE2-54A1-8AC3-C00A-07EA48CAFD1C}"/>
              </a:ext>
            </a:extLst>
          </p:cNvPr>
          <p:cNvGrpSpPr/>
          <p:nvPr/>
        </p:nvGrpSpPr>
        <p:grpSpPr>
          <a:xfrm>
            <a:off x="6683545" y="412884"/>
            <a:ext cx="4602069" cy="4218418"/>
            <a:chOff x="2669412" y="3369456"/>
            <a:chExt cx="4602069" cy="4218418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67B97B6B-6D92-3B74-0E14-B6025A9C6C5A}"/>
                </a:ext>
              </a:extLst>
            </p:cNvPr>
            <p:cNvGrpSpPr/>
            <p:nvPr/>
          </p:nvGrpSpPr>
          <p:grpSpPr>
            <a:xfrm>
              <a:off x="2669412" y="3369456"/>
              <a:ext cx="4602069" cy="4218418"/>
              <a:chOff x="4660289" y="2023079"/>
              <a:chExt cx="4684012" cy="4293530"/>
            </a:xfrm>
          </p:grpSpPr>
          <p:sp>
            <p:nvSpPr>
              <p:cNvPr id="63" name="Arc 62">
                <a:extLst>
                  <a:ext uri="{FF2B5EF4-FFF2-40B4-BE49-F238E27FC236}">
                    <a16:creationId xmlns:a16="http://schemas.microsoft.com/office/drawing/2014/main" id="{F77BFD30-D3B0-9852-E9FC-131248792525}"/>
                  </a:ext>
                </a:extLst>
              </p:cNvPr>
              <p:cNvSpPr/>
              <p:nvPr/>
            </p:nvSpPr>
            <p:spPr>
              <a:xfrm rot="3288056">
                <a:off x="4622862" y="2060506"/>
                <a:ext cx="4293530" cy="4218676"/>
              </a:xfrm>
              <a:prstGeom prst="arc">
                <a:avLst>
                  <a:gd name="adj1" fmla="val 16051610"/>
                  <a:gd name="adj2" fmla="val 20306230"/>
                </a:avLst>
              </a:prstGeom>
              <a:gradFill flip="none" rotWithShape="1">
                <a:gsLst>
                  <a:gs pos="53000">
                    <a:srgbClr val="00B050">
                      <a:alpha val="0"/>
                    </a:srgbClr>
                  </a:gs>
                  <a:gs pos="58000">
                    <a:srgbClr val="00B050"/>
                  </a:gs>
                  <a:gs pos="72000">
                    <a:srgbClr val="00B050">
                      <a:alpha val="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 noProof="0" dirty="0"/>
              </a:p>
            </p:txBody>
          </p:sp>
          <p:sp>
            <p:nvSpPr>
              <p:cNvPr id="65" name="Arc 64">
                <a:extLst>
                  <a:ext uri="{FF2B5EF4-FFF2-40B4-BE49-F238E27FC236}">
                    <a16:creationId xmlns:a16="http://schemas.microsoft.com/office/drawing/2014/main" id="{6A6604E8-1FAA-C542-FC38-4D7944B14665}"/>
                  </a:ext>
                </a:extLst>
              </p:cNvPr>
              <p:cNvSpPr/>
              <p:nvPr/>
            </p:nvSpPr>
            <p:spPr>
              <a:xfrm rot="2624303">
                <a:off x="5251171" y="2564766"/>
                <a:ext cx="3017793" cy="3213543"/>
              </a:xfrm>
              <a:prstGeom prst="arc">
                <a:avLst>
                  <a:gd name="adj1" fmla="val 16732067"/>
                  <a:gd name="adj2" fmla="val 20938557"/>
                </a:avLst>
              </a:prstGeom>
              <a:gradFill flip="none" rotWithShape="1">
                <a:gsLst>
                  <a:gs pos="18000">
                    <a:schemeClr val="accent1">
                      <a:lumMod val="75000"/>
                    </a:schemeClr>
                  </a:gs>
                  <a:gs pos="62000">
                    <a:schemeClr val="accent1">
                      <a:lumMod val="75000"/>
                      <a:alpha val="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222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1756195 w 3017793"/>
                          <a:gd name="connsiteY0" fmla="*/ 21727 h 3213543"/>
                          <a:gd name="connsiteX1" fmla="*/ 2993159 w 3017793"/>
                          <a:gd name="connsiteY1" fmla="*/ 1317614 h 3213543"/>
                          <a:gd name="connsiteX2" fmla="*/ 2468720 w 3017793"/>
                          <a:gd name="connsiteY2" fmla="*/ 1419783 h 3213543"/>
                          <a:gd name="connsiteX3" fmla="*/ 1988808 w 3017793"/>
                          <a:gd name="connsiteY3" fmla="*/ 1513278 h 3213543"/>
                          <a:gd name="connsiteX4" fmla="*/ 1508897 w 3017793"/>
                          <a:gd name="connsiteY4" fmla="*/ 1606772 h 3213543"/>
                          <a:gd name="connsiteX5" fmla="*/ 1593803 w 3017793"/>
                          <a:gd name="connsiteY5" fmla="*/ 1062573 h 3213543"/>
                          <a:gd name="connsiteX6" fmla="*/ 1671289 w 3017793"/>
                          <a:gd name="connsiteY6" fmla="*/ 565926 h 3213543"/>
                          <a:gd name="connsiteX7" fmla="*/ 1756195 w 3017793"/>
                          <a:gd name="connsiteY7" fmla="*/ 21727 h 3213543"/>
                          <a:gd name="connsiteX0" fmla="*/ 1756195 w 3017793"/>
                          <a:gd name="connsiteY0" fmla="*/ 21727 h 3213543"/>
                          <a:gd name="connsiteX1" fmla="*/ 2993159 w 3017793"/>
                          <a:gd name="connsiteY1" fmla="*/ 1317614 h 32135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3017793" h="3213543" stroke="0" extrusionOk="0">
                            <a:moveTo>
                              <a:pt x="1756195" y="21727"/>
                            </a:moveTo>
                            <a:cubicBezTo>
                              <a:pt x="2303322" y="83097"/>
                              <a:pt x="2760323" y="695553"/>
                              <a:pt x="2993159" y="1317614"/>
                            </a:cubicBezTo>
                            <a:cubicBezTo>
                              <a:pt x="2745007" y="1350203"/>
                              <a:pt x="2578850" y="1415685"/>
                              <a:pt x="2468720" y="1419783"/>
                            </a:cubicBezTo>
                            <a:cubicBezTo>
                              <a:pt x="2358590" y="1423881"/>
                              <a:pt x="2209244" y="1477740"/>
                              <a:pt x="1988808" y="1513278"/>
                            </a:cubicBezTo>
                            <a:cubicBezTo>
                              <a:pt x="1768372" y="1548816"/>
                              <a:pt x="1617827" y="1560944"/>
                              <a:pt x="1508897" y="1606772"/>
                            </a:cubicBezTo>
                            <a:cubicBezTo>
                              <a:pt x="1536087" y="1332446"/>
                              <a:pt x="1560285" y="1325768"/>
                              <a:pt x="1593803" y="1062573"/>
                            </a:cubicBezTo>
                            <a:cubicBezTo>
                              <a:pt x="1627321" y="799377"/>
                              <a:pt x="1667821" y="680645"/>
                              <a:pt x="1671289" y="565926"/>
                            </a:cubicBezTo>
                            <a:cubicBezTo>
                              <a:pt x="1674757" y="451207"/>
                              <a:pt x="1744527" y="211862"/>
                              <a:pt x="1756195" y="21727"/>
                            </a:cubicBezTo>
                            <a:close/>
                          </a:path>
                          <a:path w="3017793" h="3213543" fill="none" extrusionOk="0">
                            <a:moveTo>
                              <a:pt x="1756195" y="21727"/>
                            </a:moveTo>
                            <a:cubicBezTo>
                              <a:pt x="2468590" y="153144"/>
                              <a:pt x="2783824" y="635803"/>
                              <a:pt x="2993159" y="1317614"/>
                            </a:cubicBezTo>
                          </a:path>
                          <a:path w="3017793" h="3213543" fill="none" stroke="0" extrusionOk="0">
                            <a:moveTo>
                              <a:pt x="1756195" y="21727"/>
                            </a:moveTo>
                            <a:cubicBezTo>
                              <a:pt x="2343105" y="189402"/>
                              <a:pt x="2973682" y="704341"/>
                              <a:pt x="2993159" y="1317614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 noProof="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324848F1-E614-4B61-B358-13E293CC5439}"/>
                      </a:ext>
                    </a:extLst>
                  </p:cNvPr>
                  <p:cNvSpPr txBox="1"/>
                  <p:nvPr/>
                </p:nvSpPr>
                <p:spPr>
                  <a:xfrm>
                    <a:off x="8191618" y="4888912"/>
                    <a:ext cx="656985" cy="26626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⟨"/>
                              <m:endChr m:val="⟩"/>
                              <m:ctrlP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  <m:r>
                            <a:rPr lang="en-GB" sz="1100" b="0" i="1" noProof="0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58" name="TextBox 57">
                    <a:extLst>
                      <a:ext uri="{FF2B5EF4-FFF2-40B4-BE49-F238E27FC236}">
                        <a16:creationId xmlns:a16="http://schemas.microsoft.com/office/drawing/2014/main" id="{978844CA-2501-B5E5-4327-B1324BCDE63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191618" y="4888912"/>
                    <a:ext cx="656985" cy="266268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465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Box 67">
                    <a:extLst>
                      <a:ext uri="{FF2B5EF4-FFF2-40B4-BE49-F238E27FC236}">
                        <a16:creationId xmlns:a16="http://schemas.microsoft.com/office/drawing/2014/main" id="{06E37C57-7183-AFDC-7233-E0ADF256FD06}"/>
                      </a:ext>
                    </a:extLst>
                  </p:cNvPr>
                  <p:cNvSpPr txBox="1"/>
                  <p:nvPr/>
                </p:nvSpPr>
                <p:spPr>
                  <a:xfrm>
                    <a:off x="7412635" y="4548462"/>
                    <a:ext cx="656985" cy="26626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⟨"/>
                              <m:endChr m:val="⟩"/>
                              <m:ctrlP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  <m:r>
                            <a:rPr lang="en-GB" sz="1100" b="0" i="1" noProof="0" smtClean="0">
                              <a:latin typeface="Cambria Math" panose="02040503050406030204" pitchFamily="18" charset="0"/>
                            </a:rPr>
                            <m:t>≠0</m:t>
                          </m:r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59" name="TextBox 58">
                    <a:extLst>
                      <a:ext uri="{FF2B5EF4-FFF2-40B4-BE49-F238E27FC236}">
                        <a16:creationId xmlns:a16="http://schemas.microsoft.com/office/drawing/2014/main" id="{79A914BB-6B5B-7F07-83FD-24D99B0B171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12635" y="4548462"/>
                    <a:ext cx="656985" cy="266268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b="-465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4A50DC0E-3E8A-9B28-0D22-AFCFADD1A1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22054" y="3332668"/>
                <a:ext cx="889526" cy="48876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2745C8EC-002B-7898-BB21-AD6C97196615}"/>
                      </a:ext>
                    </a:extLst>
                  </p:cNvPr>
                  <p:cNvSpPr txBox="1"/>
                  <p:nvPr/>
                </p:nvSpPr>
                <p:spPr>
                  <a:xfrm>
                    <a:off x="8655529" y="3072656"/>
                    <a:ext cx="688772" cy="26626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kumimoji="0" lang="en-GB" sz="11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971F1D3A-3EC2-5F80-CE4E-5C90B3F9A42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55529" y="3072656"/>
                    <a:ext cx="688772" cy="26626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364D8F0-A4B9-C739-F250-7E5FB1A626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233410" y="3597116"/>
                <a:ext cx="557022" cy="11525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CA7781A0-670B-DE10-43C9-D4C64788D4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39902" y="3597116"/>
                <a:ext cx="317937" cy="65783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8E79DE2B-DF45-49BD-E092-D69D3288846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39150" y="3332668"/>
                <a:ext cx="272430" cy="152089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D697357F-7A0A-2763-5C22-ECFCA59EE3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90362" y="3597116"/>
                <a:ext cx="243048" cy="130969"/>
              </a:xfrm>
              <a:prstGeom prst="line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TextBox 76">
                    <a:extLst>
                      <a:ext uri="{FF2B5EF4-FFF2-40B4-BE49-F238E27FC236}">
                        <a16:creationId xmlns:a16="http://schemas.microsoft.com/office/drawing/2014/main" id="{A901E034-07A0-5B35-8544-23A9C65D4751}"/>
                      </a:ext>
                    </a:extLst>
                  </p:cNvPr>
                  <p:cNvSpPr txBox="1"/>
                  <p:nvPr/>
                </p:nvSpPr>
                <p:spPr>
                  <a:xfrm>
                    <a:off x="8787045" y="3568549"/>
                    <a:ext cx="312805" cy="219280"/>
                  </a:xfrm>
                  <a:prstGeom prst="rect">
                    <a:avLst/>
                  </a:prstGeom>
                  <a:noFill/>
                </p:spPr>
                <p:txBody>
                  <a:bodyPr wrap="square" tIns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kumimoji="0" lang="en-GB" sz="11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7962A351-FDAC-1E3F-2045-FAAFF59C77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87045" y="3568549"/>
                    <a:ext cx="312805" cy="21928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DB575BE7-29EC-9B43-2804-A438F5BBF12D}"/>
                  </a:ext>
                </a:extLst>
              </p:cNvPr>
              <p:cNvGrpSpPr/>
              <p:nvPr/>
            </p:nvGrpSpPr>
            <p:grpSpPr>
              <a:xfrm>
                <a:off x="8143890" y="3198912"/>
                <a:ext cx="369756" cy="437860"/>
                <a:chOff x="4960772" y="2935358"/>
                <a:chExt cx="369756" cy="437860"/>
              </a:xfrm>
            </p:grpSpPr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8AD05BA7-F1A3-53BA-E588-12ED17509DF5}"/>
                    </a:ext>
                  </a:extLst>
                </p:cNvPr>
                <p:cNvSpPr txBox="1"/>
                <p:nvPr/>
              </p:nvSpPr>
              <p:spPr>
                <a:xfrm>
                  <a:off x="4960772" y="2935358"/>
                  <a:ext cx="369756" cy="43786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kumimoji="0" lang="en-GB" sz="1000" b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ea typeface="+mn-ea"/>
                      <a:cs typeface="+mn-cs"/>
                    </a:rPr>
                    <a:t>CP</a:t>
                  </a:r>
                  <a:endParaRPr lang="en-GB" sz="16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7" name="&quot;Not Allowed&quot; Symbol 86">
                  <a:extLst>
                    <a:ext uri="{FF2B5EF4-FFF2-40B4-BE49-F238E27FC236}">
                      <a16:creationId xmlns:a16="http://schemas.microsoft.com/office/drawing/2014/main" id="{8109E941-74DB-5738-C312-7DBD34C03B65}"/>
                    </a:ext>
                  </a:extLst>
                </p:cNvPr>
                <p:cNvSpPr/>
                <p:nvPr/>
              </p:nvSpPr>
              <p:spPr>
                <a:xfrm>
                  <a:off x="5014751" y="2936707"/>
                  <a:ext cx="261802" cy="261802"/>
                </a:xfrm>
                <a:prstGeom prst="noSmoking">
                  <a:avLst>
                    <a:gd name="adj" fmla="val 6299"/>
                  </a:avLst>
                </a:prstGeom>
                <a:solidFill>
                  <a:srgbClr val="FF00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noProof="0" dirty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DB6F8936-42A1-1243-2264-1F73DE34714F}"/>
                  </a:ext>
                </a:extLst>
              </p:cNvPr>
              <p:cNvGrpSpPr/>
              <p:nvPr/>
            </p:nvGrpSpPr>
            <p:grpSpPr>
              <a:xfrm>
                <a:off x="8424779" y="3910848"/>
                <a:ext cx="462064" cy="269451"/>
                <a:chOff x="4893938" y="2945698"/>
                <a:chExt cx="462064" cy="269451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47CF198C-881E-F2A2-5C60-2CC9A4985BA0}"/>
                    </a:ext>
                  </a:extLst>
                </p:cNvPr>
                <p:cNvSpPr txBox="1"/>
                <p:nvPr/>
              </p:nvSpPr>
              <p:spPr>
                <a:xfrm>
                  <a:off x="4893938" y="2945698"/>
                  <a:ext cx="462064" cy="26945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kumimoji="0" lang="en-GB" sz="1000" b="0" u="none" strike="noStrike" kern="1200" cap="none" spc="0" normalizeH="0" baseline="0" noProof="0" dirty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uLnTx/>
                      <a:uFillTx/>
                      <a:ea typeface="+mn-ea"/>
                      <a:cs typeface="+mn-cs"/>
                    </a:rPr>
                    <a:t>B+L</a:t>
                  </a:r>
                  <a:endParaRPr lang="en-GB" sz="1600" noProof="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&quot;Not Allowed&quot; Symbol 84">
                  <a:extLst>
                    <a:ext uri="{FF2B5EF4-FFF2-40B4-BE49-F238E27FC236}">
                      <a16:creationId xmlns:a16="http://schemas.microsoft.com/office/drawing/2014/main" id="{C7A2CA0B-E545-D5B2-7BCE-82244E3CC4B9}"/>
                    </a:ext>
                  </a:extLst>
                </p:cNvPr>
                <p:cNvSpPr/>
                <p:nvPr/>
              </p:nvSpPr>
              <p:spPr>
                <a:xfrm>
                  <a:off x="4929298" y="2947048"/>
                  <a:ext cx="341593" cy="261802"/>
                </a:xfrm>
                <a:prstGeom prst="noSmoking">
                  <a:avLst>
                    <a:gd name="adj" fmla="val 6299"/>
                  </a:avLst>
                </a:prstGeom>
                <a:solidFill>
                  <a:srgbClr val="FF00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 noProof="0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E0D39E19-A0D9-18F7-EFC2-626BD9894BF3}"/>
                  </a:ext>
                </a:extLst>
              </p:cNvPr>
              <p:cNvCxnSpPr>
                <a:cxnSpLocks/>
                <a:stCxn id="77" idx="2"/>
                <a:endCxn id="81" idx="0"/>
              </p:cNvCxnSpPr>
              <p:nvPr/>
            </p:nvCxnSpPr>
            <p:spPr>
              <a:xfrm>
                <a:off x="8943448" y="3817602"/>
                <a:ext cx="0" cy="35346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393D6254-533F-8746-8F42-1DD5B9438683}"/>
                      </a:ext>
                    </a:extLst>
                  </p:cNvPr>
                  <p:cNvSpPr txBox="1"/>
                  <p:nvPr/>
                </p:nvSpPr>
                <p:spPr>
                  <a:xfrm>
                    <a:off x="8787045" y="4171070"/>
                    <a:ext cx="312805" cy="26626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GB" sz="11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𝐵</m:t>
                          </m:r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29728F26-293E-C0D6-0EF7-F6E202498F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87045" y="4171070"/>
                    <a:ext cx="312805" cy="26626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8D7BD1E3-1692-0B8B-B6CD-748B36D294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111886" y="4300109"/>
                <a:ext cx="72217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3FA35027-1BB7-93FD-316F-CB4B7ECE802A}"/>
                </a:ext>
              </a:extLst>
            </p:cNvPr>
            <p:cNvGrpSpPr/>
            <p:nvPr/>
          </p:nvGrpSpPr>
          <p:grpSpPr>
            <a:xfrm>
              <a:off x="6145941" y="5770697"/>
              <a:ext cx="393802" cy="277026"/>
              <a:chOff x="6145941" y="5770697"/>
              <a:chExt cx="393802" cy="277026"/>
            </a:xfrm>
          </p:grpSpPr>
          <p:sp>
            <p:nvSpPr>
              <p:cNvPr id="60" name="Arrow: Down 59">
                <a:extLst>
                  <a:ext uri="{FF2B5EF4-FFF2-40B4-BE49-F238E27FC236}">
                    <a16:creationId xmlns:a16="http://schemas.microsoft.com/office/drawing/2014/main" id="{CDDBD5D8-9E2B-B159-F458-D4B528CBB3AE}"/>
                  </a:ext>
                </a:extLst>
              </p:cNvPr>
              <p:cNvSpPr/>
              <p:nvPr/>
            </p:nvSpPr>
            <p:spPr>
              <a:xfrm rot="17529176">
                <a:off x="6316748" y="5824729"/>
                <a:ext cx="52187" cy="393802"/>
              </a:xfrm>
              <a:prstGeom prst="down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1" name="TextBox 60">
                    <a:extLst>
                      <a:ext uri="{FF2B5EF4-FFF2-40B4-BE49-F238E27FC236}">
                        <a16:creationId xmlns:a16="http://schemas.microsoft.com/office/drawing/2014/main" id="{860F56C0-E8E0-1B73-9249-1E3943176C86}"/>
                      </a:ext>
                    </a:extLst>
                  </p:cNvPr>
                  <p:cNvSpPr txBox="1"/>
                  <p:nvPr/>
                </p:nvSpPr>
                <p:spPr>
                  <a:xfrm>
                    <a:off x="6221023" y="5770697"/>
                    <a:ext cx="307333" cy="2616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81" name="TextBox 80">
                    <a:extLst>
                      <a:ext uri="{FF2B5EF4-FFF2-40B4-BE49-F238E27FC236}">
                        <a16:creationId xmlns:a16="http://schemas.microsoft.com/office/drawing/2014/main" id="{A1E3AD16-B426-5F3F-D093-044C8EDC0E0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21023" y="5770697"/>
                    <a:ext cx="307333" cy="261610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BF63B0F-FB7B-B8F5-33F6-70E4B7E73BF1}"/>
              </a:ext>
            </a:extLst>
          </p:cNvPr>
          <p:cNvGrpSpPr/>
          <p:nvPr/>
        </p:nvGrpSpPr>
        <p:grpSpPr>
          <a:xfrm>
            <a:off x="6488673" y="4327844"/>
            <a:ext cx="4457943" cy="2391530"/>
            <a:chOff x="6488673" y="4165284"/>
            <a:chExt cx="4457943" cy="2391530"/>
          </a:xfrm>
        </p:grpSpPr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6470F875-0645-C89E-3EE1-94CDA860F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499123" y="4165284"/>
              <a:ext cx="4427023" cy="2119202"/>
            </a:xfrm>
            <a:prstGeom prst="rect">
              <a:avLst/>
            </a:prstGeom>
          </p:spPr>
        </p:pic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2B45B80A-868E-72DA-D4BB-501BF635F9C2}"/>
                </a:ext>
              </a:extLst>
            </p:cNvPr>
            <p:cNvSpPr txBox="1"/>
            <p:nvPr/>
          </p:nvSpPr>
          <p:spPr>
            <a:xfrm>
              <a:off x="6488673" y="6279815"/>
              <a:ext cx="445794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</a:rPr>
                <a:t>C. Caprini et al. </a:t>
              </a:r>
              <a:r>
                <a:rPr lang="en-GB" sz="1200" b="0" i="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latin typeface="AdvOT483a8203"/>
                </a:rPr>
                <a:t>(</a:t>
              </a:r>
              <a:r>
                <a:rPr lang="en-GB" sz="1200" noProof="0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AdvOT483a8203"/>
                  <a:hlinkClick r:id="rId19"/>
                </a:rPr>
                <a:t>JCAP10(2024)020</a:t>
              </a:r>
              <a:r>
                <a:rPr lang="en-GB" sz="1200" b="0" i="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  <a:latin typeface="AdvOT483a8203"/>
                </a:rPr>
                <a:t>)</a:t>
              </a:r>
              <a:endPara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6978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31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C7D124-6F28-E58D-8C16-52061C1EE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92499A-A517-0C9E-B47B-8A260876C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20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FD4717-4FA3-359D-288F-1449854B5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3980C4B-6382-2261-449A-F32257D1E870}"/>
                  </a:ext>
                </a:extLst>
              </p:cNvPr>
              <p:cNvSpPr txBox="1"/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Dark </a:t>
                </a: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sz="1600" noProof="0" dirty="0"/>
                  <a:t> gauge sector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content: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+"/>
                </a:pPr>
                <a:r>
                  <a:rPr lang="en-GB" sz="1600" noProof="0" dirty="0"/>
                  <a:t>fermions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noProof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GB" sz="1600" noProof="0" dirty="0"/>
                  <a:t> @ NLO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→"/>
                </a:pPr>
                <a:r>
                  <a:rPr lang="en-GB" sz="1600" noProof="0" dirty="0" err="1"/>
                  <a:t>Paclet</a:t>
                </a:r>
                <a:endParaRPr lang="en-GB" sz="16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B542D0-9413-FB19-1662-93E73209E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blipFill>
                <a:blip r:embed="rId3"/>
                <a:stretch>
                  <a:fillRect l="-668" t="-728" b="-2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65ECC111-CCA1-0B73-5B12-BA5DCEEA6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684" y="1435737"/>
            <a:ext cx="5164455" cy="507682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7D4CA131-D83C-5E77-6002-C42C4E78E0F4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Dimensional Reduction</a:t>
            </a:r>
            <a:br>
              <a:rPr lang="en-GB" sz="2000" noProof="0" dirty="0"/>
            </a:br>
            <a:r>
              <a:rPr lang="en-GB" sz="1600" noProof="0" dirty="0"/>
              <a:t>Dark Abelian Higgs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D83FB3-67F0-318F-FCE6-88008A1285E5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</p:spTree>
    <p:extLst>
      <p:ext uri="{BB962C8B-B14F-4D97-AF65-F5344CB8AC3E}">
        <p14:creationId xmlns:p14="http://schemas.microsoft.com/office/powerpoint/2010/main" val="726944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046A4-EF28-5A6D-8183-FFAC3D48DA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A7CADC-7FA0-0E48-152D-8842C4FAD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21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ED20D1-535F-50E0-5CBC-64C6C0C1E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7FE694-C278-37BC-BC31-DE50D2347914}"/>
                  </a:ext>
                </a:extLst>
              </p:cNvPr>
              <p:cNvSpPr txBox="1"/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Dark </a:t>
                </a: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</m:d>
                  </m:oMath>
                </a14:m>
                <a:r>
                  <a:rPr lang="en-GB" sz="1600" noProof="0" dirty="0"/>
                  <a:t> gauge sector</a:t>
                </a:r>
              </a:p>
              <a:p>
                <a:pPr marL="285750" indent="-285750">
                  <a:lnSpc>
                    <a:spcPct val="150000"/>
                  </a:lnSpc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600" noProof="0" dirty="0"/>
                  <a:t>Scalar content:</a:t>
                </a:r>
                <a:br>
                  <a:rPr lang="en-GB" sz="1600" noProof="0" dirty="0"/>
                </a:br>
                <a14:m>
                  <m:oMath xmlns:m="http://schemas.openxmlformats.org/officeDocument/2006/math"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600" i="1" noProof="0" smtClean="0"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GB" sz="160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sz="160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sz="1600" noProof="0" dirty="0"/>
                  <a:t>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+"/>
                </a:pPr>
                <a:r>
                  <a:rPr lang="en-GB" sz="1600" noProof="0" dirty="0"/>
                  <a:t>fermions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noProof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600" b="0" i="0" noProof="0" smtClean="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r>
                  <a:rPr lang="en-GB" sz="1600" noProof="0" dirty="0"/>
                  <a:t> @ NLO</a:t>
                </a: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→"/>
                </a:pPr>
                <a:r>
                  <a:rPr lang="en-GB" sz="1600" noProof="0" dirty="0" err="1"/>
                  <a:t>Paclet</a:t>
                </a:r>
                <a:endParaRPr lang="en-GB" sz="1600" noProof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EB542D0-9413-FB19-1662-93E73209E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9505" y="2330884"/>
                <a:ext cx="3654192" cy="2508379"/>
              </a:xfrm>
              <a:prstGeom prst="rect">
                <a:avLst/>
              </a:prstGeom>
              <a:blipFill>
                <a:blip r:embed="rId3"/>
                <a:stretch>
                  <a:fillRect l="-668" t="-728" b="-2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">
            <a:extLst>
              <a:ext uri="{FF2B5EF4-FFF2-40B4-BE49-F238E27FC236}">
                <a16:creationId xmlns:a16="http://schemas.microsoft.com/office/drawing/2014/main" id="{C750C09B-3A1D-4796-9BFB-24440CB1FBBD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Dimensional Reduction</a:t>
            </a:r>
            <a:br>
              <a:rPr lang="en-GB" sz="2000" noProof="0" dirty="0"/>
            </a:br>
            <a:r>
              <a:rPr lang="en-GB" sz="1600" noProof="0" dirty="0"/>
              <a:t>Dark Abelian Higgs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F74AD3-0949-A7FF-9894-3567C72EF52E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Examples 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| Outlook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F760B50-0752-DF63-0541-638621588DBE}"/>
              </a:ext>
            </a:extLst>
          </p:cNvPr>
          <p:cNvGrpSpPr/>
          <p:nvPr/>
        </p:nvGrpSpPr>
        <p:grpSpPr>
          <a:xfrm>
            <a:off x="4815803" y="1337200"/>
            <a:ext cx="6077002" cy="2465584"/>
            <a:chOff x="4815803" y="1337200"/>
            <a:chExt cx="6077002" cy="2465584"/>
          </a:xfrm>
        </p:grpSpPr>
        <p:pic>
          <p:nvPicPr>
            <p:cNvPr id="6" name="Picture 5" descr="A graph of a function&#10;&#10;AI-generated content may be incorrect.">
              <a:extLst>
                <a:ext uri="{FF2B5EF4-FFF2-40B4-BE49-F238E27FC236}">
                  <a16:creationId xmlns:a16="http://schemas.microsoft.com/office/drawing/2014/main" id="{3A8C4702-1F71-E62C-009A-CA8E20D0E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5803" y="1337200"/>
              <a:ext cx="3017035" cy="2465584"/>
            </a:xfrm>
            <a:prstGeom prst="rect">
              <a:avLst/>
            </a:prstGeom>
          </p:spPr>
        </p:pic>
        <p:pic>
          <p:nvPicPr>
            <p:cNvPr id="8" name="Picture 7" descr="A graph of a number of dots&#10;&#10;AI-generated content may be incorrect.">
              <a:extLst>
                <a:ext uri="{FF2B5EF4-FFF2-40B4-BE49-F238E27FC236}">
                  <a16:creationId xmlns:a16="http://schemas.microsoft.com/office/drawing/2014/main" id="{9BF8EFD6-CCAD-98DC-CD1E-2140DE52C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2838" y="1337200"/>
              <a:ext cx="3059967" cy="246558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D7ED81D-2647-08F3-9F9C-58AA19B03B0D}"/>
              </a:ext>
            </a:extLst>
          </p:cNvPr>
          <p:cNvGrpSpPr/>
          <p:nvPr/>
        </p:nvGrpSpPr>
        <p:grpSpPr>
          <a:xfrm>
            <a:off x="4815800" y="4144433"/>
            <a:ext cx="6077005" cy="2465585"/>
            <a:chOff x="4815800" y="4144433"/>
            <a:chExt cx="6077005" cy="2465585"/>
          </a:xfrm>
        </p:grpSpPr>
        <p:pic>
          <p:nvPicPr>
            <p:cNvPr id="12" name="Picture 11" descr="A diagram of a graph&#10;&#10;AI-generated content may be incorrect.">
              <a:extLst>
                <a:ext uri="{FF2B5EF4-FFF2-40B4-BE49-F238E27FC236}">
                  <a16:creationId xmlns:a16="http://schemas.microsoft.com/office/drawing/2014/main" id="{3A98F89C-DAC9-ACEC-2BEB-0880AF7B3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5800" y="4144434"/>
              <a:ext cx="3017036" cy="2465584"/>
            </a:xfrm>
            <a:prstGeom prst="rect">
              <a:avLst/>
            </a:prstGeom>
          </p:spPr>
        </p:pic>
        <p:pic>
          <p:nvPicPr>
            <p:cNvPr id="15" name="Picture 14" descr="A graph of a number of circles&#10;&#10;AI-generated content may be incorrect.">
              <a:extLst>
                <a:ext uri="{FF2B5EF4-FFF2-40B4-BE49-F238E27FC236}">
                  <a16:creationId xmlns:a16="http://schemas.microsoft.com/office/drawing/2014/main" id="{97FC0910-C0DC-A92A-75B3-0CD43CF8A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2837" y="4144433"/>
              <a:ext cx="3059968" cy="24655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186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243196-9874-5EE2-B1A8-68636388A5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76D523-8AA8-8C8A-6E48-65AA09B83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3D9EBC-37A2-1B89-23DB-A81C34F1F0BB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47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560" b="21999"/>
          <a:stretch/>
        </p:blipFill>
        <p:spPr>
          <a:xfrm>
            <a:off x="-14734" y="-1"/>
            <a:ext cx="11405969" cy="685800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B9A2002-4FF7-B5B2-4CD3-D57BCB524D87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Outcome</a:t>
            </a:r>
            <a:br>
              <a:rPr lang="en-GB" sz="2000" noProof="0" dirty="0"/>
            </a:br>
            <a:r>
              <a:rPr lang="en-GB" sz="1400" noProof="0" dirty="0"/>
              <a:t>&amp; Future Endeavours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5A10CB-1E8C-162B-22AD-8D377E3153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67706" y="804711"/>
                <a:ext cx="6435270" cy="5469702"/>
              </a:xfr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700" noProof="0" dirty="0"/>
                  <a:t>Paclet current status</a:t>
                </a:r>
              </a:p>
              <a:p>
                <a:pPr lvl="1">
                  <a:spcBef>
                    <a:spcPts val="300"/>
                  </a:spcBef>
                  <a:buFont typeface="Wingdings" panose="05000000000000000000" pitchFamily="2" charset="2"/>
                  <a:buChar char="ü"/>
                </a:pPr>
                <a:r>
                  <a:rPr lang="en-GB" sz="1700" noProof="0" dirty="0"/>
                  <a:t>characterization of FOPTs and GWB</a:t>
                </a:r>
              </a:p>
              <a:p>
                <a:pPr lvl="2">
                  <a:spcBef>
                    <a:spcPts val="300"/>
                  </a:spcBef>
                  <a:buFont typeface="Arial" panose="020B0604020202020204" pitchFamily="34" charset="0"/>
                  <a:buChar char="•"/>
                </a:pPr>
                <a:r>
                  <a:rPr lang="en-GB" sz="1700" noProof="0" dirty="0"/>
                  <a:t>of single-field models</a:t>
                </a:r>
              </a:p>
              <a:p>
                <a:pPr lvl="1">
                  <a:spcBef>
                    <a:spcPts val="300"/>
                  </a:spcBef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700" noProof="0" dirty="0"/>
                  <a:t> via </a:t>
                </a:r>
                <a:r>
                  <a:rPr lang="en-GB" sz="1700" i="1" noProof="0" dirty="0"/>
                  <a:t>polygonal bounce</a:t>
                </a:r>
                <a:r>
                  <a:rPr lang="en-GB" sz="1700" noProof="0" dirty="0"/>
                  <a:t> (</a:t>
                </a:r>
                <a:r>
                  <a:rPr lang="en-GB" sz="1700" noProof="0" dirty="0" err="1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FindBounce</a:t>
                </a:r>
                <a:r>
                  <a:rPr lang="en-GB" sz="1700" noProof="0" dirty="0"/>
                  <a:t>)</a:t>
                </a:r>
              </a:p>
              <a:p>
                <a:pPr lvl="1">
                  <a:spcBef>
                    <a:spcPts val="300"/>
                  </a:spcBef>
                  <a:buFont typeface="Wingdings" panose="05000000000000000000" pitchFamily="2" charset="2"/>
                  <a:buChar char="ü"/>
                </a:pPr>
                <a:r>
                  <a:rPr lang="en-GB" sz="1700" noProof="0" dirty="0"/>
                  <a:t>optional, user-friendly interface with </a:t>
                </a:r>
                <a:r>
                  <a:rPr lang="en-GB" sz="1700" noProof="0" dirty="0" err="1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DRalgo</a:t>
                </a:r>
                <a:endParaRPr lang="en-GB" sz="17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  <a:p>
                <a:pPr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700" noProof="0" dirty="0"/>
                  <a:t>Upcoming developments</a:t>
                </a:r>
              </a:p>
              <a:p>
                <a:pPr lvl="1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GB" sz="1700" dirty="0"/>
                  <a:t>improved phase-tracing routine</a:t>
                </a:r>
              </a:p>
              <a:p>
                <a:pPr lvl="1">
                  <a:spcBef>
                    <a:spcPts val="300"/>
                  </a:spcBef>
                  <a:buFont typeface="Wingdings" panose="05000000000000000000" pitchFamily="2" charset="2"/>
                  <a:buChar char="Ø"/>
                </a:pPr>
                <a:r>
                  <a:rPr lang="en-GB" sz="1700" noProof="0" dirty="0"/>
                  <a:t>multi-field</a:t>
                </a:r>
              </a:p>
              <a:p>
                <a:pPr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700" noProof="0" dirty="0"/>
                  <a:t>Potential developments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Char char="?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70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i="1" noProof="0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700" i="1" noProof="0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GB" sz="1700" noProof="0" dirty="0"/>
                  <a:t> estimation in LTE (</a:t>
                </a:r>
                <a:r>
                  <a:rPr lang="en-GB" sz="1700" noProof="0" dirty="0" err="1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WallGo</a:t>
                </a:r>
                <a:r>
                  <a:rPr lang="en-GB" sz="1700" noProof="0" dirty="0"/>
                  <a:t>)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Char char="?"/>
                </a:pPr>
                <a:r>
                  <a:rPr lang="en-GB" sz="1700" noProof="0" dirty="0"/>
                  <a:t>Decay rate </a:t>
                </a:r>
                <a:r>
                  <a:rPr lang="en-GB" sz="1700" noProof="0" dirty="0" err="1"/>
                  <a:t>prefactor</a:t>
                </a:r>
                <a:r>
                  <a:rPr lang="en-GB" sz="1700" noProof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700" b="0" i="0" noProof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700" b="0" i="1" noProof="0" smtClean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r>
                          <m:rPr>
                            <m:lit/>
                          </m:rP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endParaRPr lang="en-GB" sz="1700" noProof="0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Char char="?"/>
                </a:pPr>
                <a:r>
                  <a:rPr lang="en-GB" sz="1700" dirty="0"/>
                  <a:t>higher order in </a:t>
                </a:r>
                <a14:m>
                  <m:oMath xmlns:m="http://schemas.openxmlformats.org/officeDocument/2006/math">
                    <m:r>
                      <a:rPr lang="it-IT" sz="17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en-GB" sz="1700" noProof="0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Char char="?"/>
                </a:pPr>
                <a:r>
                  <a:rPr lang="en-GB" sz="1700" dirty="0"/>
                  <a:t>GW uncertainties</a:t>
                </a:r>
                <a:endParaRPr lang="en-GB" sz="1700" noProof="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15A10CB-1E8C-162B-22AD-8D377E3153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67706" y="804711"/>
                <a:ext cx="6435270" cy="5469702"/>
              </a:xfrm>
              <a:blipFill>
                <a:blip r:embed="rId6"/>
                <a:stretch>
                  <a:fillRect l="-284" b="-1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D58073FC-D3B5-5FA0-D9C9-698850355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22</a:t>
            </a:fld>
            <a:endParaRPr lang="en-GB" noProof="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E154F52-0C0D-2C4D-D7EB-F2E568AC0B3C}"/>
              </a:ext>
            </a:extLst>
          </p:cNvPr>
          <p:cNvGrpSpPr/>
          <p:nvPr/>
        </p:nvGrpSpPr>
        <p:grpSpPr>
          <a:xfrm>
            <a:off x="6531017" y="3736519"/>
            <a:ext cx="3579875" cy="3243970"/>
            <a:chOff x="2669412" y="3369456"/>
            <a:chExt cx="4592070" cy="421841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7C1B81C0-F659-9449-EA67-97A903E42899}"/>
                </a:ext>
              </a:extLst>
            </p:cNvPr>
            <p:cNvGrpSpPr/>
            <p:nvPr/>
          </p:nvGrpSpPr>
          <p:grpSpPr>
            <a:xfrm>
              <a:off x="2669412" y="3369456"/>
              <a:ext cx="4144873" cy="4218418"/>
              <a:chOff x="4660289" y="2023079"/>
              <a:chExt cx="4218676" cy="4293530"/>
            </a:xfrm>
          </p:grpSpPr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25B29090-8563-922A-AED7-8813179A72CA}"/>
                  </a:ext>
                </a:extLst>
              </p:cNvPr>
              <p:cNvSpPr/>
              <p:nvPr/>
            </p:nvSpPr>
            <p:spPr>
              <a:xfrm rot="3288056">
                <a:off x="4622862" y="2060506"/>
                <a:ext cx="4293530" cy="4218676"/>
              </a:xfrm>
              <a:prstGeom prst="arc">
                <a:avLst>
                  <a:gd name="adj1" fmla="val 16051610"/>
                  <a:gd name="adj2" fmla="val 20306230"/>
                </a:avLst>
              </a:prstGeom>
              <a:gradFill flip="none" rotWithShape="1">
                <a:gsLst>
                  <a:gs pos="53000">
                    <a:srgbClr val="00B050">
                      <a:alpha val="0"/>
                    </a:srgbClr>
                  </a:gs>
                  <a:gs pos="58000">
                    <a:srgbClr val="00B050"/>
                  </a:gs>
                  <a:gs pos="72000">
                    <a:srgbClr val="00B050">
                      <a:alpha val="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 noProof="0" dirty="0"/>
              </a:p>
            </p:txBody>
          </p:sp>
          <p:sp>
            <p:nvSpPr>
              <p:cNvPr id="13" name="Arc 12">
                <a:extLst>
                  <a:ext uri="{FF2B5EF4-FFF2-40B4-BE49-F238E27FC236}">
                    <a16:creationId xmlns:a16="http://schemas.microsoft.com/office/drawing/2014/main" id="{9E829130-3A12-07CB-3D9E-D84C2189518C}"/>
                  </a:ext>
                </a:extLst>
              </p:cNvPr>
              <p:cNvSpPr/>
              <p:nvPr/>
            </p:nvSpPr>
            <p:spPr>
              <a:xfrm rot="2624303">
                <a:off x="5251171" y="2564766"/>
                <a:ext cx="3017793" cy="3213543"/>
              </a:xfrm>
              <a:prstGeom prst="arc">
                <a:avLst>
                  <a:gd name="adj1" fmla="val 16732067"/>
                  <a:gd name="adj2" fmla="val 20938557"/>
                </a:avLst>
              </a:prstGeom>
              <a:gradFill flip="none" rotWithShape="1">
                <a:gsLst>
                  <a:gs pos="18000">
                    <a:schemeClr val="accent1">
                      <a:lumMod val="75000"/>
                    </a:schemeClr>
                  </a:gs>
                  <a:gs pos="62000">
                    <a:schemeClr val="accent1">
                      <a:lumMod val="75000"/>
                      <a:alpha val="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2222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1756195 w 3017793"/>
                          <a:gd name="connsiteY0" fmla="*/ 21727 h 3213543"/>
                          <a:gd name="connsiteX1" fmla="*/ 2993159 w 3017793"/>
                          <a:gd name="connsiteY1" fmla="*/ 1317614 h 3213543"/>
                          <a:gd name="connsiteX2" fmla="*/ 2468720 w 3017793"/>
                          <a:gd name="connsiteY2" fmla="*/ 1419783 h 3213543"/>
                          <a:gd name="connsiteX3" fmla="*/ 1988808 w 3017793"/>
                          <a:gd name="connsiteY3" fmla="*/ 1513278 h 3213543"/>
                          <a:gd name="connsiteX4" fmla="*/ 1508897 w 3017793"/>
                          <a:gd name="connsiteY4" fmla="*/ 1606772 h 3213543"/>
                          <a:gd name="connsiteX5" fmla="*/ 1593803 w 3017793"/>
                          <a:gd name="connsiteY5" fmla="*/ 1062573 h 3213543"/>
                          <a:gd name="connsiteX6" fmla="*/ 1671289 w 3017793"/>
                          <a:gd name="connsiteY6" fmla="*/ 565926 h 3213543"/>
                          <a:gd name="connsiteX7" fmla="*/ 1756195 w 3017793"/>
                          <a:gd name="connsiteY7" fmla="*/ 21727 h 3213543"/>
                          <a:gd name="connsiteX0" fmla="*/ 1756195 w 3017793"/>
                          <a:gd name="connsiteY0" fmla="*/ 21727 h 3213543"/>
                          <a:gd name="connsiteX1" fmla="*/ 2993159 w 3017793"/>
                          <a:gd name="connsiteY1" fmla="*/ 1317614 h 32135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</a:cxnLst>
                        <a:rect l="l" t="t" r="r" b="b"/>
                        <a:pathLst>
                          <a:path w="3017793" h="3213543" stroke="0" extrusionOk="0">
                            <a:moveTo>
                              <a:pt x="1756195" y="21727"/>
                            </a:moveTo>
                            <a:cubicBezTo>
                              <a:pt x="2303322" y="83097"/>
                              <a:pt x="2760323" y="695553"/>
                              <a:pt x="2993159" y="1317614"/>
                            </a:cubicBezTo>
                            <a:cubicBezTo>
                              <a:pt x="2745007" y="1350203"/>
                              <a:pt x="2578850" y="1415685"/>
                              <a:pt x="2468720" y="1419783"/>
                            </a:cubicBezTo>
                            <a:cubicBezTo>
                              <a:pt x="2358590" y="1423881"/>
                              <a:pt x="2209244" y="1477740"/>
                              <a:pt x="1988808" y="1513278"/>
                            </a:cubicBezTo>
                            <a:cubicBezTo>
                              <a:pt x="1768372" y="1548816"/>
                              <a:pt x="1617827" y="1560944"/>
                              <a:pt x="1508897" y="1606772"/>
                            </a:cubicBezTo>
                            <a:cubicBezTo>
                              <a:pt x="1536087" y="1332446"/>
                              <a:pt x="1560285" y="1325768"/>
                              <a:pt x="1593803" y="1062573"/>
                            </a:cubicBezTo>
                            <a:cubicBezTo>
                              <a:pt x="1627321" y="799377"/>
                              <a:pt x="1667821" y="680645"/>
                              <a:pt x="1671289" y="565926"/>
                            </a:cubicBezTo>
                            <a:cubicBezTo>
                              <a:pt x="1674757" y="451207"/>
                              <a:pt x="1744527" y="211862"/>
                              <a:pt x="1756195" y="21727"/>
                            </a:cubicBezTo>
                            <a:close/>
                          </a:path>
                          <a:path w="3017793" h="3213543" fill="none" extrusionOk="0">
                            <a:moveTo>
                              <a:pt x="1756195" y="21727"/>
                            </a:moveTo>
                            <a:cubicBezTo>
                              <a:pt x="2468590" y="153144"/>
                              <a:pt x="2783824" y="635803"/>
                              <a:pt x="2993159" y="1317614"/>
                            </a:cubicBezTo>
                          </a:path>
                          <a:path w="3017793" h="3213543" fill="none" stroke="0" extrusionOk="0">
                            <a:moveTo>
                              <a:pt x="1756195" y="21727"/>
                            </a:moveTo>
                            <a:cubicBezTo>
                              <a:pt x="2343105" y="189402"/>
                              <a:pt x="2973682" y="704341"/>
                              <a:pt x="2993159" y="1317614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 noProof="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6ACED40E-647A-6EBB-21EC-0C0FDF6406A4}"/>
                      </a:ext>
                    </a:extLst>
                  </p:cNvPr>
                  <p:cNvSpPr txBox="1"/>
                  <p:nvPr/>
                </p:nvSpPr>
                <p:spPr>
                  <a:xfrm>
                    <a:off x="8221980" y="4727120"/>
                    <a:ext cx="656985" cy="26626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11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100" b="0" i="1" noProof="0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 noProof="0" smtClean="0">
                                  <a:latin typeface="Cambria Math" panose="02040503050406030204" pitchFamily="18" charset="0"/>
                                </a:rPr>
                                <m:t>FALSE</m:t>
                              </m:r>
                            </m:sub>
                          </m:sSub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6ACED40E-647A-6EBB-21EC-0C0FDF6406A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221980" y="4727120"/>
                    <a:ext cx="656985" cy="26626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r="-49296" b="-58621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361C8B51-8BD3-CC2A-17FD-DA93450A1A92}"/>
                      </a:ext>
                    </a:extLst>
                  </p:cNvPr>
                  <p:cNvSpPr txBox="1"/>
                  <p:nvPr/>
                </p:nvSpPr>
                <p:spPr>
                  <a:xfrm>
                    <a:off x="7264107" y="4291963"/>
                    <a:ext cx="656985" cy="26626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b="0" i="1" noProof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11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100" b="0" i="1" noProof="0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d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 noProof="0" smtClean="0">
                                  <a:latin typeface="Cambria Math" panose="02040503050406030204" pitchFamily="18" charset="0"/>
                                </a:rPr>
                                <m:t>TRUE</m:t>
                              </m:r>
                            </m:sub>
                          </m:sSub>
                        </m:oMath>
                      </m:oMathPara>
                    </a14:m>
                    <a:endParaRPr lang="en-GB" sz="1100" noProof="0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361C8B51-8BD3-CC2A-17FD-DA93450A1A9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64107" y="4291963"/>
                    <a:ext cx="656985" cy="26626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r="-40845" b="-6428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61921DC-6BA5-54DB-3E8F-6917393062CB}"/>
                </a:ext>
              </a:extLst>
            </p:cNvPr>
            <p:cNvGrpSpPr/>
            <p:nvPr/>
          </p:nvGrpSpPr>
          <p:grpSpPr>
            <a:xfrm>
              <a:off x="6264806" y="4795906"/>
              <a:ext cx="996676" cy="646427"/>
              <a:chOff x="6264806" y="4795906"/>
              <a:chExt cx="996676" cy="646427"/>
            </a:xfrm>
          </p:grpSpPr>
          <p:sp>
            <p:nvSpPr>
              <p:cNvPr id="10" name="Arrow: Down 9">
                <a:extLst>
                  <a:ext uri="{FF2B5EF4-FFF2-40B4-BE49-F238E27FC236}">
                    <a16:creationId xmlns:a16="http://schemas.microsoft.com/office/drawing/2014/main" id="{2CC5F1A1-CA17-156E-D2EB-1E3D1844F2A9}"/>
                  </a:ext>
                </a:extLst>
              </p:cNvPr>
              <p:cNvSpPr/>
              <p:nvPr/>
            </p:nvSpPr>
            <p:spPr>
              <a:xfrm rot="16200000">
                <a:off x="6458817" y="5154819"/>
                <a:ext cx="93505" cy="481524"/>
              </a:xfrm>
              <a:prstGeom prst="down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F43B3B8C-5F0E-5D38-8AF1-BE6DD19588A0}"/>
                      </a:ext>
                    </a:extLst>
                  </p:cNvPr>
                  <p:cNvSpPr txBox="1"/>
                  <p:nvPr/>
                </p:nvSpPr>
                <p:spPr>
                  <a:xfrm>
                    <a:off x="6264806" y="4795906"/>
                    <a:ext cx="996676" cy="51481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GB" sz="1600" b="0" i="1" noProof="0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</m:oMath>
                    </a14:m>
                    <a:r>
                      <a:rPr lang="en-GB" sz="1600" noProof="0" dirty="0"/>
                      <a:t>?</a:t>
                    </a:r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F43B3B8C-5F0E-5D38-8AF1-BE6DD19588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64806" y="4795906"/>
                    <a:ext cx="996676" cy="514816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t="-5357" b="-2142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F25A323-5B14-A6B2-59D8-0BB05B8BC5E7}"/>
              </a:ext>
            </a:extLst>
          </p:cNvPr>
          <p:cNvSpPr txBox="1"/>
          <p:nvPr/>
        </p:nvSpPr>
        <p:spPr>
          <a:xfrm>
            <a:off x="4628322" y="6379547"/>
            <a:ext cx="2935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Suggestions are welcome!</a:t>
            </a:r>
            <a:endParaRPr lang="en-GB" sz="1200" noProof="0" dirty="0">
              <a:latin typeface="Sanskrit Text" panose="02020503050405020304" pitchFamily="18" charset="0"/>
              <a:ea typeface="Sans Serif Collection" panose="020B0502040504020204" pitchFamily="34" charset="0"/>
              <a:cs typeface="Sanskrit Text" panose="020205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F27107-4F4E-CF2B-3D29-66D71FA33C74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</a:t>
            </a:r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Outlook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9264D5-6078-0F97-BE87-0D1B44295E18}"/>
              </a:ext>
            </a:extLst>
          </p:cNvPr>
          <p:cNvGrpSpPr/>
          <p:nvPr/>
        </p:nvGrpSpPr>
        <p:grpSpPr>
          <a:xfrm>
            <a:off x="8062044" y="1609481"/>
            <a:ext cx="2177249" cy="2127038"/>
            <a:chOff x="7154629" y="1596912"/>
            <a:chExt cx="2177249" cy="212703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E2D324C-6F19-8762-54AF-95C424C27DF9}"/>
                </a:ext>
              </a:extLst>
            </p:cNvPr>
            <p:cNvGrpSpPr/>
            <p:nvPr/>
          </p:nvGrpSpPr>
          <p:grpSpPr>
            <a:xfrm>
              <a:off x="7154630" y="1596912"/>
              <a:ext cx="2177248" cy="1796966"/>
              <a:chOff x="3532101" y="1100711"/>
              <a:chExt cx="6048091" cy="499172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C6E2E4B-FE96-17EB-5209-954698289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532101" y="1100711"/>
                <a:ext cx="6048091" cy="4991721"/>
              </a:xfrm>
              <a:prstGeom prst="rect">
                <a:avLst/>
              </a:prstGeom>
            </p:spPr>
          </p:pic>
          <p:sp>
            <p:nvSpPr>
              <p:cNvPr id="22" name="Free-form: Shape 21">
                <a:extLst>
                  <a:ext uri="{FF2B5EF4-FFF2-40B4-BE49-F238E27FC236}">
                    <a16:creationId xmlns:a16="http://schemas.microsoft.com/office/drawing/2014/main" id="{C38A132D-DEDE-17F4-DD13-B0AA6DD11C70}"/>
                  </a:ext>
                </a:extLst>
              </p:cNvPr>
              <p:cNvSpPr/>
              <p:nvPr/>
            </p:nvSpPr>
            <p:spPr>
              <a:xfrm>
                <a:off x="6321287" y="1451113"/>
                <a:ext cx="2902226" cy="1451113"/>
              </a:xfrm>
              <a:custGeom>
                <a:avLst/>
                <a:gdLst>
                  <a:gd name="connsiteX0" fmla="*/ 0 w 2902226"/>
                  <a:gd name="connsiteY0" fmla="*/ 0 h 1451113"/>
                  <a:gd name="connsiteX1" fmla="*/ 318052 w 2902226"/>
                  <a:gd name="connsiteY1" fmla="*/ 1152939 h 1451113"/>
                  <a:gd name="connsiteX2" fmla="*/ 735496 w 2902226"/>
                  <a:gd name="connsiteY2" fmla="*/ 1401417 h 1451113"/>
                  <a:gd name="connsiteX3" fmla="*/ 2902226 w 2902226"/>
                  <a:gd name="connsiteY3" fmla="*/ 1451113 h 1451113"/>
                  <a:gd name="connsiteX4" fmla="*/ 2902226 w 2902226"/>
                  <a:gd name="connsiteY4" fmla="*/ 19878 h 1451113"/>
                  <a:gd name="connsiteX5" fmla="*/ 0 w 2902226"/>
                  <a:gd name="connsiteY5" fmla="*/ 0 h 1451113"/>
                  <a:gd name="connsiteX0" fmla="*/ 0 w 2902226"/>
                  <a:gd name="connsiteY0" fmla="*/ 0 h 1451113"/>
                  <a:gd name="connsiteX1" fmla="*/ 318052 w 2902226"/>
                  <a:gd name="connsiteY1" fmla="*/ 1152939 h 1451113"/>
                  <a:gd name="connsiteX2" fmla="*/ 735496 w 2902226"/>
                  <a:gd name="connsiteY2" fmla="*/ 1401417 h 1451113"/>
                  <a:gd name="connsiteX3" fmla="*/ 2902226 w 2902226"/>
                  <a:gd name="connsiteY3" fmla="*/ 1451113 h 1451113"/>
                  <a:gd name="connsiteX4" fmla="*/ 2902226 w 2902226"/>
                  <a:gd name="connsiteY4" fmla="*/ 9939 h 1451113"/>
                  <a:gd name="connsiteX5" fmla="*/ 0 w 2902226"/>
                  <a:gd name="connsiteY5" fmla="*/ 0 h 1451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02226" h="1451113">
                    <a:moveTo>
                      <a:pt x="0" y="0"/>
                    </a:moveTo>
                    <a:lnTo>
                      <a:pt x="318052" y="1152939"/>
                    </a:lnTo>
                    <a:lnTo>
                      <a:pt x="735496" y="1401417"/>
                    </a:lnTo>
                    <a:lnTo>
                      <a:pt x="2902226" y="1451113"/>
                    </a:lnTo>
                    <a:lnTo>
                      <a:pt x="2902226" y="99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noProof="0" dirty="0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29BE1E1-755B-0740-9EBB-56F94745C799}"/>
                </a:ext>
              </a:extLst>
            </p:cNvPr>
            <p:cNvSpPr txBox="1"/>
            <p:nvPr/>
          </p:nvSpPr>
          <p:spPr>
            <a:xfrm>
              <a:off x="7154629" y="3393878"/>
              <a:ext cx="2177249" cy="330072"/>
            </a:xfrm>
            <a:prstGeom prst="rect">
              <a:avLst/>
            </a:prstGeom>
            <a:noFill/>
          </p:spPr>
          <p:txBody>
            <a:bodyPr wrap="square" lIns="36000" tIns="72000" rIns="36000" bIns="72000">
              <a:spAutoFit/>
            </a:bodyPr>
            <a:lstStyle/>
            <a:p>
              <a:pPr algn="r"/>
              <a:r>
                <a: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  <a:latin typeface="AdvOT483a8203"/>
                  <a:hlinkClick r:id="rId13"/>
                </a:rPr>
                <a:t>CPC 256 (2020) 10748</a:t>
              </a:r>
              <a:endParaRPr lang="en-GB" sz="1200" noProof="0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7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B6E99-C003-EE2D-2763-C61EE31CF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23</a:t>
            </a:fld>
            <a:endParaRPr lang="en-GB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F8A4BCA-B367-19CC-D927-64523C884A26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LISA Project</a:t>
            </a:r>
            <a:br>
              <a:rPr lang="en-GB" sz="2000" noProof="0" dirty="0"/>
            </a:br>
            <a:r>
              <a:rPr lang="en-GB" sz="1600" noProof="0" dirty="0"/>
              <a:t>Filtering out the Astrophysical Foreground</a:t>
            </a:r>
            <a:br>
              <a:rPr lang="en-GB" sz="2800" noProof="0" dirty="0"/>
            </a:br>
            <a:endParaRPr lang="en-GB" sz="1600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03645E-4EED-7C25-3001-11938728B411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Extras</a:t>
            </a:r>
          </a:p>
        </p:txBody>
      </p:sp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4930E301-6C66-0384-A9CB-FBAF12748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171" y="2266545"/>
            <a:ext cx="4887228" cy="36654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E8292F-5311-CAF0-DE1E-F8773FADC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53F46C5-8398-54F0-56D8-CFE2A4504CEB}"/>
              </a:ext>
            </a:extLst>
          </p:cNvPr>
          <p:cNvGrpSpPr/>
          <p:nvPr/>
        </p:nvGrpSpPr>
        <p:grpSpPr>
          <a:xfrm>
            <a:off x="1478483" y="1201282"/>
            <a:ext cx="7509873" cy="3078888"/>
            <a:chOff x="1478483" y="1201282"/>
            <a:chExt cx="7509873" cy="3078888"/>
          </a:xfrm>
        </p:grpSpPr>
        <p:sp>
          <p:nvSpPr>
            <p:cNvPr id="16" name="Free-form: Shape 15">
              <a:extLst>
                <a:ext uri="{FF2B5EF4-FFF2-40B4-BE49-F238E27FC236}">
                  <a16:creationId xmlns:a16="http://schemas.microsoft.com/office/drawing/2014/main" id="{435DDB83-BD3E-749D-561D-314B3C2D4FA3}"/>
                </a:ext>
              </a:extLst>
            </p:cNvPr>
            <p:cNvSpPr/>
            <p:nvPr/>
          </p:nvSpPr>
          <p:spPr>
            <a:xfrm>
              <a:off x="5488734" y="1204706"/>
              <a:ext cx="3499622" cy="3075464"/>
            </a:xfrm>
            <a:custGeom>
              <a:avLst/>
              <a:gdLst>
                <a:gd name="connsiteX0" fmla="*/ 0 w 3463046"/>
                <a:gd name="connsiteY0" fmla="*/ 0 h 3073940"/>
                <a:gd name="connsiteX1" fmla="*/ 3463046 w 3463046"/>
                <a:gd name="connsiteY1" fmla="*/ 3073940 h 3073940"/>
                <a:gd name="connsiteX2" fmla="*/ 68093 w 3463046"/>
                <a:gd name="connsiteY2" fmla="*/ 2490281 h 3073940"/>
                <a:gd name="connsiteX3" fmla="*/ 0 w 3463046"/>
                <a:gd name="connsiteY3" fmla="*/ 0 h 3073940"/>
                <a:gd name="connsiteX0" fmla="*/ 0 w 3463046"/>
                <a:gd name="connsiteY0" fmla="*/ 0 h 3073940"/>
                <a:gd name="connsiteX1" fmla="*/ 3463046 w 3463046"/>
                <a:gd name="connsiteY1" fmla="*/ 3073940 h 3073940"/>
                <a:gd name="connsiteX2" fmla="*/ 1037 w 3463046"/>
                <a:gd name="connsiteY2" fmla="*/ 2526857 h 3073940"/>
                <a:gd name="connsiteX3" fmla="*/ 0 w 3463046"/>
                <a:gd name="connsiteY3" fmla="*/ 0 h 3073940"/>
                <a:gd name="connsiteX0" fmla="*/ 29445 w 3492491"/>
                <a:gd name="connsiteY0" fmla="*/ 0 h 3073940"/>
                <a:gd name="connsiteX1" fmla="*/ 3492491 w 3492491"/>
                <a:gd name="connsiteY1" fmla="*/ 3073940 h 3073940"/>
                <a:gd name="connsiteX2" fmla="*/ 2 w 3492491"/>
                <a:gd name="connsiteY2" fmla="*/ 2526857 h 3073940"/>
                <a:gd name="connsiteX3" fmla="*/ 29445 w 3492491"/>
                <a:gd name="connsiteY3" fmla="*/ 0 h 3073940"/>
                <a:gd name="connsiteX0" fmla="*/ 0 w 3499622"/>
                <a:gd name="connsiteY0" fmla="*/ 0 h 3098324"/>
                <a:gd name="connsiteX1" fmla="*/ 3499622 w 3499622"/>
                <a:gd name="connsiteY1" fmla="*/ 3098324 h 3098324"/>
                <a:gd name="connsiteX2" fmla="*/ 7133 w 3499622"/>
                <a:gd name="connsiteY2" fmla="*/ 2551241 h 3098324"/>
                <a:gd name="connsiteX3" fmla="*/ 0 w 3499622"/>
                <a:gd name="connsiteY3" fmla="*/ 0 h 3098324"/>
                <a:gd name="connsiteX0" fmla="*/ 0 w 3499622"/>
                <a:gd name="connsiteY0" fmla="*/ 0 h 3075464"/>
                <a:gd name="connsiteX1" fmla="*/ 3499622 w 3499622"/>
                <a:gd name="connsiteY1" fmla="*/ 3075464 h 3075464"/>
                <a:gd name="connsiteX2" fmla="*/ 7133 w 3499622"/>
                <a:gd name="connsiteY2" fmla="*/ 2528381 h 3075464"/>
                <a:gd name="connsiteX3" fmla="*/ 0 w 3499622"/>
                <a:gd name="connsiteY3" fmla="*/ 0 h 3075464"/>
                <a:gd name="connsiteX0" fmla="*/ 0 w 3499622"/>
                <a:gd name="connsiteY0" fmla="*/ 0 h 3075464"/>
                <a:gd name="connsiteX1" fmla="*/ 3499622 w 3499622"/>
                <a:gd name="connsiteY1" fmla="*/ 3075464 h 3075464"/>
                <a:gd name="connsiteX2" fmla="*/ 7133 w 3499622"/>
                <a:gd name="connsiteY2" fmla="*/ 2509331 h 3075464"/>
                <a:gd name="connsiteX3" fmla="*/ 0 w 3499622"/>
                <a:gd name="connsiteY3" fmla="*/ 0 h 3075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99622" h="3075464">
                  <a:moveTo>
                    <a:pt x="0" y="0"/>
                  </a:moveTo>
                  <a:lnTo>
                    <a:pt x="3499622" y="3075464"/>
                  </a:lnTo>
                  <a:lnTo>
                    <a:pt x="7133" y="2509331"/>
                  </a:lnTo>
                  <a:cubicBezTo>
                    <a:pt x="6787" y="1667045"/>
                    <a:pt x="346" y="842286"/>
                    <a:pt x="0" y="0"/>
                  </a:cubicBezTo>
                  <a:close/>
                </a:path>
              </a:pathLst>
            </a:custGeom>
            <a:solidFill>
              <a:srgbClr val="FF0000">
                <a:alpha val="10196"/>
              </a:srgbClr>
            </a:solidFill>
            <a:ln w="635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1" name="Picture 10" descr="A graph of a graph of a number of numbers&#10;&#10;AI-generated content may be incorrect.">
              <a:extLst>
                <a:ext uri="{FF2B5EF4-FFF2-40B4-BE49-F238E27FC236}">
                  <a16:creationId xmlns:a16="http://schemas.microsoft.com/office/drawing/2014/main" id="{43791EDF-2F6C-5E78-7338-CA3070102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8483" y="1201282"/>
              <a:ext cx="4023495" cy="2514684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9A3AD77-6C01-2A1F-8F16-7BCAE775CDAB}"/>
              </a:ext>
            </a:extLst>
          </p:cNvPr>
          <p:cNvGrpSpPr/>
          <p:nvPr/>
        </p:nvGrpSpPr>
        <p:grpSpPr>
          <a:xfrm>
            <a:off x="1478483" y="4022721"/>
            <a:ext cx="6404973" cy="2515241"/>
            <a:chOff x="1478483" y="4022721"/>
            <a:chExt cx="6404973" cy="2515241"/>
          </a:xfrm>
        </p:grpSpPr>
        <p:sp>
          <p:nvSpPr>
            <p:cNvPr id="17" name="Free-form: Shape 16">
              <a:extLst>
                <a:ext uri="{FF2B5EF4-FFF2-40B4-BE49-F238E27FC236}">
                  <a16:creationId xmlns:a16="http://schemas.microsoft.com/office/drawing/2014/main" id="{5E63B4FF-DCCE-1058-B339-D565545E355E}"/>
                </a:ext>
              </a:extLst>
            </p:cNvPr>
            <p:cNvSpPr/>
            <p:nvPr/>
          </p:nvSpPr>
          <p:spPr>
            <a:xfrm flipV="1">
              <a:off x="5488734" y="4022721"/>
              <a:ext cx="2394722" cy="2509331"/>
            </a:xfrm>
            <a:custGeom>
              <a:avLst/>
              <a:gdLst>
                <a:gd name="connsiteX0" fmla="*/ 0 w 3463046"/>
                <a:gd name="connsiteY0" fmla="*/ 0 h 3073940"/>
                <a:gd name="connsiteX1" fmla="*/ 3463046 w 3463046"/>
                <a:gd name="connsiteY1" fmla="*/ 3073940 h 3073940"/>
                <a:gd name="connsiteX2" fmla="*/ 68093 w 3463046"/>
                <a:gd name="connsiteY2" fmla="*/ 2490281 h 3073940"/>
                <a:gd name="connsiteX3" fmla="*/ 0 w 3463046"/>
                <a:gd name="connsiteY3" fmla="*/ 0 h 3073940"/>
                <a:gd name="connsiteX0" fmla="*/ 0 w 3463046"/>
                <a:gd name="connsiteY0" fmla="*/ 0 h 3073940"/>
                <a:gd name="connsiteX1" fmla="*/ 3463046 w 3463046"/>
                <a:gd name="connsiteY1" fmla="*/ 3073940 h 3073940"/>
                <a:gd name="connsiteX2" fmla="*/ 1037 w 3463046"/>
                <a:gd name="connsiteY2" fmla="*/ 2526857 h 3073940"/>
                <a:gd name="connsiteX3" fmla="*/ 0 w 3463046"/>
                <a:gd name="connsiteY3" fmla="*/ 0 h 3073940"/>
                <a:gd name="connsiteX0" fmla="*/ 29445 w 3492491"/>
                <a:gd name="connsiteY0" fmla="*/ 0 h 3073940"/>
                <a:gd name="connsiteX1" fmla="*/ 3492491 w 3492491"/>
                <a:gd name="connsiteY1" fmla="*/ 3073940 h 3073940"/>
                <a:gd name="connsiteX2" fmla="*/ 2 w 3492491"/>
                <a:gd name="connsiteY2" fmla="*/ 2526857 h 3073940"/>
                <a:gd name="connsiteX3" fmla="*/ 29445 w 3492491"/>
                <a:gd name="connsiteY3" fmla="*/ 0 h 3073940"/>
                <a:gd name="connsiteX0" fmla="*/ 0 w 3499622"/>
                <a:gd name="connsiteY0" fmla="*/ 0 h 3098324"/>
                <a:gd name="connsiteX1" fmla="*/ 3499622 w 3499622"/>
                <a:gd name="connsiteY1" fmla="*/ 3098324 h 3098324"/>
                <a:gd name="connsiteX2" fmla="*/ 7133 w 3499622"/>
                <a:gd name="connsiteY2" fmla="*/ 2551241 h 3098324"/>
                <a:gd name="connsiteX3" fmla="*/ 0 w 3499622"/>
                <a:gd name="connsiteY3" fmla="*/ 0 h 3098324"/>
                <a:gd name="connsiteX0" fmla="*/ 0 w 3499622"/>
                <a:gd name="connsiteY0" fmla="*/ 0 h 3075464"/>
                <a:gd name="connsiteX1" fmla="*/ 3499622 w 3499622"/>
                <a:gd name="connsiteY1" fmla="*/ 3075464 h 3075464"/>
                <a:gd name="connsiteX2" fmla="*/ 7133 w 3499622"/>
                <a:gd name="connsiteY2" fmla="*/ 2528381 h 3075464"/>
                <a:gd name="connsiteX3" fmla="*/ 0 w 3499622"/>
                <a:gd name="connsiteY3" fmla="*/ 0 h 3075464"/>
                <a:gd name="connsiteX0" fmla="*/ 0 w 3499622"/>
                <a:gd name="connsiteY0" fmla="*/ 0 h 3075464"/>
                <a:gd name="connsiteX1" fmla="*/ 3499622 w 3499622"/>
                <a:gd name="connsiteY1" fmla="*/ 3075464 h 3075464"/>
                <a:gd name="connsiteX2" fmla="*/ 7133 w 3499622"/>
                <a:gd name="connsiteY2" fmla="*/ 2509331 h 3075464"/>
                <a:gd name="connsiteX3" fmla="*/ 0 w 3499622"/>
                <a:gd name="connsiteY3" fmla="*/ 0 h 3075464"/>
                <a:gd name="connsiteX0" fmla="*/ 0 w 2394722"/>
                <a:gd name="connsiteY0" fmla="*/ 0 h 2509331"/>
                <a:gd name="connsiteX1" fmla="*/ 2394722 w 2394722"/>
                <a:gd name="connsiteY1" fmla="*/ 2252504 h 2509331"/>
                <a:gd name="connsiteX2" fmla="*/ 7133 w 2394722"/>
                <a:gd name="connsiteY2" fmla="*/ 2509331 h 2509331"/>
                <a:gd name="connsiteX3" fmla="*/ 0 w 2394722"/>
                <a:gd name="connsiteY3" fmla="*/ 0 h 2509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94722" h="2509331">
                  <a:moveTo>
                    <a:pt x="0" y="0"/>
                  </a:moveTo>
                  <a:lnTo>
                    <a:pt x="2394722" y="2252504"/>
                  </a:lnTo>
                  <a:lnTo>
                    <a:pt x="7133" y="2509331"/>
                  </a:lnTo>
                  <a:cubicBezTo>
                    <a:pt x="6787" y="1667045"/>
                    <a:pt x="346" y="842286"/>
                    <a:pt x="0" y="0"/>
                  </a:cubicBezTo>
                  <a:close/>
                </a:path>
              </a:pathLst>
            </a:custGeom>
            <a:solidFill>
              <a:srgbClr val="5D35FE">
                <a:alpha val="10196"/>
              </a:srgbClr>
            </a:solidFill>
            <a:ln w="6350">
              <a:solidFill>
                <a:schemeClr val="bg2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3" name="Picture 12" descr="A diagram of a graph&#10;&#10;AI-generated content may be incorrect.">
              <a:extLst>
                <a:ext uri="{FF2B5EF4-FFF2-40B4-BE49-F238E27FC236}">
                  <a16:creationId xmlns:a16="http://schemas.microsoft.com/office/drawing/2014/main" id="{08E25A89-3C3C-1DCE-EB4B-705F72A84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8483" y="4023277"/>
              <a:ext cx="4023495" cy="251468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75789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91C2F-7CD3-F5D6-ECA6-FDDD8B9468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7FF789-1F25-7F52-5E49-93C87D324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24</a:t>
            </a:fld>
            <a:endParaRPr lang="en-GB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ECF36F6-6019-546A-49A5-CBED1341A4FB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EW Baryogenesis</a:t>
            </a:r>
            <a:br>
              <a:rPr lang="en-GB" sz="2000" noProof="0" dirty="0"/>
            </a:br>
            <a:r>
              <a:rPr lang="en-GB" sz="1600" noProof="0" dirty="0"/>
              <a:t>The matter-antimatter problem</a:t>
            </a:r>
            <a:br>
              <a:rPr lang="en-GB" sz="2800" noProof="0" dirty="0"/>
            </a:br>
            <a:endParaRPr lang="en-GB" sz="1600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B08202-3B02-3653-7B1B-09758C9783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271" y="1909773"/>
            <a:ext cx="8683458" cy="41983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17B7F0-4A91-DDC8-706E-CDB77471BBFB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Extras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D9F52B-A630-40FA-D643-4F19DCEB2C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3328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3D0CEA9-D710-A303-E7F4-EE6D1A7BDB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1" t="15085" r="48929" b="30403"/>
          <a:stretch/>
        </p:blipFill>
        <p:spPr>
          <a:xfrm>
            <a:off x="1434415" y="1401485"/>
            <a:ext cx="4560227" cy="261625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8CE936-E67A-F788-3167-B3C588527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25</a:t>
            </a:fld>
            <a:endParaRPr lang="en-GB" noProof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373D3F4-2041-74FC-1BF7-1CF938FA65EC}"/>
              </a:ext>
            </a:extLst>
          </p:cNvPr>
          <p:cNvSpPr txBox="1">
            <a:spLocks/>
          </p:cNvSpPr>
          <p:nvPr/>
        </p:nvSpPr>
        <p:spPr>
          <a:xfrm>
            <a:off x="2611808" y="4905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/>
              <a:t>Dimensional Reduction</a:t>
            </a:r>
            <a:br>
              <a:rPr lang="en-GB" sz="2000" noProof="0" dirty="0"/>
            </a:br>
            <a:r>
              <a:rPr lang="en-GB" sz="1600" noProof="0" dirty="0" err="1"/>
              <a:t>Paclet</a:t>
            </a:r>
            <a:r>
              <a:rPr lang="en-GB" sz="1600" noProof="0" dirty="0"/>
              <a:t> Tool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3F5BB9-96F7-7EAC-133F-74FA7DABE0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" r="6568"/>
          <a:stretch/>
        </p:blipFill>
        <p:spPr>
          <a:xfrm>
            <a:off x="6590973" y="1401485"/>
            <a:ext cx="4235491" cy="26162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5B1352-7F6B-15A9-3124-557B7E0E8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6E177E-14FA-263B-B8BB-F43A8C3BD4E3}"/>
                  </a:ext>
                </a:extLst>
              </p:cNvPr>
              <p:cNvSpPr txBox="1"/>
              <p:nvPr/>
            </p:nvSpPr>
            <p:spPr>
              <a:xfrm>
                <a:off x="1251994" y="4993323"/>
                <a:ext cx="4925070" cy="11849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700" noProof="0" dirty="0"/>
                  <a:t>Extract &amp; store DR expressions (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⇐</m:t>
                    </m:r>
                  </m:oMath>
                </a14:m>
                <a:r>
                  <a:rPr lang="en-GB" sz="1700" noProof="0" dirty="0"/>
                  <a:t> </a:t>
                </a:r>
                <a:r>
                  <a:rPr lang="en-GB" sz="1700" noProof="0" dirty="0" err="1">
                    <a:latin typeface="Courier New" panose="02070309020205020404" pitchFamily="49" charset="0"/>
                    <a:cs typeface="Courier New" panose="02070309020205020404" pitchFamily="49" charset="0"/>
                  </a:rPr>
                  <a:t>DRalgo</a:t>
                </a:r>
                <a:r>
                  <a:rPr lang="en-GB" sz="1700" noProof="0" dirty="0"/>
                  <a:t>)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700" noProof="0" dirty="0"/>
                  <a:t>Benchmark-specific check functions</a:t>
                </a:r>
              </a:p>
              <a:p>
                <a:pPr marL="342900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700" noProof="0" dirty="0"/>
                  <a:t>Construct effective potential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36E177E-14FA-263B-B8BB-F43A8C3BD4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1994" y="4993323"/>
                <a:ext cx="4925070" cy="1184940"/>
              </a:xfrm>
              <a:prstGeom prst="rect">
                <a:avLst/>
              </a:prstGeom>
              <a:blipFill>
                <a:blip r:embed="rId5"/>
                <a:stretch>
                  <a:fillRect l="-619" t="-2577" b="-61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98E0DB9C-C27E-5DFE-FB94-2C869514AE70}"/>
              </a:ext>
            </a:extLst>
          </p:cNvPr>
          <p:cNvGrpSpPr/>
          <p:nvPr/>
        </p:nvGrpSpPr>
        <p:grpSpPr>
          <a:xfrm>
            <a:off x="6590973" y="4440409"/>
            <a:ext cx="4235491" cy="2212943"/>
            <a:chOff x="6590973" y="4479321"/>
            <a:chExt cx="4235491" cy="2212943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5C084D6D-6706-C3DD-C855-C9C4C2BC51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443"/>
            <a:stretch/>
          </p:blipFill>
          <p:spPr>
            <a:xfrm>
              <a:off x="6590973" y="4479321"/>
              <a:ext cx="4235491" cy="221294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B244DA4-E205-A48C-CBC9-911CE97967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17437" y="4479321"/>
              <a:ext cx="3829137" cy="2212943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8383871-2F9D-6ED6-F6C8-F1045FFDAC01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Extras</a:t>
            </a:r>
          </a:p>
        </p:txBody>
      </p:sp>
    </p:spTree>
    <p:extLst>
      <p:ext uri="{BB962C8B-B14F-4D97-AF65-F5344CB8AC3E}">
        <p14:creationId xmlns:p14="http://schemas.microsoft.com/office/powerpoint/2010/main" val="611974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6320EB-5F03-6695-E6EA-9FCAB70C2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4F8AC3-505B-2705-ED41-1D9950201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3</a:t>
            </a:fld>
            <a:endParaRPr lang="en-GB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>
                <a:extLst>
                  <a:ext uri="{FF2B5EF4-FFF2-40B4-BE49-F238E27FC236}">
                    <a16:creationId xmlns:a16="http://schemas.microsoft.com/office/drawing/2014/main" id="{B6A3A07B-2278-A30A-FBEF-A4879AA1DB5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2611808" y="490556"/>
                <a:ext cx="7958331" cy="1077229"/>
              </a:xfrm>
            </p:spPr>
            <p:txBody>
              <a:bodyPr>
                <a:noAutofit/>
              </a:bodyPr>
              <a:lstStyle/>
              <a:p>
                <a:r>
                  <a:rPr lang="en-GB" sz="2000" dirty="0"/>
                  <a:t>Thermal potential </a:t>
                </a:r>
                <a14:m>
                  <m:oMath xmlns:m="http://schemas.openxmlformats.org/officeDocument/2006/math">
                    <m:r>
                      <a:rPr lang="it-IT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GW</a:t>
                </a:r>
                <a:br>
                  <a:rPr lang="en-GB" sz="2000" noProof="0" dirty="0"/>
                </a:br>
                <a:r>
                  <a:rPr lang="en-GB" sz="1600" dirty="0"/>
                  <a:t>analytics</a:t>
                </a:r>
                <a:br>
                  <a:rPr lang="en-GB" sz="2800" noProof="0" dirty="0"/>
                </a:br>
                <a:endParaRPr lang="en-GB" sz="1600" noProof="0" dirty="0"/>
              </a:p>
            </p:txBody>
          </p:sp>
        </mc:Choice>
        <mc:Fallback xmlns="">
          <p:sp>
            <p:nvSpPr>
              <p:cNvPr id="8" name="Title 1">
                <a:extLst>
                  <a:ext uri="{FF2B5EF4-FFF2-40B4-BE49-F238E27FC236}">
                    <a16:creationId xmlns:a16="http://schemas.microsoft.com/office/drawing/2014/main" id="{B6A3A07B-2278-A30A-FBEF-A4879AA1DB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11808" y="490556"/>
                <a:ext cx="7958331" cy="1077229"/>
              </a:xfrm>
              <a:blipFill>
                <a:blip r:embed="rId3"/>
                <a:stretch>
                  <a:fillRect t="-5085" r="-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8E4A5C8-A43D-3F03-266B-2F6DB8855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0475D868-2DF9-3B63-1688-3B5BC0E147E0}"/>
              </a:ext>
            </a:extLst>
          </p:cNvPr>
          <p:cNvGrpSpPr/>
          <p:nvPr/>
        </p:nvGrpSpPr>
        <p:grpSpPr>
          <a:xfrm>
            <a:off x="1621861" y="1357263"/>
            <a:ext cx="8872252" cy="738765"/>
            <a:chOff x="1450593" y="1361440"/>
            <a:chExt cx="8872252" cy="73876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D0C326F4-0AF8-55C3-E9AC-866C4DC99CB2}"/>
                </a:ext>
              </a:extLst>
            </p:cNvPr>
            <p:cNvSpPr/>
            <p:nvPr/>
          </p:nvSpPr>
          <p:spPr>
            <a:xfrm>
              <a:off x="1450593" y="1361440"/>
              <a:ext cx="1987004" cy="735620"/>
            </a:xfrm>
            <a:prstGeom prst="roundRect">
              <a:avLst/>
            </a:prstGeom>
            <a:solidFill>
              <a:srgbClr val="4091F3">
                <a:alpha val="10196"/>
              </a:srgb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noProof="0" dirty="0"/>
                <a:t>Thermal </a:t>
              </a:r>
              <a:r>
                <a:rPr lang="it-IT" sz="1600" noProof="0" dirty="0" err="1"/>
                <a:t>potential</a:t>
              </a:r>
              <a:endParaRPr lang="it-IT" sz="1600" noProof="0" dirty="0"/>
            </a:p>
            <a:p>
              <a:pPr algn="ctr"/>
              <a:r>
                <a:rPr lang="it-IT" sz="1600" noProof="0" dirty="0"/>
                <a:t>(BSM)</a:t>
              </a:r>
              <a:endParaRPr lang="en-GB" sz="1600" noProof="0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4C4B8E7-66E9-0C6D-5AB0-041896D70514}"/>
                </a:ext>
              </a:extLst>
            </p:cNvPr>
            <p:cNvCxnSpPr>
              <a:cxnSpLocks/>
              <a:stCxn id="3" idx="3"/>
              <a:endCxn id="13" idx="1"/>
            </p:cNvCxnSpPr>
            <p:nvPr/>
          </p:nvCxnSpPr>
          <p:spPr>
            <a:xfrm>
              <a:off x="3437597" y="1729250"/>
              <a:ext cx="776562" cy="3145"/>
            </a:xfrm>
            <a:prstGeom prst="straightConnector1">
              <a:avLst/>
            </a:prstGeom>
            <a:ln w="158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AB86FB39-6915-B317-B6A6-B09CA2AE3013}"/>
                </a:ext>
              </a:extLst>
            </p:cNvPr>
            <p:cNvSpPr/>
            <p:nvPr/>
          </p:nvSpPr>
          <p:spPr>
            <a:xfrm>
              <a:off x="4214159" y="1364585"/>
              <a:ext cx="1416968" cy="735620"/>
            </a:xfrm>
            <a:prstGeom prst="roundRect">
              <a:avLst/>
            </a:prstGeom>
            <a:solidFill>
              <a:srgbClr val="4091F3">
                <a:alpha val="10196"/>
              </a:srgb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noProof="0" dirty="0" err="1"/>
                <a:t>Bubble</a:t>
              </a:r>
              <a:endParaRPr lang="it-IT" sz="1600" dirty="0"/>
            </a:p>
            <a:p>
              <a:pPr algn="ctr"/>
              <a:r>
                <a:rPr lang="it-IT" sz="1600" noProof="0" dirty="0"/>
                <a:t>dynamics</a:t>
              </a:r>
              <a:endParaRPr lang="en-GB" sz="1600" noProof="0" dirty="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328B5F2-70AA-34FE-D55B-8D635FDDFC89}"/>
                </a:ext>
              </a:extLst>
            </p:cNvPr>
            <p:cNvSpPr/>
            <p:nvPr/>
          </p:nvSpPr>
          <p:spPr>
            <a:xfrm>
              <a:off x="9167470" y="1361440"/>
              <a:ext cx="1155375" cy="735620"/>
            </a:xfrm>
            <a:prstGeom prst="roundRect">
              <a:avLst/>
            </a:prstGeom>
            <a:solidFill>
              <a:srgbClr val="4091F3">
                <a:alpha val="10196"/>
              </a:srgb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noProof="0" dirty="0"/>
                <a:t>SGWB</a:t>
              </a:r>
              <a:endParaRPr lang="en-GB" sz="1600" noProof="0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50FA57E6-4062-1BE3-BCA8-FB0B7BC89325}"/>
                </a:ext>
              </a:extLst>
            </p:cNvPr>
            <p:cNvCxnSpPr>
              <a:cxnSpLocks/>
              <a:stCxn id="13" idx="3"/>
              <a:endCxn id="29" idx="1"/>
            </p:cNvCxnSpPr>
            <p:nvPr/>
          </p:nvCxnSpPr>
          <p:spPr>
            <a:xfrm flipV="1">
              <a:off x="5631127" y="1729250"/>
              <a:ext cx="776562" cy="3145"/>
            </a:xfrm>
            <a:prstGeom prst="straightConnector1">
              <a:avLst/>
            </a:prstGeom>
            <a:ln w="158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F5F0BC76-CF13-4EB0-D5CA-BCF884CA004C}"/>
                </a:ext>
              </a:extLst>
            </p:cNvPr>
            <p:cNvSpPr/>
            <p:nvPr/>
          </p:nvSpPr>
          <p:spPr>
            <a:xfrm>
              <a:off x="6407689" y="1361440"/>
              <a:ext cx="1983219" cy="735620"/>
            </a:xfrm>
            <a:prstGeom prst="roundRect">
              <a:avLst/>
            </a:prstGeom>
            <a:solidFill>
              <a:srgbClr val="4091F3">
                <a:alpha val="10196"/>
              </a:srgb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noProof="0" dirty="0" err="1"/>
                <a:t>Relativistic</a:t>
              </a:r>
              <a:r>
                <a:rPr lang="it-IT" sz="1600" noProof="0" dirty="0"/>
                <a:t> </a:t>
              </a:r>
              <a:r>
                <a:rPr lang="it-IT" sz="1600" noProof="0" dirty="0" err="1"/>
                <a:t>hydrodynamics</a:t>
              </a:r>
              <a:endParaRPr lang="en-GB" sz="1600" noProof="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EBD07CD7-6D5F-112B-8FBC-A0C6ED64D94A}"/>
                </a:ext>
              </a:extLst>
            </p:cNvPr>
            <p:cNvCxnSpPr>
              <a:cxnSpLocks/>
              <a:stCxn id="29" idx="3"/>
              <a:endCxn id="15" idx="1"/>
            </p:cNvCxnSpPr>
            <p:nvPr/>
          </p:nvCxnSpPr>
          <p:spPr>
            <a:xfrm>
              <a:off x="8390908" y="1729250"/>
              <a:ext cx="776562" cy="0"/>
            </a:xfrm>
            <a:prstGeom prst="straightConnector1">
              <a:avLst/>
            </a:prstGeom>
            <a:ln w="158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9469EA7-17BC-BEA6-14A1-FD670E3DFFB1}"/>
                  </a:ext>
                </a:extLst>
              </p:cNvPr>
              <p:cNvSpPr txBox="1"/>
              <p:nvPr/>
            </p:nvSpPr>
            <p:spPr>
              <a:xfrm>
                <a:off x="1450593" y="2434492"/>
                <a:ext cx="5459362" cy="40963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R="0" lvl="0" algn="l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tabLst/>
                  <a:defRPr/>
                </a:pPr>
                <a:r>
                  <a:rPr kumimoji="0" lang="en-GB" sz="1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EFT </a:t>
                </a:r>
                <a14:m>
                  <m:oMath xmlns:m="http://schemas.openxmlformats.org/officeDocument/2006/math">
                    <m:groupChr>
                      <m:groupChrPr>
                        <m:chr m:val="→"/>
                        <m:vertJc m:val="bot"/>
                        <m:ctrlP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kumimoji="0" lang="it-IT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?</m:t>
                        </m:r>
                      </m:e>
                    </m:groupChr>
                  </m:oMath>
                </a14:m>
                <a:r>
                  <a:rPr kumimoji="0" lang="en-GB" sz="1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SGWB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60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r>
                  <a:rPr kumimoji="0" lang="en-GB" sz="1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Analytics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700" dirty="0">
                    <a:solidFill>
                      <a:prstClr val="white"/>
                    </a:solidFill>
                    <a:latin typeface="Arial" panose="020B0604020202020204"/>
                  </a:rPr>
                  <a:t>bounce action: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7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7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it-IT" sz="1700" b="0" i="1" dirty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it-IT" sz="17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d>
                      <m:dPr>
                        <m:ctrlPr>
                          <a:rPr lang="it-IT" sz="17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700" b="0" i="1" dirty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GB" sz="1700" noProof="0" dirty="0">
                    <a:solidFill>
                      <a:prstClr val="white"/>
                    </a:solidFill>
                    <a:latin typeface="Arial" panose="020B0604020202020204"/>
                  </a:rPr>
                  <a:t> </a:t>
                </a:r>
                <a:br>
                  <a:rPr lang="en-GB" sz="1700" noProof="0" dirty="0">
                    <a:solidFill>
                      <a:prstClr val="white"/>
                    </a:solidFill>
                    <a:latin typeface="Arial" panose="020B0604020202020204"/>
                  </a:rPr>
                </a:br>
                <a14:m>
                  <m:oMath xmlns:m="http://schemas.openxmlformats.org/officeDocument/2006/math">
                    <m:f>
                      <m:fPr>
                        <m:ctrlP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it-IT" sz="1700" i="1" dirty="0">
                                <a:solidFill>
                                  <a:srgbClr val="BAD6E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700" i="1" dirty="0">
                                <a:solidFill>
                                  <a:srgbClr val="BAD6EE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it-IT" sz="1700" i="1" dirty="0">
                                <a:solidFill>
                                  <a:srgbClr val="BAD6E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it-IT" sz="1700" i="1" dirty="0">
                                <a:solidFill>
                                  <a:srgbClr val="BAD6E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1700" i="1" dirty="0">
                                <a:solidFill>
                                  <a:srgbClr val="BAD6EE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it-IT" sz="1700" i="1" dirty="0">
                                <a:solidFill>
                                  <a:srgbClr val="BAD6EE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>
                      <m:fPr>
                        <m:ctrlP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num>
                      <m:den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𝑑𝑟</m:t>
                        </m:r>
                      </m:den>
                    </m:f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it-IT" sz="1700" i="1" dirty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𝜙</m:t>
                    </m:r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it-IT" sz="1700" i="1" dirty="0">
                        <a:solidFill>
                          <a:srgbClr val="BAD6EE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700" noProof="0" dirty="0">
                    <a:solidFill>
                      <a:prstClr val="white"/>
                    </a:solidFill>
                    <a:latin typeface="Arial" panose="020B0604020202020204"/>
                  </a:rPr>
                  <a:t> 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700" dirty="0">
                    <a:solidFill>
                      <a:prstClr val="white"/>
                    </a:solidFill>
                    <a:latin typeface="Arial" panose="020B0604020202020204"/>
                  </a:rPr>
                  <a:t>nucleation: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it-IT" sz="17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it-IT" sz="17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700" dirty="0">
                    <a:solidFill>
                      <a:prstClr val="white"/>
                    </a:solidFill>
                    <a:latin typeface="Arial" panose="020B0604020202020204"/>
                  </a:rPr>
                  <a:t>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it-IT" sz="1700" i="1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it-IT" sz="1700" b="0" i="0" smtClean="0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EW</m:t>
                        </m:r>
                        <m:r>
                          <a:rPr lang="it-IT" sz="1700" i="1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: </m:t>
                        </m:r>
                        <m:r>
                          <a:rPr lang="it-IT" sz="1700" i="1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it-IT" sz="1700" i="1">
                            <a:solidFill>
                              <a:srgbClr val="BAD6EE"/>
                            </a:solidFill>
                            <a:latin typeface="Cambria Math" panose="02040503050406030204" pitchFamily="18" charset="0"/>
                          </a:rPr>
                          <m:t>≈140</m:t>
                        </m:r>
                      </m:e>
                    </m:d>
                  </m:oMath>
                </a14:m>
                <a:endParaRPr lang="en-GB" sz="1700" i="1" dirty="0">
                  <a:solidFill>
                    <a:srgbClr val="BAD6EE"/>
                  </a:solidFill>
                  <a:latin typeface="Cambria Math" panose="02040503050406030204" pitchFamily="18" charset="0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700" dirty="0">
                    <a:solidFill>
                      <a:prstClr val="white"/>
                    </a:solidFill>
                    <a:latin typeface="Arial" panose="020B0604020202020204"/>
                  </a:rPr>
                  <a:t>transition strength: </a:t>
                </a:r>
                <a14:m>
                  <m:oMath xmlns:m="http://schemas.openxmlformats.org/officeDocument/2006/math">
                    <m:r>
                      <a:rPr lang="it-IT" sz="17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it-IT" sz="17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</m:sSub>
                      </m:den>
                    </m:f>
                    <m:r>
                      <m:rPr>
                        <m:sty m:val="p"/>
                      </m:rPr>
                      <a:rPr lang="it-IT" sz="1700" b="0" i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begChr m:val="["/>
                        <m:endChr m:val="]"/>
                        <m:ctrlP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  <m:sSub>
                          <m:sSubPr>
                            <m:ctrlP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it-IT" sz="1700" b="0" i="1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  <m:r>
                          <a:rPr lang="it-IT" sz="17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endParaRPr lang="it-IT" sz="1700" b="0" dirty="0">
                  <a:solidFill>
                    <a:prstClr val="white"/>
                  </a:solidFill>
                  <a:latin typeface="Arial" panose="020B0604020202020204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700" noProof="0" dirty="0">
                    <a:solidFill>
                      <a:prstClr val="white"/>
                    </a:solidFill>
                    <a:latin typeface="Arial" panose="020B0604020202020204"/>
                  </a:rPr>
                  <a:t>inverse duration: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den>
                    </m:f>
                    <m:r>
                      <a:rPr lang="it-IT" sz="1700" b="0" i="1" noProof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it-IT" sz="1700" b="0" i="1" noProof="0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f>
                      <m:fPr>
                        <m:ctrlP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𝑑𝑇</m:t>
                        </m:r>
                      </m:den>
                    </m:f>
                    <m:f>
                      <m:fPr>
                        <m:ctrlP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it-IT" sz="1700" b="0" i="1" noProof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700" b="0" i="1" noProof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it-IT" sz="1700" b="0" i="1" noProof="0" smtClean="0">
                                <a:solidFill>
                                  <a:prstClr val="white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it-IT" sz="1700" b="0" i="1" noProof="0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GB" sz="1700" noProof="0" dirty="0">
                  <a:solidFill>
                    <a:prstClr val="white"/>
                  </a:solidFill>
                  <a:latin typeface="Arial" panose="020B0604020202020204"/>
                </a:endParaRPr>
              </a:p>
              <a:p>
                <a:pPr marL="342900" indent="-342900">
                  <a:spcBef>
                    <a:spcPts val="1200"/>
                  </a:spcBef>
                  <a:spcAft>
                    <a:spcPts val="600"/>
                  </a:spcAft>
                  <a:buFont typeface="+mj-lt"/>
                  <a:buAutoNum type="arabicPeriod"/>
                  <a:defRPr/>
                </a:pPr>
                <a:r>
                  <a:rPr kumimoji="0" lang="en-GB" sz="17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Numerical methods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9469EA7-17BC-BEA6-14A1-FD670E3DF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593" y="2434492"/>
                <a:ext cx="5459362" cy="4096314"/>
              </a:xfrm>
              <a:prstGeom prst="rect">
                <a:avLst/>
              </a:prstGeom>
              <a:blipFill>
                <a:blip r:embed="rId5"/>
                <a:stretch>
                  <a:fillRect l="-781" b="-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 1">
            <a:extLst>
              <a:ext uri="{FF2B5EF4-FFF2-40B4-BE49-F238E27FC236}">
                <a16:creationId xmlns:a16="http://schemas.microsoft.com/office/drawing/2014/main" id="{606FC352-2789-6A63-A79C-08B47B9EC4B9}"/>
              </a:ext>
            </a:extLst>
          </p:cNvPr>
          <p:cNvGrpSpPr/>
          <p:nvPr/>
        </p:nvGrpSpPr>
        <p:grpSpPr>
          <a:xfrm>
            <a:off x="6190676" y="3782396"/>
            <a:ext cx="5029301" cy="2328138"/>
            <a:chOff x="6077524" y="3387541"/>
            <a:chExt cx="5029301" cy="2328138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8F0ECD59-B6E8-7034-8558-AB3EBA337D34}"/>
                </a:ext>
              </a:extLst>
            </p:cNvPr>
            <p:cNvCxnSpPr>
              <a:cxnSpLocks/>
            </p:cNvCxnSpPr>
            <p:nvPr/>
          </p:nvCxnSpPr>
          <p:spPr>
            <a:xfrm>
              <a:off x="6077524" y="4335413"/>
              <a:ext cx="66033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3B9C52C2-FFA5-3FD8-545D-CB7E2E3A3A40}"/>
                    </a:ext>
                  </a:extLst>
                </p:cNvPr>
                <p:cNvSpPr txBox="1"/>
                <p:nvPr/>
              </p:nvSpPr>
              <p:spPr>
                <a:xfrm>
                  <a:off x="6590973" y="3387541"/>
                  <a:ext cx="4515852" cy="232813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1">
                    <a:spcBef>
                      <a:spcPts val="600"/>
                    </a:spcBef>
                    <a:spcAft>
                      <a:spcPts val="600"/>
                    </a:spcAft>
                    <a:defRPr/>
                  </a:pPr>
                  <a:r>
                    <a:rPr lang="en-GB" sz="1800" noProof="0" dirty="0">
                      <a:solidFill>
                        <a:prstClr val="white"/>
                      </a:solidFill>
                      <a:latin typeface="Arial" panose="020B0604020202020204"/>
                    </a:rPr>
                    <a:t>decay rate: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sz="1800" b="0" i="0" noProof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lang="it-IT" sz="1800" b="0" i="1" noProof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1800" b="0" i="1" noProof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it-IT" sz="1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sSup>
                        <m:sSupPr>
                          <m:ctrlPr>
                            <a:rPr lang="it-IT" sz="1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800" b="0" i="1" noProof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800" b="0" i="1" noProof="0" smtClean="0">
                                          <a:solidFill>
                                            <a:prstClr val="whit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800" b="0" i="1" noProof="0" smtClean="0">
                                          <a:solidFill>
                                            <a:prstClr val="whit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it-IT" sz="1800" b="0" i="1" noProof="0" smtClean="0">
                                          <a:solidFill>
                                            <a:prstClr val="whit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it-IT" sz="1800" b="0" i="1" noProof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sz="1800" b="0" i="1" noProof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it-IT" sz="1800" b="0" i="1" noProof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it-IT" sz="1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1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it-IT" sz="1800" b="0" i="1" noProof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it-IT" sz="1800" b="0" i="1" noProof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it-IT" sz="1800" b="0" i="1" noProof="0" smtClean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it-IT" sz="1800" b="0" i="1" noProof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a14:m>
                  <a:endParaRPr lang="it-IT" b="0" i="1" dirty="0">
                    <a:solidFill>
                      <a:prstClr val="white"/>
                    </a:solidFill>
                    <a:latin typeface="Cambria Math" panose="02040503050406030204" pitchFamily="18" charset="0"/>
                  </a:endParaRPr>
                </a:p>
                <a:p>
                  <a:pPr lvl="1">
                    <a:spcBef>
                      <a:spcPts val="600"/>
                    </a:spcBef>
                    <a:spcAft>
                      <a:spcPts val="600"/>
                    </a:spcAft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it-IT" b="0" i="1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  <m:nary>
                        <m:naryPr>
                          <m:ctrlP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it-IT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it-IT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b="0" i="1" dirty="0" smtClean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it-IT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it-IT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𝑑𝑇</m:t>
                              </m:r>
                            </m:num>
                            <m:den>
                              <m:r>
                                <a:rPr lang="it-IT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  <m:r>
                            <a:rPr lang="it-IT" i="1" dirty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it-IT" i="1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it-IT" dirty="0">
                                  <a:solidFill>
                                    <a:prstClr val="white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it-IT" i="1" dirty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i="1" dirty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it-IT" i="1" dirty="0">
                                      <a:solidFill>
                                        <a:prstClr val="white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it-IT" i="1" dirty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it-IT" i="1" dirty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𝒪</m:t>
                      </m:r>
                      <m:d>
                        <m:dPr>
                          <m:ctrlP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a14:m>
                  <a:r>
                    <a:rPr lang="en-GB" sz="1800" dirty="0">
                      <a:solidFill>
                        <a:prstClr val="white"/>
                      </a:solidFill>
                      <a:latin typeface="Arial" panose="020B0604020202020204"/>
                    </a:rPr>
                    <a:t> </a:t>
                  </a:r>
                </a:p>
                <a:p>
                  <a:pPr lvl="1">
                    <a:spcBef>
                      <a:spcPts val="600"/>
                    </a:spcBef>
                    <a:spcAft>
                      <a:spcPts val="600"/>
                    </a:spcAft>
                    <a:defRPr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it-IT" b="0" i="1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𝐹𝑉</m:t>
                          </m:r>
                        </m:sub>
                      </m:sSub>
                      <m:d>
                        <m:dPr>
                          <m:ctrlP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b="0" i="1" dirty="0" smtClean="0">
                              <a:solidFill>
                                <a:prstClr val="whit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it-IT" b="0" i="1" dirty="0" smtClean="0">
                          <a:solidFill>
                            <a:prstClr val="white"/>
                          </a:solidFill>
                          <a:latin typeface="Cambria Math" panose="02040503050406030204" pitchFamily="18" charset="0"/>
                        </a:rPr>
                        <m:t>≈0.71</m:t>
                      </m:r>
                    </m:oMath>
                  </a14:m>
                  <a:r>
                    <a:rPr lang="it-IT" b="0" i="1" dirty="0">
                      <a:solidFill>
                        <a:prstClr val="white"/>
                      </a:solidFill>
                      <a:latin typeface="Cambria Math" panose="02040503050406030204" pitchFamily="18" charset="0"/>
                    </a:rPr>
                    <a:t> </a:t>
                  </a:r>
                </a:p>
                <a:p>
                  <a:pPr lvl="1">
                    <a:spcBef>
                      <a:spcPts val="600"/>
                    </a:spcBef>
                    <a:spcAft>
                      <a:spcPts val="600"/>
                    </a:spcAft>
                    <a:defRPr/>
                  </a:pPr>
                  <a14:m>
                    <m:oMath xmlns:m="http://schemas.openxmlformats.org/officeDocument/2006/math">
                      <m:func>
                        <m:funcPr>
                          <m:ctrlPr>
                            <a:rPr lang="it-IT" sz="1700" b="0" i="1" smtClean="0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sz="1700" b="0" i="0" smtClean="0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sSub>
                            <m:sSubPr>
                              <m:ctrlPr>
                                <a:rPr lang="it-IT" sz="1700" b="0" i="1" smtClean="0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700" b="0" i="1" smtClean="0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it-IT" sz="1700" b="0" i="1" smtClean="0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𝐹𝑉</m:t>
                              </m:r>
                            </m:sub>
                          </m:sSub>
                        </m:e>
                      </m:func>
                      <m:r>
                        <a:rPr lang="en-GB" sz="1700" i="1">
                          <a:solidFill>
                            <a:srgbClr val="BAD6E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bSup>
                        <m:sSubSupPr>
                          <m:ctrlP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  <m:sup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bSup>
                      <m:nary>
                        <m:naryPr>
                          <m:ctrlP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1700" i="1">
                              <a:solidFill>
                                <a:srgbClr val="BAD6EE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  <m:sup>
                          <m:sSub>
                            <m:sSubPr>
                              <m:ctrlP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  <m:t>′4</m:t>
                                  </m:r>
                                </m:sup>
                              </m:sSup>
                            </m:den>
                          </m:f>
                          <m:f>
                            <m:fPr>
                              <m:ctrlP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GB" sz="1700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  <m:d>
                                <m:dPr>
                                  <m:ctrlP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  <m:sSup>
                            <m:sSupPr>
                              <m:ctrlP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700" i="1">
                                      <a:solidFill>
                                        <a:srgbClr val="BAD6EE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trlP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a:rPr lang="en-GB" sz="1700" i="1">
                                          <a:solidFill>
                                            <a:srgbClr val="BAD6EE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sub>
                                    <m:sup>
                                      <m:sSup>
                                        <m:sSupPr>
                                          <m:ctrlPr>
                                            <a:rPr lang="en-GB" sz="1700" i="1">
                                              <a:solidFill>
                                                <a:srgbClr val="BAD6EE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700" i="1">
                                              <a:solidFill>
                                                <a:srgbClr val="BAD6EE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p>
                                          <m:r>
                                            <a:rPr lang="en-GB" sz="1700" i="1">
                                              <a:solidFill>
                                                <a:srgbClr val="BAD6EE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p>
                                    <m:e>
                                      <m:f>
                                        <m:fPr>
                                          <m:ctrlPr>
                                            <a:rPr lang="en-GB" sz="1700" i="1">
                                              <a:solidFill>
                                                <a:srgbClr val="BAD6EE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sz="1700" i="1">
                                              <a:solidFill>
                                                <a:srgbClr val="BAD6EE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GB" sz="1700" i="1">
                                                  <a:solidFill>
                                                    <a:srgbClr val="BAD6EE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GB" sz="1700" i="1">
                                                  <a:solidFill>
                                                    <a:srgbClr val="BAD6EE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𝑇</m:t>
                                              </m:r>
                                            </m:e>
                                          </m:acc>
                                        </m:num>
                                        <m:den>
                                          <m:r>
                                            <a:rPr lang="en-GB" sz="1700" i="1">
                                              <a:solidFill>
                                                <a:srgbClr val="BAD6EE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𝐻</m:t>
                                          </m:r>
                                          <m:d>
                                            <m:dPr>
                                              <m:ctrlPr>
                                                <a:rPr lang="en-GB" sz="1700" i="1">
                                                  <a:solidFill>
                                                    <a:srgbClr val="BAD6EE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acc>
                                                <m:accPr>
                                                  <m:chr m:val="̃"/>
                                                  <m:ctrlPr>
                                                    <a:rPr lang="en-GB" sz="1700" i="1">
                                                      <a:solidFill>
                                                        <a:srgbClr val="BAD6EE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GB" sz="1700" i="1">
                                                      <a:solidFill>
                                                        <a:srgbClr val="BAD6EE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𝑇</m:t>
                                                  </m:r>
                                                </m:e>
                                              </m:acc>
                                            </m:e>
                                          </m:d>
                                        </m:den>
                                      </m:f>
                                    </m:e>
                                  </m:nary>
                                </m:e>
                              </m:d>
                            </m:e>
                            <m:sup>
                              <m:r>
                                <a:rPr lang="en-GB" sz="1700" i="1">
                                  <a:solidFill>
                                    <a:srgbClr val="BAD6EE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e>
                      </m:nary>
                    </m:oMath>
                  </a14:m>
                  <a:r>
                    <a:rPr lang="it-IT" sz="1700" b="0" dirty="0">
                      <a:solidFill>
                        <a:prstClr val="white"/>
                      </a:solidFill>
                      <a:latin typeface="Arial" panose="020B0604020202020204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3B9C52C2-FFA5-3FD8-545D-CB7E2E3A3A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973" y="3387541"/>
                  <a:ext cx="4515852" cy="232813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42DF605-D524-AE8F-CB16-A85AC2B5FB8E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</a:t>
            </a:r>
            <a:r>
              <a:rPr lang="en-GB" noProof="0" dirty="0" err="1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262324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BCFAA-8D58-1FE5-F903-88800D3AF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4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5A8337-250F-1E93-6D32-7FA9D3B38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D47C9334-A047-8F88-90FB-FD14FCF6950D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611808" y="482941"/>
                <a:ext cx="7958137" cy="107791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400" b="0" i="0" kern="1200" cap="none">
                    <a:solidFill>
                      <a:schemeClr val="tx1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000" noProof="0" dirty="0"/>
                  <a:t>Thermal potential </a:t>
                </a:r>
                <a14:m>
                  <m:oMath xmlns:m="http://schemas.openxmlformats.org/officeDocument/2006/math">
                    <m:r>
                      <a:rPr lang="it-IT" sz="2000" b="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noProof="0" dirty="0"/>
                  <a:t> GW</a:t>
                </a:r>
                <a:br>
                  <a:rPr lang="en-GB" sz="2000" noProof="0" dirty="0"/>
                </a:br>
                <a:r>
                  <a:rPr lang="en-GB" sz="1400" noProof="0" dirty="0"/>
                  <a:t>tool comparison</a:t>
                </a: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D47C9334-A047-8F88-90FB-FD14FCF6950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11808" y="482941"/>
                <a:ext cx="7958137" cy="1077912"/>
              </a:xfrm>
              <a:prstGeom prst="rect">
                <a:avLst/>
              </a:prstGeom>
              <a:blipFill>
                <a:blip r:embed="rId3"/>
                <a:stretch>
                  <a:fillRect t="-5085" r="-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EAE57C04-64D3-6670-69D2-BC5619824363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57A9149-C646-8792-C82B-55AEA40776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338959"/>
              </p:ext>
            </p:extLst>
          </p:nvPr>
        </p:nvGraphicFramePr>
        <p:xfrm>
          <a:off x="1439536" y="1797627"/>
          <a:ext cx="9426215" cy="144454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85243">
                  <a:extLst>
                    <a:ext uri="{9D8B030D-6E8A-4147-A177-3AD203B41FA5}">
                      <a16:colId xmlns:a16="http://schemas.microsoft.com/office/drawing/2014/main" val="2218733653"/>
                    </a:ext>
                  </a:extLst>
                </a:gridCol>
                <a:gridCol w="1498598">
                  <a:extLst>
                    <a:ext uri="{9D8B030D-6E8A-4147-A177-3AD203B41FA5}">
                      <a16:colId xmlns:a16="http://schemas.microsoft.com/office/drawing/2014/main" val="1989404032"/>
                    </a:ext>
                  </a:extLst>
                </a:gridCol>
                <a:gridCol w="1557103">
                  <a:extLst>
                    <a:ext uri="{9D8B030D-6E8A-4147-A177-3AD203B41FA5}">
                      <a16:colId xmlns:a16="http://schemas.microsoft.com/office/drawing/2014/main" val="2258175904"/>
                    </a:ext>
                  </a:extLst>
                </a:gridCol>
                <a:gridCol w="2326640">
                  <a:extLst>
                    <a:ext uri="{9D8B030D-6E8A-4147-A177-3AD203B41FA5}">
                      <a16:colId xmlns:a16="http://schemas.microsoft.com/office/drawing/2014/main" val="469263840"/>
                    </a:ext>
                  </a:extLst>
                </a:gridCol>
                <a:gridCol w="2158631">
                  <a:extLst>
                    <a:ext uri="{9D8B030D-6E8A-4147-A177-3AD203B41FA5}">
                      <a16:colId xmlns:a16="http://schemas.microsoft.com/office/drawing/2014/main" val="2696129129"/>
                    </a:ext>
                  </a:extLst>
                </a:gridCol>
              </a:tblGrid>
              <a:tr h="332027"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Package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Language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noProof="0" dirty="0"/>
                        <a:t>Maintained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noProof="0" dirty="0" err="1"/>
                        <a:t>Dimensional</a:t>
                      </a:r>
                      <a:r>
                        <a:rPr lang="it-IT" sz="1400" noProof="0" dirty="0"/>
                        <a:t> </a:t>
                      </a:r>
                      <a:r>
                        <a:rPr lang="it-IT" sz="1400" noProof="0" dirty="0" err="1"/>
                        <a:t>reduction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noProof="0" dirty="0"/>
                        <a:t>PT+GW </a:t>
                      </a:r>
                      <a:r>
                        <a:rPr lang="it-IT" sz="1400" noProof="0" dirty="0" err="1"/>
                        <a:t>parameters</a:t>
                      </a:r>
                      <a:endParaRPr lang="en-GB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4228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>
                          <a:latin typeface="Sanskrit Text" panose="02020503050405020304" pitchFamily="18" charset="0"/>
                          <a:ea typeface="Sans Serif Collection" panose="020B0502040504020204" pitchFamily="34" charset="0"/>
                          <a:cs typeface="Sanskrit Text" panose="02020503050405020304" pitchFamily="18" charset="0"/>
                        </a:rPr>
                        <a:t>CosmoTransitions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noProof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Python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noProof="0" dirty="0"/>
                        <a:t>X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noProof="0" dirty="0"/>
                        <a:t>X</a:t>
                      </a:r>
                      <a:endParaRPr lang="en-GB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03914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>
                          <a:latin typeface="Sanskrit Text" panose="02020503050405020304" pitchFamily="18" charset="0"/>
                          <a:ea typeface="Sans Serif Collection" panose="020B0502040504020204" pitchFamily="34" charset="0"/>
                          <a:cs typeface="Sanskrit Text" panose="02020503050405020304" pitchFamily="18" charset="0"/>
                        </a:rPr>
                        <a:t>BSMPTScanner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noProof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C++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noProof="0" dirty="0"/>
                        <a:t>X</a:t>
                      </a:r>
                      <a:endParaRPr lang="en-GB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noProof="0" dirty="0"/>
                        <a:t>✓</a:t>
                      </a:r>
                      <a:endParaRPr lang="en-GB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26299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>
                          <a:latin typeface="Sanskrit Text" panose="02020503050405020304" pitchFamily="18" charset="0"/>
                          <a:ea typeface="Sans Serif Collection" panose="020B0502040504020204" pitchFamily="34" charset="0"/>
                          <a:cs typeface="Sanskrit Text" panose="02020503050405020304" pitchFamily="18" charset="0"/>
                        </a:rPr>
                        <a:t>PhaseTracer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noProof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C++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✓</a:t>
                      </a:r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noProof="0" dirty="0"/>
                        <a:t>~</a:t>
                      </a:r>
                      <a:endParaRPr lang="en-GB" sz="1400" noProof="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noProof="0" dirty="0"/>
                        <a:t>✓</a:t>
                      </a:r>
                      <a:endParaRPr lang="en-GB" sz="1400" noProof="0" dirty="0"/>
                    </a:p>
                  </a:txBody>
                  <a:tcPr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120869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FEB9280-BE7A-8C40-39A0-425A32C37055}"/>
              </a:ext>
            </a:extLst>
          </p:cNvPr>
          <p:cNvSpPr txBox="1"/>
          <p:nvPr/>
        </p:nvSpPr>
        <p:spPr>
          <a:xfrm>
            <a:off x="1719470" y="134635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noProof="0" dirty="0">
                <a:latin typeface="+mj-lt"/>
              </a:rPr>
              <a:t>Similar packages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1689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F5F7C7-8CBA-3C9A-A0F1-AB4DA27EC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B344F-5E2B-6FC4-E255-E474BCC79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5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38D3FC-373D-BCCE-CB61-785972977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C321E4F7-7D80-C4B0-F31D-A8B281B0EA35}"/>
                  </a:ext>
                </a:extLst>
              </p:cNvPr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611808" y="482941"/>
                <a:ext cx="7958137" cy="1077912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/>
              </a:bodyPr>
              <a:lstStyle>
                <a:lvl1pPr algn="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400" b="0" i="0" kern="1200" cap="none">
                    <a:solidFill>
                      <a:schemeClr val="tx1"/>
                    </a:solidFill>
                    <a:effectLst/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sz="2000" noProof="0" dirty="0"/>
                  <a:t>Thermal potential </a:t>
                </a:r>
                <a14:m>
                  <m:oMath xmlns:m="http://schemas.openxmlformats.org/officeDocument/2006/math">
                    <m:r>
                      <a:rPr lang="it-IT" sz="2000" b="0" i="1" noProof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noProof="0" dirty="0"/>
                  <a:t> GW</a:t>
                </a:r>
                <a:br>
                  <a:rPr lang="en-GB" sz="2000" noProof="0" dirty="0"/>
                </a:br>
                <a:r>
                  <a:rPr lang="en-GB" sz="1400" noProof="0" dirty="0"/>
                  <a:t>tool comparison</a:t>
                </a:r>
              </a:p>
            </p:txBody>
          </p:sp>
        </mc:Choice>
        <mc:Fallback xmlns="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C321E4F7-7D80-C4B0-F31D-A8B281B0EA35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11808" y="482941"/>
                <a:ext cx="7958137" cy="1077912"/>
              </a:xfrm>
              <a:prstGeom prst="rect">
                <a:avLst/>
              </a:prstGeom>
              <a:blipFill>
                <a:blip r:embed="rId3"/>
                <a:stretch>
                  <a:fillRect t="-5085" r="-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DF9F337-62FA-01C6-5773-B7343E969A3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439536" y="1797627"/>
              <a:ext cx="9426215" cy="1815387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885243">
                      <a:extLst>
                        <a:ext uri="{9D8B030D-6E8A-4147-A177-3AD203B41FA5}">
                          <a16:colId xmlns:a16="http://schemas.microsoft.com/office/drawing/2014/main" val="2218733653"/>
                        </a:ext>
                      </a:extLst>
                    </a:gridCol>
                    <a:gridCol w="1498598">
                      <a:extLst>
                        <a:ext uri="{9D8B030D-6E8A-4147-A177-3AD203B41FA5}">
                          <a16:colId xmlns:a16="http://schemas.microsoft.com/office/drawing/2014/main" val="1989404032"/>
                        </a:ext>
                      </a:extLst>
                    </a:gridCol>
                    <a:gridCol w="1557103">
                      <a:extLst>
                        <a:ext uri="{9D8B030D-6E8A-4147-A177-3AD203B41FA5}">
                          <a16:colId xmlns:a16="http://schemas.microsoft.com/office/drawing/2014/main" val="2258175904"/>
                        </a:ext>
                      </a:extLst>
                    </a:gridCol>
                    <a:gridCol w="2326640">
                      <a:extLst>
                        <a:ext uri="{9D8B030D-6E8A-4147-A177-3AD203B41FA5}">
                          <a16:colId xmlns:a16="http://schemas.microsoft.com/office/drawing/2014/main" val="469263840"/>
                        </a:ext>
                      </a:extLst>
                    </a:gridCol>
                    <a:gridCol w="2158631">
                      <a:extLst>
                        <a:ext uri="{9D8B030D-6E8A-4147-A177-3AD203B41FA5}">
                          <a16:colId xmlns:a16="http://schemas.microsoft.com/office/drawing/2014/main" val="2696129129"/>
                        </a:ext>
                      </a:extLst>
                    </a:gridCol>
                  </a:tblGrid>
                  <a:tr h="332027"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Package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Language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Maintained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noProof="0" dirty="0" err="1"/>
                            <a:t>Dimensional</a:t>
                          </a:r>
                          <a:r>
                            <a:rPr lang="it-IT" sz="1400" noProof="0" dirty="0"/>
                            <a:t> </a:t>
                          </a:r>
                          <a:r>
                            <a:rPr lang="it-IT" sz="1400" noProof="0" dirty="0" err="1"/>
                            <a:t>reduction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noProof="0" dirty="0"/>
                            <a:t>PT+GW </a:t>
                          </a:r>
                          <a:r>
                            <a:rPr lang="it-IT" sz="1400" noProof="0" dirty="0" err="1"/>
                            <a:t>parameters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42287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CosmoTransitions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Python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X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X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X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03914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BSMPTScanner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C++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X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262993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PhaseTracer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C++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~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1208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it-IT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PT2GW</a:t>
                          </a:r>
                          <a:endParaRPr lang="en-GB" sz="1400" noProof="0" dirty="0">
                            <a:latin typeface="Sanskrit Text" panose="02020503050405020304" pitchFamily="18" charset="0"/>
                            <a:ea typeface="Sans Serif Collection" panose="020B0502040504020204" pitchFamily="34" charset="0"/>
                            <a:cs typeface="Sanskrit Text" panose="02020503050405020304" pitchFamily="18" charset="0"/>
                          </a:endParaRPr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noProof="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Mathematica</a:t>
                          </a:r>
                          <a:endParaRPr lang="en-GB" sz="1400" noProof="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200" b="0" i="1" noProof="0" smtClean="0">
                                    <a:latin typeface="Cambria Math" panose="02040503050406030204" pitchFamily="18" charset="0"/>
                                  </a:rPr>
                                  <m:t>≥</m:t>
                                </m:r>
                                <m:sSub>
                                  <m:sSubPr>
                                    <m:ctrlPr>
                                      <a:rPr lang="it-IT" sz="12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200" b="0" i="0" noProof="0" smtClean="0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200" b="0" i="0" noProof="0" smtClean="0">
                                        <a:latin typeface="Cambria Math" panose="02040503050406030204" pitchFamily="18" charset="0"/>
                                      </a:rPr>
                                      <m:t>graduation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00" noProof="0" dirty="0"/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68645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3DF9F337-62FA-01C6-5773-B7343E969A3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439536" y="1797627"/>
              <a:ext cx="9426215" cy="1815387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885243">
                      <a:extLst>
                        <a:ext uri="{9D8B030D-6E8A-4147-A177-3AD203B41FA5}">
                          <a16:colId xmlns:a16="http://schemas.microsoft.com/office/drawing/2014/main" val="2218733653"/>
                        </a:ext>
                      </a:extLst>
                    </a:gridCol>
                    <a:gridCol w="1498598">
                      <a:extLst>
                        <a:ext uri="{9D8B030D-6E8A-4147-A177-3AD203B41FA5}">
                          <a16:colId xmlns:a16="http://schemas.microsoft.com/office/drawing/2014/main" val="1989404032"/>
                        </a:ext>
                      </a:extLst>
                    </a:gridCol>
                    <a:gridCol w="1557103">
                      <a:extLst>
                        <a:ext uri="{9D8B030D-6E8A-4147-A177-3AD203B41FA5}">
                          <a16:colId xmlns:a16="http://schemas.microsoft.com/office/drawing/2014/main" val="2258175904"/>
                        </a:ext>
                      </a:extLst>
                    </a:gridCol>
                    <a:gridCol w="2326640">
                      <a:extLst>
                        <a:ext uri="{9D8B030D-6E8A-4147-A177-3AD203B41FA5}">
                          <a16:colId xmlns:a16="http://schemas.microsoft.com/office/drawing/2014/main" val="469263840"/>
                        </a:ext>
                      </a:extLst>
                    </a:gridCol>
                    <a:gridCol w="2158631">
                      <a:extLst>
                        <a:ext uri="{9D8B030D-6E8A-4147-A177-3AD203B41FA5}">
                          <a16:colId xmlns:a16="http://schemas.microsoft.com/office/drawing/2014/main" val="2696129129"/>
                        </a:ext>
                      </a:extLst>
                    </a:gridCol>
                  </a:tblGrid>
                  <a:tr h="332027"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Package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Language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/>
                            <a:t>Maintained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noProof="0" dirty="0" err="1"/>
                            <a:t>Dimensional</a:t>
                          </a:r>
                          <a:r>
                            <a:rPr lang="it-IT" sz="1400" noProof="0" dirty="0"/>
                            <a:t> </a:t>
                          </a:r>
                          <a:r>
                            <a:rPr lang="it-IT" sz="1400" noProof="0" dirty="0" err="1"/>
                            <a:t>reduction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noProof="0" dirty="0"/>
                            <a:t>PT+GW </a:t>
                          </a:r>
                          <a:r>
                            <a:rPr lang="it-IT" sz="1400" noProof="0" dirty="0" err="1"/>
                            <a:t>parameters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42287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CosmoTransitions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Python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X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X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X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03914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BSMPTScanner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C++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X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262993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PhaseTracer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noProof="0" dirty="0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C++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noProof="0" dirty="0"/>
                            <a:t>✓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~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61208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it-IT" sz="1400" noProof="0" dirty="0">
                              <a:latin typeface="Sanskrit Text" panose="02020503050405020304" pitchFamily="18" charset="0"/>
                              <a:ea typeface="Sans Serif Collection" panose="020B0502040504020204" pitchFamily="34" charset="0"/>
                              <a:cs typeface="Sanskrit Text" panose="02020503050405020304" pitchFamily="18" charset="0"/>
                            </a:rPr>
                            <a:t>PT2GW</a:t>
                          </a:r>
                          <a:endParaRPr lang="en-GB" sz="1400" noProof="0" dirty="0">
                            <a:latin typeface="Sanskrit Text" panose="02020503050405020304" pitchFamily="18" charset="0"/>
                            <a:ea typeface="Sans Serif Collection" panose="020B0502040504020204" pitchFamily="34" charset="0"/>
                            <a:cs typeface="Sanskrit Text" panose="02020503050405020304" pitchFamily="18" charset="0"/>
                          </a:endParaRPr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it-IT" sz="1400" noProof="0" dirty="0" err="1">
                              <a:latin typeface="Courier New" panose="02070309020205020404" pitchFamily="49" charset="0"/>
                              <a:cs typeface="Courier New" panose="02070309020205020404" pitchFamily="49" charset="0"/>
                            </a:rPr>
                            <a:t>Mathematica</a:t>
                          </a:r>
                          <a:endParaRPr lang="en-GB" sz="1400" noProof="0" dirty="0">
                            <a:latin typeface="Courier New" panose="02070309020205020404" pitchFamily="49" charset="0"/>
                            <a:cs typeface="Courier New" panose="02070309020205020404" pitchFamily="49" charset="0"/>
                          </a:endParaRPr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16797" t="-391803" r="-287891" b="-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noProof="0" dirty="0"/>
                            <a:t>✓</a:t>
                          </a:r>
                          <a:endParaRPr lang="en-GB" sz="1400" noProof="0" dirty="0"/>
                        </a:p>
                      </a:txBody>
                      <a:tcPr anchor="ctr">
                        <a:solidFill>
                          <a:srgbClr val="00FF00">
                            <a:alpha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968645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0B3598C8-8DC4-76AB-8677-6B9F13ECC32C}"/>
              </a:ext>
            </a:extLst>
          </p:cNvPr>
          <p:cNvSpPr txBox="1"/>
          <p:nvPr/>
        </p:nvSpPr>
        <p:spPr>
          <a:xfrm>
            <a:off x="1719470" y="134635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noProof="0" dirty="0">
                <a:latin typeface="+mj-lt"/>
              </a:rPr>
              <a:t>Similar packages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46629E-D47B-6D76-BD09-CA15E62AA0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45141" y="4166126"/>
            <a:ext cx="2974302" cy="1345517"/>
          </a:xfrm>
          <a:prstGeom prst="rect">
            <a:avLst/>
          </a:prstGeom>
          <a:effectLst>
            <a:outerShdw blurRad="381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07936AF-EB5A-5BC6-D7C7-2A9E159B3EE3}"/>
              </a:ext>
            </a:extLst>
          </p:cNvPr>
          <p:cNvSpPr txBox="1"/>
          <p:nvPr/>
        </p:nvSpPr>
        <p:spPr>
          <a:xfrm>
            <a:off x="5773459" y="3976708"/>
            <a:ext cx="5074538" cy="23983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700" dirty="0">
                <a:latin typeface="+mj-lt"/>
              </a:rPr>
              <a:t>Strengths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700" dirty="0">
                <a:latin typeface="+mj-lt"/>
              </a:rPr>
              <a:t>User-friendly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700" dirty="0"/>
              <a:t>Freedom to construct effective potential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1700" dirty="0"/>
              <a:t>interface with </a:t>
            </a:r>
            <a:r>
              <a:rPr lang="en-GB" sz="1700" dirty="0" err="1">
                <a:latin typeface="Sanskrit Text" panose="02020503050405020304" pitchFamily="18" charset="0"/>
                <a:cs typeface="Sanskrit Text" panose="02020503050405020304" pitchFamily="18" charset="0"/>
              </a:rPr>
              <a:t>DRalgo</a:t>
            </a:r>
            <a:endParaRPr lang="en-GB" sz="1700" dirty="0">
              <a:latin typeface="Sanskrit Text" panose="02020503050405020304" pitchFamily="18" charset="0"/>
              <a:cs typeface="Sanskrit Text" panose="020205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700" dirty="0"/>
              <a:t>Polygonal bounce method (</a:t>
            </a:r>
            <a:r>
              <a:rPr lang="en-GB" sz="1700" dirty="0" err="1">
                <a:latin typeface="Sanskrit Text" panose="02020503050405020304" pitchFamily="18" charset="0"/>
                <a:cs typeface="Sanskrit Text" panose="02020503050405020304" pitchFamily="18" charset="0"/>
              </a:rPr>
              <a:t>FindBounce</a:t>
            </a:r>
            <a:r>
              <a:rPr lang="en-GB" sz="170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700" dirty="0"/>
              <a:t>Modular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0BFAA6-33DF-010B-C679-032B6081011A}"/>
              </a:ext>
            </a:extLst>
          </p:cNvPr>
          <p:cNvSpPr txBox="1"/>
          <p:nvPr/>
        </p:nvSpPr>
        <p:spPr>
          <a:xfrm>
            <a:off x="2282956" y="5993597"/>
            <a:ext cx="2498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 err="1">
                <a:solidFill>
                  <a:schemeClr val="bg2">
                    <a:lumMod val="50000"/>
                    <a:lumOff val="5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arXiv</a:t>
            </a:r>
            <a:r>
              <a:rPr lang="en-GB" sz="1800" dirty="0">
                <a:solidFill>
                  <a:schemeClr val="bg2">
                    <a:lumMod val="50000"/>
                    <a:lumOff val="5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</a:rPr>
              <a:t> </a:t>
            </a:r>
            <a:r>
              <a:rPr lang="en-GB" sz="1800" dirty="0">
                <a:solidFill>
                  <a:schemeClr val="bg2">
                    <a:lumMod val="50000"/>
                    <a:lumOff val="50000"/>
                  </a:schemeClr>
                </a:solidFill>
                <a:latin typeface="Sanskrit Text" panose="02020503050405020304" pitchFamily="18" charset="0"/>
                <a:cs typeface="Sanskrit Text" panose="02020503050405020304" pitchFamily="18" charset="0"/>
                <a:hlinkClick r:id="rId6"/>
              </a:rPr>
              <a:t>2505.04744</a:t>
            </a:r>
            <a:endParaRPr lang="en-GB" dirty="0">
              <a:solidFill>
                <a:schemeClr val="bg2">
                  <a:lumMod val="50000"/>
                  <a:lumOff val="50000"/>
                </a:schemeClr>
              </a:solidFill>
              <a:latin typeface="Sanskrit Text" panose="02020503050405020304" pitchFamily="18" charset="0"/>
              <a:cs typeface="Sanskrit Text" panose="020205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035EEC-5FEE-19FE-C980-0EF952BC0724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258897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58BB7-A1DE-FCE9-B4B3-CE1403B5E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FE32C9-B033-6C18-1199-BEC8DF343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6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AE326C-E848-DB2F-1EA6-599CF0C01C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9161D05-7091-4B2D-FAD3-EA59EEA3933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400" noProof="0" dirty="0"/>
              <a:t>schematics</a:t>
            </a:r>
          </a:p>
        </p:txBody>
      </p:sp>
      <p:pic>
        <p:nvPicPr>
          <p:cNvPr id="8" name="Picture 7" descr="A diagram of a process&#10;&#10;AI-generated content may be incorrect.">
            <a:extLst>
              <a:ext uri="{FF2B5EF4-FFF2-40B4-BE49-F238E27FC236}">
                <a16:creationId xmlns:a16="http://schemas.microsoft.com/office/drawing/2014/main" id="{DBB2AAFF-8F23-D21E-FA04-4F6AD804F0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903" y="1560853"/>
            <a:ext cx="6508564" cy="4601265"/>
          </a:xfrm>
          <a:prstGeom prst="rect">
            <a:avLst/>
          </a:prstGeom>
          <a:ln w="127000">
            <a:solidFill>
              <a:schemeClr val="tx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A3E3B2-5FFD-3D1F-1820-B130CC2886D6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308595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834A9E-BC5C-E3FB-0989-19A56A55A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86648-CCDC-6B2C-C5CA-EA866B1C4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7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442EA0-0D62-A6F7-282C-3CFEC06A67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C57224B-E5FE-A4D6-560F-5760744A63A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400" noProof="0" dirty="0">
                <a:latin typeface="Sanskrit Text" panose="02020503050405020304" pitchFamily="18" charset="0"/>
                <a:cs typeface="Sanskrit Text" panose="02020503050405020304" pitchFamily="18" charset="0"/>
              </a:rPr>
              <a:t>method</a:t>
            </a:r>
            <a:endParaRPr lang="en-GB" sz="14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E4740F9-2C92-2E7E-6FB5-963CF22D7E91}"/>
                  </a:ext>
                </a:extLst>
              </p:cNvPr>
              <p:cNvSpPr txBox="1"/>
              <p:nvPr/>
            </p:nvSpPr>
            <p:spPr>
              <a:xfrm>
                <a:off x="1384382" y="679737"/>
                <a:ext cx="6096000" cy="171040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700" b="0" i="1" noProof="0" smtClean="0">
                                <a:solidFill>
                                  <a:srgbClr val="73D3D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solidFill>
                                  <a:srgbClr val="73D3D4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solidFill>
                                  <a:srgbClr val="73D3D4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d>
                      <m:dPr>
                        <m:ctrlP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GB" sz="1700" noProof="0" dirty="0">
                    <a:latin typeface="+mj-lt"/>
                  </a:rPr>
                  <a:t> numerical estimation: </a:t>
                </a:r>
                <a:r>
                  <a:rPr lang="en-GB" sz="1700" noProof="0" dirty="0" err="1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FindBounce</a:t>
                </a:r>
                <a:endParaRPr lang="en-GB" sz="17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GB" sz="1700" noProof="0" dirty="0">
                    <a:latin typeface="+mj-lt"/>
                  </a:rPr>
                  <a:t>thin-wall regime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b="0" noProof="0" dirty="0"/>
                  <a:t>efficient: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700" b="0" i="1" noProof="0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GB" sz="1700" b="0" i="0" noProof="0" smtClean="0">
                            <a:latin typeface="Cambria Math" panose="02040503050406030204" pitchFamily="18" charset="0"/>
                          </a:rPr>
                          <m:t>fields</m:t>
                        </m:r>
                      </m:e>
                    </m:d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700" b="0" i="1" noProof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it-IT" sz="1700" i="1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GB" sz="1700" i="1" noProof="0" smtClean="0">
                        <a:latin typeface="Cambria Math" panose="02040503050406030204" pitchFamily="18" charset="0"/>
                      </a:rPr>
                      <m:t>(# </m:t>
                    </m:r>
                    <m:r>
                      <m:rPr>
                        <m:sty m:val="p"/>
                      </m:rPr>
                      <a:rPr lang="en-GB" sz="1700" b="0" i="0" noProof="0" smtClean="0">
                        <a:latin typeface="Cambria Math" panose="02040503050406030204" pitchFamily="18" charset="0"/>
                      </a:rPr>
                      <m:t>segments</m:t>
                    </m:r>
                    <m:r>
                      <a:rPr lang="en-GB" sz="1700" i="1" noProof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700" noProof="0" dirty="0">
                  <a:latin typeface="+mj-lt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700" noProof="0" dirty="0">
                    <a:latin typeface="+mj-lt"/>
                  </a:rPr>
                  <a:t> or</a:t>
                </a:r>
                <a:r>
                  <a:rPr lang="en-GB" sz="1700" noProof="0" dirty="0"/>
                  <a:t>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1700" b="0" i="0" noProof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endParaRPr lang="en-GB" sz="1700" noProof="0" dirty="0"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E4740F9-2C92-2E7E-6FB5-963CF22D7E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382" y="679737"/>
                <a:ext cx="6096000" cy="1710405"/>
              </a:xfrm>
              <a:prstGeom prst="rect">
                <a:avLst/>
              </a:prstGeom>
              <a:blipFill>
                <a:blip r:embed="rId3"/>
                <a:stretch>
                  <a:fillRect l="-500" b="-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896C79C7-505C-464A-3D1D-275E77FB9A9B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  <p:pic>
        <p:nvPicPr>
          <p:cNvPr id="2" name="Picture 1" descr="A diagram of a process&#10;&#10;AI-generated content may be incorrect.">
            <a:extLst>
              <a:ext uri="{FF2B5EF4-FFF2-40B4-BE49-F238E27FC236}">
                <a16:creationId xmlns:a16="http://schemas.microsoft.com/office/drawing/2014/main" id="{89174CA6-8A7A-EE03-3367-B1096C7FB3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0" t="5356" r="22919" b="7099"/>
          <a:stretch/>
        </p:blipFill>
        <p:spPr>
          <a:xfrm>
            <a:off x="7036538" y="1824621"/>
            <a:ext cx="3608036" cy="4343484"/>
          </a:xfrm>
          <a:prstGeom prst="roundRect">
            <a:avLst>
              <a:gd name="adj" fmla="val 2144"/>
            </a:avLst>
          </a:prstGeom>
          <a:ln w="127000">
            <a:noFill/>
          </a:ln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99A8D11-D5D6-6E91-EA04-C74B9FE55D56}"/>
              </a:ext>
            </a:extLst>
          </p:cNvPr>
          <p:cNvSpPr/>
          <p:nvPr/>
        </p:nvSpPr>
        <p:spPr>
          <a:xfrm>
            <a:off x="7189470" y="4088705"/>
            <a:ext cx="1446530" cy="483295"/>
          </a:xfrm>
          <a:prstGeom prst="roundRect">
            <a:avLst>
              <a:gd name="adj" fmla="val 15394"/>
            </a:avLst>
          </a:prstGeom>
          <a:solidFill>
            <a:srgbClr val="00FF00">
              <a:alpha val="10196"/>
            </a:srgbClr>
          </a:solidFill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13E22A2-B3BE-6177-EAA5-F1CBB128BF6F}"/>
              </a:ext>
            </a:extLst>
          </p:cNvPr>
          <p:cNvGrpSpPr/>
          <p:nvPr/>
        </p:nvGrpSpPr>
        <p:grpSpPr>
          <a:xfrm>
            <a:off x="1886305" y="3327513"/>
            <a:ext cx="3621779" cy="3047546"/>
            <a:chOff x="1886305" y="3327513"/>
            <a:chExt cx="3621779" cy="304754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B6FA326-B68F-602A-3E87-C0132AD3594C}"/>
                </a:ext>
              </a:extLst>
            </p:cNvPr>
            <p:cNvGrpSpPr/>
            <p:nvPr/>
          </p:nvGrpSpPr>
          <p:grpSpPr>
            <a:xfrm>
              <a:off x="1886305" y="3789233"/>
              <a:ext cx="3621779" cy="2585826"/>
              <a:chOff x="6365286" y="3221768"/>
              <a:chExt cx="3621779" cy="2585826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AC103BDC-FA0A-FC23-3B51-405A942283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7272" b="10866"/>
              <a:stretch/>
            </p:blipFill>
            <p:spPr>
              <a:xfrm>
                <a:off x="6365286" y="3221768"/>
                <a:ext cx="3621779" cy="2255754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C03F26-944C-DA0D-9CD8-E790DA8B5286}"/>
                  </a:ext>
                </a:extLst>
              </p:cNvPr>
              <p:cNvSpPr txBox="1"/>
              <p:nvPr/>
            </p:nvSpPr>
            <p:spPr>
              <a:xfrm>
                <a:off x="6489267" y="5477522"/>
                <a:ext cx="3497798" cy="330072"/>
              </a:xfrm>
              <a:prstGeom prst="rect">
                <a:avLst/>
              </a:prstGeom>
              <a:noFill/>
            </p:spPr>
            <p:txBody>
              <a:bodyPr wrap="square" lIns="36000" tIns="72000" rIns="36000" bIns="72000">
                <a:spAutoFit/>
              </a:bodyPr>
              <a:lstStyle/>
              <a:p>
                <a:pPr algn="r"/>
                <a:r>
                  <a:rPr lang="en-GB" sz="1200" noProof="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AdvOT483a8203"/>
                  </a:rPr>
                  <a:t>Guada, </a:t>
                </a:r>
                <a:r>
                  <a:rPr lang="en-GB" sz="1200" u="sng" noProof="0" dirty="0" err="1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AdvOT483a8203"/>
                  </a:rPr>
                  <a:t>Nemevšek</a:t>
                </a:r>
                <a:r>
                  <a:rPr lang="en-GB" sz="1200" noProof="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AdvOT483a8203"/>
                  </a:rPr>
                  <a:t>, Pintar </a:t>
                </a:r>
                <a:r>
                  <a:rPr lang="en-GB" sz="1200" b="0" i="0" noProof="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  <a:latin typeface="AdvOT483a8203"/>
                  </a:rPr>
                  <a:t>(</a:t>
                </a:r>
                <a:r>
                  <a:rPr lang="en-GB" sz="1200" noProof="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latin typeface="AdvOT483a8203"/>
                    <a:hlinkClick r:id="rId6"/>
                  </a:rPr>
                  <a:t>CPC 256 (2020) 10748</a:t>
                </a:r>
                <a:r>
                  <a:rPr lang="en-GB" sz="1200" b="0" i="0" noProof="0" dirty="0">
                    <a:solidFill>
                      <a:schemeClr val="accent2">
                        <a:lumMod val="40000"/>
                        <a:lumOff val="60000"/>
                      </a:schemeClr>
                    </a:solidFill>
                    <a:effectLst/>
                    <a:latin typeface="AdvOT483a8203"/>
                  </a:rPr>
                  <a:t>)</a:t>
                </a:r>
                <a:endParaRPr lang="en-GB" sz="1200" noProof="0" dirty="0">
                  <a:solidFill>
                    <a:schemeClr val="accent2">
                      <a:lumMod val="40000"/>
                      <a:lumOff val="60000"/>
                    </a:schemeClr>
                  </a:solidFill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AF609B-7FF7-BB97-A61D-5B19A3648F43}"/>
                </a:ext>
              </a:extLst>
            </p:cNvPr>
            <p:cNvSpPr txBox="1"/>
            <p:nvPr/>
          </p:nvSpPr>
          <p:spPr>
            <a:xfrm>
              <a:off x="2269743" y="3327513"/>
              <a:ext cx="2854902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  <a:spcAft>
                  <a:spcPts val="600"/>
                </a:spcAft>
              </a:pPr>
              <a:r>
                <a:rPr lang="en-GB" i="1" dirty="0">
                  <a:latin typeface="+mj-lt"/>
                </a:rPr>
                <a:t>polygonal bounce</a:t>
              </a:r>
              <a:endParaRPr lang="en-GB" noProof="0" dirty="0">
                <a:latin typeface="+mj-lt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94D7B04-C7B8-5285-61F2-CC376405E1C4}"/>
                    </a:ext>
                  </a:extLst>
                </p:cNvPr>
                <p:cNvSpPr txBox="1"/>
                <p:nvPr/>
              </p:nvSpPr>
              <p:spPr>
                <a:xfrm>
                  <a:off x="2054305" y="3719373"/>
                  <a:ext cx="406400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94D7B04-C7B8-5285-61F2-CC376405E1C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4305" y="3719373"/>
                  <a:ext cx="40640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46A9FB8-204E-6F07-8124-1B53B7710304}"/>
                    </a:ext>
                  </a:extLst>
                </p:cNvPr>
                <p:cNvSpPr txBox="1"/>
                <p:nvPr/>
              </p:nvSpPr>
              <p:spPr>
                <a:xfrm>
                  <a:off x="5205742" y="5675655"/>
                  <a:ext cx="302342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GB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946A9FB8-204E-6F07-8124-1B53B771030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05742" y="5675655"/>
                  <a:ext cx="302342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6000" r="-16000" b="-1311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01951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5 -0.04097 L -0.225 -0.04074 C -0.22187 -0.03889 -0.21927 -0.03611 -0.21536 -0.0338 C -0.19414 -0.02269 -0.17096 -0.01968 -0.14232 -0.0132 C -0.10508 -0.00486 -0.11068 -0.00625 -0.06628 -0.00162 C -0.06107 -0.00116 -0.0556 -0.00046 -0.05026 -0.00023 C -0.03359 1.11111E-6 -0.0168 -0.00023 1.11022E-16 -0.00023 L 1.11022E-16 1.11111E-6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CFDB8-7DBE-F95F-F7E4-F606886CD8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3639B8-A1D4-22AF-97B4-226337AB3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8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ED765D-5228-F0BD-0D19-AF6EA65BC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BE35DC-6F0C-D7A5-42F3-5B1A9D2883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400" noProof="0" dirty="0">
                <a:latin typeface="Sanskrit Text" panose="02020503050405020304" pitchFamily="18" charset="0"/>
                <a:cs typeface="Sanskrit Text" panose="02020503050405020304" pitchFamily="18" charset="0"/>
              </a:rPr>
              <a:t>method</a:t>
            </a:r>
            <a:endParaRPr lang="en-GB" sz="14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870813-CC79-3257-BF4B-67CA50113C93}"/>
                  </a:ext>
                </a:extLst>
              </p:cNvPr>
              <p:cNvSpPr txBox="1"/>
              <p:nvPr/>
            </p:nvSpPr>
            <p:spPr>
              <a:xfrm>
                <a:off x="1384382" y="679737"/>
                <a:ext cx="6096000" cy="35103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700" b="0" i="1" noProof="0" smtClean="0">
                                <a:solidFill>
                                  <a:srgbClr val="73D3D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solidFill>
                                  <a:srgbClr val="73D3D4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solidFill>
                                  <a:srgbClr val="73D3D4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d>
                      <m:dPr>
                        <m:ctrlP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GB" sz="1700" noProof="0" dirty="0">
                    <a:latin typeface="+mj-lt"/>
                  </a:rPr>
                  <a:t> numerical estimation: </a:t>
                </a:r>
                <a:r>
                  <a:rPr lang="en-GB" sz="1700" noProof="0" dirty="0" err="1">
                    <a:latin typeface="Sanskrit Text" panose="02020503050405020304" pitchFamily="18" charset="0"/>
                    <a:cs typeface="Sanskrit Text" panose="02020503050405020304" pitchFamily="18" charset="0"/>
                  </a:rPr>
                  <a:t>FindBounce</a:t>
                </a:r>
                <a:endParaRPr lang="en-GB" sz="1700" noProof="0" dirty="0">
                  <a:latin typeface="Sanskrit Text" panose="02020503050405020304" pitchFamily="18" charset="0"/>
                  <a:cs typeface="Sanskrit Text" panose="02020503050405020304" pitchFamily="18" charset="0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ü"/>
                </a:pPr>
                <a:r>
                  <a:rPr lang="en-GB" sz="1700" noProof="0" dirty="0">
                    <a:latin typeface="+mj-lt"/>
                  </a:rPr>
                  <a:t>thin-wall regime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b="0" noProof="0" dirty="0"/>
                  <a:t>efficient: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sz="1700" b="0" i="1" noProof="0" smtClean="0">
                        <a:latin typeface="Cambria Math" panose="02040503050406030204" pitchFamily="18" charset="0"/>
                      </a:rPr>
                      <m:t>𝒪</m:t>
                    </m:r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# </m:t>
                        </m:r>
                        <m:r>
                          <m:rPr>
                            <m:sty m:val="p"/>
                          </m:rPr>
                          <a:rPr lang="en-GB" sz="1700" b="0" i="0" noProof="0" smtClean="0">
                            <a:latin typeface="Cambria Math" panose="02040503050406030204" pitchFamily="18" charset="0"/>
                          </a:rPr>
                          <m:t>fields</m:t>
                        </m:r>
                      </m:e>
                    </m:d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it-IT" sz="1700" b="0" i="1" noProof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it-IT" sz="1700" i="1">
                        <a:latin typeface="Cambria Math" panose="02040503050406030204" pitchFamily="18" charset="0"/>
                      </a:rPr>
                      <m:t>𝒪</m:t>
                    </m:r>
                    <m:r>
                      <a:rPr lang="en-GB" sz="1700" i="1" noProof="0" smtClean="0">
                        <a:latin typeface="Cambria Math" panose="02040503050406030204" pitchFamily="18" charset="0"/>
                      </a:rPr>
                      <m:t>(# </m:t>
                    </m:r>
                    <m:r>
                      <m:rPr>
                        <m:sty m:val="p"/>
                      </m:rPr>
                      <a:rPr lang="en-GB" sz="1700" b="0" i="0" noProof="0" smtClean="0">
                        <a:latin typeface="Cambria Math" panose="02040503050406030204" pitchFamily="18" charset="0"/>
                      </a:rPr>
                      <m:t>segments</m:t>
                    </m:r>
                    <m:r>
                      <a:rPr lang="en-GB" sz="1700" i="1" noProof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700" noProof="0" dirty="0">
                  <a:latin typeface="+mj-lt"/>
                </a:endParaRP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700" noProof="0" dirty="0">
                    <a:latin typeface="+mj-lt"/>
                  </a:rPr>
                  <a:t> or</a:t>
                </a:r>
                <a:r>
                  <a:rPr lang="en-GB" sz="1700" noProof="0" dirty="0"/>
                  <a:t> </a:t>
                </a:r>
                <a14:m>
                  <m:oMath xmlns:m="http://schemas.openxmlformats.org/officeDocument/2006/math"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sz="1700" b="0" i="0" noProof="0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d>
                  </m:oMath>
                </a14:m>
                <a:endParaRPr lang="en-GB" sz="1700" noProof="0" dirty="0">
                  <a:latin typeface="+mj-lt"/>
                </a:endParaRPr>
              </a:p>
              <a:p>
                <a:pPr marL="285750" indent="-285750">
                  <a:spcBef>
                    <a:spcPts val="1200"/>
                  </a:spcBef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700" b="0" noProof="0" dirty="0"/>
                  <a:t>Method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700" b="0" noProof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it-IT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17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</m:acc>
                      </m:e>
                      <m:sub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1700" noProof="0" dirty="0">
                    <a:latin typeface="+mj-lt"/>
                  </a:rPr>
                  <a:t> estimate via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700" b="0" i="0" noProof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m:rPr>
                        <m:lit/>
                      </m:rPr>
                      <a:rPr lang="en-GB" sz="1700" b="0" i="1" noProof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∼1</m:t>
                    </m:r>
                  </m:oMath>
                </a14:m>
                <a:endParaRPr lang="en-GB" sz="1700" noProof="0" dirty="0">
                  <a:latin typeface="+mj-lt"/>
                </a:endParaRP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700" noProof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GB" sz="1700" b="0" i="1" noProof="0" smtClean="0">
                            <a:solidFill>
                              <a:srgbClr val="73D3D4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lit/>
                      </m:rPr>
                      <a:rPr lang="en-GB" sz="1700" b="0" i="1" noProof="0" smtClean="0">
                        <a:solidFill>
                          <a:srgbClr val="73D3D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700" b="0" i="1" noProof="0" smtClean="0">
                        <a:solidFill>
                          <a:srgbClr val="73D3D4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sz="1700" noProof="0" dirty="0">
                    <a:solidFill>
                      <a:srgbClr val="73D3D4"/>
                    </a:solidFill>
                    <a:latin typeface="+mj-lt"/>
                  </a:rPr>
                  <a:t> </a:t>
                </a:r>
                <a:r>
                  <a:rPr lang="en-GB" sz="1700" noProof="0" dirty="0">
                    <a:latin typeface="+mj-lt"/>
                  </a:rPr>
                  <a:t>fit/interpolation about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700" i="1" noProof="0" smtClean="0">
                            <a:latin typeface="Cambria Math" panose="02040503050406030204" pitchFamily="18" charset="0"/>
                          </a:rPr>
                          <m:t>∼</m:t>
                        </m:r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it-IT" sz="17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it-IT" sz="1700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acc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GB" sz="1700" b="0" i="1" noProof="0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GB" sz="1700" noProof="0" dirty="0">
                  <a:latin typeface="+mj-lt"/>
                </a:endParaRPr>
              </a:p>
              <a:p>
                <a:pPr marL="800100" lvl="1" indent="-34290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en-GB" sz="1700" b="0" noProof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sz="1700" b="0" i="1" noProof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sz="1700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sz="1700" b="0" i="1" noProof="0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1700" noProof="0" dirty="0">
                    <a:latin typeface="+mj-lt"/>
                  </a:rPr>
                  <a:t> via above integrals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870813-CC79-3257-BF4B-67CA50113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4382" y="679737"/>
                <a:ext cx="6096000" cy="3510320"/>
              </a:xfrm>
              <a:prstGeom prst="rect">
                <a:avLst/>
              </a:prstGeom>
              <a:blipFill>
                <a:blip r:embed="rId3"/>
                <a:stretch>
                  <a:fillRect l="-500" b="-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Graphic 18">
            <a:extLst>
              <a:ext uri="{FF2B5EF4-FFF2-40B4-BE49-F238E27FC236}">
                <a16:creationId xmlns:a16="http://schemas.microsoft.com/office/drawing/2014/main" id="{59E89C2A-6F48-CD78-50D6-91DA8654BF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384382" y="4184010"/>
            <a:ext cx="4935464" cy="2432082"/>
          </a:xfrm>
          <a:prstGeom prst="rect">
            <a:avLst/>
          </a:prstGeom>
        </p:spPr>
      </p:pic>
      <p:pic>
        <p:nvPicPr>
          <p:cNvPr id="3" name="Picture 2" descr="A diagram of a process&#10;&#10;AI-generated content may be incorrect.">
            <a:extLst>
              <a:ext uri="{FF2B5EF4-FFF2-40B4-BE49-F238E27FC236}">
                <a16:creationId xmlns:a16="http://schemas.microsoft.com/office/drawing/2014/main" id="{A449A1E9-9A7F-A9B3-D2CB-71BFD7FB47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0" t="5356" r="22919" b="7099"/>
          <a:stretch/>
        </p:blipFill>
        <p:spPr>
          <a:xfrm>
            <a:off x="7036538" y="1824621"/>
            <a:ext cx="3608036" cy="4343484"/>
          </a:xfrm>
          <a:prstGeom prst="roundRect">
            <a:avLst>
              <a:gd name="adj" fmla="val 2144"/>
            </a:avLst>
          </a:prstGeom>
          <a:ln w="127000">
            <a:noFill/>
          </a:ln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C79319-1AF5-B182-87D7-308E772E8ED5}"/>
              </a:ext>
            </a:extLst>
          </p:cNvPr>
          <p:cNvSpPr/>
          <p:nvPr/>
        </p:nvSpPr>
        <p:spPr>
          <a:xfrm>
            <a:off x="9075421" y="3844865"/>
            <a:ext cx="1203960" cy="388045"/>
          </a:xfrm>
          <a:prstGeom prst="roundRect">
            <a:avLst>
              <a:gd name="adj" fmla="val 15394"/>
            </a:avLst>
          </a:prstGeom>
          <a:solidFill>
            <a:srgbClr val="00FF00">
              <a:alpha val="10196"/>
            </a:srgbClr>
          </a:solidFill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E880F58-983D-D623-4165-CF19EFE968B6}"/>
              </a:ext>
            </a:extLst>
          </p:cNvPr>
          <p:cNvSpPr/>
          <p:nvPr/>
        </p:nvSpPr>
        <p:spPr>
          <a:xfrm>
            <a:off x="9075421" y="4385885"/>
            <a:ext cx="1203960" cy="388045"/>
          </a:xfrm>
          <a:prstGeom prst="roundRect">
            <a:avLst>
              <a:gd name="adj" fmla="val 15394"/>
            </a:avLst>
          </a:prstGeom>
          <a:solidFill>
            <a:srgbClr val="00FF00">
              <a:alpha val="10196"/>
            </a:srgbClr>
          </a:solidFill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98D8290-9C6A-A553-4E77-59FB1D569AF6}"/>
              </a:ext>
            </a:extLst>
          </p:cNvPr>
          <p:cNvSpPr/>
          <p:nvPr/>
        </p:nvSpPr>
        <p:spPr>
          <a:xfrm>
            <a:off x="9052560" y="4926906"/>
            <a:ext cx="1251585" cy="374710"/>
          </a:xfrm>
          <a:prstGeom prst="roundRect">
            <a:avLst>
              <a:gd name="adj" fmla="val 16271"/>
            </a:avLst>
          </a:prstGeom>
          <a:solidFill>
            <a:srgbClr val="00FF00">
              <a:alpha val="10196"/>
            </a:srgbClr>
          </a:solidFill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FB17319-715F-F932-0124-772F29F610DE}"/>
              </a:ext>
            </a:extLst>
          </p:cNvPr>
          <p:cNvSpPr/>
          <p:nvPr/>
        </p:nvSpPr>
        <p:spPr>
          <a:xfrm>
            <a:off x="9029700" y="5454593"/>
            <a:ext cx="1295400" cy="384234"/>
          </a:xfrm>
          <a:prstGeom prst="roundRect">
            <a:avLst>
              <a:gd name="adj" fmla="val 17834"/>
            </a:avLst>
          </a:prstGeom>
          <a:solidFill>
            <a:srgbClr val="00FF00">
              <a:alpha val="10196"/>
            </a:srgbClr>
          </a:solidFill>
          <a:ln w="28575">
            <a:solidFill>
              <a:srgbClr val="00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0543164-FBD3-1FCB-5868-6ED0D6EE39AE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2840275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7" grpId="0" animBg="1"/>
      <p:bldP spid="7" grpId="1" animBg="1"/>
      <p:bldP spid="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D41753-6FAF-CF1A-7EB0-62D3BE69F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1443D-F994-B0D8-BA02-48AF9258A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GB" noProof="0" smtClean="0"/>
              <a:t>9</a:t>
            </a:fld>
            <a:endParaRPr lang="en-GB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16611A-C7AA-0569-C0E2-BB0C3704B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505" y="679737"/>
            <a:ext cx="240665" cy="26031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AE1DE78-D451-4D37-9CB5-E3C14E99B02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611808" y="482941"/>
            <a:ext cx="7958137" cy="10779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0" i="0" kern="1200" cap="none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noProof="0" dirty="0"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PT2GWFinder</a:t>
            </a:r>
            <a:br>
              <a:rPr lang="en-GB" sz="2000" noProof="0" dirty="0"/>
            </a:br>
            <a:r>
              <a:rPr lang="en-GB" sz="1400" noProof="0" dirty="0"/>
              <a:t>action refinement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67CE60-6F58-81B8-6ABE-6E9C201FD0E3}"/>
              </a:ext>
            </a:extLst>
          </p:cNvPr>
          <p:cNvSpPr txBox="1"/>
          <p:nvPr/>
        </p:nvSpPr>
        <p:spPr>
          <a:xfrm>
            <a:off x="1237426" y="1324026"/>
            <a:ext cx="6096000" cy="4201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noProof="0" dirty="0">
                <a:latin typeface="+mj-lt"/>
              </a:rPr>
              <a:t>Several options to refine the bounce solution</a:t>
            </a:r>
            <a:endParaRPr lang="en-GB" sz="1700" dirty="0">
              <a:latin typeface="+mj-lt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+mj-lt"/>
              </a:rPr>
              <a:t>Check profile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dirty="0">
                <a:latin typeface="+mj-lt"/>
              </a:rPr>
              <a:t>Shift of exit point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b="0" noProof="0" dirty="0">
                <a:latin typeface="+mj-lt"/>
              </a:rPr>
              <a:t>Lower action tolerance 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700" dirty="0">
              <a:latin typeface="+mj-lt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n-GB" sz="1700" dirty="0">
              <a:latin typeface="+mj-lt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noProof="0" dirty="0">
                <a:latin typeface="+mj-lt"/>
              </a:rPr>
              <a:t>Refine around inflection</a:t>
            </a: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700" b="0" dirty="0">
                <a:latin typeface="+mj-lt"/>
              </a:rPr>
              <a:t>Bisection method to identify</a:t>
            </a:r>
            <a:br>
              <a:rPr lang="en-GB" sz="1700" b="0" dirty="0">
                <a:latin typeface="+mj-lt"/>
              </a:rPr>
            </a:br>
            <a:r>
              <a:rPr lang="en-GB" sz="1700" b="0" dirty="0">
                <a:latin typeface="+mj-lt"/>
              </a:rPr>
              <a:t>the failure temperature</a:t>
            </a:r>
            <a:br>
              <a:rPr lang="en-GB" sz="1700" b="0" dirty="0">
                <a:latin typeface="+mj-lt"/>
              </a:rPr>
            </a:br>
            <a:endParaRPr lang="en-GB" sz="1700" b="0" noProof="0" dirty="0">
              <a:latin typeface="+mj-lt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700" dirty="0">
              <a:latin typeface="+mj-lt"/>
            </a:endParaRPr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334AF796-99DC-EFF8-7BEA-BDBFACE748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18373" y="4055087"/>
            <a:ext cx="4729980" cy="2432082"/>
          </a:xfrm>
          <a:prstGeom prst="rect">
            <a:avLst/>
          </a:prstGeom>
        </p:spPr>
      </p:pic>
      <p:pic>
        <p:nvPicPr>
          <p:cNvPr id="220" name="Picture 219" descr="A diagram of a function&#10;&#10;AI-generated content may be incorrect.">
            <a:extLst>
              <a:ext uri="{FF2B5EF4-FFF2-40B4-BE49-F238E27FC236}">
                <a16:creationId xmlns:a16="http://schemas.microsoft.com/office/drawing/2014/main" id="{15BE4FDA-9F49-4BB2-E8AD-C06FF20CCA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876" y="1411056"/>
            <a:ext cx="3459057" cy="22366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791752-CB3D-E8C2-F62E-6CBF78C13FF8}"/>
              </a:ext>
            </a:extLst>
          </p:cNvPr>
          <p:cNvSpPr txBox="1"/>
          <p:nvPr/>
        </p:nvSpPr>
        <p:spPr>
          <a:xfrm rot="5400000">
            <a:off x="8279188" y="3276641"/>
            <a:ext cx="6593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Background | </a:t>
            </a:r>
            <a:r>
              <a:rPr lang="en-GB" noProof="0" dirty="0" err="1">
                <a:solidFill>
                  <a:schemeClr val="bg1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Paclet</a:t>
            </a:r>
            <a:r>
              <a:rPr lang="en-GB" noProof="0" dirty="0">
                <a:solidFill>
                  <a:srgbClr val="5584B9"/>
                </a:solidFill>
                <a:latin typeface="Sanskrit Text" panose="02020503050405020304" pitchFamily="18" charset="0"/>
                <a:ea typeface="Sans Serif Collection" panose="020B0502040504020204" pitchFamily="34" charset="0"/>
                <a:cs typeface="Sanskrit Text" panose="02020503050405020304" pitchFamily="18" charset="0"/>
              </a:rPr>
              <a:t> | Examples | Outlook</a:t>
            </a:r>
          </a:p>
        </p:txBody>
      </p:sp>
    </p:spTree>
    <p:extLst>
      <p:ext uri="{BB962C8B-B14F-4D97-AF65-F5344CB8AC3E}">
        <p14:creationId xmlns:p14="http://schemas.microsoft.com/office/powerpoint/2010/main" val="42477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bldLvl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yColors2024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B2D3FA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39909</TotalTime>
  <Words>1621</Words>
  <Application>Microsoft Office PowerPoint</Application>
  <PresentationFormat>Widescreen</PresentationFormat>
  <Paragraphs>345</Paragraphs>
  <Slides>25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9" baseType="lpstr">
      <vt:lpstr>AdvOT483a8203</vt:lpstr>
      <vt:lpstr>Aptos</vt:lpstr>
      <vt:lpstr>Aptos Display</vt:lpstr>
      <vt:lpstr>Arial</vt:lpstr>
      <vt:lpstr>Calibri</vt:lpstr>
      <vt:lpstr>Cambria Math</vt:lpstr>
      <vt:lpstr>Courier New</vt:lpstr>
      <vt:lpstr>MS Shell Dlg 2</vt:lpstr>
      <vt:lpstr>Sanskrit Text</vt:lpstr>
      <vt:lpstr>Times New Roman</vt:lpstr>
      <vt:lpstr>Wingdings</vt:lpstr>
      <vt:lpstr>Wingdings 3</vt:lpstr>
      <vt:lpstr>Madison</vt:lpstr>
      <vt:lpstr>Custom Design</vt:lpstr>
      <vt:lpstr>PowerPoint Presentation</vt:lpstr>
      <vt:lpstr>PowerPoint Presentation</vt:lpstr>
      <vt:lpstr>Thermal potential → GW analytics </vt:lpstr>
      <vt:lpstr>Thermal potential → GW tool comparison</vt:lpstr>
      <vt:lpstr>Thermal potential → GW tool comparison</vt:lpstr>
      <vt:lpstr>PT2GWFinder schematics</vt:lpstr>
      <vt:lpstr>PT2GWFinder method</vt:lpstr>
      <vt:lpstr>PT2GWFinder method</vt:lpstr>
      <vt:lpstr>PT2GWFinder action refinement</vt:lpstr>
      <vt:lpstr>PT2GWFinder GWs</vt:lpstr>
      <vt:lpstr>PT2GWFinder GWs</vt:lpstr>
      <vt:lpstr>PT2GWFinder fully documented </vt:lpstr>
      <vt:lpstr>PowerPoint Presentation</vt:lpstr>
      <vt:lpstr>PowerPoint Presentation</vt:lpstr>
      <vt:lpstr>PowerPoint Presentation</vt:lpstr>
      <vt:lpstr>PowerPoint Presentation</vt:lpstr>
      <vt:lpstr>Dimensional Reduction An improved recipe for thermal EFTs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Finets</dc:creator>
  <cp:lastModifiedBy>Marco Finetti</cp:lastModifiedBy>
  <cp:revision>66</cp:revision>
  <cp:lastPrinted>2023-04-26T14:05:25Z</cp:lastPrinted>
  <dcterms:created xsi:type="dcterms:W3CDTF">2022-01-22T16:55:41Z</dcterms:created>
  <dcterms:modified xsi:type="dcterms:W3CDTF">2025-06-19T08:29:56Z</dcterms:modified>
</cp:coreProperties>
</file>