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776" r:id="rId3"/>
    <p:sldId id="664" r:id="rId4"/>
    <p:sldId id="538" r:id="rId5"/>
    <p:sldId id="828" r:id="rId6"/>
    <p:sldId id="827" r:id="rId7"/>
    <p:sldId id="858" r:id="rId8"/>
    <p:sldId id="857" r:id="rId9"/>
    <p:sldId id="863" r:id="rId10"/>
    <p:sldId id="861" r:id="rId11"/>
    <p:sldId id="862" r:id="rId12"/>
    <p:sldId id="831" r:id="rId13"/>
    <p:sldId id="832" r:id="rId14"/>
    <p:sldId id="847" r:id="rId15"/>
    <p:sldId id="881" r:id="rId16"/>
    <p:sldId id="886" r:id="rId17"/>
    <p:sldId id="866" r:id="rId18"/>
    <p:sldId id="867" r:id="rId19"/>
    <p:sldId id="813" r:id="rId20"/>
    <p:sldId id="837" r:id="rId21"/>
    <p:sldId id="869" r:id="rId22"/>
    <p:sldId id="882" r:id="rId23"/>
    <p:sldId id="871" r:id="rId24"/>
    <p:sldId id="872" r:id="rId25"/>
    <p:sldId id="885" r:id="rId26"/>
    <p:sldId id="883" r:id="rId27"/>
    <p:sldId id="884" r:id="rId28"/>
    <p:sldId id="874" r:id="rId29"/>
    <p:sldId id="845" r:id="rId30"/>
    <p:sldId id="864" r:id="rId31"/>
    <p:sldId id="865" r:id="rId32"/>
    <p:sldId id="834" r:id="rId33"/>
    <p:sldId id="833" r:id="rId34"/>
    <p:sldId id="810" r:id="rId35"/>
    <p:sldId id="823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y Talk" id="{92D5488F-9ED8-494C-8D65-9C0DFEE5E555}">
          <p14:sldIdLst>
            <p14:sldId id="256"/>
            <p14:sldId id="776"/>
            <p14:sldId id="664"/>
            <p14:sldId id="538"/>
            <p14:sldId id="828"/>
            <p14:sldId id="827"/>
            <p14:sldId id="858"/>
            <p14:sldId id="857"/>
            <p14:sldId id="863"/>
            <p14:sldId id="861"/>
            <p14:sldId id="862"/>
            <p14:sldId id="831"/>
            <p14:sldId id="832"/>
            <p14:sldId id="847"/>
            <p14:sldId id="881"/>
            <p14:sldId id="886"/>
            <p14:sldId id="866"/>
            <p14:sldId id="867"/>
            <p14:sldId id="813"/>
            <p14:sldId id="837"/>
            <p14:sldId id="869"/>
            <p14:sldId id="882"/>
            <p14:sldId id="871"/>
            <p14:sldId id="872"/>
            <p14:sldId id="885"/>
            <p14:sldId id="883"/>
            <p14:sldId id="884"/>
            <p14:sldId id="874"/>
            <p14:sldId id="845"/>
            <p14:sldId id="864"/>
            <p14:sldId id="865"/>
            <p14:sldId id="834"/>
            <p14:sldId id="833"/>
            <p14:sldId id="810"/>
            <p14:sldId id="8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E70000"/>
    <a:srgbClr val="F6F1BB"/>
    <a:srgbClr val="DEDAF6"/>
    <a:srgbClr val="EF646D"/>
    <a:srgbClr val="E45C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16" autoAdjust="0"/>
    <p:restoredTop sz="96327" autoAdjust="0"/>
  </p:normalViewPr>
  <p:slideViewPr>
    <p:cSldViewPr snapToGrid="0" snapToObjects="1">
      <p:cViewPr>
        <p:scale>
          <a:sx n="118" d="100"/>
          <a:sy n="118" d="100"/>
        </p:scale>
        <p:origin x="632" y="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61E7A-B2C6-6E40-A2B9-ACA266FC12A5}" type="datetime1">
              <a:rPr lang="en-US" smtClean="0"/>
              <a:t>7/28/22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2AFC7-231A-6646-8830-6937943DB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205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A9DD-4DA7-2D40-A3A3-CDCF4AEB9615}" type="datetime1">
              <a:rPr lang="en-US" smtClean="0"/>
              <a:t>7/28/22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58F2C-89F0-6A47-AF9E-28FD18179C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49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58F2C-89F0-6A47-AF9E-28FD18179C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5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58F2C-89F0-6A47-AF9E-28FD18179C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8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B29F-47EB-C04D-952F-AF796BDA755D}" type="datetime1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0682-A5EF-AD49-AEFE-8DC1DBD5CBBB}" type="datetime1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6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5A98-BCE2-1545-9C44-FFC4B8C8F3C8}" type="datetime1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864CF-E208-6F41-82DE-32E8EE7A7410}" type="datetime1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6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5540-1D62-A843-889A-7F241747C259}" type="datetime1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4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A97B-F2E9-1748-A425-C33B7C2BC110}" type="datetime1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4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99A21-B4E8-3843-840F-36F76338C14A}" type="datetime1">
              <a:rPr lang="en-US" smtClean="0"/>
              <a:t>7/28/22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5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1574-1AA7-8948-ACFA-5D7BD2D4B959}" type="datetime1">
              <a:rPr lang="en-US" smtClean="0"/>
              <a:t>7/28/22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3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D4C1A-07BE-0843-9DD9-FC42EA4AD4EE}" type="datetime1">
              <a:rPr lang="en-US" smtClean="0"/>
              <a:t>7/28/22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4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285A-C9F3-B544-9601-0DEE89E22C92}" type="datetime1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7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DBAC3-D4DB-FF42-9188-FE525B34E123}" type="datetime1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2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6331" y="64499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0D608-BD20-234E-A775-7A98D468B4CA}" type="datetime1">
              <a:rPr lang="en-US" smtClean="0"/>
              <a:t>7/28/22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45" y="645379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M. Strickland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0090" y="64549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97C6D-1E80-5F41-B412-FEA80B8493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583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jpeg"/><Relationship Id="rId7" Type="http://schemas.openxmlformats.org/officeDocument/2006/relationships/image" Target="../media/image32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Relationship Id="rId9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NULL"/><Relationship Id="rId3" Type="http://schemas.openxmlformats.org/officeDocument/2006/relationships/image" Target="../media/image36.emf"/><Relationship Id="rId7" Type="http://schemas.openxmlformats.org/officeDocument/2006/relationships/image" Target="../media/image39.emf"/><Relationship Id="rId12" Type="http://schemas.openxmlformats.org/officeDocument/2006/relationships/image" Target="NULL"/><Relationship Id="rId17" Type="http://schemas.openxmlformats.org/officeDocument/2006/relationships/image" Target="../media/image43.emf"/><Relationship Id="rId2" Type="http://schemas.openxmlformats.org/officeDocument/2006/relationships/image" Target="../media/image35.emf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11" Type="http://schemas.openxmlformats.org/officeDocument/2006/relationships/image" Target="NULL"/><Relationship Id="rId5" Type="http://schemas.openxmlformats.org/officeDocument/2006/relationships/image" Target="../media/image37.emf"/><Relationship Id="rId15" Type="http://schemas.openxmlformats.org/officeDocument/2006/relationships/image" Target="NULL"/><Relationship Id="rId10" Type="http://schemas.openxmlformats.org/officeDocument/2006/relationships/image" Target="../media/image42.emf"/><Relationship Id="rId4" Type="http://schemas.openxmlformats.org/officeDocument/2006/relationships/image" Target="../media/image310.png"/><Relationship Id="rId9" Type="http://schemas.openxmlformats.org/officeDocument/2006/relationships/image" Target="../media/image41.emf"/><Relationship Id="rId1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49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49.emf"/><Relationship Id="rId4" Type="http://schemas.openxmlformats.org/officeDocument/2006/relationships/image" Target="../media/image51.png"/><Relationship Id="rId9" Type="http://schemas.openxmlformats.org/officeDocument/2006/relationships/image" Target="../media/image5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6.png"/><Relationship Id="rId7" Type="http://schemas.openxmlformats.org/officeDocument/2006/relationships/image" Target="NUL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0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182" y="501594"/>
            <a:ext cx="7669580" cy="2311043"/>
          </a:xfrm>
        </p:spPr>
        <p:txBody>
          <a:bodyPr>
            <a:noAutofit/>
          </a:bodyPr>
          <a:lstStyle/>
          <a:p>
            <a:r>
              <a:rPr lang="en-US" sz="3600" dirty="0"/>
              <a:t>Heavy quarkonium dynamics at next-to-leading order in the binding energy over temperature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028" y="2932191"/>
            <a:ext cx="9143999" cy="85459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Michael Strickland</a:t>
            </a:r>
          </a:p>
          <a:p>
            <a:pPr>
              <a:lnSpc>
                <a:spcPct val="80000"/>
              </a:lnSpc>
            </a:pPr>
            <a:r>
              <a:rPr lang="en-US" sz="1600" dirty="0">
                <a:solidFill>
                  <a:srgbClr val="000000"/>
                </a:solidFill>
              </a:rPr>
              <a:t>Kent State University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Kent, OH USA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69" y="462178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XQCD 2022, Trondheim, Norway</a:t>
            </a:r>
          </a:p>
          <a:p>
            <a:pPr algn="ctr"/>
            <a:r>
              <a:rPr lang="en-US" dirty="0"/>
              <a:t>July 29, 2022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55A1FF-8A79-E44D-A655-F4CE2428FB78}"/>
              </a:ext>
            </a:extLst>
          </p:cNvPr>
          <p:cNvSpPr/>
          <p:nvPr/>
        </p:nvSpPr>
        <p:spPr>
          <a:xfrm>
            <a:off x="6684" y="4095837"/>
            <a:ext cx="9130632" cy="25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MS, A. Tiwari, A. </a:t>
            </a:r>
            <a:r>
              <a:rPr lang="en-US" sz="13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P. Vander Griend, 2205.10289, to appear in JHEP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DAC490-6515-B046-BBE0-D30D9847FC9A}"/>
              </a:ext>
            </a:extLst>
          </p:cNvPr>
          <p:cNvGrpSpPr/>
          <p:nvPr/>
        </p:nvGrpSpPr>
        <p:grpSpPr>
          <a:xfrm>
            <a:off x="109752" y="5618214"/>
            <a:ext cx="3081573" cy="1082379"/>
            <a:chOff x="900109" y="5881315"/>
            <a:chExt cx="3440138" cy="120832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BE2EA9-0D0B-9C45-82DC-1CA4883CAE3E}"/>
                </a:ext>
              </a:extLst>
            </p:cNvPr>
            <p:cNvSpPr/>
            <p:nvPr/>
          </p:nvSpPr>
          <p:spPr bwMode="auto">
            <a:xfrm>
              <a:off x="900109" y="5881315"/>
              <a:ext cx="3440138" cy="12083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87"/>
              <a:endParaRPr lang="en-US" sz="1300">
                <a:solidFill>
                  <a:srgbClr val="000000"/>
                </a:solidFill>
              </a:endParaRPr>
            </a:p>
          </p:txBody>
        </p:sp>
        <p:pic>
          <p:nvPicPr>
            <p:cNvPr id="21" name="Picture 20" descr="blueandgold.tif">
              <a:extLst>
                <a:ext uri="{FF2B5EF4-FFF2-40B4-BE49-F238E27FC236}">
                  <a16:creationId xmlns:a16="http://schemas.microsoft.com/office/drawing/2014/main" id="{205545A5-0867-B74D-82F1-47D75657E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816" y="6237556"/>
              <a:ext cx="2434364" cy="71408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594DBAA-5FE0-794A-B24B-622E20E7E5BD}"/>
              </a:ext>
            </a:extLst>
          </p:cNvPr>
          <p:cNvGrpSpPr/>
          <p:nvPr/>
        </p:nvGrpSpPr>
        <p:grpSpPr>
          <a:xfrm>
            <a:off x="4773376" y="6017018"/>
            <a:ext cx="928982" cy="763269"/>
            <a:chOff x="3994739" y="5801376"/>
            <a:chExt cx="1038799" cy="853497"/>
          </a:xfrm>
        </p:grpSpPr>
        <p:pic>
          <p:nvPicPr>
            <p:cNvPr id="1026" name="Picture 2" descr="Technical University of Munich - Wikipedia">
              <a:extLst>
                <a:ext uri="{FF2B5EF4-FFF2-40B4-BE49-F238E27FC236}">
                  <a16:creationId xmlns:a16="http://schemas.microsoft.com/office/drawing/2014/main" id="{46026861-590C-E24F-8147-D808E0DC4B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4739" y="5801376"/>
              <a:ext cx="996115" cy="518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D640341-8EBF-E243-848D-4D544C3BA12A}"/>
                </a:ext>
              </a:extLst>
            </p:cNvPr>
            <p:cNvSpPr/>
            <p:nvPr/>
          </p:nvSpPr>
          <p:spPr bwMode="auto">
            <a:xfrm>
              <a:off x="4037423" y="6320186"/>
              <a:ext cx="996115" cy="33468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3545"/>
              <a:r>
                <a:rPr lang="en-US" sz="1100" dirty="0">
                  <a:solidFill>
                    <a:schemeClr val="accent1">
                      <a:lumMod val="75000"/>
                    </a:schemeClr>
                  </a:solidFill>
                </a:rPr>
                <a:t>TUM Global</a:t>
              </a:r>
            </a:p>
          </p:txBody>
        </p:sp>
      </p:grpSp>
      <p:pic>
        <p:nvPicPr>
          <p:cNvPr id="16" name="Picture 15" descr="doelogo.png">
            <a:extLst>
              <a:ext uri="{FF2B5EF4-FFF2-40B4-BE49-F238E27FC236}">
                <a16:creationId xmlns:a16="http://schemas.microsoft.com/office/drawing/2014/main" id="{02019903-1D92-A341-849B-000446142B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507" y="6006955"/>
            <a:ext cx="1986662" cy="518810"/>
          </a:xfrm>
          <a:prstGeom prst="rect">
            <a:avLst/>
          </a:prstGeom>
        </p:spPr>
      </p:pic>
      <p:pic>
        <p:nvPicPr>
          <p:cNvPr id="7" name="Picture 2" descr="Branding | Ohio Supercomputer Center">
            <a:extLst>
              <a:ext uri="{FF2B5EF4-FFF2-40B4-BE49-F238E27FC236}">
                <a16:creationId xmlns:a16="http://schemas.microsoft.com/office/drawing/2014/main" id="{49917F49-5B8B-1245-9654-FDB481B7D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281" y="5581643"/>
            <a:ext cx="4846320" cy="161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083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5" y="35855"/>
            <a:ext cx="9044845" cy="1346378"/>
          </a:xfrm>
        </p:spPr>
        <p:txBody>
          <a:bodyPr>
            <a:normAutofit/>
          </a:bodyPr>
          <a:lstStyle/>
          <a:p>
            <a:r>
              <a:rPr lang="en-US" sz="4000" dirty="0"/>
              <a:t>NRQCD </a:t>
            </a:r>
            <a:r>
              <a:rPr lang="en-US" sz="4000" dirty="0">
                <a:sym typeface="Wingdings" pitchFamily="2" charset="2"/>
              </a:rPr>
              <a:t></a:t>
            </a:r>
            <a:r>
              <a:rPr lang="en-US" sz="4000" dirty="0"/>
              <a:t> Potential NRQCD (</a:t>
            </a:r>
            <a:r>
              <a:rPr lang="en-US" sz="4000" dirty="0" err="1"/>
              <a:t>pNRQCD</a:t>
            </a:r>
            <a:r>
              <a:rPr lang="en-US" sz="4000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FD5524-D557-D74C-9623-C6E49DD2C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94" y="2373720"/>
            <a:ext cx="886475" cy="747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85E6C1-DDE1-FD43-95F0-8FEAF33C8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897" y="3209025"/>
            <a:ext cx="879414" cy="7470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EBCE22-FB04-D848-9F30-F47E0286F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135" y="4279417"/>
            <a:ext cx="4405114" cy="2239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F54136-36E0-D643-8A9A-4A714BC06EEB}"/>
              </a:ext>
            </a:extLst>
          </p:cNvPr>
          <p:cNvSpPr txBox="1"/>
          <p:nvPr/>
        </p:nvSpPr>
        <p:spPr>
          <a:xfrm>
            <a:off x="404873" y="4303643"/>
            <a:ext cx="397433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Based on this Lagrangian, we can perform first-principles calculations.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Right figure shows diagrams contributing to singlet and octet </a:t>
            </a:r>
            <a:br>
              <a:rPr lang="en-US" dirty="0"/>
            </a:br>
            <a:r>
              <a:rPr lang="en-US" dirty="0"/>
              <a:t>self-energies.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These enter into the calculation of Lindblad/collapse/jump operators.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05457A-C34B-FD49-B75D-148D84749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569" y="1545802"/>
            <a:ext cx="7885269" cy="6152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2AEA45-8ABE-5747-B417-6A924AF65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0760" y="2623911"/>
            <a:ext cx="3571522" cy="3118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333467-C4BE-374D-B642-CDBE0A1586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8604" y="3382263"/>
            <a:ext cx="3489399" cy="4753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F52834-FBED-184D-AB1D-9597D5CD165F}"/>
              </a:ext>
            </a:extLst>
          </p:cNvPr>
          <p:cNvSpPr txBox="1"/>
          <p:nvPr/>
        </p:nvSpPr>
        <p:spPr>
          <a:xfrm>
            <a:off x="4569955" y="973115"/>
            <a:ext cx="40767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Pineda and Soto, ‘97; Brambilla, Pineda, Soto, and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‘99, ‘00, ‘03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BB5BB09-5835-6141-9D7E-31CBC2CFCF10}"/>
              </a:ext>
            </a:extLst>
          </p:cNvPr>
          <p:cNvGrpSpPr/>
          <p:nvPr/>
        </p:nvGrpSpPr>
        <p:grpSpPr>
          <a:xfrm>
            <a:off x="6784565" y="2457230"/>
            <a:ext cx="1737722" cy="1346378"/>
            <a:chOff x="6932849" y="2432516"/>
            <a:chExt cx="1737722" cy="134637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7DABEE1-A635-4B41-9754-93E3EBA8B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95990" y="2777835"/>
              <a:ext cx="1374132" cy="37250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E92F80B-321B-1B43-8BF2-3A7DA7F0A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95990" y="3265112"/>
              <a:ext cx="1195394" cy="406943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8D1284B-1D07-B440-833B-705E1A8BED4A}"/>
                </a:ext>
              </a:extLst>
            </p:cNvPr>
            <p:cNvSpPr/>
            <p:nvPr/>
          </p:nvSpPr>
          <p:spPr>
            <a:xfrm>
              <a:off x="6932849" y="2432516"/>
              <a:ext cx="1737722" cy="13463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C74E0BD-D80E-134F-A42A-A5CA1B02B08F}"/>
                </a:ext>
              </a:extLst>
            </p:cNvPr>
            <p:cNvSpPr txBox="1"/>
            <p:nvPr/>
          </p:nvSpPr>
          <p:spPr>
            <a:xfrm>
              <a:off x="6976804" y="2493749"/>
              <a:ext cx="16498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Singlet and octet potentials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99E12D-DE6C-2443-8DCC-FFE87E315DEC}"/>
              </a:ext>
            </a:extLst>
          </p:cNvPr>
          <p:cNvCxnSpPr>
            <a:cxnSpLocks/>
          </p:cNvCxnSpPr>
          <p:nvPr/>
        </p:nvCxnSpPr>
        <p:spPr>
          <a:xfrm>
            <a:off x="5004960" y="2765478"/>
            <a:ext cx="2528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E7F94F-02BC-324E-B69F-C17857C1A80A}"/>
              </a:ext>
            </a:extLst>
          </p:cNvPr>
          <p:cNvCxnSpPr>
            <a:cxnSpLocks/>
          </p:cNvCxnSpPr>
          <p:nvPr/>
        </p:nvCxnSpPr>
        <p:spPr>
          <a:xfrm>
            <a:off x="5004960" y="3634571"/>
            <a:ext cx="2528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62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855"/>
            <a:ext cx="8229600" cy="970596"/>
          </a:xfrm>
        </p:spPr>
        <p:txBody>
          <a:bodyPr>
            <a:noAutofit/>
          </a:bodyPr>
          <a:lstStyle/>
          <a:p>
            <a:r>
              <a:rPr lang="en-US" sz="4000" dirty="0"/>
              <a:t>OQS + </a:t>
            </a:r>
            <a:r>
              <a:rPr lang="en-US" sz="4000" dirty="0" err="1"/>
              <a:t>pNRQCD</a:t>
            </a:r>
            <a:r>
              <a:rPr lang="en-US" sz="4000" dirty="0"/>
              <a:t> </a:t>
            </a:r>
            <a:r>
              <a:rPr lang="en-US" sz="4000" dirty="0">
                <a:sym typeface="Wingdings" pitchFamily="2" charset="2"/>
              </a:rPr>
              <a:t> Lindblad equation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393DD-B880-2E4C-88BD-DF87A2702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755" y="3112399"/>
            <a:ext cx="8596489" cy="3498932"/>
          </a:xfrm>
        </p:spPr>
        <p:txBody>
          <a:bodyPr>
            <a:normAutofit/>
          </a:bodyPr>
          <a:lstStyle/>
          <a:p>
            <a:r>
              <a:rPr lang="en-US" sz="2000" dirty="0"/>
              <a:t>Separation of time scales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400"/>
              </a:spcAft>
            </a:pPr>
            <a:r>
              <a:rPr lang="en-US" sz="1600" dirty="0"/>
              <a:t>Medium relaxation time scale </a:t>
            </a:r>
            <a:br>
              <a:rPr lang="en-US" sz="1600" dirty="0"/>
            </a:br>
            <a:endParaRPr lang="en-US" sz="1600" dirty="0"/>
          </a:p>
          <a:p>
            <a:pPr lvl="1">
              <a:spcAft>
                <a:spcPts val="400"/>
              </a:spcAft>
            </a:pPr>
            <a:r>
              <a:rPr lang="en-US" sz="1600" dirty="0"/>
              <a:t>Intrinsic probe time scale</a:t>
            </a:r>
            <a:br>
              <a:rPr lang="en-US" sz="1600" dirty="0"/>
            </a:br>
            <a:endParaRPr lang="en-US" sz="1600" dirty="0"/>
          </a:p>
          <a:p>
            <a:pPr lvl="1">
              <a:spcAft>
                <a:spcPts val="400"/>
              </a:spcAft>
            </a:pPr>
            <a:r>
              <a:rPr lang="en-US" sz="1600" dirty="0"/>
              <a:t>Probe relaxation time scale</a:t>
            </a:r>
            <a:br>
              <a:rPr lang="en-US" sz="1600" dirty="0"/>
            </a:br>
            <a:r>
              <a:rPr lang="en-US" sz="1600" dirty="0"/>
              <a:t>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11</a:t>
            </a:fld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0CB780-CA6B-BE49-82D6-443335A993CF}"/>
              </a:ext>
            </a:extLst>
          </p:cNvPr>
          <p:cNvCxnSpPr>
            <a:cxnSpLocks/>
          </p:cNvCxnSpPr>
          <p:nvPr/>
        </p:nvCxnSpPr>
        <p:spPr>
          <a:xfrm>
            <a:off x="457200" y="5901950"/>
            <a:ext cx="149577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8E3CFD0-089B-914A-A8B7-ECFCE6A83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577" y="5618270"/>
            <a:ext cx="6505223" cy="56736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254913A-65D5-5441-9ECE-A8223663A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42" y="6056669"/>
            <a:ext cx="1131359" cy="16469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C6035BB-4087-4B44-AFCA-F8BF4F0116EF}"/>
              </a:ext>
            </a:extLst>
          </p:cNvPr>
          <p:cNvSpPr/>
          <p:nvPr/>
        </p:nvSpPr>
        <p:spPr>
          <a:xfrm>
            <a:off x="2088444" y="5513805"/>
            <a:ext cx="6781799" cy="76237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A25256B5-0EC3-AD43-8986-E2E8066156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1205" y="1060484"/>
                <a:ext cx="8699586" cy="2043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dirty="0"/>
                  <a:t>What are the relevant scales?</a:t>
                </a:r>
                <a:br>
                  <a:rPr lang="en-US" sz="2000" dirty="0"/>
                </a:br>
                <a:endParaRPr lang="en-US" sz="2000" dirty="0"/>
              </a:p>
              <a:p>
                <a:pPr lvl="1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Temperature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600" dirty="0"/>
              </a:p>
              <a:p>
                <a:pPr lvl="1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Bound state mass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600" dirty="0"/>
              </a:p>
              <a:p>
                <a:pPr lvl="1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Bound state size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~ 1/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600" dirty="0"/>
                  <a:t> (Bohr radius)</a:t>
                </a:r>
                <a:endParaRPr lang="en-US" sz="1600" baseline="-25000" dirty="0"/>
              </a:p>
              <a:p>
                <a:pPr lvl="1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Debye mass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i="1" baseline="-25000" dirty="0" err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pPr lvl="1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Binding energy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1600" i="1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A25256B5-0EC3-AD43-8986-E2E806615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205" y="1060484"/>
                <a:ext cx="8699586" cy="2043859"/>
              </a:xfrm>
              <a:prstGeom prst="rect">
                <a:avLst/>
              </a:prstGeom>
              <a:blipFill>
                <a:blip r:embed="rId4"/>
                <a:stretch>
                  <a:fillRect l="-583" t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18D0E9AC-E0D6-7145-A743-2154107E47C8}"/>
              </a:ext>
            </a:extLst>
          </p:cNvPr>
          <p:cNvGrpSpPr/>
          <p:nvPr/>
        </p:nvGrpSpPr>
        <p:grpSpPr>
          <a:xfrm>
            <a:off x="3963351" y="3689805"/>
            <a:ext cx="3852381" cy="1623336"/>
            <a:chOff x="3963351" y="3578592"/>
            <a:chExt cx="3852381" cy="162333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0E9928-1838-D340-8926-E0DB9F5EA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85929" y="4137130"/>
              <a:ext cx="1387850" cy="56736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F77DD53-05CC-AD42-9E4D-5CBF2E4DD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63351" y="4843401"/>
              <a:ext cx="1523049" cy="29289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263831-FAE5-614F-AB48-EF757DD6A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63351" y="3640223"/>
              <a:ext cx="2382503" cy="29361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FBE9FA-C92B-7946-BA97-DF7DEBEFF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71389" y="3578592"/>
              <a:ext cx="446658" cy="4379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15D5C0-B066-4243-8F08-6E9B8D416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35628" y="4176905"/>
              <a:ext cx="420735" cy="40455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7C48A50-67B7-EC40-8F71-F7BC7D84A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73704" y="4713393"/>
              <a:ext cx="2242028" cy="488535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06759EF-6929-F34C-9FC6-AE487810FD2B}"/>
              </a:ext>
            </a:extLst>
          </p:cNvPr>
          <p:cNvSpPr/>
          <p:nvPr/>
        </p:nvSpPr>
        <p:spPr>
          <a:xfrm>
            <a:off x="3790829" y="6243369"/>
            <a:ext cx="51498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J. Soto and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1612.07248, 1711.04515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92FD5B4-3DFE-584C-9552-E22277F6F0AD}"/>
                  </a:ext>
                </a:extLst>
              </p:cNvPr>
              <p:cNvSpPr txBox="1"/>
              <p:nvPr/>
            </p:nvSpPr>
            <p:spPr>
              <a:xfrm>
                <a:off x="8007255" y="4861865"/>
                <a:ext cx="8655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92FD5B4-3DFE-584C-9552-E22277F6F0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255" y="4861865"/>
                <a:ext cx="865558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1" name="Group 80">
            <a:extLst>
              <a:ext uri="{FF2B5EF4-FFF2-40B4-BE49-F238E27FC236}">
                <a16:creationId xmlns:a16="http://schemas.microsoft.com/office/drawing/2014/main" id="{55B92D70-DC47-B94F-8009-AD5FE278ABE8}"/>
              </a:ext>
            </a:extLst>
          </p:cNvPr>
          <p:cNvGrpSpPr/>
          <p:nvPr/>
        </p:nvGrpSpPr>
        <p:grpSpPr>
          <a:xfrm>
            <a:off x="4623054" y="1060485"/>
            <a:ext cx="4289293" cy="2297513"/>
            <a:chOff x="4450056" y="1048128"/>
            <a:chExt cx="4289293" cy="229751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09EDE4A-8F42-C846-9C5F-35ACB175C46C}"/>
                </a:ext>
              </a:extLst>
            </p:cNvPr>
            <p:cNvGrpSpPr/>
            <p:nvPr/>
          </p:nvGrpSpPr>
          <p:grpSpPr>
            <a:xfrm>
              <a:off x="4450056" y="1048128"/>
              <a:ext cx="4289293" cy="2297513"/>
              <a:chOff x="4563182" y="1048294"/>
              <a:chExt cx="4176169" cy="2236919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9F77B1DB-C213-344D-AFB3-3CF8A21B6663}"/>
                  </a:ext>
                </a:extLst>
              </p:cNvPr>
              <p:cNvSpPr/>
              <p:nvPr/>
            </p:nvSpPr>
            <p:spPr>
              <a:xfrm>
                <a:off x="5485999" y="1054385"/>
                <a:ext cx="2928952" cy="714262"/>
              </a:xfrm>
              <a:prstGeom prst="rect">
                <a:avLst/>
              </a:prstGeom>
              <a:solidFill>
                <a:schemeClr val="accent6">
                  <a:alpha val="24833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F3A35A8-F217-8344-A304-004EFBB85059}"/>
                  </a:ext>
                </a:extLst>
              </p:cNvPr>
              <p:cNvSpPr/>
              <p:nvPr/>
            </p:nvSpPr>
            <p:spPr>
              <a:xfrm>
                <a:off x="5485999" y="1786655"/>
                <a:ext cx="2928952" cy="598916"/>
              </a:xfrm>
              <a:prstGeom prst="rect">
                <a:avLst/>
              </a:prstGeom>
              <a:solidFill>
                <a:schemeClr val="accent1">
                  <a:lumMod val="75000"/>
                  <a:alpha val="24833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BF39FBD-555F-2F4D-AE6F-EF14022465A9}"/>
                  </a:ext>
                </a:extLst>
              </p:cNvPr>
              <p:cNvSpPr/>
              <p:nvPr/>
            </p:nvSpPr>
            <p:spPr>
              <a:xfrm>
                <a:off x="5485999" y="2383848"/>
                <a:ext cx="2928952" cy="901365"/>
              </a:xfrm>
              <a:prstGeom prst="rect">
                <a:avLst/>
              </a:prstGeom>
              <a:solidFill>
                <a:srgbClr val="00B050">
                  <a:alpha val="24833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72C5B425-2380-5D45-B49A-C0891F15B40A}"/>
                  </a:ext>
                </a:extLst>
              </p:cNvPr>
              <p:cNvGrpSpPr/>
              <p:nvPr/>
            </p:nvGrpSpPr>
            <p:grpSpPr>
              <a:xfrm>
                <a:off x="4563182" y="1048294"/>
                <a:ext cx="4176169" cy="2236918"/>
                <a:chOff x="4563182" y="1059414"/>
                <a:chExt cx="4615229" cy="2472096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BE02ACB-C758-A548-A091-A23527B0F41C}"/>
                    </a:ext>
                  </a:extLst>
                </p:cNvPr>
                <p:cNvSpPr txBox="1"/>
                <p:nvPr/>
              </p:nvSpPr>
              <p:spPr>
                <a:xfrm>
                  <a:off x="5329299" y="2607936"/>
                  <a:ext cx="2284177" cy="4081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non-perturbative matching</a:t>
                  </a:r>
                  <a:b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</a:br>
                  <a: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(long-range quarkonium)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9B8D8ED-309E-3B4A-94DC-4190B8E39087}"/>
                    </a:ext>
                  </a:extLst>
                </p:cNvPr>
                <p:cNvSpPr txBox="1"/>
                <p:nvPr/>
              </p:nvSpPr>
              <p:spPr>
                <a:xfrm>
                  <a:off x="6894234" y="2607936"/>
                  <a:ext cx="2284177" cy="4081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perturbative matching</a:t>
                  </a:r>
                  <a:b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</a:br>
                  <a:r>
                    <a:rPr lang="en-US" sz="9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(short-range quarkonium)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286F56F-84A6-0C48-B2C7-13B2343F2956}"/>
                    </a:ext>
                  </a:extLst>
                </p:cNvPr>
                <p:cNvSpPr txBox="1"/>
                <p:nvPr/>
              </p:nvSpPr>
              <p:spPr>
                <a:xfrm>
                  <a:off x="5329300" y="1551351"/>
                  <a:ext cx="2284177" cy="2551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perturbative matching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47DCECDF-9C9F-024C-B640-078285733F28}"/>
                    </a:ext>
                  </a:extLst>
                </p:cNvPr>
                <p:cNvGrpSpPr/>
                <p:nvPr/>
              </p:nvGrpSpPr>
              <p:grpSpPr>
                <a:xfrm>
                  <a:off x="4563182" y="1059414"/>
                  <a:ext cx="1123855" cy="2472096"/>
                  <a:chOff x="4722257" y="862583"/>
                  <a:chExt cx="1123855" cy="2472096"/>
                </a:xfrm>
              </p:grpSpPr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D98284DE-47E5-D047-B637-329805A88F40}"/>
                      </a:ext>
                    </a:extLst>
                  </p:cNvPr>
                  <p:cNvGrpSpPr/>
                  <p:nvPr/>
                </p:nvGrpSpPr>
                <p:grpSpPr>
                  <a:xfrm>
                    <a:off x="5645878" y="862583"/>
                    <a:ext cx="200234" cy="2472096"/>
                    <a:chOff x="5054485" y="775237"/>
                    <a:chExt cx="200234" cy="2472096"/>
                  </a:xfrm>
                </p:grpSpPr>
                <p:cxnSp>
                  <p:nvCxnSpPr>
                    <p:cNvPr id="14" name="Straight Arrow Connector 13">
                      <a:extLst>
                        <a:ext uri="{FF2B5EF4-FFF2-40B4-BE49-F238E27FC236}">
                          <a16:creationId xmlns:a16="http://schemas.microsoft.com/office/drawing/2014/main" id="{7798B3BC-CF33-654B-9038-C7E225DEAB3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63998" y="775237"/>
                      <a:ext cx="0" cy="247209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  <a:effectLst/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7231E06E-876F-674B-9E36-19AB005973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054485" y="1233376"/>
                      <a:ext cx="200234" cy="0"/>
                    </a:xfrm>
                    <a:prstGeom prst="line">
                      <a:avLst/>
                    </a:prstGeom>
                    <a:effectLst/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828E0685-3518-794C-836D-DF2EFD8499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054485" y="1963480"/>
                      <a:ext cx="200234" cy="0"/>
                    </a:xfrm>
                    <a:prstGeom prst="line">
                      <a:avLst/>
                    </a:prstGeom>
                    <a:effectLst/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C59ED677-73F1-B047-89A4-80A72C8812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054485" y="2661688"/>
                      <a:ext cx="200234" cy="0"/>
                    </a:xfrm>
                    <a:prstGeom prst="line">
                      <a:avLst/>
                    </a:prstGeom>
                    <a:effectLst/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E6B3CE90-F55D-7F4E-9741-296B3CFE3F0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237281" y="1152338"/>
                        <a:ext cx="357571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m:oMathPara>
                        </a14:m>
                        <a:endParaRPr lang="en-US" sz="1400" dirty="0"/>
                      </a:p>
                    </p:txBody>
                  </p:sp>
                </mc:Choice>
                <mc:Fallback xmlns="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E6B3CE90-F55D-7F4E-9741-296B3CFE3F0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237281" y="1152338"/>
                        <a:ext cx="357571" cy="307777"/>
                      </a:xfrm>
                      <a:prstGeom prst="rect">
                        <a:avLst/>
                      </a:prstGeom>
                      <a:blipFill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E4B4999F-D2DE-C340-9BCB-09486A5CBFD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22257" y="2592860"/>
                        <a:ext cx="87259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𝑚𝑣</m:t>
                                  </m:r>
                                </m:e>
                                <m:sup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 ~ 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oMath>
                          </m:oMathPara>
                        </a14:m>
                        <a:endParaRPr lang="en-US" sz="1400" dirty="0"/>
                      </a:p>
                    </p:txBody>
                  </p:sp>
                </mc:Choice>
                <mc:Fallback xmlns="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E4B4999F-D2DE-C340-9BCB-09486A5CBFD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722257" y="2592860"/>
                        <a:ext cx="872595" cy="307777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 b="-217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TextBox 32">
                        <a:extLst>
                          <a:ext uri="{FF2B5EF4-FFF2-40B4-BE49-F238E27FC236}">
                            <a16:creationId xmlns:a16="http://schemas.microsoft.com/office/drawing/2014/main" id="{7508C253-5C87-4E4C-87CB-8352B09622F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88581" y="1810072"/>
                        <a:ext cx="827537" cy="49564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  <m:t>𝑚𝑣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 ~</m:t>
                              </m:r>
                              <m:f>
                                <m:f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en-US" sz="1400" dirty="0"/>
                      </a:p>
                    </p:txBody>
                  </p:sp>
                </mc:Choice>
                <mc:Fallback xmlns="">
                  <p:sp>
                    <p:nvSpPr>
                      <p:cNvPr id="33" name="TextBox 32">
                        <a:extLst>
                          <a:ext uri="{FF2B5EF4-FFF2-40B4-BE49-F238E27FC236}">
                            <a16:creationId xmlns:a16="http://schemas.microsoft.com/office/drawing/2014/main" id="{7508C253-5C87-4E4C-87CB-8352B09622F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788581" y="1810072"/>
                        <a:ext cx="827537" cy="495649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b="-526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EC86B1A-D1B5-064F-8939-30F27732496A}"/>
                    </a:ext>
                  </a:extLst>
                </p:cNvPr>
                <p:cNvSpPr txBox="1"/>
                <p:nvPr/>
              </p:nvSpPr>
              <p:spPr>
                <a:xfrm>
                  <a:off x="6298579" y="1093458"/>
                  <a:ext cx="1860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QCD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C065C3F1-C312-AD4F-960B-CAF16DC210F7}"/>
                    </a:ext>
                  </a:extLst>
                </p:cNvPr>
                <p:cNvSpPr txBox="1"/>
                <p:nvPr/>
              </p:nvSpPr>
              <p:spPr>
                <a:xfrm>
                  <a:off x="6290426" y="2010936"/>
                  <a:ext cx="1860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NRQCD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745FBC9-4923-2E4E-9AAD-F107FC859EDF}"/>
                    </a:ext>
                  </a:extLst>
                </p:cNvPr>
                <p:cNvSpPr txBox="1"/>
                <p:nvPr/>
              </p:nvSpPr>
              <p:spPr>
                <a:xfrm>
                  <a:off x="6290426" y="3057054"/>
                  <a:ext cx="18600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err="1"/>
                    <a:t>pNRQCD</a:t>
                  </a:r>
                  <a:endParaRPr lang="en-US" sz="2000" b="1" dirty="0"/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28CCDD44-E178-2449-A385-E42EF266C2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45105" y="1508819"/>
                  <a:ext cx="0" cy="543261"/>
                </a:xfrm>
                <a:prstGeom prst="straightConnector1">
                  <a:avLst/>
                </a:prstGeom>
                <a:ln w="12700">
                  <a:tailEnd type="triangle"/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5EAA8C7A-B893-EA4E-A2AF-1822C5662636}"/>
                    </a:ext>
                  </a:extLst>
                </p:cNvPr>
                <p:cNvCxnSpPr>
                  <a:cxnSpLocks/>
                  <a:endCxn id="44" idx="0"/>
                </p:cNvCxnSpPr>
                <p:nvPr/>
              </p:nvCxnSpPr>
              <p:spPr>
                <a:xfrm>
                  <a:off x="7215194" y="2411046"/>
                  <a:ext cx="5235" cy="646008"/>
                </a:xfrm>
                <a:prstGeom prst="straightConnector1">
                  <a:avLst/>
                </a:prstGeom>
                <a:ln w="12700">
                  <a:tailEnd type="triangle"/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EE71739A-2E01-0D46-AAB7-65E78BDDEF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817319" y="2387085"/>
                      <a:ext cx="34496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oMath>
                        </m:oMathPara>
                      </a14:m>
                      <a:endParaRPr lang="en-US" sz="1200" dirty="0"/>
                    </a:p>
                  </p:txBody>
                </p:sp>
              </mc:Choice>
              <mc:Fallback xmlns=""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EE71739A-2E01-0D46-AAB7-65E78BDDEFF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817319" y="2387085"/>
                      <a:ext cx="344966" cy="276999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A7979FA7-0EBC-2D4D-B201-AECEA297F4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843463" y="1732663"/>
                      <a:ext cx="30899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oMath>
                        </m:oMathPara>
                      </a14:m>
                      <a:endParaRPr lang="en-US" sz="1200" dirty="0"/>
                    </a:p>
                  </p:txBody>
                </p:sp>
              </mc:Choice>
              <mc:Fallback xmlns="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A7979FA7-0EBC-2D4D-B201-AECEA297F4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843463" y="1732663"/>
                      <a:ext cx="308995" cy="276999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DEFD2F38-AA13-AC4F-988E-5C3F45DE1D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151" y="2401872"/>
                <a:ext cx="2929746" cy="1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87069B63-C68C-4A40-BB1F-D36F79F11E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0228" y="1802233"/>
              <a:ext cx="3009108" cy="1"/>
            </a:xfrm>
            <a:prstGeom prst="line">
              <a:avLst/>
            </a:prstGeom>
            <a:ln>
              <a:prstDash val="sys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C49EBCBD-7453-4744-94F3-A3B75CC8759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56715" y="5561901"/>
            <a:ext cx="1658411" cy="19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087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311483-BF7B-7849-80BC-CF2A6A318AD5}"/>
              </a:ext>
            </a:extLst>
          </p:cNvPr>
          <p:cNvGrpSpPr/>
          <p:nvPr/>
        </p:nvGrpSpPr>
        <p:grpSpPr>
          <a:xfrm>
            <a:off x="480644" y="1038221"/>
            <a:ext cx="8182712" cy="919856"/>
            <a:chOff x="2088444" y="5204178"/>
            <a:chExt cx="6781799" cy="76237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E3CFD0-089B-914A-A8B7-ECFCE6A83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1577" y="5308643"/>
              <a:ext cx="6505223" cy="567361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C6035BB-4087-4B44-AFCA-F8BF4F0116EF}"/>
                </a:ext>
              </a:extLst>
            </p:cNvPr>
            <p:cNvSpPr/>
            <p:nvPr/>
          </p:nvSpPr>
          <p:spPr>
            <a:xfrm>
              <a:off x="2088444" y="5204178"/>
              <a:ext cx="6781799" cy="7623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EA05C0AC-9E05-3242-9DD5-4107F0B75A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2151127"/>
                <a:ext cx="8229600" cy="2723724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000" baseline="-25000" dirty="0"/>
                  <a:t>probe</a:t>
                </a:r>
                <a:r>
                  <a:rPr lang="en-US" sz="2000" dirty="0"/>
                  <a:t> is Hermitian (includes singlet and octet states)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2000" dirty="0"/>
                  <a:t>C</a:t>
                </a:r>
                <a:r>
                  <a:rPr lang="en-US" sz="2000" baseline="-25000" dirty="0"/>
                  <a:t>n</a:t>
                </a:r>
                <a:r>
                  <a:rPr lang="en-US" sz="2000" dirty="0"/>
                  <a:t> are the </a:t>
                </a:r>
                <a:r>
                  <a:rPr lang="en-US" sz="2000" b="1" dirty="0"/>
                  <a:t>collapse (or jump) operators </a:t>
                </a:r>
                <a:r>
                  <a:rPr lang="en-US" sz="2000" dirty="0"/>
                  <a:t>(connect different internal states)</a:t>
                </a:r>
                <a:endParaRPr lang="en-US" sz="2000" b="1" dirty="0"/>
              </a:p>
              <a:p>
                <a:pPr>
                  <a:spcAft>
                    <a:spcPts val="800"/>
                  </a:spcAft>
                </a:pPr>
                <a:r>
                  <a:rPr lang="en-US" sz="2000" dirty="0"/>
                  <a:t>Partial and </a:t>
                </a:r>
                <a:r>
                  <a:rPr lang="en-US" sz="2000" b="1" dirty="0"/>
                  <a:t>total decay width operators </a:t>
                </a:r>
                <a:r>
                  <a:rPr lang="en-US" sz="2000" dirty="0"/>
                  <a:t>are</a:t>
                </a:r>
              </a:p>
              <a:p>
                <a:pPr>
                  <a:spcAft>
                    <a:spcPts val="800"/>
                  </a:spcAft>
                </a:pPr>
                <a:endParaRPr lang="en-US" sz="2000" dirty="0"/>
              </a:p>
              <a:p>
                <a:pPr>
                  <a:spcAft>
                    <a:spcPts val="800"/>
                  </a:spcAft>
                </a:pPr>
                <a:r>
                  <a:rPr lang="en-US" sz="2000" dirty="0"/>
                  <a:t>Can reorganize Lindblad equation by defining  </a:t>
                </a:r>
                <a:r>
                  <a:rPr lang="en-US" sz="2000" baseline="-25000" dirty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EA05C0AC-9E05-3242-9DD5-4107F0B75A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151127"/>
                <a:ext cx="8229600" cy="2723724"/>
              </a:xfrm>
              <a:blipFill>
                <a:blip r:embed="rId3"/>
                <a:stretch>
                  <a:fillRect l="-617" t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01780B1-704B-FE4A-83CF-2909A0796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48" y="3512991"/>
            <a:ext cx="1381644" cy="4355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122D3A-14B7-A443-A8EF-951C9F43E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690" y="3523899"/>
            <a:ext cx="1365699" cy="435518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C63B4B1-E6CB-654F-AED3-7ACE1719C4F0}"/>
              </a:ext>
            </a:extLst>
          </p:cNvPr>
          <p:cNvCxnSpPr>
            <a:cxnSpLocks/>
          </p:cNvCxnSpPr>
          <p:nvPr/>
        </p:nvCxnSpPr>
        <p:spPr>
          <a:xfrm flipV="1">
            <a:off x="480644" y="5845466"/>
            <a:ext cx="682052" cy="5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42C9C9EF-E18D-6C4E-A734-43B593FD803A}"/>
              </a:ext>
            </a:extLst>
          </p:cNvPr>
          <p:cNvGrpSpPr/>
          <p:nvPr/>
        </p:nvGrpSpPr>
        <p:grpSpPr>
          <a:xfrm>
            <a:off x="1398848" y="5422698"/>
            <a:ext cx="6481216" cy="919856"/>
            <a:chOff x="2158696" y="5575703"/>
            <a:chExt cx="6481216" cy="9198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5118D3B-AB2F-3A40-8277-EBE539EF3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3778" y="5704916"/>
              <a:ext cx="6118241" cy="66143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ED9BCA-4184-5D4A-9323-5E2C37FD6D64}"/>
                </a:ext>
              </a:extLst>
            </p:cNvPr>
            <p:cNvSpPr/>
            <p:nvPr/>
          </p:nvSpPr>
          <p:spPr>
            <a:xfrm>
              <a:off x="2158696" y="5575703"/>
              <a:ext cx="6481216" cy="9198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956BD7D-D006-E546-9658-FD3680FA41A4}"/>
              </a:ext>
            </a:extLst>
          </p:cNvPr>
          <p:cNvSpPr txBox="1"/>
          <p:nvPr/>
        </p:nvSpPr>
        <p:spPr>
          <a:xfrm>
            <a:off x="3784675" y="4676825"/>
            <a:ext cx="424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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Non-Hermitian effective Hamiltonian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B08219-BF7F-0A44-983E-9EEFBF14BC7E}"/>
              </a:ext>
            </a:extLst>
          </p:cNvPr>
          <p:cNvGrpSpPr/>
          <p:nvPr/>
        </p:nvGrpSpPr>
        <p:grpSpPr>
          <a:xfrm>
            <a:off x="1424628" y="4561572"/>
            <a:ext cx="2239001" cy="683095"/>
            <a:chOff x="2215523" y="4816012"/>
            <a:chExt cx="2239001" cy="68309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E422CA6-999B-D144-ABD3-6C9600309FC3}"/>
                </a:ext>
              </a:extLst>
            </p:cNvPr>
            <p:cNvSpPr/>
            <p:nvPr/>
          </p:nvSpPr>
          <p:spPr>
            <a:xfrm>
              <a:off x="2215523" y="4816012"/>
              <a:ext cx="2239001" cy="683095"/>
            </a:xfrm>
            <a:prstGeom prst="rect">
              <a:avLst/>
            </a:prstGeom>
            <a:solidFill>
              <a:srgbClr val="FF0000">
                <a:alpha val="11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70C0"/>
                </a:solidFill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3FEF32B-F3DF-FA4E-8116-1DF9F4070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23778" y="4908567"/>
              <a:ext cx="2007074" cy="495363"/>
            </a:xfrm>
            <a:prstGeom prst="rect">
              <a:avLst/>
            </a:prstGeom>
          </p:spPr>
        </p:pic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37CA0E3C-AE24-9A40-A918-F792F1D35E8A}"/>
              </a:ext>
            </a:extLst>
          </p:cNvPr>
          <p:cNvSpPr txBox="1">
            <a:spLocks/>
          </p:cNvSpPr>
          <p:nvPr/>
        </p:nvSpPr>
        <p:spPr>
          <a:xfrm>
            <a:off x="0" y="35855"/>
            <a:ext cx="9093690" cy="970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OQS + </a:t>
            </a:r>
            <a:r>
              <a:rPr lang="en-US" sz="4000" dirty="0" err="1"/>
              <a:t>pNRQCD</a:t>
            </a:r>
            <a:r>
              <a:rPr lang="en-US" sz="4000" dirty="0"/>
              <a:t> – Lindblad reorganization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9380D1-B5BC-994C-93F6-D6572F101753}"/>
              </a:ext>
            </a:extLst>
          </p:cNvPr>
          <p:cNvSpPr/>
          <p:nvPr/>
        </p:nvSpPr>
        <p:spPr>
          <a:xfrm>
            <a:off x="1739155" y="1228116"/>
            <a:ext cx="2034503" cy="489827"/>
          </a:xfrm>
          <a:prstGeom prst="rect">
            <a:avLst/>
          </a:prstGeom>
          <a:solidFill>
            <a:srgbClr val="C0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5958E0-B136-C842-A591-B8B5C524A50B}"/>
              </a:ext>
            </a:extLst>
          </p:cNvPr>
          <p:cNvSpPr/>
          <p:nvPr/>
        </p:nvSpPr>
        <p:spPr>
          <a:xfrm>
            <a:off x="6133049" y="1138078"/>
            <a:ext cx="2173669" cy="684560"/>
          </a:xfrm>
          <a:prstGeom prst="rect">
            <a:avLst/>
          </a:prstGeom>
          <a:solidFill>
            <a:srgbClr val="C0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FC129C-01F5-8C4D-A4D9-6986DEAE1673}"/>
              </a:ext>
            </a:extLst>
          </p:cNvPr>
          <p:cNvSpPr/>
          <p:nvPr/>
        </p:nvSpPr>
        <p:spPr>
          <a:xfrm>
            <a:off x="2708130" y="5592259"/>
            <a:ext cx="2917418" cy="489827"/>
          </a:xfrm>
          <a:prstGeom prst="rect">
            <a:avLst/>
          </a:prstGeom>
          <a:solidFill>
            <a:srgbClr val="C0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43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55"/>
            <a:ext cx="9144000" cy="871458"/>
          </a:xfrm>
        </p:spPr>
        <p:txBody>
          <a:bodyPr>
            <a:normAutofit/>
          </a:bodyPr>
          <a:lstStyle/>
          <a:p>
            <a:r>
              <a:rPr lang="en-US" sz="3000" dirty="0"/>
              <a:t>LO OQS + </a:t>
            </a:r>
            <a:r>
              <a:rPr lang="en-US" sz="3000" dirty="0" err="1"/>
              <a:t>pNRQCD</a:t>
            </a:r>
            <a:r>
              <a:rPr lang="en-US" sz="3000" dirty="0"/>
              <a:t> Hamiltonian and collapse operators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13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2C9C9EF-E18D-6C4E-A734-43B593FD803A}"/>
              </a:ext>
            </a:extLst>
          </p:cNvPr>
          <p:cNvGrpSpPr/>
          <p:nvPr/>
        </p:nvGrpSpPr>
        <p:grpSpPr>
          <a:xfrm>
            <a:off x="1139252" y="1006451"/>
            <a:ext cx="6481216" cy="919856"/>
            <a:chOff x="2158696" y="5575703"/>
            <a:chExt cx="6481216" cy="9198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5118D3B-AB2F-3A40-8277-EBE539EF3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3778" y="5704916"/>
              <a:ext cx="6118241" cy="66143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ED9BCA-4184-5D4A-9323-5E2C37FD6D64}"/>
                </a:ext>
              </a:extLst>
            </p:cNvPr>
            <p:cNvSpPr/>
            <p:nvPr/>
          </p:nvSpPr>
          <p:spPr>
            <a:xfrm>
              <a:off x="2158696" y="5575703"/>
              <a:ext cx="6481216" cy="9198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2697044-2D70-C745-BF55-FD2A9E77D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54" y="3583883"/>
            <a:ext cx="3109189" cy="15131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892650F-5D83-F548-9538-27050D527312}"/>
              </a:ext>
            </a:extLst>
          </p:cNvPr>
          <p:cNvSpPr txBox="1"/>
          <p:nvPr/>
        </p:nvSpPr>
        <p:spPr>
          <a:xfrm>
            <a:off x="555854" y="5253470"/>
            <a:ext cx="297839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Six collapse operators cover</a:t>
            </a: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singlet </a:t>
            </a:r>
            <a:r>
              <a:rPr lang="en-US" dirty="0">
                <a:sym typeface="Wingdings" pitchFamily="2" charset="2"/>
              </a:rPr>
              <a:t> octet,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octet  singlet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octet  octet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1174AA5-16BF-7E4B-9CB0-46EBEFDC25D0}"/>
              </a:ext>
            </a:extLst>
          </p:cNvPr>
          <p:cNvGrpSpPr/>
          <p:nvPr/>
        </p:nvGrpSpPr>
        <p:grpSpPr>
          <a:xfrm>
            <a:off x="814231" y="2206780"/>
            <a:ext cx="2190878" cy="1225406"/>
            <a:chOff x="814231" y="2206780"/>
            <a:chExt cx="2190878" cy="122540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ECC693-0AF0-C948-B5A1-9670CFEC9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4231" y="2206780"/>
              <a:ext cx="1989633" cy="1186799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1E54F10-568F-214C-8FA4-751CAD190861}"/>
                </a:ext>
              </a:extLst>
            </p:cNvPr>
            <p:cNvSpPr/>
            <p:nvPr/>
          </p:nvSpPr>
          <p:spPr>
            <a:xfrm>
              <a:off x="814231" y="2272682"/>
              <a:ext cx="2190878" cy="1159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AFA6A0-227F-C342-9D4E-EA1093F78599}"/>
              </a:ext>
            </a:extLst>
          </p:cNvPr>
          <p:cNvGrpSpPr/>
          <p:nvPr/>
        </p:nvGrpSpPr>
        <p:grpSpPr>
          <a:xfrm>
            <a:off x="4308549" y="2234075"/>
            <a:ext cx="4276651" cy="1159504"/>
            <a:chOff x="4098686" y="2317151"/>
            <a:chExt cx="4276651" cy="115950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4C7A43F-873E-9B44-9778-EE7EDE78F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91557" y="2462396"/>
              <a:ext cx="3561124" cy="895428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75FF49A-FB0E-BB4C-80CA-A8DD4D7E8DEE}"/>
                </a:ext>
              </a:extLst>
            </p:cNvPr>
            <p:cNvSpPr/>
            <p:nvPr/>
          </p:nvSpPr>
          <p:spPr>
            <a:xfrm>
              <a:off x="4098686" y="2317151"/>
              <a:ext cx="4276651" cy="1159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43020716-333F-6C44-8127-84FBE1C914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550" y="3544312"/>
            <a:ext cx="2906337" cy="113297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AC17C15-BF0F-2C43-97F4-A9807835D6C0}"/>
              </a:ext>
            </a:extLst>
          </p:cNvPr>
          <p:cNvSpPr/>
          <p:nvPr/>
        </p:nvSpPr>
        <p:spPr>
          <a:xfrm>
            <a:off x="4308550" y="3548261"/>
            <a:ext cx="2982374" cy="115950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71B7C6C-A6D3-5643-BBA6-2E3F51BF4E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1035" y="4931694"/>
            <a:ext cx="3880896" cy="68450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7B89FE7-A159-B743-AAA9-C8527938B6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9860" y="5722336"/>
            <a:ext cx="3850338" cy="62338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F3F099A-EA6E-1340-BD6A-DA954262547D}"/>
              </a:ext>
            </a:extLst>
          </p:cNvPr>
          <p:cNvSpPr/>
          <p:nvPr/>
        </p:nvSpPr>
        <p:spPr>
          <a:xfrm>
            <a:off x="4270530" y="4931694"/>
            <a:ext cx="4039989" cy="15131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931487-E2FE-3E47-A3C3-316003D34F5D}"/>
              </a:ext>
            </a:extLst>
          </p:cNvPr>
          <p:cNvSpPr txBox="1"/>
          <p:nvPr/>
        </p:nvSpPr>
        <p:spPr>
          <a:xfrm>
            <a:off x="4379860" y="660195"/>
            <a:ext cx="4543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J. Soto and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1612.07248, 1711.04515 </a:t>
            </a:r>
          </a:p>
          <a:p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5F93BB-C505-8A4D-B559-9B5CF4B910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8298" y="2675936"/>
            <a:ext cx="681498" cy="2409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E601B06-8971-6442-A879-DB03764E39C9}"/>
              </a:ext>
            </a:extLst>
          </p:cNvPr>
          <p:cNvSpPr/>
          <p:nvPr/>
        </p:nvSpPr>
        <p:spPr>
          <a:xfrm>
            <a:off x="6594377" y="2356136"/>
            <a:ext cx="1894294" cy="895427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ACE92A-E874-DE48-87E4-3586D6AE5D1A}"/>
              </a:ext>
            </a:extLst>
          </p:cNvPr>
          <p:cNvSpPr txBox="1"/>
          <p:nvPr/>
        </p:nvSpPr>
        <p:spPr>
          <a:xfrm>
            <a:off x="7108876" y="3175696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mass shift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4DD298A-2E0F-6F4C-AE03-9FCB8775CE1B}"/>
              </a:ext>
            </a:extLst>
          </p:cNvPr>
          <p:cNvSpPr/>
          <p:nvPr/>
        </p:nvSpPr>
        <p:spPr>
          <a:xfrm>
            <a:off x="4901419" y="3636961"/>
            <a:ext cx="2313467" cy="1014204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606F1D-D1C0-3847-A23A-B3F6B497038B}"/>
              </a:ext>
            </a:extLst>
          </p:cNvPr>
          <p:cNvSpPr txBox="1"/>
          <p:nvPr/>
        </p:nvSpPr>
        <p:spPr>
          <a:xfrm>
            <a:off x="7422574" y="3771338"/>
            <a:ext cx="1441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 width </a:t>
            </a:r>
            <a:r>
              <a:rPr lang="en-US" sz="1200" dirty="0">
                <a:sym typeface="Wingdings" pitchFamily="2" charset="2"/>
              </a:rPr>
              <a:t> </a:t>
            </a:r>
            <a:r>
              <a:rPr lang="en-US" sz="1200" dirty="0" err="1">
                <a:sym typeface="Wingdings" pitchFamily="2" charset="2"/>
              </a:rPr>
              <a:t>Im</a:t>
            </a:r>
            <a:r>
              <a:rPr lang="en-US" sz="1200" dirty="0">
                <a:sym typeface="Wingdings" pitchFamily="2" charset="2"/>
              </a:rPr>
              <a:t>[V]</a:t>
            </a:r>
            <a:endParaRPr lang="en-US" sz="12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F5E19C2-7408-BE4D-9135-05507DDB22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2575" y="4093607"/>
            <a:ext cx="1441933" cy="3558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D5551C8-7FB0-1A5D-3809-EA73441F0726}"/>
              </a:ext>
            </a:extLst>
          </p:cNvPr>
          <p:cNvSpPr/>
          <p:nvPr/>
        </p:nvSpPr>
        <p:spPr>
          <a:xfrm>
            <a:off x="4321250" y="4978106"/>
            <a:ext cx="3921648" cy="659601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1F35F6-0301-7353-6509-CFC1E80486F8}"/>
              </a:ext>
            </a:extLst>
          </p:cNvPr>
          <p:cNvSpPr/>
          <p:nvPr/>
        </p:nvSpPr>
        <p:spPr>
          <a:xfrm>
            <a:off x="4331035" y="5701085"/>
            <a:ext cx="3921648" cy="659601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24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14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2C9C9EF-E18D-6C4E-A734-43B593FD803A}"/>
              </a:ext>
            </a:extLst>
          </p:cNvPr>
          <p:cNvGrpSpPr/>
          <p:nvPr/>
        </p:nvGrpSpPr>
        <p:grpSpPr>
          <a:xfrm>
            <a:off x="1139252" y="1006451"/>
            <a:ext cx="6481216" cy="919856"/>
            <a:chOff x="2158696" y="5575703"/>
            <a:chExt cx="6481216" cy="9198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5118D3B-AB2F-3A40-8277-EBE539EF3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3778" y="5704916"/>
              <a:ext cx="6118241" cy="66143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ED9BCA-4184-5D4A-9323-5E2C37FD6D64}"/>
                </a:ext>
              </a:extLst>
            </p:cNvPr>
            <p:cNvSpPr/>
            <p:nvPr/>
          </p:nvSpPr>
          <p:spPr>
            <a:xfrm>
              <a:off x="2158696" y="5575703"/>
              <a:ext cx="6481216" cy="9198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2697044-2D70-C745-BF55-FD2A9E77D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54" y="3583883"/>
            <a:ext cx="3109189" cy="15131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892650F-5D83-F548-9538-27050D527312}"/>
              </a:ext>
            </a:extLst>
          </p:cNvPr>
          <p:cNvSpPr txBox="1"/>
          <p:nvPr/>
        </p:nvSpPr>
        <p:spPr>
          <a:xfrm>
            <a:off x="555854" y="5253470"/>
            <a:ext cx="297839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Six collapse operators cover</a:t>
            </a: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singlet </a:t>
            </a:r>
            <a:r>
              <a:rPr lang="en-US" dirty="0">
                <a:sym typeface="Wingdings" pitchFamily="2" charset="2"/>
              </a:rPr>
              <a:t> octet,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octet  singlet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octet  octet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1174AA5-16BF-7E4B-9CB0-46EBEFDC25D0}"/>
              </a:ext>
            </a:extLst>
          </p:cNvPr>
          <p:cNvGrpSpPr/>
          <p:nvPr/>
        </p:nvGrpSpPr>
        <p:grpSpPr>
          <a:xfrm>
            <a:off x="814231" y="2206780"/>
            <a:ext cx="2190878" cy="1225406"/>
            <a:chOff x="814231" y="2206780"/>
            <a:chExt cx="2190878" cy="122540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ECC693-0AF0-C948-B5A1-9670CFEC9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4231" y="2206780"/>
              <a:ext cx="1989633" cy="1186799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1E54F10-568F-214C-8FA4-751CAD190861}"/>
                </a:ext>
              </a:extLst>
            </p:cNvPr>
            <p:cNvSpPr/>
            <p:nvPr/>
          </p:nvSpPr>
          <p:spPr>
            <a:xfrm>
              <a:off x="814231" y="2272682"/>
              <a:ext cx="2190878" cy="1159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5E741BD-FDFF-B141-8E0C-9146AEA53E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174390"/>
            <a:ext cx="3336488" cy="427940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BE717B-0E6D-AF49-BBB3-DC597F56DA36}"/>
              </a:ext>
            </a:extLst>
          </p:cNvPr>
          <p:cNvSpPr txBox="1"/>
          <p:nvPr/>
        </p:nvSpPr>
        <p:spPr>
          <a:xfrm>
            <a:off x="4379860" y="660195"/>
            <a:ext cx="4543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J. Soto and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1612.07248, 1711.04515 </a:t>
            </a:r>
          </a:p>
          <a:p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C053DDC-96E2-A749-AB22-B81A30AC7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55"/>
            <a:ext cx="9144000" cy="871458"/>
          </a:xfrm>
        </p:spPr>
        <p:txBody>
          <a:bodyPr>
            <a:normAutofit/>
          </a:bodyPr>
          <a:lstStyle/>
          <a:p>
            <a:r>
              <a:rPr lang="en-US" sz="3000" dirty="0"/>
              <a:t>LO OQS + </a:t>
            </a:r>
            <a:r>
              <a:rPr lang="en-US" sz="3000" dirty="0" err="1"/>
              <a:t>pNRQCD</a:t>
            </a:r>
            <a:r>
              <a:rPr lang="en-US" sz="3000" dirty="0"/>
              <a:t> Hamiltonian and collapse operators</a:t>
            </a:r>
          </a:p>
        </p:txBody>
      </p:sp>
    </p:spTree>
    <p:extLst>
      <p:ext uri="{BB962C8B-B14F-4D97-AF65-F5344CB8AC3E}">
        <p14:creationId xmlns:p14="http://schemas.microsoft.com/office/powerpoint/2010/main" val="307521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6A7E1-49CA-F747-AB5C-3CDB175BF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3"/>
            <a:ext cx="8229600" cy="1143000"/>
          </a:xfrm>
        </p:spPr>
        <p:txBody>
          <a:bodyPr/>
          <a:lstStyle/>
          <a:p>
            <a:r>
              <a:rPr lang="en-US" dirty="0"/>
              <a:t>Going beyond leading order in E/T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D90D8-F7A1-564D-AFA0-453F7F02D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12325-778D-8B46-B9C5-4EE463E90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4D1FA-4749-944B-9E9F-2485AD27976E}"/>
              </a:ext>
            </a:extLst>
          </p:cNvPr>
          <p:cNvSpPr txBox="1"/>
          <p:nvPr/>
        </p:nvSpPr>
        <p:spPr>
          <a:xfrm>
            <a:off x="544145" y="1385530"/>
            <a:ext cx="8311621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Results on previous slides were obtained by truncating at leading order (LO) in E/T (binding energy over temperature).  This was extended to NLO in the reference above.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By decomposing states into radial and angular components, for an isotropic system we can rewrite the operators as acting only on the 1d effective wavefunction </a:t>
            </a:r>
            <a:br>
              <a:rPr lang="en-US" sz="1900" dirty="0"/>
            </a:br>
            <a:r>
              <a:rPr lang="en-US" sz="1900" dirty="0"/>
              <a:t>u(</a:t>
            </a:r>
            <a:r>
              <a:rPr lang="en-US" sz="1900" dirty="0" err="1"/>
              <a:t>r,t</a:t>
            </a:r>
            <a:r>
              <a:rPr lang="en-US" sz="1900" dirty="0"/>
              <a:t>) = r R(</a:t>
            </a:r>
            <a:r>
              <a:rPr lang="en-US" sz="1900" dirty="0" err="1"/>
              <a:t>r,t</a:t>
            </a:r>
            <a:r>
              <a:rPr lang="en-US" sz="1900" dirty="0"/>
              <a:t>). 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At NLO, there are six jump </a:t>
            </a:r>
            <a:br>
              <a:rPr lang="en-US" sz="1900" dirty="0"/>
            </a:br>
            <a:r>
              <a:rPr lang="en-US" sz="1900" dirty="0"/>
              <a:t>operators (shown on the right).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Based on these, one can</a:t>
            </a:r>
            <a:br>
              <a:rPr lang="en-US" sz="1900" dirty="0"/>
            </a:br>
            <a:r>
              <a:rPr lang="en-US" sz="1900" dirty="0"/>
              <a:t>write down the singlet</a:t>
            </a:r>
            <a:br>
              <a:rPr lang="en-US" sz="1900" dirty="0"/>
            </a:br>
            <a:r>
              <a:rPr lang="en-US" sz="1900" dirty="0"/>
              <a:t>and octet non-Hermitian </a:t>
            </a:r>
            <a:br>
              <a:rPr lang="en-US" sz="1900" dirty="0"/>
            </a:br>
            <a:r>
              <a:rPr lang="en-US" sz="1900" dirty="0"/>
              <a:t>effective Hamiltonian (see </a:t>
            </a:r>
            <a:br>
              <a:rPr lang="en-US" sz="1900" dirty="0"/>
            </a:br>
            <a:r>
              <a:rPr lang="en-US" sz="1900" dirty="0"/>
              <a:t>ref above for details).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75BDEF-3E76-E246-8CDB-3F4AA3861451}"/>
              </a:ext>
            </a:extLst>
          </p:cNvPr>
          <p:cNvSpPr/>
          <p:nvPr/>
        </p:nvSpPr>
        <p:spPr>
          <a:xfrm>
            <a:off x="2852529" y="919283"/>
            <a:ext cx="5834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M.S., A. Tiwari,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P. Vander Griend, 2205.10289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A11921-925E-844C-82E0-E4AADE8C2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546" y="3244779"/>
            <a:ext cx="3770022" cy="331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37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32C2-124A-3A46-9AB3-4B131030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890"/>
          </a:xfrm>
        </p:spPr>
        <p:txBody>
          <a:bodyPr>
            <a:normAutofit/>
          </a:bodyPr>
          <a:lstStyle/>
          <a:p>
            <a:r>
              <a:rPr lang="en-US" sz="4000" dirty="0"/>
              <a:t>Full NLO effective Hamiltonian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097CD-6C1B-0147-A87F-9B7ABBEE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9C2DB-602B-904A-9EE1-5317F96A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636CD4-3E80-7B4C-D4EF-E9291E704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403" y="1110963"/>
            <a:ext cx="6739193" cy="46360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D5DE9AA-0A12-0B4E-E696-E14FEBDFCBC0}"/>
              </a:ext>
            </a:extLst>
          </p:cNvPr>
          <p:cNvSpPr/>
          <p:nvPr/>
        </p:nvSpPr>
        <p:spPr>
          <a:xfrm>
            <a:off x="2126974" y="642280"/>
            <a:ext cx="59932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M.S., A. Tiwari,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P. Vander Griend, 2205.10289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D74C19-9A39-B5AE-AE02-B11DE6FB8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178" y="5878678"/>
            <a:ext cx="1731641" cy="5075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E9007BC-CDD3-F788-853D-82453D27C594}"/>
              </a:ext>
            </a:extLst>
          </p:cNvPr>
          <p:cNvSpPr/>
          <p:nvPr/>
        </p:nvSpPr>
        <p:spPr>
          <a:xfrm>
            <a:off x="4173716" y="2211969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A1529C-5314-1D98-23B8-F02B82D7E4DD}"/>
              </a:ext>
            </a:extLst>
          </p:cNvPr>
          <p:cNvSpPr/>
          <p:nvPr/>
        </p:nvSpPr>
        <p:spPr>
          <a:xfrm>
            <a:off x="3482065" y="2211969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F8DEFC-B77A-7A83-009A-4FED0DC303A5}"/>
              </a:ext>
            </a:extLst>
          </p:cNvPr>
          <p:cNvSpPr/>
          <p:nvPr/>
        </p:nvSpPr>
        <p:spPr>
          <a:xfrm>
            <a:off x="2540859" y="2712712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EAA9E6-5F85-9C37-BEF4-E3AE5FDA7EC8}"/>
              </a:ext>
            </a:extLst>
          </p:cNvPr>
          <p:cNvSpPr/>
          <p:nvPr/>
        </p:nvSpPr>
        <p:spPr>
          <a:xfrm>
            <a:off x="4487156" y="3801283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5EF937-4D34-4283-A40C-6D17FC3DC78C}"/>
              </a:ext>
            </a:extLst>
          </p:cNvPr>
          <p:cNvSpPr/>
          <p:nvPr/>
        </p:nvSpPr>
        <p:spPr>
          <a:xfrm>
            <a:off x="5181047" y="3801283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4EE5F3-28AC-F674-7829-C434679EDC56}"/>
              </a:ext>
            </a:extLst>
          </p:cNvPr>
          <p:cNvSpPr/>
          <p:nvPr/>
        </p:nvSpPr>
        <p:spPr>
          <a:xfrm>
            <a:off x="2778098" y="4302026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039EB8-AC79-1F53-4D50-2E3DC3C9AE52}"/>
              </a:ext>
            </a:extLst>
          </p:cNvPr>
          <p:cNvSpPr/>
          <p:nvPr/>
        </p:nvSpPr>
        <p:spPr>
          <a:xfrm>
            <a:off x="2788984" y="4862328"/>
            <a:ext cx="169683" cy="23731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07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39A6AD0-D6C7-0A41-88F9-B85562D6DC3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37893"/>
                <a:ext cx="82296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Values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</m:acc>
                  </m:oMath>
                </a14:m>
                <a:r>
                  <a:rPr lang="en-US" sz="40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sz="4000" dirty="0"/>
                  <a:t> used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39A6AD0-D6C7-0A41-88F9-B85562D6DC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37893"/>
                <a:ext cx="8229600" cy="1143000"/>
              </a:xfrm>
              <a:blipFill>
                <a:blip r:embed="rId2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3CC24-ED9B-DE45-B008-CBF0FBE6A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E1292-854D-A846-9C94-B8C0D14D4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751A86-0A26-374D-86D3-1B24B63EB61E}"/>
                  </a:ext>
                </a:extLst>
              </p:cNvPr>
              <p:cNvSpPr txBox="1"/>
              <p:nvPr/>
            </p:nvSpPr>
            <p:spPr>
              <a:xfrm>
                <a:off x="383334" y="1286489"/>
                <a:ext cx="3561668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used NLO fits to recent lattice measurements of the heavy quark transport coefficient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.  Note that this is related to the heavy quark diffusion constant D.</a:t>
                </a: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value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is less constrained, we vary it in the range -3.5 &lt;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dirty="0"/>
                  <a:t> &lt; 0.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751A86-0A26-374D-86D3-1B24B63EB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34" y="1286489"/>
                <a:ext cx="3561668" cy="3693319"/>
              </a:xfrm>
              <a:prstGeom prst="rect">
                <a:avLst/>
              </a:prstGeom>
              <a:blipFill>
                <a:blip r:embed="rId3"/>
                <a:stretch>
                  <a:fillRect l="-1068" t="-685" r="-2491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B54B6737-D36F-3D4A-AF7E-10C1EC917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5002" y="1079974"/>
            <a:ext cx="4812352" cy="28124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D9836D-603C-E347-B412-B859843171D8}"/>
              </a:ext>
            </a:extLst>
          </p:cNvPr>
          <p:cNvSpPr/>
          <p:nvPr/>
        </p:nvSpPr>
        <p:spPr>
          <a:xfrm>
            <a:off x="4481688" y="1052795"/>
            <a:ext cx="40527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V.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Leino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Petreczky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2007.10078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BBD557-A5FF-E049-AE03-6728A85166C2}"/>
              </a:ext>
            </a:extLst>
          </p:cNvPr>
          <p:cNvSpPr/>
          <p:nvPr/>
        </p:nvSpPr>
        <p:spPr>
          <a:xfrm>
            <a:off x="615317" y="4979808"/>
            <a:ext cx="3258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J. Soto and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1612.07248.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J. Soto and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1711.04515.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and P. Vander Griend, 1903.08063.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41FB7B-E884-FE40-B7D7-A1A1C56BAEB4}"/>
              </a:ext>
            </a:extLst>
          </p:cNvPr>
          <p:cNvSpPr/>
          <p:nvPr/>
        </p:nvSpPr>
        <p:spPr>
          <a:xfrm>
            <a:off x="615317" y="3133148"/>
            <a:ext cx="3171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V.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Leino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Petreczky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A.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2007.10078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87C15B-1813-1545-A095-320329622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1776" y="3856377"/>
            <a:ext cx="4267290" cy="25105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7A75D4B-3D4B-A941-B2FC-6150CE1A1FB1}"/>
              </a:ext>
            </a:extLst>
          </p:cNvPr>
          <p:cNvSpPr/>
          <p:nvPr/>
        </p:nvSpPr>
        <p:spPr>
          <a:xfrm>
            <a:off x="4222044" y="6349912"/>
            <a:ext cx="457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 A. Escobedo,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and P. Vander Griend, 1903.08063.</a:t>
            </a:r>
          </a:p>
        </p:txBody>
      </p:sp>
    </p:spTree>
    <p:extLst>
      <p:ext uri="{BB962C8B-B14F-4D97-AF65-F5344CB8AC3E}">
        <p14:creationId xmlns:p14="http://schemas.microsoft.com/office/powerpoint/2010/main" val="1440295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EE26F-E881-324F-82AD-00D77966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5" y="37893"/>
            <a:ext cx="9044845" cy="1143000"/>
          </a:xfrm>
        </p:spPr>
        <p:txBody>
          <a:bodyPr>
            <a:normAutofit/>
          </a:bodyPr>
          <a:lstStyle/>
          <a:p>
            <a:r>
              <a:rPr lang="en-US" sz="3400" dirty="0"/>
              <a:t>Computing survival probabilities with </a:t>
            </a:r>
            <a:r>
              <a:rPr lang="en-US" sz="3400" dirty="0" err="1"/>
              <a:t>QTraj</a:t>
            </a:r>
            <a:endParaRPr lang="en-US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83036-7FC3-1540-9090-2ECA07EE6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992" y="1189147"/>
            <a:ext cx="5604229" cy="566885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100" dirty="0"/>
              <a:t>We sampled bottomonium production points and initial COM transverse momentum using </a:t>
            </a:r>
            <a:r>
              <a:rPr lang="en-US" sz="2100" b="1" dirty="0"/>
              <a:t>Monte-Carlo sampling </a:t>
            </a:r>
            <a:r>
              <a:rPr lang="en-US" sz="2100" dirty="0"/>
              <a:t>(physical trajectories).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100" dirty="0"/>
              <a:t>Temperature evolution provided </a:t>
            </a:r>
            <a:r>
              <a:rPr lang="en-US" sz="2100" b="1" dirty="0"/>
              <a:t>by 3+1D anisotropic hydrodynamics</a:t>
            </a:r>
            <a:r>
              <a:rPr lang="en-US" sz="2100" dirty="0"/>
              <a:t> (good description of identified soft hadron spectra and anisotropic flow, see backup slides for evidence).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100" dirty="0"/>
              <a:t>Along each physical trajectory, we solved the </a:t>
            </a:r>
            <a:r>
              <a:rPr lang="en-US" sz="2100" b="1" dirty="0"/>
              <a:t>real-time 3D Schrödinger equation with a complex potential and stochastically sampled jumps </a:t>
            </a:r>
            <a:r>
              <a:rPr lang="en-US" sz="2100" dirty="0">
                <a:sym typeface="Wingdings" pitchFamily="2" charset="2"/>
              </a:rPr>
              <a:t> Lindblad equation</a:t>
            </a:r>
            <a:r>
              <a:rPr lang="en-US" sz="2100" dirty="0"/>
              <a:t>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100" dirty="0"/>
              <a:t>We then solved for the </a:t>
            </a:r>
            <a:r>
              <a:rPr lang="en-US" sz="2100" b="1" dirty="0"/>
              <a:t>survival probability </a:t>
            </a:r>
            <a:r>
              <a:rPr lang="en-US" sz="2100" dirty="0"/>
              <a:t>of S- and P-wave states (see box to the left).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19FC5-BFF2-A740-BB35-C2D8B376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979-D427-A946-9861-35A9AF6C2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732E8B-FC7F-EC42-99DB-DC42A3B9D151}"/>
              </a:ext>
            </a:extLst>
          </p:cNvPr>
          <p:cNvGrpSpPr/>
          <p:nvPr/>
        </p:nvGrpSpPr>
        <p:grpSpPr>
          <a:xfrm>
            <a:off x="267372" y="4141943"/>
            <a:ext cx="2766508" cy="1332157"/>
            <a:chOff x="268005" y="4105691"/>
            <a:chExt cx="2766508" cy="13321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18E48F-9880-7D4B-827C-BFCBAE156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0786" y="4687320"/>
              <a:ext cx="2415987" cy="55199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3F993FF-FAB9-0D46-93D8-9C58D1BEB33D}"/>
                </a:ext>
              </a:extLst>
            </p:cNvPr>
            <p:cNvSpPr txBox="1"/>
            <p:nvPr/>
          </p:nvSpPr>
          <p:spPr>
            <a:xfrm>
              <a:off x="268005" y="4182701"/>
              <a:ext cx="2676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Survival probability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71CAE0-68F7-0A4A-A946-FF62DA1369A7}"/>
                </a:ext>
              </a:extLst>
            </p:cNvPr>
            <p:cNvSpPr/>
            <p:nvPr/>
          </p:nvSpPr>
          <p:spPr>
            <a:xfrm>
              <a:off x="302987" y="4105691"/>
              <a:ext cx="2731526" cy="13321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9C00F2A-EC07-994D-A497-0ADDAE5CA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33" y="1129470"/>
            <a:ext cx="2804423" cy="2748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1BD96F-0332-B647-941D-4CD1CA5FBE3F}"/>
                  </a:ext>
                </a:extLst>
              </p:cNvPr>
              <p:cNvSpPr txBox="1"/>
              <p:nvPr/>
            </p:nvSpPr>
            <p:spPr>
              <a:xfrm>
                <a:off x="384025" y="5632603"/>
                <a:ext cx="27315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Used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=4096 </m:t>
                    </m:r>
                  </m:oMath>
                </a14:m>
                <a:r>
                  <a:rPr lang="en-US" sz="1600" dirty="0"/>
                  <a:t>points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= 108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600" dirty="0"/>
                  <a:t>2 x 10</a:t>
                </a:r>
                <a:r>
                  <a:rPr lang="en-US" sz="1600" baseline="30000" dirty="0"/>
                  <a:t>-4</a:t>
                </a:r>
                <a:r>
                  <a:rPr lang="en-US" sz="1600" dirty="0"/>
                  <a:t> </a:t>
                </a:r>
                <a:r>
                  <a:rPr lang="en-US" sz="1600" dirty="0" err="1"/>
                  <a:t>fm</a:t>
                </a:r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1BD96F-0332-B647-941D-4CD1CA5FB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25" y="5632603"/>
                <a:ext cx="2731526" cy="830997"/>
              </a:xfrm>
              <a:prstGeom prst="rect">
                <a:avLst/>
              </a:prstGeom>
              <a:blipFill>
                <a:blip r:embed="rId4"/>
                <a:stretch>
                  <a:fillRect l="-926" t="-1515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4442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EE26F-E881-324F-82AD-00D77966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5" y="117404"/>
            <a:ext cx="9044845" cy="838077"/>
          </a:xfrm>
        </p:spPr>
        <p:txBody>
          <a:bodyPr/>
          <a:lstStyle/>
          <a:p>
            <a:r>
              <a:rPr lang="en-US" dirty="0"/>
              <a:t>Feed-down implementation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19FC5-BFF2-A740-BB35-C2D8B376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979-D427-A946-9861-35A9AF6C2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22A72E-6122-4547-9C80-481BB84C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25" y="3950922"/>
            <a:ext cx="8229600" cy="2517194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2000" dirty="0" err="1"/>
              <a:t>N</a:t>
            </a:r>
            <a:r>
              <a:rPr lang="en-US" sz="2000" baseline="-25000" dirty="0" err="1"/>
              <a:t>direct</a:t>
            </a:r>
            <a:r>
              <a:rPr lang="en-US" sz="2000" dirty="0"/>
              <a:t> corresponds to (N</a:t>
            </a:r>
            <a:r>
              <a:rPr lang="en-US" sz="2000" baseline="-25000" dirty="0"/>
              <a:t>1S</a:t>
            </a:r>
            <a:r>
              <a:rPr lang="en-US" sz="2000" dirty="0"/>
              <a:t>, N</a:t>
            </a:r>
            <a:r>
              <a:rPr lang="en-US" sz="2000" baseline="-25000" dirty="0"/>
              <a:t>2S,</a:t>
            </a:r>
            <a:r>
              <a:rPr lang="en-US" sz="2000" dirty="0"/>
              <a:t> N</a:t>
            </a:r>
            <a:r>
              <a:rPr lang="en-US" sz="2000" baseline="-25000" dirty="0"/>
              <a:t>1P</a:t>
            </a:r>
            <a:r>
              <a:rPr lang="en-US" sz="2000" dirty="0"/>
              <a:t> x 3</a:t>
            </a:r>
            <a:r>
              <a:rPr lang="en-US" sz="2000" baseline="-25000" dirty="0"/>
              <a:t>,</a:t>
            </a:r>
            <a:r>
              <a:rPr lang="en-US" sz="2000" dirty="0"/>
              <a:t> N</a:t>
            </a:r>
            <a:r>
              <a:rPr lang="en-US" sz="2000" baseline="-25000" dirty="0"/>
              <a:t>3S,</a:t>
            </a:r>
            <a:r>
              <a:rPr lang="en-US" sz="2000" dirty="0"/>
              <a:t> N</a:t>
            </a:r>
            <a:r>
              <a:rPr lang="en-US" sz="2000" baseline="-25000" dirty="0"/>
              <a:t>2P</a:t>
            </a:r>
            <a:r>
              <a:rPr lang="en-US" sz="2000" dirty="0"/>
              <a:t> x 3</a:t>
            </a:r>
            <a:r>
              <a:rPr lang="en-US" sz="2000" baseline="-25000" dirty="0"/>
              <a:t>,</a:t>
            </a:r>
            <a:r>
              <a:rPr lang="en-US" sz="2000" dirty="0"/>
              <a:t> N</a:t>
            </a:r>
            <a:r>
              <a:rPr lang="en-US" sz="2000" baseline="-25000" dirty="0"/>
              <a:t>2D</a:t>
            </a:r>
            <a:r>
              <a:rPr lang="en-US" sz="2000" dirty="0"/>
              <a:t>)</a:t>
            </a:r>
            <a:r>
              <a:rPr lang="en-US" sz="2000" baseline="30000" dirty="0"/>
              <a:t>T</a:t>
            </a:r>
            <a:r>
              <a:rPr lang="en-US" sz="2000" dirty="0"/>
              <a:t> where, e.g.,  N</a:t>
            </a:r>
            <a:r>
              <a:rPr lang="en-US" sz="2000" baseline="-25000" dirty="0"/>
              <a:t>1S</a:t>
            </a:r>
            <a:r>
              <a:rPr lang="en-US" sz="2000" dirty="0"/>
              <a:t> is the final number of Y(1S) states that can decay in the dilepton channel.</a:t>
            </a:r>
          </a:p>
          <a:p>
            <a:pPr>
              <a:spcAft>
                <a:spcPts val="1800"/>
              </a:spcAft>
            </a:pPr>
            <a:r>
              <a:rPr lang="en-US" sz="2000" dirty="0" err="1"/>
              <a:t>N</a:t>
            </a:r>
            <a:r>
              <a:rPr lang="en-US" sz="2000" baseline="-25000" dirty="0" err="1"/>
              <a:t>direct</a:t>
            </a:r>
            <a:r>
              <a:rPr lang="en-US" sz="2000" dirty="0"/>
              <a:t> can be obtained using &lt;</a:t>
            </a:r>
            <a:r>
              <a:rPr lang="en-US" sz="2000" dirty="0" err="1"/>
              <a:t>N</a:t>
            </a:r>
            <a:r>
              <a:rPr lang="en-US" sz="2000" baseline="-25000" dirty="0" err="1"/>
              <a:t>bin</a:t>
            </a:r>
            <a:r>
              <a:rPr lang="en-US" sz="2000" dirty="0"/>
              <a:t>(b)&gt; * </a:t>
            </a:r>
            <a:r>
              <a:rPr lang="en-US" sz="2000" dirty="0" err="1">
                <a:latin typeface="Symbol" pitchFamily="2" charset="2"/>
              </a:rPr>
              <a:t>s</a:t>
            </a:r>
            <a:r>
              <a:rPr lang="en-US" sz="2000" baseline="-25000" dirty="0" err="1"/>
              <a:t>direct</a:t>
            </a:r>
            <a:r>
              <a:rPr lang="en-US" sz="2000" dirty="0"/>
              <a:t> * (Survival probability)</a:t>
            </a:r>
          </a:p>
          <a:p>
            <a:pPr>
              <a:spcAft>
                <a:spcPts val="1800"/>
              </a:spcAft>
            </a:pPr>
            <a:r>
              <a:rPr lang="en-US" sz="2000" dirty="0"/>
              <a:t>After feed down, we then normalize </a:t>
            </a:r>
            <a:br>
              <a:rPr lang="en-US" sz="2000" dirty="0"/>
            </a:br>
            <a:r>
              <a:rPr lang="en-US" sz="2000" dirty="0"/>
              <a:t>by the pp collision result scaled to AA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R</a:t>
            </a:r>
            <a:r>
              <a:rPr lang="en-US" sz="2000" baseline="-25000" dirty="0"/>
              <a:t>AA</a:t>
            </a:r>
            <a:r>
              <a:rPr lang="en-US" sz="2000" dirty="0"/>
              <a:t>.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0A943D-2913-F246-AB1F-B92161B95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96" y="1177513"/>
            <a:ext cx="2196930" cy="2947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E635D1-485E-BB48-8CF5-A0185371B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58" y="1688657"/>
            <a:ext cx="4043617" cy="17838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892437-44D9-4544-A558-396F7ED1D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083992" y="940990"/>
            <a:ext cx="2723615" cy="27525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3522E3-63BA-4E4E-B20B-C49E184D05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0101" y="5448332"/>
            <a:ext cx="2877724" cy="77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6061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16758"/>
            <a:ext cx="9143999" cy="685415"/>
          </a:xfrm>
        </p:spPr>
        <p:txBody>
          <a:bodyPr/>
          <a:lstStyle/>
          <a:p>
            <a:r>
              <a:rPr lang="en-US" sz="3800" b="1" dirty="0"/>
              <a:t>Bottomonium Suppression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663667" y="3597801"/>
            <a:ext cx="3999291" cy="2860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9" tIns="45714" rIns="91429" bIns="45714" numCol="1" rtlCol="0" anchor="t" anchorCtr="0" compatLnSpc="1">
            <a:prstTxWarp prst="textNoShape">
              <a:avLst/>
            </a:prstTxWarp>
          </a:bodyPr>
          <a:lstStyle/>
          <a:p>
            <a:pPr defTabSz="914293"/>
            <a:endParaRPr lang="en-US" sz="220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85" y="3602048"/>
            <a:ext cx="3860917" cy="28550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845" y="6453799"/>
            <a:ext cx="2895600" cy="365125"/>
          </a:xfrm>
        </p:spPr>
        <p:txBody>
          <a:bodyPr/>
          <a:lstStyle/>
          <a:p>
            <a:r>
              <a:rPr lang="en-US" dirty="0"/>
              <a:t>M. Strickland</a:t>
            </a: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0090" y="6454982"/>
            <a:ext cx="2133600" cy="365125"/>
          </a:xfrm>
        </p:spPr>
        <p:txBody>
          <a:bodyPr/>
          <a:lstStyle/>
          <a:p>
            <a:fld id="{FD297C6D-1E80-5F41-B412-FEA80B84930D}" type="slidenum">
              <a:rPr lang="en-US" smtClean="0"/>
              <a:t>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043552" y="3572803"/>
            <a:ext cx="669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cartoon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744" y="3767328"/>
            <a:ext cx="3685032" cy="25268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7960" y="994651"/>
            <a:ext cx="5188945" cy="2492978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marL="342860" indent="-342860">
              <a:buFont typeface="Arial"/>
              <a:buChar char="•"/>
            </a:pPr>
            <a:r>
              <a:rPr lang="en-US" dirty="0"/>
              <a:t>In a high temperature quark-gluon plasma we expect </a:t>
            </a:r>
            <a:r>
              <a:rPr lang="en-US" b="1" dirty="0"/>
              <a:t>weaker color binding </a:t>
            </a:r>
            <a:r>
              <a:rPr lang="en-US" dirty="0"/>
              <a:t>(</a:t>
            </a:r>
            <a:r>
              <a:rPr lang="en-US" u="sng" dirty="0"/>
              <a:t>Debye screening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+ asymptotic freedom)</a:t>
            </a:r>
            <a:br>
              <a:rPr lang="en-US" dirty="0"/>
            </a:br>
            <a:r>
              <a:rPr lang="en-US" sz="800" dirty="0"/>
              <a:t> </a:t>
            </a:r>
            <a:br>
              <a:rPr lang="en-US" dirty="0"/>
            </a:br>
            <a:r>
              <a:rPr lang="tr-TR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V. </a:t>
            </a:r>
            <a:r>
              <a:rPr lang="tr-TR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Shuryak</a:t>
            </a:r>
            <a:r>
              <a:rPr lang="tr-TR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tr-TR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Phys</a:t>
            </a:r>
            <a:r>
              <a:rPr lang="tr-TR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tr-TR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Rept</a:t>
            </a:r>
            <a:r>
              <a:rPr lang="tr-TR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61, 71–158 (1980)</a:t>
            </a:r>
            <a:br>
              <a:rPr lang="tr-TR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T. </a:t>
            </a:r>
            <a:r>
              <a:rPr lang="de-DE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Matsui</a:t>
            </a: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de-DE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and</a:t>
            </a: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H. Satz, Phys. </a:t>
            </a:r>
            <a:r>
              <a:rPr lang="de-DE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Lett</a:t>
            </a: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B178, 416 (1986)</a:t>
            </a:r>
            <a:b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F. Karsch, M. T. Mehr, </a:t>
            </a:r>
            <a:r>
              <a:rPr lang="de-DE" sz="1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and</a:t>
            </a:r>
            <a:r>
              <a:rPr lang="de-DE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H. Satz, Z. Phys. C37, 617 (1988)</a:t>
            </a:r>
          </a:p>
          <a:p>
            <a:pPr marL="342860" indent="-342860">
              <a:buFont typeface="Arial"/>
              <a:buChar char="•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860" indent="-342860">
              <a:buFont typeface="Arial"/>
              <a:buChar char="•"/>
            </a:pPr>
            <a:r>
              <a:rPr lang="en-US" dirty="0"/>
              <a:t>Also, high energy plasma particles which slam into the bound states cause them to have shorter lifetimes </a:t>
            </a:r>
            <a:r>
              <a:rPr lang="en-US" dirty="0">
                <a:sym typeface="Wingdings"/>
              </a:rPr>
              <a:t> </a:t>
            </a:r>
            <a:r>
              <a:rPr lang="en-US" b="1" dirty="0">
                <a:sym typeface="Wingdings"/>
              </a:rPr>
              <a:t>larger spectral widths</a:t>
            </a:r>
            <a:endParaRPr lang="en-US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785B20-9BAA-5A41-9B91-699767CCCBF8}"/>
              </a:ext>
            </a:extLst>
          </p:cNvPr>
          <p:cNvGrpSpPr/>
          <p:nvPr/>
        </p:nvGrpSpPr>
        <p:grpSpPr>
          <a:xfrm>
            <a:off x="2017644" y="3772560"/>
            <a:ext cx="1319048" cy="1802710"/>
            <a:chOff x="2017644" y="3772560"/>
            <a:chExt cx="1319048" cy="18027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55CD554-4E7E-0F48-987A-71A96265F616}"/>
                    </a:ext>
                  </a:extLst>
                </p:cNvPr>
                <p:cNvSpPr txBox="1"/>
                <p:nvPr/>
              </p:nvSpPr>
              <p:spPr>
                <a:xfrm>
                  <a:off x="2017644" y="3772560"/>
                  <a:ext cx="462498" cy="21544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(1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55CD554-4E7E-0F48-987A-71A96265F6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7644" y="3772560"/>
                  <a:ext cx="462498" cy="21544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0E3A398-8C5C-A44F-AACF-4C8417501D0A}"/>
                    </a:ext>
                  </a:extLst>
                </p:cNvPr>
                <p:cNvSpPr txBox="1"/>
                <p:nvPr/>
              </p:nvSpPr>
              <p:spPr>
                <a:xfrm>
                  <a:off x="2632785" y="5068150"/>
                  <a:ext cx="462498" cy="21544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(2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0E3A398-8C5C-A44F-AACF-4C8417501D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2785" y="5068150"/>
                  <a:ext cx="462498" cy="215444"/>
                </a:xfrm>
                <a:prstGeom prst="rect">
                  <a:avLst/>
                </a:prstGeom>
                <a:blipFill>
                  <a:blip r:embed="rId7"/>
                  <a:stretch>
                    <a:fillRect b="-5556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13AFD65-5B86-4D4A-84EF-A15985792C85}"/>
                    </a:ext>
                  </a:extLst>
                </p:cNvPr>
                <p:cNvSpPr txBox="1"/>
                <p:nvPr/>
              </p:nvSpPr>
              <p:spPr>
                <a:xfrm>
                  <a:off x="2874194" y="5359826"/>
                  <a:ext cx="462498" cy="21544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(3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13AFD65-5B86-4D4A-84EF-A15985792C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4194" y="5359826"/>
                  <a:ext cx="462498" cy="21544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F30B4B3F-B7BE-6049-8CAB-DC68110E3E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66074" y="4745777"/>
            <a:ext cx="942372" cy="581632"/>
          </a:xfrm>
          <a:prstGeom prst="rect">
            <a:avLst/>
          </a:prstGeom>
          <a:ln>
            <a:noFill/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A2F27E7-999C-9843-A223-31A5DBDD9AE5}"/>
              </a:ext>
            </a:extLst>
          </p:cNvPr>
          <p:cNvGrpSpPr/>
          <p:nvPr/>
        </p:nvGrpSpPr>
        <p:grpSpPr>
          <a:xfrm>
            <a:off x="5888187" y="948811"/>
            <a:ext cx="2873024" cy="2480189"/>
            <a:chOff x="5863135" y="1080147"/>
            <a:chExt cx="2562268" cy="221192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D5C8F98-E38C-524A-A83C-06829EA85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63135" y="1190210"/>
              <a:ext cx="2562268" cy="210186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736CF99-EE1E-9146-B55E-F25F4D76DA56}"/>
                </a:ext>
              </a:extLst>
            </p:cNvPr>
            <p:cNvSpPr/>
            <p:nvPr/>
          </p:nvSpPr>
          <p:spPr>
            <a:xfrm>
              <a:off x="6052194" y="1080147"/>
              <a:ext cx="2285584" cy="219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TUMQCD Collaboration, 1804.10600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447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5" y="61057"/>
            <a:ext cx="9044845" cy="901700"/>
          </a:xfrm>
        </p:spPr>
        <p:txBody>
          <a:bodyPr>
            <a:noAutofit/>
          </a:bodyPr>
          <a:lstStyle/>
          <a:p>
            <a:r>
              <a:rPr lang="en-US" sz="2900" dirty="0"/>
              <a:t>NLO OQS + </a:t>
            </a:r>
            <a:r>
              <a:rPr lang="en-US" sz="2900" dirty="0" err="1"/>
              <a:t>pNRQCD</a:t>
            </a:r>
            <a:r>
              <a:rPr lang="en-US" sz="2900" dirty="0"/>
              <a:t> predictions for R</a:t>
            </a:r>
            <a:r>
              <a:rPr lang="en-US" sz="2900" baseline="-25000" dirty="0"/>
              <a:t>AA</a:t>
            </a:r>
            <a:r>
              <a:rPr lang="en-US" sz="2900" dirty="0"/>
              <a:t> vs </a:t>
            </a:r>
            <a:r>
              <a:rPr lang="en-US" sz="2900" dirty="0" err="1"/>
              <a:t>N</a:t>
            </a:r>
            <a:r>
              <a:rPr lang="en-US" sz="2900" baseline="-25000" dirty="0" err="1"/>
              <a:t>part</a:t>
            </a:r>
            <a:r>
              <a:rPr lang="en-US" sz="2900" dirty="0"/>
              <a:t> at LHC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392B72-6535-1A47-BECC-4243CA56C160}"/>
                  </a:ext>
                </a:extLst>
              </p:cNvPr>
              <p:cNvSpPr txBox="1"/>
              <p:nvPr/>
            </p:nvSpPr>
            <p:spPr>
              <a:xfrm>
                <a:off x="592121" y="4653306"/>
                <a:ext cx="8124496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Left panel</a:t>
                </a:r>
                <a:r>
                  <a:rPr lang="en-US" sz="1600" dirty="0"/>
                  <a:t>:  Result including feed down, when varying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</m:acc>
                  </m:oMath>
                </a14:m>
                <a:r>
                  <a:rPr lang="en-US" sz="1600" dirty="0"/>
                  <a:t> over the theoretical uncertainty. 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Right panel</a:t>
                </a:r>
                <a:r>
                  <a:rPr lang="en-US" sz="1600" dirty="0"/>
                  <a:t>: Result including feed down, when varying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sz="1600" dirty="0"/>
                  <a:t> over the theoretical uncertainty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Note:  </a:t>
                </a:r>
                <a:r>
                  <a:rPr lang="en-US" sz="1600" dirty="0"/>
                  <a:t>The NLO results above ignore jumps (</a:t>
                </a:r>
                <a:r>
                  <a:rPr lang="en-US" sz="1600" dirty="0" err="1"/>
                  <a:t>H</a:t>
                </a:r>
                <a:r>
                  <a:rPr lang="en-US" sz="1600" baseline="-25000" dirty="0" err="1"/>
                  <a:t>eff</a:t>
                </a:r>
                <a:r>
                  <a:rPr lang="en-US" sz="1600" dirty="0"/>
                  <a:t> only).  The effect of jumps is expected to be small based on prior studies, but requires lots of computer time (forthcoming).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statistical uncertainty associated with the average over physical trajectories is on the order of the line width.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392B72-6535-1A47-BECC-4243CA56C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21" y="4653306"/>
                <a:ext cx="8124496" cy="1800493"/>
              </a:xfrm>
              <a:prstGeom prst="rect">
                <a:avLst/>
              </a:prstGeom>
              <a:blipFill>
                <a:blip r:embed="rId2"/>
                <a:stretch>
                  <a:fillRect l="-312" t="-1399" b="-2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1CC43542-F0F4-1769-5448-6B32B054A94F}"/>
              </a:ext>
            </a:extLst>
          </p:cNvPr>
          <p:cNvSpPr/>
          <p:nvPr/>
        </p:nvSpPr>
        <p:spPr>
          <a:xfrm>
            <a:off x="2974262" y="727935"/>
            <a:ext cx="57423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M.S., A. Tiwari,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Vander Griend, 2205.10289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B68C3B-212A-6318-6B8F-BD05A0F3A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12" y="1421012"/>
            <a:ext cx="3969443" cy="31636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4DB88C-58B0-D4CA-F785-85A9B3C02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118" y="1421013"/>
            <a:ext cx="3969443" cy="316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8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583"/>
            <a:ext cx="9144000" cy="986555"/>
          </a:xfrm>
        </p:spPr>
        <p:txBody>
          <a:bodyPr>
            <a:normAutofit/>
          </a:bodyPr>
          <a:lstStyle/>
          <a:p>
            <a:r>
              <a:rPr lang="en-US" sz="4000" dirty="0"/>
              <a:t>NLO R</a:t>
            </a:r>
            <a:r>
              <a:rPr lang="en-US" sz="4000" baseline="-25000" dirty="0"/>
              <a:t>AA</a:t>
            </a:r>
            <a:r>
              <a:rPr lang="en-US" sz="4000" dirty="0"/>
              <a:t> vs transverse momentum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A8032A9-F7C6-0E41-A554-F6F0ABD4E17D}"/>
                  </a:ext>
                </a:extLst>
              </p:cNvPr>
              <p:cNvSpPr txBox="1"/>
              <p:nvPr/>
            </p:nvSpPr>
            <p:spPr>
              <a:xfrm>
                <a:off x="950850" y="4753674"/>
                <a:ext cx="759059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err="1"/>
                  <a:t>QTraj</a:t>
                </a:r>
                <a:r>
                  <a:rPr lang="en-US" sz="2000" dirty="0"/>
                  <a:t> predictions consistent with experimental observations.</a:t>
                </a:r>
                <a:endParaRPr lang="en-US" sz="2000" b="1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Very flat.  Small decrease comes from longer time spent in the QGP as the velocity decreases.</a:t>
                </a:r>
                <a:endParaRPr lang="en-US" sz="2000" b="1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Once again, larger variation from uncertainty in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sz="2000" dirty="0"/>
                  <a:t>.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A8032A9-F7C6-0E41-A554-F6F0ABD4E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50" y="4753674"/>
                <a:ext cx="7590593" cy="1477328"/>
              </a:xfrm>
              <a:prstGeom prst="rect">
                <a:avLst/>
              </a:prstGeom>
              <a:blipFill>
                <a:blip r:embed="rId2"/>
                <a:stretch>
                  <a:fillRect l="-501" t="-2564" b="-6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08A3F50F-CAAB-097D-C0DD-010CB9E6ACAE}"/>
              </a:ext>
            </a:extLst>
          </p:cNvPr>
          <p:cNvSpPr/>
          <p:nvPr/>
        </p:nvSpPr>
        <p:spPr>
          <a:xfrm>
            <a:off x="2944445" y="760259"/>
            <a:ext cx="57423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M.S., A. Tiwari,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Vander Griend, 2205.10289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27E715-847D-75D1-8CEF-C0A9B7334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77147"/>
            <a:ext cx="3969443" cy="31792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6E29F1-177C-3196-DD85-D3D7EBA40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55" y="1267208"/>
            <a:ext cx="3969444" cy="317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37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1057"/>
            <a:ext cx="8229600" cy="901700"/>
          </a:xfrm>
        </p:spPr>
        <p:txBody>
          <a:bodyPr>
            <a:noAutofit/>
          </a:bodyPr>
          <a:lstStyle/>
          <a:p>
            <a:r>
              <a:rPr lang="en-US" sz="2800" dirty="0"/>
              <a:t>NLO OQS + </a:t>
            </a:r>
            <a:r>
              <a:rPr lang="en-US" sz="2800" dirty="0" err="1"/>
              <a:t>pNRQCD</a:t>
            </a:r>
            <a:r>
              <a:rPr lang="en-US" sz="2800" dirty="0"/>
              <a:t> predictions for R</a:t>
            </a:r>
            <a:r>
              <a:rPr lang="en-US" sz="2800" baseline="-25000" dirty="0"/>
              <a:t>AA</a:t>
            </a:r>
            <a:r>
              <a:rPr lang="en-US" sz="2800" dirty="0"/>
              <a:t> vs </a:t>
            </a:r>
            <a:r>
              <a:rPr lang="en-US" sz="2800" dirty="0" err="1"/>
              <a:t>N</a:t>
            </a:r>
            <a:r>
              <a:rPr lang="en-US" sz="2800" baseline="-25000" dirty="0" err="1"/>
              <a:t>part</a:t>
            </a:r>
            <a:r>
              <a:rPr lang="en-US" sz="2800" dirty="0"/>
              <a:t> at LHC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392B72-6535-1A47-BECC-4243CA56C160}"/>
                  </a:ext>
                </a:extLst>
              </p:cNvPr>
              <p:cNvSpPr txBox="1"/>
              <p:nvPr/>
            </p:nvSpPr>
            <p:spPr>
              <a:xfrm>
                <a:off x="695734" y="4675257"/>
                <a:ext cx="7991066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Note that It is possible to use a shorter medium initialization time and obtain a similar description of the data.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Above shows results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me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= 0.25 </a:t>
                </a:r>
                <a:r>
                  <a:rPr lang="en-US" sz="2000" dirty="0" err="1"/>
                  <a:t>fm</a:t>
                </a:r>
                <a:r>
                  <a:rPr lang="en-US" sz="2000" dirty="0"/>
                  <a:t> rather than 0.6 </a:t>
                </a:r>
                <a:r>
                  <a:rPr lang="en-US" sz="2000" dirty="0" err="1"/>
                  <a:t>fm</a:t>
                </a:r>
                <a:endParaRPr lang="en-US" sz="2000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this case, I changed the central value of gamma plotted, but the range of variation is the same.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392B72-6535-1A47-BECC-4243CA56C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34" y="4675257"/>
                <a:ext cx="7991066" cy="1785104"/>
              </a:xfrm>
              <a:prstGeom prst="rect">
                <a:avLst/>
              </a:prstGeom>
              <a:blipFill>
                <a:blip r:embed="rId2"/>
                <a:stretch>
                  <a:fillRect l="-635" t="-2128" r="-794" b="-4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1CC43542-F0F4-1769-5448-6B32B054A94F}"/>
              </a:ext>
            </a:extLst>
          </p:cNvPr>
          <p:cNvSpPr/>
          <p:nvPr/>
        </p:nvSpPr>
        <p:spPr>
          <a:xfrm>
            <a:off x="2974262" y="727935"/>
            <a:ext cx="57423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A. Islam, M.S., A. Tiwari,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Vander Griend, 2205.10289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E1E99-9CC3-883D-FDED-1C8CF3245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516" y="1450249"/>
            <a:ext cx="3932032" cy="31338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7F1D3E-7C75-4E18-A625-2D37BD5F4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430371"/>
            <a:ext cx="3932032" cy="313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1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F5BFB-2333-3B4F-8CB2-7AEF69B23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19BBA-AE9D-844E-97FC-272A0F44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46F3E9-FEE5-8E41-9575-C526FCBA4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94" y="3523856"/>
            <a:ext cx="3991470" cy="29749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2E7E0-5489-D242-8C8A-2AA67FF44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437" y="3289625"/>
            <a:ext cx="3641107" cy="3443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C663C4D-81BA-FA4D-BCA3-E1334173D9FC}"/>
              </a:ext>
            </a:extLst>
          </p:cNvPr>
          <p:cNvGrpSpPr/>
          <p:nvPr/>
        </p:nvGrpSpPr>
        <p:grpSpPr>
          <a:xfrm>
            <a:off x="928678" y="1200882"/>
            <a:ext cx="2565875" cy="1934006"/>
            <a:chOff x="813456" y="987870"/>
            <a:chExt cx="3112836" cy="234627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D408A76-B113-6D43-9F13-A092D211706B}"/>
                </a:ext>
              </a:extLst>
            </p:cNvPr>
            <p:cNvGrpSpPr/>
            <p:nvPr/>
          </p:nvGrpSpPr>
          <p:grpSpPr>
            <a:xfrm>
              <a:off x="826888" y="1042967"/>
              <a:ext cx="2990053" cy="2243616"/>
              <a:chOff x="749843" y="1011205"/>
              <a:chExt cx="3465902" cy="260067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01995EC-35AD-F246-9926-37ED242D34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9843" y="1420184"/>
                <a:ext cx="976013" cy="1782717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C7FE977-34F3-5546-83A4-4E87E22048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95728" y="1011205"/>
                <a:ext cx="1820017" cy="2600674"/>
              </a:xfrm>
              <a:prstGeom prst="rect">
                <a:avLst/>
              </a:prstGeom>
            </p:spPr>
          </p:pic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BD03B00-CEF8-A140-8311-03450A01E6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9864" y="2311542"/>
                <a:ext cx="669872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5BF16A6-DDDE-7E47-A8F0-699F7D9AE1D4}"/>
                </a:ext>
              </a:extLst>
            </p:cNvPr>
            <p:cNvSpPr/>
            <p:nvPr/>
          </p:nvSpPr>
          <p:spPr bwMode="auto">
            <a:xfrm>
              <a:off x="813456" y="987870"/>
              <a:ext cx="3112836" cy="234627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0391"/>
              <a:endParaRPr lang="en-US" sz="1200">
                <a:solidFill>
                  <a:srgbClr val="000000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8ABBE6B-E17B-DF4E-9A11-C2E84CCE0148}"/>
              </a:ext>
            </a:extLst>
          </p:cNvPr>
          <p:cNvSpPr txBox="1"/>
          <p:nvPr/>
        </p:nvSpPr>
        <p:spPr>
          <a:xfrm>
            <a:off x="1243898" y="847668"/>
            <a:ext cx="2080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4d flow tomography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700D77-B0A9-8E49-A369-2572329E15B8}"/>
              </a:ext>
            </a:extLst>
          </p:cNvPr>
          <p:cNvSpPr txBox="1"/>
          <p:nvPr/>
        </p:nvSpPr>
        <p:spPr>
          <a:xfrm>
            <a:off x="6128951" y="5770605"/>
            <a:ext cx="198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 Matter 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3D2C86-ADBB-5C44-A540-0D9CCCAFBC5E}"/>
              </a:ext>
            </a:extLst>
          </p:cNvPr>
          <p:cNvSpPr txBox="1"/>
          <p:nvPr/>
        </p:nvSpPr>
        <p:spPr>
          <a:xfrm>
            <a:off x="1449842" y="3320279"/>
            <a:ext cx="159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Cern</a:t>
            </a:r>
            <a:r>
              <a:rPr lang="en-US" sz="1200" dirty="0"/>
              <a:t> Courier, Fall 2019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88F1B26-65B5-AD40-A046-2E503F3402C6}"/>
              </a:ext>
            </a:extLst>
          </p:cNvPr>
          <p:cNvSpPr txBox="1">
            <a:spLocks/>
          </p:cNvSpPr>
          <p:nvPr/>
        </p:nvSpPr>
        <p:spPr>
          <a:xfrm>
            <a:off x="457200" y="-26583"/>
            <a:ext cx="8229600" cy="98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Momentum-space anisotropies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1FCA90-CCCE-4440-9096-CCD36D1DC3ED}"/>
              </a:ext>
            </a:extLst>
          </p:cNvPr>
          <p:cNvSpPr txBox="1"/>
          <p:nvPr/>
        </p:nvSpPr>
        <p:spPr>
          <a:xfrm>
            <a:off x="884199" y="5801382"/>
            <a:ext cx="612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ALICE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B64647-EF89-9148-AE8D-D47C92931D2E}"/>
              </a:ext>
            </a:extLst>
          </p:cNvPr>
          <p:cNvSpPr txBox="1"/>
          <p:nvPr/>
        </p:nvSpPr>
        <p:spPr>
          <a:xfrm>
            <a:off x="3903048" y="1172081"/>
            <a:ext cx="4809993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Bottomonium probably doesn’t flow in the ”collective flow” sense.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However, there can be momentum-space anisotropies induced by path-length differences in suppression along the short and long sides of the QGP.</a:t>
            </a:r>
          </a:p>
        </p:txBody>
      </p:sp>
    </p:spTree>
    <p:extLst>
      <p:ext uri="{BB962C8B-B14F-4D97-AF65-F5344CB8AC3E}">
        <p14:creationId xmlns:p14="http://schemas.microsoft.com/office/powerpoint/2010/main" val="3356954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583"/>
            <a:ext cx="9144000" cy="986555"/>
          </a:xfrm>
        </p:spPr>
        <p:txBody>
          <a:bodyPr>
            <a:normAutofit/>
          </a:bodyPr>
          <a:lstStyle/>
          <a:p>
            <a:r>
              <a:rPr lang="en-US" sz="3800" dirty="0"/>
              <a:t>LO Momentum-space anisotropies at LHC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24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01673-8293-3E46-93DC-EAD3FD4E2A2D}"/>
              </a:ext>
            </a:extLst>
          </p:cNvPr>
          <p:cNvSpPr/>
          <p:nvPr/>
        </p:nvSpPr>
        <p:spPr>
          <a:xfrm>
            <a:off x="1977887" y="736921"/>
            <a:ext cx="64541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M.S.,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Vander Griend, and J.H. Weber, 2107.06222 (Leading-Order)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FC73A8-CEA5-E941-8418-6E1EC1B9A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193" y="1222394"/>
            <a:ext cx="3941607" cy="29675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86210B-F4B4-B542-A06B-186B044F9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40" y="1222394"/>
            <a:ext cx="3941607" cy="29675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898E82-F581-5046-BE59-4FC25AE18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193" y="4301115"/>
            <a:ext cx="3999339" cy="23352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4851D5-1BF2-074B-9EB2-DFF9B59D6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740" y="4301115"/>
            <a:ext cx="3999339" cy="23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82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583"/>
            <a:ext cx="9143999" cy="986555"/>
          </a:xfrm>
        </p:spPr>
        <p:txBody>
          <a:bodyPr>
            <a:noAutofit/>
          </a:bodyPr>
          <a:lstStyle/>
          <a:p>
            <a:r>
              <a:rPr lang="en-US" sz="3600" dirty="0"/>
              <a:t>NLO Momentum-space anisotropies at LHC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25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01673-8293-3E46-93DC-EAD3FD4E2A2D}"/>
              </a:ext>
            </a:extLst>
          </p:cNvPr>
          <p:cNvSpPr/>
          <p:nvPr/>
        </p:nvSpPr>
        <p:spPr>
          <a:xfrm>
            <a:off x="5695122" y="663420"/>
            <a:ext cx="3975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Alalawi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J. Boyd, and M. Strickland, forthcoming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63DAE2-5DE1-A424-3C77-F5671A820D31}"/>
              </a:ext>
            </a:extLst>
          </p:cNvPr>
          <p:cNvSpPr txBox="1"/>
          <p:nvPr/>
        </p:nvSpPr>
        <p:spPr>
          <a:xfrm>
            <a:off x="457200" y="1058930"/>
            <a:ext cx="85338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Forthcoming work on including the effect of fluctuating hydrodynamics.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Using MUSIC + </a:t>
            </a:r>
            <a:r>
              <a:rPr lang="en-US" sz="2400" dirty="0" err="1"/>
              <a:t>IPGlasma</a:t>
            </a:r>
            <a:r>
              <a:rPr lang="en-US" sz="2400" dirty="0"/>
              <a:t> IC tuned to 5.02 </a:t>
            </a:r>
            <a:r>
              <a:rPr lang="en-US" sz="2400" dirty="0" err="1"/>
              <a:t>TeV</a:t>
            </a:r>
            <a:r>
              <a:rPr lang="en-US" sz="2400" dirty="0"/>
              <a:t> Pb-Pb collisions.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Agrees well with </a:t>
            </a:r>
            <a:r>
              <a:rPr lang="en-US" sz="2400" dirty="0" err="1"/>
              <a:t>aHydro</a:t>
            </a:r>
            <a:r>
              <a:rPr lang="en-US" sz="2400" dirty="0"/>
              <a:t> results for R</a:t>
            </a:r>
            <a:r>
              <a:rPr lang="en-US" sz="2400" baseline="-25000" dirty="0"/>
              <a:t>AA</a:t>
            </a:r>
            <a:r>
              <a:rPr lang="en-US" sz="2400" dirty="0"/>
              <a:t> (not shown).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30F902-0969-A8C8-1AC6-25CCFB067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921" y="3061965"/>
            <a:ext cx="4174438" cy="32438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DCB9FA-40F1-9F5B-F5FB-9985CDFB8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15" y="3061965"/>
            <a:ext cx="4486154" cy="32702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61DA03-AD47-15E0-7C79-9400CEC931B2}"/>
              </a:ext>
            </a:extLst>
          </p:cNvPr>
          <p:cNvSpPr/>
          <p:nvPr/>
        </p:nvSpPr>
        <p:spPr>
          <a:xfrm>
            <a:off x="2033509" y="5462769"/>
            <a:ext cx="1981442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2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A95A31-2057-4AB1-DBE4-9D081033702E}"/>
              </a:ext>
            </a:extLst>
          </p:cNvPr>
          <p:cNvSpPr/>
          <p:nvPr/>
        </p:nvSpPr>
        <p:spPr>
          <a:xfrm>
            <a:off x="5139316" y="3251509"/>
            <a:ext cx="1981442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2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552846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61057"/>
            <a:ext cx="8328991" cy="901700"/>
          </a:xfrm>
        </p:spPr>
        <p:txBody>
          <a:bodyPr>
            <a:noAutofit/>
          </a:bodyPr>
          <a:lstStyle/>
          <a:p>
            <a:r>
              <a:rPr lang="en-US" sz="2800" dirty="0"/>
              <a:t>NLO OQS + </a:t>
            </a:r>
            <a:r>
              <a:rPr lang="en-US" sz="2800" dirty="0" err="1"/>
              <a:t>pNRQCD</a:t>
            </a:r>
            <a:r>
              <a:rPr lang="en-US" sz="2800" dirty="0"/>
              <a:t> predictions for R</a:t>
            </a:r>
            <a:r>
              <a:rPr lang="en-US" sz="2800" baseline="-25000" dirty="0"/>
              <a:t>AA</a:t>
            </a:r>
            <a:r>
              <a:rPr lang="en-US" sz="2800" dirty="0"/>
              <a:t> vs </a:t>
            </a:r>
            <a:r>
              <a:rPr lang="en-US" sz="2800" dirty="0" err="1"/>
              <a:t>N</a:t>
            </a:r>
            <a:r>
              <a:rPr lang="en-US" sz="2800" baseline="-25000" dirty="0" err="1"/>
              <a:t>part</a:t>
            </a:r>
            <a:r>
              <a:rPr lang="en-US" sz="2800" dirty="0"/>
              <a:t> at RHIC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C43542-F0F4-1769-5448-6B32B054A94F}"/>
              </a:ext>
            </a:extLst>
          </p:cNvPr>
          <p:cNvSpPr/>
          <p:nvPr/>
        </p:nvSpPr>
        <p:spPr>
          <a:xfrm>
            <a:off x="6132444" y="770713"/>
            <a:ext cx="24847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Strickland and S. Thapa, forthcoming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D1F50A-DF99-4946-7BC4-6812A61DC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244" y="1075274"/>
            <a:ext cx="4053814" cy="32482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1F99B9-83D1-E2FD-EA59-6B26739D4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66" y="1076228"/>
            <a:ext cx="4015409" cy="32174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65790B-6013-908C-205F-1134979B61C9}"/>
              </a:ext>
            </a:extLst>
          </p:cNvPr>
          <p:cNvSpPr txBox="1"/>
          <p:nvPr/>
        </p:nvSpPr>
        <p:spPr>
          <a:xfrm>
            <a:off x="665921" y="4384184"/>
            <a:ext cx="795130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Above are results from the NLO OQS + </a:t>
            </a:r>
            <a:r>
              <a:rPr lang="en-US" sz="1700" dirty="0" err="1"/>
              <a:t>pNRQCD</a:t>
            </a:r>
            <a:r>
              <a:rPr lang="en-US" sz="1700" dirty="0"/>
              <a:t> predictions for R</a:t>
            </a:r>
            <a:r>
              <a:rPr lang="en-US" sz="1700" baseline="-25000" dirty="0"/>
              <a:t>AA</a:t>
            </a:r>
            <a:r>
              <a:rPr lang="en-US" sz="1700" dirty="0"/>
              <a:t> at 200 GeV compared to recently reported STAR data (2207.06568).  Same parameters at LHC, only changed the hydrodynamic background.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Framework does not predict enough 1S suppression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STAR data indicate similar levels of suppression for the 1S and 2S for </a:t>
            </a:r>
            <a:r>
              <a:rPr lang="en-US" sz="1700" dirty="0" err="1"/>
              <a:t>N</a:t>
            </a:r>
            <a:r>
              <a:rPr lang="en-US" sz="1700" baseline="-25000" dirty="0" err="1"/>
              <a:t>part</a:t>
            </a:r>
            <a:r>
              <a:rPr lang="en-US" sz="1700" baseline="-25000" dirty="0"/>
              <a:t> </a:t>
            </a:r>
            <a:r>
              <a:rPr lang="en-US" sz="1700" dirty="0"/>
              <a:t> &lt; 200.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Data from </a:t>
            </a:r>
            <a:r>
              <a:rPr lang="en-US" sz="1700" dirty="0" err="1"/>
              <a:t>sPHENIX</a:t>
            </a:r>
            <a:r>
              <a:rPr lang="en-US" sz="1700" dirty="0"/>
              <a:t> will be useful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BF80D8-5C4A-4689-46C7-D13AF47474ED}"/>
              </a:ext>
            </a:extLst>
          </p:cNvPr>
          <p:cNvSpPr/>
          <p:nvPr/>
        </p:nvSpPr>
        <p:spPr>
          <a:xfrm>
            <a:off x="665921" y="3492834"/>
            <a:ext cx="198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AFA677-9B03-16A1-28F7-00363D68B4CC}"/>
              </a:ext>
            </a:extLst>
          </p:cNvPr>
          <p:cNvSpPr/>
          <p:nvPr/>
        </p:nvSpPr>
        <p:spPr>
          <a:xfrm>
            <a:off x="4818750" y="3492834"/>
            <a:ext cx="198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655ED2-714B-B3E2-9E0A-EC46CA63D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90" y="1063163"/>
            <a:ext cx="1159365" cy="1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35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069F-9AB9-8648-846B-BDD34E07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61057"/>
            <a:ext cx="8328991" cy="901700"/>
          </a:xfrm>
        </p:spPr>
        <p:txBody>
          <a:bodyPr>
            <a:noAutofit/>
          </a:bodyPr>
          <a:lstStyle/>
          <a:p>
            <a:r>
              <a:rPr lang="en-US" sz="2800" dirty="0"/>
              <a:t>Phenomenological KSU model RHIC predictions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F89C9-BE04-864C-A87B-70E0679B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C624B-6D90-694B-86F8-4CBB315C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C43542-F0F4-1769-5448-6B32B054A94F}"/>
              </a:ext>
            </a:extLst>
          </p:cNvPr>
          <p:cNvSpPr/>
          <p:nvPr/>
        </p:nvSpPr>
        <p:spPr>
          <a:xfrm>
            <a:off x="6044019" y="701147"/>
            <a:ext cx="24847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Strickland and S. Thapa, forthcoming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65790B-6013-908C-205F-1134979B61C9}"/>
              </a:ext>
            </a:extLst>
          </p:cNvPr>
          <p:cNvSpPr txBox="1"/>
          <p:nvPr/>
        </p:nvSpPr>
        <p:spPr>
          <a:xfrm>
            <a:off x="516836" y="4354367"/>
            <a:ext cx="824947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Above are results from the KSU phenomenological potential.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reduces to a Cornell potential with string breaking at T=0.  Parameterization gives all observed </a:t>
            </a:r>
            <a:r>
              <a:rPr lang="en-US" sz="1600" dirty="0" err="1"/>
              <a:t>bottomium</a:t>
            </a:r>
            <a:r>
              <a:rPr lang="en-US" sz="1600" dirty="0"/>
              <a:t> vacuum </a:t>
            </a:r>
            <a:r>
              <a:rPr lang="en-US" sz="1600" dirty="0" err="1"/>
              <a:t>eigenenergies</a:t>
            </a:r>
            <a:r>
              <a:rPr lang="en-US" sz="1600" dirty="0"/>
              <a:t> to a few %.  For in-medium potential a KMS type potential  is used for the real part and the Laine et al result for the imaginary part is used.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KSU model gets closer to the STAR data for the 1S, however, it can’t explain the 2S results at the same time for </a:t>
            </a:r>
            <a:r>
              <a:rPr lang="en-US" sz="1600" dirty="0" err="1"/>
              <a:t>N</a:t>
            </a:r>
            <a:r>
              <a:rPr lang="en-US" sz="1600" baseline="-25000" dirty="0" err="1"/>
              <a:t>part</a:t>
            </a:r>
            <a:r>
              <a:rPr lang="en-US" sz="1600" dirty="0"/>
              <a:t>&lt; 225.  The transverse momentum dependence which is dominated by large </a:t>
            </a:r>
            <a:r>
              <a:rPr lang="en-US" sz="1600" dirty="0" err="1"/>
              <a:t>N</a:t>
            </a:r>
            <a:r>
              <a:rPr lang="en-US" sz="1600" baseline="-25000" dirty="0" err="1"/>
              <a:t>part</a:t>
            </a:r>
            <a:r>
              <a:rPr lang="en-US" sz="1600" dirty="0"/>
              <a:t> events, is reasonably well described.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6949FC-301C-3B34-BECD-27C133871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99" y="1123656"/>
            <a:ext cx="3897168" cy="31393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39D760-EDB3-C6A4-8506-D9DF9CD89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634" y="1096235"/>
            <a:ext cx="3985592" cy="32013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EF76E73-49E1-BEEE-FAF2-AC9C4FA12234}"/>
              </a:ext>
            </a:extLst>
          </p:cNvPr>
          <p:cNvSpPr/>
          <p:nvPr/>
        </p:nvSpPr>
        <p:spPr>
          <a:xfrm>
            <a:off x="615199" y="729618"/>
            <a:ext cx="357146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A. Islam and M. Strickland, 2010.05457 and 2007.10211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4DB2A1-114E-F278-EEFE-5416F78237B2}"/>
              </a:ext>
            </a:extLst>
          </p:cNvPr>
          <p:cNvSpPr/>
          <p:nvPr/>
        </p:nvSpPr>
        <p:spPr>
          <a:xfrm>
            <a:off x="899390" y="1291209"/>
            <a:ext cx="198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B43FC2-F1E9-CD3D-A427-CC580DE62FB2}"/>
              </a:ext>
            </a:extLst>
          </p:cNvPr>
          <p:cNvSpPr/>
          <p:nvPr/>
        </p:nvSpPr>
        <p:spPr>
          <a:xfrm>
            <a:off x="4926098" y="1280699"/>
            <a:ext cx="198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0160">
                  <a:solidFill>
                    <a:schemeClr val="accent5">
                      <a:alpha val="39182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74283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051329"/>
          </a:xfrm>
        </p:spPr>
        <p:txBody>
          <a:bodyPr>
            <a:normAutofit/>
          </a:bodyPr>
          <a:lstStyle/>
          <a:p>
            <a:r>
              <a:rPr lang="en-US" sz="3800" dirty="0"/>
              <a:t>Conclusions and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3271" y="1051328"/>
                <a:ext cx="8628992" cy="5333935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b="1" dirty="0"/>
                  <a:t>First 3D quantum non-abelian treatment of heavy quarkonium within the </a:t>
                </a:r>
                <a:r>
                  <a:rPr lang="en-US" sz="2200" b="1" dirty="0" err="1"/>
                  <a:t>OQS+pNRQCD</a:t>
                </a:r>
                <a:r>
                  <a:rPr lang="en-US" sz="2200" b="1" dirty="0"/>
                  <a:t> framework.  Treatment has been extended to NLO in E/T.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>
                    <a:sym typeface="Wingdings" pitchFamily="2" charset="2"/>
                  </a:rPr>
                  <a:t>Transport coefficients used were </a:t>
                </a:r>
                <a:r>
                  <a:rPr lang="en-US" sz="2200" b="1" dirty="0">
                    <a:sym typeface="Wingdings" pitchFamily="2" charset="2"/>
                  </a:rPr>
                  <a:t>constrained by independent lattice measurements.</a:t>
                </a:r>
                <a:r>
                  <a:rPr lang="en-US" sz="2200" dirty="0">
                    <a:sym typeface="Wingdings" pitchFamily="2" charset="2"/>
                  </a:rPr>
                  <a:t> 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b="1" dirty="0"/>
                  <a:t>OQS + </a:t>
                </a:r>
                <a:r>
                  <a:rPr lang="en-US" sz="2200" b="1" dirty="0" err="1"/>
                  <a:t>pNRQCD</a:t>
                </a:r>
                <a:r>
                  <a:rPr lang="en-US" sz="2200" b="1" dirty="0"/>
                  <a:t> works quite well in describing bottomonium suppression and “flow” vs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sz="2200" b="1" i="0" baseline="-25000" dirty="0" smtClean="0">
                        <a:latin typeface="Cambria Math" panose="02040503050406030204" pitchFamily="18" charset="0"/>
                      </a:rPr>
                      <m:t>𝐩𝐚𝐫𝐭</m:t>
                    </m:r>
                  </m:oMath>
                </a14:m>
                <a:r>
                  <a:rPr lang="en-US" sz="2200" b="1" dirty="0"/>
                  <a:t> and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200" b="1" i="1" baseline="-25000" dirty="0" err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200" b="1" i="0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b="1" dirty="0"/>
                  <a:t> seen at LHC energies.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However, the same setup, our preliminary results indicate that OQS + </a:t>
                </a:r>
                <a:r>
                  <a:rPr lang="en-US" sz="2200" dirty="0" err="1"/>
                  <a:t>pNRQCD</a:t>
                </a:r>
                <a:r>
                  <a:rPr lang="en-US" sz="2200" dirty="0"/>
                  <a:t> overpredicts R</a:t>
                </a:r>
                <a:r>
                  <a:rPr lang="en-US" sz="2200" baseline="-25000" dirty="0"/>
                  <a:t>AA</a:t>
                </a:r>
                <a:r>
                  <a:rPr lang="en-US" sz="2200" dirty="0"/>
                  <a:t>[1S] at 200 GeV when compared with recent STAR data.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Our preliminary results indicate that the phenomenological KSU model does better in describing R</a:t>
                </a:r>
                <a:r>
                  <a:rPr lang="en-US" sz="2200" baseline="-25000" dirty="0"/>
                  <a:t>AA</a:t>
                </a:r>
                <a:r>
                  <a:rPr lang="en-US" sz="2200" dirty="0"/>
                  <a:t>[1S], however, it then underpredicts R</a:t>
                </a:r>
                <a:r>
                  <a:rPr lang="en-US" sz="2200" baseline="-25000" dirty="0"/>
                  <a:t>AA</a:t>
                </a:r>
                <a:r>
                  <a:rPr lang="en-US" sz="2200" dirty="0"/>
                  <a:t>[2S].  </a:t>
                </a:r>
                <a:br>
                  <a:rPr lang="en-US" sz="2200" dirty="0">
                    <a:sym typeface="Wingdings" pitchFamily="2" charset="2"/>
                  </a:rPr>
                </a:br>
                <a:endParaRPr lang="en-US" sz="2200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271" y="1051328"/>
                <a:ext cx="8628992" cy="5333935"/>
              </a:xfrm>
              <a:blipFill>
                <a:blip r:embed="rId2"/>
                <a:stretch>
                  <a:fillRect l="-882" t="-713" r="-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Strickland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705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CE9F47-7C30-0941-B76C-F9511A4E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7FC745-22D0-7C4E-9D6D-E6257F4B4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F90FA6-9595-1742-8EA4-1EE6F1802EE1}"/>
              </a:ext>
            </a:extLst>
          </p:cNvPr>
          <p:cNvSpPr txBox="1"/>
          <p:nvPr/>
        </p:nvSpPr>
        <p:spPr>
          <a:xfrm>
            <a:off x="48845" y="2216426"/>
            <a:ext cx="9044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1816315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D1284A5-F79D-6342-A227-7840632E3BDA}"/>
              </a:ext>
            </a:extLst>
          </p:cNvPr>
          <p:cNvGrpSpPr/>
          <p:nvPr/>
        </p:nvGrpSpPr>
        <p:grpSpPr>
          <a:xfrm>
            <a:off x="228657" y="2407845"/>
            <a:ext cx="4651892" cy="3593307"/>
            <a:chOff x="13089" y="2586640"/>
            <a:chExt cx="4651892" cy="359330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9228658-35A2-7140-833E-C2913E554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89" y="2586640"/>
              <a:ext cx="4651892" cy="359330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891984" y="2947413"/>
                  <a:ext cx="492193" cy="229276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(1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1984" y="2947413"/>
                  <a:ext cx="492193" cy="22927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2432830" y="3924393"/>
                  <a:ext cx="492193" cy="229276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(2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2830" y="3924393"/>
                  <a:ext cx="492193" cy="2292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893531" y="4189190"/>
                  <a:ext cx="492193" cy="229276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Υ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(3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  <m:r>
                          <a:rPr lang="en-US" sz="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US" sz="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3531" y="4189190"/>
                  <a:ext cx="492193" cy="22927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EB8A1396-0981-8544-BB6B-6A58BC347F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8702" y="2319566"/>
            <a:ext cx="3982398" cy="39355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7893"/>
            <a:ext cx="9144000" cy="1118562"/>
          </a:xfrm>
        </p:spPr>
        <p:txBody>
          <a:bodyPr>
            <a:normAutofit/>
          </a:bodyPr>
          <a:lstStyle/>
          <a:p>
            <a:r>
              <a:rPr lang="en-US" sz="3400" dirty="0"/>
              <a:t>Experimental d</a:t>
            </a:r>
            <a:r>
              <a:rPr lang="en-US" sz="3400" b="1" dirty="0"/>
              <a:t>ata – 5.02 </a:t>
            </a:r>
            <a:r>
              <a:rPr lang="en-US" sz="3400" b="1" dirty="0" err="1"/>
              <a:t>TeV</a:t>
            </a:r>
            <a:r>
              <a:rPr lang="en-US" sz="3400" b="1" dirty="0"/>
              <a:t> Dimuon Spectra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845" y="6453799"/>
            <a:ext cx="2895600" cy="365125"/>
          </a:xfrm>
        </p:spPr>
        <p:txBody>
          <a:bodyPr/>
          <a:lstStyle/>
          <a:p>
            <a:r>
              <a:rPr lang="en-US" dirty="0"/>
              <a:t>M. Strickland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0090" y="6454982"/>
            <a:ext cx="2133600" cy="365125"/>
          </a:xfrm>
        </p:spPr>
        <p:txBody>
          <a:bodyPr/>
          <a:lstStyle/>
          <a:p>
            <a:fld id="{FD297C6D-1E80-5F41-B412-FEA80B84930D}" type="slidenum">
              <a:rPr lang="en-US" smtClean="0"/>
              <a:t>3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567439" y="2089313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pp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620894" y="2037787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PbPb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B3F9B6-7D38-4948-B5F7-F4813C0BBB27}"/>
              </a:ext>
            </a:extLst>
          </p:cNvPr>
          <p:cNvSpPr/>
          <p:nvPr/>
        </p:nvSpPr>
        <p:spPr>
          <a:xfrm>
            <a:off x="5477776" y="2749495"/>
            <a:ext cx="796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pp-scaled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A7DAA0-B463-7743-AD3D-5A627B281FDF}"/>
              </a:ext>
            </a:extLst>
          </p:cNvPr>
          <p:cNvSpPr txBox="1"/>
          <p:nvPr/>
        </p:nvSpPr>
        <p:spPr>
          <a:xfrm>
            <a:off x="435728" y="1181599"/>
            <a:ext cx="8499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b="1" dirty="0"/>
              <a:t>CMS, ALICE, </a:t>
            </a:r>
            <a:r>
              <a:rPr lang="en-US" sz="2000" dirty="0"/>
              <a:t>and</a:t>
            </a:r>
            <a:r>
              <a:rPr lang="en-US" sz="2000" b="1" dirty="0"/>
              <a:t> ATLAS </a:t>
            </a:r>
            <a:r>
              <a:rPr lang="en-US" sz="2000" dirty="0"/>
              <a:t>experiments have measured bottomonium production in both pp and Pb-Pb collisions at 5.02 </a:t>
            </a:r>
            <a:r>
              <a:rPr lang="en-US" sz="2000" dirty="0" err="1"/>
              <a:t>TeV</a:t>
            </a:r>
            <a:r>
              <a:rPr lang="en-US" sz="2000" dirty="0"/>
              <a:t>.  Here I show CMS results.</a:t>
            </a:r>
          </a:p>
        </p:txBody>
      </p:sp>
    </p:spTree>
    <p:extLst>
      <p:ext uri="{BB962C8B-B14F-4D97-AF65-F5344CB8AC3E}">
        <p14:creationId xmlns:p14="http://schemas.microsoft.com/office/powerpoint/2010/main" val="19037634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03B12-668F-9F4C-9BDE-53D36D04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3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/>
              <a:t>Heuristic understanding – Noisy QM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6E49B-CBB8-3D45-A33E-B1F01558A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46ED6-D192-6942-991E-BBABC073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DF84E86-39B3-A245-84D9-AB9CC603F1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180893"/>
                <a:ext cx="8686800" cy="518837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Heavy quark bound states have an in-medium potential with both real and imaginary parts.  This is related to the large in-medium width.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How can we understand the emergence of the imaginary part in a simple manner before leaping into open quantum systems + </a:t>
                </a:r>
                <a:r>
                  <a:rPr lang="en-US" sz="2200" dirty="0" err="1"/>
                  <a:t>pNRQCD</a:t>
                </a:r>
                <a:r>
                  <a:rPr lang="en-US" sz="2200" dirty="0"/>
                  <a:t>?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b="1" dirty="0"/>
                  <a:t>Consider a non-relativistic bound state subject to a noisy potential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22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22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22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Noise has zero mean, is uncorrelated in time, and has a spatial correlation function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DF84E86-39B3-A245-84D9-AB9CC603F1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180893"/>
                <a:ext cx="8686800" cy="5188376"/>
              </a:xfrm>
              <a:blipFill>
                <a:blip r:embed="rId2"/>
                <a:stretch>
                  <a:fillRect l="-876" t="-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E6B4A56-7DDE-3240-A26D-E9B2719FD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0" y="3407675"/>
            <a:ext cx="4634436" cy="11182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801713-F849-E348-A62B-433736808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5100" y="3687831"/>
            <a:ext cx="2914638" cy="4838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5B307DF-8859-794C-BB47-11E88E4D4F2B}"/>
              </a:ext>
            </a:extLst>
          </p:cNvPr>
          <p:cNvSpPr/>
          <p:nvPr/>
        </p:nvSpPr>
        <p:spPr>
          <a:xfrm>
            <a:off x="4301660" y="3556489"/>
            <a:ext cx="962322" cy="820657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56760A-3AE1-4A4D-B742-8401CBAC0CD2}"/>
              </a:ext>
            </a:extLst>
          </p:cNvPr>
          <p:cNvSpPr txBox="1"/>
          <p:nvPr/>
        </p:nvSpPr>
        <p:spPr>
          <a:xfrm>
            <a:off x="3087858" y="4449776"/>
            <a:ext cx="4039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Noise due to environment (assumed here to be color neutral).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8E1DBD-B4BD-5D48-88CD-8EAED8CB9955}"/>
              </a:ext>
            </a:extLst>
          </p:cNvPr>
          <p:cNvCxnSpPr>
            <a:cxnSpLocks/>
          </p:cNvCxnSpPr>
          <p:nvPr/>
        </p:nvCxnSpPr>
        <p:spPr>
          <a:xfrm flipV="1">
            <a:off x="4760417" y="4200964"/>
            <a:ext cx="0" cy="3120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E21D9DD-8265-BC4D-83CB-39991CAB56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293" y="5662501"/>
            <a:ext cx="1747287" cy="512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9957A7-2E06-0E46-BE30-F6DA94CD28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5493" y="5662501"/>
            <a:ext cx="4799214" cy="5591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799561-C711-1244-B31F-3D34956EFBF7}"/>
              </a:ext>
            </a:extLst>
          </p:cNvPr>
          <p:cNvSpPr txBox="1"/>
          <p:nvPr/>
        </p:nvSpPr>
        <p:spPr>
          <a:xfrm>
            <a:off x="1496645" y="6374751"/>
            <a:ext cx="6896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2"/>
                </a:solidFill>
              </a:rPr>
              <a:t>Note: </a:t>
            </a:r>
            <a:r>
              <a:rPr lang="en-US" sz="1100" dirty="0">
                <a:solidFill>
                  <a:schemeClr val="accent2"/>
                </a:solidFill>
              </a:rPr>
              <a:t>The treatment presented here does not include possibility of color-charged noise, more on this coming…</a:t>
            </a:r>
          </a:p>
        </p:txBody>
      </p:sp>
    </p:spTree>
    <p:extLst>
      <p:ext uri="{BB962C8B-B14F-4D97-AF65-F5344CB8AC3E}">
        <p14:creationId xmlns:p14="http://schemas.microsoft.com/office/powerpoint/2010/main" val="3489099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6E49B-CBB8-3D45-A33E-B1F01558A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46ED6-D192-6942-991E-BBABC073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DF84E86-39B3-A245-84D9-AB9CC603F1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30581"/>
                <a:ext cx="8686800" cy="2436884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Expanding the time evolution operator up to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(∆</m:t>
                    </m:r>
                    <m:sSup>
                      <m:sSupPr>
                        <m:ctrlPr>
                          <a:rPr lang="en-US" sz="2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3/2</m:t>
                        </m:r>
                      </m:sup>
                    </m:sSup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2200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2200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22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200" dirty="0"/>
                  <a:t>Now construct an effective Hamiltonian that is averaged over the noise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DF84E86-39B3-A245-84D9-AB9CC603F1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30581"/>
                <a:ext cx="8686800" cy="2436884"/>
              </a:xfrm>
              <a:blipFill>
                <a:blip r:embed="rId2"/>
                <a:stretch>
                  <a:fillRect l="-876" t="-1036" b="-2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D3E7665-5D1F-5A46-B562-2F1B81400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642" y="1491773"/>
            <a:ext cx="5314538" cy="6138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91B53D-E866-9545-B30D-337C1A967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243" y="2155542"/>
            <a:ext cx="6696833" cy="7044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077E50-7A04-034E-A45B-5031268851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108" y="3551437"/>
            <a:ext cx="7253416" cy="71525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C82862E-B467-C24F-9B09-884670D4433E}"/>
              </a:ext>
            </a:extLst>
          </p:cNvPr>
          <p:cNvGrpSpPr/>
          <p:nvPr/>
        </p:nvGrpSpPr>
        <p:grpSpPr>
          <a:xfrm>
            <a:off x="731108" y="4687872"/>
            <a:ext cx="5481928" cy="1528334"/>
            <a:chOff x="552642" y="4451301"/>
            <a:chExt cx="7182688" cy="200249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D8413E9-521C-5B40-85F0-182B7E42C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0483" y="4451301"/>
              <a:ext cx="6063034" cy="111897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C6E9225-CF22-F844-8386-82183A7F9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49666" y="5703497"/>
              <a:ext cx="3416300" cy="5461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0070730-6E67-D744-8EEE-242EE0483C34}"/>
                </a:ext>
              </a:extLst>
            </p:cNvPr>
            <p:cNvSpPr/>
            <p:nvPr/>
          </p:nvSpPr>
          <p:spPr>
            <a:xfrm>
              <a:off x="1545674" y="4514953"/>
              <a:ext cx="6189656" cy="19388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82636DA-144F-8B4A-BF34-6099DDF89329}"/>
                </a:ext>
              </a:extLst>
            </p:cNvPr>
            <p:cNvCxnSpPr>
              <a:cxnSpLocks/>
            </p:cNvCxnSpPr>
            <p:nvPr/>
          </p:nvCxnSpPr>
          <p:spPr>
            <a:xfrm>
              <a:off x="552642" y="5456399"/>
              <a:ext cx="8031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80CA063-29C4-FB4C-A11A-A22694CB365A}"/>
              </a:ext>
            </a:extLst>
          </p:cNvPr>
          <p:cNvSpPr/>
          <p:nvPr/>
        </p:nvSpPr>
        <p:spPr>
          <a:xfrm>
            <a:off x="4389529" y="4828640"/>
            <a:ext cx="1677641" cy="626337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301477-6D9C-9545-B6C2-C6AC38D80DE0}"/>
              </a:ext>
            </a:extLst>
          </p:cNvPr>
          <p:cNvSpPr txBox="1"/>
          <p:nvPr/>
        </p:nvSpPr>
        <p:spPr>
          <a:xfrm>
            <a:off x="6314303" y="4814609"/>
            <a:ext cx="2372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Imaginary part emerges through interference of wave function with itself when summing over environmental noise.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2AF19EF-93FB-4E48-A741-DA5053257359}"/>
              </a:ext>
            </a:extLst>
          </p:cNvPr>
          <p:cNvSpPr/>
          <p:nvPr/>
        </p:nvSpPr>
        <p:spPr>
          <a:xfrm>
            <a:off x="2331585" y="5626172"/>
            <a:ext cx="2709971" cy="434185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BF9C16-7A4C-304B-8D32-045C6A9470CD}"/>
              </a:ext>
            </a:extLst>
          </p:cNvPr>
          <p:cNvSpPr txBox="1"/>
          <p:nvPr/>
        </p:nvSpPr>
        <p:spPr>
          <a:xfrm>
            <a:off x="3592862" y="4373378"/>
            <a:ext cx="3295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Imaginary part of the potential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9958793-7AB1-CD40-AF7E-E313F762A71B}"/>
              </a:ext>
            </a:extLst>
          </p:cNvPr>
          <p:cNvCxnSpPr>
            <a:cxnSpLocks/>
          </p:cNvCxnSpPr>
          <p:nvPr/>
        </p:nvCxnSpPr>
        <p:spPr>
          <a:xfrm>
            <a:off x="5254684" y="4687872"/>
            <a:ext cx="0" cy="252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itle 1">
            <a:extLst>
              <a:ext uri="{FF2B5EF4-FFF2-40B4-BE49-F238E27FC236}">
                <a16:creationId xmlns:a16="http://schemas.microsoft.com/office/drawing/2014/main" id="{5AD701BA-B7BE-4249-9345-76B0BE827D6E}"/>
              </a:ext>
            </a:extLst>
          </p:cNvPr>
          <p:cNvSpPr txBox="1">
            <a:spLocks/>
          </p:cNvSpPr>
          <p:nvPr/>
        </p:nvSpPr>
        <p:spPr>
          <a:xfrm>
            <a:off x="457200" y="378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 dirty="0"/>
              <a:t>Heuristic understanding – Noisy QM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67130E-157F-FA46-AFCC-CCEBDFCC3E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708" y="3683447"/>
            <a:ext cx="1028764" cy="39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016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C48E9-3814-7D47-8EC1-DA79B6F0B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492"/>
          </a:xfrm>
        </p:spPr>
        <p:txBody>
          <a:bodyPr>
            <a:noAutofit/>
          </a:bodyPr>
          <a:lstStyle/>
          <a:p>
            <a:r>
              <a:rPr lang="en-US" sz="3200" dirty="0"/>
              <a:t>A parallelizable approach:  Quantum trajectories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475A6-9C62-994C-8641-3FD833282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5B7C0-200B-9B4E-BD6D-B5E565A7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95B14C-80AE-9C46-A8F6-8051154D8999}"/>
              </a:ext>
            </a:extLst>
          </p:cNvPr>
          <p:cNvGrpSpPr/>
          <p:nvPr/>
        </p:nvGrpSpPr>
        <p:grpSpPr>
          <a:xfrm>
            <a:off x="1139252" y="1006451"/>
            <a:ext cx="6481216" cy="919856"/>
            <a:chOff x="2158696" y="5575703"/>
            <a:chExt cx="6481216" cy="9198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9634312-8227-1340-8D0B-DE0F77815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3778" y="5704916"/>
              <a:ext cx="6118241" cy="66143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62C235-F0D5-DD40-A17B-511A80DFC465}"/>
                </a:ext>
              </a:extLst>
            </p:cNvPr>
            <p:cNvSpPr/>
            <p:nvPr/>
          </p:nvSpPr>
          <p:spPr>
            <a:xfrm>
              <a:off x="2158696" y="5575703"/>
              <a:ext cx="6481216" cy="9198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69082AD-80DB-0A48-B3C1-3F9BDBA51A87}"/>
              </a:ext>
            </a:extLst>
          </p:cNvPr>
          <p:cNvSpPr/>
          <p:nvPr/>
        </p:nvSpPr>
        <p:spPr>
          <a:xfrm>
            <a:off x="5632841" y="1040511"/>
            <a:ext cx="1917028" cy="820657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F0B760-445D-9048-955E-561CF97A0197}"/>
              </a:ext>
            </a:extLst>
          </p:cNvPr>
          <p:cNvSpPr txBox="1"/>
          <p:nvPr/>
        </p:nvSpPr>
        <p:spPr>
          <a:xfrm>
            <a:off x="5040223" y="2033573"/>
            <a:ext cx="3295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Can treat this “quantum jump” term stochastically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762AB3-04D9-DB40-AC21-8CE2C69FA722}"/>
                  </a:ext>
                </a:extLst>
              </p:cNvPr>
              <p:cNvSpPr txBox="1"/>
              <p:nvPr/>
            </p:nvSpPr>
            <p:spPr>
              <a:xfrm>
                <a:off x="468545" y="2469982"/>
                <a:ext cx="8206910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Can be reduced to the solution of a large set of “quantum trajectories” in which we solve a 1D Schrödinger equation with a </a:t>
                </a:r>
                <a:r>
                  <a:rPr lang="en-US" b="1" dirty="0"/>
                  <a:t>non-Hermitian Hamiltonian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0" baseline="-25000" dirty="0" err="1">
                        <a:latin typeface="Cambria Math" panose="02040503050406030204" pitchFamily="18" charset="0"/>
                      </a:rPr>
                      <m:t>𝐞𝐟𝐟</m:t>
                    </m:r>
                  </m:oMath>
                </a14:m>
                <a:r>
                  <a:rPr lang="en-US" dirty="0"/>
                  <a:t>, subject to </a:t>
                </a:r>
                <a:r>
                  <a:rPr lang="en-US" b="1" dirty="0"/>
                  <a:t>stochastic</a:t>
                </a:r>
                <a:r>
                  <a:rPr lang="en-US" dirty="0"/>
                  <a:t> </a:t>
                </a:r>
                <a:r>
                  <a:rPr lang="en-US" b="1" dirty="0"/>
                  <a:t>quantum jumps</a:t>
                </a:r>
                <a:r>
                  <a:rPr lang="en-US" dirty="0"/>
                  <a:t>. 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evolution with the non-Hermitian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</m:t>
                    </m:r>
                    <m:r>
                      <m:rPr>
                        <m:sty m:val="p"/>
                      </m:rPr>
                      <a:rPr lang="en-US" i="0" baseline="-25000" dirty="0" err="1">
                        <a:latin typeface="Cambria Math" panose="02040503050406030204" pitchFamily="18" charset="0"/>
                      </a:rPr>
                      <m:t>eff</m:t>
                    </m:r>
                  </m:oMath>
                </a14:m>
                <a:r>
                  <a:rPr lang="en-US" dirty="0"/>
                  <a:t> preserves </a:t>
                </a:r>
                <a:br>
                  <a:rPr lang="en-US" dirty="0"/>
                </a:br>
                <a:r>
                  <a:rPr lang="en-US" dirty="0"/>
                  <a:t>the color and angular momentum state of the system </a:t>
                </a:r>
                <a:br>
                  <a:rPr lang="en-US" dirty="0"/>
                </a:br>
                <a:r>
                  <a:rPr lang="en-US" dirty="0"/>
                  <a:t>(but not norm).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Collapse/jump operators encode transitions </a:t>
                </a:r>
                <a:br>
                  <a:rPr lang="en-US" dirty="0"/>
                </a:br>
                <a:r>
                  <a:rPr lang="en-US" dirty="0"/>
                  <a:t>between different color/angular momentum </a:t>
                </a:r>
                <a:br>
                  <a:rPr lang="en-US" dirty="0"/>
                </a:br>
                <a:r>
                  <a:rPr lang="en-US" dirty="0"/>
                  <a:t>states (subject to selection rules).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For each </a:t>
                </a:r>
                <a:r>
                  <a:rPr lang="en-US" b="1" dirty="0"/>
                  <a:t>physical trajectory </a:t>
                </a:r>
                <a:r>
                  <a:rPr lang="en-US" dirty="0"/>
                  <a:t>(path through the QGP) we average over a </a:t>
                </a:r>
                <a:br>
                  <a:rPr lang="en-US" dirty="0"/>
                </a:br>
                <a:r>
                  <a:rPr lang="en-US" dirty="0"/>
                  <a:t>large set of </a:t>
                </a:r>
                <a:r>
                  <a:rPr lang="en-US" b="1" u="sng" dirty="0"/>
                  <a:t>independent</a:t>
                </a:r>
                <a:r>
                  <a:rPr lang="en-US" dirty="0"/>
                  <a:t> </a:t>
                </a:r>
                <a:r>
                  <a:rPr lang="en-US" b="1" dirty="0"/>
                  <a:t>quantum trajectories </a:t>
                </a:r>
                <a:r>
                  <a:rPr lang="en-US" b="1" dirty="0">
                    <a:solidFill>
                      <a:schemeClr val="accent3">
                        <a:lumMod val="75000"/>
                      </a:schemeClr>
                    </a:solidFill>
                    <a:sym typeface="Wingdings" pitchFamily="2" charset="2"/>
                  </a:rPr>
                  <a:t></a:t>
                </a:r>
                <a:r>
                  <a:rPr lang="en-US" b="1" dirty="0">
                    <a:sym typeface="Wingdings" pitchFamily="2" charset="2"/>
                  </a:rPr>
                  <a:t> </a:t>
                </a:r>
                <a:r>
                  <a:rPr lang="en-US" b="1" dirty="0">
                    <a:solidFill>
                      <a:schemeClr val="accent3">
                        <a:lumMod val="75000"/>
                      </a:schemeClr>
                    </a:solidFill>
                    <a:sym typeface="Wingdings" pitchFamily="2" charset="2"/>
                  </a:rPr>
                  <a:t>Embarrassingly parallel</a:t>
                </a:r>
                <a:endParaRPr lang="en-US" b="1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accent2">
                        <a:lumMod val="50000"/>
                      </a:schemeClr>
                    </a:solidFill>
                  </a:rPr>
                  <a:t>Added benefit:  Can describe all angular momentum states (no cutoff) 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762AB3-04D9-DB40-AC21-8CE2C69FA7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545" y="2469982"/>
                <a:ext cx="8206910" cy="4031873"/>
              </a:xfrm>
              <a:prstGeom prst="rect">
                <a:avLst/>
              </a:prstGeom>
              <a:blipFill>
                <a:blip r:embed="rId3"/>
                <a:stretch>
                  <a:fillRect l="-309" t="-627" r="-772" b="-1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3A3673-472F-D547-A7B3-8EC8ABA04608}"/>
              </a:ext>
            </a:extLst>
          </p:cNvPr>
          <p:cNvCxnSpPr>
            <a:cxnSpLocks/>
          </p:cNvCxnSpPr>
          <p:nvPr/>
        </p:nvCxnSpPr>
        <p:spPr>
          <a:xfrm flipV="1">
            <a:off x="6688067" y="1698262"/>
            <a:ext cx="0" cy="3120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860B8BB-1C5F-6246-BDA8-B6B0F8999E1B}"/>
              </a:ext>
            </a:extLst>
          </p:cNvPr>
          <p:cNvSpPr/>
          <p:nvPr/>
        </p:nvSpPr>
        <p:spPr>
          <a:xfrm>
            <a:off x="3385128" y="637575"/>
            <a:ext cx="5487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N. Brambilla, M.-A. Escobedo, M.S.,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Vander Griend, and J.H. Weber, 2012.01240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C99EB9-78DD-C14B-9537-EAF0AB244E67}"/>
              </a:ext>
            </a:extLst>
          </p:cNvPr>
          <p:cNvSpPr/>
          <p:nvPr/>
        </p:nvSpPr>
        <p:spPr>
          <a:xfrm>
            <a:off x="2450211" y="1052816"/>
            <a:ext cx="2957267" cy="820657"/>
          </a:xfrm>
          <a:prstGeom prst="rect">
            <a:avLst/>
          </a:prstGeom>
          <a:solidFill>
            <a:schemeClr val="tx2">
              <a:lumMod val="60000"/>
              <a:lumOff val="40000"/>
              <a:alpha val="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9F3B2E-D457-CC44-84BB-F8816474AC21}"/>
              </a:ext>
            </a:extLst>
          </p:cNvPr>
          <p:cNvSpPr txBox="1"/>
          <p:nvPr/>
        </p:nvSpPr>
        <p:spPr>
          <a:xfrm>
            <a:off x="2140279" y="2034589"/>
            <a:ext cx="3295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Non-unitary “no jump” evolution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F565C2-FE01-2D4A-861B-B6B3712BA404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3788123" y="1744478"/>
            <a:ext cx="140721" cy="290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71DC46E-96F9-3F4C-83C4-79B70E5BF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913" y="3121347"/>
            <a:ext cx="1732353" cy="222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113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55"/>
            <a:ext cx="9144000" cy="1049288"/>
          </a:xfrm>
        </p:spPr>
        <p:txBody>
          <a:bodyPr>
            <a:normAutofit/>
          </a:bodyPr>
          <a:lstStyle/>
          <a:p>
            <a:r>
              <a:rPr lang="en-US" sz="3200" dirty="0"/>
              <a:t>How can one numerically solve these equations?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BDE1D4-237A-B64E-A90B-C66B580AF647}"/>
                  </a:ext>
                </a:extLst>
              </p:cNvPr>
              <p:cNvSpPr txBox="1"/>
              <p:nvPr/>
            </p:nvSpPr>
            <p:spPr>
              <a:xfrm>
                <a:off x="383059" y="2164837"/>
                <a:ext cx="8180173" cy="4185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Each block of the density matrix in color space can be decomposed into orbital angular momentum </a:t>
                </a:r>
                <a:r>
                  <a:rPr lang="en-US" dirty="0" err="1"/>
                  <a:t>blockwise</a:t>
                </a:r>
                <a:r>
                  <a:rPr lang="en-US" dirty="0"/>
                  <a:t>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Upon truncating in angular momentum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≤ </m:t>
                    </m:r>
                    <m:r>
                      <a:rPr lang="en-US" i="1" dirty="0" err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i="1" baseline="-25000" dirty="0" err="1"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dirty="0"/>
                  <a:t>) one can reduce both </a:t>
                </a:r>
                <a:br>
                  <a:rPr lang="en-US" dirty="0"/>
                </a:br>
                <a:r>
                  <a:rPr lang="en-US" dirty="0"/>
                  <a:t>the singlet and octet blocks of the reduced density matrix to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i="1" baseline="-25000" dirty="0" err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i="1" baseline="-2500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+1)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One can then discretize the radial wavefunction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= # of lattice points) and evolve the reduced density matrix using standard differential equation and matrix solvers </a:t>
                </a:r>
                <a:r>
                  <a:rPr lang="en-US" dirty="0">
                    <a:sym typeface="Wingdings" pitchFamily="2" charset="2"/>
                  </a:rPr>
                  <a:t>gives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~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𝑁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i="1" baseline="-25000" dirty="0" err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i="1" baseline="-2500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+1)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/>
                  <a:t>matrix size.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/>
                  <a:t>Need to describe bound and unbound states with highly localized initial wave function, so the box must be large and have small lattice spacing </a:t>
                </a:r>
                <a:r>
                  <a:rPr lang="en-US" b="1" dirty="0">
                    <a:sym typeface="Wingdings" pitchFamily="2" charset="2"/>
                  </a:rPr>
                  <a:t></a:t>
                </a:r>
                <a:r>
                  <a:rPr lang="en-US" b="1" dirty="0"/>
                  <a:t> large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b="1" dirty="0"/>
                  <a:t> and large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𝒍</m:t>
                    </m:r>
                    <m:r>
                      <a:rPr lang="en-US" b="1" i="1" baseline="-25000" dirty="0" err="1" smtClean="0">
                        <a:latin typeface="Cambria Math" panose="02040503050406030204" pitchFamily="18" charset="0"/>
                      </a:rPr>
                      <m:t>𝒎𝒂𝒙</m:t>
                    </m:r>
                  </m:oMath>
                </a14:m>
                <a:r>
                  <a:rPr lang="en-US" b="1" dirty="0"/>
                  <a:t>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i="1" baseline="-25000" dirty="0" err="1"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dirty="0"/>
                  <a:t> become large, </a:t>
                </a:r>
                <a:r>
                  <a:rPr lang="en-US" b="1" u="sng" dirty="0"/>
                  <a:t>the computation becomes very challenging</a:t>
                </a:r>
                <a:r>
                  <a:rPr lang="en-US" dirty="0"/>
                  <a:t>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accent2"/>
                    </a:solidFill>
                  </a:rPr>
                  <a:t>Need a better/faster method which we can easily parallelize.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BDE1D4-237A-B64E-A90B-C66B580AF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059" y="2164837"/>
                <a:ext cx="8180173" cy="4185761"/>
              </a:xfrm>
              <a:prstGeom prst="rect">
                <a:avLst/>
              </a:prstGeom>
              <a:blipFill>
                <a:blip r:embed="rId2"/>
                <a:stretch>
                  <a:fillRect l="-465" t="-604" r="-775" b="-1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674471D5-6D0D-E94B-89DE-7B04061F9277}"/>
              </a:ext>
            </a:extLst>
          </p:cNvPr>
          <p:cNvGrpSpPr/>
          <p:nvPr/>
        </p:nvGrpSpPr>
        <p:grpSpPr>
          <a:xfrm>
            <a:off x="1139252" y="1006451"/>
            <a:ext cx="6481216" cy="919856"/>
            <a:chOff x="2158696" y="5575703"/>
            <a:chExt cx="6481216" cy="9198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D8208EC-7ED0-A14C-BB34-9ACC42551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23778" y="5704916"/>
              <a:ext cx="6118241" cy="66143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9E6610-0106-4B40-928B-4FA5172AFE56}"/>
                </a:ext>
              </a:extLst>
            </p:cNvPr>
            <p:cNvSpPr/>
            <p:nvPr/>
          </p:nvSpPr>
          <p:spPr>
            <a:xfrm>
              <a:off x="2158696" y="5575703"/>
              <a:ext cx="6481216" cy="9198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638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EE26F-E881-324F-82AD-00D77966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3"/>
            <a:ext cx="8229600" cy="1143000"/>
          </a:xfrm>
        </p:spPr>
        <p:txBody>
          <a:bodyPr/>
          <a:lstStyle/>
          <a:p>
            <a:r>
              <a:rPr lang="en-US" dirty="0"/>
              <a:t>Initial bottomonium wavefunction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83036-7FC3-1540-9090-2ECA07EE6D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6888" y="1113336"/>
                <a:ext cx="8404577" cy="5182417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700" dirty="0"/>
                  <a:t>We took the initial wavefunction to be given by a smeared delta function (local production due to large mass, </a:t>
                </a:r>
                <a:r>
                  <a:rPr lang="en-US" sz="1700" dirty="0">
                    <a:latin typeface="Symbol" pitchFamily="2" charset="2"/>
                  </a:rPr>
                  <a:t>D</a:t>
                </a:r>
                <a:r>
                  <a:rPr lang="en-US" sz="1700" dirty="0"/>
                  <a:t> ~ 1/M) of the form</a:t>
                </a:r>
                <a:br>
                  <a:rPr lang="en-US" sz="1700" dirty="0"/>
                </a:br>
                <a:br>
                  <a:rPr lang="en-US" sz="1700" dirty="0"/>
                </a:br>
                <a:endParaRPr lang="en-US" sz="1700" dirty="0"/>
              </a:p>
              <a:p>
                <a:pPr>
                  <a:spcAft>
                    <a:spcPts val="600"/>
                  </a:spcAft>
                </a:pPr>
                <a:r>
                  <a:rPr lang="en-US" sz="1700" dirty="0"/>
                  <a:t>For a given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700" dirty="0"/>
                  <a:t>, the </a:t>
                </a:r>
                <a:r>
                  <a:rPr lang="en-US" sz="1700" b="1" dirty="0"/>
                  <a:t>initial state is a quantum linear superposition</a:t>
                </a:r>
                <a:r>
                  <a:rPr lang="en-US" sz="1700" dirty="0"/>
                  <a:t> of the eigenstates of H.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700" b="1" dirty="0"/>
                  <a:t>Includes both bound and unbound states.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700" dirty="0"/>
                  <a:t>We took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 </m:t>
                    </m:r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700" dirty="0"/>
                  <a:t> which reproduces results obtained with a true delta to within 1%.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83036-7FC3-1540-9090-2ECA07EE6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6888" y="1113336"/>
                <a:ext cx="8404577" cy="5182417"/>
              </a:xfrm>
              <a:blipFill>
                <a:blip r:embed="rId2"/>
                <a:stretch>
                  <a:fillRect l="-302" t="-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19FC5-BFF2-A740-BB35-C2D8B376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48979-D427-A946-9861-35A9AF6C2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0F70DA-E137-F74D-A806-0093E200B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131" y="1736425"/>
            <a:ext cx="3081479" cy="446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DC862B-098F-F247-B5DC-1DF1F7866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64" y="3616761"/>
            <a:ext cx="7372411" cy="275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8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32C2-124A-3A46-9AB3-4B131030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890"/>
          </a:xfrm>
        </p:spPr>
        <p:txBody>
          <a:bodyPr>
            <a:normAutofit/>
          </a:bodyPr>
          <a:lstStyle/>
          <a:p>
            <a:r>
              <a:rPr lang="en-US" sz="4000" dirty="0"/>
              <a:t>3+1D hydrodynamical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A3C96-B49B-1849-A426-03397F677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863" y="5943316"/>
            <a:ext cx="5610694" cy="510483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For 5.02 </a:t>
            </a:r>
            <a:r>
              <a:rPr lang="en-US" sz="2000" dirty="0" err="1"/>
              <a:t>TeV</a:t>
            </a:r>
            <a:r>
              <a:rPr lang="en-US" sz="2000" dirty="0"/>
              <a:t>, T</a:t>
            </a:r>
            <a:r>
              <a:rPr lang="en-US" sz="2000" baseline="-25000" dirty="0"/>
              <a:t>0</a:t>
            </a:r>
            <a:r>
              <a:rPr lang="en-US" sz="2000" dirty="0"/>
              <a:t> = 630 MeV @ t</a:t>
            </a:r>
            <a:r>
              <a:rPr lang="en-US" sz="2000" baseline="-25000" dirty="0"/>
              <a:t>0 </a:t>
            </a:r>
            <a:r>
              <a:rPr lang="en-US" sz="2000" dirty="0"/>
              <a:t>= 0.25 </a:t>
            </a:r>
            <a:r>
              <a:rPr lang="en-US" sz="2000" dirty="0" err="1"/>
              <a:t>fm</a:t>
            </a:r>
            <a:r>
              <a:rPr lang="en-US" sz="2000" dirty="0"/>
              <a:t>/c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097CD-6C1B-0147-A87F-9B7ABBEE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9C2DB-602B-904A-9EE1-5317F96A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4ECAF7-BCFF-F347-ABA1-8071A9EA3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31" y="899338"/>
            <a:ext cx="6481274" cy="48743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6F8C68-120A-FB47-B0F8-8C154E7C9F1F}"/>
              </a:ext>
            </a:extLst>
          </p:cNvPr>
          <p:cNvSpPr txBox="1"/>
          <p:nvPr/>
        </p:nvSpPr>
        <p:spPr>
          <a:xfrm>
            <a:off x="6826469" y="899338"/>
            <a:ext cx="2133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We use a 3+1D dissipative code for the hydro background (quasiparticle anisotropic hydrodynamics)</a:t>
            </a:r>
            <a:br>
              <a:rPr lang="en-US" sz="1700" dirty="0"/>
            </a:b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Has been tuned to RHIC and LHC heavy ion collisions</a:t>
            </a:r>
            <a:br>
              <a:rPr lang="en-US" sz="1700" dirty="0"/>
            </a:b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Reproduces spectra, multiplicities, identified elliptic flow of light hadrons, HBT radii, etc.</a:t>
            </a:r>
          </a:p>
        </p:txBody>
      </p:sp>
    </p:spTree>
    <p:extLst>
      <p:ext uri="{BB962C8B-B14F-4D97-AF65-F5344CB8AC3E}">
        <p14:creationId xmlns:p14="http://schemas.microsoft.com/office/powerpoint/2010/main" val="3995955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0826"/>
                <a:ext cx="8199915" cy="5201553"/>
              </a:xfrm>
            </p:spPr>
            <p:txBody>
              <a:bodyPr>
                <a:no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/>
                  <a:t>Can trust heavy quark eﬀective theory more.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Cold nuclear matter (CNM) effects in AA</a:t>
                </a:r>
                <a:br>
                  <a:rPr lang="en-US" sz="2400" dirty="0"/>
                </a:br>
                <a:r>
                  <a:rPr lang="en-US" sz="2400" dirty="0"/>
                  <a:t>decrease with increasing quark mass.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The masses of </a:t>
                </a:r>
                <a:r>
                  <a:rPr lang="en-US" sz="2400" dirty="0" err="1"/>
                  <a:t>bottomonia</a:t>
                </a:r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/>
                  <a:t> ~ 10 GeV)</a:t>
                </a:r>
                <a:r>
                  <a:rPr lang="en-US" sz="2400" baseline="-25000" dirty="0"/>
                  <a:t> </a:t>
                </a:r>
                <a:br>
                  <a:rPr lang="en-US" sz="2400" baseline="-25000" dirty="0"/>
                </a:br>
                <a:r>
                  <a:rPr lang="en-US" sz="2400" dirty="0"/>
                  <a:t>are much higher than the temperature </a:t>
                </a:r>
                <a:br>
                  <a:rPr lang="en-US" sz="2400" dirty="0"/>
                </a:br>
                <a:r>
                  <a:rPr lang="en-US" sz="2400" dirty="0"/>
                  <a:t>generated in HICs (T &lt; 1 GeV) </a:t>
                </a:r>
                <a:r>
                  <a:rPr lang="en-US" sz="2400" dirty="0">
                    <a:sym typeface="Wingdings"/>
                  </a:rPr>
                  <a:t> </a:t>
                </a:r>
                <a:r>
                  <a:rPr lang="en-US" sz="2400" dirty="0" err="1"/>
                  <a:t>bottomonia</a:t>
                </a:r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production dominated by initial hard scatterings.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Since bottom quarks and anti-quarks are relatively rare in RHIC and LHC HICs, the probability for regeneration of </a:t>
                </a:r>
                <a:r>
                  <a:rPr lang="en-US" sz="2400" dirty="0" err="1"/>
                  <a:t>bottomonia</a:t>
                </a:r>
                <a:r>
                  <a:rPr lang="en-US" sz="2400" dirty="0"/>
                  <a:t> through statistical recombination is much smaller than for charm quarks. </a:t>
                </a:r>
                <a:r>
                  <a:rPr lang="en-US" sz="1200" dirty="0">
                    <a:solidFill>
                      <a:schemeClr val="accent1">
                        <a:lumMod val="75000"/>
                      </a:schemeClr>
                    </a:solidFill>
                  </a:rPr>
                  <a:t>[see e.g. E. </a:t>
                </a:r>
                <a:r>
                  <a:rPr lang="en-US" sz="1200" dirty="0" err="1">
                    <a:solidFill>
                      <a:schemeClr val="accent1">
                        <a:lumMod val="75000"/>
                      </a:schemeClr>
                    </a:solidFill>
                  </a:rPr>
                  <a:t>Emerick</a:t>
                </a:r>
                <a:r>
                  <a:rPr lang="en-US" sz="1200" dirty="0">
                    <a:solidFill>
                      <a:schemeClr val="accent1">
                        <a:lumMod val="75000"/>
                      </a:schemeClr>
                    </a:solidFill>
                  </a:rPr>
                  <a:t>, X. Zhao, and R. Rapp, arXiv:1111.6537 and others]</a:t>
                </a:r>
              </a:p>
            </p:txBody>
          </p:sp>
        </mc:Choice>
        <mc:Fallback xmlns="">
          <p:sp>
            <p:nvSpPr>
              <p:cNvPr id="1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0826"/>
                <a:ext cx="8199915" cy="5201553"/>
              </a:xfrm>
              <a:blipFill>
                <a:blip r:embed="rId2"/>
                <a:stretch>
                  <a:fillRect l="-1084" t="-976" r="-1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690"/>
            <a:ext cx="8229600" cy="1143000"/>
          </a:xfrm>
        </p:spPr>
        <p:txBody>
          <a:bodyPr/>
          <a:lstStyle/>
          <a:p>
            <a:r>
              <a:rPr lang="en-US" dirty="0"/>
              <a:t>Why focus on </a:t>
            </a:r>
            <a:r>
              <a:rPr lang="en-US" dirty="0" err="1"/>
              <a:t>bottomonia</a:t>
            </a:r>
            <a:r>
              <a:rPr lang="en-US" dirty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4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B6E45C0-0106-C846-8F01-DFA99A3DD93A}"/>
              </a:ext>
            </a:extLst>
          </p:cNvPr>
          <p:cNvGrpSpPr/>
          <p:nvPr/>
        </p:nvGrpSpPr>
        <p:grpSpPr>
          <a:xfrm>
            <a:off x="6749268" y="1320826"/>
            <a:ext cx="1692501" cy="2622083"/>
            <a:chOff x="6776397" y="1299520"/>
            <a:chExt cx="1692501" cy="2622083"/>
          </a:xfrm>
        </p:grpSpPr>
        <p:pic>
          <p:nvPicPr>
            <p:cNvPr id="6" name="Picture 5" descr="AgnesThermometerMeV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6397" y="1299520"/>
              <a:ext cx="1692501" cy="2221973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960090" y="3521493"/>
              <a:ext cx="14565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A.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Mocsy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P.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Petreczky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b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and MS, 1302.2180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38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03B12-668F-9F4C-9BDE-53D36D04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3"/>
            <a:ext cx="8229600" cy="1143000"/>
          </a:xfrm>
        </p:spPr>
        <p:txBody>
          <a:bodyPr/>
          <a:lstStyle/>
          <a:p>
            <a:r>
              <a:rPr lang="en-US"/>
              <a:t>Conceptual problem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6E49B-CBB8-3D45-A33E-B1F01558A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46ED6-D192-6942-991E-BBABC073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5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DF84E86-39B3-A245-84D9-AB9CC603F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759" y="3880281"/>
            <a:ext cx="8572641" cy="24368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100" dirty="0"/>
              <a:t>Bottomonium states have a large binding energy (1S ~ 1 GeV) and are produced locally (hard processes) at early times in hard collisions (t &lt; 1 </a:t>
            </a:r>
            <a:r>
              <a:rPr lang="en-US" sz="2100" dirty="0" err="1"/>
              <a:t>fm</a:t>
            </a:r>
            <a:r>
              <a:rPr lang="en-US" sz="2100" dirty="0"/>
              <a:t>/c).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100" dirty="0"/>
              <a:t>They then propagate through the plasma and interact with the medium.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100" dirty="0"/>
              <a:t>Bound states can break up and potentially re-form due to in-medium transitions induced by in-medium gluon absorption and emission.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BF7E9E-2E23-CA42-B117-A521E374C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7482"/>
            <a:ext cx="8801241" cy="38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644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855"/>
            <a:ext cx="8229600" cy="970596"/>
          </a:xfrm>
        </p:spPr>
        <p:txBody>
          <a:bodyPr>
            <a:noAutofit/>
          </a:bodyPr>
          <a:lstStyle/>
          <a:p>
            <a:r>
              <a:rPr lang="en-US" sz="3800" dirty="0"/>
              <a:t>Open quantum system (OQS)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393DD-B880-2E4C-88BD-DF87A2702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755" y="2864556"/>
            <a:ext cx="8596489" cy="3498932"/>
          </a:xfrm>
        </p:spPr>
        <p:txBody>
          <a:bodyPr>
            <a:normAutofit/>
          </a:bodyPr>
          <a:lstStyle/>
          <a:p>
            <a:r>
              <a:rPr lang="en-US" sz="2000" dirty="0"/>
              <a:t>Can treat heavy quarkonium states propagating through QGP using an open quantum system approach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Total density matrix 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Reduced density matrix (medium DOF integrated out)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97DEE0-2FD8-0D44-BFB6-461DDBF72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13" y="3768821"/>
            <a:ext cx="6299202" cy="2783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1967EF-2FD6-0E44-877C-1C01B1369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25" y="1028612"/>
            <a:ext cx="1701094" cy="16939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FF15E7-B4DA-6A49-92CC-4B61E9E256EF}"/>
              </a:ext>
            </a:extLst>
          </p:cNvPr>
          <p:cNvSpPr txBox="1"/>
          <p:nvPr/>
        </p:nvSpPr>
        <p:spPr>
          <a:xfrm>
            <a:off x="2918531" y="1351081"/>
            <a:ext cx="5570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Probe</a:t>
            </a:r>
            <a:r>
              <a:rPr lang="en-US" dirty="0"/>
              <a:t> = heavy-quarkonium state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Medium</a:t>
            </a:r>
            <a:r>
              <a:rPr lang="en-US" dirty="0"/>
              <a:t> = light quarks and gluons that comprise the QGP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E611FCF-4D40-0546-AA81-884BAB4CA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916" y="6082429"/>
            <a:ext cx="2557640" cy="281059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0CB780-CA6B-BE49-82D6-443335A993CF}"/>
              </a:ext>
            </a:extLst>
          </p:cNvPr>
          <p:cNvCxnSpPr>
            <a:cxnSpLocks/>
          </p:cNvCxnSpPr>
          <p:nvPr/>
        </p:nvCxnSpPr>
        <p:spPr>
          <a:xfrm>
            <a:off x="4580467" y="6214490"/>
            <a:ext cx="6208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C3DD72-5FC4-0C4B-BF3E-ED06494F5485}"/>
              </a:ext>
            </a:extLst>
          </p:cNvPr>
          <p:cNvSpPr txBox="1"/>
          <p:nvPr/>
        </p:nvSpPr>
        <p:spPr>
          <a:xfrm>
            <a:off x="5523089" y="6029824"/>
            <a:ext cx="19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“Master equation”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3ED1C3-62C5-7642-A0E4-2761D44B3DB0}"/>
              </a:ext>
            </a:extLst>
          </p:cNvPr>
          <p:cNvSpPr/>
          <p:nvPr/>
        </p:nvSpPr>
        <p:spPr>
          <a:xfrm>
            <a:off x="6878618" y="3647040"/>
            <a:ext cx="655845" cy="489827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FA4BB8-4349-6A4D-B0B1-F938565AC0D1}"/>
              </a:ext>
            </a:extLst>
          </p:cNvPr>
          <p:cNvSpPr/>
          <p:nvPr/>
        </p:nvSpPr>
        <p:spPr>
          <a:xfrm>
            <a:off x="1937459" y="3663094"/>
            <a:ext cx="2197219" cy="489827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465E223-F283-894F-BCDE-B626AEA3936C}"/>
              </a:ext>
            </a:extLst>
          </p:cNvPr>
          <p:cNvSpPr/>
          <p:nvPr/>
        </p:nvSpPr>
        <p:spPr>
          <a:xfrm>
            <a:off x="4440648" y="3664693"/>
            <a:ext cx="2197219" cy="489827"/>
          </a:xfrm>
          <a:prstGeom prst="rect">
            <a:avLst/>
          </a:prstGeom>
          <a:solidFill>
            <a:schemeClr val="accent6">
              <a:lumMod val="75000"/>
              <a:alpha val="1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EF93AFB-EFCB-B740-AD83-5B03F099AE89}"/>
              </a:ext>
            </a:extLst>
          </p:cNvPr>
          <p:cNvGrpSpPr/>
          <p:nvPr/>
        </p:nvGrpSpPr>
        <p:grpSpPr>
          <a:xfrm>
            <a:off x="1895050" y="4805880"/>
            <a:ext cx="5847867" cy="655212"/>
            <a:chOff x="1904778" y="4835064"/>
            <a:chExt cx="5847867" cy="65521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C78ABB-2EDA-6244-85BB-3B2335CAA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3089" y="4835064"/>
              <a:ext cx="2229556" cy="489827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57B16F9-DF5A-E347-9502-6BC9EBE353A5}"/>
                </a:ext>
              </a:extLst>
            </p:cNvPr>
            <p:cNvCxnSpPr>
              <a:cxnSpLocks/>
            </p:cNvCxnSpPr>
            <p:nvPr/>
          </p:nvCxnSpPr>
          <p:spPr>
            <a:xfrm>
              <a:off x="4580467" y="5079977"/>
              <a:ext cx="6208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EA44E87-F32B-0B4D-A1F6-F0FA01353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04778" y="4903150"/>
              <a:ext cx="2262580" cy="5871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9972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36E1405-281A-7443-8BFB-22C902AE5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77" y="2700670"/>
            <a:ext cx="4143372" cy="339308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7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7731DEE-4C84-7048-88CA-A01A8C1A0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3"/>
            <a:ext cx="8229600" cy="897772"/>
          </a:xfrm>
        </p:spPr>
        <p:txBody>
          <a:bodyPr/>
          <a:lstStyle/>
          <a:p>
            <a:r>
              <a:rPr lang="en-US" dirty="0"/>
              <a:t>Bottomonium scales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785A140-1D30-814D-A944-46D2E01FD547}"/>
                  </a:ext>
                </a:extLst>
              </p:cNvPr>
              <p:cNvSpPr/>
              <p:nvPr/>
            </p:nvSpPr>
            <p:spPr>
              <a:xfrm>
                <a:off x="363627" y="1054922"/>
                <a:ext cx="8416745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mass scale is perturbative: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~</m:t>
                    </m:r>
                  </m:oMath>
                </a14:m>
                <a:r>
                  <a:rPr lang="en-US" sz="2000" dirty="0"/>
                  <a:t> 5 GeV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system is non-relativistic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2000" dirty="0"/>
                  <a:t>),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~ 0.1.</m:t>
                    </m:r>
                  </m:oMath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2000" i="1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000" i="0" baseline="-25000" dirty="0" err="1">
                        <a:latin typeface="Cambria Math" panose="02040503050406030204" pitchFamily="18" charset="0"/>
                      </a:rPr>
                      <m:t>fs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4 </m:t>
                    </m:r>
                  </m:oMath>
                </a14:m>
                <a:endParaRPr lang="en-US" sz="2000" baseline="30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785A140-1D30-814D-A944-46D2E01FD5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27" y="1054922"/>
                <a:ext cx="8416745" cy="1323439"/>
              </a:xfrm>
              <a:prstGeom prst="rect">
                <a:avLst/>
              </a:prstGeom>
              <a:blipFill>
                <a:blip r:embed="rId3"/>
                <a:stretch>
                  <a:fillRect l="-602" t="-285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F0BD443A-3130-4A40-B382-1AC442837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912" y="2202462"/>
            <a:ext cx="3359888" cy="413326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6CBAC76-B06B-CD47-9C5C-7E017E06DCB9}"/>
              </a:ext>
            </a:extLst>
          </p:cNvPr>
          <p:cNvSpPr txBox="1"/>
          <p:nvPr/>
        </p:nvSpPr>
        <p:spPr>
          <a:xfrm>
            <a:off x="5613557" y="2022491"/>
            <a:ext cx="2895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Results of a non-relativistic potential model</a:t>
            </a:r>
          </a:p>
        </p:txBody>
      </p:sp>
    </p:spTree>
    <p:extLst>
      <p:ext uri="{BB962C8B-B14F-4D97-AF65-F5344CB8AC3E}">
        <p14:creationId xmlns:p14="http://schemas.microsoft.com/office/powerpoint/2010/main" val="4071960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854"/>
            <a:ext cx="8229600" cy="1303847"/>
          </a:xfrm>
        </p:spPr>
        <p:txBody>
          <a:bodyPr/>
          <a:lstStyle/>
          <a:p>
            <a:r>
              <a:rPr lang="en-US" dirty="0"/>
              <a:t>Non-Relativistic QCD (NRQCD)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AC5DDAF-DE7D-784B-871E-5C6E6ED403A5}"/>
                  </a:ext>
                </a:extLst>
              </p:cNvPr>
              <p:cNvSpPr/>
              <p:nvPr/>
            </p:nvSpPr>
            <p:spPr>
              <a:xfrm>
                <a:off x="6039291" y="1467014"/>
                <a:ext cx="2936785" cy="489364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700" b="1" dirty="0"/>
                  <a:t>Integrating out the scale </a:t>
                </a:r>
                <a14:m>
                  <m:oMath xmlns:m="http://schemas.openxmlformats.org/officeDocument/2006/math">
                    <m:r>
                      <a:rPr lang="en-US" sz="1700" b="1" i="1" dirty="0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sz="1700" b="1" dirty="0"/>
                  <a:t> can be done perturbatively </a:t>
                </a:r>
                <a:r>
                  <a:rPr lang="en-US" sz="1700" dirty="0"/>
                  <a:t>and is not affected by the presence of the medium since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 ≫ </m:t>
                    </m:r>
                    <m:r>
                      <m:rPr>
                        <m:sty m:val="p"/>
                      </m:rPr>
                      <a:rPr lang="el-GR" sz="1700" i="0" dirty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1700" i="1" baseline="-25000" dirty="0">
                        <a:latin typeface="Cambria Math" panose="02040503050406030204" pitchFamily="18" charset="0"/>
                      </a:rPr>
                      <m:t>𝑄𝐶𝐷</m:t>
                    </m:r>
                    <m:r>
                      <a:rPr lang="en-US" sz="17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700" b="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700" dirty="0"/>
                  <a:t>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700" b="1" dirty="0"/>
                  <a:t>Hard gluons</a:t>
                </a:r>
                <a:r>
                  <a:rPr lang="en-US" sz="1700" dirty="0"/>
                  <a:t>, with energy and momentum of order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700" dirty="0"/>
                  <a:t>.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700" b="1" dirty="0"/>
                  <a:t>Soft gluons</a:t>
                </a:r>
                <a:r>
                  <a:rPr lang="en-US" sz="1700" dirty="0"/>
                  <a:t>, with energy and momentum of order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𝑚𝑣</m:t>
                    </m:r>
                  </m:oMath>
                </a14:m>
                <a:r>
                  <a:rPr lang="en-US" sz="1700" dirty="0"/>
                  <a:t>.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700" b="1" dirty="0"/>
                  <a:t>Potential gluons</a:t>
                </a:r>
                <a:r>
                  <a:rPr lang="en-US" sz="1700" dirty="0"/>
                  <a:t>, with energy of order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1700" i="1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700" dirty="0"/>
                  <a:t> and momentum of order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𝑚𝑣</m:t>
                    </m:r>
                  </m:oMath>
                </a14:m>
                <a:r>
                  <a:rPr lang="en-US" sz="1700" dirty="0"/>
                  <a:t>.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700" b="1" dirty="0"/>
                  <a:t>Ultrasoft gluons</a:t>
                </a:r>
                <a:r>
                  <a:rPr lang="en-US" sz="1700" dirty="0"/>
                  <a:t>, with both energy and momentum of order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1700" i="1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17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AC5DDAF-DE7D-784B-871E-5C6E6ED403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291" y="1467014"/>
                <a:ext cx="2936785" cy="4893647"/>
              </a:xfrm>
              <a:prstGeom prst="rect">
                <a:avLst/>
              </a:prstGeom>
              <a:blipFill>
                <a:blip r:embed="rId2"/>
                <a:stretch>
                  <a:fillRect l="-1293" t="-518" r="-3017" b="-7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9EC4907D-1BDF-E345-AC67-E0FA3684B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78" y="1928207"/>
            <a:ext cx="5556463" cy="386154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A769862-23E0-CD43-91AC-F85CE1457F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297" y="1008429"/>
            <a:ext cx="3943988" cy="23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170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6DCE-5CF3-374D-A1F9-621985CA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5" y="35855"/>
            <a:ext cx="9044845" cy="1346378"/>
          </a:xfrm>
        </p:spPr>
        <p:txBody>
          <a:bodyPr>
            <a:normAutofit/>
          </a:bodyPr>
          <a:lstStyle/>
          <a:p>
            <a:r>
              <a:rPr lang="en-US" sz="4000" dirty="0"/>
              <a:t>NRQCD </a:t>
            </a:r>
            <a:r>
              <a:rPr lang="en-US" sz="4000" dirty="0">
                <a:sym typeface="Wingdings" pitchFamily="2" charset="2"/>
              </a:rPr>
              <a:t></a:t>
            </a:r>
            <a:r>
              <a:rPr lang="en-US" sz="4000" dirty="0"/>
              <a:t> Potential NRQCD (</a:t>
            </a:r>
            <a:r>
              <a:rPr lang="en-US" sz="4000" dirty="0" err="1"/>
              <a:t>pNRQCD</a:t>
            </a:r>
            <a:r>
              <a:rPr lang="en-US" sz="4000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C4BF2-51CE-DF43-A95B-88F038CF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Strickland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6EF18-B8DB-9743-AF74-C3A1109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C6D-1E80-5F41-B412-FEA80B84930D}" type="slidenum">
              <a:rPr lang="en-US" smtClean="0"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03E1A9-7BB9-0445-9CB5-F4C7C518BD1A}"/>
              </a:ext>
            </a:extLst>
          </p:cNvPr>
          <p:cNvSpPr/>
          <p:nvPr/>
        </p:nvSpPr>
        <p:spPr>
          <a:xfrm>
            <a:off x="6023478" y="1936204"/>
            <a:ext cx="298120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Resulting degrees of freedom are singlet and octet states (see Lagrangian on next slide).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Allows to obtain manifestly gauge-invariant results.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Easier connection to lattice QCD.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We can use this as a starting point.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E0E09D-7517-BD4D-9CB8-7C6F7FAADA1B}"/>
              </a:ext>
            </a:extLst>
          </p:cNvPr>
          <p:cNvSpPr txBox="1"/>
          <p:nvPr/>
        </p:nvSpPr>
        <p:spPr>
          <a:xfrm>
            <a:off x="4569955" y="973115"/>
            <a:ext cx="40767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Pineda and Soto, ‘97; Brambilla, Pineda, Soto, and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Vairo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‘99, ‘00, ‘03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FEF0FC-DABC-8443-A848-1F473C1E61EE}"/>
              </a:ext>
            </a:extLst>
          </p:cNvPr>
          <p:cNvGrpSpPr/>
          <p:nvPr/>
        </p:nvGrpSpPr>
        <p:grpSpPr>
          <a:xfrm>
            <a:off x="172415" y="1575299"/>
            <a:ext cx="7098549" cy="4615440"/>
            <a:chOff x="48845" y="1402301"/>
            <a:chExt cx="7098549" cy="461544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3A7734C-F39F-8049-A6F7-96D9F572C4B9}"/>
                </a:ext>
              </a:extLst>
            </p:cNvPr>
            <p:cNvGrpSpPr/>
            <p:nvPr/>
          </p:nvGrpSpPr>
          <p:grpSpPr>
            <a:xfrm>
              <a:off x="65119" y="1518781"/>
              <a:ext cx="7082275" cy="4353109"/>
              <a:chOff x="104788" y="1369934"/>
              <a:chExt cx="7082275" cy="4353109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CF4C57F-1CB5-8746-B90C-A4694E90B3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68068" y="1936152"/>
                <a:ext cx="4752754" cy="99954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E63EBF20-3E60-F044-BC97-D197174467F8}"/>
                      </a:ext>
                    </a:extLst>
                  </p:cNvPr>
                  <p:cNvSpPr txBox="1"/>
                  <p:nvPr/>
                </p:nvSpPr>
                <p:spPr>
                  <a:xfrm>
                    <a:off x="104788" y="1369934"/>
                    <a:ext cx="708227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Degrees of freedom at the soft scale </a:t>
                    </a:r>
                    <a14:m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𝑚𝑣</m:t>
                        </m:r>
                      </m:oMath>
                    </a14:m>
                    <a:r>
                      <a:rPr lang="en-US" dirty="0"/>
                      <a:t> are integrated out</a:t>
                    </a: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E63EBF20-3E60-F044-BC97-D197174467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88" y="1369934"/>
                    <a:ext cx="7082275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537" t="-6667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020FA0-56E1-D741-8A2B-843A988CCB00}"/>
                  </a:ext>
                </a:extLst>
              </p:cNvPr>
              <p:cNvSpPr txBox="1"/>
              <p:nvPr/>
            </p:nvSpPr>
            <p:spPr>
              <a:xfrm>
                <a:off x="243934" y="3045520"/>
                <a:ext cx="54648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Power counting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5DB1AF2-610B-9B47-868D-D92736F90D1E}"/>
                  </a:ext>
                </a:extLst>
              </p:cNvPr>
              <p:cNvGrpSpPr/>
              <p:nvPr/>
            </p:nvGrpSpPr>
            <p:grpSpPr>
              <a:xfrm>
                <a:off x="1419588" y="3515929"/>
                <a:ext cx="2966189" cy="494308"/>
                <a:chOff x="1419588" y="3565357"/>
                <a:chExt cx="2966189" cy="494308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CEFC4A4B-03E5-A34C-A0BE-F16A2DCDE4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419588" y="3583429"/>
                  <a:ext cx="733062" cy="458164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213CEFE8-DB6F-2A48-817E-EC8C97618F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73353" y="3565357"/>
                  <a:ext cx="1712424" cy="494308"/>
                </a:xfrm>
                <a:prstGeom prst="rect">
                  <a:avLst/>
                </a:prstGeom>
              </p:spPr>
            </p:pic>
          </p:grp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9AE831B-A0F2-6B4F-95C2-437D56DBC0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4708" y="4825608"/>
                <a:ext cx="4092708" cy="25077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CFA000-E288-704D-B8CC-744548BD0666}"/>
                  </a:ext>
                </a:extLst>
              </p:cNvPr>
              <p:cNvSpPr txBox="1"/>
              <p:nvPr/>
            </p:nvSpPr>
            <p:spPr>
              <a:xfrm>
                <a:off x="243934" y="4174026"/>
                <a:ext cx="54648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Gauge fields are multiple expanded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67AA055C-E65B-C441-86D8-38563423E521}"/>
                      </a:ext>
                    </a:extLst>
                  </p:cNvPr>
                  <p:cNvSpPr txBox="1"/>
                  <p:nvPr/>
                </p:nvSpPr>
                <p:spPr>
                  <a:xfrm>
                    <a:off x="243934" y="5353711"/>
                    <a:ext cx="546488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Non-analytic behavior in </a:t>
                    </a:r>
                    <a14:m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a14:m>
                    <a:r>
                      <a:rPr lang="en-US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tx1"/>
                        </a:solidFill>
                        <a:sym typeface="Wingdings" pitchFamily="2" charset="2"/>
                      </a:rPr>
                      <a:t> matching coefficients </a:t>
                    </a:r>
                    <a14:m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𝑉</m:t>
                        </m:r>
                      </m:oMath>
                    </a14:m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67AA055C-E65B-C441-86D8-38563423E52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3934" y="5353711"/>
                    <a:ext cx="546488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926" t="-6452" b="-2258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3943B5-714A-B845-BDAA-B10CC87ABCD7}"/>
                </a:ext>
              </a:extLst>
            </p:cNvPr>
            <p:cNvSpPr/>
            <p:nvPr/>
          </p:nvSpPr>
          <p:spPr>
            <a:xfrm>
              <a:off x="48845" y="1402301"/>
              <a:ext cx="5718537" cy="46154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71816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21516</TotalTime>
  <Words>3175</Words>
  <Application>Microsoft Macintosh PowerPoint</Application>
  <PresentationFormat>On-screen Show (4:3)</PresentationFormat>
  <Paragraphs>316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Cambria Math</vt:lpstr>
      <vt:lpstr>Symbol</vt:lpstr>
      <vt:lpstr>Office Theme</vt:lpstr>
      <vt:lpstr>Heavy quarkonium dynamics at next-to-leading order in the binding energy over temperature</vt:lpstr>
      <vt:lpstr>Bottomonium Suppression</vt:lpstr>
      <vt:lpstr>Experimental data – 5.02 TeV Dimuon Spectra</vt:lpstr>
      <vt:lpstr>Why focus on bottomonia?</vt:lpstr>
      <vt:lpstr>Conceptual problem</vt:lpstr>
      <vt:lpstr>Open quantum system (OQS) approach</vt:lpstr>
      <vt:lpstr>Bottomonium scales</vt:lpstr>
      <vt:lpstr>Non-Relativistic QCD (NRQCD)</vt:lpstr>
      <vt:lpstr>NRQCD  Potential NRQCD (pNRQCD)</vt:lpstr>
      <vt:lpstr>NRQCD  Potential NRQCD (pNRQCD)</vt:lpstr>
      <vt:lpstr>OQS + pNRQCD  Lindblad equation </vt:lpstr>
      <vt:lpstr>PowerPoint Presentation</vt:lpstr>
      <vt:lpstr>LO OQS + pNRQCD Hamiltonian and collapse operators</vt:lpstr>
      <vt:lpstr>LO OQS + pNRQCD Hamiltonian and collapse operators</vt:lpstr>
      <vt:lpstr>Going beyond leading order in E/T</vt:lpstr>
      <vt:lpstr>Full NLO effective Hamiltonian</vt:lpstr>
      <vt:lpstr>Values of κ ̂ and γ ̂ used</vt:lpstr>
      <vt:lpstr>Computing survival probabilities with QTraj</vt:lpstr>
      <vt:lpstr>Feed-down implementation</vt:lpstr>
      <vt:lpstr>NLO OQS + pNRQCD predictions for RAA vs Npart at LHC</vt:lpstr>
      <vt:lpstr>NLO RAA vs transverse momentum</vt:lpstr>
      <vt:lpstr>NLO OQS + pNRQCD predictions for RAA vs Npart at LHC</vt:lpstr>
      <vt:lpstr>PowerPoint Presentation</vt:lpstr>
      <vt:lpstr>LO Momentum-space anisotropies at LHC</vt:lpstr>
      <vt:lpstr>NLO Momentum-space anisotropies at LHC</vt:lpstr>
      <vt:lpstr>NLO OQS + pNRQCD predictions for RAA vs Npart at RHIC</vt:lpstr>
      <vt:lpstr>Phenomenological KSU model RHIC predictions</vt:lpstr>
      <vt:lpstr>Conclusions and Outlook</vt:lpstr>
      <vt:lpstr>PowerPoint Presentation</vt:lpstr>
      <vt:lpstr>Heuristic understanding – Noisy QM</vt:lpstr>
      <vt:lpstr>PowerPoint Presentation</vt:lpstr>
      <vt:lpstr>A parallelizable approach:  Quantum trajectories</vt:lpstr>
      <vt:lpstr>How can one numerically solve these equations?</vt:lpstr>
      <vt:lpstr>Initial bottomonium wavefunction</vt:lpstr>
      <vt:lpstr>3+1D hydrodynamical background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Quarkonium suppression in the  quark-gluon plasma</dc:title>
  <dc:creator>Strickland, Michael</dc:creator>
  <cp:lastModifiedBy>Strickland, Michael</cp:lastModifiedBy>
  <cp:revision>509</cp:revision>
  <dcterms:created xsi:type="dcterms:W3CDTF">2019-12-05T03:39:05Z</dcterms:created>
  <dcterms:modified xsi:type="dcterms:W3CDTF">2022-07-28T21:19:27Z</dcterms:modified>
</cp:coreProperties>
</file>