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heme/theme2.xml" ContentType="application/vnd.openxmlformats-officedocument.theme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heme/theme3.xml" ContentType="application/vnd.openxmlformats-officedocument.theme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742" r:id="rId2"/>
    <p:sldId id="3744" r:id="rId3"/>
    <p:sldId id="3745" r:id="rId4"/>
    <p:sldId id="3746" r:id="rId5"/>
    <p:sldId id="3769" r:id="rId6"/>
    <p:sldId id="3773" r:id="rId7"/>
    <p:sldId id="3747" r:id="rId8"/>
    <p:sldId id="3753" r:id="rId9"/>
    <p:sldId id="3749" r:id="rId10"/>
    <p:sldId id="3754" r:id="rId11"/>
    <p:sldId id="3770" r:id="rId12"/>
    <p:sldId id="3781" r:id="rId13"/>
    <p:sldId id="3756" r:id="rId14"/>
    <p:sldId id="3748" r:id="rId15"/>
    <p:sldId id="3760" r:id="rId16"/>
    <p:sldId id="3761" r:id="rId17"/>
    <p:sldId id="3758" r:id="rId18"/>
    <p:sldId id="3771" r:id="rId19"/>
    <p:sldId id="3780" r:id="rId20"/>
    <p:sldId id="3776" r:id="rId21"/>
    <p:sldId id="3762" r:id="rId22"/>
    <p:sldId id="3767" r:id="rId23"/>
    <p:sldId id="3777" r:id="rId24"/>
    <p:sldId id="3778" r:id="rId25"/>
    <p:sldId id="3774" r:id="rId26"/>
    <p:sldId id="3752" r:id="rId27"/>
    <p:sldId id="3768" r:id="rId28"/>
    <p:sldId id="3779" r:id="rId29"/>
    <p:sldId id="3775" r:id="rId30"/>
    <p:sldId id="3763" r:id="rId31"/>
    <p:sldId id="3764" r:id="rId32"/>
    <p:sldId id="3765" r:id="rId33"/>
    <p:sldId id="3751" r:id="rId34"/>
    <p:sldId id="3759" r:id="rId35"/>
  </p:sldIdLst>
  <p:sldSz cx="12192000" cy="6858000"/>
  <p:notesSz cx="6858000" cy="9144000"/>
  <p:embeddedFontLst>
    <p:embeddedFont>
      <p:font typeface="Cambria Math" panose="02040503050406030204" pitchFamily="18" charset="0"/>
      <p:regular r:id="rId38"/>
    </p:embeddedFont>
  </p:embeddedFontLst>
  <p:custDataLst>
    <p:tags r:id="rId3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usterfolien" id="{54CF9CB4-6EDB-4AC2-9AFB-EFC6E4817A6D}">
          <p14:sldIdLst>
            <p14:sldId id="3742"/>
            <p14:sldId id="3744"/>
            <p14:sldId id="3745"/>
            <p14:sldId id="3746"/>
            <p14:sldId id="3769"/>
            <p14:sldId id="3773"/>
            <p14:sldId id="3747"/>
            <p14:sldId id="3753"/>
            <p14:sldId id="3749"/>
            <p14:sldId id="3754"/>
            <p14:sldId id="3770"/>
            <p14:sldId id="3781"/>
            <p14:sldId id="3756"/>
            <p14:sldId id="3748"/>
            <p14:sldId id="3760"/>
            <p14:sldId id="3761"/>
            <p14:sldId id="3758"/>
            <p14:sldId id="3771"/>
            <p14:sldId id="3780"/>
            <p14:sldId id="3776"/>
            <p14:sldId id="3762"/>
            <p14:sldId id="3767"/>
            <p14:sldId id="3777"/>
            <p14:sldId id="3778"/>
            <p14:sldId id="3774"/>
            <p14:sldId id="3752"/>
            <p14:sldId id="3768"/>
            <p14:sldId id="3779"/>
            <p14:sldId id="3775"/>
            <p14:sldId id="3763"/>
            <p14:sldId id="3764"/>
            <p14:sldId id="3765"/>
            <p14:sldId id="3751"/>
            <p14:sldId id="3759"/>
          </p14:sldIdLst>
        </p14:section>
        <p14:section name="Standardabschnitt" id="{DFA7A10C-E1EB-4972-AB36-D2ACD314A82C}">
          <p14:sldIdLst/>
        </p14:section>
      </p14:sectionLst>
    </p:ext>
    <p:ext uri="{EFAFB233-063F-42B5-8137-9DF3F51BA10A}">
      <p15:sldGuideLst xmlns:p15="http://schemas.microsoft.com/office/powerpoint/2012/main">
        <p15:guide id="3" orient="horz" pos="2160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na Drimmel" initials="CD" lastIdx="132" clrIdx="0">
    <p:extLst>
      <p:ext uri="{19B8F6BF-5375-455C-9EA6-DF929625EA0E}">
        <p15:presenceInfo xmlns:p15="http://schemas.microsoft.com/office/powerpoint/2012/main" userId="Christina Drimmel" providerId="None"/>
      </p:ext>
    </p:extLst>
  </p:cmAuthor>
  <p:cmAuthor id="2" name="Springer" initials="S" lastIdx="18" clrIdx="1">
    <p:extLst>
      <p:ext uri="{19B8F6BF-5375-455C-9EA6-DF929625EA0E}">
        <p15:presenceInfo xmlns:p15="http://schemas.microsoft.com/office/powerpoint/2012/main" userId="Springer" providerId="None"/>
      </p:ext>
    </p:extLst>
  </p:cmAuthor>
  <p:cmAuthor id="3" name="Sebastian" initials="S" lastIdx="33" clrIdx="2">
    <p:extLst>
      <p:ext uri="{19B8F6BF-5375-455C-9EA6-DF929625EA0E}">
        <p15:presenceInfo xmlns:p15="http://schemas.microsoft.com/office/powerpoint/2012/main" userId="Sebasti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AFC9"/>
    <a:srgbClr val="7DA4C1"/>
    <a:srgbClr val="6190B3"/>
    <a:srgbClr val="4C7B9E"/>
    <a:srgbClr val="3E6582"/>
    <a:srgbClr val="BAC7D5"/>
    <a:srgbClr val="456F90"/>
    <a:srgbClr val="8CA6BF"/>
    <a:srgbClr val="A4B7CA"/>
    <a:srgbClr val="4B7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82" autoAdjust="0"/>
    <p:restoredTop sz="95028" autoAdjust="0"/>
  </p:normalViewPr>
  <p:slideViewPr>
    <p:cSldViewPr snapToGrid="0" showGuides="1">
      <p:cViewPr varScale="1">
        <p:scale>
          <a:sx n="94" d="100"/>
          <a:sy n="94" d="100"/>
        </p:scale>
        <p:origin x="8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9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1036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heme" Target="../theme/theme3.xml"/><Relationship Id="rId5" Type="http://schemas.openxmlformats.org/officeDocument/2006/relationships/tags" Target="../tags/tag176.xml"/><Relationship Id="rId4" Type="http://schemas.openxmlformats.org/officeDocument/2006/relationships/tags" Target="../tags/tag17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B6B62FD-DEA5-4016-A686-92BD436E4AF0}"/>
              </a:ext>
            </a:extLst>
          </p:cNvPr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 dirty="0">
              <a:latin typeface="Arial" panose="020B0604020202020204" pitchFamily="34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9D031BE-D109-46DC-97CA-86C8CC80DEF3}"/>
              </a:ext>
            </a:extLst>
          </p:cNvPr>
          <p:cNvSpPr>
            <a:spLocks noGrp="1"/>
          </p:cNvSpPr>
          <p:nvPr>
            <p:ph type="dt" sz="quarter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92F50-EEFB-414C-A5B9-E53AB6640962}" type="datetimeFigureOut">
              <a:rPr lang="de-AT" smtClean="0">
                <a:latin typeface="Arial" panose="020B0604020202020204" pitchFamily="34" charset="0"/>
              </a:rPr>
              <a:t>26.07.2022</a:t>
            </a:fld>
            <a:endParaRPr lang="de-AT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E70E89-9D63-4AE7-AA10-359BADF98E1C}"/>
              </a:ext>
            </a:extLst>
          </p:cNvPr>
          <p:cNvSpPr>
            <a:spLocks noGrp="1"/>
          </p:cNvSpPr>
          <p:nvPr>
            <p:ph type="ftr" sz="quarter" idx="2"/>
            <p:custDataLst>
              <p:tags r:id="rId4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848377-D64A-4E24-83A8-537299BF9731}"/>
              </a:ext>
            </a:extLst>
          </p:cNvPr>
          <p:cNvSpPr>
            <a:spLocks noGrp="1"/>
          </p:cNvSpPr>
          <p:nvPr>
            <p:ph type="sldNum" sz="quarter" idx="3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8C977-CDE1-48A9-8E7D-2B9A79EDCF35}" type="slidenum">
              <a:rPr lang="de-AT" smtClean="0">
                <a:latin typeface="Arial" panose="020B0604020202020204" pitchFamily="34" charset="0"/>
              </a:rPr>
              <a:t>‹Nr.›</a:t>
            </a:fld>
            <a:endParaRPr lang="de-AT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79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2" Type="http://schemas.openxmlformats.org/officeDocument/2006/relationships/tags" Target="../tags/tag167.xml"/><Relationship Id="rId1" Type="http://schemas.openxmlformats.org/officeDocument/2006/relationships/theme" Target="../theme/theme2.xml"/><Relationship Id="rId6" Type="http://schemas.openxmlformats.org/officeDocument/2006/relationships/tags" Target="../tags/tag171.xml"/><Relationship Id="rId5" Type="http://schemas.openxmlformats.org/officeDocument/2006/relationships/tags" Target="../tags/tag170.xml"/><Relationship Id="rId4" Type="http://schemas.openxmlformats.org/officeDocument/2006/relationships/tags" Target="../tags/tag16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AT" dirty="0">
                <a:latin typeface="Arial" panose="020B0604020202020204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116C0E1-FA71-4E92-9BA0-377972D4F09A}" type="datetimeFigureOut">
              <a:rPr lang="de-AT" smtClean="0"/>
              <a:pPr/>
              <a:t>26.07.2022</a:t>
            </a:fld>
            <a:endParaRPr lang="de-AT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AT" dirty="0">
                <a:latin typeface="Arial" panose="020B0604020202020204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DD8BEB3B-C5EA-45F3-97F0-E17E2A187F46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90519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.sv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2.svg"/><Relationship Id="rId5" Type="http://schemas.openxmlformats.org/officeDocument/2006/relationships/tags" Target="../tags/tag59.xml"/><Relationship Id="rId10" Type="http://schemas.openxmlformats.org/officeDocument/2006/relationships/image" Target="../media/image1.png"/><Relationship Id="rId4" Type="http://schemas.openxmlformats.org/officeDocument/2006/relationships/tags" Target="../tags/tag58.xml"/><Relationship Id="rId9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65.xml"/><Relationship Id="rId7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7.xml"/><Relationship Id="rId4" Type="http://schemas.openxmlformats.org/officeDocument/2006/relationships/tags" Target="../tags/tag66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70.xml"/><Relationship Id="rId7" Type="http://schemas.openxmlformats.org/officeDocument/2006/relationships/image" Target="../media/image1.png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2.sv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6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79.xml"/><Relationship Id="rId7" Type="http://schemas.openxmlformats.org/officeDocument/2006/relationships/image" Target="../media/image1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81.xml"/><Relationship Id="rId4" Type="http://schemas.openxmlformats.org/officeDocument/2006/relationships/tags" Target="../tags/tag80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5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9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9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10" Type="http://schemas.openxmlformats.org/officeDocument/2006/relationships/image" Target="../media/image5.svg"/><Relationship Id="rId4" Type="http://schemas.openxmlformats.org/officeDocument/2006/relationships/tags" Target="../tags/tag14.xml"/><Relationship Id="rId9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7" Type="http://schemas.openxmlformats.org/officeDocument/2006/relationships/image" Target="../media/image7.svg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image" Target="../media/image6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06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image" Target="../media/image7.sv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6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0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2.xml"/><Relationship Id="rId1" Type="http://schemas.openxmlformats.org/officeDocument/2006/relationships/tags" Target="../tags/tag111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9" Type="http://schemas.openxmlformats.org/officeDocument/2006/relationships/image" Target="../media/image7.sv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19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9" Type="http://schemas.openxmlformats.org/officeDocument/2006/relationships/image" Target="../media/image7.svg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10" Type="http://schemas.openxmlformats.org/officeDocument/2006/relationships/image" Target="../media/image7.svg"/><Relationship Id="rId4" Type="http://schemas.openxmlformats.org/officeDocument/2006/relationships/tags" Target="../tags/tag126.xml"/><Relationship Id="rId9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tags" Target="../tags/tag135.xml"/><Relationship Id="rId5" Type="http://schemas.openxmlformats.org/officeDocument/2006/relationships/tags" Target="../tags/tag134.xml"/><Relationship Id="rId10" Type="http://schemas.openxmlformats.org/officeDocument/2006/relationships/image" Target="../media/image7.svg"/><Relationship Id="rId4" Type="http://schemas.openxmlformats.org/officeDocument/2006/relationships/tags" Target="../tags/tag133.xml"/><Relationship Id="rId9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image" Target="../media/image7.svg"/><Relationship Id="rId5" Type="http://schemas.openxmlformats.org/officeDocument/2006/relationships/tags" Target="../tags/tag141.xml"/><Relationship Id="rId10" Type="http://schemas.openxmlformats.org/officeDocument/2006/relationships/image" Target="../media/image6.png"/><Relationship Id="rId4" Type="http://schemas.openxmlformats.org/officeDocument/2006/relationships/tags" Target="../tags/tag140.xml"/><Relationship Id="rId9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47.xml"/><Relationship Id="rId7" Type="http://schemas.openxmlformats.org/officeDocument/2006/relationships/image" Target="../media/image6.png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49.xml"/><Relationship Id="rId4" Type="http://schemas.openxmlformats.org/officeDocument/2006/relationships/tags" Target="../tags/tag148.xml"/></Relationships>
</file>

<file path=ppt/slideLayouts/_rels/slideLayout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52.xml"/><Relationship Id="rId7" Type="http://schemas.openxmlformats.org/officeDocument/2006/relationships/image" Target="../media/image6.pn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4.xml"/><Relationship Id="rId4" Type="http://schemas.openxmlformats.org/officeDocument/2006/relationships/tags" Target="../tags/tag15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2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157.xml"/><Relationship Id="rId7" Type="http://schemas.openxmlformats.org/officeDocument/2006/relationships/image" Target="../media/image7.svg"/><Relationship Id="rId2" Type="http://schemas.openxmlformats.org/officeDocument/2006/relationships/tags" Target="../tags/tag156.xml"/><Relationship Id="rId1" Type="http://schemas.openxmlformats.org/officeDocument/2006/relationships/tags" Target="../tags/tag155.xml"/><Relationship Id="rId6" Type="http://schemas.openxmlformats.org/officeDocument/2006/relationships/image" Target="../media/image6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58.xml"/></Relationships>
</file>

<file path=ppt/slideLayouts/_rels/slideLayout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61.xml"/><Relationship Id="rId7" Type="http://schemas.openxmlformats.org/officeDocument/2006/relationships/image" Target="../media/image6.png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3.xml"/><Relationship Id="rId4" Type="http://schemas.openxmlformats.org/officeDocument/2006/relationships/tags" Target="../tags/tag16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66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2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2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tags" Target="../tags/tag3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2.sv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10" Type="http://schemas.openxmlformats.org/officeDocument/2006/relationships/image" Target="../media/image2.svg"/><Relationship Id="rId4" Type="http://schemas.openxmlformats.org/officeDocument/2006/relationships/tags" Target="../tags/tag43.xml"/><Relationship Id="rId9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11" Type="http://schemas.openxmlformats.org/officeDocument/2006/relationships/image" Target="../media/image2.svg"/><Relationship Id="rId5" Type="http://schemas.openxmlformats.org/officeDocument/2006/relationships/tags" Target="../tags/tag51.xml"/><Relationship Id="rId10" Type="http://schemas.openxmlformats.org/officeDocument/2006/relationships/image" Target="../media/image1.png"/><Relationship Id="rId4" Type="http://schemas.openxmlformats.org/officeDocument/2006/relationships/tags" Target="../tags/tag50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40" descr="Logo der Technischen Universität Wien">
            <a:extLst>
              <a:ext uri="{FF2B5EF4-FFF2-40B4-BE49-F238E27FC236}">
                <a16:creationId xmlns:a16="http://schemas.microsoft.com/office/drawing/2014/main" id="{4F515961-5FE0-48A5-A350-239B3180909B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226F95A-C572-4753-9A21-DBF6531D5F3A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308100" y="2276475"/>
            <a:ext cx="9577388" cy="1524000"/>
          </a:xfrm>
        </p:spPr>
        <p:txBody>
          <a:bodyPr lIns="0" tIns="0" rIns="0" bIns="0" anchor="b">
            <a:noAutofit/>
          </a:bodyPr>
          <a:lstStyle>
            <a:lvl1pPr algn="l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AT" dirty="0"/>
              <a:t>Titel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DE19F1-4351-4A07-8662-A968E8A450FD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308100" y="3971926"/>
            <a:ext cx="9577388" cy="11049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e-AT" dirty="0"/>
              <a:t>Untertitel (Datum, Ort, Name, ...)</a:t>
            </a:r>
          </a:p>
        </p:txBody>
      </p:sp>
      <p:sp>
        <p:nvSpPr>
          <p:cNvPr id="40" name="Textplatzhalter 4">
            <a:extLst>
              <a:ext uri="{FF2B5EF4-FFF2-40B4-BE49-F238E27FC236}">
                <a16:creationId xmlns:a16="http://schemas.microsoft.com/office/drawing/2014/main" id="{7A5D3C4D-4D39-4C8C-BFBF-C78298318782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 bwMode="gray">
          <a:xfrm>
            <a:off x="7589520" y="6412992"/>
            <a:ext cx="4123055" cy="233552"/>
          </a:xfrm>
        </p:spPr>
        <p:txBody>
          <a:bodyPr anchor="ctr"/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www.tuwien.at</a:t>
            </a:r>
          </a:p>
        </p:txBody>
      </p:sp>
    </p:spTree>
    <p:extLst>
      <p:ext uri="{BB962C8B-B14F-4D97-AF65-F5344CB8AC3E}">
        <p14:creationId xmlns:p14="http://schemas.microsoft.com/office/powerpoint/2010/main" val="351039528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2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 descr="Logo der Technischen Universität Wien">
            <a:extLst>
              <a:ext uri="{FF2B5EF4-FFF2-40B4-BE49-F238E27FC236}">
                <a16:creationId xmlns:a16="http://schemas.microsoft.com/office/drawing/2014/main" id="{099E51E9-DC66-419A-A177-526841A9308B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B3A894-6582-4131-8E80-1DD0D8D21934}"/>
              </a:ext>
            </a:extLst>
          </p:cNvPr>
          <p:cNvSpPr>
            <a:spLocks noGrp="1"/>
          </p:cNvSpPr>
          <p:nvPr>
            <p:ph type="sldNum" sz="quarter" idx="17"/>
            <p:custDataLst>
              <p:tags r:id="rId2"/>
            </p:custDataLst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44" name="Titel 43">
            <a:extLst>
              <a:ext uri="{FF2B5EF4-FFF2-40B4-BE49-F238E27FC236}">
                <a16:creationId xmlns:a16="http://schemas.microsoft.com/office/drawing/2014/main" id="{F963C0A1-5171-448F-A988-DE64FAB96000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1308101" y="1549399"/>
            <a:ext cx="4464050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B43B39-7264-48E0-94D9-E36AC50DAA03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4"/>
            </p:custDataLst>
          </p:nvPr>
        </p:nvSpPr>
        <p:spPr>
          <a:xfrm>
            <a:off x="1308100" y="2628900"/>
            <a:ext cx="4464051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5" name="Textplatzhalter 6">
            <a:extLst>
              <a:ext uri="{FF2B5EF4-FFF2-40B4-BE49-F238E27FC236}">
                <a16:creationId xmlns:a16="http://schemas.microsoft.com/office/drawing/2014/main" id="{F036BFB8-13F4-45C1-A152-0C4BA80C11B8}"/>
              </a:ext>
            </a:extLst>
          </p:cNvPr>
          <p:cNvSpPr>
            <a:spLocks noGrp="1"/>
          </p:cNvSpPr>
          <p:nvPr>
            <p:ph type="body" sz="quarter" idx="18" hasCustomPrompt="1"/>
            <p:custDataLst>
              <p:tags r:id="rId5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0A6531-1A5C-4E36-808F-D401F287FCB8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6"/>
            </p:custDataLst>
          </p:nvPr>
        </p:nvSpPr>
        <p:spPr bwMode="gray">
          <a:xfrm>
            <a:off x="6419849" y="1549401"/>
            <a:ext cx="4464000" cy="828674"/>
          </a:xfrm>
        </p:spPr>
        <p:txBody>
          <a:bodyPr anchor="b"/>
          <a:lstStyle>
            <a:lvl1pPr marL="0" indent="0">
              <a:buNone/>
              <a:defRPr sz="32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de-AT" dirty="0"/>
              <a:t>Titel kurz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0AAD2-686D-442B-A7A1-591C8F14300E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7"/>
            </p:custDataLst>
          </p:nvPr>
        </p:nvSpPr>
        <p:spPr>
          <a:xfrm>
            <a:off x="6419849" y="2628900"/>
            <a:ext cx="4464000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8" name="Textplatzhalter 6">
            <a:extLst>
              <a:ext uri="{FF2B5EF4-FFF2-40B4-BE49-F238E27FC236}">
                <a16:creationId xmlns:a16="http://schemas.microsoft.com/office/drawing/2014/main" id="{EDFB22B7-5CFA-40C9-876A-2EEB5D5B9329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8"/>
            </p:custDataLst>
          </p:nvPr>
        </p:nvSpPr>
        <p:spPr>
          <a:xfrm>
            <a:off x="6419327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1645802-C8CA-46DF-993F-A4B3CBA5C15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990390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 descr="Logo der Technischen Universität Wien">
            <a:extLst>
              <a:ext uri="{FF2B5EF4-FFF2-40B4-BE49-F238E27FC236}">
                <a16:creationId xmlns:a16="http://schemas.microsoft.com/office/drawing/2014/main" id="{6F6E8048-A8A6-40D6-9F76-8C1F76FD6D30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3818965-B1EA-4BB7-B603-FBD6BFB823F3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1" y="1549399"/>
            <a:ext cx="4464050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2628900"/>
            <a:ext cx="4464050" cy="327501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0032777-F022-4926-B155-9B65CA68852D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4"/>
            </p:custDataLst>
          </p:nvPr>
        </p:nvSpPr>
        <p:spPr>
          <a:xfrm>
            <a:off x="6419850" y="466724"/>
            <a:ext cx="5292725" cy="525780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de-AT" dirty="0"/>
          </a:p>
        </p:txBody>
      </p:sp>
      <p:sp>
        <p:nvSpPr>
          <p:cNvPr id="43" name="Textplatzhalter 6">
            <a:extLst>
              <a:ext uri="{FF2B5EF4-FFF2-40B4-BE49-F238E27FC236}">
                <a16:creationId xmlns:a16="http://schemas.microsoft.com/office/drawing/2014/main" id="{D7E7DD6B-7A49-46D6-9B77-F3D80A663AC4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795962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498FEE5-0E49-40F0-A7F3-0900FB3D071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3C87CB-D750-4CCA-B59C-9E8CA49429C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2140970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 descr="Logo der Technischen Universität Wien">
            <a:extLst>
              <a:ext uri="{FF2B5EF4-FFF2-40B4-BE49-F238E27FC236}">
                <a16:creationId xmlns:a16="http://schemas.microsoft.com/office/drawing/2014/main" id="{8255916F-C74A-4F99-B096-58397C68C15E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23A681F0-FCE5-4B65-9CC1-B94D7109D7C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1" y="1549399"/>
            <a:ext cx="4464050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2628900"/>
            <a:ext cx="4464050" cy="2455862"/>
          </a:xfrm>
        </p:spPr>
        <p:txBody>
          <a:bodyPr/>
          <a:lstStyle>
            <a:lvl1pPr>
              <a:buClr>
                <a:schemeClr val="accent1"/>
              </a:buClr>
              <a:defRPr lang="de-AT" dirty="0"/>
            </a:lvl1pPr>
            <a:lvl2pPr>
              <a:buClr>
                <a:schemeClr val="accent1"/>
              </a:buClr>
              <a:defRPr lang="de-AT" dirty="0"/>
            </a:lvl2pPr>
            <a:lvl3pPr>
              <a:buClr>
                <a:schemeClr val="accent1"/>
              </a:buClr>
              <a:defRPr lang="de-AT" dirty="0"/>
            </a:lvl3pPr>
            <a:lvl4pPr>
              <a:buClr>
                <a:schemeClr val="accent1"/>
              </a:buClr>
              <a:defRPr lang="de-AT" dirty="0"/>
            </a:lvl4pPr>
            <a:lvl5pPr>
              <a:buClr>
                <a:schemeClr val="accent1"/>
              </a:buClr>
              <a:defRPr lang="de-AT" dirty="0"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0032777-F022-4926-B155-9B65CA68852D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4"/>
            </p:custDataLst>
          </p:nvPr>
        </p:nvSpPr>
        <p:spPr>
          <a:xfrm>
            <a:off x="6419850" y="1549400"/>
            <a:ext cx="5292725" cy="35274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de-AT" dirty="0"/>
          </a:p>
        </p:txBody>
      </p:sp>
      <p:sp>
        <p:nvSpPr>
          <p:cNvPr id="43" name="Textplatzhalter 6">
            <a:extLst>
              <a:ext uri="{FF2B5EF4-FFF2-40B4-BE49-F238E27FC236}">
                <a16:creationId xmlns:a16="http://schemas.microsoft.com/office/drawing/2014/main" id="{3C366575-A0E1-435D-B2F7-A633BB9BA970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139015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AF7C3B0-C23A-4FDF-A6AF-F0A70F58679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6F37747-6725-4A2E-9A78-7D0CB46DB20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30138678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 descr="Logo der Technischen Universität Wien">
            <a:extLst>
              <a:ext uri="{FF2B5EF4-FFF2-40B4-BE49-F238E27FC236}">
                <a16:creationId xmlns:a16="http://schemas.microsoft.com/office/drawing/2014/main" id="{01CD9B7C-68E1-417F-A205-77F00F0A1E1F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3" name="Titel 42">
            <a:extLst>
              <a:ext uri="{FF2B5EF4-FFF2-40B4-BE49-F238E27FC236}">
                <a16:creationId xmlns:a16="http://schemas.microsoft.com/office/drawing/2014/main" id="{257E20E4-5915-449A-9EAF-02177CB5A4F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abellenplatzhalter 6">
            <a:extLst>
              <a:ext uri="{FF2B5EF4-FFF2-40B4-BE49-F238E27FC236}">
                <a16:creationId xmlns:a16="http://schemas.microsoft.com/office/drawing/2014/main" id="{16875FCD-3D13-4E90-B3E6-1E014D587D9B}"/>
              </a:ext>
            </a:extLst>
          </p:cNvPr>
          <p:cNvSpPr>
            <a:spLocks noGrp="1"/>
          </p:cNvSpPr>
          <p:nvPr>
            <p:ph type="tbl" sz="quarter" idx="11"/>
            <p:custDataLst>
              <p:tags r:id="rId3"/>
            </p:custDataLst>
          </p:nvPr>
        </p:nvSpPr>
        <p:spPr>
          <a:xfrm>
            <a:off x="1307069" y="2628900"/>
            <a:ext cx="10405506" cy="3103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AT" dirty="0"/>
              <a:t>Tabelle durch Klicken auf Symbol hinzufügen</a:t>
            </a:r>
          </a:p>
        </p:txBody>
      </p:sp>
      <p:sp>
        <p:nvSpPr>
          <p:cNvPr id="44" name="Textplatzhalter 6">
            <a:extLst>
              <a:ext uri="{FF2B5EF4-FFF2-40B4-BE49-F238E27FC236}">
                <a16:creationId xmlns:a16="http://schemas.microsoft.com/office/drawing/2014/main" id="{477C37F3-41FF-4F9C-879D-61D49123C46A}"/>
              </a:ext>
            </a:extLst>
          </p:cNvPr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1308099" y="5795962"/>
            <a:ext cx="1040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144BF2-C4EA-4914-B417-C39C6394482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E67494-E528-4F3B-BF5C-BED8288A098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7438726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44" descr="Logo der Technischen Universität Wien">
            <a:extLst>
              <a:ext uri="{FF2B5EF4-FFF2-40B4-BE49-F238E27FC236}">
                <a16:creationId xmlns:a16="http://schemas.microsoft.com/office/drawing/2014/main" id="{A3C39FBE-5949-4D36-BF84-EE4617A28BE0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6C00A8C0-0C94-4283-B6B6-E3602A0E62F2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1" y="1549399"/>
            <a:ext cx="4464050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2628900"/>
            <a:ext cx="4464050" cy="327501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32E0DB4B-5F1B-42DD-83CB-F2653DB6A8BB}"/>
              </a:ext>
            </a:extLst>
          </p:cNvPr>
          <p:cNvSpPr>
            <a:spLocks noGrp="1"/>
          </p:cNvSpPr>
          <p:nvPr>
            <p:ph type="chart" sz="quarter" idx="14"/>
            <p:custDataLst>
              <p:tags r:id="rId4"/>
            </p:custDataLst>
          </p:nvPr>
        </p:nvSpPr>
        <p:spPr>
          <a:xfrm>
            <a:off x="6419850" y="1209674"/>
            <a:ext cx="5292725" cy="451485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Diagramm durch Klicken auf Symbol hinzufügen</a:t>
            </a:r>
            <a:endParaRPr lang="de-AT" dirty="0"/>
          </a:p>
        </p:txBody>
      </p:sp>
      <p:sp>
        <p:nvSpPr>
          <p:cNvPr id="43" name="Textplatzhalter 6">
            <a:extLst>
              <a:ext uri="{FF2B5EF4-FFF2-40B4-BE49-F238E27FC236}">
                <a16:creationId xmlns:a16="http://schemas.microsoft.com/office/drawing/2014/main" id="{C2ADED94-8356-4555-85DB-EBCA122F7F78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795962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AF8834E-16B1-4EE9-8DF7-FA1E2F51D0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76AD5D1-50CA-4899-9199-1E0698A407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9919601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o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DE750BCC-5617-4E30-A125-B426A97102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22961" y="195048"/>
            <a:ext cx="10469880" cy="5078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8" name="Medienplatzhalter 7">
            <a:extLst>
              <a:ext uri="{FF2B5EF4-FFF2-40B4-BE49-F238E27FC236}">
                <a16:creationId xmlns:a16="http://schemas.microsoft.com/office/drawing/2014/main" id="{9DB15156-AFEA-490A-9AB3-282980DCE6BB}"/>
              </a:ext>
            </a:extLst>
          </p:cNvPr>
          <p:cNvSpPr>
            <a:spLocks noGrp="1"/>
          </p:cNvSpPr>
          <p:nvPr>
            <p:ph type="media" sz="quarter" idx="11"/>
            <p:custDataLst>
              <p:tags r:id="rId2"/>
            </p:custDataLst>
          </p:nvPr>
        </p:nvSpPr>
        <p:spPr>
          <a:xfrm>
            <a:off x="838200" y="860793"/>
            <a:ext cx="10454640" cy="517985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Mediaclip durch Klicken auf Symbol hinzufügen</a:t>
            </a:r>
            <a:endParaRPr lang="de-AT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023AC317-B486-4CC7-B5B5-23C174489D1B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3"/>
            </p:custDataLst>
          </p:nvPr>
        </p:nvSpPr>
        <p:spPr>
          <a:xfrm>
            <a:off x="6422935" y="6082240"/>
            <a:ext cx="4869905" cy="100013"/>
          </a:xfrm>
        </p:spPr>
        <p:txBody>
          <a:bodyPr anchor="b"/>
          <a:lstStyle>
            <a:lvl1pPr marL="0" indent="0">
              <a:buNone/>
              <a:defRPr sz="800" cap="all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63120CD-C498-4220-A8B4-BE4E0E07633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E1F152-AD0F-4B68-9E69-AE6948F47C7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30932321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 etc.">
    <p:bg bwMode="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>
            <a:extLst>
              <a:ext uri="{FF2B5EF4-FFF2-40B4-BE49-F238E27FC236}">
                <a16:creationId xmlns:a16="http://schemas.microsoft.com/office/drawing/2014/main" id="{DE750BCC-5617-4E30-A125-B426A9710263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308100" y="1209676"/>
            <a:ext cx="9577388" cy="3099778"/>
          </a:xfrm>
        </p:spPr>
        <p:txBody>
          <a:bodyPr anchor="ctr"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B6E97C2-5489-4CD9-873E-EF97AACF8A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32525" y="4503737"/>
            <a:ext cx="4652963" cy="573088"/>
          </a:xfrm>
        </p:spPr>
        <p:txBody>
          <a:bodyPr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 sz="1600">
                <a:solidFill>
                  <a:schemeClr val="bg1"/>
                </a:solidFill>
              </a:defRPr>
            </a:lvl2pPr>
            <a:lvl3pPr algn="r">
              <a:defRPr sz="1400">
                <a:solidFill>
                  <a:schemeClr val="bg1"/>
                </a:solidFill>
              </a:defRPr>
            </a:lvl3pPr>
            <a:lvl4pPr algn="r">
              <a:defRPr sz="1400">
                <a:solidFill>
                  <a:schemeClr val="bg1"/>
                </a:solidFill>
              </a:defRPr>
            </a:lvl4pPr>
            <a:lvl5pPr algn="r"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63120CD-C498-4220-A8B4-BE4E0E07633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E1F152-AD0F-4B68-9E69-AE6948F47C7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621872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E88835D5-7CB1-4717-895C-F6ACBDD1151E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1"/>
            </p:custDataLst>
          </p:nvPr>
        </p:nvSpPr>
        <p:spPr>
          <a:xfrm>
            <a:off x="0" y="0"/>
            <a:ext cx="12192000" cy="6063380"/>
          </a:xfr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AT" dirty="0"/>
              <a:t>Bild durch Klicken auf Symbol hinzufügen</a:t>
            </a:r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DE750BCC-5617-4E30-A125-B426A9710263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22961" y="195048"/>
            <a:ext cx="10469880" cy="50789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42">
            <a:extLst>
              <a:ext uri="{FF2B5EF4-FFF2-40B4-BE49-F238E27FC236}">
                <a16:creationId xmlns:a16="http://schemas.microsoft.com/office/drawing/2014/main" id="{B15E41F2-9F0D-4C90-B6D3-88903F9FBD2B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3"/>
            </p:custDataLst>
          </p:nvPr>
        </p:nvSpPr>
        <p:spPr>
          <a:xfrm>
            <a:off x="7247493" y="6050376"/>
            <a:ext cx="4465082" cy="171450"/>
          </a:xfrm>
        </p:spPr>
        <p:txBody>
          <a:bodyPr anchor="b"/>
          <a:lstStyle>
            <a:lvl1pPr algn="r">
              <a:buNone/>
              <a:defRPr sz="800" cap="all" baseline="0"/>
            </a:lvl1pPr>
            <a:lvl2pPr>
              <a:buNone/>
              <a:defRPr sz="800"/>
            </a:lvl2pPr>
            <a:lvl3pPr>
              <a:buNone/>
              <a:defRPr sz="8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algn="r">
              <a:buNone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63120CD-C498-4220-A8B4-BE4E0E07633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E1F152-AD0F-4B68-9E69-AE6948F47C76}"/>
              </a:ext>
            </a:extLst>
          </p:cNvPr>
          <p:cNvSpPr>
            <a:spLocks noGrp="1"/>
          </p:cNvSpPr>
          <p:nvPr>
            <p:ph type="sldNum" sz="quarter" idx="15"/>
            <p:custDataLst>
              <p:tags r:id="rId4"/>
            </p:custDataLst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12252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Sub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Inhaltsplatzhalter 50">
            <a:extLst>
              <a:ext uri="{FF2B5EF4-FFF2-40B4-BE49-F238E27FC236}">
                <a16:creationId xmlns:a16="http://schemas.microsoft.com/office/drawing/2014/main" id="{FA616A29-9F54-4E04-A2B1-9CBD31AC3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  <p:custDataLst>
              <p:tags r:id="rId1"/>
            </p:custDataLst>
          </p:nvPr>
        </p:nvSpPr>
        <p:spPr>
          <a:xfrm>
            <a:off x="464055" y="468437"/>
            <a:ext cx="2424112" cy="7380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AT" dirty="0"/>
              <a:t>Sublogo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226F95A-C572-4753-9A21-DBF6531D5F3A}"/>
              </a:ext>
            </a:extLst>
          </p:cNvPr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308100" y="2276475"/>
            <a:ext cx="9288464" cy="1524000"/>
          </a:xfrm>
        </p:spPr>
        <p:txBody>
          <a:bodyPr lIns="0" tIns="0" rIns="0" bIns="0" anchor="b">
            <a:noAutofit/>
          </a:bodyPr>
          <a:lstStyle>
            <a:lvl1pPr algn="l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AT" dirty="0"/>
              <a:t>Titel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DE19F1-4351-4A07-8662-A968E8A450FD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308100" y="3971926"/>
            <a:ext cx="9288464" cy="11049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de-AT" dirty="0"/>
              <a:t>Untertitel (Datum, Ort, Name, ...)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11F96F86-EC1A-4E1A-B16C-1B22A6CC3DCF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4"/>
            </p:custDataLst>
          </p:nvPr>
        </p:nvSpPr>
        <p:spPr bwMode="gray">
          <a:xfrm>
            <a:off x="7589520" y="6412992"/>
            <a:ext cx="4123055" cy="233552"/>
          </a:xfrm>
        </p:spPr>
        <p:txBody>
          <a:bodyPr anchor="ctr"/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www.tuwien.at</a:t>
            </a:r>
          </a:p>
        </p:txBody>
      </p:sp>
    </p:spTree>
    <p:extLst>
      <p:ext uri="{BB962C8B-B14F-4D97-AF65-F5344CB8AC3E}">
        <p14:creationId xmlns:p14="http://schemas.microsoft.com/office/powerpoint/2010/main" val="603973894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 und Sub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C768571-8F27-4801-BE51-98B18A003B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502"/>
          <a:stretch/>
        </p:blipFill>
        <p:spPr>
          <a:xfrm>
            <a:off x="0" y="3312"/>
            <a:ext cx="12192000" cy="6063380"/>
          </a:xfrm>
          <a:prstGeom prst="rect">
            <a:avLst/>
          </a:prstGeom>
        </p:spPr>
      </p:pic>
      <p:sp>
        <p:nvSpPr>
          <p:cNvPr id="10" name="Inhaltsplatzhalter 50">
            <a:extLst>
              <a:ext uri="{FF2B5EF4-FFF2-40B4-BE49-F238E27FC236}">
                <a16:creationId xmlns:a16="http://schemas.microsoft.com/office/drawing/2014/main" id="{36BC36E0-5BB3-4FF7-91BE-F08527FA05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  <p:custDataLst>
              <p:tags r:id="rId2"/>
            </p:custDataLst>
          </p:nvPr>
        </p:nvSpPr>
        <p:spPr bwMode="gray">
          <a:xfrm>
            <a:off x="464055" y="468437"/>
            <a:ext cx="2424112" cy="7380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AT" dirty="0"/>
              <a:t>Sublogo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18F59B5-2786-498C-82D3-0A9C1CD89FA5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61963" y="4301639"/>
            <a:ext cx="10134599" cy="11768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Titel</a:t>
            </a:r>
          </a:p>
        </p:txBody>
      </p:sp>
      <p:sp>
        <p:nvSpPr>
          <p:cNvPr id="5" name="Textplatzhalter 6">
            <a:extLst>
              <a:ext uri="{FF2B5EF4-FFF2-40B4-BE49-F238E27FC236}">
                <a16:creationId xmlns:a16="http://schemas.microsoft.com/office/drawing/2014/main" id="{F336A329-ED2F-4460-87B8-2E6D5936410D}"/>
              </a:ext>
            </a:extLst>
          </p:cNvPr>
          <p:cNvSpPr>
            <a:spLocks noGrp="1"/>
          </p:cNvSpPr>
          <p:nvPr>
            <p:ph type="body" sz="quarter" idx="15" hasCustomPrompt="1"/>
            <p:custDataLst>
              <p:tags r:id="rId4"/>
            </p:custDataLst>
          </p:nvPr>
        </p:nvSpPr>
        <p:spPr>
          <a:xfrm>
            <a:off x="461963" y="5550408"/>
            <a:ext cx="10134600" cy="345566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  <a:lvl3pPr marL="269875" indent="0">
              <a:buNone/>
              <a:defRPr sz="2400">
                <a:solidFill>
                  <a:schemeClr val="bg1"/>
                </a:solidFill>
              </a:defRPr>
            </a:lvl3pPr>
            <a:lvl4pPr marL="538162" indent="0">
              <a:buNone/>
              <a:defRPr sz="2400">
                <a:solidFill>
                  <a:schemeClr val="bg1"/>
                </a:solidFill>
              </a:defRPr>
            </a:lvl4pPr>
            <a:lvl5pPr marL="90328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de-AT" dirty="0"/>
              <a:t>Untertitel (Datum, Ort, Name, …)</a:t>
            </a:r>
          </a:p>
        </p:txBody>
      </p:sp>
      <p:sp>
        <p:nvSpPr>
          <p:cNvPr id="6" name="Textplatzhalter 42">
            <a:extLst>
              <a:ext uri="{FF2B5EF4-FFF2-40B4-BE49-F238E27FC236}">
                <a16:creationId xmlns:a16="http://schemas.microsoft.com/office/drawing/2014/main" id="{A5A954F1-45CA-4DB2-A03D-24CC2A505886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247493" y="6050376"/>
            <a:ext cx="4465082" cy="171450"/>
          </a:xfrm>
        </p:spPr>
        <p:txBody>
          <a:bodyPr anchor="b"/>
          <a:lstStyle>
            <a:lvl1pPr algn="r">
              <a:buNone/>
              <a:defRPr sz="800" cap="all" baseline="0"/>
            </a:lvl1pPr>
            <a:lvl2pPr>
              <a:buNone/>
              <a:defRPr sz="800"/>
            </a:lvl2pPr>
            <a:lvl3pPr>
              <a:buNone/>
              <a:defRPr sz="8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algn="r">
              <a:buNone/>
            </a:pPr>
            <a:r>
              <a:rPr lang="de-AT" dirty="0"/>
              <a:t>© Copyright-Info, Quelle, …</a:t>
            </a: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C4669611-45BF-4E01-AE99-8C851B6E8EC1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 bwMode="gray">
          <a:xfrm>
            <a:off x="7589520" y="6412992"/>
            <a:ext cx="4123055" cy="233552"/>
          </a:xfrm>
        </p:spPr>
        <p:txBody>
          <a:bodyPr anchor="ctr"/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www.tuwien.at</a:t>
            </a:r>
          </a:p>
        </p:txBody>
      </p:sp>
    </p:spTree>
    <p:extLst>
      <p:ext uri="{BB962C8B-B14F-4D97-AF65-F5344CB8AC3E}">
        <p14:creationId xmlns:p14="http://schemas.microsoft.com/office/powerpoint/2010/main" val="3400401897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BB5D645-0874-4ED8-A93C-F4A3580674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502"/>
          <a:stretch/>
        </p:blipFill>
        <p:spPr>
          <a:xfrm>
            <a:off x="0" y="3312"/>
            <a:ext cx="12192000" cy="6063380"/>
          </a:xfrm>
          <a:prstGeom prst="rect">
            <a:avLst/>
          </a:prstGeom>
        </p:spPr>
      </p:pic>
      <p:pic>
        <p:nvPicPr>
          <p:cNvPr id="50" name="Grafik 49" descr="Logo der Technischen Universität Wien">
            <a:extLst>
              <a:ext uri="{FF2B5EF4-FFF2-40B4-BE49-F238E27FC236}">
                <a16:creationId xmlns:a16="http://schemas.microsoft.com/office/drawing/2014/main" id="{B9752043-E0A7-4A49-ABCE-FA89B17A8BB8}"/>
              </a:ext>
            </a:extLst>
          </p:cNvPr>
          <p:cNvPicPr/>
          <p:nvPr userDrawn="1"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468287" y="467692"/>
            <a:ext cx="1939882" cy="73295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701E1D-9FD1-42AD-91DE-DF5BA9B4DB6F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 bwMode="white">
          <a:xfrm>
            <a:off x="461963" y="4438899"/>
            <a:ext cx="10134599" cy="103956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Titel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29DDD8-08D2-4AD9-B5F0-E6CCC5954B07}"/>
              </a:ext>
            </a:extLst>
          </p:cNvPr>
          <p:cNvSpPr>
            <a:spLocks noGrp="1"/>
          </p:cNvSpPr>
          <p:nvPr>
            <p:ph type="body" sz="quarter" idx="15" hasCustomPrompt="1"/>
            <p:custDataLst>
              <p:tags r:id="rId4"/>
            </p:custDataLst>
          </p:nvPr>
        </p:nvSpPr>
        <p:spPr>
          <a:xfrm>
            <a:off x="461963" y="5550408"/>
            <a:ext cx="10134600" cy="345566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0" indent="0">
              <a:buNone/>
              <a:defRPr sz="2400">
                <a:solidFill>
                  <a:schemeClr val="bg1"/>
                </a:solidFill>
              </a:defRPr>
            </a:lvl2pPr>
            <a:lvl3pPr marL="269875" indent="0">
              <a:buNone/>
              <a:defRPr sz="2400">
                <a:solidFill>
                  <a:schemeClr val="bg1"/>
                </a:solidFill>
              </a:defRPr>
            </a:lvl3pPr>
            <a:lvl4pPr marL="538162" indent="0">
              <a:buNone/>
              <a:defRPr sz="2400">
                <a:solidFill>
                  <a:schemeClr val="bg1"/>
                </a:solidFill>
              </a:defRPr>
            </a:lvl4pPr>
            <a:lvl5pPr marL="903288" indent="0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de-AT" dirty="0"/>
              <a:t>Untertitel (Datum, Ort, Name, ...)</a:t>
            </a:r>
          </a:p>
        </p:txBody>
      </p:sp>
      <p:sp>
        <p:nvSpPr>
          <p:cNvPr id="46" name="Textplatzhalter 42">
            <a:extLst>
              <a:ext uri="{FF2B5EF4-FFF2-40B4-BE49-F238E27FC236}">
                <a16:creationId xmlns:a16="http://schemas.microsoft.com/office/drawing/2014/main" id="{065FC1A0-E07C-4B15-AC25-3575EBB8EEAA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5"/>
            </p:custDataLst>
          </p:nvPr>
        </p:nvSpPr>
        <p:spPr>
          <a:xfrm>
            <a:off x="7247493" y="6050376"/>
            <a:ext cx="4465082" cy="171450"/>
          </a:xfrm>
        </p:spPr>
        <p:txBody>
          <a:bodyPr anchor="b"/>
          <a:lstStyle>
            <a:lvl1pPr algn="r">
              <a:buNone/>
              <a:defRPr sz="800" cap="all" baseline="0"/>
            </a:lvl1pPr>
            <a:lvl2pPr>
              <a:buNone/>
              <a:defRPr sz="800"/>
            </a:lvl2pPr>
            <a:lvl3pPr>
              <a:buNone/>
              <a:defRPr sz="800"/>
            </a:lvl3pPr>
            <a:lvl4pPr>
              <a:buNone/>
              <a:defRPr sz="800"/>
            </a:lvl4pPr>
            <a:lvl5pPr>
              <a:buNone/>
              <a:defRPr sz="800"/>
            </a:lvl5pPr>
          </a:lstStyle>
          <a:p>
            <a:pPr lvl="0" algn="r">
              <a:buNone/>
            </a:pPr>
            <a:r>
              <a:rPr lang="de-AT" dirty="0"/>
              <a:t>© Copyright-Info, Quelle, …</a:t>
            </a:r>
          </a:p>
        </p:txBody>
      </p:sp>
      <p:sp>
        <p:nvSpPr>
          <p:cNvPr id="48" name="Textplatzhalter 4">
            <a:extLst>
              <a:ext uri="{FF2B5EF4-FFF2-40B4-BE49-F238E27FC236}">
                <a16:creationId xmlns:a16="http://schemas.microsoft.com/office/drawing/2014/main" id="{178BDD75-53A6-43C6-8C0C-26F0514FCFC8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 bwMode="gray">
          <a:xfrm>
            <a:off x="7589520" y="6412992"/>
            <a:ext cx="4123055" cy="233552"/>
          </a:xfrm>
        </p:spPr>
        <p:txBody>
          <a:bodyPr anchor="ctr"/>
          <a:lstStyle>
            <a:lvl1pPr marL="0" indent="0" algn="r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www.tuwien.at</a:t>
            </a:r>
          </a:p>
        </p:txBody>
      </p:sp>
    </p:spTree>
    <p:extLst>
      <p:ext uri="{BB962C8B-B14F-4D97-AF65-F5344CB8AC3E}">
        <p14:creationId xmlns:p14="http://schemas.microsoft.com/office/powerpoint/2010/main" val="3529687782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Abschnittsüb. mit Sub-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50">
            <a:extLst>
              <a:ext uri="{FF2B5EF4-FFF2-40B4-BE49-F238E27FC236}">
                <a16:creationId xmlns:a16="http://schemas.microsoft.com/office/drawing/2014/main" id="{9543D4FD-C269-424C-BFF1-0CC337668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quarter" idx="17" hasCustomPrompt="1"/>
            <p:custDataLst>
              <p:tags r:id="rId1"/>
            </p:custDataLst>
          </p:nvPr>
        </p:nvSpPr>
        <p:spPr>
          <a:xfrm>
            <a:off x="464055" y="468437"/>
            <a:ext cx="2424112" cy="7380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AT" dirty="0"/>
              <a:t>Sublogo</a:t>
            </a:r>
          </a:p>
        </p:txBody>
      </p:sp>
      <p:sp>
        <p:nvSpPr>
          <p:cNvPr id="45" name="Titel 44">
            <a:extLst>
              <a:ext uri="{FF2B5EF4-FFF2-40B4-BE49-F238E27FC236}">
                <a16:creationId xmlns:a16="http://schemas.microsoft.com/office/drawing/2014/main" id="{3516091C-A315-4CB3-88CE-6B9EB554E55A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9" y="1549399"/>
            <a:ext cx="9288463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33E7E8-1933-4C21-BF6B-D51AF4E4672E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308100" y="2628900"/>
            <a:ext cx="9288463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dirty="0"/>
              <a:t>Mastertextformat bearbeiten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A8FA552-E20A-45D6-9466-06CF509E5F5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A824437-7701-4594-9DE8-06D5133A3A9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39159794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7CC3861D-6A0E-4D97-BCA6-9F478718F38A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FE97BF-50D8-4DF7-BDB0-2CE0DB6CB7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5" y="468438"/>
            <a:ext cx="9289498" cy="828675"/>
          </a:xfrm>
        </p:spPr>
        <p:txBody>
          <a:bodyPr anchor="t"/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1308100" y="1549400"/>
            <a:ext cx="9288463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DCF8E267-CD9A-43BB-A12F-82C2525191D3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1308100" y="5795962"/>
            <a:ext cx="9288463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647B48-DCA4-45E1-9B45-2653E61736C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E5224C-410D-4B9F-BF59-7C006D98BAB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38132653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Fließtext 2-spal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31A36E86-3263-4D48-BFCA-E26CD9DAB5A7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1800308-609F-43F8-A26B-1C8A6934DB3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5" y="468438"/>
            <a:ext cx="9289498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1308100" y="1549400"/>
            <a:ext cx="9288463" cy="4175125"/>
          </a:xfrm>
        </p:spPr>
        <p:txBody>
          <a:bodyPr numCol="2" spcCol="540000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A40535DB-D4B5-42FC-8954-8DE1710FC3AB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1308100" y="5795962"/>
            <a:ext cx="9288463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2D9E9D-7157-4CE0-BAAB-69ABA24A65C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8198BD7-791A-4FCA-B55B-36A5C4823C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8214892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ED6CEAC0-C944-4C35-85FE-DD880493D9E4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637127-39B7-41CD-ADEB-36B572791C6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9577388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F29669C5-6473-4DB6-A3D0-5DBCA391D293}"/>
              </a:ext>
            </a:extLst>
          </p:cNvPr>
          <p:cNvSpPr>
            <a:spLocks noGrp="1"/>
          </p:cNvSpPr>
          <p:nvPr>
            <p:ph type="body" sz="quarter" idx="12" hasCustomPrompt="1"/>
            <p:custDataLst>
              <p:tags r:id="rId3"/>
            </p:custDataLst>
          </p:nvPr>
        </p:nvSpPr>
        <p:spPr>
          <a:xfrm>
            <a:off x="1308101" y="1549400"/>
            <a:ext cx="4464050" cy="4175125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 b="1">
                <a:solidFill>
                  <a:schemeClr val="accent1"/>
                </a:solidFill>
              </a:defRPr>
            </a:lvl1pPr>
            <a:lvl2pPr marL="0" indent="0">
              <a:buClr>
                <a:schemeClr val="accent1"/>
              </a:buClr>
              <a:buNone/>
              <a:defRPr b="1"/>
            </a:lvl2pPr>
            <a:lvl3pPr marL="273050" indent="-273050">
              <a:buClr>
                <a:schemeClr val="accent1"/>
              </a:buClr>
              <a:defRPr/>
            </a:lvl3pPr>
            <a:lvl4pPr marL="536575" indent="-268288">
              <a:buClr>
                <a:schemeClr val="accent1"/>
              </a:buClr>
              <a:defRPr/>
            </a:lvl4pPr>
            <a:lvl5pPr marL="809625" indent="-268288"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CA906227-8E2A-4CC2-9512-40B18BC7BB01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4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3467B23B-DD93-4CED-BBFA-9278E3AD6732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6419849" y="1549400"/>
            <a:ext cx="4464000" cy="4175125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 b="1">
                <a:solidFill>
                  <a:schemeClr val="accent1"/>
                </a:solidFill>
              </a:defRPr>
            </a:lvl1pPr>
            <a:lvl2pPr marL="0" indent="0">
              <a:buClr>
                <a:schemeClr val="accent1"/>
              </a:buClr>
              <a:buNone/>
              <a:defRPr b="1"/>
            </a:lvl2pPr>
            <a:lvl3pPr marL="273050" indent="-273050">
              <a:buClr>
                <a:schemeClr val="accent1"/>
              </a:buClr>
              <a:defRPr/>
            </a:lvl3pPr>
            <a:lvl4pPr marL="536575" indent="-268288">
              <a:buClr>
                <a:schemeClr val="accent1"/>
              </a:buClr>
              <a:defRPr/>
            </a:lvl4pPr>
            <a:lvl5pPr marL="809625" indent="-268288"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183A7FE6-F5FB-4D55-918B-53D8A0E35A7D}"/>
              </a:ext>
            </a:extLst>
          </p:cNvPr>
          <p:cNvSpPr>
            <a:spLocks noGrp="1"/>
          </p:cNvSpPr>
          <p:nvPr>
            <p:ph type="body" sz="quarter" idx="21" hasCustomPrompt="1"/>
            <p:custDataLst>
              <p:tags r:id="rId6"/>
            </p:custDataLst>
          </p:nvPr>
        </p:nvSpPr>
        <p:spPr>
          <a:xfrm>
            <a:off x="6422935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CC6A98-6ABC-499D-9FF6-E10D60E3C10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5B48A5-FBFD-449D-B880-FBE3EBB24ED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07704782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45653598-50F2-40CF-AC84-D7A01191F273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637127-39B7-41CD-ADEB-36B572791C6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9577388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B43B39-7264-48E0-94D9-E36AC50DAA03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1308100" y="1549400"/>
            <a:ext cx="4464051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03719867-2AF1-4E31-B21C-CB92983E16A5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4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0AAD2-686D-442B-A7A1-591C8F14300E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5"/>
            </p:custDataLst>
          </p:nvPr>
        </p:nvSpPr>
        <p:spPr>
          <a:xfrm>
            <a:off x="6419850" y="1549400"/>
            <a:ext cx="4465638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209EDC04-5C25-482D-BDF6-9F99E0B14BD3}"/>
              </a:ext>
            </a:extLst>
          </p:cNvPr>
          <p:cNvSpPr>
            <a:spLocks noGrp="1"/>
          </p:cNvSpPr>
          <p:nvPr>
            <p:ph type="body" sz="quarter" idx="21" hasCustomPrompt="1"/>
            <p:custDataLst>
              <p:tags r:id="rId6"/>
            </p:custDataLst>
          </p:nvPr>
        </p:nvSpPr>
        <p:spPr>
          <a:xfrm>
            <a:off x="6422935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A49CA1-FA2C-4221-B4C1-B59C1E0F7B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4A1E6C-0A49-4AE4-B97A-06341D1432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31252502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2 Inhalte mit 2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0F39A128-B7D5-4E74-A458-2046F7EE6F83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2B4ADB-90A0-4C80-9CEF-4EA65EC7BC0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4458966" cy="828675"/>
          </a:xfrm>
        </p:spPr>
        <p:txBody>
          <a:bodyPr anchor="t"/>
          <a:lstStyle>
            <a:lvl1pPr>
              <a:defRPr sz="280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B43B39-7264-48E0-94D9-E36AC50DAA03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1308100" y="1549400"/>
            <a:ext cx="4464051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A3FB2859-A54E-4049-8E23-3E9B56B21315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4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90A6531-1A5C-4E36-808F-D401F287FCB8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5"/>
            </p:custDataLst>
          </p:nvPr>
        </p:nvSpPr>
        <p:spPr>
          <a:xfrm>
            <a:off x="6419848" y="468438"/>
            <a:ext cx="4465639" cy="828674"/>
          </a:xfrm>
        </p:spPr>
        <p:txBody>
          <a:bodyPr anchor="t"/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de-AT"/>
              <a:t>Titel kurz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0AAD2-686D-442B-A7A1-591C8F14300E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6"/>
            </p:custDataLst>
          </p:nvPr>
        </p:nvSpPr>
        <p:spPr>
          <a:xfrm>
            <a:off x="6419848" y="1549400"/>
            <a:ext cx="4465639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:a16="http://schemas.microsoft.com/office/drawing/2014/main" id="{29987B4A-92C0-46CA-8956-DD82D63D8213}"/>
              </a:ext>
            </a:extLst>
          </p:cNvPr>
          <p:cNvSpPr>
            <a:spLocks noGrp="1"/>
          </p:cNvSpPr>
          <p:nvPr>
            <p:ph type="body" sz="quarter" idx="21" hasCustomPrompt="1"/>
            <p:custDataLst>
              <p:tags r:id="rId7"/>
            </p:custDataLst>
          </p:nvPr>
        </p:nvSpPr>
        <p:spPr>
          <a:xfrm>
            <a:off x="6422935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8DF6979-56D6-4B18-BAB7-85919073079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CF1862D-E8F4-4C35-877A-4230D6BD966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08276419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2 Inhalte mit Titel und 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BCD57A74-8557-43E6-AA11-A9EA05D72C38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2B4ADB-90A0-4C80-9CEF-4EA65EC7BC08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9577388" cy="828675"/>
          </a:xfrm>
        </p:spPr>
        <p:txBody>
          <a:bodyPr anchor="t"/>
          <a:lstStyle>
            <a:lvl1pPr>
              <a:defRPr sz="2800"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C7294D-AB76-4F34-AE16-B8A53315B53B}"/>
              </a:ext>
            </a:extLst>
          </p:cNvPr>
          <p:cNvSpPr>
            <a:spLocks noGrp="1"/>
          </p:cNvSpPr>
          <p:nvPr>
            <p:ph type="body" sz="quarter" idx="22"/>
            <p:custDataLst>
              <p:tags r:id="rId3"/>
            </p:custDataLst>
          </p:nvPr>
        </p:nvSpPr>
        <p:spPr>
          <a:xfrm>
            <a:off x="1306513" y="1547243"/>
            <a:ext cx="9578975" cy="338138"/>
          </a:xfrm>
        </p:spPr>
        <p:txBody>
          <a:bodyPr vert="horz" lIns="0" tIns="0" rIns="0" bIns="0" rtlCol="0">
            <a:noAutofit/>
          </a:bodyPr>
          <a:lstStyle>
            <a:lvl1pPr>
              <a:defRPr lang="de-DE" b="1" smtClean="0">
                <a:solidFill>
                  <a:schemeClr val="accent1"/>
                </a:solidFill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marL="0" lvl="0" indent="0">
              <a:buNone/>
            </a:pPr>
            <a:r>
              <a:rPr lang="de-AT" dirty="0"/>
              <a:t>Mastertextformat bearbeiten</a:t>
            </a:r>
          </a:p>
        </p:txBody>
      </p: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EF57B5E7-3EEC-4208-A7DF-F23A38D8C492}"/>
              </a:ext>
            </a:extLst>
          </p:cNvPr>
          <p:cNvSpPr>
            <a:spLocks noGrp="1"/>
          </p:cNvSpPr>
          <p:nvPr>
            <p:ph sz="half" idx="18" hasCustomPrompt="1"/>
            <p:custDataLst>
              <p:tags r:id="rId4"/>
            </p:custDataLst>
          </p:nvPr>
        </p:nvSpPr>
        <p:spPr>
          <a:xfrm>
            <a:off x="1308100" y="1956817"/>
            <a:ext cx="4464051" cy="3767708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A54B1CBB-2721-4614-885C-583E3BDC6D59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C28CA6E3-ADBB-46D6-A1FC-9C929E9483AA}"/>
              </a:ext>
            </a:extLst>
          </p:cNvPr>
          <p:cNvSpPr>
            <a:spLocks noGrp="1"/>
          </p:cNvSpPr>
          <p:nvPr>
            <p:ph sz="half" idx="19" hasCustomPrompt="1"/>
            <p:custDataLst>
              <p:tags r:id="rId6"/>
            </p:custDataLst>
          </p:nvPr>
        </p:nvSpPr>
        <p:spPr>
          <a:xfrm>
            <a:off x="6419848" y="1956817"/>
            <a:ext cx="4465639" cy="3767708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5F649EA5-E092-4F48-89BC-59787C8A4B08}"/>
              </a:ext>
            </a:extLst>
          </p:cNvPr>
          <p:cNvSpPr>
            <a:spLocks noGrp="1"/>
          </p:cNvSpPr>
          <p:nvPr>
            <p:ph type="body" sz="quarter" idx="21" hasCustomPrompt="1"/>
            <p:custDataLst>
              <p:tags r:id="rId7"/>
            </p:custDataLst>
          </p:nvPr>
        </p:nvSpPr>
        <p:spPr>
          <a:xfrm>
            <a:off x="6422935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8DF6979-56D6-4B18-BAB7-85919073079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CF1862D-E8F4-4C35-877A-4230D6BD966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4983723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>
            <a:extLst>
              <a:ext uri="{FF2B5EF4-FFF2-40B4-BE49-F238E27FC236}">
                <a16:creationId xmlns:a16="http://schemas.microsoft.com/office/drawing/2014/main" id="{1A0C5AC3-D69A-452C-8ADE-D933E076B90D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637127-39B7-41CD-ADEB-36B572791C6D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9577388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5B81E50-C817-4FBC-803F-285AF00E8A2C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1307364" y="1549400"/>
            <a:ext cx="2880000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4" name="Textplatzhalter 6">
            <a:extLst>
              <a:ext uri="{FF2B5EF4-FFF2-40B4-BE49-F238E27FC236}">
                <a16:creationId xmlns:a16="http://schemas.microsoft.com/office/drawing/2014/main" id="{76DACEAC-FE72-4485-BA61-32B70B55C30B}"/>
              </a:ext>
            </a:extLst>
          </p:cNvPr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1308099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4269F25B-1382-4303-B158-37D6475FFA54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5"/>
            </p:custDataLst>
          </p:nvPr>
        </p:nvSpPr>
        <p:spPr>
          <a:xfrm>
            <a:off x="4656024" y="1549400"/>
            <a:ext cx="2880000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69E1E176-0BF8-48FB-9C78-4D3C31917A0F}"/>
              </a:ext>
            </a:extLst>
          </p:cNvPr>
          <p:cNvSpPr>
            <a:spLocks noGrp="1"/>
          </p:cNvSpPr>
          <p:nvPr>
            <p:ph type="body" sz="quarter" idx="19" hasCustomPrompt="1"/>
            <p:custDataLst>
              <p:tags r:id="rId6"/>
            </p:custDataLst>
          </p:nvPr>
        </p:nvSpPr>
        <p:spPr>
          <a:xfrm>
            <a:off x="4656023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19" name="Inhaltsplatzhalter 3">
            <a:extLst>
              <a:ext uri="{FF2B5EF4-FFF2-40B4-BE49-F238E27FC236}">
                <a16:creationId xmlns:a16="http://schemas.microsoft.com/office/drawing/2014/main" id="{F17CFAD3-D27F-4386-BB6A-DA7CD5FCD531}"/>
              </a:ext>
            </a:extLst>
          </p:cNvPr>
          <p:cNvSpPr>
            <a:spLocks noGrp="1"/>
          </p:cNvSpPr>
          <p:nvPr>
            <p:ph sz="half" idx="17" hasCustomPrompt="1"/>
            <p:custDataLst>
              <p:tags r:id="rId7"/>
            </p:custDataLst>
          </p:nvPr>
        </p:nvSpPr>
        <p:spPr>
          <a:xfrm>
            <a:off x="8004683" y="1549400"/>
            <a:ext cx="2880000" cy="417512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22" name="Textplatzhalter 6">
            <a:extLst>
              <a:ext uri="{FF2B5EF4-FFF2-40B4-BE49-F238E27FC236}">
                <a16:creationId xmlns:a16="http://schemas.microsoft.com/office/drawing/2014/main" id="{ECD8C927-8B97-4C3A-A82C-BD0BF859A357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8"/>
            </p:custDataLst>
          </p:nvPr>
        </p:nvSpPr>
        <p:spPr>
          <a:xfrm>
            <a:off x="8003901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A49CA1-FA2C-4221-B4C1-B59C1E0F7B4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4A1E6C-0A49-4AE4-B97A-06341D14321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18406859"/>
      </p:ext>
    </p:extLst>
  </p:cSld>
  <p:clrMapOvr>
    <a:masterClrMapping/>
  </p:clrMapOvr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Text und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C80B18DB-87A6-4902-B08F-EEEF6A4C490F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B424605-8FAF-42C4-8B55-1E41E515CBDE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4464050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1549400"/>
            <a:ext cx="4464050" cy="434657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0032777-F022-4926-B155-9B65CA68852D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4"/>
            </p:custDataLst>
          </p:nvPr>
        </p:nvSpPr>
        <p:spPr>
          <a:xfrm>
            <a:off x="6419850" y="466725"/>
            <a:ext cx="5292725" cy="5257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de-AT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AA324F2-230D-45D1-9B3D-460855588C8F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795962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EB1758-E825-49FE-BFC8-D85EC096652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8B308E-9401-4426-8362-E403648191D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25947763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Text und Bild Quer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B641D741-C485-431B-AB18-BF0A3F576B60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511301B-9B7A-4FC8-899A-DA9F10DE5C8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10404474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1549400"/>
            <a:ext cx="4464050" cy="434657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90032777-F022-4926-B155-9B65CA68852D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4"/>
            </p:custDataLst>
          </p:nvPr>
        </p:nvSpPr>
        <p:spPr>
          <a:xfrm>
            <a:off x="6419850" y="1549400"/>
            <a:ext cx="5292725" cy="352742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de-AT" dirty="0"/>
          </a:p>
        </p:txBody>
      </p:sp>
      <p:sp>
        <p:nvSpPr>
          <p:cNvPr id="16" name="Textplatzhalter 6">
            <a:extLst>
              <a:ext uri="{FF2B5EF4-FFF2-40B4-BE49-F238E27FC236}">
                <a16:creationId xmlns:a16="http://schemas.microsoft.com/office/drawing/2014/main" id="{F5C7B036-BA63-4EF3-A22E-A1F0AF81DC5D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141912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68A473-3BB1-4067-8830-F9B01DC5086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E5E550-2AEE-40CC-B9A5-572A524B8A1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7037890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 descr="Logo der Technischen Universität Wien">
            <a:extLst>
              <a:ext uri="{FF2B5EF4-FFF2-40B4-BE49-F238E27FC236}">
                <a16:creationId xmlns:a16="http://schemas.microsoft.com/office/drawing/2014/main" id="{98735E1B-0541-4A0E-9FE3-B087FEBC9257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6FE97BF-50D8-4DF7-BDB0-2CE0DB6CB7F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5" y="1549399"/>
            <a:ext cx="9289498" cy="828675"/>
          </a:xfrm>
        </p:spPr>
        <p:txBody>
          <a:bodyPr/>
          <a:lstStyle/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1308100" y="2628900"/>
            <a:ext cx="9288463" cy="3095625"/>
          </a:xfrm>
        </p:spPr>
        <p:txBody>
          <a:bodyPr/>
          <a:lstStyle>
            <a:lvl1pPr>
              <a:buClr>
                <a:schemeClr val="accent1"/>
              </a:buClr>
              <a:defRPr lang="de-AT" dirty="0"/>
            </a:lvl1pPr>
            <a:lvl2pPr>
              <a:buClr>
                <a:schemeClr val="accent1"/>
              </a:buClr>
              <a:defRPr lang="de-AT" dirty="0"/>
            </a:lvl2pPr>
            <a:lvl3pPr>
              <a:buClr>
                <a:schemeClr val="accent1"/>
              </a:buClr>
              <a:defRPr lang="de-AT" dirty="0"/>
            </a:lvl3pPr>
            <a:lvl4pPr>
              <a:buClr>
                <a:schemeClr val="accent1"/>
              </a:buClr>
              <a:defRPr lang="de-AT" dirty="0"/>
            </a:lvl4pPr>
            <a:lvl5pPr>
              <a:buClr>
                <a:schemeClr val="accent1"/>
              </a:buClr>
              <a:defRPr lang="de-AT" dirty="0"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3" name="Textplatzhalter 6">
            <a:extLst>
              <a:ext uri="{FF2B5EF4-FFF2-40B4-BE49-F238E27FC236}">
                <a16:creationId xmlns:a16="http://schemas.microsoft.com/office/drawing/2014/main" id="{AB39C453-1E66-49C6-A96C-112E158D898D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1308100" y="5795962"/>
            <a:ext cx="9288463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3B606A-DCE3-4B26-81CB-18C2E897C8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F75537-0A25-4CFA-A3B7-13DE6D8B980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4496239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A680E4C-E350-49CA-B362-D5E27C2C7084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684F57D3-A4C9-4846-A645-1B4E4C67FEEF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100" y="468438"/>
            <a:ext cx="10404475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abellenplatzhalter 6">
            <a:extLst>
              <a:ext uri="{FF2B5EF4-FFF2-40B4-BE49-F238E27FC236}">
                <a16:creationId xmlns:a16="http://schemas.microsoft.com/office/drawing/2014/main" id="{16875FCD-3D13-4E90-B3E6-1E014D587D9B}"/>
              </a:ext>
            </a:extLst>
          </p:cNvPr>
          <p:cNvSpPr>
            <a:spLocks noGrp="1"/>
          </p:cNvSpPr>
          <p:nvPr>
            <p:ph type="tbl" sz="quarter" idx="11"/>
            <p:custDataLst>
              <p:tags r:id="rId3"/>
            </p:custDataLst>
          </p:nvPr>
        </p:nvSpPr>
        <p:spPr>
          <a:xfrm>
            <a:off x="1308100" y="1549400"/>
            <a:ext cx="10404475" cy="41751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AT" dirty="0"/>
              <a:t>Tabelle durch Klicken auf Symbol hinzufügen</a:t>
            </a:r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17D854DD-9F1E-4B53-A47D-AD1BCFA810A8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4"/>
            </p:custDataLst>
          </p:nvPr>
        </p:nvSpPr>
        <p:spPr>
          <a:xfrm>
            <a:off x="1308100" y="5795962"/>
            <a:ext cx="10406836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46B341-2E3B-48DF-8934-61B25EEE750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F6012AB-A28A-4A12-888B-75D0EE4CAC4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31445989"/>
      </p:ext>
    </p:extLst>
  </p:cSld>
  <p:clrMapOvr>
    <a:masterClrMapping/>
  </p:clrMapOvr>
  <p:hf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klein -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3D72A57A-0B88-47A5-963A-6E6CF2A2A799}"/>
              </a:ext>
            </a:extLst>
          </p:cNvPr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1963" y="468438"/>
            <a:ext cx="488826" cy="4888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169EF57-E6AB-4B93-AF12-7986543DEC8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8423" y="468438"/>
            <a:ext cx="4458966" cy="82867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E736EC6-E18D-421D-815A-07C67D0C5B1D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1308101" y="1549400"/>
            <a:ext cx="4464050" cy="4346575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32E0DB4B-5F1B-42DD-83CB-F2653DB6A8BB}"/>
              </a:ext>
            </a:extLst>
          </p:cNvPr>
          <p:cNvSpPr>
            <a:spLocks noGrp="1"/>
          </p:cNvSpPr>
          <p:nvPr>
            <p:ph type="chart" sz="quarter" idx="14"/>
            <p:custDataLst>
              <p:tags r:id="rId4"/>
            </p:custDataLst>
          </p:nvPr>
        </p:nvSpPr>
        <p:spPr>
          <a:xfrm>
            <a:off x="6419850" y="468438"/>
            <a:ext cx="5292725" cy="52560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Diagramm durch Klicken auf Symbol hinzufügen</a:t>
            </a:r>
            <a:endParaRPr lang="de-AT" dirty="0"/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388F954D-4AA6-43D6-B116-7A4DEFDE530D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5"/>
            </p:custDataLst>
          </p:nvPr>
        </p:nvSpPr>
        <p:spPr>
          <a:xfrm>
            <a:off x="6422935" y="5795962"/>
            <a:ext cx="5292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1A1A9BF-3AED-4EFD-900F-A1F61F946FF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9AEF1F5-9CB9-45A4-A9BB-5CC1F835C7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16032208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40" descr="Logo der Technischen Universität Wien">
            <a:extLst>
              <a:ext uri="{FF2B5EF4-FFF2-40B4-BE49-F238E27FC236}">
                <a16:creationId xmlns:a16="http://schemas.microsoft.com/office/drawing/2014/main" id="{83392F52-F053-4B37-81F1-B63D0DE99D51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A12C0C97-07D5-4F96-8247-518187567D1B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307069" y="1549399"/>
            <a:ext cx="9289494" cy="828675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Kontaktinformationen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33E7E8-1933-4C21-BF6B-D51AF4E4672E}"/>
              </a:ext>
            </a:extLst>
          </p:cNvPr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307070" y="3429000"/>
            <a:ext cx="9289494" cy="2455545"/>
          </a:xfrm>
        </p:spPr>
        <p:txBody>
          <a:bodyPr wrap="square" anchor="b">
            <a:no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Kontaktdaten eingeben</a:t>
            </a:r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E00CB-9CCC-4A9D-A758-DD7AA927D5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50ABF1-0BD3-4A46-9EEF-0778B9A7DE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74354305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599681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2-spal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 descr="Logo der Technischen Universität Wien">
            <a:extLst>
              <a:ext uri="{FF2B5EF4-FFF2-40B4-BE49-F238E27FC236}">
                <a16:creationId xmlns:a16="http://schemas.microsoft.com/office/drawing/2014/main" id="{A4D9C9F8-301E-4CFC-8B8A-DEDA2C5FE76E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1800308-609F-43F8-A26B-1C8A6934DB39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5" y="1549399"/>
            <a:ext cx="9289498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AD4FC-B392-43C1-88AF-11A99A7BAEB9}"/>
              </a:ext>
            </a:extLst>
          </p:cNvPr>
          <p:cNvSpPr>
            <a:spLocks noGrp="1"/>
          </p:cNvSpPr>
          <p:nvPr>
            <p:ph idx="1" hasCustomPrompt="1"/>
            <p:custDataLst>
              <p:tags r:id="rId3"/>
            </p:custDataLst>
          </p:nvPr>
        </p:nvSpPr>
        <p:spPr>
          <a:xfrm>
            <a:off x="1308100" y="2628900"/>
            <a:ext cx="9288463" cy="3095625"/>
          </a:xfrm>
        </p:spPr>
        <p:txBody>
          <a:bodyPr numCol="2" spcCol="540000"/>
          <a:lstStyle>
            <a:lvl1pPr>
              <a:buClr>
                <a:schemeClr val="accent1"/>
              </a:buClr>
              <a:defRPr lang="de-AT" dirty="0"/>
            </a:lvl1pPr>
            <a:lvl2pPr>
              <a:buClr>
                <a:schemeClr val="accent1"/>
              </a:buClr>
              <a:defRPr lang="de-AT" dirty="0"/>
            </a:lvl2pPr>
            <a:lvl3pPr>
              <a:buClr>
                <a:schemeClr val="accent1"/>
              </a:buClr>
              <a:defRPr lang="de-AT" dirty="0"/>
            </a:lvl3pPr>
            <a:lvl4pPr>
              <a:buClr>
                <a:schemeClr val="accent1"/>
              </a:buClr>
              <a:defRPr lang="de-AT" dirty="0"/>
            </a:lvl4pPr>
            <a:lvl5pPr>
              <a:buClr>
                <a:schemeClr val="accent1"/>
              </a:buClr>
              <a:defRPr lang="de-AT" dirty="0"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3" name="Textplatzhalter 6">
            <a:extLst>
              <a:ext uri="{FF2B5EF4-FFF2-40B4-BE49-F238E27FC236}">
                <a16:creationId xmlns:a16="http://schemas.microsoft.com/office/drawing/2014/main" id="{E46D94CB-4BAE-48DA-827F-D9056A475D34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1308100" y="5795962"/>
            <a:ext cx="9288463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3E4034-6935-4B71-9A67-0E435E534DE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ED50658-ABE2-461D-84EF-37BA96365EA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0547056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 descr="Logo der Technischen Universität Wien">
            <a:extLst>
              <a:ext uri="{FF2B5EF4-FFF2-40B4-BE49-F238E27FC236}">
                <a16:creationId xmlns:a16="http://schemas.microsoft.com/office/drawing/2014/main" id="{A7466A94-84E9-488D-9FEA-54A799BB8F63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7994A365-AC87-4177-BCC2-611ADD06E3C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8" y="1549399"/>
            <a:ext cx="9578419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F29669C5-6473-4DB6-A3D0-5DBCA391D293}"/>
              </a:ext>
            </a:extLst>
          </p:cNvPr>
          <p:cNvSpPr>
            <a:spLocks noGrp="1"/>
          </p:cNvSpPr>
          <p:nvPr>
            <p:ph type="body" sz="quarter" idx="12" hasCustomPrompt="1"/>
            <p:custDataLst>
              <p:tags r:id="rId3"/>
            </p:custDataLst>
          </p:nvPr>
        </p:nvSpPr>
        <p:spPr>
          <a:xfrm>
            <a:off x="1307069" y="2628900"/>
            <a:ext cx="4465081" cy="3103562"/>
          </a:xfrm>
        </p:spPr>
        <p:txBody>
          <a:bodyPr/>
          <a:lstStyle>
            <a:lvl1pPr marL="0" indent="0">
              <a:buClr>
                <a:schemeClr val="tx2"/>
              </a:buClr>
              <a:buNone/>
              <a:defRPr b="1">
                <a:solidFill>
                  <a:schemeClr val="accent1"/>
                </a:solidFill>
              </a:defRPr>
            </a:lvl1pPr>
            <a:lvl2pPr marL="0" indent="0">
              <a:buClr>
                <a:schemeClr val="tx2"/>
              </a:buClr>
              <a:buNone/>
              <a:defRPr b="1"/>
            </a:lvl2pPr>
            <a:lvl3pPr marL="273050" indent="-273050">
              <a:buClr>
                <a:schemeClr val="accent1"/>
              </a:buClr>
              <a:defRPr/>
            </a:lvl3pPr>
            <a:lvl4pPr marL="536575" indent="-268288">
              <a:buClr>
                <a:schemeClr val="accent1"/>
              </a:buClr>
              <a:defRPr/>
            </a:lvl4pPr>
            <a:lvl5pPr marL="809625" indent="-268288"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6" name="Textplatzhalter 6">
            <a:extLst>
              <a:ext uri="{FF2B5EF4-FFF2-40B4-BE49-F238E27FC236}">
                <a16:creationId xmlns:a16="http://schemas.microsoft.com/office/drawing/2014/main" id="{914CD1B9-8EAD-4E64-B937-2191518FA7BA}"/>
              </a:ext>
            </a:extLst>
          </p:cNvPr>
          <p:cNvSpPr>
            <a:spLocks noGrp="1"/>
          </p:cNvSpPr>
          <p:nvPr>
            <p:ph type="body" sz="quarter" idx="16" hasCustomPrompt="1"/>
            <p:custDataLst>
              <p:tags r:id="rId4"/>
            </p:custDataLst>
          </p:nvPr>
        </p:nvSpPr>
        <p:spPr>
          <a:xfrm>
            <a:off x="1308100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3467B23B-DD93-4CED-BBFA-9278E3AD6732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6418246" y="2628900"/>
            <a:ext cx="4465081" cy="3103562"/>
          </a:xfrm>
        </p:spPr>
        <p:txBody>
          <a:bodyPr/>
          <a:lstStyle>
            <a:lvl1pPr marL="0" indent="0">
              <a:buClr>
                <a:schemeClr val="tx2"/>
              </a:buClr>
              <a:buNone/>
              <a:defRPr b="1">
                <a:solidFill>
                  <a:schemeClr val="accent1"/>
                </a:solidFill>
              </a:defRPr>
            </a:lvl1pPr>
            <a:lvl2pPr marL="0" indent="0">
              <a:buClr>
                <a:schemeClr val="tx2"/>
              </a:buClr>
              <a:buNone/>
              <a:defRPr b="1"/>
            </a:lvl2pPr>
            <a:lvl3pPr marL="273050" indent="-273050">
              <a:buClr>
                <a:schemeClr val="accent1"/>
              </a:buClr>
              <a:defRPr/>
            </a:lvl3pPr>
            <a:lvl4pPr marL="536575" indent="-268288">
              <a:buClr>
                <a:schemeClr val="accent1"/>
              </a:buClr>
              <a:defRPr/>
            </a:lvl4pPr>
            <a:lvl5pPr marL="809625" indent="-268288"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7" name="Textplatzhalter 6">
            <a:extLst>
              <a:ext uri="{FF2B5EF4-FFF2-40B4-BE49-F238E27FC236}">
                <a16:creationId xmlns:a16="http://schemas.microsoft.com/office/drawing/2014/main" id="{40AACBD9-D144-47D8-BF22-75B6B84380F3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6"/>
            </p:custDataLst>
          </p:nvPr>
        </p:nvSpPr>
        <p:spPr>
          <a:xfrm>
            <a:off x="6419327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634CED7-D00E-4574-8CD5-1FA88AC3EA9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125049-6367-4C75-8FB6-5DE528AB6A1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78669449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rafik 40" descr="Logo der Technischen Universität Wien">
            <a:extLst>
              <a:ext uri="{FF2B5EF4-FFF2-40B4-BE49-F238E27FC236}">
                <a16:creationId xmlns:a16="http://schemas.microsoft.com/office/drawing/2014/main" id="{F00D7A92-5520-4010-997D-C3C16905376F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241BC17-C220-4886-BD60-87072EB61113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65" y="1549399"/>
            <a:ext cx="9269084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33E7E8-1933-4C21-BF6B-D51AF4E4672E}"/>
              </a:ext>
            </a:extLst>
          </p:cNvPr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1308100" y="2628900"/>
            <a:ext cx="926908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dirty="0"/>
              <a:t>Mastertextformat bearbeiten</a:t>
            </a:r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A403E22A-F459-43A1-AB6C-BD735B41F1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833629F-A04C-410B-858F-2375C6E7FB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7113613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rafik 44" descr="Logo der Technischen Universität Wien">
            <a:extLst>
              <a:ext uri="{FF2B5EF4-FFF2-40B4-BE49-F238E27FC236}">
                <a16:creationId xmlns:a16="http://schemas.microsoft.com/office/drawing/2014/main" id="{6EA20A8E-3CA3-4F5D-8861-97A51D3F6533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3" name="Titel 42">
            <a:extLst>
              <a:ext uri="{FF2B5EF4-FFF2-40B4-BE49-F238E27FC236}">
                <a16:creationId xmlns:a16="http://schemas.microsoft.com/office/drawing/2014/main" id="{1F24D4FE-3C5E-4183-ACAE-90DCD194489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70" y="1549399"/>
            <a:ext cx="9578418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B43B39-7264-48E0-94D9-E36AC50DAA03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1307069" y="2628900"/>
            <a:ext cx="4465082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4" name="Textplatzhalter 6">
            <a:extLst>
              <a:ext uri="{FF2B5EF4-FFF2-40B4-BE49-F238E27FC236}">
                <a16:creationId xmlns:a16="http://schemas.microsoft.com/office/drawing/2014/main" id="{DBDE5BD8-2226-45B1-BEC6-F35C7B6AF32C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0AAD2-686D-442B-A7A1-591C8F14300E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5"/>
            </p:custDataLst>
          </p:nvPr>
        </p:nvSpPr>
        <p:spPr>
          <a:xfrm>
            <a:off x="6424937" y="2628900"/>
            <a:ext cx="4459997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7" name="Textplatzhalter 6">
            <a:extLst>
              <a:ext uri="{FF2B5EF4-FFF2-40B4-BE49-F238E27FC236}">
                <a16:creationId xmlns:a16="http://schemas.microsoft.com/office/drawing/2014/main" id="{701ADA35-279E-492B-B021-30E7C8352F7A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6"/>
            </p:custDataLst>
          </p:nvPr>
        </p:nvSpPr>
        <p:spPr>
          <a:xfrm>
            <a:off x="6419327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3027492-3CB4-4D02-9A01-189D751466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D27729-9276-4DB3-AF92-EA11DF36B7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369041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Titel und 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rafik 47" descr="Logo der Technischen Universität Wien">
            <a:extLst>
              <a:ext uri="{FF2B5EF4-FFF2-40B4-BE49-F238E27FC236}">
                <a16:creationId xmlns:a16="http://schemas.microsoft.com/office/drawing/2014/main" id="{0070AC2A-BF7C-4825-9DC2-F4E94C492039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3" name="Titel 42">
            <a:extLst>
              <a:ext uri="{FF2B5EF4-FFF2-40B4-BE49-F238E27FC236}">
                <a16:creationId xmlns:a16="http://schemas.microsoft.com/office/drawing/2014/main" id="{1F24D4FE-3C5E-4183-ACAE-90DCD194489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70" y="1549399"/>
            <a:ext cx="9578418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FEDB697-75F4-40C0-9433-E49B99644D2C}"/>
              </a:ext>
            </a:extLst>
          </p:cNvPr>
          <p:cNvSpPr>
            <a:spLocks noGrp="1"/>
          </p:cNvSpPr>
          <p:nvPr>
            <p:ph type="body" sz="quarter" idx="23" hasCustomPrompt="1"/>
            <p:custDataLst>
              <p:tags r:id="rId3"/>
            </p:custDataLst>
          </p:nvPr>
        </p:nvSpPr>
        <p:spPr>
          <a:xfrm>
            <a:off x="1306513" y="2635386"/>
            <a:ext cx="9578975" cy="412400"/>
          </a:xfrm>
        </p:spPr>
        <p:txBody>
          <a:bodyPr vert="horz" lIns="0" tIns="0" rIns="0" bIns="0" rtlCol="0">
            <a:noAutofit/>
          </a:bodyPr>
          <a:lstStyle>
            <a:lvl1pPr>
              <a:defRPr lang="de-DE" b="1" smtClean="0">
                <a:solidFill>
                  <a:schemeClr val="accent1"/>
                </a:solidFill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AT"/>
            </a:lvl5pPr>
          </a:lstStyle>
          <a:p>
            <a:pPr marL="0" lvl="0" indent="0">
              <a:buNone/>
            </a:pPr>
            <a:r>
              <a:rPr lang="de-AT" dirty="0"/>
              <a:t>Zwischentitel</a:t>
            </a:r>
          </a:p>
        </p:txBody>
      </p:sp>
      <p:sp>
        <p:nvSpPr>
          <p:cNvPr id="45" name="Inhaltsplatzhalter 2">
            <a:extLst>
              <a:ext uri="{FF2B5EF4-FFF2-40B4-BE49-F238E27FC236}">
                <a16:creationId xmlns:a16="http://schemas.microsoft.com/office/drawing/2014/main" id="{9824CDBD-05FF-44D6-AFB9-1597F69DA601}"/>
              </a:ext>
            </a:extLst>
          </p:cNvPr>
          <p:cNvSpPr>
            <a:spLocks noGrp="1"/>
          </p:cNvSpPr>
          <p:nvPr>
            <p:ph sz="half" idx="21" hasCustomPrompt="1"/>
            <p:custDataLst>
              <p:tags r:id="rId4"/>
            </p:custDataLst>
          </p:nvPr>
        </p:nvSpPr>
        <p:spPr>
          <a:xfrm>
            <a:off x="1307069" y="3047786"/>
            <a:ext cx="4465082" cy="2676739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4" name="Textplatzhalter 6">
            <a:extLst>
              <a:ext uri="{FF2B5EF4-FFF2-40B4-BE49-F238E27FC236}">
                <a16:creationId xmlns:a16="http://schemas.microsoft.com/office/drawing/2014/main" id="{4BC4CB93-0EDA-40F6-A82A-7933C7369F62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5"/>
            </p:custDataLst>
          </p:nvPr>
        </p:nvSpPr>
        <p:spPr>
          <a:xfrm>
            <a:off x="1308099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6" name="Inhaltsplatzhalter 3">
            <a:extLst>
              <a:ext uri="{FF2B5EF4-FFF2-40B4-BE49-F238E27FC236}">
                <a16:creationId xmlns:a16="http://schemas.microsoft.com/office/drawing/2014/main" id="{CF7679A8-5D7D-4C63-A562-FF2DD8258D52}"/>
              </a:ext>
            </a:extLst>
          </p:cNvPr>
          <p:cNvSpPr>
            <a:spLocks noGrp="1"/>
          </p:cNvSpPr>
          <p:nvPr>
            <p:ph sz="half" idx="22" hasCustomPrompt="1"/>
            <p:custDataLst>
              <p:tags r:id="rId6"/>
            </p:custDataLst>
          </p:nvPr>
        </p:nvSpPr>
        <p:spPr>
          <a:xfrm>
            <a:off x="6424937" y="3047786"/>
            <a:ext cx="4459997" cy="2676739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7" name="Textplatzhalter 6">
            <a:extLst>
              <a:ext uri="{FF2B5EF4-FFF2-40B4-BE49-F238E27FC236}">
                <a16:creationId xmlns:a16="http://schemas.microsoft.com/office/drawing/2014/main" id="{049E4546-1F5E-4098-86E2-2AC2D6739014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7"/>
            </p:custDataLst>
          </p:nvPr>
        </p:nvSpPr>
        <p:spPr>
          <a:xfrm>
            <a:off x="6422935" y="5795962"/>
            <a:ext cx="4464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3027492-3CB4-4D02-9A01-189D751466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D27729-9276-4DB3-AF92-EA11DF36B7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299245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 descr="Logo der Technischen Universität Wien">
            <a:extLst>
              <a:ext uri="{FF2B5EF4-FFF2-40B4-BE49-F238E27FC236}">
                <a16:creationId xmlns:a16="http://schemas.microsoft.com/office/drawing/2014/main" id="{04A85C70-7CAB-4F95-9075-BECE02272E9D}"/>
              </a:ext>
            </a:extLst>
          </p:cNvPr>
          <p:cNvPicPr/>
          <p:nvPr userDrawn="1"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8287" y="466725"/>
            <a:ext cx="1939882" cy="734886"/>
          </a:xfrm>
          <a:prstGeom prst="rect">
            <a:avLst/>
          </a:prstGeom>
        </p:spPr>
      </p:pic>
      <p:sp>
        <p:nvSpPr>
          <p:cNvPr id="43" name="Titel 42">
            <a:extLst>
              <a:ext uri="{FF2B5EF4-FFF2-40B4-BE49-F238E27FC236}">
                <a16:creationId xmlns:a16="http://schemas.microsoft.com/office/drawing/2014/main" id="{1F24D4FE-3C5E-4183-ACAE-90DCD1944895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307070" y="1549399"/>
            <a:ext cx="9578418" cy="82867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7B43B39-7264-48E0-94D9-E36AC50DAA03}"/>
              </a:ext>
            </a:extLst>
          </p:cNvPr>
          <p:cNvSpPr>
            <a:spLocks noGrp="1"/>
          </p:cNvSpPr>
          <p:nvPr>
            <p:ph sz="half" idx="1" hasCustomPrompt="1"/>
            <p:custDataLst>
              <p:tags r:id="rId3"/>
            </p:custDataLst>
          </p:nvPr>
        </p:nvSpPr>
        <p:spPr>
          <a:xfrm>
            <a:off x="1307364" y="2628900"/>
            <a:ext cx="2880000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49" name="Textplatzhalter 6">
            <a:extLst>
              <a:ext uri="{FF2B5EF4-FFF2-40B4-BE49-F238E27FC236}">
                <a16:creationId xmlns:a16="http://schemas.microsoft.com/office/drawing/2014/main" id="{6BCE82C1-419A-452A-A896-A11CD5E44833}"/>
              </a:ext>
            </a:extLst>
          </p:cNvPr>
          <p:cNvSpPr>
            <a:spLocks noGrp="1"/>
          </p:cNvSpPr>
          <p:nvPr>
            <p:ph type="body" sz="quarter" idx="18" hasCustomPrompt="1"/>
            <p:custDataLst>
              <p:tags r:id="rId4"/>
            </p:custDataLst>
          </p:nvPr>
        </p:nvSpPr>
        <p:spPr>
          <a:xfrm>
            <a:off x="1308099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90AAD2-686D-442B-A7A1-591C8F14300E}"/>
              </a:ext>
            </a:extLst>
          </p:cNvPr>
          <p:cNvSpPr>
            <a:spLocks noGrp="1"/>
          </p:cNvSpPr>
          <p:nvPr>
            <p:ph sz="half" idx="2" hasCustomPrompt="1"/>
            <p:custDataLst>
              <p:tags r:id="rId5"/>
            </p:custDataLst>
          </p:nvPr>
        </p:nvSpPr>
        <p:spPr>
          <a:xfrm>
            <a:off x="4656023" y="2628900"/>
            <a:ext cx="2880000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50" name="Textplatzhalter 6">
            <a:extLst>
              <a:ext uri="{FF2B5EF4-FFF2-40B4-BE49-F238E27FC236}">
                <a16:creationId xmlns:a16="http://schemas.microsoft.com/office/drawing/2014/main" id="{60062EA2-CEBE-4CD2-886F-E7499AFB7832}"/>
              </a:ext>
            </a:extLst>
          </p:cNvPr>
          <p:cNvSpPr>
            <a:spLocks noGrp="1"/>
          </p:cNvSpPr>
          <p:nvPr>
            <p:ph type="body" sz="quarter" idx="19" hasCustomPrompt="1"/>
            <p:custDataLst>
              <p:tags r:id="rId6"/>
            </p:custDataLst>
          </p:nvPr>
        </p:nvSpPr>
        <p:spPr>
          <a:xfrm>
            <a:off x="4656023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44" name="Inhaltsplatzhalter 3">
            <a:extLst>
              <a:ext uri="{FF2B5EF4-FFF2-40B4-BE49-F238E27FC236}">
                <a16:creationId xmlns:a16="http://schemas.microsoft.com/office/drawing/2014/main" id="{835A0ABB-9EF3-4E9D-B6E8-3A64CA54EFA3}"/>
              </a:ext>
            </a:extLst>
          </p:cNvPr>
          <p:cNvSpPr>
            <a:spLocks noGrp="1"/>
          </p:cNvSpPr>
          <p:nvPr>
            <p:ph sz="half" idx="17" hasCustomPrompt="1"/>
            <p:custDataLst>
              <p:tags r:id="rId7"/>
            </p:custDataLst>
          </p:nvPr>
        </p:nvSpPr>
        <p:spPr>
          <a:xfrm>
            <a:off x="8004683" y="2628900"/>
            <a:ext cx="2880000" cy="3103562"/>
          </a:xfrm>
        </p:spPr>
        <p:txBody>
          <a:bodyPr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de-AT" dirty="0"/>
              <a:t>Formatvorlagen des Textmasters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51" name="Textplatzhalter 6">
            <a:extLst>
              <a:ext uri="{FF2B5EF4-FFF2-40B4-BE49-F238E27FC236}">
                <a16:creationId xmlns:a16="http://schemas.microsoft.com/office/drawing/2014/main" id="{8A0E8162-B812-4DFA-A815-61AA72E5C157}"/>
              </a:ext>
            </a:extLst>
          </p:cNvPr>
          <p:cNvSpPr>
            <a:spLocks noGrp="1"/>
          </p:cNvSpPr>
          <p:nvPr>
            <p:ph type="body" sz="quarter" idx="20" hasCustomPrompt="1"/>
            <p:custDataLst>
              <p:tags r:id="rId8"/>
            </p:custDataLst>
          </p:nvPr>
        </p:nvSpPr>
        <p:spPr>
          <a:xfrm>
            <a:off x="8003901" y="5795962"/>
            <a:ext cx="2880000" cy="100013"/>
          </a:xfrm>
        </p:spPr>
        <p:txBody>
          <a:bodyPr anchor="b"/>
          <a:lstStyle>
            <a:lvl1pPr marL="0" indent="0">
              <a:buNone/>
              <a:defRPr sz="800" cap="all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de-AT" dirty="0"/>
              <a:t>© Copyright-Info, Quelle, …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3027492-3CB4-4D02-9A01-189D751466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D27729-9276-4DB3-AF92-EA11DF36B7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8903471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EEE1EB9-F30E-41CC-A5EA-1BB4036EAE50}"/>
              </a:ext>
            </a:extLst>
          </p:cNvPr>
          <p:cNvSpPr>
            <a:spLocks noGrp="1"/>
          </p:cNvSpPr>
          <p:nvPr userDrawn="1">
            <p:ph type="title"/>
            <p:custDataLst>
              <p:tags r:id="rId35"/>
            </p:custDataLst>
          </p:nvPr>
        </p:nvSpPr>
        <p:spPr bwMode="gray">
          <a:xfrm>
            <a:off x="1307069" y="1549399"/>
            <a:ext cx="10405506" cy="82867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AT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201E79-C3C6-4E96-894F-E05A4B90D1FF}"/>
              </a:ext>
            </a:extLst>
          </p:cNvPr>
          <p:cNvSpPr>
            <a:spLocks noGrp="1"/>
          </p:cNvSpPr>
          <p:nvPr userDrawn="1">
            <p:ph type="body" idx="1"/>
            <p:custDataLst>
              <p:tags r:id="rId36"/>
            </p:custDataLst>
          </p:nvPr>
        </p:nvSpPr>
        <p:spPr bwMode="gray">
          <a:xfrm>
            <a:off x="1308100" y="2628901"/>
            <a:ext cx="10404474" cy="308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AT" dirty="0"/>
              <a:t>Mastertextformat bearbeiten 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AB4FDE39-4A0A-4D44-BA64-FAA4243A1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>
            <p:custDataLst>
              <p:tags r:id="rId37"/>
            </p:custDataLst>
          </p:nvPr>
        </p:nvSpPr>
        <p:spPr>
          <a:xfrm>
            <a:off x="0" y="6235700"/>
            <a:ext cx="12192000" cy="622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de-AT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5777435-05C2-4B0D-8378-14DDFE4EB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  <p:custDataLst>
              <p:tags r:id="rId38"/>
            </p:custDataLst>
          </p:nvPr>
        </p:nvSpPr>
        <p:spPr bwMode="white">
          <a:xfrm>
            <a:off x="461963" y="6385768"/>
            <a:ext cx="10134600" cy="28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7DA86F-8392-48F1-84B2-3D91C8489FAC}"/>
              </a:ext>
            </a:extLst>
          </p:cNvPr>
          <p:cNvSpPr>
            <a:spLocks noGrp="1"/>
          </p:cNvSpPr>
          <p:nvPr userDrawn="1">
            <p:ph type="sldNum" sz="quarter" idx="4"/>
            <p:custDataLst>
              <p:tags r:id="rId39"/>
            </p:custDataLst>
          </p:nvPr>
        </p:nvSpPr>
        <p:spPr bwMode="white">
          <a:xfrm>
            <a:off x="10885488" y="6385768"/>
            <a:ext cx="827086" cy="28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18F7AD7-DC47-44A0-A9D7-F1C17BFD6F09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62784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67" r:id="rId4"/>
    <p:sldLayoutId id="2147483708" r:id="rId5"/>
    <p:sldLayoutId id="2147483651" r:id="rId6"/>
    <p:sldLayoutId id="2147483652" r:id="rId7"/>
    <p:sldLayoutId id="2147483752" r:id="rId8"/>
    <p:sldLayoutId id="2147483744" r:id="rId9"/>
    <p:sldLayoutId id="2147483666" r:id="rId10"/>
    <p:sldLayoutId id="2147483668" r:id="rId11"/>
    <p:sldLayoutId id="2147483669" r:id="rId12"/>
    <p:sldLayoutId id="2147483670" r:id="rId13"/>
    <p:sldLayoutId id="2147483671" r:id="rId14"/>
    <p:sldLayoutId id="2147483673" r:id="rId15"/>
    <p:sldLayoutId id="2147483745" r:id="rId16"/>
    <p:sldLayoutId id="2147483738" r:id="rId17"/>
    <p:sldLayoutId id="2147483735" r:id="rId18"/>
    <p:sldLayoutId id="2147483736" r:id="rId19"/>
    <p:sldLayoutId id="2147483737" r:id="rId20"/>
    <p:sldLayoutId id="2147483725" r:id="rId21"/>
    <p:sldLayoutId id="2147483726" r:id="rId22"/>
    <p:sldLayoutId id="2147483727" r:id="rId23"/>
    <p:sldLayoutId id="2147483729" r:id="rId24"/>
    <p:sldLayoutId id="2147483730" r:id="rId25"/>
    <p:sldLayoutId id="2147483751" r:id="rId26"/>
    <p:sldLayoutId id="2147483746" r:id="rId27"/>
    <p:sldLayoutId id="2147483731" r:id="rId28"/>
    <p:sldLayoutId id="2147483732" r:id="rId29"/>
    <p:sldLayoutId id="2147483733" r:id="rId30"/>
    <p:sldLayoutId id="2147483734" r:id="rId31"/>
    <p:sldLayoutId id="2147483707" r:id="rId32"/>
    <p:sldLayoutId id="2147483655" r:id="rId3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22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271463" algn="l" defTabSz="914400" rtl="0" eaLnBrk="1" latinLnBrk="0" hangingPunct="1">
        <a:lnSpc>
          <a:spcPct val="90000"/>
        </a:lnSpc>
        <a:spcBef>
          <a:spcPts val="4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9375" indent="-2667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2160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pos="7378" userDrawn="1">
          <p15:clr>
            <a:srgbClr val="F26B43"/>
          </p15:clr>
        </p15:guide>
        <p15:guide id="5" pos="291" userDrawn="1">
          <p15:clr>
            <a:srgbClr val="F26B43"/>
          </p15:clr>
        </p15:guide>
        <p15:guide id="6" orient="horz" pos="976" userDrawn="1">
          <p15:clr>
            <a:srgbClr val="F26B43"/>
          </p15:clr>
        </p15:guide>
        <p15:guide id="7" orient="horz" pos="3198" userDrawn="1">
          <p15:clr>
            <a:srgbClr val="F26B43"/>
          </p15:clr>
        </p15:guide>
        <p15:guide id="8" orient="horz" pos="3451" userDrawn="1">
          <p15:clr>
            <a:srgbClr val="F26B43"/>
          </p15:clr>
        </p15:guide>
        <p15:guide id="9" orient="horz" pos="3714" userDrawn="1">
          <p15:clr>
            <a:srgbClr val="F26B43"/>
          </p15:clr>
        </p15:guide>
        <p15:guide id="10" pos="4044" userDrawn="1">
          <p15:clr>
            <a:srgbClr val="F26B43"/>
          </p15:clr>
        </p15:guide>
        <p15:guide id="11" pos="3636" userDrawn="1">
          <p15:clr>
            <a:srgbClr val="F26B43"/>
          </p15:clr>
        </p15:guide>
        <p15:guide id="12" orient="horz" pos="1114" userDrawn="1">
          <p15:clr>
            <a:srgbClr val="F26B43"/>
          </p15:clr>
        </p15:guide>
        <p15:guide id="13" orient="horz" pos="1498" userDrawn="1">
          <p15:clr>
            <a:srgbClr val="F26B43"/>
          </p15:clr>
        </p15:guide>
        <p15:guide id="14" orient="horz" pos="294" userDrawn="1">
          <p15:clr>
            <a:srgbClr val="F26B43"/>
          </p15:clr>
        </p15:guide>
        <p15:guide id="15" orient="horz" pos="531" userDrawn="1">
          <p15:clr>
            <a:srgbClr val="F26B43"/>
          </p15:clr>
        </p15:guide>
        <p15:guide id="16" orient="horz" pos="762" userDrawn="1">
          <p15:clr>
            <a:srgbClr val="F26B43"/>
          </p15:clr>
        </p15:guide>
        <p15:guide id="17" orient="horz" pos="1651" userDrawn="1">
          <p15:clr>
            <a:srgbClr val="F26B43"/>
          </p15:clr>
        </p15:guide>
        <p15:guide id="18" pos="824" userDrawn="1">
          <p15:clr>
            <a:srgbClr val="F26B43"/>
          </p15:clr>
        </p15:guide>
        <p15:guide id="19" pos="6675" userDrawn="1">
          <p15:clr>
            <a:srgbClr val="F26B43"/>
          </p15:clr>
        </p15:guide>
        <p15:guide id="20" orient="horz" pos="3606" userDrawn="1">
          <p15:clr>
            <a:srgbClr val="F26B43"/>
          </p15:clr>
        </p15:guide>
        <p15:guide id="21" pos="685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40.png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2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8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1.png"/><Relationship Id="rId5" Type="http://schemas.openxmlformats.org/officeDocument/2006/relationships/image" Target="../media/image67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86.png"/><Relationship Id="rId2" Type="http://schemas.openxmlformats.org/officeDocument/2006/relationships/image" Target="../media/image82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7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7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7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7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5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D0945-A1F4-E063-63DA-B2747CD91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100" y="1649665"/>
            <a:ext cx="9577388" cy="1524000"/>
          </a:xfrm>
        </p:spPr>
        <p:txBody>
          <a:bodyPr/>
          <a:lstStyle/>
          <a:p>
            <a:r>
              <a:rPr lang="en-US" sz="4400" b="1" dirty="0"/>
              <a:t>Jet momentum broadening from effective kinetic theory</a:t>
            </a:r>
            <a:r>
              <a:rPr lang="en-US" sz="4400" dirty="0"/>
              <a:t> </a:t>
            </a:r>
            <a:r>
              <a:rPr lang="de-AT" sz="4400" dirty="0"/>
              <a:t> </a:t>
            </a:r>
            <a:endParaRPr lang="de-AT" sz="4400" dirty="0">
              <a:cs typeface="Arial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E1ADB676-8DCF-B7A6-F100-C1AEA910C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1377" y="3474554"/>
            <a:ext cx="9577388" cy="2454466"/>
          </a:xfr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de-AT" sz="2400" dirty="0"/>
              <a:t>Florian Lindenbauer</a:t>
            </a:r>
            <a:endParaRPr lang="de-AT" sz="2400" dirty="0">
              <a:cs typeface="Arial"/>
            </a:endParaRPr>
          </a:p>
          <a:p>
            <a:endParaRPr lang="de-AT" sz="2400" dirty="0"/>
          </a:p>
          <a:p>
            <a:r>
              <a:rPr lang="en-US" sz="2400" dirty="0"/>
              <a:t>With K. </a:t>
            </a:r>
            <a:r>
              <a:rPr lang="en-US" sz="2400" dirty="0" err="1"/>
              <a:t>Boguslavski</a:t>
            </a:r>
            <a:r>
              <a:rPr lang="en-US" sz="2400" dirty="0"/>
              <a:t>, A. </a:t>
            </a:r>
            <a:r>
              <a:rPr lang="en-US" sz="2400" dirty="0" err="1"/>
              <a:t>Kurkela</a:t>
            </a:r>
            <a:r>
              <a:rPr lang="en-US" sz="2400" dirty="0"/>
              <a:t>, T. </a:t>
            </a:r>
            <a:r>
              <a:rPr lang="en-US" sz="2400" dirty="0" err="1"/>
              <a:t>Lappi</a:t>
            </a:r>
            <a:r>
              <a:rPr lang="en-US" sz="2400" dirty="0"/>
              <a:t>, J. </a:t>
            </a:r>
            <a:r>
              <a:rPr lang="en-US" sz="2400" dirty="0" err="1"/>
              <a:t>Peuron</a:t>
            </a:r>
            <a:r>
              <a:rPr lang="en-US" sz="2400" dirty="0"/>
              <a:t>, in preparation</a:t>
            </a:r>
            <a:endParaRPr lang="en-US" sz="2400" dirty="0">
              <a:cs typeface="Arial"/>
            </a:endParaRPr>
          </a:p>
          <a:p>
            <a:endParaRPr lang="de-AT" sz="2400" dirty="0"/>
          </a:p>
          <a:p>
            <a:endParaRPr lang="de-AT" sz="2400" dirty="0"/>
          </a:p>
          <a:p>
            <a:r>
              <a:rPr lang="de-AT" sz="2400" dirty="0"/>
              <a:t>XQCD Conference, Jul 29, 2022</a:t>
            </a:r>
            <a:endParaRPr lang="de-AT" sz="2400" dirty="0">
              <a:cs typeface="Arial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B61A19B-2C9E-3C11-188C-A73CD2002B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6" name="Grafik 5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BA72841D-2F2C-A197-DD79-DDE3F933CE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917" y="502020"/>
            <a:ext cx="2040418" cy="64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76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189AF-94B2-A477-139C-892205364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Screening in the matrix element II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1E98C-962F-63DF-661E-70A2129D76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8101" y="1292340"/>
            <a:ext cx="4464050" cy="4603635"/>
          </a:xfrm>
          <a:ln>
            <a:noFill/>
          </a:ln>
        </p:spPr>
        <p:txBody>
          <a:bodyPr vert="horz" lIns="0" tIns="0" rIns="0" bIns="0" rtlCol="0" anchor="t">
            <a:noAutofit/>
          </a:bodyPr>
          <a:lstStyle/>
          <a:p>
            <a:pPr marL="269875" indent="-269875"/>
            <a:r>
              <a:rPr lang="en-US" dirty="0">
                <a:cs typeface="Arial"/>
              </a:rPr>
              <a:t>Use isotropic HTL matrix element</a:t>
            </a:r>
            <a:endParaRPr lang="en-US" dirty="0"/>
          </a:p>
          <a:p>
            <a:pPr marL="269875" indent="-269875"/>
            <a:endParaRPr lang="en-US" dirty="0">
              <a:ea typeface="+mn-lt"/>
              <a:cs typeface="+mn-lt"/>
            </a:endParaRPr>
          </a:p>
          <a:p>
            <a:pPr marL="269875" indent="-269875"/>
            <a:r>
              <a:rPr lang="en-US" dirty="0">
                <a:cs typeface="Arial"/>
              </a:rPr>
              <a:t>Also use approximation using single screening constant 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cs typeface="Arial"/>
              </a:rPr>
              <a:t>Different for longitudinal 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cs typeface="Arial"/>
              </a:rPr>
              <a:t>and transverse momentum broadening</a:t>
            </a:r>
          </a:p>
          <a:p>
            <a:pPr marL="269875" indent="-269875"/>
            <a:endParaRPr lang="en-US" dirty="0">
              <a:cs typeface="Arial"/>
            </a:endParaRPr>
          </a:p>
        </p:txBody>
      </p:sp>
      <p:pic>
        <p:nvPicPr>
          <p:cNvPr id="8" name="Picture 8" descr="A picture containing opener&#10;&#10;Description automatically generated">
            <a:extLst>
              <a:ext uri="{FF2B5EF4-FFF2-40B4-BE49-F238E27FC236}">
                <a16:creationId xmlns:a16="http://schemas.microsoft.com/office/drawing/2014/main" id="{4E39870B-331D-A433-3962-1889D839BEF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115" r="-7126"/>
          <a:stretch/>
        </p:blipFill>
        <p:spPr>
          <a:xfrm>
            <a:off x="6070982" y="1990074"/>
            <a:ext cx="5987642" cy="246246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349BEF-F98F-A474-AAB7-A0115BA9FBA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1419441" y="4526802"/>
            <a:ext cx="4098506" cy="219363"/>
          </a:xfrm>
        </p:spPr>
        <p:txBody>
          <a:bodyPr/>
          <a:lstStyle/>
          <a:p>
            <a:r>
              <a:rPr lang="en-US" sz="1100" cap="none" dirty="0">
                <a:ea typeface="+mn-lt"/>
                <a:cs typeface="+mn-lt"/>
              </a:rPr>
              <a:t>    </a:t>
            </a:r>
            <a:r>
              <a:rPr lang="en-US" sz="1100" cap="none" dirty="0" err="1">
                <a:ea typeface="+mn-lt"/>
                <a:cs typeface="+mn-lt"/>
              </a:rPr>
              <a:t>Phys.Rev.D</a:t>
            </a:r>
            <a:r>
              <a:rPr lang="en-US" sz="1100" cap="none" dirty="0">
                <a:ea typeface="+mn-lt"/>
                <a:cs typeface="+mn-lt"/>
              </a:rPr>
              <a:t> 89 (2014) 7, 074036 [York, </a:t>
            </a:r>
            <a:r>
              <a:rPr lang="en-US" sz="1100" cap="none" dirty="0" err="1">
                <a:ea typeface="+mn-lt"/>
                <a:cs typeface="+mn-lt"/>
              </a:rPr>
              <a:t>Kurkela</a:t>
            </a:r>
            <a:r>
              <a:rPr lang="en-US" sz="1100" cap="none" dirty="0">
                <a:ea typeface="+mn-lt"/>
                <a:cs typeface="+mn-lt"/>
              </a:rPr>
              <a:t>, Lu, Moore]</a:t>
            </a:r>
            <a:endParaRPr lang="en-US" sz="1100" cap="none" dirty="0">
              <a:cs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63C95-7758-8A83-FCC9-ACBAD6C97E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30F03-1D1A-02B2-764D-B1B6131B797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96BDB9-9F96-1CBF-5A8C-B6A059B48173}"/>
              </a:ext>
            </a:extLst>
          </p:cNvPr>
          <p:cNvSpPr/>
          <p:nvPr/>
        </p:nvSpPr>
        <p:spPr>
          <a:xfrm>
            <a:off x="7970704" y="2916716"/>
            <a:ext cx="1992215" cy="1211855"/>
          </a:xfrm>
          <a:prstGeom prst="ellipse">
            <a:avLst/>
          </a:prstGeom>
          <a:noFill/>
          <a:ln w="57150">
            <a:solidFill>
              <a:schemeClr val="accent1"/>
            </a:solidFill>
            <a:prstDash val="sysDot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983919E6-F58E-F592-DE00-BAD9DACA3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665" y="2752738"/>
            <a:ext cx="3183874" cy="930209"/>
          </a:xfrm>
          <a:prstGeom prst="rect">
            <a:avLst/>
          </a:prstGeom>
        </p:spPr>
      </p:pic>
      <p:pic>
        <p:nvPicPr>
          <p:cNvPr id="4" name="Picture 11">
            <a:extLst>
              <a:ext uri="{FF2B5EF4-FFF2-40B4-BE49-F238E27FC236}">
                <a16:creationId xmlns:a16="http://schemas.microsoft.com/office/drawing/2014/main" id="{6D54C6FA-C09E-B117-E24B-3ED51079B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8199" y="2320829"/>
            <a:ext cx="185336" cy="371016"/>
          </a:xfrm>
          <a:prstGeom prst="rect">
            <a:avLst/>
          </a:prstGeom>
        </p:spPr>
      </p:pic>
      <p:pic>
        <p:nvPicPr>
          <p:cNvPr id="12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A529720-7FAC-AC60-DB09-43008A27A5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1339" y="4182727"/>
            <a:ext cx="1678237" cy="347051"/>
          </a:xfrm>
          <a:prstGeom prst="rect">
            <a:avLst/>
          </a:prstGeom>
        </p:spPr>
      </p:pic>
      <p:pic>
        <p:nvPicPr>
          <p:cNvPr id="13" name="Picture 1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7638F2E5-0B76-1F84-7990-A48927EF9E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5267" y="5649573"/>
            <a:ext cx="1623152" cy="4797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CA1E48-2E22-BB34-E0C5-5E32210D02EF}"/>
                  </a:ext>
                </a:extLst>
              </p:cNvPr>
              <p:cNvSpPr txBox="1"/>
              <p:nvPr/>
            </p:nvSpPr>
            <p:spPr>
              <a:xfrm>
                <a:off x="5917894" y="4935556"/>
                <a:ext cx="5001656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/>
                  <a:t> is the Debye mass,</a:t>
                </a: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are the Mandelstam variables</a:t>
                </a:r>
                <a:endParaRPr lang="en-US" dirty="0">
                  <a:cs typeface="Arial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CA1E48-2E22-BB34-E0C5-5E32210D02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894" y="4935556"/>
                <a:ext cx="5001656" cy="646331"/>
              </a:xfrm>
              <a:prstGeom prst="rect">
                <a:avLst/>
              </a:prstGeom>
              <a:blipFill>
                <a:blip r:embed="rId7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903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60A93-0469-2048-E1A1-8399CFFD0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065" y="468438"/>
            <a:ext cx="9289498" cy="828675"/>
          </a:xfrm>
        </p:spPr>
        <p:txBody>
          <a:bodyPr anchor="t">
            <a:normAutofit/>
          </a:bodyPr>
          <a:lstStyle/>
          <a:p>
            <a:r>
              <a:rPr lang="en-US"/>
              <a:t>Over- and underoccupied systems: Scaled thermal 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Placeholder 2">
                <a:extLst>
                  <a:ext uri="{FF2B5EF4-FFF2-40B4-BE49-F238E27FC236}">
                    <a16:creationId xmlns:a16="http://schemas.microsoft.com/office/drawing/2014/main" id="{0882507C-F4B5-E347-610B-021B40B879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08100" y="1549400"/>
                <a:ext cx="9288463" cy="4175125"/>
              </a:xfrm>
            </p:spPr>
            <p:txBody>
              <a:bodyPr vert="horz" lIns="0" tIns="0" rIns="0" bIns="0" rtlCol="0" anchor="t">
                <a:normAutofit/>
              </a:bodyPr>
              <a:lstStyle/>
              <a:p>
                <a:pPr marL="269875" indent="-269875"/>
                <a:r>
                  <a:rPr lang="en-US" dirty="0"/>
                  <a:t>During thermalization: Over- and underoccupied systems</a:t>
                </a:r>
              </a:p>
              <a:p>
                <a:pPr marL="269875" indent="-269875"/>
                <a:endParaRPr lang="en-US" dirty="0"/>
              </a:p>
              <a:p>
                <a:pPr marL="269875" indent="-269875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>
                    <a:cs typeface="Arial"/>
                  </a:rPr>
                  <a:t> in thermal systems known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cs typeface="Arial"/>
                  </a:rPr>
                  <a:t>Model for over- and </a:t>
                </a:r>
                <a:r>
                  <a:rPr lang="en-US" dirty="0" err="1">
                    <a:cs typeface="Arial"/>
                  </a:rPr>
                  <a:t>underoccupation</a:t>
                </a:r>
                <a:r>
                  <a:rPr lang="en-US" dirty="0">
                    <a:cs typeface="Arial"/>
                  </a:rPr>
                  <a:t>: scaled thermal distribution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cs typeface="Arial"/>
                  </a:rPr>
                  <a:t>We have derived analytical expressions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>
                    <a:cs typeface="Arial"/>
                  </a:rPr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  <a:cs typeface="Arial"/>
                          </a:rPr>
                          <m:t>Λ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  <a:cs typeface="Arial"/>
                          </a:rPr>
                          <m:t>⊥</m:t>
                        </m:r>
                      </m:sub>
                    </m:sSub>
                    <m:r>
                      <a:rPr lang="de-AT">
                        <a:latin typeface="Cambria Math" panose="02040503050406030204" pitchFamily="18" charset="0"/>
                        <a:cs typeface="Arial"/>
                      </a:rPr>
                      <m:t>≪</m:t>
                    </m:r>
                    <m:r>
                      <m:rPr>
                        <m:sty m:val="p"/>
                      </m:rPr>
                      <a:rPr lang="de-AT">
                        <a:latin typeface="Cambria Math" panose="02040503050406030204" pitchFamily="18" charset="0"/>
                        <a:cs typeface="Arial"/>
                      </a:rPr>
                      <m:t>T</m:t>
                    </m:r>
                  </m:oMath>
                </a14:m>
                <a:r>
                  <a:rPr lang="en-US" dirty="0">
                    <a:cs typeface="Arial"/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>
                            <a:latin typeface="Cambria Math" panose="02040503050406030204" pitchFamily="18" charset="0"/>
                            <a:cs typeface="Arial"/>
                          </a:rPr>
                          <m:t>Λ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  <a:cs typeface="Arial"/>
                          </a:rPr>
                          <m:t>⊥</m:t>
                        </m:r>
                      </m:sub>
                    </m:sSub>
                    <m: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≫</m:t>
                    </m:r>
                    <m:r>
                      <m:rPr>
                        <m:sty m:val="p"/>
                      </m:rPr>
                      <a:rPr lang="de-AT">
                        <a:latin typeface="Cambria Math" panose="02040503050406030204" pitchFamily="18" charset="0"/>
                        <a:cs typeface="Arial"/>
                      </a:rPr>
                      <m:t>T</m:t>
                    </m:r>
                    <m:r>
                      <a:rPr lang="de-AT" i="1">
                        <a:latin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endParaRPr lang="en-US" dirty="0">
                  <a:cs typeface="Arial"/>
                </a:endParaRPr>
              </a:p>
              <a:p>
                <a:pPr marL="263400" lvl="1" indent="0">
                  <a:buNone/>
                </a:pPr>
                <a:endParaRPr lang="en-US" dirty="0">
                  <a:cs typeface="Arial"/>
                </a:endParaRPr>
              </a:p>
              <a:p>
                <a:pPr marL="534863" lvl="2" indent="0">
                  <a:buNone/>
                </a:pPr>
                <a:r>
                  <a:rPr lang="en-US" dirty="0">
                    <a:cs typeface="Arial"/>
                  </a:rPr>
                  <a:t>(Formulae on backup slides)</a:t>
                </a:r>
              </a:p>
            </p:txBody>
          </p:sp>
        </mc:Choice>
        <mc:Fallback xmlns="">
          <p:sp>
            <p:nvSpPr>
              <p:cNvPr id="24" name="Text Placeholder 2">
                <a:extLst>
                  <a:ext uri="{FF2B5EF4-FFF2-40B4-BE49-F238E27FC236}">
                    <a16:creationId xmlns:a16="http://schemas.microsoft.com/office/drawing/2014/main" id="{0882507C-F4B5-E347-610B-021B40B879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08100" y="1549400"/>
                <a:ext cx="9288463" cy="4175125"/>
              </a:xfrm>
              <a:blipFill>
                <a:blip r:embed="rId2"/>
                <a:stretch>
                  <a:fillRect l="-1576" t="-277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B9EE268-8F69-CEA6-5B43-7A81D361B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308100" y="5795962"/>
            <a:ext cx="9288463" cy="100013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2ED28-3283-399D-A915-2D42D86F60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61963" y="6385768"/>
            <a:ext cx="10134600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41C90-38E7-0907-9FFE-19BD9B2C86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85488" y="6385768"/>
            <a:ext cx="827086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11</a:t>
            </a:fld>
            <a:endParaRPr lang="de-AT"/>
          </a:p>
        </p:txBody>
      </p:sp>
      <p:pic>
        <p:nvPicPr>
          <p:cNvPr id="5" name="Picture 7" descr="Text&#10;&#10;Description automatically generated">
            <a:extLst>
              <a:ext uri="{FF2B5EF4-FFF2-40B4-BE49-F238E27FC236}">
                <a16:creationId xmlns:a16="http://schemas.microsoft.com/office/drawing/2014/main" id="{4A5D0425-1D18-EBAC-EEC0-DD29DA5B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9856" y="3388443"/>
            <a:ext cx="3863248" cy="91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07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EEFDB-CAAB-BA51-ABEC-A809CE375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Physical</a:t>
            </a:r>
            <a:r>
              <a:rPr lang="de-AT" dirty="0"/>
              <a:t> </a:t>
            </a:r>
            <a:r>
              <a:rPr lang="de-AT" dirty="0" err="1"/>
              <a:t>meaning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momentum</a:t>
            </a:r>
            <a:r>
              <a:rPr lang="de-AT" dirty="0"/>
              <a:t> </a:t>
            </a:r>
            <a:r>
              <a:rPr lang="de-AT" dirty="0" err="1"/>
              <a:t>cutoff</a:t>
            </a:r>
            <a:r>
              <a:rPr lang="de-AT" dirty="0"/>
              <a:t>	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08D0F7-5B38-CDDF-6A8E-BAAECD665C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AT" dirty="0"/>
                  <a:t>Momentum </a:t>
                </a:r>
                <a:r>
                  <a:rPr lang="de-AT" dirty="0" err="1"/>
                  <a:t>cutoff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/>
                  <a:t> grows for larger jet energy</a:t>
                </a:r>
              </a:p>
              <a:p>
                <a:endParaRPr lang="en-US" dirty="0"/>
              </a:p>
              <a:p>
                <a:r>
                  <a:rPr lang="en-US" dirty="0"/>
                  <a:t>Thermalization: Plasma gluon as “jet”, splitting rates calculated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≪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63400" lvl="1" indent="0">
                  <a:buNone/>
                </a:pPr>
                <a:r>
                  <a:rPr lang="en-US" sz="1100" i="1" dirty="0" err="1"/>
                  <a:t>Phys.Rev.D</a:t>
                </a:r>
                <a:r>
                  <a:rPr lang="en-US" sz="1100" dirty="0"/>
                  <a:t> 78 (2008) 065008 [Arnold, Dogan]</a:t>
                </a:r>
                <a:br>
                  <a:rPr lang="en-US" sz="1100" dirty="0"/>
                </a:br>
                <a:r>
                  <a:rPr lang="en-US" sz="1100" i="1" dirty="0" err="1"/>
                  <a:t>Ann.Rev.Nucl.Part.Sci</a:t>
                </a:r>
                <a:r>
                  <a:rPr lang="en-US" sz="1100" i="1" dirty="0"/>
                  <a:t>.</a:t>
                </a:r>
                <a:r>
                  <a:rPr lang="en-US" sz="1100" dirty="0"/>
                  <a:t> 69 (2019) 447-476 [Schlichting, </a:t>
                </a:r>
                <a:r>
                  <a:rPr lang="en-US" sz="1100" dirty="0" err="1"/>
                  <a:t>Teaney</a:t>
                </a:r>
                <a:r>
                  <a:rPr lang="en-US" sz="1100" dirty="0"/>
                  <a:t>]</a:t>
                </a:r>
              </a:p>
              <a:p>
                <a:pPr marL="263400" lvl="1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For highly energetic jets we need to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≫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63400" lvl="1" indent="0">
                  <a:buNone/>
                </a:pPr>
                <a:r>
                  <a:rPr lang="en-US" sz="1100" i="1" dirty="0" err="1"/>
                  <a:t>Phys.Rev.D</a:t>
                </a:r>
                <a:r>
                  <a:rPr lang="en-US" sz="1100" dirty="0"/>
                  <a:t> 78 (2008) 125008 [Arnold, Xiao]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508D0F7-5B38-CDDF-6A8E-BAAECD665C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76" t="-277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6FA6F-86A2-6DE2-E984-5DC14A3CB1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38ADC-80EF-24BA-B706-35BEF6A658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242C3-B459-7E6A-7832-98261DC3DC5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3124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FA2D6-14FB-392A-102B-B8C177C32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468438"/>
            <a:ext cx="9577388" cy="493023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Over- and underoccupied: Scaled thermal distribution</a:t>
            </a:r>
            <a:endParaRPr lang="en-US" b="0" dirty="0">
              <a:ea typeface="+mj-lt"/>
              <a:cs typeface="+mj-lt"/>
            </a:endParaRPr>
          </a:p>
          <a:p>
            <a:endParaRPr lang="en-US" dirty="0">
              <a:cs typeface="Arial"/>
            </a:endParaRPr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D6B85D56-99A8-B730-2BE7-72811AA8C5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492" y="941484"/>
            <a:ext cx="5656880" cy="3779620"/>
          </a:xfr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A44A0E69-66D5-46AB-86D4-8724A026F3B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9097" y="958648"/>
            <a:ext cx="5657449" cy="3780000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74D7C8F-5235-AC4E-E9C5-3868657D161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99609E-4867-72BE-0AC6-D6242E2A40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13</a:t>
            </a:fld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C1D6A2-D984-9F73-8B07-3E7D9F584580}"/>
                  </a:ext>
                </a:extLst>
              </p:cNvPr>
              <p:cNvSpPr txBox="1"/>
              <p:nvPr/>
            </p:nvSpPr>
            <p:spPr>
              <a:xfrm>
                <a:off x="1305041" y="1054039"/>
                <a:ext cx="3488899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Small cutoff: Thermalization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  <a:cs typeface="Arial"/>
                            </a:rPr>
                            <m:t>Λ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⊥</m:t>
                          </m:r>
                        </m:sub>
                      </m:sSub>
                      <m:r>
                        <a:rPr lang="de-AT" b="0" i="0" smtClean="0">
                          <a:latin typeface="Cambria Math" panose="02040503050406030204" pitchFamily="18" charset="0"/>
                          <a:cs typeface="Arial"/>
                        </a:rPr>
                        <m:t>≪</m:t>
                      </m:r>
                      <m:r>
                        <m:rPr>
                          <m:sty m:val="p"/>
                        </m:rPr>
                        <a:rPr lang="de-AT" b="0" i="0" smtClean="0">
                          <a:latin typeface="Cambria Math" panose="02040503050406030204" pitchFamily="18" charset="0"/>
                          <a:cs typeface="Arial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2C1D6A2-D984-9F73-8B07-3E7D9F5845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5041" y="1054039"/>
                <a:ext cx="3488899" cy="646331"/>
              </a:xfrm>
              <a:prstGeom prst="rect">
                <a:avLst/>
              </a:prstGeom>
              <a:blipFill>
                <a:blip r:embed="rId4"/>
                <a:stretch>
                  <a:fillRect l="-1399"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F0889C-DDE3-E450-605B-139E9F7D812D}"/>
                  </a:ext>
                </a:extLst>
              </p:cNvPr>
              <p:cNvSpPr txBox="1"/>
              <p:nvPr/>
            </p:nvSpPr>
            <p:spPr>
              <a:xfrm>
                <a:off x="7078014" y="1054039"/>
                <a:ext cx="3674304" cy="64633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Large cutoff: Jet quenching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  <a:cs typeface="Arial"/>
                            </a:rPr>
                            <m:t>Λ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⊥</m:t>
                          </m:r>
                        </m:sub>
                      </m:sSub>
                      <m:r>
                        <a:rPr lang="de-AT" b="0" i="0" smtClean="0">
                          <a:latin typeface="Cambria Math" panose="02040503050406030204" pitchFamily="18" charset="0"/>
                          <a:cs typeface="Arial"/>
                        </a:rPr>
                        <m:t>≫</m:t>
                      </m:r>
                      <m:r>
                        <m:rPr>
                          <m:sty m:val="p"/>
                        </m:rPr>
                        <a:rPr lang="de-AT" b="0" i="0" smtClean="0">
                          <a:latin typeface="Cambria Math" panose="02040503050406030204" pitchFamily="18" charset="0"/>
                          <a:cs typeface="Arial"/>
                        </a:rPr>
                        <m:t>T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F0889C-DDE3-E450-605B-139E9F7D8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8014" y="1054039"/>
                <a:ext cx="3674304" cy="646331"/>
              </a:xfrm>
              <a:prstGeom prst="rect">
                <a:avLst/>
              </a:prstGeom>
              <a:blipFill>
                <a:blip r:embed="rId5"/>
                <a:stretch>
                  <a:fillRect l="-1327"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Placeholder 2">
                <a:extLst>
                  <a:ext uri="{FF2B5EF4-FFF2-40B4-BE49-F238E27FC236}">
                    <a16:creationId xmlns:a16="http://schemas.microsoft.com/office/drawing/2014/main" id="{35A05DB9-A914-D236-3525-A7A0B65E059F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148302" y="4721104"/>
                <a:ext cx="10481446" cy="1466631"/>
              </a:xfrm>
              <a:prstGeom prst="rect">
                <a:avLst/>
              </a:prstGeom>
            </p:spPr>
            <p:txBody>
              <a:bodyPr vert="horz" lIns="0" tIns="0" rIns="0" bIns="0" rtlCol="0" anchor="t">
                <a:normAutofit/>
              </a:bodyPr>
              <a:lstStyle>
                <a:lvl1pPr marL="270000" indent="-2700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3400" indent="-271463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486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937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1200"/>
                  </a:spcBef>
                  <a:buFont typeface="Wingdings" panose="05000000000000000000" pitchFamily="2" charset="2"/>
                  <a:buChar char="§"/>
                </a:pPr>
                <a:r>
                  <a:rPr lang="en-US" dirty="0"/>
                  <a:t>Dashed lines: Analytical expressions, points: numerical data (full HTL screening)</a:t>
                </a:r>
              </a:p>
              <a:p>
                <a:pPr>
                  <a:spcBef>
                    <a:spcPts val="1200"/>
                  </a:spcBef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chemeClr val="tx2"/>
                    </a:solidFill>
                  </a:rPr>
                  <a:t>Observations</a:t>
                </a:r>
                <a:r>
                  <a:rPr lang="en-US" dirty="0"/>
                  <a:t>: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starts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~10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, decreases during evolution (faster than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/>
                  <a:t>For thermalization: smaller values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69875" indent="-269875"/>
                <a:endParaRPr lang="en-US" dirty="0">
                  <a:cs typeface="Arial"/>
                </a:endParaRPr>
              </a:p>
            </p:txBody>
          </p:sp>
        </mc:Choice>
        <mc:Fallback xmlns="">
          <p:sp>
            <p:nvSpPr>
              <p:cNvPr id="16" name="Text Placeholder 2">
                <a:extLst>
                  <a:ext uri="{FF2B5EF4-FFF2-40B4-BE49-F238E27FC236}">
                    <a16:creationId xmlns:a16="http://schemas.microsoft.com/office/drawing/2014/main" id="{35A05DB9-A914-D236-3525-A7A0B65E0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gray">
              <a:xfrm>
                <a:off x="1148302" y="4721104"/>
                <a:ext cx="10481446" cy="1466631"/>
              </a:xfrm>
              <a:prstGeom prst="rect">
                <a:avLst/>
              </a:prstGeom>
              <a:blipFill>
                <a:blip r:embed="rId6"/>
                <a:stretch>
                  <a:fillRect l="-1337" t="-7884" b="-663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F4A1166-EA48-630C-7E6E-ED06335BBA83}"/>
              </a:ext>
            </a:extLst>
          </p:cNvPr>
          <p:cNvSpPr txBox="1"/>
          <p:nvPr/>
        </p:nvSpPr>
        <p:spPr>
          <a:xfrm>
            <a:off x="2956264" y="3704106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C41F89-5C36-1F2E-892D-CB243FE71613}"/>
              </a:ext>
            </a:extLst>
          </p:cNvPr>
          <p:cNvSpPr txBox="1"/>
          <p:nvPr/>
        </p:nvSpPr>
        <p:spPr>
          <a:xfrm>
            <a:off x="8613144" y="3704106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D87632-779A-575E-D494-00A6A0FE12E6}"/>
                  </a:ext>
                </a:extLst>
              </p:cNvPr>
              <p:cNvSpPr txBox="1"/>
              <p:nvPr/>
            </p:nvSpPr>
            <p:spPr>
              <a:xfrm>
                <a:off x="10428818" y="4338405"/>
                <a:ext cx="13826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  <a:cs typeface="Arial"/>
                        </a:rPr>
                        <m:t>𝜆</m:t>
                      </m:r>
                      <m:r>
                        <a:rPr lang="de-AT" b="0" i="1" smtClean="0">
                          <a:latin typeface="Cambria Math" panose="02040503050406030204" pitchFamily="18" charset="0"/>
                          <a:cs typeface="Arial"/>
                        </a:rPr>
                        <m:t>=</m:t>
                      </m:r>
                      <m:sSup>
                        <m:sSup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p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𝑔</m:t>
                          </m:r>
                        </m:e>
                        <m:sup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𝑁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cs typeface="Arial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6D87632-779A-575E-D494-00A6A0FE1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8818" y="4338405"/>
                <a:ext cx="1382697" cy="369332"/>
              </a:xfrm>
              <a:prstGeom prst="rect">
                <a:avLst/>
              </a:prstGeom>
              <a:blipFill>
                <a:blip r:embed="rId7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339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9F411-A0B6-BC49-10A4-EE9904FEE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Thermalization in heavy-ion collisions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52B6671-CB55-7306-7F42-02BAF07DBF72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939508" y="1385503"/>
                <a:ext cx="4589755" cy="4346575"/>
              </a:xfrm>
            </p:spPr>
            <p:txBody>
              <a:bodyPr vert="horz" lIns="0" tIns="0" rIns="0" bIns="0" rtlCol="0" anchor="t">
                <a:noAutofit/>
              </a:bodyPr>
              <a:lstStyle/>
              <a:p>
                <a:pPr marL="269875" indent="-269875"/>
                <a:r>
                  <a:rPr lang="en-US" dirty="0">
                    <a:cs typeface="Arial"/>
                  </a:rPr>
                  <a:t>Initial condition, with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𝜆</m:t>
                    </m:r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=</m:t>
                    </m:r>
                    <m:sSup>
                      <m:sSupPr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p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𝑔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𝑁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dirty="0">
                    <a:cs typeface="Arial"/>
                  </a:rPr>
                  <a:t>,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solidFill>
                      <a:schemeClr val="tx2"/>
                    </a:solidFill>
                    <a:cs typeface="Arial"/>
                  </a:rPr>
                  <a:t>Phase 1</a:t>
                </a:r>
                <a:r>
                  <a:rPr lang="en-US" dirty="0">
                    <a:cs typeface="Arial"/>
                  </a:rPr>
                  <a:t>: Anisotropy increases</a:t>
                </a:r>
              </a:p>
              <a:p>
                <a:pPr marL="269875" indent="-269875"/>
                <a:r>
                  <a:rPr lang="en-US" dirty="0">
                    <a:solidFill>
                      <a:schemeClr val="tx2"/>
                    </a:solidFill>
                    <a:cs typeface="Arial"/>
                  </a:rPr>
                  <a:t>Phase 2</a:t>
                </a:r>
                <a:r>
                  <a:rPr lang="en-US" dirty="0">
                    <a:cs typeface="Arial"/>
                  </a:rPr>
                  <a:t>: Occupancy decreases</a:t>
                </a:r>
              </a:p>
              <a:p>
                <a:pPr marL="269875" indent="-269875"/>
                <a:r>
                  <a:rPr lang="en-US" dirty="0">
                    <a:solidFill>
                      <a:schemeClr val="tx2"/>
                    </a:solidFill>
                    <a:cs typeface="Arial"/>
                  </a:rPr>
                  <a:t>Phase 3</a:t>
                </a:r>
                <a:r>
                  <a:rPr lang="en-US" dirty="0">
                    <a:cs typeface="Arial"/>
                  </a:rPr>
                  <a:t>: System thermalizes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0" indent="0">
                  <a:buNone/>
                </a:pPr>
                <a:endParaRPr lang="en-US" dirty="0">
                  <a:cs typeface="Arial"/>
                </a:endParaRPr>
              </a:p>
              <a:p>
                <a:pPr marL="0" indent="0">
                  <a:buNone/>
                </a:pPr>
                <a:r>
                  <a:rPr lang="en-US" dirty="0">
                    <a:cs typeface="Arial"/>
                  </a:rPr>
                  <a:t>Markers represent different stages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552B6671-CB55-7306-7F42-02BAF07DBF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939508" y="1385503"/>
                <a:ext cx="4589755" cy="4346575"/>
              </a:xfrm>
              <a:blipFill>
                <a:blip r:embed="rId2"/>
                <a:stretch>
                  <a:fillRect l="-3718" t="-2665" b="-65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8">
            <a:extLst>
              <a:ext uri="{FF2B5EF4-FFF2-40B4-BE49-F238E27FC236}">
                <a16:creationId xmlns:a16="http://schemas.microsoft.com/office/drawing/2014/main" id="{754A0896-B128-4210-B59D-F629FF33F1E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" r="2094"/>
          <a:stretch/>
        </p:blipFill>
        <p:spPr>
          <a:xfrm>
            <a:off x="5512407" y="972050"/>
            <a:ext cx="6117343" cy="5093192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55B905-104C-D26D-CAB8-B5900114D20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C751F6-F458-35DF-C0BB-F2137124EBB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4" name="Arrow: Left 3">
            <a:extLst>
              <a:ext uri="{FF2B5EF4-FFF2-40B4-BE49-F238E27FC236}">
                <a16:creationId xmlns:a16="http://schemas.microsoft.com/office/drawing/2014/main" id="{FB3FA4D9-94BD-0115-0ABD-A0CBE0D0F145}"/>
              </a:ext>
            </a:extLst>
          </p:cNvPr>
          <p:cNvSpPr/>
          <p:nvPr/>
        </p:nvSpPr>
        <p:spPr>
          <a:xfrm rot="2280000">
            <a:off x="10233146" y="1312342"/>
            <a:ext cx="930965" cy="3376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1</a:t>
            </a:r>
            <a:endParaRPr lang="en-US" dirty="0"/>
          </a:p>
        </p:txBody>
      </p:sp>
      <p:sp>
        <p:nvSpPr>
          <p:cNvPr id="9" name="Arrow: Left 8">
            <a:extLst>
              <a:ext uri="{FF2B5EF4-FFF2-40B4-BE49-F238E27FC236}">
                <a16:creationId xmlns:a16="http://schemas.microsoft.com/office/drawing/2014/main" id="{8C215332-9EAD-BDE4-21C0-1BFABDE27493}"/>
              </a:ext>
            </a:extLst>
          </p:cNvPr>
          <p:cNvSpPr/>
          <p:nvPr/>
        </p:nvSpPr>
        <p:spPr>
          <a:xfrm rot="21120000">
            <a:off x="7484839" y="1124688"/>
            <a:ext cx="930965" cy="3376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cs typeface="Arial"/>
              </a:rPr>
              <a:t>2</a:t>
            </a:r>
            <a:endParaRPr lang="en-US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4604F9A8-852B-6A63-3A48-E6B88B0D64D7}"/>
              </a:ext>
            </a:extLst>
          </p:cNvPr>
          <p:cNvSpPr/>
          <p:nvPr/>
        </p:nvSpPr>
        <p:spPr>
          <a:xfrm rot="19560000">
            <a:off x="6687381" y="3373927"/>
            <a:ext cx="461363" cy="9304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cs typeface="Arial"/>
              </a:rPr>
              <a:t>3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CDBD81-2E0C-F790-DC21-237F5B97BB67}"/>
              </a:ext>
            </a:extLst>
          </p:cNvPr>
          <p:cNvSpPr txBox="1"/>
          <p:nvPr/>
        </p:nvSpPr>
        <p:spPr>
          <a:xfrm>
            <a:off x="828256" y="4773289"/>
            <a:ext cx="4795403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ea typeface="+mn-lt"/>
                <a:cs typeface="+mn-lt"/>
              </a:rPr>
              <a:t>Phys.Lett.B502:51-58,2001 [Bayer, Mueller, Schiff, Son]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9ECDF12-2B6D-698C-05DA-6BE4525CA4F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37071" y="587614"/>
            <a:ext cx="5292000" cy="288000"/>
          </a:xfrm>
        </p:spPr>
        <p:txBody>
          <a:bodyPr/>
          <a:lstStyle/>
          <a:p>
            <a:r>
              <a:rPr lang="en-US" sz="2000" b="1" cap="none" dirty="0"/>
              <a:t>Time evolution of a purely gluonic plasma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938A55-EBAA-0F52-C955-901F8BCDB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4337" y="1755501"/>
            <a:ext cx="3665831" cy="1243420"/>
          </a:xfrm>
          <a:prstGeom prst="rect">
            <a:avLst/>
          </a:prstGeom>
        </p:spPr>
      </p:pic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CBE916-59CF-F1FF-BD41-22CD71065134}"/>
              </a:ext>
            </a:extLst>
          </p:cNvPr>
          <p:cNvSpPr txBox="1">
            <a:spLocks/>
          </p:cNvSpPr>
          <p:nvPr/>
        </p:nvSpPr>
        <p:spPr bwMode="gray">
          <a:xfrm>
            <a:off x="1234337" y="3017622"/>
            <a:ext cx="3665831" cy="211919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None/>
              <a:defRPr sz="8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7146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937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cap="none" dirty="0">
                <a:ea typeface="+mn-lt"/>
                <a:cs typeface="+mn-lt"/>
              </a:rPr>
              <a:t> </a:t>
            </a:r>
            <a:r>
              <a:rPr lang="en-US" sz="1100" cap="none" dirty="0" err="1">
                <a:ea typeface="+mn-lt"/>
                <a:cs typeface="+mn-lt"/>
              </a:rPr>
              <a:t>Phys.Rev.Lett</a:t>
            </a:r>
            <a:r>
              <a:rPr lang="en-US" sz="1100" cap="none" dirty="0">
                <a:ea typeface="+mn-lt"/>
                <a:cs typeface="+mn-lt"/>
              </a:rPr>
              <a:t>. 115 (2015) 18, 182301 [</a:t>
            </a:r>
            <a:r>
              <a:rPr lang="en-US" sz="1100" cap="none" dirty="0" err="1">
                <a:ea typeface="+mn-lt"/>
                <a:cs typeface="+mn-lt"/>
              </a:rPr>
              <a:t>Kurkela</a:t>
            </a:r>
            <a:r>
              <a:rPr lang="en-US" sz="1100" cap="none" dirty="0">
                <a:ea typeface="+mn-lt"/>
                <a:cs typeface="+mn-lt"/>
              </a:rPr>
              <a:t>, Zhu]</a:t>
            </a:r>
            <a:endParaRPr lang="en-US" sz="1100" cap="none" dirty="0"/>
          </a:p>
        </p:txBody>
      </p:sp>
    </p:spTree>
    <p:extLst>
      <p:ext uri="{BB962C8B-B14F-4D97-AF65-F5344CB8AC3E}">
        <p14:creationId xmlns:p14="http://schemas.microsoft.com/office/powerpoint/2010/main" val="1192511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Time evolution – small cutoff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6C1C4805-815F-4DB8-FA8A-18E9A8260B51}"/>
                  </a:ext>
                </a:extLst>
              </p:cNvPr>
              <p:cNvSpPr>
                <a:spLocks noGrp="1"/>
              </p:cNvSpPr>
              <p:nvPr>
                <p:ph type="body" sz="quarter" idx="22"/>
              </p:nvPr>
            </p:nvSpPr>
            <p:spPr>
              <a:xfrm>
                <a:off x="1395289" y="4967002"/>
                <a:ext cx="9578975" cy="923356"/>
              </a:xfrm>
            </p:spPr>
            <p:txBody>
              <a:bodyPr/>
              <a:lstStyle/>
              <a:p>
                <a:r>
                  <a:rPr lang="en-US" b="0" dirty="0">
                    <a:solidFill>
                      <a:schemeClr val="tx1"/>
                    </a:solidFill>
                  </a:rPr>
                  <a:t>For small cutoff: Qualitative behavior depends strongly on coupling</a:t>
                </a:r>
              </a:p>
              <a:p>
                <a:r>
                  <a:rPr lang="en-US" b="0" dirty="0">
                    <a:solidFill>
                      <a:schemeClr val="tx1"/>
                    </a:solidFill>
                  </a:rPr>
                  <a:t>Mostly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𝑧𝑧</m:t>
                        </m:r>
                      </m:sup>
                    </m:sSup>
                    <m:r>
                      <a:rPr lang="de-AT" sz="24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sz="24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p>
                  </m:oMath>
                </a14:m>
                <a:r>
                  <a:rPr lang="en-US" b="0" dirty="0">
                    <a:solidFill>
                      <a:schemeClr val="tx1"/>
                    </a:solidFill>
                  </a:rPr>
                  <a:t>, anisotropy up to factor 2</a:t>
                </a:r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6C1C4805-815F-4DB8-FA8A-18E9A8260B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2"/>
              </p:nvPr>
            </p:nvSpPr>
            <p:spPr>
              <a:xfrm>
                <a:off x="1395289" y="4967002"/>
                <a:ext cx="9578975" cy="923356"/>
              </a:xfrm>
              <a:blipFill>
                <a:blip r:embed="rId2"/>
                <a:stretch>
                  <a:fillRect l="-1528" t="-12583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100" y="1327601"/>
            <a:ext cx="4464049" cy="3553019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9850" y="1326969"/>
            <a:ext cx="4465637" cy="3554283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15</a:t>
            </a:fld>
            <a:endParaRPr lang="de-AT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0659" y="938752"/>
            <a:ext cx="1284601" cy="42437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BA4E2145-D011-E3C2-6F42-78FB2E1AAE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2738" y="936017"/>
            <a:ext cx="1284601" cy="4537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8712F8-C64B-D43C-B08D-DDC26A4D3B2E}"/>
              </a:ext>
            </a:extLst>
          </p:cNvPr>
          <p:cNvSpPr txBox="1"/>
          <p:nvPr/>
        </p:nvSpPr>
        <p:spPr>
          <a:xfrm>
            <a:off x="4382609" y="4511288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CF372E-C997-87FC-A9F0-9418FDD53C2F}"/>
              </a:ext>
            </a:extLst>
          </p:cNvPr>
          <p:cNvSpPr txBox="1"/>
          <p:nvPr/>
        </p:nvSpPr>
        <p:spPr>
          <a:xfrm>
            <a:off x="9365942" y="4501585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4436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Time evolution – large cutoff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3F1428D3-9FA1-4E36-655C-B308D390CE78}"/>
                  </a:ext>
                </a:extLst>
              </p:cNvPr>
              <p:cNvSpPr>
                <a:spLocks noGrp="1"/>
              </p:cNvSpPr>
              <p:nvPr>
                <p:ph type="body" sz="quarter" idx="22"/>
              </p:nvPr>
            </p:nvSpPr>
            <p:spPr>
              <a:xfrm>
                <a:off x="1306512" y="4971053"/>
                <a:ext cx="9578975" cy="765320"/>
              </a:xfrm>
            </p:spPr>
            <p:txBody>
              <a:bodyPr/>
              <a:lstStyle/>
              <a:p>
                <a:r>
                  <a:rPr lang="de-AT" b="0" dirty="0" err="1">
                    <a:solidFill>
                      <a:schemeClr val="tx1"/>
                    </a:solidFill>
                  </a:rPr>
                  <a:t>For</a:t>
                </a:r>
                <a:r>
                  <a:rPr lang="de-AT" b="0" dirty="0">
                    <a:solidFill>
                      <a:schemeClr val="tx1"/>
                    </a:solidFill>
                  </a:rPr>
                  <a:t> large </a:t>
                </a:r>
                <a:r>
                  <a:rPr lang="de-AT" b="0" dirty="0" err="1">
                    <a:solidFill>
                      <a:schemeClr val="tx1"/>
                    </a:solidFill>
                  </a:rPr>
                  <a:t>cutoff</a:t>
                </a:r>
                <a:r>
                  <a:rPr lang="de-AT" b="0" dirty="0">
                    <a:solidFill>
                      <a:schemeClr val="tx1"/>
                    </a:solidFill>
                  </a:rPr>
                  <a:t>: </a:t>
                </a:r>
                <a:r>
                  <a:rPr lang="de-AT" b="0" dirty="0" err="1">
                    <a:solidFill>
                      <a:schemeClr val="tx1"/>
                    </a:solidFill>
                  </a:rPr>
                  <a:t>Qualitatively</a:t>
                </a:r>
                <a:r>
                  <a:rPr lang="de-AT" b="0" dirty="0">
                    <a:solidFill>
                      <a:schemeClr val="tx1"/>
                    </a:solidFill>
                  </a:rPr>
                  <a:t> </a:t>
                </a:r>
                <a:r>
                  <a:rPr lang="de-AT" b="0" dirty="0" err="1">
                    <a:solidFill>
                      <a:schemeClr val="tx1"/>
                    </a:solidFill>
                  </a:rPr>
                  <a:t>similar</a:t>
                </a:r>
                <a:r>
                  <a:rPr lang="de-AT" b="0" dirty="0">
                    <a:solidFill>
                      <a:schemeClr val="tx1"/>
                    </a:solidFill>
                  </a:rPr>
                  <a:t> </a:t>
                </a:r>
                <a:r>
                  <a:rPr lang="de-AT" b="0" dirty="0" err="1">
                    <a:solidFill>
                      <a:schemeClr val="tx1"/>
                    </a:solidFill>
                  </a:rPr>
                  <a:t>behavior</a:t>
                </a:r>
                <a:endParaRPr lang="de-AT" b="0" dirty="0">
                  <a:solidFill>
                    <a:schemeClr val="tx1"/>
                  </a:solidFill>
                </a:endParaRPr>
              </a:p>
              <a:p>
                <a:r>
                  <a:rPr lang="en-US" b="0" dirty="0">
                    <a:solidFill>
                      <a:schemeClr val="tx1"/>
                    </a:solidFill>
                  </a:rPr>
                  <a:t>After </a:t>
                </a:r>
                <a:r>
                  <a:rPr lang="en-US" b="0" dirty="0" err="1">
                    <a:solidFill>
                      <a:schemeClr val="tx1"/>
                    </a:solidFill>
                  </a:rPr>
                  <a:t>overoccupied</a:t>
                </a:r>
                <a:r>
                  <a:rPr lang="en-US" b="0" dirty="0">
                    <a:solidFill>
                      <a:schemeClr val="tx1"/>
                    </a:solidFill>
                  </a:rPr>
                  <a:t> phase: Same ordering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𝑧𝑧</m:t>
                        </m:r>
                      </m:sup>
                    </m:sSup>
                    <m:r>
                      <a:rPr lang="de-AT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p>
                  </m:oMath>
                </a14:m>
                <a:r>
                  <a:rPr lang="en-US" b="0" dirty="0">
                    <a:solidFill>
                      <a:schemeClr val="tx1"/>
                    </a:solidFill>
                  </a:rPr>
                  <a:t> as in </a:t>
                </a:r>
                <a:r>
                  <a:rPr lang="en-US" b="0" dirty="0" err="1">
                    <a:solidFill>
                      <a:schemeClr val="tx1"/>
                    </a:solidFill>
                  </a:rPr>
                  <a:t>glasma</a:t>
                </a:r>
                <a:endParaRPr lang="en-US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de-AT" b="0" dirty="0">
                  <a:solidFill>
                    <a:schemeClr val="tx1"/>
                  </a:solidFill>
                </a:endParaRPr>
              </a:p>
              <a:p>
                <a:endParaRPr lang="de-AT" b="0" dirty="0">
                  <a:solidFill>
                    <a:schemeClr val="tx1"/>
                  </a:solidFill>
                </a:endParaRPr>
              </a:p>
              <a:p>
                <a:endParaRPr lang="de-AT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3F1428D3-9FA1-4E36-655C-B308D390CE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22"/>
              </p:nvPr>
            </p:nvSpPr>
            <p:spPr>
              <a:xfrm>
                <a:off x="1306512" y="4971053"/>
                <a:ext cx="9578975" cy="765320"/>
              </a:xfrm>
              <a:blipFill>
                <a:blip r:embed="rId2"/>
                <a:stretch>
                  <a:fillRect l="-1463" t="-15079" b="-1111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100" y="1265457"/>
            <a:ext cx="4464049" cy="3553019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9850" y="1264825"/>
            <a:ext cx="4465637" cy="3554283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16</a:t>
            </a:fld>
            <a:endParaRPr lang="de-AT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5256" y="906910"/>
            <a:ext cx="1284601" cy="42437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BA4E2145-D011-E3C2-6F42-78FB2E1AAE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9372" y="868660"/>
            <a:ext cx="1284601" cy="4537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D849F2-9C59-C587-B6BC-F6ED35F551B9}"/>
              </a:ext>
            </a:extLst>
          </p:cNvPr>
          <p:cNvSpPr txBox="1"/>
          <p:nvPr/>
        </p:nvSpPr>
        <p:spPr>
          <a:xfrm>
            <a:off x="4382608" y="4449144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D31173-B3DD-7BBE-65D7-125CBDC395C7}"/>
              </a:ext>
            </a:extLst>
          </p:cNvPr>
          <p:cNvSpPr txBox="1"/>
          <p:nvPr/>
        </p:nvSpPr>
        <p:spPr>
          <a:xfrm>
            <a:off x="9410330" y="4395053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871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7CF4C-9CFC-4577-3C5B-FFEE7B7A2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evolution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0B56D903-868A-B871-1085-205ED0E068AC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588818" y="1549400"/>
                <a:ext cx="4663354" cy="4346575"/>
              </a:xfrm>
            </p:spPr>
            <p:txBody>
              <a:bodyPr/>
              <a:lstStyle/>
              <a:p>
                <a:r>
                  <a:rPr lang="en-US" dirty="0"/>
                  <a:t>We have used a constant cutoff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Comparison with temperature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, as extracted from the energy density via</a:t>
                </a:r>
              </a:p>
              <a:p>
                <a:pPr marL="261937" lvl="1" indent="0">
                  <a:buNone/>
                </a:pPr>
                <a:endParaRPr lang="en-US" dirty="0"/>
              </a:p>
              <a:p>
                <a:pPr marL="2619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=:</m:t>
                          </m:r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30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 decreases throughout evolution: factor 3 for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dirty="0"/>
                  <a:t> (realistic coupling)</a:t>
                </a:r>
              </a:p>
            </p:txBody>
          </p:sp>
        </mc:Choice>
        <mc:Fallback xmlns="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0B56D903-868A-B871-1085-205ED0E068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588818" y="1549400"/>
                <a:ext cx="4663354" cy="4346575"/>
              </a:xfrm>
              <a:blipFill>
                <a:blip r:embed="rId2"/>
                <a:stretch>
                  <a:fillRect l="-3137" t="-2665" r="-4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AF2722CA-E8E8-BE0D-7BC3-C448105B8C6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" r="-12624"/>
          <a:stretch/>
        </p:blipFill>
        <p:spPr>
          <a:xfrm>
            <a:off x="5470595" y="466725"/>
            <a:ext cx="7438012" cy="5257800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09559CE-132E-5170-7FA1-2BDD6F9750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E4994E-C2A8-53A0-7845-71766AFD049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01759B0-4B84-292D-3366-7980211B50A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00C7BE-0353-7722-1B4C-8D13A88DCE08}"/>
              </a:ext>
            </a:extLst>
          </p:cNvPr>
          <p:cNvSpPr txBox="1"/>
          <p:nvPr/>
        </p:nvSpPr>
        <p:spPr>
          <a:xfrm>
            <a:off x="10271464" y="5181734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507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3075720-D3D7-6D90-D0F7-E7B2F7AAB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591234"/>
            <a:ext cx="9577388" cy="705879"/>
          </a:xfrm>
        </p:spPr>
        <p:txBody>
          <a:bodyPr/>
          <a:lstStyle/>
          <a:p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glasma</a:t>
            </a:r>
            <a:endParaRPr lang="de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4B242DF-198F-9BF8-D10E-0FA1E7330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08100" y="2168086"/>
            <a:ext cx="4464051" cy="3556439"/>
          </a:xfrm>
        </p:spPr>
        <p:txBody>
          <a:bodyPr/>
          <a:lstStyle/>
          <a:p>
            <a:r>
              <a:rPr lang="en-US" dirty="0"/>
              <a:t>Different ordering at beginning</a:t>
            </a:r>
          </a:p>
          <a:p>
            <a:endParaRPr lang="en-US" dirty="0"/>
          </a:p>
          <a:p>
            <a:r>
              <a:rPr lang="en-US" dirty="0"/>
              <a:t>Same ordering (after </a:t>
            </a:r>
            <a:r>
              <a:rPr lang="en-US" dirty="0" err="1"/>
              <a:t>overoccupied</a:t>
            </a:r>
            <a:r>
              <a:rPr lang="en-US" dirty="0"/>
              <a:t> phase)</a:t>
            </a:r>
          </a:p>
          <a:p>
            <a:endParaRPr lang="en-US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783EE4B0-2421-3A28-4278-BC96214E5E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998951"/>
            <a:ext cx="3951743" cy="3194111"/>
          </a:xfr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4FDD9E-1BC2-7160-CF7C-EA4F2C1E39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61963" y="6428444"/>
            <a:ext cx="10134600" cy="245323"/>
          </a:xfrm>
        </p:spPr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E3E45D-51B3-767F-5275-C85AD20422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885488" y="6428444"/>
            <a:ext cx="827086" cy="245323"/>
          </a:xfrm>
        </p:spPr>
        <p:txBody>
          <a:bodyPr/>
          <a:lstStyle/>
          <a:p>
            <a:fld id="{418F7AD7-DC47-44A0-A9D7-F1C17BFD6F09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13" name="Grafik 12" descr="Ein Bild, das Text enthält.&#10;&#10;Automatisch generierte Beschreibung">
            <a:extLst>
              <a:ext uri="{FF2B5EF4-FFF2-40B4-BE49-F238E27FC236}">
                <a16:creationId xmlns:a16="http://schemas.microsoft.com/office/drawing/2014/main" id="{33E30703-DA6D-7A69-13DA-4A0149204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192" y="1218749"/>
            <a:ext cx="1938974" cy="1702807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AA06715B-FD63-0B54-C2F2-DB0EEFF43339}"/>
              </a:ext>
            </a:extLst>
          </p:cNvPr>
          <p:cNvSpPr txBox="1"/>
          <p:nvPr/>
        </p:nvSpPr>
        <p:spPr>
          <a:xfrm>
            <a:off x="6490023" y="5265483"/>
            <a:ext cx="3951424" cy="267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i="1" dirty="0" err="1"/>
              <a:t>Phys.Rev.D</a:t>
            </a:r>
            <a:r>
              <a:rPr lang="de-AT" sz="1100" dirty="0"/>
              <a:t> 102 (2020) 7, 074001 [</a:t>
            </a:r>
            <a:r>
              <a:rPr lang="de-AT" sz="1100" dirty="0" err="1"/>
              <a:t>Ipp</a:t>
            </a:r>
            <a:r>
              <a:rPr lang="de-AT" sz="1100" dirty="0"/>
              <a:t>, Müller, Schuh]</a:t>
            </a:r>
          </a:p>
        </p:txBody>
      </p:sp>
      <p:sp>
        <p:nvSpPr>
          <p:cNvPr id="26" name="Geschweifte Klammer rechts 25">
            <a:extLst>
              <a:ext uri="{FF2B5EF4-FFF2-40B4-BE49-F238E27FC236}">
                <a16:creationId xmlns:a16="http://schemas.microsoft.com/office/drawing/2014/main" id="{938C804F-D5F8-129D-48A7-A3ABAF9B281A}"/>
              </a:ext>
            </a:extLst>
          </p:cNvPr>
          <p:cNvSpPr/>
          <p:nvPr/>
        </p:nvSpPr>
        <p:spPr>
          <a:xfrm>
            <a:off x="9936601" y="2992336"/>
            <a:ext cx="208880" cy="721631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Geschweifte Klammer rechts 26">
            <a:extLst>
              <a:ext uri="{FF2B5EF4-FFF2-40B4-BE49-F238E27FC236}">
                <a16:creationId xmlns:a16="http://schemas.microsoft.com/office/drawing/2014/main" id="{7933FDEA-C3BD-B0A6-9E8D-4ACE63B2AC57}"/>
              </a:ext>
            </a:extLst>
          </p:cNvPr>
          <p:cNvSpPr/>
          <p:nvPr/>
        </p:nvSpPr>
        <p:spPr>
          <a:xfrm>
            <a:off x="9896065" y="4009674"/>
            <a:ext cx="208880" cy="11647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8DEA7727-62B2-6DB4-81BC-615C6BD24F16}"/>
              </a:ext>
            </a:extLst>
          </p:cNvPr>
          <p:cNvSpPr txBox="1"/>
          <p:nvPr/>
        </p:nvSpPr>
        <p:spPr>
          <a:xfrm>
            <a:off x="7189602" y="1106415"/>
            <a:ext cx="2483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Accumulated momentum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67B1FF80-5880-0D37-E936-A60AC1F1988D}"/>
                  </a:ext>
                </a:extLst>
              </p:cNvPr>
              <p:cNvSpPr txBox="1"/>
              <p:nvPr/>
            </p:nvSpPr>
            <p:spPr>
              <a:xfrm>
                <a:off x="10102722" y="3109457"/>
                <a:ext cx="995998" cy="4210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∼∫</m:t>
                          </m:r>
                          <m:acc>
                            <m:accPr>
                              <m:chr m:val="̂"/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p>
                          <m:r>
                            <a:rPr lang="de-AT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𝑧𝑧</m:t>
                          </m:r>
                        </m:sup>
                      </m:sSup>
                      <m:r>
                        <a:rPr lang="de-AT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AT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de-AT" sz="2400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67B1FF80-5880-0D37-E936-A60AC1F198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2722" y="3109457"/>
                <a:ext cx="995998" cy="421034"/>
              </a:xfrm>
              <a:prstGeom prst="rect">
                <a:avLst/>
              </a:prstGeom>
              <a:blipFill>
                <a:blip r:embed="rId4"/>
                <a:stretch>
                  <a:fillRect t="-1449" r="-32927" b="-1884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0364ED4C-2C00-C420-6FBA-EAC12584F562}"/>
                  </a:ext>
                </a:extLst>
              </p:cNvPr>
              <p:cNvSpPr txBox="1"/>
              <p:nvPr/>
            </p:nvSpPr>
            <p:spPr>
              <a:xfrm>
                <a:off x="10075630" y="3849064"/>
                <a:ext cx="995998" cy="4210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∼∫</m:t>
                          </m:r>
                          <m:acc>
                            <m:accPr>
                              <m:chr m:val="̂"/>
                              <m:ctrlP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 dirty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  <m:sup>
                          <m:r>
                            <a:rPr lang="de-AT" sz="20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𝑦𝑦</m:t>
                          </m:r>
                        </m:sup>
                      </m:sSup>
                      <m:r>
                        <a:rPr lang="de-AT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AT" sz="2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de-AT" sz="2400" dirty="0"/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0364ED4C-2C00-C420-6FBA-EAC12584F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5630" y="3849064"/>
                <a:ext cx="995998" cy="421034"/>
              </a:xfrm>
              <a:prstGeom prst="rect">
                <a:avLst/>
              </a:prstGeom>
              <a:blipFill>
                <a:blip r:embed="rId5"/>
                <a:stretch>
                  <a:fillRect t="-1449" r="-37423" b="-1884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2995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D3075720-D3D7-6D90-D0F7-E7B2F7AAB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591234"/>
            <a:ext cx="9577388" cy="705879"/>
          </a:xfrm>
        </p:spPr>
        <p:txBody>
          <a:bodyPr/>
          <a:lstStyle/>
          <a:p>
            <a:r>
              <a:rPr lang="de-AT" dirty="0" err="1"/>
              <a:t>Comparison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glasma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24B242DF-198F-9BF8-D10E-0FA1E733089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650240" y="2168086"/>
                <a:ext cx="5264150" cy="3556439"/>
              </a:xfrm>
            </p:spPr>
            <p:txBody>
              <a:bodyPr/>
              <a:lstStyle/>
              <a:p>
                <a:r>
                  <a:rPr lang="en-US" dirty="0"/>
                  <a:t>Consistent with value for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4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extracted from </a:t>
                </a:r>
                <a:r>
                  <a:rPr lang="en-US" dirty="0" err="1"/>
                  <a:t>glasma</a:t>
                </a:r>
                <a:endParaRPr lang="en-US" dirty="0"/>
              </a:p>
              <a:p>
                <a:pPr marL="263400" lvl="1" indent="0">
                  <a:buNone/>
                </a:pPr>
                <a:r>
                  <a:rPr lang="en-US" sz="1100" i="1" dirty="0" err="1"/>
                  <a:t>Phys.Lett.B</a:t>
                </a:r>
                <a:r>
                  <a:rPr lang="en-US" sz="1100" dirty="0"/>
                  <a:t> 810 (2020) 135810 </a:t>
                </a:r>
                <a:r>
                  <a:rPr lang="de-AT" sz="1100" dirty="0"/>
                  <a:t>[</a:t>
                </a:r>
                <a:r>
                  <a:rPr lang="de-AT" sz="1100" dirty="0" err="1"/>
                  <a:t>Ipp</a:t>
                </a:r>
                <a:r>
                  <a:rPr lang="de-AT" sz="1100" dirty="0"/>
                  <a:t>, Müller, Schuh]</a:t>
                </a:r>
              </a:p>
              <a:p>
                <a:pPr marL="263400" lvl="1" indent="0">
                  <a:buNone/>
                </a:pPr>
                <a:r>
                  <a:rPr lang="en-US" sz="1100" cap="none" dirty="0" err="1">
                    <a:ea typeface="+mn-lt"/>
                    <a:cs typeface="+mn-lt"/>
                  </a:rPr>
                  <a:t>arXiv</a:t>
                </a:r>
                <a:r>
                  <a:rPr lang="en-US" sz="1100" cap="none" dirty="0">
                    <a:ea typeface="+mn-lt"/>
                    <a:cs typeface="+mn-lt"/>
                  </a:rPr>
                  <a:t> 2112.06812 [Carrington, </a:t>
                </a:r>
                <a:r>
                  <a:rPr lang="en-US" sz="1100" cap="none" dirty="0" err="1">
                    <a:ea typeface="+mn-lt"/>
                    <a:cs typeface="+mn-lt"/>
                  </a:rPr>
                  <a:t>Czajka</a:t>
                </a:r>
                <a:r>
                  <a:rPr lang="en-US" sz="1100" cap="none" dirty="0">
                    <a:ea typeface="+mn-lt"/>
                    <a:cs typeface="+mn-lt"/>
                  </a:rPr>
                  <a:t>, </a:t>
                </a:r>
                <a:r>
                  <a:rPr lang="en-US" sz="1100" cap="none" dirty="0" err="1">
                    <a:ea typeface="+mn-lt"/>
                    <a:cs typeface="+mn-lt"/>
                  </a:rPr>
                  <a:t>Mrowczynski</a:t>
                </a:r>
                <a:r>
                  <a:rPr lang="en-US" sz="1100" cap="none" dirty="0">
                    <a:ea typeface="+mn-lt"/>
                    <a:cs typeface="+mn-lt"/>
                  </a:rPr>
                  <a:t>]</a:t>
                </a:r>
                <a:endParaRPr lang="en-US" sz="1100" dirty="0"/>
              </a:p>
              <a:p>
                <a:endParaRPr lang="en-US" dirty="0"/>
              </a:p>
              <a:p>
                <a:r>
                  <a:rPr lang="en-US" dirty="0"/>
                  <a:t>We obtain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de-A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de-A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de-AT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AT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dirty="0"/>
                  <a:t> a value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de-AT" sz="2000" b="0" i="1" dirty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de-AT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de-A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de-A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  <m:f>
                      <m:fPr>
                        <m:ctrlPr>
                          <a:rPr lang="de-AT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AT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AT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GeV</m:t>
                            </m:r>
                          </m:e>
                          <m:sup>
                            <m:r>
                              <a:rPr lang="de-AT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sty m:val="p"/>
                          </m:rPr>
                          <a:rPr lang="de-AT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fm</m:t>
                        </m:r>
                      </m:den>
                    </m:f>
                  </m:oMath>
                </a14:m>
                <a:r>
                  <a:rPr lang="en-US" dirty="0"/>
                  <a:t> at beginning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(e.g.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=10, 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=10 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/>
                  <a:t> and our initial conditions: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≈0.5 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̂"/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de-AT" sz="2400" b="0" i="1" dirty="0" smtClean="0">
                        <a:latin typeface="Cambria Math" panose="02040503050406030204" pitchFamily="18" charset="0"/>
                      </a:rPr>
                      <m:t>≈9 </m:t>
                    </m:r>
                    <m:sSup>
                      <m:sSupPr>
                        <m:ctrlPr>
                          <a:rPr lang="de-AT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sz="2400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de-AT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de-AT" sz="2400" b="0" i="1" dirty="0" smtClean="0">
                        <a:latin typeface="Cambria Math" panose="02040503050406030204" pitchFamily="18" charset="0"/>
                      </a:rPr>
                      <m:t>≈</m:t>
                    </m:r>
                    <m:sSubSup>
                      <m:sSubSupPr>
                        <m:ctrlPr>
                          <a:rPr lang="de-AT" sz="24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AT" sz="2400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e-AT" sz="24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de-AT" sz="24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at beginning)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24B242DF-198F-9BF8-D10E-0FA1E73308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650240" y="2168086"/>
                <a:ext cx="5264150" cy="3556439"/>
              </a:xfrm>
              <a:blipFill>
                <a:blip r:embed="rId2"/>
                <a:stretch>
                  <a:fillRect l="-3244" t="-2916" r="-927" b="-771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4FDD9E-1BC2-7160-CF7C-EA4F2C1E394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61963" y="6428444"/>
            <a:ext cx="10134600" cy="245323"/>
          </a:xfrm>
        </p:spPr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E3E45D-51B3-767F-5275-C85AD20422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0885488" y="6428444"/>
            <a:ext cx="827086" cy="245323"/>
          </a:xfrm>
        </p:spPr>
        <p:txBody>
          <a:bodyPr/>
          <a:lstStyle/>
          <a:p>
            <a:fld id="{418F7AD7-DC47-44A0-A9D7-F1C17BFD6F09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06715B-FD63-0B54-C2F2-DB0EEFF43339}"/>
              </a:ext>
            </a:extLst>
          </p:cNvPr>
          <p:cNvSpPr txBox="1"/>
          <p:nvPr/>
        </p:nvSpPr>
        <p:spPr>
          <a:xfrm>
            <a:off x="7229027" y="5332280"/>
            <a:ext cx="386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err="1"/>
              <a:t>Phys.Lett.B</a:t>
            </a:r>
            <a:r>
              <a:rPr lang="en-US" sz="1100" dirty="0"/>
              <a:t> 810 (2020) 135810 </a:t>
            </a:r>
            <a:r>
              <a:rPr lang="de-AT" sz="1100" dirty="0"/>
              <a:t>[</a:t>
            </a:r>
            <a:r>
              <a:rPr lang="de-AT" sz="1100" dirty="0" err="1"/>
              <a:t>Ipp</a:t>
            </a:r>
            <a:r>
              <a:rPr lang="de-AT" sz="1100" dirty="0"/>
              <a:t>, Müller, Schuh]</a:t>
            </a:r>
          </a:p>
        </p:txBody>
      </p:sp>
      <p:pic>
        <p:nvPicPr>
          <p:cNvPr id="9" name="Content Placeholder 8" descr="Chart, histogram&#10;&#10;Description automatically generated">
            <a:extLst>
              <a:ext uri="{FF2B5EF4-FFF2-40B4-BE49-F238E27FC236}">
                <a16:creationId xmlns:a16="http://schemas.microsoft.com/office/drawing/2014/main" id="{78177D7E-1C29-B3C2-35FC-7207833D8E7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611" y="1763376"/>
            <a:ext cx="5514390" cy="3331248"/>
          </a:xfrm>
        </p:spPr>
      </p:pic>
    </p:spTree>
    <p:extLst>
      <p:ext uri="{BB962C8B-B14F-4D97-AF65-F5344CB8AC3E}">
        <p14:creationId xmlns:p14="http://schemas.microsoft.com/office/powerpoint/2010/main" val="3072370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637A6-165F-82DA-55AA-1F9AC943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069" y="1106057"/>
            <a:ext cx="9578419" cy="828675"/>
          </a:xfrm>
        </p:spPr>
        <p:txBody>
          <a:bodyPr/>
          <a:lstStyle/>
          <a:p>
            <a:r>
              <a:rPr lang="de-AT" dirty="0"/>
              <a:t>Contents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0C345BB-5223-6947-84A2-18406CFF75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307069" y="2341418"/>
            <a:ext cx="9894331" cy="3391044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de-AT" dirty="0" err="1"/>
              <a:t>Introduction</a:t>
            </a:r>
            <a:endParaRPr lang="de-AT" dirty="0"/>
          </a:p>
          <a:p>
            <a:pPr marL="457200" indent="-457200">
              <a:buAutoNum type="arabicParenR"/>
            </a:pP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r>
              <a:rPr lang="de-AT" dirty="0">
                <a:solidFill>
                  <a:schemeClr val="tx2"/>
                </a:solidFill>
              </a:rPr>
              <a:t>Jet </a:t>
            </a:r>
            <a:r>
              <a:rPr lang="de-AT" dirty="0" err="1">
                <a:solidFill>
                  <a:schemeClr val="tx2"/>
                </a:solidFill>
              </a:rPr>
              <a:t>quenching</a:t>
            </a:r>
            <a:r>
              <a:rPr lang="de-AT" dirty="0">
                <a:solidFill>
                  <a:schemeClr val="tx2"/>
                </a:solidFill>
              </a:rPr>
              <a:t> in </a:t>
            </a:r>
            <a:r>
              <a:rPr lang="de-AT" dirty="0" err="1">
                <a:solidFill>
                  <a:schemeClr val="tx2"/>
                </a:solidFill>
              </a:rPr>
              <a:t>kinetic</a:t>
            </a:r>
            <a:r>
              <a:rPr lang="de-AT" dirty="0">
                <a:solidFill>
                  <a:schemeClr val="tx2"/>
                </a:solidFill>
              </a:rPr>
              <a:t> </a:t>
            </a:r>
            <a:r>
              <a:rPr lang="de-AT" dirty="0" err="1">
                <a:solidFill>
                  <a:schemeClr val="tx2"/>
                </a:solidFill>
              </a:rPr>
              <a:t>theory</a:t>
            </a: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r>
              <a:rPr lang="de-AT" dirty="0" err="1">
                <a:solidFill>
                  <a:schemeClr val="tx2"/>
                </a:solidFill>
              </a:rPr>
              <a:t>Results</a:t>
            </a:r>
            <a:r>
              <a:rPr lang="de-AT" dirty="0">
                <a:solidFill>
                  <a:schemeClr val="tx2"/>
                </a:solidFill>
              </a:rPr>
              <a:t>: </a:t>
            </a:r>
            <a:r>
              <a:rPr lang="de-AT" dirty="0" err="1">
                <a:solidFill>
                  <a:schemeClr val="tx2"/>
                </a:solidFill>
              </a:rPr>
              <a:t>Scaled</a:t>
            </a:r>
            <a:r>
              <a:rPr lang="de-AT" dirty="0">
                <a:solidFill>
                  <a:schemeClr val="tx2"/>
                </a:solidFill>
              </a:rPr>
              <a:t> thermal </a:t>
            </a:r>
            <a:r>
              <a:rPr lang="de-AT" dirty="0" err="1">
                <a:solidFill>
                  <a:schemeClr val="tx2"/>
                </a:solidFill>
              </a:rPr>
              <a:t>distribution</a:t>
            </a:r>
            <a:r>
              <a:rPr lang="de-AT" dirty="0">
                <a:solidFill>
                  <a:schemeClr val="tx2"/>
                </a:solidFill>
              </a:rPr>
              <a:t>, </a:t>
            </a:r>
            <a:r>
              <a:rPr lang="de-AT" dirty="0" err="1">
                <a:solidFill>
                  <a:schemeClr val="tx2"/>
                </a:solidFill>
              </a:rPr>
              <a:t>bottom-up</a:t>
            </a:r>
            <a:r>
              <a:rPr lang="de-AT" dirty="0">
                <a:solidFill>
                  <a:schemeClr val="tx2"/>
                </a:solidFill>
              </a:rPr>
              <a:t> </a:t>
            </a:r>
            <a:r>
              <a:rPr lang="de-AT" dirty="0" err="1">
                <a:solidFill>
                  <a:schemeClr val="tx2"/>
                </a:solidFill>
              </a:rPr>
              <a:t>thermalization</a:t>
            </a: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r>
              <a:rPr lang="de-AT" dirty="0">
                <a:solidFill>
                  <a:schemeClr val="tx2"/>
                </a:solidFill>
              </a:rPr>
              <a:t>Approach </a:t>
            </a:r>
            <a:r>
              <a:rPr lang="de-AT" dirty="0" err="1">
                <a:solidFill>
                  <a:schemeClr val="tx2"/>
                </a:solidFill>
              </a:rPr>
              <a:t>to</a:t>
            </a:r>
            <a:r>
              <a:rPr lang="de-AT" dirty="0">
                <a:solidFill>
                  <a:schemeClr val="tx2"/>
                </a:solidFill>
              </a:rPr>
              <a:t> </a:t>
            </a:r>
            <a:r>
              <a:rPr lang="de-AT" dirty="0" err="1">
                <a:solidFill>
                  <a:schemeClr val="tx2"/>
                </a:solidFill>
              </a:rPr>
              <a:t>attractors</a:t>
            </a: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endParaRPr lang="de-AT" dirty="0">
              <a:solidFill>
                <a:schemeClr val="tx2"/>
              </a:solidFill>
            </a:endParaRPr>
          </a:p>
          <a:p>
            <a:pPr marL="457200" indent="-457200">
              <a:buAutoNum type="arabicParenR"/>
            </a:pPr>
            <a:r>
              <a:rPr lang="de-AT" dirty="0" err="1">
                <a:solidFill>
                  <a:schemeClr val="tx2"/>
                </a:solidFill>
              </a:rPr>
              <a:t>Conclusion</a:t>
            </a:r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tx2"/>
              </a:solidFill>
            </a:endParaRPr>
          </a:p>
          <a:p>
            <a:endParaRPr lang="de-AT" dirty="0">
              <a:solidFill>
                <a:schemeClr val="tx2"/>
              </a:solidFill>
            </a:endParaRP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861A83A-BFBF-5A43-5BEB-DD8D4827BED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5749B9D-5F38-176A-4E3E-7A515079DA7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82560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E8B8CB-AA5D-11F0-FC40-2A4F19560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Individual </a:t>
            </a:r>
            <a:r>
              <a:rPr lang="de-AT" dirty="0" err="1"/>
              <a:t>components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93487E1-8FC8-702F-B159-882B697FFE16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endParaRPr lang="de-AT" dirty="0"/>
              </a:p>
              <a:p>
                <a:endParaRPr lang="de-AT" dirty="0"/>
              </a:p>
              <a:p>
                <a:endParaRPr lang="de-AT" dirty="0"/>
              </a:p>
              <a:p>
                <a:endParaRPr lang="de-AT" dirty="0"/>
              </a:p>
              <a:p>
                <a:r>
                  <a:rPr lang="de-AT" dirty="0"/>
                  <a:t>Separate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de-AT" dirty="0"/>
                  <a:t> into</a:t>
                </a:r>
              </a:p>
              <a:p>
                <a:pPr marL="0" indent="0">
                  <a:buNone/>
                </a:pPr>
                <a:r>
                  <a:rPr lang="de-AT" dirty="0"/>
                  <a:t>	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de-AT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A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de-AT" sz="2000" b="0" i="1" dirty="0" smtClean="0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  <m:r>
                      <a:rPr lang="de-AT" sz="20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AT" sz="2000" b="0" i="1" dirty="0" smtClean="0">
                        <a:latin typeface="Cambria Math" panose="02040503050406030204" pitchFamily="18" charset="0"/>
                      </a:rPr>
                      <m:t>𝜆</m:t>
                    </m:r>
                    <m:sSub>
                      <m:sSubPr>
                        <m:ctrlPr>
                          <a:rPr lang="de-A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de-AT" sz="2000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endParaRPr lang="de-AT" dirty="0"/>
              </a:p>
              <a:p>
                <a:pPr marL="0" indent="0">
                  <a:buNone/>
                </a:pPr>
                <a:endParaRPr lang="de-AT" dirty="0"/>
              </a:p>
              <a:p>
                <a:r>
                  <a:rPr lang="de-AT" dirty="0"/>
                  <a:t>In </a:t>
                </a:r>
                <a:r>
                  <a:rPr lang="de-AT" dirty="0" err="1"/>
                  <a:t>overoccupied</a:t>
                </a:r>
                <a:r>
                  <a:rPr lang="de-AT" dirty="0"/>
                  <a:t> </a:t>
                </a:r>
                <a:r>
                  <a:rPr lang="de-AT" dirty="0" err="1"/>
                  <a:t>phase</a:t>
                </a:r>
                <a:r>
                  <a:rPr lang="de-AT" dirty="0"/>
                  <a:t>:</a:t>
                </a:r>
                <a:br>
                  <a:rPr lang="de-AT" dirty="0"/>
                </a:br>
                <a:r>
                  <a:rPr lang="de-AT" dirty="0"/>
                  <a:t>Large </a:t>
                </a:r>
                <a:r>
                  <a:rPr lang="de-AT" dirty="0" err="1"/>
                  <a:t>contribution</a:t>
                </a:r>
                <a:r>
                  <a:rPr lang="de-AT" dirty="0"/>
                  <a:t> </a:t>
                </a:r>
                <a:r>
                  <a:rPr lang="de-AT" dirty="0" err="1"/>
                  <a:t>from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20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de-AT" sz="2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</m:sSub>
                  </m:oMath>
                </a14:m>
                <a:r>
                  <a:rPr lang="de-AT" dirty="0"/>
                  <a:t>, </a:t>
                </a:r>
                <a:r>
                  <a:rPr lang="de-AT" dirty="0" err="1"/>
                  <a:t>especially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AT" sz="2000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sz="200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b>
                        <m:r>
                          <a:rPr lang="de-AT" sz="2000" b="0" i="1" dirty="0" smtClean="0">
                            <a:latin typeface="Cambria Math" panose="02040503050406030204" pitchFamily="18" charset="0"/>
                          </a:rPr>
                          <m:t>𝑓𝑓</m:t>
                        </m:r>
                      </m:sub>
                      <m:sup>
                        <m:r>
                          <a:rPr lang="de-AT" sz="2000" b="0" i="1" dirty="0" smtClean="0"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bSup>
                  </m:oMath>
                </a14:m>
                <a:endParaRPr lang="de-AT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593487E1-8FC8-702F-B159-882B697FFE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83713BA-A13B-7A1C-542A-69C73468410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5A83ED47-A6EA-F0AD-DB4D-2AAE7E40FC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9850" y="1238979"/>
            <a:ext cx="5245669" cy="4175125"/>
          </a:xfrm>
        </p:spPr>
      </p:pic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555DF95-32A8-BA80-E223-2146D0746F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3169E51-4298-24F7-C948-F46213733C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EF68C6D-69A4-0C6F-DB6F-10707DCEBB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20</a:t>
            </a:fld>
            <a:endParaRPr lang="de-AT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29B3E4B2-B316-9EB2-8ED5-5DC6DE5B0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2282" y="774503"/>
            <a:ext cx="1284601" cy="4243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42E89D-F857-9003-4702-EB86004DD77C}"/>
              </a:ext>
            </a:extLst>
          </p:cNvPr>
          <p:cNvSpPr txBox="1"/>
          <p:nvPr/>
        </p:nvSpPr>
        <p:spPr>
          <a:xfrm>
            <a:off x="10111666" y="4997068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75449179-BC5A-3BB2-7026-8085EB448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886" y="1786906"/>
            <a:ext cx="5912427" cy="83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119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Comparison with isotropic HTL matrix element</a:t>
            </a:r>
            <a:endParaRPr lang="en-US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ADDCBBE-1FAD-E06F-92DF-4F2259F4E6C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306512" y="5372764"/>
            <a:ext cx="9578975" cy="714253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Largest effects for small coupling and small cutoff</a:t>
            </a:r>
          </a:p>
          <a:p>
            <a:r>
              <a:rPr lang="en-US" b="0" dirty="0">
                <a:solidFill>
                  <a:schemeClr val="tx1"/>
                </a:solidFill>
              </a:rPr>
              <a:t>Others: Qualitatively similar</a:t>
            </a:r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8100" y="1528181"/>
            <a:ext cx="4464049" cy="3553019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9850" y="1527549"/>
            <a:ext cx="4465637" cy="3554283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21</a:t>
            </a:fld>
            <a:endParaRPr lang="de-AT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7502" y="1139997"/>
            <a:ext cx="1133680" cy="37451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F2C6D59-04EB-D625-44E8-47B92F132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6227" y="1153029"/>
            <a:ext cx="1133681" cy="3745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855DC1-89E1-093B-77C2-320E9C00DF56}"/>
              </a:ext>
            </a:extLst>
          </p:cNvPr>
          <p:cNvSpPr txBox="1"/>
          <p:nvPr/>
        </p:nvSpPr>
        <p:spPr>
          <a:xfrm>
            <a:off x="4145872" y="4669391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E26C55-A3BF-CA7A-5D90-9E75AD95760C}"/>
              </a:ext>
            </a:extLst>
          </p:cNvPr>
          <p:cNvSpPr txBox="1"/>
          <p:nvPr/>
        </p:nvSpPr>
        <p:spPr>
          <a:xfrm>
            <a:off x="9330431" y="4711868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146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88A64-0791-35A5-7EFF-7BEA5E6A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Approach to attractor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ABB23E5-C54A-9CD8-5CDC-D934003B25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7707409" y="3152872"/>
            <a:ext cx="4005165" cy="2988000"/>
          </a:xfrm>
          <a:noFill/>
        </p:spPr>
      </p:pic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F4B722-AA19-6155-67C2-0AD177CD75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CC324F4-82AC-E1B1-AAB8-22E73DD698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22</a:t>
            </a:fld>
            <a:endParaRPr lang="de-A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EC22D62-8DBB-A421-34BE-EBA68EB13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" r="1069"/>
          <a:stretch/>
        </p:blipFill>
        <p:spPr>
          <a:xfrm>
            <a:off x="7703791" y="112310"/>
            <a:ext cx="4061264" cy="3096000"/>
          </a:xfrm>
          <a:prstGeom prst="rect">
            <a:avLst/>
          </a:prstGeom>
          <a:noFill/>
        </p:spPr>
      </p:pic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E69E998E-9BAB-D057-42E3-1CF005DD39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602" y="1204490"/>
                <a:ext cx="6427247" cy="5038181"/>
              </a:xfrm>
              <a:prstGeom prst="rect">
                <a:avLst/>
              </a:prstGeom>
            </p:spPr>
            <p:txBody>
              <a:bodyPr/>
              <a:lstStyle>
                <a:lvl1pPr marL="270000" indent="-2700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3400" indent="-271463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486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937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Time evolution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i="1" dirty="0"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p>
                    <m:r>
                      <a:rPr lang="de-AT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𝑧𝑧</m:t>
                        </m:r>
                      </m:sup>
                    </m:sSup>
                    <m:r>
                      <a:rPr lang="de-AT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for a large cutoff</a:t>
                </a:r>
              </a:p>
              <a:p>
                <a:endParaRPr lang="en-US" dirty="0"/>
              </a:p>
              <a:p>
                <a:r>
                  <a:rPr lang="en-US" dirty="0"/>
                  <a:t>Approach to thermal: Kinetic relaxation time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263400" lvl="1" indent="0">
                  <a:buNone/>
                </a:pPr>
                <a:r>
                  <a:rPr lang="en-US" sz="2200" dirty="0"/>
                  <a:t>should determine the time when hydro starts (hydrodynamical attractor)</a:t>
                </a:r>
              </a:p>
              <a:p>
                <a:pPr marL="263400" lvl="1" indent="0">
                  <a:buNone/>
                </a:pPr>
                <a:r>
                  <a:rPr lang="en-US" sz="1100" i="1" dirty="0" err="1"/>
                  <a:t>Phys.Rev.Lett</a:t>
                </a:r>
                <a:r>
                  <a:rPr lang="en-US" sz="1100" i="1" dirty="0"/>
                  <a:t>.</a:t>
                </a:r>
                <a:r>
                  <a:rPr lang="en-US" sz="1100" dirty="0"/>
                  <a:t> 115 (2015) 7, 072501 [Heller, </a:t>
                </a:r>
                <a:r>
                  <a:rPr lang="en-US" sz="1100" dirty="0" err="1"/>
                  <a:t>Spalinski</a:t>
                </a:r>
                <a:r>
                  <a:rPr lang="en-US" sz="1100" dirty="0"/>
                  <a:t>]</a:t>
                </a:r>
              </a:p>
              <a:p>
                <a:pPr marL="263400" lvl="1" indent="0">
                  <a:buNone/>
                </a:pPr>
                <a:r>
                  <a:rPr lang="en-US" sz="1100" i="1" dirty="0" err="1"/>
                  <a:t>Phys.Rev.D</a:t>
                </a:r>
                <a:r>
                  <a:rPr lang="en-US" sz="1100" dirty="0"/>
                  <a:t> 99 (2019) 5, 054018 [</a:t>
                </a:r>
                <a:r>
                  <a:rPr lang="en-US" sz="1100" dirty="0" err="1"/>
                  <a:t>Kurkela</a:t>
                </a:r>
                <a:r>
                  <a:rPr lang="en-US" sz="1100" dirty="0"/>
                  <a:t>, </a:t>
                </a:r>
                <a:r>
                  <a:rPr lang="en-US" sz="1100" dirty="0" err="1"/>
                  <a:t>Mazeliauskas</a:t>
                </a:r>
                <a:r>
                  <a:rPr lang="en-US" sz="1100" dirty="0"/>
                  <a:t>]</a:t>
                </a:r>
              </a:p>
              <a:p>
                <a:pPr marL="0" indent="0">
                  <a:buNone/>
                </a:pPr>
                <a:endParaRPr lang="en-US" sz="1100" dirty="0"/>
              </a:p>
              <a:p>
                <a:r>
                  <a:rPr lang="en-US" dirty="0"/>
                  <a:t>In bottom-up thermalization the thermalization scale should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BMSS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−13/5</m:t>
                        </m:r>
                      </m:sup>
                    </m:sSup>
                    <m:r>
                      <a:rPr lang="de-AT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b="1" dirty="0"/>
                  <a:t>Here: Bottom-up thermalization scale works for all couplings!</a:t>
                </a:r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02" y="1204490"/>
                <a:ext cx="6427247" cy="5038181"/>
              </a:xfrm>
              <a:prstGeom prst="rect">
                <a:avLst/>
              </a:prstGeom>
              <a:blipFill>
                <a:blip r:embed="rId4"/>
                <a:stretch>
                  <a:fillRect l="-854" t="-1453" r="-474" b="-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Grafik 42">
            <a:extLst>
              <a:ext uri="{FF2B5EF4-FFF2-40B4-BE49-F238E27FC236}">
                <a16:creationId xmlns:a16="http://schemas.microsoft.com/office/drawing/2014/main" id="{8B875918-62BB-DF6B-21D0-6D22A1426D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200" y="2344150"/>
            <a:ext cx="2953145" cy="6811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590CD00-0388-7F33-CD89-BA0D19643EE3}"/>
              </a:ext>
            </a:extLst>
          </p:cNvPr>
          <p:cNvSpPr txBox="1"/>
          <p:nvPr/>
        </p:nvSpPr>
        <p:spPr>
          <a:xfrm>
            <a:off x="1039082" y="5166326"/>
            <a:ext cx="4795403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i="1" dirty="0" err="1">
                <a:ea typeface="+mn-lt"/>
                <a:cs typeface="+mn-lt"/>
              </a:rPr>
              <a:t>Phys.Lett.B</a:t>
            </a:r>
            <a:r>
              <a:rPr lang="en-US" sz="1100" i="1" dirty="0">
                <a:ea typeface="+mn-lt"/>
                <a:cs typeface="+mn-lt"/>
              </a:rPr>
              <a:t> </a:t>
            </a:r>
            <a:r>
              <a:rPr lang="en-US" sz="1100" dirty="0">
                <a:ea typeface="+mn-lt"/>
                <a:cs typeface="+mn-lt"/>
              </a:rPr>
              <a:t>502:51-58,2001 [Bayer, Mueller, Schiff, Son]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B82D76-D175-A6EF-E038-B65A1E7C9528}"/>
              </a:ext>
            </a:extLst>
          </p:cNvPr>
          <p:cNvSpPr txBox="1"/>
          <p:nvPr/>
        </p:nvSpPr>
        <p:spPr>
          <a:xfrm>
            <a:off x="10333607" y="5166326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721020-A831-CC2F-ACB9-3B809CF2259B}"/>
              </a:ext>
            </a:extLst>
          </p:cNvPr>
          <p:cNvSpPr txBox="1"/>
          <p:nvPr/>
        </p:nvSpPr>
        <p:spPr>
          <a:xfrm>
            <a:off x="10351269" y="1014958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F5395C5-DEDF-25A8-B26E-F09499894941}"/>
              </a:ext>
            </a:extLst>
          </p:cNvPr>
          <p:cNvSpPr/>
          <p:nvPr/>
        </p:nvSpPr>
        <p:spPr>
          <a:xfrm>
            <a:off x="7563680" y="3152871"/>
            <a:ext cx="4592808" cy="2988000"/>
          </a:xfrm>
          <a:prstGeom prst="roundRect">
            <a:avLst>
              <a:gd name="adj" fmla="val 21496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60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88A64-0791-35A5-7EFF-7BEA5E6A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Approach to attractor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ABB23E5-C54A-9CD8-5CDC-D934003B25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2915" y="3224457"/>
            <a:ext cx="3754153" cy="2988000"/>
          </a:xfrm>
          <a:noFill/>
        </p:spPr>
      </p:pic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F4B722-AA19-6155-67C2-0AD177CD75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CC324F4-82AC-E1B1-AAB8-22E73DD698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23</a:t>
            </a:fld>
            <a:endParaRPr lang="de-A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EC22D62-8DBB-A421-34BE-EBA68EB13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" b="2110"/>
          <a:stretch/>
        </p:blipFill>
        <p:spPr>
          <a:xfrm>
            <a:off x="7834642" y="296954"/>
            <a:ext cx="3754153" cy="2861882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602" y="1204490"/>
                <a:ext cx="6427247" cy="5038181"/>
              </a:xfrm>
              <a:prstGeom prst="rect">
                <a:avLst/>
              </a:prstGeom>
            </p:spPr>
            <p:txBody>
              <a:bodyPr/>
              <a:lstStyle>
                <a:lvl1pPr marL="270000" indent="-2700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3400" indent="-271463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486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937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Previously, hydrodynamical attractor found for </a:t>
                </a:r>
                <a:r>
                  <a:rPr lang="en-US" dirty="0">
                    <a:solidFill>
                      <a:schemeClr val="tx2"/>
                    </a:solidFill>
                  </a:rPr>
                  <a:t>pressure ratio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r>
                  <a:rPr lang="en-US" dirty="0"/>
                  <a:t>Attractor property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sSub>
                          <m:sSubPr>
                            <m:ctrlP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02" y="1204490"/>
                <a:ext cx="6427247" cy="5038181"/>
              </a:xfrm>
              <a:prstGeom prst="rect">
                <a:avLst/>
              </a:prstGeom>
              <a:blipFill>
                <a:blip r:embed="rId4"/>
                <a:stretch>
                  <a:fillRect l="-854" t="-14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28B82D76-D175-A6EF-E038-B65A1E7C9528}"/>
              </a:ext>
            </a:extLst>
          </p:cNvPr>
          <p:cNvSpPr txBox="1"/>
          <p:nvPr/>
        </p:nvSpPr>
        <p:spPr>
          <a:xfrm>
            <a:off x="8377467" y="5178761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721020-A831-CC2F-ACB9-3B809CF2259B}"/>
              </a:ext>
            </a:extLst>
          </p:cNvPr>
          <p:cNvSpPr txBox="1"/>
          <p:nvPr/>
        </p:nvSpPr>
        <p:spPr>
          <a:xfrm>
            <a:off x="8363142" y="2254945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4DE634-6480-202A-3C8C-AB803ECE5C80}"/>
              </a:ext>
            </a:extLst>
          </p:cNvPr>
          <p:cNvSpPr/>
          <p:nvPr/>
        </p:nvSpPr>
        <p:spPr>
          <a:xfrm>
            <a:off x="7413587" y="106739"/>
            <a:ext cx="4592808" cy="3052097"/>
          </a:xfrm>
          <a:prstGeom prst="roundRect">
            <a:avLst>
              <a:gd name="adj" fmla="val 26250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8934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88A64-0791-35A5-7EFF-7BEA5E6A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Approach to attractor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ABB23E5-C54A-9CD8-5CDC-D934003B25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32915" y="3236002"/>
            <a:ext cx="3754152" cy="2987999"/>
          </a:xfrm>
          <a:noFill/>
        </p:spPr>
      </p:pic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F4B722-AA19-6155-67C2-0AD177CD75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CC324F4-82AC-E1B1-AAB8-22E73DD698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24</a:t>
            </a:fld>
            <a:endParaRPr lang="de-A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EC22D62-8DBB-A421-34BE-EBA68EB13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0" b="2110"/>
          <a:stretch/>
        </p:blipFill>
        <p:spPr>
          <a:xfrm>
            <a:off x="7834642" y="296954"/>
            <a:ext cx="3754153" cy="2861882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B82D76-D175-A6EF-E038-B65A1E7C9528}"/>
              </a:ext>
            </a:extLst>
          </p:cNvPr>
          <p:cNvSpPr txBox="1"/>
          <p:nvPr/>
        </p:nvSpPr>
        <p:spPr>
          <a:xfrm>
            <a:off x="8578358" y="5333831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721020-A831-CC2F-ACB9-3B809CF2259B}"/>
              </a:ext>
            </a:extLst>
          </p:cNvPr>
          <p:cNvSpPr txBox="1"/>
          <p:nvPr/>
        </p:nvSpPr>
        <p:spPr>
          <a:xfrm>
            <a:off x="8640233" y="2265102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platzhalter 2">
                <a:extLst>
                  <a:ext uri="{FF2B5EF4-FFF2-40B4-BE49-F238E27FC236}">
                    <a16:creationId xmlns:a16="http://schemas.microsoft.com/office/drawing/2014/main" id="{5BE3DA5F-E860-FE94-5BF9-ADE0D0082A6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0850" y="1199674"/>
                <a:ext cx="6427247" cy="5038181"/>
              </a:xfrm>
              <a:prstGeom prst="rect">
                <a:avLst/>
              </a:prstGeom>
            </p:spPr>
            <p:txBody>
              <a:bodyPr/>
              <a:lstStyle>
                <a:lvl1pPr marL="270000" indent="-2700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3400" indent="-271463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486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937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Previously, hydrodynamical attractor found for pressure ratio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:</a:t>
                </a:r>
              </a:p>
              <a:p>
                <a:endParaRPr lang="en-US" dirty="0"/>
              </a:p>
              <a:p>
                <a:r>
                  <a:rPr lang="en-US" dirty="0"/>
                  <a:t>Attractor property in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𝜏</m:t>
                        </m:r>
                      </m:num>
                      <m:den>
                        <m:sSub>
                          <m:sSubPr>
                            <m:ctrlP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de-AT" b="0" i="1" dirty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den>
                          </m:f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de-AT" dirty="0" err="1"/>
                  <a:t>However</a:t>
                </a:r>
                <a:r>
                  <a:rPr lang="de-AT" dirty="0"/>
                  <a:t>, </a:t>
                </a:r>
                <a:r>
                  <a:rPr lang="de-AT" dirty="0" err="1">
                    <a:solidFill>
                      <a:schemeClr val="tx2"/>
                    </a:solidFill>
                  </a:rPr>
                  <a:t>occupation</a:t>
                </a:r>
                <a:r>
                  <a:rPr lang="de-AT" dirty="0"/>
                  <a:t> </a:t>
                </a:r>
                <a:r>
                  <a:rPr lang="de-AT" dirty="0" err="1"/>
                  <a:t>follows</a:t>
                </a:r>
                <a:r>
                  <a:rPr lang="de-AT" dirty="0"/>
                  <a:t> </a:t>
                </a:r>
                <a:r>
                  <a:rPr lang="de-AT" dirty="0" err="1"/>
                  <a:t>bottom-up</a:t>
                </a:r>
                <a:r>
                  <a:rPr lang="de-AT" dirty="0"/>
                  <a:t> </a:t>
                </a:r>
                <a:r>
                  <a:rPr lang="de-AT" dirty="0" err="1"/>
                  <a:t>attractor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</a:rPr>
                            <m:t>BMSS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−13/5</m:t>
                          </m:r>
                        </m:sup>
                      </m:sSup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sz="1100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6" name="Textplatzhalter 2">
                <a:extLst>
                  <a:ext uri="{FF2B5EF4-FFF2-40B4-BE49-F238E27FC236}">
                    <a16:creationId xmlns:a16="http://schemas.microsoft.com/office/drawing/2014/main" id="{5BE3DA5F-E860-FE94-5BF9-ADE0D0082A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50" y="1199674"/>
                <a:ext cx="6427247" cy="5038181"/>
              </a:xfrm>
              <a:prstGeom prst="rect">
                <a:avLst/>
              </a:prstGeom>
              <a:blipFill>
                <a:blip r:embed="rId4"/>
                <a:stretch>
                  <a:fillRect l="-758" t="-1453" r="-11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043C17-7804-A83E-0A14-791C8C21F77F}"/>
              </a:ext>
            </a:extLst>
          </p:cNvPr>
          <p:cNvSpPr/>
          <p:nvPr/>
        </p:nvSpPr>
        <p:spPr>
          <a:xfrm>
            <a:off x="7599192" y="3152872"/>
            <a:ext cx="4592808" cy="2987999"/>
          </a:xfrm>
          <a:prstGeom prst="roundRect">
            <a:avLst>
              <a:gd name="adj" fmla="val 26250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351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A88A64-0791-35A5-7EFF-7BEA5E6A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Approach to attractor for heavy-quark</a:t>
            </a:r>
            <a:br>
              <a:rPr lang="en-US" dirty="0"/>
            </a:br>
            <a:r>
              <a:rPr lang="en-US" dirty="0"/>
              <a:t>diffusion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ABB23E5-C54A-9CD8-5CDC-D934003B25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07409" y="3166650"/>
            <a:ext cx="4005165" cy="2978199"/>
          </a:xfrm>
          <a:noFill/>
        </p:spPr>
      </p:pic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BF0B8FE-D26D-BA6E-7A10-B55004809F1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F4B722-AA19-6155-67C2-0AD177CD75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CC324F4-82AC-E1B1-AAB8-22E73DD698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25</a:t>
            </a:fld>
            <a:endParaRPr lang="de-A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EC22D62-8DBB-A421-34BE-EBA68EB137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/>
        </p:blipFill>
        <p:spPr>
          <a:xfrm>
            <a:off x="7703791" y="149773"/>
            <a:ext cx="4061264" cy="3096000"/>
          </a:xfrm>
          <a:prstGeom prst="rect">
            <a:avLst/>
          </a:prstGeom>
          <a:noFill/>
        </p:spPr>
      </p:pic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E69E998E-9BAB-D057-42E3-1CF005DD39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4602" y="1204490"/>
                <a:ext cx="6427247" cy="4346575"/>
              </a:xfrm>
              <a:prstGeom prst="rect">
                <a:avLst/>
              </a:prstGeom>
            </p:spPr>
            <p:txBody>
              <a:bodyPr/>
              <a:lstStyle>
                <a:lvl1pPr marL="270000" indent="-27000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2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33400" indent="-271463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20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0486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49375" indent="-2667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Clr>
                    <a:schemeClr val="accent1"/>
                  </a:buClr>
                  <a:buSzPct val="90000"/>
                  <a:buFont typeface="Arial" panose="020B0604020202020204" pitchFamily="34" charset="0"/>
                  <a:buChar char="■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  <a:p>
                <a:r>
                  <a:rPr lang="en-US" dirty="0"/>
                  <a:t>Heavy-quark diffusion coefficient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Momentum transferred to heavy-quark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Also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de-AT" dirty="0" err="1"/>
                  <a:t>follows</a:t>
                </a:r>
                <a:r>
                  <a:rPr lang="de-AT" dirty="0"/>
                  <a:t> </a:t>
                </a:r>
                <a:r>
                  <a:rPr lang="de-AT" dirty="0" err="1"/>
                  <a:t>bottom-up</a:t>
                </a:r>
                <a:r>
                  <a:rPr lang="de-AT" dirty="0"/>
                  <a:t> </a:t>
                </a:r>
                <a:r>
                  <a:rPr lang="de-AT" dirty="0" err="1"/>
                  <a:t>attractor</a:t>
                </a:r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7" name="Textplatzhalter 2">
                <a:extLst>
                  <a:ext uri="{FF2B5EF4-FFF2-40B4-BE49-F238E27FC236}">
                    <a16:creationId xmlns:a16="http://schemas.microsoft.com/office/drawing/2014/main" id="{1207A35A-1527-7C63-FCF1-8B008F83E7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02" y="1204490"/>
                <a:ext cx="6427247" cy="4346575"/>
              </a:xfrm>
              <a:prstGeom prst="rect">
                <a:avLst/>
              </a:prstGeom>
              <a:blipFill>
                <a:blip r:embed="rId4"/>
                <a:stretch>
                  <a:fillRect l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3EC3BC3-7636-63BA-BC32-280779944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8483" y="1925065"/>
            <a:ext cx="4574452" cy="12327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0C418B-CF75-DF90-C964-E96EF32FCF63}"/>
              </a:ext>
            </a:extLst>
          </p:cNvPr>
          <p:cNvSpPr txBox="1"/>
          <p:nvPr/>
        </p:nvSpPr>
        <p:spPr>
          <a:xfrm>
            <a:off x="1022165" y="3054757"/>
            <a:ext cx="31135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err="1"/>
              <a:t>Phys.Rev.C</a:t>
            </a:r>
            <a:r>
              <a:rPr lang="en-US" sz="1000" dirty="0"/>
              <a:t> 71 (2005) 064904 [Moore, </a:t>
            </a:r>
            <a:r>
              <a:rPr lang="en-US" sz="1000" dirty="0" err="1"/>
              <a:t>Teaney</a:t>
            </a:r>
            <a:r>
              <a:rPr lang="en-US" sz="1000" dirty="0"/>
              <a:t>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A4FEB4-2788-7808-FB7A-6F6947BC556D}"/>
              </a:ext>
            </a:extLst>
          </p:cNvPr>
          <p:cNvSpPr txBox="1"/>
          <p:nvPr/>
        </p:nvSpPr>
        <p:spPr>
          <a:xfrm>
            <a:off x="10103645" y="4080476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8609F3-C464-8A63-B787-4C171B7CC7F6}"/>
              </a:ext>
            </a:extLst>
          </p:cNvPr>
          <p:cNvSpPr txBox="1"/>
          <p:nvPr/>
        </p:nvSpPr>
        <p:spPr>
          <a:xfrm>
            <a:off x="10298097" y="1167584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A0332D1-5B75-40A8-4FB7-1314F60408EC}"/>
              </a:ext>
            </a:extLst>
          </p:cNvPr>
          <p:cNvSpPr/>
          <p:nvPr/>
        </p:nvSpPr>
        <p:spPr>
          <a:xfrm>
            <a:off x="7599192" y="3217333"/>
            <a:ext cx="4592808" cy="2923538"/>
          </a:xfrm>
          <a:prstGeom prst="roundRect">
            <a:avLst>
              <a:gd name="adj" fmla="val 26250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3FE873F-F1F9-F602-0B98-3A5E44851B16}"/>
                  </a:ext>
                </a:extLst>
              </p:cNvPr>
              <p:cNvSpPr txBox="1"/>
              <p:nvPr/>
            </p:nvSpPr>
            <p:spPr>
              <a:xfrm>
                <a:off x="1016368" y="5083596"/>
                <a:ext cx="6103398" cy="3796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</a:rPr>
                            <m:t>BMSS</m:t>
                          </m:r>
                        </m:sub>
                      </m:sSub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p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−13/5</m:t>
                          </m:r>
                        </m:sup>
                      </m:sSup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3FE873F-F1F9-F602-0B98-3A5E44851B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368" y="5083596"/>
                <a:ext cx="6103398" cy="379656"/>
              </a:xfrm>
              <a:prstGeom prst="rect">
                <a:avLst/>
              </a:prstGeom>
              <a:blipFill>
                <a:blip r:embed="rId6"/>
                <a:stretch>
                  <a:fillRect b="-145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484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4C187-A9CD-43C1-8C54-8BF02D276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47061D-37F7-5E93-2B66-ED8604F731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08100" y="1549400"/>
                <a:ext cx="9717966" cy="4175125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decreases with time during kinetic evolution, being initially of the order of magnitude of the </a:t>
                </a:r>
                <a:r>
                  <a:rPr lang="en-US" dirty="0" err="1"/>
                  <a:t>glasma</a:t>
                </a:r>
                <a:r>
                  <a:rPr lang="en-US" dirty="0"/>
                  <a:t> value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components depend on coupling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and cutoff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𝑧𝑧</m:t>
                        </m:r>
                      </m:sup>
                    </m:sSup>
                    <m:r>
                      <a:rPr lang="de-AT" b="0" i="1" dirty="0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p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during most of the evolution</a:t>
                </a:r>
              </a:p>
              <a:p>
                <a:endParaRPr lang="en-US" dirty="0"/>
              </a:p>
              <a:p>
                <a:r>
                  <a:rPr lang="en-US" dirty="0"/>
                  <a:t>Different screening approximations provide qualitatively similar results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i="1" dirty="0">
                            <a:latin typeface="Cambria Math" panose="02040503050406030204" pitchFamily="18" charset="0"/>
                          </a:rPr>
                          <m:t>𝑦𝑦</m:t>
                        </m:r>
                      </m:sup>
                    </m:sSup>
                    <m:r>
                      <a:rPr lang="de-AT" b="0" i="1" dirty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dirty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  <m:sup>
                        <m:r>
                          <a:rPr lang="de-AT" b="0" i="1" dirty="0" smtClean="0">
                            <a:latin typeface="Cambria Math" panose="02040503050406030204" pitchFamily="18" charset="0"/>
                          </a:rPr>
                          <m:t>𝑧𝑧</m:t>
                        </m:r>
                      </m:sup>
                    </m:sSup>
                  </m:oMath>
                </a14:m>
                <a:r>
                  <a:rPr lang="en-US" dirty="0"/>
                  <a:t> does not follow the hydrodynamical attractor, but BMSS attractor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Like other observables: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AT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de-AT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, occupancy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This shows limitations of universality of hydro attractor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847061D-37F7-5E93-2B66-ED8604F731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08100" y="1549400"/>
                <a:ext cx="9717966" cy="4175125"/>
              </a:xfrm>
              <a:blipFill>
                <a:blip r:embed="rId2"/>
                <a:stretch>
                  <a:fillRect l="-1506" t="-2774" r="-63" b="-93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10141-3E42-BC3B-65FD-0C072A906DD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98413-126B-A884-D38C-8B5D062AD9A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78614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8F6E1-D635-9615-BCAF-200CB39A9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59B92EB-3D8F-61B8-A498-BEE3B91CC6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Different initial conditions, dependence on jet angle and momentum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Different screening approximations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US" dirty="0"/>
                  <a:t>Relax isotropic screening approximation</a:t>
                </a:r>
              </a:p>
              <a:p>
                <a:endParaRPr lang="en-US" dirty="0"/>
              </a:p>
              <a:p>
                <a:r>
                  <a:rPr lang="en-US" dirty="0"/>
                  <a:t>Experimental signature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from thermalization stages, impact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de-AT" dirty="0"/>
              </a:p>
              <a:p>
                <a:endParaRPr lang="de-AT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59B92EB-3D8F-61B8-A498-BEE3B91CC6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76" t="-277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0AED50-C203-E6EE-2C74-AC7864D7D7D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456531-3100-B0CC-6F8B-79B4CF70326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26739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BE331-D571-3800-A4DD-8A27A2950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Backup </a:t>
            </a:r>
            <a:r>
              <a:rPr lang="de-AT" dirty="0" err="1"/>
              <a:t>slides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8C1B4-90EC-37B9-1B94-38C640D6D6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8DA86-9479-C1F5-687C-EABB2DAAD5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8E27FA-D0D2-056D-D410-5B3F5361CB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28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156305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60A93-0469-2048-E1A1-8399CFFD0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065" y="468438"/>
            <a:ext cx="9289498" cy="493587"/>
          </a:xfrm>
        </p:spPr>
        <p:txBody>
          <a:bodyPr anchor="t">
            <a:normAutofit/>
          </a:bodyPr>
          <a:lstStyle/>
          <a:p>
            <a:r>
              <a:rPr lang="en-US" dirty="0"/>
              <a:t>Over- and underoccupied: Scaled thermal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 Placeholder 2">
                <a:extLst>
                  <a:ext uri="{FF2B5EF4-FFF2-40B4-BE49-F238E27FC236}">
                    <a16:creationId xmlns:a16="http://schemas.microsoft.com/office/drawing/2014/main" id="{0882507C-F4B5-E347-610B-021B40B8796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08100" y="1549400"/>
                <a:ext cx="9288463" cy="4175125"/>
              </a:xfrm>
            </p:spPr>
            <p:txBody>
              <a:bodyPr vert="horz" lIns="0" tIns="0" rIns="0" bIns="0" rtlCol="0" anchor="t">
                <a:normAutofit/>
              </a:bodyPr>
              <a:lstStyle/>
              <a:p>
                <a:pPr marL="269875" indent="-269875"/>
                <a:r>
                  <a:rPr lang="en-US" dirty="0">
                    <a:cs typeface="Arial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  <a:cs typeface="Arial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⊥</m:t>
                        </m:r>
                      </m:sub>
                    </m:sSub>
                    <m: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≪</m:t>
                    </m:r>
                    <m:r>
                      <m:rPr>
                        <m:sty m:val="p"/>
                      </m:rP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T</m:t>
                    </m:r>
                  </m:oMath>
                </a14:m>
                <a:r>
                  <a:rPr lang="en-US" dirty="0">
                    <a:cs typeface="Arial"/>
                  </a:rPr>
                  <a:t>: 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r>
                  <a:rPr lang="en-US" dirty="0">
                    <a:cs typeface="Arial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  <a:cs typeface="Arial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⊥</m:t>
                        </m:r>
                      </m:sub>
                    </m:sSub>
                    <m: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≫</m:t>
                    </m:r>
                    <m:r>
                      <m:rPr>
                        <m:sty m:val="p"/>
                      </m:rP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T</m:t>
                    </m:r>
                  </m:oMath>
                </a14:m>
                <a:r>
                  <a:rPr lang="en-US" dirty="0">
                    <a:cs typeface="Arial"/>
                  </a:rPr>
                  <a:t> and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e-AT" b="0" i="1" smtClean="0"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de-AT" b="0" i="1" smtClean="0">
                                <a:latin typeface="Cambria Math" panose="02040503050406030204" pitchFamily="18" charset="0"/>
                                <a:cs typeface="Arial"/>
                              </a:rPr>
                              <m:t>3</m:t>
                            </m:r>
                          </m:den>
                        </m:f>
                        <m:d>
                          <m:dPr>
                            <m:ctrlPr>
                              <a:rPr lang="de-AT" b="0" i="1" smtClean="0"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</m:ctrlPr>
                              </m:sSubPr>
                              <m:e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  <m:t>𝐶</m:t>
                                </m:r>
                              </m:sub>
                            </m:sSub>
                            <m:r>
                              <a:rPr lang="de-AT" b="0" i="1" smtClean="0">
                                <a:latin typeface="Cambria Math" panose="02040503050406030204" pitchFamily="18" charset="0"/>
                                <a:cs typeface="Arial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AT" b="0" i="1" smtClean="0">
                                        <a:latin typeface="Cambria Math" panose="02040503050406030204" pitchFamily="18" charset="0"/>
                                        <a:cs typeface="Arial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  <a:cs typeface="Arial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de-AT" b="0" i="1" smtClean="0">
                                        <a:latin typeface="Cambria Math" panose="02040503050406030204" pitchFamily="18" charset="0"/>
                                        <a:cs typeface="Arial"/>
                                      </a:rPr>
                                      <m:t>𝑓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de-AT" b="0" i="1" smtClean="0">
                                    <a:latin typeface="Cambria Math" panose="02040503050406030204" pitchFamily="18" charset="0"/>
                                    <a:cs typeface="Arial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rad>
                    <m:r>
                      <a:rPr lang="de-AT">
                        <a:latin typeface="Cambria Math" panose="02040503050406030204" pitchFamily="18" charset="0"/>
                        <a:cs typeface="Arial"/>
                      </a:rPr>
                      <m:t>≪</m:t>
                    </m:r>
                    <m:r>
                      <a:rPr lang="de-AT" b="0" i="0" smtClean="0">
                        <a:latin typeface="Cambria Math" panose="02040503050406030204" pitchFamily="18" charset="0"/>
                        <a:cs typeface="Arial"/>
                      </a:rPr>
                      <m:t>1</m:t>
                    </m:r>
                  </m:oMath>
                </a14:m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</p:txBody>
          </p:sp>
        </mc:Choice>
        <mc:Fallback xmlns="">
          <p:sp>
            <p:nvSpPr>
              <p:cNvPr id="24" name="Text Placeholder 2">
                <a:extLst>
                  <a:ext uri="{FF2B5EF4-FFF2-40B4-BE49-F238E27FC236}">
                    <a16:creationId xmlns:a16="http://schemas.microsoft.com/office/drawing/2014/main" id="{0882507C-F4B5-E347-610B-021B40B879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08100" y="1549400"/>
                <a:ext cx="9288463" cy="4175125"/>
              </a:xfrm>
              <a:blipFill>
                <a:blip r:embed="rId2"/>
                <a:stretch>
                  <a:fillRect l="-1576" t="-277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2ED28-3283-399D-A915-2D42D86F60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61963" y="6385768"/>
            <a:ext cx="10134600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41C90-38E7-0907-9FFE-19BD9B2C861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85488" y="6385768"/>
            <a:ext cx="827086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29</a:t>
            </a:fld>
            <a:endParaRPr lang="de-AT"/>
          </a:p>
        </p:txBody>
      </p:sp>
      <p:pic>
        <p:nvPicPr>
          <p:cNvPr id="5" name="Picture 7" descr="Text&#10;&#10;Description automatically generated">
            <a:extLst>
              <a:ext uri="{FF2B5EF4-FFF2-40B4-BE49-F238E27FC236}">
                <a16:creationId xmlns:a16="http://schemas.microsoft.com/office/drawing/2014/main" id="{4A5D0425-1D18-EBAC-EEC0-DD29DA5B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8712" y="1210594"/>
            <a:ext cx="3863248" cy="9143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DB2FE16A-472A-3811-15E1-99022A19A5DA}"/>
                  </a:ext>
                </a:extLst>
              </p:cNvPr>
              <p:cNvSpPr txBox="1"/>
              <p:nvPr/>
            </p:nvSpPr>
            <p:spPr>
              <a:xfrm>
                <a:off x="1916158" y="2193156"/>
                <a:ext cx="8071312" cy="6320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24 </m:t>
                          </m:r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unc>
                        <m:func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e-AT" b="0" i="0" smtClean="0">
                                          <a:latin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  <m:sup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𝜁</m:t>
                          </m:r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12 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+9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DB2FE16A-472A-3811-15E1-99022A19A5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158" y="2193156"/>
                <a:ext cx="8071312" cy="632033"/>
              </a:xfrm>
              <a:prstGeom prst="rect">
                <a:avLst/>
              </a:prstGeom>
              <a:blipFill>
                <a:blip r:embed="rId4"/>
                <a:stretch>
                  <a:fillRect b="-97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69C53B08-223F-D8D2-CE20-7979A1089FB1}"/>
                  </a:ext>
                </a:extLst>
              </p:cNvPr>
              <p:cNvSpPr txBox="1"/>
              <p:nvPr/>
            </p:nvSpPr>
            <p:spPr>
              <a:xfrm>
                <a:off x="165562" y="3786266"/>
                <a:ext cx="11860876" cy="6320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</a:rPr>
                                <m:t>Ξ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ℐ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e-AT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𝜁</m:t>
                                  </m:r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AT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AT">
                                                  <a:latin typeface="Cambria Math" panose="02040503050406030204" pitchFamily="18" charset="0"/>
                                                </a:rPr>
                                                <m:t>Λ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  <m:sup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sub>
                                            <m:sup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m:rPr>
                                  <m:nor/>
                                </m:rPr>
                                <a:rPr lang="de-AT" dirty="0"/>
                                <m:t> </m:t>
                              </m:r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Ξ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ℐ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e-AT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𝑁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b>
                                    <m:sSub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𝜁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AT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i="1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de-AT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AT">
                                                  <a:latin typeface="Cambria Math" panose="02040503050406030204" pitchFamily="18" charset="0"/>
                                                </a:rPr>
                                                <m:t>Λ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  <m:sup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sub>
                                            <m:sup>
                                              <m:r>
                                                <a:rPr lang="de-AT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m:rPr>
                                  <m:nor/>
                                </m:rPr>
                                <a:rPr lang="de-AT" dirty="0"/>
                                <m:t> </m:t>
                              </m:r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69C53B08-223F-D8D2-CE20-7979A1089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62" y="3786266"/>
                <a:ext cx="11860876" cy="6320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9B410B6E-DA1E-7056-7463-CCA8573C06AF}"/>
                  </a:ext>
                </a:extLst>
              </p:cNvPr>
              <p:cNvSpPr txBox="1"/>
              <p:nvPr/>
            </p:nvSpPr>
            <p:spPr>
              <a:xfrm>
                <a:off x="519544" y="4587959"/>
                <a:ext cx="8645238" cy="7243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ℐ</m:t>
                          </m:r>
                        </m:e>
                        <m:sub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de-AT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lang="de-A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</m:num>
                        <m:den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AT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de-AT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Λ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⊥</m:t>
                                      </m:r>
                                    </m:sub>
                                    <m:sup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</m:t>
                                      </m:r>
                                    </m:sub>
                                    <m:sup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𝜁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e>
                              </m:d>
                            </m:num>
                            <m:den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func>
                                <m:func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AT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1+</m:t>
                                      </m:r>
                                      <m:f>
                                        <m:fPr>
                                          <m:ctrlPr>
                                            <a:rPr lang="de-AT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  <m:sup>
                                              <m: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bSup>
                                            <m:sSubSupPr>
                                              <m:ctrlP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sub>
                                            <m:sup>
                                              <m:r>
                                                <a:rPr lang="de-AT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  <m:r>
                                <a:rPr lang="de-A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de-A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b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sub>
                              </m:sSub>
                              <m:r>
                                <a:rPr lang="de-A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unc>
                                <m:func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AT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func>
                            </m:e>
                          </m:d>
                          <m:r>
                            <a:rPr lang="de-AT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e-AT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AT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func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9B410B6E-DA1E-7056-7463-CCA8573C0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544" y="4587959"/>
                <a:ext cx="8645238" cy="7243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B601C92B-C8EE-3C8E-75B1-27E2D1708C79}"/>
                  </a:ext>
                </a:extLst>
              </p:cNvPr>
              <p:cNvSpPr txBox="1"/>
              <p:nvPr/>
            </p:nvSpPr>
            <p:spPr>
              <a:xfrm>
                <a:off x="692727" y="5532356"/>
                <a:ext cx="9815946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d>
                      <m:d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de-AT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𝜁</m:t>
                    </m:r>
                    <m:d>
                      <m:d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de-AT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AT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de-AT" i="1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d>
                      <m:d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de-AT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de-AT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p>
                        </m:sSup>
                      </m:e>
                    </m:d>
                    <m:r>
                      <a:rPr lang="de-AT" i="1">
                        <a:latin typeface="Cambria Math" panose="02040503050406030204" pitchFamily="18" charset="0"/>
                      </a:rPr>
                      <m:t>𝜁</m:t>
                    </m:r>
                    <m:d>
                      <m:dPr>
                        <m:ctrlPr>
                          <a:rPr lang="de-AT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de-AT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=0.3860438</m:t>
                    </m:r>
                  </m:oMath>
                </a14:m>
                <a:r>
                  <a:rPr lang="de-AT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=0.0112168</m:t>
                    </m:r>
                  </m:oMath>
                </a14:m>
                <a:endParaRPr lang="de-AT" dirty="0"/>
              </a:p>
              <a:p>
                <a:endParaRPr lang="de-AT" dirty="0"/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B601C92B-C8EE-3C8E-75B1-27E2D1708C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27" y="5532356"/>
                <a:ext cx="9815946" cy="553998"/>
              </a:xfrm>
              <a:prstGeom prst="rect">
                <a:avLst/>
              </a:prstGeom>
              <a:blipFill>
                <a:blip r:embed="rId7"/>
                <a:stretch>
                  <a:fillRect l="-1118" t="-14444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feld 16">
            <a:extLst>
              <a:ext uri="{FF2B5EF4-FFF2-40B4-BE49-F238E27FC236}">
                <a16:creationId xmlns:a16="http://schemas.microsoft.com/office/drawing/2014/main" id="{0F2452BF-9FE9-9861-B82D-0C2B954B2ED4}"/>
              </a:ext>
            </a:extLst>
          </p:cNvPr>
          <p:cNvSpPr txBox="1"/>
          <p:nvPr/>
        </p:nvSpPr>
        <p:spPr>
          <a:xfrm>
            <a:off x="367145" y="5943600"/>
            <a:ext cx="75160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Extending</a:t>
            </a:r>
            <a:r>
              <a:rPr lang="de-AT" sz="1100" dirty="0"/>
              <a:t> a </a:t>
            </a:r>
            <a:r>
              <a:rPr lang="de-AT" sz="1100" dirty="0" err="1"/>
              <a:t>calculation</a:t>
            </a:r>
            <a:r>
              <a:rPr lang="de-AT" sz="1100" dirty="0"/>
              <a:t> </a:t>
            </a:r>
            <a:r>
              <a:rPr lang="de-AT" sz="1100" dirty="0" err="1"/>
              <a:t>from</a:t>
            </a:r>
            <a:r>
              <a:rPr lang="de-AT" sz="1100" dirty="0"/>
              <a:t> </a:t>
            </a:r>
            <a:r>
              <a:rPr lang="de-AT" sz="1100" dirty="0" err="1"/>
              <a:t>Phys.Rev.D</a:t>
            </a:r>
            <a:r>
              <a:rPr lang="de-AT" sz="1100" dirty="0"/>
              <a:t> 78 (2008) 125008 [Arnold, Xiao]</a:t>
            </a:r>
          </a:p>
        </p:txBody>
      </p:sp>
    </p:spTree>
    <p:extLst>
      <p:ext uri="{BB962C8B-B14F-4D97-AF65-F5344CB8AC3E}">
        <p14:creationId xmlns:p14="http://schemas.microsoft.com/office/powerpoint/2010/main" val="1203442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52243D-3B04-7F56-694F-CA582EE38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468438"/>
            <a:ext cx="4464050" cy="828675"/>
          </a:xfrm>
        </p:spPr>
        <p:txBody>
          <a:bodyPr anchor="t">
            <a:normAutofit/>
          </a:bodyPr>
          <a:lstStyle/>
          <a:p>
            <a:r>
              <a:rPr lang="de-AT" dirty="0"/>
              <a:t>Jet </a:t>
            </a:r>
            <a:r>
              <a:rPr lang="de-AT" dirty="0" err="1"/>
              <a:t>quenching</a:t>
            </a:r>
            <a:r>
              <a:rPr lang="de-AT" dirty="0"/>
              <a:t> in heavy-</a:t>
            </a:r>
            <a:r>
              <a:rPr lang="de-AT" dirty="0" err="1"/>
              <a:t>ion</a:t>
            </a:r>
            <a:r>
              <a:rPr lang="de-AT" dirty="0"/>
              <a:t> </a:t>
            </a:r>
            <a:r>
              <a:rPr lang="de-AT" dirty="0" err="1"/>
              <a:t>collisions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E0A7805B-4069-4FF9-1E04-E6823C71C5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8101" y="1549400"/>
            <a:ext cx="4464050" cy="4346575"/>
          </a:xfrm>
        </p:spPr>
        <p:txBody>
          <a:bodyPr vert="horz" lIns="0" tIns="0" rIns="0" bIns="0" rtlCol="0" anchor="t">
            <a:noAutofit/>
          </a:bodyPr>
          <a:lstStyle/>
          <a:p>
            <a:pPr marL="269875" indent="-269875"/>
            <a:r>
              <a:rPr lang="en-US" dirty="0">
                <a:cs typeface="Arial"/>
              </a:rPr>
              <a:t>Back-to-back peak is suppressed in </a:t>
            </a:r>
            <a:r>
              <a:rPr lang="en-US" dirty="0" err="1">
                <a:cs typeface="Arial"/>
              </a:rPr>
              <a:t>Au+Au</a:t>
            </a:r>
            <a:endParaRPr lang="en-US" dirty="0">
              <a:cs typeface="Arial"/>
            </a:endParaRP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cs typeface="Arial"/>
              </a:rPr>
              <a:t>Quark-Gluon plasma (QGP) is created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cs typeface="Arial"/>
              </a:rPr>
              <a:t>Different description at different times:</a:t>
            </a:r>
          </a:p>
          <a:p>
            <a:pPr marL="533275" lvl="1" indent="-269875"/>
            <a:r>
              <a:rPr lang="en-US" dirty="0" err="1">
                <a:cs typeface="Arial"/>
              </a:rPr>
              <a:t>Glasma</a:t>
            </a:r>
            <a:r>
              <a:rPr lang="en-US" dirty="0">
                <a:cs typeface="Arial"/>
              </a:rPr>
              <a:t> – kinetic theory –  hydrodynamics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2A627770-E67C-5696-36C9-C2ED46B78FC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-318" r="71"/>
          <a:stretch/>
        </p:blipFill>
        <p:spPr>
          <a:xfrm>
            <a:off x="5852996" y="466725"/>
            <a:ext cx="5856431" cy="5257800"/>
          </a:xfrm>
          <a:noFill/>
        </p:spPr>
      </p:pic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C56CD5CD-A14A-C1DE-F512-79A140B79E5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22935" y="5795962"/>
            <a:ext cx="5292000" cy="100013"/>
          </a:xfrm>
        </p:spPr>
        <p:txBody>
          <a:bodyPr/>
          <a:lstStyle/>
          <a:p>
            <a:r>
              <a:rPr lang="en-US" sz="1100" cap="none" dirty="0">
                <a:ea typeface="+mn-lt"/>
                <a:cs typeface="+mn-lt"/>
              </a:rPr>
              <a:t>Phys.Rev.Lett.91:072304,2003 (STAR Collaboration)</a:t>
            </a:r>
            <a:endParaRPr lang="en-US" sz="1100" cap="non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AF7128-D74D-31C4-1DC7-33B3EB2C00A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61963" y="6385768"/>
            <a:ext cx="10134600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/>
              <a:t>Jet momentum broadening from EKT | 29.07.2022 | Florian Lindenbauer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D0E4D83-D27E-07B2-601D-25B7E24D1C8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85488" y="6385768"/>
            <a:ext cx="827086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3</a:t>
            </a:fld>
            <a:endParaRPr lang="de-AT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523449F-E69E-599D-112E-4AA89EA2785B}"/>
              </a:ext>
            </a:extLst>
          </p:cNvPr>
          <p:cNvSpPr/>
          <p:nvPr/>
        </p:nvSpPr>
        <p:spPr>
          <a:xfrm>
            <a:off x="8714014" y="3570514"/>
            <a:ext cx="2839356" cy="1596571"/>
          </a:xfrm>
          <a:prstGeom prst="ellipse">
            <a:avLst/>
          </a:prstGeom>
          <a:noFill/>
          <a:ln w="57150">
            <a:solidFill>
              <a:schemeClr val="tx2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5AE6E59-1D03-6385-133D-0A3C529D2626}"/>
              </a:ext>
            </a:extLst>
          </p:cNvPr>
          <p:cNvCxnSpPr>
            <a:cxnSpLocks/>
          </p:cNvCxnSpPr>
          <p:nvPr/>
        </p:nvCxnSpPr>
        <p:spPr>
          <a:xfrm>
            <a:off x="5221224" y="1947672"/>
            <a:ext cx="3479635" cy="195440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1">
            <a:extLst>
              <a:ext uri="{FF2B5EF4-FFF2-40B4-BE49-F238E27FC236}">
                <a16:creationId xmlns:a16="http://schemas.microsoft.com/office/drawing/2014/main" id="{9EA40713-6CBF-A441-8149-B149171FE8B0}"/>
              </a:ext>
            </a:extLst>
          </p:cNvPr>
          <p:cNvSpPr txBox="1"/>
          <p:nvPr/>
        </p:nvSpPr>
        <p:spPr>
          <a:xfrm>
            <a:off x="1300597" y="4897699"/>
            <a:ext cx="4795403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i="1" dirty="0" err="1">
                <a:ea typeface="+mn-lt"/>
                <a:cs typeface="+mn-lt"/>
              </a:rPr>
              <a:t>Rev.Mod.Phys</a:t>
            </a:r>
            <a:r>
              <a:rPr lang="en-US" sz="1100" i="1" dirty="0">
                <a:ea typeface="+mn-lt"/>
                <a:cs typeface="+mn-lt"/>
              </a:rPr>
              <a:t>.</a:t>
            </a:r>
            <a:r>
              <a:rPr lang="en-US" sz="1100" dirty="0">
                <a:ea typeface="+mn-lt"/>
                <a:cs typeface="+mn-lt"/>
              </a:rPr>
              <a:t> 93 (2021) 3, 035003 [Berges, Heller, </a:t>
            </a:r>
            <a:r>
              <a:rPr lang="en-US" sz="1100" dirty="0" err="1">
                <a:ea typeface="+mn-lt"/>
                <a:cs typeface="+mn-lt"/>
              </a:rPr>
              <a:t>Mazeliauskas</a:t>
            </a:r>
            <a:r>
              <a:rPr lang="en-US" sz="1100" dirty="0">
                <a:ea typeface="+mn-lt"/>
                <a:cs typeface="+mn-lt"/>
              </a:rPr>
              <a:t>, Venugopalan]</a:t>
            </a:r>
            <a:endParaRPr lang="en-US" sz="11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063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Comparison with isotropic HTL matrix element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27098CD-9CBC-082F-8C6B-534EBF4B40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F645AAC-8498-355D-2C0A-BC31D58834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30</a:t>
            </a:fld>
            <a:endParaRPr lang="de-AT" dirty="0"/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332" y="1239242"/>
            <a:ext cx="5770095" cy="4592525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0666" y="1238240"/>
            <a:ext cx="5772148" cy="4594158"/>
          </a:xfr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192" y="882775"/>
            <a:ext cx="1284601" cy="42437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F2C6D59-04EB-D625-44E8-47B92F132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9808" y="877755"/>
            <a:ext cx="1284601" cy="4243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13F6E1-7ECF-FDA4-8D2A-7F368BA204C4}"/>
              </a:ext>
            </a:extLst>
          </p:cNvPr>
          <p:cNvSpPr txBox="1"/>
          <p:nvPr/>
        </p:nvSpPr>
        <p:spPr>
          <a:xfrm>
            <a:off x="4181382" y="5374081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34C14A-4431-B023-F456-376B3D0441C0}"/>
              </a:ext>
            </a:extLst>
          </p:cNvPr>
          <p:cNvSpPr txBox="1"/>
          <p:nvPr/>
        </p:nvSpPr>
        <p:spPr>
          <a:xfrm>
            <a:off x="10208477" y="5426098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4070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Comparison with isotropic HTL matrix element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27098CD-9CBC-082F-8C6B-534EBF4B40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F645AAC-8498-355D-2C0A-BC31D58834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31</a:t>
            </a:fld>
            <a:endParaRPr lang="de-AT" dirty="0"/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332" y="1239242"/>
            <a:ext cx="5770095" cy="4592524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0667" y="1238240"/>
            <a:ext cx="5772146" cy="4594158"/>
          </a:xfr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AAA1F2C-E0D0-8AB5-CDD9-9A61D1953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9941" y="893174"/>
            <a:ext cx="1284601" cy="45374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B497ECA-AE9E-072A-6397-62EEDE9EA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008" y="893174"/>
            <a:ext cx="1284601" cy="453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69DA1E-AC66-C3A9-7F72-24A7337513C9}"/>
              </a:ext>
            </a:extLst>
          </p:cNvPr>
          <p:cNvSpPr txBox="1"/>
          <p:nvPr/>
        </p:nvSpPr>
        <p:spPr>
          <a:xfrm>
            <a:off x="4351857" y="5426630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93FD5E-B9A7-28B0-2511-96B30AB3C6CC}"/>
              </a:ext>
            </a:extLst>
          </p:cNvPr>
          <p:cNvSpPr txBox="1"/>
          <p:nvPr/>
        </p:nvSpPr>
        <p:spPr>
          <a:xfrm>
            <a:off x="10387359" y="5363053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361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Comparison with isotropic HTL matrix element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27098CD-9CBC-082F-8C6B-534EBF4B40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F645AAC-8498-355D-2C0A-BC31D58834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32</a:t>
            </a:fld>
            <a:endParaRPr lang="de-AT" dirty="0"/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333" y="1239242"/>
            <a:ext cx="5770093" cy="4592524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0667" y="1238240"/>
            <a:ext cx="5772146" cy="4594157"/>
          </a:xfr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AAA1F2C-E0D0-8AB5-CDD9-9A61D1953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9941" y="893174"/>
            <a:ext cx="1284601" cy="453749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B497ECA-AE9E-072A-6397-62EEDE9EAB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008" y="893174"/>
            <a:ext cx="1284601" cy="453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0144D3-7A9C-4B93-E26F-C3B49E2C2900}"/>
              </a:ext>
            </a:extLst>
          </p:cNvPr>
          <p:cNvSpPr txBox="1"/>
          <p:nvPr/>
        </p:nvSpPr>
        <p:spPr>
          <a:xfrm>
            <a:off x="4588156" y="5334295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5D5C62-49B7-EF52-781C-3C3D723DA716}"/>
              </a:ext>
            </a:extLst>
          </p:cNvPr>
          <p:cNvSpPr txBox="1"/>
          <p:nvPr/>
        </p:nvSpPr>
        <p:spPr>
          <a:xfrm>
            <a:off x="10538542" y="5337429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2686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Time evolution – small cutoff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27098CD-9CBC-082F-8C6B-534EBF4B40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F645AAC-8498-355D-2C0A-BC31D58834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33</a:t>
            </a:fld>
            <a:endParaRPr lang="de-AT" dirty="0"/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332" y="1239242"/>
            <a:ext cx="5770096" cy="4592526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0666" y="1238240"/>
            <a:ext cx="5772149" cy="4594160"/>
          </a:xfr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192" y="882775"/>
            <a:ext cx="1284601" cy="42437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BA4E2145-D011-E3C2-6F42-78FB2E1AA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708" y="882775"/>
            <a:ext cx="1284601" cy="453749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8D52FDFD-80C2-8AD5-C946-FF38368C70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5666" y="2937160"/>
            <a:ext cx="681127" cy="50681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3449F45A-7180-742E-CE28-1C07ABABE1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0099" y="4289667"/>
            <a:ext cx="632308" cy="4947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6EA3829-DC58-A7C8-EA35-C8A9D0A743C0}"/>
              </a:ext>
            </a:extLst>
          </p:cNvPr>
          <p:cNvSpPr txBox="1"/>
          <p:nvPr/>
        </p:nvSpPr>
        <p:spPr>
          <a:xfrm>
            <a:off x="4367991" y="5306169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46B1A2-4B85-5667-CCEC-FE2B96AA63E3}"/>
              </a:ext>
            </a:extLst>
          </p:cNvPr>
          <p:cNvSpPr txBox="1"/>
          <p:nvPr/>
        </p:nvSpPr>
        <p:spPr>
          <a:xfrm>
            <a:off x="10285309" y="5334296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53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DEA5-C970-97CC-4835-D74001A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Time evolution – large cutoff</a:t>
            </a:r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27098CD-9CBC-082F-8C6B-534EBF4B408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F645AAC-8498-355D-2C0A-BC31D588349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C90D18-0DD9-4719-5AA9-C25E39DA9BE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9ADA85-F169-CF0C-670E-358BB98350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34</a:t>
            </a:fld>
            <a:endParaRPr lang="de-AT" dirty="0"/>
          </a:p>
        </p:txBody>
      </p:sp>
      <p:pic>
        <p:nvPicPr>
          <p:cNvPr id="22" name="Inhaltsplatzhalter 21">
            <a:extLst>
              <a:ext uri="{FF2B5EF4-FFF2-40B4-BE49-F238E27FC236}">
                <a16:creationId xmlns:a16="http://schemas.microsoft.com/office/drawing/2014/main" id="{9EB36F4F-9A68-9421-3ADE-D10549B579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332" y="1239242"/>
            <a:ext cx="5770096" cy="4592525"/>
          </a:xfrm>
        </p:spPr>
      </p:pic>
      <p:pic>
        <p:nvPicPr>
          <p:cNvPr id="24" name="Inhaltsplatzhalter 23">
            <a:extLst>
              <a:ext uri="{FF2B5EF4-FFF2-40B4-BE49-F238E27FC236}">
                <a16:creationId xmlns:a16="http://schemas.microsoft.com/office/drawing/2014/main" id="{242F0475-B842-BCA3-B306-AA7B35080CF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90666" y="1238240"/>
            <a:ext cx="5772149" cy="4594159"/>
          </a:xfr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E5D13B37-287E-D1B9-4890-8B6C4A5CC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2192" y="882775"/>
            <a:ext cx="1284601" cy="424377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BA4E2145-D011-E3C2-6F42-78FB2E1AA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708" y="882775"/>
            <a:ext cx="1284601" cy="453749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8D52FDFD-80C2-8AD5-C946-FF38368C70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5666" y="3588035"/>
            <a:ext cx="681127" cy="50681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3449F45A-7180-742E-CE28-1C07ABABE1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9155" y="4520486"/>
            <a:ext cx="632308" cy="49472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832294-84EF-EF93-6A14-51CAC58CE7EB}"/>
              </a:ext>
            </a:extLst>
          </p:cNvPr>
          <p:cNvSpPr txBox="1"/>
          <p:nvPr/>
        </p:nvSpPr>
        <p:spPr>
          <a:xfrm>
            <a:off x="4296793" y="5374081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C0A569-DE67-B188-3FCC-DF505DC4DE79}"/>
              </a:ext>
            </a:extLst>
          </p:cNvPr>
          <p:cNvSpPr txBox="1"/>
          <p:nvPr/>
        </p:nvSpPr>
        <p:spPr>
          <a:xfrm>
            <a:off x="10449424" y="5310190"/>
            <a:ext cx="1713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099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68A5E8CC-7D38-C667-09E0-FC475C051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00" y="468438"/>
            <a:ext cx="10404474" cy="828675"/>
          </a:xfrm>
        </p:spPr>
        <p:txBody>
          <a:bodyPr/>
          <a:lstStyle/>
          <a:p>
            <a:r>
              <a:rPr lang="en-US" dirty="0">
                <a:cs typeface="Arial"/>
              </a:rPr>
              <a:t>Jet quenching parameter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Placeholder 2">
                <a:extLst>
                  <a:ext uri="{FF2B5EF4-FFF2-40B4-BE49-F238E27FC236}">
                    <a16:creationId xmlns:a16="http://schemas.microsoft.com/office/drawing/2014/main" id="{4DDE6EE6-F06B-2EB1-29E1-F7DFF8111075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849169" y="1298286"/>
                <a:ext cx="4464050" cy="4346575"/>
              </a:xfrm>
            </p:spPr>
            <p:txBody>
              <a:bodyPr vert="horz" lIns="0" tIns="0" rIns="0" bIns="0" rtlCol="0" anchor="t">
                <a:noAutofit/>
              </a:bodyPr>
              <a:lstStyle/>
              <a:p>
                <a:pPr marL="269875" indent="-269875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>
                    <a:cs typeface="Arial"/>
                  </a:rPr>
                  <a:t> is defined via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cs typeface="Arial"/>
                  </a:rPr>
                  <a:t>Quantifies momentum broadening</a:t>
                </a:r>
              </a:p>
              <a:p>
                <a:pPr marL="269875" indent="-269875"/>
                <a:r>
                  <a:rPr lang="en-US" dirty="0">
                    <a:cs typeface="Arial"/>
                  </a:rPr>
                  <a:t>Can be written in terms of the elastic scattering rate </a:t>
                </a:r>
                <a:r>
                  <a:rPr lang="en-US" dirty="0">
                    <a:ea typeface="+mn-lt"/>
                    <a:cs typeface="+mn-lt"/>
                  </a:rPr>
                  <a:t>Г</a:t>
                </a:r>
                <a:r>
                  <a:rPr lang="en-US" dirty="0">
                    <a:cs typeface="Arial"/>
                  </a:rPr>
                  <a:t> </a:t>
                </a:r>
              </a:p>
            </p:txBody>
          </p:sp>
        </mc:Choice>
        <mc:Fallback xmlns="">
          <p:sp>
            <p:nvSpPr>
              <p:cNvPr id="15" name="Text Placeholder 2">
                <a:extLst>
                  <a:ext uri="{FF2B5EF4-FFF2-40B4-BE49-F238E27FC236}">
                    <a16:creationId xmlns:a16="http://schemas.microsoft.com/office/drawing/2014/main" id="{4DDE6EE6-F06B-2EB1-29E1-F7DFF81110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849169" y="1298286"/>
                <a:ext cx="4464050" cy="4346575"/>
              </a:xfrm>
              <a:blipFill>
                <a:blip r:embed="rId2"/>
                <a:stretch>
                  <a:fillRect l="-3138" t="-26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A9B5900E-0148-E0EC-5833-906B455205B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22935" y="5141912"/>
            <a:ext cx="5282708" cy="350915"/>
          </a:xfrm>
        </p:spPr>
        <p:txBody>
          <a:bodyPr/>
          <a:lstStyle/>
          <a:p>
            <a:r>
              <a:rPr lang="en-US" sz="1100" i="1" cap="none" dirty="0" err="1">
                <a:ea typeface="+mn-lt"/>
                <a:cs typeface="+mn-lt"/>
              </a:rPr>
              <a:t>Phys.Lett.B</a:t>
            </a:r>
            <a:r>
              <a:rPr lang="en-US" sz="1100" cap="none" dirty="0">
                <a:ea typeface="+mn-lt"/>
                <a:cs typeface="+mn-lt"/>
              </a:rPr>
              <a:t> 810 (2020) 135810 [</a:t>
            </a:r>
            <a:r>
              <a:rPr lang="en-US" sz="1100" cap="none" dirty="0" err="1">
                <a:ea typeface="+mn-lt"/>
                <a:cs typeface="+mn-lt"/>
              </a:rPr>
              <a:t>Ipp</a:t>
            </a:r>
            <a:r>
              <a:rPr lang="en-US" sz="1100" cap="none" dirty="0">
                <a:ea typeface="+mn-lt"/>
                <a:cs typeface="+mn-lt"/>
              </a:rPr>
              <a:t>, Müller, Schuh], adapted</a:t>
            </a:r>
            <a:endParaRPr lang="en-US" sz="1100" cap="none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D87E06-5514-8FE7-CE33-CDE13DC7341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61963" y="6385768"/>
            <a:ext cx="10134600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AT" dirty="0"/>
              <a:t>Jet momentum broadening from EKT | 29.07.2022 | Florian Lindenbauer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94CE3-88CC-7AC1-FD3B-DCC3ECBC65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0885488" y="6385768"/>
            <a:ext cx="827086" cy="288000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18F7AD7-DC47-44A0-A9D7-F1C17BFD6F09}" type="slidenum">
              <a:rPr lang="de-AT" smtClean="0"/>
              <a:pPr>
                <a:spcAft>
                  <a:spcPts val="600"/>
                </a:spcAft>
              </a:pPr>
              <a:t>4</a:t>
            </a:fld>
            <a:endParaRPr lang="de-AT"/>
          </a:p>
        </p:txBody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37A604D2-0D4A-9F59-1847-F6C4F46AD94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1497" r="-322" b="263"/>
          <a:stretch/>
        </p:blipFill>
        <p:spPr>
          <a:xfrm>
            <a:off x="5892912" y="1532082"/>
            <a:ext cx="6134798" cy="3518146"/>
          </a:xfrm>
        </p:spPr>
      </p:pic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103EFB79-D1F7-BB58-8683-EFA94C290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8468" y="1625466"/>
            <a:ext cx="2743200" cy="992023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F1EE1A48-FE6A-4D60-6936-EB78810E24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807" t="9171" r="2375" b="47368"/>
          <a:stretch/>
        </p:blipFill>
        <p:spPr>
          <a:xfrm>
            <a:off x="3851211" y="3771045"/>
            <a:ext cx="355784" cy="359111"/>
          </a:xfrm>
          <a:prstGeom prst="rect">
            <a:avLst/>
          </a:prstGeom>
        </p:spPr>
      </p:pic>
      <p:pic>
        <p:nvPicPr>
          <p:cNvPr id="12" name="Picture 13" descr="Text&#10;&#10;Description automatically generated">
            <a:extLst>
              <a:ext uri="{FF2B5EF4-FFF2-40B4-BE49-F238E27FC236}">
                <a16:creationId xmlns:a16="http://schemas.microsoft.com/office/drawing/2014/main" id="{D4138415-0243-4A0A-3550-16AC7C351E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8469" y="5568797"/>
            <a:ext cx="1678132" cy="348378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DACBA57-3645-309A-F94E-F54ACAE35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9877" y="4457588"/>
            <a:ext cx="4518313" cy="86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08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4706D-BE65-AF51-99CD-0B27A3444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Estimates of the jet quenching parameter</a:t>
            </a:r>
          </a:p>
        </p:txBody>
      </p:sp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C295C84A-D666-8E22-1A48-A461B7C5CC7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8" b="-2850"/>
          <a:stretch/>
        </p:blipFill>
        <p:spPr>
          <a:xfrm>
            <a:off x="6419850" y="1083987"/>
            <a:ext cx="5292725" cy="4541561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6E0EC55-0AFB-A263-E37D-265B570740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19850" y="5575541"/>
            <a:ext cx="5292000" cy="100013"/>
          </a:xfrm>
        </p:spPr>
        <p:txBody>
          <a:bodyPr/>
          <a:lstStyle/>
          <a:p>
            <a:r>
              <a:rPr lang="de-AT" sz="1100" cap="none" dirty="0"/>
              <a:t> </a:t>
            </a:r>
            <a:r>
              <a:rPr lang="de-AT" sz="1100" cap="none" dirty="0" err="1"/>
              <a:t>Phys.Rev.C</a:t>
            </a:r>
            <a:r>
              <a:rPr lang="de-AT" sz="1100" cap="none" dirty="0"/>
              <a:t> 104 (2021) 2, 024905 [JETSCAPE </a:t>
            </a:r>
            <a:r>
              <a:rPr lang="de-AT" sz="1100" cap="none" dirty="0" err="1"/>
              <a:t>Collaboration</a:t>
            </a:r>
            <a:r>
              <a:rPr lang="de-AT" sz="1100" cap="none" dirty="0"/>
              <a:t>]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763231-E48E-30DA-6C16-9FEF08F5C02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8DBBDF-9055-92C7-A5D2-1608FC24C6F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5</a:t>
            </a:fld>
            <a:endParaRPr lang="de-A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platzhalter 2">
                <a:extLst>
                  <a:ext uri="{FF2B5EF4-FFF2-40B4-BE49-F238E27FC236}">
                    <a16:creationId xmlns:a16="http://schemas.microsoft.com/office/drawing/2014/main" id="{7E1086B2-8D86-EE40-7D8B-F35C32E1CB25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684107" y="1427486"/>
                <a:ext cx="5088044" cy="4346575"/>
              </a:xfrm>
            </p:spPr>
            <p:txBody>
              <a:bodyPr/>
              <a:lstStyle/>
              <a:p>
                <a:r>
                  <a:rPr lang="en-US" dirty="0"/>
                  <a:t>Mostly evaluated at later stages (hydrodynamics) or in thermal equilibrium</a:t>
                </a:r>
              </a:p>
              <a:p>
                <a:endParaRPr lang="en-US" dirty="0"/>
              </a:p>
              <a:p>
                <a:r>
                  <a:rPr lang="en-US" dirty="0"/>
                  <a:t>Also discussed for anisotropic systems</a:t>
                </a:r>
              </a:p>
              <a:p>
                <a:pPr marL="263400" lvl="1" indent="0">
                  <a:buNone/>
                </a:pPr>
                <a:r>
                  <a:rPr lang="de-AT" sz="1100" i="1" dirty="0" err="1"/>
                  <a:t>Phys.Rev.D</a:t>
                </a:r>
                <a:r>
                  <a:rPr lang="de-AT" sz="1100" dirty="0"/>
                  <a:t> 71 (2005) 125008 [</a:t>
                </a:r>
                <a:r>
                  <a:rPr lang="de-AT" sz="1100" dirty="0" err="1"/>
                  <a:t>Romatschke</a:t>
                </a:r>
                <a:r>
                  <a:rPr lang="de-AT" sz="1100" dirty="0"/>
                  <a:t>, Strickland]</a:t>
                </a:r>
                <a:endParaRPr lang="de-AT" sz="1100" i="1" dirty="0"/>
              </a:p>
              <a:p>
                <a:pPr marL="263400" lvl="1" indent="0">
                  <a:buNone/>
                </a:pPr>
                <a:r>
                  <a:rPr lang="de-AT" sz="1100" i="1" dirty="0" err="1"/>
                  <a:t>Phys.Rev.C</a:t>
                </a:r>
                <a:r>
                  <a:rPr lang="de-AT" sz="1100" dirty="0"/>
                  <a:t> 78 (2008) 024909</a:t>
                </a:r>
                <a:r>
                  <a:rPr lang="en-US" sz="1100" dirty="0">
                    <a:ea typeface="+mn-lt"/>
                    <a:cs typeface="+mn-lt"/>
                  </a:rPr>
                  <a:t> [Dumitru, Nara, </a:t>
                </a:r>
                <a:r>
                  <a:rPr lang="en-US" sz="1100" dirty="0" err="1">
                    <a:ea typeface="+mn-lt"/>
                    <a:cs typeface="+mn-lt"/>
                  </a:rPr>
                  <a:t>Schenke</a:t>
                </a:r>
                <a:r>
                  <a:rPr lang="en-US" sz="1100" dirty="0">
                    <a:ea typeface="+mn-lt"/>
                    <a:cs typeface="+mn-lt"/>
                  </a:rPr>
                  <a:t>, Strickland]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Recently also considered in </a:t>
                </a:r>
                <a:r>
                  <a:rPr lang="en-US" dirty="0" err="1"/>
                  <a:t>glasma</a:t>
                </a:r>
                <a:endParaRPr lang="en-US" dirty="0"/>
              </a:p>
              <a:p>
                <a:pPr marL="263400" lvl="1" indent="0">
                  <a:buNone/>
                </a:pPr>
                <a:r>
                  <a:rPr lang="en-US" sz="1100" i="1" dirty="0" err="1">
                    <a:ea typeface="+mn-lt"/>
                    <a:cs typeface="+mn-lt"/>
                  </a:rPr>
                  <a:t>Phys.Lett.B</a:t>
                </a:r>
                <a:r>
                  <a:rPr lang="en-US" sz="1100" dirty="0">
                    <a:ea typeface="+mn-lt"/>
                    <a:cs typeface="+mn-lt"/>
                  </a:rPr>
                  <a:t> 810 (2020) 135810 [</a:t>
                </a:r>
                <a:r>
                  <a:rPr lang="en-US" sz="1100" dirty="0" err="1">
                    <a:ea typeface="+mn-lt"/>
                    <a:cs typeface="+mn-lt"/>
                  </a:rPr>
                  <a:t>Ipp</a:t>
                </a:r>
                <a:r>
                  <a:rPr lang="en-US" sz="1100" dirty="0">
                    <a:ea typeface="+mn-lt"/>
                    <a:cs typeface="+mn-lt"/>
                  </a:rPr>
                  <a:t>, Müller, Schuh]</a:t>
                </a:r>
              </a:p>
              <a:p>
                <a:pPr marL="263400" lvl="1" indent="0">
                  <a:buNone/>
                </a:pPr>
                <a:r>
                  <a:rPr lang="en-US" sz="1100" dirty="0" err="1">
                    <a:ea typeface="+mn-lt"/>
                    <a:cs typeface="+mn-lt"/>
                  </a:rPr>
                  <a:t>arXiv</a:t>
                </a:r>
                <a:r>
                  <a:rPr lang="en-US" sz="1100" dirty="0">
                    <a:ea typeface="+mn-lt"/>
                    <a:cs typeface="+mn-lt"/>
                  </a:rPr>
                  <a:t> 2202.00357 [Carrington, </a:t>
                </a:r>
                <a:r>
                  <a:rPr lang="en-US" sz="1100" dirty="0" err="1">
                    <a:ea typeface="+mn-lt"/>
                    <a:cs typeface="+mn-lt"/>
                  </a:rPr>
                  <a:t>Czajka</a:t>
                </a:r>
                <a:r>
                  <a:rPr lang="en-US" sz="1100" dirty="0">
                    <a:ea typeface="+mn-lt"/>
                    <a:cs typeface="+mn-lt"/>
                  </a:rPr>
                  <a:t>, </a:t>
                </a:r>
                <a:r>
                  <a:rPr lang="en-US" sz="1100" dirty="0" err="1">
                    <a:ea typeface="+mn-lt"/>
                    <a:cs typeface="+mn-lt"/>
                  </a:rPr>
                  <a:t>Mrowczynski</a:t>
                </a:r>
                <a:r>
                  <a:rPr lang="en-US" sz="1100" dirty="0">
                    <a:ea typeface="+mn-lt"/>
                    <a:cs typeface="+mn-lt"/>
                  </a:rPr>
                  <a:t>]</a:t>
                </a:r>
                <a:endParaRPr lang="en-US" sz="1100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Want to consider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during thermalization </a:t>
                </a:r>
              </a:p>
              <a:p>
                <a:pPr marL="261937" lvl="1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between </a:t>
                </a:r>
                <a:r>
                  <a:rPr lang="en-US" dirty="0" err="1"/>
                  <a:t>glasma</a:t>
                </a:r>
                <a:r>
                  <a:rPr lang="en-US" dirty="0"/>
                  <a:t> and hydro</a:t>
                </a:r>
              </a:p>
            </p:txBody>
          </p:sp>
        </mc:Choice>
        <mc:Fallback>
          <p:sp>
            <p:nvSpPr>
              <p:cNvPr id="11" name="Textplatzhalter 2">
                <a:extLst>
                  <a:ext uri="{FF2B5EF4-FFF2-40B4-BE49-F238E27FC236}">
                    <a16:creationId xmlns:a16="http://schemas.microsoft.com/office/drawing/2014/main" id="{7E1086B2-8D86-EE40-7D8B-F35C32E1CB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684107" y="1427486"/>
                <a:ext cx="5088044" cy="4346575"/>
              </a:xfrm>
              <a:blipFill>
                <a:blip r:embed="rId3"/>
                <a:stretch>
                  <a:fillRect l="-2754" t="-2665" r="-3114" b="-967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2140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4706D-BE65-AF51-99CD-0B27A3444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Estimates of the jet quenching parameter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409A2FF0-B32D-0B92-9498-97CB362A1E1B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684107" y="1427486"/>
                <a:ext cx="5088044" cy="4346575"/>
              </a:xfrm>
            </p:spPr>
            <p:txBody>
              <a:bodyPr/>
              <a:lstStyle/>
              <a:p>
                <a:r>
                  <a:rPr lang="en-US" dirty="0"/>
                  <a:t>Mostly evaluated at later stages (hydrodynamics) or in thermal equilibrium</a:t>
                </a:r>
              </a:p>
              <a:p>
                <a:endParaRPr lang="en-US" dirty="0"/>
              </a:p>
              <a:p>
                <a:r>
                  <a:rPr lang="en-US" dirty="0"/>
                  <a:t>Also discussed for anisotropic systems</a:t>
                </a:r>
              </a:p>
              <a:p>
                <a:pPr marL="263400" lvl="1" indent="0">
                  <a:buNone/>
                </a:pPr>
                <a:r>
                  <a:rPr lang="de-AT" sz="1100" i="1" dirty="0" err="1"/>
                  <a:t>Phys.Rev.D</a:t>
                </a:r>
                <a:r>
                  <a:rPr lang="de-AT" sz="1100" dirty="0"/>
                  <a:t> 71 (2005) 125008 [</a:t>
                </a:r>
                <a:r>
                  <a:rPr lang="de-AT" sz="1100" dirty="0" err="1"/>
                  <a:t>Romatschke</a:t>
                </a:r>
                <a:r>
                  <a:rPr lang="de-AT" sz="1100" dirty="0"/>
                  <a:t>, Strickland]</a:t>
                </a:r>
                <a:endParaRPr lang="de-AT" sz="1100" i="1" dirty="0"/>
              </a:p>
              <a:p>
                <a:pPr marL="263400" lvl="1" indent="0">
                  <a:buNone/>
                </a:pPr>
                <a:r>
                  <a:rPr lang="de-AT" sz="1100" i="1" dirty="0" err="1"/>
                  <a:t>Phys.Rev.C</a:t>
                </a:r>
                <a:r>
                  <a:rPr lang="de-AT" sz="1100" dirty="0"/>
                  <a:t> 78 (2008) 024909</a:t>
                </a:r>
                <a:r>
                  <a:rPr lang="en-US" sz="1100" dirty="0">
                    <a:ea typeface="+mn-lt"/>
                    <a:cs typeface="+mn-lt"/>
                  </a:rPr>
                  <a:t> [Dumitru, Nara, </a:t>
                </a:r>
                <a:r>
                  <a:rPr lang="en-US" sz="1100" dirty="0" err="1">
                    <a:ea typeface="+mn-lt"/>
                    <a:cs typeface="+mn-lt"/>
                  </a:rPr>
                  <a:t>Schenke</a:t>
                </a:r>
                <a:r>
                  <a:rPr lang="en-US" sz="1100" dirty="0">
                    <a:ea typeface="+mn-lt"/>
                    <a:cs typeface="+mn-lt"/>
                  </a:rPr>
                  <a:t>, Strickland]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Recently also considered in </a:t>
                </a:r>
                <a:r>
                  <a:rPr lang="en-US" dirty="0" err="1"/>
                  <a:t>glasma</a:t>
                </a:r>
                <a:endParaRPr lang="en-US" dirty="0"/>
              </a:p>
              <a:p>
                <a:pPr marL="263400" lvl="1" indent="0">
                  <a:buNone/>
                </a:pPr>
                <a:r>
                  <a:rPr lang="en-US" sz="1100" i="1" dirty="0" err="1">
                    <a:ea typeface="+mn-lt"/>
                    <a:cs typeface="+mn-lt"/>
                  </a:rPr>
                  <a:t>Phys.Lett.B</a:t>
                </a:r>
                <a:r>
                  <a:rPr lang="en-US" sz="1100" dirty="0">
                    <a:ea typeface="+mn-lt"/>
                    <a:cs typeface="+mn-lt"/>
                  </a:rPr>
                  <a:t> 810 (2020) 135810 [</a:t>
                </a:r>
                <a:r>
                  <a:rPr lang="en-US" sz="1100" dirty="0" err="1">
                    <a:ea typeface="+mn-lt"/>
                    <a:cs typeface="+mn-lt"/>
                  </a:rPr>
                  <a:t>Ipp</a:t>
                </a:r>
                <a:r>
                  <a:rPr lang="en-US" sz="1100" dirty="0">
                    <a:ea typeface="+mn-lt"/>
                    <a:cs typeface="+mn-lt"/>
                  </a:rPr>
                  <a:t>, Müller, Schuh]</a:t>
                </a:r>
              </a:p>
              <a:p>
                <a:pPr marL="263400" lvl="1" indent="0">
                  <a:buNone/>
                </a:pPr>
                <a:r>
                  <a:rPr lang="en-US" sz="1100" dirty="0" err="1">
                    <a:ea typeface="+mn-lt"/>
                    <a:cs typeface="+mn-lt"/>
                  </a:rPr>
                  <a:t>arXiv</a:t>
                </a:r>
                <a:r>
                  <a:rPr lang="en-US" sz="1100" dirty="0">
                    <a:ea typeface="+mn-lt"/>
                    <a:cs typeface="+mn-lt"/>
                  </a:rPr>
                  <a:t> 2202.00357 [Carrington, </a:t>
                </a:r>
                <a:r>
                  <a:rPr lang="en-US" sz="1100" dirty="0" err="1">
                    <a:ea typeface="+mn-lt"/>
                    <a:cs typeface="+mn-lt"/>
                  </a:rPr>
                  <a:t>Czajka</a:t>
                </a:r>
                <a:r>
                  <a:rPr lang="en-US" sz="1100" dirty="0">
                    <a:ea typeface="+mn-lt"/>
                    <a:cs typeface="+mn-lt"/>
                  </a:rPr>
                  <a:t>, </a:t>
                </a:r>
                <a:r>
                  <a:rPr lang="en-US" sz="1100" dirty="0" err="1">
                    <a:ea typeface="+mn-lt"/>
                    <a:cs typeface="+mn-lt"/>
                  </a:rPr>
                  <a:t>Mrowczynski</a:t>
                </a:r>
                <a:r>
                  <a:rPr lang="en-US" sz="1100" dirty="0">
                    <a:ea typeface="+mn-lt"/>
                    <a:cs typeface="+mn-lt"/>
                  </a:rPr>
                  <a:t>]</a:t>
                </a:r>
                <a:endParaRPr lang="en-US" sz="1100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Want to consider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during thermalization </a:t>
                </a:r>
              </a:p>
              <a:p>
                <a:pPr marL="261937" lvl="1" indent="0">
                  <a:buNone/>
                </a:pP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between </a:t>
                </a:r>
                <a:r>
                  <a:rPr lang="en-US" dirty="0" err="1"/>
                  <a:t>glasma</a:t>
                </a:r>
                <a:r>
                  <a:rPr lang="en-US" dirty="0"/>
                  <a:t> and hydro</a:t>
                </a:r>
              </a:p>
            </p:txBody>
          </p:sp>
        </mc:Choice>
        <mc:Fallback>
          <p:sp>
            <p:nvSpPr>
              <p:cNvPr id="3" name="Textplatzhalter 2">
                <a:extLst>
                  <a:ext uri="{FF2B5EF4-FFF2-40B4-BE49-F238E27FC236}">
                    <a16:creationId xmlns:a16="http://schemas.microsoft.com/office/drawing/2014/main" id="{409A2FF0-B32D-0B92-9498-97CB362A1E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684107" y="1427486"/>
                <a:ext cx="5088044" cy="4346575"/>
              </a:xfrm>
              <a:blipFill>
                <a:blip r:embed="rId2"/>
                <a:stretch>
                  <a:fillRect l="-2754" t="-2665" r="-3114" b="-967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C295C84A-D666-8E22-1A48-A461B7C5CC7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" r="1588"/>
          <a:stretch/>
        </p:blipFill>
        <p:spPr>
          <a:xfrm>
            <a:off x="5921406" y="1841743"/>
            <a:ext cx="5184560" cy="3378691"/>
          </a:xfrm>
        </p:spPr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6E0EC55-0AFB-A263-E37D-265B5707401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419850" y="5575541"/>
            <a:ext cx="5292000" cy="134686"/>
          </a:xfrm>
        </p:spPr>
        <p:txBody>
          <a:bodyPr/>
          <a:lstStyle/>
          <a:p>
            <a:pPr marL="0" indent="0">
              <a:buNone/>
            </a:pPr>
            <a:r>
              <a:rPr lang="en-US" sz="1100" cap="none" dirty="0" err="1">
                <a:ea typeface="+mn-lt"/>
                <a:cs typeface="+mn-lt"/>
              </a:rPr>
              <a:t>arXiv</a:t>
            </a:r>
            <a:r>
              <a:rPr lang="en-US" sz="1100" cap="none" dirty="0">
                <a:ea typeface="+mn-lt"/>
                <a:cs typeface="+mn-lt"/>
              </a:rPr>
              <a:t> 2112.06812 [Carrington, </a:t>
            </a:r>
            <a:r>
              <a:rPr lang="en-US" sz="1100" cap="none" dirty="0" err="1">
                <a:ea typeface="+mn-lt"/>
                <a:cs typeface="+mn-lt"/>
              </a:rPr>
              <a:t>Czajka</a:t>
            </a:r>
            <a:r>
              <a:rPr lang="en-US" sz="1100" cap="none" dirty="0">
                <a:ea typeface="+mn-lt"/>
                <a:cs typeface="+mn-lt"/>
              </a:rPr>
              <a:t>, </a:t>
            </a:r>
            <a:r>
              <a:rPr lang="en-US" sz="1100" cap="none" dirty="0" err="1">
                <a:ea typeface="+mn-lt"/>
                <a:cs typeface="+mn-lt"/>
              </a:rPr>
              <a:t>Mrowczynski</a:t>
            </a:r>
            <a:r>
              <a:rPr lang="en-US" sz="1100" cap="none" dirty="0">
                <a:ea typeface="+mn-lt"/>
                <a:cs typeface="+mn-lt"/>
              </a:rPr>
              <a:t>]</a:t>
            </a:r>
            <a:endParaRPr lang="en-US" sz="1100" cap="non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D763231-E48E-30DA-6C16-9FEF08F5C02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8DBBDF-9055-92C7-A5D2-1608FC24C6F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50E5449-FCCD-490C-3615-85B1A9B91169}"/>
              </a:ext>
            </a:extLst>
          </p:cNvPr>
          <p:cNvSpPr/>
          <p:nvPr/>
        </p:nvSpPr>
        <p:spPr>
          <a:xfrm>
            <a:off x="6356412" y="2263806"/>
            <a:ext cx="559293" cy="2956628"/>
          </a:xfrm>
          <a:prstGeom prst="rect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69E21C2-BD31-5DD2-2019-50B98F1C6B0C}"/>
              </a:ext>
            </a:extLst>
          </p:cNvPr>
          <p:cNvCxnSpPr>
            <a:cxnSpLocks/>
          </p:cNvCxnSpPr>
          <p:nvPr/>
        </p:nvCxnSpPr>
        <p:spPr>
          <a:xfrm flipV="1">
            <a:off x="4382347" y="4465468"/>
            <a:ext cx="1894166" cy="965046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5CDA5D61-18D9-6D88-A13A-420EFBF9AEDF}"/>
              </a:ext>
            </a:extLst>
          </p:cNvPr>
          <p:cNvSpPr txBox="1"/>
          <p:nvPr/>
        </p:nvSpPr>
        <p:spPr>
          <a:xfrm>
            <a:off x="6677286" y="1412181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Schematic</a:t>
            </a:r>
            <a:r>
              <a:rPr lang="de-AT" dirty="0"/>
              <a:t> </a:t>
            </a:r>
            <a:r>
              <a:rPr lang="de-AT" dirty="0" err="1"/>
              <a:t>overview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q </a:t>
            </a:r>
            <a:r>
              <a:rPr lang="de-AT" dirty="0" err="1"/>
              <a:t>evolution</a:t>
            </a:r>
            <a:endParaRPr lang="de-AT" dirty="0"/>
          </a:p>
        </p:txBody>
      </p:sp>
      <p:pic>
        <p:nvPicPr>
          <p:cNvPr id="14" name="Picture 2" descr="Text&#10;&#10;Description automatically generated">
            <a:extLst>
              <a:ext uri="{FF2B5EF4-FFF2-40B4-BE49-F238E27FC236}">
                <a16:creationId xmlns:a16="http://schemas.microsoft.com/office/drawing/2014/main" id="{2986AF75-5BE0-A1C8-947B-82008C9C55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71" t="32504" r="84227" b="25841"/>
          <a:stretch/>
        </p:blipFill>
        <p:spPr>
          <a:xfrm>
            <a:off x="9065850" y="1401641"/>
            <a:ext cx="225001" cy="41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0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7E6DD-1788-C6B3-5BC3-4204C6B6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Effective kinetic theory description of the QGP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F83CEE-E1D3-9E38-3E9C-FF707AF43C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vert="horz" lIns="0" tIns="0" rIns="0" bIns="0" rtlCol="0" anchor="t">
                <a:noAutofit/>
              </a:bodyPr>
              <a:lstStyle/>
              <a:p>
                <a:pPr marL="269875" indent="-269875"/>
                <a:r>
                  <a:rPr lang="en-US" dirty="0">
                    <a:cs typeface="Arial"/>
                  </a:rPr>
                  <a:t>Quasi-particles with distribution function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𝑓</m:t>
                    </m:r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(</m:t>
                    </m:r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𝑡</m:t>
                    </m:r>
                    <m:r>
                      <a:rPr lang="de-AT" b="0" i="1" smtClean="0">
                        <a:latin typeface="Cambria Math" panose="02040503050406030204" pitchFamily="18" charset="0"/>
                        <a:cs typeface="Arial"/>
                      </a:rPr>
                      <m:t>, </m:t>
                    </m:r>
                    <m:acc>
                      <m:accPr>
                        <m:chr m:val="⃗"/>
                        <m:ctrlP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acc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  <a:cs typeface="Arial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/>
                  <a:t>)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cs typeface="Arial"/>
                  </a:rPr>
                  <a:t>Time evolution described by Boltzmann equation at LO</a:t>
                </a: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endParaRPr lang="en-US" dirty="0">
                  <a:cs typeface="Arial"/>
                </a:endParaRPr>
              </a:p>
              <a:p>
                <a:pPr marL="269875" indent="-269875"/>
                <a:r>
                  <a:rPr lang="en-US" dirty="0">
                    <a:cs typeface="Arial"/>
                  </a:rPr>
                  <a:t>Solved numerically using Monte Carlo techniques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F83CEE-E1D3-9E38-3E9C-FF707AF43C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76" t="-3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0563BB-DC1D-2476-2C13-5B9B02DE05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5205" y="2965143"/>
            <a:ext cx="2999340" cy="140008"/>
          </a:xfrm>
        </p:spPr>
        <p:txBody>
          <a:bodyPr/>
          <a:lstStyle/>
          <a:p>
            <a:r>
              <a:rPr lang="en-US" sz="1100" cap="none" dirty="0">
                <a:ea typeface="+mn-lt"/>
                <a:cs typeface="+mn-lt"/>
              </a:rPr>
              <a:t>JHEP01(2003)030 [Arnold, Moore, </a:t>
            </a:r>
            <a:r>
              <a:rPr lang="en-US" sz="1100" cap="none" dirty="0" err="1">
                <a:ea typeface="+mn-lt"/>
                <a:cs typeface="+mn-lt"/>
              </a:rPr>
              <a:t>Yaffe</a:t>
            </a:r>
            <a:r>
              <a:rPr lang="en-US" sz="1100" cap="none" dirty="0">
                <a:ea typeface="+mn-lt"/>
                <a:cs typeface="+mn-lt"/>
              </a:rPr>
              <a:t>]</a:t>
            </a:r>
            <a:endParaRPr lang="en-US" sz="1100" cap="non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02150-FACB-4857-9157-08BC5577F64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0D5C8-A5B8-E2C7-D478-20EF649875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7</a:t>
            </a:fld>
            <a:endParaRPr lang="de-AT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86A8F03-2662-C05B-04D5-A786089DAC17}"/>
              </a:ext>
            </a:extLst>
          </p:cNvPr>
          <p:cNvGrpSpPr/>
          <p:nvPr/>
        </p:nvGrpSpPr>
        <p:grpSpPr>
          <a:xfrm>
            <a:off x="2966605" y="2744867"/>
            <a:ext cx="4570268" cy="1573876"/>
            <a:chOff x="2897332" y="2251299"/>
            <a:chExt cx="4570268" cy="1573876"/>
          </a:xfrm>
        </p:grpSpPr>
        <p:pic>
          <p:nvPicPr>
            <p:cNvPr id="7" name="Picture 7" descr="A picture containing text, clock&#10;&#10;Description automatically generated">
              <a:extLst>
                <a:ext uri="{FF2B5EF4-FFF2-40B4-BE49-F238E27FC236}">
                  <a16:creationId xmlns:a16="http://schemas.microsoft.com/office/drawing/2014/main" id="{CAE33291-73A5-734F-78F6-920B73330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7332" y="2251299"/>
              <a:ext cx="4570268" cy="866038"/>
            </a:xfrm>
            <a:prstGeom prst="rect">
              <a:avLst/>
            </a:prstGeom>
          </p:spPr>
        </p:pic>
        <p:sp>
          <p:nvSpPr>
            <p:cNvPr id="8" name="Left Brace 7">
              <a:extLst>
                <a:ext uri="{FF2B5EF4-FFF2-40B4-BE49-F238E27FC236}">
                  <a16:creationId xmlns:a16="http://schemas.microsoft.com/office/drawing/2014/main" id="{B7E58AFD-5F42-0C8E-109F-17F59D7F54BF}"/>
                </a:ext>
              </a:extLst>
            </p:cNvPr>
            <p:cNvSpPr/>
            <p:nvPr/>
          </p:nvSpPr>
          <p:spPr>
            <a:xfrm rot="-5400000">
              <a:off x="5758503" y="1794163"/>
              <a:ext cx="363679" cy="2961407"/>
            </a:xfrm>
            <a:prstGeom prst="leftBrac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1229E5-04CC-AC1F-9129-CFEE937326C6}"/>
                </a:ext>
              </a:extLst>
            </p:cNvPr>
            <p:cNvSpPr txBox="1"/>
            <p:nvPr/>
          </p:nvSpPr>
          <p:spPr>
            <a:xfrm>
              <a:off x="5222298" y="3455843"/>
              <a:ext cx="1686790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cs typeface="Arial"/>
                </a:rPr>
                <a:t>Collision term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C9CEFFE-F8DE-C0F5-0A1B-1E09F287D643}"/>
              </a:ext>
            </a:extLst>
          </p:cNvPr>
          <p:cNvSpPr txBox="1"/>
          <p:nvPr/>
        </p:nvSpPr>
        <p:spPr>
          <a:xfrm>
            <a:off x="7987355" y="3105150"/>
            <a:ext cx="329738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 err="1"/>
              <a:t>Int.J.Mod.Phys.E</a:t>
            </a:r>
            <a:r>
              <a:rPr lang="en-US" sz="1100" dirty="0"/>
              <a:t> 16 (2007) 2555-2594 [Arnold]​</a:t>
            </a:r>
            <a:endParaRPr lang="en-US" sz="1100" dirty="0">
              <a:cs typeface="Arial"/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2DB997D-6453-4B04-E9CF-D8C0335D54FC}"/>
              </a:ext>
            </a:extLst>
          </p:cNvPr>
          <p:cNvSpPr txBox="1">
            <a:spLocks/>
          </p:cNvSpPr>
          <p:nvPr/>
        </p:nvSpPr>
        <p:spPr bwMode="gray">
          <a:xfrm>
            <a:off x="1383139" y="5123469"/>
            <a:ext cx="9288463" cy="19148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None/>
              <a:defRPr sz="800" b="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3400" indent="-27146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486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9375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cap="none" dirty="0">
                <a:ea typeface="+mn-lt"/>
                <a:cs typeface="+mn-lt"/>
              </a:rPr>
              <a:t> </a:t>
            </a:r>
            <a:r>
              <a:rPr lang="en-US" sz="1100" cap="none" dirty="0" err="1">
                <a:ea typeface="+mn-lt"/>
                <a:cs typeface="+mn-lt"/>
              </a:rPr>
              <a:t>Phys.Rev.Lett</a:t>
            </a:r>
            <a:r>
              <a:rPr lang="en-US" sz="1100" cap="none" dirty="0">
                <a:ea typeface="+mn-lt"/>
                <a:cs typeface="+mn-lt"/>
              </a:rPr>
              <a:t>. 115 (2015) 18, 182301 [</a:t>
            </a:r>
            <a:r>
              <a:rPr lang="en-US" sz="1100" cap="none" dirty="0" err="1">
                <a:ea typeface="+mn-lt"/>
                <a:cs typeface="+mn-lt"/>
              </a:rPr>
              <a:t>Kurkela</a:t>
            </a:r>
            <a:r>
              <a:rPr lang="en-US" sz="1100" cap="none" dirty="0">
                <a:ea typeface="+mn-lt"/>
                <a:cs typeface="+mn-lt"/>
              </a:rPr>
              <a:t>, Zhu]</a:t>
            </a:r>
            <a:endParaRPr lang="en-US" sz="1100" cap="none" dirty="0"/>
          </a:p>
        </p:txBody>
      </p:sp>
    </p:spTree>
    <p:extLst>
      <p:ext uri="{BB962C8B-B14F-4D97-AF65-F5344CB8AC3E}">
        <p14:creationId xmlns:p14="http://schemas.microsoft.com/office/powerpoint/2010/main" val="1532708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926AB-4A68-D8F5-0587-4A38190E7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Jet quenching parameter in kinetic theory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0DB06-52D4-8532-71AE-DE05109FE2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69875" indent="-269875"/>
            <a:r>
              <a:rPr lang="en-US" dirty="0">
                <a:cs typeface="Arial"/>
              </a:rPr>
              <a:t>Provided we know f(k), :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endParaRPr lang="en-US" dirty="0"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3DCBC37-8091-A8FE-805D-B274D21A7E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B4A51-D9E7-D758-8946-58129DC1222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6DC30-DEE4-F8E8-91D1-D525C04B220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8</a:t>
            </a:fld>
            <a:endParaRPr lang="de-AT" dirty="0"/>
          </a:p>
        </p:txBody>
      </p:sp>
      <p:pic>
        <p:nvPicPr>
          <p:cNvPr id="11" name="Picture 11" descr="A Feynman diagram showing 2-particle scattering via a t-channel">
            <a:extLst>
              <a:ext uri="{FF2B5EF4-FFF2-40B4-BE49-F238E27FC236}">
                <a16:creationId xmlns:a16="http://schemas.microsoft.com/office/drawing/2014/main" id="{4080055D-2B95-FE0B-7B9B-30446088855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t="557" b="557"/>
          <a:stretch/>
        </p:blipFill>
        <p:spPr>
          <a:xfrm>
            <a:off x="6670963" y="1930400"/>
            <a:ext cx="5239952" cy="2280534"/>
          </a:xfrm>
        </p:spPr>
      </p:pic>
      <p:pic>
        <p:nvPicPr>
          <p:cNvPr id="12" name="Picture 12" descr="Text&#10;&#10;Description automatically generated">
            <a:extLst>
              <a:ext uri="{FF2B5EF4-FFF2-40B4-BE49-F238E27FC236}">
                <a16:creationId xmlns:a16="http://schemas.microsoft.com/office/drawing/2014/main" id="{3351FFCB-6B45-0B69-A5D2-E3BCFB59D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855" y="2329799"/>
            <a:ext cx="5912427" cy="830264"/>
          </a:xfrm>
          <a:prstGeom prst="rect">
            <a:avLst/>
          </a:prstGeom>
        </p:spPr>
      </p:pic>
      <p:pic>
        <p:nvPicPr>
          <p:cNvPr id="13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6D2D23E6-34CB-71EF-678F-1D5DEC4EE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5767" y="1475509"/>
            <a:ext cx="567171" cy="43468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C8E90E-0837-951B-B600-96E2FA0A6537}"/>
              </a:ext>
            </a:extLst>
          </p:cNvPr>
          <p:cNvSpPr txBox="1"/>
          <p:nvPr/>
        </p:nvSpPr>
        <p:spPr>
          <a:xfrm>
            <a:off x="7837343" y="4252480"/>
            <a:ext cx="3124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Matrix element with </a:t>
            </a:r>
            <a:r>
              <a:rPr lang="en-US" dirty="0">
                <a:solidFill>
                  <a:schemeClr val="accent1"/>
                </a:solidFill>
              </a:rPr>
              <a:t>medium corrections (self-energy)</a:t>
            </a:r>
            <a:endParaRPr lang="en-US" dirty="0">
              <a:solidFill>
                <a:schemeClr val="accent1"/>
              </a:solidFill>
              <a:cs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614D56-F2A3-12F0-4379-74B4CB75F876}"/>
              </a:ext>
            </a:extLst>
          </p:cNvPr>
          <p:cNvSpPr txBox="1"/>
          <p:nvPr/>
        </p:nvSpPr>
        <p:spPr>
          <a:xfrm>
            <a:off x="4165889" y="3126796"/>
            <a:ext cx="343592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Ingoing/outgoing state factors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65F2584-B2AA-7FB1-AAC9-FDDB9C8C5A83}"/>
                  </a:ext>
                </a:extLst>
              </p:cNvPr>
              <p:cNvSpPr txBox="1"/>
              <p:nvPr/>
            </p:nvSpPr>
            <p:spPr>
              <a:xfrm>
                <a:off x="1448377" y="3353458"/>
                <a:ext cx="2163040" cy="1498744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Appropriate phase-space measure</a:t>
                </a:r>
              </a:p>
              <a:p>
                <a:endParaRPr lang="en-US" dirty="0"/>
              </a:p>
              <a:p>
                <a:r>
                  <a:rPr lang="en-US" dirty="0"/>
                  <a:t>With momentum cutoff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AT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65F2584-B2AA-7FB1-AAC9-FDDB9C8C5A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377" y="3353458"/>
                <a:ext cx="2163040" cy="1498744"/>
              </a:xfrm>
              <a:prstGeom prst="rect">
                <a:avLst/>
              </a:prstGeom>
              <a:blipFill>
                <a:blip r:embed="rId5"/>
                <a:stretch>
                  <a:fillRect l="-2542" t="-2033" r="-847" b="-406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Left Brace 24">
            <a:extLst>
              <a:ext uri="{FF2B5EF4-FFF2-40B4-BE49-F238E27FC236}">
                <a16:creationId xmlns:a16="http://schemas.microsoft.com/office/drawing/2014/main" id="{FF16F03A-E70E-B31E-8040-B67035CD2909}"/>
              </a:ext>
            </a:extLst>
          </p:cNvPr>
          <p:cNvSpPr/>
          <p:nvPr/>
        </p:nvSpPr>
        <p:spPr>
          <a:xfrm rot="-5400000">
            <a:off x="2390116" y="2408957"/>
            <a:ext cx="147204" cy="1645226"/>
          </a:xfrm>
          <a:prstGeom prst="lef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6D437FFA-0B14-801E-5D6D-841A0136AEA5}"/>
              </a:ext>
            </a:extLst>
          </p:cNvPr>
          <p:cNvSpPr/>
          <p:nvPr/>
        </p:nvSpPr>
        <p:spPr>
          <a:xfrm rot="-5400000">
            <a:off x="5316888" y="2071252"/>
            <a:ext cx="147204" cy="1887680"/>
          </a:xfrm>
          <a:prstGeom prst="leftBrac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C06C23A7-585D-EDB4-163E-97ED46920C86}"/>
              </a:ext>
            </a:extLst>
          </p:cNvPr>
          <p:cNvSpPr/>
          <p:nvPr/>
        </p:nvSpPr>
        <p:spPr>
          <a:xfrm rot="-5400000">
            <a:off x="4005037" y="2846242"/>
            <a:ext cx="155863" cy="398317"/>
          </a:xfrm>
          <a:prstGeom prst="leftBrac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3B2244-35C8-6881-2FAA-D0B7979418CC}"/>
              </a:ext>
            </a:extLst>
          </p:cNvPr>
          <p:cNvCxnSpPr>
            <a:cxnSpLocks/>
          </p:cNvCxnSpPr>
          <p:nvPr/>
        </p:nvCxnSpPr>
        <p:spPr>
          <a:xfrm flipH="1">
            <a:off x="4068040" y="3196936"/>
            <a:ext cx="3463" cy="1252103"/>
          </a:xfrm>
          <a:prstGeom prst="straightConnector1">
            <a:avLst/>
          </a:prstGeom>
          <a:ln w="28575">
            <a:solidFill>
              <a:schemeClr val="accent2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F2606B-D610-4902-C0B9-9FCCB5922A9A}"/>
              </a:ext>
            </a:extLst>
          </p:cNvPr>
          <p:cNvCxnSpPr>
            <a:cxnSpLocks/>
          </p:cNvCxnSpPr>
          <p:nvPr/>
        </p:nvCxnSpPr>
        <p:spPr>
          <a:xfrm>
            <a:off x="4080161" y="4435184"/>
            <a:ext cx="2724151" cy="1385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475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189AF-94B2-A477-139C-892205364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Screening in the matrix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1E98C-962F-63DF-661E-70A2129D76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8101" y="1292340"/>
            <a:ext cx="4464050" cy="4603635"/>
          </a:xfrm>
          <a:ln>
            <a:noFill/>
          </a:ln>
        </p:spPr>
        <p:txBody>
          <a:bodyPr vert="horz" lIns="0" tIns="0" rIns="0" bIns="0" rtlCol="0" anchor="t">
            <a:noAutofit/>
          </a:bodyPr>
          <a:lstStyle/>
          <a:p>
            <a:pPr marL="269875" indent="-269875"/>
            <a:r>
              <a:rPr lang="en-US" dirty="0">
                <a:cs typeface="Arial"/>
              </a:rPr>
              <a:t>Scattering matrix element includes </a:t>
            </a:r>
            <a:r>
              <a:rPr lang="en-US" dirty="0">
                <a:solidFill>
                  <a:schemeClr val="accent1"/>
                </a:solidFill>
                <a:cs typeface="Arial"/>
              </a:rPr>
              <a:t>in-medium propagator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cs typeface="Arial"/>
              </a:rPr>
              <a:t>Receives </a:t>
            </a:r>
            <a:r>
              <a:rPr lang="en-US" dirty="0">
                <a:solidFill>
                  <a:schemeClr val="accent1"/>
                </a:solidFill>
                <a:cs typeface="Arial"/>
              </a:rPr>
              <a:t>self-energy corrections</a:t>
            </a:r>
            <a:endParaRPr lang="en-US">
              <a:solidFill>
                <a:schemeClr val="accent1"/>
              </a:solidFill>
            </a:endParaRPr>
          </a:p>
          <a:p>
            <a:pPr marL="269875" indent="-269875"/>
            <a:endParaRPr lang="en-US" dirty="0">
              <a:ea typeface="+mn-lt"/>
              <a:cs typeface="+mn-lt"/>
            </a:endParaRPr>
          </a:p>
          <a:p>
            <a:pPr marL="269875" indent="-269875"/>
            <a:r>
              <a:rPr lang="en-US" dirty="0">
                <a:ea typeface="+mn-lt"/>
                <a:cs typeface="+mn-lt"/>
              </a:rPr>
              <a:t>Anisotropic Hard thermal loop (HTL) self-energy     Unstable modes</a:t>
            </a:r>
          </a:p>
          <a:p>
            <a:pPr marL="269875" indent="-269875"/>
            <a:endParaRPr lang="en-US" dirty="0">
              <a:cs typeface="Arial"/>
            </a:endParaRPr>
          </a:p>
          <a:p>
            <a:pPr marL="269875" indent="-269875"/>
            <a:r>
              <a:rPr lang="en-US" dirty="0">
                <a:solidFill>
                  <a:schemeClr val="accent1"/>
                </a:solidFill>
                <a:cs typeface="Arial"/>
              </a:rPr>
              <a:t>Approximation:</a:t>
            </a:r>
            <a:r>
              <a:rPr lang="en-US" dirty="0">
                <a:cs typeface="Arial"/>
              </a:rPr>
              <a:t> Use </a:t>
            </a:r>
            <a:r>
              <a:rPr lang="en-US" dirty="0">
                <a:solidFill>
                  <a:schemeClr val="accent1"/>
                </a:solidFill>
                <a:cs typeface="Arial"/>
              </a:rPr>
              <a:t>isotropic </a:t>
            </a:r>
            <a:r>
              <a:rPr lang="en-US" dirty="0">
                <a:cs typeface="Arial"/>
              </a:rPr>
              <a:t>HTL matrix element</a:t>
            </a:r>
          </a:p>
        </p:txBody>
      </p:sp>
      <p:pic>
        <p:nvPicPr>
          <p:cNvPr id="8" name="Picture 8" descr="A picture containing opener&#10;&#10;Description automatically generated">
            <a:extLst>
              <a:ext uri="{FF2B5EF4-FFF2-40B4-BE49-F238E27FC236}">
                <a16:creationId xmlns:a16="http://schemas.microsoft.com/office/drawing/2014/main" id="{4E39870B-331D-A433-3962-1889D839BEF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/>
          <a:srcRect l="115" r="-7126"/>
          <a:stretch/>
        </p:blipFill>
        <p:spPr>
          <a:xfrm>
            <a:off x="6070982" y="1990074"/>
            <a:ext cx="5987642" cy="2462463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349BEF-F98F-A474-AAB7-A0115BA9FBA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63C95-7758-8A83-FCC9-ACBAD6C97E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AT"/>
              <a:t>Jet momentum broadening from EKT | 29.07.2022 | Florian Lindenbauer</a:t>
            </a:r>
            <a:endParaRPr lang="de-AT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530F03-1D1A-02B2-764D-B1B6131B797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8F7AD7-DC47-44A0-A9D7-F1C17BFD6F09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96BDB9-9F96-1CBF-5A8C-B6A059B48173}"/>
              </a:ext>
            </a:extLst>
          </p:cNvPr>
          <p:cNvSpPr/>
          <p:nvPr/>
        </p:nvSpPr>
        <p:spPr>
          <a:xfrm>
            <a:off x="7970704" y="2916716"/>
            <a:ext cx="1992215" cy="1211855"/>
          </a:xfrm>
          <a:prstGeom prst="ellipse">
            <a:avLst/>
          </a:prstGeom>
          <a:noFill/>
          <a:ln w="57150">
            <a:solidFill>
              <a:schemeClr val="accent1"/>
            </a:solidFill>
            <a:prstDash val="sysDot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08B4ADA-1A42-A7A9-DB45-E9D52BB8FF49}"/>
              </a:ext>
            </a:extLst>
          </p:cNvPr>
          <p:cNvCxnSpPr/>
          <p:nvPr/>
        </p:nvCxnSpPr>
        <p:spPr>
          <a:xfrm>
            <a:off x="3798639" y="3536987"/>
            <a:ext cx="290110" cy="550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4948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  <p:tag name="LANG_DEF" val="3079"/>
  <p:tag name="LANG_NAME" val="German Austria"/>
  <p:tag name="MASTCOUNT" val="1"/>
  <p:tag name="DES1LAYOUTCOUNT" val="33"/>
  <p:tag name="LINGO_COUNT" val="2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TU Wien">
  <a:themeElements>
    <a:clrScheme name="TU Wien">
      <a:dk1>
        <a:srgbClr val="000000"/>
      </a:dk1>
      <a:lt1>
        <a:srgbClr val="FFFFFF"/>
      </a:lt1>
      <a:dk2>
        <a:srgbClr val="006699"/>
      </a:dk2>
      <a:lt2>
        <a:srgbClr val="DFF2FD"/>
      </a:lt2>
      <a:accent1>
        <a:srgbClr val="006699"/>
      </a:accent1>
      <a:accent2>
        <a:srgbClr val="72ADD5"/>
      </a:accent2>
      <a:accent3>
        <a:srgbClr val="A6D5EC"/>
      </a:accent3>
      <a:accent4>
        <a:srgbClr val="DFF2FD"/>
      </a:accent4>
      <a:accent5>
        <a:srgbClr val="646363"/>
      </a:accent5>
      <a:accent6>
        <a:srgbClr val="5485AB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ile Körper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Blau 1">
      <a:srgbClr val="5485AB"/>
    </a:custClr>
    <a:custClr name="Blau 2">
      <a:srgbClr val="72ADD5"/>
    </a:custClr>
    <a:custClr name="Blau 3">
      <a:srgbClr val="A6D5EC"/>
    </a:custClr>
    <a:custClr name="Blau 4">
      <a:srgbClr val="DFF2FD"/>
    </a:custClr>
    <a:custClr name="Grün 1">
      <a:srgbClr val="007E71"/>
    </a:custClr>
    <a:custClr name="Grün 2">
      <a:srgbClr val="6AAAA5"/>
    </a:custClr>
    <a:custClr name="Grün 3">
      <a:srgbClr val="A2C6C2"/>
    </a:custClr>
    <a:custClr name="Grün 4">
      <a:srgbClr val="E9F1F0"/>
    </a:custClr>
    <a:custClr name="Magenta 1">
      <a:srgbClr val="BA4682"/>
    </a:custClr>
    <a:custClr name="Magenta 2">
      <a:srgbClr val="CD81A8"/>
    </a:custClr>
    <a:custClr name="Magenta 3">
      <a:srgbClr val="DFAFCA"/>
    </a:custClr>
    <a:custClr name="Magenta 4">
      <a:srgbClr val="F5E5EF"/>
    </a:custClr>
    <a:custClr name="Orange 1">
      <a:srgbClr val="E18922"/>
    </a:custClr>
    <a:custClr name="Orange 2">
      <a:srgbClr val="EEB473"/>
    </a:custClr>
    <a:custClr name="Orange 3">
      <a:srgbClr val="F5D0A8"/>
    </a:custClr>
    <a:custClr name="Orange 4">
      <a:srgbClr val="FDEFE1"/>
    </a:custClr>
    <a:custClr name="Grau 1">
      <a:srgbClr val="646363"/>
    </a:custClr>
    <a:custClr name="Grau 2">
      <a:srgbClr val="9D9D9C"/>
    </a:custClr>
    <a:custClr name="Grau 3">
      <a:srgbClr val="D0D0D0"/>
    </a:custClr>
    <a:custClr name="Grau 4">
      <a:srgbClr val="EDEDED"/>
    </a:custClr>
  </a:custClrLst>
  <a:extLst>
    <a:ext uri="{05A4C25C-085E-4340-85A3-A5531E510DB2}">
      <thm15:themeFamily xmlns:thm15="http://schemas.microsoft.com/office/thememl/2012/main" name="TUW_Musterpraesentation.potx" id="{2E710E09-D0C1-444E-9EE2-99D6F66FD162}" vid="{BCCD5661-7924-46E1-AD3D-9AC2BD2CC4A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1949</Words>
  <Application>Microsoft Office PowerPoint</Application>
  <PresentationFormat>Breitbild</PresentationFormat>
  <Paragraphs>395</Paragraphs>
  <Slides>34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9" baseType="lpstr">
      <vt:lpstr>Cambria Math</vt:lpstr>
      <vt:lpstr>Arial</vt:lpstr>
      <vt:lpstr>Courier New</vt:lpstr>
      <vt:lpstr>Wingdings</vt:lpstr>
      <vt:lpstr>TU Wien</vt:lpstr>
      <vt:lpstr>Jet momentum broadening from effective kinetic theory  </vt:lpstr>
      <vt:lpstr>Contents</vt:lpstr>
      <vt:lpstr>Jet quenching in heavy-ion collisions</vt:lpstr>
      <vt:lpstr>Jet quenching parameter</vt:lpstr>
      <vt:lpstr>Estimates of the jet quenching parameter</vt:lpstr>
      <vt:lpstr>Estimates of the jet quenching parameter</vt:lpstr>
      <vt:lpstr>Effective kinetic theory description of the QGP</vt:lpstr>
      <vt:lpstr>Jet quenching parameter in kinetic theory</vt:lpstr>
      <vt:lpstr>Screening in the matrix element</vt:lpstr>
      <vt:lpstr>Screening in the matrix element II</vt:lpstr>
      <vt:lpstr>Over- and underoccupied systems: Scaled thermal distribution</vt:lpstr>
      <vt:lpstr>Physical meaning of the momentum cutoff </vt:lpstr>
      <vt:lpstr>Over- and underoccupied: Scaled thermal distribution </vt:lpstr>
      <vt:lpstr>Thermalization in heavy-ion collisions</vt:lpstr>
      <vt:lpstr>Time evolution – small cutoff</vt:lpstr>
      <vt:lpstr>Time evolution – large cutoff</vt:lpstr>
      <vt:lpstr>Temperature evolution</vt:lpstr>
      <vt:lpstr>Comparison with the glasma</vt:lpstr>
      <vt:lpstr>Comparison with the glasma</vt:lpstr>
      <vt:lpstr>Individual components</vt:lpstr>
      <vt:lpstr>Comparison with isotropic HTL matrix element</vt:lpstr>
      <vt:lpstr>Approach to attractor</vt:lpstr>
      <vt:lpstr>Approach to attractor</vt:lpstr>
      <vt:lpstr>Approach to attractor</vt:lpstr>
      <vt:lpstr>Approach to attractor for heavy-quark diffusion</vt:lpstr>
      <vt:lpstr>Conclusion</vt:lpstr>
      <vt:lpstr>Future directions</vt:lpstr>
      <vt:lpstr>Backup slides</vt:lpstr>
      <vt:lpstr>Over- and underoccupied: Scaled thermal distribution</vt:lpstr>
      <vt:lpstr>Comparison with isotropic HTL matrix element</vt:lpstr>
      <vt:lpstr>Comparison with isotropic HTL matrix element</vt:lpstr>
      <vt:lpstr>Comparison with isotropic HTL matrix element</vt:lpstr>
      <vt:lpstr>Time evolution – small cutoff</vt:lpstr>
      <vt:lpstr>Time evolution – large cutoff</vt:lpstr>
    </vt:vector>
  </TitlesOfParts>
  <Company>Technische Universität Wien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XQCD 2022 Lindenbauer</dc:title>
  <dc:creator/>
  <cp:lastModifiedBy>Lindenbauer, Florian</cp:lastModifiedBy>
  <cp:revision>781</cp:revision>
  <dcterms:created xsi:type="dcterms:W3CDTF">2021-04-14T21:49:56Z</dcterms:created>
  <dcterms:modified xsi:type="dcterms:W3CDTF">2022-07-26T20:36:04Z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0x01010047F7283A7873274F8E189EC753F03E5A</vt:lpwstr>
  </property>
</Properties>
</file>