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handoutMasterIdLst>
    <p:handoutMasterId r:id="rId28"/>
  </p:handoutMasterIdLst>
  <p:sldIdLst>
    <p:sldId id="256" r:id="rId3"/>
    <p:sldId id="266" r:id="rId4"/>
    <p:sldId id="322" r:id="rId5"/>
    <p:sldId id="274" r:id="rId6"/>
    <p:sldId id="323" r:id="rId7"/>
    <p:sldId id="324" r:id="rId8"/>
    <p:sldId id="276" r:id="rId9"/>
    <p:sldId id="277" r:id="rId10"/>
    <p:sldId id="285" r:id="rId11"/>
    <p:sldId id="280" r:id="rId12"/>
    <p:sldId id="281" r:id="rId13"/>
    <p:sldId id="329" r:id="rId14"/>
    <p:sldId id="282" r:id="rId15"/>
    <p:sldId id="325" r:id="rId16"/>
    <p:sldId id="286" r:id="rId17"/>
    <p:sldId id="326" r:id="rId18"/>
    <p:sldId id="327" r:id="rId19"/>
    <p:sldId id="328" r:id="rId20"/>
    <p:sldId id="331" r:id="rId21"/>
    <p:sldId id="310" r:id="rId22"/>
    <p:sldId id="330" r:id="rId23"/>
    <p:sldId id="332" r:id="rId24"/>
    <p:sldId id="311" r:id="rId25"/>
    <p:sldId id="278" r:id="rId26"/>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00"/>
    <a:srgbClr val="B2B2B2"/>
    <a:srgbClr val="202020"/>
    <a:srgbClr val="323232"/>
    <a:srgbClr val="CC3300"/>
    <a:srgbClr val="CC0000"/>
    <a:srgbClr val="FF3300"/>
    <a:srgbClr val="FF8D4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60"/>
        <p:guide pos="3942"/>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handoutMaster" Target="handoutMasters/handoutMaster1.xml"/><Relationship Id="rId27" Type="http://schemas.openxmlformats.org/officeDocument/2006/relationships/notesMaster" Target="notesMasters/notesMaster1.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sym typeface="+mn-ea"/>
              </a:rPr>
              <a:t>Click to edit Master title style</a:t>
            </a:r>
            <a:endParaRPr lang="zh-CN" altLang="en-US" dirty="0">
              <a:sym typeface="+mn-ea"/>
            </a:endParaRPr>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Click to edit Master subtitle style</a:t>
            </a:r>
            <a:endParaRPr lang="zh-CN" altLang="en-US" dirty="0"/>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sym typeface="+mn-ea"/>
              </a:rPr>
              <a:t>Click to edit Master text styles</a:t>
            </a:r>
            <a:endParaRPr lang="zh-CN" altLang="en-US" dirty="0">
              <a:sym typeface="+mn-ea"/>
            </a:endParaRPr>
          </a:p>
          <a:p>
            <a:pPr lvl="1"/>
            <a:r>
              <a:rPr lang="zh-CN" altLang="en-US" dirty="0"/>
              <a:t>Second level</a:t>
            </a:r>
            <a:endParaRPr lang="zh-CN" altLang="en-US" dirty="0"/>
          </a:p>
          <a:p>
            <a:pPr lvl="2"/>
            <a:r>
              <a:rPr lang="zh-CN" altLang="en-US" dirty="0"/>
              <a:t>Third level</a:t>
            </a:r>
            <a:endParaRPr lang="zh-CN" altLang="en-US" dirty="0"/>
          </a:p>
          <a:p>
            <a:pPr lvl="3"/>
            <a:r>
              <a:rPr lang="zh-CN" altLang="en-US" dirty="0"/>
              <a:t>Fourth level</a:t>
            </a:r>
            <a:endParaRPr lang="zh-CN" altLang="en-US" dirty="0"/>
          </a:p>
          <a:p>
            <a:pPr lvl="4"/>
            <a:r>
              <a:rPr lang="zh-CN" altLang="en-US" dirty="0"/>
              <a:t>Fifth level</a:t>
            </a:r>
            <a:endParaRPr lang="zh-CN" altLang="en-US" dirty="0"/>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Click to edit Master title style</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sym typeface="+mn-ea"/>
              </a:rPr>
              <a:t>Click to edit Master text styles</a:t>
            </a:r>
            <a:endParaRPr lang="zh-CN" altLang="en-US" dirty="0">
              <a:sym typeface="+mn-ea"/>
            </a:endParaRPr>
          </a:p>
          <a:p>
            <a:pPr lvl="1"/>
            <a:r>
              <a:rPr lang="zh-CN" altLang="en-US" dirty="0"/>
              <a:t>Second level</a:t>
            </a:r>
            <a:endParaRPr lang="zh-CN" altLang="en-US" dirty="0"/>
          </a:p>
          <a:p>
            <a:pPr lvl="2"/>
            <a:r>
              <a:rPr lang="zh-CN" altLang="en-US" dirty="0"/>
              <a:t>Third level</a:t>
            </a:r>
            <a:endParaRPr lang="zh-CN" altLang="en-US" dirty="0"/>
          </a:p>
          <a:p>
            <a:pPr lvl="3"/>
            <a:r>
              <a:rPr lang="zh-CN" altLang="en-US" dirty="0"/>
              <a:t>Fourth level</a:t>
            </a:r>
            <a:endParaRPr lang="zh-CN" altLang="en-US" dirty="0"/>
          </a:p>
          <a:p>
            <a:pPr lvl="4"/>
            <a:r>
              <a:rPr lang="zh-CN" altLang="en-US" dirty="0"/>
              <a:t>Fifth level</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0945"/>
            <a:ext cx="9848088" cy="811530"/>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Click to edit Master title style</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sym typeface="+mn-ea"/>
              </a:rPr>
              <a:t>Click to edit Master text styles</a:t>
            </a:r>
            <a:endParaRPr lang="zh-CN" altLang="en-US" dirty="0">
              <a:sym typeface="+mn-ea"/>
            </a:endParaRPr>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Click to edit Master title style</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sym typeface="+mn-ea"/>
              </a:rPr>
              <a:t>Click to edit Master text styles</a:t>
            </a:r>
            <a:endParaRPr lang="zh-CN" altLang="en-US" dirty="0">
              <a:sym typeface="+mn-ea"/>
            </a:endParaRPr>
          </a:p>
          <a:p>
            <a:pPr lvl="1"/>
            <a:r>
              <a:rPr lang="zh-CN" altLang="en-US" dirty="0"/>
              <a:t>Second level</a:t>
            </a:r>
            <a:endParaRPr lang="zh-CN" altLang="en-US" dirty="0"/>
          </a:p>
          <a:p>
            <a:pPr lvl="2"/>
            <a:r>
              <a:rPr lang="zh-CN" altLang="en-US" dirty="0"/>
              <a:t>Third level</a:t>
            </a:r>
            <a:endParaRPr lang="zh-CN" altLang="en-US" dirty="0"/>
          </a:p>
          <a:p>
            <a:pPr lvl="3"/>
            <a:r>
              <a:rPr lang="zh-CN" altLang="en-US" dirty="0"/>
              <a:t>Fourth level</a:t>
            </a:r>
            <a:endParaRPr lang="zh-CN" altLang="en-US" dirty="0"/>
          </a:p>
          <a:p>
            <a:pPr lvl="4"/>
            <a:r>
              <a:rPr lang="zh-CN" altLang="en-US" dirty="0"/>
              <a:t>Fifth level</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sym typeface="+mn-ea"/>
              </a:rPr>
              <a:t>Click to edit Master text styles</a:t>
            </a:r>
            <a:endParaRPr lang="zh-CN" altLang="en-US" dirty="0">
              <a:sym typeface="+mn-ea"/>
            </a:endParaRPr>
          </a:p>
          <a:p>
            <a:pPr lvl="1"/>
            <a:r>
              <a:rPr lang="zh-CN" altLang="en-US" dirty="0"/>
              <a:t>Second level</a:t>
            </a:r>
            <a:endParaRPr lang="zh-CN" altLang="en-US" dirty="0"/>
          </a:p>
          <a:p>
            <a:pPr lvl="2"/>
            <a:r>
              <a:rPr lang="zh-CN" altLang="en-US" dirty="0"/>
              <a:t>Third level</a:t>
            </a:r>
            <a:endParaRPr lang="zh-CN" altLang="en-US" dirty="0"/>
          </a:p>
          <a:p>
            <a:pPr lvl="3"/>
            <a:r>
              <a:rPr lang="zh-CN" altLang="en-US" dirty="0"/>
              <a:t>Fourth level</a:t>
            </a:r>
            <a:endParaRPr lang="zh-CN" altLang="en-US" dirty="0"/>
          </a:p>
          <a:p>
            <a:pPr lvl="4"/>
            <a:r>
              <a:rPr lang="zh-CN" altLang="en-US" dirty="0"/>
              <a:t>Fifth level</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Click to edit Master title style</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sym typeface="+mn-ea"/>
              </a:rPr>
              <a:t>Click to edit Master text styles</a:t>
            </a:r>
            <a:endParaRPr lang="zh-CN" altLang="en-US" dirty="0">
              <a:sym typeface="+mn-ea"/>
            </a:endParaRPr>
          </a:p>
        </p:txBody>
      </p:sp>
      <p:sp>
        <p:nvSpPr>
          <p:cNvPr id="4" name="内容占位符 3"/>
          <p:cNvSpPr>
            <a:spLocks noGrp="1"/>
          </p:cNvSpPr>
          <p:nvPr>
            <p:ph sz="half" idx="2"/>
          </p:nvPr>
        </p:nvSpPr>
        <p:spPr>
          <a:xfrm>
            <a:off x="839788" y="2615609"/>
            <a:ext cx="5157787" cy="3574054"/>
          </a:xfrm>
        </p:spPr>
        <p:txBody>
          <a:bodyPr/>
          <a:lstStyle/>
          <a:p>
            <a:pPr lvl="0"/>
            <a:r>
              <a:rPr lang="zh-CN" altLang="en-US" dirty="0">
                <a:sym typeface="+mn-ea"/>
              </a:rPr>
              <a:t>Click to edit Master text styles</a:t>
            </a:r>
            <a:endParaRPr lang="zh-CN" altLang="en-US" dirty="0">
              <a:sym typeface="+mn-ea"/>
            </a:endParaRPr>
          </a:p>
          <a:p>
            <a:pPr lvl="1"/>
            <a:r>
              <a:rPr lang="zh-CN" altLang="en-US" dirty="0"/>
              <a:t>Second level</a:t>
            </a:r>
            <a:endParaRPr lang="zh-CN" altLang="en-US" dirty="0"/>
          </a:p>
          <a:p>
            <a:pPr lvl="2"/>
            <a:r>
              <a:rPr lang="zh-CN" altLang="en-US" dirty="0"/>
              <a:t>Third level</a:t>
            </a:r>
            <a:endParaRPr lang="zh-CN" altLang="en-US" dirty="0"/>
          </a:p>
          <a:p>
            <a:pPr lvl="3"/>
            <a:r>
              <a:rPr lang="zh-CN" altLang="en-US" dirty="0"/>
              <a:t>Fourth level</a:t>
            </a:r>
            <a:endParaRPr lang="zh-CN" altLang="en-US" dirty="0"/>
          </a:p>
          <a:p>
            <a:pPr lvl="4"/>
            <a:r>
              <a:rPr lang="zh-CN" altLang="en-US" dirty="0"/>
              <a:t>Fifth level</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sym typeface="+mn-ea"/>
              </a:rPr>
              <a:t>Click to edit Master text styles</a:t>
            </a:r>
            <a:endParaRPr lang="zh-CN" altLang="en-US" dirty="0">
              <a:sym typeface="+mn-ea"/>
            </a:endParaRPr>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sym typeface="+mn-ea"/>
              </a:rPr>
              <a:t>Click to edit Master text styles</a:t>
            </a:r>
            <a:endParaRPr lang="zh-CN" altLang="en-US" dirty="0">
              <a:sym typeface="+mn-ea"/>
            </a:endParaRPr>
          </a:p>
          <a:p>
            <a:pPr lvl="1"/>
            <a:r>
              <a:rPr lang="zh-CN" altLang="en-US" dirty="0"/>
              <a:t>Second level</a:t>
            </a:r>
            <a:endParaRPr lang="zh-CN" altLang="en-US" dirty="0"/>
          </a:p>
          <a:p>
            <a:pPr lvl="2"/>
            <a:r>
              <a:rPr lang="zh-CN" altLang="en-US" dirty="0"/>
              <a:t>Third level</a:t>
            </a:r>
            <a:endParaRPr lang="zh-CN" altLang="en-US" dirty="0"/>
          </a:p>
          <a:p>
            <a:pPr lvl="3"/>
            <a:r>
              <a:rPr lang="zh-CN" altLang="en-US" dirty="0"/>
              <a:t>Fourth level</a:t>
            </a:r>
            <a:endParaRPr lang="zh-CN" altLang="en-US" dirty="0"/>
          </a:p>
          <a:p>
            <a:pPr lvl="4"/>
            <a:r>
              <a:rPr lang="zh-CN" altLang="en-US" dirty="0"/>
              <a:t>Fifth level</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Click to edit Master title style</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标题 1"/>
          <p:cNvSpPr>
            <a:spLocks noGrp="1"/>
          </p:cNvSpPr>
          <p:nvPr>
            <p:ph type="title"/>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sym typeface="+mn-ea"/>
              </a:rPr>
              <a:t>Click to edit Master title style</a:t>
            </a:r>
            <a:endParaRPr lang="zh-CN" altLang="en-US" dirty="0">
              <a:sym typeface="+mn-ea"/>
            </a:endParaRPr>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Click to edit Master text styles</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cxnSp>
        <p:nvCxnSpPr>
          <p:cNvPr id="8" name="直接连接符 7" hidden="1"/>
          <p:cNvCxnSpPr/>
          <p:nvPr userDrawn="1"/>
        </p:nvCxnSpPr>
        <p:spPr>
          <a:xfrm>
            <a:off x="742950"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Click to edit Master title style</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sym typeface="+mn-ea"/>
              </a:rPr>
              <a:t>Click to edit Master text styles</a:t>
            </a:r>
            <a:endParaRPr lang="zh-CN" altLang="en-US" dirty="0">
              <a:sym typeface="+mn-ea"/>
            </a:endParaRPr>
          </a:p>
          <a:p>
            <a:pPr lvl="1"/>
            <a:r>
              <a:rPr lang="zh-CN" altLang="en-US" dirty="0"/>
              <a:t>Second level</a:t>
            </a:r>
            <a:endParaRPr lang="zh-CN" altLang="en-US" dirty="0"/>
          </a:p>
          <a:p>
            <a:pPr lvl="2"/>
            <a:r>
              <a:rPr lang="zh-CN" altLang="en-US" dirty="0"/>
              <a:t>Third level</a:t>
            </a:r>
            <a:endParaRPr lang="zh-CN" altLang="en-US" dirty="0"/>
          </a:p>
          <a:p>
            <a:pPr lvl="3"/>
            <a:r>
              <a:rPr lang="zh-CN" altLang="en-US" dirty="0"/>
              <a:t>Fourth level</a:t>
            </a:r>
            <a:endParaRPr lang="zh-CN" altLang="en-US" dirty="0"/>
          </a:p>
          <a:p>
            <a:pPr lvl="4"/>
            <a:r>
              <a:rPr lang="zh-CN" altLang="en-US" dirty="0"/>
              <a:t>Fifth level</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Click to edit Master title style</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sym typeface="+mn-ea"/>
              </a:rPr>
              <a:t>Click to edit Master text styles</a:t>
            </a:r>
            <a:endParaRPr lang="zh-CN" altLang="en-US" dirty="0">
              <a:sym typeface="+mn-ea"/>
            </a:endParaRPr>
          </a:p>
          <a:p>
            <a:pPr lvl="1"/>
            <a:r>
              <a:rPr lang="zh-CN" altLang="en-US" dirty="0"/>
              <a:t>Second level</a:t>
            </a:r>
            <a:endParaRPr lang="zh-CN" altLang="en-US" dirty="0"/>
          </a:p>
          <a:p>
            <a:pPr lvl="2"/>
            <a:r>
              <a:rPr lang="zh-CN" altLang="en-US" dirty="0"/>
              <a:t>Third level</a:t>
            </a:r>
            <a:endParaRPr lang="zh-CN" altLang="en-US" dirty="0"/>
          </a:p>
          <a:p>
            <a:pPr lvl="3"/>
            <a:r>
              <a:rPr lang="zh-CN" altLang="en-US" dirty="0"/>
              <a:t>Fourth level</a:t>
            </a:r>
            <a:endParaRPr lang="zh-CN" altLang="en-US" dirty="0"/>
          </a:p>
          <a:p>
            <a:pPr lvl="4"/>
            <a:r>
              <a:rPr lang="zh-CN" altLang="en-US" dirty="0"/>
              <a:t>Fifth level</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hdr="0" ft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8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8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0.png"/><Relationship Id="rId1" Type="http://schemas.openxmlformats.org/officeDocument/2006/relationships/image" Target="../media/image19.pn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16.png"/><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5.png"/><Relationship Id="rId1" Type="http://schemas.openxmlformats.org/officeDocument/2006/relationships/image" Target="../media/image24.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35.png"/><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8.png"/><Relationship Id="rId1" Type="http://schemas.openxmlformats.org/officeDocument/2006/relationships/image" Target="../media/image37.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9.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6.png"/><Relationship Id="rId1" Type="http://schemas.openxmlformats.org/officeDocument/2006/relationships/image" Target="../media/image2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0.png"/><Relationship Id="rId1" Type="http://schemas.openxmlformats.org/officeDocument/2006/relationships/image" Target="../media/image9.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5.pn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1.png"/><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8.png"/><Relationship Id="rId1"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mc:AlternateContent xmlns:mc="http://schemas.openxmlformats.org/markup-compatibility/2006">
        <mc:Choice xmlns:a14="http://schemas.microsoft.com/office/drawing/2010/main" Requires="a14">
          <p:sp>
            <p:nvSpPr>
              <p:cNvPr id="4" name="Text Box 3"/>
              <p:cNvSpPr txBox="1"/>
              <p:nvPr/>
            </p:nvSpPr>
            <p:spPr>
              <a:xfrm>
                <a:off x="353695" y="154940"/>
                <a:ext cx="11366500" cy="1076325"/>
              </a:xfrm>
              <a:prstGeom prst="rect">
                <a:avLst/>
              </a:prstGeom>
              <a:noFill/>
            </p:spPr>
            <p:txBody>
              <a:bodyPr wrap="square" rtlCol="0" anchor="t">
                <a:spAutoFit/>
                <a:scene3d>
                  <a:camera prst="orthographicFront"/>
                  <a:lightRig rig="threePt" dir="t"/>
                </a:scene3d>
              </a:bodyPr>
              <a:p>
                <a:pPr algn="l"/>
                <a:r>
                  <a:rPr lang="en-US" altLang="en-US" sz="2800">
                    <a:latin typeface="Liberation Serif" panose="02020603050405020304" charset="0"/>
                    <a:cs typeface="Liberation Serif" panose="02020603050405020304" charset="0"/>
                    <a:sym typeface="+mn-ea"/>
                  </a:rPr>
                  <a:t>      </a:t>
                </a:r>
                <a:r>
                  <a:rPr lang="en-US" altLang="en-US" sz="3200" b="1">
                    <a:solidFill>
                      <a:srgbClr val="C00000"/>
                    </a:solidFill>
                    <a:latin typeface="Liberation Serif" panose="02020603050405020304" charset="0"/>
                    <a:cs typeface="Liberation Serif" panose="02020603050405020304" charset="0"/>
                    <a:sym typeface="+mn-ea"/>
                  </a:rPr>
                  <a:t>Constraining the strength of </a:t>
                </a:r>
                <a14:m>
                  <m:oMath xmlns:m="http://schemas.openxmlformats.org/officeDocument/2006/math">
                    <m:sSub>
                      <m:sSubPr>
                        <m:ctrlPr>
                          <a:rPr lang="en-US" altLang="en-US" sz="3200" b="1" i="1">
                            <a:solidFill>
                              <a:srgbClr val="C00000"/>
                            </a:solidFill>
                            <a:latin typeface="DejaVu Math TeX Gyre" panose="02000503000000000000" charset="0"/>
                            <a:cs typeface="DejaVu Math TeX Gyre" panose="02000503000000000000" charset="0"/>
                            <a:sym typeface="+mn-ea"/>
                          </a:rPr>
                        </m:ctrlPr>
                      </m:sSubPr>
                      <m:e>
                        <m:r>
                          <a:rPr lang="en-US" altLang="en-US" sz="3200" b="1" i="1">
                            <a:solidFill>
                              <a:srgbClr val="C00000"/>
                            </a:solidFill>
                            <a:latin typeface="DejaVu Math TeX Gyre" panose="02000503000000000000" charset="0"/>
                            <a:cs typeface="DejaVu Math TeX Gyre" panose="02000503000000000000" charset="0"/>
                            <a:sym typeface="+mn-ea"/>
                          </a:rPr>
                          <m:t>𝑼</m:t>
                        </m:r>
                        <m:r>
                          <a:rPr lang="en-US" altLang="en-US" sz="3200" b="1" i="1">
                            <a:solidFill>
                              <a:srgbClr val="C00000"/>
                            </a:solidFill>
                            <a:latin typeface="DejaVu Math TeX Gyre" panose="02000503000000000000" charset="0"/>
                            <a:ea typeface="MS Mincho" charset="0"/>
                            <a:cs typeface="DejaVu Math TeX Gyre" panose="02000503000000000000" charset="0"/>
                            <a:sym typeface="+mn-ea"/>
                          </a:rPr>
                          <m:t>(</m:t>
                        </m:r>
                        <m:r>
                          <a:rPr lang="en-US" altLang="en-US" sz="3200" b="1" i="1">
                            <a:solidFill>
                              <a:srgbClr val="C00000"/>
                            </a:solidFill>
                            <a:latin typeface="DejaVu Math TeX Gyre" panose="02000503000000000000" charset="0"/>
                            <a:cs typeface="DejaVu Math TeX Gyre" panose="02000503000000000000" charset="0"/>
                            <a:sym typeface="+mn-ea"/>
                          </a:rPr>
                          <m:t>𝟏</m:t>
                        </m:r>
                        <m:r>
                          <a:rPr lang="en-US" altLang="en-US" sz="3200" b="1" i="1">
                            <a:solidFill>
                              <a:srgbClr val="C00000"/>
                            </a:solidFill>
                            <a:latin typeface="DejaVu Math TeX Gyre" panose="02000503000000000000" charset="0"/>
                            <a:ea typeface="MS Mincho" charset="0"/>
                            <a:cs typeface="DejaVu Math TeX Gyre" panose="02000503000000000000" charset="0"/>
                            <a:sym typeface="+mn-ea"/>
                          </a:rPr>
                          <m:t>)</m:t>
                        </m:r>
                      </m:e>
                      <m:sub>
                        <m:r>
                          <a:rPr lang="en-US" altLang="en-US" sz="3200" b="1" i="1">
                            <a:solidFill>
                              <a:srgbClr val="C00000"/>
                            </a:solidFill>
                            <a:latin typeface="DejaVu Math TeX Gyre" panose="02000503000000000000" charset="0"/>
                            <a:cs typeface="DejaVu Math TeX Gyre" panose="02000503000000000000" charset="0"/>
                            <a:sym typeface="+mn-ea"/>
                          </a:rPr>
                          <m:t>𝑨</m:t>
                        </m:r>
                      </m:sub>
                    </m:sSub>
                  </m:oMath>
                </a14:m>
                <a:r>
                  <a:rPr lang="en-US" altLang="en-US" sz="3200" b="1">
                    <a:solidFill>
                      <a:srgbClr val="C00000"/>
                    </a:solidFill>
                    <a:latin typeface="Liberation Serif" panose="02020603050405020304" charset="0"/>
                    <a:cs typeface="Liberation Serif" panose="02020603050405020304" charset="0"/>
                    <a:sym typeface="+mn-ea"/>
                  </a:rPr>
                  <a:t> symmetry breaking    </a:t>
                </a:r>
                <a:endParaRPr lang="en-US" altLang="en-US" sz="3200" b="1">
                  <a:solidFill>
                    <a:srgbClr val="C00000"/>
                  </a:solidFill>
                  <a:latin typeface="Liberation Serif" panose="02020603050405020304" charset="0"/>
                  <a:cs typeface="Liberation Serif" panose="02020603050405020304" charset="0"/>
                  <a:sym typeface="+mn-ea"/>
                </a:endParaRPr>
              </a:p>
              <a:p>
                <a:pPr algn="l"/>
                <a:r>
                  <a:rPr lang="en-US" altLang="en-US" sz="3200" b="1">
                    <a:solidFill>
                      <a:srgbClr val="C00000"/>
                    </a:solidFill>
                    <a:latin typeface="Liberation Serif" panose="02020603050405020304" charset="0"/>
                    <a:cs typeface="Liberation Serif" panose="02020603050405020304" charset="0"/>
                    <a:sym typeface="+mn-ea"/>
                  </a:rPr>
                  <a:t>                            using a non-local NJL model</a:t>
                </a:r>
                <a:r>
                  <a:rPr lang="en-US" altLang="en-US" sz="3200" b="1">
                    <a:latin typeface="Liberation Serif" panose="02020603050405020304" charset="0"/>
                    <a:cs typeface="Liberation Serif" panose="02020603050405020304" charset="0"/>
                    <a:sym typeface="+mn-ea"/>
                  </a:rPr>
                  <a:t>                    </a:t>
                </a:r>
                <a:r>
                  <a:rPr lang="en-US" altLang="en-US" sz="2400" b="1">
                    <a:latin typeface="Liberation Serif" panose="02020603050405020304" charset="0"/>
                    <a:cs typeface="Liberation Serif" panose="02020603050405020304" charset="0"/>
                    <a:sym typeface="+mn-ea"/>
                  </a:rPr>
                  <a:t>   </a:t>
                </a:r>
                <a:r>
                  <a:rPr lang="en-US" altLang="en-US" sz="2800">
                    <a:latin typeface="Liberation Serif" panose="02020603050405020304" charset="0"/>
                    <a:cs typeface="Liberation Serif" panose="02020603050405020304" charset="0"/>
                    <a:sym typeface="+mn-ea"/>
                  </a:rPr>
                  <a:t>                           </a:t>
                </a:r>
                <a:endParaRPr lang="en-US" altLang="en-US" sz="2800">
                  <a:solidFill>
                    <a:schemeClr val="tx1"/>
                  </a:solidFill>
                  <a:effectLst>
                    <a:outerShdw blurRad="38100" dist="19050" dir="2700000" algn="tl" rotWithShape="0">
                      <a:schemeClr val="dk1">
                        <a:alpha val="40000"/>
                      </a:schemeClr>
                    </a:outerShdw>
                  </a:effectLst>
                  <a:latin typeface="Liberation Serif" panose="02020603050405020304" charset="0"/>
                  <a:cs typeface="Liberation Serif" panose="02020603050405020304" charset="0"/>
                </a:endParaRPr>
              </a:p>
            </p:txBody>
          </p:sp>
        </mc:Choice>
        <mc:Fallback>
          <p:sp>
            <p:nvSpPr>
              <p:cNvPr id="4" name="Text Box 3"/>
              <p:cNvSpPr txBox="1">
                <a:spLocks noRot="1" noChangeAspect="1" noMove="1" noResize="1" noEditPoints="1" noAdjustHandles="1" noChangeArrowheads="1" noChangeShapeType="1" noTextEdit="1"/>
              </p:cNvSpPr>
              <p:nvPr/>
            </p:nvSpPr>
            <p:spPr>
              <a:xfrm>
                <a:off x="353695" y="154940"/>
                <a:ext cx="11366500" cy="1076325"/>
              </a:xfrm>
              <a:prstGeom prst="rect">
                <a:avLst/>
              </a:prstGeom>
              <a:blipFill rotWithShape="1">
                <a:blip r:embed="rId1"/>
                <a:stretch>
                  <a:fillRect/>
                </a:stretch>
              </a:blipFill>
            </p:spPr>
            <p:txBody>
              <a:bodyPr/>
              <a:lstStyle/>
              <a:p>
                <a:r>
                  <a:rPr lang="en-US" altLang="en-US">
                    <a:noFill/>
                  </a:rPr>
                  <a:t> </a:t>
                </a:r>
              </a:p>
            </p:txBody>
          </p:sp>
        </mc:Fallback>
      </mc:AlternateContent>
      <p:sp>
        <p:nvSpPr>
          <p:cNvPr id="6" name="Text Box 5"/>
          <p:cNvSpPr txBox="1"/>
          <p:nvPr/>
        </p:nvSpPr>
        <p:spPr>
          <a:xfrm>
            <a:off x="4128135" y="1559560"/>
            <a:ext cx="3587750" cy="460375"/>
          </a:xfrm>
          <a:prstGeom prst="rect">
            <a:avLst/>
          </a:prstGeom>
          <a:noFill/>
        </p:spPr>
        <p:txBody>
          <a:bodyPr wrap="none" rtlCol="0">
            <a:spAutoFit/>
          </a:bodyPr>
          <a:p>
            <a:r>
              <a:rPr lang="en-US" altLang="en-US" sz="2400" b="1">
                <a:latin typeface="Liberation Serif" panose="02020603050405020304" charset="0"/>
                <a:cs typeface="Liberation Serif" panose="02020603050405020304" charset="0"/>
              </a:rPr>
              <a:t>Chowdhury Aminul Islam</a:t>
            </a:r>
            <a:endParaRPr lang="en-US" altLang="en-US" sz="2400" b="1">
              <a:latin typeface="Liberation Serif" panose="02020603050405020304" charset="0"/>
              <a:cs typeface="Liberation Serif" panose="02020603050405020304" charset="0"/>
            </a:endParaRPr>
          </a:p>
        </p:txBody>
      </p:sp>
      <p:sp>
        <p:nvSpPr>
          <p:cNvPr id="8" name="Text Box 7"/>
          <p:cNvSpPr txBox="1"/>
          <p:nvPr/>
        </p:nvSpPr>
        <p:spPr>
          <a:xfrm>
            <a:off x="6626225" y="5922645"/>
            <a:ext cx="5302885" cy="460375"/>
          </a:xfrm>
          <a:prstGeom prst="rect">
            <a:avLst/>
          </a:prstGeom>
          <a:noFill/>
        </p:spPr>
        <p:txBody>
          <a:bodyPr wrap="none" rtlCol="0">
            <a:spAutoFit/>
          </a:bodyPr>
          <a:p>
            <a:pPr algn="l"/>
            <a:r>
              <a:rPr lang="en-US" altLang="en-US" sz="2400">
                <a:latin typeface="Liberation Serif" panose="02020603050405020304" charset="0"/>
                <a:cs typeface="Liberation Serif" panose="02020603050405020304" charset="0"/>
              </a:rPr>
              <a:t>Based on</a:t>
            </a:r>
            <a:r>
              <a:rPr lang="en-US" altLang="en-US">
                <a:latin typeface="Liberation Serif" panose="02020603050405020304" charset="0"/>
                <a:cs typeface="Liberation Serif" panose="02020603050405020304" charset="0"/>
              </a:rPr>
              <a:t> </a:t>
            </a:r>
            <a:r>
              <a:rPr lang="en-US" altLang="en-US" sz="2400" b="1">
                <a:solidFill>
                  <a:srgbClr val="FF0000"/>
                </a:solidFill>
                <a:latin typeface="Liberation Serif" panose="02020603050405020304" charset="0"/>
                <a:cs typeface="Liberation Serif" panose="02020603050405020304" charset="0"/>
              </a:rPr>
              <a:t>PRD 104, 114026 (2009.13563)</a:t>
            </a:r>
            <a:endParaRPr lang="en-US" altLang="en-US" sz="2400" b="1">
              <a:solidFill>
                <a:srgbClr val="FF0000"/>
              </a:solidFill>
              <a:latin typeface="Liberation Serif" panose="02020603050405020304" charset="0"/>
              <a:cs typeface="Liberation Serif" panose="02020603050405020304" charset="0"/>
            </a:endParaRPr>
          </a:p>
        </p:txBody>
      </p:sp>
      <p:sp>
        <p:nvSpPr>
          <p:cNvPr id="10" name="Text Box 9"/>
          <p:cNvSpPr txBox="1"/>
          <p:nvPr/>
        </p:nvSpPr>
        <p:spPr>
          <a:xfrm>
            <a:off x="2537460" y="3268980"/>
            <a:ext cx="6998335" cy="460375"/>
          </a:xfrm>
          <a:prstGeom prst="rect">
            <a:avLst/>
          </a:prstGeom>
          <a:noFill/>
        </p:spPr>
        <p:txBody>
          <a:bodyPr wrap="none" rtlCol="0">
            <a:spAutoFit/>
          </a:bodyPr>
          <a:p>
            <a:pPr algn="l"/>
            <a:r>
              <a:rPr lang="en-US" altLang="en-US" sz="2400">
                <a:solidFill>
                  <a:srgbClr val="FF0000"/>
                </a:solidFill>
                <a:latin typeface="Liberation Serif" panose="02020603050405020304" charset="0"/>
                <a:cs typeface="Liberation Serif" panose="02020603050405020304" charset="0"/>
              </a:rPr>
              <a:t>Collaborators</a:t>
            </a:r>
            <a:r>
              <a:rPr lang="en-US" altLang="en-US" sz="2400">
                <a:latin typeface="Liberation Serif" panose="02020603050405020304" charset="0"/>
                <a:cs typeface="Liberation Serif" panose="02020603050405020304" charset="0"/>
              </a:rPr>
              <a:t>:</a:t>
            </a:r>
            <a:r>
              <a:rPr lang="en-US" altLang="en-US">
                <a:latin typeface="Liberation Serif" panose="02020603050405020304" charset="0"/>
                <a:cs typeface="Liberation Serif" panose="02020603050405020304" charset="0"/>
              </a:rPr>
              <a:t> </a:t>
            </a:r>
            <a:r>
              <a:rPr lang="en-US" altLang="en-US" sz="2400" b="1">
                <a:latin typeface="Liberation Serif" panose="02020603050405020304" charset="0"/>
                <a:cs typeface="Liberation Serif" panose="02020603050405020304" charset="0"/>
              </a:rPr>
              <a:t>Mahammad Sabir Ali </a:t>
            </a:r>
            <a:r>
              <a:rPr lang="en-US" altLang="en-US" sz="2400" b="1">
                <a:solidFill>
                  <a:srgbClr val="FF0000"/>
                </a:solidFill>
                <a:latin typeface="Liberation Serif" panose="02020603050405020304" charset="0"/>
                <a:cs typeface="Liberation Serif" panose="02020603050405020304" charset="0"/>
              </a:rPr>
              <a:t>&amp;</a:t>
            </a:r>
            <a:r>
              <a:rPr lang="en-US" altLang="en-US" sz="2400" b="1">
                <a:latin typeface="Liberation Serif" panose="02020603050405020304" charset="0"/>
                <a:cs typeface="Liberation Serif" panose="02020603050405020304" charset="0"/>
              </a:rPr>
              <a:t> Rishi Sharma</a:t>
            </a:r>
            <a:endParaRPr lang="en-US" altLang="en-US" sz="2400" b="1">
              <a:latin typeface="Liberation Serif" panose="02020603050405020304" charset="0"/>
              <a:cs typeface="Liberation Serif" panose="02020603050405020304" charset="0"/>
            </a:endParaRPr>
          </a:p>
        </p:txBody>
      </p:sp>
      <p:sp>
        <p:nvSpPr>
          <p:cNvPr id="11" name="Text Box 10"/>
          <p:cNvSpPr txBox="1"/>
          <p:nvPr/>
        </p:nvSpPr>
        <p:spPr>
          <a:xfrm>
            <a:off x="4927600" y="4978400"/>
            <a:ext cx="2217420" cy="460375"/>
          </a:xfrm>
          <a:prstGeom prst="rect">
            <a:avLst/>
          </a:prstGeom>
          <a:noFill/>
        </p:spPr>
        <p:txBody>
          <a:bodyPr wrap="square" rtlCol="0" anchor="t">
            <a:spAutoFit/>
          </a:bodyPr>
          <a:p>
            <a:r>
              <a:rPr lang="en-US" altLang="en-US" sz="2400" b="1">
                <a:latin typeface="Liberation Serif" panose="02020603050405020304" charset="0"/>
                <a:cs typeface="Liberation Serif" panose="02020603050405020304" charset="0"/>
              </a:rPr>
              <a:t>July</a:t>
            </a:r>
            <a:r>
              <a:rPr lang="en-US" sz="2400" b="1">
                <a:latin typeface="Liberation Serif" panose="02020603050405020304" charset="0"/>
                <a:cs typeface="Liberation Serif" panose="02020603050405020304" charset="0"/>
              </a:rPr>
              <a:t> 27, 2022</a:t>
            </a:r>
            <a:endParaRPr lang="en-US" altLang="en-US" sz="2400" b="1">
              <a:latin typeface="Liberation Serif" panose="02020603050405020304" charset="0"/>
              <a:cs typeface="Liberation Serif" panose="02020603050405020304" charset="0"/>
            </a:endParaRPr>
          </a:p>
        </p:txBody>
      </p:sp>
      <p:sp>
        <p:nvSpPr>
          <p:cNvPr id="12" name="Text Box 11"/>
          <p:cNvSpPr txBox="1"/>
          <p:nvPr/>
        </p:nvSpPr>
        <p:spPr>
          <a:xfrm>
            <a:off x="3164840" y="2019935"/>
            <a:ext cx="5744845" cy="460375"/>
          </a:xfrm>
          <a:prstGeom prst="rect">
            <a:avLst/>
          </a:prstGeom>
          <a:noFill/>
        </p:spPr>
        <p:txBody>
          <a:bodyPr wrap="none" rtlCol="0">
            <a:spAutoFit/>
          </a:bodyPr>
          <a:p>
            <a:r>
              <a:rPr lang="en-US" altLang="en-US" sz="2400" b="1">
                <a:latin typeface="Liberation Serif" panose="02020603050405020304" charset="0"/>
                <a:cs typeface="Liberation Serif" panose="02020603050405020304" charset="0"/>
              </a:rPr>
              <a:t>University of Chinese Academy of Sciences</a:t>
            </a:r>
            <a:endParaRPr lang="en-US" altLang="en-US" sz="2400" b="1">
              <a:latin typeface="Liberation Serif" panose="02020603050405020304" charset="0"/>
              <a:cs typeface="Liberation Serif" panose="02020603050405020304" charset="0"/>
            </a:endParaRPr>
          </a:p>
        </p:txBody>
      </p:sp>
      <p:sp>
        <p:nvSpPr>
          <p:cNvPr id="13" name="Text Box 12"/>
          <p:cNvSpPr txBox="1"/>
          <p:nvPr/>
        </p:nvSpPr>
        <p:spPr>
          <a:xfrm>
            <a:off x="3561715" y="4309110"/>
            <a:ext cx="4537075" cy="460375"/>
          </a:xfrm>
          <a:prstGeom prst="rect">
            <a:avLst/>
          </a:prstGeom>
          <a:noFill/>
        </p:spPr>
        <p:txBody>
          <a:bodyPr wrap="square" rtlCol="0">
            <a:spAutoFit/>
          </a:bodyPr>
          <a:p>
            <a:pPr algn="l"/>
            <a:r>
              <a:rPr lang="en-US" altLang="en-US" sz="2400" b="1">
                <a:latin typeface="Liberation Serif" panose="02020603050405020304" charset="0"/>
                <a:cs typeface="Liberation Serif" panose="02020603050405020304" charset="0"/>
              </a:rPr>
              <a:t>           XQCD 2022, Trondheim</a:t>
            </a:r>
            <a:r>
              <a:rPr lang="en-US" sz="2400" b="1">
                <a:latin typeface="Liberation Serif" panose="02020603050405020304" charset="0"/>
                <a:cs typeface="Liberation Serif" panose="02020603050405020304" charset="0"/>
              </a:rPr>
              <a:t> </a:t>
            </a:r>
            <a:r>
              <a:rPr lang="en-US" altLang="en-US" sz="2400" b="1">
                <a:latin typeface="Liberation Serif" panose="02020603050405020304" charset="0"/>
                <a:cs typeface="Liberation Serif" panose="02020603050405020304" charset="0"/>
              </a:rPr>
              <a:t>                    </a:t>
            </a:r>
            <a:endParaRPr lang="en-US" altLang="en-US" sz="2400" b="1">
              <a:latin typeface="Liberation Serif" panose="02020603050405020304" charset="0"/>
              <a:cs typeface="Liberation Serif" panose="02020603050405020304" charset="0"/>
            </a:endParaRPr>
          </a:p>
        </p:txBody>
      </p:sp>
      <p:sp>
        <p:nvSpPr>
          <p:cNvPr id="14" name="Slide Number Placeholder 13"/>
          <p:cNvSpPr>
            <a:spLocks noGrp="1"/>
          </p:cNvSpPr>
          <p:nvPr>
            <p:ph type="sldNum" sz="quarter" idx="12"/>
          </p:nvPr>
        </p:nvSpPr>
        <p:spPr/>
        <p:txBody>
          <a:bodyPr/>
          <a:p>
            <a:fld id="{49AE70B2-8BF9-45C0-BB95-33D1B9D3A854}" type="slidenum">
              <a:rPr lang="zh-CN" altLang="en-US" smtClean="0"/>
            </a:fld>
            <a:endParaRPr lang="zh-CN" altLang="en-US"/>
          </a:p>
        </p:txBody>
      </p:sp>
      <p:pic>
        <p:nvPicPr>
          <p:cNvPr id="2" name="Picture 1" descr="CAS"/>
          <p:cNvPicPr>
            <a:picLocks noChangeAspect="1"/>
          </p:cNvPicPr>
          <p:nvPr/>
        </p:nvPicPr>
        <p:blipFill>
          <a:blip r:embed="rId2"/>
          <a:stretch>
            <a:fillRect/>
          </a:stretch>
        </p:blipFill>
        <p:spPr>
          <a:xfrm>
            <a:off x="631190" y="1142365"/>
            <a:ext cx="1392555" cy="1398270"/>
          </a:xfrm>
          <a:prstGeom prst="rect">
            <a:avLst/>
          </a:prstGeom>
        </p:spPr>
      </p:pic>
      <p:pic>
        <p:nvPicPr>
          <p:cNvPr id="3" name="Picture 2" descr="ntnu"/>
          <p:cNvPicPr>
            <a:picLocks noChangeAspect="1"/>
          </p:cNvPicPr>
          <p:nvPr/>
        </p:nvPicPr>
        <p:blipFill>
          <a:blip r:embed="rId3"/>
          <a:stretch>
            <a:fillRect/>
          </a:stretch>
        </p:blipFill>
        <p:spPr>
          <a:xfrm>
            <a:off x="10293350" y="1124585"/>
            <a:ext cx="1241425" cy="166497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Slide Number Placeholder 9"/>
          <p:cNvSpPr>
            <a:spLocks noGrp="1"/>
          </p:cNvSpPr>
          <p:nvPr>
            <p:ph type="sldNum" sz="quarter" idx="12"/>
          </p:nvPr>
        </p:nvSpPr>
        <p:spPr/>
        <p:txBody>
          <a:bodyPr/>
          <a:p>
            <a:fld id="{49AE70B2-8BF9-45C0-BB95-33D1B9D3A854}" type="slidenum">
              <a:rPr lang="zh-CN" altLang="en-US" smtClean="0"/>
            </a:fld>
            <a:endParaRPr lang="zh-CN" altLang="en-US"/>
          </a:p>
        </p:txBody>
      </p:sp>
      <p:sp>
        <p:nvSpPr>
          <p:cNvPr id="11" name="Text Box 10"/>
          <p:cNvSpPr txBox="1"/>
          <p:nvPr/>
        </p:nvSpPr>
        <p:spPr>
          <a:xfrm>
            <a:off x="3002915" y="46990"/>
            <a:ext cx="5880735" cy="491490"/>
          </a:xfrm>
          <a:prstGeom prst="rect">
            <a:avLst/>
          </a:prstGeom>
          <a:noFill/>
        </p:spPr>
        <p:txBody>
          <a:bodyPr wrap="square" rtlCol="0">
            <a:spAutoFit/>
          </a:bodyPr>
          <a:p>
            <a:pPr algn="l"/>
            <a:r>
              <a:rPr lang="en-US" altLang="en-US" sz="2600" b="1">
                <a:latin typeface="Liberation Serif" panose="02020603050405020304" charset="0"/>
                <a:cs typeface="Liberation Serif" panose="02020603050405020304" charset="0"/>
              </a:rPr>
              <a:t>         Fitting of c using LQCD data</a:t>
            </a:r>
            <a:endParaRPr lang="en-US" altLang="en-US" sz="2600" b="1">
              <a:latin typeface="Liberation Serif" panose="02020603050405020304" charset="0"/>
              <a:cs typeface="Liberation Serif" panose="02020603050405020304" charset="0"/>
            </a:endParaRPr>
          </a:p>
        </p:txBody>
      </p:sp>
      <p:sp>
        <p:nvSpPr>
          <p:cNvPr id="3" name="Text Box 2"/>
          <p:cNvSpPr txBox="1"/>
          <p:nvPr/>
        </p:nvSpPr>
        <p:spPr>
          <a:xfrm>
            <a:off x="916305" y="751840"/>
            <a:ext cx="9333865" cy="491490"/>
          </a:xfrm>
          <a:prstGeom prst="rect">
            <a:avLst/>
          </a:prstGeom>
          <a:noFill/>
        </p:spPr>
        <p:txBody>
          <a:bodyPr wrap="none" rtlCol="0">
            <a:spAutoFit/>
          </a:bodyPr>
          <a:p>
            <a:pPr marL="285750" indent="-285750" algn="l">
              <a:buFont typeface="Arial" panose="02080604020202020204" pitchFamily="34" charset="0"/>
              <a:buChar char="•"/>
            </a:pPr>
            <a:r>
              <a:rPr lang="en-US" sz="2600">
                <a:latin typeface="Liberation Serif" panose="02020603050405020304" charset="0"/>
                <a:cs typeface="Liberation Serif" panose="02020603050405020304" charset="0"/>
              </a:rPr>
              <a:t>As mentioned earlier the average condensate does not depend on c.</a:t>
            </a:r>
            <a:endParaRPr lang="en-US" sz="2600">
              <a:latin typeface="Liberation Serif" panose="02020603050405020304" charset="0"/>
              <a:cs typeface="Liberation Serif" panose="02020603050405020304" charset="0"/>
            </a:endParaRPr>
          </a:p>
        </p:txBody>
      </p:sp>
      <p:pic>
        <p:nvPicPr>
          <p:cNvPr id="4" name="Picture 3" descr="5"/>
          <p:cNvPicPr>
            <a:picLocks noChangeAspect="1"/>
          </p:cNvPicPr>
          <p:nvPr/>
        </p:nvPicPr>
        <p:blipFill>
          <a:blip r:embed="rId1"/>
          <a:stretch>
            <a:fillRect/>
          </a:stretch>
        </p:blipFill>
        <p:spPr>
          <a:xfrm>
            <a:off x="1066800" y="1349375"/>
            <a:ext cx="10058400" cy="2214880"/>
          </a:xfrm>
          <a:prstGeom prst="rect">
            <a:avLst/>
          </a:prstGeom>
        </p:spPr>
      </p:pic>
      <p:pic>
        <p:nvPicPr>
          <p:cNvPr id="5" name="Picture 4" descr="6"/>
          <p:cNvPicPr>
            <a:picLocks noChangeAspect="1"/>
          </p:cNvPicPr>
          <p:nvPr/>
        </p:nvPicPr>
        <p:blipFill>
          <a:blip r:embed="rId2"/>
          <a:stretch>
            <a:fillRect/>
          </a:stretch>
        </p:blipFill>
        <p:spPr>
          <a:xfrm>
            <a:off x="3219450" y="4402455"/>
            <a:ext cx="5448300" cy="172402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Slide Number Placeholder 9"/>
          <p:cNvSpPr>
            <a:spLocks noGrp="1"/>
          </p:cNvSpPr>
          <p:nvPr>
            <p:ph type="sldNum" sz="quarter" idx="12"/>
          </p:nvPr>
        </p:nvSpPr>
        <p:spPr/>
        <p:txBody>
          <a:bodyPr/>
          <a:p>
            <a:fld id="{49AE70B2-8BF9-45C0-BB95-33D1B9D3A854}" type="slidenum">
              <a:rPr lang="zh-CN" altLang="en-US" smtClean="0"/>
            </a:fld>
            <a:endParaRPr lang="zh-CN" altLang="en-US"/>
          </a:p>
        </p:txBody>
      </p:sp>
      <mc:AlternateContent xmlns:mc="http://schemas.openxmlformats.org/markup-compatibility/2006">
        <mc:Choice xmlns:a14="http://schemas.microsoft.com/office/drawing/2010/main" Requires="a14">
          <p:sp>
            <p:nvSpPr>
              <p:cNvPr id="11" name="Text Box 10"/>
              <p:cNvSpPr txBox="1"/>
              <p:nvPr/>
            </p:nvSpPr>
            <p:spPr>
              <a:xfrm>
                <a:off x="3002915" y="46990"/>
                <a:ext cx="5880735" cy="491490"/>
              </a:xfrm>
              <a:prstGeom prst="rect">
                <a:avLst/>
              </a:prstGeom>
              <a:noFill/>
            </p:spPr>
            <p:txBody>
              <a:bodyPr wrap="square" rtlCol="0">
                <a:spAutoFit/>
              </a:bodyPr>
              <a:p>
                <a:pPr algn="l"/>
                <a:r>
                  <a:rPr lang="en-US" altLang="en-US" sz="2600" b="1">
                    <a:latin typeface="Liberation Serif" panose="02020603050405020304" charset="0"/>
                    <a:cs typeface="Liberation Serif" panose="02020603050405020304" charset="0"/>
                  </a:rPr>
                  <a:t>QCD phase diagram in </a:t>
                </a:r>
                <a14:m>
                  <m:oMath xmlns:m="http://schemas.openxmlformats.org/officeDocument/2006/math">
                    <m:r>
                      <a:rPr lang="en-US" altLang="en-US" sz="2600" b="1" i="1">
                        <a:latin typeface="DejaVu Math TeX Gyre" panose="02000503000000000000" charset="0"/>
                        <a:cs typeface="DejaVu Math TeX Gyre" panose="02000503000000000000" charset="0"/>
                      </a:rPr>
                      <m:t>𝑻</m:t>
                    </m:r>
                    <m:r>
                      <a:rPr lang="en-US" altLang="en-US" sz="2600" b="1" i="1">
                        <a:latin typeface="DejaVu Math TeX Gyre" panose="02000503000000000000" charset="0"/>
                        <a:ea typeface="MS Mincho" charset="0"/>
                        <a:cs typeface="DejaVu Math TeX Gyre" panose="02000503000000000000" charset="0"/>
                      </a:rPr>
                      <m:t>−</m:t>
                    </m:r>
                    <m:r>
                      <a:rPr lang="en-US" altLang="en-US" sz="2600" b="1" i="1">
                        <a:latin typeface="DejaVu Math TeX Gyre" panose="02000503000000000000" charset="0"/>
                        <a:cs typeface="DejaVu Math TeX Gyre" panose="02000503000000000000" charset="0"/>
                      </a:rPr>
                      <m:t>𝒆𝑩</m:t>
                    </m:r>
                  </m:oMath>
                </a14:m>
                <a:r>
                  <a:rPr lang="en-US" altLang="en-US" sz="2600">
                    <a:latin typeface="Liberation Serif" panose="02020603050405020304" charset="0"/>
                    <a:cs typeface="Liberation Serif" panose="02020603050405020304" charset="0"/>
                  </a:rPr>
                  <a:t> </a:t>
                </a:r>
                <a:r>
                  <a:rPr lang="en-US" altLang="en-US" sz="2600" b="1">
                    <a:latin typeface="Liberation Serif" panose="02020603050405020304" charset="0"/>
                    <a:cs typeface="Liberation Serif" panose="02020603050405020304" charset="0"/>
                  </a:rPr>
                  <a:t>plane</a:t>
                </a:r>
                <a:endParaRPr lang="en-US" altLang="en-US" sz="2600" b="1">
                  <a:latin typeface="Liberation Serif" panose="02020603050405020304" charset="0"/>
                  <a:cs typeface="Liberation Serif" panose="02020603050405020304" charset="0"/>
                </a:endParaRPr>
              </a:p>
            </p:txBody>
          </p:sp>
        </mc:Choice>
        <mc:Fallback>
          <p:sp>
            <p:nvSpPr>
              <p:cNvPr id="11" name="Text Box 10"/>
              <p:cNvSpPr txBox="1">
                <a:spLocks noRot="1" noChangeAspect="1" noMove="1" noResize="1" noEditPoints="1" noAdjustHandles="1" noChangeArrowheads="1" noChangeShapeType="1" noTextEdit="1"/>
              </p:cNvSpPr>
              <p:nvPr/>
            </p:nvSpPr>
            <p:spPr>
              <a:xfrm>
                <a:off x="3002915" y="46990"/>
                <a:ext cx="5880735" cy="491490"/>
              </a:xfrm>
              <a:prstGeom prst="rect">
                <a:avLst/>
              </a:prstGeom>
              <a:blipFill rotWithShape="1">
                <a:blip r:embed="rId1"/>
                <a:stretch>
                  <a:fillRect/>
                </a:stretch>
              </a:blipFill>
            </p:spPr>
            <p:txBody>
              <a:bodyPr/>
              <a:lstStyle/>
              <a:p>
                <a:r>
                  <a:rPr lang="en-US" altLang="en-US">
                    <a:noFill/>
                  </a:rPr>
                  <a:t> </a:t>
                </a:r>
              </a:p>
            </p:txBody>
          </p:sp>
        </mc:Fallback>
      </mc:AlternateContent>
      <p:pic>
        <p:nvPicPr>
          <p:cNvPr id="8" name="Picture 7" descr="8"/>
          <p:cNvPicPr>
            <a:picLocks noChangeAspect="1"/>
          </p:cNvPicPr>
          <p:nvPr/>
        </p:nvPicPr>
        <p:blipFill>
          <a:blip r:embed="rId2"/>
          <a:stretch>
            <a:fillRect/>
          </a:stretch>
        </p:blipFill>
        <p:spPr>
          <a:xfrm>
            <a:off x="3957320" y="1271905"/>
            <a:ext cx="6546850" cy="3134995"/>
          </a:xfrm>
          <a:prstGeom prst="rect">
            <a:avLst/>
          </a:prstGeom>
        </p:spPr>
      </p:pic>
      <p:sp>
        <p:nvSpPr>
          <p:cNvPr id="9" name="Text Box 8"/>
          <p:cNvSpPr txBox="1"/>
          <p:nvPr/>
        </p:nvSpPr>
        <p:spPr>
          <a:xfrm>
            <a:off x="916305" y="669290"/>
            <a:ext cx="10437495" cy="891540"/>
          </a:xfrm>
          <a:prstGeom prst="rect">
            <a:avLst/>
          </a:prstGeom>
          <a:noFill/>
        </p:spPr>
        <p:txBody>
          <a:bodyPr wrap="square" rtlCol="0">
            <a:spAutoFit/>
          </a:bodyPr>
          <a:p>
            <a:pPr marL="285750" indent="-285750" algn="l">
              <a:buFont typeface="Arial" panose="02080604020202020204" pitchFamily="34" charset="0"/>
              <a:buChar char="•"/>
            </a:pPr>
            <a:r>
              <a:rPr lang="en-US" sz="2600">
                <a:latin typeface="Liberation Serif" panose="02020603050405020304" charset="0"/>
                <a:cs typeface="Liberation Serif" panose="02020603050405020304" charset="0"/>
              </a:rPr>
              <a:t>Transition temperature does not depend on c as the condensate is</a:t>
            </a:r>
            <a:r>
              <a:rPr lang="en-US" altLang="en-US" sz="2600">
                <a:latin typeface="Liberation Serif" panose="02020603050405020304" charset="0"/>
                <a:cs typeface="Liberation Serif" panose="02020603050405020304" charset="0"/>
              </a:rPr>
              <a:t> </a:t>
            </a:r>
            <a:r>
              <a:rPr lang="en-US" sz="2600">
                <a:latin typeface="Liberation Serif" panose="02020603050405020304" charset="0"/>
                <a:cs typeface="Liberation Serif" panose="02020603050405020304" charset="0"/>
              </a:rPr>
              <a:t>almost independent of c.</a:t>
            </a:r>
            <a:endParaRPr lang="en-US" sz="2600">
              <a:latin typeface="Liberation Serif" panose="02020603050405020304" charset="0"/>
              <a:cs typeface="Liberation Serif" panose="02020603050405020304" charset="0"/>
            </a:endParaRPr>
          </a:p>
        </p:txBody>
      </p:sp>
      <mc:AlternateContent xmlns:mc="http://schemas.openxmlformats.org/markup-compatibility/2006">
        <mc:Choice xmlns:a14="http://schemas.microsoft.com/office/drawing/2010/main" Requires="a14">
          <p:sp>
            <p:nvSpPr>
              <p:cNvPr id="13" name="Text Box 12"/>
              <p:cNvSpPr txBox="1"/>
              <p:nvPr/>
            </p:nvSpPr>
            <p:spPr>
              <a:xfrm>
                <a:off x="916305" y="4709160"/>
                <a:ext cx="10437495" cy="891540"/>
              </a:xfrm>
              <a:prstGeom prst="rect">
                <a:avLst/>
              </a:prstGeom>
              <a:noFill/>
            </p:spPr>
            <p:txBody>
              <a:bodyPr wrap="square" rtlCol="0">
                <a:spAutoFit/>
              </a:bodyPr>
              <a:p>
                <a:pPr marL="285750" indent="-285750" algn="l">
                  <a:buFont typeface="Arial" panose="02080604020202020204" pitchFamily="34" charset="0"/>
                  <a:buChar char="•"/>
                </a:pPr>
                <a:r>
                  <a:rPr lang="en-US" sz="2600">
                    <a:latin typeface="Liberation Serif" panose="02020603050405020304" charset="0"/>
                    <a:cs typeface="Liberation Serif" panose="02020603050405020304" charset="0"/>
                  </a:rPr>
                  <a:t>Low condensate value</a:t>
                </a:r>
                <a:r>
                  <a:rPr lang="en-US" altLang="en-US" sz="2600">
                    <a:latin typeface="Liberation Serif" panose="02020603050405020304" charset="0"/>
                    <a:cs typeface="Liberation Serif" panose="02020603050405020304" charset="0"/>
                  </a:rPr>
                  <a:t>,   </a:t>
                </a:r>
                <a:r>
                  <a:rPr lang="en-US" sz="2600">
                    <a:latin typeface="Liberation Serif" panose="02020603050405020304" charset="0"/>
                    <a:cs typeface="Liberation Serif" panose="02020603050405020304" charset="0"/>
                  </a:rPr>
                  <a:t> </a:t>
                </a:r>
                <a:r>
                  <a:rPr lang="en-US" altLang="en-US" sz="2600">
                    <a:latin typeface="Liberation Serif" panose="02020603050405020304" charset="0"/>
                    <a:cs typeface="Liberation Serif" panose="02020603050405020304" charset="0"/>
                  </a:rPr>
                  <a:t>   </a:t>
                </a:r>
                <a:r>
                  <a:rPr lang="en-US" sz="2600">
                    <a:latin typeface="Liberation Serif" panose="02020603050405020304" charset="0"/>
                    <a:cs typeface="Liberation Serif" panose="02020603050405020304" charset="0"/>
                  </a:rPr>
                  <a:t>and high </a:t>
                </a:r>
                <a14:m>
                  <m:oMath xmlns:m="http://schemas.openxmlformats.org/officeDocument/2006/math">
                    <m:sSub>
                      <m:sSubPr>
                        <m:ctrlPr>
                          <a:rPr lang="en-US" sz="2600" i="1">
                            <a:latin typeface="DejaVu Math TeX Gyre" panose="02000503000000000000" charset="0"/>
                            <a:cs typeface="DejaVu Math TeX Gyre" panose="02000503000000000000" charset="0"/>
                          </a:rPr>
                        </m:ctrlPr>
                      </m:sSubPr>
                      <m:e>
                        <m:r>
                          <a:rPr lang="en-US" sz="2600" i="1">
                            <a:latin typeface="DejaVu Math TeX Gyre" panose="02000503000000000000" charset="0"/>
                            <a:cs typeface="DejaVu Math TeX Gyre" panose="02000503000000000000" charset="0"/>
                          </a:rPr>
                          <m:t>𝐹</m:t>
                        </m:r>
                      </m:e>
                      <m:sub>
                        <m:r>
                          <a:rPr lang="en-US" sz="2600" i="1">
                            <a:latin typeface="DejaVu Math TeX Gyre" panose="02000503000000000000" charset="0"/>
                            <a:ea typeface="MS Mincho" charset="0"/>
                            <a:cs typeface="DejaVu Math TeX Gyre" panose="02000503000000000000" charset="0"/>
                          </a:rPr>
                          <m:t>𝜋</m:t>
                        </m:r>
                      </m:sub>
                    </m:sSub>
                  </m:oMath>
                </a14:m>
                <a:r>
                  <a:rPr lang="en-US" sz="2600">
                    <a:latin typeface="Liberation Serif" panose="02020603050405020304" charset="0"/>
                    <a:cs typeface="Liberation Serif" panose="02020603050405020304" charset="0"/>
                  </a:rPr>
                  <a:t> produce a stronger IMC effect</a:t>
                </a:r>
                <a:r>
                  <a:rPr lang="en-US" altLang="en-US" sz="2600">
                    <a:latin typeface="Liberation Serif" panose="02020603050405020304" charset="0"/>
                    <a:cs typeface="Liberation Serif" panose="02020603050405020304" charset="0"/>
                  </a:rPr>
                  <a:t> </a:t>
                </a:r>
                <a:r>
                  <a:rPr lang="en-US" sz="2600">
                    <a:latin typeface="Liberation Serif" panose="02020603050405020304" charset="0"/>
                    <a:cs typeface="Liberation Serif" panose="02020603050405020304" charset="0"/>
                  </a:rPr>
                  <a:t>around the crossover temperature.</a:t>
                </a:r>
                <a:endParaRPr lang="en-US" sz="2600">
                  <a:latin typeface="Liberation Serif" panose="02020603050405020304" charset="0"/>
                  <a:cs typeface="Liberation Serif" panose="02020603050405020304" charset="0"/>
                </a:endParaRPr>
              </a:p>
            </p:txBody>
          </p:sp>
        </mc:Choice>
        <mc:Fallback>
          <p:sp>
            <p:nvSpPr>
              <p:cNvPr id="13" name="Text Box 12"/>
              <p:cNvSpPr txBox="1">
                <a:spLocks noRot="1" noChangeAspect="1" noMove="1" noResize="1" noEditPoints="1" noAdjustHandles="1" noChangeArrowheads="1" noChangeShapeType="1" noTextEdit="1"/>
              </p:cNvSpPr>
              <p:nvPr/>
            </p:nvSpPr>
            <p:spPr>
              <a:xfrm>
                <a:off x="916305" y="4709160"/>
                <a:ext cx="10437495" cy="891540"/>
              </a:xfrm>
              <a:prstGeom prst="rect">
                <a:avLst/>
              </a:prstGeom>
              <a:blipFill rotWithShape="1">
                <a:blip r:embed="rId3"/>
                <a:stretch>
                  <a:fillRect/>
                </a:stretch>
              </a:blipFill>
            </p:spPr>
            <p:txBody>
              <a:bodyPr/>
              <a:lstStyle/>
              <a:p>
                <a:r>
                  <a:rPr lang="en-US" altLang="en-US">
                    <a:noFill/>
                  </a:rPr>
                  <a:t> </a:t>
                </a:r>
              </a:p>
            </p:txBody>
          </p:sp>
        </mc:Fallback>
      </mc:AlternateContent>
      <p:pic>
        <p:nvPicPr>
          <p:cNvPr id="3" name="Picture 2" descr="18"/>
          <p:cNvPicPr>
            <a:picLocks noChangeAspect="1"/>
          </p:cNvPicPr>
          <p:nvPr/>
        </p:nvPicPr>
        <p:blipFill>
          <a:blip r:embed="rId4"/>
          <a:stretch>
            <a:fillRect/>
          </a:stretch>
        </p:blipFill>
        <p:spPr>
          <a:xfrm>
            <a:off x="4371340" y="4808855"/>
            <a:ext cx="513080" cy="339725"/>
          </a:xfrm>
          <a:prstGeom prst="rect">
            <a:avLst/>
          </a:prstGeom>
        </p:spPr>
      </p:pic>
      <p:sp>
        <p:nvSpPr>
          <p:cNvPr id="2" name="Text Box 1"/>
          <p:cNvSpPr txBox="1"/>
          <p:nvPr/>
        </p:nvSpPr>
        <p:spPr>
          <a:xfrm>
            <a:off x="9450070" y="4111625"/>
            <a:ext cx="1903730" cy="368300"/>
          </a:xfrm>
          <a:prstGeom prst="rect">
            <a:avLst/>
          </a:prstGeom>
          <a:noFill/>
        </p:spPr>
        <p:txBody>
          <a:bodyPr wrap="none" rtlCol="0" anchor="t">
            <a:spAutoFit/>
          </a:bodyPr>
          <a:p>
            <a:r>
              <a:rPr lang="en-US" altLang="en-US" b="1">
                <a:gradFill>
                  <a:gsLst>
                    <a:gs pos="0">
                      <a:srgbClr val="FE4444"/>
                    </a:gs>
                    <a:gs pos="100000">
                      <a:srgbClr val="832B2B"/>
                    </a:gs>
                  </a:gsLst>
                  <a:lin scaled="0"/>
                </a:gradFill>
                <a:latin typeface="Liberation Serif" panose="02020603050405020304" charset="0"/>
                <a:cs typeface="Liberation Serif" panose="02020603050405020304" charset="0"/>
                <a:sym typeface="+mn-ea"/>
              </a:rPr>
              <a:t>arXiv:2009.13563</a:t>
            </a:r>
            <a:endParaRPr lang="en-US" altLang="en-US" b="1">
              <a:gradFill>
                <a:gsLst>
                  <a:gs pos="0">
                    <a:srgbClr val="FE4444"/>
                  </a:gs>
                  <a:gs pos="100000">
                    <a:srgbClr val="832B2B"/>
                  </a:gs>
                </a:gsLst>
                <a:lin scaled="0"/>
              </a:gradFill>
              <a:latin typeface="Liberation Serif" panose="02020603050405020304" charset="0"/>
              <a:cs typeface="Liberation Serif" panose="02020603050405020304" charset="0"/>
              <a:sym typeface="+mn-ea"/>
            </a:endParaRPr>
          </a:p>
        </p:txBody>
      </p:sp>
      <p:sp>
        <p:nvSpPr>
          <p:cNvPr id="4" name="Text Box 3"/>
          <p:cNvSpPr txBox="1"/>
          <p:nvPr/>
        </p:nvSpPr>
        <p:spPr>
          <a:xfrm>
            <a:off x="916305" y="5829935"/>
            <a:ext cx="10437495" cy="891540"/>
          </a:xfrm>
          <a:prstGeom prst="rect">
            <a:avLst/>
          </a:prstGeom>
          <a:noFill/>
        </p:spPr>
        <p:txBody>
          <a:bodyPr wrap="square" rtlCol="0">
            <a:spAutoFit/>
          </a:bodyPr>
          <a:p>
            <a:pPr marL="285750" indent="-285750" algn="l">
              <a:buFont typeface="Arial" panose="02080604020202020204" pitchFamily="34" charset="0"/>
              <a:buChar char="•"/>
            </a:pPr>
            <a:r>
              <a:rPr lang="en-US" sz="2600">
                <a:latin typeface="Liberation Serif" panose="02020603050405020304" charset="0"/>
                <a:cs typeface="Liberation Serif" panose="02020603050405020304" charset="0"/>
              </a:rPr>
              <a:t>HH and LH parameter sets reproduce the best IMC effect compared</a:t>
            </a:r>
            <a:endParaRPr lang="en-US" sz="2600">
              <a:latin typeface="Liberation Serif" panose="02020603050405020304" charset="0"/>
              <a:cs typeface="Liberation Serif" panose="02020603050405020304" charset="0"/>
            </a:endParaRPr>
          </a:p>
          <a:p>
            <a:pPr indent="0" algn="l">
              <a:buFont typeface="Arial" panose="02080604020202020204" pitchFamily="34" charset="0"/>
              <a:buNone/>
            </a:pPr>
            <a:r>
              <a:rPr lang="en-US" sz="2600">
                <a:latin typeface="Liberation Serif" panose="02020603050405020304" charset="0"/>
                <a:cs typeface="Liberation Serif" panose="02020603050405020304" charset="0"/>
              </a:rPr>
              <a:t>    to LQCD.</a:t>
            </a:r>
            <a:endParaRPr lang="en-US" sz="2600">
              <a:latin typeface="Liberation Serif" panose="02020603050405020304" charset="0"/>
              <a:cs typeface="Liberation Serif" panose="0202060305040502030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Number Placeholder 1"/>
          <p:cNvSpPr>
            <a:spLocks noGrp="1"/>
          </p:cNvSpPr>
          <p:nvPr>
            <p:ph type="sldNum" sz="quarter" idx="12"/>
          </p:nvPr>
        </p:nvSpPr>
        <p:spPr/>
        <p:txBody>
          <a:bodyPr/>
          <a:p>
            <a:fld id="{49AE70B2-8BF9-45C0-BB95-33D1B9D3A854}" type="slidenum">
              <a:rPr lang="zh-CN" altLang="en-US" smtClean="0"/>
            </a:fld>
            <a:endParaRPr lang="zh-CN" altLang="en-US"/>
          </a:p>
        </p:txBody>
      </p:sp>
      <mc:AlternateContent xmlns:mc="http://schemas.openxmlformats.org/markup-compatibility/2006">
        <mc:Choice xmlns:a14="http://schemas.microsoft.com/office/drawing/2010/main" Requires="a14">
          <p:sp>
            <p:nvSpPr>
              <p:cNvPr id="11" name="Text Box 10"/>
              <p:cNvSpPr txBox="1"/>
              <p:nvPr/>
            </p:nvSpPr>
            <p:spPr>
              <a:xfrm>
                <a:off x="3849370" y="121285"/>
                <a:ext cx="3739515" cy="491490"/>
              </a:xfrm>
              <a:prstGeom prst="rect">
                <a:avLst/>
              </a:prstGeom>
              <a:noFill/>
            </p:spPr>
            <p:txBody>
              <a:bodyPr wrap="none" rtlCol="0">
                <a:spAutoFit/>
              </a:bodyPr>
              <a:p>
                <a:pPr algn="l"/>
                <a:r>
                  <a:rPr lang="en-US" altLang="en-US" sz="2600" b="1">
                    <a:latin typeface="Liberation Serif" panose="02020603050405020304" charset="0"/>
                    <a:cs typeface="Liberation Serif" panose="02020603050405020304" charset="0"/>
                  </a:rPr>
                  <a:t>         Constraint from </a:t>
                </a:r>
                <a14:m>
                  <m:oMath xmlns:m="http://schemas.openxmlformats.org/officeDocument/2006/math">
                    <m:sSup>
                      <m:sSupPr>
                        <m:ctrlPr>
                          <a:rPr lang="en-US" altLang="en-US" sz="2600" b="1" i="1">
                            <a:latin typeface="DejaVu Math TeX Gyre" panose="02000503000000000000" charset="0"/>
                            <a:cs typeface="DejaVu Math TeX Gyre" panose="02000503000000000000" charset="0"/>
                          </a:rPr>
                        </m:ctrlPr>
                      </m:sSupPr>
                      <m:e>
                        <m:r>
                          <a:rPr lang="en-US" altLang="en-US" sz="2600" b="1" i="1">
                            <a:latin typeface="DejaVu Math TeX Gyre" panose="02000503000000000000" charset="0"/>
                            <a:cs typeface="DejaVu Math TeX Gyre" panose="02000503000000000000" charset="0"/>
                          </a:rPr>
                          <m:t>𝜼</m:t>
                        </m:r>
                      </m:e>
                      <m:sup>
                        <m:r>
                          <a:rPr lang="en-US" altLang="en-US" sz="2600" b="1" i="1">
                            <a:latin typeface="DejaVu Math TeX Gyre" panose="02000503000000000000" charset="0"/>
                            <a:cs typeface="DejaVu Math TeX Gyre" panose="02000503000000000000" charset="0"/>
                          </a:rPr>
                          <m:t>∗</m:t>
                        </m:r>
                      </m:sup>
                    </m:sSup>
                  </m:oMath>
                </a14:m>
                <a:endParaRPr lang="en-US" altLang="en-US" sz="2600" b="1">
                  <a:latin typeface="Liberation Serif" panose="02020603050405020304" charset="0"/>
                  <a:cs typeface="Liberation Serif" panose="02020603050405020304" charset="0"/>
                </a:endParaRPr>
              </a:p>
            </p:txBody>
          </p:sp>
        </mc:Choice>
        <mc:Fallback>
          <p:sp>
            <p:nvSpPr>
              <p:cNvPr id="11" name="Text Box 10"/>
              <p:cNvSpPr txBox="1">
                <a:spLocks noRot="1" noChangeAspect="1" noMove="1" noResize="1" noEditPoints="1" noAdjustHandles="1" noChangeArrowheads="1" noChangeShapeType="1" noTextEdit="1"/>
              </p:cNvSpPr>
              <p:nvPr/>
            </p:nvSpPr>
            <p:spPr>
              <a:xfrm>
                <a:off x="3849370" y="121285"/>
                <a:ext cx="3739515" cy="491490"/>
              </a:xfrm>
              <a:prstGeom prst="rect">
                <a:avLst/>
              </a:prstGeom>
              <a:blipFill rotWithShape="1">
                <a:blip r:embed="rId1"/>
                <a:stretch>
                  <a:fillRect/>
                </a:stretch>
              </a:blipFill>
            </p:spPr>
            <p:txBody>
              <a:bodyPr/>
              <a:lstStyle/>
              <a:p>
                <a:r>
                  <a:rPr lang="en-US" altLang="en-US">
                    <a:noFill/>
                  </a:rPr>
                  <a:t> </a:t>
                </a:r>
              </a:p>
            </p:txBody>
          </p:sp>
        </mc:Fallback>
      </mc:AlternateContent>
      <p:pic>
        <p:nvPicPr>
          <p:cNvPr id="4" name="Picture 3" descr="eta"/>
          <p:cNvPicPr>
            <a:picLocks noChangeAspect="1"/>
          </p:cNvPicPr>
          <p:nvPr/>
        </p:nvPicPr>
        <p:blipFill>
          <a:blip r:embed="rId2"/>
          <a:stretch>
            <a:fillRect/>
          </a:stretch>
        </p:blipFill>
        <p:spPr>
          <a:xfrm>
            <a:off x="894715" y="730250"/>
            <a:ext cx="10459085" cy="599122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Slide Number Placeholder 9"/>
          <p:cNvSpPr>
            <a:spLocks noGrp="1"/>
          </p:cNvSpPr>
          <p:nvPr>
            <p:ph type="sldNum" sz="quarter" idx="12"/>
          </p:nvPr>
        </p:nvSpPr>
        <p:spPr/>
        <p:txBody>
          <a:bodyPr/>
          <a:p>
            <a:fld id="{49AE70B2-8BF9-45C0-BB95-33D1B9D3A854}" type="slidenum">
              <a:rPr lang="zh-CN" altLang="en-US" smtClean="0"/>
            </a:fld>
            <a:endParaRPr lang="zh-CN" altLang="en-US"/>
          </a:p>
        </p:txBody>
      </p:sp>
      <p:sp>
        <p:nvSpPr>
          <p:cNvPr id="11" name="Text Box 10"/>
          <p:cNvSpPr txBox="1"/>
          <p:nvPr/>
        </p:nvSpPr>
        <p:spPr>
          <a:xfrm>
            <a:off x="2833370" y="46990"/>
            <a:ext cx="6525260" cy="491490"/>
          </a:xfrm>
          <a:prstGeom prst="rect">
            <a:avLst/>
          </a:prstGeom>
          <a:noFill/>
        </p:spPr>
        <p:txBody>
          <a:bodyPr wrap="square" rtlCol="0">
            <a:spAutoFit/>
          </a:bodyPr>
          <a:p>
            <a:pPr algn="l"/>
            <a:r>
              <a:rPr lang="en-US" altLang="en-US" sz="2600" b="1">
                <a:latin typeface="Liberation Serif" panose="02020603050405020304" charset="0"/>
                <a:cs typeface="Liberation Serif" panose="02020603050405020304" charset="0"/>
              </a:rPr>
              <a:t>Condensate average at finite temperature</a:t>
            </a:r>
            <a:endParaRPr lang="en-US" altLang="en-US" sz="2600" b="1">
              <a:latin typeface="Liberation Serif" panose="02020603050405020304" charset="0"/>
              <a:cs typeface="Liberation Serif" panose="02020603050405020304" charset="0"/>
            </a:endParaRPr>
          </a:p>
        </p:txBody>
      </p:sp>
      <p:pic>
        <p:nvPicPr>
          <p:cNvPr id="3" name="Picture 2" descr="/home/amin/Desktop/Boro Khop/Presentation/XQCD_2022/Talk/average2.pngaverage2"/>
          <p:cNvPicPr>
            <a:picLocks noChangeAspect="1"/>
          </p:cNvPicPr>
          <p:nvPr/>
        </p:nvPicPr>
        <p:blipFill>
          <a:blip r:embed="rId1"/>
          <a:srcRect/>
          <a:stretch>
            <a:fillRect/>
          </a:stretch>
        </p:blipFill>
        <p:spPr>
          <a:xfrm>
            <a:off x="7072630" y="715645"/>
            <a:ext cx="4091305" cy="2778125"/>
          </a:xfrm>
          <a:prstGeom prst="rect">
            <a:avLst/>
          </a:prstGeom>
        </p:spPr>
      </p:pic>
      <p:pic>
        <p:nvPicPr>
          <p:cNvPr id="4" name="Picture 3" descr="/home/amin/Desktop/Boro Khop/Presentation/XQCD_2022/Talk/average3.pngaverage3"/>
          <p:cNvPicPr>
            <a:picLocks noChangeAspect="1"/>
          </p:cNvPicPr>
          <p:nvPr/>
        </p:nvPicPr>
        <p:blipFill>
          <a:blip r:embed="rId2"/>
          <a:srcRect/>
          <a:stretch>
            <a:fillRect/>
          </a:stretch>
        </p:blipFill>
        <p:spPr>
          <a:xfrm>
            <a:off x="3569018" y="3740150"/>
            <a:ext cx="5604510" cy="2980690"/>
          </a:xfrm>
          <a:prstGeom prst="rect">
            <a:avLst/>
          </a:prstGeom>
        </p:spPr>
      </p:pic>
      <p:pic>
        <p:nvPicPr>
          <p:cNvPr id="5" name="Picture 4" descr="/home/amin/Desktop/Boro Khop/Presentation/XQCD_2022/Talk/average1.pngaverage1"/>
          <p:cNvPicPr>
            <a:picLocks noChangeAspect="1"/>
          </p:cNvPicPr>
          <p:nvPr/>
        </p:nvPicPr>
        <p:blipFill>
          <a:blip r:embed="rId3"/>
          <a:srcRect/>
          <a:stretch>
            <a:fillRect/>
          </a:stretch>
        </p:blipFill>
        <p:spPr>
          <a:xfrm>
            <a:off x="1114743" y="715645"/>
            <a:ext cx="4196080" cy="286004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Slide Number Placeholder 9"/>
          <p:cNvSpPr>
            <a:spLocks noGrp="1"/>
          </p:cNvSpPr>
          <p:nvPr>
            <p:ph type="sldNum" sz="quarter" idx="12"/>
          </p:nvPr>
        </p:nvSpPr>
        <p:spPr/>
        <p:txBody>
          <a:bodyPr/>
          <a:p>
            <a:fld id="{49AE70B2-8BF9-45C0-BB95-33D1B9D3A854}" type="slidenum">
              <a:rPr lang="zh-CN" altLang="en-US" smtClean="0"/>
            </a:fld>
            <a:endParaRPr lang="zh-CN" altLang="en-US"/>
          </a:p>
        </p:txBody>
      </p:sp>
      <p:sp>
        <p:nvSpPr>
          <p:cNvPr id="11" name="Text Box 10"/>
          <p:cNvSpPr txBox="1"/>
          <p:nvPr/>
        </p:nvSpPr>
        <p:spPr>
          <a:xfrm>
            <a:off x="2833370" y="46990"/>
            <a:ext cx="6525260" cy="491490"/>
          </a:xfrm>
          <a:prstGeom prst="rect">
            <a:avLst/>
          </a:prstGeom>
          <a:noFill/>
        </p:spPr>
        <p:txBody>
          <a:bodyPr wrap="square" rtlCol="0">
            <a:spAutoFit/>
          </a:bodyPr>
          <a:p>
            <a:pPr algn="l"/>
            <a:r>
              <a:rPr lang="en-US" altLang="en-US" sz="2600" b="1">
                <a:latin typeface="Liberation Serif" panose="02020603050405020304" charset="0"/>
                <a:cs typeface="Liberation Serif" panose="02020603050405020304" charset="0"/>
              </a:rPr>
              <a:t>Condensate difference at finite temperature</a:t>
            </a:r>
            <a:endParaRPr lang="en-US" altLang="en-US" sz="2600" b="1">
              <a:latin typeface="Liberation Serif" panose="02020603050405020304" charset="0"/>
              <a:cs typeface="Liberation Serif" panose="02020603050405020304" charset="0"/>
            </a:endParaRPr>
          </a:p>
        </p:txBody>
      </p:sp>
      <p:pic>
        <p:nvPicPr>
          <p:cNvPr id="3" name="Picture 2" descr="9b"/>
          <p:cNvPicPr>
            <a:picLocks noChangeAspect="1"/>
          </p:cNvPicPr>
          <p:nvPr/>
        </p:nvPicPr>
        <p:blipFill>
          <a:blip r:embed="rId1"/>
          <a:stretch>
            <a:fillRect/>
          </a:stretch>
        </p:blipFill>
        <p:spPr>
          <a:xfrm>
            <a:off x="6762115" y="715645"/>
            <a:ext cx="4712335" cy="2778125"/>
          </a:xfrm>
          <a:prstGeom prst="rect">
            <a:avLst/>
          </a:prstGeom>
        </p:spPr>
      </p:pic>
      <p:pic>
        <p:nvPicPr>
          <p:cNvPr id="4" name="Picture 3" descr="9c"/>
          <p:cNvPicPr>
            <a:picLocks noChangeAspect="1"/>
          </p:cNvPicPr>
          <p:nvPr/>
        </p:nvPicPr>
        <p:blipFill>
          <a:blip r:embed="rId2"/>
          <a:stretch>
            <a:fillRect/>
          </a:stretch>
        </p:blipFill>
        <p:spPr>
          <a:xfrm>
            <a:off x="2968625" y="3740150"/>
            <a:ext cx="6805295" cy="2980690"/>
          </a:xfrm>
          <a:prstGeom prst="rect">
            <a:avLst/>
          </a:prstGeom>
        </p:spPr>
      </p:pic>
      <p:pic>
        <p:nvPicPr>
          <p:cNvPr id="5" name="Picture 4" descr="9a"/>
          <p:cNvPicPr>
            <a:picLocks noChangeAspect="1"/>
          </p:cNvPicPr>
          <p:nvPr/>
        </p:nvPicPr>
        <p:blipFill>
          <a:blip r:embed="rId3"/>
          <a:stretch>
            <a:fillRect/>
          </a:stretch>
        </p:blipFill>
        <p:spPr>
          <a:xfrm>
            <a:off x="717550" y="715645"/>
            <a:ext cx="4990465" cy="286004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Slide Number Placeholder 9"/>
          <p:cNvSpPr>
            <a:spLocks noGrp="1"/>
          </p:cNvSpPr>
          <p:nvPr>
            <p:ph type="sldNum" sz="quarter" idx="12"/>
          </p:nvPr>
        </p:nvSpPr>
        <p:spPr/>
        <p:txBody>
          <a:bodyPr/>
          <a:p>
            <a:fld id="{49AE70B2-8BF9-45C0-BB95-33D1B9D3A854}" type="slidenum">
              <a:rPr lang="zh-CN" altLang="en-US" smtClean="0"/>
            </a:fld>
            <a:endParaRPr lang="zh-CN" altLang="en-US"/>
          </a:p>
        </p:txBody>
      </p:sp>
      <mc:AlternateContent xmlns:mc="http://schemas.openxmlformats.org/markup-compatibility/2006">
        <mc:Choice xmlns:a14="http://schemas.microsoft.com/office/drawing/2010/main" Requires="a14">
          <p:sp>
            <p:nvSpPr>
              <p:cNvPr id="11" name="Text Box 10"/>
              <p:cNvSpPr txBox="1"/>
              <p:nvPr/>
            </p:nvSpPr>
            <p:spPr>
              <a:xfrm>
                <a:off x="92075" y="46990"/>
                <a:ext cx="12041505" cy="535305"/>
              </a:xfrm>
              <a:prstGeom prst="rect">
                <a:avLst/>
              </a:prstGeom>
              <a:noFill/>
            </p:spPr>
            <p:txBody>
              <a:bodyPr wrap="square" rtlCol="0">
                <a:spAutoFit/>
              </a:bodyPr>
              <a:p>
                <a:pPr algn="l"/>
                <a:r>
                  <a:rPr lang="en-US" altLang="en-US" sz="2600" b="1">
                    <a:latin typeface="Liberation Serif" panose="02020603050405020304" charset="0"/>
                    <a:cs typeface="Liberation Serif" panose="02020603050405020304" charset="0"/>
                  </a:rPr>
                  <a:t>Condensate difference at finite temperature with constraint from </a:t>
                </a:r>
                <a14:m>
                  <m:oMath xmlns:m="http://schemas.openxmlformats.org/officeDocument/2006/math">
                    <m:sSub>
                      <m:sSubPr>
                        <m:ctrlPr>
                          <a:rPr lang="en-US" altLang="en-US" sz="2600" b="1" i="1">
                            <a:latin typeface="DejaVu Math TeX Gyre" panose="02000503000000000000" charset="0"/>
                            <a:cs typeface="DejaVu Math TeX Gyre" panose="02000503000000000000" charset="0"/>
                          </a:rPr>
                        </m:ctrlPr>
                      </m:sSubPr>
                      <m:e>
                        <m:r>
                          <a:rPr lang="en-US" altLang="en-US" sz="2600" b="1" i="1">
                            <a:latin typeface="DejaVu Math TeX Gyre" panose="02000503000000000000" charset="0"/>
                            <a:cs typeface="DejaVu Math TeX Gyre" panose="02000503000000000000" charset="0"/>
                          </a:rPr>
                          <m:t>𝑴</m:t>
                        </m:r>
                      </m:e>
                      <m:sub>
                        <m:sSup>
                          <m:sSupPr>
                            <m:ctrlPr>
                              <a:rPr lang="en-US" altLang="en-US" sz="2600" b="1" i="1">
                                <a:latin typeface="DejaVu Math TeX Gyre" panose="02000503000000000000" charset="0"/>
                                <a:cs typeface="DejaVu Math TeX Gyre" panose="02000503000000000000" charset="0"/>
                              </a:rPr>
                            </m:ctrlPr>
                          </m:sSupPr>
                          <m:e>
                            <m:r>
                              <a:rPr lang="en-US" altLang="en-US" sz="2600" b="1" i="1">
                                <a:latin typeface="DejaVu Math TeX Gyre" panose="02000503000000000000" charset="0"/>
                                <a:ea typeface="MS Mincho" charset="0"/>
                                <a:cs typeface="DejaVu Math TeX Gyre" panose="02000503000000000000" charset="0"/>
                              </a:rPr>
                              <m:t>𝜼</m:t>
                            </m:r>
                          </m:e>
                          <m:sup>
                            <m:r>
                              <a:rPr lang="en-US" altLang="en-US" sz="2600" b="1" i="1">
                                <a:latin typeface="DejaVu Math TeX Gyre" panose="02000503000000000000" charset="0"/>
                                <a:ea typeface="MS Mincho" charset="0"/>
                                <a:cs typeface="DejaVu Math TeX Gyre" panose="02000503000000000000" charset="0"/>
                              </a:rPr>
                              <m:t>∗</m:t>
                            </m:r>
                          </m:sup>
                        </m:sSup>
                      </m:sub>
                    </m:sSub>
                    <m:r>
                      <a:rPr lang="en-US" altLang="en-US" sz="2600" b="1" i="1">
                        <a:latin typeface="DejaVu Math TeX Gyre" panose="02000503000000000000" charset="0"/>
                        <a:ea typeface="MS Mincho" charset="0"/>
                        <a:cs typeface="DejaVu Math TeX Gyre" panose="02000503000000000000" charset="0"/>
                      </a:rPr>
                      <m:t>&gt;</m:t>
                    </m:r>
                  </m:oMath>
                </a14:m>
                <a:r>
                  <a:rPr lang="en-US" altLang="en-US" sz="2600" b="1">
                    <a:latin typeface="Liberation Serif" panose="02020603050405020304" charset="0"/>
                    <a:cs typeface="Liberation Serif" panose="02020603050405020304" charset="0"/>
                  </a:rPr>
                  <a:t>400 MeV</a:t>
                </a:r>
                <a:r>
                  <a:rPr lang="en-US" altLang="en-US" sz="2600" b="1">
                    <a:latin typeface="Liberation Serif" panose="02020603050405020304" charset="0"/>
                    <a:cs typeface="Liberation Serif" panose="02020603050405020304" charset="0"/>
                  </a:rPr>
                  <a:t> </a:t>
                </a:r>
                <a:endParaRPr lang="en-US" altLang="en-US" sz="2600" b="1">
                  <a:latin typeface="Liberation Serif" panose="02020603050405020304" charset="0"/>
                  <a:cs typeface="Liberation Serif" panose="02020603050405020304" charset="0"/>
                </a:endParaRPr>
              </a:p>
            </p:txBody>
          </p:sp>
        </mc:Choice>
        <mc:Fallback>
          <p:sp>
            <p:nvSpPr>
              <p:cNvPr id="11" name="Text Box 10"/>
              <p:cNvSpPr txBox="1">
                <a:spLocks noRot="1" noChangeAspect="1" noMove="1" noResize="1" noEditPoints="1" noAdjustHandles="1" noChangeArrowheads="1" noChangeShapeType="1" noTextEdit="1"/>
              </p:cNvSpPr>
              <p:nvPr/>
            </p:nvSpPr>
            <p:spPr>
              <a:xfrm>
                <a:off x="92075" y="46990"/>
                <a:ext cx="12041505" cy="535305"/>
              </a:xfrm>
              <a:prstGeom prst="rect">
                <a:avLst/>
              </a:prstGeom>
              <a:blipFill rotWithShape="1">
                <a:blip r:embed="rId1"/>
                <a:stretch>
                  <a:fillRect/>
                </a:stretch>
              </a:blipFill>
            </p:spPr>
            <p:txBody>
              <a:bodyPr/>
              <a:lstStyle/>
              <a:p>
                <a:r>
                  <a:rPr lang="en-US" altLang="en-US">
                    <a:noFill/>
                  </a:rPr>
                  <a:t> </a:t>
                </a:r>
              </a:p>
            </p:txBody>
          </p:sp>
        </mc:Fallback>
      </mc:AlternateContent>
      <p:pic>
        <p:nvPicPr>
          <p:cNvPr id="3" name="Picture 2" descr="/home/amin/Desktop/Boro Khop/Presentation/EFT_n_LFT_Bad_Honnef/Poster/10b.png10b"/>
          <p:cNvPicPr>
            <a:picLocks noChangeAspect="1"/>
          </p:cNvPicPr>
          <p:nvPr/>
        </p:nvPicPr>
        <p:blipFill>
          <a:blip r:embed="rId2"/>
          <a:srcRect/>
          <a:stretch>
            <a:fillRect/>
          </a:stretch>
        </p:blipFill>
        <p:spPr>
          <a:xfrm>
            <a:off x="6800533" y="715645"/>
            <a:ext cx="4635500" cy="2778125"/>
          </a:xfrm>
          <a:prstGeom prst="rect">
            <a:avLst/>
          </a:prstGeom>
        </p:spPr>
      </p:pic>
      <p:pic>
        <p:nvPicPr>
          <p:cNvPr id="4" name="Picture 3" descr="/home/amin/Desktop/Boro Khop/Presentation/EFT_n_LFT_Bad_Honnef/Poster/10c.png10c"/>
          <p:cNvPicPr>
            <a:picLocks noChangeAspect="1"/>
          </p:cNvPicPr>
          <p:nvPr/>
        </p:nvPicPr>
        <p:blipFill>
          <a:blip r:embed="rId3"/>
          <a:srcRect/>
          <a:stretch>
            <a:fillRect/>
          </a:stretch>
        </p:blipFill>
        <p:spPr>
          <a:xfrm>
            <a:off x="2968625" y="3849053"/>
            <a:ext cx="6805295" cy="2762885"/>
          </a:xfrm>
          <a:prstGeom prst="rect">
            <a:avLst/>
          </a:prstGeom>
        </p:spPr>
      </p:pic>
      <p:pic>
        <p:nvPicPr>
          <p:cNvPr id="5" name="Picture 4" descr="/home/amin/Desktop/Boro Khop/Presentation/EFT_n_LFT_Bad_Honnef/Poster/10a.png10a"/>
          <p:cNvPicPr>
            <a:picLocks noChangeAspect="1"/>
          </p:cNvPicPr>
          <p:nvPr/>
        </p:nvPicPr>
        <p:blipFill>
          <a:blip r:embed="rId4"/>
          <a:srcRect/>
          <a:stretch>
            <a:fillRect/>
          </a:stretch>
        </p:blipFill>
        <p:spPr>
          <a:xfrm>
            <a:off x="796290" y="715645"/>
            <a:ext cx="4832985" cy="2860040"/>
          </a:xfrm>
          <a:prstGeom prst="rect">
            <a:avLst/>
          </a:prstGeom>
        </p:spPr>
      </p:pic>
      <p:sp>
        <p:nvSpPr>
          <p:cNvPr id="2" name="Text Box 1"/>
          <p:cNvSpPr txBox="1"/>
          <p:nvPr/>
        </p:nvSpPr>
        <p:spPr>
          <a:xfrm>
            <a:off x="10137140" y="5735955"/>
            <a:ext cx="1903730" cy="368300"/>
          </a:xfrm>
          <a:prstGeom prst="rect">
            <a:avLst/>
          </a:prstGeom>
          <a:noFill/>
        </p:spPr>
        <p:txBody>
          <a:bodyPr wrap="none" rtlCol="0" anchor="t">
            <a:spAutoFit/>
          </a:bodyPr>
          <a:p>
            <a:r>
              <a:rPr lang="en-US" altLang="en-US" b="1">
                <a:gradFill>
                  <a:gsLst>
                    <a:gs pos="0">
                      <a:srgbClr val="FE4444"/>
                    </a:gs>
                    <a:gs pos="100000">
                      <a:srgbClr val="832B2B"/>
                    </a:gs>
                  </a:gsLst>
                  <a:lin scaled="0"/>
                </a:gradFill>
                <a:latin typeface="Liberation Serif" panose="02020603050405020304" charset="0"/>
                <a:cs typeface="Liberation Serif" panose="02020603050405020304" charset="0"/>
                <a:sym typeface="+mn-ea"/>
              </a:rPr>
              <a:t>arXiv:2009.13563</a:t>
            </a:r>
            <a:endParaRPr lang="en-US" altLang="en-US" b="1">
              <a:gradFill>
                <a:gsLst>
                  <a:gs pos="0">
                    <a:srgbClr val="FE4444"/>
                  </a:gs>
                  <a:gs pos="100000">
                    <a:srgbClr val="832B2B"/>
                  </a:gs>
                </a:gsLst>
                <a:lin scaled="0"/>
              </a:gradFill>
              <a:latin typeface="Liberation Serif" panose="02020603050405020304" charset="0"/>
              <a:cs typeface="Liberation Serif" panose="02020603050405020304" charset="0"/>
              <a:sym typeface="+mn-e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Number Placeholder 1"/>
          <p:cNvSpPr>
            <a:spLocks noGrp="1"/>
          </p:cNvSpPr>
          <p:nvPr>
            <p:ph type="sldNum" sz="quarter" idx="12"/>
          </p:nvPr>
        </p:nvSpPr>
        <p:spPr/>
        <p:txBody>
          <a:bodyPr/>
          <a:p>
            <a:fld id="{49AE70B2-8BF9-45C0-BB95-33D1B9D3A854}" type="slidenum">
              <a:rPr lang="zh-CN" altLang="en-US" smtClean="0"/>
            </a:fld>
            <a:endParaRPr lang="zh-CN" altLang="en-US"/>
          </a:p>
        </p:txBody>
      </p:sp>
      <p:sp>
        <p:nvSpPr>
          <p:cNvPr id="11" name="Text Box 10"/>
          <p:cNvSpPr txBox="1"/>
          <p:nvPr/>
        </p:nvSpPr>
        <p:spPr>
          <a:xfrm>
            <a:off x="3482340" y="79375"/>
            <a:ext cx="4798060" cy="491490"/>
          </a:xfrm>
          <a:prstGeom prst="rect">
            <a:avLst/>
          </a:prstGeom>
          <a:noFill/>
        </p:spPr>
        <p:txBody>
          <a:bodyPr wrap="square" rtlCol="0">
            <a:spAutoFit/>
          </a:bodyPr>
          <a:p>
            <a:pPr algn="l"/>
            <a:r>
              <a:rPr lang="en-US" altLang="en-US" sz="2600" b="1">
                <a:latin typeface="Liberation Serif" panose="02020603050405020304" charset="0"/>
                <a:cs typeface="Liberation Serif" panose="02020603050405020304" charset="0"/>
              </a:rPr>
              <a:t>        Topological susceptibility</a:t>
            </a:r>
            <a:endParaRPr lang="en-US" altLang="en-US" sz="2600" b="1">
              <a:latin typeface="Liberation Serif" panose="02020603050405020304" charset="0"/>
              <a:cs typeface="Liberation Serif" panose="02020603050405020304" charset="0"/>
            </a:endParaRPr>
          </a:p>
        </p:txBody>
      </p:sp>
      <p:pic>
        <p:nvPicPr>
          <p:cNvPr id="4" name="Picture 3" descr="top_sus1"/>
          <p:cNvPicPr>
            <a:picLocks noChangeAspect="1"/>
          </p:cNvPicPr>
          <p:nvPr/>
        </p:nvPicPr>
        <p:blipFill>
          <a:blip r:embed="rId1"/>
          <a:stretch>
            <a:fillRect/>
          </a:stretch>
        </p:blipFill>
        <p:spPr>
          <a:xfrm>
            <a:off x="525145" y="1938655"/>
            <a:ext cx="11363325" cy="313372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Number Placeholder 1"/>
          <p:cNvSpPr>
            <a:spLocks noGrp="1"/>
          </p:cNvSpPr>
          <p:nvPr>
            <p:ph type="sldNum" sz="quarter" idx="12"/>
          </p:nvPr>
        </p:nvSpPr>
        <p:spPr/>
        <p:txBody>
          <a:bodyPr/>
          <a:p>
            <a:fld id="{49AE70B2-8BF9-45C0-BB95-33D1B9D3A854}" type="slidenum">
              <a:rPr lang="zh-CN" altLang="en-US" smtClean="0"/>
            </a:fld>
            <a:endParaRPr lang="zh-CN" altLang="en-US"/>
          </a:p>
        </p:txBody>
      </p:sp>
      <p:sp>
        <p:nvSpPr>
          <p:cNvPr id="11" name="Text Box 10"/>
          <p:cNvSpPr txBox="1"/>
          <p:nvPr/>
        </p:nvSpPr>
        <p:spPr>
          <a:xfrm>
            <a:off x="3482340" y="79375"/>
            <a:ext cx="4798060" cy="491490"/>
          </a:xfrm>
          <a:prstGeom prst="rect">
            <a:avLst/>
          </a:prstGeom>
          <a:noFill/>
        </p:spPr>
        <p:txBody>
          <a:bodyPr wrap="square" rtlCol="0">
            <a:spAutoFit/>
          </a:bodyPr>
          <a:p>
            <a:pPr algn="l"/>
            <a:r>
              <a:rPr lang="en-US" altLang="en-US" sz="2600" b="1">
                <a:latin typeface="Liberation Serif" panose="02020603050405020304" charset="0"/>
                <a:cs typeface="Liberation Serif" panose="02020603050405020304" charset="0"/>
              </a:rPr>
              <a:t>        Topological susceptibility</a:t>
            </a:r>
            <a:endParaRPr lang="en-US" altLang="en-US" sz="2600" b="1">
              <a:latin typeface="Liberation Serif" panose="02020603050405020304" charset="0"/>
              <a:cs typeface="Liberation Serif" panose="02020603050405020304" charset="0"/>
            </a:endParaRPr>
          </a:p>
        </p:txBody>
      </p:sp>
      <p:pic>
        <p:nvPicPr>
          <p:cNvPr id="5" name="Picture 4" descr="top_sus2"/>
          <p:cNvPicPr>
            <a:picLocks noChangeAspect="1"/>
          </p:cNvPicPr>
          <p:nvPr/>
        </p:nvPicPr>
        <p:blipFill>
          <a:blip r:embed="rId1"/>
          <a:stretch>
            <a:fillRect/>
          </a:stretch>
        </p:blipFill>
        <p:spPr>
          <a:xfrm>
            <a:off x="547370" y="1659890"/>
            <a:ext cx="11229975" cy="561975"/>
          </a:xfrm>
          <a:prstGeom prst="rect">
            <a:avLst/>
          </a:prstGeom>
        </p:spPr>
      </p:pic>
      <p:pic>
        <p:nvPicPr>
          <p:cNvPr id="6" name="Picture 5" descr="top_sus3"/>
          <p:cNvPicPr>
            <a:picLocks noChangeAspect="1"/>
          </p:cNvPicPr>
          <p:nvPr/>
        </p:nvPicPr>
        <p:blipFill>
          <a:blip r:embed="rId2"/>
          <a:stretch>
            <a:fillRect/>
          </a:stretch>
        </p:blipFill>
        <p:spPr>
          <a:xfrm>
            <a:off x="424815" y="2472690"/>
            <a:ext cx="11508740" cy="364426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Number Placeholder 1"/>
          <p:cNvSpPr>
            <a:spLocks noGrp="1"/>
          </p:cNvSpPr>
          <p:nvPr>
            <p:ph type="sldNum" sz="quarter" idx="12"/>
          </p:nvPr>
        </p:nvSpPr>
        <p:spPr/>
        <p:txBody>
          <a:bodyPr/>
          <a:p>
            <a:fld id="{49AE70B2-8BF9-45C0-BB95-33D1B9D3A854}" type="slidenum">
              <a:rPr lang="zh-CN" altLang="en-US" smtClean="0"/>
            </a:fld>
            <a:endParaRPr lang="zh-CN" altLang="en-US"/>
          </a:p>
        </p:txBody>
      </p:sp>
      <p:sp>
        <p:nvSpPr>
          <p:cNvPr id="11" name="Text Box 10"/>
          <p:cNvSpPr txBox="1"/>
          <p:nvPr/>
        </p:nvSpPr>
        <p:spPr>
          <a:xfrm>
            <a:off x="3482340" y="12700"/>
            <a:ext cx="4798060" cy="491490"/>
          </a:xfrm>
          <a:prstGeom prst="rect">
            <a:avLst/>
          </a:prstGeom>
          <a:noFill/>
        </p:spPr>
        <p:txBody>
          <a:bodyPr wrap="square" rtlCol="0">
            <a:spAutoFit/>
          </a:bodyPr>
          <a:p>
            <a:pPr algn="l"/>
            <a:r>
              <a:rPr lang="en-US" altLang="en-US" sz="2600" b="1">
                <a:latin typeface="Liberation Serif" panose="02020603050405020304" charset="0"/>
                <a:cs typeface="Liberation Serif" panose="02020603050405020304" charset="0"/>
              </a:rPr>
              <a:t>        Topological susceptibility</a:t>
            </a:r>
            <a:endParaRPr lang="en-US" altLang="en-US" sz="2600" b="1">
              <a:latin typeface="Liberation Serif" panose="02020603050405020304" charset="0"/>
              <a:cs typeface="Liberation Serif" panose="02020603050405020304" charset="0"/>
            </a:endParaRPr>
          </a:p>
        </p:txBody>
      </p:sp>
      <p:pic>
        <p:nvPicPr>
          <p:cNvPr id="3" name="Picture 2" descr="top_sus4"/>
          <p:cNvPicPr>
            <a:picLocks noChangeAspect="1"/>
          </p:cNvPicPr>
          <p:nvPr/>
        </p:nvPicPr>
        <p:blipFill>
          <a:blip r:embed="rId1"/>
          <a:stretch>
            <a:fillRect/>
          </a:stretch>
        </p:blipFill>
        <p:spPr>
          <a:xfrm>
            <a:off x="600075" y="493395"/>
            <a:ext cx="10753725" cy="635381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Number Placeholder 1"/>
          <p:cNvSpPr>
            <a:spLocks noGrp="1"/>
          </p:cNvSpPr>
          <p:nvPr>
            <p:ph type="sldNum" sz="quarter" idx="12"/>
          </p:nvPr>
        </p:nvSpPr>
        <p:spPr/>
        <p:txBody>
          <a:bodyPr/>
          <a:p>
            <a:fld id="{49AE70B2-8BF9-45C0-BB95-33D1B9D3A854}" type="slidenum">
              <a:rPr lang="zh-CN" altLang="en-US" smtClean="0"/>
            </a:fld>
            <a:endParaRPr lang="zh-CN" altLang="en-US"/>
          </a:p>
        </p:txBody>
      </p:sp>
      <p:sp>
        <p:nvSpPr>
          <p:cNvPr id="11" name="Text Box 10"/>
          <p:cNvSpPr txBox="1"/>
          <p:nvPr/>
        </p:nvSpPr>
        <p:spPr>
          <a:xfrm>
            <a:off x="3022600" y="121285"/>
            <a:ext cx="6202680" cy="491490"/>
          </a:xfrm>
          <a:prstGeom prst="rect">
            <a:avLst/>
          </a:prstGeom>
          <a:noFill/>
        </p:spPr>
        <p:txBody>
          <a:bodyPr wrap="none" rtlCol="0">
            <a:spAutoFit/>
          </a:bodyPr>
          <a:p>
            <a:pPr algn="l"/>
            <a:r>
              <a:rPr lang="en-US" altLang="en-US" sz="2600" b="1">
                <a:latin typeface="Liberation Serif" panose="02020603050405020304" charset="0"/>
                <a:cs typeface="Liberation Serif" panose="02020603050405020304" charset="0"/>
              </a:rPr>
              <a:t>Topological susceptibility as a function of c</a:t>
            </a:r>
            <a:endParaRPr lang="en-US" altLang="en-US" sz="2600" b="1">
              <a:latin typeface="Liberation Serif" panose="02020603050405020304" charset="0"/>
              <a:cs typeface="Liberation Serif" panose="02020603050405020304" charset="0"/>
            </a:endParaRPr>
          </a:p>
        </p:txBody>
      </p:sp>
      <p:pic>
        <p:nvPicPr>
          <p:cNvPr id="3" name="Picture 2" descr="top_sus5"/>
          <p:cNvPicPr>
            <a:picLocks noChangeAspect="1"/>
          </p:cNvPicPr>
          <p:nvPr/>
        </p:nvPicPr>
        <p:blipFill>
          <a:blip r:embed="rId1"/>
          <a:stretch>
            <a:fillRect/>
          </a:stretch>
        </p:blipFill>
        <p:spPr>
          <a:xfrm>
            <a:off x="2506345" y="1233170"/>
            <a:ext cx="7454900" cy="372364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ext Box 1"/>
          <p:cNvSpPr txBox="1"/>
          <p:nvPr/>
        </p:nvSpPr>
        <p:spPr>
          <a:xfrm>
            <a:off x="560705" y="4274185"/>
            <a:ext cx="11070590" cy="491490"/>
          </a:xfrm>
          <a:prstGeom prst="rect">
            <a:avLst/>
          </a:prstGeom>
          <a:noFill/>
        </p:spPr>
        <p:txBody>
          <a:bodyPr wrap="square" rtlCol="0">
            <a:spAutoFit/>
          </a:bodyPr>
          <a:p>
            <a:pPr marL="457200" indent="-457200" algn="l">
              <a:buFont typeface="Arial" panose="02080604020202020204" pitchFamily="34" charset="0"/>
              <a:buChar char="•"/>
            </a:pPr>
            <a:r>
              <a:rPr lang="en-US" sz="2600" b="1">
                <a:gradFill>
                  <a:gsLst>
                    <a:gs pos="0">
                      <a:srgbClr val="FE4444"/>
                    </a:gs>
                    <a:gs pos="100000">
                      <a:srgbClr val="832B2B"/>
                    </a:gs>
                  </a:gsLst>
                  <a:lin scaled="0"/>
                </a:gradFill>
                <a:latin typeface="Liberation Serif" panose="02020603050405020304" charset="0"/>
                <a:cs typeface="Liberation Serif" panose="02020603050405020304" charset="0"/>
              </a:rPr>
              <a:t>Results</a:t>
            </a:r>
            <a:endParaRPr lang="en-US" sz="2600" b="1">
              <a:gradFill>
                <a:gsLst>
                  <a:gs pos="0">
                    <a:srgbClr val="FE4444"/>
                  </a:gs>
                  <a:gs pos="100000">
                    <a:srgbClr val="832B2B"/>
                  </a:gs>
                </a:gsLst>
                <a:lin scaled="0"/>
              </a:gradFill>
              <a:latin typeface="Liberation Serif" panose="02020603050405020304" charset="0"/>
              <a:cs typeface="Liberation Serif" panose="02020603050405020304" charset="0"/>
            </a:endParaRPr>
          </a:p>
        </p:txBody>
      </p:sp>
      <p:sp>
        <p:nvSpPr>
          <p:cNvPr id="4" name="Text Box 3"/>
          <p:cNvSpPr txBox="1"/>
          <p:nvPr/>
        </p:nvSpPr>
        <p:spPr>
          <a:xfrm>
            <a:off x="589915" y="1139825"/>
            <a:ext cx="10498455" cy="491490"/>
          </a:xfrm>
          <a:prstGeom prst="rect">
            <a:avLst/>
          </a:prstGeom>
          <a:noFill/>
        </p:spPr>
        <p:txBody>
          <a:bodyPr wrap="square" rtlCol="0">
            <a:spAutoFit/>
          </a:bodyPr>
          <a:p>
            <a:pPr marL="457200" indent="-457200" algn="l">
              <a:buFont typeface="Arial" panose="02080604020202020204" pitchFamily="34" charset="0"/>
              <a:buChar char="•"/>
            </a:pPr>
            <a:r>
              <a:rPr lang="en-US" altLang="en-US" sz="2600" b="1">
                <a:gradFill>
                  <a:gsLst>
                    <a:gs pos="0">
                      <a:srgbClr val="FE4444"/>
                    </a:gs>
                    <a:gs pos="100000">
                      <a:srgbClr val="832B2B"/>
                    </a:gs>
                  </a:gsLst>
                  <a:lin scaled="0"/>
                </a:gradFill>
                <a:latin typeface="Liberation Serif" panose="02020603050405020304" charset="0"/>
                <a:cs typeface="Liberation Serif" panose="02020603050405020304" charset="0"/>
              </a:rPr>
              <a:t>Introduction </a:t>
            </a:r>
            <a:endParaRPr lang="en-US" altLang="en-US" sz="2600" b="1">
              <a:gradFill>
                <a:gsLst>
                  <a:gs pos="0">
                    <a:srgbClr val="FE4444"/>
                  </a:gs>
                  <a:gs pos="100000">
                    <a:srgbClr val="832B2B"/>
                  </a:gs>
                </a:gsLst>
                <a:lin scaled="0"/>
              </a:gradFill>
              <a:latin typeface="Liberation Serif" panose="02020603050405020304" charset="0"/>
              <a:cs typeface="Liberation Serif" panose="02020603050405020304" charset="0"/>
            </a:endParaRPr>
          </a:p>
        </p:txBody>
      </p:sp>
      <p:sp>
        <p:nvSpPr>
          <p:cNvPr id="8" name="Text Box 7"/>
          <p:cNvSpPr txBox="1"/>
          <p:nvPr/>
        </p:nvSpPr>
        <p:spPr>
          <a:xfrm>
            <a:off x="589915" y="2191385"/>
            <a:ext cx="10627360" cy="491490"/>
          </a:xfrm>
          <a:prstGeom prst="rect">
            <a:avLst/>
          </a:prstGeom>
          <a:noFill/>
        </p:spPr>
        <p:txBody>
          <a:bodyPr wrap="square" rtlCol="0">
            <a:spAutoFit/>
          </a:bodyPr>
          <a:p>
            <a:pPr marL="457200" indent="-457200" algn="l">
              <a:buFont typeface="Arial" panose="02080604020202020204" pitchFamily="34" charset="0"/>
              <a:buChar char="•"/>
            </a:pPr>
            <a:r>
              <a:rPr lang="en-US" altLang="en-US" sz="2600" b="1">
                <a:gradFill>
                  <a:gsLst>
                    <a:gs pos="0">
                      <a:srgbClr val="FE4444"/>
                    </a:gs>
                    <a:gs pos="100000">
                      <a:srgbClr val="832B2B"/>
                    </a:gs>
                  </a:gsLst>
                  <a:lin scaled="0"/>
                </a:gradFill>
                <a:latin typeface="Liberation Serif" panose="02020603050405020304" charset="0"/>
                <a:cs typeface="Liberation Serif" panose="02020603050405020304" charset="0"/>
              </a:rPr>
              <a:t>Motivation</a:t>
            </a:r>
            <a:endParaRPr lang="en-US" altLang="en-US" sz="2600" b="1">
              <a:gradFill>
                <a:gsLst>
                  <a:gs pos="0">
                    <a:srgbClr val="FE4444"/>
                  </a:gs>
                  <a:gs pos="100000">
                    <a:srgbClr val="832B2B"/>
                  </a:gs>
                </a:gsLst>
                <a:lin scaled="0"/>
              </a:gradFill>
              <a:latin typeface="Liberation Serif" panose="02020603050405020304" charset="0"/>
              <a:cs typeface="Liberation Serif" panose="02020603050405020304" charset="0"/>
            </a:endParaRPr>
          </a:p>
        </p:txBody>
      </p:sp>
      <p:sp>
        <p:nvSpPr>
          <p:cNvPr id="9" name="Text Box 8"/>
          <p:cNvSpPr txBox="1"/>
          <p:nvPr/>
        </p:nvSpPr>
        <p:spPr>
          <a:xfrm>
            <a:off x="525145" y="5315585"/>
            <a:ext cx="10627360" cy="491490"/>
          </a:xfrm>
          <a:prstGeom prst="rect">
            <a:avLst/>
          </a:prstGeom>
          <a:noFill/>
        </p:spPr>
        <p:txBody>
          <a:bodyPr wrap="square" rtlCol="0">
            <a:spAutoFit/>
          </a:bodyPr>
          <a:p>
            <a:pPr marL="457200" indent="-457200" algn="l">
              <a:buFont typeface="Arial" panose="02080604020202020204" pitchFamily="34" charset="0"/>
              <a:buChar char="•"/>
            </a:pPr>
            <a:r>
              <a:rPr lang="en-US" altLang="en-US" sz="2600" b="1">
                <a:gradFill>
                  <a:gsLst>
                    <a:gs pos="0">
                      <a:srgbClr val="FE4444"/>
                    </a:gs>
                    <a:gs pos="100000">
                      <a:srgbClr val="832B2B"/>
                    </a:gs>
                  </a:gsLst>
                  <a:lin scaled="0"/>
                </a:gradFill>
                <a:latin typeface="Liberation Serif" panose="02020603050405020304" charset="0"/>
                <a:cs typeface="Liberation Serif" panose="02020603050405020304" charset="0"/>
              </a:rPr>
              <a:t>Conclusion</a:t>
            </a:r>
            <a:endParaRPr lang="en-US" altLang="en-US" sz="2600" b="1">
              <a:gradFill>
                <a:gsLst>
                  <a:gs pos="0">
                    <a:srgbClr val="FE4444"/>
                  </a:gs>
                  <a:gs pos="100000">
                    <a:srgbClr val="832B2B"/>
                  </a:gs>
                </a:gsLst>
                <a:lin scaled="0"/>
              </a:gradFill>
              <a:latin typeface="Liberation Serif" panose="02020603050405020304" charset="0"/>
              <a:cs typeface="Liberation Serif" panose="02020603050405020304" charset="0"/>
              <a:sym typeface="+mn-ea"/>
            </a:endParaRPr>
          </a:p>
        </p:txBody>
      </p:sp>
      <p:sp>
        <p:nvSpPr>
          <p:cNvPr id="10" name="Slide Number Placeholder 9"/>
          <p:cNvSpPr>
            <a:spLocks noGrp="1"/>
          </p:cNvSpPr>
          <p:nvPr>
            <p:ph type="sldNum" sz="quarter" idx="12"/>
          </p:nvPr>
        </p:nvSpPr>
        <p:spPr/>
        <p:txBody>
          <a:bodyPr/>
          <a:p>
            <a:fld id="{49AE70B2-8BF9-45C0-BB95-33D1B9D3A854}" type="slidenum">
              <a:rPr lang="zh-CN" altLang="en-US" smtClean="0"/>
            </a:fld>
            <a:endParaRPr lang="zh-CN" altLang="en-US"/>
          </a:p>
        </p:txBody>
      </p:sp>
      <p:sp>
        <p:nvSpPr>
          <p:cNvPr id="11" name="Text Box 10"/>
          <p:cNvSpPr txBox="1"/>
          <p:nvPr/>
        </p:nvSpPr>
        <p:spPr>
          <a:xfrm>
            <a:off x="4776470" y="88265"/>
            <a:ext cx="1741170" cy="491490"/>
          </a:xfrm>
          <a:prstGeom prst="rect">
            <a:avLst/>
          </a:prstGeom>
          <a:noFill/>
        </p:spPr>
        <p:txBody>
          <a:bodyPr wrap="none" rtlCol="0">
            <a:spAutoFit/>
          </a:bodyPr>
          <a:p>
            <a:r>
              <a:rPr lang="en-US" altLang="en-US" sz="2600" b="1">
                <a:latin typeface="Liberation Serif" panose="02020603050405020304" charset="0"/>
                <a:cs typeface="Liberation Serif" panose="02020603050405020304" charset="0"/>
              </a:rPr>
              <a:t>      Outline</a:t>
            </a:r>
            <a:endParaRPr lang="en-US" altLang="en-US" sz="2600" b="1">
              <a:latin typeface="Liberation Serif" panose="02020603050405020304" charset="0"/>
              <a:cs typeface="Liberation Serif" panose="02020603050405020304" charset="0"/>
            </a:endParaRPr>
          </a:p>
        </p:txBody>
      </p:sp>
      <p:sp>
        <p:nvSpPr>
          <p:cNvPr id="3" name="Text Box 2"/>
          <p:cNvSpPr txBox="1"/>
          <p:nvPr/>
        </p:nvSpPr>
        <p:spPr>
          <a:xfrm>
            <a:off x="560705" y="3183255"/>
            <a:ext cx="10627360" cy="491490"/>
          </a:xfrm>
          <a:prstGeom prst="rect">
            <a:avLst/>
          </a:prstGeom>
          <a:noFill/>
        </p:spPr>
        <p:txBody>
          <a:bodyPr wrap="square" rtlCol="0">
            <a:spAutoFit/>
          </a:bodyPr>
          <a:p>
            <a:pPr marL="457200" indent="-457200" algn="l">
              <a:buFont typeface="Arial" panose="02080604020202020204" pitchFamily="34" charset="0"/>
              <a:buChar char="•"/>
            </a:pPr>
            <a:r>
              <a:rPr lang="en-US" altLang="en-US" sz="2600" b="1">
                <a:gradFill>
                  <a:gsLst>
                    <a:gs pos="0">
                      <a:srgbClr val="FE4444"/>
                    </a:gs>
                    <a:gs pos="100000">
                      <a:srgbClr val="832B2B"/>
                    </a:gs>
                  </a:gsLst>
                  <a:lin scaled="0"/>
                </a:gradFill>
                <a:latin typeface="Liberation Serif" panose="02020603050405020304" charset="0"/>
                <a:cs typeface="Liberation Serif" panose="02020603050405020304" charset="0"/>
              </a:rPr>
              <a:t>Methodology</a:t>
            </a:r>
            <a:endParaRPr lang="en-US" altLang="en-US" sz="2600" b="1">
              <a:gradFill>
                <a:gsLst>
                  <a:gs pos="0">
                    <a:srgbClr val="FE4444"/>
                  </a:gs>
                  <a:gs pos="100000">
                    <a:srgbClr val="832B2B"/>
                  </a:gs>
                </a:gsLst>
                <a:lin scaled="0"/>
              </a:gradFill>
              <a:latin typeface="Liberation Serif" panose="02020603050405020304" charset="0"/>
              <a:cs typeface="Liberation Serif" panose="0202060305040502030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ext Box 1"/>
          <p:cNvSpPr txBox="1"/>
          <p:nvPr/>
        </p:nvSpPr>
        <p:spPr>
          <a:xfrm>
            <a:off x="916305" y="1101090"/>
            <a:ext cx="11070590" cy="891540"/>
          </a:xfrm>
          <a:prstGeom prst="rect">
            <a:avLst/>
          </a:prstGeom>
          <a:noFill/>
        </p:spPr>
        <p:txBody>
          <a:bodyPr wrap="square" rtlCol="0">
            <a:spAutoFit/>
          </a:bodyPr>
          <a:p>
            <a:pPr marL="457200" indent="-457200" algn="l">
              <a:buFont typeface="Arial" panose="02080604020202020204" pitchFamily="34" charset="0"/>
              <a:buChar char="•"/>
            </a:pPr>
            <a:r>
              <a:rPr lang="en-US" altLang="en-US" sz="2600">
                <a:latin typeface="Liberation Serif" panose="02020603050405020304" charset="0"/>
                <a:cs typeface="Liberation Serif" panose="02020603050405020304" charset="0"/>
              </a:rPr>
              <a:t>Consistence lattice data has been used to constrain the strength of the axial U(1) symmetry breaking strength (c).</a:t>
            </a:r>
            <a:endParaRPr lang="en-US" altLang="en-US" sz="2600">
              <a:solidFill>
                <a:srgbClr val="990000"/>
              </a:solidFill>
              <a:latin typeface="Liberation Serif" panose="02020603050405020304" charset="0"/>
              <a:cs typeface="Liberation Serif" panose="02020603050405020304" charset="0"/>
            </a:endParaRPr>
          </a:p>
        </p:txBody>
      </p:sp>
      <p:sp>
        <p:nvSpPr>
          <p:cNvPr id="9" name="Text Box 8"/>
          <p:cNvSpPr txBox="1"/>
          <p:nvPr/>
        </p:nvSpPr>
        <p:spPr>
          <a:xfrm>
            <a:off x="916305" y="3926840"/>
            <a:ext cx="10627360" cy="891540"/>
          </a:xfrm>
          <a:prstGeom prst="rect">
            <a:avLst/>
          </a:prstGeom>
          <a:noFill/>
        </p:spPr>
        <p:txBody>
          <a:bodyPr wrap="square" rtlCol="0">
            <a:spAutoFit/>
          </a:bodyPr>
          <a:p>
            <a:pPr marL="457200" indent="-457200" algn="l">
              <a:buFont typeface="Arial" panose="02080604020202020204" pitchFamily="34" charset="0"/>
              <a:buChar char="•"/>
            </a:pPr>
            <a:r>
              <a:rPr lang="en-US" altLang="en-US" sz="2600">
                <a:latin typeface="Liberation Serif" panose="02020603050405020304" charset="0"/>
                <a:cs typeface="Liberation Serif" panose="02020603050405020304" charset="0"/>
              </a:rPr>
              <a:t>Our estimated value </a:t>
            </a:r>
            <a:r>
              <a:rPr lang="en-US" altLang="en-US" sz="2600">
                <a:latin typeface="Liberation Serif" panose="02020603050405020304" charset="0"/>
                <a:cs typeface="Liberation Serif" panose="02020603050405020304" charset="0"/>
                <a:sym typeface="+mn-ea"/>
              </a:rPr>
              <a:t>for c</a:t>
            </a:r>
            <a:r>
              <a:rPr lang="en-US" altLang="en-US" sz="2600">
                <a:latin typeface="Liberation Serif" panose="02020603050405020304" charset="0"/>
                <a:cs typeface="Liberation Serif" panose="02020603050405020304" charset="0"/>
              </a:rPr>
              <a:t>, which is done for the first time to the best of our knowledge, is </a:t>
            </a:r>
            <a:r>
              <a:rPr lang="en-US" altLang="en-US" sz="2600" b="1">
                <a:latin typeface="Liberation Serif" panose="02020603050405020304" charset="0"/>
                <a:cs typeface="Liberation Serif" panose="02020603050405020304" charset="0"/>
              </a:rPr>
              <a:t>0.149</a:t>
            </a:r>
            <a:r>
              <a:rPr lang="en-US" altLang="en-US" sz="2600">
                <a:latin typeface="Liberation Serif" panose="02020603050405020304" charset="0"/>
                <a:cs typeface="Liberation Serif" panose="02020603050405020304" charset="0"/>
              </a:rPr>
              <a:t> within some error bars.</a:t>
            </a:r>
            <a:endParaRPr lang="en-US" altLang="en-US" sz="2600">
              <a:solidFill>
                <a:srgbClr val="990000"/>
              </a:solidFill>
              <a:latin typeface="Liberation Serif" panose="02020603050405020304" charset="0"/>
              <a:cs typeface="Liberation Serif" panose="02020603050405020304" charset="0"/>
              <a:sym typeface="+mn-ea"/>
            </a:endParaRPr>
          </a:p>
        </p:txBody>
      </p:sp>
      <p:sp>
        <p:nvSpPr>
          <p:cNvPr id="10" name="Slide Number Placeholder 9"/>
          <p:cNvSpPr>
            <a:spLocks noGrp="1"/>
          </p:cNvSpPr>
          <p:nvPr>
            <p:ph type="sldNum" sz="quarter" idx="12"/>
          </p:nvPr>
        </p:nvSpPr>
        <p:spPr/>
        <p:txBody>
          <a:bodyPr/>
          <a:p>
            <a:fld id="{49AE70B2-8BF9-45C0-BB95-33D1B9D3A854}" type="slidenum">
              <a:rPr lang="zh-CN" altLang="en-US" smtClean="0"/>
            </a:fld>
            <a:endParaRPr lang="zh-CN" altLang="en-US"/>
          </a:p>
        </p:txBody>
      </p:sp>
      <p:sp>
        <p:nvSpPr>
          <p:cNvPr id="11" name="Text Box 10"/>
          <p:cNvSpPr txBox="1"/>
          <p:nvPr/>
        </p:nvSpPr>
        <p:spPr>
          <a:xfrm>
            <a:off x="4688205" y="88265"/>
            <a:ext cx="1815465" cy="491490"/>
          </a:xfrm>
          <a:prstGeom prst="rect">
            <a:avLst/>
          </a:prstGeom>
          <a:noFill/>
        </p:spPr>
        <p:txBody>
          <a:bodyPr wrap="none" rtlCol="0">
            <a:spAutoFit/>
          </a:bodyPr>
          <a:p>
            <a:r>
              <a:rPr lang="en-US" altLang="en-US" sz="2600" b="1">
                <a:latin typeface="Liberation Serif" panose="02020603050405020304" charset="0"/>
                <a:cs typeface="Liberation Serif" panose="02020603050405020304" charset="0"/>
              </a:rPr>
              <a:t>      </a:t>
            </a:r>
            <a:r>
              <a:rPr lang="en-US" altLang="en-US" sz="2600" b="1">
                <a:latin typeface="Liberation Serif" panose="02020603050405020304" charset="0"/>
                <a:cs typeface="Liberation Serif" panose="02020603050405020304" charset="0"/>
              </a:rPr>
              <a:t>Upshots</a:t>
            </a:r>
            <a:endParaRPr lang="en-US" altLang="en-US" sz="2600" b="1">
              <a:latin typeface="Liberation Serif" panose="02020603050405020304" charset="0"/>
              <a:cs typeface="Liberation Serif" panose="02020603050405020304" charset="0"/>
            </a:endParaRPr>
          </a:p>
        </p:txBody>
      </p:sp>
      <mc:AlternateContent xmlns:mc="http://schemas.openxmlformats.org/markup-compatibility/2006">
        <mc:Choice xmlns:a14="http://schemas.microsoft.com/office/drawing/2010/main" Requires="a14">
          <p:sp>
            <p:nvSpPr>
              <p:cNvPr id="13" name="Text Box 12"/>
              <p:cNvSpPr txBox="1"/>
              <p:nvPr/>
            </p:nvSpPr>
            <p:spPr>
              <a:xfrm>
                <a:off x="916305" y="2513965"/>
                <a:ext cx="10437495" cy="891540"/>
              </a:xfrm>
              <a:prstGeom prst="rect">
                <a:avLst/>
              </a:prstGeom>
              <a:noFill/>
            </p:spPr>
            <p:txBody>
              <a:bodyPr wrap="square" rtlCol="0">
                <a:spAutoFit/>
              </a:bodyPr>
              <a:p>
                <a:pPr marL="285750" indent="-285750" algn="l">
                  <a:buFont typeface="Arial" panose="02080604020202020204" pitchFamily="34" charset="0"/>
                  <a:buChar char="•"/>
                </a:pPr>
                <a:r>
                  <a:rPr lang="en-US" sz="2600">
                    <a:latin typeface="Liberation Serif" panose="02020603050405020304" charset="0"/>
                    <a:cs typeface="Liberation Serif" panose="02020603050405020304" charset="0"/>
                  </a:rPr>
                  <a:t>Low condensate value</a:t>
                </a:r>
                <a:r>
                  <a:rPr lang="en-US" altLang="en-US" sz="2600">
                    <a:latin typeface="Liberation Serif" panose="02020603050405020304" charset="0"/>
                    <a:cs typeface="Liberation Serif" panose="02020603050405020304" charset="0"/>
                  </a:rPr>
                  <a:t>,   </a:t>
                </a:r>
                <a:r>
                  <a:rPr lang="en-US" sz="2600">
                    <a:latin typeface="Liberation Serif" panose="02020603050405020304" charset="0"/>
                    <a:cs typeface="Liberation Serif" panose="02020603050405020304" charset="0"/>
                  </a:rPr>
                  <a:t> </a:t>
                </a:r>
                <a:r>
                  <a:rPr lang="en-US" altLang="en-US" sz="2600">
                    <a:latin typeface="Liberation Serif" panose="02020603050405020304" charset="0"/>
                    <a:cs typeface="Liberation Serif" panose="02020603050405020304" charset="0"/>
                  </a:rPr>
                  <a:t>   </a:t>
                </a:r>
                <a:r>
                  <a:rPr lang="en-US" sz="2600">
                    <a:latin typeface="Liberation Serif" panose="02020603050405020304" charset="0"/>
                    <a:cs typeface="Liberation Serif" panose="02020603050405020304" charset="0"/>
                  </a:rPr>
                  <a:t>and high </a:t>
                </a:r>
                <a14:m>
                  <m:oMath xmlns:m="http://schemas.openxmlformats.org/officeDocument/2006/math">
                    <m:sSub>
                      <m:sSubPr>
                        <m:ctrlPr>
                          <a:rPr lang="en-US" sz="2600" i="1">
                            <a:latin typeface="DejaVu Math TeX Gyre" panose="02000503000000000000" charset="0"/>
                            <a:cs typeface="DejaVu Math TeX Gyre" panose="02000503000000000000" charset="0"/>
                          </a:rPr>
                        </m:ctrlPr>
                      </m:sSubPr>
                      <m:e>
                        <m:r>
                          <a:rPr lang="en-US" sz="2600" i="1">
                            <a:latin typeface="DejaVu Math TeX Gyre" panose="02000503000000000000" charset="0"/>
                            <a:cs typeface="DejaVu Math TeX Gyre" panose="02000503000000000000" charset="0"/>
                          </a:rPr>
                          <m:t>𝐹</m:t>
                        </m:r>
                      </m:e>
                      <m:sub>
                        <m:r>
                          <a:rPr lang="en-US" sz="2600" i="1">
                            <a:latin typeface="DejaVu Math TeX Gyre" panose="02000503000000000000" charset="0"/>
                            <a:ea typeface="MS Mincho" charset="0"/>
                            <a:cs typeface="DejaVu Math TeX Gyre" panose="02000503000000000000" charset="0"/>
                          </a:rPr>
                          <m:t>𝜋</m:t>
                        </m:r>
                      </m:sub>
                    </m:sSub>
                  </m:oMath>
                </a14:m>
                <a:r>
                  <a:rPr lang="en-US" sz="2600">
                    <a:latin typeface="Liberation Serif" panose="02020603050405020304" charset="0"/>
                    <a:cs typeface="Liberation Serif" panose="02020603050405020304" charset="0"/>
                  </a:rPr>
                  <a:t> produce a stronger IMC effect</a:t>
                </a:r>
                <a:r>
                  <a:rPr lang="en-US" altLang="en-US" sz="2600">
                    <a:latin typeface="Liberation Serif" panose="02020603050405020304" charset="0"/>
                    <a:cs typeface="Liberation Serif" panose="02020603050405020304" charset="0"/>
                  </a:rPr>
                  <a:t> </a:t>
                </a:r>
                <a:r>
                  <a:rPr lang="en-US" sz="2600">
                    <a:latin typeface="Liberation Serif" panose="02020603050405020304" charset="0"/>
                    <a:cs typeface="Liberation Serif" panose="02020603050405020304" charset="0"/>
                  </a:rPr>
                  <a:t>around the crossover temperature.</a:t>
                </a:r>
                <a:endParaRPr lang="en-US" sz="2600">
                  <a:latin typeface="Liberation Serif" panose="02020603050405020304" charset="0"/>
                  <a:cs typeface="Liberation Serif" panose="02020603050405020304" charset="0"/>
                </a:endParaRPr>
              </a:p>
            </p:txBody>
          </p:sp>
        </mc:Choice>
        <mc:Fallback>
          <p:sp>
            <p:nvSpPr>
              <p:cNvPr id="13" name="Text Box 12"/>
              <p:cNvSpPr txBox="1">
                <a:spLocks noRot="1" noChangeAspect="1" noMove="1" noResize="1" noEditPoints="1" noAdjustHandles="1" noChangeArrowheads="1" noChangeShapeType="1" noTextEdit="1"/>
              </p:cNvSpPr>
              <p:nvPr/>
            </p:nvSpPr>
            <p:spPr>
              <a:xfrm>
                <a:off x="916305" y="2513965"/>
                <a:ext cx="10437495" cy="891540"/>
              </a:xfrm>
              <a:prstGeom prst="rect">
                <a:avLst/>
              </a:prstGeom>
              <a:blipFill rotWithShape="1">
                <a:blip r:embed="rId1"/>
                <a:stretch>
                  <a:fillRect/>
                </a:stretch>
              </a:blipFill>
            </p:spPr>
            <p:txBody>
              <a:bodyPr/>
              <a:lstStyle/>
              <a:p>
                <a:r>
                  <a:rPr lang="en-US" altLang="en-US">
                    <a:noFill/>
                  </a:rPr>
                  <a:t> </a:t>
                </a:r>
              </a:p>
            </p:txBody>
          </p:sp>
        </mc:Fallback>
      </mc:AlternateContent>
      <p:pic>
        <p:nvPicPr>
          <p:cNvPr id="5" name="Picture 4" descr="18"/>
          <p:cNvPicPr>
            <a:picLocks noChangeAspect="1"/>
          </p:cNvPicPr>
          <p:nvPr/>
        </p:nvPicPr>
        <p:blipFill>
          <a:blip r:embed="rId2"/>
          <a:stretch>
            <a:fillRect/>
          </a:stretch>
        </p:blipFill>
        <p:spPr>
          <a:xfrm>
            <a:off x="4349750" y="2625090"/>
            <a:ext cx="513080" cy="339725"/>
          </a:xfrm>
          <a:prstGeom prst="rect">
            <a:avLst/>
          </a:prstGeom>
        </p:spPr>
      </p:pic>
      <p:sp>
        <p:nvSpPr>
          <p:cNvPr id="6" name="Text Box 5"/>
          <p:cNvSpPr txBox="1"/>
          <p:nvPr/>
        </p:nvSpPr>
        <p:spPr>
          <a:xfrm>
            <a:off x="916305" y="5464810"/>
            <a:ext cx="11070590" cy="491490"/>
          </a:xfrm>
          <a:prstGeom prst="rect">
            <a:avLst/>
          </a:prstGeom>
          <a:noFill/>
        </p:spPr>
        <p:txBody>
          <a:bodyPr wrap="square" rtlCol="0">
            <a:spAutoFit/>
          </a:bodyPr>
          <a:p>
            <a:pPr marL="457200" indent="-457200" algn="l">
              <a:buFont typeface="Arial" panose="02080604020202020204" pitchFamily="34" charset="0"/>
              <a:buChar char="•"/>
            </a:pPr>
            <a:r>
              <a:rPr lang="en-US" altLang="en-US" sz="2600">
                <a:latin typeface="Liberation Serif" panose="02020603050405020304" charset="0"/>
                <a:cs typeface="Liberation Serif" panose="02020603050405020304" charset="0"/>
              </a:rPr>
              <a:t>We further test our fitted value of c by calculating topological susceptibility.</a:t>
            </a:r>
            <a:endParaRPr lang="en-US" altLang="en-US" sz="2600">
              <a:solidFill>
                <a:srgbClr val="990000"/>
              </a:solidFill>
              <a:latin typeface="Liberation Serif" panose="02020603050405020304" charset="0"/>
              <a:cs typeface="Liberation Serif" panose="0202060305040502030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Number Placeholder 1"/>
          <p:cNvSpPr>
            <a:spLocks noGrp="1"/>
          </p:cNvSpPr>
          <p:nvPr>
            <p:ph type="sldNum" sz="quarter" idx="12"/>
          </p:nvPr>
        </p:nvSpPr>
        <p:spPr/>
        <p:txBody>
          <a:bodyPr/>
          <a:p>
            <a:fld id="{49AE70B2-8BF9-45C0-BB95-33D1B9D3A854}" type="slidenum">
              <a:rPr lang="zh-CN" altLang="en-US" smtClean="0"/>
            </a:fld>
            <a:endParaRPr lang="zh-CN" altLang="en-US"/>
          </a:p>
        </p:txBody>
      </p:sp>
      <p:sp>
        <p:nvSpPr>
          <p:cNvPr id="11" name="Text Box 10"/>
          <p:cNvSpPr txBox="1"/>
          <p:nvPr/>
        </p:nvSpPr>
        <p:spPr>
          <a:xfrm>
            <a:off x="4721225" y="2816225"/>
            <a:ext cx="2578735" cy="706755"/>
          </a:xfrm>
          <a:prstGeom prst="rect">
            <a:avLst/>
          </a:prstGeom>
          <a:noFill/>
        </p:spPr>
        <p:txBody>
          <a:bodyPr wrap="none" rtlCol="0">
            <a:spAutoFit/>
          </a:bodyPr>
          <a:p>
            <a:r>
              <a:rPr lang="en-US" altLang="en-US" sz="4000" b="1">
                <a:latin typeface="Liberation Serif" panose="02020603050405020304" charset="0"/>
                <a:cs typeface="Liberation Serif" panose="02020603050405020304" charset="0"/>
              </a:rPr>
              <a:t>Thank You</a:t>
            </a:r>
            <a:endParaRPr lang="en-US" altLang="en-US" sz="4000" b="1">
              <a:latin typeface="Liberation Serif" panose="02020603050405020304" charset="0"/>
              <a:cs typeface="Liberation Serif" panose="0202060305040502030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Number Placeholder 1"/>
          <p:cNvSpPr>
            <a:spLocks noGrp="1"/>
          </p:cNvSpPr>
          <p:nvPr>
            <p:ph type="sldNum" sz="quarter" idx="12"/>
          </p:nvPr>
        </p:nvSpPr>
        <p:spPr/>
        <p:txBody>
          <a:bodyPr/>
          <a:p>
            <a:fld id="{49AE70B2-8BF9-45C0-BB95-33D1B9D3A854}" type="slidenum">
              <a:rPr lang="zh-CN" altLang="en-US" smtClean="0"/>
            </a:fld>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Number Placeholder 1"/>
          <p:cNvSpPr>
            <a:spLocks noGrp="1"/>
          </p:cNvSpPr>
          <p:nvPr>
            <p:ph type="sldNum" sz="quarter" idx="12"/>
          </p:nvPr>
        </p:nvSpPr>
        <p:spPr/>
        <p:txBody>
          <a:bodyPr/>
          <a:p>
            <a:fld id="{49AE70B2-8BF9-45C0-BB95-33D1B9D3A854}" type="slidenum">
              <a:rPr lang="zh-CN" altLang="en-US" smtClean="0"/>
            </a:fld>
            <a:endParaRPr lang="zh-CN" altLang="en-US"/>
          </a:p>
        </p:txBody>
      </p:sp>
      <p:sp>
        <p:nvSpPr>
          <p:cNvPr id="11" name="Text Box 10"/>
          <p:cNvSpPr txBox="1"/>
          <p:nvPr/>
        </p:nvSpPr>
        <p:spPr>
          <a:xfrm>
            <a:off x="1739900" y="165100"/>
            <a:ext cx="9126855" cy="491490"/>
          </a:xfrm>
          <a:prstGeom prst="rect">
            <a:avLst/>
          </a:prstGeom>
          <a:noFill/>
        </p:spPr>
        <p:txBody>
          <a:bodyPr wrap="square" rtlCol="0">
            <a:spAutoFit/>
          </a:bodyPr>
          <a:p>
            <a:r>
              <a:rPr lang="en-US" altLang="en-US" sz="2600" b="1">
                <a:latin typeface="Liberation Serif" panose="02020603050405020304" charset="0"/>
                <a:cs typeface="Liberation Serif" panose="02020603050405020304" charset="0"/>
              </a:rPr>
              <a:t>      </a:t>
            </a:r>
            <a:r>
              <a:rPr lang="en-US" altLang="en-US" sz="2600" b="1">
                <a:latin typeface="Liberation Serif" panose="02020603050405020304" charset="0"/>
                <a:cs typeface="Liberation Serif" panose="02020603050405020304" charset="0"/>
              </a:rPr>
              <a:t>Difference between local and non-local NJL models </a:t>
            </a:r>
            <a:endParaRPr lang="en-US" altLang="en-US" sz="2600" b="1">
              <a:latin typeface="Liberation Serif" panose="02020603050405020304" charset="0"/>
              <a:cs typeface="Liberation Serif" panose="02020603050405020304" charset="0"/>
            </a:endParaRPr>
          </a:p>
        </p:txBody>
      </p:sp>
      <p:sp>
        <p:nvSpPr>
          <p:cNvPr id="4" name="Text Box 3"/>
          <p:cNvSpPr txBox="1"/>
          <p:nvPr/>
        </p:nvSpPr>
        <p:spPr>
          <a:xfrm>
            <a:off x="589915" y="1586230"/>
            <a:ext cx="2621915" cy="491490"/>
          </a:xfrm>
          <a:prstGeom prst="rect">
            <a:avLst/>
          </a:prstGeom>
          <a:noFill/>
        </p:spPr>
        <p:txBody>
          <a:bodyPr wrap="square" rtlCol="0">
            <a:spAutoFit/>
          </a:bodyPr>
          <a:p>
            <a:pPr marL="457200" indent="-457200" algn="l">
              <a:buFont typeface="Arial" panose="02080604020202020204" pitchFamily="34" charset="0"/>
              <a:buChar char="•"/>
            </a:pPr>
            <a:r>
              <a:rPr lang="en-US" altLang="en-US" sz="2600">
                <a:latin typeface="Liberation Serif" panose="02020603050405020304" charset="0"/>
                <a:cs typeface="Liberation Serif" panose="02020603050405020304" charset="0"/>
              </a:rPr>
              <a:t>Local NJL:</a:t>
            </a:r>
            <a:endParaRPr lang="en-US" altLang="en-US" sz="2600">
              <a:solidFill>
                <a:srgbClr val="990000"/>
              </a:solidFill>
              <a:latin typeface="Liberation Serif" panose="02020603050405020304" charset="0"/>
              <a:cs typeface="Liberation Serif" panose="02020603050405020304" charset="0"/>
            </a:endParaRPr>
          </a:p>
        </p:txBody>
      </p:sp>
      <p:sp>
        <p:nvSpPr>
          <p:cNvPr id="3" name="Text Box 2"/>
          <p:cNvSpPr txBox="1"/>
          <p:nvPr/>
        </p:nvSpPr>
        <p:spPr>
          <a:xfrm>
            <a:off x="589915" y="4094480"/>
            <a:ext cx="2851150" cy="491490"/>
          </a:xfrm>
          <a:prstGeom prst="rect">
            <a:avLst/>
          </a:prstGeom>
          <a:noFill/>
        </p:spPr>
        <p:txBody>
          <a:bodyPr wrap="square" rtlCol="0">
            <a:spAutoFit/>
          </a:bodyPr>
          <a:p>
            <a:pPr marL="457200" indent="-457200" algn="l">
              <a:buFont typeface="Arial" panose="02080604020202020204" pitchFamily="34" charset="0"/>
              <a:buChar char="•"/>
            </a:pPr>
            <a:r>
              <a:rPr lang="en-US" altLang="en-US" sz="2600">
                <a:latin typeface="Liberation Serif" panose="02020603050405020304" charset="0"/>
                <a:cs typeface="Liberation Serif" panose="02020603050405020304" charset="0"/>
              </a:rPr>
              <a:t>Non-local NJL:</a:t>
            </a:r>
            <a:endParaRPr lang="en-US" altLang="en-US" sz="2600">
              <a:solidFill>
                <a:srgbClr val="990000"/>
              </a:solidFill>
              <a:latin typeface="Liberation Serif" panose="02020603050405020304" charset="0"/>
              <a:cs typeface="Liberation Serif" panose="02020603050405020304" charset="0"/>
            </a:endParaRPr>
          </a:p>
        </p:txBody>
      </p:sp>
      <p:pic>
        <p:nvPicPr>
          <p:cNvPr id="5" name="Picture 4" descr="24"/>
          <p:cNvPicPr>
            <a:picLocks noChangeAspect="1"/>
          </p:cNvPicPr>
          <p:nvPr/>
        </p:nvPicPr>
        <p:blipFill>
          <a:blip r:embed="rId1"/>
          <a:stretch>
            <a:fillRect/>
          </a:stretch>
        </p:blipFill>
        <p:spPr>
          <a:xfrm>
            <a:off x="4791710" y="1188085"/>
            <a:ext cx="1428750" cy="1466850"/>
          </a:xfrm>
          <a:prstGeom prst="rect">
            <a:avLst/>
          </a:prstGeom>
        </p:spPr>
      </p:pic>
      <p:pic>
        <p:nvPicPr>
          <p:cNvPr id="6" name="Picture 5" descr="25"/>
          <p:cNvPicPr>
            <a:picLocks noChangeAspect="1"/>
          </p:cNvPicPr>
          <p:nvPr/>
        </p:nvPicPr>
        <p:blipFill>
          <a:blip r:embed="rId2"/>
          <a:stretch>
            <a:fillRect/>
          </a:stretch>
        </p:blipFill>
        <p:spPr>
          <a:xfrm>
            <a:off x="4415790" y="3171190"/>
            <a:ext cx="1957705" cy="3057525"/>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Slide Number Placeholder 9"/>
          <p:cNvSpPr>
            <a:spLocks noGrp="1"/>
          </p:cNvSpPr>
          <p:nvPr>
            <p:ph type="sldNum" sz="quarter" idx="12"/>
          </p:nvPr>
        </p:nvSpPr>
        <p:spPr/>
        <p:txBody>
          <a:bodyPr/>
          <a:p>
            <a:fld id="{49AE70B2-8BF9-45C0-BB95-33D1B9D3A854}" type="slidenum">
              <a:rPr lang="zh-CN" altLang="en-US" smtClean="0"/>
            </a:fld>
            <a:endParaRPr lang="zh-CN" altLang="en-US"/>
          </a:p>
        </p:txBody>
      </p:sp>
      <p:sp>
        <p:nvSpPr>
          <p:cNvPr id="11" name="Text Box 10"/>
          <p:cNvSpPr txBox="1"/>
          <p:nvPr/>
        </p:nvSpPr>
        <p:spPr>
          <a:xfrm>
            <a:off x="2357120" y="79375"/>
            <a:ext cx="6253480" cy="491490"/>
          </a:xfrm>
          <a:prstGeom prst="rect">
            <a:avLst/>
          </a:prstGeom>
          <a:noFill/>
        </p:spPr>
        <p:txBody>
          <a:bodyPr wrap="square" rtlCol="0">
            <a:spAutoFit/>
          </a:bodyPr>
          <a:p>
            <a:pPr algn="l"/>
            <a:r>
              <a:rPr lang="en-US" altLang="en-US" sz="2600" b="1">
                <a:latin typeface="Liberation Serif" panose="02020603050405020304" charset="0"/>
                <a:cs typeface="Liberation Serif" panose="02020603050405020304" charset="0"/>
              </a:rPr>
              <a:t>       Non-local NJL model in presence of eB</a:t>
            </a:r>
            <a:endParaRPr lang="en-US" altLang="en-US" sz="2600" b="1">
              <a:latin typeface="Liberation Serif" panose="02020603050405020304" charset="0"/>
              <a:cs typeface="Liberation Serif" panose="02020603050405020304" charset="0"/>
            </a:endParaRPr>
          </a:p>
        </p:txBody>
      </p:sp>
      <p:pic>
        <p:nvPicPr>
          <p:cNvPr id="2" name="Picture 1" descr="4"/>
          <p:cNvPicPr>
            <a:picLocks noChangeAspect="1"/>
          </p:cNvPicPr>
          <p:nvPr/>
        </p:nvPicPr>
        <p:blipFill>
          <a:blip r:embed="rId1"/>
          <a:stretch>
            <a:fillRect/>
          </a:stretch>
        </p:blipFill>
        <p:spPr>
          <a:xfrm>
            <a:off x="1066800" y="570230"/>
            <a:ext cx="10058400" cy="626427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Number Placeholder 1"/>
          <p:cNvSpPr>
            <a:spLocks noGrp="1"/>
          </p:cNvSpPr>
          <p:nvPr>
            <p:ph type="sldNum" sz="quarter" idx="12"/>
          </p:nvPr>
        </p:nvSpPr>
        <p:spPr/>
        <p:txBody>
          <a:bodyPr/>
          <a:p>
            <a:fld id="{49AE70B2-8BF9-45C0-BB95-33D1B9D3A854}" type="slidenum">
              <a:rPr lang="zh-CN" altLang="en-US" smtClean="0"/>
            </a:fld>
            <a:endParaRPr lang="zh-CN" altLang="en-US"/>
          </a:p>
        </p:txBody>
      </p:sp>
      <p:sp>
        <p:nvSpPr>
          <p:cNvPr id="5" name="Text Box 4"/>
          <p:cNvSpPr txBox="1"/>
          <p:nvPr/>
        </p:nvSpPr>
        <p:spPr>
          <a:xfrm>
            <a:off x="678180" y="886460"/>
            <a:ext cx="10962640" cy="891540"/>
          </a:xfrm>
          <a:prstGeom prst="rect">
            <a:avLst/>
          </a:prstGeom>
          <a:noFill/>
        </p:spPr>
        <p:txBody>
          <a:bodyPr wrap="square" rtlCol="0">
            <a:spAutoFit/>
          </a:bodyPr>
          <a:p>
            <a:pPr marL="457200" indent="-457200" algn="l">
              <a:buFont typeface="Arial" panose="02080604020202020204" pitchFamily="34" charset="0"/>
              <a:buChar char="•"/>
            </a:pPr>
            <a:r>
              <a:rPr lang="en-US" altLang="en-US" sz="2600">
                <a:latin typeface="Liberation Serif" panose="02020603050405020304" charset="0"/>
                <a:cs typeface="Liberation Serif" panose="02020603050405020304" charset="0"/>
              </a:rPr>
              <a:t>With the help of the NJL model one can study the chiral properties </a:t>
            </a:r>
            <a:endParaRPr lang="en-US" altLang="en-US" sz="2600">
              <a:latin typeface="Liberation Serif" panose="02020603050405020304" charset="0"/>
              <a:cs typeface="Liberation Serif" panose="02020603050405020304" charset="0"/>
            </a:endParaRPr>
          </a:p>
          <a:p>
            <a:pPr indent="0" algn="l">
              <a:buFont typeface="Arial" panose="02080604020202020204" pitchFamily="34" charset="0"/>
              <a:buNone/>
            </a:pPr>
            <a:r>
              <a:rPr lang="en-US" altLang="en-US" sz="2600">
                <a:latin typeface="Liberation Serif" panose="02020603050405020304" charset="0"/>
                <a:cs typeface="Liberation Serif" panose="02020603050405020304" charset="0"/>
              </a:rPr>
              <a:t>     of QCD. </a:t>
            </a:r>
            <a:r>
              <a:rPr lang="en-US" altLang="en-US" sz="2000">
                <a:solidFill>
                  <a:srgbClr val="C00000"/>
                </a:solidFill>
                <a:latin typeface="Liberation Serif" panose="02020603050405020304" charset="0"/>
                <a:cs typeface="Liberation Serif" panose="02020603050405020304" charset="0"/>
              </a:rPr>
              <a:t>[Y. Nambu and G. Jona-Lasinio, Phys. Rev. 122, 345(1961); 124, 246(1961)]</a:t>
            </a:r>
            <a:endParaRPr lang="en-US" altLang="en-US" sz="2000">
              <a:solidFill>
                <a:srgbClr val="C00000"/>
              </a:solidFill>
              <a:latin typeface="Liberation Serif" panose="02020603050405020304" charset="0"/>
              <a:cs typeface="Liberation Serif" panose="02020603050405020304" charset="0"/>
            </a:endParaRPr>
          </a:p>
        </p:txBody>
      </p:sp>
      <p:sp>
        <p:nvSpPr>
          <p:cNvPr id="7" name="Text Box 6"/>
          <p:cNvSpPr txBox="1"/>
          <p:nvPr/>
        </p:nvSpPr>
        <p:spPr>
          <a:xfrm>
            <a:off x="678180" y="2305050"/>
            <a:ext cx="11161395" cy="891540"/>
          </a:xfrm>
          <a:prstGeom prst="rect">
            <a:avLst/>
          </a:prstGeom>
          <a:noFill/>
        </p:spPr>
        <p:txBody>
          <a:bodyPr wrap="square" rtlCol="0">
            <a:spAutoFit/>
          </a:bodyPr>
          <a:p>
            <a:pPr marL="457200" indent="-457200" algn="l">
              <a:buFont typeface="Arial" panose="02080604020202020204" pitchFamily="34" charset="0"/>
              <a:buChar char="•"/>
            </a:pPr>
            <a:r>
              <a:rPr lang="en-US" altLang="en-US" sz="2600">
                <a:latin typeface="Liberation Serif" panose="02020603050405020304" charset="0"/>
                <a:cs typeface="Liberation Serif" panose="02020603050405020304" charset="0"/>
              </a:rPr>
              <a:t>In NJL model, the chiral symmetry is spontaneously broken by </a:t>
            </a:r>
            <a:r>
              <a:rPr lang="en-US" altLang="en-US" sz="2600">
                <a:latin typeface="Liberation Serif" panose="02020603050405020304" charset="0"/>
                <a:cs typeface="Liberation Serif" panose="02020603050405020304" charset="0"/>
                <a:sym typeface="+mn-ea"/>
              </a:rPr>
              <a:t>the chiral condensate</a:t>
            </a:r>
            <a:r>
              <a:rPr lang="en-US" altLang="en-US" sz="2600">
                <a:latin typeface="Liberation Serif" panose="02020603050405020304" charset="0"/>
                <a:cs typeface="Liberation Serif" panose="02020603050405020304" charset="0"/>
              </a:rPr>
              <a:t>. </a:t>
            </a:r>
            <a:endParaRPr lang="en-US" altLang="en-US" sz="2000">
              <a:solidFill>
                <a:srgbClr val="C00000"/>
              </a:solidFill>
              <a:latin typeface="Liberation Serif" panose="02020603050405020304" charset="0"/>
              <a:cs typeface="Liberation Serif" panose="02020603050405020304" charset="0"/>
            </a:endParaRPr>
          </a:p>
        </p:txBody>
      </p:sp>
      <p:sp>
        <p:nvSpPr>
          <p:cNvPr id="8" name="Text Box 7"/>
          <p:cNvSpPr txBox="1"/>
          <p:nvPr/>
        </p:nvSpPr>
        <p:spPr>
          <a:xfrm>
            <a:off x="678180" y="3546475"/>
            <a:ext cx="11161395" cy="891540"/>
          </a:xfrm>
          <a:prstGeom prst="rect">
            <a:avLst/>
          </a:prstGeom>
          <a:noFill/>
        </p:spPr>
        <p:txBody>
          <a:bodyPr wrap="square" rtlCol="0">
            <a:spAutoFit/>
          </a:bodyPr>
          <a:p>
            <a:pPr marL="457200" indent="-457200" algn="l">
              <a:buFont typeface="Arial" panose="02080604020202020204" pitchFamily="34" charset="0"/>
              <a:buChar char="•"/>
            </a:pPr>
            <a:r>
              <a:rPr lang="en-US" altLang="en-US" sz="2600">
                <a:latin typeface="Liberation Serif" panose="02020603050405020304" charset="0"/>
                <a:cs typeface="Liberation Serif" panose="02020603050405020304" charset="0"/>
                <a:sym typeface="+mn-ea"/>
              </a:rPr>
              <a:t>We observe </a:t>
            </a:r>
            <a:r>
              <a:rPr lang="en-US" altLang="en-US" sz="2600">
                <a:latin typeface="Liberation Serif" panose="02020603050405020304" charset="0"/>
                <a:cs typeface="Liberation Serif" panose="02020603050405020304" charset="0"/>
              </a:rPr>
              <a:t>magnetic catalysis (MC) and inverse magnetic catalysis (IMC) in presence of a magnetic field. </a:t>
            </a:r>
            <a:r>
              <a:rPr lang="en-US" altLang="en-US" sz="2000">
                <a:solidFill>
                  <a:srgbClr val="C00000"/>
                </a:solidFill>
                <a:latin typeface="Liberation Serif" panose="02020603050405020304" charset="0"/>
                <a:cs typeface="Liberation Serif" panose="02020603050405020304" charset="0"/>
              </a:rPr>
              <a:t>[G. S. Bali et al., Phys. Rev. D 86, 071502]</a:t>
            </a:r>
            <a:endParaRPr lang="en-US" altLang="en-US" sz="2000">
              <a:solidFill>
                <a:srgbClr val="C00000"/>
              </a:solidFill>
              <a:latin typeface="Liberation Serif" panose="02020603050405020304" charset="0"/>
              <a:cs typeface="Liberation Serif" panose="02020603050405020304" charset="0"/>
            </a:endParaRPr>
          </a:p>
        </p:txBody>
      </p:sp>
      <p:sp>
        <p:nvSpPr>
          <p:cNvPr id="9" name="Text Box 8"/>
          <p:cNvSpPr txBox="1"/>
          <p:nvPr/>
        </p:nvSpPr>
        <p:spPr>
          <a:xfrm>
            <a:off x="678180" y="5064760"/>
            <a:ext cx="11161395" cy="1291590"/>
          </a:xfrm>
          <a:prstGeom prst="rect">
            <a:avLst/>
          </a:prstGeom>
          <a:noFill/>
        </p:spPr>
        <p:txBody>
          <a:bodyPr wrap="square" rtlCol="0">
            <a:spAutoFit/>
          </a:bodyPr>
          <a:p>
            <a:pPr marL="457200" indent="-457200" algn="l">
              <a:buFont typeface="Arial" panose="02080604020202020204" pitchFamily="34" charset="0"/>
              <a:buChar char="•"/>
            </a:pPr>
            <a:r>
              <a:rPr lang="en-US" altLang="en-US" sz="2600">
                <a:latin typeface="Liberation Serif" panose="02020603050405020304" charset="0"/>
                <a:cs typeface="Liberation Serif" panose="02020603050405020304" charset="0"/>
              </a:rPr>
              <a:t>One can consider non-local interaction in NJL model which is more realistic as it captures some aspects of the asymptotic freedom of QCD through the non-local form factor. </a:t>
            </a:r>
            <a:r>
              <a:rPr lang="en-US" altLang="en-US" sz="2000">
                <a:solidFill>
                  <a:srgbClr val="C00000"/>
                </a:solidFill>
                <a:latin typeface="Liberation Serif" panose="02020603050405020304" charset="0"/>
                <a:cs typeface="Liberation Serif" panose="02020603050405020304" charset="0"/>
              </a:rPr>
              <a:t>[V. P. Pagura et al., Phys. Rev. D 95, 034013]</a:t>
            </a:r>
            <a:endParaRPr lang="en-US" altLang="en-US" sz="2000">
              <a:solidFill>
                <a:srgbClr val="C00000"/>
              </a:solidFill>
              <a:latin typeface="Liberation Serif" panose="02020603050405020304" charset="0"/>
              <a:cs typeface="Liberation Serif" panose="02020603050405020304" charset="0"/>
            </a:endParaRPr>
          </a:p>
        </p:txBody>
      </p:sp>
      <p:sp>
        <p:nvSpPr>
          <p:cNvPr id="11" name="Text Box 10"/>
          <p:cNvSpPr txBox="1"/>
          <p:nvPr/>
        </p:nvSpPr>
        <p:spPr>
          <a:xfrm>
            <a:off x="4776470" y="88265"/>
            <a:ext cx="1973580" cy="491490"/>
          </a:xfrm>
          <a:prstGeom prst="rect">
            <a:avLst/>
          </a:prstGeom>
          <a:noFill/>
        </p:spPr>
        <p:txBody>
          <a:bodyPr wrap="none" rtlCol="0">
            <a:spAutoFit/>
          </a:bodyPr>
          <a:p>
            <a:r>
              <a:rPr lang="en-US" altLang="en-US" sz="2600" b="1">
                <a:latin typeface="Liberation Serif" panose="02020603050405020304" charset="0"/>
                <a:cs typeface="Liberation Serif" panose="02020603050405020304" charset="0"/>
              </a:rPr>
              <a:t>Introduction</a:t>
            </a:r>
            <a:endParaRPr lang="en-US" altLang="en-US" sz="2600" b="1">
              <a:latin typeface="Liberation Serif" panose="02020603050405020304" charset="0"/>
              <a:cs typeface="Liberation Serif" panose="0202060305040502030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Slide Number Placeholder 9"/>
          <p:cNvSpPr>
            <a:spLocks noGrp="1"/>
          </p:cNvSpPr>
          <p:nvPr>
            <p:ph type="sldNum" sz="quarter" idx="12"/>
          </p:nvPr>
        </p:nvSpPr>
        <p:spPr/>
        <p:txBody>
          <a:bodyPr/>
          <a:p>
            <a:fld id="{49AE70B2-8BF9-45C0-BB95-33D1B9D3A854}" type="slidenum">
              <a:rPr lang="zh-CN" altLang="en-US" smtClean="0"/>
            </a:fld>
            <a:endParaRPr lang="zh-CN" altLang="en-US"/>
          </a:p>
        </p:txBody>
      </p:sp>
      <mc:AlternateContent xmlns:mc="http://schemas.openxmlformats.org/markup-compatibility/2006">
        <mc:Choice xmlns:a14="http://schemas.microsoft.com/office/drawing/2010/main" Requires="a14">
          <p:sp>
            <p:nvSpPr>
              <p:cNvPr id="11" name="Text Box 10"/>
              <p:cNvSpPr txBox="1"/>
              <p:nvPr/>
            </p:nvSpPr>
            <p:spPr>
              <a:xfrm>
                <a:off x="2232660" y="109855"/>
                <a:ext cx="7472045" cy="491490"/>
              </a:xfrm>
              <a:prstGeom prst="rect">
                <a:avLst/>
              </a:prstGeom>
              <a:noFill/>
            </p:spPr>
            <p:txBody>
              <a:bodyPr wrap="none" rtlCol="0">
                <a:spAutoFit/>
              </a:bodyPr>
              <a:p>
                <a:pPr algn="l"/>
                <a:r>
                  <a:rPr lang="en-US" altLang="en-US" sz="2600" b="1">
                    <a:latin typeface="Liberation Serif" panose="02020603050405020304" charset="0"/>
                    <a:cs typeface="Liberation Serif" panose="02020603050405020304" charset="0"/>
                  </a:rPr>
                  <a:t>NJL model with different </a:t>
                </a:r>
                <a14:m>
                  <m:oMath xmlns:m="http://schemas.openxmlformats.org/officeDocument/2006/math">
                    <m:sSub>
                      <m:sSubPr>
                        <m:ctrlPr>
                          <a:rPr lang="en-US" sz="2600" b="1" i="1">
                            <a:latin typeface="DejaVu Math TeX Gyre" panose="02000503000000000000" charset="0"/>
                            <a:cs typeface="DejaVu Math TeX Gyre" panose="02000503000000000000" charset="0"/>
                          </a:rPr>
                        </m:ctrlPr>
                      </m:sSubPr>
                      <m:e>
                        <m:r>
                          <a:rPr lang="en-US" sz="2600" b="1" i="1">
                            <a:latin typeface="DejaVu Math TeX Gyre" panose="02000503000000000000" charset="0"/>
                            <a:cs typeface="DejaVu Math TeX Gyre" panose="02000503000000000000" charset="0"/>
                          </a:rPr>
                          <m:t>𝑼</m:t>
                        </m:r>
                        <m:r>
                          <a:rPr lang="en-US" sz="2600" b="1" i="1">
                            <a:latin typeface="DejaVu Math TeX Gyre" panose="02000503000000000000" charset="0"/>
                            <a:ea typeface="MS Mincho" charset="0"/>
                            <a:cs typeface="DejaVu Math TeX Gyre" panose="02000503000000000000" charset="0"/>
                          </a:rPr>
                          <m:t>(</m:t>
                        </m:r>
                        <m:r>
                          <a:rPr lang="en-US" sz="2600" b="1" i="1">
                            <a:latin typeface="DejaVu Math TeX Gyre" panose="02000503000000000000" charset="0"/>
                            <a:cs typeface="DejaVu Math TeX Gyre" panose="02000503000000000000" charset="0"/>
                          </a:rPr>
                          <m:t>𝟏</m:t>
                        </m:r>
                        <m:r>
                          <a:rPr lang="en-US" sz="2600" b="1" i="1">
                            <a:latin typeface="DejaVu Math TeX Gyre" panose="02000503000000000000" charset="0"/>
                            <a:ea typeface="MS Mincho" charset="0"/>
                            <a:cs typeface="DejaVu Math TeX Gyre" panose="02000503000000000000" charset="0"/>
                          </a:rPr>
                          <m:t>)</m:t>
                        </m:r>
                      </m:e>
                      <m:sub>
                        <m:r>
                          <a:rPr lang="en-US" sz="2600" b="1" i="1">
                            <a:latin typeface="DejaVu Math TeX Gyre" panose="02000503000000000000" charset="0"/>
                            <a:cs typeface="DejaVu Math TeX Gyre" panose="02000503000000000000" charset="0"/>
                          </a:rPr>
                          <m:t>𝑨</m:t>
                        </m:r>
                      </m:sub>
                    </m:sSub>
                  </m:oMath>
                </a14:m>
                <a:r>
                  <a:rPr lang="en-US" altLang="en-US" sz="2600" b="1">
                    <a:latin typeface="Liberation Serif" panose="02020603050405020304" charset="0"/>
                    <a:cs typeface="Liberation Serif" panose="02020603050405020304" charset="0"/>
                  </a:rPr>
                  <a:t> breaking strength</a:t>
                </a:r>
                <a:endParaRPr lang="en-US" altLang="en-US" sz="2600" b="1">
                  <a:latin typeface="Liberation Serif" panose="02020603050405020304" charset="0"/>
                  <a:cs typeface="Liberation Serif" panose="02020603050405020304" charset="0"/>
                </a:endParaRPr>
              </a:p>
            </p:txBody>
          </p:sp>
        </mc:Choice>
        <mc:Fallback>
          <p:sp>
            <p:nvSpPr>
              <p:cNvPr id="11" name="Text Box 10"/>
              <p:cNvSpPr txBox="1">
                <a:spLocks noRot="1" noChangeAspect="1" noMove="1" noResize="1" noEditPoints="1" noAdjustHandles="1" noChangeArrowheads="1" noChangeShapeType="1" noTextEdit="1"/>
              </p:cNvSpPr>
              <p:nvPr/>
            </p:nvSpPr>
            <p:spPr>
              <a:xfrm>
                <a:off x="2232660" y="109855"/>
                <a:ext cx="7472045" cy="491490"/>
              </a:xfrm>
              <a:prstGeom prst="rect">
                <a:avLst/>
              </a:prstGeom>
              <a:blipFill rotWithShape="1">
                <a:blip r:embed="rId1"/>
                <a:stretch>
                  <a:fillRect/>
                </a:stretch>
              </a:blipFill>
            </p:spPr>
            <p:txBody>
              <a:bodyPr/>
              <a:lstStyle/>
              <a:p>
                <a:r>
                  <a:rPr lang="en-US" altLang="en-US">
                    <a:noFill/>
                  </a:rPr>
                  <a:t> </a:t>
                </a:r>
              </a:p>
            </p:txBody>
          </p:sp>
        </mc:Fallback>
      </mc:AlternateContent>
      <p:pic>
        <p:nvPicPr>
          <p:cNvPr id="3" name="Picture 2" descr="Screenshot from 2021-07-23 14-13-40"/>
          <p:cNvPicPr>
            <a:picLocks noChangeAspect="1"/>
          </p:cNvPicPr>
          <p:nvPr/>
        </p:nvPicPr>
        <p:blipFill>
          <a:blip r:embed="rId2"/>
          <a:stretch>
            <a:fillRect/>
          </a:stretch>
        </p:blipFill>
        <p:spPr>
          <a:xfrm>
            <a:off x="1066800" y="601345"/>
            <a:ext cx="10058400" cy="597471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Number Placeholder 1"/>
          <p:cNvSpPr>
            <a:spLocks noGrp="1"/>
          </p:cNvSpPr>
          <p:nvPr>
            <p:ph type="sldNum" sz="quarter" idx="12"/>
          </p:nvPr>
        </p:nvSpPr>
        <p:spPr/>
        <p:txBody>
          <a:bodyPr/>
          <a:p>
            <a:fld id="{49AE70B2-8BF9-45C0-BB95-33D1B9D3A854}" type="slidenum">
              <a:rPr lang="zh-CN" altLang="en-US" smtClean="0"/>
            </a:fld>
            <a:endParaRPr lang="zh-CN" altLang="en-US"/>
          </a:p>
        </p:txBody>
      </p:sp>
      <p:sp>
        <p:nvSpPr>
          <p:cNvPr id="5" name="Text Box 4"/>
          <p:cNvSpPr txBox="1"/>
          <p:nvPr/>
        </p:nvSpPr>
        <p:spPr>
          <a:xfrm>
            <a:off x="678180" y="886460"/>
            <a:ext cx="10962640" cy="1291590"/>
          </a:xfrm>
          <a:prstGeom prst="rect">
            <a:avLst/>
          </a:prstGeom>
          <a:noFill/>
        </p:spPr>
        <p:txBody>
          <a:bodyPr wrap="square" rtlCol="0">
            <a:spAutoFit/>
          </a:bodyPr>
          <a:p>
            <a:pPr marL="457200" indent="-457200" algn="l">
              <a:buFont typeface="Arial" panose="02080604020202020204" pitchFamily="34" charset="0"/>
              <a:buChar char="•"/>
            </a:pPr>
            <a:r>
              <a:rPr lang="en-US" altLang="en-US" sz="2600">
                <a:latin typeface="Liberation Serif" panose="02020603050405020304" charset="0"/>
                <a:cs typeface="Liberation Serif" panose="02020603050405020304" charset="0"/>
              </a:rPr>
              <a:t>Standard NJL model assume the strength of the axial U(1) symmetry breaking ’t Hooft determinant term to be equal to that of the axial U(1) symmetric term, even in the non-local one.</a:t>
            </a:r>
            <a:endParaRPr lang="en-US" altLang="en-US" sz="2600">
              <a:latin typeface="Liberation Serif" panose="02020603050405020304" charset="0"/>
              <a:cs typeface="Liberation Serif" panose="02020603050405020304" charset="0"/>
            </a:endParaRPr>
          </a:p>
        </p:txBody>
      </p:sp>
      <p:sp>
        <p:nvSpPr>
          <p:cNvPr id="7" name="Text Box 6"/>
          <p:cNvSpPr txBox="1"/>
          <p:nvPr/>
        </p:nvSpPr>
        <p:spPr>
          <a:xfrm>
            <a:off x="678180" y="2616835"/>
            <a:ext cx="11161395" cy="491490"/>
          </a:xfrm>
          <a:prstGeom prst="rect">
            <a:avLst/>
          </a:prstGeom>
          <a:noFill/>
        </p:spPr>
        <p:txBody>
          <a:bodyPr wrap="square" rtlCol="0">
            <a:spAutoFit/>
          </a:bodyPr>
          <a:p>
            <a:pPr marL="457200" indent="-457200" algn="l">
              <a:buFont typeface="Arial" panose="02080604020202020204" pitchFamily="34" charset="0"/>
              <a:buChar char="•"/>
            </a:pPr>
            <a:r>
              <a:rPr lang="en-US" altLang="en-US" sz="2600">
                <a:latin typeface="Liberation Serif" panose="02020603050405020304" charset="0"/>
                <a:cs typeface="Liberation Serif" panose="02020603050405020304" charset="0"/>
              </a:rPr>
              <a:t>Our main goals: </a:t>
            </a:r>
            <a:endParaRPr lang="en-US" altLang="en-US" sz="2000">
              <a:solidFill>
                <a:srgbClr val="C00000"/>
              </a:solidFill>
              <a:latin typeface="Liberation Serif" panose="02020603050405020304" charset="0"/>
              <a:cs typeface="Liberation Serif" panose="02020603050405020304" charset="0"/>
            </a:endParaRPr>
          </a:p>
        </p:txBody>
      </p:sp>
      <mc:AlternateContent xmlns:mc="http://schemas.openxmlformats.org/markup-compatibility/2006">
        <mc:Choice xmlns:a14="http://schemas.microsoft.com/office/drawing/2010/main" Requires="a14">
          <p:sp>
            <p:nvSpPr>
              <p:cNvPr id="8" name="Text Box 7"/>
              <p:cNvSpPr txBox="1"/>
              <p:nvPr/>
            </p:nvSpPr>
            <p:spPr>
              <a:xfrm>
                <a:off x="678180" y="3546475"/>
                <a:ext cx="11161395" cy="2891790"/>
              </a:xfrm>
              <a:prstGeom prst="rect">
                <a:avLst/>
              </a:prstGeom>
              <a:noFill/>
            </p:spPr>
            <p:txBody>
              <a:bodyPr wrap="square" rtlCol="0">
                <a:spAutoFit/>
              </a:bodyPr>
              <a:p>
                <a:pPr indent="0" algn="l">
                  <a:buFont typeface="Arial" panose="02080604020202020204" pitchFamily="34" charset="0"/>
                  <a:buNone/>
                </a:pPr>
                <a:r>
                  <a:rPr lang="en-US" altLang="en-US" sz="2600">
                    <a:latin typeface="Liberation Serif" panose="02020603050405020304" charset="0"/>
                    <a:cs typeface="Liberation Serif" panose="02020603050405020304" charset="0"/>
                  </a:rPr>
                  <a:t>      a) To constrain the strength of the </a:t>
                </a:r>
                <a:r>
                  <a:rPr lang="en-US" sz="2600">
                    <a:sym typeface="+mn-ea"/>
                  </a:rPr>
                  <a:t> </a:t>
                </a:r>
                <a14:m>
                  <m:oMath xmlns:m="http://schemas.openxmlformats.org/officeDocument/2006/math">
                    <m:sSub>
                      <m:sSubPr>
                        <m:ctrlPr>
                          <a:rPr lang="en-US" sz="2600" i="1">
                            <a:latin typeface="DejaVu Math TeX Gyre" panose="02000503000000000000" charset="0"/>
                            <a:cs typeface="DejaVu Math TeX Gyre" panose="02000503000000000000" charset="0"/>
                          </a:rPr>
                        </m:ctrlPr>
                      </m:sSubPr>
                      <m:e>
                        <m:r>
                          <a:rPr lang="en-US" sz="2600" i="1">
                            <a:latin typeface="DejaVu Math TeX Gyre" panose="02000503000000000000" charset="0"/>
                            <a:cs typeface="DejaVu Math TeX Gyre" panose="02000503000000000000" charset="0"/>
                          </a:rPr>
                          <m:t>𝑈</m:t>
                        </m:r>
                        <m:r>
                          <a:rPr lang="en-US" sz="2600" i="1">
                            <a:latin typeface="DejaVu Math TeX Gyre" panose="02000503000000000000" charset="0"/>
                            <a:cs typeface="DejaVu Math TeX Gyre" panose="02000503000000000000" charset="0"/>
                          </a:rPr>
                          <m:t>(</m:t>
                        </m:r>
                        <m:r>
                          <a:rPr lang="en-US" sz="2600" i="1">
                            <a:latin typeface="DejaVu Math TeX Gyre" panose="02000503000000000000" charset="0"/>
                            <a:cs typeface="DejaVu Math TeX Gyre" panose="02000503000000000000" charset="0"/>
                          </a:rPr>
                          <m:t>1</m:t>
                        </m:r>
                        <m:r>
                          <a:rPr lang="en-US" sz="2600" i="1">
                            <a:latin typeface="DejaVu Math TeX Gyre" panose="02000503000000000000" charset="0"/>
                            <a:cs typeface="DejaVu Math TeX Gyre" panose="02000503000000000000" charset="0"/>
                          </a:rPr>
                          <m:t>)</m:t>
                        </m:r>
                      </m:e>
                      <m:sub>
                        <m:r>
                          <a:rPr lang="en-US" sz="2600" i="1">
                            <a:latin typeface="DejaVu Math TeX Gyre" panose="02000503000000000000" charset="0"/>
                            <a:cs typeface="DejaVu Math TeX Gyre" panose="02000503000000000000" charset="0"/>
                          </a:rPr>
                          <m:t>𝐴</m:t>
                        </m:r>
                      </m:sub>
                    </m:sSub>
                  </m:oMath>
                </a14:m>
                <a:r>
                  <a:rPr lang="en-US" sz="2600">
                    <a:sym typeface="+mn-ea"/>
                  </a:rPr>
                  <a:t> </a:t>
                </a:r>
                <a:r>
                  <a:rPr lang="en-US" altLang="en-US" sz="2600">
                    <a:latin typeface="Liberation Serif" panose="02020603050405020304" charset="0"/>
                    <a:cs typeface="Liberation Serif" panose="02020603050405020304" charset="0"/>
                  </a:rPr>
                  <a:t> symmetry breaking interactions    </a:t>
                </a:r>
                <a:endParaRPr lang="en-US" altLang="en-US" sz="2600">
                  <a:latin typeface="Liberation Serif" panose="02020603050405020304" charset="0"/>
                  <a:cs typeface="Liberation Serif" panose="02020603050405020304" charset="0"/>
                </a:endParaRPr>
              </a:p>
              <a:p>
                <a:pPr indent="0" algn="l">
                  <a:buFont typeface="Arial" panose="02080604020202020204" pitchFamily="34" charset="0"/>
                  <a:buNone/>
                </a:pPr>
                <a:r>
                  <a:rPr lang="en-US" altLang="en-US" sz="2600">
                    <a:latin typeface="Liberation Serif" panose="02020603050405020304" charset="0"/>
                    <a:cs typeface="Liberation Serif" panose="02020603050405020304" charset="0"/>
                  </a:rPr>
                  <a:t>              using lattice QCD results.</a:t>
                </a:r>
                <a:endParaRPr lang="en-US" altLang="en-US" sz="2600">
                  <a:latin typeface="Liberation Serif" panose="02020603050405020304" charset="0"/>
                  <a:cs typeface="Liberation Serif" panose="02020603050405020304" charset="0"/>
                </a:endParaRPr>
              </a:p>
              <a:p>
                <a:pPr indent="0" algn="l">
                  <a:buFont typeface="Arial" panose="02080604020202020204" pitchFamily="34" charset="0"/>
                  <a:buNone/>
                </a:pPr>
                <a:endParaRPr lang="en-US" altLang="en-US" sz="2600">
                  <a:latin typeface="Liberation Serif" panose="02020603050405020304" charset="0"/>
                  <a:cs typeface="Liberation Serif" panose="02020603050405020304" charset="0"/>
                </a:endParaRPr>
              </a:p>
              <a:p>
                <a:pPr indent="0" algn="l">
                  <a:buFont typeface="Arial" panose="02080604020202020204" pitchFamily="34" charset="0"/>
                  <a:buNone/>
                </a:pPr>
                <a:r>
                  <a:rPr lang="en-US" altLang="en-US" sz="2600">
                    <a:latin typeface="Liberation Serif" panose="02020603050405020304" charset="0"/>
                    <a:cs typeface="Liberation Serif" panose="02020603050405020304" charset="0"/>
                  </a:rPr>
                  <a:t>      b) And once it is fixed, study the effect of T and eB on it.</a:t>
                </a:r>
                <a:endParaRPr lang="en-US" altLang="en-US" sz="2600">
                  <a:latin typeface="Liberation Serif" panose="02020603050405020304" charset="0"/>
                  <a:cs typeface="Liberation Serif" panose="02020603050405020304" charset="0"/>
                </a:endParaRPr>
              </a:p>
              <a:p>
                <a:pPr indent="0" algn="l">
                  <a:buFont typeface="Arial" panose="02080604020202020204" pitchFamily="34" charset="0"/>
                  <a:buNone/>
                </a:pPr>
                <a:endParaRPr lang="en-US" altLang="en-US" sz="2600">
                  <a:latin typeface="Liberation Serif" panose="02020603050405020304" charset="0"/>
                  <a:cs typeface="Liberation Serif" panose="02020603050405020304" charset="0"/>
                </a:endParaRPr>
              </a:p>
              <a:p>
                <a:pPr indent="0" algn="l">
                  <a:buFont typeface="Arial" panose="02080604020202020204" pitchFamily="34" charset="0"/>
                  <a:buNone/>
                </a:pPr>
                <a:r>
                  <a:rPr lang="en-US" altLang="en-US" sz="2600">
                    <a:latin typeface="Liberation Serif" panose="02020603050405020304" charset="0"/>
                    <a:cs typeface="Liberation Serif" panose="02020603050405020304" charset="0"/>
                  </a:rPr>
                  <a:t>      c) Further test the constrained value by calculating some other known   </a:t>
                </a:r>
                <a:endParaRPr lang="en-US" altLang="en-US" sz="2600">
                  <a:latin typeface="Liberation Serif" panose="02020603050405020304" charset="0"/>
                  <a:cs typeface="Liberation Serif" panose="02020603050405020304" charset="0"/>
                </a:endParaRPr>
              </a:p>
              <a:p>
                <a:pPr indent="0" algn="l">
                  <a:buFont typeface="Arial" panose="02080604020202020204" pitchFamily="34" charset="0"/>
                  <a:buNone/>
                </a:pPr>
                <a:r>
                  <a:rPr lang="en-US" altLang="en-US" sz="2600">
                    <a:latin typeface="Liberation Serif" panose="02020603050405020304" charset="0"/>
                    <a:cs typeface="Liberation Serif" panose="02020603050405020304" charset="0"/>
                  </a:rPr>
                  <a:t>          observable.</a:t>
                </a:r>
                <a:endParaRPr lang="en-US" altLang="en-US" sz="2600">
                  <a:latin typeface="Liberation Serif" panose="02020603050405020304" charset="0"/>
                  <a:cs typeface="Liberation Serif" panose="02020603050405020304" charset="0"/>
                </a:endParaRPr>
              </a:p>
            </p:txBody>
          </p:sp>
        </mc:Choice>
        <mc:Fallback>
          <p:sp>
            <p:nvSpPr>
              <p:cNvPr id="8" name="Text Box 7"/>
              <p:cNvSpPr txBox="1">
                <a:spLocks noRot="1" noChangeAspect="1" noMove="1" noResize="1" noEditPoints="1" noAdjustHandles="1" noChangeArrowheads="1" noChangeShapeType="1" noTextEdit="1"/>
              </p:cNvSpPr>
              <p:nvPr/>
            </p:nvSpPr>
            <p:spPr>
              <a:xfrm>
                <a:off x="678180" y="3546475"/>
                <a:ext cx="11161395" cy="2891790"/>
              </a:xfrm>
              <a:prstGeom prst="rect">
                <a:avLst/>
              </a:prstGeom>
              <a:blipFill rotWithShape="1">
                <a:blip r:embed="rId1"/>
                <a:stretch>
                  <a:fillRect/>
                </a:stretch>
              </a:blipFill>
            </p:spPr>
            <p:txBody>
              <a:bodyPr/>
              <a:lstStyle/>
              <a:p>
                <a:r>
                  <a:rPr lang="en-US" altLang="en-US">
                    <a:noFill/>
                  </a:rPr>
                  <a:t> </a:t>
                </a:r>
              </a:p>
            </p:txBody>
          </p:sp>
        </mc:Fallback>
      </mc:AlternateContent>
      <p:sp>
        <p:nvSpPr>
          <p:cNvPr id="11" name="Text Box 10"/>
          <p:cNvSpPr txBox="1"/>
          <p:nvPr/>
        </p:nvSpPr>
        <p:spPr>
          <a:xfrm>
            <a:off x="4776470" y="88265"/>
            <a:ext cx="1741170" cy="491490"/>
          </a:xfrm>
          <a:prstGeom prst="rect">
            <a:avLst/>
          </a:prstGeom>
          <a:noFill/>
        </p:spPr>
        <p:txBody>
          <a:bodyPr wrap="none" rtlCol="0">
            <a:spAutoFit/>
          </a:bodyPr>
          <a:p>
            <a:r>
              <a:rPr lang="en-US" altLang="en-US" sz="2600" b="1">
                <a:latin typeface="Liberation Serif" panose="02020603050405020304" charset="0"/>
                <a:cs typeface="Liberation Serif" panose="02020603050405020304" charset="0"/>
              </a:rPr>
              <a:t>Motivation</a:t>
            </a:r>
            <a:endParaRPr lang="en-US" altLang="en-US" sz="2600" b="1">
              <a:latin typeface="Liberation Serif" panose="02020603050405020304" charset="0"/>
              <a:cs typeface="Liberation Serif" panose="0202060305040502030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Slide Number Placeholder 1"/>
          <p:cNvSpPr>
            <a:spLocks noGrp="1"/>
          </p:cNvSpPr>
          <p:nvPr>
            <p:ph type="sldNum" sz="quarter" idx="12"/>
          </p:nvPr>
        </p:nvSpPr>
        <p:spPr/>
        <p:txBody>
          <a:bodyPr/>
          <a:p>
            <a:fld id="{49AE70B2-8BF9-45C0-BB95-33D1B9D3A854}" type="slidenum">
              <a:rPr lang="zh-CN" altLang="en-US" smtClean="0"/>
            </a:fld>
            <a:endParaRPr lang="zh-CN" altLang="en-US"/>
          </a:p>
        </p:txBody>
      </p:sp>
      <mc:AlternateContent xmlns:mc="http://schemas.openxmlformats.org/markup-compatibility/2006">
        <mc:Choice xmlns:a14="http://schemas.microsoft.com/office/drawing/2010/main" Requires="a14">
          <p:sp>
            <p:nvSpPr>
              <p:cNvPr id="11" name="Text Box 10"/>
              <p:cNvSpPr txBox="1"/>
              <p:nvPr/>
            </p:nvSpPr>
            <p:spPr>
              <a:xfrm>
                <a:off x="1231900" y="2540"/>
                <a:ext cx="9255125" cy="491490"/>
              </a:xfrm>
              <a:prstGeom prst="rect">
                <a:avLst/>
              </a:prstGeom>
              <a:noFill/>
            </p:spPr>
            <p:txBody>
              <a:bodyPr wrap="square" rtlCol="0">
                <a:spAutoFit/>
              </a:bodyPr>
              <a:p>
                <a:pPr algn="l"/>
                <a:r>
                  <a:rPr lang="en-US" altLang="en-US" sz="2600" b="1">
                    <a:gradFill>
                      <a:gsLst>
                        <a:gs pos="0">
                          <a:srgbClr val="FE4444"/>
                        </a:gs>
                        <a:gs pos="100000">
                          <a:srgbClr val="832B2B"/>
                        </a:gs>
                      </a:gsLst>
                      <a:lin scaled="0"/>
                    </a:gradFill>
                    <a:latin typeface="Liberation Serif" panose="02020603050405020304" charset="0"/>
                    <a:cs typeface="Liberation Serif" panose="02020603050405020304" charset="0"/>
                  </a:rPr>
                  <a:t>Non-local</a:t>
                </a:r>
                <a:r>
                  <a:rPr lang="en-US" altLang="en-US" sz="2600" b="1">
                    <a:latin typeface="Liberation Serif" panose="02020603050405020304" charset="0"/>
                    <a:cs typeface="Liberation Serif" panose="02020603050405020304" charset="0"/>
                  </a:rPr>
                  <a:t> NJL model with arbitrary </a:t>
                </a:r>
                <a14:m>
                  <m:oMath xmlns:m="http://schemas.openxmlformats.org/officeDocument/2006/math">
                    <m:sSub>
                      <m:sSubPr>
                        <m:ctrlPr>
                          <a:rPr lang="en-US" sz="2600" b="1" i="1">
                            <a:latin typeface="DejaVu Math TeX Gyre" panose="02000503000000000000" charset="0"/>
                            <a:cs typeface="DejaVu Math TeX Gyre" panose="02000503000000000000" charset="0"/>
                          </a:rPr>
                        </m:ctrlPr>
                      </m:sSubPr>
                      <m:e>
                        <m:r>
                          <a:rPr lang="en-US" sz="2600" b="1" i="1">
                            <a:latin typeface="DejaVu Math TeX Gyre" panose="02000503000000000000" charset="0"/>
                            <a:cs typeface="DejaVu Math TeX Gyre" panose="02000503000000000000" charset="0"/>
                          </a:rPr>
                          <m:t>𝑼</m:t>
                        </m:r>
                        <m:r>
                          <a:rPr lang="en-US" sz="2600" b="1" i="1">
                            <a:latin typeface="DejaVu Math TeX Gyre" panose="02000503000000000000" charset="0"/>
                            <a:ea typeface="MS Mincho" charset="0"/>
                            <a:cs typeface="DejaVu Math TeX Gyre" panose="02000503000000000000" charset="0"/>
                          </a:rPr>
                          <m:t>(</m:t>
                        </m:r>
                        <m:r>
                          <a:rPr lang="en-US" sz="2600" b="1" i="1">
                            <a:latin typeface="DejaVu Math TeX Gyre" panose="02000503000000000000" charset="0"/>
                            <a:cs typeface="DejaVu Math TeX Gyre" panose="02000503000000000000" charset="0"/>
                          </a:rPr>
                          <m:t>𝟏</m:t>
                        </m:r>
                        <m:r>
                          <a:rPr lang="en-US" sz="2600" b="1" i="1">
                            <a:latin typeface="DejaVu Math TeX Gyre" panose="02000503000000000000" charset="0"/>
                            <a:ea typeface="MS Mincho" charset="0"/>
                            <a:cs typeface="DejaVu Math TeX Gyre" panose="02000503000000000000" charset="0"/>
                          </a:rPr>
                          <m:t>)</m:t>
                        </m:r>
                      </m:e>
                      <m:sub>
                        <m:r>
                          <a:rPr lang="en-US" sz="2600" b="1" i="1">
                            <a:latin typeface="DejaVu Math TeX Gyre" panose="02000503000000000000" charset="0"/>
                            <a:cs typeface="DejaVu Math TeX Gyre" panose="02000503000000000000" charset="0"/>
                          </a:rPr>
                          <m:t>𝑨</m:t>
                        </m:r>
                      </m:sub>
                    </m:sSub>
                  </m:oMath>
                </a14:m>
                <a:r>
                  <a:rPr lang="en-US" altLang="en-US" sz="2600" b="1">
                    <a:latin typeface="Liberation Serif" panose="02020603050405020304" charset="0"/>
                    <a:cs typeface="Liberation Serif" panose="02020603050405020304" charset="0"/>
                  </a:rPr>
                  <a:t> breaking strength</a:t>
                </a:r>
                <a:endParaRPr lang="en-US" altLang="en-US" sz="2600" b="1">
                  <a:latin typeface="Liberation Serif" panose="02020603050405020304" charset="0"/>
                  <a:cs typeface="Liberation Serif" panose="02020603050405020304" charset="0"/>
                </a:endParaRPr>
              </a:p>
            </p:txBody>
          </p:sp>
        </mc:Choice>
        <mc:Fallback>
          <p:sp>
            <p:nvSpPr>
              <p:cNvPr id="11" name="Text Box 10"/>
              <p:cNvSpPr txBox="1">
                <a:spLocks noRot="1" noChangeAspect="1" noMove="1" noResize="1" noEditPoints="1" noAdjustHandles="1" noChangeArrowheads="1" noChangeShapeType="1" noTextEdit="1"/>
              </p:cNvSpPr>
              <p:nvPr/>
            </p:nvSpPr>
            <p:spPr>
              <a:xfrm>
                <a:off x="1231900" y="2540"/>
                <a:ext cx="9255125" cy="491490"/>
              </a:xfrm>
              <a:prstGeom prst="rect">
                <a:avLst/>
              </a:prstGeom>
              <a:blipFill rotWithShape="1">
                <a:blip r:embed="rId1"/>
                <a:stretch>
                  <a:fillRect/>
                </a:stretch>
              </a:blipFill>
            </p:spPr>
            <p:txBody>
              <a:bodyPr/>
              <a:lstStyle/>
              <a:p>
                <a:r>
                  <a:rPr lang="en-US" altLang="en-US">
                    <a:noFill/>
                  </a:rPr>
                  <a:t> </a:t>
                </a:r>
              </a:p>
            </p:txBody>
          </p:sp>
        </mc:Fallback>
      </mc:AlternateContent>
      <p:pic>
        <p:nvPicPr>
          <p:cNvPr id="3" name="Picture 2" descr="2"/>
          <p:cNvPicPr>
            <a:picLocks noChangeAspect="1"/>
          </p:cNvPicPr>
          <p:nvPr/>
        </p:nvPicPr>
        <p:blipFill>
          <a:blip r:embed="rId2"/>
          <a:stretch>
            <a:fillRect/>
          </a:stretch>
        </p:blipFill>
        <p:spPr>
          <a:xfrm>
            <a:off x="867410" y="598170"/>
            <a:ext cx="9220200" cy="6123305"/>
          </a:xfrm>
          <a:prstGeom prst="rect">
            <a:avLst/>
          </a:prstGeom>
        </p:spPr>
      </p:pic>
      <p:pic>
        <p:nvPicPr>
          <p:cNvPr id="5" name="Picture 4" descr="24"/>
          <p:cNvPicPr>
            <a:picLocks noChangeAspect="1"/>
          </p:cNvPicPr>
          <p:nvPr/>
        </p:nvPicPr>
        <p:blipFill>
          <a:blip r:embed="rId3"/>
          <a:stretch>
            <a:fillRect/>
          </a:stretch>
        </p:blipFill>
        <p:spPr>
          <a:xfrm>
            <a:off x="10379710" y="756920"/>
            <a:ext cx="1428750" cy="1466850"/>
          </a:xfrm>
          <a:prstGeom prst="rect">
            <a:avLst/>
          </a:prstGeom>
        </p:spPr>
      </p:pic>
      <p:pic>
        <p:nvPicPr>
          <p:cNvPr id="6" name="Picture 5" descr="25"/>
          <p:cNvPicPr>
            <a:picLocks noChangeAspect="1"/>
          </p:cNvPicPr>
          <p:nvPr/>
        </p:nvPicPr>
        <p:blipFill>
          <a:blip r:embed="rId4"/>
          <a:stretch>
            <a:fillRect/>
          </a:stretch>
        </p:blipFill>
        <p:spPr>
          <a:xfrm>
            <a:off x="10087610" y="2563495"/>
            <a:ext cx="1957705" cy="305752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Slide Number Placeholder 9"/>
          <p:cNvSpPr>
            <a:spLocks noGrp="1"/>
          </p:cNvSpPr>
          <p:nvPr>
            <p:ph type="sldNum" sz="quarter" idx="12"/>
          </p:nvPr>
        </p:nvSpPr>
        <p:spPr/>
        <p:txBody>
          <a:bodyPr/>
          <a:p>
            <a:fld id="{49AE70B2-8BF9-45C0-BB95-33D1B9D3A854}" type="slidenum">
              <a:rPr lang="zh-CN" altLang="en-US" smtClean="0"/>
            </a:fld>
            <a:endParaRPr lang="zh-CN" altLang="en-US"/>
          </a:p>
        </p:txBody>
      </p:sp>
      <mc:AlternateContent xmlns:mc="http://schemas.openxmlformats.org/markup-compatibility/2006">
        <mc:Choice xmlns:a14="http://schemas.microsoft.com/office/drawing/2010/main" Requires="a14">
          <p:sp>
            <p:nvSpPr>
              <p:cNvPr id="11" name="Text Box 10"/>
              <p:cNvSpPr txBox="1"/>
              <p:nvPr/>
            </p:nvSpPr>
            <p:spPr>
              <a:xfrm>
                <a:off x="1231900" y="13335"/>
                <a:ext cx="9255125" cy="491490"/>
              </a:xfrm>
              <a:prstGeom prst="rect">
                <a:avLst/>
              </a:prstGeom>
              <a:noFill/>
            </p:spPr>
            <p:txBody>
              <a:bodyPr wrap="square" rtlCol="0">
                <a:spAutoFit/>
              </a:bodyPr>
              <a:p>
                <a:pPr algn="l"/>
                <a:r>
                  <a:rPr lang="en-US" altLang="en-US" sz="2600" b="1">
                    <a:gradFill>
                      <a:gsLst>
                        <a:gs pos="0">
                          <a:srgbClr val="FE4444"/>
                        </a:gs>
                        <a:gs pos="100000">
                          <a:srgbClr val="832B2B"/>
                        </a:gs>
                      </a:gsLst>
                      <a:lin scaled="0"/>
                    </a:gradFill>
                    <a:latin typeface="Liberation Serif" panose="02020603050405020304" charset="0"/>
                    <a:cs typeface="Liberation Serif" panose="02020603050405020304" charset="0"/>
                  </a:rPr>
                  <a:t>Non-local</a:t>
                </a:r>
                <a:r>
                  <a:rPr lang="en-US" altLang="en-US" sz="2600" b="1">
                    <a:latin typeface="Liberation Serif" panose="02020603050405020304" charset="0"/>
                    <a:cs typeface="Liberation Serif" panose="02020603050405020304" charset="0"/>
                  </a:rPr>
                  <a:t> NJL model with arbitrary </a:t>
                </a:r>
                <a14:m>
                  <m:oMath xmlns:m="http://schemas.openxmlformats.org/officeDocument/2006/math">
                    <m:sSub>
                      <m:sSubPr>
                        <m:ctrlPr>
                          <a:rPr lang="en-US" sz="2600" b="1" i="1">
                            <a:latin typeface="DejaVu Math TeX Gyre" panose="02000503000000000000" charset="0"/>
                            <a:cs typeface="DejaVu Math TeX Gyre" panose="02000503000000000000" charset="0"/>
                          </a:rPr>
                        </m:ctrlPr>
                      </m:sSubPr>
                      <m:e>
                        <m:r>
                          <a:rPr lang="en-US" sz="2600" b="1" i="1">
                            <a:latin typeface="DejaVu Math TeX Gyre" panose="02000503000000000000" charset="0"/>
                            <a:cs typeface="DejaVu Math TeX Gyre" panose="02000503000000000000" charset="0"/>
                          </a:rPr>
                          <m:t>𝑼</m:t>
                        </m:r>
                        <m:r>
                          <a:rPr lang="en-US" sz="2600" b="1" i="1">
                            <a:latin typeface="DejaVu Math TeX Gyre" panose="02000503000000000000" charset="0"/>
                            <a:ea typeface="MS Mincho" charset="0"/>
                            <a:cs typeface="DejaVu Math TeX Gyre" panose="02000503000000000000" charset="0"/>
                          </a:rPr>
                          <m:t>(</m:t>
                        </m:r>
                        <m:r>
                          <a:rPr lang="en-US" sz="2600" b="1" i="1">
                            <a:latin typeface="DejaVu Math TeX Gyre" panose="02000503000000000000" charset="0"/>
                            <a:cs typeface="DejaVu Math TeX Gyre" panose="02000503000000000000" charset="0"/>
                          </a:rPr>
                          <m:t>𝟏</m:t>
                        </m:r>
                        <m:r>
                          <a:rPr lang="en-US" sz="2600" b="1" i="1">
                            <a:latin typeface="DejaVu Math TeX Gyre" panose="02000503000000000000" charset="0"/>
                            <a:ea typeface="MS Mincho" charset="0"/>
                            <a:cs typeface="DejaVu Math TeX Gyre" panose="02000503000000000000" charset="0"/>
                          </a:rPr>
                          <m:t>)</m:t>
                        </m:r>
                      </m:e>
                      <m:sub>
                        <m:r>
                          <a:rPr lang="en-US" sz="2600" b="1" i="1">
                            <a:latin typeface="DejaVu Math TeX Gyre" panose="02000503000000000000" charset="0"/>
                            <a:cs typeface="DejaVu Math TeX Gyre" panose="02000503000000000000" charset="0"/>
                          </a:rPr>
                          <m:t>𝑨</m:t>
                        </m:r>
                      </m:sub>
                    </m:sSub>
                  </m:oMath>
                </a14:m>
                <a:r>
                  <a:rPr lang="en-US" altLang="en-US" sz="2600" b="1">
                    <a:latin typeface="Liberation Serif" panose="02020603050405020304" charset="0"/>
                    <a:cs typeface="Liberation Serif" panose="02020603050405020304" charset="0"/>
                  </a:rPr>
                  <a:t> breaking strength</a:t>
                </a:r>
                <a:endParaRPr lang="en-US" altLang="en-US" sz="2600" b="1">
                  <a:latin typeface="Liberation Serif" panose="02020603050405020304" charset="0"/>
                  <a:cs typeface="Liberation Serif" panose="02020603050405020304" charset="0"/>
                </a:endParaRPr>
              </a:p>
            </p:txBody>
          </p:sp>
        </mc:Choice>
        <mc:Fallback>
          <p:sp>
            <p:nvSpPr>
              <p:cNvPr id="11" name="Text Box 10"/>
              <p:cNvSpPr txBox="1">
                <a:spLocks noRot="1" noChangeAspect="1" noMove="1" noResize="1" noEditPoints="1" noAdjustHandles="1" noChangeArrowheads="1" noChangeShapeType="1" noTextEdit="1"/>
              </p:cNvSpPr>
              <p:nvPr/>
            </p:nvSpPr>
            <p:spPr>
              <a:xfrm>
                <a:off x="1231900" y="13335"/>
                <a:ext cx="9255125" cy="491490"/>
              </a:xfrm>
              <a:prstGeom prst="rect">
                <a:avLst/>
              </a:prstGeom>
              <a:blipFill rotWithShape="1">
                <a:blip r:embed="rId1"/>
                <a:stretch>
                  <a:fillRect/>
                </a:stretch>
              </a:blipFill>
            </p:spPr>
            <p:txBody>
              <a:bodyPr/>
              <a:lstStyle/>
              <a:p>
                <a:r>
                  <a:rPr lang="en-US" altLang="en-US">
                    <a:noFill/>
                  </a:rPr>
                  <a:t> </a:t>
                </a:r>
              </a:p>
            </p:txBody>
          </p:sp>
        </mc:Fallback>
      </mc:AlternateContent>
      <p:pic>
        <p:nvPicPr>
          <p:cNvPr id="4" name="Picture 3" descr="3"/>
          <p:cNvPicPr>
            <a:picLocks noChangeAspect="1"/>
          </p:cNvPicPr>
          <p:nvPr/>
        </p:nvPicPr>
        <p:blipFill>
          <a:blip r:embed="rId2"/>
          <a:stretch>
            <a:fillRect/>
          </a:stretch>
        </p:blipFill>
        <p:spPr>
          <a:xfrm>
            <a:off x="1066800" y="1259840"/>
            <a:ext cx="10565765" cy="413893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Slide Number Placeholder 9"/>
          <p:cNvSpPr>
            <a:spLocks noGrp="1"/>
          </p:cNvSpPr>
          <p:nvPr>
            <p:ph type="sldNum" sz="quarter" idx="12"/>
          </p:nvPr>
        </p:nvSpPr>
        <p:spPr/>
        <p:txBody>
          <a:bodyPr/>
          <a:p>
            <a:fld id="{49AE70B2-8BF9-45C0-BB95-33D1B9D3A854}" type="slidenum">
              <a:rPr lang="zh-CN" altLang="en-US" smtClean="0"/>
            </a:fld>
            <a:endParaRPr lang="zh-CN" altLang="en-US"/>
          </a:p>
        </p:txBody>
      </p:sp>
      <p:sp>
        <p:nvSpPr>
          <p:cNvPr id="11" name="Text Box 10"/>
          <p:cNvSpPr txBox="1"/>
          <p:nvPr/>
        </p:nvSpPr>
        <p:spPr>
          <a:xfrm>
            <a:off x="3482340" y="79375"/>
            <a:ext cx="4798060" cy="491490"/>
          </a:xfrm>
          <a:prstGeom prst="rect">
            <a:avLst/>
          </a:prstGeom>
          <a:noFill/>
        </p:spPr>
        <p:txBody>
          <a:bodyPr wrap="square" rtlCol="0">
            <a:spAutoFit/>
          </a:bodyPr>
          <a:p>
            <a:pPr algn="l"/>
            <a:r>
              <a:rPr lang="en-US" altLang="en-US" sz="2600" b="1">
                <a:latin typeface="Liberation Serif" panose="02020603050405020304" charset="0"/>
                <a:cs typeface="Liberation Serif" panose="02020603050405020304" charset="0"/>
              </a:rPr>
              <a:t>        Parameter dependence</a:t>
            </a:r>
            <a:endParaRPr lang="en-US" altLang="en-US" sz="2600" b="1">
              <a:latin typeface="Liberation Serif" panose="02020603050405020304" charset="0"/>
              <a:cs typeface="Liberation Serif" panose="02020603050405020304" charset="0"/>
            </a:endParaRPr>
          </a:p>
        </p:txBody>
      </p:sp>
      <mc:AlternateContent xmlns:mc="http://schemas.openxmlformats.org/markup-compatibility/2006">
        <mc:Choice xmlns:a14="http://schemas.microsoft.com/office/drawing/2010/main" Requires="a14">
          <p:sp>
            <p:nvSpPr>
              <p:cNvPr id="9" name="Text Box 8"/>
              <p:cNvSpPr txBox="1"/>
              <p:nvPr/>
            </p:nvSpPr>
            <p:spPr>
              <a:xfrm>
                <a:off x="782320" y="570865"/>
                <a:ext cx="10627360" cy="891540"/>
              </a:xfrm>
              <a:prstGeom prst="rect">
                <a:avLst/>
              </a:prstGeom>
              <a:noFill/>
            </p:spPr>
            <p:txBody>
              <a:bodyPr wrap="square" rtlCol="0">
                <a:spAutoFit/>
              </a:bodyPr>
              <a:p>
                <a:pPr marL="457200" indent="-457200" algn="l">
                  <a:buFont typeface="Arial" panose="02080604020202020204" pitchFamily="34" charset="0"/>
                  <a:buChar char="•"/>
                </a:pPr>
                <a:r>
                  <a:rPr lang="en-US" sz="2600">
                    <a:latin typeface="Liberation Serif" panose="02020603050405020304" charset="0"/>
                    <a:cs typeface="Liberation Serif" panose="02020603050405020304" charset="0"/>
                  </a:rPr>
                  <a:t>Condensate</a:t>
                </a:r>
                <a:r>
                  <a:rPr lang="en-US" altLang="en-US" sz="2600">
                    <a:latin typeface="Liberation Serif" panose="02020603050405020304" charset="0"/>
                    <a:cs typeface="Liberation Serif" panose="02020603050405020304" charset="0"/>
                  </a:rPr>
                  <a:t>     </a:t>
                </a:r>
                <a:r>
                  <a:rPr lang="en-US" sz="2600">
                    <a:latin typeface="Liberation Serif" panose="02020603050405020304" charset="0"/>
                    <a:cs typeface="Liberation Serif" panose="02020603050405020304" charset="0"/>
                  </a:rPr>
                  <a:t> </a:t>
                </a:r>
                <a:r>
                  <a:rPr lang="en-US" altLang="en-US" sz="2600">
                    <a:latin typeface="Liberation Serif" panose="02020603050405020304" charset="0"/>
                    <a:cs typeface="Liberation Serif" panose="02020603050405020304" charset="0"/>
                  </a:rPr>
                  <a:t>  </a:t>
                </a:r>
                <a:r>
                  <a:rPr lang="en-US" sz="2600">
                    <a:latin typeface="Liberation Serif" panose="02020603050405020304" charset="0"/>
                    <a:cs typeface="Liberation Serif" panose="02020603050405020304" charset="0"/>
                  </a:rPr>
                  <a:t>and</a:t>
                </a:r>
                <a:r>
                  <a:rPr lang="en-US" altLang="en-US" sz="2600">
                    <a:latin typeface="Liberation Serif" panose="02020603050405020304" charset="0"/>
                    <a:cs typeface="Liberation Serif" panose="02020603050405020304" charset="0"/>
                  </a:rPr>
                  <a:t> </a:t>
                </a:r>
                <a14:m>
                  <m:oMath xmlns:m="http://schemas.openxmlformats.org/officeDocument/2006/math">
                    <m:sSub>
                      <m:sSubPr>
                        <m:ctrlPr>
                          <a:rPr lang="en-US" altLang="en-US" sz="2600" i="1">
                            <a:latin typeface="DejaVu Math TeX Gyre" panose="02000503000000000000" charset="0"/>
                            <a:cs typeface="DejaVu Math TeX Gyre" panose="02000503000000000000" charset="0"/>
                          </a:rPr>
                        </m:ctrlPr>
                      </m:sSubPr>
                      <m:e>
                        <m:r>
                          <a:rPr lang="en-US" altLang="en-US" sz="2600" i="1">
                            <a:latin typeface="DejaVu Math TeX Gyre" panose="02000503000000000000" charset="0"/>
                            <a:cs typeface="DejaVu Math TeX Gyre" panose="02000503000000000000" charset="0"/>
                          </a:rPr>
                          <m:t>𝐹</m:t>
                        </m:r>
                      </m:e>
                      <m:sub>
                        <m:r>
                          <a:rPr lang="en-US" altLang="en-US" sz="2600" i="1">
                            <a:latin typeface="DejaVu Math TeX Gyre" panose="02000503000000000000" charset="0"/>
                            <a:ea typeface="MS Mincho" charset="0"/>
                            <a:cs typeface="DejaVu Math TeX Gyre" panose="02000503000000000000" charset="0"/>
                          </a:rPr>
                          <m:t>𝜋</m:t>
                        </m:r>
                      </m:sub>
                    </m:sSub>
                  </m:oMath>
                </a14:m>
                <a:r>
                  <a:rPr lang="en-US" altLang="en-US" sz="2600">
                    <a:latin typeface="Liberation Serif" panose="02020603050405020304" charset="0"/>
                    <a:cs typeface="Liberation Serif" panose="02020603050405020304" charset="0"/>
                  </a:rPr>
                  <a:t> </a:t>
                </a:r>
                <a:r>
                  <a:rPr lang="en-US" sz="2600">
                    <a:latin typeface="Liberation Serif" panose="02020603050405020304" charset="0"/>
                    <a:cs typeface="Liberation Serif" panose="02020603050405020304" charset="0"/>
                  </a:rPr>
                  <a:t>taken from LQCD calculation</a:t>
                </a:r>
                <a:r>
                  <a:rPr lang="en-US" altLang="en-US" sz="2600">
                    <a:latin typeface="Liberation Serif" panose="02020603050405020304" charset="0"/>
                    <a:cs typeface="Liberation Serif" panose="02020603050405020304" charset="0"/>
                  </a:rPr>
                  <a:t> with </a:t>
                </a:r>
                <a14:m>
                  <m:oMath xmlns:m="http://schemas.openxmlformats.org/officeDocument/2006/math">
                    <m:sSub>
                      <m:sSubPr>
                        <m:ctrlPr>
                          <a:rPr lang="en-US" altLang="en-US" sz="2600" i="1">
                            <a:latin typeface="DejaVu Math TeX Gyre" panose="02000503000000000000" charset="0"/>
                            <a:cs typeface="DejaVu Math TeX Gyre" panose="02000503000000000000" charset="0"/>
                          </a:rPr>
                        </m:ctrlPr>
                      </m:sSubPr>
                      <m:e>
                        <m:r>
                          <a:rPr lang="en-US" altLang="en-US" sz="2600" i="1">
                            <a:latin typeface="DejaVu Math TeX Gyre" panose="02000503000000000000" charset="0"/>
                            <a:cs typeface="DejaVu Math TeX Gyre" panose="02000503000000000000" charset="0"/>
                          </a:rPr>
                          <m:t>𝑚</m:t>
                        </m:r>
                      </m:e>
                      <m:sub>
                        <m:r>
                          <a:rPr lang="en-US" altLang="en-US" sz="2600" i="1">
                            <a:latin typeface="DejaVu Math TeX Gyre" panose="02000503000000000000" charset="0"/>
                            <a:ea typeface="MS Mincho" charset="0"/>
                            <a:cs typeface="DejaVu Math TeX Gyre" panose="02000503000000000000" charset="0"/>
                          </a:rPr>
                          <m:t>𝜋</m:t>
                        </m:r>
                      </m:sub>
                    </m:sSub>
                    <m:r>
                      <a:rPr lang="en-US" altLang="en-US" sz="2600" i="1">
                        <a:latin typeface="DejaVu Math TeX Gyre" panose="02000503000000000000" charset="0"/>
                        <a:ea typeface="MS Mincho" charset="0"/>
                        <a:cs typeface="DejaVu Math TeX Gyre" panose="02000503000000000000" charset="0"/>
                      </a:rPr>
                      <m:t>=</m:t>
                    </m:r>
                    <m:r>
                      <a:rPr lang="en-US" altLang="en-US" sz="2600" i="1">
                        <a:latin typeface="DejaVu Math TeX Gyre" panose="02000503000000000000" charset="0"/>
                        <a:ea typeface="MS Mincho" charset="0"/>
                        <a:cs typeface="DejaVu Math TeX Gyre" panose="02000503000000000000" charset="0"/>
                      </a:rPr>
                      <m:t>135</m:t>
                    </m:r>
                  </m:oMath>
                </a14:m>
                <a:r>
                  <a:rPr lang="en-US" altLang="en-US" sz="2600">
                    <a:latin typeface="Liberation Serif" panose="02020603050405020304" charset="0"/>
                    <a:cs typeface="Liberation Serif" panose="02020603050405020304" charset="0"/>
                  </a:rPr>
                  <a:t> MeV. </a:t>
                </a:r>
                <a:r>
                  <a:rPr lang="en-US" sz="2000">
                    <a:solidFill>
                      <a:srgbClr val="990000"/>
                    </a:solidFill>
                    <a:latin typeface="Liberation Serif" panose="02020603050405020304" charset="0"/>
                    <a:cs typeface="Liberation Serif" panose="02020603050405020304" charset="0"/>
                    <a:sym typeface="+mn-ea"/>
                  </a:rPr>
                  <a:t>[H. Fukaya et al.(JLQCD), Phys. Rev. D 77, 074503 (2008)]</a:t>
                </a:r>
                <a:endParaRPr lang="en-US" sz="2000">
                  <a:solidFill>
                    <a:srgbClr val="990000"/>
                  </a:solidFill>
                  <a:latin typeface="Liberation Serif" panose="02020603050405020304" charset="0"/>
                  <a:cs typeface="Liberation Serif" panose="02020603050405020304" charset="0"/>
                  <a:sym typeface="+mn-ea"/>
                </a:endParaRPr>
              </a:p>
            </p:txBody>
          </p:sp>
        </mc:Choice>
        <mc:Fallback>
          <p:sp>
            <p:nvSpPr>
              <p:cNvPr id="9" name="Text Box 8"/>
              <p:cNvSpPr txBox="1">
                <a:spLocks noRot="1" noChangeAspect="1" noMove="1" noResize="1" noEditPoints="1" noAdjustHandles="1" noChangeArrowheads="1" noChangeShapeType="1" noTextEdit="1"/>
              </p:cNvSpPr>
              <p:nvPr/>
            </p:nvSpPr>
            <p:spPr>
              <a:xfrm>
                <a:off x="782320" y="570865"/>
                <a:ext cx="10627360" cy="891540"/>
              </a:xfrm>
              <a:prstGeom prst="rect">
                <a:avLst/>
              </a:prstGeom>
              <a:blipFill rotWithShape="1">
                <a:blip r:embed="rId1"/>
                <a:stretch>
                  <a:fillRect/>
                </a:stretch>
              </a:blipFill>
            </p:spPr>
            <p:txBody>
              <a:bodyPr/>
              <a:lstStyle/>
              <a:p>
                <a:r>
                  <a:rPr lang="en-US" altLang="en-US">
                    <a:noFill/>
                  </a:rPr>
                  <a:t> </a:t>
                </a:r>
              </a:p>
            </p:txBody>
          </p:sp>
        </mc:Fallback>
      </mc:AlternateContent>
      <p:pic>
        <p:nvPicPr>
          <p:cNvPr id="5" name="Picture 4" descr="11a"/>
          <p:cNvPicPr>
            <a:picLocks noChangeAspect="1"/>
          </p:cNvPicPr>
          <p:nvPr/>
        </p:nvPicPr>
        <p:blipFill>
          <a:blip r:embed="rId2"/>
          <a:stretch>
            <a:fillRect/>
          </a:stretch>
        </p:blipFill>
        <p:spPr>
          <a:xfrm>
            <a:off x="3634105" y="1469390"/>
            <a:ext cx="4493895" cy="795020"/>
          </a:xfrm>
          <a:prstGeom prst="rect">
            <a:avLst/>
          </a:prstGeom>
        </p:spPr>
      </p:pic>
      <p:sp>
        <p:nvSpPr>
          <p:cNvPr id="6" name="Text Box 5"/>
          <p:cNvSpPr txBox="1"/>
          <p:nvPr/>
        </p:nvSpPr>
        <p:spPr>
          <a:xfrm>
            <a:off x="898525" y="2479040"/>
            <a:ext cx="10627360" cy="891540"/>
          </a:xfrm>
          <a:prstGeom prst="rect">
            <a:avLst/>
          </a:prstGeom>
          <a:noFill/>
        </p:spPr>
        <p:txBody>
          <a:bodyPr wrap="square" rtlCol="0">
            <a:spAutoFit/>
          </a:bodyPr>
          <a:p>
            <a:pPr marL="457200" indent="-457200" algn="l">
              <a:buFont typeface="Arial" panose="02080604020202020204" pitchFamily="34" charset="0"/>
              <a:buChar char="•"/>
            </a:pPr>
            <a:r>
              <a:rPr lang="en-US" sz="2600">
                <a:latin typeface="Liberation Serif" panose="02020603050405020304" charset="0"/>
                <a:cs typeface="Liberation Serif" panose="02020603050405020304" charset="0"/>
              </a:rPr>
              <a:t>We have used perturbative RG running to obtain the condensate at 1</a:t>
            </a:r>
            <a:r>
              <a:rPr lang="en-US" altLang="en-US" sz="2600">
                <a:latin typeface="Liberation Serif" panose="02020603050405020304" charset="0"/>
                <a:cs typeface="Liberation Serif" panose="02020603050405020304" charset="0"/>
              </a:rPr>
              <a:t> </a:t>
            </a:r>
            <a:r>
              <a:rPr lang="en-US" sz="2600">
                <a:latin typeface="Liberation Serif" panose="02020603050405020304" charset="0"/>
                <a:cs typeface="Liberation Serif" panose="02020603050405020304" charset="0"/>
              </a:rPr>
              <a:t>GeV following the L. Giusti’s work.</a:t>
            </a:r>
            <a:r>
              <a:rPr lang="en-US" altLang="en-US" sz="2600">
                <a:latin typeface="Liberation Serif" panose="02020603050405020304" charset="0"/>
                <a:cs typeface="Liberation Serif" panose="02020603050405020304" charset="0"/>
              </a:rPr>
              <a:t> </a:t>
            </a:r>
            <a:r>
              <a:rPr lang="en-US" sz="2000">
                <a:solidFill>
                  <a:srgbClr val="990000"/>
                </a:solidFill>
                <a:latin typeface="Liberation Serif" panose="02020603050405020304" charset="0"/>
                <a:cs typeface="Liberation Serif" panose="02020603050405020304" charset="0"/>
                <a:sym typeface="+mn-ea"/>
              </a:rPr>
              <a:t>[L.Giusti et al., Nuclear Physics B 538 (1999) 249-277]</a:t>
            </a:r>
            <a:endParaRPr lang="en-US" sz="2000">
              <a:solidFill>
                <a:srgbClr val="990000"/>
              </a:solidFill>
              <a:latin typeface="Liberation Serif" panose="02020603050405020304" charset="0"/>
              <a:cs typeface="Liberation Serif" panose="02020603050405020304" charset="0"/>
              <a:sym typeface="+mn-ea"/>
            </a:endParaRPr>
          </a:p>
        </p:txBody>
      </p:sp>
      <p:pic>
        <p:nvPicPr>
          <p:cNvPr id="7" name="Picture 6" descr="12"/>
          <p:cNvPicPr>
            <a:picLocks noChangeAspect="1"/>
          </p:cNvPicPr>
          <p:nvPr/>
        </p:nvPicPr>
        <p:blipFill>
          <a:blip r:embed="rId3"/>
          <a:stretch>
            <a:fillRect/>
          </a:stretch>
        </p:blipFill>
        <p:spPr>
          <a:xfrm>
            <a:off x="386715" y="4276090"/>
            <a:ext cx="11650980" cy="2080260"/>
          </a:xfrm>
          <a:prstGeom prst="rect">
            <a:avLst/>
          </a:prstGeom>
        </p:spPr>
      </p:pic>
      <p:pic>
        <p:nvPicPr>
          <p:cNvPr id="12" name="Picture 11" descr="11b"/>
          <p:cNvPicPr>
            <a:picLocks noChangeAspect="1"/>
          </p:cNvPicPr>
          <p:nvPr/>
        </p:nvPicPr>
        <p:blipFill>
          <a:blip r:embed="rId4"/>
          <a:stretch>
            <a:fillRect/>
          </a:stretch>
        </p:blipFill>
        <p:spPr>
          <a:xfrm>
            <a:off x="3778885" y="3456940"/>
            <a:ext cx="4866640" cy="393700"/>
          </a:xfrm>
          <a:prstGeom prst="rect">
            <a:avLst/>
          </a:prstGeom>
        </p:spPr>
      </p:pic>
      <p:pic>
        <p:nvPicPr>
          <p:cNvPr id="3" name="Picture 2" descr="18"/>
          <p:cNvPicPr>
            <a:picLocks noChangeAspect="1"/>
          </p:cNvPicPr>
          <p:nvPr/>
        </p:nvPicPr>
        <p:blipFill>
          <a:blip r:embed="rId5"/>
          <a:stretch>
            <a:fillRect/>
          </a:stretch>
        </p:blipFill>
        <p:spPr>
          <a:xfrm>
            <a:off x="2903220" y="654050"/>
            <a:ext cx="579120" cy="38354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Slide Number Placeholder 9"/>
          <p:cNvSpPr>
            <a:spLocks noGrp="1"/>
          </p:cNvSpPr>
          <p:nvPr>
            <p:ph type="sldNum" sz="quarter" idx="12"/>
          </p:nvPr>
        </p:nvSpPr>
        <p:spPr/>
        <p:txBody>
          <a:bodyPr/>
          <a:p>
            <a:fld id="{49AE70B2-8BF9-45C0-BB95-33D1B9D3A854}" type="slidenum">
              <a:rPr lang="zh-CN" altLang="en-US" smtClean="0"/>
            </a:fld>
            <a:endParaRPr lang="zh-CN" altLang="en-US"/>
          </a:p>
        </p:txBody>
      </p:sp>
      <p:sp>
        <p:nvSpPr>
          <p:cNvPr id="11" name="Text Box 10"/>
          <p:cNvSpPr txBox="1"/>
          <p:nvPr/>
        </p:nvSpPr>
        <p:spPr>
          <a:xfrm>
            <a:off x="3482340" y="79375"/>
            <a:ext cx="4798060" cy="491490"/>
          </a:xfrm>
          <a:prstGeom prst="rect">
            <a:avLst/>
          </a:prstGeom>
          <a:noFill/>
        </p:spPr>
        <p:txBody>
          <a:bodyPr wrap="square" rtlCol="0">
            <a:spAutoFit/>
          </a:bodyPr>
          <a:p>
            <a:pPr algn="l"/>
            <a:r>
              <a:rPr lang="en-US" altLang="en-US" sz="2600" b="1">
                <a:latin typeface="Liberation Serif" panose="02020603050405020304" charset="0"/>
                <a:cs typeface="Liberation Serif" panose="02020603050405020304" charset="0"/>
              </a:rPr>
              <a:t>        Parameter dependence</a:t>
            </a:r>
            <a:endParaRPr lang="en-US" altLang="en-US" sz="2600" b="1">
              <a:latin typeface="Liberation Serif" panose="02020603050405020304" charset="0"/>
              <a:cs typeface="Liberation Serif" panose="02020603050405020304" charset="0"/>
            </a:endParaRPr>
          </a:p>
        </p:txBody>
      </p:sp>
      <p:pic>
        <p:nvPicPr>
          <p:cNvPr id="5" name="Picture 4" descr="/home/amin/Desktop/Boro Khop/Presentation/EFT_n_LFT_Bad_Honnef/Poster/13.png13"/>
          <p:cNvPicPr>
            <a:picLocks noChangeAspect="1"/>
          </p:cNvPicPr>
          <p:nvPr/>
        </p:nvPicPr>
        <p:blipFill>
          <a:blip r:embed="rId1"/>
          <a:srcRect/>
          <a:stretch>
            <a:fillRect/>
          </a:stretch>
        </p:blipFill>
        <p:spPr>
          <a:xfrm>
            <a:off x="694690" y="1554480"/>
            <a:ext cx="11092180" cy="1649730"/>
          </a:xfrm>
          <a:prstGeom prst="rect">
            <a:avLst/>
          </a:prstGeom>
        </p:spPr>
      </p:pic>
      <p:sp>
        <p:nvSpPr>
          <p:cNvPr id="6" name="Text Box 5"/>
          <p:cNvSpPr txBox="1"/>
          <p:nvPr/>
        </p:nvSpPr>
        <p:spPr>
          <a:xfrm>
            <a:off x="694690" y="894715"/>
            <a:ext cx="10627360" cy="491490"/>
          </a:xfrm>
          <a:prstGeom prst="rect">
            <a:avLst/>
          </a:prstGeom>
          <a:noFill/>
        </p:spPr>
        <p:txBody>
          <a:bodyPr wrap="square" rtlCol="0">
            <a:spAutoFit/>
          </a:bodyPr>
          <a:p>
            <a:pPr marL="457200" indent="-457200" algn="l">
              <a:buFont typeface="Arial" panose="02080604020202020204" pitchFamily="34" charset="0"/>
              <a:buChar char="•"/>
            </a:pPr>
            <a:r>
              <a:rPr lang="en-US" altLang="en-US" sz="2600">
                <a:latin typeface="Liberation Serif" panose="02020603050405020304" charset="0"/>
                <a:cs typeface="Liberation Serif" panose="02020603050405020304" charset="0"/>
              </a:rPr>
              <a:t>Central and the four corner parameter sets:	 </a:t>
            </a:r>
            <a:endParaRPr lang="en-US" sz="2000">
              <a:solidFill>
                <a:srgbClr val="990000"/>
              </a:solidFill>
              <a:latin typeface="Liberation Serif" panose="02020603050405020304" charset="0"/>
              <a:cs typeface="Liberation Serif" panose="02020603050405020304" charset="0"/>
              <a:sym typeface="+mn-ea"/>
            </a:endParaRPr>
          </a:p>
        </p:txBody>
      </p:sp>
      <p:sp>
        <p:nvSpPr>
          <p:cNvPr id="2" name="Text Box 1"/>
          <p:cNvSpPr txBox="1"/>
          <p:nvPr/>
        </p:nvSpPr>
        <p:spPr>
          <a:xfrm>
            <a:off x="694690" y="3600450"/>
            <a:ext cx="10627360" cy="891540"/>
          </a:xfrm>
          <a:prstGeom prst="rect">
            <a:avLst/>
          </a:prstGeom>
          <a:noFill/>
        </p:spPr>
        <p:txBody>
          <a:bodyPr wrap="square" rtlCol="0">
            <a:spAutoFit/>
          </a:bodyPr>
          <a:p>
            <a:pPr marL="457200" indent="-457200" algn="l">
              <a:buFont typeface="Arial" panose="02080604020202020204" pitchFamily="34" charset="0"/>
              <a:buChar char="•"/>
            </a:pPr>
            <a:r>
              <a:rPr lang="en-US" altLang="en-US" sz="2600">
                <a:latin typeface="Liberation Serif" panose="02020603050405020304" charset="0"/>
                <a:cs typeface="Liberation Serif" panose="02020603050405020304" charset="0"/>
              </a:rPr>
              <a:t>We will see that only some of the parameter sets will eventually survive and can give desired results.	 </a:t>
            </a:r>
            <a:endParaRPr lang="en-US" sz="2000">
              <a:solidFill>
                <a:srgbClr val="990000"/>
              </a:solidFill>
              <a:latin typeface="Liberation Serif" panose="02020603050405020304" charset="0"/>
              <a:cs typeface="Liberation Serif" panose="02020603050405020304" charset="0"/>
              <a:sym typeface="+mn-ea"/>
            </a:endParaRPr>
          </a:p>
        </p:txBody>
      </p:sp>
      <mc:AlternateContent xmlns:mc="http://schemas.openxmlformats.org/markup-compatibility/2006">
        <mc:Choice xmlns:a14="http://schemas.microsoft.com/office/drawing/2010/main" Requires="a14">
          <p:sp>
            <p:nvSpPr>
              <p:cNvPr id="3" name="Text Box 2"/>
              <p:cNvSpPr txBox="1"/>
              <p:nvPr/>
            </p:nvSpPr>
            <p:spPr>
              <a:xfrm>
                <a:off x="1047750" y="4629785"/>
                <a:ext cx="10095865" cy="2091690"/>
              </a:xfrm>
              <a:prstGeom prst="rect">
                <a:avLst/>
              </a:prstGeom>
              <a:noFill/>
            </p:spPr>
            <p:txBody>
              <a:bodyPr wrap="square" rtlCol="0">
                <a:spAutoFit/>
              </a:bodyPr>
              <a:p>
                <a:pPr marL="342900" indent="-342900" algn="l">
                  <a:buFont typeface="+mj-lt"/>
                  <a:buAutoNum type="alphaLcParenR"/>
                </a:pPr>
                <a:r>
                  <a:rPr lang="en-US" altLang="en-US" sz="2600">
                    <a:latin typeface="Liberation Serif" panose="02020603050405020304" charset="0"/>
                    <a:cs typeface="Liberation Serif" panose="02020603050405020304" charset="0"/>
                  </a:rPr>
                  <a:t>Can produce the IMC effect</a:t>
                </a:r>
                <a:endParaRPr lang="en-US" sz="2600">
                  <a:latin typeface="Liberation Serif" panose="02020603050405020304" charset="0"/>
                  <a:cs typeface="Liberation Serif" panose="02020603050405020304" charset="0"/>
                </a:endParaRPr>
              </a:p>
              <a:p>
                <a:pPr marL="342900" indent="-342900" algn="l">
                  <a:buFont typeface="+mj-lt"/>
                  <a:buAutoNum type="alphaLcParenR"/>
                </a:pPr>
                <a:endParaRPr lang="en-US" sz="2600">
                  <a:latin typeface="Liberation Serif" panose="02020603050405020304" charset="0"/>
                  <a:cs typeface="Liberation Serif" panose="02020603050405020304" charset="0"/>
                </a:endParaRPr>
              </a:p>
              <a:p>
                <a:pPr marL="342900" indent="-342900" algn="l">
                  <a:buFont typeface="+mj-lt"/>
                  <a:buAutoNum type="alphaLcParenR"/>
                </a:pPr>
                <a:r>
                  <a:rPr lang="en-US" altLang="en-US" sz="2600">
                    <a:latin typeface="Liberation Serif" panose="02020603050405020304" charset="0"/>
                    <a:cs typeface="Liberation Serif" panose="02020603050405020304" charset="0"/>
                  </a:rPr>
                  <a:t>And can generate phenomenologically reasonable mass for </a:t>
                </a:r>
                <a14:m>
                  <m:oMath xmlns:m="http://schemas.openxmlformats.org/officeDocument/2006/math">
                    <m:sSup>
                      <m:sSupPr>
                        <m:ctrlPr>
                          <a:rPr lang="en-US" altLang="en-US" sz="2600" b="1" i="1">
                            <a:latin typeface="DejaVu Math TeX Gyre" panose="02000503000000000000" charset="0"/>
                            <a:cs typeface="DejaVu Math TeX Gyre" panose="02000503000000000000" charset="0"/>
                          </a:rPr>
                        </m:ctrlPr>
                      </m:sSupPr>
                      <m:e>
                        <m:r>
                          <a:rPr lang="en-US" altLang="en-US" sz="2600" b="1" i="1">
                            <a:latin typeface="DejaVu Math TeX Gyre" panose="02000503000000000000" charset="0"/>
                            <a:ea typeface="MS Mincho" charset="0"/>
                            <a:cs typeface="DejaVu Math TeX Gyre" panose="02000503000000000000" charset="0"/>
                          </a:rPr>
                          <m:t>𝜼</m:t>
                        </m:r>
                      </m:e>
                      <m:sup>
                        <m:r>
                          <a:rPr lang="en-US" altLang="en-US" sz="2600" b="1" i="1">
                            <a:latin typeface="DejaVu Math TeX Gyre" panose="02000503000000000000" charset="0"/>
                            <a:ea typeface="MS Mincho" charset="0"/>
                            <a:cs typeface="DejaVu Math TeX Gyre" panose="02000503000000000000" charset="0"/>
                          </a:rPr>
                          <m:t>∗</m:t>
                        </m:r>
                      </m:sup>
                    </m:sSup>
                  </m:oMath>
                </a14:m>
                <a:r>
                  <a:rPr lang="en-US" altLang="en-US" sz="2600">
                    <a:latin typeface="Liberation Serif" panose="02020603050405020304" charset="0"/>
                    <a:cs typeface="Liberation Serif" panose="02020603050405020304" charset="0"/>
                  </a:rPr>
                  <a:t>, which is an isoscalar pseudoscalar having mass roughly of the order of 400 MeV.</a:t>
                </a:r>
                <a:endParaRPr lang="en-US" altLang="en-US" sz="2600">
                  <a:latin typeface="Liberation Serif" panose="02020603050405020304" charset="0"/>
                  <a:cs typeface="Liberation Serif" panose="02020603050405020304" charset="0"/>
                </a:endParaRPr>
              </a:p>
            </p:txBody>
          </p:sp>
        </mc:Choice>
        <mc:Fallback>
          <p:sp>
            <p:nvSpPr>
              <p:cNvPr id="3" name="Text Box 2"/>
              <p:cNvSpPr txBox="1">
                <a:spLocks noRot="1" noChangeAspect="1" noMove="1" noResize="1" noEditPoints="1" noAdjustHandles="1" noChangeArrowheads="1" noChangeShapeType="1" noTextEdit="1"/>
              </p:cNvSpPr>
              <p:nvPr/>
            </p:nvSpPr>
            <p:spPr>
              <a:xfrm>
                <a:off x="1047750" y="4629785"/>
                <a:ext cx="10095865" cy="2091690"/>
              </a:xfrm>
              <a:prstGeom prst="rect">
                <a:avLst/>
              </a:prstGeom>
              <a:blipFill rotWithShape="1">
                <a:blip r:embed="rId2"/>
                <a:stretch>
                  <a:fillRect/>
                </a:stretch>
              </a:blipFill>
            </p:spPr>
            <p:txBody>
              <a:bodyPr/>
              <a:lstStyle/>
              <a:p>
                <a:r>
                  <a:rPr lang="en-US" altLang="en-US">
                    <a:noFill/>
                  </a:rPr>
                  <a:t> </a:t>
                </a:r>
              </a:p>
            </p:txBody>
          </p:sp>
        </mc:Fallback>
      </mc:AlternateContent>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3798</Words>
  <Application>WPS Presentation</Application>
  <PresentationFormat>宽屏</PresentationFormat>
  <Paragraphs>175</Paragraphs>
  <Slides>24</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24</vt:i4>
      </vt:variant>
    </vt:vector>
  </HeadingPairs>
  <TitlesOfParts>
    <vt:vector size="39" baseType="lpstr">
      <vt:lpstr>Arial</vt:lpstr>
      <vt:lpstr>SimSun</vt:lpstr>
      <vt:lpstr>Wingdings</vt:lpstr>
      <vt:lpstr>Nimbus Roman No9 L</vt:lpstr>
      <vt:lpstr>Liberation Serif</vt:lpstr>
      <vt:lpstr>DejaVu Math TeX Gyre</vt:lpstr>
      <vt:lpstr>MS Mincho</vt:lpstr>
      <vt:lpstr>Comfortaa Light</vt:lpstr>
      <vt:lpstr>Microsoft YaHei</vt:lpstr>
      <vt:lpstr>Droid Sans Fallback</vt:lpstr>
      <vt:lpstr>Arial Unicode MS</vt:lpstr>
      <vt:lpstr>Arial Black</vt:lpstr>
      <vt:lpstr>SimSun</vt:lpstr>
      <vt:lpstr>OpenSymbol</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aminul</dc:creator>
  <cp:lastModifiedBy>amin</cp:lastModifiedBy>
  <cp:revision>68</cp:revision>
  <dcterms:created xsi:type="dcterms:W3CDTF">2022-07-27T11:20:32Z</dcterms:created>
  <dcterms:modified xsi:type="dcterms:W3CDTF">2022-07-27T11:20:32Z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1033-11.1.0.11664</vt:lpwstr>
  </property>
  <property fmtid="{D5CDD505-2E9C-101B-9397-08002B2CF9AE}" pid="3" name="ICV">
    <vt:lpwstr/>
  </property>
</Properties>
</file>