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1181" r:id="rId2"/>
    <p:sldId id="266" r:id="rId3"/>
    <p:sldId id="1853" r:id="rId4"/>
    <p:sldId id="1837" r:id="rId5"/>
    <p:sldId id="1856" r:id="rId6"/>
    <p:sldId id="1854" r:id="rId7"/>
    <p:sldId id="265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D883FF"/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34"/>
    <p:restoredTop sz="94673"/>
  </p:normalViewPr>
  <p:slideViewPr>
    <p:cSldViewPr snapToGrid="0" snapToObjects="1">
      <p:cViewPr>
        <p:scale>
          <a:sx n="116" d="100"/>
          <a:sy n="116" d="100"/>
        </p:scale>
        <p:origin x="-4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860054-97D1-E847-B488-848598022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663989-7254-1541-811E-CD60574940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05AB6B-5CE1-EE47-A8BB-B26DC456B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52FE5F-841B-E346-8F16-8D0D3C58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757FD5-9BF5-D740-AB79-EE5BB889C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31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62CEB8-BF39-0A48-81C4-81D590BFE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AA3D7E7-B0F9-7A48-A42D-4A19A9977F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835387-E5D5-6247-B22A-926E80F2D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461F6F-25D5-9240-AEE8-C68E957FD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8CC8BB-7587-2F42-BB6B-2C885128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527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14764A4-AA14-D74C-AE90-964042B86A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4A26D4B-20DF-7D48-BA2D-A4984F194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BB19E9-7720-414B-B9A1-4AD2C188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B2F0E8-3DFF-F944-818C-76D2F0A3C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4467F1-3A06-3B4E-94FA-82F261C6A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062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DFD6FF-07EF-3841-A678-6B9CF4882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6BDED-BA85-7E42-B3FB-04F462801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0009C8-28BC-F84E-8F46-FB72D088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BF50EA-BB4A-8B4A-B6BC-CE74A732A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882AAF-D38E-574A-928E-FC542B7D2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07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EA7487-BBAE-BE43-AAF1-E48D7A69E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9A66F8-11A4-1742-BF75-10660D750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587968-7527-B04A-86D5-DF9EB645D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E7B15E-C71A-1340-85C6-D89F8BBC7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62062A-5942-BB42-8D18-1E86533B8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341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0A0A7E-0798-054E-827C-B924CEEBA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F0E903-D19D-244C-8AB1-A9C1E183C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2CEF77-A452-9446-AAFF-7093F698B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4B3F73-A734-5D43-981B-C62557C21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F55FF94-D82A-444E-993B-39544083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AE57DB-D51D-4349-8099-57FD5D3A8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34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78041-3312-174B-8626-6C7778D9E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51B5DA-D845-8A4F-8294-9D150E4B7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F38C514-C00F-1647-9B8D-DA16329F7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5E57BC0-AA79-F643-88C5-ED0D97C458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E7DB41-1DAF-574D-9CCF-064A8BEC4D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B7A5FA8-5AA0-E24B-9306-B8E228452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69A477A-A381-8F47-BAF5-0FAB2194A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9423EDF-FF27-9E4F-933B-1FE36FE47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115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325D9D-E159-B844-9897-28589F299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D1DC5E7-46D2-4F4A-BA65-B127912A0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53CEAF-2B68-9D4D-AAB2-53F9ED786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F65DE6-C27E-FE4E-8266-80CFE01B5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24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B234E5B-E9D0-0340-B1A2-AD7842BAA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E13C875-8618-174C-8857-E3F06330A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38E1F4-4CFF-D94C-8CE3-2902AB82F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994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8E9A83-B00D-6942-A486-07FB8F6E7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CD4E5C-0F15-2E40-8228-371BFACEA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7DAEE36-8624-1C42-9D8F-F4C1CECAB1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7DA530-3745-D149-A846-BF9D98914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A155CE-737D-B541-B881-02CE56366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4B7AE7-38CC-7C4F-ABCC-BBC83BA7D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34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2D0859-57DA-9A4B-8D3F-DC8CB7DA6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36EB5C8-D58B-9D42-B440-A0730E6CC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DB63E5-01C6-C046-952A-92ED8FFAC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A777D5-68B9-5942-9CD2-559622B10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D7343C7-5CED-F145-B358-D515FE969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FDC0D4-5315-8B4C-8FCD-FF4532B7F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39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4A29C4D-F8E3-DD43-80BE-60C60C85F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198298-E4E6-8642-A940-61EF71DE6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B48536-876D-474C-9B8C-38F61B63BE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EF216-D4E2-5C48-BB8A-FB36B9B44BC5}" type="datetimeFigureOut">
              <a:rPr kumimoji="1" lang="ja-JP" altLang="en-US" smtClean="0"/>
              <a:t>2025/6/11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214B26-AA00-694E-B145-324ABA37D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8ADCCE-A207-5846-BEA2-EDE21560BF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105A9-3DD7-CB47-8606-3092A43A4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33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67F6BEC-69FA-B162-67A2-30FDE395D3E0}"/>
              </a:ext>
            </a:extLst>
          </p:cNvPr>
          <p:cNvSpPr txBox="1"/>
          <p:nvPr/>
        </p:nvSpPr>
        <p:spPr>
          <a:xfrm>
            <a:off x="161922" y="1081506"/>
            <a:ext cx="3308389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  <a:cs typeface="Arial" panose="020B0604020202020204" pitchFamily="34" charset="0"/>
              </a:rPr>
              <a:t>Joint Session with Experiments</a:t>
            </a:r>
            <a:endParaRPr lang="en-US" altLang="ja-JP" sz="2800" b="1" dirty="0">
              <a:latin typeface="Osaka" panose="020B0600000000000000" pitchFamily="34" charset="-128"/>
              <a:ea typeface="Osaka" panose="020B0600000000000000" pitchFamily="34" charset="-128"/>
              <a:cs typeface="Arial" panose="020B0604020202020204" pitchFamily="34" charset="0"/>
            </a:endParaRPr>
          </a:p>
        </p:txBody>
      </p:sp>
      <p:pic>
        <p:nvPicPr>
          <p:cNvPr id="3" name="図 2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67FC85A3-5B52-63F7-B088-0931E4C73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448" y="0"/>
            <a:ext cx="8471628" cy="682713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2B080C-39BE-F892-B48E-4DE6A9971515}"/>
              </a:ext>
            </a:extLst>
          </p:cNvPr>
          <p:cNvSpPr txBox="1"/>
          <p:nvPr/>
        </p:nvSpPr>
        <p:spPr>
          <a:xfrm>
            <a:off x="161922" y="3272010"/>
            <a:ext cx="30203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Shinya Kanemura</a:t>
            </a:r>
            <a:endParaRPr lang="en-US" altLang="ja-JP" sz="2400" dirty="0">
              <a:solidFill>
                <a:srgbClr val="0070C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r>
              <a:rPr kumimoji="1" lang="en-US" altLang="ja-JP" sz="2400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University of Osaka</a:t>
            </a:r>
          </a:p>
        </p:txBody>
      </p:sp>
    </p:spTree>
    <p:extLst>
      <p:ext uri="{BB962C8B-B14F-4D97-AF65-F5344CB8AC3E}">
        <p14:creationId xmlns:p14="http://schemas.microsoft.com/office/powerpoint/2010/main" val="4018511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D940CE-4662-744B-A118-C19859663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860" y="172085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  <a:t>HPNP2025</a:t>
            </a:r>
            <a:b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</a:br>
            <a: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  <a:t>Schedule</a:t>
            </a:r>
            <a:endParaRPr kumimoji="1" lang="ja-JP" altLang="en-US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59F7BCD-1902-4A4D-B3D4-DE072137F0B6}"/>
              </a:ext>
            </a:extLst>
          </p:cNvPr>
          <p:cNvSpPr txBox="1"/>
          <p:nvPr/>
        </p:nvSpPr>
        <p:spPr>
          <a:xfrm>
            <a:off x="358861" y="2909760"/>
            <a:ext cx="118331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400" dirty="0">
              <a:solidFill>
                <a:srgbClr val="FF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endParaRPr lang="en-US" altLang="ja-JP" sz="2400" dirty="0"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r>
              <a:rPr lang="en-US" altLang="ja-JP" sz="2400" dirty="0">
                <a:latin typeface="Osaka" panose="020B0600000000000000" pitchFamily="34" charset="-128"/>
                <a:ea typeface="Osaka" panose="020B0600000000000000" pitchFamily="34" charset="-128"/>
              </a:rPr>
              <a:t>(Wed Morning) </a:t>
            </a:r>
          </a:p>
          <a:p>
            <a:r>
              <a:rPr lang="en-US" altLang="ja-JP" sz="2400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Joint Plenary Sessions with Experiments  </a:t>
            </a:r>
          </a:p>
          <a:p>
            <a:endParaRPr lang="en-US" altLang="ja-JP" sz="2400" dirty="0">
              <a:solidFill>
                <a:srgbClr val="FF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r>
              <a:rPr lang="en-US" altLang="ja-JP" sz="2400" dirty="0">
                <a:latin typeface="Osaka" panose="020B0600000000000000" pitchFamily="34" charset="-128"/>
                <a:ea typeface="Osaka" panose="020B0600000000000000" pitchFamily="34" charset="-128"/>
              </a:rPr>
              <a:t>(Wed Afternoon)  </a:t>
            </a:r>
            <a:r>
              <a:rPr kumimoji="1" lang="en-US" altLang="ja-JP" sz="2400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No session </a:t>
            </a:r>
            <a:r>
              <a:rPr lang="en-US" altLang="ja-JP" sz="2400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as </a:t>
            </a:r>
            <a:r>
              <a:rPr kumimoji="1" lang="en-US" altLang="ja-JP" sz="2400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HPNP (free discussion)</a:t>
            </a:r>
          </a:p>
        </p:txBody>
      </p:sp>
      <p:pic>
        <p:nvPicPr>
          <p:cNvPr id="4" name="図 3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79581D09-CED7-5CD4-7C34-0AE29C294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89706"/>
            <a:ext cx="7422666" cy="335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1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7E3B35-60FD-1855-F7E4-0F25FA9C2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61713" cy="1325563"/>
          </a:xfrm>
        </p:spPr>
        <p:txBody>
          <a:bodyPr/>
          <a:lstStyle/>
          <a:p>
            <a: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  <a:t>Joint Plenary Session with </a:t>
            </a:r>
            <a:r>
              <a:rPr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  <a:t>E</a:t>
            </a:r>
            <a: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  <a:t>xperiments </a:t>
            </a:r>
            <a:endParaRPr kumimoji="1" lang="ja-JP" altLang="en-US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4F9006-E509-51B1-53E1-7D417BE1192C}"/>
              </a:ext>
            </a:extLst>
          </p:cNvPr>
          <p:cNvSpPr txBox="1"/>
          <p:nvPr/>
        </p:nvSpPr>
        <p:spPr>
          <a:xfrm>
            <a:off x="838200" y="2060892"/>
            <a:ext cx="10724909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Today, I am very happy to be able to hold a Joint Session with experimental people, the members of </a:t>
            </a:r>
          </a:p>
          <a:p>
            <a:pPr algn="just">
              <a:buNone/>
            </a:pPr>
            <a:r>
              <a:rPr lang="en" altLang="ja-JP" sz="2000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International Leading Research “Development of the Energy Frontier and International Human </a:t>
            </a:r>
            <a:r>
              <a:rPr lang="en" altLang="ja-JP" sz="2000" dirty="0" err="1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Resorces</a:t>
            </a:r>
            <a:r>
              <a:rPr lang="en" altLang="ja-JP" sz="2000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 toward Unified Understanding of Interaction”</a:t>
            </a:r>
            <a:r>
              <a:rPr lang="en" altLang="ja-JP" sz="2000" dirty="0">
                <a:latin typeface="Osaka" panose="020B0600000000000000" pitchFamily="34" charset="-128"/>
                <a:ea typeface="Osaka" panose="020B0600000000000000" pitchFamily="34" charset="-128"/>
              </a:rPr>
              <a:t>  </a:t>
            </a:r>
          </a:p>
          <a:p>
            <a:pPr algn="just">
              <a:buNone/>
            </a:pP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led by Prof. Kazunori </a:t>
            </a:r>
            <a:r>
              <a:rPr lang="en-US" altLang="ja-JP" sz="2000" kern="100" dirty="0" err="1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Hanagaki</a:t>
            </a: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, (KEK)</a:t>
            </a:r>
            <a:r>
              <a:rPr lang="en-US" altLang="ja-JP" sz="2000" kern="100" dirty="0">
                <a:solidFill>
                  <a:srgbClr val="000000"/>
                </a:solidFill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, </a:t>
            </a: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Prof. Tatsuya </a:t>
            </a:r>
            <a:r>
              <a:rPr lang="en-US" altLang="ja-JP" sz="2000" kern="100" dirty="0" err="1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Masubuchi</a:t>
            </a: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 (U. Osaka) et al.   </a:t>
            </a:r>
          </a:p>
          <a:p>
            <a:pPr algn="just">
              <a:buNone/>
            </a:pPr>
            <a:endParaRPr lang="en-US" altLang="ja-JP" sz="2000" kern="100" dirty="0">
              <a:solidFill>
                <a:srgbClr val="000000"/>
              </a:solidFill>
              <a:latin typeface="Osaka" panose="020B0600000000000000" pitchFamily="34" charset="-128"/>
              <a:ea typeface="Osaka" panose="020B0600000000000000" pitchFamily="34" charset="-128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For this </a:t>
            </a:r>
            <a:r>
              <a:rPr lang="en" altLang="ja-JP" sz="2000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International Leading Research</a:t>
            </a:r>
            <a:r>
              <a:rPr lang="en" altLang="ja-JP" sz="2000" dirty="0">
                <a:latin typeface="Osaka" panose="020B0600000000000000" pitchFamily="34" charset="-128"/>
                <a:ea typeface="Osaka" panose="020B0600000000000000" pitchFamily="34" charset="-128"/>
              </a:rPr>
              <a:t>, Prof. </a:t>
            </a:r>
            <a:r>
              <a:rPr lang="en" altLang="ja-JP" sz="2000" dirty="0" err="1">
                <a:latin typeface="Osaka" panose="020B0600000000000000" pitchFamily="34" charset="-128"/>
                <a:ea typeface="Osaka" panose="020B0600000000000000" pitchFamily="34" charset="-128"/>
              </a:rPr>
              <a:t>Hanagaki</a:t>
            </a:r>
            <a:r>
              <a:rPr lang="en" altLang="ja-JP" sz="2000" dirty="0">
                <a:latin typeface="Osaka" panose="020B0600000000000000" pitchFamily="34" charset="-128"/>
                <a:ea typeface="Osaka" panose="020B0600000000000000" pitchFamily="34" charset="-128"/>
              </a:rPr>
              <a:t> will explain details very soon.  </a:t>
            </a:r>
            <a:endParaRPr lang="en-US" altLang="ja-JP" sz="2000" kern="100" dirty="0">
              <a:solidFill>
                <a:srgbClr val="000000"/>
              </a:solidFill>
              <a:effectLst/>
              <a:latin typeface="Osaka" panose="020B0600000000000000" pitchFamily="34" charset="-128"/>
              <a:ea typeface="Osaka" panose="020B0600000000000000" pitchFamily="34" charset="-128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altLang="ja-JP" sz="2000" kern="100" dirty="0">
              <a:solidFill>
                <a:srgbClr val="000000"/>
              </a:solidFill>
              <a:latin typeface="Osaka" panose="020B0600000000000000" pitchFamily="34" charset="-128"/>
              <a:ea typeface="Osaka" panose="020B0600000000000000" pitchFamily="34" charset="-128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In this joint session, not only participants through HPNP, but also experimenters who have registered to participate only today are participating. </a:t>
            </a:r>
          </a:p>
          <a:p>
            <a:pPr algn="just">
              <a:buNone/>
            </a:pPr>
            <a:endParaRPr lang="en-US" altLang="ja-JP" sz="2000" kern="100" dirty="0">
              <a:solidFill>
                <a:srgbClr val="000000"/>
              </a:solidFill>
              <a:latin typeface="Osaka" panose="020B0600000000000000" pitchFamily="34" charset="-128"/>
              <a:ea typeface="Osaka" panose="020B0600000000000000" pitchFamily="34" charset="-128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                      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We welcome all participants in this joint session!</a:t>
            </a:r>
            <a:endParaRPr lang="ja-JP" altLang="ja-JP" sz="3200" kern="100">
              <a:solidFill>
                <a:srgbClr val="FF0000"/>
              </a:solidFill>
              <a:effectLst/>
              <a:latin typeface="Osaka" panose="020B0600000000000000" pitchFamily="34" charset="-128"/>
              <a:ea typeface="Osaka" panose="020B0600000000000000" pitchFamily="34" charset="-128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ja-JP" sz="20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 </a:t>
            </a:r>
            <a:endParaRPr lang="ja-JP" altLang="ja-JP" sz="2800" kern="100">
              <a:effectLst/>
              <a:latin typeface="Osaka" panose="020B0600000000000000" pitchFamily="34" charset="-128"/>
              <a:ea typeface="Osaka" panose="020B0600000000000000" pitchFamily="34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800" kern="100" dirty="0">
                <a:solidFill>
                  <a:srgbClr val="000000"/>
                </a:solidFill>
                <a:effectLst/>
                <a:latin typeface="Osaka" panose="020B0600000000000000" pitchFamily="34" charset="-128"/>
                <a:ea typeface="Osaka" panose="020B0600000000000000" pitchFamily="34" charset="-128"/>
                <a:cs typeface="Times New Roman" panose="02020603050405020304" pitchFamily="18" charset="0"/>
              </a:rPr>
              <a:t> </a:t>
            </a:r>
            <a:endParaRPr lang="ja-JP" altLang="ja-JP" sz="2400" kern="100">
              <a:effectLst/>
              <a:latin typeface="Osaka" panose="020B0600000000000000" pitchFamily="34" charset="-128"/>
              <a:ea typeface="Osaka" panose="020B06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241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B0A3BA-543B-1981-1320-AF57A5A75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684"/>
            <a:ext cx="11035748" cy="1325563"/>
          </a:xfrm>
        </p:spPr>
        <p:txBody>
          <a:bodyPr>
            <a:normAutofit/>
          </a:bodyPr>
          <a:lstStyle/>
          <a:p>
            <a: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  <a:t>Joint Plenary Sessions with Experiments</a:t>
            </a:r>
            <a:endParaRPr kumimoji="1" lang="ja-JP" altLang="en-US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9F5997-1DFA-02EC-0B8D-6F2FBC36F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2" y="2153886"/>
            <a:ext cx="11035748" cy="3196949"/>
          </a:xfrm>
        </p:spPr>
        <p:txBody>
          <a:bodyPr>
            <a:normAutofit fontScale="92500" lnSpcReduction="10000"/>
          </a:bodyPr>
          <a:lstStyle/>
          <a:p>
            <a:r>
              <a:rPr lang="en" altLang="ja-JP" sz="2000" b="1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Introduction/Advertisement of International Leading Research         Kazunori </a:t>
            </a:r>
            <a:r>
              <a:rPr lang="en" altLang="ja-JP" sz="2000" b="1" dirty="0" err="1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Hanagaki</a:t>
            </a:r>
            <a:r>
              <a:rPr lang="en" altLang="ja-JP" sz="2000" b="1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  </a:t>
            </a:r>
            <a:r>
              <a:rPr lang="en-US" altLang="ja-JP" sz="2000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 </a:t>
            </a:r>
          </a:p>
          <a:p>
            <a:r>
              <a:rPr lang="en" altLang="ja-JP" sz="2000" b="1" dirty="0">
                <a:solidFill>
                  <a:srgbClr val="00B05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Theoretical overview for future LHC                                                      Michael Spira</a:t>
            </a:r>
          </a:p>
          <a:p>
            <a:r>
              <a:rPr lang="en" altLang="ja-JP" sz="2000" b="1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Latest LHC results                                                                                   Shigeki Hirose</a:t>
            </a:r>
          </a:p>
          <a:p>
            <a:r>
              <a:rPr lang="en" altLang="ja-JP" sz="2000" b="1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HL-LHC Prospect                                                                                      Yasuyuki Horii </a:t>
            </a:r>
          </a:p>
          <a:p>
            <a:endParaRPr lang="en" altLang="ja-JP" sz="2000" b="1" dirty="0">
              <a:solidFill>
                <a:srgbClr val="0070C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endParaRPr lang="en" altLang="ja-JP" sz="2000" b="1" dirty="0">
              <a:solidFill>
                <a:srgbClr val="0070C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r>
              <a:rPr lang="en" altLang="ja-JP" sz="2000" b="1" dirty="0">
                <a:solidFill>
                  <a:srgbClr val="00B05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Theoretical prospect for Higgs factory (Linear collider)                     Michael Peskin </a:t>
            </a:r>
          </a:p>
          <a:p>
            <a:r>
              <a:rPr lang="en" altLang="ja-JP" sz="2000" b="1" dirty="0">
                <a:solidFill>
                  <a:srgbClr val="00B05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Preparing for the FCC                                                                              Fawzi Boudjema</a:t>
            </a:r>
          </a:p>
          <a:p>
            <a:r>
              <a:rPr lang="en" altLang="ja-JP" sz="2000" b="1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Higgs factory experimental view                                                           </a:t>
            </a:r>
            <a:r>
              <a:rPr lang="en" altLang="ja-JP" sz="2000" b="1" dirty="0" err="1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Junping</a:t>
            </a:r>
            <a:r>
              <a:rPr lang="en" altLang="ja-JP" sz="2000" b="1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 Tian </a:t>
            </a:r>
          </a:p>
          <a:p>
            <a:pPr marL="0" indent="0">
              <a:buNone/>
            </a:pPr>
            <a:endParaRPr lang="en-US" altLang="ja-JP" dirty="0"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endParaRPr lang="en-US" altLang="ja-JP" dirty="0"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endParaRPr kumimoji="1" lang="ja-JP" altLang="en-US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C6B08F-DF73-17CB-B7E2-E5616B4E316D}"/>
              </a:ext>
            </a:extLst>
          </p:cNvPr>
          <p:cNvSpPr txBox="1"/>
          <p:nvPr/>
        </p:nvSpPr>
        <p:spPr>
          <a:xfrm>
            <a:off x="8288155" y="1601247"/>
            <a:ext cx="320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Chair: Tatsuya </a:t>
            </a:r>
            <a:r>
              <a:rPr kumimoji="1" lang="en-US" altLang="ja-JP" b="1" dirty="0" err="1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Masubuchi</a:t>
            </a:r>
            <a:endParaRPr kumimoji="1" lang="en-US" altLang="ja-JP" b="1" dirty="0">
              <a:solidFill>
                <a:srgbClr val="FF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ADDE92-3FAB-7DD3-3295-359746D1B7DF}"/>
              </a:ext>
            </a:extLst>
          </p:cNvPr>
          <p:cNvSpPr txBox="1"/>
          <p:nvPr/>
        </p:nvSpPr>
        <p:spPr>
          <a:xfrm>
            <a:off x="8288155" y="3885826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Chair: </a:t>
            </a:r>
            <a:r>
              <a:rPr lang="en-US" altLang="ja-JP" b="1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Georg Weiglein</a:t>
            </a:r>
            <a:endParaRPr kumimoji="1" lang="ja-JP" altLang="en-US" b="1">
              <a:solidFill>
                <a:srgbClr val="FF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4278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9ED0F-46E4-E298-ED5A-74390AFCA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5B9CE1-F45D-8E41-95C4-33746E344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860" y="172085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  <a:t>HPNP2025</a:t>
            </a:r>
            <a:b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</a:br>
            <a:r>
              <a:rPr kumimoji="1" lang="en-US" altLang="ja-JP" dirty="0">
                <a:latin typeface="Osaka" panose="020B0600000000000000" pitchFamily="34" charset="-128"/>
                <a:ea typeface="Osaka" panose="020B0600000000000000" pitchFamily="34" charset="-128"/>
              </a:rPr>
              <a:t>Schedule</a:t>
            </a:r>
            <a:endParaRPr kumimoji="1" lang="ja-JP" altLang="en-US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3FC9B1C-A408-4641-C053-D53A036C05CF}"/>
              </a:ext>
            </a:extLst>
          </p:cNvPr>
          <p:cNvSpPr txBox="1"/>
          <p:nvPr/>
        </p:nvSpPr>
        <p:spPr>
          <a:xfrm>
            <a:off x="358861" y="2909760"/>
            <a:ext cx="118331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400" dirty="0">
              <a:solidFill>
                <a:srgbClr val="FF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  <a:p>
            <a:r>
              <a:rPr lang="en-US" altLang="ja-JP" sz="2400" dirty="0">
                <a:latin typeface="Osaka" panose="020B0600000000000000" pitchFamily="34" charset="-128"/>
                <a:ea typeface="Osaka" panose="020B0600000000000000" pitchFamily="34" charset="-128"/>
              </a:rPr>
              <a:t>(Wed Afternoon)  </a:t>
            </a:r>
            <a:r>
              <a:rPr kumimoji="1" lang="en-US" altLang="ja-JP" sz="2400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No session </a:t>
            </a:r>
            <a:r>
              <a:rPr lang="en-US" altLang="ja-JP" sz="2400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as </a:t>
            </a:r>
            <a:r>
              <a:rPr kumimoji="1" lang="en-US" altLang="ja-JP" sz="2400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HPNP (free discussion)</a:t>
            </a:r>
          </a:p>
        </p:txBody>
      </p:sp>
      <p:pic>
        <p:nvPicPr>
          <p:cNvPr id="4" name="図 3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1A0C3A0B-AF1A-CC0A-5C35-7C695C5CB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89706"/>
            <a:ext cx="7422666" cy="3359193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9C403C-C012-8D0B-1C72-2EC3370FF4A4}"/>
              </a:ext>
            </a:extLst>
          </p:cNvPr>
          <p:cNvSpPr txBox="1"/>
          <p:nvPr/>
        </p:nvSpPr>
        <p:spPr>
          <a:xfrm>
            <a:off x="833876" y="5429867"/>
            <a:ext cx="10883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In the afternoon (Wed), short lectures on Higgs and Machine Learning by Johannes Braathen and </a:t>
            </a:r>
          </a:p>
          <a:p>
            <a:r>
              <a:rPr kumimoji="1" lang="en-US" altLang="ja-JP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Cheng-Wei Chiang, respectively, will be given </a:t>
            </a:r>
            <a:r>
              <a:rPr kumimoji="1" lang="en-US" altLang="ja-JP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to experimental young researchers</a:t>
            </a:r>
            <a:r>
              <a:rPr lang="en-US" altLang="ja-JP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 </a:t>
            </a:r>
          </a:p>
          <a:p>
            <a:r>
              <a:rPr lang="en-US" altLang="ja-JP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at 14:00 (</a:t>
            </a:r>
            <a:r>
              <a:rPr kumimoji="1" lang="en-US" altLang="ja-JP" dirty="0">
                <a:solidFill>
                  <a:srgbClr val="0070C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H701) </a:t>
            </a:r>
            <a:endParaRPr kumimoji="1" lang="ja-JP" altLang="en-US">
              <a:solidFill>
                <a:srgbClr val="0070C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7B8FAFB-1D1B-5EFF-079F-C225A844401D}"/>
              </a:ext>
            </a:extLst>
          </p:cNvPr>
          <p:cNvSpPr txBox="1"/>
          <p:nvPr/>
        </p:nvSpPr>
        <p:spPr>
          <a:xfrm>
            <a:off x="705080" y="4946573"/>
            <a:ext cx="4961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C0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Lectures for high energy experiments</a:t>
            </a:r>
            <a:endParaRPr kumimoji="1" lang="ja-JP" altLang="en-US" sz="2000">
              <a:solidFill>
                <a:srgbClr val="C0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6588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075750-4A80-7589-80BF-286A8A593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>
                <a:latin typeface="Osaka" panose="020B0600000000000000" pitchFamily="34" charset="-128"/>
                <a:ea typeface="Osaka" panose="020B0600000000000000" pitchFamily="34" charset="-128"/>
              </a:rPr>
              <a:t>Work Space, Discussion Room in the afternoon on Wednesday</a:t>
            </a:r>
            <a:endParaRPr kumimoji="1" lang="ja-JP" altLang="en-US" b="1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pic>
        <p:nvPicPr>
          <p:cNvPr id="5" name="図 4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AD447630-C0A8-3B15-125A-0F32E0E62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381" y="2879856"/>
            <a:ext cx="6480852" cy="3613019"/>
          </a:xfrm>
          <a:prstGeom prst="rect">
            <a:avLst/>
          </a:prstGeom>
        </p:spPr>
      </p:pic>
      <p:pic>
        <p:nvPicPr>
          <p:cNvPr id="7" name="図 6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1A4C9C59-5D4D-434C-FBC1-C70BD72F4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036" y="2599981"/>
            <a:ext cx="4480271" cy="4011746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2A5F3D-A86D-0B8E-56CE-19534ADFC006}"/>
              </a:ext>
            </a:extLst>
          </p:cNvPr>
          <p:cNvSpPr txBox="1"/>
          <p:nvPr/>
        </p:nvSpPr>
        <p:spPr>
          <a:xfrm>
            <a:off x="636223" y="1650132"/>
            <a:ext cx="72738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ja-JP" sz="24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- Building J, Seminar Room &amp; J3-10. (13:00 --)</a:t>
            </a:r>
            <a:br>
              <a:rPr lang="en" altLang="ja-JP" sz="2400" dirty="0">
                <a:solidFill>
                  <a:srgbClr val="FF0000"/>
                </a:solidFill>
              </a:rPr>
            </a:br>
            <a:r>
              <a:rPr lang="en" altLang="ja-JP" sz="24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- Building B, B208</a:t>
            </a:r>
            <a:endParaRPr lang="ja-JP" altLang="en-US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97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7F6AA8-B46D-6945-96F1-0E61D6ADB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98" y="128716"/>
            <a:ext cx="8215953" cy="1325563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Otherwise,  </a:t>
            </a:r>
            <a:br>
              <a:rPr kumimoji="1" lang="en-US" altLang="ja-JP" b="1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</a:br>
            <a:r>
              <a:rPr kumimoji="1" lang="en-US" altLang="ja-JP" b="1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Enjoy Osaka, </a:t>
            </a:r>
            <a:r>
              <a:rPr lang="en-US" altLang="ja-JP" b="1" dirty="0">
                <a:solidFill>
                  <a:srgbClr val="FF000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Kyoto, Nara, …</a:t>
            </a:r>
            <a:endParaRPr kumimoji="1" lang="ja-JP" altLang="en-US" b="1">
              <a:solidFill>
                <a:srgbClr val="FF000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pic>
        <p:nvPicPr>
          <p:cNvPr id="7" name="図 6" descr="たこ焼き.jpg">
            <a:extLst>
              <a:ext uri="{FF2B5EF4-FFF2-40B4-BE49-F238E27FC236}">
                <a16:creationId xmlns:a16="http://schemas.microsoft.com/office/drawing/2014/main" id="{31EF77BA-E91D-654A-ABB2-D0ACB6BD4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637" y="4702126"/>
            <a:ext cx="2333514" cy="1533212"/>
          </a:xfrm>
          <a:prstGeom prst="rect">
            <a:avLst/>
          </a:prstGeom>
        </p:spPr>
      </p:pic>
      <p:pic>
        <p:nvPicPr>
          <p:cNvPr id="8" name="図 7" descr="Osaka_Restaurants-XL.jpg">
            <a:extLst>
              <a:ext uri="{FF2B5EF4-FFF2-40B4-BE49-F238E27FC236}">
                <a16:creationId xmlns:a16="http://schemas.microsoft.com/office/drawing/2014/main" id="{28FF72F4-FFF4-EB43-AFDC-7FE1640CC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610" y="4702127"/>
            <a:ext cx="2298693" cy="153321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F72FD21-7A04-9742-84D6-13C29570960E}"/>
              </a:ext>
            </a:extLst>
          </p:cNvPr>
          <p:cNvSpPr txBox="1"/>
          <p:nvPr/>
        </p:nvSpPr>
        <p:spPr>
          <a:xfrm>
            <a:off x="6920894" y="6293705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>
                <a:latin typeface="Osaka" panose="020B0600000000000000" pitchFamily="34" charset="-128"/>
                <a:ea typeface="Osaka" panose="020B0600000000000000" pitchFamily="34" charset="-128"/>
              </a:rPr>
              <a:t>Takoyaki</a:t>
            </a:r>
            <a:endParaRPr kumimoji="1" lang="ja-JP" altLang="en-US" b="1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69D669-9500-EB4A-8DA0-1D30A2CB6AD4}"/>
              </a:ext>
            </a:extLst>
          </p:cNvPr>
          <p:cNvSpPr txBox="1"/>
          <p:nvPr/>
        </p:nvSpPr>
        <p:spPr>
          <a:xfrm>
            <a:off x="3794520" y="6359952"/>
            <a:ext cx="2816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Osaka" panose="020B0600000000000000" pitchFamily="34" charset="-128"/>
                <a:ea typeface="Osaka" panose="020B0600000000000000" pitchFamily="34" charset="-128"/>
              </a:rPr>
              <a:t>Downtown (Dotonbori)</a:t>
            </a:r>
            <a:endParaRPr kumimoji="1" lang="ja-JP" altLang="en-US" b="1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pic>
        <p:nvPicPr>
          <p:cNvPr id="11" name="図 10" descr="大阪寿司.jpg">
            <a:extLst>
              <a:ext uri="{FF2B5EF4-FFF2-40B4-BE49-F238E27FC236}">
                <a16:creationId xmlns:a16="http://schemas.microsoft.com/office/drawing/2014/main" id="{88A886A0-3CBA-F549-8C25-64741FAFA5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5" y="4887876"/>
            <a:ext cx="3252311" cy="141156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8DE0FC4-91D0-6F41-979F-C25EF5183372}"/>
              </a:ext>
            </a:extLst>
          </p:cNvPr>
          <p:cNvSpPr txBox="1"/>
          <p:nvPr/>
        </p:nvSpPr>
        <p:spPr>
          <a:xfrm>
            <a:off x="1051978" y="6350311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Osaka" panose="020B0600000000000000" pitchFamily="34" charset="-128"/>
                <a:ea typeface="Osaka" panose="020B0600000000000000" pitchFamily="34" charset="-128"/>
              </a:rPr>
              <a:t>OSAKA Sushi</a:t>
            </a:r>
            <a:endParaRPr kumimoji="1" lang="ja-JP" altLang="en-US" b="1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pic>
        <p:nvPicPr>
          <p:cNvPr id="14" name="図 13" descr="Cap_P1000228_2013yaotomi_1st-thumb-700x524-41192.jpg">
            <a:extLst>
              <a:ext uri="{FF2B5EF4-FFF2-40B4-BE49-F238E27FC236}">
                <a16:creationId xmlns:a16="http://schemas.microsoft.com/office/drawing/2014/main" id="{7BB802C4-3A77-9D9E-06DF-2AF566EA55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485" y="4686880"/>
            <a:ext cx="2227356" cy="1565658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78152B0-EFC7-2897-A7EE-395222E2C642}"/>
              </a:ext>
            </a:extLst>
          </p:cNvPr>
          <p:cNvSpPr txBox="1"/>
          <p:nvPr/>
        </p:nvSpPr>
        <p:spPr>
          <a:xfrm>
            <a:off x="8889489" y="6304176"/>
            <a:ext cx="240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>
                <a:latin typeface="Osaka" panose="020B0600000000000000" pitchFamily="34" charset="-128"/>
                <a:ea typeface="Osaka" panose="020B0600000000000000" pitchFamily="34" charset="-128"/>
              </a:rPr>
              <a:t>Downtoan</a:t>
            </a:r>
            <a:r>
              <a:rPr lang="en-US" altLang="ja-JP" b="1" dirty="0">
                <a:latin typeface="Osaka" panose="020B0600000000000000" pitchFamily="34" charset="-128"/>
                <a:ea typeface="Osaka" panose="020B0600000000000000" pitchFamily="34" charset="-128"/>
              </a:rPr>
              <a:t> (Umeda)</a:t>
            </a:r>
            <a:endParaRPr kumimoji="1" lang="ja-JP" altLang="en-US" b="1"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DF778D4B-FF57-FE9F-76D6-2E3A335E85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8337" y="1672854"/>
            <a:ext cx="2467008" cy="1992138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BB0FB98-3361-016F-726D-8B92B43BB62E}"/>
              </a:ext>
            </a:extLst>
          </p:cNvPr>
          <p:cNvSpPr txBox="1"/>
          <p:nvPr/>
        </p:nvSpPr>
        <p:spPr>
          <a:xfrm>
            <a:off x="8489151" y="3429000"/>
            <a:ext cx="3249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B05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Dr. Wani</a:t>
            </a:r>
          </a:p>
          <a:p>
            <a:r>
              <a:rPr lang="en-US" altLang="ja-JP" b="1" dirty="0">
                <a:solidFill>
                  <a:srgbClr val="00B050"/>
                </a:solidFill>
                <a:latin typeface="Osaka" panose="020B0600000000000000" pitchFamily="34" charset="-128"/>
                <a:ea typeface="Osaka" panose="020B0600000000000000" pitchFamily="34" charset="-128"/>
              </a:rPr>
              <a:t>U. Osaka Mascot Character</a:t>
            </a:r>
            <a:endParaRPr kumimoji="1" lang="ja-JP" altLang="en-US" b="1">
              <a:solidFill>
                <a:srgbClr val="00B050"/>
              </a:solidFill>
              <a:latin typeface="Osaka" panose="020B0600000000000000" pitchFamily="34" charset="-128"/>
              <a:ea typeface="Osaka" panose="020B0600000000000000" pitchFamily="34" charset="-128"/>
            </a:endParaRPr>
          </a:p>
        </p:txBody>
      </p:sp>
      <p:pic>
        <p:nvPicPr>
          <p:cNvPr id="18" name="図 17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C7258F44-21D8-3B31-73E6-A8C6EF78EA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094" y="1653942"/>
            <a:ext cx="5733100" cy="284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318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6789</TotalTime>
  <Words>324</Words>
  <Application>Microsoft Macintosh PowerPoint</Application>
  <PresentationFormat>ワイド画面</PresentationFormat>
  <Paragraphs>53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Osaka</vt:lpstr>
      <vt:lpstr>游ゴシック</vt:lpstr>
      <vt:lpstr>游ゴシック Light</vt:lpstr>
      <vt:lpstr>Arial</vt:lpstr>
      <vt:lpstr>Office テーマ</vt:lpstr>
      <vt:lpstr>PowerPoint プレゼンテーション</vt:lpstr>
      <vt:lpstr>HPNP2025 Schedule</vt:lpstr>
      <vt:lpstr>Joint Plenary Session with Experiments </vt:lpstr>
      <vt:lpstr>Joint Plenary Sessions with Experiments</vt:lpstr>
      <vt:lpstr>HPNP2025 Schedule</vt:lpstr>
      <vt:lpstr>Work Space, Discussion Room in the afternoon on Wednesday</vt:lpstr>
      <vt:lpstr>Otherwise,   Enjoy Osaka, Kyoto, Nara,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as a Probe of New Physics  HPNP2019 Opening Address</dc:title>
  <dc:creator>兼村晋哉</dc:creator>
  <cp:lastModifiedBy>Shinya Kanemura</cp:lastModifiedBy>
  <cp:revision>133</cp:revision>
  <dcterms:created xsi:type="dcterms:W3CDTF">2019-02-16T05:08:14Z</dcterms:created>
  <dcterms:modified xsi:type="dcterms:W3CDTF">2025-06-10T23:43:36Z</dcterms:modified>
</cp:coreProperties>
</file>