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461" r:id="rId3"/>
    <p:sldId id="321" r:id="rId4"/>
    <p:sldId id="462" r:id="rId5"/>
    <p:sldId id="465" r:id="rId6"/>
    <p:sldId id="466" r:id="rId7"/>
    <p:sldId id="467" r:id="rId8"/>
    <p:sldId id="463" r:id="rId9"/>
    <p:sldId id="464" r:id="rId10"/>
    <p:sldId id="468" r:id="rId11"/>
    <p:sldId id="470" r:id="rId12"/>
    <p:sldId id="471" r:id="rId13"/>
    <p:sldId id="472" r:id="rId14"/>
    <p:sldId id="469" r:id="rId15"/>
    <p:sldId id="473" r:id="rId16"/>
    <p:sldId id="474" r:id="rId17"/>
    <p:sldId id="475" r:id="rId18"/>
    <p:sldId id="476" r:id="rId19"/>
    <p:sldId id="477" r:id="rId20"/>
    <p:sldId id="478" r:id="rId21"/>
    <p:sldId id="479" r:id="rId22"/>
    <p:sldId id="480" r:id="rId23"/>
    <p:sldId id="428" r:id="rId24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33FF"/>
    <a:srgbClr val="000099"/>
    <a:srgbClr val="FF3300"/>
    <a:srgbClr val="006600"/>
    <a:srgbClr val="003300"/>
    <a:srgbClr val="3333CC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56" autoAdjust="0"/>
    <p:restoredTop sz="94660"/>
  </p:normalViewPr>
  <p:slideViewPr>
    <p:cSldViewPr>
      <p:cViewPr>
        <p:scale>
          <a:sx n="70" d="100"/>
          <a:sy n="70" d="100"/>
        </p:scale>
        <p:origin x="2069" y="2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0D587462-9C29-4432-A1A2-047D26F2D0AE}" type="datetimeFigureOut">
              <a:rPr lang="pt-PT"/>
              <a:pPr>
                <a:defRPr/>
              </a:pPr>
              <a:t>10/06/2025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/>
              <a:t>Clique para editar os estilos</a:t>
            </a:r>
          </a:p>
          <a:p>
            <a:pPr lvl="1"/>
            <a:r>
              <a:rPr lang="pt-PT" noProof="0"/>
              <a:t>Segundo nível</a:t>
            </a:r>
          </a:p>
          <a:p>
            <a:pPr lvl="2"/>
            <a:r>
              <a:rPr lang="pt-PT" noProof="0"/>
              <a:t>Terceiro nível</a:t>
            </a:r>
          </a:p>
          <a:p>
            <a:pPr lvl="3"/>
            <a:r>
              <a:rPr lang="pt-PT" noProof="0"/>
              <a:t>Quarto nível</a:t>
            </a:r>
          </a:p>
          <a:p>
            <a:pPr lvl="4"/>
            <a:r>
              <a:rPr lang="pt-PT" noProof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1002E1CD-E199-4B01-8298-C6897C2C3B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99375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6C17F77-420C-45EB-BC17-3077C355852F}" type="slidenum">
              <a:rPr lang="pt-PT" altLang="pt-PT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pt-PT" altLang="pt-PT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58723E3-40F8-4123-BF56-D32821C8BFC2}" type="slidenum">
              <a:rPr lang="pt-PT" altLang="pt-PT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lang="pt-PT" altLang="pt-PT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A915F3-EF39-A643-714A-D288E38C4A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>
            <a:extLst>
              <a:ext uri="{FF2B5EF4-FFF2-40B4-BE49-F238E27FC236}">
                <a16:creationId xmlns:a16="http://schemas.microsoft.com/office/drawing/2014/main" id="{D37DF10D-D1AF-1B00-CBF6-602A378619C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>
            <a:extLst>
              <a:ext uri="{FF2B5EF4-FFF2-40B4-BE49-F238E27FC236}">
                <a16:creationId xmlns:a16="http://schemas.microsoft.com/office/drawing/2014/main" id="{5E1F9A10-9D0E-9F4A-B736-C692D5BF385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36868" name="Marcador de Posição do Número do Diapositivo 3">
            <a:extLst>
              <a:ext uri="{FF2B5EF4-FFF2-40B4-BE49-F238E27FC236}">
                <a16:creationId xmlns:a16="http://schemas.microsoft.com/office/drawing/2014/main" id="{BC660C60-F653-4935-27C3-0EC05149C9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58723E3-40F8-4123-BF56-D32821C8BFC2}" type="slidenum">
              <a:rPr lang="pt-PT" altLang="pt-PT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pt-PT" altLang="pt-PT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120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1F04AF-6A7A-8160-61CB-16BF5C1008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>
            <a:extLst>
              <a:ext uri="{FF2B5EF4-FFF2-40B4-BE49-F238E27FC236}">
                <a16:creationId xmlns:a16="http://schemas.microsoft.com/office/drawing/2014/main" id="{A9885E70-934F-9680-739D-C40A6B129AF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>
            <a:extLst>
              <a:ext uri="{FF2B5EF4-FFF2-40B4-BE49-F238E27FC236}">
                <a16:creationId xmlns:a16="http://schemas.microsoft.com/office/drawing/2014/main" id="{EE216088-59EF-AC81-8FBC-93360E49CE1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36868" name="Marcador de Posição do Número do Diapositivo 3">
            <a:extLst>
              <a:ext uri="{FF2B5EF4-FFF2-40B4-BE49-F238E27FC236}">
                <a16:creationId xmlns:a16="http://schemas.microsoft.com/office/drawing/2014/main" id="{56F4ACE7-5FE3-66B0-7FEC-AB21B4108B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58723E3-40F8-4123-BF56-D32821C8BFC2}" type="slidenum">
              <a:rPr lang="pt-PT" altLang="pt-PT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pt-PT" altLang="pt-PT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640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/>
              <a:t>Faça clique para editar o estilo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8E9F5-BA0B-456E-896B-37D2999E30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071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968DE-E7CC-43FF-A434-0AF121DC8E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5164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6CB4E-37F0-470C-A02E-052487F290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449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2D3CD-7928-4CFF-9D37-65406B59B1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12777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e 4 objec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D9D90-E6C0-4575-87BB-002E95C7F2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11343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cto e 2 objec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259EA-899B-47E2-8D90-DED38DAE7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8735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DC40F-5199-4168-81C2-91A5956417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428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6781C-B26E-4758-9B8F-641D63713E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7358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80AE3-DE7D-424A-ACCB-56B08A502E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8024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557D8-B03C-4A68-8B8F-4FBC54A861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9474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F8F38-2FD7-49E1-A943-C446AEBF87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2303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9A87D-88B3-4CD0-8E41-8C94EF830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8530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94D89-E8F8-4A43-949A-A664D9C1BB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7543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042F8-F0C6-4263-8F31-FCD9FF4AF8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1969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/>
              <a:t>Click to edit Master text styles</a:t>
            </a:r>
          </a:p>
          <a:p>
            <a:pPr lvl="1"/>
            <a:r>
              <a:rPr lang="pt-PT" altLang="pt-PT"/>
              <a:t>Second level</a:t>
            </a:r>
          </a:p>
          <a:p>
            <a:pPr lvl="2"/>
            <a:r>
              <a:rPr lang="pt-PT" altLang="pt-PT"/>
              <a:t>Third level</a:t>
            </a:r>
          </a:p>
          <a:p>
            <a:pPr lvl="3"/>
            <a:r>
              <a:rPr lang="pt-PT" altLang="pt-PT"/>
              <a:t>Fourth level</a:t>
            </a:r>
          </a:p>
          <a:p>
            <a:pPr lvl="4"/>
            <a:r>
              <a:rPr lang="pt-PT" altLang="pt-PT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6FA928AC-F153-4648-9162-4232694590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808038" y="966788"/>
            <a:ext cx="76327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4000" dirty="0"/>
              <a:t>One-loop corrections to 2HDM pseudoscalar masses with a Z</a:t>
            </a:r>
            <a:r>
              <a:rPr lang="en-US" sz="4000" baseline="-25000" dirty="0"/>
              <a:t>3</a:t>
            </a:r>
            <a:r>
              <a:rPr lang="en-US" sz="4000" dirty="0"/>
              <a:t> symmetry</a:t>
            </a:r>
            <a:endParaRPr lang="pt-PT" altLang="pt-PT" sz="3600" dirty="0">
              <a:solidFill>
                <a:schemeClr val="accent2"/>
              </a:solidFill>
            </a:endParaRPr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-26988" y="3781425"/>
            <a:ext cx="914400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000"/>
              <a:t>Pedro Ferreira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20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000">
                <a:solidFill>
                  <a:srgbClr val="FF0000"/>
                </a:solidFill>
              </a:rPr>
              <a:t>ISEL e CFTC, UL                                 </a:t>
            </a:r>
            <a:endParaRPr lang="pt-PT" altLang="pt-PT" sz="1100"/>
          </a:p>
        </p:txBody>
      </p:sp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-55563" y="3205163"/>
            <a:ext cx="9144001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6600"/>
                </a:solidFill>
              </a:rPr>
              <a:t>HPNP 2025, Osaka, 12/06/2023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/>
              <a:t>    </a:t>
            </a:r>
          </a:p>
        </p:txBody>
      </p:sp>
      <p:sp>
        <p:nvSpPr>
          <p:cNvPr id="2053" name="TextBox 1"/>
          <p:cNvSpPr txBox="1">
            <a:spLocks noChangeArrowheads="1"/>
          </p:cNvSpPr>
          <p:nvPr/>
        </p:nvSpPr>
        <p:spPr bwMode="auto">
          <a:xfrm>
            <a:off x="250825" y="5026025"/>
            <a:ext cx="87137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66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 b="1">
                <a:solidFill>
                  <a:srgbClr val="0066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 b="1">
                <a:solidFill>
                  <a:srgbClr val="0066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 b="1">
                <a:solidFill>
                  <a:srgbClr val="0066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 b="1">
                <a:solidFill>
                  <a:srgbClr val="0066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66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66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66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66FF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pt-PT" altLang="pt-PT" dirty="0" err="1">
                <a:solidFill>
                  <a:schemeClr val="tx1"/>
                </a:solidFill>
              </a:rPr>
              <a:t>Work</a:t>
            </a:r>
            <a:r>
              <a:rPr lang="pt-PT" altLang="pt-PT" dirty="0">
                <a:solidFill>
                  <a:schemeClr val="tx1"/>
                </a:solidFill>
              </a:rPr>
              <a:t> </a:t>
            </a:r>
            <a:r>
              <a:rPr lang="pt-PT" altLang="pt-PT" dirty="0" err="1">
                <a:solidFill>
                  <a:schemeClr val="tx1"/>
                </a:solidFill>
              </a:rPr>
              <a:t>done</a:t>
            </a:r>
            <a:r>
              <a:rPr lang="pt-PT" altLang="pt-PT" dirty="0">
                <a:solidFill>
                  <a:schemeClr val="tx1"/>
                </a:solidFill>
              </a:rPr>
              <a:t> in </a:t>
            </a:r>
            <a:r>
              <a:rPr lang="pt-PT" altLang="pt-PT" dirty="0" err="1">
                <a:solidFill>
                  <a:schemeClr val="tx1"/>
                </a:solidFill>
              </a:rPr>
              <a:t>collaboration</a:t>
            </a:r>
            <a:r>
              <a:rPr lang="pt-PT" altLang="pt-PT" dirty="0">
                <a:solidFill>
                  <a:schemeClr val="tx1"/>
                </a:solidFill>
              </a:rPr>
              <a:t> </a:t>
            </a:r>
            <a:r>
              <a:rPr lang="pt-PT" altLang="pt-PT" dirty="0" err="1">
                <a:solidFill>
                  <a:schemeClr val="tx1"/>
                </a:solidFill>
              </a:rPr>
              <a:t>with</a:t>
            </a:r>
            <a:r>
              <a:rPr lang="pt-PT" altLang="pt-PT" dirty="0">
                <a:solidFill>
                  <a:schemeClr val="tx1"/>
                </a:solidFill>
              </a:rPr>
              <a:t> Tomás Pinto,   arXiv:2504.11602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8D2FAECD-17EC-7197-AF51-2E87F50429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99247"/>
            <a:ext cx="9144000" cy="642121"/>
          </a:xfrm>
          <a:prstGeom prst="rect">
            <a:avLst/>
          </a:prstGeom>
        </p:spPr>
      </p:pic>
      <p:sp>
        <p:nvSpPr>
          <p:cNvPr id="2" name="Text Box 4">
            <a:extLst>
              <a:ext uri="{FF2B5EF4-FFF2-40B4-BE49-F238E27FC236}">
                <a16:creationId xmlns:a16="http://schemas.microsoft.com/office/drawing/2014/main" id="{A1A99A8A-C422-0AFF-A2BC-AE263E764F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576" y="1037571"/>
            <a:ext cx="7632700" cy="19389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4000" dirty="0">
                <a:solidFill>
                  <a:srgbClr val="FF0000"/>
                </a:solidFill>
              </a:rPr>
              <a:t>OR:</a:t>
            </a:r>
            <a:r>
              <a:rPr lang="en-US" sz="4000" dirty="0"/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4000" dirty="0"/>
              <a:t>Putting Goldstone’s theorem to the test</a:t>
            </a:r>
            <a:endParaRPr lang="pt-PT" altLang="pt-PT" sz="3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FF2162DF-1301-1908-869C-27F047AB0F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169659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baseline="300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400" dirty="0">
                <a:solidFill>
                  <a:srgbClr val="FF0000"/>
                </a:solidFill>
              </a:rPr>
              <a:t>1-loop </a:t>
            </a:r>
            <a:r>
              <a:rPr lang="pt-PT" altLang="pt-PT" sz="2400" dirty="0" err="1">
                <a:solidFill>
                  <a:srgbClr val="FF0000"/>
                </a:solidFill>
              </a:rPr>
              <a:t>potential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and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scalar</a:t>
            </a:r>
            <a:r>
              <a:rPr lang="pt-PT" altLang="pt-PT" sz="2400" dirty="0">
                <a:solidFill>
                  <a:srgbClr val="FF0000"/>
                </a:solidFill>
              </a:rPr>
              <a:t> self-</a:t>
            </a:r>
            <a:r>
              <a:rPr lang="pt-PT" altLang="pt-PT" sz="2400" dirty="0" err="1">
                <a:solidFill>
                  <a:srgbClr val="FF0000"/>
                </a:solidFill>
              </a:rPr>
              <a:t>energies</a:t>
            </a:r>
            <a:endParaRPr lang="pt-PT" altLang="pt-PT" sz="1200" dirty="0"/>
          </a:p>
        </p:txBody>
      </p:sp>
      <p:sp>
        <p:nvSpPr>
          <p:cNvPr id="5" name="CaixaDeTexto 8">
            <a:extLst>
              <a:ext uri="{FF2B5EF4-FFF2-40B4-BE49-F238E27FC236}">
                <a16:creationId xmlns:a16="http://schemas.microsoft.com/office/drawing/2014/main" id="{855E71F5-7B8F-F13F-E7F6-B034AF624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652626"/>
            <a:ext cx="8928992" cy="6863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The 1-loop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effective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potential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is</a:t>
            </a: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000" i="1" dirty="0">
                <a:latin typeface="Times New Roman" pitchFamily="18" charset="0"/>
              </a:rPr>
              <a:t>V</a:t>
            </a:r>
            <a:r>
              <a:rPr lang="pt-PT" altLang="pt-PT" sz="2000" i="1" baseline="-25000" dirty="0">
                <a:latin typeface="Times New Roman" pitchFamily="18" charset="0"/>
              </a:rPr>
              <a:t>1</a:t>
            </a:r>
            <a:r>
              <a:rPr lang="pt-PT" altLang="pt-PT" sz="2000" i="1" dirty="0">
                <a:latin typeface="Times New Roman" pitchFamily="18" charset="0"/>
              </a:rPr>
              <a:t> = V</a:t>
            </a:r>
            <a:r>
              <a:rPr lang="pt-PT" altLang="pt-PT" sz="2000" i="1" baseline="-25000" dirty="0">
                <a:latin typeface="Times New Roman" pitchFamily="18" charset="0"/>
              </a:rPr>
              <a:t>0</a:t>
            </a:r>
            <a:r>
              <a:rPr lang="pt-PT" altLang="pt-PT" sz="2000" i="1" dirty="0">
                <a:latin typeface="Times New Roman" pitchFamily="18" charset="0"/>
              </a:rPr>
              <a:t> + </a:t>
            </a:r>
            <a:r>
              <a:rPr lang="el-GR" altLang="pt-PT" sz="2000" i="1" dirty="0">
                <a:latin typeface="Times New Roman" pitchFamily="18" charset="0"/>
              </a:rPr>
              <a:t>Δ</a:t>
            </a:r>
            <a:r>
              <a:rPr lang="pt-PT" altLang="pt-PT" sz="2000" i="1" dirty="0">
                <a:latin typeface="Times New Roman" pitchFamily="18" charset="0"/>
              </a:rPr>
              <a:t>V</a:t>
            </a:r>
            <a:r>
              <a:rPr lang="pt-PT" altLang="pt-PT" sz="2000" i="1" baseline="-25000" dirty="0">
                <a:latin typeface="Times New Roman" pitchFamily="18" charset="0"/>
              </a:rPr>
              <a:t>1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where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1-loop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contribution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is</a:t>
            </a: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where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n</a:t>
            </a:r>
            <a:r>
              <a:rPr lang="pt-PT" altLang="pt-PT" sz="2000" i="1" baseline="-25000" dirty="0">
                <a:solidFill>
                  <a:srgbClr val="FF0000"/>
                </a:solidFill>
                <a:latin typeface="Times New Roman" pitchFamily="18" charset="0"/>
              </a:rPr>
              <a:t>α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counts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number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spin, charge,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colour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degrees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freedom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each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particle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tree-level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m</a:t>
            </a:r>
            <a:r>
              <a:rPr lang="pt-PT" altLang="pt-PT" sz="2000" i="1" baseline="-25000" dirty="0">
                <a:solidFill>
                  <a:srgbClr val="FF0000"/>
                </a:solidFill>
                <a:latin typeface="Times New Roman" pitchFamily="18" charset="0"/>
              </a:rPr>
              <a:t>α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l-GR" altLang="pt-PT" sz="2000" i="1" dirty="0">
                <a:solidFill>
                  <a:srgbClr val="FF0000"/>
                </a:solidFill>
                <a:latin typeface="Times New Roman" pitchFamily="18" charset="0"/>
              </a:rPr>
              <a:t>μ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renormalization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scale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(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are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using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Landau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gauge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dimensional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reduction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for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simplification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). The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minimization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conditions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now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become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96F1D6C4-F365-910D-CE3B-667B2C18F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075" y="2708920"/>
            <a:ext cx="4895850" cy="866775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02AFD118-2DA7-7C8B-6C66-7AC1ECF9C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5127319"/>
            <a:ext cx="757362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837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D45AB6B1-4B69-BFA9-04A3-2C88136F0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5328" y="6453376"/>
            <a:ext cx="3529832" cy="360000"/>
          </a:xfrm>
          <a:prstGeom prst="rect">
            <a:avLst/>
          </a:prstGeom>
        </p:spPr>
      </p:pic>
      <p:sp>
        <p:nvSpPr>
          <p:cNvPr id="5" name="CaixaDeTexto 8">
            <a:extLst>
              <a:ext uri="{FF2B5EF4-FFF2-40B4-BE49-F238E27FC236}">
                <a16:creationId xmlns:a16="http://schemas.microsoft.com/office/drawing/2014/main" id="{5C8BD2BC-D3EE-7D39-53B6-59F5641B01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32997"/>
            <a:ext cx="8928992" cy="840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will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use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formalism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developed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Stephen Martin to compute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pseudoscalar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self-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energies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mass-independent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renormalization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scheme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for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which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masses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cross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sections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are outputs,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inputs are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renormalized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running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couplings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massive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parameters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Physical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1-loop masses are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>
                <a:latin typeface="Times New Roman" pitchFamily="18" charset="0"/>
              </a:rPr>
              <a:t>m(1)</a:t>
            </a:r>
            <a:r>
              <a:rPr lang="pt-PT" altLang="pt-PT" sz="2000" i="1" baseline="30000" dirty="0">
                <a:latin typeface="Times New Roman" pitchFamily="18" charset="0"/>
              </a:rPr>
              <a:t>2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solutions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equation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where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>
                <a:latin typeface="Times New Roman" pitchFamily="18" charset="0"/>
              </a:rPr>
              <a:t>m(0)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are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tree-level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masses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s = m(1)</a:t>
            </a:r>
            <a:r>
              <a:rPr lang="pt-PT" altLang="pt-PT" sz="2000" i="1" baseline="30000" dirty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= p</a:t>
            </a:r>
            <a:r>
              <a:rPr lang="pt-PT" altLang="pt-PT" sz="2000" i="1" baseline="30000" dirty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“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p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”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external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momentum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l-GR" altLang="pt-PT" sz="2000" i="1" dirty="0">
                <a:latin typeface="Times New Roman" pitchFamily="18" charset="0"/>
              </a:rPr>
              <a:t>Π</a:t>
            </a:r>
            <a:r>
              <a:rPr lang="pt-PT" altLang="pt-PT" sz="2000" i="1" baseline="-25000" dirty="0" err="1">
                <a:latin typeface="Times New Roman" pitchFamily="18" charset="0"/>
              </a:rPr>
              <a:t>ij</a:t>
            </a:r>
            <a:r>
              <a:rPr lang="pt-PT" altLang="pt-PT" sz="2000" i="1" dirty="0">
                <a:latin typeface="Times New Roman" pitchFamily="18" charset="0"/>
              </a:rPr>
              <a:t> 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are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self-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energies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In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formalism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interaction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lagrangians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between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scalars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(S),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fermions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(F)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gauge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fields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(G) are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expressed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in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terms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eigenstates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with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tensors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l-GR" altLang="pt-PT" sz="2000" i="1" dirty="0">
                <a:latin typeface="Times New Roman" pitchFamily="18" charset="0"/>
              </a:rPr>
              <a:t>λ</a:t>
            </a:r>
            <a:r>
              <a:rPr lang="pt-PT" altLang="pt-PT" sz="2000" i="1" baseline="30000" dirty="0" err="1">
                <a:latin typeface="Times New Roman" pitchFamily="18" charset="0"/>
              </a:rPr>
              <a:t>ijk</a:t>
            </a:r>
            <a:r>
              <a:rPr lang="pt-PT" altLang="pt-PT" sz="2000" i="1" dirty="0">
                <a:latin typeface="Times New Roman" pitchFamily="18" charset="0"/>
              </a:rPr>
              <a:t>, </a:t>
            </a:r>
            <a:r>
              <a:rPr lang="el-GR" altLang="pt-PT" sz="2000" i="1" dirty="0">
                <a:latin typeface="Times New Roman" pitchFamily="18" charset="0"/>
              </a:rPr>
              <a:t>λ</a:t>
            </a:r>
            <a:r>
              <a:rPr lang="pt-PT" altLang="pt-PT" sz="2000" i="1" baseline="30000" dirty="0" err="1">
                <a:latin typeface="Times New Roman" pitchFamily="18" charset="0"/>
              </a:rPr>
              <a:t>ijkl</a:t>
            </a:r>
            <a:r>
              <a:rPr lang="pt-PT" altLang="pt-PT" sz="2000" i="1" dirty="0">
                <a:latin typeface="Times New Roman" pitchFamily="18" charset="0"/>
              </a:rPr>
              <a:t>, </a:t>
            </a:r>
            <a:r>
              <a:rPr lang="pt-PT" altLang="pt-PT" sz="2000" i="1" dirty="0" err="1">
                <a:latin typeface="Times New Roman" pitchFamily="18" charset="0"/>
              </a:rPr>
              <a:t>y</a:t>
            </a:r>
            <a:r>
              <a:rPr lang="pt-PT" altLang="pt-PT" sz="2000" i="1" baseline="30000" dirty="0" err="1">
                <a:latin typeface="Times New Roman" pitchFamily="18" charset="0"/>
              </a:rPr>
              <a:t>IJk</a:t>
            </a:r>
            <a:r>
              <a:rPr lang="pt-PT" altLang="pt-PT" sz="2000" i="1" dirty="0">
                <a:latin typeface="Times New Roman" pitchFamily="18" charset="0"/>
              </a:rPr>
              <a:t>, </a:t>
            </a:r>
            <a:r>
              <a:rPr lang="pt-PT" altLang="pt-PT" sz="2000" i="1" dirty="0" err="1">
                <a:latin typeface="Times New Roman" pitchFamily="18" charset="0"/>
              </a:rPr>
              <a:t>g</a:t>
            </a:r>
            <a:r>
              <a:rPr lang="pt-PT" altLang="pt-PT" sz="2000" i="1" baseline="30000" dirty="0" err="1">
                <a:latin typeface="Times New Roman" pitchFamily="18" charset="0"/>
              </a:rPr>
              <a:t>aij</a:t>
            </a:r>
            <a:r>
              <a:rPr lang="pt-PT" altLang="pt-PT" sz="2000" i="1" dirty="0">
                <a:latin typeface="Times New Roman" pitchFamily="18" charset="0"/>
              </a:rPr>
              <a:t>, </a:t>
            </a:r>
            <a:r>
              <a:rPr lang="pt-PT" altLang="pt-PT" sz="2000" i="1" dirty="0" err="1">
                <a:latin typeface="Times New Roman" pitchFamily="18" charset="0"/>
              </a:rPr>
              <a:t>g</a:t>
            </a:r>
            <a:r>
              <a:rPr lang="pt-PT" altLang="pt-PT" sz="2000" i="1" baseline="30000" dirty="0" err="1">
                <a:latin typeface="Times New Roman" pitchFamily="18" charset="0"/>
              </a:rPr>
              <a:t>abij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latin typeface="Times New Roman" pitchFamily="18" charset="0"/>
              </a:rPr>
              <a:t>g</a:t>
            </a:r>
            <a:r>
              <a:rPr lang="pt-PT" altLang="pt-PT" sz="2000" i="1" baseline="30000" dirty="0" err="1">
                <a:latin typeface="Times New Roman" pitchFamily="18" charset="0"/>
              </a:rPr>
              <a:t>abi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containing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couplings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associated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with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each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vertex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3BB5172F-5B1B-AE54-4582-BBF510A3A4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1727779"/>
            <a:ext cx="4385769" cy="630000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16427506-25AD-FC3D-AA38-B0F18DAA73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9709" y="3825264"/>
            <a:ext cx="6864582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956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FF5788C-190B-F1BF-958C-306E3A34E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98" y="662023"/>
            <a:ext cx="9144000" cy="2046897"/>
          </a:xfrm>
          <a:prstGeom prst="rect">
            <a:avLst/>
          </a:prstGeom>
        </p:spPr>
      </p:pic>
      <p:sp>
        <p:nvSpPr>
          <p:cNvPr id="6" name="CaixaDeTexto 8">
            <a:extLst>
              <a:ext uri="{FF2B5EF4-FFF2-40B4-BE49-F238E27FC236}">
                <a16:creationId xmlns:a16="http://schemas.microsoft.com/office/drawing/2014/main" id="{C0AF2624-8420-01BE-0E07-85A409A408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256" y="188640"/>
            <a:ext cx="8821488" cy="6863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The self-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energies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are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given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in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terms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1-loop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Passarino-Veltman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>
                <a:latin typeface="Times New Roman" pitchFamily="18" charset="0"/>
              </a:rPr>
              <a:t>A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>
                <a:latin typeface="Times New Roman" pitchFamily="18" charset="0"/>
              </a:rPr>
              <a:t>B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functions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The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pseudoscalar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matrix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becomes</a:t>
            </a: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which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evaluated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1-loop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minimum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using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expressions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shown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earlier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calculation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was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analytical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in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gauge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sectors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but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had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proceed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numerically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in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B0F0"/>
                </a:solidFill>
                <a:latin typeface="Times New Roman" pitchFamily="18" charset="0"/>
              </a:rPr>
              <a:t>fermion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sector.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773B9247-A58E-A2D7-ECD1-1CE292B0C2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12" y="3822658"/>
            <a:ext cx="9144000" cy="97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785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0B8EFFDC-79B2-00CC-1C3C-4B41CEBCE7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529" y="981128"/>
            <a:ext cx="8080941" cy="3600000"/>
          </a:xfrm>
          <a:prstGeom prst="rect">
            <a:avLst/>
          </a:prstGeom>
        </p:spPr>
      </p:pic>
      <p:sp>
        <p:nvSpPr>
          <p:cNvPr id="6" name="CaixaDeTexto 8">
            <a:extLst>
              <a:ext uri="{FF2B5EF4-FFF2-40B4-BE49-F238E27FC236}">
                <a16:creationId xmlns:a16="http://schemas.microsoft.com/office/drawing/2014/main" id="{90F91458-7C83-A2C3-ADB2-9F3A3E08D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116632"/>
            <a:ext cx="88569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For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illustration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here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are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contributions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1-loop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derivatives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F528774A-C7DB-E0EB-8D86-BC1FFBA5E1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18" y="808088"/>
            <a:ext cx="9144000" cy="4445934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8416136-F0DE-C7EE-7A3F-4A4294F109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00202"/>
            <a:ext cx="8856984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contributions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1-loop self-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energies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:</a:t>
            </a:r>
          </a:p>
        </p:txBody>
      </p:sp>
      <p:sp>
        <p:nvSpPr>
          <p:cNvPr id="10" name="CaixaDeTexto 8">
            <a:extLst>
              <a:ext uri="{FF2B5EF4-FFF2-40B4-BE49-F238E27FC236}">
                <a16:creationId xmlns:a16="http://schemas.microsoft.com/office/drawing/2014/main" id="{8A4C5126-8BE2-C0F8-6B58-06E4AC0178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20" y="5410632"/>
            <a:ext cx="88214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where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l-GR" altLang="pt-PT" sz="2000" dirty="0">
                <a:solidFill>
                  <a:srgbClr val="FF0000"/>
                </a:solidFill>
                <a:latin typeface="Times New Roman" pitchFamily="18" charset="0"/>
              </a:rPr>
              <a:t>α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l-GR" altLang="pt-PT" sz="2000" dirty="0">
                <a:solidFill>
                  <a:srgbClr val="FF0000"/>
                </a:solidFill>
                <a:latin typeface="Times New Roman" pitchFamily="18" charset="0"/>
              </a:rPr>
              <a:t>β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are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diagonalization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angles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tree-level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neutral CP-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even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charged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matrices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14497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6A09D97C-77E1-0165-7F1C-D67EA0D58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169659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baseline="300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400" dirty="0" err="1">
                <a:solidFill>
                  <a:srgbClr val="FF0000"/>
                </a:solidFill>
              </a:rPr>
              <a:t>Results</a:t>
            </a:r>
            <a:r>
              <a:rPr lang="pt-PT" altLang="pt-PT" sz="2400" dirty="0">
                <a:solidFill>
                  <a:srgbClr val="FF0000"/>
                </a:solidFill>
              </a:rPr>
              <a:t> for </a:t>
            </a:r>
            <a:r>
              <a:rPr lang="pt-PT" altLang="pt-PT" sz="2400" dirty="0" err="1">
                <a:solidFill>
                  <a:srgbClr val="FF0000"/>
                </a:solidFill>
              </a:rPr>
              <a:t>the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scalar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and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gauge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sectors</a:t>
            </a:r>
            <a:endParaRPr lang="pt-PT" altLang="pt-PT" sz="1200" dirty="0"/>
          </a:p>
        </p:txBody>
      </p:sp>
      <p:sp>
        <p:nvSpPr>
          <p:cNvPr id="7" name="CaixaDeTexto 8">
            <a:extLst>
              <a:ext uri="{FF2B5EF4-FFF2-40B4-BE49-F238E27FC236}">
                <a16:creationId xmlns:a16="http://schemas.microsoft.com/office/drawing/2014/main" id="{DD97A340-57DB-9B8A-86CB-32FEBAAD00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652626"/>
            <a:ext cx="8928992" cy="87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Though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from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easy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can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shown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analytically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that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0"/>
              </a:spcBef>
            </a:pP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At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1-loop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the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Goldstone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boson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G</a:t>
            </a:r>
            <a:r>
              <a:rPr lang="pt-PT" altLang="pt-PT" sz="2400" baseline="30000" dirty="0">
                <a:solidFill>
                  <a:srgbClr val="00B0F0"/>
                </a:solidFill>
                <a:latin typeface="Times New Roman" pitchFamily="18" charset="0"/>
              </a:rPr>
              <a:t>0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has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zero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mass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(a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good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check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).</a:t>
            </a:r>
          </a:p>
          <a:p>
            <a:pPr marL="342900" indent="-342900" eaLnBrk="1" hangingPunct="1">
              <a:spcBef>
                <a:spcPct val="0"/>
              </a:spcBef>
            </a:pPr>
            <a:endParaRPr lang="pt-PT" altLang="pt-PT" sz="2400" dirty="0">
              <a:solidFill>
                <a:srgbClr val="00B0F0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0"/>
              </a:spcBef>
            </a:pP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Both for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the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U(1)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and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Z</a:t>
            </a:r>
            <a:r>
              <a:rPr lang="pt-PT" altLang="pt-PT" sz="2400" baseline="-25000" dirty="0">
                <a:solidFill>
                  <a:srgbClr val="00B0F0"/>
                </a:solidFill>
                <a:latin typeface="Times New Roman" pitchFamily="18" charset="0"/>
              </a:rPr>
              <a:t>3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models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,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the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pseudoscalar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A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remains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massless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at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1-loop.</a:t>
            </a:r>
          </a:p>
          <a:p>
            <a:pPr marL="342900" indent="-342900" eaLnBrk="1" hangingPunct="1">
              <a:spcBef>
                <a:spcPct val="0"/>
              </a:spcBef>
            </a:pPr>
            <a:endParaRPr lang="pt-PT" altLang="pt-PT" sz="2400" dirty="0">
              <a:solidFill>
                <a:srgbClr val="00B050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0"/>
              </a:spcBef>
            </a:pP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This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is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also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an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importante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test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,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since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for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those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sectors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both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models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are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identical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(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the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Z</a:t>
            </a:r>
            <a:r>
              <a:rPr lang="pt-PT" altLang="pt-PT" sz="2400" baseline="-25000" dirty="0">
                <a:solidFill>
                  <a:srgbClr val="00B0F0"/>
                </a:solidFill>
                <a:latin typeface="Times New Roman" pitchFamily="18" charset="0"/>
              </a:rPr>
              <a:t>3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model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acuires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accidentally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the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U(1)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symmetry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),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therefore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spontaneous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breaking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of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a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continuous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symmetry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dirty="0" err="1">
                <a:solidFill>
                  <a:srgbClr val="00B0F0"/>
                </a:solidFill>
                <a:latin typeface="Times New Roman" pitchFamily="18" charset="0"/>
              </a:rPr>
              <a:t>explains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400" i="1" dirty="0" err="1">
                <a:solidFill>
                  <a:srgbClr val="FF0000"/>
                </a:solidFill>
                <a:latin typeface="Times New Roman" pitchFamily="18" charset="0"/>
              </a:rPr>
              <a:t>m</a:t>
            </a:r>
            <a:r>
              <a:rPr lang="pt-PT" altLang="pt-PT" sz="2400" i="1" baseline="-25000" dirty="0" err="1">
                <a:solidFill>
                  <a:srgbClr val="FF0000"/>
                </a:solidFill>
                <a:latin typeface="Times New Roman" pitchFamily="18" charset="0"/>
              </a:rPr>
              <a:t>A</a:t>
            </a:r>
            <a:r>
              <a:rPr lang="pt-PT" altLang="pt-PT" sz="2400" i="1" dirty="0">
                <a:solidFill>
                  <a:srgbClr val="FF0000"/>
                </a:solidFill>
                <a:latin typeface="Times New Roman" pitchFamily="18" charset="0"/>
              </a:rPr>
              <a:t> = 0</a:t>
            </a:r>
            <a:r>
              <a:rPr lang="pt-PT" altLang="pt-PT" sz="2400" dirty="0">
                <a:solidFill>
                  <a:srgbClr val="00B0F0"/>
                </a:solidFill>
                <a:latin typeface="Times New Roman" pitchFamily="18" charset="0"/>
              </a:rPr>
              <a:t>.</a:t>
            </a:r>
          </a:p>
          <a:p>
            <a:pPr marL="342900" indent="-342900" eaLnBrk="1" hangingPunct="1">
              <a:spcBef>
                <a:spcPct val="0"/>
              </a:spcBef>
            </a:pPr>
            <a:endParaRPr lang="pt-PT" altLang="pt-PT" sz="2400" dirty="0">
              <a:solidFill>
                <a:srgbClr val="00B05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The final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test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distinguish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both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models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therefore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consider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fermionic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contributions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1-loop masses: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should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for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both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models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(a) 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preserve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masslessness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Goldstone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boson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; (b) </a:t>
            </a:r>
            <a:r>
              <a:rPr lang="pt-PT" altLang="pt-PT" sz="2000" dirty="0" err="1">
                <a:solidFill>
                  <a:srgbClr val="FFC000"/>
                </a:solidFill>
                <a:latin typeface="Times New Roman" pitchFamily="18" charset="0"/>
              </a:rPr>
              <a:t>have</a:t>
            </a:r>
            <a:r>
              <a:rPr lang="pt-PT" altLang="pt-PT" sz="2000" dirty="0">
                <a:solidFill>
                  <a:srgbClr val="FFC00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FFC000"/>
                </a:solidFill>
                <a:latin typeface="Times New Roman" pitchFamily="18" charset="0"/>
              </a:rPr>
              <a:t>m</a:t>
            </a:r>
            <a:r>
              <a:rPr lang="pt-PT" altLang="pt-PT" sz="2000" baseline="-25000" dirty="0" err="1">
                <a:solidFill>
                  <a:srgbClr val="FFC000"/>
                </a:solidFill>
                <a:latin typeface="Times New Roman" pitchFamily="18" charset="0"/>
              </a:rPr>
              <a:t>A</a:t>
            </a:r>
            <a:r>
              <a:rPr lang="pt-PT" altLang="pt-PT" sz="2000" dirty="0">
                <a:solidFill>
                  <a:srgbClr val="FFC000"/>
                </a:solidFill>
                <a:latin typeface="Times New Roman" pitchFamily="18" charset="0"/>
              </a:rPr>
              <a:t> = 0 for </a:t>
            </a:r>
            <a:r>
              <a:rPr lang="pt-PT" altLang="pt-PT" sz="2000" dirty="0" err="1">
                <a:solidFill>
                  <a:srgbClr val="FFC000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FFC000"/>
                </a:solidFill>
                <a:latin typeface="Times New Roman" pitchFamily="18" charset="0"/>
              </a:rPr>
              <a:t> U(1) </a:t>
            </a:r>
            <a:r>
              <a:rPr lang="pt-PT" altLang="pt-PT" sz="2000" dirty="0" err="1">
                <a:solidFill>
                  <a:srgbClr val="FFC000"/>
                </a:solidFill>
                <a:latin typeface="Times New Roman" pitchFamily="18" charset="0"/>
              </a:rPr>
              <a:t>model</a:t>
            </a:r>
            <a:r>
              <a:rPr lang="pt-PT" altLang="pt-PT" sz="2000" dirty="0">
                <a:solidFill>
                  <a:srgbClr val="FFC000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FFC000"/>
                </a:solidFill>
                <a:latin typeface="Times New Roman" pitchFamily="18" charset="0"/>
              </a:rPr>
              <a:t>even</a:t>
            </a:r>
            <a:r>
              <a:rPr lang="pt-PT" altLang="pt-PT" sz="2000" dirty="0">
                <a:solidFill>
                  <a:srgbClr val="FFC00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FFC000"/>
                </a:solidFill>
                <a:latin typeface="Times New Roman" pitchFamily="18" charset="0"/>
              </a:rPr>
              <a:t>including</a:t>
            </a:r>
            <a:r>
              <a:rPr lang="pt-PT" altLang="pt-PT" sz="2000" dirty="0">
                <a:solidFill>
                  <a:srgbClr val="FFC00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FFC000"/>
                </a:solidFill>
                <a:latin typeface="Times New Roman" pitchFamily="18" charset="0"/>
              </a:rPr>
              <a:t>fermions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;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(c)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have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m</a:t>
            </a:r>
            <a:r>
              <a:rPr lang="pt-PT" altLang="pt-PT" sz="2000" baseline="-25000" dirty="0" err="1">
                <a:solidFill>
                  <a:srgbClr val="00B050"/>
                </a:solidFill>
                <a:latin typeface="Times New Roman" pitchFamily="18" charset="0"/>
              </a:rPr>
              <a:t>A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≠ 0 in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Z</a:t>
            </a:r>
            <a:r>
              <a:rPr lang="pt-PT" altLang="pt-PT" sz="2000" baseline="-25000" dirty="0">
                <a:solidFill>
                  <a:srgbClr val="00B050"/>
                </a:solidFill>
                <a:latin typeface="Times New Roman" pitchFamily="18" charset="0"/>
              </a:rPr>
              <a:t>3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model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when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fermions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are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included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since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that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lagrangian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has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a </a:t>
            </a:r>
            <a:r>
              <a:rPr lang="pt-PT" altLang="pt-PT" sz="2000" i="1" dirty="0" err="1">
                <a:solidFill>
                  <a:srgbClr val="00B050"/>
                </a:solidFill>
                <a:latin typeface="Times New Roman" pitchFamily="18" charset="0"/>
              </a:rPr>
              <a:t>discrete</a:t>
            </a:r>
            <a:r>
              <a:rPr lang="pt-PT" altLang="pt-PT" sz="2000" i="1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symmetry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</a:t>
            </a:r>
            <a:endParaRPr lang="pt-PT" altLang="pt-PT" sz="2000" dirty="0">
              <a:solidFill>
                <a:srgbClr val="00B05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311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61D43202-B8C0-41AA-F418-C3855EC0A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169659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baseline="300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400" dirty="0">
                <a:solidFill>
                  <a:srgbClr val="FF0000"/>
                </a:solidFill>
              </a:rPr>
              <a:t>Self-</a:t>
            </a:r>
            <a:r>
              <a:rPr lang="pt-PT" altLang="pt-PT" sz="2400" dirty="0" err="1">
                <a:solidFill>
                  <a:srgbClr val="FF0000"/>
                </a:solidFill>
              </a:rPr>
              <a:t>energy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Yukawa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contributions</a:t>
            </a:r>
            <a:endParaRPr lang="pt-PT" altLang="pt-PT" sz="1200" dirty="0"/>
          </a:p>
        </p:txBody>
      </p:sp>
      <p:sp>
        <p:nvSpPr>
          <p:cNvPr id="5" name="CaixaDeTexto 8">
            <a:extLst>
              <a:ext uri="{FF2B5EF4-FFF2-40B4-BE49-F238E27FC236}">
                <a16:creationId xmlns:a16="http://schemas.microsoft.com/office/drawing/2014/main" id="{904863A2-D105-1322-4759-39CA245F52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652626"/>
            <a:ext cx="8928992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Fermion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contributions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1-loop masses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require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diagonalization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quark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matrices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obtained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for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several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quark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Yukawa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textures (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only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considered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quark sector,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leptons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would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computed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in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same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way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Yukawa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textures  →   Quark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matrices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→ 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Rotation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basis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→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“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Translation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” to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Weyl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formalism</a:t>
            </a: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4F3B8983-7673-7C6D-B346-8A27E00A9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930072"/>
            <a:ext cx="7240594" cy="1620817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B1AD14B5-5EFF-1BD1-1070-BEE1EF325B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726843"/>
            <a:ext cx="2640732" cy="54000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8D1AEE92-9A99-B922-1EA0-75EEC79FD260}"/>
              </a:ext>
            </a:extLst>
          </p:cNvPr>
          <p:cNvSpPr/>
          <p:nvPr/>
        </p:nvSpPr>
        <p:spPr>
          <a:xfrm>
            <a:off x="1259632" y="3046256"/>
            <a:ext cx="7096578" cy="54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1" name="Conexão reta unidirecional 10">
            <a:extLst>
              <a:ext uri="{FF2B5EF4-FFF2-40B4-BE49-F238E27FC236}">
                <a16:creationId xmlns:a16="http://schemas.microsoft.com/office/drawing/2014/main" id="{F1F5D4C2-EA42-B6DE-9356-12CA9EBE9CD6}"/>
              </a:ext>
            </a:extLst>
          </p:cNvPr>
          <p:cNvCxnSpPr>
            <a:cxnSpLocks/>
          </p:cNvCxnSpPr>
          <p:nvPr/>
        </p:nvCxnSpPr>
        <p:spPr>
          <a:xfrm flipH="1">
            <a:off x="3372086" y="4018304"/>
            <a:ext cx="1343930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ixaDeTexto 8">
            <a:extLst>
              <a:ext uri="{FF2B5EF4-FFF2-40B4-BE49-F238E27FC236}">
                <a16:creationId xmlns:a16="http://schemas.microsoft.com/office/drawing/2014/main" id="{39D0CC61-FBB1-1198-CD36-B8B05C966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4048" y="3645024"/>
            <a:ext cx="248806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Weyl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fermion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eigenstates</a:t>
            </a: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E02CDC51-D423-3DFE-EDED-EC9EAB845F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5013256"/>
            <a:ext cx="5649883" cy="720000"/>
          </a:xfrm>
          <a:prstGeom prst="rect">
            <a:avLst/>
          </a:prstGeom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567689DC-F88E-163A-1855-753E6B9A52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6812" y="5878069"/>
            <a:ext cx="4187315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141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890B4DF1-7A4B-A3E4-53AB-8C30AD8C6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169659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baseline="300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400" dirty="0" err="1">
                <a:solidFill>
                  <a:srgbClr val="FF0000"/>
                </a:solidFill>
              </a:rPr>
              <a:t>Fermionic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contributions</a:t>
            </a:r>
            <a:r>
              <a:rPr lang="pt-PT" altLang="pt-PT" sz="2400" dirty="0">
                <a:solidFill>
                  <a:srgbClr val="FF0000"/>
                </a:solidFill>
              </a:rPr>
              <a:t> to 1-loop </a:t>
            </a:r>
            <a:r>
              <a:rPr lang="pt-PT" altLang="pt-PT" sz="2400" dirty="0" err="1">
                <a:solidFill>
                  <a:srgbClr val="FF0000"/>
                </a:solidFill>
              </a:rPr>
              <a:t>Pseudoscalar</a:t>
            </a:r>
            <a:r>
              <a:rPr lang="pt-PT" altLang="pt-PT" sz="2400" dirty="0">
                <a:solidFill>
                  <a:srgbClr val="FF0000"/>
                </a:solidFill>
              </a:rPr>
              <a:t> masses</a:t>
            </a:r>
            <a:endParaRPr lang="pt-PT" altLang="pt-PT" sz="1200" dirty="0"/>
          </a:p>
        </p:txBody>
      </p:sp>
      <p:sp>
        <p:nvSpPr>
          <p:cNvPr id="6" name="CaixaDeTexto 8">
            <a:extLst>
              <a:ext uri="{FF2B5EF4-FFF2-40B4-BE49-F238E27FC236}">
                <a16:creationId xmlns:a16="http://schemas.microsoft.com/office/drawing/2014/main" id="{457AAF80-BC78-E8DB-56FF-13B0D6A56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546933"/>
            <a:ext cx="8928992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The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results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for 1-loop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pseudoscalar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masses,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including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gauge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AND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fermionic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contributions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are: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 err="1">
              <a:solidFill>
                <a:srgbClr val="000099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0"/>
              </a:spcBef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tested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ALL U(1)-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invariant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Yukawa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textures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from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ref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[1].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found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massless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neutral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Goldstone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boson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massless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pseudoscalar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well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as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was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expected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from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Goldstone’s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theorem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which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thus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verified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for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U(1)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models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</a:t>
            </a:r>
          </a:p>
          <a:p>
            <a:pPr marL="342900" indent="-342900" eaLnBrk="1" hangingPunct="1">
              <a:spcBef>
                <a:spcPct val="0"/>
              </a:spcBef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0"/>
              </a:spcBef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For ALL Z</a:t>
            </a:r>
            <a:r>
              <a:rPr lang="pt-PT" altLang="pt-PT" sz="2000" baseline="-25000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-invariant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Yukawa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textures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from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ref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[1],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always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found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massless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neutral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Goldstone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boson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…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E29D4E45-9FBF-E327-01A1-EAAA823C2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3794265"/>
            <a:ext cx="3960000" cy="1731587"/>
          </a:xfrm>
          <a:prstGeom prst="rect">
            <a:avLst/>
          </a:prstGeom>
        </p:spPr>
      </p:pic>
      <p:sp>
        <p:nvSpPr>
          <p:cNvPr id="8" name="CaixaDeTexto 8">
            <a:extLst>
              <a:ext uri="{FF2B5EF4-FFF2-40B4-BE49-F238E27FC236}">
                <a16:creationId xmlns:a16="http://schemas.microsoft.com/office/drawing/2014/main" id="{70994480-0384-B8A9-6968-C6ADA25DF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3" y="3717032"/>
            <a:ext cx="525658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Bef>
                <a:spcPct val="0"/>
              </a:spcBef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…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but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when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use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these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Z</a:t>
            </a:r>
            <a:r>
              <a:rPr lang="pt-PT" altLang="pt-PT" sz="2000" baseline="-25000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Yukawa textures </a:t>
            </a:r>
            <a:r>
              <a:rPr lang="pt-PT" altLang="pt-PT" sz="2000" i="1" dirty="0" err="1">
                <a:solidFill>
                  <a:srgbClr val="00B050"/>
                </a:solidFill>
                <a:latin typeface="Times New Roman" pitchFamily="18" charset="0"/>
              </a:rPr>
              <a:t>the</a:t>
            </a:r>
            <a:r>
              <a:rPr lang="pt-PT" altLang="pt-PT" sz="2000" i="1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00B050"/>
                </a:solidFill>
                <a:latin typeface="Times New Roman" pitchFamily="18" charset="0"/>
              </a:rPr>
              <a:t>pseudoscalar</a:t>
            </a:r>
            <a:r>
              <a:rPr lang="pt-PT" altLang="pt-PT" sz="2000" i="1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00B050"/>
                </a:solidFill>
                <a:latin typeface="Times New Roman" pitchFamily="18" charset="0"/>
              </a:rPr>
              <a:t>mass</a:t>
            </a:r>
            <a:r>
              <a:rPr lang="pt-PT" altLang="pt-PT" sz="2000" i="1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00B050"/>
                </a:solidFill>
                <a:latin typeface="Times New Roman" pitchFamily="18" charset="0"/>
              </a:rPr>
              <a:t>becomes</a:t>
            </a:r>
            <a:r>
              <a:rPr lang="pt-PT" altLang="pt-PT" sz="2000" i="1" dirty="0">
                <a:solidFill>
                  <a:srgbClr val="00B050"/>
                </a:solidFill>
                <a:latin typeface="Times New Roman" pitchFamily="18" charset="0"/>
              </a:rPr>
              <a:t> non-zero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!</a:t>
            </a:r>
          </a:p>
          <a:p>
            <a:pPr marL="342900" indent="-342900" eaLnBrk="1" hangingPunct="1">
              <a:spcBef>
                <a:spcPct val="0"/>
              </a:spcBef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0"/>
              </a:spcBef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Therefore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Goldstone’s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theorem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(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obviously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)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holds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!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lagrangian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has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DISCRETE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symmetry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its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spontaneous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breaking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will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NOT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generate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massless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axion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! 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7B57F800-341F-110E-FDE0-4095AAB25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6341258"/>
            <a:ext cx="89201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Bef>
                <a:spcPct val="0"/>
              </a:spcBef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But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calculation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still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yielded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three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surprises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… </a:t>
            </a:r>
          </a:p>
        </p:txBody>
      </p:sp>
    </p:spTree>
    <p:extLst>
      <p:ext uri="{BB962C8B-B14F-4D97-AF65-F5344CB8AC3E}">
        <p14:creationId xmlns:p14="http://schemas.microsoft.com/office/powerpoint/2010/main" val="1537259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FA8CEBA3-5002-5F27-1B6D-D817BF8F9C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169659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baseline="300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400" dirty="0">
                <a:solidFill>
                  <a:srgbClr val="FF0000"/>
                </a:solidFill>
              </a:rPr>
              <a:t>SURPRISE # 1 – FAKE </a:t>
            </a:r>
            <a:r>
              <a:rPr lang="pt-PT" altLang="pt-PT" sz="2400" dirty="0">
                <a:solidFill>
                  <a:srgbClr val="FF0000"/>
                </a:solidFill>
                <a:latin typeface="Times New Roman" pitchFamily="18" charset="0"/>
              </a:rPr>
              <a:t>Z</a:t>
            </a:r>
            <a:r>
              <a:rPr lang="pt-PT" altLang="pt-PT" sz="2400" baseline="-25000" dirty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lang="pt-PT" altLang="pt-PT" sz="2400" dirty="0">
                <a:solidFill>
                  <a:srgbClr val="FF0000"/>
                </a:solidFill>
              </a:rPr>
              <a:t>´s </a:t>
            </a:r>
            <a:endParaRPr lang="pt-PT" altLang="pt-PT" sz="1200" dirty="0"/>
          </a:p>
        </p:txBody>
      </p:sp>
      <p:sp>
        <p:nvSpPr>
          <p:cNvPr id="5" name="CaixaDeTexto 8">
            <a:extLst>
              <a:ext uri="{FF2B5EF4-FFF2-40B4-BE49-F238E27FC236}">
                <a16:creationId xmlns:a16="http://schemas.microsoft.com/office/drawing/2014/main" id="{3DE2721F-76F2-E701-E146-2E94EC3845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546933"/>
            <a:ext cx="89289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For ALL BUT ONE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Z</a:t>
            </a:r>
            <a:r>
              <a:rPr lang="pt-PT" altLang="pt-PT" sz="2000" baseline="-25000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-invariant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Yukawa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textures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from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ref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[1],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the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pseudoscalar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mass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was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still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found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to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be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zero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3217888D-3123-8902-8017-FEA299A07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1321765"/>
            <a:ext cx="2588083" cy="5532920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1FBE9560-23C3-CEB7-8FE3-066F0A261BC4}"/>
              </a:ext>
            </a:extLst>
          </p:cNvPr>
          <p:cNvSpPr/>
          <p:nvPr/>
        </p:nvSpPr>
        <p:spPr>
          <a:xfrm>
            <a:off x="1223640" y="3717032"/>
            <a:ext cx="108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D1A76261-A02A-EBA7-E05C-9D7C1188BD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9347" y="1352184"/>
            <a:ext cx="3044434" cy="5533200"/>
          </a:xfrm>
          <a:prstGeom prst="rect">
            <a:avLst/>
          </a:prstGeom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7BB88282-37C7-849A-9A7B-F1FB64C55759}"/>
              </a:ext>
            </a:extLst>
          </p:cNvPr>
          <p:cNvSpPr/>
          <p:nvPr/>
        </p:nvSpPr>
        <p:spPr>
          <a:xfrm>
            <a:off x="2915816" y="1772816"/>
            <a:ext cx="2031614" cy="115212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aixaDeTexto 8">
            <a:extLst>
              <a:ext uri="{FF2B5EF4-FFF2-40B4-BE49-F238E27FC236}">
                <a16:creationId xmlns:a16="http://schemas.microsoft.com/office/drawing/2014/main" id="{78639AF9-8C65-6E3C-35CD-2EB9DF5F41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3781" y="1579846"/>
            <a:ext cx="3632715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The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reason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obvious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i="1" dirty="0">
                <a:solidFill>
                  <a:srgbClr val="000099"/>
                </a:solidFill>
                <a:latin typeface="Times New Roman" pitchFamily="18" charset="0"/>
              </a:rPr>
              <a:t>a posteriori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: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these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apparently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  Z</a:t>
            </a:r>
            <a:r>
              <a:rPr lang="pt-PT" altLang="pt-PT" sz="2000" baseline="-25000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-invariant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matrices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can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also</a:t>
            </a:r>
            <a:r>
              <a:rPr lang="pt-PT" altLang="pt-PT" sz="2000" i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obtained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U(1)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symmetry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with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arbitrary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values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l-GR" altLang="pt-PT" sz="2000" i="1" dirty="0">
                <a:solidFill>
                  <a:srgbClr val="FF0000"/>
                </a:solidFill>
                <a:latin typeface="Times New Roman" pitchFamily="18" charset="0"/>
              </a:rPr>
              <a:t>θ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phase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not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necessarily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l-GR" altLang="pt-PT" sz="2000" i="1" dirty="0">
                <a:solidFill>
                  <a:srgbClr val="00B050"/>
                </a:solidFill>
                <a:latin typeface="Times New Roman" pitchFamily="18" charset="0"/>
              </a:rPr>
              <a:t>θ</a:t>
            </a:r>
            <a:r>
              <a:rPr lang="pt-PT" altLang="pt-PT" sz="2000" i="1" dirty="0">
                <a:solidFill>
                  <a:srgbClr val="00B050"/>
                </a:solidFill>
                <a:latin typeface="Times New Roman" pitchFamily="18" charset="0"/>
              </a:rPr>
              <a:t> = 2</a:t>
            </a:r>
            <a:r>
              <a:rPr lang="el-GR" altLang="pt-PT" sz="2000" i="1" dirty="0">
                <a:solidFill>
                  <a:srgbClr val="00B050"/>
                </a:solidFill>
                <a:latin typeface="Times New Roman" pitchFamily="18" charset="0"/>
              </a:rPr>
              <a:t>π</a:t>
            </a:r>
            <a:r>
              <a:rPr lang="pt-PT" altLang="pt-PT" sz="2000" i="1" dirty="0">
                <a:solidFill>
                  <a:srgbClr val="00B050"/>
                </a:solidFill>
                <a:latin typeface="Times New Roman" pitchFamily="18" charset="0"/>
              </a:rPr>
              <a:t>/3</a:t>
            </a:r>
            <a:r>
              <a:rPr lang="pt-PT" altLang="pt-PT" sz="2000" i="1" dirty="0">
                <a:solidFill>
                  <a:srgbClr val="000099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i="1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i="1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Thus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model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with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apparent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92D050"/>
                </a:solidFill>
                <a:latin typeface="Times New Roman" pitchFamily="18" charset="0"/>
              </a:rPr>
              <a:t>discrete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symmetry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actualy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has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continuous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one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massless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pseudoscalar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appears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result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spontaneous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symmetry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breaking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39439611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4989B07F-2A13-CB29-9910-BAF8018654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8510" y="1261726"/>
            <a:ext cx="6492718" cy="483157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16C9DAC5-6B70-81FC-4E4F-C115BC80D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6365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baseline="300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400" dirty="0">
                <a:solidFill>
                  <a:srgbClr val="FF0000"/>
                </a:solidFill>
              </a:rPr>
              <a:t>SURPRISE # 2 – THE ROLE OF QUARK MASS HIERARCHY </a:t>
            </a:r>
            <a:endParaRPr lang="pt-PT" altLang="pt-PT" sz="1200" dirty="0"/>
          </a:p>
        </p:txBody>
      </p:sp>
      <p:sp>
        <p:nvSpPr>
          <p:cNvPr id="7" name="CaixaDeTexto 8">
            <a:extLst>
              <a:ext uri="{FF2B5EF4-FFF2-40B4-BE49-F238E27FC236}">
                <a16:creationId xmlns:a16="http://schemas.microsoft.com/office/drawing/2014/main" id="{CDEE6CAD-9655-86F3-2568-ECA309796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4208" y="1340768"/>
            <a:ext cx="2664296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3333FF"/>
                </a:solidFill>
                <a:latin typeface="Times New Roman" pitchFamily="18" charset="0"/>
              </a:rPr>
              <a:t>Blue</a:t>
            </a:r>
            <a:r>
              <a:rPr lang="pt-PT" altLang="pt-PT" sz="2000" dirty="0">
                <a:solidFill>
                  <a:srgbClr val="3333FF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3333FF"/>
                </a:solidFill>
                <a:latin typeface="Times New Roman" pitchFamily="18" charset="0"/>
              </a:rPr>
              <a:t>points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: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allowing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random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values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for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all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quark masses,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which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tend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have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similar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orders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magnitude.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Red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points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: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enforcing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measured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values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six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quark masses. The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highly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hierarchical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quark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spectrum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forces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an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upper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bound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 ~ 0.01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GeV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for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pseudoscalar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in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model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308261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FA49488D-9873-962E-3EFC-1A8E4231A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1340768"/>
            <a:ext cx="4896104" cy="2140917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3E96A985-EE50-AB93-B6B8-9460A0EBC9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6365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baseline="300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400" dirty="0">
                <a:solidFill>
                  <a:srgbClr val="FF0000"/>
                </a:solidFill>
              </a:rPr>
              <a:t>WHY IS THIS HAPPENING? AN “APPROXIMATE” U(1)! </a:t>
            </a:r>
            <a:endParaRPr lang="pt-PT" altLang="pt-PT" sz="1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aixaDeTexto 8">
                <a:extLst>
                  <a:ext uri="{FF2B5EF4-FFF2-40B4-BE49-F238E27FC236}">
                    <a16:creationId xmlns:a16="http://schemas.microsoft.com/office/drawing/2014/main" id="{9A7BF210-730B-7B9B-4EED-E616120718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7504" y="806805"/>
                <a:ext cx="8928992" cy="5940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The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reason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for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this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behaviour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can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be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understood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analysing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the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quark textures: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pt-PT" altLang="pt-PT" sz="2000" dirty="0">
                  <a:solidFill>
                    <a:srgbClr val="000099"/>
                  </a:solidFill>
                  <a:latin typeface="Times New Roman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pt-PT" altLang="pt-PT" sz="2000" dirty="0">
                  <a:solidFill>
                    <a:srgbClr val="000099"/>
                  </a:solidFill>
                  <a:latin typeface="Times New Roman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pt-PT" altLang="pt-PT" sz="2000" dirty="0">
                  <a:solidFill>
                    <a:srgbClr val="000099"/>
                  </a:solidFill>
                  <a:latin typeface="Times New Roman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pt-PT" altLang="pt-PT" sz="2000" dirty="0">
                  <a:solidFill>
                    <a:srgbClr val="000099"/>
                  </a:solidFill>
                  <a:latin typeface="Times New Roman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pt-PT" altLang="pt-PT" sz="2000" dirty="0">
                  <a:solidFill>
                    <a:srgbClr val="000099"/>
                  </a:solidFill>
                  <a:latin typeface="Times New Roman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pt-PT" altLang="pt-PT" sz="2000" dirty="0">
                  <a:solidFill>
                    <a:srgbClr val="000099"/>
                  </a:solidFill>
                  <a:latin typeface="Times New Roman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pt-PT" altLang="pt-PT" sz="2000" dirty="0">
                  <a:solidFill>
                    <a:srgbClr val="000099"/>
                  </a:solidFill>
                  <a:latin typeface="Times New Roman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pt-PT" altLang="pt-PT" sz="2000" dirty="0">
                  <a:solidFill>
                    <a:srgbClr val="000099"/>
                  </a:solidFill>
                  <a:latin typeface="Times New Roman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If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any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of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the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entries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of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these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matrices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are zero,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the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model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has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a U(1)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symmetry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,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not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a Z</a:t>
                </a:r>
                <a:r>
                  <a:rPr lang="pt-PT" altLang="pt-PT" sz="2000" baseline="-25000" dirty="0">
                    <a:solidFill>
                      <a:srgbClr val="000099"/>
                    </a:solidFill>
                    <a:latin typeface="Times New Roman" pitchFamily="18" charset="0"/>
                  </a:rPr>
                  <a:t>3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one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.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pt-PT" altLang="pt-PT" sz="2000" dirty="0">
                  <a:solidFill>
                    <a:srgbClr val="000099"/>
                  </a:solidFill>
                  <a:latin typeface="Times New Roman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But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because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the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quark masses are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so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different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in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orders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of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magnitude (</a:t>
                </a:r>
                <a:r>
                  <a:rPr lang="pt-PT" altLang="pt-PT" sz="2000" dirty="0">
                    <a:solidFill>
                      <a:srgbClr val="FF0000"/>
                    </a:solidFill>
                    <a:latin typeface="Times New Roman" pitchFamily="18" charset="0"/>
                  </a:rPr>
                  <a:t>m</a:t>
                </a:r>
                <a:r>
                  <a:rPr lang="pt-PT" altLang="pt-PT" sz="2000" baseline="-25000" dirty="0">
                    <a:solidFill>
                      <a:srgbClr val="FF0000"/>
                    </a:solidFill>
                    <a:latin typeface="Times New Roman" pitchFamily="18" charset="0"/>
                  </a:rPr>
                  <a:t>u</a:t>
                </a:r>
                <a:r>
                  <a:rPr lang="pt-PT" altLang="pt-PT" sz="2000" dirty="0">
                    <a:solidFill>
                      <a:srgbClr val="FF0000"/>
                    </a:solidFill>
                    <a:latin typeface="Times New Roman" pitchFamily="18" charset="0"/>
                  </a:rPr>
                  <a:t> ~  10</a:t>
                </a:r>
                <a:r>
                  <a:rPr lang="pt-PT" altLang="pt-PT" sz="2000" baseline="30000" dirty="0">
                    <a:solidFill>
                      <a:srgbClr val="FF0000"/>
                    </a:solidFill>
                    <a:latin typeface="Times New Roman" pitchFamily="18" charset="0"/>
                  </a:rPr>
                  <a:t>-3</a:t>
                </a:r>
                <a:r>
                  <a:rPr lang="pt-PT" altLang="pt-PT" sz="2000" dirty="0">
                    <a:solidFill>
                      <a:srgbClr val="FF0000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FF0000"/>
                    </a:solidFill>
                    <a:latin typeface="Times New Roman" pitchFamily="18" charset="0"/>
                  </a:rPr>
                  <a:t>GeV</a:t>
                </a:r>
                <a:r>
                  <a:rPr lang="pt-PT" altLang="pt-PT" sz="2000" dirty="0">
                    <a:solidFill>
                      <a:srgbClr val="FF0000"/>
                    </a:solidFill>
                    <a:latin typeface="Times New Roman" pitchFamily="18" charset="0"/>
                  </a:rPr>
                  <a:t>, </a:t>
                </a:r>
                <a:r>
                  <a:rPr lang="pt-PT" altLang="pt-PT" sz="2000" dirty="0" err="1">
                    <a:solidFill>
                      <a:srgbClr val="FF0000"/>
                    </a:solidFill>
                    <a:latin typeface="Times New Roman" pitchFamily="18" charset="0"/>
                  </a:rPr>
                  <a:t>m</a:t>
                </a:r>
                <a:r>
                  <a:rPr lang="pt-PT" altLang="pt-PT" sz="2000" baseline="-25000" dirty="0" err="1">
                    <a:solidFill>
                      <a:srgbClr val="FF0000"/>
                    </a:solidFill>
                    <a:latin typeface="Times New Roman" pitchFamily="18" charset="0"/>
                  </a:rPr>
                  <a:t>t</a:t>
                </a:r>
                <a:r>
                  <a:rPr lang="pt-PT" altLang="pt-PT" sz="2000" dirty="0">
                    <a:solidFill>
                      <a:srgbClr val="FF0000"/>
                    </a:solidFill>
                    <a:latin typeface="Times New Roman" pitchFamily="18" charset="0"/>
                  </a:rPr>
                  <a:t> ~  10</a:t>
                </a:r>
                <a:r>
                  <a:rPr lang="pt-PT" altLang="pt-PT" sz="2000" baseline="30000" dirty="0">
                    <a:solidFill>
                      <a:srgbClr val="FF0000"/>
                    </a:solidFill>
                    <a:latin typeface="Times New Roman" pitchFamily="18" charset="0"/>
                  </a:rPr>
                  <a:t>2</a:t>
                </a:r>
                <a:r>
                  <a:rPr lang="pt-PT" altLang="pt-PT" sz="2000" dirty="0">
                    <a:solidFill>
                      <a:srgbClr val="FF0000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FF0000"/>
                    </a:solidFill>
                    <a:latin typeface="Times New Roman" pitchFamily="18" charset="0"/>
                  </a:rPr>
                  <a:t>GeV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), a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fit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of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the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quark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spectrum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with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the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above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textures forces some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of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the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entries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of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those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matrices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to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be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much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smaller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than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others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. 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pt-PT" altLang="pt-PT" sz="2000" dirty="0">
                  <a:solidFill>
                    <a:srgbClr val="000099"/>
                  </a:solidFill>
                  <a:latin typeface="Times New Roman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Therefore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the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Yukawa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matrices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become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“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approximate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U(1)” textures,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and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produce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a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very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low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mass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for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the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 err="1">
                    <a:solidFill>
                      <a:srgbClr val="000099"/>
                    </a:solidFill>
                    <a:latin typeface="Times New Roman" pitchFamily="18" charset="0"/>
                  </a:rPr>
                  <a:t>pseudoscalar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pt-PT" altLang="pt-PT" sz="2000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i="1" dirty="0">
                    <a:solidFill>
                      <a:srgbClr val="FF0000"/>
                    </a:solidFill>
                    <a:latin typeface="Times New Roman" pitchFamily="18" charset="0"/>
                  </a:rPr>
                  <a:t>“natural” </a:t>
                </a:r>
                <a:r>
                  <a:rPr lang="pt-PT" altLang="pt-PT" sz="2000" i="1" dirty="0" err="1">
                    <a:solidFill>
                      <a:srgbClr val="FF0000"/>
                    </a:solidFill>
                    <a:latin typeface="Times New Roman" pitchFamily="18" charset="0"/>
                  </a:rPr>
                  <a:t>way</a:t>
                </a:r>
                <a:r>
                  <a:rPr lang="pt-PT" altLang="pt-PT" sz="2000" i="1" dirty="0">
                    <a:solidFill>
                      <a:srgbClr val="FF0000"/>
                    </a:solidFill>
                    <a:latin typeface="Times New Roman" pitchFamily="18" charset="0"/>
                  </a:rPr>
                  <a:t> to </a:t>
                </a:r>
                <a:r>
                  <a:rPr lang="pt-PT" altLang="pt-PT" sz="2000" i="1" dirty="0" err="1">
                    <a:solidFill>
                      <a:srgbClr val="FF0000"/>
                    </a:solidFill>
                    <a:latin typeface="Times New Roman" pitchFamily="18" charset="0"/>
                  </a:rPr>
                  <a:t>generate</a:t>
                </a:r>
                <a:r>
                  <a:rPr lang="pt-PT" altLang="pt-PT" sz="2000" i="1" dirty="0">
                    <a:solidFill>
                      <a:srgbClr val="FF0000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i="1" dirty="0" err="1">
                    <a:solidFill>
                      <a:srgbClr val="FF0000"/>
                    </a:solidFill>
                    <a:latin typeface="Times New Roman" pitchFamily="18" charset="0"/>
                  </a:rPr>
                  <a:t>low</a:t>
                </a:r>
                <a:r>
                  <a:rPr lang="pt-PT" altLang="pt-PT" sz="2000" i="1" dirty="0">
                    <a:solidFill>
                      <a:srgbClr val="FF0000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i="1" dirty="0" err="1">
                    <a:solidFill>
                      <a:srgbClr val="FF0000"/>
                    </a:solidFill>
                    <a:latin typeface="Times New Roman" pitchFamily="18" charset="0"/>
                  </a:rPr>
                  <a:t>axion</a:t>
                </a:r>
                <a:r>
                  <a:rPr lang="pt-PT" altLang="pt-PT" sz="2000" i="1" dirty="0">
                    <a:solidFill>
                      <a:srgbClr val="FF0000"/>
                    </a:solidFill>
                    <a:latin typeface="Times New Roman" pitchFamily="18" charset="0"/>
                  </a:rPr>
                  <a:t> masses</a:t>
                </a:r>
                <a:r>
                  <a:rPr lang="pt-PT" altLang="pt-PT" sz="2000" dirty="0">
                    <a:solidFill>
                      <a:srgbClr val="000099"/>
                    </a:solidFill>
                    <a:latin typeface="Times New Roman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6" name="CaixaDeTexto 8">
                <a:extLst>
                  <a:ext uri="{FF2B5EF4-FFF2-40B4-BE49-F238E27FC236}">
                    <a16:creationId xmlns:a16="http://schemas.microsoft.com/office/drawing/2014/main" id="{9A7BF210-730B-7B9B-4EED-E616120718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504" y="806805"/>
                <a:ext cx="8928992" cy="5940088"/>
              </a:xfrm>
              <a:prstGeom prst="rect">
                <a:avLst/>
              </a:prstGeom>
              <a:blipFill>
                <a:blip r:embed="rId3"/>
                <a:stretch>
                  <a:fillRect l="-751" t="-513" b="-82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7176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pessoa, Cara humana, vestuário, peixe&#10;&#10;Os conteúdos gerados por IA podem estar incorretos.">
            <a:extLst>
              <a:ext uri="{FF2B5EF4-FFF2-40B4-BE49-F238E27FC236}">
                <a16:creationId xmlns:a16="http://schemas.microsoft.com/office/drawing/2014/main" id="{B5264F82-33C7-5EE7-3E38-ECE452E5A4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624" y="3788537"/>
            <a:ext cx="2424216" cy="2815569"/>
          </a:xfrm>
          <a:prstGeom prst="rect">
            <a:avLst/>
          </a:prstGeom>
        </p:spPr>
      </p:pic>
      <p:pic>
        <p:nvPicPr>
          <p:cNvPr id="9" name="Imagem 8" descr="Uma imagem com natal, edifício, Luzes de natal, relâmpago&#10;&#10;Os conteúdos gerados por IA podem estar incorretos.">
            <a:extLst>
              <a:ext uri="{FF2B5EF4-FFF2-40B4-BE49-F238E27FC236}">
                <a16:creationId xmlns:a16="http://schemas.microsoft.com/office/drawing/2014/main" id="{002ED682-FBFF-0B68-B9FD-974DBB9873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58391"/>
            <a:ext cx="4320000" cy="2613000"/>
          </a:xfrm>
          <a:prstGeom prst="rect">
            <a:avLst/>
          </a:prstGeom>
        </p:spPr>
      </p:pic>
      <p:pic>
        <p:nvPicPr>
          <p:cNvPr id="11" name="Imagem 10" descr="Uma imagem com vestuário, mulher, pessoa, homem&#10;&#10;Os conteúdos gerados por IA podem estar incorretos.">
            <a:extLst>
              <a:ext uri="{FF2B5EF4-FFF2-40B4-BE49-F238E27FC236}">
                <a16:creationId xmlns:a16="http://schemas.microsoft.com/office/drawing/2014/main" id="{F4B9017A-4B06-574A-8329-5C96999D133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695" y="860735"/>
            <a:ext cx="2808312" cy="2808312"/>
          </a:xfrm>
          <a:prstGeom prst="rect">
            <a:avLst/>
          </a:prstGeom>
        </p:spPr>
      </p:pic>
      <p:pic>
        <p:nvPicPr>
          <p:cNvPr id="13" name="Imagem 12" descr="Uma imagem com natal, Árvore de natal, interior, ar livre&#10;&#10;Os conteúdos gerados por IA podem estar incorretos.">
            <a:extLst>
              <a:ext uri="{FF2B5EF4-FFF2-40B4-BE49-F238E27FC236}">
                <a16:creationId xmlns:a16="http://schemas.microsoft.com/office/drawing/2014/main" id="{51D1CD67-C8A5-EDBC-4D6F-06C1C5B72F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89" y="3790411"/>
            <a:ext cx="5005495" cy="2813695"/>
          </a:xfrm>
          <a:prstGeom prst="rect">
            <a:avLst/>
          </a:prstGeom>
        </p:spPr>
      </p:pic>
      <p:sp>
        <p:nvSpPr>
          <p:cNvPr id="14" name="CaixaDeTexto 3">
            <a:extLst>
              <a:ext uri="{FF2B5EF4-FFF2-40B4-BE49-F238E27FC236}">
                <a16:creationId xmlns:a16="http://schemas.microsoft.com/office/drawing/2014/main" id="{6350549A-2AA2-5FB0-8BA6-DFFC90D2E8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54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500" dirty="0" err="1">
                <a:solidFill>
                  <a:srgbClr val="FF0000"/>
                </a:solidFill>
              </a:rPr>
              <a:t>Night</a:t>
            </a:r>
            <a:r>
              <a:rPr lang="pt-PT" altLang="pt-PT" sz="2500" dirty="0">
                <a:solidFill>
                  <a:srgbClr val="FF0000"/>
                </a:solidFill>
              </a:rPr>
              <a:t> </a:t>
            </a:r>
            <a:r>
              <a:rPr lang="pt-PT" altLang="pt-PT" sz="2500" dirty="0" err="1">
                <a:solidFill>
                  <a:srgbClr val="FF0000"/>
                </a:solidFill>
              </a:rPr>
              <a:t>of</a:t>
            </a:r>
            <a:r>
              <a:rPr lang="pt-PT" altLang="pt-PT" sz="2500" dirty="0">
                <a:solidFill>
                  <a:srgbClr val="FF0000"/>
                </a:solidFill>
              </a:rPr>
              <a:t> 12</a:t>
            </a:r>
            <a:r>
              <a:rPr lang="pt-PT" altLang="pt-PT" sz="2500" baseline="30000" dirty="0">
                <a:solidFill>
                  <a:srgbClr val="FF0000"/>
                </a:solidFill>
              </a:rPr>
              <a:t>th</a:t>
            </a:r>
            <a:r>
              <a:rPr lang="pt-PT" altLang="pt-PT" sz="2500" dirty="0">
                <a:solidFill>
                  <a:srgbClr val="FF0000"/>
                </a:solidFill>
              </a:rPr>
              <a:t> </a:t>
            </a:r>
            <a:r>
              <a:rPr lang="pt-PT" altLang="pt-PT" sz="2500" dirty="0" err="1">
                <a:solidFill>
                  <a:srgbClr val="FF0000"/>
                </a:solidFill>
              </a:rPr>
              <a:t>of</a:t>
            </a:r>
            <a:r>
              <a:rPr lang="pt-PT" altLang="pt-PT" sz="2500" dirty="0">
                <a:solidFill>
                  <a:srgbClr val="FF0000"/>
                </a:solidFill>
              </a:rPr>
              <a:t> </a:t>
            </a:r>
            <a:r>
              <a:rPr lang="pt-PT" altLang="pt-PT" sz="2500" dirty="0" err="1">
                <a:solidFill>
                  <a:srgbClr val="FF0000"/>
                </a:solidFill>
              </a:rPr>
              <a:t>June</a:t>
            </a:r>
            <a:r>
              <a:rPr lang="pt-PT" altLang="pt-PT" sz="2500" dirty="0">
                <a:solidFill>
                  <a:srgbClr val="FF0000"/>
                </a:solidFill>
              </a:rPr>
              <a:t> – </a:t>
            </a:r>
            <a:r>
              <a:rPr lang="pt-PT" altLang="pt-PT" sz="2500" dirty="0" err="1">
                <a:solidFill>
                  <a:srgbClr val="FF0000"/>
                </a:solidFill>
              </a:rPr>
              <a:t>biggest</a:t>
            </a:r>
            <a:r>
              <a:rPr lang="pt-PT" altLang="pt-PT" sz="2500" dirty="0">
                <a:solidFill>
                  <a:srgbClr val="FF0000"/>
                </a:solidFill>
              </a:rPr>
              <a:t> </a:t>
            </a:r>
            <a:r>
              <a:rPr lang="pt-PT" altLang="pt-PT" sz="2500" dirty="0" err="1">
                <a:solidFill>
                  <a:srgbClr val="FF0000"/>
                </a:solidFill>
              </a:rPr>
              <a:t>party</a:t>
            </a:r>
            <a:r>
              <a:rPr lang="pt-PT" altLang="pt-PT" sz="2500" dirty="0">
                <a:solidFill>
                  <a:srgbClr val="FF0000"/>
                </a:solidFill>
              </a:rPr>
              <a:t> </a:t>
            </a:r>
            <a:r>
              <a:rPr lang="pt-PT" altLang="pt-PT" sz="2500" dirty="0" err="1">
                <a:solidFill>
                  <a:srgbClr val="FF0000"/>
                </a:solidFill>
              </a:rPr>
              <a:t>of</a:t>
            </a:r>
            <a:r>
              <a:rPr lang="pt-PT" altLang="pt-PT" sz="2500" dirty="0">
                <a:solidFill>
                  <a:srgbClr val="FF0000"/>
                </a:solidFill>
              </a:rPr>
              <a:t> </a:t>
            </a:r>
            <a:r>
              <a:rPr lang="pt-PT" altLang="pt-PT" sz="2500" dirty="0" err="1">
                <a:solidFill>
                  <a:srgbClr val="FF0000"/>
                </a:solidFill>
              </a:rPr>
              <a:t>the</a:t>
            </a:r>
            <a:r>
              <a:rPr lang="pt-PT" altLang="pt-PT" sz="2500" dirty="0">
                <a:solidFill>
                  <a:srgbClr val="FF0000"/>
                </a:solidFill>
              </a:rPr>
              <a:t> </a:t>
            </a:r>
            <a:r>
              <a:rPr lang="pt-PT" altLang="pt-PT" sz="2500" dirty="0" err="1">
                <a:solidFill>
                  <a:srgbClr val="FF0000"/>
                </a:solidFill>
              </a:rPr>
              <a:t>year</a:t>
            </a:r>
            <a:r>
              <a:rPr lang="pt-PT" altLang="pt-PT" sz="2500" dirty="0">
                <a:solidFill>
                  <a:srgbClr val="FF0000"/>
                </a:solidFill>
              </a:rPr>
              <a:t> in </a:t>
            </a:r>
            <a:r>
              <a:rPr lang="pt-PT" altLang="pt-PT" sz="2500" dirty="0" err="1">
                <a:solidFill>
                  <a:srgbClr val="FF0000"/>
                </a:solidFill>
              </a:rPr>
              <a:t>Lisbon</a:t>
            </a:r>
            <a:endParaRPr lang="pt-PT" altLang="pt-PT" sz="2500" dirty="0"/>
          </a:p>
        </p:txBody>
      </p:sp>
    </p:spTree>
    <p:extLst>
      <p:ext uri="{BB962C8B-B14F-4D97-AF65-F5344CB8AC3E}">
        <p14:creationId xmlns:p14="http://schemas.microsoft.com/office/powerpoint/2010/main" val="5209756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CC5544F5-3EFA-B0C3-07D0-F15C77AB4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3256175"/>
            <a:ext cx="5466667" cy="360000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1F7DC289-5A18-EA1A-C697-CDE0DCC6FB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171400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baseline="300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400" dirty="0" err="1">
                <a:solidFill>
                  <a:srgbClr val="FF0000"/>
                </a:solidFill>
              </a:rPr>
              <a:t>Such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axion</a:t>
            </a:r>
            <a:r>
              <a:rPr lang="pt-PT" altLang="pt-PT" sz="2400" dirty="0">
                <a:solidFill>
                  <a:srgbClr val="FF0000"/>
                </a:solidFill>
              </a:rPr>
              <a:t> masses </a:t>
            </a:r>
            <a:r>
              <a:rPr lang="pt-PT" altLang="pt-PT" sz="2400" dirty="0" err="1">
                <a:solidFill>
                  <a:srgbClr val="FF0000"/>
                </a:solidFill>
              </a:rPr>
              <a:t>seem</a:t>
            </a:r>
            <a:r>
              <a:rPr lang="pt-PT" altLang="pt-PT" sz="2400" dirty="0">
                <a:solidFill>
                  <a:srgbClr val="FF0000"/>
                </a:solidFill>
              </a:rPr>
              <a:t> to </a:t>
            </a:r>
            <a:r>
              <a:rPr lang="pt-PT" altLang="pt-PT" sz="2400" dirty="0" err="1">
                <a:solidFill>
                  <a:srgbClr val="FF0000"/>
                </a:solidFill>
              </a:rPr>
              <a:t>be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excluded</a:t>
            </a:r>
            <a:r>
              <a:rPr lang="pt-PT" altLang="pt-PT" sz="2400" dirty="0">
                <a:solidFill>
                  <a:srgbClr val="FF0000"/>
                </a:solidFill>
              </a:rPr>
              <a:t>, </a:t>
            </a:r>
            <a:r>
              <a:rPr lang="pt-PT" altLang="pt-PT" sz="2400" dirty="0" err="1">
                <a:solidFill>
                  <a:srgbClr val="FF0000"/>
                </a:solidFill>
              </a:rPr>
              <a:t>though</a:t>
            </a:r>
            <a:r>
              <a:rPr lang="pt-PT" altLang="pt-PT" sz="2400" dirty="0">
                <a:solidFill>
                  <a:srgbClr val="FF0000"/>
                </a:solidFill>
              </a:rPr>
              <a:t>…</a:t>
            </a:r>
            <a:endParaRPr lang="pt-PT" altLang="pt-PT" sz="1200" dirty="0"/>
          </a:p>
        </p:txBody>
      </p:sp>
      <p:pic>
        <p:nvPicPr>
          <p:cNvPr id="8" name="Imagem 7" descr="Uma imagem com file, diagrama&#10;&#10;Os conteúdos gerados por IA podem estar incorretos.">
            <a:extLst>
              <a:ext uri="{FF2B5EF4-FFF2-40B4-BE49-F238E27FC236}">
                <a16:creationId xmlns:a16="http://schemas.microsoft.com/office/drawing/2014/main" id="{36099B8B-C82B-7359-747E-8E509E6F82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772816"/>
            <a:ext cx="2736304" cy="1509949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E621BE41-725C-BD5C-E821-440096C2C8AD}"/>
              </a:ext>
            </a:extLst>
          </p:cNvPr>
          <p:cNvSpPr txBox="1"/>
          <p:nvPr/>
        </p:nvSpPr>
        <p:spPr>
          <a:xfrm>
            <a:off x="107504" y="2276872"/>
            <a:ext cx="28803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i="1" dirty="0">
                <a:solidFill>
                  <a:schemeClr val="tx1"/>
                </a:solidFill>
              </a:rPr>
              <a:t>A</a:t>
            </a:r>
            <a:endParaRPr lang="en-GB" i="1" dirty="0">
              <a:solidFill>
                <a:schemeClr val="tx1"/>
              </a:solidFill>
            </a:endParaRP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BC1B53AC-433C-99B0-6601-453BF2E4AE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839" y="1988840"/>
            <a:ext cx="5785714" cy="900000"/>
          </a:xfrm>
          <a:prstGeom prst="rect">
            <a:avLst/>
          </a:prstGeom>
        </p:spPr>
      </p:pic>
      <p:sp>
        <p:nvSpPr>
          <p:cNvPr id="13" name="CaixaDeTexto 8">
            <a:extLst>
              <a:ext uri="{FF2B5EF4-FFF2-40B4-BE49-F238E27FC236}">
                <a16:creationId xmlns:a16="http://schemas.microsoft.com/office/drawing/2014/main" id="{575128E6-D00E-49ED-828E-76430CC338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692696"/>
            <a:ext cx="892899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Pseudoscalar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would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couple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two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photons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via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fermion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triangles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effective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diphoton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coupling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found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between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10</a:t>
            </a:r>
            <a:r>
              <a:rPr lang="pt-PT" altLang="pt-PT" sz="2000" baseline="30000" dirty="0">
                <a:solidFill>
                  <a:srgbClr val="000099"/>
                </a:solidFill>
                <a:latin typeface="Times New Roman" pitchFamily="18" charset="0"/>
              </a:rPr>
              <a:t>-9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10</a:t>
            </a:r>
            <a:r>
              <a:rPr lang="pt-PT" altLang="pt-PT" sz="2000" baseline="30000" dirty="0">
                <a:solidFill>
                  <a:srgbClr val="000099"/>
                </a:solidFill>
                <a:latin typeface="Times New Roman" pitchFamily="18" charset="0"/>
              </a:rPr>
              <a:t>-3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GeV</a:t>
            </a:r>
            <a:r>
              <a:rPr lang="pt-PT" altLang="pt-PT" sz="2000" baseline="30000" dirty="0">
                <a:solidFill>
                  <a:srgbClr val="000099"/>
                </a:solidFill>
                <a:latin typeface="Times New Roman" pitchFamily="18" charset="0"/>
              </a:rPr>
              <a:t>-1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for 1-loop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generated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masses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between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10</a:t>
            </a:r>
            <a:r>
              <a:rPr lang="pt-PT" altLang="pt-PT" sz="2000" baseline="30000" dirty="0">
                <a:solidFill>
                  <a:srgbClr val="000099"/>
                </a:solidFill>
                <a:latin typeface="Times New Roman" pitchFamily="18" charset="0"/>
              </a:rPr>
              <a:t>2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10</a:t>
            </a:r>
            <a:r>
              <a:rPr lang="pt-PT" altLang="pt-PT" sz="2000" baseline="30000" dirty="0">
                <a:solidFill>
                  <a:srgbClr val="000099"/>
                </a:solidFill>
                <a:latin typeface="Times New Roman" pitchFamily="18" charset="0"/>
              </a:rPr>
              <a:t>7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eV.</a:t>
            </a: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EFA98E3D-DCCC-D6B5-C81C-5EA79D497E20}"/>
              </a:ext>
            </a:extLst>
          </p:cNvPr>
          <p:cNvSpPr/>
          <p:nvPr/>
        </p:nvSpPr>
        <p:spPr>
          <a:xfrm>
            <a:off x="5868144" y="3282765"/>
            <a:ext cx="1080120" cy="7881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54576738-D79A-8B7A-0A83-486B2BC3E3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5173" y="6669360"/>
            <a:ext cx="3263331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9669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768BDDD0-0914-C643-529B-7773000F79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99392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baseline="300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400" dirty="0">
                <a:solidFill>
                  <a:srgbClr val="FF0000"/>
                </a:solidFill>
              </a:rPr>
              <a:t>SURPRISE # 3 – DELAYED MASS GENERATION?</a:t>
            </a:r>
            <a:endParaRPr lang="pt-PT" altLang="pt-PT" sz="12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A191BC6-B74C-EDB1-69B3-A8B30C24C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7322" y="1442883"/>
            <a:ext cx="4150862" cy="180000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D6D7F65C-615D-49F6-B052-4305C0B4A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7837" y="6619776"/>
            <a:ext cx="3960000" cy="193600"/>
          </a:xfrm>
          <a:prstGeom prst="rect">
            <a:avLst/>
          </a:prstGeom>
        </p:spPr>
      </p:pic>
      <p:sp>
        <p:nvSpPr>
          <p:cNvPr id="8" name="CaixaDeTexto 8">
            <a:extLst>
              <a:ext uri="{FF2B5EF4-FFF2-40B4-BE49-F238E27FC236}">
                <a16:creationId xmlns:a16="http://schemas.microsoft.com/office/drawing/2014/main" id="{9A0448EE-7793-9A8A-C307-B815B920E5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620688"/>
            <a:ext cx="8928992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The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following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DEFINITELY Z</a:t>
            </a:r>
            <a:r>
              <a:rPr lang="pt-PT" altLang="pt-PT" sz="2000" baseline="-25000" dirty="0">
                <a:solidFill>
                  <a:srgbClr val="FF0000"/>
                </a:solidFill>
                <a:latin typeface="Times New Roman" pitchFamily="18" charset="0"/>
              </a:rPr>
              <a:t>3 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–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cannot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obtained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U(1)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symmetry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- textures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still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produced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1-loop  zero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for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pseudoscalar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!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So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counterexample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Goldstone’s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theorem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?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lagrangian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with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discrete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symmetry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producing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massless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believe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that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not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case –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issue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seems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that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themselves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up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quark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matrices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can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generated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U(1)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symmetry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same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for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down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quark textures.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It’s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only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when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demand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that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up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down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quarks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have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simultaneously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these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textures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that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“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fall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”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into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Z</a:t>
            </a:r>
            <a:r>
              <a:rPr lang="pt-PT" altLang="pt-PT" sz="2000" baseline="-25000" dirty="0">
                <a:solidFill>
                  <a:srgbClr val="000099"/>
                </a:solidFill>
                <a:latin typeface="Times New Roman" pitchFamily="18" charset="0"/>
              </a:rPr>
              <a:t>3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symmetry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08827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252F34C8-A9CA-EE57-594F-DC4D1337CD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798" y="980728"/>
            <a:ext cx="7240594" cy="1620817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D8778DFF-0293-1CD8-CA98-B2D30676A4E1}"/>
              </a:ext>
            </a:extLst>
          </p:cNvPr>
          <p:cNvSpPr/>
          <p:nvPr/>
        </p:nvSpPr>
        <p:spPr>
          <a:xfrm>
            <a:off x="1507870" y="2096912"/>
            <a:ext cx="7096578" cy="54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CaixaDeTexto 8">
            <a:extLst>
              <a:ext uri="{FF2B5EF4-FFF2-40B4-BE49-F238E27FC236}">
                <a16:creationId xmlns:a16="http://schemas.microsoft.com/office/drawing/2014/main" id="{76AB7758-1ACB-3663-F8D4-59DA64471B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116632"/>
            <a:ext cx="8928992" cy="655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one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loop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up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down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quarks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contribute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separately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self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energies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–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all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contributions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effective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only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involve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products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form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l-GR" altLang="pt-PT" sz="2000" dirty="0">
                <a:solidFill>
                  <a:srgbClr val="000099"/>
                </a:solidFill>
                <a:latin typeface="Times New Roman" pitchFamily="18" charset="0"/>
              </a:rPr>
              <a:t>Γ Γ</a:t>
            </a:r>
            <a:r>
              <a:rPr lang="pt-PT" altLang="pt-PT" sz="2000" baseline="30000" dirty="0">
                <a:solidFill>
                  <a:srgbClr val="000099"/>
                </a:solidFill>
                <a:latin typeface="Times New Roman" pitchFamily="18" charset="0"/>
              </a:rPr>
              <a:t>+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l-GR" altLang="pt-PT" sz="2000" dirty="0">
                <a:solidFill>
                  <a:srgbClr val="000099"/>
                </a:solidFill>
                <a:latin typeface="Times New Roman" pitchFamily="18" charset="0"/>
              </a:rPr>
              <a:t>Δ Δ</a:t>
            </a:r>
            <a:r>
              <a:rPr lang="pt-PT" altLang="pt-PT" sz="2000" baseline="30000" dirty="0">
                <a:solidFill>
                  <a:srgbClr val="000099"/>
                </a:solidFill>
                <a:latin typeface="Times New Roman" pitchFamily="18" charset="0"/>
              </a:rPr>
              <a:t>+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Therefore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since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these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up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down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quark textures can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separately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generated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U(1)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symmetries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self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energy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“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doesn’t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know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”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that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are,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together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a Z</a:t>
            </a:r>
            <a:r>
              <a:rPr lang="pt-PT" altLang="pt-PT" sz="2000" baseline="-25000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symmetry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yields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massless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pseudoscalar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result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consistent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with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continuous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symmetry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!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Presumably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non-zero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will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found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higher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loops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(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maybe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already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two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loops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)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when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due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internal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W</a:t>
            </a:r>
            <a:r>
              <a:rPr lang="pt-PT" altLang="pt-PT" sz="2000" baseline="30000" dirty="0">
                <a:solidFill>
                  <a:srgbClr val="000099"/>
                </a:solidFill>
                <a:latin typeface="Times New Roman" pitchFamily="18" charset="0"/>
              </a:rPr>
              <a:t>±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H</a:t>
            </a:r>
            <a:r>
              <a:rPr lang="pt-PT" altLang="pt-PT" sz="2000" baseline="30000" dirty="0">
                <a:solidFill>
                  <a:srgbClr val="000099"/>
                </a:solidFill>
                <a:latin typeface="Times New Roman" pitchFamily="18" charset="0"/>
              </a:rPr>
              <a:t>±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lines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products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l-GR" altLang="pt-PT" sz="2000" dirty="0">
                <a:solidFill>
                  <a:srgbClr val="000099"/>
                </a:solidFill>
                <a:latin typeface="Times New Roman" pitchFamily="18" charset="0"/>
              </a:rPr>
              <a:t>Γ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l-GR" altLang="pt-PT" sz="2000" dirty="0">
                <a:solidFill>
                  <a:srgbClr val="000099"/>
                </a:solidFill>
                <a:latin typeface="Times New Roman" pitchFamily="18" charset="0"/>
              </a:rPr>
              <a:t>Δ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matrices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are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expected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such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as </a:t>
            </a:r>
            <a:r>
              <a:rPr lang="el-GR" altLang="pt-PT" sz="2000" dirty="0">
                <a:solidFill>
                  <a:srgbClr val="000099"/>
                </a:solidFill>
                <a:latin typeface="Times New Roman" pitchFamily="18" charset="0"/>
              </a:rPr>
              <a:t>Δ Γ</a:t>
            </a:r>
            <a:r>
              <a:rPr lang="pt-PT" altLang="pt-PT" sz="2000" baseline="30000" dirty="0">
                <a:solidFill>
                  <a:srgbClr val="000099"/>
                </a:solidFill>
                <a:latin typeface="Times New Roman" pitchFamily="18" charset="0"/>
              </a:rPr>
              <a:t>+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l-GR" altLang="pt-PT" sz="2000" dirty="0">
                <a:solidFill>
                  <a:srgbClr val="000099"/>
                </a:solidFill>
                <a:latin typeface="Times New Roman" pitchFamily="18" charset="0"/>
              </a:rPr>
              <a:t>Γ Δ</a:t>
            </a:r>
            <a:r>
              <a:rPr lang="pt-PT" altLang="pt-PT" sz="2000" baseline="30000" dirty="0">
                <a:solidFill>
                  <a:srgbClr val="000099"/>
                </a:solidFill>
                <a:latin typeface="Times New Roman" pitchFamily="18" charset="0"/>
              </a:rPr>
              <a:t>+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which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should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sensitive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Z</a:t>
            </a:r>
            <a:r>
              <a:rPr lang="pt-PT" altLang="pt-PT" sz="2000" baseline="-25000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-ness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model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i="1" dirty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If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confirmed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,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this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would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be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a natural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way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of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generating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even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smaller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pseudoscalar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masses…</a:t>
            </a:r>
          </a:p>
        </p:txBody>
      </p:sp>
    </p:spTree>
    <p:extLst>
      <p:ext uri="{BB962C8B-B14F-4D97-AF65-F5344CB8AC3E}">
        <p14:creationId xmlns:p14="http://schemas.microsoft.com/office/powerpoint/2010/main" val="15073418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3"/>
          <p:cNvSpPr txBox="1">
            <a:spLocks noChangeArrowheads="1"/>
          </p:cNvSpPr>
          <p:nvPr/>
        </p:nvSpPr>
        <p:spPr bwMode="auto">
          <a:xfrm>
            <a:off x="0" y="-179531"/>
            <a:ext cx="9144000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800" dirty="0">
                <a:solidFill>
                  <a:srgbClr val="FF0000"/>
                </a:solidFill>
              </a:rPr>
              <a:t>CONCLUSIONS</a:t>
            </a:r>
            <a:endParaRPr lang="pt-PT" altLang="pt-PT" sz="1400" dirty="0"/>
          </a:p>
        </p:txBody>
      </p:sp>
      <p:sp>
        <p:nvSpPr>
          <p:cNvPr id="2" name="CaixaDeTexto 8">
            <a:extLst>
              <a:ext uri="{FF2B5EF4-FFF2-40B4-BE49-F238E27FC236}">
                <a16:creationId xmlns:a16="http://schemas.microsoft.com/office/drawing/2014/main" id="{7C489181-C15C-3560-66ED-76FE336025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112" y="900003"/>
            <a:ext cx="88703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42900" indent="-342900" eaLnBrk="1" hangingPunct="1">
              <a:spcBef>
                <a:spcPct val="0"/>
              </a:spcBef>
              <a:defRPr/>
            </a:pPr>
            <a:r>
              <a:rPr lang="pt-PT" altLang="pt-PT" sz="2000" dirty="0" err="1">
                <a:latin typeface="Times New Roman" pitchFamily="18" charset="0"/>
              </a:rPr>
              <a:t>Goldstone’s</a:t>
            </a:r>
            <a:r>
              <a:rPr lang="pt-PT" altLang="pt-PT" sz="2000" dirty="0">
                <a:latin typeface="Times New Roman" pitchFamily="18" charset="0"/>
              </a:rPr>
              <a:t> </a:t>
            </a:r>
            <a:r>
              <a:rPr lang="pt-PT" altLang="pt-PT" sz="2000" dirty="0" err="1">
                <a:latin typeface="Times New Roman" pitchFamily="18" charset="0"/>
              </a:rPr>
              <a:t>theorem</a:t>
            </a:r>
            <a:r>
              <a:rPr lang="pt-PT" altLang="pt-PT" sz="2000" dirty="0">
                <a:latin typeface="Times New Roman" pitchFamily="18" charset="0"/>
              </a:rPr>
              <a:t> </a:t>
            </a:r>
            <a:r>
              <a:rPr lang="pt-PT" altLang="pt-PT" sz="2000" dirty="0" err="1">
                <a:latin typeface="Times New Roman" pitchFamily="18" charset="0"/>
              </a:rPr>
              <a:t>works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!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All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U(1)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fermion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textures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produces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massless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3" name="CaixaDeTexto 8">
            <a:extLst>
              <a:ext uri="{FF2B5EF4-FFF2-40B4-BE49-F238E27FC236}">
                <a16:creationId xmlns:a16="http://schemas.microsoft.com/office/drawing/2014/main" id="{2418631F-7965-3B2D-136A-15317E8C43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112" y="1817529"/>
            <a:ext cx="88703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42900" indent="-342900" eaLnBrk="1" hangingPunct="1">
              <a:spcBef>
                <a:spcPct val="0"/>
              </a:spcBef>
              <a:defRPr/>
            </a:pPr>
            <a:r>
              <a:rPr lang="pt-PT" altLang="pt-PT" sz="2000" dirty="0" err="1">
                <a:latin typeface="Times New Roman" pitchFamily="18" charset="0"/>
              </a:rPr>
              <a:t>Goldstone’s</a:t>
            </a:r>
            <a:r>
              <a:rPr lang="pt-PT" altLang="pt-PT" sz="2000" dirty="0">
                <a:latin typeface="Times New Roman" pitchFamily="18" charset="0"/>
              </a:rPr>
              <a:t> </a:t>
            </a:r>
            <a:r>
              <a:rPr lang="pt-PT" altLang="pt-PT" sz="2000" dirty="0" err="1">
                <a:latin typeface="Times New Roman" pitchFamily="18" charset="0"/>
              </a:rPr>
              <a:t>theorem</a:t>
            </a:r>
            <a:r>
              <a:rPr lang="pt-PT" altLang="pt-PT" sz="2000" dirty="0">
                <a:latin typeface="Times New Roman" pitchFamily="18" charset="0"/>
              </a:rPr>
              <a:t> </a:t>
            </a:r>
            <a:r>
              <a:rPr lang="pt-PT" altLang="pt-PT" sz="2000" dirty="0" err="1">
                <a:latin typeface="Times New Roman" pitchFamily="18" charset="0"/>
              </a:rPr>
              <a:t>works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!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Fake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Z</a:t>
            </a:r>
            <a:r>
              <a:rPr lang="pt-PT" altLang="pt-PT" sz="2000" baseline="-25000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symmetries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are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revealed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having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been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U(1)’s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after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all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yield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massless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pseudoscalar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!</a:t>
            </a:r>
          </a:p>
        </p:txBody>
      </p:sp>
      <p:sp>
        <p:nvSpPr>
          <p:cNvPr id="8" name="CaixaDeTexto 8">
            <a:extLst>
              <a:ext uri="{FF2B5EF4-FFF2-40B4-BE49-F238E27FC236}">
                <a16:creationId xmlns:a16="http://schemas.microsoft.com/office/drawing/2014/main" id="{32ED0A7C-5A29-4306-1EB9-BF1AE0B85A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112" y="2753633"/>
            <a:ext cx="887038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42900" indent="-342900" eaLnBrk="1" hangingPunct="1">
              <a:spcBef>
                <a:spcPct val="0"/>
              </a:spcBef>
              <a:defRPr/>
            </a:pPr>
            <a:r>
              <a:rPr lang="pt-PT" altLang="pt-PT" sz="2000" dirty="0" err="1">
                <a:latin typeface="Times New Roman" pitchFamily="18" charset="0"/>
              </a:rPr>
              <a:t>Goldstone’s</a:t>
            </a:r>
            <a:r>
              <a:rPr lang="pt-PT" altLang="pt-PT" sz="2000" dirty="0">
                <a:latin typeface="Times New Roman" pitchFamily="18" charset="0"/>
              </a:rPr>
              <a:t> </a:t>
            </a:r>
            <a:r>
              <a:rPr lang="pt-PT" altLang="pt-PT" sz="2000" dirty="0" err="1">
                <a:latin typeface="Times New Roman" pitchFamily="18" charset="0"/>
              </a:rPr>
              <a:t>theorem</a:t>
            </a:r>
            <a:r>
              <a:rPr lang="pt-PT" altLang="pt-PT" sz="2000" dirty="0">
                <a:latin typeface="Times New Roman" pitchFamily="18" charset="0"/>
              </a:rPr>
              <a:t> </a:t>
            </a:r>
            <a:r>
              <a:rPr lang="pt-PT" altLang="pt-PT" sz="2000" dirty="0" err="1">
                <a:latin typeface="Times New Roman" pitchFamily="18" charset="0"/>
              </a:rPr>
              <a:t>works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! A Z</a:t>
            </a:r>
            <a:r>
              <a:rPr lang="pt-PT" altLang="pt-PT" sz="2000" baseline="-25000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-symmetric texture yields a non-zero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pseudoscalar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quark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hierarchy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forces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upper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bound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~0.01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GeV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since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large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diferences in quark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orders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magnitude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make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quark textures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become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“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approximately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” U(1).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FEA2997-3937-859A-BE72-323651DEB4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112" y="4298320"/>
            <a:ext cx="887038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42900" indent="-342900" eaLnBrk="1" hangingPunct="1">
              <a:spcBef>
                <a:spcPct val="0"/>
              </a:spcBef>
              <a:defRPr/>
            </a:pPr>
            <a:r>
              <a:rPr lang="pt-PT" altLang="pt-PT" sz="2000" dirty="0" err="1">
                <a:latin typeface="Times New Roman" pitchFamily="18" charset="0"/>
              </a:rPr>
              <a:t>Goldstone’s</a:t>
            </a:r>
            <a:r>
              <a:rPr lang="pt-PT" altLang="pt-PT" sz="2000" dirty="0">
                <a:latin typeface="Times New Roman" pitchFamily="18" charset="0"/>
              </a:rPr>
              <a:t> </a:t>
            </a:r>
            <a:r>
              <a:rPr lang="pt-PT" altLang="pt-PT" sz="2000" dirty="0" err="1">
                <a:latin typeface="Times New Roman" pitchFamily="18" charset="0"/>
              </a:rPr>
              <a:t>theorem</a:t>
            </a:r>
            <a:r>
              <a:rPr lang="pt-PT" altLang="pt-PT" sz="2000" dirty="0"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maybe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latin typeface="Times New Roman" pitchFamily="18" charset="0"/>
              </a:rPr>
              <a:t>works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? A Z</a:t>
            </a:r>
            <a:r>
              <a:rPr lang="pt-PT" altLang="pt-PT" sz="2000" baseline="-25000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-symmetric texture yields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massless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pseudoscalar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1-loop!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apparently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due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those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up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down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Yukawa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textures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latin typeface="Times New Roman" pitchFamily="18" charset="0"/>
              </a:rPr>
              <a:t>individually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analogous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U(1)-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symmetric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textures.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Presumably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2-loops,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when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products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up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down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quark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matrices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contribute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self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energies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a non-zero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will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emerge. </a:t>
            </a:r>
          </a:p>
          <a:p>
            <a:pPr marL="342900" indent="-342900" eaLnBrk="1" hangingPunct="1">
              <a:spcBef>
                <a:spcPct val="0"/>
              </a:spcBef>
              <a:defRPr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97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aixaDeTexto 3"/>
          <p:cNvSpPr txBox="1">
            <a:spLocks noChangeArrowheads="1"/>
          </p:cNvSpPr>
          <p:nvPr/>
        </p:nvSpPr>
        <p:spPr bwMode="auto">
          <a:xfrm>
            <a:off x="0" y="0"/>
            <a:ext cx="9144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400" dirty="0">
                <a:solidFill>
                  <a:srgbClr val="FF0000"/>
                </a:solidFill>
              </a:rPr>
              <a:t>The </a:t>
            </a:r>
            <a:r>
              <a:rPr lang="pt-PT" altLang="pt-PT" sz="2400" dirty="0" err="1">
                <a:solidFill>
                  <a:srgbClr val="FF0000"/>
                </a:solidFill>
              </a:rPr>
              <a:t>Two-Higgs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Doublet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scalar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potential</a:t>
            </a:r>
            <a:endParaRPr lang="pt-PT" altLang="pt-PT" sz="1200" dirty="0"/>
          </a:p>
        </p:txBody>
      </p:sp>
      <p:sp>
        <p:nvSpPr>
          <p:cNvPr id="5123" name="CaixaDeTexto 6"/>
          <p:cNvSpPr txBox="1">
            <a:spLocks noChangeArrowheads="1"/>
          </p:cNvSpPr>
          <p:nvPr/>
        </p:nvSpPr>
        <p:spPr bwMode="auto">
          <a:xfrm>
            <a:off x="1357313" y="2928938"/>
            <a:ext cx="714375" cy="3698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b="0"/>
          </a:p>
        </p:txBody>
      </p:sp>
      <p:sp>
        <p:nvSpPr>
          <p:cNvPr id="5124" name="CaixaDeTexto 8"/>
          <p:cNvSpPr txBox="1">
            <a:spLocks noChangeArrowheads="1"/>
          </p:cNvSpPr>
          <p:nvPr/>
        </p:nvSpPr>
        <p:spPr bwMode="auto">
          <a:xfrm>
            <a:off x="142875" y="4292600"/>
            <a:ext cx="91440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PT" altLang="pt-PT" sz="2400" baseline="30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pt-PT" altLang="pt-PT" sz="2400" baseline="-25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pt-PT" altLang="pt-PT" sz="24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altLang="pt-PT" sz="2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pt-PT" altLang="pt-PT" sz="2400" baseline="-25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pt-PT" altLang="pt-PT" sz="24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altLang="pt-PT" sz="2400">
                <a:solidFill>
                  <a:srgbClr val="0000FF"/>
                </a:solidFill>
                <a:latin typeface="Times New Roman" pitchFamily="18" charset="0"/>
              </a:rPr>
              <a:t>λ</a:t>
            </a:r>
            <a:r>
              <a:rPr lang="pt-PT" altLang="pt-PT" sz="2400" baseline="-25000">
                <a:solidFill>
                  <a:srgbClr val="0000FF"/>
                </a:solidFill>
                <a:latin typeface="Times New Roman" pitchFamily="18" charset="0"/>
              </a:rPr>
              <a:t>6</a:t>
            </a:r>
            <a:r>
              <a:rPr lang="pt-PT" altLang="pt-PT" sz="2400" b="0">
                <a:latin typeface="Times New Roman" pitchFamily="18" charset="0"/>
              </a:rPr>
              <a:t> </a:t>
            </a:r>
            <a:r>
              <a:rPr lang="pt-PT" altLang="pt-PT" sz="1800" b="0"/>
              <a:t>and</a:t>
            </a:r>
            <a:r>
              <a:rPr lang="pt-PT" altLang="pt-PT" sz="2400" b="0">
                <a:latin typeface="Times New Roman" pitchFamily="18" charset="0"/>
              </a:rPr>
              <a:t> </a:t>
            </a:r>
            <a:r>
              <a:rPr lang="el-GR" altLang="pt-PT" sz="2400">
                <a:solidFill>
                  <a:srgbClr val="0000FF"/>
                </a:solidFill>
                <a:latin typeface="Times New Roman" pitchFamily="18" charset="0"/>
              </a:rPr>
              <a:t>λ</a:t>
            </a:r>
            <a:r>
              <a:rPr lang="pt-PT" altLang="pt-PT" sz="2400" baseline="-25000">
                <a:solidFill>
                  <a:srgbClr val="0000FF"/>
                </a:solidFill>
                <a:latin typeface="Times New Roman" pitchFamily="18" charset="0"/>
              </a:rPr>
              <a:t>7</a:t>
            </a:r>
            <a:r>
              <a:rPr lang="pt-PT" altLang="pt-PT" sz="2400">
                <a:latin typeface="Times New Roman" pitchFamily="18" charset="0"/>
              </a:rPr>
              <a:t> </a:t>
            </a:r>
            <a:r>
              <a:rPr lang="pt-PT" altLang="pt-PT" sz="1800">
                <a:latin typeface="Times New Roman" pitchFamily="18" charset="0"/>
              </a:rPr>
              <a:t>complex</a:t>
            </a:r>
            <a:r>
              <a:rPr lang="pt-PT" altLang="pt-PT" sz="2400">
                <a:latin typeface="Times New Roman" pitchFamily="18" charset="0"/>
              </a:rPr>
              <a:t> -</a:t>
            </a:r>
            <a:r>
              <a:rPr lang="pt-PT" altLang="pt-PT" sz="1800"/>
              <a:t> seemingly </a:t>
            </a:r>
            <a:r>
              <a:rPr lang="pt-PT" altLang="pt-PT" sz="1800">
                <a:solidFill>
                  <a:srgbClr val="FF0000"/>
                </a:solidFill>
              </a:rPr>
              <a:t>14</a:t>
            </a:r>
            <a:r>
              <a:rPr lang="pt-PT" altLang="pt-PT" sz="1800"/>
              <a:t> independent real parameters,</a:t>
            </a:r>
            <a:r>
              <a:rPr lang="pt-PT" altLang="pt-PT" sz="1800">
                <a:solidFill>
                  <a:srgbClr val="00B050"/>
                </a:solidFill>
              </a:rPr>
              <a:t> 		in fact only 11.</a:t>
            </a:r>
            <a:endParaRPr lang="pt-PT" altLang="pt-PT" sz="1800"/>
          </a:p>
        </p:txBody>
      </p:sp>
      <p:sp>
        <p:nvSpPr>
          <p:cNvPr id="5125" name="CaixaDeTexto 8"/>
          <p:cNvSpPr txBox="1">
            <a:spLocks noChangeArrowheads="1"/>
          </p:cNvSpPr>
          <p:nvPr/>
        </p:nvSpPr>
        <p:spPr bwMode="auto">
          <a:xfrm>
            <a:off x="720725" y="1011238"/>
            <a:ext cx="7488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Most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general SU(2) × U(1)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potential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:</a:t>
            </a:r>
          </a:p>
        </p:txBody>
      </p:sp>
      <p:sp>
        <p:nvSpPr>
          <p:cNvPr id="5126" name="CaixaDeTexto 7"/>
          <p:cNvSpPr txBox="1">
            <a:spLocks noChangeArrowheads="1"/>
          </p:cNvSpPr>
          <p:nvPr/>
        </p:nvSpPr>
        <p:spPr bwMode="auto">
          <a:xfrm>
            <a:off x="1403350" y="2093913"/>
            <a:ext cx="2159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>
              <a:solidFill>
                <a:srgbClr val="0066FF"/>
              </a:solidFill>
              <a:latin typeface="Times New Roman" pitchFamily="18" charset="0"/>
            </a:endParaRPr>
          </a:p>
        </p:txBody>
      </p:sp>
      <p:sp>
        <p:nvSpPr>
          <p:cNvPr id="5127" name="Rectângulo 9"/>
          <p:cNvSpPr>
            <a:spLocks noChangeArrowheads="1"/>
          </p:cNvSpPr>
          <p:nvPr/>
        </p:nvSpPr>
        <p:spPr bwMode="auto">
          <a:xfrm>
            <a:off x="-216471" y="5109418"/>
            <a:ext cx="93249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000">
                <a:latin typeface="Times New Roman" pitchFamily="18" charset="0"/>
              </a:rPr>
              <a:t>Most frequently studied model: </a:t>
            </a:r>
            <a:r>
              <a:rPr lang="pt-PT" altLang="pt-PT" sz="2000">
                <a:solidFill>
                  <a:srgbClr val="0066FF"/>
                </a:solidFill>
                <a:latin typeface="Times New Roman" pitchFamily="18" charset="0"/>
              </a:rPr>
              <a:t>softly broken theory with a Z</a:t>
            </a:r>
            <a:r>
              <a:rPr lang="pt-PT" altLang="pt-PT" sz="2000" baseline="-25000">
                <a:solidFill>
                  <a:srgbClr val="0066FF"/>
                </a:solidFill>
                <a:latin typeface="Times New Roman" pitchFamily="18" charset="0"/>
              </a:rPr>
              <a:t>2</a:t>
            </a:r>
            <a:r>
              <a:rPr lang="pt-PT" altLang="pt-PT" sz="2000">
                <a:solidFill>
                  <a:srgbClr val="0066FF"/>
                </a:solidFill>
                <a:latin typeface="Times New Roman" pitchFamily="18" charset="0"/>
              </a:rPr>
              <a:t> symmetry,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2000">
              <a:solidFill>
                <a:srgbClr val="0066FF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l-GR" altLang="pt-PT" sz="2000">
                <a:solidFill>
                  <a:srgbClr val="FF0000"/>
                </a:solidFill>
                <a:latin typeface="Times New Roman" pitchFamily="18" charset="0"/>
              </a:rPr>
              <a:t>Φ</a:t>
            </a:r>
            <a:r>
              <a:rPr lang="pt-PT" altLang="pt-PT" sz="2000" baseline="-25000">
                <a:solidFill>
                  <a:srgbClr val="FF0000"/>
                </a:solidFill>
                <a:latin typeface="Times New Roman" pitchFamily="18" charset="0"/>
              </a:rPr>
              <a:t>1</a:t>
            </a:r>
            <a:r>
              <a:rPr lang="pt-PT" altLang="pt-PT" sz="2000">
                <a:solidFill>
                  <a:srgbClr val="FF0000"/>
                </a:solidFill>
                <a:latin typeface="Times New Roman" pitchFamily="18" charset="0"/>
              </a:rPr>
              <a:t> → - </a:t>
            </a:r>
            <a:r>
              <a:rPr lang="el-GR" altLang="pt-PT" sz="2000">
                <a:solidFill>
                  <a:srgbClr val="FF0000"/>
                </a:solidFill>
                <a:latin typeface="Times New Roman" pitchFamily="18" charset="0"/>
              </a:rPr>
              <a:t>Φ</a:t>
            </a:r>
            <a:r>
              <a:rPr lang="pt-PT" altLang="pt-PT" sz="2000" baseline="-25000">
                <a:solidFill>
                  <a:srgbClr val="FF0000"/>
                </a:solidFill>
                <a:latin typeface="Times New Roman" pitchFamily="18" charset="0"/>
              </a:rPr>
              <a:t>1</a:t>
            </a:r>
            <a:r>
              <a:rPr lang="pt-PT" altLang="pt-PT" sz="2000">
                <a:solidFill>
                  <a:srgbClr val="FF0000"/>
                </a:solidFill>
                <a:latin typeface="Times New Roman" pitchFamily="18" charset="0"/>
              </a:rPr>
              <a:t> and </a:t>
            </a:r>
            <a:r>
              <a:rPr lang="el-GR" altLang="pt-PT" sz="2000">
                <a:solidFill>
                  <a:srgbClr val="FF0000"/>
                </a:solidFill>
                <a:latin typeface="Times New Roman" pitchFamily="18" charset="0"/>
              </a:rPr>
              <a:t>Φ</a:t>
            </a:r>
            <a:r>
              <a:rPr lang="pt-PT" altLang="pt-PT" sz="2000" baseline="-2500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pt-PT" altLang="pt-PT" sz="2000">
                <a:solidFill>
                  <a:srgbClr val="FF0000"/>
                </a:solidFill>
                <a:latin typeface="Times New Roman" pitchFamily="18" charset="0"/>
              </a:rPr>
              <a:t> →  </a:t>
            </a:r>
            <a:r>
              <a:rPr lang="el-GR" altLang="pt-PT" sz="2000">
                <a:solidFill>
                  <a:srgbClr val="FF0000"/>
                </a:solidFill>
                <a:latin typeface="Times New Roman" pitchFamily="18" charset="0"/>
              </a:rPr>
              <a:t>Φ</a:t>
            </a:r>
            <a:r>
              <a:rPr lang="pt-PT" altLang="pt-PT" sz="2000" baseline="-2500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pt-PT" altLang="pt-PT" sz="2000">
                <a:solidFill>
                  <a:srgbClr val="000099"/>
                </a:solidFill>
                <a:latin typeface="Times New Roman" pitchFamily="18" charset="0"/>
              </a:rPr>
              <a:t>, meaning </a:t>
            </a:r>
            <a:r>
              <a:rPr lang="el-GR" altLang="pt-PT" sz="2000">
                <a:solidFill>
                  <a:srgbClr val="000099"/>
                </a:solidFill>
                <a:latin typeface="Times New Roman" pitchFamily="18" charset="0"/>
              </a:rPr>
              <a:t>λ</a:t>
            </a:r>
            <a:r>
              <a:rPr lang="pt-PT" altLang="pt-PT" sz="2000" baseline="-25000">
                <a:solidFill>
                  <a:srgbClr val="000099"/>
                </a:solidFill>
                <a:latin typeface="Times New Roman" pitchFamily="18" charset="0"/>
              </a:rPr>
              <a:t>6</a:t>
            </a:r>
            <a:r>
              <a:rPr lang="pt-PT" altLang="pt-PT" sz="200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el-GR" altLang="pt-PT" sz="2000">
                <a:solidFill>
                  <a:srgbClr val="000099"/>
                </a:solidFill>
                <a:latin typeface="Times New Roman" pitchFamily="18" charset="0"/>
              </a:rPr>
              <a:t>λ</a:t>
            </a:r>
            <a:r>
              <a:rPr lang="pt-PT" altLang="pt-PT" sz="2000" baseline="-25000">
                <a:solidFill>
                  <a:srgbClr val="000099"/>
                </a:solidFill>
                <a:latin typeface="Times New Roman" pitchFamily="18" charset="0"/>
              </a:rPr>
              <a:t>7 </a:t>
            </a:r>
            <a:r>
              <a:rPr lang="pt-PT" altLang="pt-PT" sz="2000">
                <a:solidFill>
                  <a:srgbClr val="000099"/>
                </a:solidFill>
                <a:latin typeface="Times New Roman" pitchFamily="18" charset="0"/>
              </a:rPr>
              <a:t>= 0.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200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000">
                <a:solidFill>
                  <a:srgbClr val="FF0000"/>
                </a:solidFill>
                <a:latin typeface="Times New Roman" pitchFamily="18" charset="0"/>
              </a:rPr>
              <a:t> It avoids potentially large flavour-changing neutral currents (FCNC)</a:t>
            </a:r>
          </a:p>
        </p:txBody>
      </p:sp>
      <p:pic>
        <p:nvPicPr>
          <p:cNvPr id="5128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1593850"/>
            <a:ext cx="8999537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7EC0FF-FB45-A62E-7E2E-65DAC454C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aixaDeTexto 3">
            <a:extLst>
              <a:ext uri="{FF2B5EF4-FFF2-40B4-BE49-F238E27FC236}">
                <a16:creationId xmlns:a16="http://schemas.microsoft.com/office/drawing/2014/main" id="{77DCD047-6A68-2DA0-018C-AE4B64ED18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171400"/>
            <a:ext cx="9144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400" dirty="0">
                <a:solidFill>
                  <a:srgbClr val="FF0000"/>
                </a:solidFill>
              </a:rPr>
              <a:t>The U(1) </a:t>
            </a:r>
            <a:r>
              <a:rPr lang="pt-PT" altLang="pt-PT" sz="2400" dirty="0" err="1">
                <a:solidFill>
                  <a:srgbClr val="FF0000"/>
                </a:solidFill>
              </a:rPr>
              <a:t>and</a:t>
            </a:r>
            <a:r>
              <a:rPr lang="pt-PT" altLang="pt-PT" sz="2400" dirty="0">
                <a:solidFill>
                  <a:srgbClr val="FF0000"/>
                </a:solidFill>
              </a:rPr>
              <a:t> Z</a:t>
            </a:r>
            <a:r>
              <a:rPr lang="pt-PT" altLang="pt-PT" sz="2400" baseline="-25000" dirty="0">
                <a:solidFill>
                  <a:srgbClr val="FF0000"/>
                </a:solidFill>
              </a:rPr>
              <a:t>3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symmetries</a:t>
            </a:r>
            <a:endParaRPr lang="pt-PT" altLang="pt-PT" sz="1200" dirty="0"/>
          </a:p>
        </p:txBody>
      </p:sp>
      <p:sp>
        <p:nvSpPr>
          <p:cNvPr id="5123" name="CaixaDeTexto 6">
            <a:extLst>
              <a:ext uri="{FF2B5EF4-FFF2-40B4-BE49-F238E27FC236}">
                <a16:creationId xmlns:a16="http://schemas.microsoft.com/office/drawing/2014/main" id="{D53B5F16-2F4F-ADB2-D53D-E726E0CE8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7313" y="2928938"/>
            <a:ext cx="714375" cy="3698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b="0"/>
          </a:p>
        </p:txBody>
      </p:sp>
      <p:sp>
        <p:nvSpPr>
          <p:cNvPr id="5125" name="CaixaDeTexto 8">
            <a:extLst>
              <a:ext uri="{FF2B5EF4-FFF2-40B4-BE49-F238E27FC236}">
                <a16:creationId xmlns:a16="http://schemas.microsoft.com/office/drawing/2014/main" id="{AE695247-A26F-AE76-3319-F60FD25FD5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764704"/>
            <a:ext cx="8928992" cy="59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The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Peccei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-Quinn U(1)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symmetry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imposes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invariance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under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rephasing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one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doublets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with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arbitrary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phase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l-GR" altLang="pt-PT" sz="2000" i="1" dirty="0">
                <a:solidFill>
                  <a:srgbClr val="000099"/>
                </a:solidFill>
                <a:latin typeface="Times New Roman" pitchFamily="18" charset="0"/>
              </a:rPr>
              <a:t>θ</a:t>
            </a:r>
            <a:r>
              <a:rPr lang="pt-PT" altLang="pt-PT" sz="2000" i="1" dirty="0">
                <a:solidFill>
                  <a:srgbClr val="000099"/>
                </a:solidFill>
                <a:latin typeface="Times New Roman" pitchFamily="18" charset="0"/>
              </a:rPr>
              <a:t>. 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The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potential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becomes</a:t>
            </a:r>
            <a:r>
              <a:rPr lang="pt-PT" altLang="pt-PT" sz="2000" i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instead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one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considers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i="1" dirty="0">
                <a:solidFill>
                  <a:srgbClr val="00B050"/>
                </a:solidFill>
                <a:latin typeface="Times New Roman" pitchFamily="18" charset="0"/>
              </a:rPr>
              <a:t>Z</a:t>
            </a:r>
            <a:r>
              <a:rPr lang="pt-PT" altLang="pt-PT" sz="2000" i="1" baseline="-25000" dirty="0">
                <a:solidFill>
                  <a:srgbClr val="00B050"/>
                </a:solidFill>
                <a:latin typeface="Times New Roman" pitchFamily="18" charset="0"/>
              </a:rPr>
              <a:t>3</a:t>
            </a:r>
            <a:r>
              <a:rPr lang="pt-PT" altLang="pt-PT" sz="2000" i="1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00B050"/>
                </a:solidFill>
                <a:latin typeface="Times New Roman" pitchFamily="18" charset="0"/>
              </a:rPr>
              <a:t>symmetry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potential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one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obtains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exactly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U(1)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potential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example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00B0F0"/>
                </a:solidFill>
                <a:latin typeface="Times New Roman" pitchFamily="18" charset="0"/>
              </a:rPr>
              <a:t>accidental</a:t>
            </a:r>
            <a:r>
              <a:rPr lang="pt-PT" altLang="pt-PT" sz="2000" i="1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00B0F0"/>
                </a:solidFill>
                <a:latin typeface="Times New Roman" pitchFamily="18" charset="0"/>
              </a:rPr>
              <a:t>symmetry</a:t>
            </a:r>
            <a:r>
              <a:rPr lang="pt-PT" altLang="pt-PT" sz="2000" i="1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–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since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potential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only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has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latin typeface="Times New Roman" pitchFamily="18" charset="0"/>
              </a:rPr>
              <a:t>quadratic+quartic</a:t>
            </a:r>
            <a:r>
              <a:rPr lang="pt-PT" altLang="pt-PT" sz="2000" dirty="0">
                <a:latin typeface="Times New Roman" pitchFamily="18" charset="0"/>
              </a:rPr>
              <a:t> </a:t>
            </a:r>
            <a:r>
              <a:rPr lang="pt-PT" altLang="pt-PT" sz="2000" dirty="0" err="1">
                <a:latin typeface="Times New Roman" pitchFamily="18" charset="0"/>
              </a:rPr>
              <a:t>terms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imposing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i="1" dirty="0" err="1">
                <a:solidFill>
                  <a:srgbClr val="00B050"/>
                </a:solidFill>
                <a:latin typeface="Times New Roman" pitchFamily="18" charset="0"/>
              </a:rPr>
              <a:t>discrete</a:t>
            </a:r>
            <a:r>
              <a:rPr lang="pt-PT" altLang="pt-PT" sz="2000" i="1" dirty="0">
                <a:solidFill>
                  <a:srgbClr val="00B050"/>
                </a:solidFill>
                <a:latin typeface="Times New Roman" pitchFamily="18" charset="0"/>
              </a:rPr>
              <a:t> Z</a:t>
            </a:r>
            <a:r>
              <a:rPr lang="pt-PT" altLang="pt-PT" sz="2000" i="1" baseline="-25000" dirty="0">
                <a:solidFill>
                  <a:srgbClr val="00B050"/>
                </a:solidFill>
                <a:latin typeface="Times New Roman" pitchFamily="18" charset="0"/>
              </a:rPr>
              <a:t>3</a:t>
            </a:r>
            <a:r>
              <a:rPr lang="pt-PT" altLang="pt-PT" sz="2000" i="1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00B050"/>
                </a:solidFill>
                <a:latin typeface="Times New Roman" pitchFamily="18" charset="0"/>
              </a:rPr>
              <a:t>symmetry</a:t>
            </a:r>
            <a:r>
              <a:rPr lang="pt-PT" altLang="pt-PT" sz="2000" i="1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yields a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continuous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U(1)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symmetry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also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holds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for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gauge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interactions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but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>
                <a:latin typeface="Times New Roman" pitchFamily="18" charset="0"/>
              </a:rPr>
              <a:t>NOT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for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Yukawa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sector…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C4E12D9-DFF2-93F5-7E3A-71C1A93B5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1520840"/>
            <a:ext cx="3974400" cy="46800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4516AF0D-539D-1DF6-6BE5-2B21923808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483172"/>
            <a:ext cx="9144000" cy="585788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10BC1025-F9B4-8E70-C4D8-8CD80089C2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0871" y="6597352"/>
            <a:ext cx="4891308" cy="1800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6353F808-DCF2-2F77-1A1B-50906617A7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0208" y="3717080"/>
            <a:ext cx="466400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376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F63A884C-4542-5CA3-A188-33B4FF1059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243408"/>
            <a:ext cx="9144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400" dirty="0">
                <a:solidFill>
                  <a:srgbClr val="FF0000"/>
                </a:solidFill>
              </a:rPr>
              <a:t>U(1) </a:t>
            </a:r>
            <a:r>
              <a:rPr lang="pt-PT" altLang="pt-PT" sz="2400" dirty="0" err="1">
                <a:solidFill>
                  <a:srgbClr val="FF0000"/>
                </a:solidFill>
              </a:rPr>
              <a:t>and</a:t>
            </a:r>
            <a:r>
              <a:rPr lang="pt-PT" altLang="pt-PT" sz="2400" dirty="0">
                <a:solidFill>
                  <a:srgbClr val="FF0000"/>
                </a:solidFill>
              </a:rPr>
              <a:t> Z</a:t>
            </a:r>
            <a:r>
              <a:rPr lang="pt-PT" altLang="pt-PT" sz="2400" baseline="-25000" dirty="0">
                <a:solidFill>
                  <a:srgbClr val="FF0000"/>
                </a:solidFill>
              </a:rPr>
              <a:t>3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Yukawa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sectors</a:t>
            </a:r>
            <a:endParaRPr lang="pt-PT" altLang="pt-PT" sz="1200" dirty="0"/>
          </a:p>
        </p:txBody>
      </p:sp>
      <p:sp>
        <p:nvSpPr>
          <p:cNvPr id="5" name="CaixaDeTexto 8">
            <a:extLst>
              <a:ext uri="{FF2B5EF4-FFF2-40B4-BE49-F238E27FC236}">
                <a16:creationId xmlns:a16="http://schemas.microsoft.com/office/drawing/2014/main" id="{B7ECA1B8-F108-75B9-ED33-E30EB6FFB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548680"/>
            <a:ext cx="8928992" cy="624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U(1)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Z</a:t>
            </a:r>
            <a:r>
              <a:rPr lang="pt-PT" altLang="pt-PT" sz="2000" baseline="-25000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symmetries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can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extended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Yukawa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sector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yield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very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different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Yukawa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matrix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textures. The 2HDM quark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Yukawa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lagrangian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is</a:t>
            </a: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with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complex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3×3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matrices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l-GR" altLang="pt-PT" sz="2000" dirty="0">
                <a:solidFill>
                  <a:srgbClr val="000099"/>
                </a:solidFill>
                <a:latin typeface="Times New Roman" pitchFamily="18" charset="0"/>
              </a:rPr>
              <a:t>Γ</a:t>
            </a:r>
            <a:r>
              <a:rPr lang="pt-PT" altLang="pt-PT" sz="2000" baseline="-25000" dirty="0">
                <a:solidFill>
                  <a:srgbClr val="000099"/>
                </a:solidFill>
                <a:latin typeface="Times New Roman" pitchFamily="18" charset="0"/>
              </a:rPr>
              <a:t>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l-GR" altLang="pt-PT" sz="2000" dirty="0">
                <a:solidFill>
                  <a:srgbClr val="000099"/>
                </a:solidFill>
                <a:latin typeface="Times New Roman" pitchFamily="18" charset="0"/>
              </a:rPr>
              <a:t>Δ</a:t>
            </a:r>
            <a:r>
              <a:rPr lang="pt-PT" altLang="pt-PT" sz="2000" baseline="-25000" dirty="0">
                <a:solidFill>
                  <a:srgbClr val="000099"/>
                </a:solidFill>
                <a:latin typeface="Times New Roman" pitchFamily="18" charset="0"/>
              </a:rPr>
              <a:t>a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The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left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right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handed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quark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fields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transform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under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symmetry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so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that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Yukawa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matrices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transform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where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>
                <a:solidFill>
                  <a:srgbClr val="000099"/>
                </a:solidFill>
                <a:latin typeface="Times New Roman" pitchFamily="18" charset="0"/>
              </a:rPr>
              <a:t>θ</a:t>
            </a:r>
            <a:r>
              <a:rPr lang="pt-PT" altLang="pt-PT" sz="2000" i="1" baseline="-25000" dirty="0">
                <a:solidFill>
                  <a:srgbClr val="000099"/>
                </a:solidFill>
                <a:latin typeface="Times New Roman" pitchFamily="18" charset="0"/>
              </a:rPr>
              <a:t>1</a:t>
            </a:r>
            <a:r>
              <a:rPr lang="pt-PT" altLang="pt-PT" sz="2000" i="1" dirty="0">
                <a:solidFill>
                  <a:srgbClr val="000099"/>
                </a:solidFill>
                <a:latin typeface="Times New Roman" pitchFamily="18" charset="0"/>
              </a:rPr>
              <a:t> = 0, </a:t>
            </a:r>
            <a:r>
              <a:rPr lang="el-GR" altLang="pt-PT" sz="2000" i="1" dirty="0">
                <a:solidFill>
                  <a:srgbClr val="000099"/>
                </a:solidFill>
                <a:latin typeface="Times New Roman" pitchFamily="18" charset="0"/>
              </a:rPr>
              <a:t>θ</a:t>
            </a:r>
            <a:r>
              <a:rPr lang="pt-PT" altLang="pt-PT" sz="2000" i="1" baseline="-25000" dirty="0">
                <a:solidFill>
                  <a:srgbClr val="000099"/>
                </a:solidFill>
                <a:latin typeface="Times New Roman" pitchFamily="18" charset="0"/>
              </a:rPr>
              <a:t>2</a:t>
            </a:r>
            <a:r>
              <a:rPr lang="pt-PT" altLang="pt-PT" sz="2000" i="1" dirty="0">
                <a:solidFill>
                  <a:srgbClr val="000099"/>
                </a:solidFill>
                <a:latin typeface="Times New Roman" pitchFamily="18" charset="0"/>
              </a:rPr>
              <a:t> = </a:t>
            </a:r>
            <a:r>
              <a:rPr lang="el-GR" altLang="pt-PT" sz="2000" i="1" dirty="0">
                <a:solidFill>
                  <a:srgbClr val="000099"/>
                </a:solidFill>
                <a:latin typeface="Times New Roman" pitchFamily="18" charset="0"/>
              </a:rPr>
              <a:t>θ</a:t>
            </a:r>
            <a:r>
              <a:rPr lang="pt-PT" altLang="pt-PT" sz="2000" i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are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phases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affecting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doublets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The complete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list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possible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Yukawa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textures for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abelian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symmetries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was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obtained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in </a:t>
            </a:r>
            <a:r>
              <a:rPr lang="pt-PT" altLang="pt-PT" sz="2000" dirty="0">
                <a:latin typeface="Times New Roman" pitchFamily="18" charset="0"/>
              </a:rPr>
              <a:t>[1] </a:t>
            </a:r>
            <a:r>
              <a:rPr lang="en-GB" altLang="pt-PT" sz="2000" i="1" dirty="0">
                <a:latin typeface="Times New Roman" pitchFamily="18" charset="0"/>
              </a:rPr>
              <a:t>Phys. Rev. D 83 (2011) 065026, arXiv:1012.2874</a:t>
            </a:r>
            <a:r>
              <a:rPr lang="en-GB" altLang="pt-PT" sz="2000" dirty="0">
                <a:solidFill>
                  <a:srgbClr val="000099"/>
                </a:solidFill>
                <a:latin typeface="Times New Roman" pitchFamily="18" charset="0"/>
              </a:rPr>
              <a:t>.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 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CDF88C25-6733-3DEC-34B4-28411CE220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368" y="1304808"/>
            <a:ext cx="6930000" cy="3960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C573A3EF-E0EC-A525-79EA-71A345149E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5583" y="2554031"/>
            <a:ext cx="3903428" cy="1188000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4CD8F84E-9623-0D3E-6611-072F59AE66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4229" y="4329192"/>
            <a:ext cx="2926136" cy="828000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FE278111-BF74-4011-743A-B39EE108E4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3768" y="5598808"/>
            <a:ext cx="3668677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642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00A608-4352-4140-7C1E-89839C8D5A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F73C1638-7A5E-C1F0-748E-B78D0FBA13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171400"/>
            <a:ext cx="9144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400" dirty="0">
                <a:solidFill>
                  <a:srgbClr val="FF0000"/>
                </a:solidFill>
              </a:rPr>
              <a:t>U(1) </a:t>
            </a:r>
            <a:r>
              <a:rPr lang="pt-PT" altLang="pt-PT" sz="2400" dirty="0" err="1">
                <a:solidFill>
                  <a:srgbClr val="FF0000"/>
                </a:solidFill>
              </a:rPr>
              <a:t>Yukawa</a:t>
            </a:r>
            <a:r>
              <a:rPr lang="pt-PT" altLang="pt-PT" sz="2400" dirty="0">
                <a:solidFill>
                  <a:srgbClr val="FF0000"/>
                </a:solidFill>
              </a:rPr>
              <a:t> textures</a:t>
            </a:r>
            <a:endParaRPr lang="pt-PT" altLang="pt-PT" sz="1200" dirty="0"/>
          </a:p>
        </p:txBody>
      </p:sp>
      <p:sp>
        <p:nvSpPr>
          <p:cNvPr id="5" name="CaixaDeTexto 8">
            <a:extLst>
              <a:ext uri="{FF2B5EF4-FFF2-40B4-BE49-F238E27FC236}">
                <a16:creationId xmlns:a16="http://schemas.microsoft.com/office/drawing/2014/main" id="{3D2F6975-6EA9-905B-4780-315E4DE597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764704"/>
            <a:ext cx="8928992" cy="9633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U(1) textures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will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those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that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can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obtained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for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arbitrary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value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phase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l-GR" altLang="pt-PT" sz="2000" i="1" dirty="0">
                <a:solidFill>
                  <a:srgbClr val="000099"/>
                </a:solidFill>
                <a:latin typeface="Times New Roman" pitchFamily="18" charset="0"/>
              </a:rPr>
              <a:t>θ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There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are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many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possible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examples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for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instance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457200" indent="-4572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                                                                     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Model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Type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-I: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other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flavour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                                                 					     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preserving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models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(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Type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II, 						     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Flipped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Lepton-specific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)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easily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					     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obtained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well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</a:t>
            </a:r>
          </a:p>
          <a:p>
            <a:pPr marL="457200" indent="-457200" eaLnBrk="1" hangingPunct="1">
              <a:spcBef>
                <a:spcPct val="0"/>
              </a:spcBef>
              <a:buFont typeface="+mj-lt"/>
              <a:buAutoNum type="arabicPeriod"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457200" indent="-457200" eaLnBrk="1" hangingPunct="1">
              <a:spcBef>
                <a:spcPct val="0"/>
              </a:spcBef>
              <a:buFont typeface="+mj-lt"/>
              <a:buAutoNum type="arabicPeriod"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457200" indent="-457200" eaLnBrk="1" hangingPunct="1">
              <a:spcBef>
                <a:spcPct val="0"/>
              </a:spcBef>
              <a:buFont typeface="+mj-lt"/>
              <a:buAutoNum type="arabicPeriod"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457200" indent="-457200" eaLnBrk="1" hangingPunct="1">
              <a:spcBef>
                <a:spcPct val="0"/>
              </a:spcBef>
              <a:buFont typeface="+mj-lt"/>
              <a:buAutoNum type="arabicPeriod"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457200" indent="-4572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                                                                     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Unlike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previous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case,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case 				                    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has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FCNCs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</a:t>
            </a:r>
          </a:p>
          <a:p>
            <a:pPr marL="457200" indent="-457200" eaLnBrk="1" hangingPunct="1">
              <a:spcBef>
                <a:spcPct val="0"/>
              </a:spcBef>
              <a:buFont typeface="+mj-lt"/>
              <a:buAutoNum type="arabicPeriod"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457200" indent="-457200" eaLnBrk="1" hangingPunct="1">
              <a:spcBef>
                <a:spcPct val="0"/>
              </a:spcBef>
              <a:buFont typeface="+mj-lt"/>
              <a:buAutoNum type="arabicPeriod"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457200" indent="-457200" eaLnBrk="1" hangingPunct="1">
              <a:spcBef>
                <a:spcPct val="0"/>
              </a:spcBef>
              <a:buFont typeface="+mj-lt"/>
              <a:buAutoNum type="arabicPeriod"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457200" indent="-4572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…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many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other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possibilities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E3B44F6-DA07-513F-9209-0F06F69642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756307"/>
            <a:ext cx="4028571" cy="180000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3D3258AA-AD8C-D74A-6F86-CEF7FB7F36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170" y="4076661"/>
            <a:ext cx="4142572" cy="18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172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C27503-8CDF-53D8-C82E-3F3C65E964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579406CE-808B-1C2C-1DBB-D87F23C1BA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171400"/>
            <a:ext cx="9144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400" dirty="0">
                <a:solidFill>
                  <a:srgbClr val="FF0000"/>
                </a:solidFill>
              </a:rPr>
              <a:t>Z</a:t>
            </a:r>
            <a:r>
              <a:rPr lang="pt-PT" altLang="pt-PT" sz="2400" baseline="-25000" dirty="0">
                <a:solidFill>
                  <a:srgbClr val="FF0000"/>
                </a:solidFill>
              </a:rPr>
              <a:t>3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Yukawa</a:t>
            </a:r>
            <a:r>
              <a:rPr lang="pt-PT" altLang="pt-PT" sz="2400" dirty="0">
                <a:solidFill>
                  <a:srgbClr val="FF0000"/>
                </a:solidFill>
              </a:rPr>
              <a:t> textures</a:t>
            </a:r>
            <a:endParaRPr lang="pt-PT" altLang="pt-PT" sz="1200" dirty="0"/>
          </a:p>
        </p:txBody>
      </p:sp>
      <p:sp>
        <p:nvSpPr>
          <p:cNvPr id="5" name="CaixaDeTexto 8">
            <a:extLst>
              <a:ext uri="{FF2B5EF4-FFF2-40B4-BE49-F238E27FC236}">
                <a16:creationId xmlns:a16="http://schemas.microsoft.com/office/drawing/2014/main" id="{41A3558F-E2D6-96BA-6337-41ED6BE8E5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764704"/>
            <a:ext cx="8928992" cy="9941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Z</a:t>
            </a:r>
            <a:r>
              <a:rPr lang="pt-PT" altLang="pt-PT" sz="2000" baseline="-25000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textures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will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those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that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can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only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obtained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if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l-GR" altLang="pt-PT" sz="2000" i="1" dirty="0">
                <a:solidFill>
                  <a:srgbClr val="FF0000"/>
                </a:solidFill>
                <a:latin typeface="Times New Roman" pitchFamily="18" charset="0"/>
              </a:rPr>
              <a:t>θ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= 2</a:t>
            </a:r>
            <a:r>
              <a:rPr lang="el-GR" altLang="pt-PT" sz="2000" i="1" dirty="0">
                <a:solidFill>
                  <a:srgbClr val="FF0000"/>
                </a:solidFill>
                <a:latin typeface="Times New Roman" pitchFamily="18" charset="0"/>
              </a:rPr>
              <a:t>π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/3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There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are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many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possible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examples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for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instance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457200" indent="-4572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                                                                     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Specific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pattern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non-zero 						     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entries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l-GR" altLang="pt-PT" sz="2000" dirty="0">
                <a:solidFill>
                  <a:srgbClr val="000099"/>
                </a:solidFill>
                <a:latin typeface="Times New Roman" pitchFamily="18" charset="0"/>
              </a:rPr>
              <a:t>Γ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(</a:t>
            </a:r>
            <a:r>
              <a:rPr lang="el-GR" altLang="pt-PT" sz="2000" dirty="0">
                <a:solidFill>
                  <a:srgbClr val="000099"/>
                </a:solidFill>
                <a:latin typeface="Times New Roman" pitchFamily="18" charset="0"/>
              </a:rPr>
              <a:t>Δ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)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matrices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alone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					     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enough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force </a:t>
            </a:r>
            <a:r>
              <a:rPr lang="el-GR" altLang="pt-PT" sz="2000" i="1" dirty="0">
                <a:latin typeface="Times New Roman" pitchFamily="18" charset="0"/>
              </a:rPr>
              <a:t>θ</a:t>
            </a:r>
            <a:r>
              <a:rPr lang="pt-PT" altLang="pt-PT" sz="2000" i="1" dirty="0">
                <a:latin typeface="Times New Roman" pitchFamily="18" charset="0"/>
              </a:rPr>
              <a:t> = 2</a:t>
            </a:r>
            <a:r>
              <a:rPr lang="el-GR" altLang="pt-PT" sz="2000" i="1" dirty="0">
                <a:latin typeface="Times New Roman" pitchFamily="18" charset="0"/>
              </a:rPr>
              <a:t>π</a:t>
            </a:r>
            <a:r>
              <a:rPr lang="pt-PT" altLang="pt-PT" sz="2000" i="1" dirty="0">
                <a:latin typeface="Times New Roman" pitchFamily="18" charset="0"/>
              </a:rPr>
              <a:t>/3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</a:t>
            </a:r>
          </a:p>
          <a:p>
            <a:pPr marL="457200" indent="-457200" eaLnBrk="1" hangingPunct="1">
              <a:spcBef>
                <a:spcPct val="0"/>
              </a:spcBef>
              <a:buFont typeface="+mj-lt"/>
              <a:buAutoNum type="arabicPeriod"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457200" indent="-457200" eaLnBrk="1" hangingPunct="1">
              <a:spcBef>
                <a:spcPct val="0"/>
              </a:spcBef>
              <a:buFont typeface="+mj-lt"/>
              <a:buAutoNum type="arabicPeriod"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457200" indent="-457200" eaLnBrk="1" hangingPunct="1">
              <a:spcBef>
                <a:spcPct val="0"/>
              </a:spcBef>
              <a:buFont typeface="+mj-lt"/>
              <a:buAutoNum type="arabicPeriod"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457200" indent="-457200" eaLnBrk="1" hangingPunct="1">
              <a:spcBef>
                <a:spcPct val="0"/>
              </a:spcBef>
              <a:buFont typeface="+mj-lt"/>
              <a:buAutoNum type="arabicPeriod"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457200" indent="-4572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                                                                     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Combined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conditions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for          					      non-zero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entries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l-GR" altLang="pt-PT" sz="2000" dirty="0">
                <a:solidFill>
                  <a:srgbClr val="000099"/>
                </a:solidFill>
                <a:latin typeface="Times New Roman" pitchFamily="18" charset="0"/>
              </a:rPr>
              <a:t>Γ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l-GR" altLang="pt-PT" sz="2000" dirty="0">
                <a:solidFill>
                  <a:srgbClr val="000099"/>
                </a:solidFill>
                <a:latin typeface="Times New Roman" pitchFamily="18" charset="0"/>
              </a:rPr>
              <a:t>Δ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						     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matrices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necessary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obtain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         					      </a:t>
            </a:r>
            <a:r>
              <a:rPr lang="el-GR" altLang="pt-PT" sz="2000" i="1" dirty="0">
                <a:latin typeface="Times New Roman" pitchFamily="18" charset="0"/>
              </a:rPr>
              <a:t>θ</a:t>
            </a:r>
            <a:r>
              <a:rPr lang="pt-PT" altLang="pt-PT" sz="2000" i="1" dirty="0">
                <a:latin typeface="Times New Roman" pitchFamily="18" charset="0"/>
              </a:rPr>
              <a:t> = 2</a:t>
            </a:r>
            <a:r>
              <a:rPr lang="el-GR" altLang="pt-PT" sz="2000" i="1" dirty="0">
                <a:latin typeface="Times New Roman" pitchFamily="18" charset="0"/>
              </a:rPr>
              <a:t>π</a:t>
            </a:r>
            <a:r>
              <a:rPr lang="pt-PT" altLang="pt-PT" sz="2000" i="1" dirty="0">
                <a:latin typeface="Times New Roman" pitchFamily="18" charset="0"/>
              </a:rPr>
              <a:t>/3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</a:t>
            </a:r>
          </a:p>
          <a:p>
            <a:pPr marL="457200" indent="-457200" eaLnBrk="1" hangingPunct="1">
              <a:spcBef>
                <a:spcPct val="0"/>
              </a:spcBef>
              <a:buFont typeface="+mj-lt"/>
              <a:buAutoNum type="arabicPeriod"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457200" indent="-457200" eaLnBrk="1" hangingPunct="1">
              <a:spcBef>
                <a:spcPct val="0"/>
              </a:spcBef>
              <a:buFont typeface="+mj-lt"/>
              <a:buAutoNum type="arabicPeriod"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457200" indent="-4572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Other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possibilities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listed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in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section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III.C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n-GB" altLang="pt-PT" sz="2000" dirty="0">
                <a:solidFill>
                  <a:srgbClr val="000099"/>
                </a:solidFill>
                <a:latin typeface="Times New Roman" pitchFamily="18" charset="0"/>
              </a:rPr>
              <a:t>reference</a:t>
            </a:r>
            <a:r>
              <a:rPr lang="en-GB" altLang="pt-PT" sz="2000" i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>
                <a:latin typeface="Times New Roman" pitchFamily="18" charset="0"/>
              </a:rPr>
              <a:t>[1]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EF3BBD92-F727-FBC1-6716-5F8296E4B2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162" y="4077272"/>
            <a:ext cx="4150862" cy="1800000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F37A3A6C-5098-6D4A-03C5-E5FDC1B13B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296" y="1772816"/>
            <a:ext cx="4116456" cy="180000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6148E466-91EE-B312-4016-6F8D226964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7837" y="5780472"/>
            <a:ext cx="3960000" cy="1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990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D40853-BD09-F823-A3B4-172858F933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aixaDeTexto 3">
            <a:extLst>
              <a:ext uri="{FF2B5EF4-FFF2-40B4-BE49-F238E27FC236}">
                <a16:creationId xmlns:a16="http://schemas.microsoft.com/office/drawing/2014/main" id="{4CAB03AF-3520-830F-4328-FE9D3326C6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243408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baseline="300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400" dirty="0">
                <a:solidFill>
                  <a:srgbClr val="FF0000"/>
                </a:solidFill>
              </a:rPr>
              <a:t>The </a:t>
            </a:r>
            <a:r>
              <a:rPr lang="pt-PT" altLang="pt-PT" sz="2400" dirty="0" err="1">
                <a:solidFill>
                  <a:srgbClr val="FF0000"/>
                </a:solidFill>
              </a:rPr>
              <a:t>Pseudoscalar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mass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matrix</a:t>
            </a:r>
            <a:endParaRPr lang="pt-PT" altLang="pt-PT" sz="1200" dirty="0"/>
          </a:p>
        </p:txBody>
      </p:sp>
      <p:sp>
        <p:nvSpPr>
          <p:cNvPr id="5125" name="CaixaDeTexto 8">
            <a:extLst>
              <a:ext uri="{FF2B5EF4-FFF2-40B4-BE49-F238E27FC236}">
                <a16:creationId xmlns:a16="http://schemas.microsoft.com/office/drawing/2014/main" id="{739E85B1-F39D-4AFA-6E65-683781B3F8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548680"/>
            <a:ext cx="8928992" cy="624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both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doublets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acquire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vev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U(1)/Z</a:t>
            </a:r>
            <a:r>
              <a:rPr lang="pt-PT" altLang="pt-PT" sz="2000" baseline="-25000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symmetries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are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spontaneously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broken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minimization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conditions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imply</a:t>
            </a: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The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pseudoscalar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matrix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found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</a:t>
            </a: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Therefore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there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are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two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massless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scalars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: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>
                <a:latin typeface="Times New Roman" pitchFamily="18" charset="0"/>
              </a:rPr>
              <a:t>usual neutral </a:t>
            </a:r>
            <a:r>
              <a:rPr lang="pt-PT" altLang="pt-PT" sz="2000" dirty="0" err="1">
                <a:latin typeface="Times New Roman" pitchFamily="18" charset="0"/>
              </a:rPr>
              <a:t>Goldstone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G</a:t>
            </a:r>
            <a:r>
              <a:rPr lang="pt-PT" altLang="pt-PT" sz="2000" baseline="30000" dirty="0">
                <a:solidFill>
                  <a:srgbClr val="000099"/>
                </a:solidFill>
                <a:latin typeface="Times New Roman" pitchFamily="18" charset="0"/>
              </a:rPr>
              <a:t>0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massless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FF0000"/>
                </a:solidFill>
                <a:latin typeface="Times New Roman" pitchFamily="18" charset="0"/>
              </a:rPr>
              <a:t>axion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grpSp>
        <p:nvGrpSpPr>
          <p:cNvPr id="16" name="Agrupar 15">
            <a:extLst>
              <a:ext uri="{FF2B5EF4-FFF2-40B4-BE49-F238E27FC236}">
                <a16:creationId xmlns:a16="http://schemas.microsoft.com/office/drawing/2014/main" id="{79216DEC-19FA-2F96-D21E-8B1522987505}"/>
              </a:ext>
            </a:extLst>
          </p:cNvPr>
          <p:cNvGrpSpPr/>
          <p:nvPr/>
        </p:nvGrpSpPr>
        <p:grpSpPr>
          <a:xfrm>
            <a:off x="539552" y="1160800"/>
            <a:ext cx="8102981" cy="468000"/>
            <a:chOff x="539552" y="1228044"/>
            <a:chExt cx="8102981" cy="468000"/>
          </a:xfrm>
        </p:grpSpPr>
        <p:pic>
          <p:nvPicPr>
            <p:cNvPr id="4" name="Imagem 3">
              <a:extLst>
                <a:ext uri="{FF2B5EF4-FFF2-40B4-BE49-F238E27FC236}">
                  <a16:creationId xmlns:a16="http://schemas.microsoft.com/office/drawing/2014/main" id="{C044751B-9A36-C7B5-077C-623AF688D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9552" y="1228044"/>
              <a:ext cx="3477724" cy="468000"/>
            </a:xfrm>
            <a:prstGeom prst="rect">
              <a:avLst/>
            </a:prstGeom>
          </p:spPr>
        </p:pic>
        <p:pic>
          <p:nvPicPr>
            <p:cNvPr id="8" name="Imagem 7">
              <a:extLst>
                <a:ext uri="{FF2B5EF4-FFF2-40B4-BE49-F238E27FC236}">
                  <a16:creationId xmlns:a16="http://schemas.microsoft.com/office/drawing/2014/main" id="{21CFE2F5-3DBA-F6FB-17A4-4FC99EC305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90225" y="1318044"/>
              <a:ext cx="4652308" cy="288000"/>
            </a:xfrm>
            <a:prstGeom prst="rect">
              <a:avLst/>
            </a:prstGeom>
          </p:spPr>
        </p:pic>
      </p:grpSp>
      <p:pic>
        <p:nvPicPr>
          <p:cNvPr id="11" name="Imagem 10">
            <a:extLst>
              <a:ext uri="{FF2B5EF4-FFF2-40B4-BE49-F238E27FC236}">
                <a16:creationId xmlns:a16="http://schemas.microsoft.com/office/drawing/2014/main" id="{3F09FB23-986C-E3C9-A91C-55B32154C2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1760" y="2425160"/>
            <a:ext cx="3458969" cy="1440000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C1349231-475C-618C-7EDC-EFEB23DB80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6793" y="4545224"/>
            <a:ext cx="8035052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528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54D354B9-6848-FB9D-2FD5-5CFFEF46C0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169659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baseline="300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400" dirty="0" err="1">
                <a:solidFill>
                  <a:srgbClr val="FF0000"/>
                </a:solidFill>
              </a:rPr>
              <a:t>Goldstone’s</a:t>
            </a:r>
            <a:r>
              <a:rPr lang="pt-PT" altLang="pt-PT" sz="2400" dirty="0">
                <a:solidFill>
                  <a:srgbClr val="FF0000"/>
                </a:solidFill>
              </a:rPr>
              <a:t> </a:t>
            </a:r>
            <a:r>
              <a:rPr lang="pt-PT" altLang="pt-PT" sz="2400" dirty="0" err="1">
                <a:solidFill>
                  <a:srgbClr val="FF0000"/>
                </a:solidFill>
              </a:rPr>
              <a:t>Theorem</a:t>
            </a:r>
            <a:endParaRPr lang="pt-PT" altLang="pt-PT" sz="1200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E9ED6628-88A5-3968-88D7-D293F453A9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9691" y="6453336"/>
            <a:ext cx="4004309" cy="324000"/>
          </a:xfrm>
          <a:prstGeom prst="rect">
            <a:avLst/>
          </a:prstGeom>
        </p:spPr>
      </p:pic>
      <p:sp>
        <p:nvSpPr>
          <p:cNvPr id="7" name="CaixaDeTexto 8">
            <a:extLst>
              <a:ext uri="{FF2B5EF4-FFF2-40B4-BE49-F238E27FC236}">
                <a16:creationId xmlns:a16="http://schemas.microsoft.com/office/drawing/2014/main" id="{9FBA8A3F-5544-839F-DA91-A388F5ABB1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652626"/>
            <a:ext cx="8928992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not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surprising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that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are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obtaining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massless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pseudoscalar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0"/>
              </a:spcBef>
            </a:pP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Spontaneous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breaking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a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continuous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symmetry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necessarily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produces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a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massless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scalar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mode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(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Goldstone’s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B050"/>
                </a:solidFill>
                <a:latin typeface="Times New Roman" pitchFamily="18" charset="0"/>
              </a:rPr>
              <a:t>theorem</a:t>
            </a:r>
            <a:r>
              <a:rPr lang="pt-PT" altLang="pt-PT" sz="2000" dirty="0">
                <a:solidFill>
                  <a:srgbClr val="00B050"/>
                </a:solidFill>
                <a:latin typeface="Times New Roman" pitchFamily="18" charset="0"/>
              </a:rPr>
              <a:t>). </a:t>
            </a:r>
          </a:p>
          <a:p>
            <a:pPr marL="342900" indent="-342900" eaLnBrk="1" hangingPunct="1">
              <a:spcBef>
                <a:spcPct val="0"/>
              </a:spcBef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But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for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Z</a:t>
            </a:r>
            <a:r>
              <a:rPr lang="pt-PT" altLang="pt-PT" sz="2000" baseline="-25000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symmetry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have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curious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situation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: </a:t>
            </a:r>
          </a:p>
          <a:p>
            <a:pPr eaLnBrk="1" hangingPunct="1">
              <a:spcBef>
                <a:spcPct val="0"/>
              </a:spcBef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0"/>
              </a:spcBef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The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gauge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sector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Z</a:t>
            </a:r>
            <a:r>
              <a:rPr lang="pt-PT" altLang="pt-PT" sz="2000" baseline="-25000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-symmetric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model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are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indistinguishable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from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U(1)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model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Therefore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only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those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sectors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are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considered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a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massless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pesudoscalar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expected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</a:t>
            </a:r>
          </a:p>
          <a:p>
            <a:pPr marL="342900" indent="-342900" eaLnBrk="1" hangingPunct="1">
              <a:spcBef>
                <a:spcPct val="0"/>
              </a:spcBef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0"/>
              </a:spcBef>
            </a:pP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BUT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Yukawa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sector can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distinguish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between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 Z</a:t>
            </a:r>
            <a:r>
              <a:rPr lang="pt-PT" altLang="pt-PT" sz="2000" baseline="-25000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U(1)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symmetries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Therefore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when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fermions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are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considered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000099"/>
                </a:solidFill>
                <a:latin typeface="Times New Roman" pitchFamily="18" charset="0"/>
              </a:rPr>
              <a:t>Lagrangian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Z</a:t>
            </a:r>
            <a:r>
              <a:rPr lang="pt-PT" altLang="pt-PT" sz="2000" baseline="-25000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model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is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that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 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DISCRETE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symmetry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and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no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massless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pseudoscalar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should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occur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0"/>
              </a:spcBef>
            </a:pP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Since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only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fermions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distinguish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between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both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models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it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should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be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the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Yukawa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contributions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to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the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pseudoscalar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mass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that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render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it</a:t>
            </a:r>
            <a:r>
              <a:rPr lang="pt-PT" altLang="pt-PT" sz="20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2000" i="1" dirty="0" err="1">
                <a:solidFill>
                  <a:srgbClr val="FF0000"/>
                </a:solidFill>
                <a:latin typeface="Times New Roman" pitchFamily="18" charset="0"/>
              </a:rPr>
              <a:t>massive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.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Which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leads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us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to a 1-loop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calculation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of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the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pseudoscalar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2000" dirty="0" err="1">
                <a:solidFill>
                  <a:srgbClr val="000099"/>
                </a:solidFill>
                <a:latin typeface="Times New Roman" pitchFamily="18" charset="0"/>
              </a:rPr>
              <a:t>mass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03307967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13979</TotalTime>
  <Words>2244</Words>
  <Application>Microsoft Office PowerPoint</Application>
  <PresentationFormat>Apresentação no Ecrã (4:3)</PresentationFormat>
  <Paragraphs>312</Paragraphs>
  <Slides>23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Cambria Math</vt:lpstr>
      <vt:lpstr>Times New Roman</vt:lpstr>
      <vt:lpstr>Default Design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CIUL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ferreira</dc:creator>
  <cp:lastModifiedBy>Pedro Miguel Martins Ferreira</cp:lastModifiedBy>
  <cp:revision>508</cp:revision>
  <dcterms:created xsi:type="dcterms:W3CDTF">2009-09-13T16:18:37Z</dcterms:created>
  <dcterms:modified xsi:type="dcterms:W3CDTF">2025-06-11T12:08:54Z</dcterms:modified>
</cp:coreProperties>
</file>