
<file path=[Content_Types].xml><?xml version="1.0" encoding="utf-8"?>
<Types xmlns="http://schemas.openxmlformats.org/package/2006/content-types">
  <Default Extension="(null)" ContentType="image/x-emf"/>
  <Default Extension="emf" ContentType="image/x-emf"/>
  <Default Extension="gif" ContentType="image/gif"/>
  <Default Extension="jpeg" ContentType="image/jpeg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5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6.xml" ContentType="application/vnd.openxmlformats-officedocument.theme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7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8.xml" ContentType="application/vnd.openxmlformats-officedocument.theme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theme/theme19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theme/theme20.xml" ContentType="application/vnd.openxmlformats-officedocument.theme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21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theme/theme22.xml" ContentType="application/vnd.openxmlformats-officedocument.theme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23.xml" ContentType="application/vnd.openxmlformats-officedocument.theme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24.xml" ContentType="application/vnd.openxmlformats-officedocument.theme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theme/theme25.xml" ContentType="application/vnd.openxmlformats-officedocument.theme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3" r:id="rId2"/>
    <p:sldMasterId id="2147483654" r:id="rId3"/>
    <p:sldMasterId id="2147483655" r:id="rId4"/>
    <p:sldMasterId id="2147483656" r:id="rId5"/>
    <p:sldMasterId id="2147483657" r:id="rId6"/>
    <p:sldMasterId id="2147483658" r:id="rId7"/>
    <p:sldMasterId id="2147483659" r:id="rId8"/>
    <p:sldMasterId id="2147483660" r:id="rId9"/>
    <p:sldMasterId id="2147483661" r:id="rId10"/>
    <p:sldMasterId id="2147483662" r:id="rId11"/>
    <p:sldMasterId id="2147483663" r:id="rId12"/>
    <p:sldMasterId id="2147483664" r:id="rId13"/>
    <p:sldMasterId id="2147483665" r:id="rId14"/>
    <p:sldMasterId id="2147483666" r:id="rId15"/>
    <p:sldMasterId id="2147483667" r:id="rId16"/>
    <p:sldMasterId id="2147483668" r:id="rId17"/>
    <p:sldMasterId id="2147483669" r:id="rId18"/>
    <p:sldMasterId id="2147483670" r:id="rId19"/>
    <p:sldMasterId id="2147483671" r:id="rId20"/>
    <p:sldMasterId id="2147483672" r:id="rId21"/>
    <p:sldMasterId id="2147483673" r:id="rId22"/>
    <p:sldMasterId id="2147483674" r:id="rId23"/>
    <p:sldMasterId id="2147483675" r:id="rId24"/>
    <p:sldMasterId id="2147483676" r:id="rId25"/>
    <p:sldMasterId id="2147483677" r:id="rId26"/>
  </p:sldMasterIdLst>
  <p:notesMasterIdLst>
    <p:notesMasterId r:id="rId54"/>
  </p:notesMasterIdLst>
  <p:handoutMasterIdLst>
    <p:handoutMasterId r:id="rId55"/>
  </p:handoutMasterIdLst>
  <p:sldIdLst>
    <p:sldId id="642" r:id="rId27"/>
    <p:sldId id="1015" r:id="rId28"/>
    <p:sldId id="975" r:id="rId29"/>
    <p:sldId id="974" r:id="rId30"/>
    <p:sldId id="558" r:id="rId31"/>
    <p:sldId id="1002" r:id="rId32"/>
    <p:sldId id="976" r:id="rId33"/>
    <p:sldId id="1019" r:id="rId34"/>
    <p:sldId id="1016" r:id="rId35"/>
    <p:sldId id="1017" r:id="rId36"/>
    <p:sldId id="995" r:id="rId37"/>
    <p:sldId id="996" r:id="rId38"/>
    <p:sldId id="1018" r:id="rId39"/>
    <p:sldId id="982" r:id="rId40"/>
    <p:sldId id="988" r:id="rId41"/>
    <p:sldId id="984" r:id="rId42"/>
    <p:sldId id="1010" r:id="rId43"/>
    <p:sldId id="998" r:id="rId44"/>
    <p:sldId id="1011" r:id="rId45"/>
    <p:sldId id="723" r:id="rId46"/>
    <p:sldId id="983" r:id="rId47"/>
    <p:sldId id="876" r:id="rId48"/>
    <p:sldId id="276" r:id="rId49"/>
    <p:sldId id="985" r:id="rId50"/>
    <p:sldId id="991" r:id="rId51"/>
    <p:sldId id="978" r:id="rId52"/>
    <p:sldId id="993" r:id="rId5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1pPr>
    <a:lvl2pPr marL="4572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2pPr>
    <a:lvl3pPr marL="9144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3pPr>
    <a:lvl4pPr marL="13716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4pPr>
    <a:lvl5pPr marL="18288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5pPr>
    <a:lvl6pPr marL="22860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6pPr>
    <a:lvl7pPr marL="27432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7pPr>
    <a:lvl8pPr marL="32004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8pPr>
    <a:lvl9pPr marL="36576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A3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658" autoAdjust="0"/>
    <p:restoredTop sz="95238" autoAdjust="0"/>
  </p:normalViewPr>
  <p:slideViewPr>
    <p:cSldViewPr>
      <p:cViewPr>
        <p:scale>
          <a:sx n="70" d="100"/>
          <a:sy n="70" d="100"/>
        </p:scale>
        <p:origin x="1584" y="672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slide" Target="slides/slide16.xml"/><Relationship Id="rId47" Type="http://schemas.openxmlformats.org/officeDocument/2006/relationships/slide" Target="slides/slide21.xml"/><Relationship Id="rId50" Type="http://schemas.openxmlformats.org/officeDocument/2006/relationships/slide" Target="slides/slide24.xml"/><Relationship Id="rId55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3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slide" Target="slides/slide11.xml"/><Relationship Id="rId40" Type="http://schemas.openxmlformats.org/officeDocument/2006/relationships/slide" Target="slides/slide14.xml"/><Relationship Id="rId45" Type="http://schemas.openxmlformats.org/officeDocument/2006/relationships/slide" Target="slides/slide19.xml"/><Relationship Id="rId53" Type="http://schemas.openxmlformats.org/officeDocument/2006/relationships/slide" Target="slides/slide27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43" Type="http://schemas.openxmlformats.org/officeDocument/2006/relationships/slide" Target="slides/slide17.xml"/><Relationship Id="rId48" Type="http://schemas.openxmlformats.org/officeDocument/2006/relationships/slide" Target="slides/slide22.xml"/><Relationship Id="rId56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slide" Target="slides/slide12.xml"/><Relationship Id="rId46" Type="http://schemas.openxmlformats.org/officeDocument/2006/relationships/slide" Target="slides/slide20.xml"/><Relationship Id="rId59" Type="http://schemas.openxmlformats.org/officeDocument/2006/relationships/tableStyles" Target="tableStyle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5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49" Type="http://schemas.openxmlformats.org/officeDocument/2006/relationships/slide" Target="slides/slide23.xml"/><Relationship Id="rId57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5.xml"/><Relationship Id="rId44" Type="http://schemas.openxmlformats.org/officeDocument/2006/relationships/slide" Target="slides/slide18.xml"/><Relationship Id="rId52" Type="http://schemas.openxmlformats.org/officeDocument/2006/relationships/slide" Target="slides/slide2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43041-C9BA-B944-B77F-C3D5DC78C3F3}" type="datetime1">
              <a:rPr lang="en-US" smtClean="0"/>
              <a:t>6/5/23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63DA1-342A-9341-85E4-6BA8368B3F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711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618F8-5445-2241-AAA1-2CFBC896435A}" type="datetime1">
              <a:rPr lang="en-US" smtClean="0"/>
              <a:t>6/5/23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92F71-35D3-C942-8D76-A6197D891F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45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81F84-E5FD-41C2-B6D4-A3866360053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471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506B7-1A41-4A40-9FAA-2C94334AC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DAE8F-64DC-D84E-AB1E-05FA06264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08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66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F4855-9853-4340-B491-556E55E8F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8B794-9A19-9045-B774-2FDD54484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6FC26-1DB4-6B43-BBE5-91C12E27F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60BFF-FD34-0945-B588-B4554874B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9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8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DAF2F-AB24-BE4A-8A07-1E29135BD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6F574-D43E-3345-9D1B-31D4FB293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4E022-77C3-D542-BCEE-9094E0121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1D0F-D8FE-E040-8309-9EA87AE6B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4FB2-0D36-274C-BC51-ED3FB4801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19539-AFB9-3647-979F-643819974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57BEE-08A5-F64E-8312-AB24670F8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B61BD-7418-C543-95A7-7E07380B8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99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22D14-6D2D-3E4E-9572-1D3C694A4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4DBCC-21D9-6446-A6F2-AE19F8F3E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5BE3F-EF90-FD4B-8004-F05DDD54F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690EB-1981-6445-B4BF-588FCB62A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3A893-7E9D-EC48-BC1A-F1B01AB9A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3C6CC-6262-8543-9E3E-6722EF33D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BAE11-245A-A145-A962-8507C5AB7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59BC4-C424-EA41-AF37-708DADBB8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77EF2-929F-6D44-A681-C5A7898B6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4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501228" y="2080768"/>
            <a:ext cx="10924032" cy="67191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9723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E584E-78D7-1649-ABC4-C20F9433C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378CF-7A01-8F48-BAF9-60DCBE4FD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60A94-293C-C443-85B0-0F7D19181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DCBC8-D0DA-314F-A13D-77B5E352E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0A2AA-CDC8-A447-BD32-26054135E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C96B3-E8D9-7F42-BB0B-B87D7C905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E8DD1-34F8-8640-B938-F96A3BAA4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E84E0-26EA-E943-9D88-A08D0AC53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C4E57-28A2-F54D-B47D-93C54E431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BAE9E-A42C-334E-82E3-A12901736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B32AF-06D8-5543-AA01-43532C971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C0DDC-E3BD-D545-B6B5-06328C705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4E5EF-776E-D542-BB03-612D1B0B0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77774-E2D7-F846-9A4C-4524717DD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A8F21-CCF9-B94A-B1C3-0DC2D3623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D80AE-FB7B-9947-B51B-04426C546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4FFD6-4F21-BC48-A888-B9F1B0AA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B59D6-4A59-494E-B077-E6F7155F6F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D25A8-09A0-1A48-8224-A138C270A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40060-A32B-744E-8B8E-C471AA701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209B-2DAF-C444-A42D-E9C758543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64BEF-E5C9-5948-9AD0-9E15290BE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DA983-0718-F94C-BBA3-BAAE1239A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6B5C0-3601-CB4E-AF1E-51BA76D88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B8F86-54AE-584C-AEC7-160C14A01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38C1B-35B3-5244-94F5-A9A114C2E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B82D3-3684-DB4F-9F97-276AA117D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98322-F241-2A4E-B8E2-D79F4B418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ACDF-FC65-F44A-8456-7BD3FC5D1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D08D2-0251-984E-8231-077D38EF9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615D-0377-B046-BC31-9716F7313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841F7-C5EF-B84B-B9E1-8F3DC8C4D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718CB-E088-3747-9C29-5980D4B11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C51EF-B7CD-834C-8580-2EF736348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66B5E-4590-6E4E-B975-B8BF73877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00881-AE55-0D49-B908-51FF6C6DE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B53C2-10D0-194D-93E8-BBE047449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14D10-973A-9647-AB97-56F7897F1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54E74-1B0F-B141-BFDF-472D01DD3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0BA6-684E-AA47-8D06-0DCE0E765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15141-43F5-5C45-9A94-AC60FA26A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CB616-1B0C-764C-8E22-0D0406B16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4670E-EA5A-C945-8C7D-5C547ED69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9A37A-8D6C-804D-B53D-B350EC7E7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BF81C-9CE1-5347-84AB-A54F61925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B037B-50A3-D14F-B0CF-70FFF90E0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0D088-EF3B-B342-AC4E-23F5500B2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B2201-39D4-2344-BFE0-A883D37BD4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899D-6B94-D145-9F7C-96AA8D883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684A8-D2BA-5B4F-9A82-B239F1376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61252-A388-AB4E-AE89-5FFE165CD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54959-28F4-2643-BD9F-177E6B558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02925-7734-534C-A74A-712E78B2C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8F475-339B-A146-848D-87559F0F2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BE14F-CDC6-0747-8543-4471C7193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68949-B1D4-9042-A6A5-679BA0B8F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387D0-D660-0A48-9796-594C2535F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7769B-1ADE-AF43-8654-91F6E7B14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B9889-C3B7-3B46-B309-C3CFCCD7D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D3A69-402D-9742-A709-0B8CFB186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12D47-960D-ED47-B5C5-A3983E831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3A92E-FC69-B24B-946D-E51125838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A8061-EC13-7C4F-A613-085ACBCE8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08B17-9B18-C94D-97D6-9E946F433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B8C14-C710-E540-9A41-71D085F05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9C34F-455A-2B45-9B57-7A3017F48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19986-55A0-AA49-A677-2FEB7882F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00D95-A1DB-A14C-BCCF-D241ADA6F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F1EF9-C2EC-0445-A055-DE49DF364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5C8F9-594B-E44A-86DB-6BA2318A5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13745-8EBC-184F-ACCC-10E6318ED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73FC3-49A3-8C42-AB65-CF6503214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CD168-AA14-FD49-955A-1752F0A53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89F2C-D73F-A346-BA4C-C9CB1D9A2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BA14B-C2BC-DC47-8BF1-077586F9A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41CDB-FA61-7F4C-B2EF-76EA0E1F7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AFA3C-E851-9245-8A5F-D4F57810D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FCA43-1A2C-3E48-B157-C9B51BF51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AB898-6B32-6548-845D-11F2C99E9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7C0F6-EB71-E241-8166-F0601B972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48321-EA11-E64C-9B04-6729E4AB3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7F0AA-BB0A-0247-B4C0-986E6F949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62E89-522D-C84D-9DC4-B60F9C61D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BDC6B-1993-1A45-A001-AD8B00EC8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700EA-746A-4F4D-998E-47D2ED9C7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084A6-526F-F546-8DB2-D234C596E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2911B-1B50-7942-A3D6-60E3F6766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7A7BD-DEFB-8E4E-8408-10BC51AA0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F1DB7-4F99-3B40-9C75-C4DD3A3EE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C072D-2594-C64E-AB4F-91CCD086F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3272E-CC0C-EA46-A433-DE27A18FE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E7247-DBFC-594B-8C11-0211F3D49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099CA-E1EB-AC4F-8591-0A2A2FBFA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A4014-5FC2-1740-902E-FC1F988F3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D9126-3C47-E446-8CF2-85738DE61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CE62A-1B52-3E48-AD1C-78DD82721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B54E7-31EF-7644-9252-7769A1F94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44FD2-B03C-E04B-A838-B7850F3EF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6B2AC-CE76-9243-96FA-E83CDBAA73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E62E9-8B28-3140-900A-A791238D9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5CC2E-6D0C-174C-801C-7E763B340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C136C-15CD-2842-BA31-42082A27C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E8A5A-F913-D347-819A-040F72A1D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B62A2-2A1E-E844-A07F-D56EF84F3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98D6E-3AED-8546-B314-2B4C7FAED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0788E-139C-F744-A28F-77DB79B0F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2ED72-40E3-D44F-A0A9-BC8C122CA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AA410-6BAB-1A44-AEE0-C99869ED1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7685E-94C8-984E-B8CB-7EBBF0C9B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AFBF8-9237-6142-99AE-74AC0E88A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4A0DF-0C13-E24F-A932-0D9077DEB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DE8B7-82A3-EF41-850B-F9A01DD3E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5E2AD-8034-6E4D-A7D4-450E5F669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E787D-3210-E64B-9E62-0213DBC8D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EAE66-47CB-4646-920D-DF9ADD3FF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C781F-5D10-3040-9B82-189266B75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AE45F-D327-B143-86C9-B92B9125BC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885A9-A4A6-7043-BFFF-F0B2A459A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5EF2C-27D0-4943-A128-C4EE41BA2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EF62E-F107-7343-851C-08E2BD6C6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A2417-8C86-C544-A3FC-E33B948FC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FD11F-9FBC-9C44-9465-39CF3BAFD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61286-81D3-0149-BA8E-C3136E00E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B3140-9CC8-1346-B7EE-F22FF16C5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44700"/>
            <a:ext cx="2616200" cy="4394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44700"/>
            <a:ext cx="7696200" cy="4394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4E220-E788-7A44-B01C-85E504863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E2ED6-231E-CF43-AFC3-99906CA14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9E2B8-414F-2142-B782-7654C4DF1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6D6CC-312D-404F-98DA-54E649C72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2ACCE-DF59-F347-BBF8-152CCC101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5D0BD-3159-D44C-8EC6-452807780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08B49-4DD2-0347-B9AC-84929A1E31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EC3BF-DAC1-4644-ACD5-904BB46FF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4353C-1529-EF45-A3C2-59EB56343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0E94B-A15A-3442-A948-0008D95B5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744D0-8804-204D-B925-2C2D72A57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78B2D-6AA0-4D4C-AFEB-3E624A5AD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2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27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7839D-6808-9043-95F9-0A78CA957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A227D-F5F9-E14F-9951-A8613AE5B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3E2BF-8698-B344-860C-174D7CEB2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D37C4-5D13-F746-9552-0929DF0093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3221A-CB6D-FA40-B5BF-C22436A98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D1121-F6E9-714E-B880-D38BCBB77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56BE4-B2F1-6E45-BEEC-6415290AA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DA5DE-80E1-F043-83A4-62D21E5C0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92952-5573-294A-8704-33144A44C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7E892-E725-6D42-89B6-B768E4B6E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5ED4D-9403-0B4E-860A-B96C645DB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87952-8835-4045-8DD4-947FE96EC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5B58B-77A7-7246-8C32-28FCC04D3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70556-2B75-B645-98A5-CB20E5AE5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A34B3-28EE-964F-8C42-9CFA6A97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2C773-1C1C-5B4E-B79E-8BCDD9136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C5C0F-8089-0443-9067-E6C481D69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8A7F6-9CAB-7741-A137-F52D7AE16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F0583-DFF1-F74F-B743-BA57B6FDA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82F63-63D3-D648-AE62-B6927C7DC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76E3F-A996-4847-8807-76362854D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C4F3E-4B52-6548-918D-811305F8F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C8B0A-C60C-5942-9AF1-157B8D67A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32CA5-F15E-F94E-995E-82B50DECD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B12E3-9556-C748-8C52-E7A84032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AF3BD-1843-E44F-8E2A-8A54FFCD0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D31B0-A1F2-5D49-95C2-2A719FF0F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C8854-7C3D-FC43-A009-323CEDD56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746FB-C53B-D740-A526-1F945E7D3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CC08-F6D1-1A43-AF64-A3AF9F598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5FC51-DA24-0E45-BEFA-A0E2EA763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09A8A-7C96-664A-8B55-C53AB3348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DDA0-7F9F-EE41-9406-2C3B9670D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BA05B-EF7C-A248-A997-3B1B8BF6A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F115-5AB8-D241-8A7E-4659ABD3D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D72E-2F56-CA46-A130-5C741A778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08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66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7F5B9-69D6-9F4E-9DB8-968C0930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20959-B5BB-514A-9DBC-49A47EA85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C849-D6C5-6943-BE68-45155DBB1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8A603-4411-914A-B87B-76774920B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9CB29-8C64-3D45-9FF5-CD2563E5C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9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8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5078E-FB6E-BE42-8157-35992B6A5B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197BE-8E77-BE45-9AFF-A8319D878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A3D78-BA72-9B46-80E4-69B8B7B3C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E7394-F6E7-904E-BDE8-7EE037943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EE39D-ACFD-B046-82E9-31565EA8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1421B-0A09-D448-B955-81C0916F3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73947-5AC6-CC4C-934B-AFEE3DBD8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99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A99E3-6B0C-F14A-B03F-D78CCDFFF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B32BF-4EBA-0747-BBA5-91C471B6E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7209A-8A66-7246-8E1A-784008A95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A118-4813-A744-BF60-AA9706A3F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4BF11-3A2E-5040-AA10-89BC8ABB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81FD5-768E-3D48-8B69-19CBB25A0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88A8F-D9CA-A847-A290-1CC0E7A07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4AE60-0D1A-C747-B21F-3AAE6AB2F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DE793-A32B-E142-AEB1-368254491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F382F-A5CC-1848-AF9A-D94B6F87E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63CC7-C7C5-4B41-81D9-29E18E2AF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17D8-C16E-A248-B7F3-78DC4CED7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B0395-3923-5F43-99C1-F47F4CD0A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0859F-7ECD-2A4B-A14C-99E1134CC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96E1E-5706-C34A-BD31-F43B8896E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F5ABA-784F-E04E-A30B-278E6E52CC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765AB-C0A2-1F4F-925F-8FFA2854A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53E73-374C-6844-8DDE-03C9FCD31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EF536-1FB1-F346-9610-92C9D68F9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8CB3-23E0-E043-9638-6F6E1358B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94D45-2749-9E4C-BABD-F7D29C187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D3308-41DE-4743-94CF-9AA6BE288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8CDFB-5188-1943-9A80-F7418CA3C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FF59D-20DE-E742-824D-8B50E071A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B3C1-619F-D041-9B77-54060EA8E8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B6F93-A8CD-3247-A29B-923E156EE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49388-5A6E-364B-950F-6717BB917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1F3D9-743F-974E-A578-279B5BC0F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70960-42BD-664C-AC2E-03A46B16B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18147-37E8-A04E-A243-B9F13F0C1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0E1AC-D18D-4C49-AC26-D0B40DF5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44700"/>
            <a:ext cx="2616200" cy="4394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44700"/>
            <a:ext cx="7696200" cy="4394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B1134-1462-9C4E-8EC5-758DD3137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A1A85-EFDB-0546-A5AA-D573DB24C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D0-B09A-5940-A5BA-A09852C33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B9F4E-63BF-3B4C-8023-63DFD8389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130B0-9552-A447-BE49-124C73A07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650CE-33E5-FE48-A263-9A6630143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34F92-CCEA-4647-AF08-A99B04AEA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91DC-40EF-0A46-9E43-9DA861936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54AE3-A811-A642-B609-812A93AC2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43389-F15A-D041-84F1-256ED5BB6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37409-BFA4-E745-A6F3-BAA5F6FA3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E67FC-7EB1-4F49-A270-8EA094A08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2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27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BFC49-9C8A-C143-AF65-DFA87F404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F221F-B418-FC49-B568-1882EE8F3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C58CC-8C93-4C4B-BB6D-BA613E2C2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EBAB2-9E31-1844-B95E-EA94DF8A6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1826E-ED4E-C245-95EB-061757FB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D4EA5-FB2F-614E-BB56-248B4ABEE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1A065-835C-1F4F-91E1-D89648E1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09D36-E801-0A48-821B-4EDCF38A3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C3678-89A9-254E-B91D-1FA4ECA38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95004-9CB8-E04E-A365-78319380C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B4943-0AAE-FB4D-838A-0AD1A22D7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15103-5390-124C-B2C8-12B55FB46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55DB1-0146-E145-B62D-D02E421D5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43398-74C8-494C-9A52-FC7BBC624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7F2F-36D4-9545-84BC-5D709E396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6DF45-A1B0-0849-8318-2A192B3DC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57F32-9B09-834A-85D8-EFC8164B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7747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7747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1DA2D-89F3-574B-A6FC-B685370F3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F652F-7852-9C44-B450-DA20F9E01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DB68-29D1-A142-B32B-8FD3F89FC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E78F4-6918-794B-A057-4C5A19986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5DB5D-81F3-EA4F-A671-5BDE32FAF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0B23D-1023-CA42-82DD-D1A4A16C5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20BE9-69E7-D140-BCC9-37BA8CD5A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5629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562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25BA-0281-B64B-91EA-17927408A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80146-02BF-7C4F-AE39-3867484E9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B91ED-3DCC-DD4D-95E4-D1A93A37F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BF7F2-DD0F-664A-A663-94500B556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5E634-8198-9449-BE38-038F2AD4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3B8EC-9FA7-824C-9E8B-8D8225981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CD34D-7A5E-7145-A5B6-8ABB28792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6B885-9C77-A546-93BB-D829C2C9E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DAD2C-D8C9-B14D-913F-5A2271F03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58837-0B85-094D-B8F6-6B270BFCB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A40E5-BFCD-1247-BC20-29297CC8F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FF1AE-363B-0245-A7B3-6511AE57F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1.xml"/><Relationship Id="rId7" Type="http://schemas.openxmlformats.org/officeDocument/2006/relationships/slideLayout" Target="../slideLayouts/slideLayout195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4.xml"/><Relationship Id="rId11" Type="http://schemas.openxmlformats.org/officeDocument/2006/relationships/slideLayout" Target="../slideLayouts/slideLayout199.xml"/><Relationship Id="rId5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02.xml"/><Relationship Id="rId7" Type="http://schemas.openxmlformats.org/officeDocument/2006/relationships/slideLayout" Target="../slideLayouts/slideLayout206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1.xml"/><Relationship Id="rId1" Type="http://schemas.openxmlformats.org/officeDocument/2006/relationships/slideLayout" Target="../slideLayouts/slideLayout200.xml"/><Relationship Id="rId6" Type="http://schemas.openxmlformats.org/officeDocument/2006/relationships/slideLayout" Target="../slideLayouts/slideLayout205.xml"/><Relationship Id="rId11" Type="http://schemas.openxmlformats.org/officeDocument/2006/relationships/slideLayout" Target="../slideLayouts/slideLayout210.xml"/><Relationship Id="rId5" Type="http://schemas.openxmlformats.org/officeDocument/2006/relationships/slideLayout" Target="../slideLayouts/slideLayout204.xml"/><Relationship Id="rId10" Type="http://schemas.openxmlformats.org/officeDocument/2006/relationships/slideLayout" Target="../slideLayouts/slideLayout209.xml"/><Relationship Id="rId4" Type="http://schemas.openxmlformats.org/officeDocument/2006/relationships/slideLayout" Target="../slideLayouts/slideLayout203.xml"/><Relationship Id="rId9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13.xml"/><Relationship Id="rId7" Type="http://schemas.openxmlformats.org/officeDocument/2006/relationships/slideLayout" Target="../slideLayouts/slideLayout217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211.xml"/><Relationship Id="rId6" Type="http://schemas.openxmlformats.org/officeDocument/2006/relationships/slideLayout" Target="../slideLayouts/slideLayout216.xml"/><Relationship Id="rId11" Type="http://schemas.openxmlformats.org/officeDocument/2006/relationships/slideLayout" Target="../slideLayouts/slideLayout221.xml"/><Relationship Id="rId5" Type="http://schemas.openxmlformats.org/officeDocument/2006/relationships/slideLayout" Target="../slideLayouts/slideLayout215.xml"/><Relationship Id="rId10" Type="http://schemas.openxmlformats.org/officeDocument/2006/relationships/slideLayout" Target="../slideLayouts/slideLayout220.xml"/><Relationship Id="rId4" Type="http://schemas.openxmlformats.org/officeDocument/2006/relationships/slideLayout" Target="../slideLayouts/slideLayout214.xml"/><Relationship Id="rId9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50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5.xml"/><Relationship Id="rId1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4.xml"/><Relationship Id="rId5" Type="http://schemas.openxmlformats.org/officeDocument/2006/relationships/slideLayout" Target="../slideLayouts/slideLayout248.xml"/><Relationship Id="rId10" Type="http://schemas.openxmlformats.org/officeDocument/2006/relationships/slideLayout" Target="../slideLayouts/slideLayout253.xml"/><Relationship Id="rId4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8.xml"/><Relationship Id="rId7" Type="http://schemas.openxmlformats.org/officeDocument/2006/relationships/slideLayout" Target="../slideLayouts/slideLayout272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7.xml"/><Relationship Id="rId1" Type="http://schemas.openxmlformats.org/officeDocument/2006/relationships/slideLayout" Target="../slideLayouts/slideLayout266.xml"/><Relationship Id="rId6" Type="http://schemas.openxmlformats.org/officeDocument/2006/relationships/slideLayout" Target="../slideLayouts/slideLayout271.xml"/><Relationship Id="rId11" Type="http://schemas.openxmlformats.org/officeDocument/2006/relationships/slideLayout" Target="../slideLayouts/slideLayout276.xml"/><Relationship Id="rId5" Type="http://schemas.openxmlformats.org/officeDocument/2006/relationships/slideLayout" Target="../slideLayouts/slideLayout270.xml"/><Relationship Id="rId10" Type="http://schemas.openxmlformats.org/officeDocument/2006/relationships/slideLayout" Target="../slideLayouts/slideLayout275.xml"/><Relationship Id="rId4" Type="http://schemas.openxmlformats.org/officeDocument/2006/relationships/slideLayout" Target="../slideLayouts/slideLayout269.xml"/><Relationship Id="rId9" Type="http://schemas.openxmlformats.org/officeDocument/2006/relationships/slideLayout" Target="../slideLayouts/slideLayout27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79.xml"/><Relationship Id="rId7" Type="http://schemas.openxmlformats.org/officeDocument/2006/relationships/slideLayout" Target="../slideLayouts/slideLayout283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8.xml"/><Relationship Id="rId1" Type="http://schemas.openxmlformats.org/officeDocument/2006/relationships/slideLayout" Target="../slideLayouts/slideLayout277.xml"/><Relationship Id="rId6" Type="http://schemas.openxmlformats.org/officeDocument/2006/relationships/slideLayout" Target="../slideLayouts/slideLayout282.xml"/><Relationship Id="rId11" Type="http://schemas.openxmlformats.org/officeDocument/2006/relationships/slideLayout" Target="../slideLayouts/slideLayout287.xml"/><Relationship Id="rId5" Type="http://schemas.openxmlformats.org/officeDocument/2006/relationships/slideLayout" Target="../slideLayouts/slideLayout281.xml"/><Relationship Id="rId10" Type="http://schemas.openxmlformats.org/officeDocument/2006/relationships/slideLayout" Target="../slideLayouts/slideLayout286.xml"/><Relationship Id="rId4" Type="http://schemas.openxmlformats.org/officeDocument/2006/relationships/slideLayout" Target="../slideLayouts/slideLayout280.xml"/><Relationship Id="rId9" Type="http://schemas.openxmlformats.org/officeDocument/2006/relationships/slideLayout" Target="../slideLayouts/slideLayout2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02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C68D7F2-7E5A-E94B-878C-47C7C69DF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4008" r:id="rId12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99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99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4340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141E4235-48DD-2949-9113-4AF52DD7E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/>
  <p:hf hdr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73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536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F60168D3-FE80-D243-8D93-AF67F7548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638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371CDB4D-7030-7D4C-AD17-61441012D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976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741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4C0BBB5A-3383-4E41-98D2-B2D96BA84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843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A9C35B7-85C9-D148-94A9-61D810B1D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CC26EBE7-D95E-2C40-A310-B603425B5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344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048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AC4921C-087E-294D-BA7D-F47531BA4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4678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150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229FE14-6298-3146-823D-2D6AFF886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59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253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4E9D3B0D-6E32-BA47-86E1-00ED136D4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7136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374900"/>
            <a:ext cx="39624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355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A03A7F9B-BA9D-5D44-9541-16D8AF52C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614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968CEBD0-56C6-D942-B31C-C8FFE2ED9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730500"/>
            <a:ext cx="10464800" cy="427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4578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E5AFA0EC-A24F-094A-8BD6-106F9B2F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44700"/>
            <a:ext cx="10464800" cy="285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2560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B5D0F80-F89C-D644-AECA-B2F64D564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6896100"/>
            <a:ext cx="104648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662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5A32248-E151-D646-B389-E4D53811B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8006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276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4E5AB29E-0E5A-7C41-AF5D-4719EC61E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328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867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32360FB-0DDC-7D4D-BA88-8F0E51AF9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0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450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9700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8106C003-EA1E-C54D-9EA2-B94A366BB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ransition/>
  <p:hf hdr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378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99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573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99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30724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9CCFC320-2C39-134C-B552-A2A06158F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/>
  <p:hf hdr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374900"/>
            <a:ext cx="39624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717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B488394F-8131-D242-BF9A-775A0DAA2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730500"/>
            <a:ext cx="10464800" cy="427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819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B69FDD48-8EEB-A749-B515-77025102A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44700"/>
            <a:ext cx="10464800" cy="285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9219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CA8F6B86-71AE-174F-A132-341B155E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6896100"/>
            <a:ext cx="104648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0242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78D572B-F56B-2E49-B103-D0CAC8272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8006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1126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A84963B8-DCD4-4240-B6ED-5BC580DA2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774700"/>
            <a:ext cx="10464800" cy="817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2290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DDBE3F5-07E5-BC45-84EB-810019DE6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/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3316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8802A41B-1739-3E44-B613-344D3261C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ransition/>
  <p:hf hdr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nam12.safelinks.protection.outlook.com/?url=https%3A%2F%2Farxiv.org%2Fpdf%2F2209.08078.pdf&amp;data=05%7C01%7Cthan%40pitt.edu%7C2d1ae4bb612d42029adf08dabdbb1689%7C9ef9f489e0a04eeb87cc3a526112fd0d%7C1%7C0%7C638030908791509196%7CUnknown%7CTWFpbGZsb3d8eyJWIjoiMC4wLjAwMDAiLCJQIjoiV2luMzIiLCJBTiI6Ik1haWwiLCJXVCI6Mn0%3D%7C3000%7C%7C%7C&amp;sdata=hcWnzrhCH6IeOdANzlR0iuh3s8pcF%2B5vg3kWVMU2oqU%3D&amp;reserved=0" TargetMode="External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(null)"/><Relationship Id="rId5" Type="http://schemas.openxmlformats.org/officeDocument/2006/relationships/image" Target="../media/image58.png"/><Relationship Id="rId4" Type="http://schemas.openxmlformats.org/officeDocument/2006/relationships/image" Target="../media/image57.(null)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hyperlink" Target="https://arxiv.org/pdf/2209.07510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emf"/><Relationship Id="rId4" Type="http://schemas.openxmlformats.org/officeDocument/2006/relationships/image" Target="../media/image79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3.jpeg"/><Relationship Id="rId7" Type="http://schemas.openxmlformats.org/officeDocument/2006/relationships/image" Target="../media/image84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d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7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2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607.03210" TargetMode="Externa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emf"/><Relationship Id="rId7" Type="http://schemas.openxmlformats.org/officeDocument/2006/relationships/image" Target="../media/image97.png"/><Relationship Id="rId2" Type="http://schemas.openxmlformats.org/officeDocument/2006/relationships/hyperlink" Target="https://arxiv.org/abs/2108.0536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9.07510.pdf" TargetMode="External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emf"/><Relationship Id="rId7" Type="http://schemas.openxmlformats.org/officeDocument/2006/relationships/image" Target="../media/image19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emf"/><Relationship Id="rId10" Type="http://schemas.openxmlformats.org/officeDocument/2006/relationships/image" Target="../media/image33.png"/><Relationship Id="rId4" Type="http://schemas.openxmlformats.org/officeDocument/2006/relationships/image" Target="../media/image27.emf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A3D0A5-14B0-BF48-A3BD-3BD63A4A0ED3}" type="slidenum">
              <a:rPr lang="en-US" smtClean="0">
                <a:latin typeface="Cochin" pitchFamily="-107" charset="0"/>
                <a:ea typeface="Cochin" pitchFamily="-107" charset="0"/>
                <a:cs typeface="Cochin" pitchFamily="-107" charset="0"/>
                <a:sym typeface="Cochin" pitchFamily="-107" charset="0"/>
              </a:rPr>
              <a:pPr/>
              <a:t>1</a:t>
            </a:fld>
            <a:endParaRPr lang="en-US">
              <a:latin typeface="Cochin" pitchFamily="-107" charset="0"/>
              <a:ea typeface="Cochin" pitchFamily="-107" charset="0"/>
              <a:cs typeface="Cochin" pitchFamily="-107" charset="0"/>
              <a:sym typeface="Cochin" pitchFamily="-107" charset="0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97944" y="148556"/>
            <a:ext cx="8208912" cy="199194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dirty="0">
                <a:solidFill>
                  <a:srgbClr val="FF0000"/>
                </a:solidFill>
                <a:sym typeface="Copperplate" pitchFamily="-108" charset="0"/>
              </a:rPr>
              <a:t>Higgs Couplings </a:t>
            </a:r>
            <a:br>
              <a:rPr lang="en-US" sz="6600" b="1" dirty="0">
                <a:solidFill>
                  <a:srgbClr val="FF0000"/>
                </a:solidFill>
                <a:sym typeface="Copperplate" pitchFamily="-108" charset="0"/>
              </a:rPr>
            </a:br>
            <a:r>
              <a:rPr lang="en-US" sz="6600" b="1" dirty="0">
                <a:solidFill>
                  <a:srgbClr val="FF0000"/>
                </a:solidFill>
                <a:sym typeface="Copperplate" pitchFamily="-108" charset="0"/>
              </a:rPr>
              <a:t>to Fermions</a:t>
            </a:r>
            <a:endParaRPr lang="en-US" sz="6600" dirty="0">
              <a:solidFill>
                <a:srgbClr val="FF0000"/>
              </a:solidFill>
              <a:sym typeface="Copperplate" pitchFamily="-108" charset="0"/>
            </a:endParaRPr>
          </a:p>
        </p:txBody>
      </p:sp>
      <p:sp>
        <p:nvSpPr>
          <p:cNvPr id="369669" name="Rectangle 3"/>
          <p:cNvSpPr>
            <a:spLocks/>
          </p:cNvSpPr>
          <p:nvPr/>
        </p:nvSpPr>
        <p:spPr bwMode="auto">
          <a:xfrm>
            <a:off x="1749872" y="1948334"/>
            <a:ext cx="8856984" cy="22083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48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Tao Han</a:t>
            </a:r>
          </a:p>
          <a:p>
            <a:r>
              <a:rPr lang="en-US" sz="44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PITT PACC</a:t>
            </a:r>
          </a:p>
          <a:p>
            <a:r>
              <a:rPr lang="en-US" sz="48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University of Pittsburgh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3011F9-AAC4-A90E-F6FF-518BB3CEA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0752" y="1180722"/>
            <a:ext cx="3096344" cy="35520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CBCF5B-4EF6-FDA8-AAB4-07FEA450CB5C}"/>
              </a:ext>
            </a:extLst>
          </p:cNvPr>
          <p:cNvSpPr txBox="1"/>
          <p:nvPr/>
        </p:nvSpPr>
        <p:spPr>
          <a:xfrm>
            <a:off x="1945701" y="4300736"/>
            <a:ext cx="8653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HPNP2023 @ Osaka U., June 5,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52E61F-E6E8-FC1C-9CCE-3BE7D9C72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384" y="5284985"/>
            <a:ext cx="6508262" cy="3507118"/>
          </a:xfrm>
          <a:prstGeom prst="rect">
            <a:avLst/>
          </a:prstGeom>
        </p:spPr>
      </p:pic>
      <p:pic>
        <p:nvPicPr>
          <p:cNvPr id="8" name="Picture 7" descr="A picture containing outdoor, cloud, sky, monument&#10;&#10;Description automatically generated">
            <a:extLst>
              <a:ext uri="{FF2B5EF4-FFF2-40B4-BE49-F238E27FC236}">
                <a16:creationId xmlns:a16="http://schemas.microsoft.com/office/drawing/2014/main" id="{C17D7A1F-56FC-0F29-BC75-2F5E44152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696" y="5284985"/>
            <a:ext cx="6120680" cy="350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8364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3941810-BEF9-C246-5DAE-B517EC7A57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13237" y="133350"/>
            <a:ext cx="8241691" cy="783010"/>
          </a:xfrm>
        </p:spPr>
        <p:txBody>
          <a:bodyPr/>
          <a:lstStyle/>
          <a:p>
            <a:pPr algn="l"/>
            <a:r>
              <a:rPr lang="en-US" sz="48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(2). The Higgs sector extension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F2D9E3-04EC-2EA3-D980-FA9612885E7A}"/>
              </a:ext>
            </a:extLst>
          </p:cNvPr>
          <p:cNvSpPr txBox="1"/>
          <p:nvPr/>
        </p:nvSpPr>
        <p:spPr>
          <a:xfrm>
            <a:off x="432048" y="950620"/>
            <a:ext cx="880665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2HDM (MSSM): </a:t>
            </a:r>
            <a:r>
              <a:rPr lang="en-US" dirty="0"/>
              <a:t>well-motivated</a:t>
            </a:r>
          </a:p>
          <a:p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tan𝛽 = v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/v</a:t>
            </a:r>
            <a:r>
              <a:rPr lang="en-US" baseline="-25000" dirty="0">
                <a:solidFill>
                  <a:srgbClr val="FF0000"/>
                </a:solidFill>
              </a:rPr>
              <a:t>1</a:t>
            </a:r>
            <a:r>
              <a:rPr lang="en-US" dirty="0">
                <a:solidFill>
                  <a:srgbClr val="FF0000"/>
                </a:solidFill>
              </a:rPr>
              <a:t>;  𝛼 </a:t>
            </a:r>
            <a:r>
              <a:rPr lang="en-US" dirty="0"/>
              <a:t>the neutral Higgs mixing)</a:t>
            </a:r>
          </a:p>
        </p:txBody>
      </p:sp>
      <p:sp>
        <p:nvSpPr>
          <p:cNvPr id="13" name="Shape 662">
            <a:extLst>
              <a:ext uri="{FF2B5EF4-FFF2-40B4-BE49-F238E27FC236}">
                <a16:creationId xmlns:a16="http://schemas.microsoft.com/office/drawing/2014/main" id="{012E9DA6-53B6-81F4-1173-796A1486FE91}"/>
              </a:ext>
            </a:extLst>
          </p:cNvPr>
          <p:cNvSpPr/>
          <p:nvPr/>
        </p:nvSpPr>
        <p:spPr>
          <a:xfrm>
            <a:off x="1605856" y="8890664"/>
            <a:ext cx="979308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L="0">
              <a:defRPr sz="1400">
                <a:solidFill>
                  <a:srgbClr val="0000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defRPr sz="1800">
                <a:effectLst/>
                <a:uFillTx/>
              </a:defRPr>
            </a:pPr>
            <a:r>
              <a:rPr lang="en-US" sz="2400" dirty="0">
                <a:solidFill>
                  <a:srgbClr val="C00000"/>
                </a:solidFill>
                <a:uFill>
                  <a:solidFill/>
                </a:uFill>
              </a:rPr>
              <a:t>For a review, see, i.e., G.C. Branco, M. Sher et al.,</a:t>
            </a:r>
            <a:r>
              <a:rPr lang="en-US" sz="2400" dirty="0">
                <a:solidFill>
                  <a:srgbClr val="C00000"/>
                </a:solidFill>
                <a:effectLst/>
              </a:rPr>
              <a:t> arXiv:1106.0034</a:t>
            </a:r>
            <a:r>
              <a:rPr lang="en-US" sz="2400" dirty="0">
                <a:solidFill>
                  <a:srgbClr val="C00000"/>
                </a:solidFill>
              </a:rPr>
              <a:t> …</a:t>
            </a:r>
          </a:p>
        </p:txBody>
      </p:sp>
      <p:pic>
        <p:nvPicPr>
          <p:cNvPr id="14" name="Picture 13" descr="Table&#10;&#10;Description automatically generated">
            <a:extLst>
              <a:ext uri="{FF2B5EF4-FFF2-40B4-BE49-F238E27FC236}">
                <a16:creationId xmlns:a16="http://schemas.microsoft.com/office/drawing/2014/main" id="{1CDC4B16-6542-94B4-C45E-6FDAC4490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832" y="2432016"/>
            <a:ext cx="7216553" cy="36689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08849C-1C5B-91D4-6A65-C2292B255219}"/>
              </a:ext>
            </a:extLst>
          </p:cNvPr>
          <p:cNvSpPr txBox="1"/>
          <p:nvPr/>
        </p:nvSpPr>
        <p:spPr>
          <a:xfrm>
            <a:off x="8806656" y="3508648"/>
            <a:ext cx="345479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Decoupling/</a:t>
            </a:r>
          </a:p>
          <a:p>
            <a:r>
              <a:rPr lang="en-US" dirty="0"/>
              <a:t>Alignment limit:</a:t>
            </a:r>
          </a:p>
          <a:p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𝜅’s  1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Shape 662">
            <a:extLst>
              <a:ext uri="{FF2B5EF4-FFF2-40B4-BE49-F238E27FC236}">
                <a16:creationId xmlns:a16="http://schemas.microsoft.com/office/drawing/2014/main" id="{6B5E7862-44A6-8845-9FEC-0CA7044C9955}"/>
              </a:ext>
            </a:extLst>
          </p:cNvPr>
          <p:cNvSpPr/>
          <p:nvPr/>
        </p:nvSpPr>
        <p:spPr>
          <a:xfrm>
            <a:off x="8950672" y="5587588"/>
            <a:ext cx="345479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L="0">
              <a:defRPr sz="1400">
                <a:solidFill>
                  <a:srgbClr val="0000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defRPr sz="1800">
                <a:effectLst/>
                <a:uFillTx/>
              </a:defRPr>
            </a:pPr>
            <a:r>
              <a:rPr lang="en-US" sz="2400" dirty="0">
                <a:solidFill>
                  <a:srgbClr val="C00000"/>
                </a:solidFill>
                <a:uFill>
                  <a:solidFill/>
                </a:uFill>
              </a:rPr>
              <a:t>H. Haber &amp; Y. Nir (1990)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8" name="Shape 662">
            <a:extLst>
              <a:ext uri="{FF2B5EF4-FFF2-40B4-BE49-F238E27FC236}">
                <a16:creationId xmlns:a16="http://schemas.microsoft.com/office/drawing/2014/main" id="{2E501F51-EE47-2745-17A7-D3F308A5A340}"/>
              </a:ext>
            </a:extLst>
          </p:cNvPr>
          <p:cNvSpPr/>
          <p:nvPr/>
        </p:nvSpPr>
        <p:spPr>
          <a:xfrm>
            <a:off x="9166696" y="1004625"/>
            <a:ext cx="3781181" cy="2215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L="0">
              <a:defRPr sz="1400">
                <a:solidFill>
                  <a:srgbClr val="0000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defRPr sz="1800">
                <a:effectLst/>
                <a:uFillTx/>
              </a:defRPr>
            </a:pPr>
            <a:r>
              <a:rPr lang="en-US" sz="2400" b="1" dirty="0">
                <a:solidFill>
                  <a:srgbClr val="FF0000"/>
                </a:solidFill>
                <a:uFill>
                  <a:solidFill/>
                </a:uFill>
              </a:rPr>
              <a:t>Talks in HPNP2023: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400" dirty="0" err="1">
                <a:solidFill>
                  <a:srgbClr val="C00000"/>
                </a:solidFill>
              </a:rPr>
              <a:t>Pilaftsis</a:t>
            </a:r>
            <a:r>
              <a:rPr lang="en-US" sz="2400" dirty="0">
                <a:solidFill>
                  <a:srgbClr val="C00000"/>
                </a:solidFill>
              </a:rPr>
              <a:t>; Haber; Takeuchi;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400" dirty="0" err="1">
                <a:solidFill>
                  <a:srgbClr val="C00000"/>
                </a:solidFill>
              </a:rPr>
              <a:t>Yagyu</a:t>
            </a:r>
            <a:r>
              <a:rPr lang="en-US" sz="2400" dirty="0">
                <a:solidFill>
                  <a:srgbClr val="C00000"/>
                </a:solidFill>
              </a:rPr>
              <a:t>; Ferreira; De Curtis;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400" dirty="0">
                <a:solidFill>
                  <a:srgbClr val="C00000"/>
                </a:solidFill>
              </a:rPr>
              <a:t>Song; Dey; </a:t>
            </a:r>
            <a:r>
              <a:rPr lang="en-US" sz="2400" dirty="0" err="1">
                <a:solidFill>
                  <a:srgbClr val="C00000"/>
                </a:solidFill>
              </a:rPr>
              <a:t>Kartayama</a:t>
            </a:r>
            <a:r>
              <a:rPr lang="en-US" sz="2400" dirty="0">
                <a:solidFill>
                  <a:srgbClr val="C00000"/>
                </a:solidFill>
              </a:rPr>
              <a:t>;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400" dirty="0" err="1">
                <a:solidFill>
                  <a:srgbClr val="C00000"/>
                </a:solidFill>
              </a:rPr>
              <a:t>Heinemeyer</a:t>
            </a:r>
            <a:r>
              <a:rPr lang="en-US" sz="2400" dirty="0">
                <a:solidFill>
                  <a:srgbClr val="C00000"/>
                </a:solidFill>
              </a:rPr>
              <a:t>; </a:t>
            </a:r>
            <a:r>
              <a:rPr lang="en-US" sz="2400" dirty="0" err="1">
                <a:solidFill>
                  <a:srgbClr val="C00000"/>
                </a:solidFill>
              </a:rPr>
              <a:t>Muta</a:t>
            </a:r>
            <a:r>
              <a:rPr lang="en-US" sz="2400" dirty="0">
                <a:solidFill>
                  <a:srgbClr val="C00000"/>
                </a:solidFill>
              </a:rPr>
              <a:t>; Ivanov; Sakurai  … …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8599CB-89DA-C0BA-E3F0-0778004F22F2}"/>
              </a:ext>
            </a:extLst>
          </p:cNvPr>
          <p:cNvSpPr txBox="1"/>
          <p:nvPr/>
        </p:nvSpPr>
        <p:spPr>
          <a:xfrm>
            <a:off x="670691" y="6135196"/>
            <a:ext cx="1108829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Plus a singlet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0432FF"/>
                </a:solidFill>
              </a:rPr>
              <a:t> (NMSSM): </a:t>
            </a:r>
          </a:p>
          <a:p>
            <a:r>
              <a:rPr lang="en-US" dirty="0">
                <a:solidFill>
                  <a:srgbClr val="0432FF"/>
                </a:solidFill>
              </a:rPr>
              <a:t>  </a:t>
            </a:r>
            <a:r>
              <a:rPr lang="en-US" dirty="0"/>
              <a:t>more mixing &amp; flavor physics, connect to dark sector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A6DAD7-17FD-3067-FBF8-F7435C4E730A}"/>
              </a:ext>
            </a:extLst>
          </p:cNvPr>
          <p:cNvSpPr txBox="1"/>
          <p:nvPr/>
        </p:nvSpPr>
        <p:spPr>
          <a:xfrm>
            <a:off x="1389832" y="7431340"/>
            <a:ext cx="1009282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Add a triplet </a:t>
            </a:r>
            <a:r>
              <a:rPr lang="en-US" dirty="0">
                <a:solidFill>
                  <a:srgbClr val="FF0000"/>
                </a:solidFill>
              </a:rPr>
              <a:t>𝜱 </a:t>
            </a:r>
            <a:r>
              <a:rPr lang="en-US" dirty="0">
                <a:solidFill>
                  <a:srgbClr val="0432FF"/>
                </a:solidFill>
              </a:rPr>
              <a:t>(Type-II seesaw): </a:t>
            </a:r>
          </a:p>
          <a:p>
            <a:r>
              <a:rPr lang="en-US" dirty="0">
                <a:solidFill>
                  <a:srgbClr val="FF0000"/>
                </a:solidFill>
              </a:rPr>
              <a:t>𝝓</a:t>
            </a:r>
            <a:r>
              <a:rPr lang="en-US" baseline="30000" dirty="0">
                <a:solidFill>
                  <a:srgbClr val="FF0000"/>
                </a:solidFill>
              </a:rPr>
              <a:t>±±</a:t>
            </a:r>
            <a:r>
              <a:rPr lang="en-US" dirty="0">
                <a:solidFill>
                  <a:srgbClr val="FF0000"/>
                </a:solidFill>
              </a:rPr>
              <a:t>, 𝝓</a:t>
            </a:r>
            <a:r>
              <a:rPr lang="en-US" baseline="30000" dirty="0">
                <a:solidFill>
                  <a:srgbClr val="FF0000"/>
                </a:solidFill>
              </a:rPr>
              <a:t>±</a:t>
            </a:r>
            <a:r>
              <a:rPr lang="en-US" dirty="0">
                <a:solidFill>
                  <a:srgbClr val="FF0000"/>
                </a:solidFill>
              </a:rPr>
              <a:t>, 𝝓</a:t>
            </a:r>
            <a:r>
              <a:rPr lang="en-US" baseline="30000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; connect to neutrino Majorana mass</a:t>
            </a:r>
          </a:p>
        </p:txBody>
      </p:sp>
    </p:spTree>
    <p:extLst>
      <p:ext uri="{BB962C8B-B14F-4D97-AF65-F5344CB8AC3E}">
        <p14:creationId xmlns:p14="http://schemas.microsoft.com/office/powerpoint/2010/main" val="9563677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3" grpId="0"/>
      <p:bldP spid="5" grpId="0" animBg="1"/>
      <p:bldP spid="8" grpId="0" animBg="1"/>
      <p:bldP spid="9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3941810-BEF9-C246-5DAE-B517EC7A57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1558" y="284381"/>
            <a:ext cx="3816424" cy="783010"/>
          </a:xfrm>
        </p:spPr>
        <p:txBody>
          <a:bodyPr/>
          <a:lstStyle/>
          <a:p>
            <a:pPr algn="l"/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(3). </a:t>
            </a:r>
            <a:r>
              <a:rPr lang="en-US" sz="48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SMEFT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91ADBA-31F2-93D6-34D4-C82C9D72034C}"/>
              </a:ext>
            </a:extLst>
          </p:cNvPr>
          <p:cNvSpPr txBox="1"/>
          <p:nvPr/>
        </p:nvSpPr>
        <p:spPr>
          <a:xfrm>
            <a:off x="1289528" y="1132384"/>
            <a:ext cx="103957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SM Effective Field Theory: </a:t>
            </a:r>
            <a:r>
              <a:rPr lang="en-US" dirty="0"/>
              <a:t>a linear representation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6E86BE5-17FE-8C20-1343-19076F2C0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920" y="3355505"/>
            <a:ext cx="4293344" cy="87322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C678306-B394-301C-C4EA-298ABF3B9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4905" y="5905143"/>
            <a:ext cx="4147294" cy="7297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9468A7-FE94-1BF0-F58C-AFDBFC6DBBFA}"/>
              </a:ext>
            </a:extLst>
          </p:cNvPr>
          <p:cNvSpPr txBox="1"/>
          <p:nvPr/>
        </p:nvSpPr>
        <p:spPr>
          <a:xfrm>
            <a:off x="7237522" y="6030168"/>
            <a:ext cx="2317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for </a:t>
            </a:r>
            <a:r>
              <a:rPr lang="en-US" sz="2800" dirty="0">
                <a:solidFill>
                  <a:srgbClr val="FF0000"/>
                </a:solidFill>
              </a:rPr>
              <a:t>𝛬 ~ 2 </a:t>
            </a:r>
            <a:r>
              <a:rPr lang="en-US" sz="2800" dirty="0" err="1">
                <a:solidFill>
                  <a:srgbClr val="FF0000"/>
                </a:solidFill>
              </a:rPr>
              <a:t>TeV</a:t>
            </a:r>
            <a:r>
              <a:rPr lang="en-US" sz="2800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A8BD67-D982-481C-84C7-7E355C462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8424" y="3303653"/>
            <a:ext cx="3690764" cy="9250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D11BD7-1EC1-1E6F-2C6B-AD8871B6EC5E}"/>
              </a:ext>
            </a:extLst>
          </p:cNvPr>
          <p:cNvSpPr txBox="1"/>
          <p:nvPr/>
        </p:nvSpPr>
        <p:spPr>
          <a:xfrm>
            <a:off x="1253157" y="4585861"/>
            <a:ext cx="10264797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Yukawa coupling deviates from the mass relation!</a:t>
            </a:r>
          </a:p>
          <a:p>
            <a:r>
              <a:rPr lang="en-US" dirty="0"/>
              <a:t>At the dim-6 leading order:</a:t>
            </a:r>
          </a:p>
          <a:p>
            <a:endParaRPr lang="en-US" dirty="0"/>
          </a:p>
          <a:p>
            <a:r>
              <a:rPr lang="en-US" sz="2000" dirty="0"/>
              <a:t>  </a:t>
            </a:r>
          </a:p>
          <a:p>
            <a:r>
              <a:rPr lang="en-US" dirty="0"/>
              <a:t>This is the immediate target @ LHC!</a:t>
            </a:r>
          </a:p>
        </p:txBody>
      </p:sp>
      <p:pic>
        <p:nvPicPr>
          <p:cNvPr id="13" name="Picture 1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4CBDB70-7438-298A-A9C8-1554FC90B8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448" y="1908999"/>
            <a:ext cx="3025923" cy="10955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2BBEFE-701D-07F3-D597-6CE6D23C73C8}"/>
              </a:ext>
            </a:extLst>
          </p:cNvPr>
          <p:cNvSpPr txBox="1"/>
          <p:nvPr/>
        </p:nvSpPr>
        <p:spPr>
          <a:xfrm>
            <a:off x="3245617" y="2111460"/>
            <a:ext cx="368883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SM-like Higgs 𝜱</a:t>
            </a:r>
          </a:p>
        </p:txBody>
      </p:sp>
    </p:spTree>
    <p:extLst>
      <p:ext uri="{BB962C8B-B14F-4D97-AF65-F5344CB8AC3E}">
        <p14:creationId xmlns:p14="http://schemas.microsoft.com/office/powerpoint/2010/main" val="35057897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3941810-BEF9-C246-5DAE-B517EC7A57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78264" y="277366"/>
            <a:ext cx="3312368" cy="783010"/>
          </a:xfrm>
        </p:spPr>
        <p:txBody>
          <a:bodyPr/>
          <a:lstStyle/>
          <a:p>
            <a:pPr algn="l"/>
            <a:r>
              <a:rPr lang="en-US" sz="48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(4). HEFT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8B4705-6505-258A-DD9F-1D60A5636757}"/>
              </a:ext>
            </a:extLst>
          </p:cNvPr>
          <p:cNvSpPr txBox="1"/>
          <p:nvPr/>
        </p:nvSpPr>
        <p:spPr>
          <a:xfrm>
            <a:off x="432048" y="1204392"/>
            <a:ext cx="123350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Higgs Effective Field Theory: </a:t>
            </a:r>
            <a:r>
              <a:rPr lang="en-US" dirty="0"/>
              <a:t>a non-linear representation</a:t>
            </a:r>
          </a:p>
        </p:txBody>
      </p:sp>
      <p:pic>
        <p:nvPicPr>
          <p:cNvPr id="22" name="Picture 21" descr="Text, letter&#10;&#10;Description automatically generated">
            <a:extLst>
              <a:ext uri="{FF2B5EF4-FFF2-40B4-BE49-F238E27FC236}">
                <a16:creationId xmlns:a16="http://schemas.microsoft.com/office/drawing/2014/main" id="{BE8CFDC4-A009-02A4-2576-5FEED8F93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194" y="1996480"/>
            <a:ext cx="7679638" cy="1449843"/>
          </a:xfrm>
          <a:prstGeom prst="rect">
            <a:avLst/>
          </a:prstGeom>
        </p:spPr>
      </p:pic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5D1DF944-1F77-C535-93FD-896D70166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811" y="3435226"/>
            <a:ext cx="7709021" cy="129755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B4328E3-0863-EDAE-1901-A54F5E00F643}"/>
              </a:ext>
            </a:extLst>
          </p:cNvPr>
          <p:cNvSpPr txBox="1"/>
          <p:nvPr/>
        </p:nvSpPr>
        <p:spPr>
          <a:xfrm>
            <a:off x="1866393" y="3787969"/>
            <a:ext cx="891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/>
              <a:t>L</a:t>
            </a:r>
            <a:r>
              <a:rPr lang="en-US" sz="3200" baseline="-25000" dirty="0"/>
              <a:t>Y </a:t>
            </a:r>
            <a:r>
              <a:rPr lang="en-US" sz="3200" dirty="0"/>
              <a:t>~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EA667A0-2060-1382-65C9-CC5874324695}"/>
              </a:ext>
            </a:extLst>
          </p:cNvPr>
          <p:cNvSpPr txBox="1"/>
          <p:nvPr/>
        </p:nvSpPr>
        <p:spPr>
          <a:xfrm>
            <a:off x="2005280" y="6028928"/>
            <a:ext cx="924964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The scale for new dynamics is at </a:t>
            </a:r>
            <a:r>
              <a:rPr lang="en-US" dirty="0">
                <a:solidFill>
                  <a:srgbClr val="FF0000"/>
                </a:solidFill>
              </a:rPr>
              <a:t>𝛬 ~ 4𝛑 v </a:t>
            </a:r>
          </a:p>
          <a:p>
            <a:pPr algn="l"/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 c</a:t>
            </a:r>
            <a:r>
              <a:rPr lang="en-US" dirty="0">
                <a:solidFill>
                  <a:schemeClr val="tx1"/>
                </a:solidFill>
              </a:rPr>
              <a:t>lose by! The deviation can be sizable: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F2360D-03B6-E3FA-657A-F9277E0AC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3725" y="7360466"/>
            <a:ext cx="3490883" cy="7566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007551-3227-BDAF-5EB4-FD35EC9165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4000" y="4948808"/>
            <a:ext cx="4334704" cy="8530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0CF9B3-CBE6-B4D2-527F-9A8D8C8F8398}"/>
              </a:ext>
            </a:extLst>
          </p:cNvPr>
          <p:cNvSpPr txBox="1"/>
          <p:nvPr/>
        </p:nvSpPr>
        <p:spPr>
          <a:xfrm>
            <a:off x="1907497" y="8232140"/>
            <a:ext cx="934743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Multiple Higgs couplings may be sizeable!</a:t>
            </a:r>
          </a:p>
        </p:txBody>
      </p:sp>
    </p:spTree>
    <p:extLst>
      <p:ext uri="{BB962C8B-B14F-4D97-AF65-F5344CB8AC3E}">
        <p14:creationId xmlns:p14="http://schemas.microsoft.com/office/powerpoint/2010/main" val="30477016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63EAF1-1893-2322-8DBD-53C89A5F889D}"/>
              </a:ext>
            </a:extLst>
          </p:cNvPr>
          <p:cNvSpPr txBox="1"/>
          <p:nvPr/>
        </p:nvSpPr>
        <p:spPr>
          <a:xfrm>
            <a:off x="237704" y="6528916"/>
            <a:ext cx="124287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="1" dirty="0">
                <a:solidFill>
                  <a:schemeClr val="tx1"/>
                </a:solidFill>
              </a:rPr>
              <a:t>             In the absence of the new physics discovery: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Exploring flavor physics is complementary &amp; rewarding.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Measuring Higgs Yukawa couplings is indispensable:</a:t>
            </a:r>
          </a:p>
          <a:p>
            <a:pPr algn="l"/>
            <a:r>
              <a:rPr lang="en-US" sz="3600" dirty="0">
                <a:solidFill>
                  <a:schemeClr val="tx1"/>
                </a:solidFill>
              </a:rPr>
              <a:t>     </a:t>
            </a:r>
            <a:r>
              <a:rPr lang="en-US" sz="3600" dirty="0">
                <a:solidFill>
                  <a:srgbClr val="0432FF"/>
                </a:solidFill>
              </a:rPr>
              <a:t>the smaller the coupling is, the more sensitive to deviations!  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ADB8F0F-2A6F-E35B-6945-4A9A2F8918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5736" y="206668"/>
            <a:ext cx="11881320" cy="1213748"/>
          </a:xfrm>
        </p:spPr>
        <p:txBody>
          <a:bodyPr/>
          <a:lstStyle/>
          <a:p>
            <a:r>
              <a:rPr lang="en-US" sz="5400" b="1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(C). Higgs Couplings @ Colliders </a:t>
            </a:r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b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theories in practice</a:t>
            </a:r>
            <a:r>
              <a:rPr lang="en-US" sz="48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A82F70-8F3F-6668-E456-32A1C124582B}"/>
              </a:ext>
            </a:extLst>
          </p:cNvPr>
          <p:cNvSpPr txBox="1"/>
          <p:nvPr/>
        </p:nvSpPr>
        <p:spPr>
          <a:xfrm>
            <a:off x="1677864" y="1535396"/>
            <a:ext cx="656622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Seek for more Higgs bosons:</a:t>
            </a:r>
          </a:p>
        </p:txBody>
      </p:sp>
      <p:pic>
        <p:nvPicPr>
          <p:cNvPr id="10" name="Picture 9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EC4737D2-8C1E-4661-2DF9-874EBF488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6616" y="1636440"/>
            <a:ext cx="2413000" cy="546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C9EAA50-FC5C-7E5E-9D51-58028965C257}"/>
              </a:ext>
            </a:extLst>
          </p:cNvPr>
          <p:cNvSpPr txBox="1"/>
          <p:nvPr/>
        </p:nvSpPr>
        <p:spPr>
          <a:xfrm>
            <a:off x="1686912" y="3554522"/>
            <a:ext cx="81855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/>
              <a:t>Flavor Changing Neutral Currents: </a:t>
            </a:r>
          </a:p>
          <a:p>
            <a:pPr algn="l"/>
            <a:r>
              <a:rPr lang="en-US" sz="3600" i="1" dirty="0">
                <a:solidFill>
                  <a:srgbClr val="FF0000"/>
                </a:solidFill>
              </a:rPr>
              <a:t>          H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3600" dirty="0" err="1">
                <a:solidFill>
                  <a:srgbClr val="FF0000"/>
                </a:solidFill>
                <a:sym typeface="Wingdings" pitchFamily="2" charset="2"/>
              </a:rPr>
              <a:t>tc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, </a:t>
            </a:r>
            <a:r>
              <a:rPr lang="en-US" sz="3600" dirty="0" err="1">
                <a:solidFill>
                  <a:srgbClr val="FF0000"/>
                </a:solidFill>
                <a:sym typeface="Wingdings" pitchFamily="2" charset="2"/>
              </a:rPr>
              <a:t>tq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; &amp; 𝛍𝛕 , e𝛍, e𝛕 !</a:t>
            </a:r>
          </a:p>
          <a:p>
            <a:pPr algn="l"/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&amp; possible new </a:t>
            </a:r>
            <a:r>
              <a:rPr lang="en-US" sz="3600" dirty="0" err="1">
                <a:solidFill>
                  <a:schemeClr val="tx1"/>
                </a:solidFill>
                <a:sym typeface="Wingdings" pitchFamily="2" charset="2"/>
              </a:rPr>
              <a:t>CPv</a:t>
            </a:r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 phases in Yukawa …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3" name="Shape 662">
            <a:extLst>
              <a:ext uri="{FF2B5EF4-FFF2-40B4-BE49-F238E27FC236}">
                <a16:creationId xmlns:a16="http://schemas.microsoft.com/office/drawing/2014/main" id="{C0E747EE-12A3-1EE2-6300-C3CC3E3204D2}"/>
              </a:ext>
            </a:extLst>
          </p:cNvPr>
          <p:cNvSpPr/>
          <p:nvPr/>
        </p:nvSpPr>
        <p:spPr>
          <a:xfrm>
            <a:off x="1251720" y="5434280"/>
            <a:ext cx="10723288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L="0">
              <a:defRPr sz="1400">
                <a:solidFill>
                  <a:srgbClr val="0000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defRPr sz="1800">
                <a:effectLst/>
                <a:uFillTx/>
              </a:defRPr>
            </a:pPr>
            <a:r>
              <a:rPr lang="en-US" sz="2400" dirty="0">
                <a:solidFill>
                  <a:srgbClr val="C00000"/>
                </a:solidFill>
                <a:uFill>
                  <a:solidFill/>
                </a:uFill>
              </a:rPr>
              <a:t>Cheng &amp; Sher, PRD (1987);  G.W.S. Hou, PLB (1992); 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400" dirty="0">
                <a:solidFill>
                  <a:srgbClr val="C00000"/>
                </a:solidFill>
                <a:uFill>
                  <a:solidFill/>
                </a:uFill>
              </a:rPr>
              <a:t>TH, D. </a:t>
            </a:r>
            <a:r>
              <a:rPr lang="en-US" sz="2400" dirty="0" err="1">
                <a:solidFill>
                  <a:srgbClr val="C00000"/>
                </a:solidFill>
                <a:uFill>
                  <a:solidFill/>
                </a:uFill>
              </a:rPr>
              <a:t>Marfatia</a:t>
            </a:r>
            <a:r>
              <a:rPr lang="en-US" sz="2400" dirty="0">
                <a:solidFill>
                  <a:srgbClr val="C00000"/>
                </a:solidFill>
                <a:uFill>
                  <a:solidFill/>
                </a:uFill>
              </a:rPr>
              <a:t>,</a:t>
            </a:r>
            <a:r>
              <a:rPr lang="en-US" sz="2400" dirty="0">
                <a:solidFill>
                  <a:srgbClr val="C00000"/>
                </a:solidFill>
                <a:effectLst/>
              </a:rPr>
              <a:t> PRL 86, 1442 (2001);  </a:t>
            </a:r>
            <a:r>
              <a:rPr lang="en-US" sz="2400" dirty="0" err="1">
                <a:solidFill>
                  <a:srgbClr val="C00000"/>
                </a:solidFill>
              </a:rPr>
              <a:t>Harnik</a:t>
            </a:r>
            <a:r>
              <a:rPr lang="en-US" sz="2400" dirty="0">
                <a:solidFill>
                  <a:srgbClr val="C00000"/>
                </a:solidFill>
              </a:rPr>
              <a:t>, Kopp, Zupan, arXiv:1209.1397.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0F8BAB-9895-FDE8-E57E-3FF47764F24F}"/>
              </a:ext>
            </a:extLst>
          </p:cNvPr>
          <p:cNvSpPr txBox="1"/>
          <p:nvPr/>
        </p:nvSpPr>
        <p:spPr>
          <a:xfrm>
            <a:off x="1677864" y="2308319"/>
            <a:ext cx="103589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/>
              <a:t>Continue to search for  </a:t>
            </a:r>
          </a:p>
          <a:p>
            <a:pPr algn="l"/>
            <a:r>
              <a:rPr lang="en-US" sz="3600" i="1" dirty="0">
                <a:solidFill>
                  <a:srgbClr val="FF0000"/>
                </a:solidFill>
              </a:rPr>
              <a:t>      Z’ , W</a:t>
            </a:r>
            <a:r>
              <a:rPr lang="en-US" sz="3600" i="1" baseline="30000" dirty="0">
                <a:solidFill>
                  <a:srgbClr val="FF0000"/>
                </a:solidFill>
              </a:rPr>
              <a:t>±</a:t>
            </a:r>
            <a:r>
              <a:rPr lang="en-US" sz="3600" i="1" dirty="0">
                <a:solidFill>
                  <a:srgbClr val="FF0000"/>
                </a:solidFill>
              </a:rPr>
              <a:t>’ , T’ 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 in light of FN, L-R, composite H, etc.</a:t>
            </a:r>
          </a:p>
        </p:txBody>
      </p:sp>
    </p:spTree>
    <p:extLst>
      <p:ext uri="{BB962C8B-B14F-4D97-AF65-F5344CB8AC3E}">
        <p14:creationId xmlns:p14="http://schemas.microsoft.com/office/powerpoint/2010/main" val="390907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7" grpId="0"/>
      <p:bldP spid="12" grpId="0"/>
      <p:bldP spid="13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D5DDB7C-1E0A-04B4-E122-29918E3F47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29992" y="349374"/>
            <a:ext cx="7560840" cy="783010"/>
          </a:xfrm>
        </p:spPr>
        <p:txBody>
          <a:bodyPr/>
          <a:lstStyle/>
          <a:p>
            <a:pPr algn="l"/>
            <a:r>
              <a:rPr lang="en-US" sz="54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(1). The most-wanted:  </a:t>
            </a:r>
            <a:r>
              <a:rPr lang="en-US" sz="5400" kern="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y</a:t>
            </a:r>
            <a:r>
              <a:rPr lang="en-US" sz="5400" kern="0" baseline="-250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t</a:t>
            </a:r>
            <a:endParaRPr lang="en-US" sz="54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915D5004-D245-A65F-DBED-1F70693A1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033" y="1198028"/>
            <a:ext cx="2616324" cy="1841117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17DA3D78-0A3A-3031-9A44-2163434FE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172" y="1585403"/>
            <a:ext cx="1904598" cy="944557"/>
          </a:xfrm>
          <a:prstGeom prst="rect">
            <a:avLst/>
          </a:prstGeom>
        </p:spPr>
      </p:pic>
      <p:pic>
        <p:nvPicPr>
          <p:cNvPr id="16" name="Picture 15" descr="A picture containing text, device, meter, gauge&#10;&#10;Description automatically generated">
            <a:extLst>
              <a:ext uri="{FF2B5EF4-FFF2-40B4-BE49-F238E27FC236}">
                <a16:creationId xmlns:a16="http://schemas.microsoft.com/office/drawing/2014/main" id="{485F70C0-B543-4BE9-8541-8613FC201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4568" y="1658382"/>
            <a:ext cx="1904598" cy="9194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2D5BE3-8740-282B-CB30-250EA0A009DF}"/>
              </a:ext>
            </a:extLst>
          </p:cNvPr>
          <p:cNvSpPr txBox="1"/>
          <p:nvPr/>
        </p:nvSpPr>
        <p:spPr>
          <a:xfrm>
            <a:off x="3262261" y="3047564"/>
            <a:ext cx="604845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current LHC sensitivity:</a:t>
            </a:r>
          </a:p>
        </p:txBody>
      </p:sp>
      <p:pic>
        <p:nvPicPr>
          <p:cNvPr id="19" name="Picture 18" descr="A picture containing text, clock, watch&#10;&#10;Description automatically generated">
            <a:extLst>
              <a:ext uri="{FF2B5EF4-FFF2-40B4-BE49-F238E27FC236}">
                <a16:creationId xmlns:a16="http://schemas.microsoft.com/office/drawing/2014/main" id="{235A35E5-5939-705E-98D9-4A29561F12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8884" y="4017764"/>
            <a:ext cx="2529380" cy="157911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897AA42-612D-E063-DE6E-C719B45F70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5214" y="4387743"/>
            <a:ext cx="3895618" cy="4170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499FFD2-41F5-5C52-D474-361C5107234B}"/>
              </a:ext>
            </a:extLst>
          </p:cNvPr>
          <p:cNvSpPr txBox="1"/>
          <p:nvPr/>
        </p:nvSpPr>
        <p:spPr>
          <a:xfrm>
            <a:off x="5716281" y="4948808"/>
            <a:ext cx="4602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A30000"/>
                </a:solidFill>
              </a:rPr>
              <a:t>(ICHEP 2022)</a:t>
            </a:r>
          </a:p>
          <a:p>
            <a:r>
              <a:rPr lang="en-US" sz="2000" dirty="0">
                <a:solidFill>
                  <a:srgbClr val="A30000"/>
                </a:solidFill>
              </a:rPr>
              <a:t>Also, see </a:t>
            </a:r>
            <a:r>
              <a:rPr lang="en-US" sz="2000" dirty="0" err="1">
                <a:solidFill>
                  <a:srgbClr val="A30000"/>
                </a:solidFill>
              </a:rPr>
              <a:t>Sanmay</a:t>
            </a:r>
            <a:r>
              <a:rPr lang="en-US" sz="2000" dirty="0">
                <a:solidFill>
                  <a:srgbClr val="A30000"/>
                </a:solidFill>
              </a:rPr>
              <a:t> </a:t>
            </a:r>
            <a:r>
              <a:rPr lang="en-US" sz="2000" dirty="0" err="1">
                <a:solidFill>
                  <a:srgbClr val="A30000"/>
                </a:solidFill>
              </a:rPr>
              <a:t>Ganguly</a:t>
            </a:r>
            <a:r>
              <a:rPr lang="en-US" sz="2000" dirty="0">
                <a:solidFill>
                  <a:srgbClr val="A30000"/>
                </a:solidFill>
              </a:rPr>
              <a:t> &amp; </a:t>
            </a:r>
            <a:r>
              <a:rPr lang="en-US" sz="2000" dirty="0" err="1">
                <a:solidFill>
                  <a:srgbClr val="A30000"/>
                </a:solidFill>
              </a:rPr>
              <a:t>Xiaohu</a:t>
            </a:r>
            <a:r>
              <a:rPr lang="en-US" sz="2000" dirty="0">
                <a:solidFill>
                  <a:srgbClr val="A30000"/>
                </a:solidFill>
              </a:rPr>
              <a:t> Sun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DDC9E6-DF9D-4A98-AC5A-D270E94F3675}"/>
              </a:ext>
            </a:extLst>
          </p:cNvPr>
          <p:cNvSpPr txBox="1"/>
          <p:nvPr/>
        </p:nvSpPr>
        <p:spPr>
          <a:xfrm>
            <a:off x="1295807" y="5567844"/>
            <a:ext cx="686277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Future lepton collider sensitivity:</a:t>
            </a:r>
          </a:p>
        </p:txBody>
      </p:sp>
      <p:pic>
        <p:nvPicPr>
          <p:cNvPr id="33" name="Picture 32" descr="Table&#10;&#10;Description automatically generated">
            <a:extLst>
              <a:ext uri="{FF2B5EF4-FFF2-40B4-BE49-F238E27FC236}">
                <a16:creationId xmlns:a16="http://schemas.microsoft.com/office/drawing/2014/main" id="{96AB2A0A-DDDB-6122-39ED-A89573A095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7824" y="6214637"/>
            <a:ext cx="10173548" cy="247858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70655D3-43A3-DEDD-161C-35DA733C0890}"/>
              </a:ext>
            </a:extLst>
          </p:cNvPr>
          <p:cNvSpPr txBox="1"/>
          <p:nvPr/>
        </p:nvSpPr>
        <p:spPr>
          <a:xfrm>
            <a:off x="4846216" y="8735615"/>
            <a:ext cx="68407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dirty="0">
                <a:solidFill>
                  <a:srgbClr val="C00000"/>
                </a:solidFill>
                <a:effectLst/>
                <a:latin typeface="Helvetica" pitchFamily="2" charset="0"/>
              </a:rPr>
              <a:t>EF04 report: </a:t>
            </a:r>
            <a:r>
              <a:rPr lang="en-US" sz="2400" b="0" i="0" dirty="0">
                <a:solidFill>
                  <a:srgbClr val="C00000"/>
                </a:solidFill>
                <a:effectLst/>
                <a:latin typeface="Helvetica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https://arxiv.org/pdf/2209.08078.pdf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76AD75-56FA-A1FA-5539-E5539E9904FF}"/>
              </a:ext>
            </a:extLst>
          </p:cNvPr>
          <p:cNvSpPr txBox="1"/>
          <p:nvPr/>
        </p:nvSpPr>
        <p:spPr>
          <a:xfrm>
            <a:off x="6209221" y="433986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𝛿</a:t>
            </a:r>
          </a:p>
        </p:txBody>
      </p:sp>
    </p:spTree>
    <p:extLst>
      <p:ext uri="{BB962C8B-B14F-4D97-AF65-F5344CB8AC3E}">
        <p14:creationId xmlns:p14="http://schemas.microsoft.com/office/powerpoint/2010/main" val="9173064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31" grpId="0"/>
      <p:bldP spid="34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22" name="Shape 662">
            <a:extLst>
              <a:ext uri="{FF2B5EF4-FFF2-40B4-BE49-F238E27FC236}">
                <a16:creationId xmlns:a16="http://schemas.microsoft.com/office/drawing/2014/main" id="{82EF94CB-6C6C-AA6F-C9D8-CEDA344CEFEC}"/>
              </a:ext>
            </a:extLst>
          </p:cNvPr>
          <p:cNvSpPr/>
          <p:nvPr/>
        </p:nvSpPr>
        <p:spPr>
          <a:xfrm>
            <a:off x="669752" y="7901136"/>
            <a:ext cx="6408712" cy="1538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L="0">
              <a:defRPr sz="1400">
                <a:solidFill>
                  <a:srgbClr val="0000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defRPr sz="1800">
                <a:effectLst/>
                <a:uFillTx/>
              </a:defRPr>
            </a:pPr>
            <a:r>
              <a:rPr lang="en-US" sz="2000" dirty="0">
                <a:solidFill>
                  <a:srgbClr val="C00000"/>
                </a:solidFill>
                <a:uFill>
                  <a:solidFill/>
                </a:uFill>
              </a:rPr>
              <a:t>D. </a:t>
            </a:r>
            <a:r>
              <a:rPr lang="en-US" sz="2000" dirty="0" err="1">
                <a:solidFill>
                  <a:srgbClr val="C00000"/>
                </a:solidFill>
                <a:uFill>
                  <a:solidFill/>
                </a:uFill>
              </a:rPr>
              <a:t>Goncalves</a:t>
            </a:r>
            <a:r>
              <a:rPr lang="en-US" sz="2000" dirty="0">
                <a:solidFill>
                  <a:srgbClr val="C00000"/>
                </a:solidFill>
                <a:uFill>
                  <a:solidFill/>
                </a:uFill>
              </a:rPr>
              <a:t>, TH, S.</a:t>
            </a:r>
            <a:r>
              <a:rPr lang="en-US" sz="2000" dirty="0">
                <a:solidFill>
                  <a:srgbClr val="C00000"/>
                </a:solidFill>
                <a:effectLst/>
              </a:rPr>
              <a:t> Mukhopadhyay, 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000" dirty="0">
                <a:solidFill>
                  <a:srgbClr val="C00000"/>
                </a:solidFill>
                <a:effectLst/>
              </a:rPr>
              <a:t>arXiv:1710.02149 (PRL, 2017); arXiv:1803.09751; 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000" dirty="0">
                <a:solidFill>
                  <a:srgbClr val="C00000"/>
                </a:solidFill>
                <a:uFill>
                  <a:solidFill/>
                </a:uFill>
              </a:rPr>
              <a:t>D. Goncalves, TH. I. Leung, H. Qin</a:t>
            </a:r>
            <a:r>
              <a:rPr lang="en-US" sz="2000" dirty="0">
                <a:solidFill>
                  <a:srgbClr val="C00000"/>
                </a:solidFill>
                <a:effectLst/>
              </a:rPr>
              <a:t>, arXiv:2012.05272;  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000" dirty="0">
                <a:solidFill>
                  <a:srgbClr val="C00000"/>
                </a:solidFill>
              </a:rPr>
              <a:t>R. Abraham, D. </a:t>
            </a:r>
            <a:r>
              <a:rPr lang="en-US" sz="2000" dirty="0" err="1">
                <a:solidFill>
                  <a:srgbClr val="C00000"/>
                </a:solidFill>
              </a:rPr>
              <a:t>Goncalves</a:t>
            </a:r>
            <a:r>
              <a:rPr lang="en-US" sz="2000" dirty="0">
                <a:solidFill>
                  <a:srgbClr val="C00000"/>
                </a:solidFill>
              </a:rPr>
              <a:t>, TH, S.C.I. Leung, H. Qin, </a:t>
            </a:r>
            <a:r>
              <a:rPr lang="en-US" sz="2000" dirty="0">
                <a:solidFill>
                  <a:srgbClr val="C00000"/>
                </a:solidFill>
                <a:effectLst/>
              </a:rPr>
              <a:t>arXiv:2012.05272. 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718A65-414A-9952-33DF-4673244C88A6}"/>
              </a:ext>
            </a:extLst>
          </p:cNvPr>
          <p:cNvSpPr txBox="1"/>
          <p:nvPr/>
        </p:nvSpPr>
        <p:spPr>
          <a:xfrm>
            <a:off x="5782320" y="907649"/>
            <a:ext cx="6463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2. Off-shell probe of EFT operators: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62721A1-C2B4-0FB0-5140-21AF74C15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4288" y="1420416"/>
            <a:ext cx="6604375" cy="223224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5E77857-EBCE-A8EC-442D-D5696D54DA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331" y="6556141"/>
            <a:ext cx="3483893" cy="8409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AEAC17-6572-13DD-EE42-881AE6A9B57A}"/>
              </a:ext>
            </a:extLst>
          </p:cNvPr>
          <p:cNvSpPr txBox="1"/>
          <p:nvPr/>
        </p:nvSpPr>
        <p:spPr>
          <a:xfrm>
            <a:off x="3109598" y="52264"/>
            <a:ext cx="70904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dirty="0" err="1">
                <a:solidFill>
                  <a:srgbClr val="FF0000"/>
                </a:solidFill>
              </a:rPr>
              <a:t>ttH</a:t>
            </a:r>
            <a:r>
              <a:rPr lang="en-US" sz="4800" dirty="0">
                <a:solidFill>
                  <a:schemeClr val="tx1"/>
                </a:solidFill>
              </a:rPr>
              <a:t> coupling @ high scales: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FF317F-F567-B466-BE99-23763D6BE0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761" y="1564432"/>
            <a:ext cx="4104455" cy="39676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DCE3C7-040D-E635-9B35-4C1731317879}"/>
              </a:ext>
            </a:extLst>
          </p:cNvPr>
          <p:cNvSpPr txBox="1"/>
          <p:nvPr/>
        </p:nvSpPr>
        <p:spPr>
          <a:xfrm>
            <a:off x="165696" y="907649"/>
            <a:ext cx="5559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1. Yukawa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i="1" dirty="0" err="1">
                <a:solidFill>
                  <a:srgbClr val="FF0000"/>
                </a:solidFill>
              </a:rPr>
              <a:t>y</a:t>
            </a:r>
            <a:r>
              <a:rPr lang="en-US" sz="3200" baseline="-25000" dirty="0" err="1">
                <a:solidFill>
                  <a:srgbClr val="FF0000"/>
                </a:solidFill>
              </a:rPr>
              <a:t>t</a:t>
            </a:r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sz="3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Q</a:t>
            </a:r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)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RGE running: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CA6645-8847-1E72-D49C-7EE18324AFE8}"/>
              </a:ext>
            </a:extLst>
          </p:cNvPr>
          <p:cNvSpPr txBox="1"/>
          <p:nvPr/>
        </p:nvSpPr>
        <p:spPr>
          <a:xfrm>
            <a:off x="309712" y="6020217"/>
            <a:ext cx="4669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3. Composite form factors: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DD2FB32B-15D1-F506-CF30-CA3436F1E2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5903" y="5575650"/>
            <a:ext cx="4819105" cy="35496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4C0773-EDA1-C4C2-E4AE-73E91C48F6A1}"/>
              </a:ext>
            </a:extLst>
          </p:cNvPr>
          <p:cNvSpPr txBox="1"/>
          <p:nvPr/>
        </p:nvSpPr>
        <p:spPr>
          <a:xfrm>
            <a:off x="7879904" y="8097996"/>
            <a:ext cx="3591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95% sensitivity @LHC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A29477-7F8E-EF29-A8F0-3904FFB452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6809" y="5884912"/>
            <a:ext cx="2021655" cy="20994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7DA2D8-57F1-C482-FE4F-3B5F1C977D00}"/>
              </a:ext>
            </a:extLst>
          </p:cNvPr>
          <p:cNvSpPr txBox="1"/>
          <p:nvPr/>
        </p:nvSpPr>
        <p:spPr>
          <a:xfrm>
            <a:off x="4774208" y="3580656"/>
            <a:ext cx="7754046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     </a:t>
            </a:r>
            <a:r>
              <a:rPr lang="en-US" sz="2800" dirty="0"/>
              <a:t>CMS/ATLAS: </a:t>
            </a:r>
            <a:r>
              <a:rPr lang="en-US" sz="2800" dirty="0">
                <a:solidFill>
                  <a:srgbClr val="C00000"/>
                </a:solidFill>
                <a:effectLst/>
              </a:rPr>
              <a:t>arXiv:2202.06923; 2304.01532</a:t>
            </a:r>
            <a:endParaRPr lang="en-US" sz="28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3.6𝜎/3.3𝜎 </a:t>
            </a:r>
            <a:r>
              <a:rPr lang="en-US" sz="2800" dirty="0"/>
              <a:t>observation for off-shell Higgs signal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800" dirty="0"/>
              <a:t>SM width bound:</a:t>
            </a:r>
            <a:r>
              <a:rPr lang="en-US" sz="2800" dirty="0">
                <a:solidFill>
                  <a:srgbClr val="FF0000"/>
                </a:solidFill>
              </a:rPr>
              <a:t>  3.2</a:t>
            </a:r>
            <a:r>
              <a:rPr lang="en-US" sz="2800" baseline="30000" dirty="0">
                <a:solidFill>
                  <a:srgbClr val="FF0000"/>
                </a:solidFill>
              </a:rPr>
              <a:t>+2.4</a:t>
            </a:r>
            <a:r>
              <a:rPr lang="en-US" sz="2800" baseline="-25000" dirty="0">
                <a:solidFill>
                  <a:srgbClr val="FF0000"/>
                </a:solidFill>
              </a:rPr>
              <a:t>-1.7</a:t>
            </a:r>
            <a:r>
              <a:rPr lang="en-US" sz="2800" dirty="0">
                <a:solidFill>
                  <a:srgbClr val="FF0000"/>
                </a:solidFill>
              </a:rPr>
              <a:t> / 4.5</a:t>
            </a:r>
            <a:r>
              <a:rPr lang="en-US" sz="2800" baseline="30000" dirty="0">
                <a:solidFill>
                  <a:srgbClr val="FF0000"/>
                </a:solidFill>
              </a:rPr>
              <a:t>+3.3</a:t>
            </a:r>
            <a:r>
              <a:rPr lang="en-US" sz="2800" baseline="-25000" dirty="0">
                <a:solidFill>
                  <a:srgbClr val="FF0000"/>
                </a:solidFill>
              </a:rPr>
              <a:t>-2.5 </a:t>
            </a:r>
            <a:r>
              <a:rPr lang="en-US" sz="2800" dirty="0">
                <a:solidFill>
                  <a:srgbClr val="FF0000"/>
                </a:solidFill>
              </a:rPr>
              <a:t>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37FDDF-9D4D-E37C-4ACB-E12FE16B34AE}"/>
              </a:ext>
            </a:extLst>
          </p:cNvPr>
          <p:cNvSpPr txBox="1"/>
          <p:nvPr/>
        </p:nvSpPr>
        <p:spPr>
          <a:xfrm>
            <a:off x="7723523" y="5124762"/>
            <a:ext cx="4251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A30000"/>
                </a:solidFill>
              </a:rPr>
              <a:t>(See </a:t>
            </a:r>
            <a:r>
              <a:rPr lang="en-US" sz="2000" dirty="0" err="1">
                <a:solidFill>
                  <a:srgbClr val="A30000"/>
                </a:solidFill>
              </a:rPr>
              <a:t>Sanmay</a:t>
            </a:r>
            <a:r>
              <a:rPr lang="en-US" sz="2000" dirty="0">
                <a:solidFill>
                  <a:srgbClr val="A30000"/>
                </a:solidFill>
              </a:rPr>
              <a:t> </a:t>
            </a:r>
            <a:r>
              <a:rPr lang="en-US" sz="2000" dirty="0" err="1">
                <a:solidFill>
                  <a:srgbClr val="A30000"/>
                </a:solidFill>
              </a:rPr>
              <a:t>Ganguly</a:t>
            </a:r>
            <a:r>
              <a:rPr lang="en-US" sz="2000" dirty="0">
                <a:solidFill>
                  <a:srgbClr val="A30000"/>
                </a:solidFill>
              </a:rPr>
              <a:t> &amp; </a:t>
            </a:r>
            <a:r>
              <a:rPr lang="en-US" sz="2000" dirty="0" err="1">
                <a:solidFill>
                  <a:srgbClr val="A30000"/>
                </a:solidFill>
              </a:rPr>
              <a:t>Xiaohu</a:t>
            </a:r>
            <a:r>
              <a:rPr lang="en-US" sz="2000" dirty="0">
                <a:solidFill>
                  <a:srgbClr val="A30000"/>
                </a:solidFill>
              </a:rPr>
              <a:t> Sun)</a:t>
            </a:r>
          </a:p>
        </p:txBody>
      </p:sp>
    </p:spTree>
    <p:extLst>
      <p:ext uri="{BB962C8B-B14F-4D97-AF65-F5344CB8AC3E}">
        <p14:creationId xmlns:p14="http://schemas.microsoft.com/office/powerpoint/2010/main" val="30709715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build="allAtOnce"/>
      <p:bldP spid="6" grpId="0" build="allAtOnce"/>
      <p:bldP spid="10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FD2A22-8C50-7DA7-7FAE-4D1917293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936" y="933002"/>
            <a:ext cx="9577064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8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Test the 2</a:t>
            </a:r>
            <a:r>
              <a:rPr lang="en-US" sz="4800" kern="0" baseline="3000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nd</a:t>
            </a:r>
            <a:r>
              <a:rPr lang="en-US" sz="48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generation couplings: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C8E319-586F-74CA-2A9F-640E56480A59}"/>
              </a:ext>
            </a:extLst>
          </p:cNvPr>
          <p:cNvSpPr txBox="1"/>
          <p:nvPr/>
        </p:nvSpPr>
        <p:spPr>
          <a:xfrm>
            <a:off x="1174029" y="1751420"/>
            <a:ext cx="604845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current LHC sensitivity: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049916-386A-7A0A-F91C-FAAE2EF9857E}"/>
              </a:ext>
            </a:extLst>
          </p:cNvPr>
          <p:cNvSpPr txBox="1"/>
          <p:nvPr/>
        </p:nvSpPr>
        <p:spPr>
          <a:xfrm>
            <a:off x="3045795" y="8303567"/>
            <a:ext cx="7344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dirty="0">
                <a:solidFill>
                  <a:srgbClr val="C00000"/>
                </a:solidFill>
                <a:effectLst/>
                <a:latin typeface="Helvetica" pitchFamily="2" charset="0"/>
              </a:rPr>
              <a:t>EF01/02 report: </a:t>
            </a:r>
            <a:r>
              <a:rPr lang="en-US" sz="2400" b="0" i="0" dirty="0">
                <a:solidFill>
                  <a:srgbClr val="C00000"/>
                </a:solidFill>
                <a:effectLst/>
                <a:latin typeface="Helvetica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https://arxiv.org/pdf/2209.07510.pdf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D5F1FC-E7D8-9946-786B-55F0865661E9}"/>
              </a:ext>
            </a:extLst>
          </p:cNvPr>
          <p:cNvSpPr txBox="1"/>
          <p:nvPr/>
        </p:nvSpPr>
        <p:spPr>
          <a:xfrm>
            <a:off x="874211" y="6935996"/>
            <a:ext cx="1156117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 sensitivity projection: a factor of few from SM</a:t>
            </a:r>
          </a:p>
        </p:txBody>
      </p:sp>
      <p:pic>
        <p:nvPicPr>
          <p:cNvPr id="25" name="Picture 24" descr="Text&#10;&#10;Description automatically generated with medium confidence">
            <a:extLst>
              <a:ext uri="{FF2B5EF4-FFF2-40B4-BE49-F238E27FC236}">
                <a16:creationId xmlns:a16="http://schemas.microsoft.com/office/drawing/2014/main" id="{AB772518-13E5-4F77-FE18-E6E3710C5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717" y="1785521"/>
            <a:ext cx="3456163" cy="6430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F31F88-BA00-ADD3-E0F3-7BDA166444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3888" y="2500536"/>
            <a:ext cx="9045582" cy="4811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FE0432-A048-6277-86D5-3CDBA52BE7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4168" y="7714370"/>
            <a:ext cx="4550148" cy="474798"/>
          </a:xfrm>
          <a:prstGeom prst="rect">
            <a:avLst/>
          </a:prstGeom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07BE0787-F465-4DD9-92E5-B278E404DE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760" y="4059044"/>
            <a:ext cx="7206953" cy="2257916"/>
          </a:xfrm>
          <a:prstGeom prst="rect">
            <a:avLst/>
          </a:prstGeom>
        </p:spPr>
      </p:pic>
      <p:pic>
        <p:nvPicPr>
          <p:cNvPr id="15" name="Picture 14" descr="Chart&#10;&#10;Description automatically generated with medium confidence">
            <a:extLst>
              <a:ext uri="{FF2B5EF4-FFF2-40B4-BE49-F238E27FC236}">
                <a16:creationId xmlns:a16="http://schemas.microsoft.com/office/drawing/2014/main" id="{0DCF5661-6545-8AE6-90C9-2A32A56D07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2560" y="3508648"/>
            <a:ext cx="4118100" cy="3395075"/>
          </a:xfrm>
          <a:prstGeom prst="rect">
            <a:avLst/>
          </a:prstGeom>
        </p:spPr>
      </p:pic>
      <p:pic>
        <p:nvPicPr>
          <p:cNvPr id="22" name="Picture 21" descr="A black background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A1F4380D-16AE-8333-08BF-07E7DDA787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2100" y="3580656"/>
            <a:ext cx="3670300" cy="469900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5DF83C7C-5DA9-160F-57B3-FAE96B463D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85976" y="124272"/>
            <a:ext cx="8424936" cy="783010"/>
          </a:xfrm>
        </p:spPr>
        <p:txBody>
          <a:bodyPr/>
          <a:lstStyle/>
          <a:p>
            <a:pPr algn="l"/>
            <a:r>
              <a:rPr lang="en-US" sz="54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(2). The real challenge:  </a:t>
            </a:r>
            <a:r>
              <a:rPr lang="en-US" sz="5400" kern="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y</a:t>
            </a:r>
            <a:r>
              <a:rPr lang="en-US" sz="5400" kern="0" baseline="-250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c</a:t>
            </a:r>
            <a:endParaRPr lang="en-US" sz="54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62B400-871E-CF59-02EB-74EA4E7429F9}"/>
              </a:ext>
            </a:extLst>
          </p:cNvPr>
          <p:cNvSpPr txBox="1"/>
          <p:nvPr/>
        </p:nvSpPr>
        <p:spPr>
          <a:xfrm>
            <a:off x="6715411" y="3036530"/>
            <a:ext cx="4251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A30000"/>
                </a:solidFill>
              </a:rPr>
              <a:t>(See </a:t>
            </a:r>
            <a:r>
              <a:rPr lang="en-US" sz="2000" dirty="0" err="1">
                <a:solidFill>
                  <a:srgbClr val="A30000"/>
                </a:solidFill>
              </a:rPr>
              <a:t>Sanmay</a:t>
            </a:r>
            <a:r>
              <a:rPr lang="en-US" sz="2000" dirty="0">
                <a:solidFill>
                  <a:srgbClr val="A30000"/>
                </a:solidFill>
              </a:rPr>
              <a:t> </a:t>
            </a:r>
            <a:r>
              <a:rPr lang="en-US" sz="2000" dirty="0" err="1">
                <a:solidFill>
                  <a:srgbClr val="A30000"/>
                </a:solidFill>
              </a:rPr>
              <a:t>Ganguly</a:t>
            </a:r>
            <a:r>
              <a:rPr lang="en-US" sz="2000" dirty="0">
                <a:solidFill>
                  <a:srgbClr val="A30000"/>
                </a:solidFill>
              </a:rPr>
              <a:t> &amp; </a:t>
            </a:r>
            <a:r>
              <a:rPr lang="en-US" sz="2000" dirty="0" err="1">
                <a:solidFill>
                  <a:srgbClr val="A30000"/>
                </a:solidFill>
              </a:rPr>
              <a:t>Xiaohu</a:t>
            </a:r>
            <a:r>
              <a:rPr lang="en-US" sz="2000" dirty="0">
                <a:solidFill>
                  <a:srgbClr val="A30000"/>
                </a:solidFill>
              </a:rPr>
              <a:t> Sun)</a:t>
            </a:r>
          </a:p>
        </p:txBody>
      </p:sp>
    </p:spTree>
    <p:extLst>
      <p:ext uri="{BB962C8B-B14F-4D97-AF65-F5344CB8AC3E}">
        <p14:creationId xmlns:p14="http://schemas.microsoft.com/office/powerpoint/2010/main" val="28738248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8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027AD4-59CF-182F-E313-F4BF5358CDCD}"/>
              </a:ext>
            </a:extLst>
          </p:cNvPr>
          <p:cNvSpPr txBox="1"/>
          <p:nvPr/>
        </p:nvSpPr>
        <p:spPr>
          <a:xfrm>
            <a:off x="2058251" y="2186370"/>
            <a:ext cx="552426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F0000"/>
                </a:solidFill>
              </a:rPr>
              <a:t>H 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 J/𝜓 + 𝛾  </a:t>
            </a:r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 </a:t>
            </a:r>
          </a:p>
          <a:p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      𝜇</a:t>
            </a:r>
            <a:r>
              <a:rPr lang="en-US" sz="3600" baseline="30000" dirty="0">
                <a:solidFill>
                  <a:srgbClr val="FF0000"/>
                </a:solidFill>
                <a:sym typeface="Wingdings" pitchFamily="2" charset="2"/>
              </a:rPr>
              <a:t>+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 𝜇</a:t>
            </a:r>
            <a:r>
              <a:rPr lang="en-US" sz="3600" baseline="30000" dirty="0">
                <a:solidFill>
                  <a:srgbClr val="FF0000"/>
                </a:solidFill>
                <a:sym typeface="Wingdings" pitchFamily="2" charset="2"/>
              </a:rPr>
              <a:t>-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 + 𝛾</a:t>
            </a:r>
            <a:endParaRPr lang="en-US" sz="3600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for Higgs coupling to cha</a:t>
            </a:r>
            <a:r>
              <a:rPr lang="en-US" sz="3200" dirty="0">
                <a:solidFill>
                  <a:schemeClr val="tx1"/>
                </a:solidFill>
                <a:sym typeface="Wingdings" pitchFamily="2" charset="2"/>
              </a:rPr>
              <a:t>rm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0006DD-813A-BC1A-1084-82C0D36356AD}"/>
              </a:ext>
            </a:extLst>
          </p:cNvPr>
          <p:cNvSpPr txBox="1"/>
          <p:nvPr/>
        </p:nvSpPr>
        <p:spPr>
          <a:xfrm>
            <a:off x="1484413" y="4588768"/>
            <a:ext cx="62648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Note: </a:t>
            </a:r>
            <a:r>
              <a:rPr lang="en-US" sz="3200" dirty="0">
                <a:solidFill>
                  <a:srgbClr val="FF0000"/>
                </a:solidFill>
              </a:rPr>
              <a:t>BR(H </a:t>
            </a:r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 J/𝜓+𝛄) = 2.8x10</a:t>
            </a:r>
            <a:r>
              <a:rPr lang="en-US" sz="3200" baseline="30000" dirty="0">
                <a:solidFill>
                  <a:srgbClr val="FF0000"/>
                </a:solidFill>
                <a:sym typeface="Wingdings" pitchFamily="2" charset="2"/>
              </a:rPr>
              <a:t>-6</a:t>
            </a:r>
            <a:endParaRPr lang="en-US" sz="3200" baseline="30000" dirty="0">
              <a:solidFill>
                <a:schemeClr val="tx1"/>
              </a:solidFill>
              <a:sym typeface="Wingdings" pitchFamily="2" charset="2"/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sym typeface="Wingdings" pitchFamily="2" charset="2"/>
              </a:rPr>
              <a:t>Dominated by VMD  </a:t>
            </a:r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𝛄*J/𝜓,</a:t>
            </a:r>
          </a:p>
          <a:p>
            <a:pPr algn="l"/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     </a:t>
            </a:r>
            <a:r>
              <a:rPr lang="en-US" sz="3200" dirty="0">
                <a:solidFill>
                  <a:schemeClr val="tx1"/>
                </a:solidFill>
                <a:sym typeface="Wingdings" pitchFamily="2" charset="2"/>
              </a:rPr>
              <a:t>not </a:t>
            </a:r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H cc </a:t>
            </a:r>
            <a:r>
              <a:rPr lang="en-US" sz="3200" dirty="0">
                <a:solidFill>
                  <a:schemeClr val="tx1"/>
                </a:solidFill>
                <a:sym typeface="Wingdings" pitchFamily="2" charset="2"/>
              </a:rPr>
              <a:t>coupling.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4AF31B7-EC1C-E334-BA8D-3C57ABF66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507" y="1922302"/>
            <a:ext cx="2668333" cy="2461631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41217790-C340-0418-F451-1DFE9E36C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507" y="4452215"/>
            <a:ext cx="2668333" cy="2296793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E3A8EB54-8CCE-DC78-F547-1A8F5C47A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5816" y="628328"/>
            <a:ext cx="10657184" cy="10801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Higgs production rate is high: </a:t>
            </a:r>
            <a:r>
              <a:rPr lang="en-US" sz="32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#H@LHC ~ 50 M /ab !</a:t>
            </a:r>
          </a:p>
          <a:p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Need new ideas!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9B73CA-BB9D-87B1-E887-E65F3164BA85}"/>
              </a:ext>
            </a:extLst>
          </p:cNvPr>
          <p:cNvSpPr txBox="1"/>
          <p:nvPr/>
        </p:nvSpPr>
        <p:spPr>
          <a:xfrm>
            <a:off x="1749872" y="8602052"/>
            <a:ext cx="10076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 err="1">
                <a:solidFill>
                  <a:srgbClr val="A30000"/>
                </a:solidFill>
              </a:rPr>
              <a:t>Bodwin</a:t>
            </a:r>
            <a:r>
              <a:rPr lang="en-US" sz="2800" dirty="0">
                <a:solidFill>
                  <a:srgbClr val="A30000"/>
                </a:solidFill>
              </a:rPr>
              <a:t>, </a:t>
            </a:r>
            <a:r>
              <a:rPr lang="en-US" sz="2800" dirty="0" err="1">
                <a:solidFill>
                  <a:srgbClr val="A30000"/>
                </a:solidFill>
              </a:rPr>
              <a:t>Petriello</a:t>
            </a:r>
            <a:r>
              <a:rPr lang="en-US" sz="2800" dirty="0">
                <a:solidFill>
                  <a:srgbClr val="A30000"/>
                </a:solidFill>
              </a:rPr>
              <a:t> et al. (2013, 2014, 2017); </a:t>
            </a:r>
            <a:r>
              <a:rPr lang="en-US" sz="2800" dirty="0" err="1">
                <a:solidFill>
                  <a:srgbClr val="A30000"/>
                </a:solidFill>
              </a:rPr>
              <a:t>Konig</a:t>
            </a:r>
            <a:r>
              <a:rPr lang="en-US" sz="2800" dirty="0">
                <a:solidFill>
                  <a:srgbClr val="A30000"/>
                </a:solidFill>
              </a:rPr>
              <a:t>, Neubert (2015)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18B73C-574B-72C9-0F0E-9C9676E41282}"/>
              </a:ext>
            </a:extLst>
          </p:cNvPr>
          <p:cNvSpPr txBox="1"/>
          <p:nvPr/>
        </p:nvSpPr>
        <p:spPr>
          <a:xfrm>
            <a:off x="2900296" y="7290809"/>
            <a:ext cx="72042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tx1"/>
                </a:solidFill>
                <a:sym typeface="Wingdings" pitchFamily="2" charset="2"/>
              </a:rPr>
              <a:t> This is no use to probe </a:t>
            </a:r>
            <a:r>
              <a:rPr lang="en-US" sz="4400" kern="0" dirty="0" err="1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y</a:t>
            </a:r>
            <a:r>
              <a:rPr lang="en-US" sz="4400" kern="0" baseline="-25000" dirty="0" err="1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c</a:t>
            </a:r>
            <a:r>
              <a:rPr lang="en-US" sz="4400" kern="0" baseline="-25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 </a:t>
            </a:r>
            <a:r>
              <a:rPr lang="en-US" sz="4400" dirty="0">
                <a:solidFill>
                  <a:schemeClr val="tx1"/>
                </a:solidFill>
                <a:sym typeface="Wingdings" pitchFamily="2" charset="2"/>
              </a:rPr>
              <a:t>!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750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9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127DA09-279C-80AD-8534-61E1DC767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5816" y="628328"/>
            <a:ext cx="10657184" cy="10801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Higgs production rate is high: </a:t>
            </a:r>
            <a:r>
              <a:rPr lang="en-US" sz="32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#H@LHC ~ 50 M /ab !</a:t>
            </a:r>
          </a:p>
          <a:p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A new idea!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027AD4-59CF-182F-E313-F4BF5358CDCD}"/>
              </a:ext>
            </a:extLst>
          </p:cNvPr>
          <p:cNvSpPr txBox="1"/>
          <p:nvPr/>
        </p:nvSpPr>
        <p:spPr>
          <a:xfrm>
            <a:off x="1947046" y="1852464"/>
            <a:ext cx="8863324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F0000"/>
                </a:solidFill>
              </a:rPr>
              <a:t>H 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 J/𝜓 </a:t>
            </a:r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via charm-quark fragmentation:</a:t>
            </a:r>
          </a:p>
          <a:p>
            <a:endParaRPr lang="en-US" sz="3600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chemeClr val="tx1"/>
                </a:solidFill>
                <a:sym typeface="Wingdings" pitchFamily="2" charset="2"/>
              </a:rPr>
              <a:t>   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sym typeface="Wingdings" pitchFamily="2" charset="2"/>
              </a:rPr>
              <a:t>Enhanced from the fragmentation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sym typeface="Wingdings" pitchFamily="2" charset="2"/>
              </a:rPr>
              <a:t>Direct coupling to charm!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E39B485A-6E95-64BC-6D49-B8427D0A6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168" y="5663013"/>
            <a:ext cx="3669722" cy="2598163"/>
          </a:xfrm>
          <a:prstGeom prst="rect">
            <a:avLst/>
          </a:prstGeom>
        </p:spPr>
      </p:pic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B55B8DD6-2B10-FED1-AE22-19F6F4A97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44" y="5636053"/>
            <a:ext cx="3528392" cy="262512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159BAD8-994B-63F8-77E1-BB1C59B24E6C}"/>
              </a:ext>
            </a:extLst>
          </p:cNvPr>
          <p:cNvSpPr txBox="1"/>
          <p:nvPr/>
        </p:nvSpPr>
        <p:spPr>
          <a:xfrm>
            <a:off x="3085890" y="8828385"/>
            <a:ext cx="7121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TH, A. Leibovich, Y. Ma, X.Z. Tan: aXive:2202.08273</a:t>
            </a:r>
          </a:p>
        </p:txBody>
      </p:sp>
      <p:pic>
        <p:nvPicPr>
          <p:cNvPr id="6" name="Picture 5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3978E28-9F12-3DF8-753E-1E2944319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9760" y="2572544"/>
            <a:ext cx="3352800" cy="609600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D87951AE-80E2-A53C-358F-9EAE3CFC60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6616" y="5678256"/>
            <a:ext cx="3988028" cy="25829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A178B0-96FC-4ACC-9BCC-3CB8D14CF407}"/>
              </a:ext>
            </a:extLst>
          </p:cNvPr>
          <p:cNvSpPr txBox="1"/>
          <p:nvPr/>
        </p:nvSpPr>
        <p:spPr>
          <a:xfrm>
            <a:off x="887819" y="4540187"/>
            <a:ext cx="29482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Color-singlet (CS)</a:t>
            </a:r>
          </a:p>
          <a:p>
            <a:r>
              <a:rPr lang="en-US" sz="2800" dirty="0"/>
              <a:t>(leading)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3F7335-19EF-A2A9-6847-756BCE5C1F29}"/>
              </a:ext>
            </a:extLst>
          </p:cNvPr>
          <p:cNvSpPr txBox="1"/>
          <p:nvPr/>
        </p:nvSpPr>
        <p:spPr>
          <a:xfrm>
            <a:off x="4466541" y="4516760"/>
            <a:ext cx="35718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Color-octet (CO)</a:t>
            </a:r>
          </a:p>
          <a:p>
            <a:r>
              <a:rPr lang="en-US" sz="2800" dirty="0"/>
              <a:t>(sub-leading, ½ of CS)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634317-8AA7-4964-3211-6000F90D41A0}"/>
              </a:ext>
            </a:extLst>
          </p:cNvPr>
          <p:cNvSpPr txBox="1"/>
          <p:nvPr/>
        </p:nvSpPr>
        <p:spPr>
          <a:xfrm>
            <a:off x="8638859" y="4516760"/>
            <a:ext cx="35718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QED</a:t>
            </a:r>
          </a:p>
          <a:p>
            <a:r>
              <a:rPr lang="en-US" sz="2800" dirty="0"/>
              <a:t>(sub-leading, ¼ of CS)</a:t>
            </a:r>
          </a:p>
        </p:txBody>
      </p:sp>
    </p:spTree>
    <p:extLst>
      <p:ext uri="{BB962C8B-B14F-4D97-AF65-F5344CB8AC3E}">
        <p14:creationId xmlns:p14="http://schemas.microsoft.com/office/powerpoint/2010/main" val="29671240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0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027AD4-59CF-182F-E313-F4BF5358CDCD}"/>
              </a:ext>
            </a:extLst>
          </p:cNvPr>
          <p:cNvSpPr txBox="1"/>
          <p:nvPr/>
        </p:nvSpPr>
        <p:spPr>
          <a:xfrm>
            <a:off x="2111714" y="52264"/>
            <a:ext cx="8783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F0000"/>
                </a:solidFill>
              </a:rPr>
              <a:t>H 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 J/𝜓 </a:t>
            </a:r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via charm-quark fragmentation: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59BAD8-994B-63F8-77E1-BB1C59B24E6C}"/>
              </a:ext>
            </a:extLst>
          </p:cNvPr>
          <p:cNvSpPr txBox="1"/>
          <p:nvPr/>
        </p:nvSpPr>
        <p:spPr>
          <a:xfrm>
            <a:off x="7438504" y="772344"/>
            <a:ext cx="48413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TH, A. Leibovich, Y. Ma, X.Z. Tan: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aXive:2202.08273</a:t>
            </a:r>
          </a:p>
        </p:txBody>
      </p:sp>
      <p:pic>
        <p:nvPicPr>
          <p:cNvPr id="6" name="Picture 5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3978E28-9F12-3DF8-753E-1E2944319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992" y="916360"/>
            <a:ext cx="3744416" cy="680803"/>
          </a:xfrm>
          <a:prstGeom prst="rect">
            <a:avLst/>
          </a:prstGeom>
        </p:spPr>
      </p:pic>
      <p:pic>
        <p:nvPicPr>
          <p:cNvPr id="9" name="Picture 8" descr="Diagram&#10;&#10;Description automatically generated with low confidence">
            <a:extLst>
              <a:ext uri="{FF2B5EF4-FFF2-40B4-BE49-F238E27FC236}">
                <a16:creationId xmlns:a16="http://schemas.microsoft.com/office/drawing/2014/main" id="{380BBCF9-1D41-E2E5-27DA-F999A3459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9992" y="2068488"/>
            <a:ext cx="6436647" cy="146367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CE6FF07-528B-0778-C8FD-9C35EC032712}"/>
              </a:ext>
            </a:extLst>
          </p:cNvPr>
          <p:cNvSpPr txBox="1"/>
          <p:nvPr/>
        </p:nvSpPr>
        <p:spPr>
          <a:xfrm>
            <a:off x="1917624" y="3580656"/>
            <a:ext cx="904927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/>
              <a:t>Calculating the short-distance decay rates, </a:t>
            </a:r>
          </a:p>
          <a:p>
            <a:pPr algn="l"/>
            <a:r>
              <a:rPr lang="en-US" sz="3600" dirty="0"/>
              <a:t>fit the long-distance hadronic matrix elements,</a:t>
            </a:r>
          </a:p>
          <a:p>
            <a:pPr algn="l"/>
            <a:r>
              <a:rPr lang="en-US" sz="3600" dirty="0"/>
              <a:t>we obtain: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F08DB3-393C-36F0-7539-C1596E7B5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753" y="4812591"/>
            <a:ext cx="6491929" cy="7122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A8AAF4-17CE-F704-3073-173D2521E8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8184" y="5524872"/>
            <a:ext cx="6159619" cy="589534"/>
          </a:xfrm>
          <a:prstGeom prst="rect">
            <a:avLst/>
          </a:prstGeom>
        </p:spPr>
      </p:pic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F6AF4CEE-FD91-D75A-E12B-3451640344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9992" y="1636440"/>
            <a:ext cx="6410976" cy="1020856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3F525060-5BD9-535E-CAE0-B6B5EFC17F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5976" y="6135092"/>
            <a:ext cx="8003976" cy="13339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C52AFE-EF46-1F7A-32D3-042E8B031E47}"/>
              </a:ext>
            </a:extLst>
          </p:cNvPr>
          <p:cNvSpPr txBox="1"/>
          <p:nvPr/>
        </p:nvSpPr>
        <p:spPr>
          <a:xfrm>
            <a:off x="1295481" y="7469088"/>
            <a:ext cx="1067952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At the end, should be better than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J/𝝍 +𝛾: </a:t>
            </a:r>
            <a:r>
              <a:rPr lang="en-US" dirty="0">
                <a:solidFill>
                  <a:srgbClr val="FF0000"/>
                </a:solidFill>
                <a:latin typeface="STIXGeneral" pitchFamily="2" charset="2"/>
              </a:rPr>
              <a:t>𝞳</a:t>
            </a:r>
            <a:r>
              <a:rPr lang="en-US" baseline="-25000" dirty="0">
                <a:solidFill>
                  <a:srgbClr val="FF0000"/>
                </a:solidFill>
                <a:latin typeface="STIXGeneral" pitchFamily="2" charset="2"/>
              </a:rPr>
              <a:t>c</a:t>
            </a:r>
            <a:r>
              <a:rPr lang="en-US" dirty="0">
                <a:solidFill>
                  <a:srgbClr val="FF0000"/>
                </a:solidFill>
                <a:latin typeface="STIXGeneral" pitchFamily="2" charset="2"/>
              </a:rPr>
              <a:t> ~ </a:t>
            </a:r>
            <a:r>
              <a:rPr lang="en-US" sz="3200" dirty="0">
                <a:solidFill>
                  <a:srgbClr val="FF0000"/>
                </a:solidFill>
                <a:latin typeface="STIXGeneral" pitchFamily="2" charset="2"/>
              </a:rPr>
              <a:t>50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pPr marL="571500" indent="-571500" algn="l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May not beat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W/Z+H  W/</a:t>
            </a:r>
            <a:r>
              <a:rPr lang="en-US" dirty="0" err="1">
                <a:solidFill>
                  <a:srgbClr val="FF0000"/>
                </a:solidFill>
                <a:sym typeface="Wingdings" pitchFamily="2" charset="2"/>
              </a:rPr>
              <a:t>Z+cc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 : </a:t>
            </a:r>
            <a:r>
              <a:rPr lang="en-US" dirty="0">
                <a:solidFill>
                  <a:srgbClr val="FF0000"/>
                </a:solidFill>
                <a:latin typeface="STIXGeneral" pitchFamily="2" charset="2"/>
              </a:rPr>
              <a:t>𝞳</a:t>
            </a:r>
            <a:r>
              <a:rPr lang="en-US" baseline="-25000" dirty="0">
                <a:solidFill>
                  <a:srgbClr val="FF0000"/>
                </a:solidFill>
                <a:latin typeface="STIXGeneral" pitchFamily="2" charset="2"/>
              </a:rPr>
              <a:t>c</a:t>
            </a:r>
            <a:r>
              <a:rPr lang="en-US" dirty="0">
                <a:solidFill>
                  <a:srgbClr val="FF0000"/>
                </a:solidFill>
                <a:latin typeface="STIXGeneral" pitchFamily="2" charset="2"/>
              </a:rPr>
              <a:t> ~ </a:t>
            </a:r>
            <a:r>
              <a:rPr lang="en-US" sz="3200" dirty="0">
                <a:solidFill>
                  <a:srgbClr val="FF0000"/>
                </a:solidFill>
                <a:latin typeface="STIXGeneral" pitchFamily="2" charset="2"/>
              </a:rPr>
              <a:t>3</a:t>
            </a:r>
            <a:endParaRPr lang="en-US" sz="3200" dirty="0">
              <a:solidFill>
                <a:srgbClr val="FF0000"/>
              </a:solidFill>
              <a:sym typeface="Wingdings" pitchFamily="2" charset="2"/>
            </a:endParaRPr>
          </a:p>
          <a:p>
            <a:pPr algn="l"/>
            <a:r>
              <a:rPr lang="en-US" sz="1000" dirty="0">
                <a:solidFill>
                  <a:srgbClr val="FF0000"/>
                </a:solidFill>
                <a:sym typeface="Wingdings" pitchFamily="2" charset="2"/>
              </a:rPr>
              <a:t>  </a:t>
            </a:r>
            <a:r>
              <a:rPr lang="en-US" b="1" dirty="0">
                <a:solidFill>
                  <a:schemeClr val="tx1"/>
                </a:solidFill>
                <a:sym typeface="Wingdings" pitchFamily="2" charset="2"/>
              </a:rPr>
              <a:t>            Active study/simulation on-going!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2820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3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9085C-7393-664C-F1E2-84048516C8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7931418-8E5E-21D2-9CA1-0CED764B89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45816" y="772344"/>
            <a:ext cx="10945216" cy="7056784"/>
          </a:xfrm>
        </p:spPr>
        <p:txBody>
          <a:bodyPr/>
          <a:lstStyle/>
          <a:p>
            <a:pPr algn="l"/>
            <a:r>
              <a:rPr lang="en-US" sz="7200" b="1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           Contents</a:t>
            </a:r>
            <a:br>
              <a:rPr lang="en-US" sz="5400" b="1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2000" b="1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  </a:t>
            </a:r>
            <a:br>
              <a:rPr lang="en-US" sz="2000" b="1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  <a:t>(A). Couplings in the EW SM:</a:t>
            </a:r>
            <a:b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16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  <a:t>  </a:t>
            </a:r>
            <a:b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  <a:t>        </a:t>
            </a:r>
            <a:r>
              <a:rPr lang="en-US" sz="54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The good, the bad and the ugly</a:t>
            </a:r>
            <a:b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20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  <a:t>  </a:t>
            </a:r>
            <a:b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  <a:t>(B). Higgs couplings to fermions:</a:t>
            </a:r>
            <a:b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16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  <a:t>  </a:t>
            </a:r>
            <a:b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  <a:t>        </a:t>
            </a:r>
            <a:r>
              <a:rPr lang="en-US" sz="54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the flavor hierarchy, the theory </a:t>
            </a:r>
            <a:br>
              <a:rPr lang="en-US" sz="54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16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  </a:t>
            </a:r>
            <a:br>
              <a:rPr lang="en-US" sz="16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b="1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  <a:t>(C). Higgs couplings at colliders:</a:t>
            </a:r>
            <a:br>
              <a:rPr lang="en-US" sz="54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        the practice: </a:t>
            </a:r>
            <a:r>
              <a:rPr lang="en-US" sz="44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LHC, ILC &amp; a 𝝁C</a:t>
            </a:r>
            <a:br>
              <a:rPr lang="en-US" sz="44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             </a:t>
            </a:r>
            <a:r>
              <a:rPr lang="en-US" sz="54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y</a:t>
            </a:r>
            <a:r>
              <a:rPr lang="en-US" sz="5400" baseline="-250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t</a:t>
            </a:r>
            <a:r>
              <a:rPr lang="en-US" sz="540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,  </a:t>
            </a:r>
            <a:r>
              <a:rPr lang="en-US" sz="54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y</a:t>
            </a:r>
            <a:r>
              <a:rPr lang="en-US" sz="5400" baseline="-250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c</a:t>
            </a:r>
            <a:r>
              <a:rPr lang="en-US" sz="540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,  y</a:t>
            </a:r>
            <a:r>
              <a:rPr lang="en-US" sz="540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𝜇</a:t>
            </a:r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440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 and even </a:t>
            </a:r>
            <a:r>
              <a:rPr lang="en-US" sz="6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y</a:t>
            </a:r>
            <a:r>
              <a:rPr lang="en-US" sz="600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48579710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240064-8B54-DE4E-8E6B-0FB71DBF56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C68F70-A9C0-BB4D-B23D-D67E790B8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400" y="1132384"/>
            <a:ext cx="4464496" cy="33948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32E49C-30DB-6C4E-BB9E-509D429C61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323" y="1221080"/>
            <a:ext cx="3686021" cy="2647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A1E3DA-B0F8-CD48-952A-9DE04F110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2970" y="700336"/>
            <a:ext cx="4713606" cy="4187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8AC909-1993-C34F-9B64-1D447565A6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032" y="4335537"/>
            <a:ext cx="6912768" cy="5437807"/>
          </a:xfrm>
          <a:prstGeom prst="rect">
            <a:avLst/>
          </a:prstGeom>
        </p:spPr>
      </p:pic>
      <p:sp>
        <p:nvSpPr>
          <p:cNvPr id="9" name="Oval 11">
            <a:extLst>
              <a:ext uri="{FF2B5EF4-FFF2-40B4-BE49-F238E27FC236}">
                <a16:creationId xmlns:a16="http://schemas.microsoft.com/office/drawing/2014/main" id="{4E337DB8-AAB0-BB40-8BD1-C5ACAE71AFCF}"/>
              </a:ext>
            </a:extLst>
          </p:cNvPr>
          <p:cNvSpPr>
            <a:spLocks/>
          </p:cNvSpPr>
          <p:nvPr/>
        </p:nvSpPr>
        <p:spPr bwMode="auto">
          <a:xfrm>
            <a:off x="4486176" y="8189168"/>
            <a:ext cx="3770311" cy="115212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65C222-7AE0-4865-824C-EFA054C2A5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89832" y="-19744"/>
            <a:ext cx="6912768" cy="783010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ILC as the</a:t>
            </a:r>
            <a:r>
              <a:rPr lang="en-US" sz="4400" b="1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Higgs factory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9FE25D-AABD-74A6-722C-4043568D70AC}"/>
              </a:ext>
            </a:extLst>
          </p:cNvPr>
          <p:cNvSpPr txBox="1"/>
          <p:nvPr/>
        </p:nvSpPr>
        <p:spPr>
          <a:xfrm>
            <a:off x="8717584" y="371761"/>
            <a:ext cx="3689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800000"/>
                </a:solidFill>
              </a:rPr>
              <a:t>See </a:t>
            </a:r>
            <a:r>
              <a:rPr lang="en-US" sz="2800" dirty="0" err="1">
                <a:solidFill>
                  <a:srgbClr val="800000"/>
                </a:solidFill>
              </a:rPr>
              <a:t>Junping</a:t>
            </a:r>
            <a:r>
              <a:rPr lang="en-US" sz="2800" dirty="0">
                <a:solidFill>
                  <a:srgbClr val="800000"/>
                </a:solidFill>
              </a:rPr>
              <a:t> Tian’s talk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0FC305-D106-09EA-AEFB-999713C930C0}"/>
              </a:ext>
            </a:extLst>
          </p:cNvPr>
          <p:cNvSpPr txBox="1"/>
          <p:nvPr/>
        </p:nvSpPr>
        <p:spPr>
          <a:xfrm>
            <a:off x="1389832" y="3849524"/>
            <a:ext cx="5421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800000"/>
                </a:solidFill>
              </a:rPr>
              <a:t>arXiv:1710.07621, LCC, </a:t>
            </a:r>
            <a:r>
              <a:rPr lang="en-US" sz="2800" dirty="0" err="1">
                <a:solidFill>
                  <a:srgbClr val="800000"/>
                </a:solidFill>
              </a:rPr>
              <a:t>Fujii</a:t>
            </a:r>
            <a:r>
              <a:rPr lang="en-US" sz="2800" dirty="0">
                <a:solidFill>
                  <a:srgbClr val="800000"/>
                </a:solidFill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3305629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05AE3732-AED6-4EE2-8943-8D9773168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4576" y="933002"/>
            <a:ext cx="10344587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8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The 2</a:t>
            </a:r>
            <a:r>
              <a:rPr lang="en-US" sz="4800" kern="0" baseline="3000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nd</a:t>
            </a:r>
            <a:r>
              <a:rPr lang="en-US" sz="48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generation </a:t>
            </a:r>
            <a:r>
              <a:rPr lang="en-US" sz="4800" kern="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y</a:t>
            </a:r>
            <a:r>
              <a:rPr lang="en-US" sz="4800" kern="0" baseline="-25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𝛍</a:t>
            </a:r>
            <a:r>
              <a:rPr lang="en-US" sz="4800" kern="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:</a:t>
            </a:r>
            <a:r>
              <a:rPr lang="en-US" sz="48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The next hope!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8D87FC-8200-3D0E-DA36-9D1B9517F595}"/>
              </a:ext>
            </a:extLst>
          </p:cNvPr>
          <p:cNvSpPr txBox="1"/>
          <p:nvPr/>
        </p:nvSpPr>
        <p:spPr>
          <a:xfrm>
            <a:off x="1101800" y="1823428"/>
            <a:ext cx="604845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current LHC sensitivity:</a:t>
            </a:r>
          </a:p>
        </p:txBody>
      </p:sp>
      <p:pic>
        <p:nvPicPr>
          <p:cNvPr id="13" name="Picture 12" descr="Logo&#10;&#10;Description automatically generated with low confidence">
            <a:extLst>
              <a:ext uri="{FF2B5EF4-FFF2-40B4-BE49-F238E27FC236}">
                <a16:creationId xmlns:a16="http://schemas.microsoft.com/office/drawing/2014/main" id="{8019A373-2E1B-F2B3-CB6C-568924B06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6357" y="1895436"/>
            <a:ext cx="4822667" cy="6771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1D3518C-83C5-12DE-329F-CB5BE1C965C6}"/>
              </a:ext>
            </a:extLst>
          </p:cNvPr>
          <p:cNvSpPr txBox="1"/>
          <p:nvPr/>
        </p:nvSpPr>
        <p:spPr>
          <a:xfrm>
            <a:off x="1848222" y="4156720"/>
            <a:ext cx="965758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 sensitivity projection: </a:t>
            </a:r>
            <a:r>
              <a:rPr lang="en-US" sz="2800" dirty="0">
                <a:solidFill>
                  <a:srgbClr val="FF0000"/>
                </a:solidFill>
              </a:rPr>
              <a:t>BR(H</a:t>
            </a:r>
            <a:r>
              <a:rPr lang="en-US" sz="2800" dirty="0">
                <a:solidFill>
                  <a:srgbClr val="FF0000"/>
                </a:solidFill>
                <a:sym typeface="Wingdings" pitchFamily="2" charset="2"/>
              </a:rPr>
              <a:t>𝛍𝛍</a:t>
            </a:r>
            <a:r>
              <a:rPr lang="en-US" sz="2800" dirty="0">
                <a:solidFill>
                  <a:srgbClr val="FF0000"/>
                </a:solidFill>
              </a:rPr>
              <a:t>) &lt; 10%</a:t>
            </a:r>
          </a:p>
          <a:p>
            <a:r>
              <a:rPr lang="en-US" sz="1200" dirty="0">
                <a:solidFill>
                  <a:srgbClr val="FF0000"/>
                </a:solidFill>
              </a:rPr>
              <a:t>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Assuming the SM width,</a:t>
            </a:r>
          </a:p>
          <a:p>
            <a:pPr algn="l"/>
            <a:r>
              <a:rPr lang="en-US" sz="3600" dirty="0">
                <a:solidFill>
                  <a:schemeClr val="tx1"/>
                </a:solidFill>
              </a:rPr>
              <a:t>     but won’t know it better than a factor of 2-ish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ILC may not improve this much (low rate)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695C0D-8B74-7E9B-D33F-B7F883D7F001}"/>
              </a:ext>
            </a:extLst>
          </p:cNvPr>
          <p:cNvSpPr txBox="1"/>
          <p:nvPr/>
        </p:nvSpPr>
        <p:spPr>
          <a:xfrm>
            <a:off x="3740083" y="2788568"/>
            <a:ext cx="549862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search result:  </a:t>
            </a:r>
          </a:p>
          <a:p>
            <a:r>
              <a:rPr lang="en-US" dirty="0">
                <a:solidFill>
                  <a:srgbClr val="FF0000"/>
                </a:solidFill>
              </a:rPr>
              <a:t>ATLAS: 2.0𝜎;   CMS 3.0𝜎</a:t>
            </a:r>
          </a:p>
        </p:txBody>
      </p:sp>
      <p:sp>
        <p:nvSpPr>
          <p:cNvPr id="14" name="Shape 662">
            <a:extLst>
              <a:ext uri="{FF2B5EF4-FFF2-40B4-BE49-F238E27FC236}">
                <a16:creationId xmlns:a16="http://schemas.microsoft.com/office/drawing/2014/main" id="{3E3D65C8-D734-70CC-F381-95CDC1652FFD}"/>
              </a:ext>
            </a:extLst>
          </p:cNvPr>
          <p:cNvSpPr/>
          <p:nvPr/>
        </p:nvSpPr>
        <p:spPr>
          <a:xfrm>
            <a:off x="4204494" y="8040503"/>
            <a:ext cx="7914530" cy="984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L="0">
              <a:defRPr sz="1400">
                <a:solidFill>
                  <a:srgbClr val="0000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defRPr sz="1800">
                <a:effectLst/>
                <a:uFillTx/>
              </a:defRPr>
            </a:pPr>
            <a:r>
              <a:rPr lang="en-US" sz="3200" dirty="0" err="1">
                <a:solidFill>
                  <a:srgbClr val="C00000"/>
                </a:solidFill>
                <a:effectLst/>
                <a:uFill>
                  <a:solidFill/>
                </a:uFill>
              </a:rPr>
              <a:t>Plehn</a:t>
            </a:r>
            <a:r>
              <a:rPr lang="en-US" sz="3200" dirty="0">
                <a:solidFill>
                  <a:srgbClr val="C00000"/>
                </a:solidFill>
                <a:effectLst/>
                <a:uFill>
                  <a:solidFill/>
                </a:uFill>
              </a:rPr>
              <a:t> &amp; Rainwater, </a:t>
            </a:r>
            <a:r>
              <a:rPr lang="en-US" sz="3200" dirty="0" err="1">
                <a:solidFill>
                  <a:srgbClr val="C00000"/>
                </a:solidFill>
                <a:effectLst/>
                <a:uFill>
                  <a:solidFill/>
                </a:uFill>
              </a:rPr>
              <a:t>arXiv:hep-ph</a:t>
            </a:r>
            <a:r>
              <a:rPr lang="en-US" sz="3200" dirty="0">
                <a:solidFill>
                  <a:srgbClr val="C00000"/>
                </a:solidFill>
                <a:effectLst/>
                <a:uFill>
                  <a:solidFill/>
                </a:uFill>
              </a:rPr>
              <a:t>/0107180;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3200" dirty="0">
                <a:solidFill>
                  <a:srgbClr val="C00000"/>
                </a:solidFill>
                <a:effectLst/>
                <a:uFill>
                  <a:solidFill/>
                </a:uFill>
              </a:rPr>
              <a:t>TH &amp; McElrath,  </a:t>
            </a:r>
            <a:r>
              <a:rPr lang="en-US" sz="3200" dirty="0" err="1">
                <a:solidFill>
                  <a:srgbClr val="C00000"/>
                </a:solidFill>
                <a:effectLst/>
                <a:uFill>
                  <a:solidFill/>
                </a:uFill>
              </a:rPr>
              <a:t>arXiv:hep-ph</a:t>
            </a:r>
            <a:r>
              <a:rPr lang="en-US" sz="3200" dirty="0">
                <a:solidFill>
                  <a:srgbClr val="C00000"/>
                </a:solidFill>
                <a:effectLst/>
                <a:uFill>
                  <a:solidFill/>
                </a:uFill>
              </a:rPr>
              <a:t>/0201023</a:t>
            </a:r>
            <a:endParaRPr lang="en-US" sz="3200" dirty="0">
              <a:solidFill>
                <a:srgbClr val="C00000"/>
              </a:solidFill>
              <a:effectLst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114803F-8CE5-41F1-2D2C-B9EAB2F091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85976" y="124272"/>
            <a:ext cx="8424936" cy="783010"/>
          </a:xfrm>
        </p:spPr>
        <p:txBody>
          <a:bodyPr/>
          <a:lstStyle/>
          <a:p>
            <a:pPr algn="l"/>
            <a:r>
              <a:rPr lang="en-US" sz="54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(3). A promising channel:  y</a:t>
            </a:r>
            <a:r>
              <a:rPr lang="en-US" sz="5400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𝝁</a:t>
            </a:r>
            <a:endParaRPr lang="en-US" sz="54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030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1pPr>
            <a:lvl2pPr marL="742950" indent="-28575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2pPr>
            <a:lvl3pPr marL="11430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3pPr>
            <a:lvl4pPr marL="16002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4pPr>
            <a:lvl5pPr marL="20574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9pPr>
          </a:lstStyle>
          <a:p>
            <a:pPr eaLnBrk="1" hangingPunct="1"/>
            <a:fld id="{F14C6F50-8755-264E-97E1-D8036368FA58}" type="slidenum">
              <a:rPr lang="en-US" altLang="ja-JP" sz="1600">
                <a:solidFill>
                  <a:schemeClr val="tx1"/>
                </a:solidFill>
                <a:cs typeface="Cochin" charset="0"/>
              </a:rPr>
              <a:pPr eaLnBrk="1" hangingPunct="1"/>
              <a:t>22</a:t>
            </a:fld>
            <a:endParaRPr lang="en-US" altLang="ja-JP" sz="1600">
              <a:solidFill>
                <a:schemeClr val="tx1"/>
              </a:solidFill>
              <a:cs typeface="Cochin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852829-214B-824F-B9A5-60C9497DD275}"/>
              </a:ext>
            </a:extLst>
          </p:cNvPr>
          <p:cNvSpPr txBox="1"/>
          <p:nvPr/>
        </p:nvSpPr>
        <p:spPr>
          <a:xfrm>
            <a:off x="741760" y="1276400"/>
            <a:ext cx="58115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0000"/>
                </a:solidFill>
              </a:rPr>
              <a:t>A muon collider Higgs factory:</a:t>
            </a:r>
          </a:p>
          <a:p>
            <a:pPr algn="ctr"/>
            <a:r>
              <a:rPr lang="en-US" sz="4800" dirty="0">
                <a:solidFill>
                  <a:schemeClr val="tx1"/>
                </a:solidFill>
              </a:rPr>
              <a:t>Resonant Production: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8CE381-4FA7-1A4F-814B-CABC7C004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432" y="1029422"/>
            <a:ext cx="5347945" cy="3390528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2BFD99B4-EC81-C84C-9B82-2800EDABDC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520" y="4687928"/>
            <a:ext cx="8811559" cy="1187094"/>
          </a:xfrm>
          <a:prstGeom prst="rect">
            <a:avLst/>
          </a:prstGeom>
        </p:spPr>
      </p:pic>
      <p:pic>
        <p:nvPicPr>
          <p:cNvPr id="7" name="Picture 6" descr="latex-image-1.pdf">
            <a:extLst>
              <a:ext uri="{FF2B5EF4-FFF2-40B4-BE49-F238E27FC236}">
                <a16:creationId xmlns:a16="http://schemas.microsoft.com/office/drawing/2014/main" id="{97F09D8B-F1BC-714A-A187-3D4CAF934BDC}"/>
              </a:ext>
            </a:extLst>
          </p:cNvPr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073599" y="6143001"/>
            <a:ext cx="8317233" cy="14381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08C70B-223A-F44A-B60C-F608C176BD7A}"/>
              </a:ext>
            </a:extLst>
          </p:cNvPr>
          <p:cNvSpPr txBox="1"/>
          <p:nvPr/>
        </p:nvSpPr>
        <p:spPr>
          <a:xfrm>
            <a:off x="2302393" y="7758861"/>
            <a:ext cx="7728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About </a:t>
            </a:r>
            <a:r>
              <a:rPr lang="en-US" sz="3600" dirty="0">
                <a:solidFill>
                  <a:srgbClr val="FF0000"/>
                </a:solidFill>
              </a:rPr>
              <a:t>O(70k)</a:t>
            </a:r>
            <a:r>
              <a:rPr lang="en-US" sz="3600" dirty="0"/>
              <a:t> events produced per </a:t>
            </a:r>
            <a:r>
              <a:rPr lang="en-US" sz="3600" dirty="0">
                <a:solidFill>
                  <a:srgbClr val="FF0000"/>
                </a:solidFill>
              </a:rPr>
              <a:t>fb</a:t>
            </a:r>
            <a:r>
              <a:rPr lang="en-US" sz="3600" baseline="30000" dirty="0">
                <a:solidFill>
                  <a:srgbClr val="FF0000"/>
                </a:solidFill>
              </a:rPr>
              <a:t>-1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1A2F58-B08D-EC4D-8014-C194F6EF38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80708" y="7232104"/>
            <a:ext cx="393700" cy="381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431870-E1F2-3A45-8DD7-B6CC5F344786}"/>
              </a:ext>
            </a:extLst>
          </p:cNvPr>
          <p:cNvSpPr txBox="1"/>
          <p:nvPr/>
        </p:nvSpPr>
        <p:spPr>
          <a:xfrm>
            <a:off x="6142360" y="716189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71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D195C49-C977-353D-D7D9-0A51C16227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29792" y="52264"/>
            <a:ext cx="11593288" cy="783010"/>
          </a:xfrm>
        </p:spPr>
        <p:txBody>
          <a:bodyPr/>
          <a:lstStyle/>
          <a:p>
            <a:pPr algn="l"/>
            <a:r>
              <a:rPr lang="en-US" sz="48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(4). </a:t>
            </a:r>
            <a:r>
              <a:rPr lang="en-US" sz="48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Model-independent measurement on</a:t>
            </a:r>
            <a:r>
              <a:rPr lang="en-US" sz="48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 </a:t>
            </a:r>
            <a:r>
              <a:rPr lang="en-US" sz="54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y</a:t>
            </a:r>
            <a:r>
              <a:rPr lang="en-US" sz="5400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𝝁</a:t>
            </a:r>
            <a:endParaRPr lang="en-US" sz="54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D647C0-F9A3-42DC-9C59-8E092E45D651}"/>
              </a:ext>
            </a:extLst>
          </p:cNvPr>
          <p:cNvSpPr txBox="1"/>
          <p:nvPr/>
        </p:nvSpPr>
        <p:spPr>
          <a:xfrm>
            <a:off x="1389832" y="8478941"/>
            <a:ext cx="10671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FF0000"/>
                </a:solidFill>
              </a:rPr>
              <a:t>Requirement: </a:t>
            </a:r>
            <a:r>
              <a:rPr lang="en-US" sz="3600" dirty="0" err="1">
                <a:solidFill>
                  <a:srgbClr val="FF0000"/>
                </a:solidFill>
              </a:rPr>
              <a:t>E</a:t>
            </a:r>
            <a:r>
              <a:rPr lang="en-US" sz="3600" baseline="-25000" dirty="0" err="1">
                <a:solidFill>
                  <a:srgbClr val="FF0000"/>
                </a:solidFill>
              </a:rPr>
              <a:t>cm</a:t>
            </a:r>
            <a:r>
              <a:rPr lang="en-US" sz="3600" dirty="0">
                <a:solidFill>
                  <a:srgbClr val="FF0000"/>
                </a:solidFill>
              </a:rPr>
              <a:t> = </a:t>
            </a:r>
            <a:r>
              <a:rPr lang="en-US" sz="3600" dirty="0" err="1">
                <a:solidFill>
                  <a:srgbClr val="FF0000"/>
                </a:solidFill>
              </a:rPr>
              <a:t>m</a:t>
            </a:r>
            <a:r>
              <a:rPr lang="en-US" sz="3600" baseline="-25000" dirty="0" err="1">
                <a:solidFill>
                  <a:srgbClr val="FF0000"/>
                </a:solidFill>
              </a:rPr>
              <a:t>H</a:t>
            </a:r>
            <a:r>
              <a:rPr lang="en-US" sz="3600" baseline="-25000" dirty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</a:rPr>
              <a:t>,  𝜟</a:t>
            </a:r>
            <a:r>
              <a:rPr lang="en-US" sz="3600" dirty="0" err="1">
                <a:solidFill>
                  <a:srgbClr val="FF0000"/>
                </a:solidFill>
              </a:rPr>
              <a:t>E</a:t>
            </a:r>
            <a:r>
              <a:rPr lang="en-US" sz="3600" baseline="-25000" dirty="0" err="1">
                <a:solidFill>
                  <a:srgbClr val="FF0000"/>
                </a:solidFill>
              </a:rPr>
              <a:t>cm</a:t>
            </a:r>
            <a:r>
              <a:rPr lang="en-US" sz="3600" dirty="0">
                <a:solidFill>
                  <a:srgbClr val="FF0000"/>
                </a:solidFill>
              </a:rPr>
              <a:t> ~ 5 MeV,  </a:t>
            </a:r>
            <a:r>
              <a:rPr lang="en-US" sz="3600" i="1" dirty="0">
                <a:solidFill>
                  <a:srgbClr val="FF0000"/>
                </a:solidFill>
              </a:rPr>
              <a:t>L</a:t>
            </a:r>
            <a:r>
              <a:rPr lang="en-US" sz="3600" dirty="0">
                <a:solidFill>
                  <a:srgbClr val="FF0000"/>
                </a:solidFill>
              </a:rPr>
              <a:t> ~ 1 fb</a:t>
            </a:r>
            <a:r>
              <a:rPr lang="en-US" sz="3600" baseline="30000" dirty="0">
                <a:solidFill>
                  <a:srgbClr val="FF0000"/>
                </a:solidFill>
              </a:rPr>
              <a:t>-1</a:t>
            </a:r>
            <a:r>
              <a:rPr lang="en-US" sz="3600" dirty="0">
                <a:solidFill>
                  <a:srgbClr val="FF0000"/>
                </a:solidFill>
              </a:rPr>
              <a:t>/</a:t>
            </a:r>
            <a:r>
              <a:rPr lang="en-US" sz="3600" dirty="0" err="1">
                <a:solidFill>
                  <a:srgbClr val="FF0000"/>
                </a:solidFill>
              </a:rPr>
              <a:t>yr</a:t>
            </a:r>
            <a:r>
              <a:rPr lang="en-US" sz="3600" dirty="0">
                <a:solidFill>
                  <a:srgbClr val="FF0000"/>
                </a:solidFill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8003197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54234" y="230991"/>
            <a:ext cx="7152640" cy="140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Ideal, conceivable case: </a:t>
            </a:r>
          </a:p>
          <a:p>
            <a:r>
              <a:rPr lang="en-US" sz="3413" dirty="0">
                <a:solidFill>
                  <a:srgbClr val="FF0000"/>
                </a:solidFill>
              </a:rPr>
              <a:t>(</a:t>
            </a:r>
            <a:r>
              <a:rPr lang="en-US" sz="3413" dirty="0" err="1">
                <a:solidFill>
                  <a:srgbClr val="FF0000"/>
                </a:solidFill>
              </a:rPr>
              <a:t>Δ</a:t>
            </a:r>
            <a:r>
              <a:rPr lang="en-US" sz="3413" dirty="0">
                <a:solidFill>
                  <a:srgbClr val="FF0000"/>
                </a:solidFill>
              </a:rPr>
              <a:t> = 5 MeV,    </a:t>
            </a:r>
            <a:r>
              <a:rPr lang="en-US" sz="3413" dirty="0" err="1">
                <a:solidFill>
                  <a:srgbClr val="FF0000"/>
                </a:solidFill>
              </a:rPr>
              <a:t>Γ</a:t>
            </a:r>
            <a:r>
              <a:rPr lang="en-US" sz="3413" baseline="-25000" dirty="0" err="1">
                <a:solidFill>
                  <a:srgbClr val="FF0000"/>
                </a:solidFill>
              </a:rPr>
              <a:t>h</a:t>
            </a:r>
            <a:r>
              <a:rPr lang="en-US" sz="3413" dirty="0">
                <a:solidFill>
                  <a:srgbClr val="FF0000"/>
                </a:solidFill>
              </a:rPr>
              <a:t> ≈ 4.2 MeV) </a:t>
            </a:r>
            <a:endParaRPr lang="en-US" sz="3413" b="1" dirty="0">
              <a:solidFill>
                <a:schemeClr val="accent3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574" y="1"/>
            <a:ext cx="2972227" cy="42265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80" y="8117160"/>
            <a:ext cx="12025336" cy="705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82" dirty="0"/>
              <a:t>An optimal fitting could reach </a:t>
            </a:r>
            <a:r>
              <a:rPr lang="en-US" sz="3982" dirty="0">
                <a:solidFill>
                  <a:srgbClr val="FF0000"/>
                </a:solidFill>
              </a:rPr>
              <a:t>𝛿</a:t>
            </a:r>
            <a:r>
              <a:rPr lang="en-US" sz="3982" dirty="0" err="1">
                <a:solidFill>
                  <a:srgbClr val="FF0000"/>
                </a:solidFill>
              </a:rPr>
              <a:t>Γ</a:t>
            </a:r>
            <a:r>
              <a:rPr lang="en-US" sz="3982" baseline="-25000" dirty="0" err="1">
                <a:solidFill>
                  <a:srgbClr val="FF0000"/>
                </a:solidFill>
              </a:rPr>
              <a:t>h</a:t>
            </a:r>
            <a:r>
              <a:rPr lang="en-US" sz="3982" dirty="0"/>
              <a:t> </a:t>
            </a:r>
            <a:r>
              <a:rPr lang="en-US" sz="3982" dirty="0">
                <a:solidFill>
                  <a:srgbClr val="FF0000"/>
                </a:solidFill>
              </a:rPr>
              <a:t>~ 0.15 MeV, or 3.5%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08448"/>
            <a:ext cx="10032573" cy="651420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336FB5-30CA-C449-8B0E-D97C323FAB6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D3C41A-70AF-964A-B887-B13CA04C140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947DA1-B5C3-5AB4-FE54-5EDD8FB0C48E}"/>
              </a:ext>
            </a:extLst>
          </p:cNvPr>
          <p:cNvSpPr txBox="1"/>
          <p:nvPr/>
        </p:nvSpPr>
        <p:spPr>
          <a:xfrm>
            <a:off x="5494288" y="8837240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C00000"/>
                </a:solidFill>
              </a:rPr>
              <a:t>TH, Liu: 1210.7803; Greco, TH, Liu: 1607.03210</a:t>
            </a:r>
          </a:p>
        </p:txBody>
      </p:sp>
    </p:spTree>
    <p:extLst>
      <p:ext uri="{BB962C8B-B14F-4D97-AF65-F5344CB8AC3E}">
        <p14:creationId xmlns:p14="http://schemas.microsoft.com/office/powerpoint/2010/main" val="232193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4384954B-D64F-A2A1-C50E-1E3352681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3808" y="933002"/>
            <a:ext cx="11089232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8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The 1</a:t>
            </a:r>
            <a:r>
              <a:rPr lang="en-US" sz="4800" kern="0" baseline="3000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st</a:t>
            </a:r>
            <a:r>
              <a:rPr lang="en-US" sz="48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generation </a:t>
            </a:r>
            <a:r>
              <a:rPr lang="en-US" sz="48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y</a:t>
            </a:r>
            <a:r>
              <a:rPr lang="en-US" sz="4800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e</a:t>
            </a:r>
            <a:r>
              <a:rPr lang="en-US" sz="48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: </a:t>
            </a:r>
            <a:r>
              <a:rPr lang="en-US" sz="48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There is a chance!</a:t>
            </a:r>
          </a:p>
        </p:txBody>
      </p:sp>
      <p:pic>
        <p:nvPicPr>
          <p:cNvPr id="8" name="Picture 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62855205-BC7F-26FD-D540-3F9627444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392" y="3438996"/>
            <a:ext cx="5575300" cy="410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A03426-3162-9724-17B3-2DA4552A7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691" y="1985506"/>
            <a:ext cx="4913725" cy="587038"/>
          </a:xfrm>
          <a:prstGeom prst="rect">
            <a:avLst/>
          </a:prstGeom>
        </p:spPr>
      </p:pic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1C44EB03-44A6-2026-B0E0-77617290CB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926" y="3436640"/>
            <a:ext cx="5201938" cy="4102100"/>
          </a:xfrm>
          <a:prstGeom prst="rect">
            <a:avLst/>
          </a:prstGeom>
        </p:spPr>
      </p:pic>
      <p:pic>
        <p:nvPicPr>
          <p:cNvPr id="16" name="Picture 15" descr="Text&#10;&#10;Description automatically generated with low confidence">
            <a:extLst>
              <a:ext uri="{FF2B5EF4-FFF2-40B4-BE49-F238E27FC236}">
                <a16:creationId xmlns:a16="http://schemas.microsoft.com/office/drawing/2014/main" id="{B73EB596-37CD-9B59-D78C-315FB5B67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3250" y="2860576"/>
            <a:ext cx="2207262" cy="5870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F39E404-9213-6A02-818A-E7C2E3460571}"/>
              </a:ext>
            </a:extLst>
          </p:cNvPr>
          <p:cNvSpPr txBox="1"/>
          <p:nvPr/>
        </p:nvSpPr>
        <p:spPr>
          <a:xfrm>
            <a:off x="6862440" y="7646203"/>
            <a:ext cx="52019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C00000"/>
                </a:solidFill>
                <a:latin typeface="Helvetica" pitchFamily="2" charset="0"/>
              </a:rPr>
              <a:t>Accel. Frontier </a:t>
            </a:r>
            <a:r>
              <a:rPr lang="en-US" sz="2400" b="0" i="0" u="none" strike="noStrike" dirty="0">
                <a:solidFill>
                  <a:srgbClr val="C00000"/>
                </a:solidFill>
                <a:effectLst/>
                <a:latin typeface="Helvetica" pitchFamily="2" charset="0"/>
              </a:rPr>
              <a:t>report: </a:t>
            </a:r>
          </a:p>
          <a:p>
            <a:pPr algn="l"/>
            <a:r>
              <a:rPr lang="en-US" sz="2400" b="0" i="0" dirty="0">
                <a:solidFill>
                  <a:srgbClr val="C00000"/>
                </a:solidFill>
                <a:effectLst/>
                <a:latin typeface="Helvetica" pitchFamily="2" charset="0"/>
              </a:rPr>
              <a:t>https://</a:t>
            </a:r>
            <a:r>
              <a:rPr lang="en-US" sz="2400" b="0" i="0" dirty="0" err="1">
                <a:solidFill>
                  <a:srgbClr val="C00000"/>
                </a:solidFill>
                <a:effectLst/>
                <a:latin typeface="Helvetica" pitchFamily="2" charset="0"/>
              </a:rPr>
              <a:t>arxiv.org</a:t>
            </a:r>
            <a:r>
              <a:rPr lang="en-US" sz="2400" b="0" i="0" dirty="0">
                <a:solidFill>
                  <a:srgbClr val="C00000"/>
                </a:solidFill>
                <a:effectLst/>
                <a:latin typeface="Helvetica" pitchFamily="2" charset="0"/>
              </a:rPr>
              <a:t>/pdf/2203.06520.pdf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C3886A-6649-92ED-1572-3C7D44767369}"/>
              </a:ext>
            </a:extLst>
          </p:cNvPr>
          <p:cNvSpPr txBox="1"/>
          <p:nvPr/>
        </p:nvSpPr>
        <p:spPr>
          <a:xfrm>
            <a:off x="1364846" y="7646203"/>
            <a:ext cx="45614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C00000"/>
                </a:solidFill>
                <a:latin typeface="Helvetica" pitchFamily="2" charset="0"/>
              </a:rPr>
              <a:t>M. Greco, TH, Z. Liu: </a:t>
            </a:r>
          </a:p>
          <a:p>
            <a:pPr algn="l"/>
            <a:r>
              <a:rPr lang="en-US" sz="2400" dirty="0">
                <a:solidFill>
                  <a:srgbClr val="C00000"/>
                </a:solidFill>
                <a:latin typeface="Helvetica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https://arxiv.org/abs/1607.03210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4456540-65FE-2A72-9565-C8C6302A0C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6416" y="1985506"/>
            <a:ext cx="4484318" cy="587038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F5EC8B1B-79D3-A2EC-9A8C-DA8EA7E117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85976" y="124272"/>
            <a:ext cx="8424936" cy="783010"/>
          </a:xfrm>
        </p:spPr>
        <p:txBody>
          <a:bodyPr/>
          <a:lstStyle/>
          <a:p>
            <a:pPr algn="l"/>
            <a:r>
              <a:rPr lang="en-US" sz="54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(5). The u</a:t>
            </a:r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ltimate </a:t>
            </a:r>
            <a:r>
              <a:rPr lang="en-US" sz="54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test :  y</a:t>
            </a:r>
            <a:r>
              <a:rPr lang="en-US" sz="5400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e</a:t>
            </a:r>
            <a:endParaRPr lang="en-US" sz="54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7174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" name="Shape 662">
            <a:extLst>
              <a:ext uri="{FF2B5EF4-FFF2-40B4-BE49-F238E27FC236}">
                <a16:creationId xmlns:a16="http://schemas.microsoft.com/office/drawing/2014/main" id="{E17D88E9-91A7-9DEC-358B-D05DEAC7E38A}"/>
              </a:ext>
            </a:extLst>
          </p:cNvPr>
          <p:cNvSpPr/>
          <p:nvPr/>
        </p:nvSpPr>
        <p:spPr>
          <a:xfrm>
            <a:off x="669752" y="8621216"/>
            <a:ext cx="1180931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L="0">
              <a:defRPr sz="1400">
                <a:solidFill>
                  <a:srgbClr val="0000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defRPr sz="1800">
                <a:effectLst/>
                <a:uFillTx/>
              </a:defRPr>
            </a:pP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</a:rPr>
              <a:t>TH, W. Kilian, N. Kreher, Y. Ma, J. Reuter, T. </a:t>
            </a:r>
            <a:r>
              <a:rPr lang="en-US" sz="2000" dirty="0" err="1">
                <a:solidFill>
                  <a:srgbClr val="C00000"/>
                </a:solidFill>
                <a:effectLst/>
                <a:uFill>
                  <a:solidFill/>
                </a:uFill>
              </a:rPr>
              <a:t>Striegl</a:t>
            </a: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</a:rPr>
              <a:t>, K. </a:t>
            </a:r>
            <a:r>
              <a:rPr lang="en-US" sz="2000" dirty="0" err="1">
                <a:solidFill>
                  <a:srgbClr val="C00000"/>
                </a:solidFill>
                <a:effectLst/>
                <a:uFill>
                  <a:solidFill/>
                </a:uFill>
              </a:rPr>
              <a:t>Xie</a:t>
            </a: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</a:rPr>
              <a:t>: </a:t>
            </a: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https://arxiv.org/abs/2108.05362</a:t>
            </a: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</a:rPr>
              <a:t>;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</a:rPr>
              <a:t>E. </a:t>
            </a:r>
            <a:r>
              <a:rPr lang="en-US" sz="2000" dirty="0" err="1">
                <a:solidFill>
                  <a:srgbClr val="C00000"/>
                </a:solidFill>
                <a:effectLst/>
                <a:uFill>
                  <a:solidFill/>
                </a:uFill>
              </a:rPr>
              <a:t>Celada</a:t>
            </a: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</a:rPr>
              <a:t>, TH, W. Kilian, N. Kreher, Y. Ma, F. </a:t>
            </a:r>
            <a:r>
              <a:rPr lang="en-US" sz="2000" dirty="0" err="1">
                <a:solidFill>
                  <a:srgbClr val="C00000"/>
                </a:solidFill>
                <a:effectLst/>
                <a:uFill>
                  <a:solidFill/>
                </a:uFill>
              </a:rPr>
              <a:t>Maltoni</a:t>
            </a: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</a:rPr>
              <a:t>, D. Pagani, J. Reuter, T. </a:t>
            </a:r>
            <a:r>
              <a:rPr lang="en-US" sz="2000" dirty="0" err="1">
                <a:solidFill>
                  <a:srgbClr val="C00000"/>
                </a:solidFill>
                <a:effectLst/>
                <a:uFill>
                  <a:solidFill/>
                </a:uFill>
              </a:rPr>
              <a:t>Striegl</a:t>
            </a: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</a:rPr>
              <a:t>, K. </a:t>
            </a:r>
            <a:r>
              <a:rPr lang="en-US" sz="2000" dirty="0" err="1">
                <a:solidFill>
                  <a:srgbClr val="C00000"/>
                </a:solidFill>
                <a:effectLst/>
                <a:uFill>
                  <a:solidFill/>
                </a:uFill>
              </a:rPr>
              <a:t>Xie</a:t>
            </a:r>
            <a:r>
              <a:rPr lang="en-US" sz="2000" dirty="0">
                <a:solidFill>
                  <a:srgbClr val="C00000"/>
                </a:solidFill>
                <a:effectLst/>
                <a:uFill>
                  <a:solidFill/>
                </a:uFill>
              </a:rPr>
              <a:t>; to appear.</a:t>
            </a:r>
            <a:endParaRPr lang="en-US" sz="2000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EB2EB4-373A-B5A7-6F22-8D89A520670C}"/>
              </a:ext>
            </a:extLst>
          </p:cNvPr>
          <p:cNvSpPr txBox="1"/>
          <p:nvPr/>
        </p:nvSpPr>
        <p:spPr>
          <a:xfrm>
            <a:off x="441933" y="806604"/>
            <a:ext cx="1246917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To enhance the Yukawa coupling effects, </a:t>
            </a:r>
          </a:p>
          <a:p>
            <a:pPr algn="l"/>
            <a:r>
              <a:rPr lang="en-US" dirty="0"/>
              <a:t>multiple Higgs/Goldstone boson production more beneficial.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756811F-DD81-9F67-3D73-5797601FE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44" y="5150156"/>
            <a:ext cx="4330924" cy="26069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2A53BBD-4CA0-DEA8-9D84-4B2A7303D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6176" y="5150155"/>
            <a:ext cx="4330924" cy="260696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4A470CA-5BC7-D2E8-BA3D-812BED3C50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8664" y="5164832"/>
            <a:ext cx="3972235" cy="259228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43E104E-A40B-DBF9-A699-F4E0D0AD4D03}"/>
              </a:ext>
            </a:extLst>
          </p:cNvPr>
          <p:cNvSpPr txBox="1"/>
          <p:nvPr/>
        </p:nvSpPr>
        <p:spPr>
          <a:xfrm>
            <a:off x="18671" y="7757120"/>
            <a:ext cx="12820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At 30 </a:t>
            </a:r>
            <a:r>
              <a:rPr lang="en-US" sz="3600" dirty="0" err="1"/>
              <a:t>TeV</a:t>
            </a:r>
            <a:r>
              <a:rPr lang="en-US" sz="3600" dirty="0"/>
              <a:t>:  </a:t>
            </a:r>
            <a:r>
              <a:rPr lang="en-US" sz="3600" dirty="0">
                <a:solidFill>
                  <a:srgbClr val="FF0000"/>
                </a:solidFill>
              </a:rPr>
              <a:t>𝛿𝜅</a:t>
            </a:r>
            <a:r>
              <a:rPr lang="en-US" sz="3600" baseline="-25000" dirty="0">
                <a:solidFill>
                  <a:srgbClr val="FF0000"/>
                </a:solidFill>
              </a:rPr>
              <a:t>𝜇</a:t>
            </a:r>
            <a:r>
              <a:rPr lang="en-US" sz="3600" dirty="0">
                <a:solidFill>
                  <a:srgbClr val="FF0000"/>
                </a:solidFill>
              </a:rPr>
              <a:t>~ 1% - 4%, </a:t>
            </a:r>
            <a:r>
              <a:rPr lang="en-US" sz="3600" dirty="0"/>
              <a:t>corresponding to </a:t>
            </a:r>
            <a:r>
              <a:rPr lang="en-US" sz="3600" dirty="0">
                <a:solidFill>
                  <a:srgbClr val="FF0000"/>
                </a:solidFill>
              </a:rPr>
              <a:t>𝜦 ~ 30 </a:t>
            </a:r>
            <a:r>
              <a:rPr lang="en-US" sz="3600" dirty="0" err="1">
                <a:solidFill>
                  <a:srgbClr val="FF0000"/>
                </a:solidFill>
              </a:rPr>
              <a:t>TeV</a:t>
            </a:r>
            <a:r>
              <a:rPr lang="en-US" sz="3600" dirty="0">
                <a:solidFill>
                  <a:srgbClr val="FF0000"/>
                </a:solidFill>
              </a:rPr>
              <a:t> – 100 </a:t>
            </a:r>
            <a:r>
              <a:rPr lang="en-US" sz="3600" dirty="0" err="1">
                <a:solidFill>
                  <a:srgbClr val="FF0000"/>
                </a:solidFill>
              </a:rPr>
              <a:t>TeV</a:t>
            </a:r>
            <a:r>
              <a:rPr lang="en-US" sz="36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9AC9CD8A-1583-2734-6B44-932F7F0E3D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7824" y="2141769"/>
            <a:ext cx="5124343" cy="2879047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E95F6567-5FC6-7A72-CE45-B352384BA4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5564" y="2141769"/>
            <a:ext cx="5175428" cy="2879046"/>
          </a:xfrm>
          <a:prstGeom prst="rect">
            <a:avLst/>
          </a:prstGeom>
        </p:spPr>
      </p:pic>
      <p:pic>
        <p:nvPicPr>
          <p:cNvPr id="16" name="Picture 15" descr="A white paper with red writing&#10;&#10;Description automatically generated with low confidence">
            <a:extLst>
              <a:ext uri="{FF2B5EF4-FFF2-40B4-BE49-F238E27FC236}">
                <a16:creationId xmlns:a16="http://schemas.microsoft.com/office/drawing/2014/main" id="{AA1106CC-2433-08F2-6C6F-D170D0BD16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6296" y="4372744"/>
            <a:ext cx="1361733" cy="649634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E10B212A-5E6F-65A7-9C23-18998EBFF4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7944" y="52264"/>
            <a:ext cx="8136904" cy="783010"/>
          </a:xfrm>
        </p:spPr>
        <p:txBody>
          <a:bodyPr/>
          <a:lstStyle/>
          <a:p>
            <a:pPr algn="l"/>
            <a:r>
              <a:rPr lang="en-US" sz="48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(6). </a:t>
            </a:r>
            <a:r>
              <a:rPr lang="en-US" sz="48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High-energy option on</a:t>
            </a:r>
            <a:r>
              <a:rPr lang="en-US" sz="48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 </a:t>
            </a:r>
            <a:r>
              <a:rPr lang="en-US" sz="54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y</a:t>
            </a:r>
            <a:r>
              <a:rPr lang="en-US" sz="5400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𝝁</a:t>
            </a:r>
            <a:endParaRPr lang="en-US" sz="54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1229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D1680196-F598-C320-51F2-3745F92EC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127" y="3004592"/>
            <a:ext cx="8437729" cy="41764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CEF75E-F661-B7C3-FCF8-21FD54DDED4D}"/>
              </a:ext>
            </a:extLst>
          </p:cNvPr>
          <p:cNvSpPr txBox="1"/>
          <p:nvPr/>
        </p:nvSpPr>
        <p:spPr>
          <a:xfrm>
            <a:off x="2666425" y="8601980"/>
            <a:ext cx="7344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dirty="0">
                <a:solidFill>
                  <a:srgbClr val="C00000"/>
                </a:solidFill>
                <a:effectLst/>
                <a:latin typeface="Helvetica" pitchFamily="2" charset="0"/>
              </a:rPr>
              <a:t>EF01/02 report: </a:t>
            </a:r>
            <a:r>
              <a:rPr lang="en-US" sz="2400" b="0" i="0" dirty="0">
                <a:solidFill>
                  <a:srgbClr val="C00000"/>
                </a:solidFill>
                <a:effectLst/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https://arxiv.org/pdf/2209.07510.pdf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834E8E-A73C-482F-444D-D665B5A8698F}"/>
              </a:ext>
            </a:extLst>
          </p:cNvPr>
          <p:cNvSpPr txBox="1"/>
          <p:nvPr/>
        </p:nvSpPr>
        <p:spPr>
          <a:xfrm>
            <a:off x="1124341" y="196280"/>
            <a:ext cx="106346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Sensitivities to Yukawa couplings at future colliders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1A4745-CB3E-24C5-630B-74C818532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9127" y="2297814"/>
            <a:ext cx="8424936" cy="8507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6758C8-7629-10F1-0E60-929F5B30FB5E}"/>
              </a:ext>
            </a:extLst>
          </p:cNvPr>
          <p:cNvSpPr txBox="1"/>
          <p:nvPr/>
        </p:nvSpPr>
        <p:spPr>
          <a:xfrm>
            <a:off x="2510424" y="1679412"/>
            <a:ext cx="500008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Symbols of sensitivities:</a:t>
            </a:r>
          </a:p>
        </p:txBody>
      </p:sp>
      <p:pic>
        <p:nvPicPr>
          <p:cNvPr id="11" name="Picture 10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1B661217-6C18-CA9A-781F-D17760DBE4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968" y="7147643"/>
            <a:ext cx="7891888" cy="14015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EEE899-1F83-AEA4-3217-726279ECA900}"/>
              </a:ext>
            </a:extLst>
          </p:cNvPr>
          <p:cNvSpPr txBox="1"/>
          <p:nvPr/>
        </p:nvSpPr>
        <p:spPr>
          <a:xfrm>
            <a:off x="1441151" y="928554"/>
            <a:ext cx="9741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Achieving percentage/sub-percentage level!</a:t>
            </a:r>
          </a:p>
        </p:txBody>
      </p:sp>
    </p:spTree>
    <p:extLst>
      <p:ext uri="{BB962C8B-B14F-4D97-AF65-F5344CB8AC3E}">
        <p14:creationId xmlns:p14="http://schemas.microsoft.com/office/powerpoint/2010/main" val="10152359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5" name="Rectangle 3"/>
          <p:cNvSpPr>
            <a:spLocks/>
          </p:cNvSpPr>
          <p:nvPr/>
        </p:nvSpPr>
        <p:spPr bwMode="auto">
          <a:xfrm>
            <a:off x="957784" y="909390"/>
            <a:ext cx="11665296" cy="12311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Higgs couplings to fermions most mysterious: </a:t>
            </a: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 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  </a:t>
            </a: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least understood in theory, but rich phenomenology!</a:t>
            </a:r>
          </a:p>
        </p:txBody>
      </p:sp>
      <p:sp>
        <p:nvSpPr>
          <p:cNvPr id="11" name="Rectangle 3"/>
          <p:cNvSpPr>
            <a:spLocks/>
          </p:cNvSpPr>
          <p:nvPr/>
        </p:nvSpPr>
        <p:spPr bwMode="auto">
          <a:xfrm>
            <a:off x="957784" y="4477271"/>
            <a:ext cx="11665296" cy="6155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</a:rPr>
              <a:t>Measuring Higgs Yukawa couplings: indispensable</a:t>
            </a:r>
            <a:endParaRPr lang="en-US" sz="4000" dirty="0">
              <a:solidFill>
                <a:schemeClr val="tx1"/>
              </a:solidFill>
              <a:ea typeface="Cochin" pitchFamily="-107" charset="0"/>
              <a:cs typeface="Cochin" pitchFamily="-107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12A291-9171-DD4F-81B1-3DC97EE90A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F1F1770-2EB6-F41A-AFBB-46A172A8F958}"/>
              </a:ext>
            </a:extLst>
          </p:cNvPr>
          <p:cNvSpPr>
            <a:spLocks/>
          </p:cNvSpPr>
          <p:nvPr/>
        </p:nvSpPr>
        <p:spPr bwMode="auto">
          <a:xfrm>
            <a:off x="978868" y="5341367"/>
            <a:ext cx="5451524" cy="6155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4000" dirty="0">
                <a:ea typeface="Cochin" pitchFamily="-107" charset="0"/>
                <a:cs typeface="Cochin" pitchFamily="-107" charset="0"/>
              </a:rPr>
              <a:t>SMEFT sets a target: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26ED33-B834-E8B3-46F5-FC06778F52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58184" y="205358"/>
            <a:ext cx="4248472" cy="783010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Conclusions:</a:t>
            </a:r>
            <a:endParaRPr lang="en-US" sz="48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17" name="Picture 16" descr="A picture containing text&#10;&#10;Description automatically generated">
            <a:extLst>
              <a:ext uri="{FF2B5EF4-FFF2-40B4-BE49-F238E27FC236}">
                <a16:creationId xmlns:a16="http://schemas.microsoft.com/office/drawing/2014/main" id="{72A120C8-FCDF-5099-088E-9BE3DAB6D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502" y="5164832"/>
            <a:ext cx="4555458" cy="1049736"/>
          </a:xfrm>
          <a:prstGeom prst="rect">
            <a:avLst/>
          </a:prstGeom>
        </p:spPr>
      </p:pic>
      <p:sp>
        <p:nvSpPr>
          <p:cNvPr id="18" name="Rectangle 3">
            <a:extLst>
              <a:ext uri="{FF2B5EF4-FFF2-40B4-BE49-F238E27FC236}">
                <a16:creationId xmlns:a16="http://schemas.microsoft.com/office/drawing/2014/main" id="{1A9035C2-0858-A716-5036-7DF1E8B59A81}"/>
              </a:ext>
            </a:extLst>
          </p:cNvPr>
          <p:cNvSpPr>
            <a:spLocks/>
          </p:cNvSpPr>
          <p:nvPr/>
        </p:nvSpPr>
        <p:spPr bwMode="auto">
          <a:xfrm>
            <a:off x="957784" y="6205463"/>
            <a:ext cx="6264696" cy="6155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4000" dirty="0">
                <a:ea typeface="Cochin" pitchFamily="-107" charset="0"/>
                <a:cs typeface="Cochin" pitchFamily="-107" charset="0"/>
              </a:rPr>
              <a:t>HEFT could be close by: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83D7DC8-39C8-63C5-2A5F-0ACB827A0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322" y="6172944"/>
            <a:ext cx="3279502" cy="817152"/>
          </a:xfrm>
          <a:prstGeom prst="rect">
            <a:avLst/>
          </a:prstGeom>
        </p:spPr>
      </p:pic>
      <p:sp>
        <p:nvSpPr>
          <p:cNvPr id="20" name="Rectangle 3">
            <a:extLst>
              <a:ext uri="{FF2B5EF4-FFF2-40B4-BE49-F238E27FC236}">
                <a16:creationId xmlns:a16="http://schemas.microsoft.com/office/drawing/2014/main" id="{3C127BCE-3A89-F3EA-718F-F927F74D4F9F}"/>
              </a:ext>
            </a:extLst>
          </p:cNvPr>
          <p:cNvSpPr>
            <a:spLocks/>
          </p:cNvSpPr>
          <p:nvPr/>
        </p:nvSpPr>
        <p:spPr bwMode="auto">
          <a:xfrm>
            <a:off x="957784" y="2284512"/>
            <a:ext cx="11233248" cy="6155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4000" dirty="0">
                <a:ea typeface="Cochin" pitchFamily="-107" charset="0"/>
                <a:cs typeface="Cochin" pitchFamily="-107" charset="0"/>
              </a:rPr>
              <a:t>Continue to search for more </a:t>
            </a:r>
            <a:r>
              <a:rPr lang="en-US" sz="4000" dirty="0" err="1">
                <a:ea typeface="Cochin" pitchFamily="-107" charset="0"/>
                <a:cs typeface="Cochin" pitchFamily="-107" charset="0"/>
              </a:rPr>
              <a:t>Higgses</a:t>
            </a:r>
            <a:r>
              <a:rPr lang="en-US" sz="4000" dirty="0">
                <a:ea typeface="Cochin" pitchFamily="-107" charset="0"/>
                <a:cs typeface="Cochin" pitchFamily="-107" charset="0"/>
              </a:rPr>
              <a:t>, Z’, T’ …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C97774-C06C-8059-5516-DA41E6094876}"/>
              </a:ext>
            </a:extLst>
          </p:cNvPr>
          <p:cNvSpPr txBox="1"/>
          <p:nvPr/>
        </p:nvSpPr>
        <p:spPr>
          <a:xfrm>
            <a:off x="885776" y="8427839"/>
            <a:ext cx="112332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Push for the next discovery for NP from HP!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BC6E399-5009-946C-978A-EDE5578056A0}"/>
              </a:ext>
            </a:extLst>
          </p:cNvPr>
          <p:cNvSpPr>
            <a:spLocks/>
          </p:cNvSpPr>
          <p:nvPr/>
        </p:nvSpPr>
        <p:spPr bwMode="auto">
          <a:xfrm>
            <a:off x="957784" y="7037040"/>
            <a:ext cx="11233248" cy="12311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4000" dirty="0">
                <a:ea typeface="Cochin" pitchFamily="-107" charset="0"/>
                <a:cs typeface="Cochin" pitchFamily="-107" charset="0"/>
              </a:rPr>
              <a:t>Immediate targets on Yukawa couplings: </a:t>
            </a:r>
          </a:p>
          <a:p>
            <a:pPr algn="l"/>
            <a:r>
              <a:rPr lang="en-US" sz="4000" dirty="0">
                <a:ea typeface="Cochin" pitchFamily="-107" charset="0"/>
                <a:cs typeface="Cochin" pitchFamily="-107" charset="0"/>
              </a:rPr>
              <a:t>     </a:t>
            </a:r>
            <a:r>
              <a:rPr lang="en-US" sz="4000" dirty="0" err="1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ttH@high</a:t>
            </a:r>
            <a:r>
              <a:rPr lang="en-US" sz="4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 scale;  2</a:t>
            </a:r>
            <a:r>
              <a:rPr lang="en-US" sz="4000" baseline="30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nd</a:t>
            </a:r>
            <a:r>
              <a:rPr lang="en-US" sz="4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 generations H𝜇𝜇 &amp; </a:t>
            </a:r>
            <a:r>
              <a:rPr lang="en-US" sz="4000" dirty="0" err="1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Hcc</a:t>
            </a:r>
            <a:r>
              <a:rPr lang="en-US" sz="4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 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C4CDE7-171B-C857-F11C-876AE35A06C6}"/>
              </a:ext>
            </a:extLst>
          </p:cNvPr>
          <p:cNvSpPr txBox="1"/>
          <p:nvPr/>
        </p:nvSpPr>
        <p:spPr>
          <a:xfrm>
            <a:off x="885776" y="3076600"/>
            <a:ext cx="95050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ea typeface="Cochin" pitchFamily="-107" charset="0"/>
                <a:cs typeface="Cochin" pitchFamily="-107" charset="0"/>
              </a:rPr>
              <a:t>Must look for rare Higgs decays: </a:t>
            </a:r>
          </a:p>
          <a:p>
            <a:pPr algn="l"/>
            <a:r>
              <a:rPr lang="en-US" sz="4000" dirty="0">
                <a:ea typeface="Cochin" pitchFamily="-107" charset="0"/>
                <a:cs typeface="Cochin" pitchFamily="-107" charset="0"/>
              </a:rPr>
              <a:t>     flavor changing, invisible channels …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47843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5" grpId="0"/>
      <p:bldP spid="11" grpId="0"/>
      <p:bldP spid="5" grpId="0"/>
      <p:bldP spid="18" grpId="0"/>
      <p:bldP spid="20" grpId="0"/>
      <p:bldP spid="2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E2CDAC-7617-824E-97BA-2E7E29CFB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52" y="916360"/>
            <a:ext cx="5256584" cy="4869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BC35C0-0921-6F45-AA91-FEA3239BCF52}"/>
              </a:ext>
            </a:extLst>
          </p:cNvPr>
          <p:cNvSpPr txBox="1"/>
          <p:nvPr/>
        </p:nvSpPr>
        <p:spPr>
          <a:xfrm>
            <a:off x="6142360" y="1228194"/>
            <a:ext cx="64087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b="1" dirty="0">
                <a:solidFill>
                  <a:srgbClr val="0432FF"/>
                </a:solidFill>
                <a:ea typeface="Cochin" pitchFamily="-107" charset="0"/>
                <a:cs typeface="Cochin" pitchFamily="-107" charset="0"/>
              </a:rPr>
              <a:t>The Standard Model – </a:t>
            </a:r>
          </a:p>
          <a:p>
            <a:pPr algn="l"/>
            <a:r>
              <a:rPr lang="en-US" sz="4000" b="1" dirty="0">
                <a:solidFill>
                  <a:srgbClr val="0432FF"/>
                </a:solidFill>
                <a:ea typeface="Cochin" pitchFamily="-107" charset="0"/>
                <a:cs typeface="Cochin" pitchFamily="-107" charset="0"/>
              </a:rPr>
              <a:t>       first time ever!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Quantum mechanical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Relativistic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Renormalizable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Perturbatively unitary</a:t>
            </a:r>
          </a:p>
          <a:p>
            <a:pPr algn="l"/>
            <a:r>
              <a:rPr lang="en-US" sz="4000" b="1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to exponentially high scales,</a:t>
            </a:r>
          </a:p>
          <a:p>
            <a:pPr algn="l"/>
            <a:r>
              <a:rPr lang="en-US" sz="4000" b="1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perhaps to the Planck scale!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2BCFF1-0D77-ED40-AFCA-97C74A410B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" name="Picture 9" descr="11__theory_905x184.png">
            <a:extLst>
              <a:ext uri="{FF2B5EF4-FFF2-40B4-BE49-F238E27FC236}">
                <a16:creationId xmlns:a16="http://schemas.microsoft.com/office/drawing/2014/main" id="{5B888B5C-927F-7944-8540-0B38F0A388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8" y="6677000"/>
            <a:ext cx="12672863" cy="257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C0E559-3870-8348-B4CB-C9E343960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760" y="1348408"/>
            <a:ext cx="5256584" cy="525658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5A6B39D-E687-FCCC-EF05-D3449D731C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13968" y="52264"/>
            <a:ext cx="7632848" cy="783010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(A). The Higgs Magic</a:t>
            </a:r>
            <a:endParaRPr lang="en-US" sz="48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7A2D58-C5B0-74E7-7854-C0F142610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6576" y="7221726"/>
            <a:ext cx="4582961" cy="132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798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5" name="Rectangle 3"/>
          <p:cNvSpPr>
            <a:spLocks/>
          </p:cNvSpPr>
          <p:nvPr/>
        </p:nvSpPr>
        <p:spPr bwMode="auto">
          <a:xfrm>
            <a:off x="165696" y="1874530"/>
            <a:ext cx="5005400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Particle mass hierarchy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420" y="916360"/>
            <a:ext cx="596900" cy="87665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8224" y="1204392"/>
            <a:ext cx="7200800" cy="8189920"/>
          </a:xfrm>
          <a:prstGeom prst="rect">
            <a:avLst/>
          </a:prstGeom>
        </p:spPr>
      </p:pic>
      <p:sp>
        <p:nvSpPr>
          <p:cNvPr id="9" name="Rectangle 3"/>
          <p:cNvSpPr>
            <a:spLocks/>
          </p:cNvSpPr>
          <p:nvPr/>
        </p:nvSpPr>
        <p:spPr bwMode="auto">
          <a:xfrm>
            <a:off x="344872" y="7081172"/>
            <a:ext cx="5149416" cy="11079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3600" b="1" dirty="0">
                <a:solidFill>
                  <a:srgbClr val="0000FF"/>
                </a:solidFill>
                <a:ea typeface="Cochin" pitchFamily="-107" charset="0"/>
                <a:cs typeface="Cochin" pitchFamily="-107" charset="0"/>
              </a:rPr>
              <a:t>Higgs Yukawa couplings as the pivot for all !</a:t>
            </a:r>
          </a:p>
        </p:txBody>
      </p:sp>
      <p:sp>
        <p:nvSpPr>
          <p:cNvPr id="11" name="Rectangle 3"/>
          <p:cNvSpPr>
            <a:spLocks/>
          </p:cNvSpPr>
          <p:nvPr/>
        </p:nvSpPr>
        <p:spPr bwMode="auto">
          <a:xfrm>
            <a:off x="165696" y="2904708"/>
            <a:ext cx="4270152" cy="11079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3600" dirty="0">
                <a:ea typeface="Cochin" pitchFamily="-107" charset="0"/>
                <a:cs typeface="Cochin" pitchFamily="-107" charset="0"/>
              </a:rPr>
              <a:t>Patterns of quark, neutrino mixings</a:t>
            </a:r>
          </a:p>
        </p:txBody>
      </p:sp>
      <p:sp>
        <p:nvSpPr>
          <p:cNvPr id="12" name="Rectangle 3"/>
          <p:cNvSpPr>
            <a:spLocks/>
          </p:cNvSpPr>
          <p:nvPr/>
        </p:nvSpPr>
        <p:spPr bwMode="auto">
          <a:xfrm>
            <a:off x="165696" y="4485181"/>
            <a:ext cx="4464496" cy="11079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3600" dirty="0">
                <a:ea typeface="Cochin" pitchFamily="-107" charset="0"/>
                <a:cs typeface="Cochin" pitchFamily="-107" charset="0"/>
              </a:rPr>
              <a:t>New CP-violation sources?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12A291-9171-DD4F-81B1-3DC97EE90A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58BACA-0291-3A4D-BAEE-CA161D251DA2}"/>
              </a:ext>
            </a:extLst>
          </p:cNvPr>
          <p:cNvSpPr txBox="1"/>
          <p:nvPr/>
        </p:nvSpPr>
        <p:spPr>
          <a:xfrm>
            <a:off x="11254928" y="1895436"/>
            <a:ext cx="137569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46FA7C-85D1-FC48-B2A5-DE2FDC1A8F8A}"/>
              </a:ext>
            </a:extLst>
          </p:cNvPr>
          <p:cNvSpPr txBox="1"/>
          <p:nvPr/>
        </p:nvSpPr>
        <p:spPr>
          <a:xfrm>
            <a:off x="11254928" y="3191580"/>
            <a:ext cx="111440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tiger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D3FE36-7A17-6D43-A234-45194AC8801A}"/>
              </a:ext>
            </a:extLst>
          </p:cNvPr>
          <p:cNvSpPr txBox="1"/>
          <p:nvPr/>
        </p:nvSpPr>
        <p:spPr>
          <a:xfrm>
            <a:off x="11182920" y="4518501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hawks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652E0A-FB4E-3040-A0AD-62D5A63B4888}"/>
              </a:ext>
            </a:extLst>
          </p:cNvPr>
          <p:cNvSpPr txBox="1"/>
          <p:nvPr/>
        </p:nvSpPr>
        <p:spPr>
          <a:xfrm>
            <a:off x="11067337" y="800624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Mosquito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F1F1770-2EB6-F41A-AFBB-46A172A8F958}"/>
              </a:ext>
            </a:extLst>
          </p:cNvPr>
          <p:cNvSpPr>
            <a:spLocks/>
          </p:cNvSpPr>
          <p:nvPr/>
        </p:nvSpPr>
        <p:spPr bwMode="auto">
          <a:xfrm>
            <a:off x="128848" y="5906978"/>
            <a:ext cx="4861384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ea typeface="Cochin" pitchFamily="-107" charset="0"/>
                <a:cs typeface="Cochin" pitchFamily="-107" charset="0"/>
              </a:rPr>
              <a:t>Tiny neutrino masses!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26ED33-B834-E8B3-46F5-FC06778F52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29992" y="133350"/>
            <a:ext cx="8208912" cy="783010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The Higgs Blemishes</a:t>
            </a:r>
            <a:endParaRPr lang="en-US" sz="48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5" grpId="0"/>
      <p:bldP spid="9" grpId="0"/>
      <p:bldP spid="11" grpId="0"/>
      <p:bldP spid="12" grpId="0"/>
      <p:bldP spid="3" grpId="0"/>
      <p:bldP spid="14" grpId="0"/>
      <p:bldP spid="15" grpId="0"/>
      <p:bldP spid="1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956" y="3260151"/>
            <a:ext cx="4719116" cy="46452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44" y="3220616"/>
            <a:ext cx="5259381" cy="6125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66793" y="3148608"/>
            <a:ext cx="16597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&lt;|</a:t>
            </a:r>
            <a:r>
              <a:rPr lang="en-US" dirty="0" err="1">
                <a:solidFill>
                  <a:srgbClr val="FF0000"/>
                </a:solidFill>
              </a:rPr>
              <a:t>Φ</a:t>
            </a:r>
            <a:r>
              <a:rPr lang="en-US" dirty="0">
                <a:solidFill>
                  <a:srgbClr val="FF0000"/>
                </a:solidFill>
              </a:rPr>
              <a:t>|&gt; =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2899D2-D354-8B0A-479D-83EEF41D98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01800" y="133350"/>
            <a:ext cx="10657184" cy="783010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Three Types of Masses in SM</a:t>
            </a:r>
            <a:endParaRPr lang="en-US" sz="4800" b="1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490EC59-602F-5E66-390F-EA93C9055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3929" y="767341"/>
            <a:ext cx="8640959" cy="1445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54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5400" b="1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W,Z</a:t>
            </a:r>
            <a:r>
              <a:rPr lang="en-US" sz="5400" b="1" kern="0" baseline="-2500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5400" b="1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versus </a:t>
            </a:r>
            <a:r>
              <a:rPr lang="en-US" sz="5400" b="1" kern="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5400" b="1" kern="0" baseline="-250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H</a:t>
            </a:r>
            <a:r>
              <a:rPr lang="en-US" sz="5400" b="1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versus </a:t>
            </a:r>
            <a:r>
              <a:rPr lang="en-US" sz="54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5400" b="1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f </a:t>
            </a:r>
            <a:r>
              <a:rPr lang="en-US" sz="54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: </a:t>
            </a:r>
          </a:p>
          <a:p>
            <a:pPr algn="l"/>
            <a:r>
              <a:rPr lang="en-US" sz="10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 </a:t>
            </a:r>
          </a:p>
          <a:p>
            <a:pPr algn="l"/>
            <a:r>
              <a:rPr lang="en-US" sz="48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The good, the bad, and the ugly</a:t>
            </a:r>
            <a:endParaRPr lang="en-US" sz="4800" kern="0" baseline="-25000" dirty="0">
              <a:solidFill>
                <a:schemeClr val="tx1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FB7E9710-F8A0-80A9-9995-3595C1B5A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823" y="2301154"/>
            <a:ext cx="4748970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40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(1). M</a:t>
            </a:r>
            <a:r>
              <a:rPr lang="en-US" sz="4000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W,Z </a:t>
            </a:r>
            <a:r>
              <a:rPr lang="en-US" sz="40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: the good! </a:t>
            </a:r>
            <a:endParaRPr lang="en-US" sz="4000" kern="0" baseline="-25000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243C485-A877-3A58-763D-7B681045A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4248" y="4012704"/>
            <a:ext cx="7144536" cy="69861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E2F2469-959C-9874-D13B-066B2881114E}"/>
              </a:ext>
            </a:extLst>
          </p:cNvPr>
          <p:cNvSpPr txBox="1"/>
          <p:nvPr/>
        </p:nvSpPr>
        <p:spPr>
          <a:xfrm>
            <a:off x="1317824" y="6100936"/>
            <a:ext cx="10426252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BSM: </a:t>
            </a:r>
            <a:r>
              <a:rPr lang="en-US" b="1" dirty="0">
                <a:solidFill>
                  <a:srgbClr val="0432FF"/>
                </a:solidFill>
              </a:rPr>
              <a:t>easy to break </a:t>
            </a:r>
            <a:r>
              <a:rPr lang="en-US" dirty="0"/>
              <a:t>SU(2)</a:t>
            </a:r>
            <a:r>
              <a:rPr lang="en-US" baseline="-25000" dirty="0"/>
              <a:t>L</a:t>
            </a:r>
            <a:r>
              <a:rPr lang="en-US" dirty="0"/>
              <a:t> gauge sector: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800" dirty="0"/>
              <a:t>Fundamental scalars (SUSY)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800" dirty="0"/>
              <a:t>Dynamical breaking (TC, composite …)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800" dirty="0"/>
              <a:t>Non-linear realization (or even “</a:t>
            </a:r>
            <a:r>
              <a:rPr lang="en-US" sz="2800" dirty="0" err="1"/>
              <a:t>Higgsless</a:t>
            </a:r>
            <a:r>
              <a:rPr lang="en-US" sz="2800" dirty="0"/>
              <a:t>”)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2800" dirty="0"/>
          </a:p>
          <a:p>
            <a:pPr algn="l"/>
            <a:r>
              <a:rPr lang="en-US" sz="1800" dirty="0"/>
              <a:t> 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0000"/>
                </a:solidFill>
              </a:rPr>
              <a:t> All calculable and predictable </a:t>
            </a:r>
            <a:r>
              <a:rPr lang="en-US" sz="3600" b="1" dirty="0">
                <a:solidFill>
                  <a:srgbClr val="FF0000"/>
                </a:solidFill>
                <a:sym typeface="Wingdings" pitchFamily="2" charset="2"/>
              </a:rPr>
              <a:t> e.g. CDF M</a:t>
            </a:r>
            <a:r>
              <a:rPr lang="en-US" sz="3600" b="1" baseline="-25000" dirty="0">
                <a:solidFill>
                  <a:srgbClr val="FF0000"/>
                </a:solidFill>
                <a:sym typeface="Wingdings" pitchFamily="2" charset="2"/>
              </a:rPr>
              <a:t>W</a:t>
            </a:r>
            <a:endParaRPr lang="en-US" sz="3600" b="1" baseline="-25000" dirty="0">
              <a:solidFill>
                <a:srgbClr val="FF0000"/>
              </a:solidFill>
            </a:endParaRP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3141D117-C087-5425-B07A-46F5E532A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847" y="2212504"/>
            <a:ext cx="3432193" cy="9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08A4FBE-F2E1-B1E3-339F-64A85DA9EA3A}"/>
              </a:ext>
            </a:extLst>
          </p:cNvPr>
          <p:cNvSpPr/>
          <p:nvPr/>
        </p:nvSpPr>
        <p:spPr>
          <a:xfrm>
            <a:off x="6227230" y="2356520"/>
            <a:ext cx="25074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In the SM:</a:t>
            </a: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D98FAF14-A359-AB85-7161-48F5D2738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632" y="7109048"/>
            <a:ext cx="2952328" cy="41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62C3D8D4-8122-D6B9-DB8C-78BD78511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35" y="7973144"/>
            <a:ext cx="5438209" cy="8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6B180961-3072-2AFF-6C5C-7304FAF8FD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8264" y="5506052"/>
            <a:ext cx="4011654" cy="59488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7C3E143-6948-A350-0C28-D68E57EF8EB0}"/>
              </a:ext>
            </a:extLst>
          </p:cNvPr>
          <p:cNvSpPr/>
          <p:nvPr/>
        </p:nvSpPr>
        <p:spPr>
          <a:xfrm>
            <a:off x="2995335" y="4672970"/>
            <a:ext cx="6747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 </a:t>
            </a:r>
            <a:r>
              <a:rPr lang="en-US" sz="32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M</a:t>
            </a:r>
            <a:r>
              <a:rPr lang="en-US" sz="3200" baseline="-25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W</a:t>
            </a:r>
            <a:r>
              <a:rPr lang="en-US" sz="32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, M</a:t>
            </a:r>
            <a:r>
              <a:rPr lang="en-US" sz="3200" baseline="-25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Z</a:t>
            </a:r>
            <a:r>
              <a:rPr lang="en-US" sz="32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 = g v/2  </a:t>
            </a: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predicted, and:</a:t>
            </a:r>
          </a:p>
        </p:txBody>
      </p:sp>
    </p:spTree>
    <p:extLst>
      <p:ext uri="{BB962C8B-B14F-4D97-AF65-F5344CB8AC3E}">
        <p14:creationId xmlns:p14="http://schemas.microsoft.com/office/powerpoint/2010/main" val="1914699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17" grpId="0"/>
      <p:bldP spid="10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173808" y="1936666"/>
            <a:ext cx="44598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dirty="0">
                <a:solidFill>
                  <a:srgbClr val="0432FF"/>
                </a:solidFill>
                <a:ea typeface="Cochin" pitchFamily="-107" charset="0"/>
                <a:cs typeface="Cochin" pitchFamily="-107" charset="0"/>
              </a:rPr>
              <a:t>In the SM,</a:t>
            </a: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 all fixed: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3B099559-F436-C172-AF7D-E8CFB4919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694" y="1077018"/>
            <a:ext cx="4103602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 </a:t>
            </a:r>
            <a:r>
              <a:rPr lang="en-US" sz="40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(2). </a:t>
            </a:r>
            <a:r>
              <a:rPr lang="en-US" sz="4000" kern="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4000" kern="0" baseline="-250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H</a:t>
            </a:r>
            <a:r>
              <a:rPr lang="en-US" sz="40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: the bad!</a:t>
            </a:r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endParaRPr lang="en-US" sz="4000" kern="0" baseline="-25000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28C0EDF-D6D4-DFCC-6E65-910117A5F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1407" y="1981596"/>
            <a:ext cx="4391633" cy="73496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39D0156-AAD5-B7FA-BA20-0D7C0987A5EB}"/>
              </a:ext>
            </a:extLst>
          </p:cNvPr>
          <p:cNvSpPr txBox="1"/>
          <p:nvPr/>
        </p:nvSpPr>
        <p:spPr>
          <a:xfrm>
            <a:off x="1245816" y="5812904"/>
            <a:ext cx="107291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432FF"/>
                </a:solidFill>
              </a:rPr>
              <a:t>BSM: </a:t>
            </a:r>
            <a:r>
              <a:rPr lang="en-US" b="1" dirty="0">
                <a:solidFill>
                  <a:srgbClr val="0432FF"/>
                </a:solidFill>
              </a:rPr>
              <a:t>easy to construct </a:t>
            </a:r>
            <a:r>
              <a:rPr lang="en-US" dirty="0"/>
              <a:t>a scalar model / potential, but model-parameters quadratically sensitive to a new physics scale:</a:t>
            </a:r>
            <a:endParaRPr lang="en-US" sz="2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DDE18D-5F1F-6C4F-EE6F-B9FADF847DBE}"/>
              </a:ext>
            </a:extLst>
          </p:cNvPr>
          <p:cNvSpPr txBox="1"/>
          <p:nvPr/>
        </p:nvSpPr>
        <p:spPr>
          <a:xfrm>
            <a:off x="7681470" y="7161892"/>
            <a:ext cx="37174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(M</a:t>
            </a:r>
            <a:r>
              <a:rPr lang="en-US" sz="2800" baseline="30000" dirty="0">
                <a:solidFill>
                  <a:srgbClr val="FF0000"/>
                </a:solidFill>
              </a:rPr>
              <a:t>2</a:t>
            </a:r>
            <a:r>
              <a:rPr lang="en-US" sz="2800" baseline="-25000" dirty="0">
                <a:solidFill>
                  <a:srgbClr val="FF0000"/>
                </a:solidFill>
              </a:rPr>
              <a:t>SUSY</a:t>
            </a:r>
            <a:r>
              <a:rPr lang="en-US" sz="2800" dirty="0">
                <a:solidFill>
                  <a:srgbClr val="FF0000"/>
                </a:solidFill>
              </a:rPr>
              <a:t>,  M</a:t>
            </a:r>
            <a:r>
              <a:rPr lang="en-US" sz="2800" baseline="30000" dirty="0">
                <a:solidFill>
                  <a:srgbClr val="FF0000"/>
                </a:solidFill>
              </a:rPr>
              <a:t>2</a:t>
            </a:r>
            <a:r>
              <a:rPr lang="en-US" sz="2800" baseline="-25000" dirty="0">
                <a:solidFill>
                  <a:srgbClr val="FF0000"/>
                </a:solidFill>
              </a:rPr>
              <a:t>comp</a:t>
            </a:r>
            <a:r>
              <a:rPr lang="en-US" sz="2800" dirty="0">
                <a:solidFill>
                  <a:srgbClr val="FF0000"/>
                </a:solidFill>
              </a:rPr>
              <a:t>,  …)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B95C966-E794-9CF9-2D26-120C2D5E0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264" y="7036474"/>
            <a:ext cx="2279043" cy="7206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68D812D-6FF2-01A8-F864-756D88881D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440" y="3750221"/>
            <a:ext cx="2224681" cy="910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2C5672-708D-7695-464C-A134779FDF10}"/>
              </a:ext>
            </a:extLst>
          </p:cNvPr>
          <p:cNvSpPr txBox="1"/>
          <p:nvPr/>
        </p:nvSpPr>
        <p:spPr>
          <a:xfrm>
            <a:off x="597744" y="7739697"/>
            <a:ext cx="11903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Not seeing other states nearby, we do not understand </a:t>
            </a:r>
            <a:r>
              <a:rPr lang="en-US" dirty="0" err="1">
                <a:solidFill>
                  <a:srgbClr val="FF0000"/>
                </a:solidFill>
                <a:sym typeface="Wingdings" pitchFamily="2" charset="2"/>
              </a:rPr>
              <a:t>m</a:t>
            </a:r>
            <a:r>
              <a:rPr lang="en-US" baseline="-25000" dirty="0" err="1">
                <a:solidFill>
                  <a:srgbClr val="FF0000"/>
                </a:solidFill>
                <a:sym typeface="Wingdings" pitchFamily="2" charset="2"/>
              </a:rPr>
              <a:t>H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 “Little hierarchy problem” </a:t>
            </a:r>
            <a:r>
              <a:rPr lang="en-US" sz="3200" dirty="0">
                <a:solidFill>
                  <a:srgbClr val="FF0000"/>
                </a:solidFill>
              </a:rPr>
              <a:t>!</a:t>
            </a:r>
            <a:endParaRPr lang="en-US" sz="3200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006D15-4F85-BBA5-2DC1-38004E5569E9}"/>
              </a:ext>
            </a:extLst>
          </p:cNvPr>
          <p:cNvSpPr txBox="1"/>
          <p:nvPr/>
        </p:nvSpPr>
        <p:spPr>
          <a:xfrm>
            <a:off x="1150576" y="4551020"/>
            <a:ext cx="1118447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Quadratically sensitive to the new physics cutoff scale.</a:t>
            </a:r>
          </a:p>
          <a:p>
            <a:r>
              <a:rPr lang="en-US" sz="3200" dirty="0">
                <a:sym typeface="Wingdings" pitchFamily="2" charset="2"/>
              </a:rPr>
              <a:t> “Naturalness” or </a:t>
            </a:r>
            <a:r>
              <a:rPr lang="en-US" sz="3200" dirty="0">
                <a:solidFill>
                  <a:srgbClr val="FF0000"/>
                </a:solidFill>
                <a:sym typeface="Wingdings" pitchFamily="2" charset="2"/>
              </a:rPr>
              <a:t>“Large hierarchy problem” 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3848F3-AC45-0567-BCF2-314B8FF84735}"/>
              </a:ext>
            </a:extLst>
          </p:cNvPr>
          <p:cNvSpPr txBox="1"/>
          <p:nvPr/>
        </p:nvSpPr>
        <p:spPr>
          <a:xfrm>
            <a:off x="9497461" y="3931985"/>
            <a:ext cx="1901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(M</a:t>
            </a:r>
            <a:r>
              <a:rPr lang="en-US" sz="3200" baseline="30000" dirty="0">
                <a:solidFill>
                  <a:srgbClr val="FF0000"/>
                </a:solidFill>
              </a:rPr>
              <a:t>2</a:t>
            </a:r>
            <a:r>
              <a:rPr lang="en-US" sz="3200" baseline="-25000" dirty="0">
                <a:solidFill>
                  <a:srgbClr val="FF0000"/>
                </a:solidFill>
              </a:rPr>
              <a:t>PL</a:t>
            </a:r>
            <a:r>
              <a:rPr lang="en-US" sz="3200" dirty="0">
                <a:solidFill>
                  <a:srgbClr val="FF0000"/>
                </a:solidFill>
              </a:rPr>
              <a:t> …)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F52518-3A33-8A6D-2618-F0EFF74D693A}"/>
              </a:ext>
            </a:extLst>
          </p:cNvPr>
          <p:cNvSpPr/>
          <p:nvPr/>
        </p:nvSpPr>
        <p:spPr>
          <a:xfrm>
            <a:off x="1173808" y="2644552"/>
            <a:ext cx="10369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The value itself doesn’t matter much ~ EW scale</a:t>
            </a:r>
          </a:p>
          <a:p>
            <a:pPr algn="l"/>
            <a:r>
              <a:rPr lang="en-US" sz="32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   Not too light (vacuum stable), not too heavy (unitarity).</a:t>
            </a:r>
            <a:r>
              <a:rPr lang="en-US" sz="32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 </a:t>
            </a:r>
            <a:endParaRPr lang="en-US" sz="3200" dirty="0">
              <a:solidFill>
                <a:srgbClr val="FF0000"/>
              </a:solidFill>
              <a:ea typeface="Cochin" pitchFamily="-107" charset="0"/>
              <a:cs typeface="Cochin" pitchFamily="-107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7C7E00-0DDD-80FB-1881-61F9F9D46252}"/>
              </a:ext>
            </a:extLst>
          </p:cNvPr>
          <p:cNvSpPr/>
          <p:nvPr/>
        </p:nvSpPr>
        <p:spPr>
          <a:xfrm>
            <a:off x="5753045" y="1195681"/>
            <a:ext cx="57899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m</a:t>
            </a:r>
            <a:r>
              <a:rPr lang="en-US" sz="3200" baseline="-25000" dirty="0" err="1">
                <a:solidFill>
                  <a:srgbClr val="FF0000"/>
                </a:solidFill>
              </a:rPr>
              <a:t>H</a:t>
            </a:r>
            <a:r>
              <a:rPr lang="en-US" sz="3200" dirty="0">
                <a:solidFill>
                  <a:srgbClr val="FF0000"/>
                </a:solidFill>
              </a:rPr>
              <a:t>= √2 𝛍 = (2</a:t>
            </a:r>
            <a:r>
              <a:rPr lang="en-US" sz="32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λ)</a:t>
            </a:r>
            <a:r>
              <a:rPr lang="en-US" sz="3200" baseline="30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1/2</a:t>
            </a:r>
            <a:r>
              <a:rPr lang="en-US" sz="3200" dirty="0">
                <a:solidFill>
                  <a:srgbClr val="FF0000"/>
                </a:solidFill>
              </a:rPr>
              <a:t> v = 125 GeV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651505-2EF3-7905-1A32-CF9207EEAF12}"/>
              </a:ext>
            </a:extLst>
          </p:cNvPr>
          <p:cNvSpPr txBox="1"/>
          <p:nvPr/>
        </p:nvSpPr>
        <p:spPr>
          <a:xfrm>
            <a:off x="1188926" y="3839652"/>
            <a:ext cx="534954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But quantum corrections: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17FF2F-836E-719B-FF8D-56EFE9FCB60B}"/>
              </a:ext>
            </a:extLst>
          </p:cNvPr>
          <p:cNvSpPr txBox="1"/>
          <p:nvPr/>
        </p:nvSpPr>
        <p:spPr>
          <a:xfrm>
            <a:off x="5447493" y="2059777"/>
            <a:ext cx="2279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 </a:t>
            </a:r>
            <a:r>
              <a:rPr lang="en-US" sz="3200" dirty="0" err="1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λ</a:t>
            </a:r>
            <a:r>
              <a:rPr lang="en-US" sz="32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 ≈ 0.13;</a:t>
            </a:r>
            <a:endParaRPr lang="en-US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2955BB-D689-2D6B-F393-EF96164DB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5976" y="107630"/>
            <a:ext cx="8424935" cy="1096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54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5400" b="1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W,Z</a:t>
            </a:r>
            <a:r>
              <a:rPr lang="en-US" sz="5400" b="1" kern="0" baseline="-2500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5400" b="1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versus </a:t>
            </a:r>
            <a:r>
              <a:rPr lang="en-US" sz="5400" b="1" kern="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5400" b="1" kern="0" baseline="-250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H</a:t>
            </a:r>
            <a:r>
              <a:rPr lang="en-US" sz="5400" b="1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versus </a:t>
            </a:r>
            <a:r>
              <a:rPr lang="en-US" sz="54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5400" b="1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f </a:t>
            </a:r>
            <a:r>
              <a:rPr lang="en-US" sz="54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:</a:t>
            </a:r>
            <a:endParaRPr lang="en-US" sz="4800" kern="0" baseline="-25000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53B20F-4EDA-4D68-7B11-3DC8B5FA2DDF}"/>
              </a:ext>
            </a:extLst>
          </p:cNvPr>
          <p:cNvSpPr txBox="1"/>
          <p:nvPr/>
        </p:nvSpPr>
        <p:spPr>
          <a:xfrm>
            <a:off x="225938" y="8828529"/>
            <a:ext cx="12726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Note: the quadratic mass corrections are NOT experimentally observable!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903A0AA-711A-6A40-A834-E28B55CDB9B1}"/>
                  </a:ext>
                </a:extLst>
              </p:cNvPr>
              <p:cNvSpPr txBox="1"/>
              <p:nvPr/>
            </p:nvSpPr>
            <p:spPr>
              <a:xfrm>
                <a:off x="741760" y="8386608"/>
                <a:ext cx="648072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i="1" smtClean="0">
                          <a:latin typeface="Cambria Math" panose="02040503050406030204" pitchFamily="18" charset="0"/>
                        </a:rPr>
                        <m:t>⚠️</m:t>
                      </m:r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903A0AA-711A-6A40-A834-E28B55CDB9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60" y="8386608"/>
                <a:ext cx="648072" cy="738664"/>
              </a:xfrm>
              <a:prstGeom prst="rect">
                <a:avLst/>
              </a:prstGeom>
              <a:blipFill>
                <a:blip r:embed="rId5"/>
                <a:stretch>
                  <a:fillRect l="-44231" t="-1695" r="-21154" b="-10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68768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/>
      <p:bldP spid="32" grpId="0"/>
      <p:bldP spid="9" grpId="0"/>
      <p:bldP spid="10" grpId="0"/>
      <p:bldP spid="11" grpId="0"/>
      <p:bldP spid="12" grpId="0"/>
      <p:bldP spid="17" grpId="0"/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E2D4CED1-7E39-2FB8-FAB7-AAF63376B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776" y="860994"/>
            <a:ext cx="11881320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8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(3). mf: not governed by the gauge couplings</a:t>
            </a:r>
            <a:endParaRPr lang="en-US" sz="4800" kern="0" baseline="-25000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11" name="Picture 10" descr="Company name&#10;&#10;Description automatically generated with medium confidence">
            <a:extLst>
              <a:ext uri="{FF2B5EF4-FFF2-40B4-BE49-F238E27FC236}">
                <a16:creationId xmlns:a16="http://schemas.microsoft.com/office/drawing/2014/main" id="{83B32D86-8B55-86CB-C4E7-B9C842620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064" y="1777121"/>
            <a:ext cx="6980138" cy="9394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32F958A-0CEA-6841-AC66-AC27597DC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288" y="2574584"/>
            <a:ext cx="4920208" cy="57402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9588F4-6FEF-33BD-C2FA-FB8D0F302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5824" y="4005650"/>
            <a:ext cx="4158704" cy="8711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E90970-6EAA-9CF4-1B88-3941AB629B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2600" y="3863835"/>
            <a:ext cx="1977595" cy="79694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C1AD2A5-0565-9310-D5F4-B1248BC1878D}"/>
              </a:ext>
            </a:extLst>
          </p:cNvPr>
          <p:cNvSpPr/>
          <p:nvPr/>
        </p:nvSpPr>
        <p:spPr>
          <a:xfrm>
            <a:off x="2452186" y="3232810"/>
            <a:ext cx="80826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Couplings are fixed by the masses: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8CD960-87BC-6C7C-443B-2E46F7DF07D3}"/>
              </a:ext>
            </a:extLst>
          </p:cNvPr>
          <p:cNvSpPr txBox="1"/>
          <p:nvPr/>
        </p:nvSpPr>
        <p:spPr>
          <a:xfrm>
            <a:off x="1389832" y="6395933"/>
            <a:ext cx="945964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 </a:t>
            </a:r>
            <a:r>
              <a:rPr lang="en-US" b="1" dirty="0"/>
              <a:t>Higgs is responsible for our existence!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Atoms/chemistry/biology</a:t>
            </a:r>
          </a:p>
          <a:p>
            <a:pPr algn="l"/>
            <a:r>
              <a:rPr lang="en-US" dirty="0"/>
              <a:t>             governed by </a:t>
            </a:r>
            <a:r>
              <a:rPr lang="en-US" dirty="0">
                <a:solidFill>
                  <a:srgbClr val="FF0000"/>
                </a:solidFill>
              </a:rPr>
              <a:t>Y</a:t>
            </a:r>
            <a:r>
              <a:rPr lang="en-US" baseline="-25000" dirty="0">
                <a:solidFill>
                  <a:srgbClr val="FF0000"/>
                </a:solidFill>
              </a:rPr>
              <a:t>e</a:t>
            </a:r>
            <a:r>
              <a:rPr lang="en-US" dirty="0">
                <a:solidFill>
                  <a:srgbClr val="FF0000"/>
                </a:solidFill>
              </a:rPr>
              <a:t> ~ m</a:t>
            </a:r>
            <a:r>
              <a:rPr lang="en-US" baseline="-25000" dirty="0">
                <a:solidFill>
                  <a:srgbClr val="FF0000"/>
                </a:solidFill>
              </a:rPr>
              <a:t>e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pPr algn="l"/>
            <a:r>
              <a:rPr lang="en-US" sz="1000" dirty="0">
                <a:solidFill>
                  <a:srgbClr val="FF0000"/>
                </a:solidFill>
              </a:rPr>
              <a:t>  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FF0000"/>
                </a:solidFill>
              </a:rPr>
              <a:t>Yt</a:t>
            </a:r>
            <a:r>
              <a:rPr lang="en-US" dirty="0">
                <a:solidFill>
                  <a:srgbClr val="FF0000"/>
                </a:solidFill>
              </a:rPr>
              <a:t> / m</a:t>
            </a:r>
            <a:r>
              <a:rPr lang="en-US" baseline="-25000" dirty="0">
                <a:solidFill>
                  <a:srgbClr val="FF0000"/>
                </a:solidFill>
              </a:rPr>
              <a:t>t </a:t>
            </a:r>
            <a:r>
              <a:rPr lang="en-US" dirty="0">
                <a:solidFill>
                  <a:srgbClr val="FF0000"/>
                </a:solidFill>
              </a:rPr>
              <a:t>:  </a:t>
            </a:r>
            <a:r>
              <a:rPr lang="en-US" dirty="0">
                <a:solidFill>
                  <a:schemeClr val="tx1"/>
                </a:solidFill>
              </a:rPr>
              <a:t>not too large for vacuum stability!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3BC579C2-190B-C53C-EA8B-D54F5099DB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1054" y="7109048"/>
            <a:ext cx="3010090" cy="1149923"/>
          </a:xfrm>
          <a:prstGeom prst="rect">
            <a:avLst/>
          </a:prstGeom>
        </p:spPr>
      </p:pic>
      <p:pic>
        <p:nvPicPr>
          <p:cNvPr id="8" name="Graphic 7" descr="Angel face outline with solid fill">
            <a:extLst>
              <a:ext uri="{FF2B5EF4-FFF2-40B4-BE49-F238E27FC236}">
                <a16:creationId xmlns:a16="http://schemas.microsoft.com/office/drawing/2014/main" id="{F24B6EC3-985B-9467-1B13-F564CC7314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7784" y="3292624"/>
            <a:ext cx="936104" cy="93610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B532178-48A1-428A-C02A-472E30BBEB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06303" y="5740896"/>
            <a:ext cx="6892441" cy="546352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FC6FD669-1F28-7A37-30CB-A5A099B10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2040" y="-3102"/>
            <a:ext cx="7759104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48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4800" b="1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W,Z</a:t>
            </a:r>
            <a:r>
              <a:rPr lang="en-US" sz="4800" b="1" kern="0" baseline="-2500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4800" b="1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versus </a:t>
            </a:r>
            <a:r>
              <a:rPr lang="en-US" sz="4800" b="1" kern="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4800" b="1" kern="0" baseline="-250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H</a:t>
            </a:r>
            <a:r>
              <a:rPr lang="en-US" sz="4800" b="1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versus </a:t>
            </a:r>
            <a:r>
              <a:rPr lang="en-US" sz="48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4800" b="1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f </a:t>
            </a:r>
            <a:r>
              <a:rPr lang="en-US" sz="48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:</a:t>
            </a:r>
            <a:endParaRPr lang="en-US" sz="4800" kern="0" baseline="-25000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988B6E-8EA4-3B98-967D-C93918059D09}"/>
                  </a:ext>
                </a:extLst>
              </p:cNvPr>
              <p:cNvSpPr txBox="1"/>
              <p:nvPr/>
            </p:nvSpPr>
            <p:spPr>
              <a:xfrm>
                <a:off x="1086278" y="6329734"/>
                <a:ext cx="1023634" cy="923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i="1" smtClean="0">
                          <a:latin typeface="Cambria Math" panose="02040503050406030204" pitchFamily="18" charset="0"/>
                        </a:rPr>
                        <m:t>⚠️</m:t>
                      </m:r>
                    </m:oMath>
                  </m:oMathPara>
                </a14:m>
                <a:endParaRPr lang="en-US" sz="6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988B6E-8EA4-3B98-967D-C93918059D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278" y="6329734"/>
                <a:ext cx="1023634" cy="923330"/>
              </a:xfrm>
              <a:prstGeom prst="rect">
                <a:avLst/>
              </a:prstGeom>
              <a:blipFill>
                <a:blip r:embed="rId10"/>
                <a:stretch>
                  <a:fillRect l="-24390" t="-2703" r="-6098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7C4AE9CA-FDDC-3D14-9E47-EFA5EA7B7A1B}"/>
              </a:ext>
            </a:extLst>
          </p:cNvPr>
          <p:cNvSpPr/>
          <p:nvPr/>
        </p:nvSpPr>
        <p:spPr>
          <a:xfrm>
            <a:off x="741760" y="4888994"/>
            <a:ext cx="115066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Technically “natural” against quantum corrections:</a:t>
            </a:r>
          </a:p>
        </p:txBody>
      </p:sp>
    </p:spTree>
    <p:extLst>
      <p:ext uri="{BB962C8B-B14F-4D97-AF65-F5344CB8AC3E}">
        <p14:creationId xmlns:p14="http://schemas.microsoft.com/office/powerpoint/2010/main" val="24009372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B2DB8-AA1B-8231-A335-8CB13FE8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E2D4CED1-7E39-2FB8-FAB7-AAF63376B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192" y="860994"/>
            <a:ext cx="4752528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800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(3). mf: the ugly!</a:t>
            </a:r>
            <a:endParaRPr lang="en-US" sz="4800" kern="0" baseline="-25000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12" name="Graphic 11" descr="Angry face outline with solid fill">
            <a:extLst>
              <a:ext uri="{FF2B5EF4-FFF2-40B4-BE49-F238E27FC236}">
                <a16:creationId xmlns:a16="http://schemas.microsoft.com/office/drawing/2014/main" id="{F3844733-EF9A-B239-1727-9CE65E948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775" y="1852464"/>
            <a:ext cx="735057" cy="735057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FC6FD669-1F28-7A37-30CB-A5A099B10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2040" y="-3102"/>
            <a:ext cx="7759104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000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48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4800" b="1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W,Z</a:t>
            </a:r>
            <a:r>
              <a:rPr lang="en-US" sz="4800" b="1" kern="0" baseline="-2500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r>
              <a:rPr lang="en-US" sz="4800" b="1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versus </a:t>
            </a:r>
            <a:r>
              <a:rPr lang="en-US" sz="4800" b="1" kern="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4800" b="1" kern="0" baseline="-25000" dirty="0" err="1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H</a:t>
            </a:r>
            <a:r>
              <a:rPr lang="en-US" sz="4800" b="1" kern="0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 versus </a:t>
            </a:r>
            <a:r>
              <a:rPr lang="en-US" sz="48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m</a:t>
            </a:r>
            <a:r>
              <a:rPr lang="en-US" sz="4800" b="1" kern="0" baseline="-250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f </a:t>
            </a:r>
            <a:r>
              <a:rPr lang="en-US" sz="4800" b="1" kern="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:</a:t>
            </a:r>
            <a:endParaRPr lang="en-US" sz="4800" kern="0" baseline="-25000" dirty="0">
              <a:solidFill>
                <a:srgbClr val="FF0000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727E46-8BD6-9F80-B383-D1AA02B2D00C}"/>
              </a:ext>
            </a:extLst>
          </p:cNvPr>
          <p:cNvSpPr/>
          <p:nvPr/>
        </p:nvSpPr>
        <p:spPr>
          <a:xfrm>
            <a:off x="1965896" y="1857688"/>
            <a:ext cx="1004473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Vastly different hierarchical masses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ad hoc flavor mixings</a:t>
            </a:r>
            <a:r>
              <a:rPr lang="zh-CN" alt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 </a:t>
            </a:r>
            <a:r>
              <a:rPr lang="en-US" altLang="zh-CN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and the </a:t>
            </a:r>
            <a:r>
              <a:rPr lang="en-US" altLang="zh-CN" sz="4000" dirty="0" err="1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CPv</a:t>
            </a:r>
            <a:r>
              <a:rPr lang="en-US" altLang="zh-CN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 phase(s)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Neutrino masses: Dirac vs. Majorana? </a:t>
            </a:r>
            <a:r>
              <a:rPr lang="en-US" sz="40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FB11B08-A633-5A0B-2EA8-92B96104B2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7904" y="3947749"/>
            <a:ext cx="10153128" cy="258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48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BSM: </a:t>
            </a:r>
            <a:r>
              <a:rPr lang="en-US" sz="4800" b="1" kern="0" dirty="0">
                <a:solidFill>
                  <a:srgbClr val="0432FF"/>
                </a:solidFill>
                <a:latin typeface="+mn-lt"/>
                <a:ea typeface="Cochin" pitchFamily="-107" charset="0"/>
                <a:cs typeface="Cochin" pitchFamily="-107" charset="0"/>
              </a:rPr>
              <a:t>much harder </a:t>
            </a:r>
            <a:r>
              <a:rPr lang="en-US" sz="48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to accommodate!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0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Generate multiple mass scales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0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Avoid FCNC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0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Avoid Excessive CP violation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253C06D-F38A-B8E7-F52D-663E0F955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7904" y="6380110"/>
            <a:ext cx="8640960" cy="18810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Why the flavor mixing aligned with </a:t>
            </a:r>
          </a:p>
          <a:p>
            <a:pPr algn="l"/>
            <a:r>
              <a:rPr lang="en-US" sz="40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      the SM Yukawa form?</a:t>
            </a:r>
          </a:p>
          <a:p>
            <a:pPr algn="l"/>
            <a:r>
              <a:rPr lang="en-US" sz="40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      </a:t>
            </a:r>
            <a:r>
              <a:rPr lang="en-US" sz="40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  <a:sym typeface="Wingdings" pitchFamily="2" charset="2"/>
              </a:rPr>
              <a:t> </a:t>
            </a:r>
            <a:r>
              <a:rPr lang="en-US" sz="4000" kern="0" dirty="0">
                <a:solidFill>
                  <a:schemeClr val="tx1"/>
                </a:solidFill>
                <a:latin typeface="+mn-lt"/>
                <a:ea typeface="Cochin" pitchFamily="-107" charset="0"/>
                <a:cs typeface="Cochin" pitchFamily="-107" charset="0"/>
              </a:rPr>
              <a:t>Minimal Flavor Violation (MFV)</a:t>
            </a:r>
          </a:p>
        </p:txBody>
      </p:sp>
    </p:spTree>
    <p:extLst>
      <p:ext uri="{BB962C8B-B14F-4D97-AF65-F5344CB8AC3E}">
        <p14:creationId xmlns:p14="http://schemas.microsoft.com/office/powerpoint/2010/main" val="8230740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18A9C-C81D-B5DB-AA54-57CC3144CA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7A775E1-B014-F360-C581-54FAE83B70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39431" y="134660"/>
            <a:ext cx="9903529" cy="1213748"/>
          </a:xfrm>
        </p:spPr>
        <p:txBody>
          <a:bodyPr/>
          <a:lstStyle/>
          <a:p>
            <a:r>
              <a:rPr lang="en-US" sz="5400" b="1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(B). Yukawa Couplings: </a:t>
            </a:r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 </a:t>
            </a:r>
            <a:b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(1). Generate </a:t>
            </a:r>
            <a:r>
              <a:rPr lang="en-US" sz="4800" dirty="0">
                <a:solidFill>
                  <a:srgbClr val="FF0000"/>
                </a:solidFill>
                <a:latin typeface="+mn-lt"/>
                <a:ea typeface="Cochin" pitchFamily="-107" charset="0"/>
                <a:cs typeface="Cochin" pitchFamily="-107" charset="0"/>
              </a:rPr>
              <a:t>flavor hierarchies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26106C-913A-4081-C903-D970D846C721}"/>
              </a:ext>
            </a:extLst>
          </p:cNvPr>
          <p:cNvSpPr txBox="1"/>
          <p:nvPr/>
        </p:nvSpPr>
        <p:spPr>
          <a:xfrm>
            <a:off x="95047" y="1307028"/>
            <a:ext cx="1248450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Horizontal flavor symmetry: </a:t>
            </a:r>
            <a:r>
              <a:rPr lang="en-US" dirty="0"/>
              <a:t>Froggatt-Nielson mechanism</a:t>
            </a:r>
          </a:p>
          <a:p>
            <a:pPr algn="l"/>
            <a:r>
              <a:rPr lang="en-US" dirty="0"/>
              <a:t>     SM fermions charged [q</a:t>
            </a:r>
            <a:r>
              <a:rPr lang="en-US" baseline="-25000" dirty="0"/>
              <a:t>i </a:t>
            </a:r>
            <a:r>
              <a:rPr lang="en-US" dirty="0"/>
              <a:t>, </a:t>
            </a:r>
            <a:r>
              <a:rPr lang="en-US" dirty="0" err="1"/>
              <a:t>u</a:t>
            </a:r>
            <a:r>
              <a:rPr lang="en-US" baseline="-25000" dirty="0" err="1"/>
              <a:t>i</a:t>
            </a:r>
            <a:r>
              <a:rPr lang="en-US" baseline="-25000" dirty="0"/>
              <a:t> </a:t>
            </a:r>
            <a:r>
              <a:rPr lang="en-US" dirty="0"/>
              <a:t>, d</a:t>
            </a:r>
            <a:r>
              <a:rPr lang="en-US" baseline="-25000" dirty="0"/>
              <a:t>i </a:t>
            </a:r>
            <a:r>
              <a:rPr lang="en-US" dirty="0"/>
              <a:t>] under U(1)</a:t>
            </a:r>
            <a:r>
              <a:rPr lang="en-US" baseline="-25000" dirty="0"/>
              <a:t>FN</a:t>
            </a:r>
            <a:r>
              <a:rPr lang="en-US" dirty="0"/>
              <a:t> symmetry </a:t>
            </a:r>
          </a:p>
          <a:p>
            <a:pPr algn="l"/>
            <a:r>
              <a:rPr lang="en-US" dirty="0"/>
              <a:t>     broken by &lt;𝜙&gt;/M ~ 0.2</a:t>
            </a:r>
            <a:endParaRPr lang="en-US" baseline="-25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962F47-45D3-03F8-8E74-6B2382E656D8}"/>
              </a:ext>
            </a:extLst>
          </p:cNvPr>
          <p:cNvSpPr txBox="1"/>
          <p:nvPr/>
        </p:nvSpPr>
        <p:spPr>
          <a:xfrm>
            <a:off x="165696" y="4193882"/>
            <a:ext cx="7449475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Warped extra-dimension:</a:t>
            </a:r>
          </a:p>
          <a:p>
            <a:pPr algn="l"/>
            <a:r>
              <a:rPr lang="en-US" sz="3600" dirty="0"/>
              <a:t>Yukawa couplings determined by</a:t>
            </a:r>
          </a:p>
          <a:p>
            <a:pPr algn="l"/>
            <a:r>
              <a:rPr lang="en-US" sz="3600" dirty="0"/>
              <a:t>the overlapping with the Higgs brane.</a:t>
            </a:r>
          </a:p>
          <a:p>
            <a:pPr algn="l"/>
            <a:r>
              <a:rPr lang="en-US" sz="3600" dirty="0">
                <a:sym typeface="Wingdings" pitchFamily="2" charset="2"/>
              </a:rPr>
              <a:t> dual to (partial) composite model.</a:t>
            </a:r>
            <a:endParaRPr lang="en-US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B40B-5580-3C0B-3D1E-ED102482B187}"/>
              </a:ext>
            </a:extLst>
          </p:cNvPr>
          <p:cNvSpPr txBox="1"/>
          <p:nvPr/>
        </p:nvSpPr>
        <p:spPr>
          <a:xfrm>
            <a:off x="176107" y="7278613"/>
            <a:ext cx="1129484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Radiative generation</a:t>
            </a:r>
            <a:r>
              <a:rPr lang="en-US" dirty="0"/>
              <a:t> of m</a:t>
            </a:r>
            <a:r>
              <a:rPr lang="en-US" baseline="-25000" dirty="0"/>
              <a:t>f </a:t>
            </a:r>
            <a:r>
              <a:rPr lang="en-US" dirty="0"/>
              <a:t>:</a:t>
            </a:r>
          </a:p>
          <a:p>
            <a:pPr algn="l"/>
            <a:r>
              <a:rPr lang="en-US" dirty="0"/>
              <a:t>The 3</a:t>
            </a:r>
            <a:r>
              <a:rPr lang="en-US" baseline="30000" dirty="0"/>
              <a:t>rd</a:t>
            </a:r>
            <a:r>
              <a:rPr lang="en-US" dirty="0"/>
              <a:t> generation @ tree-level</a:t>
            </a:r>
          </a:p>
          <a:p>
            <a:pPr algn="l"/>
            <a:r>
              <a:rPr lang="en-US" dirty="0"/>
              <a:t>Light generations by new particle loops ~ 1/16𝜋</a:t>
            </a:r>
            <a:r>
              <a:rPr lang="en-US" baseline="30000" dirty="0"/>
              <a:t>2</a:t>
            </a:r>
            <a:r>
              <a:rPr lang="en-US" dirty="0"/>
              <a:t> ~ 10</a:t>
            </a:r>
            <a:r>
              <a:rPr lang="en-US" baseline="30000" dirty="0"/>
              <a:t>-2</a:t>
            </a:r>
            <a:r>
              <a:rPr lang="en-US" dirty="0"/>
              <a:t>. </a:t>
            </a:r>
          </a:p>
        </p:txBody>
      </p:sp>
      <p:pic>
        <p:nvPicPr>
          <p:cNvPr id="10" name="Picture 9" descr="A picture containing text, font, handwriting, white&#10;&#10;Description automatically generated">
            <a:extLst>
              <a:ext uri="{FF2B5EF4-FFF2-40B4-BE49-F238E27FC236}">
                <a16:creationId xmlns:a16="http://schemas.microsoft.com/office/drawing/2014/main" id="{B223692C-65CA-8926-3EAA-CAF6FA89C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008" y="3195872"/>
            <a:ext cx="6832740" cy="1032856"/>
          </a:xfrm>
          <a:prstGeom prst="rect">
            <a:avLst/>
          </a:prstGeom>
        </p:spPr>
      </p:pic>
      <p:pic>
        <p:nvPicPr>
          <p:cNvPr id="12" name="Picture 11" descr="A picture containing diagram, line, plot&#10;&#10;Description automatically generated">
            <a:extLst>
              <a:ext uri="{FF2B5EF4-FFF2-40B4-BE49-F238E27FC236}">
                <a16:creationId xmlns:a16="http://schemas.microsoft.com/office/drawing/2014/main" id="{0615E910-EA26-D95B-248F-44981D6FE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4528" y="4436845"/>
            <a:ext cx="5197257" cy="3320275"/>
          </a:xfrm>
          <a:prstGeom prst="rect">
            <a:avLst/>
          </a:prstGeom>
        </p:spPr>
      </p:pic>
      <p:pic>
        <p:nvPicPr>
          <p:cNvPr id="14" name="Picture 13" descr="A black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6D467692-E866-D372-25F4-794600734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0632" y="6635284"/>
            <a:ext cx="1900792" cy="5457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BB83275-6CD5-1BE9-9EC4-678E6DF0297D}"/>
              </a:ext>
            </a:extLst>
          </p:cNvPr>
          <p:cNvSpPr txBox="1"/>
          <p:nvPr/>
        </p:nvSpPr>
        <p:spPr>
          <a:xfrm>
            <a:off x="8302600" y="2555707"/>
            <a:ext cx="4233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A30000"/>
                </a:solidFill>
              </a:rPr>
              <a:t>Froggatt &amp; Nielsen (1979)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1080F6-2FCD-C6E2-0E5D-306C9A8CDC18}"/>
              </a:ext>
            </a:extLst>
          </p:cNvPr>
          <p:cNvSpPr txBox="1"/>
          <p:nvPr/>
        </p:nvSpPr>
        <p:spPr>
          <a:xfrm>
            <a:off x="684859" y="6494075"/>
            <a:ext cx="6681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A30000"/>
                </a:solidFill>
              </a:rPr>
              <a:t>Randall &amp; </a:t>
            </a:r>
            <a:r>
              <a:rPr lang="en-US" sz="2400" dirty="0" err="1">
                <a:solidFill>
                  <a:srgbClr val="A30000"/>
                </a:solidFill>
              </a:rPr>
              <a:t>Sundrun</a:t>
            </a:r>
            <a:r>
              <a:rPr lang="en-US" sz="2400" dirty="0">
                <a:solidFill>
                  <a:srgbClr val="A30000"/>
                </a:solidFill>
              </a:rPr>
              <a:t> (1999); Huber &amp; </a:t>
            </a:r>
            <a:r>
              <a:rPr lang="en-US" sz="2400" dirty="0" err="1">
                <a:solidFill>
                  <a:srgbClr val="A30000"/>
                </a:solidFill>
              </a:rPr>
              <a:t>Shafi</a:t>
            </a:r>
            <a:r>
              <a:rPr lang="en-US" sz="2400" dirty="0">
                <a:solidFill>
                  <a:srgbClr val="A30000"/>
                </a:solidFill>
              </a:rPr>
              <a:t> (2001);</a:t>
            </a:r>
          </a:p>
          <a:p>
            <a:pPr algn="l"/>
            <a:r>
              <a:rPr lang="en-US" sz="2400" dirty="0" err="1">
                <a:solidFill>
                  <a:srgbClr val="A30000"/>
                </a:solidFill>
              </a:rPr>
              <a:t>Agashe</a:t>
            </a:r>
            <a:r>
              <a:rPr lang="en-US" sz="2400" dirty="0">
                <a:solidFill>
                  <a:srgbClr val="A30000"/>
                </a:solidFill>
              </a:rPr>
              <a:t> et al. (2005)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7BD111-6E06-414F-1EDA-CDCEF723C4FA}"/>
              </a:ext>
            </a:extLst>
          </p:cNvPr>
          <p:cNvSpPr txBox="1"/>
          <p:nvPr/>
        </p:nvSpPr>
        <p:spPr>
          <a:xfrm>
            <a:off x="7969027" y="9034100"/>
            <a:ext cx="3213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A30000"/>
                </a:solidFill>
              </a:rPr>
              <a:t>S. Weinberg (1972) </a:t>
            </a:r>
          </a:p>
        </p:txBody>
      </p:sp>
    </p:spTree>
    <p:extLst>
      <p:ext uri="{BB962C8B-B14F-4D97-AF65-F5344CB8AC3E}">
        <p14:creationId xmlns:p14="http://schemas.microsoft.com/office/powerpoint/2010/main" val="10132851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Alternate R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R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_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_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Title - Center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_Title &amp; Subtitle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_Photo - Horizont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_Photo - Vertic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1_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Title &amp; Bullets - Alternate L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L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_Title &amp; Bullets - Alternate R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R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Center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Subtitle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Alternate L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L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105259</TotalTime>
  <Pages>0</Pages>
  <Words>2101</Words>
  <Characters>0</Characters>
  <Application>Microsoft Macintosh PowerPoint</Application>
  <PresentationFormat>Custom</PresentationFormat>
  <Lines>0</Lines>
  <Paragraphs>279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27</vt:i4>
      </vt:variant>
    </vt:vector>
  </HeadingPairs>
  <TitlesOfParts>
    <vt:vector size="61" baseType="lpstr">
      <vt:lpstr>Arial</vt:lpstr>
      <vt:lpstr>Calibri</vt:lpstr>
      <vt:lpstr>Cambria Math</vt:lpstr>
      <vt:lpstr>Cochin</vt:lpstr>
      <vt:lpstr>Copperplate</vt:lpstr>
      <vt:lpstr>Helvetica</vt:lpstr>
      <vt:lpstr>STIXGeneral</vt:lpstr>
      <vt:lpstr>Wingdings</vt:lpstr>
      <vt:lpstr>Title - Top</vt:lpstr>
      <vt:lpstr>Title &amp; Bullets - 2 Column</vt:lpstr>
      <vt:lpstr>Title &amp; Bullets - Right</vt:lpstr>
      <vt:lpstr>Title - Center</vt:lpstr>
      <vt:lpstr>Title &amp; Subtitle</vt:lpstr>
      <vt:lpstr>Photo - Horizontal</vt:lpstr>
      <vt:lpstr>Photo - Vertical</vt:lpstr>
      <vt:lpstr>1_Bullets</vt:lpstr>
      <vt:lpstr>Title &amp; Bullets - Alternate L</vt:lpstr>
      <vt:lpstr>Title &amp; Bullets - Alternate R</vt:lpstr>
      <vt:lpstr>1_Title &amp; Bullets</vt:lpstr>
      <vt:lpstr>Title &amp; Bullets - Left</vt:lpstr>
      <vt:lpstr>2_Title &amp; Bullets</vt:lpstr>
      <vt:lpstr>1_Title - Top</vt:lpstr>
      <vt:lpstr>1_Blank</vt:lpstr>
      <vt:lpstr>Title, Bullets &amp; Photo</vt:lpstr>
      <vt:lpstr>1_Title &amp; Bullets - Left</vt:lpstr>
      <vt:lpstr>1_Title &amp; Bullets - 2 Column</vt:lpstr>
      <vt:lpstr>1_Title &amp; Bullets - Right</vt:lpstr>
      <vt:lpstr>1_Title - Center</vt:lpstr>
      <vt:lpstr>1_Title &amp; Subtitle</vt:lpstr>
      <vt:lpstr>1_Photo - Horizontal</vt:lpstr>
      <vt:lpstr>1_Photo - Vertical</vt:lpstr>
      <vt:lpstr>1_Title, Bullets &amp; Photo</vt:lpstr>
      <vt:lpstr>1_Title &amp; Bullets - Alternate L</vt:lpstr>
      <vt:lpstr>1_Title &amp; Bullets - Alternate R</vt:lpstr>
      <vt:lpstr>Higgs Couplings  to Fermions</vt:lpstr>
      <vt:lpstr>           Contents     (A). Couplings in the EW SM:            The good, the bad and the ugly    (B). Higgs couplings to fermions:            the flavor hierarchy, the theory     (C). Higgs couplings at colliders:         the practice: LHC, ILC &amp; a 𝝁C               yt ,  yc ,  y𝜇  and even ye</vt:lpstr>
      <vt:lpstr>(A). The Higgs Magic</vt:lpstr>
      <vt:lpstr>The Higgs Blemishes</vt:lpstr>
      <vt:lpstr>Three Types of Masses in SM</vt:lpstr>
      <vt:lpstr>PowerPoint Presentation</vt:lpstr>
      <vt:lpstr>PowerPoint Presentation</vt:lpstr>
      <vt:lpstr>PowerPoint Presentation</vt:lpstr>
      <vt:lpstr>(B). Yukawa Couplings:   (1). Generate flavor hierarchies  </vt:lpstr>
      <vt:lpstr>(2). The Higgs sector extension</vt:lpstr>
      <vt:lpstr>(3). SMEFT</vt:lpstr>
      <vt:lpstr>(4). HEFT</vt:lpstr>
      <vt:lpstr>(C). Higgs Couplings @ Colliders   theories in practice  </vt:lpstr>
      <vt:lpstr>(1). The most-wanted:  yt</vt:lpstr>
      <vt:lpstr>PowerPoint Presentation</vt:lpstr>
      <vt:lpstr>(2). The real challenge:  yc</vt:lpstr>
      <vt:lpstr>PowerPoint Presentation</vt:lpstr>
      <vt:lpstr>PowerPoint Presentation</vt:lpstr>
      <vt:lpstr>PowerPoint Presentation</vt:lpstr>
      <vt:lpstr>ILC as the Higgs factory</vt:lpstr>
      <vt:lpstr>(3). A promising channel:  y𝝁</vt:lpstr>
      <vt:lpstr>(4). Model-independent measurement on  y𝝁</vt:lpstr>
      <vt:lpstr>PowerPoint Presentation</vt:lpstr>
      <vt:lpstr>(5). The ultimate test :  ye</vt:lpstr>
      <vt:lpstr>(6). High-energy option on  y𝝁</vt:lpstr>
      <vt:lpstr>PowerPoint Presentation</vt:lpstr>
      <vt:lpstr>Conclusions: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Higgsology:  Theory and Practice</dc:title>
  <dc:subject/>
  <dc:creator/>
  <cp:keywords/>
  <dc:description/>
  <cp:lastModifiedBy>Han, Tao</cp:lastModifiedBy>
  <cp:revision>1085</cp:revision>
  <cp:lastPrinted>2021-05-21T14:49:03Z</cp:lastPrinted>
  <dcterms:created xsi:type="dcterms:W3CDTF">2012-12-05T16:48:07Z</dcterms:created>
  <dcterms:modified xsi:type="dcterms:W3CDTF">2023-06-04T18:16:31Z</dcterms:modified>
</cp:coreProperties>
</file>