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7" r:id="rId2"/>
    <p:sldId id="300" r:id="rId3"/>
    <p:sldId id="260" r:id="rId4"/>
    <p:sldId id="588" r:id="rId5"/>
    <p:sldId id="563" r:id="rId6"/>
    <p:sldId id="266" r:id="rId7"/>
    <p:sldId id="271" r:id="rId8"/>
    <p:sldId id="275" r:id="rId9"/>
    <p:sldId id="286" r:id="rId10"/>
    <p:sldId id="292" r:id="rId11"/>
    <p:sldId id="293" r:id="rId12"/>
    <p:sldId id="295" r:id="rId13"/>
    <p:sldId id="589" r:id="rId14"/>
    <p:sldId id="597" r:id="rId15"/>
    <p:sldId id="595" r:id="rId16"/>
    <p:sldId id="594" r:id="rId17"/>
    <p:sldId id="596" r:id="rId18"/>
    <p:sldId id="297" r:id="rId19"/>
    <p:sldId id="298" r:id="rId20"/>
    <p:sldId id="273" r:id="rId21"/>
  </p:sldIdLst>
  <p:sldSz cx="9144000" cy="6858000" type="screen4x3"/>
  <p:notesSz cx="9929813" cy="679767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00FF"/>
    <a:srgbClr val="0000CC"/>
    <a:srgbClr val="C1FFFF"/>
    <a:srgbClr val="FF9900"/>
    <a:srgbClr val="FFFF00"/>
    <a:srgbClr val="21C5FF"/>
    <a:srgbClr val="000099"/>
    <a:srgbClr val="FF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0" autoAdjust="0"/>
    <p:restoredTop sz="93883" autoAdjust="0"/>
  </p:normalViewPr>
  <p:slideViewPr>
    <p:cSldViewPr>
      <p:cViewPr varScale="1">
        <p:scale>
          <a:sx n="67" d="100"/>
          <a:sy n="67" d="100"/>
        </p:scale>
        <p:origin x="652" y="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8" d="100"/>
        <a:sy n="88" d="100"/>
      </p:scale>
      <p:origin x="0" y="-944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image" Target="../media/image57.emf"/><Relationship Id="rId4" Type="http://schemas.openxmlformats.org/officeDocument/2006/relationships/image" Target="../media/image60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image" Target="../media/image6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2919" cy="341064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5624599" y="1"/>
            <a:ext cx="4302919" cy="341064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r">
              <a:defRPr sz="1200"/>
            </a:lvl1pPr>
          </a:lstStyle>
          <a:p>
            <a:fld id="{79AF8406-2352-48EB-AA35-CF5F12E92BDF}" type="datetimeFigureOut">
              <a:rPr lang="zh-TW" altLang="en-US" smtClean="0"/>
              <a:t>2023/6/9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2" y="6456614"/>
            <a:ext cx="4302919" cy="341063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5624599" y="6456614"/>
            <a:ext cx="4302919" cy="341063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r">
              <a:defRPr sz="1200"/>
            </a:lvl1pPr>
          </a:lstStyle>
          <a:p>
            <a:fld id="{B65CB6C2-52E3-4E00-808F-747442CAF8E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6480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919" cy="339884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624599" y="0"/>
            <a:ext cx="4302919" cy="339884"/>
          </a:xfrm>
          <a:prstGeom prst="rect">
            <a:avLst/>
          </a:prstGeom>
        </p:spPr>
        <p:txBody>
          <a:bodyPr vert="horz" lIns="91436" tIns="45719" rIns="91436" bIns="45719" rtlCol="0"/>
          <a:lstStyle>
            <a:lvl1pPr algn="r">
              <a:defRPr sz="1200"/>
            </a:lvl1pPr>
          </a:lstStyle>
          <a:p>
            <a:fld id="{D1843206-CA87-49CA-8B73-5B25AF2A8548}" type="datetimeFigureOut">
              <a:rPr lang="zh-TW" altLang="en-US" smtClean="0"/>
              <a:pPr/>
              <a:t>2023/6/9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6" tIns="45719" rIns="91436" bIns="45719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92982" y="3228896"/>
            <a:ext cx="7943850" cy="3058954"/>
          </a:xfrm>
          <a:prstGeom prst="rect">
            <a:avLst/>
          </a:prstGeom>
        </p:spPr>
        <p:txBody>
          <a:bodyPr vert="horz" lIns="91436" tIns="45719" rIns="91436" bIns="45719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2" y="6456614"/>
            <a:ext cx="4302919" cy="339884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624599" y="6456614"/>
            <a:ext cx="4302919" cy="339884"/>
          </a:xfrm>
          <a:prstGeom prst="rect">
            <a:avLst/>
          </a:prstGeom>
        </p:spPr>
        <p:txBody>
          <a:bodyPr vert="horz" lIns="91436" tIns="45719" rIns="91436" bIns="45719" rtlCol="0" anchor="b"/>
          <a:lstStyle>
            <a:lvl1pPr algn="r">
              <a:defRPr sz="1200"/>
            </a:lvl1pPr>
          </a:lstStyle>
          <a:p>
            <a:fld id="{22FC0A0B-1245-4D67-B7C5-7C85264391D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76955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E61379-574C-4AB0-AFCF-B3A73B51C70D}" type="slidenum">
              <a:rPr lang="en-US" altLang="zh-TW">
                <a:solidFill>
                  <a:prstClr val="black"/>
                </a:solidFill>
              </a:rPr>
              <a:pPr/>
              <a:t>1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3900" y="501650"/>
            <a:ext cx="3421063" cy="256540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6394" y="3235979"/>
            <a:ext cx="7353119" cy="3068395"/>
          </a:xfrm>
          <a:noFill/>
          <a:ln/>
        </p:spPr>
        <p:txBody>
          <a:bodyPr/>
          <a:lstStyle/>
          <a:p>
            <a:pPr eaLnBrk="1" hangingPunct="1"/>
            <a:endParaRPr lang="ru-RU" altLang="zh-TW"/>
          </a:p>
        </p:txBody>
      </p:sp>
    </p:spTree>
    <p:extLst>
      <p:ext uri="{BB962C8B-B14F-4D97-AF65-F5344CB8AC3E}">
        <p14:creationId xmlns:p14="http://schemas.microsoft.com/office/powerpoint/2010/main" val="2366719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E61379-574C-4AB0-AFCF-B3A73B51C70D}" type="slidenum">
              <a:rPr lang="en-US" altLang="zh-TW">
                <a:solidFill>
                  <a:prstClr val="black"/>
                </a:solidFill>
              </a:rPr>
              <a:pPr/>
              <a:t>18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63900" y="501650"/>
            <a:ext cx="3421063" cy="256540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6394" y="3235979"/>
            <a:ext cx="7353119" cy="3068395"/>
          </a:xfrm>
          <a:noFill/>
          <a:ln/>
        </p:spPr>
        <p:txBody>
          <a:bodyPr/>
          <a:lstStyle/>
          <a:p>
            <a:pPr eaLnBrk="1" hangingPunct="1"/>
            <a:endParaRPr lang="ru-RU" altLang="zh-TW"/>
          </a:p>
        </p:txBody>
      </p:sp>
    </p:spTree>
    <p:extLst>
      <p:ext uri="{BB962C8B-B14F-4D97-AF65-F5344CB8AC3E}">
        <p14:creationId xmlns:p14="http://schemas.microsoft.com/office/powerpoint/2010/main" val="2035722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ntu.edu.tw/chinese/PageN.php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100000">
                <a:srgbClr val="FFCC00">
                  <a:alpha val="30000"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TW" altLang="zh-TW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2291" name="Picture 3" descr="新首頁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49687" y="96044"/>
            <a:ext cx="722313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2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>
                  <a:alpha val="80000"/>
                </a:srgbClr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zh-TW" altLang="en-US" sz="2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" name="Rectangle 14"/>
          <p:cNvSpPr>
            <a:spLocks noChangeArrowheads="1"/>
          </p:cNvSpPr>
          <p:nvPr userDrawn="1"/>
        </p:nvSpPr>
        <p:spPr bwMode="auto">
          <a:xfrm>
            <a:off x="15875" y="6543675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zh-TW" sz="1400" baseline="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sym typeface="Wingdings" panose="05000000000000000000" pitchFamily="2" charset="2"/>
              </a:rPr>
              <a:t>EWBG</a:t>
            </a:r>
            <a:r>
              <a:rPr kumimoji="1" lang="en-US" altLang="zh-TW" sz="1400" i="1" baseline="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sym typeface="Wingdings" panose="05000000000000000000" pitchFamily="2" charset="2"/>
              </a:rPr>
              <a:t>d</a:t>
            </a:r>
            <a:r>
              <a:rPr kumimoji="1" lang="en-US" altLang="zh-TW" sz="1800" i="1" baseline="-2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sym typeface="Wingdings" panose="05000000000000000000" pitchFamily="2" charset="2"/>
              </a:rPr>
              <a:t>e</a:t>
            </a:r>
            <a:r>
              <a:rPr kumimoji="1" lang="en-US" altLang="zh-TW" sz="1400" baseline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sym typeface="Wingdings" panose="05000000000000000000" pitchFamily="2" charset="2"/>
              </a:rPr>
              <a:t>bs</a:t>
            </a:r>
            <a:r>
              <a:rPr kumimoji="1" lang="el-GR" altLang="zh-TW" sz="1400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γ</a:t>
            </a:r>
            <a:r>
              <a:rPr kumimoji="1" lang="en-US" altLang="zh-TW" sz="1400" i="1" baseline="0" dirty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     </a:t>
            </a:r>
            <a:r>
              <a:rPr kumimoji="1" lang="en-US" altLang="zh-TW" sz="1400" baseline="0" dirty="0">
                <a:solidFill>
                  <a:srgbClr val="0000FF"/>
                </a:solidFill>
                <a:latin typeface="Arial" charset="0"/>
                <a:sym typeface="Wingdings" panose="05000000000000000000" pitchFamily="2" charset="2"/>
              </a:rPr>
              <a:t>     </a:t>
            </a:r>
            <a:r>
              <a:rPr kumimoji="1" lang="en-US" altLang="zh-TW" sz="1400" dirty="0">
                <a:solidFill>
                  <a:srgbClr val="000000"/>
                </a:solidFill>
                <a:latin typeface="Arial" charset="0"/>
              </a:rPr>
              <a:t>                                         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</a:rPr>
              <a:t>George</a:t>
            </a:r>
            <a:r>
              <a:rPr lang="en-US" altLang="zh-TW" sz="800" dirty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</a:rPr>
              <a:t>W.S. Hou</a:t>
            </a:r>
            <a:r>
              <a:rPr lang="en-US" altLang="zh-TW" sz="800" dirty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</a:rPr>
              <a:t>(NTU)</a:t>
            </a:r>
            <a:r>
              <a:rPr lang="zh-TW" altLang="en-US" sz="1400" dirty="0">
                <a:solidFill>
                  <a:srgbClr val="000000"/>
                </a:solidFill>
                <a:latin typeface="Tahoma" pitchFamily="34" charset="0"/>
              </a:rPr>
              <a:t>                            </a:t>
            </a:r>
            <a:r>
              <a:rPr lang="en-US" altLang="zh-TW" sz="1400" i="0" dirty="0">
                <a:solidFill>
                  <a:srgbClr val="000000"/>
                </a:solidFill>
                <a:latin typeface="Tahoma" pitchFamily="34" charset="0"/>
              </a:rPr>
              <a:t>HPNP, Osaka,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altLang="zh-TW" sz="1400" baseline="0" dirty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230609</a:t>
            </a:r>
            <a:r>
              <a:rPr lang="zh-TW" altLang="en-US" sz="1400" dirty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 </a:t>
            </a:r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  </a:t>
            </a:r>
            <a:fld id="{86FB426B-BE5A-4AF5-8D0C-60028B484E11}" type="slidenum">
              <a:rPr lang="en-US" altLang="zh-TW" sz="1400" smtClean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zh-TW" sz="1400" dirty="0">
                <a:solidFill>
                  <a:srgbClr val="000000"/>
                </a:solidFill>
                <a:latin typeface="Tahoma" pitchFamily="34" charset="0"/>
                <a:sym typeface="Symbol" pitchFamily="18" charset="2"/>
              </a:rPr>
              <a:t> </a:t>
            </a:r>
          </a:p>
        </p:txBody>
      </p:sp>
      <p:pic>
        <p:nvPicPr>
          <p:cNvPr id="2050" name="Picture 2" descr="大阪大学- 维基百科，自由的百科全书">
            <a:extLst>
              <a:ext uri="{FF2B5EF4-FFF2-40B4-BE49-F238E27FC236}">
                <a16:creationId xmlns:a16="http://schemas.microsoft.com/office/drawing/2014/main" id="{A2ECF5DB-C6A9-4D0A-8F2D-8D36BA7B72B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15" y="96044"/>
            <a:ext cx="680993" cy="728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Comic Sans MS" pitchFamily="66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Monotype Sorts" pitchFamily="2" charset="2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F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H"/>
        <a:defRPr kumimoji="1" sz="2400">
          <a:solidFill>
            <a:schemeClr val="tx1"/>
          </a:solidFill>
          <a:latin typeface="+mn-lt"/>
          <a:ea typeface="+mn-ea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2" charset="2"/>
        <a:buChar char="b"/>
        <a:defRPr kumimoji="1" sz="2000">
          <a:solidFill>
            <a:schemeClr val="tx1"/>
          </a:solidFill>
          <a:latin typeface="+mn-lt"/>
          <a:ea typeface="+mn-ea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ntu.edu.tw/chinese/PageN.php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://www.ntu.edu.tw/chinese/PageB.php" TargetMode="External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emf"/><Relationship Id="rId5" Type="http://schemas.openxmlformats.org/officeDocument/2006/relationships/image" Target="../media/image47.png"/><Relationship Id="rId4" Type="http://schemas.openxmlformats.org/officeDocument/2006/relationships/image" Target="../media/image4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arxiv.org/abs/2302.08847" TargetMode="External"/><Relationship Id="rId4" Type="http://schemas.openxmlformats.org/officeDocument/2006/relationships/image" Target="../media/image5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8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0.emf"/><Relationship Id="rId4" Type="http://schemas.openxmlformats.org/officeDocument/2006/relationships/image" Target="../media/image57.emf"/><Relationship Id="rId9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image" Target="../media/image55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4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63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emf"/><Relationship Id="rId3" Type="http://schemas.openxmlformats.org/officeDocument/2006/relationships/image" Target="../media/image66.emf"/><Relationship Id="rId7" Type="http://schemas.openxmlformats.org/officeDocument/2006/relationships/image" Target="../media/image27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emf"/><Relationship Id="rId5" Type="http://schemas.openxmlformats.org/officeDocument/2006/relationships/image" Target="../media/image68.emf"/><Relationship Id="rId10" Type="http://schemas.openxmlformats.org/officeDocument/2006/relationships/image" Target="../media/image71.png"/><Relationship Id="rId4" Type="http://schemas.openxmlformats.org/officeDocument/2006/relationships/image" Target="../media/image67.emf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12" Type="http://schemas.openxmlformats.org/officeDocument/2006/relationships/image" Target="../media/image27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emf"/><Relationship Id="rId11" Type="http://schemas.openxmlformats.org/officeDocument/2006/relationships/image" Target="../media/image26.emf"/><Relationship Id="rId5" Type="http://schemas.openxmlformats.org/officeDocument/2006/relationships/image" Target="../media/image20.emf"/><Relationship Id="rId10" Type="http://schemas.openxmlformats.org/officeDocument/2006/relationships/image" Target="../media/image25.emf"/><Relationship Id="rId4" Type="http://schemas.openxmlformats.org/officeDocument/2006/relationships/image" Target="../media/image19.emf"/><Relationship Id="rId9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10" Type="http://schemas.openxmlformats.org/officeDocument/2006/relationships/image" Target="../media/image35.emf"/><Relationship Id="rId4" Type="http://schemas.openxmlformats.org/officeDocument/2006/relationships/image" Target="../media/image30.emf"/><Relationship Id="rId9" Type="http://schemas.openxmlformats.org/officeDocument/2006/relationships/image" Target="../media/image27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image" Target="../media/image37.png"/><Relationship Id="rId7" Type="http://schemas.openxmlformats.org/officeDocument/2006/relationships/image" Target="../media/image41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Relationship Id="rId9" Type="http://schemas.openxmlformats.org/officeDocument/2006/relationships/image" Target="../media/image4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6"/>
          <p:cNvSpPr txBox="1">
            <a:spLocks noChangeArrowheads="1"/>
          </p:cNvSpPr>
          <p:nvPr/>
        </p:nvSpPr>
        <p:spPr bwMode="auto">
          <a:xfrm>
            <a:off x="179512" y="1096427"/>
            <a:ext cx="8784976" cy="553998"/>
          </a:xfrm>
          <a:prstGeom prst="rect">
            <a:avLst/>
          </a:prstGeom>
          <a:solidFill>
            <a:srgbClr val="FFFF00"/>
          </a:solidFill>
          <a:ln w="63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TW" sz="2600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Probing</a:t>
            </a:r>
            <a:r>
              <a:rPr lang="en-US" altLang="zh-TW" dirty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lang="en-US" altLang="zh-TW" sz="2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Baryogenesis</a:t>
            </a:r>
            <a:r>
              <a:rPr lang="en-US" altLang="zh-TW" dirty="0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w/ </a:t>
            </a:r>
            <a:r>
              <a:rPr lang="en-US" altLang="zh-TW" sz="2600" dirty="0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Radiative</a:t>
            </a:r>
            <a:r>
              <a:rPr lang="en-US" altLang="zh-TW" dirty="0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lang="en-US" altLang="zh-TW" sz="2600" dirty="0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B</a:t>
            </a:r>
            <a:r>
              <a:rPr lang="en-US" altLang="zh-TW" dirty="0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lang="en-US" altLang="zh-TW" sz="2600" dirty="0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Decay</a:t>
            </a:r>
            <a:r>
              <a:rPr lang="en-US" altLang="zh-TW" dirty="0">
                <a:solidFill>
                  <a:srgbClr val="0000FF"/>
                </a:solidFill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&amp; </a:t>
            </a:r>
            <a:r>
              <a:rPr lang="en-US" altLang="zh-TW" sz="2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Electron</a:t>
            </a:r>
            <a:r>
              <a:rPr lang="en-US" altLang="zh-TW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 </a:t>
            </a:r>
            <a:r>
              <a:rPr lang="en-US" altLang="zh-TW" sz="25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新細明體" panose="02020500000000000000" pitchFamily="18" charset="-120"/>
                <a:cs typeface="Arial" panose="020B0604020202020204" pitchFamily="34" charset="0"/>
              </a:rPr>
              <a:t>EDM</a:t>
            </a:r>
            <a:endParaRPr lang="en-US" altLang="zh-TW" sz="25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819" name="Picture 2" descr="ntu_b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1372" y="3582888"/>
            <a:ext cx="2879725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3" descr="新首頁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4747" y="4717951"/>
            <a:ext cx="1741488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4" descr="新首頁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21960" y="5222776"/>
            <a:ext cx="79851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66591" y="1844824"/>
            <a:ext cx="39576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79512" y="1988840"/>
            <a:ext cx="8784976" cy="2427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0000"/>
              <a:buFont typeface="Monotype Sorts" pitchFamily="2" charset="2"/>
              <a:buNone/>
            </a:pPr>
            <a:endParaRPr kumimoji="1" lang="en-US" altLang="zh-TW" sz="2400" dirty="0">
              <a:solidFill>
                <a:srgbClr val="000000"/>
              </a:solidFill>
              <a:latin typeface="Garamond" pitchFamily="18" charset="0"/>
            </a:endParaRP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0000"/>
              <a:buFont typeface="Monotype Sorts" pitchFamily="2" charset="2"/>
              <a:buNone/>
            </a:pPr>
            <a:br>
              <a:rPr kumimoji="1" lang="en-US" altLang="zh-TW" sz="2400" dirty="0">
                <a:solidFill>
                  <a:srgbClr val="000000"/>
                </a:solidFill>
                <a:latin typeface="Garamond" pitchFamily="18" charset="0"/>
              </a:rPr>
            </a:br>
            <a:endParaRPr kumimoji="1" lang="en-US" altLang="zh-TW" sz="900" dirty="0">
              <a:solidFill>
                <a:srgbClr val="000000"/>
              </a:solidFill>
              <a:latin typeface="Garamond" pitchFamily="18" charset="0"/>
            </a:endParaRPr>
          </a:p>
          <a:p>
            <a:pPr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60000"/>
            </a:pPr>
            <a:r>
              <a:rPr kumimoji="1" lang="en-US" altLang="zh-TW" sz="2400" b="1" dirty="0">
                <a:solidFill>
                  <a:srgbClr val="33CC33"/>
                </a:solidFill>
              </a:rPr>
              <a:t>June</a:t>
            </a:r>
            <a:r>
              <a:rPr kumimoji="1" lang="en-US" altLang="zh-TW" sz="1400" b="1" dirty="0">
                <a:solidFill>
                  <a:srgbClr val="33CC33"/>
                </a:solidFill>
              </a:rPr>
              <a:t> </a:t>
            </a:r>
            <a:r>
              <a:rPr kumimoji="1" lang="en-US" altLang="zh-TW" sz="2400" b="1" dirty="0">
                <a:solidFill>
                  <a:srgbClr val="33CC33"/>
                </a:solidFill>
              </a:rPr>
              <a:t>9</a:t>
            </a:r>
            <a:r>
              <a:rPr kumimoji="1" lang="en-US" altLang="zh-TW" sz="1400" b="1" dirty="0">
                <a:solidFill>
                  <a:srgbClr val="33CC33"/>
                </a:solidFill>
              </a:rPr>
              <a:t> </a:t>
            </a:r>
            <a:r>
              <a:rPr kumimoji="1" lang="en-US" altLang="zh-TW" sz="2400" b="1" dirty="0">
                <a:solidFill>
                  <a:srgbClr val="33CC33"/>
                </a:solidFill>
              </a:rPr>
              <a:t>@</a:t>
            </a:r>
            <a:r>
              <a:rPr kumimoji="1" lang="en-US" altLang="zh-TW" sz="1400" b="1" dirty="0">
                <a:solidFill>
                  <a:srgbClr val="33CC33"/>
                </a:solidFill>
              </a:rPr>
              <a:t> </a:t>
            </a:r>
            <a:r>
              <a:rPr kumimoji="1" lang="en-US" altLang="zh-TW" sz="2400" b="1" dirty="0">
                <a:solidFill>
                  <a:srgbClr val="33CC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HPNP2023</a:t>
            </a:r>
            <a:r>
              <a:rPr kumimoji="1" lang="fr-FR" altLang="zh-TW" sz="2400" b="1" dirty="0">
                <a:solidFill>
                  <a:srgbClr val="33CC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1" lang="en-US" altLang="zh-TW" sz="2400" b="1" dirty="0">
                <a:solidFill>
                  <a:srgbClr val="33CC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Osaka University</a:t>
            </a:r>
            <a:endParaRPr kumimoji="1" lang="en-US" altLang="zh-TW" sz="2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大阪大学 豊中キャンパス周辺での一人暮らしにおすすめの駅は？ 街の雰囲気から家賃事情、アクセスまで紹介 | 大学周辺一人暮らし | 賃貸スタイルコラム">
            <a:extLst>
              <a:ext uri="{FF2B5EF4-FFF2-40B4-BE49-F238E27FC236}">
                <a16:creationId xmlns:a16="http://schemas.microsoft.com/office/drawing/2014/main" id="{9F2881AE-6BC0-4976-B538-9F0319EC1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32" y="3392996"/>
            <a:ext cx="4274245" cy="284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方塊 6"/>
          <p:cNvSpPr txBox="1"/>
          <p:nvPr/>
        </p:nvSpPr>
        <p:spPr>
          <a:xfrm>
            <a:off x="2166534" y="2843644"/>
            <a:ext cx="48109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extra </a:t>
            </a:r>
            <a:r>
              <a:rPr lang="en-US" altLang="zh-TW" dirty="0" err="1">
                <a:solidFill>
                  <a:srgbClr val="0000FF"/>
                </a:solidFill>
              </a:rPr>
              <a:t>Yukawas</a:t>
            </a:r>
            <a:r>
              <a:rPr lang="en-US" altLang="zh-TW" dirty="0">
                <a:solidFill>
                  <a:srgbClr val="0000FF"/>
                </a:solidFill>
              </a:rPr>
              <a:t> reflect </a:t>
            </a:r>
            <a:r>
              <a:rPr lang="en-US" altLang="zh-TW" dirty="0">
                <a:solidFill>
                  <a:srgbClr val="FF0000"/>
                </a:solidFill>
              </a:rPr>
              <a:t>SM Yukawa pattern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EBDE4141-0887-4E1E-90B5-FD3C79ADBB03}"/>
              </a:ext>
            </a:extLst>
          </p:cNvPr>
          <p:cNvSpPr txBox="1"/>
          <p:nvPr/>
        </p:nvSpPr>
        <p:spPr>
          <a:xfrm>
            <a:off x="2723577" y="2495031"/>
            <a:ext cx="3696846" cy="400110"/>
          </a:xfrm>
          <a:prstGeom prst="rect">
            <a:avLst/>
          </a:prstGeom>
          <a:solidFill>
            <a:srgbClr val="FF0000">
              <a:alpha val="32941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dirty="0">
                <a:solidFill>
                  <a:srgbClr val="0000FF"/>
                </a:solidFill>
              </a:rPr>
              <a:t>Why </a:t>
            </a:r>
            <a:r>
              <a:rPr lang="en-US" altLang="zh-TW" sz="2000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n-US" altLang="zh-TW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2HDM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000" dirty="0">
                <a:solidFill>
                  <a:srgbClr val="FF0000"/>
                </a:solidFill>
              </a:rPr>
              <a:t>hiding so well</a:t>
            </a:r>
            <a:r>
              <a:rPr lang="en-US" altLang="zh-TW" sz="800" dirty="0">
                <a:solidFill>
                  <a:srgbClr val="FF0000"/>
                </a:solidFill>
              </a:rPr>
              <a:t> </a:t>
            </a:r>
            <a:r>
              <a:rPr lang="en-US" altLang="zh-TW" sz="2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r>
              <a:rPr lang="en-US" altLang="zh-TW" sz="2000" dirty="0">
                <a:solidFill>
                  <a:srgbClr val="FF0000"/>
                </a:solidFill>
              </a:rPr>
              <a:t> </a:t>
            </a:r>
            <a:endParaRPr lang="zh-TW" altLang="en-US" sz="2000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91498" y="3148623"/>
            <a:ext cx="5361004" cy="677108"/>
          </a:xfrm>
          <a:prstGeom prst="rect">
            <a:avLst/>
          </a:prstGeom>
          <a:solidFill>
            <a:srgbClr val="C1FFFF"/>
          </a:solidFill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pPr algn="ctr"/>
            <a:r>
              <a:rPr lang="en-US" altLang="zh-TW" sz="2300" dirty="0">
                <a:solidFill>
                  <a:srgbClr val="0000FF"/>
                </a:solidFill>
              </a:rPr>
              <a:t>III. </a:t>
            </a:r>
            <a:r>
              <a:rPr lang="en-US" altLang="zh-TW" sz="24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H/A/H</a:t>
            </a:r>
            <a:r>
              <a:rPr lang="en-US" altLang="zh-TW" sz="2800" b="1" u="sng" baseline="26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TW" sz="2300" u="sng" dirty="0">
                <a:cs typeface="Times New Roman" panose="02020603050405020304" pitchFamily="18" charset="0"/>
              </a:rPr>
              <a:t> </a:t>
            </a:r>
            <a:r>
              <a:rPr lang="en-US" altLang="zh-TW" sz="2100" u="sng" dirty="0">
                <a:cs typeface="Times New Roman" panose="02020603050405020304" pitchFamily="18" charset="0"/>
              </a:rPr>
              <a:t>Search</a:t>
            </a:r>
            <a:r>
              <a:rPr lang="en-US" altLang="zh-TW" sz="2100" dirty="0">
                <a:cs typeface="Times New Roman" panose="02020603050405020304" pitchFamily="18" charset="0"/>
              </a:rPr>
              <a:t> &amp; </a:t>
            </a:r>
            <a:r>
              <a:rPr lang="en-US" altLang="zh-TW" sz="28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Flavor</a:t>
            </a:r>
            <a:r>
              <a:rPr lang="en-US" altLang="zh-TW" sz="3200" u="sng" dirty="0">
                <a:cs typeface="Times New Roman" panose="02020603050405020304" pitchFamily="18" charset="0"/>
              </a:rPr>
              <a:t> </a:t>
            </a:r>
            <a:r>
              <a:rPr lang="en-US" altLang="zh-TW" sz="2100" u="sng" dirty="0">
                <a:cs typeface="Times New Roman" panose="02020603050405020304" pitchFamily="18" charset="0"/>
              </a:rPr>
              <a:t>Frontier</a:t>
            </a:r>
            <a:endParaRPr lang="en-US" altLang="zh-TW" sz="2300" dirty="0">
              <a:solidFill>
                <a:srgbClr val="0000FF"/>
              </a:solidFill>
            </a:endParaRPr>
          </a:p>
          <a:p>
            <a:pPr lvl="0" algn="ctr"/>
            <a:r>
              <a:rPr lang="en-US" altLang="zh-TW" sz="3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3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接點 9">
            <a:extLst>
              <a:ext uri="{FF2B5EF4-FFF2-40B4-BE49-F238E27FC236}">
                <a16:creationId xmlns:a16="http://schemas.microsoft.com/office/drawing/2014/main" id="{11B14274-B7B6-4E91-816A-5D49C45CAAA7}"/>
              </a:ext>
            </a:extLst>
          </p:cNvPr>
          <p:cNvCxnSpPr/>
          <p:nvPr/>
        </p:nvCxnSpPr>
        <p:spPr bwMode="auto">
          <a:xfrm>
            <a:off x="2858400" y="2819067"/>
            <a:ext cx="3348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文字方塊 2">
            <a:extLst>
              <a:ext uri="{FF2B5EF4-FFF2-40B4-BE49-F238E27FC236}">
                <a16:creationId xmlns:a16="http://schemas.microsoft.com/office/drawing/2014/main" id="{CB697ED1-0C13-46A1-90C7-4CAF4B806A60}"/>
              </a:ext>
            </a:extLst>
          </p:cNvPr>
          <p:cNvSpPr txBox="1"/>
          <p:nvPr/>
        </p:nvSpPr>
        <p:spPr>
          <a:xfrm>
            <a:off x="2819763" y="3779748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dirty="0">
                <a:solidFill>
                  <a:srgbClr val="0000FF"/>
                </a:solidFill>
              </a:rPr>
              <a:t>LHC</a:t>
            </a:r>
            <a:endParaRPr lang="zh-TW" alt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6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" name="圖片 36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919" y="584684"/>
            <a:ext cx="8116533" cy="6084676"/>
          </a:xfrm>
          <a:prstGeom prst="rect">
            <a:avLst/>
          </a:prstGeom>
        </p:spPr>
      </p:pic>
      <p:sp>
        <p:nvSpPr>
          <p:cNvPr id="370" name="文字方塊 369"/>
          <p:cNvSpPr txBox="1"/>
          <p:nvPr/>
        </p:nvSpPr>
        <p:spPr>
          <a:xfrm>
            <a:off x="7326000" y="325769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2000" b="1" baseline="32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zh-TW" altLang="en-US" sz="2000" b="1" baseline="320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1763688" y="2670592"/>
            <a:ext cx="539998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cg → </a:t>
            </a:r>
            <a:r>
              <a:rPr lang="en-US" altLang="zh-TW" sz="16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TW" sz="16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zh-TW" sz="1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→</a:t>
            </a:r>
            <a:r>
              <a:rPr lang="en-US" altLang="zh-TW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tt</a:t>
            </a:r>
            <a:r>
              <a:rPr lang="en-US" altLang="zh-TW" sz="16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(bar)      </a:t>
            </a:r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ame-</a:t>
            </a:r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ign </a:t>
            </a:r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 + jet</a:t>
            </a:r>
          </a:p>
          <a:p>
            <a:endParaRPr lang="en-US" altLang="zh-TW" sz="8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→</a:t>
            </a:r>
            <a:r>
              <a:rPr lang="en-US" altLang="zh-TW" sz="2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ttt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(bar)       </a:t>
            </a:r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Triple-T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 </a:t>
            </a:r>
            <a:r>
              <a:rPr lang="en-US" altLang="zh-TW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(High </a:t>
            </a:r>
            <a:r>
              <a:rPr lang="en-US" altLang="zh-TW" sz="1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Lumi</a:t>
            </a:r>
            <a:r>
              <a:rPr lang="en-US" altLang="zh-TW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LHC;</a:t>
            </a:r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altLang="zh-TW" sz="1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</a:t>
            </a:r>
            <a:r>
              <a:rPr lang="en-US" altLang="zh-TW" sz="1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mass, more exquisite, </a:t>
            </a:r>
            <a:r>
              <a:rPr lang="en-US" altLang="zh-TW" sz="14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tiny SM</a:t>
            </a:r>
            <a:r>
              <a:rPr lang="en-US" altLang="zh-TW" sz="1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1700" y="1304764"/>
            <a:ext cx="1872208" cy="1199385"/>
          </a:xfrm>
          <a:prstGeom prst="rect">
            <a:avLst/>
          </a:prstGeom>
          <a:ln>
            <a:solidFill>
              <a:srgbClr val="FF00FF"/>
            </a:solidFill>
          </a:ln>
        </p:spPr>
      </p:pic>
      <p:sp>
        <p:nvSpPr>
          <p:cNvPr id="4" name="矩形 3"/>
          <p:cNvSpPr/>
          <p:nvPr/>
        </p:nvSpPr>
        <p:spPr>
          <a:xfrm>
            <a:off x="2743546" y="2982434"/>
            <a:ext cx="3674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1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16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endParaRPr lang="zh-TW" altLang="en-US" sz="1600" dirty="0"/>
          </a:p>
        </p:txBody>
      </p:sp>
      <p:sp>
        <p:nvSpPr>
          <p:cNvPr id="10" name="矩形 9"/>
          <p:cNvSpPr/>
          <p:nvPr/>
        </p:nvSpPr>
        <p:spPr>
          <a:xfrm>
            <a:off x="2775600" y="1933091"/>
            <a:ext cx="360000" cy="307777"/>
          </a:xfrm>
          <a:prstGeom prst="rect">
            <a:avLst/>
          </a:prstGeom>
          <a:solidFill>
            <a:srgbClr val="AFFFFF"/>
          </a:solidFill>
        </p:spPr>
        <p:txBody>
          <a:bodyPr wrap="none">
            <a:spAutoFit/>
          </a:bodyPr>
          <a:lstStyle/>
          <a:p>
            <a:r>
              <a:rPr lang="el-GR" altLang="zh-TW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14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endParaRPr lang="zh-TW" altLang="en-US" sz="1400" dirty="0"/>
          </a:p>
        </p:txBody>
      </p:sp>
      <p:sp>
        <p:nvSpPr>
          <p:cNvPr id="11" name="矩形 10"/>
          <p:cNvSpPr/>
          <p:nvPr/>
        </p:nvSpPr>
        <p:spPr>
          <a:xfrm>
            <a:off x="2746752" y="2592777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1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14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endParaRPr lang="zh-TW" altLang="en-US" sz="1400" dirty="0"/>
          </a:p>
        </p:txBody>
      </p:sp>
      <p:sp>
        <p:nvSpPr>
          <p:cNvPr id="14" name="矩形 13"/>
          <p:cNvSpPr/>
          <p:nvPr/>
        </p:nvSpPr>
        <p:spPr>
          <a:xfrm>
            <a:off x="3995936" y="2505600"/>
            <a:ext cx="205222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00" dirty="0" err="1">
                <a:solidFill>
                  <a:srgbClr val="000000"/>
                </a:solidFill>
              </a:rPr>
              <a:t>Kohda</a:t>
            </a:r>
            <a:r>
              <a:rPr lang="en-US" altLang="zh-TW" sz="1100" dirty="0">
                <a:solidFill>
                  <a:srgbClr val="000000"/>
                </a:solidFill>
              </a:rPr>
              <a:t>, </a:t>
            </a:r>
            <a:r>
              <a:rPr lang="en-US" altLang="zh-TW" sz="1100" dirty="0" err="1">
                <a:solidFill>
                  <a:srgbClr val="000000"/>
                </a:solidFill>
              </a:rPr>
              <a:t>Modak</a:t>
            </a:r>
            <a:r>
              <a:rPr lang="en-US" altLang="zh-TW" sz="1100" dirty="0">
                <a:solidFill>
                  <a:srgbClr val="000000"/>
                </a:solidFill>
              </a:rPr>
              <a:t>, WSH, PLB’18</a:t>
            </a:r>
            <a:endParaRPr lang="zh-TW" altLang="en-US" sz="1100" dirty="0"/>
          </a:p>
        </p:txBody>
      </p:sp>
      <p:sp>
        <p:nvSpPr>
          <p:cNvPr id="12" name="流程圖: 結束點 11"/>
          <p:cNvSpPr/>
          <p:nvPr/>
        </p:nvSpPr>
        <p:spPr bwMode="auto">
          <a:xfrm>
            <a:off x="3023952" y="2722131"/>
            <a:ext cx="2484000" cy="306000"/>
          </a:xfrm>
          <a:prstGeom prst="flowChartTerminator">
            <a:avLst/>
          </a:prstGeom>
          <a:noFill/>
          <a:ln w="28575" algn="ctr">
            <a:solidFill>
              <a:srgbClr val="FF00FF">
                <a:alpha val="6705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26" name="群組 25"/>
          <p:cNvGrpSpPr/>
          <p:nvPr/>
        </p:nvGrpSpPr>
        <p:grpSpPr>
          <a:xfrm>
            <a:off x="8086095" y="4158878"/>
            <a:ext cx="961200" cy="539844"/>
            <a:chOff x="8086095" y="4158878"/>
            <a:chExt cx="961200" cy="539844"/>
          </a:xfrm>
        </p:grpSpPr>
        <p:sp>
          <p:nvSpPr>
            <p:cNvPr id="23" name="矩形 22"/>
            <p:cNvSpPr/>
            <p:nvPr/>
          </p:nvSpPr>
          <p:spPr>
            <a:xfrm>
              <a:off x="8086095" y="4437112"/>
              <a:ext cx="961200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100" dirty="0">
                  <a:solidFill>
                    <a:srgbClr val="000000"/>
                  </a:solidFill>
                </a:rPr>
                <a:t>HKM, PLB’18</a:t>
              </a:r>
              <a:endParaRPr lang="zh-TW" altLang="en-US" dirty="0"/>
            </a:p>
          </p:txBody>
        </p:sp>
        <p:sp>
          <p:nvSpPr>
            <p:cNvPr id="25" name="文字方塊 24"/>
            <p:cNvSpPr txBox="1"/>
            <p:nvPr/>
          </p:nvSpPr>
          <p:spPr>
            <a:xfrm>
              <a:off x="8437824" y="4158878"/>
              <a:ext cx="325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0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  <a:cs typeface="Times New Roman" panose="02020603050405020304" pitchFamily="18" charset="0"/>
                </a:rPr>
                <a:t>√</a:t>
              </a:r>
            </a:p>
          </p:txBody>
        </p:sp>
      </p:grpSp>
      <p:sp>
        <p:nvSpPr>
          <p:cNvPr id="30" name="文字方塊 29"/>
          <p:cNvSpPr txBox="1"/>
          <p:nvPr/>
        </p:nvSpPr>
        <p:spPr>
          <a:xfrm>
            <a:off x="2123658" y="200418"/>
            <a:ext cx="5076564" cy="507831"/>
          </a:xfrm>
          <a:prstGeom prst="rect">
            <a:avLst/>
          </a:prstGeom>
          <a:solidFill>
            <a:srgbClr val="C1FFFF"/>
          </a:solidFill>
        </p:spPr>
        <p:txBody>
          <a:bodyPr wrap="square" rtlCol="0">
            <a:spAutoFit/>
          </a:bodyPr>
          <a:lstStyle/>
          <a:p>
            <a:endParaRPr lang="en-US" altLang="zh-TW" sz="200" dirty="0">
              <a:solidFill>
                <a:srgbClr val="0000FF"/>
              </a:solidFill>
            </a:endParaRPr>
          </a:p>
          <a:p>
            <a:pPr algn="ctr"/>
            <a:r>
              <a:rPr lang="en-US" altLang="zh-TW" sz="2200" dirty="0">
                <a:solidFill>
                  <a:srgbClr val="0000FF"/>
                </a:solidFill>
              </a:rPr>
              <a:t>Leading Search Modes at the LHC</a:t>
            </a:r>
            <a:endParaRPr lang="en-US" altLang="zh-TW" sz="300" dirty="0">
              <a:solidFill>
                <a:srgbClr val="0000FF"/>
              </a:solidFill>
            </a:endParaRPr>
          </a:p>
          <a:p>
            <a:endParaRPr lang="en-US" altLang="zh-TW" sz="300" dirty="0">
              <a:solidFill>
                <a:srgbClr val="0000FF"/>
              </a:solidFill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1763688" y="4041068"/>
            <a:ext cx="5220252" cy="1656184"/>
            <a:chOff x="1763688" y="3861048"/>
            <a:chExt cx="5220252" cy="1656184"/>
          </a:xfrm>
        </p:grpSpPr>
        <p:sp>
          <p:nvSpPr>
            <p:cNvPr id="7" name="文字方塊 6"/>
            <p:cNvSpPr txBox="1"/>
            <p:nvPr/>
          </p:nvSpPr>
          <p:spPr>
            <a:xfrm>
              <a:off x="1763688" y="3861048"/>
              <a:ext cx="47525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cg → </a:t>
              </a:r>
              <a:r>
                <a:rPr lang="en-US" altLang="zh-TW" sz="16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altLang="zh-TW" sz="1600" dirty="0" err="1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US" altLang="zh-TW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sz="1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→ </a:t>
              </a:r>
              <a:r>
                <a:rPr lang="en-US" altLang="zh-TW" sz="16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altLang="zh-TW" sz="16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US" altLang="zh-TW" sz="16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(bar)     </a:t>
              </a:r>
              <a:r>
                <a:rPr lang="en-US" altLang="zh-TW" sz="5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sz="16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op w/ two </a:t>
              </a:r>
              <a:r>
                <a:rPr lang="en-US" altLang="zh-TW" sz="16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altLang="zh-TW" baseline="-25000" dirty="0" err="1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b-jets (</a:t>
              </a:r>
              <a:r>
                <a:rPr lang="en-US" altLang="zh-TW" sz="16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lang="en-US" altLang="zh-TW" sz="1600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lang="en-US" altLang="zh-TW" sz="1600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pic>
          <p:nvPicPr>
            <p:cNvPr id="8" name="圖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36975" y="4399632"/>
              <a:ext cx="1600200" cy="1117600"/>
            </a:xfrm>
            <a:prstGeom prst="rect">
              <a:avLst/>
            </a:prstGeom>
            <a:ln>
              <a:solidFill>
                <a:srgbClr val="FF00FF"/>
              </a:solidFill>
            </a:ln>
          </p:spPr>
        </p:pic>
        <p:sp>
          <p:nvSpPr>
            <p:cNvPr id="15" name="矩形 14"/>
            <p:cNvSpPr/>
            <p:nvPr/>
          </p:nvSpPr>
          <p:spPr>
            <a:xfrm>
              <a:off x="4031940" y="4113076"/>
              <a:ext cx="2952000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1100" dirty="0">
                  <a:solidFill>
                    <a:srgbClr val="000000"/>
                  </a:solidFill>
                </a:rPr>
                <a:t>Ghosh, WSH, </a:t>
              </a:r>
              <a:r>
                <a:rPr lang="en-US" altLang="zh-TW" sz="1100" dirty="0" err="1">
                  <a:solidFill>
                    <a:srgbClr val="000000"/>
                  </a:solidFill>
                </a:rPr>
                <a:t>Modak</a:t>
              </a:r>
              <a:r>
                <a:rPr lang="en-US" altLang="zh-TW" sz="1100" dirty="0">
                  <a:solidFill>
                    <a:srgbClr val="000000"/>
                  </a:solidFill>
                </a:rPr>
                <a:t>, 1912.10613 (</a:t>
              </a:r>
              <a:r>
                <a:rPr lang="en-US" altLang="zh-TW" sz="1100" u="sng" dirty="0">
                  <a:solidFill>
                    <a:srgbClr val="FF0000"/>
                  </a:solidFill>
                </a:rPr>
                <a:t>PRL</a:t>
              </a:r>
              <a:r>
                <a:rPr lang="en-US" altLang="zh-TW" sz="11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’</a:t>
              </a:r>
              <a:r>
                <a:rPr lang="en-US" altLang="zh-TW" sz="1100" dirty="0">
                  <a:solidFill>
                    <a:srgbClr val="000000"/>
                  </a:solidFill>
                </a:rPr>
                <a:t>20)</a:t>
              </a:r>
              <a:endParaRPr lang="zh-TW" altLang="en-US" sz="1100" dirty="0"/>
            </a:p>
          </p:txBody>
        </p:sp>
        <p:cxnSp>
          <p:nvCxnSpPr>
            <p:cNvPr id="24" name="直線接點 23"/>
            <p:cNvCxnSpPr/>
            <p:nvPr/>
          </p:nvCxnSpPr>
          <p:spPr bwMode="auto">
            <a:xfrm>
              <a:off x="3074384" y="4125600"/>
              <a:ext cx="3240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FF">
                  <a:alpha val="61176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橢圓 30"/>
            <p:cNvSpPr/>
            <p:nvPr/>
          </p:nvSpPr>
          <p:spPr>
            <a:xfrm>
              <a:off x="3023836" y="4977172"/>
              <a:ext cx="72000" cy="72008"/>
            </a:xfrm>
            <a:prstGeom prst="ellipse">
              <a:avLst/>
            </a:prstGeom>
            <a:solidFill>
              <a:srgbClr val="FF00FF"/>
            </a:solidFill>
            <a:ln w="19050">
              <a:solidFill>
                <a:srgbClr val="3333FF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endParaRPr lang="zh-TW" alt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591781" y="4941168"/>
              <a:ext cx="64807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l-GR" altLang="zh-TW" sz="14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1400" b="1" baseline="-220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tc</a:t>
              </a:r>
              <a:r>
                <a:rPr lang="en-US" altLang="zh-TW" sz="1400" b="1" i="1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TW" sz="1400" b="1" baseline="-220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tb</a:t>
              </a:r>
              <a:endParaRPr lang="zh-TW" altLang="en-US" sz="1400" dirty="0">
                <a:solidFill>
                  <a:srgbClr val="0000FF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427984" y="1628800"/>
            <a:ext cx="2945038" cy="3154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1450" u="sng" dirty="0">
                <a:solidFill>
                  <a:srgbClr val="0000FF"/>
                </a:solidFill>
                <a:cs typeface="Times New Roman" panose="02020603050405020304" pitchFamily="18" charset="0"/>
              </a:rPr>
              <a:t>Search at ATLAS/CMS started</a:t>
            </a:r>
            <a:endParaRPr lang="zh-TW" altLang="en-US" sz="1450" u="sng" dirty="0">
              <a:solidFill>
                <a:srgbClr val="0000FF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088800" y="4859287"/>
            <a:ext cx="133562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3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CKM enhanced</a:t>
            </a:r>
            <a:endParaRPr lang="zh-TW" altLang="en-US" sz="13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890800" y="668589"/>
            <a:ext cx="8835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b="1" i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S Reference Sans Serif" panose="020B0604030504040204" pitchFamily="34" charset="0"/>
                <a:cs typeface="Times New Roman" panose="02020603050405020304" pitchFamily="18" charset="0"/>
              </a:rPr>
              <a:t>g</a:t>
            </a:r>
            <a:r>
              <a:rPr lang="en-US" altLang="zh-TW" sz="500" b="1" i="1" u="sng" dirty="0">
                <a:solidFill>
                  <a:srgbClr val="0000FF"/>
                </a:solidFill>
                <a:latin typeface="MS Reference Sans Serif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TW" sz="1400" b="1" u="sng" dirty="0">
                <a:solidFill>
                  <a:srgbClr val="0000FF"/>
                </a:solidFill>
                <a:latin typeface="MS Reference Sans Serif" panose="020B0604030504040204" pitchFamily="34" charset="0"/>
                <a:cs typeface="Times New Roman" panose="02020603050405020304" pitchFamily="18" charset="0"/>
              </a:rPr>
              <a:t>2HDM</a:t>
            </a:r>
            <a:endParaRPr lang="zh-TW" altLang="en-US" sz="1400" dirty="0"/>
          </a:p>
        </p:txBody>
      </p:sp>
      <p:grpSp>
        <p:nvGrpSpPr>
          <p:cNvPr id="17" name="群組 16">
            <a:extLst>
              <a:ext uri="{FF2B5EF4-FFF2-40B4-BE49-F238E27FC236}">
                <a16:creationId xmlns:a16="http://schemas.microsoft.com/office/drawing/2014/main" id="{D169F019-1ED4-4179-AAA3-67487FE43ADD}"/>
              </a:ext>
            </a:extLst>
          </p:cNvPr>
          <p:cNvGrpSpPr/>
          <p:nvPr/>
        </p:nvGrpSpPr>
        <p:grpSpPr>
          <a:xfrm>
            <a:off x="5184068" y="656692"/>
            <a:ext cx="2018501" cy="586370"/>
            <a:chOff x="5184068" y="656692"/>
            <a:chExt cx="2018501" cy="586370"/>
          </a:xfrm>
        </p:grpSpPr>
        <p:sp>
          <p:nvSpPr>
            <p:cNvPr id="33" name="文字方塊 32"/>
            <p:cNvSpPr txBox="1"/>
            <p:nvPr/>
          </p:nvSpPr>
          <p:spPr>
            <a:xfrm>
              <a:off x="5184068" y="656692"/>
              <a:ext cx="2018501" cy="338554"/>
            </a:xfrm>
            <a:prstGeom prst="rect">
              <a:avLst/>
            </a:prstGeom>
            <a:solidFill>
              <a:srgbClr val="FFBDFF">
                <a:alpha val="80000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1600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sub-</a:t>
              </a:r>
              <a:r>
                <a:rPr lang="en-US" altLang="zh-TW" sz="1600" dirty="0" err="1">
                  <a:solidFill>
                    <a:srgbClr val="FF0000"/>
                  </a:solidFill>
                  <a:cs typeface="Times New Roman" panose="02020603050405020304" pitchFamily="18" charset="0"/>
                </a:rPr>
                <a:t>TeV</a:t>
              </a:r>
              <a:r>
                <a:rPr lang="en-US" altLang="zh-TW" sz="1600" dirty="0">
                  <a:solidFill>
                    <a:srgbClr val="FF0000"/>
                  </a:solidFill>
                  <a:cs typeface="Times New Roman" panose="02020603050405020304" pitchFamily="18" charset="0"/>
                </a:rPr>
                <a:t> Spectrum</a:t>
              </a:r>
              <a:endParaRPr lang="zh-TW" altLang="en-US" sz="1900" dirty="0">
                <a:solidFill>
                  <a:srgbClr val="FF0000"/>
                </a:solidFill>
                <a:cs typeface="Times New Roman" panose="02020603050405020304" pitchFamily="18" charset="0"/>
              </a:endParaRPr>
            </a:p>
          </p:txBody>
        </p:sp>
        <p:pic>
          <p:nvPicPr>
            <p:cNvPr id="13" name="圖片 12">
              <a:extLst>
                <a:ext uri="{FF2B5EF4-FFF2-40B4-BE49-F238E27FC236}">
                  <a16:creationId xmlns:a16="http://schemas.microsoft.com/office/drawing/2014/main" id="{DDD9B176-48B2-4DAB-8AFB-6BC29CD329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72100" y="944724"/>
              <a:ext cx="1571525" cy="298338"/>
            </a:xfrm>
            <a:prstGeom prst="rect">
              <a:avLst/>
            </a:prstGeom>
          </p:spPr>
        </p:pic>
      </p:grpSp>
      <p:sp>
        <p:nvSpPr>
          <p:cNvPr id="9" name="文字方塊 8">
            <a:extLst>
              <a:ext uri="{FF2B5EF4-FFF2-40B4-BE49-F238E27FC236}">
                <a16:creationId xmlns:a16="http://schemas.microsoft.com/office/drawing/2014/main" id="{317ACD38-1C81-4620-A200-B92A993C1263}"/>
              </a:ext>
            </a:extLst>
          </p:cNvPr>
          <p:cNvSpPr txBox="1"/>
          <p:nvPr/>
        </p:nvSpPr>
        <p:spPr>
          <a:xfrm>
            <a:off x="4459980" y="1907250"/>
            <a:ext cx="24160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100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ATLAS-CONF-2022-039 </a:t>
            </a:r>
            <a:r>
              <a:rPr lang="en-US" altLang="zh-TW" sz="1100" dirty="0">
                <a:solidFill>
                  <a:srgbClr val="660066"/>
                </a:solidFill>
              </a:rPr>
              <a:t>(</a:t>
            </a:r>
            <a:r>
              <a:rPr lang="en-US" altLang="zh-TW" sz="1100" b="1" dirty="0">
                <a:solidFill>
                  <a:srgbClr val="0000FF"/>
                </a:solidFill>
              </a:rPr>
              <a:t>ICHEP</a:t>
            </a:r>
            <a:r>
              <a:rPr lang="en-US" altLang="zh-TW" sz="1100" dirty="0">
                <a:solidFill>
                  <a:srgbClr val="660066"/>
                </a:solidFill>
              </a:rPr>
              <a:t>)</a:t>
            </a:r>
            <a:endParaRPr lang="zh-TW" altLang="en-US" sz="1100" dirty="0">
              <a:solidFill>
                <a:srgbClr val="660066"/>
              </a:solidFill>
            </a:endParaRPr>
          </a:p>
        </p:txBody>
      </p:sp>
      <p:sp>
        <p:nvSpPr>
          <p:cNvPr id="16" name="矩形: 圓角 15">
            <a:extLst>
              <a:ext uri="{FF2B5EF4-FFF2-40B4-BE49-F238E27FC236}">
                <a16:creationId xmlns:a16="http://schemas.microsoft.com/office/drawing/2014/main" id="{201C73E0-B87C-4180-B157-9E494EC8FF2E}"/>
              </a:ext>
            </a:extLst>
          </p:cNvPr>
          <p:cNvSpPr/>
          <p:nvPr/>
        </p:nvSpPr>
        <p:spPr bwMode="auto">
          <a:xfrm>
            <a:off x="1763688" y="2706136"/>
            <a:ext cx="5399988" cy="982800"/>
          </a:xfrm>
          <a:prstGeom prst="roundRect">
            <a:avLst/>
          </a:prstGeom>
          <a:noFill/>
          <a:ln w="28575" algn="ctr">
            <a:solidFill>
              <a:srgbClr val="66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16E40E19-D6CA-4F93-89E1-3A8CAF559D23}"/>
              </a:ext>
            </a:extLst>
          </p:cNvPr>
          <p:cNvSpPr/>
          <p:nvPr/>
        </p:nvSpPr>
        <p:spPr>
          <a:xfrm>
            <a:off x="-72516" y="893838"/>
            <a:ext cx="198644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2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H/A/H</a:t>
            </a:r>
            <a:r>
              <a:rPr lang="en-US" altLang="zh-TW" sz="2500" b="1" u="sng" baseline="26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TW" u="sng" dirty="0">
                <a:solidFill>
                  <a:srgbClr val="000000"/>
                </a:solidFill>
                <a:highlight>
                  <a:srgbClr val="FFFF00"/>
                </a:highlight>
                <a:cs typeface="Times New Roman" panose="02020603050405020304" pitchFamily="18" charset="0"/>
              </a:rPr>
              <a:t> </a:t>
            </a:r>
            <a:r>
              <a:rPr lang="en-US" altLang="zh-TW" sz="2000" u="sng" dirty="0">
                <a:solidFill>
                  <a:srgbClr val="000000"/>
                </a:solidFill>
                <a:highlight>
                  <a:srgbClr val="FFFF00"/>
                </a:highlight>
                <a:cs typeface="Times New Roman" panose="02020603050405020304" pitchFamily="18" charset="0"/>
              </a:rPr>
              <a:t>Search</a:t>
            </a:r>
            <a:endParaRPr lang="zh-TW" altLang="en-US" sz="2000" dirty="0">
              <a:highlight>
                <a:srgbClr val="FFFF00"/>
              </a:highlight>
            </a:endParaRPr>
          </a:p>
        </p:txBody>
      </p:sp>
      <p:pic>
        <p:nvPicPr>
          <p:cNvPr id="34" name="圖片 33">
            <a:extLst>
              <a:ext uri="{FF2B5EF4-FFF2-40B4-BE49-F238E27FC236}">
                <a16:creationId xmlns:a16="http://schemas.microsoft.com/office/drawing/2014/main" id="{F548CB92-5AAF-467C-BB7F-38F83E5E43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0000" y="4759200"/>
            <a:ext cx="686702" cy="154800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19" name="文字方塊 18">
            <a:extLst>
              <a:ext uri="{FF2B5EF4-FFF2-40B4-BE49-F238E27FC236}">
                <a16:creationId xmlns:a16="http://schemas.microsoft.com/office/drawing/2014/main" id="{8774CE51-2568-437A-8371-FE9E2ACFB3DB}"/>
              </a:ext>
            </a:extLst>
          </p:cNvPr>
          <p:cNvSpPr txBox="1"/>
          <p:nvPr/>
        </p:nvSpPr>
        <p:spPr>
          <a:xfrm>
            <a:off x="1867661" y="908720"/>
            <a:ext cx="1948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TW" sz="1600" i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altLang="zh-TW" sz="1600" u="sng" dirty="0">
                <a:solidFill>
                  <a:srgbClr val="0000FF"/>
                </a:solidFill>
              </a:rPr>
              <a:t> </a:t>
            </a:r>
            <a:r>
              <a:rPr lang="en-US" altLang="zh-TW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sz="2000" b="1" i="1" u="sng" baseline="-1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sz="20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600" u="sng" dirty="0">
                <a:solidFill>
                  <a:srgbClr val="0000FF"/>
                </a:solidFill>
              </a:rPr>
              <a:t>suppressed</a:t>
            </a:r>
            <a:endParaRPr lang="zh-TW" altLang="en-US" sz="1600" u="sng" dirty="0">
              <a:solidFill>
                <a:srgbClr val="0000FF"/>
              </a:solidFill>
            </a:endParaRPr>
          </a:p>
        </p:txBody>
      </p:sp>
      <p:sp>
        <p:nvSpPr>
          <p:cNvPr id="20" name="文字方塊 19">
            <a:extLst>
              <a:ext uri="{FF2B5EF4-FFF2-40B4-BE49-F238E27FC236}">
                <a16:creationId xmlns:a16="http://schemas.microsoft.com/office/drawing/2014/main" id="{B1ED2EF4-0AF8-4E98-ACCF-A44C7752E95C}"/>
              </a:ext>
            </a:extLst>
          </p:cNvPr>
          <p:cNvSpPr txBox="1"/>
          <p:nvPr/>
        </p:nvSpPr>
        <p:spPr>
          <a:xfrm>
            <a:off x="3347864" y="41490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TW" altLang="en-US" dirty="0"/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CB063B36-A3C6-410F-ABC7-1BA60511A283}"/>
              </a:ext>
            </a:extLst>
          </p:cNvPr>
          <p:cNvSpPr txBox="1"/>
          <p:nvPr/>
        </p:nvSpPr>
        <p:spPr>
          <a:xfrm>
            <a:off x="2998800" y="3662954"/>
            <a:ext cx="4139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u="sng" dirty="0">
                <a:solidFill>
                  <a:srgbClr val="FF0000"/>
                </a:solidFill>
              </a:rPr>
              <a:t>Search since 2/2020</a:t>
            </a:r>
            <a:r>
              <a:rPr lang="en-US" altLang="zh-TW" sz="800" u="sng" dirty="0">
                <a:solidFill>
                  <a:srgbClr val="FF0000"/>
                </a:solidFill>
              </a:rPr>
              <a:t> </a:t>
            </a:r>
            <a:r>
              <a:rPr lang="en-US" altLang="zh-TW" sz="1400" u="sng" dirty="0">
                <a:solidFill>
                  <a:srgbClr val="FF0000"/>
                </a:solidFill>
              </a:rPr>
              <a:t>@</a:t>
            </a:r>
            <a:r>
              <a:rPr lang="en-US" altLang="zh-TW" sz="800" u="sng" dirty="0">
                <a:solidFill>
                  <a:srgbClr val="FF0000"/>
                </a:solidFill>
              </a:rPr>
              <a:t> </a:t>
            </a:r>
            <a:r>
              <a:rPr lang="en-US" altLang="zh-TW" sz="1400" u="sng" dirty="0">
                <a:solidFill>
                  <a:srgbClr val="FF0000"/>
                </a:solidFill>
              </a:rPr>
              <a:t>NTUCMS</a:t>
            </a:r>
            <a:r>
              <a:rPr lang="en-US" altLang="zh-TW" sz="1200" dirty="0"/>
              <a:t> (public</a:t>
            </a:r>
            <a:r>
              <a:rPr lang="en-US" altLang="zh-TW" sz="900" dirty="0"/>
              <a:t> </a:t>
            </a:r>
            <a:r>
              <a:rPr lang="en-US" altLang="zh-TW" sz="1200" dirty="0"/>
              <a:t>@</a:t>
            </a:r>
            <a:r>
              <a:rPr lang="en-US" altLang="zh-TW" sz="900" dirty="0"/>
              <a:t> </a:t>
            </a:r>
            <a:r>
              <a:rPr lang="en-US" altLang="zh-TW" sz="1200" dirty="0"/>
              <a:t>EPS?)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903986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1" presetClass="entr" presetSubtype="3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9" grpId="0"/>
      <p:bldP spid="16" grpId="0" animBg="1"/>
      <p:bldP spid="19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378000" y="188640"/>
            <a:ext cx="8413200" cy="6409959"/>
            <a:chOff x="378000" y="188640"/>
            <a:chExt cx="8413200" cy="6409959"/>
          </a:xfrm>
        </p:grpSpPr>
        <p:pic>
          <p:nvPicPr>
            <p:cNvPr id="11" name="圖片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8000" y="921600"/>
              <a:ext cx="8413200" cy="5608800"/>
            </a:xfrm>
            <a:prstGeom prst="rect">
              <a:avLst/>
            </a:prstGeom>
          </p:spPr>
        </p:pic>
        <p:sp>
          <p:nvSpPr>
            <p:cNvPr id="12" name="文字方塊 11"/>
            <p:cNvSpPr txBox="1"/>
            <p:nvPr/>
          </p:nvSpPr>
          <p:spPr>
            <a:xfrm>
              <a:off x="1782000" y="188640"/>
              <a:ext cx="6307200" cy="600164"/>
            </a:xfrm>
            <a:prstGeom prst="rect">
              <a:avLst/>
            </a:prstGeom>
            <a:solidFill>
              <a:srgbClr val="C1FFFF"/>
            </a:solidFill>
          </p:spPr>
          <p:txBody>
            <a:bodyPr wrap="square" rtlCol="0">
              <a:spAutoFit/>
            </a:bodyPr>
            <a:lstStyle/>
            <a:p>
              <a:endParaRPr lang="en-US" altLang="zh-TW" sz="200" dirty="0">
                <a:solidFill>
                  <a:srgbClr val="0000FF"/>
                </a:solidFill>
              </a:endParaRPr>
            </a:p>
            <a:p>
              <a:r>
                <a:rPr lang="en-US" altLang="zh-TW" sz="2200" dirty="0">
                  <a:solidFill>
                    <a:srgbClr val="0000FF"/>
                  </a:solidFill>
                </a:rPr>
                <a:t> </a:t>
              </a:r>
              <a:r>
                <a:rPr lang="en-US" altLang="zh-TW" sz="2200" u="sng" dirty="0">
                  <a:solidFill>
                    <a:srgbClr val="0000FF"/>
                  </a:solidFill>
                </a:rPr>
                <a:t>Glimpse</a:t>
              </a:r>
              <a:r>
                <a:rPr lang="en-US" altLang="zh-TW" sz="2200" dirty="0">
                  <a:solidFill>
                    <a:srgbClr val="0000FF"/>
                  </a:solidFill>
                </a:rPr>
                <a:t> of coming New</a:t>
              </a:r>
              <a:r>
                <a:rPr lang="en-US" altLang="zh-TW" dirty="0">
                  <a:solidFill>
                    <a:srgbClr val="0000FF"/>
                  </a:solidFill>
                </a:rPr>
                <a:t> </a:t>
              </a:r>
              <a:r>
                <a:rPr lang="en-US" altLang="zh-TW" sz="275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Flavor</a:t>
              </a:r>
              <a:r>
                <a:rPr lang="en-US" altLang="zh-TW" sz="2800" dirty="0">
                  <a:solidFill>
                    <a:srgbClr val="0000FF"/>
                  </a:solidFill>
                </a:rPr>
                <a:t> </a:t>
              </a:r>
              <a:r>
                <a:rPr lang="en-US" altLang="zh-TW" sz="2200" dirty="0">
                  <a:solidFill>
                    <a:srgbClr val="0000FF"/>
                  </a:solidFill>
                </a:rPr>
                <a:t>Era in </a:t>
              </a:r>
              <a:r>
                <a:rPr lang="en-US" altLang="zh-TW" sz="2200" i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2HDM</a:t>
              </a:r>
              <a:endParaRPr lang="en-US" altLang="zh-TW" sz="3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en-US" altLang="zh-TW" sz="300" dirty="0">
                <a:solidFill>
                  <a:srgbClr val="0000FF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 bwMode="auto">
            <a:xfrm>
              <a:off x="1295636" y="3465004"/>
              <a:ext cx="936000" cy="3060340"/>
            </a:xfrm>
            <a:prstGeom prst="rect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35" name="群組 34"/>
            <p:cNvGrpSpPr/>
            <p:nvPr/>
          </p:nvGrpSpPr>
          <p:grpSpPr>
            <a:xfrm>
              <a:off x="1439652" y="1160748"/>
              <a:ext cx="1606385" cy="1116124"/>
              <a:chOff x="1439652" y="1160748"/>
              <a:chExt cx="1606385" cy="1116124"/>
            </a:xfrm>
          </p:grpSpPr>
          <p:pic>
            <p:nvPicPr>
              <p:cNvPr id="23" name="圖片 2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39652" y="1160748"/>
                <a:ext cx="1606385" cy="1116124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</p:pic>
          <p:sp>
            <p:nvSpPr>
              <p:cNvPr id="32" name="橢圓 31"/>
              <p:cNvSpPr/>
              <p:nvPr/>
            </p:nvSpPr>
            <p:spPr>
              <a:xfrm>
                <a:off x="2034000" y="1720800"/>
                <a:ext cx="61200" cy="61200"/>
              </a:xfrm>
              <a:prstGeom prst="ellipse">
                <a:avLst/>
              </a:prstGeom>
              <a:solidFill>
                <a:srgbClr val="FF0000"/>
              </a:solidFill>
            </p:spPr>
            <p:txBody>
              <a:bodyPr wrap="none" rtlCol="0" anchor="ctr">
                <a:spAutoFit/>
              </a:bodyPr>
              <a:lstStyle/>
              <a:p>
                <a:pPr algn="ctr"/>
                <a:endParaRPr lang="zh-TW" altLang="en-US" dirty="0">
                  <a:solidFill>
                    <a:srgbClr val="3333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33" name="橢圓 32"/>
              <p:cNvSpPr>
                <a:spLocks noChangeAspect="1"/>
              </p:cNvSpPr>
              <p:nvPr/>
            </p:nvSpPr>
            <p:spPr>
              <a:xfrm>
                <a:off x="1782000" y="2124000"/>
                <a:ext cx="53994" cy="54000"/>
              </a:xfrm>
              <a:prstGeom prst="ellipse">
                <a:avLst/>
              </a:prstGeom>
              <a:solidFill>
                <a:srgbClr val="FF00FF"/>
              </a:solidFill>
              <a:ln w="12700">
                <a:solidFill>
                  <a:srgbClr val="3333FF"/>
                </a:solidFill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endParaRPr lang="zh-TW" altLang="en-US" dirty="0">
                  <a:solidFill>
                    <a:srgbClr val="3333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6" name="矩形 35"/>
            <p:cNvSpPr/>
            <p:nvPr/>
          </p:nvSpPr>
          <p:spPr bwMode="auto">
            <a:xfrm>
              <a:off x="2425554" y="5526348"/>
              <a:ext cx="601200" cy="810000"/>
            </a:xfrm>
            <a:prstGeom prst="rect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339670" y="6321600"/>
              <a:ext cx="77296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rgbClr val="0000FF"/>
                  </a:solidFill>
                </a:rPr>
                <a:t>Belle II</a:t>
              </a:r>
              <a:endParaRPr lang="zh-TW" altLang="en-US" sz="1200" b="1" dirty="0">
                <a:solidFill>
                  <a:srgbClr val="0000FF"/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594836" y="2074882"/>
              <a:ext cx="428322" cy="3539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altLang="zh-TW" sz="1500" b="1" i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l-GR" altLang="zh-TW" sz="1700" b="1" i="1" baseline="-22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TW" sz="1700" b="1" i="1" baseline="-22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endParaRPr lang="en-US" altLang="zh-TW" sz="17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396078" y="628142"/>
              <a:ext cx="190629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zh-TW" sz="16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TW" sz="8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5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&amp;</a:t>
              </a:r>
              <a:r>
                <a:rPr lang="en-US" altLang="zh-TW" sz="8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l-GR" altLang="zh-TW" sz="16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τ</a:t>
              </a:r>
              <a:r>
                <a:rPr lang="en-US" altLang="zh-TW" sz="15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FV </a:t>
              </a:r>
              <a:r>
                <a:rPr lang="en-US" altLang="zh-TW" sz="15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US" altLang="zh-TW" sz="1500" dirty="0" err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Flav.Viol</a:t>
              </a:r>
              <a:r>
                <a:rPr lang="en-US" altLang="zh-TW" sz="15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.) </a:t>
              </a:r>
              <a:endParaRPr lang="zh-TW" altLang="en-US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" name="圓角矩形 18"/>
            <p:cNvSpPr/>
            <p:nvPr/>
          </p:nvSpPr>
          <p:spPr bwMode="auto">
            <a:xfrm>
              <a:off x="4355976" y="296652"/>
              <a:ext cx="2095468" cy="396044"/>
            </a:xfrm>
            <a:prstGeom prst="roundRect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-72516" y="6165304"/>
            <a:ext cx="1418400" cy="238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TW" sz="950" dirty="0" err="1">
                <a:solidFill>
                  <a:srgbClr val="000000"/>
                </a:solidFill>
              </a:rPr>
              <a:t>WSH&amp;Kumar</a:t>
            </a:r>
            <a:r>
              <a:rPr lang="en-US" altLang="zh-TW" sz="950" dirty="0">
                <a:solidFill>
                  <a:srgbClr val="000000"/>
                </a:solidFill>
              </a:rPr>
              <a:t>, PRD</a:t>
            </a:r>
            <a:r>
              <a:rPr lang="en-US" altLang="zh-TW" sz="95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sz="950" dirty="0">
                <a:solidFill>
                  <a:srgbClr val="000000"/>
                </a:solidFill>
              </a:rPr>
              <a:t>20</a:t>
            </a:r>
          </a:p>
        </p:txBody>
      </p:sp>
      <p:sp>
        <p:nvSpPr>
          <p:cNvPr id="44" name="文字方塊 43"/>
          <p:cNvSpPr txBox="1"/>
          <p:nvPr/>
        </p:nvSpPr>
        <p:spPr>
          <a:xfrm>
            <a:off x="1231200" y="4986000"/>
            <a:ext cx="2057977" cy="492443"/>
          </a:xfrm>
          <a:prstGeom prst="rect">
            <a:avLst/>
          </a:prstGeom>
          <a:solidFill>
            <a:srgbClr val="92D05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1300" dirty="0">
                <a:solidFill>
                  <a:srgbClr val="0000FF"/>
                </a:solidFill>
              </a:rPr>
              <a:t>Much more promising </a:t>
            </a:r>
            <a:r>
              <a:rPr lang="en-US" altLang="zh-TW" sz="13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</a:t>
            </a:r>
          </a:p>
          <a:p>
            <a:r>
              <a:rPr lang="en-US" altLang="zh-TW" sz="11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3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</a:t>
            </a:r>
            <a:r>
              <a:rPr lang="en-US" altLang="zh-TW" sz="12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3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g-2</a:t>
            </a:r>
            <a:r>
              <a:rPr lang="en-US" altLang="zh-TW" sz="1200" dirty="0">
                <a:solidFill>
                  <a:srgbClr val="FF00FF"/>
                </a:solidFill>
              </a:rPr>
              <a:t> </a:t>
            </a:r>
            <a:r>
              <a:rPr lang="en-US" altLang="zh-TW" sz="1300" dirty="0">
                <a:solidFill>
                  <a:srgbClr val="0000FF"/>
                </a:solidFill>
              </a:rPr>
              <a:t>is harbinger</a:t>
            </a:r>
            <a:endParaRPr lang="zh-TW" altLang="en-US" sz="1300" dirty="0">
              <a:solidFill>
                <a:srgbClr val="0000FF"/>
              </a:solidFill>
            </a:endParaRP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08508A4D-A76F-4882-AB16-B0D3F37F9237}"/>
              </a:ext>
            </a:extLst>
          </p:cNvPr>
          <p:cNvGrpSpPr/>
          <p:nvPr/>
        </p:nvGrpSpPr>
        <p:grpSpPr>
          <a:xfrm>
            <a:off x="6922964" y="1857042"/>
            <a:ext cx="2034956" cy="583942"/>
            <a:chOff x="6922964" y="1857042"/>
            <a:chExt cx="2034956" cy="583942"/>
          </a:xfrm>
        </p:grpSpPr>
        <p:sp>
          <p:nvSpPr>
            <p:cNvPr id="51" name="橢圓 50">
              <a:extLst>
                <a:ext uri="{FF2B5EF4-FFF2-40B4-BE49-F238E27FC236}">
                  <a16:creationId xmlns:a16="http://schemas.microsoft.com/office/drawing/2014/main" id="{3A956886-E86B-424F-9793-88E99C5F634F}"/>
                </a:ext>
              </a:extLst>
            </p:cNvPr>
            <p:cNvSpPr/>
            <p:nvPr/>
          </p:nvSpPr>
          <p:spPr bwMode="auto">
            <a:xfrm rot="2866227">
              <a:off x="7856208" y="1339271"/>
              <a:ext cx="396064" cy="1807361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52" name="矩形 51">
              <a:extLst>
                <a:ext uri="{FF2B5EF4-FFF2-40B4-BE49-F238E27FC236}">
                  <a16:creationId xmlns:a16="http://schemas.microsoft.com/office/drawing/2014/main" id="{462D8EE4-4AD5-42FC-9192-748BD511C3B8}"/>
                </a:ext>
              </a:extLst>
            </p:cNvPr>
            <p:cNvSpPr/>
            <p:nvPr/>
          </p:nvSpPr>
          <p:spPr>
            <a:xfrm rot="19175092">
              <a:off x="6922964" y="1857042"/>
              <a:ext cx="191751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2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g2HDM</a:t>
              </a:r>
              <a:r>
                <a:rPr lang="en-US" altLang="zh-TW" sz="12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altLang="zh-TW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</a:t>
              </a:r>
              <a:r>
                <a:rPr lang="en-US" altLang="zh-TW" sz="12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TW" sz="12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interference</a:t>
              </a:r>
              <a:endParaRPr lang="zh-TW" altLang="en-US" sz="12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41" name="群組 40">
            <a:extLst>
              <a:ext uri="{FF2B5EF4-FFF2-40B4-BE49-F238E27FC236}">
                <a16:creationId xmlns:a16="http://schemas.microsoft.com/office/drawing/2014/main" id="{19C898C5-8227-4A3D-AFD8-8EC533DF9490}"/>
              </a:ext>
            </a:extLst>
          </p:cNvPr>
          <p:cNvGrpSpPr/>
          <p:nvPr/>
        </p:nvGrpSpPr>
        <p:grpSpPr>
          <a:xfrm>
            <a:off x="7272300" y="2887200"/>
            <a:ext cx="1512388" cy="3693399"/>
            <a:chOff x="7272300" y="2887200"/>
            <a:chExt cx="1512388" cy="3693399"/>
          </a:xfrm>
        </p:grpSpPr>
        <p:sp>
          <p:nvSpPr>
            <p:cNvPr id="34" name="矩形 33"/>
            <p:cNvSpPr/>
            <p:nvPr/>
          </p:nvSpPr>
          <p:spPr>
            <a:xfrm>
              <a:off x="7272300" y="2887200"/>
              <a:ext cx="5741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200" b="1" u="sng" dirty="0">
                  <a:solidFill>
                    <a:srgbClr val="0088B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LHCb</a:t>
              </a:r>
              <a:endParaRPr lang="zh-TW" altLang="en-US" sz="1200" b="1" u="sng" dirty="0">
                <a:solidFill>
                  <a:srgbClr val="0088B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" name="群組 4">
              <a:extLst>
                <a:ext uri="{FF2B5EF4-FFF2-40B4-BE49-F238E27FC236}">
                  <a16:creationId xmlns:a16="http://schemas.microsoft.com/office/drawing/2014/main" id="{A39A78F0-8091-4F1A-A4D7-FB480F981D7B}"/>
                </a:ext>
              </a:extLst>
            </p:cNvPr>
            <p:cNvGrpSpPr/>
            <p:nvPr/>
          </p:nvGrpSpPr>
          <p:grpSpPr>
            <a:xfrm>
              <a:off x="7335688" y="5511600"/>
              <a:ext cx="1449000" cy="1068999"/>
              <a:chOff x="7335688" y="5511600"/>
              <a:chExt cx="1449000" cy="1068999"/>
            </a:xfrm>
          </p:grpSpPr>
          <p:sp>
            <p:nvSpPr>
              <p:cNvPr id="53" name="矩形 52">
                <a:extLst>
                  <a:ext uri="{FF2B5EF4-FFF2-40B4-BE49-F238E27FC236}">
                    <a16:creationId xmlns:a16="http://schemas.microsoft.com/office/drawing/2014/main" id="{4B5E8BAA-D0B7-41C8-9806-D0A74761B6B6}"/>
                  </a:ext>
                </a:extLst>
              </p:cNvPr>
              <p:cNvSpPr/>
              <p:nvPr/>
            </p:nvSpPr>
            <p:spPr bwMode="auto">
              <a:xfrm>
                <a:off x="8089200" y="5511600"/>
                <a:ext cx="601200" cy="712800"/>
              </a:xfrm>
              <a:prstGeom prst="rect">
                <a:avLst/>
              </a:prstGeom>
              <a:solidFill>
                <a:srgbClr val="FFFF00">
                  <a:alpha val="50196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  <a:extLst/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54" name="矩形 53">
                <a:extLst>
                  <a:ext uri="{FF2B5EF4-FFF2-40B4-BE49-F238E27FC236}">
                    <a16:creationId xmlns:a16="http://schemas.microsoft.com/office/drawing/2014/main" id="{E5CB967E-A41A-46C7-B12B-1BA34A9035E4}"/>
                  </a:ext>
                </a:extLst>
              </p:cNvPr>
              <p:cNvSpPr/>
              <p:nvPr/>
            </p:nvSpPr>
            <p:spPr>
              <a:xfrm>
                <a:off x="8011719" y="6192000"/>
                <a:ext cx="772969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dirty="0">
                    <a:solidFill>
                      <a:srgbClr val="0000FF"/>
                    </a:solidFill>
                  </a:rPr>
                  <a:t>Belle II</a:t>
                </a:r>
                <a:endParaRPr lang="zh-TW" altLang="en-US" sz="12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55" name="矩形 54">
                <a:extLst>
                  <a:ext uri="{FF2B5EF4-FFF2-40B4-BE49-F238E27FC236}">
                    <a16:creationId xmlns:a16="http://schemas.microsoft.com/office/drawing/2014/main" id="{F08FB8C5-96A7-49BA-8E91-BA1B92470C42}"/>
                  </a:ext>
                </a:extLst>
              </p:cNvPr>
              <p:cNvSpPr/>
              <p:nvPr/>
            </p:nvSpPr>
            <p:spPr bwMode="auto">
              <a:xfrm>
                <a:off x="7335688" y="5511600"/>
                <a:ext cx="612000" cy="846000"/>
              </a:xfrm>
              <a:prstGeom prst="rect">
                <a:avLst/>
              </a:prstGeom>
              <a:solidFill>
                <a:srgbClr val="FFFF00">
                  <a:alpha val="25098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  <a:extLst/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56" name="矩形 55">
                <a:extLst>
                  <a:ext uri="{FF2B5EF4-FFF2-40B4-BE49-F238E27FC236}">
                    <a16:creationId xmlns:a16="http://schemas.microsoft.com/office/drawing/2014/main" id="{373DB32F-6C9E-45CE-97CF-AEAB7FFA2D1B}"/>
                  </a:ext>
                </a:extLst>
              </p:cNvPr>
              <p:cNvSpPr/>
              <p:nvPr/>
            </p:nvSpPr>
            <p:spPr>
              <a:xfrm>
                <a:off x="7374839" y="6303600"/>
                <a:ext cx="52290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u="sng" dirty="0">
                    <a:solidFill>
                      <a:srgbClr val="0000FF"/>
                    </a:solidFill>
                  </a:rPr>
                  <a:t>CMS</a:t>
                </a:r>
                <a:endParaRPr lang="zh-TW" altLang="en-US" sz="1200" b="1" u="sng" dirty="0">
                  <a:solidFill>
                    <a:srgbClr val="0000FF"/>
                  </a:solidFill>
                </a:endParaRPr>
              </a:p>
            </p:txBody>
          </p:sp>
        </p:grpSp>
      </p:grpSp>
      <p:grpSp>
        <p:nvGrpSpPr>
          <p:cNvPr id="25" name="群組 24">
            <a:extLst>
              <a:ext uri="{FF2B5EF4-FFF2-40B4-BE49-F238E27FC236}">
                <a16:creationId xmlns:a16="http://schemas.microsoft.com/office/drawing/2014/main" id="{6BA4FA2E-76B2-48DA-BDA9-C0B4CD7582AF}"/>
              </a:ext>
            </a:extLst>
          </p:cNvPr>
          <p:cNvGrpSpPr/>
          <p:nvPr/>
        </p:nvGrpSpPr>
        <p:grpSpPr>
          <a:xfrm>
            <a:off x="3410553" y="620688"/>
            <a:ext cx="3472534" cy="5992311"/>
            <a:chOff x="3410553" y="620688"/>
            <a:chExt cx="3472534" cy="5992311"/>
          </a:xfrm>
        </p:grpSpPr>
        <p:grpSp>
          <p:nvGrpSpPr>
            <p:cNvPr id="17" name="群組 16">
              <a:extLst>
                <a:ext uri="{FF2B5EF4-FFF2-40B4-BE49-F238E27FC236}">
                  <a16:creationId xmlns:a16="http://schemas.microsoft.com/office/drawing/2014/main" id="{C970EC81-03D7-425E-BA25-C3222BEF0E17}"/>
                </a:ext>
              </a:extLst>
            </p:cNvPr>
            <p:cNvGrpSpPr/>
            <p:nvPr/>
          </p:nvGrpSpPr>
          <p:grpSpPr>
            <a:xfrm>
              <a:off x="4499992" y="5525663"/>
              <a:ext cx="1246633" cy="1087336"/>
              <a:chOff x="4499992" y="5525663"/>
              <a:chExt cx="1246633" cy="1087336"/>
            </a:xfrm>
          </p:grpSpPr>
          <p:sp>
            <p:nvSpPr>
              <p:cNvPr id="76" name="矩形 75">
                <a:extLst>
                  <a:ext uri="{FF2B5EF4-FFF2-40B4-BE49-F238E27FC236}">
                    <a16:creationId xmlns:a16="http://schemas.microsoft.com/office/drawing/2014/main" id="{3CD6F316-7B7C-4F28-8B25-F478CBCE75B3}"/>
                  </a:ext>
                </a:extLst>
              </p:cNvPr>
              <p:cNvSpPr/>
              <p:nvPr/>
            </p:nvSpPr>
            <p:spPr bwMode="auto">
              <a:xfrm>
                <a:off x="5053928" y="5526000"/>
                <a:ext cx="601200" cy="846000"/>
              </a:xfrm>
              <a:prstGeom prst="rect">
                <a:avLst/>
              </a:prstGeom>
              <a:noFill/>
              <a:ln w="2857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7" name="矩形 76">
                <a:extLst>
                  <a:ext uri="{FF2B5EF4-FFF2-40B4-BE49-F238E27FC236}">
                    <a16:creationId xmlns:a16="http://schemas.microsoft.com/office/drawing/2014/main" id="{8C161659-F562-4447-B365-28DEDF5DECA7}"/>
                  </a:ext>
                </a:extLst>
              </p:cNvPr>
              <p:cNvSpPr/>
              <p:nvPr/>
            </p:nvSpPr>
            <p:spPr>
              <a:xfrm>
                <a:off x="4962435" y="6336000"/>
                <a:ext cx="784190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dirty="0">
                    <a:solidFill>
                      <a:srgbClr val="0000FF"/>
                    </a:solidFill>
                  </a:rPr>
                  <a:t>Belle/II</a:t>
                </a:r>
                <a:endParaRPr lang="zh-TW" altLang="en-US" sz="12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78" name="矩形 77">
                <a:extLst>
                  <a:ext uri="{FF2B5EF4-FFF2-40B4-BE49-F238E27FC236}">
                    <a16:creationId xmlns:a16="http://schemas.microsoft.com/office/drawing/2014/main" id="{8ABC6F1D-C38E-43DD-B1AB-081F754D0460}"/>
                  </a:ext>
                </a:extLst>
              </p:cNvPr>
              <p:cNvSpPr/>
              <p:nvPr/>
            </p:nvSpPr>
            <p:spPr bwMode="auto">
              <a:xfrm>
                <a:off x="4665748" y="5525663"/>
                <a:ext cx="246668" cy="781200"/>
              </a:xfrm>
              <a:prstGeom prst="rect">
                <a:avLst/>
              </a:prstGeom>
              <a:solidFill>
                <a:srgbClr val="FFFF00">
                  <a:alpha val="40000"/>
                </a:srgbClr>
              </a:solidFill>
              <a:ln w="28575" algn="ctr">
                <a:solidFill>
                  <a:srgbClr val="0088B8"/>
                </a:solidFill>
                <a:round/>
                <a:headEnd/>
                <a:tailEnd/>
              </a:ln>
              <a:extLst/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79" name="矩形 78">
                <a:extLst>
                  <a:ext uri="{FF2B5EF4-FFF2-40B4-BE49-F238E27FC236}">
                    <a16:creationId xmlns:a16="http://schemas.microsoft.com/office/drawing/2014/main" id="{D8D9BC19-04D0-45E5-A015-330187BBE674}"/>
                  </a:ext>
                </a:extLst>
              </p:cNvPr>
              <p:cNvSpPr/>
              <p:nvPr/>
            </p:nvSpPr>
            <p:spPr>
              <a:xfrm>
                <a:off x="4499992" y="6335999"/>
                <a:ext cx="57419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dirty="0">
                    <a:solidFill>
                      <a:srgbClr val="0088B8"/>
                    </a:solidFill>
                  </a:rPr>
                  <a:t>LHCb</a:t>
                </a:r>
                <a:endParaRPr lang="zh-TW" altLang="en-US" sz="1200" b="1" dirty="0">
                  <a:solidFill>
                    <a:srgbClr val="0088B8"/>
                  </a:solidFill>
                </a:endParaRPr>
              </a:p>
            </p:txBody>
          </p:sp>
        </p:grpSp>
        <p:grpSp>
          <p:nvGrpSpPr>
            <p:cNvPr id="15" name="群組 14">
              <a:extLst>
                <a:ext uri="{FF2B5EF4-FFF2-40B4-BE49-F238E27FC236}">
                  <a16:creationId xmlns:a16="http://schemas.microsoft.com/office/drawing/2014/main" id="{34830B9A-9E67-4B5A-8ECF-9A1AB6CE16D3}"/>
                </a:ext>
              </a:extLst>
            </p:cNvPr>
            <p:cNvGrpSpPr/>
            <p:nvPr/>
          </p:nvGrpSpPr>
          <p:grpSpPr>
            <a:xfrm>
              <a:off x="3430800" y="620688"/>
              <a:ext cx="2861681" cy="1789167"/>
              <a:chOff x="3430800" y="620688"/>
              <a:chExt cx="2861681" cy="1789167"/>
            </a:xfrm>
          </p:grpSpPr>
          <p:sp>
            <p:nvSpPr>
              <p:cNvPr id="75" name="矩形 74">
                <a:extLst>
                  <a:ext uri="{FF2B5EF4-FFF2-40B4-BE49-F238E27FC236}">
                    <a16:creationId xmlns:a16="http://schemas.microsoft.com/office/drawing/2014/main" id="{3E6E9C0B-277A-4B41-9477-5AEE72EBB66A}"/>
                  </a:ext>
                </a:extLst>
              </p:cNvPr>
              <p:cNvSpPr/>
              <p:nvPr/>
            </p:nvSpPr>
            <p:spPr>
              <a:xfrm>
                <a:off x="3430800" y="950593"/>
                <a:ext cx="2861681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1200" b="1" dirty="0">
                    <a:solidFill>
                      <a:schemeClr val="bg1">
                        <a:lumMod val="50000"/>
                      </a:schemeClr>
                    </a:solidFill>
                  </a:rPr>
                  <a:t>5 Grey boxes</a:t>
                </a:r>
                <a:r>
                  <a:rPr lang="en-US" altLang="zh-TW" sz="1200" b="1" dirty="0">
                    <a:solidFill>
                      <a:srgbClr val="0000FF"/>
                    </a:solidFill>
                  </a:rPr>
                  <a:t>: Astounding BSM via</a:t>
                </a:r>
              </a:p>
              <a:p>
                <a:r>
                  <a:rPr lang="en-US" altLang="zh-TW" sz="1200" b="1" dirty="0">
                    <a:solidFill>
                      <a:srgbClr val="0000FF"/>
                    </a:solidFill>
                  </a:rPr>
                  <a:t>                </a:t>
                </a:r>
                <a:r>
                  <a:rPr lang="en-US" altLang="zh-TW" sz="12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“</a:t>
                </a:r>
                <a:r>
                  <a:rPr lang="en-US" altLang="zh-TW" sz="1400" i="1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LQ</a:t>
                </a:r>
                <a:r>
                  <a:rPr lang="en-US" altLang="zh-TW" sz="500" i="1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12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”</a:t>
                </a:r>
                <a:r>
                  <a:rPr lang="en-US" altLang="zh-TW" sz="1200" b="1" dirty="0">
                    <a:solidFill>
                      <a:srgbClr val="0000FF"/>
                    </a:solidFill>
                  </a:rPr>
                  <a:t> from </a:t>
                </a:r>
                <a:r>
                  <a:rPr lang="en-US" altLang="zh-TW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B-</a:t>
                </a:r>
                <a:r>
                  <a:rPr lang="en-US" altLang="zh-TW" sz="1200" b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Anom</a:t>
                </a:r>
                <a:r>
                  <a:rPr lang="en-US" altLang="zh-TW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  <a:endParaRPr lang="zh-TW" altLang="en-US" sz="1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80" name="矩形 79">
                <a:extLst>
                  <a:ext uri="{FF2B5EF4-FFF2-40B4-BE49-F238E27FC236}">
                    <a16:creationId xmlns:a16="http://schemas.microsoft.com/office/drawing/2014/main" id="{F2194AB8-59E8-45E3-8510-AF4258D2FC5B}"/>
                  </a:ext>
                </a:extLst>
              </p:cNvPr>
              <p:cNvSpPr/>
              <p:nvPr/>
            </p:nvSpPr>
            <p:spPr>
              <a:xfrm>
                <a:off x="4888800" y="2132856"/>
                <a:ext cx="57419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TW" sz="1200" b="1" u="sng" dirty="0">
                    <a:solidFill>
                      <a:srgbClr val="0088B8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LHCb</a:t>
                </a:r>
                <a:endParaRPr lang="zh-TW" altLang="en-US" sz="1200" b="1" u="sng" dirty="0">
                  <a:solidFill>
                    <a:srgbClr val="0088B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2" name="直線接點 81">
                <a:extLst>
                  <a:ext uri="{FF2B5EF4-FFF2-40B4-BE49-F238E27FC236}">
                    <a16:creationId xmlns:a16="http://schemas.microsoft.com/office/drawing/2014/main" id="{E3E4CF8F-6796-45D9-AE8E-0B03D0AAB673}"/>
                  </a:ext>
                </a:extLst>
              </p:cNvPr>
              <p:cNvCxnSpPr/>
              <p:nvPr/>
            </p:nvCxnSpPr>
            <p:spPr bwMode="auto">
              <a:xfrm>
                <a:off x="4608000" y="1368193"/>
                <a:ext cx="1512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FF00FF">
                    <a:alpha val="61176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3" name="矩形 82">
                <a:extLst>
                  <a:ext uri="{FF2B5EF4-FFF2-40B4-BE49-F238E27FC236}">
                    <a16:creationId xmlns:a16="http://schemas.microsoft.com/office/drawing/2014/main" id="{074DA2B4-B74D-48F2-A8D0-0460C60491D8}"/>
                  </a:ext>
                </a:extLst>
              </p:cNvPr>
              <p:cNvSpPr/>
              <p:nvPr/>
            </p:nvSpPr>
            <p:spPr>
              <a:xfrm>
                <a:off x="3478207" y="620688"/>
                <a:ext cx="110639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15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 </a:t>
                </a:r>
                <a:r>
                  <a:rPr lang="en-US" altLang="zh-TW" sz="16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en-US" altLang="zh-TW" sz="15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decay</a:t>
                </a:r>
                <a:endParaRPr lang="zh-TW" altLang="en-US" dirty="0"/>
              </a:p>
            </p:txBody>
          </p:sp>
        </p:grpSp>
        <p:sp>
          <p:nvSpPr>
            <p:cNvPr id="18" name="左右中括弧 17">
              <a:extLst>
                <a:ext uri="{FF2B5EF4-FFF2-40B4-BE49-F238E27FC236}">
                  <a16:creationId xmlns:a16="http://schemas.microsoft.com/office/drawing/2014/main" id="{2CFA85D4-716D-4CC6-9DEE-063F5DD70CA0}"/>
                </a:ext>
              </a:extLst>
            </p:cNvPr>
            <p:cNvSpPr/>
            <p:nvPr/>
          </p:nvSpPr>
          <p:spPr bwMode="auto">
            <a:xfrm>
              <a:off x="3410553" y="692696"/>
              <a:ext cx="2781628" cy="1717159"/>
            </a:xfrm>
            <a:prstGeom prst="bracketPair">
              <a:avLst/>
            </a:prstGeom>
            <a:solidFill>
              <a:schemeClr val="tx1">
                <a:lumMod val="50000"/>
                <a:lumOff val="50000"/>
                <a:alpha val="29804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zh-TW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左右中括弧 23">
              <a:extLst>
                <a:ext uri="{FF2B5EF4-FFF2-40B4-BE49-F238E27FC236}">
                  <a16:creationId xmlns:a16="http://schemas.microsoft.com/office/drawing/2014/main" id="{FBF6CFE8-24DA-4C62-95EB-67BCB0C25088}"/>
                </a:ext>
              </a:extLst>
            </p:cNvPr>
            <p:cNvSpPr/>
            <p:nvPr/>
          </p:nvSpPr>
          <p:spPr bwMode="auto">
            <a:xfrm>
              <a:off x="4532287" y="5478443"/>
              <a:ext cx="2350800" cy="1080950"/>
            </a:xfrm>
            <a:prstGeom prst="bracketPair">
              <a:avLst/>
            </a:prstGeom>
            <a:solidFill>
              <a:srgbClr val="7F7F7F">
                <a:alpha val="30196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:a16="http://schemas.microsoft.com/office/drawing/2014/main" id="{F44957E0-D325-429D-B50E-80CA923CFA28}"/>
              </a:ext>
            </a:extLst>
          </p:cNvPr>
          <p:cNvSpPr/>
          <p:nvPr/>
        </p:nvSpPr>
        <p:spPr>
          <a:xfrm>
            <a:off x="5382000" y="1413571"/>
            <a:ext cx="1654620" cy="323165"/>
          </a:xfrm>
          <a:prstGeom prst="rect">
            <a:avLst/>
          </a:prstGeom>
          <a:solidFill>
            <a:srgbClr val="FFFF00">
              <a:alpha val="30196"/>
            </a:srgbClr>
          </a:solidFill>
        </p:spPr>
        <p:txBody>
          <a:bodyPr wrap="none">
            <a:spAutoFit/>
          </a:bodyPr>
          <a:lstStyle/>
          <a:p>
            <a:pPr lvl="0" algn="ctr"/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TW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</a:t>
            </a:r>
            <a:r>
              <a:rPr lang="en-US" altLang="zh-TW" baseline="-25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TW" sz="1600" baseline="-16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5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nullified</a:t>
            </a:r>
            <a:endParaRPr lang="zh-TW" altLang="en-US" sz="15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38" name="橢圓 37">
            <a:extLst>
              <a:ext uri="{FF2B5EF4-FFF2-40B4-BE49-F238E27FC236}">
                <a16:creationId xmlns:a16="http://schemas.microsoft.com/office/drawing/2014/main" id="{FBCA09D8-9E34-43AB-AD00-BD7C1F27D0A0}"/>
              </a:ext>
            </a:extLst>
          </p:cNvPr>
          <p:cNvSpPr/>
          <p:nvPr/>
        </p:nvSpPr>
        <p:spPr bwMode="auto">
          <a:xfrm rot="2629858">
            <a:off x="3040388" y="2859862"/>
            <a:ext cx="4278726" cy="1283514"/>
          </a:xfrm>
          <a:prstGeom prst="ellipse">
            <a:avLst/>
          </a:prstGeom>
          <a:noFill/>
          <a:ln w="28575" algn="ctr">
            <a:solidFill>
              <a:srgbClr val="0000FF"/>
            </a:solidFill>
            <a:prstDash val="dash"/>
            <a:round/>
            <a:headEnd/>
            <a:tailEnd/>
          </a:ln>
          <a:extLst/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4668DDEB-6FE6-44A4-948D-E6F6CA68335D}"/>
              </a:ext>
            </a:extLst>
          </p:cNvPr>
          <p:cNvSpPr/>
          <p:nvPr/>
        </p:nvSpPr>
        <p:spPr>
          <a:xfrm>
            <a:off x="3347864" y="3397317"/>
            <a:ext cx="5004556" cy="369332"/>
          </a:xfrm>
          <a:prstGeom prst="rect">
            <a:avLst/>
          </a:prstGeom>
          <a:solidFill>
            <a:srgbClr val="FFFF00">
              <a:alpha val="38824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TW" sz="1500" dirty="0">
                <a:solidFill>
                  <a:srgbClr val="0000FF"/>
                </a:solidFill>
              </a:rPr>
              <a:t>What </a:t>
            </a:r>
            <a:r>
              <a:rPr lang="en-US" altLang="zh-TW" sz="1500" u="sng" dirty="0">
                <a:solidFill>
                  <a:srgbClr val="0000FF"/>
                </a:solidFill>
              </a:rPr>
              <a:t>hides</a:t>
            </a:r>
            <a:r>
              <a:rPr lang="en-US" altLang="zh-TW" sz="1500" dirty="0">
                <a:solidFill>
                  <a:srgbClr val="0000FF"/>
                </a:solidFill>
              </a:rPr>
              <a:t> </a:t>
            </a:r>
            <a:r>
              <a:rPr lang="en-US" altLang="zh-TW" sz="16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6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6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650" b="1" baseline="32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TW" sz="1600" dirty="0">
                <a:solidFill>
                  <a:srgbClr val="0000FF"/>
                </a:solidFill>
              </a:rPr>
              <a:t> </a:t>
            </a:r>
            <a:r>
              <a:rPr lang="en-US" altLang="zh-TW" sz="1500" dirty="0">
                <a:solidFill>
                  <a:srgbClr val="0000FF"/>
                </a:solidFill>
              </a:rPr>
              <a:t>effects </a:t>
            </a:r>
            <a:r>
              <a:rPr lang="en-US" altLang="zh-TW" sz="1500" u="sng" dirty="0">
                <a:solidFill>
                  <a:srgbClr val="0000FF"/>
                </a:solidFill>
              </a:rPr>
              <a:t>so well</a:t>
            </a:r>
            <a:r>
              <a:rPr lang="en-US" altLang="zh-TW" sz="1500" dirty="0">
                <a:solidFill>
                  <a:srgbClr val="0000FF"/>
                </a:solidFill>
              </a:rPr>
              <a:t> from our view</a:t>
            </a:r>
            <a:r>
              <a:rPr lang="en-US" altLang="zh-TW" sz="500" dirty="0">
                <a:solidFill>
                  <a:srgbClr val="0000FF"/>
                </a:solidFill>
              </a:rPr>
              <a:t> </a:t>
            </a:r>
            <a:r>
              <a:rPr lang="en-US" altLang="zh-TW" sz="1500" dirty="0">
                <a:solidFill>
                  <a:srgbClr val="0000FF"/>
                </a:solidFill>
              </a:rPr>
              <a:t>?</a:t>
            </a:r>
          </a:p>
          <a:p>
            <a:pPr algn="ctr"/>
            <a:endParaRPr lang="en-US" altLang="zh-TW" sz="200" dirty="0">
              <a:solidFill>
                <a:srgbClr val="0000FF"/>
              </a:solidFill>
            </a:endParaRPr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EAC9AFE6-9FE4-4E5D-AC4F-8BDF5695100C}"/>
              </a:ext>
            </a:extLst>
          </p:cNvPr>
          <p:cNvGrpSpPr/>
          <p:nvPr/>
        </p:nvGrpSpPr>
        <p:grpSpPr>
          <a:xfrm>
            <a:off x="4086000" y="3733756"/>
            <a:ext cx="4260105" cy="284592"/>
            <a:chOff x="4086000" y="3765439"/>
            <a:chExt cx="4260105" cy="284592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D50842D2-6862-4FF5-B397-55C83E13877D}"/>
                </a:ext>
              </a:extLst>
            </p:cNvPr>
            <p:cNvSpPr/>
            <p:nvPr/>
          </p:nvSpPr>
          <p:spPr>
            <a:xfrm>
              <a:off x="7677332" y="3769235"/>
              <a:ext cx="66877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100" dirty="0">
                  <a:solidFill>
                    <a:srgbClr val="000000"/>
                  </a:solidFill>
                </a:rPr>
                <a:t>PRD</a:t>
              </a:r>
              <a:r>
                <a:rPr lang="en-US" altLang="zh-TW" sz="11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’</a:t>
              </a:r>
              <a:r>
                <a:rPr lang="en-US" altLang="zh-TW" sz="1100" dirty="0">
                  <a:solidFill>
                    <a:srgbClr val="000000"/>
                  </a:solidFill>
                </a:rPr>
                <a:t>20</a:t>
              </a:r>
              <a:endParaRPr lang="zh-TW" altLang="en-US" sz="1100" dirty="0"/>
            </a:p>
          </p:txBody>
        </p:sp>
        <p:pic>
          <p:nvPicPr>
            <p:cNvPr id="46" name="圖片 45"/>
            <p:cNvPicPr>
              <a:picLocks noChangeAspect="1"/>
            </p:cNvPicPr>
            <p:nvPr/>
          </p:nvPicPr>
          <p:blipFill rotWithShape="1">
            <a:blip r:embed="rId4"/>
            <a:srcRect r="107"/>
            <a:stretch/>
          </p:blipFill>
          <p:spPr>
            <a:xfrm>
              <a:off x="4086000" y="3765439"/>
              <a:ext cx="3549312" cy="284592"/>
            </a:xfrm>
            <a:prstGeom prst="rect">
              <a:avLst/>
            </a:prstGeom>
            <a:ln w="19050">
              <a:solidFill>
                <a:srgbClr val="0000FF"/>
              </a:solidFill>
            </a:ln>
          </p:spPr>
        </p:pic>
      </p:grpSp>
      <p:sp>
        <p:nvSpPr>
          <p:cNvPr id="57" name="文字方塊 56">
            <a:extLst>
              <a:ext uri="{FF2B5EF4-FFF2-40B4-BE49-F238E27FC236}">
                <a16:creationId xmlns:a16="http://schemas.microsoft.com/office/drawing/2014/main" id="{6E862AFC-3758-4EE0-B2F9-BDF46757DF99}"/>
              </a:ext>
            </a:extLst>
          </p:cNvPr>
          <p:cNvSpPr txBox="1"/>
          <p:nvPr/>
        </p:nvSpPr>
        <p:spPr>
          <a:xfrm>
            <a:off x="4809727" y="4083169"/>
            <a:ext cx="2101857" cy="353943"/>
          </a:xfrm>
          <a:prstGeom prst="rect">
            <a:avLst/>
          </a:prstGeom>
          <a:solidFill>
            <a:srgbClr val="FFFF00">
              <a:alpha val="58824"/>
            </a:srgbClr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u="sng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</a:t>
            </a:r>
            <a:r>
              <a:rPr lang="en-US" altLang="zh-TW" sz="1400" u="sng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TW" sz="1200" u="sng" dirty="0">
                <a:solidFill>
                  <a:srgbClr val="3333FF"/>
                </a:solidFill>
              </a:rPr>
              <a:t> </a:t>
            </a:r>
            <a:r>
              <a:rPr lang="en-US" altLang="zh-TW" sz="1400" u="sng" dirty="0">
                <a:solidFill>
                  <a:srgbClr val="3333FF"/>
                </a:solidFill>
              </a:rPr>
              <a:t>SM</a:t>
            </a:r>
            <a:r>
              <a:rPr lang="en-US" altLang="zh-TW" sz="1200" u="sng" dirty="0">
                <a:solidFill>
                  <a:srgbClr val="3333FF"/>
                </a:solidFill>
              </a:rPr>
              <a:t> </a:t>
            </a:r>
            <a:r>
              <a:rPr lang="en-US" altLang="zh-TW" sz="1400" u="sng" dirty="0">
                <a:solidFill>
                  <a:srgbClr val="3333FF"/>
                </a:solidFill>
              </a:rPr>
              <a:t>Hierarchy</a:t>
            </a:r>
            <a:r>
              <a:rPr lang="en-US" altLang="zh-TW" sz="200" u="sng" dirty="0">
                <a:solidFill>
                  <a:srgbClr val="3333FF"/>
                </a:solidFill>
              </a:rPr>
              <a:t> </a:t>
            </a:r>
            <a:r>
              <a:rPr lang="en-US" altLang="zh-TW" sz="17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TW" altLang="en-US" sz="17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字方塊 41">
            <a:extLst>
              <a:ext uri="{FF2B5EF4-FFF2-40B4-BE49-F238E27FC236}">
                <a16:creationId xmlns:a16="http://schemas.microsoft.com/office/drawing/2014/main" id="{EDDAF750-A8E2-4255-A6CE-C4843F5E2DB6}"/>
              </a:ext>
            </a:extLst>
          </p:cNvPr>
          <p:cNvSpPr txBox="1"/>
          <p:nvPr/>
        </p:nvSpPr>
        <p:spPr>
          <a:xfrm>
            <a:off x="1403648" y="903600"/>
            <a:ext cx="171072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5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~</a:t>
            </a:r>
            <a:r>
              <a:rPr lang="en-US" altLang="zh-TW" sz="15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5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eEDM</a:t>
            </a:r>
            <a:r>
              <a:rPr lang="en-US" altLang="zh-TW" sz="15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500" dirty="0">
                <a:solidFill>
                  <a:srgbClr val="0000FF"/>
                </a:solidFill>
                <a:cs typeface="Times New Roman" panose="02020603050405020304" pitchFamily="18" charset="0"/>
              </a:rPr>
              <a:t>diagrams</a:t>
            </a:r>
            <a:endParaRPr lang="zh-TW" altLang="en-US" sz="1500" dirty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  <p:sp>
        <p:nvSpPr>
          <p:cNvPr id="85" name="矩形 84">
            <a:extLst>
              <a:ext uri="{FF2B5EF4-FFF2-40B4-BE49-F238E27FC236}">
                <a16:creationId xmlns:a16="http://schemas.microsoft.com/office/drawing/2014/main" id="{E81E0C90-69A9-4161-B5DD-F4E4DAB426F8}"/>
              </a:ext>
            </a:extLst>
          </p:cNvPr>
          <p:cNvSpPr/>
          <p:nvPr/>
        </p:nvSpPr>
        <p:spPr>
          <a:xfrm>
            <a:off x="7642800" y="5014800"/>
            <a:ext cx="994183" cy="2385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95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general </a:t>
            </a:r>
            <a:r>
              <a:rPr lang="en-US" altLang="zh-TW" sz="95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2HDM</a:t>
            </a:r>
            <a:endParaRPr lang="zh-TW" altLang="en-US" sz="950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8" name="矩形 87">
            <a:extLst>
              <a:ext uri="{FF2B5EF4-FFF2-40B4-BE49-F238E27FC236}">
                <a16:creationId xmlns:a16="http://schemas.microsoft.com/office/drawing/2014/main" id="{07B41DAD-BD40-431E-93CF-3917EBFE8F84}"/>
              </a:ext>
            </a:extLst>
          </p:cNvPr>
          <p:cNvSpPr/>
          <p:nvPr/>
        </p:nvSpPr>
        <p:spPr>
          <a:xfrm>
            <a:off x="658800" y="6345324"/>
            <a:ext cx="684803" cy="2385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9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r>
              <a:rPr lang="en-US" altLang="zh-TW" sz="9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EPJC</a:t>
            </a:r>
            <a:r>
              <a:rPr lang="en-US" altLang="zh-TW" sz="9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sz="9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endParaRPr lang="zh-TW" alt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矩形 57">
            <a:extLst>
              <a:ext uri="{FF2B5EF4-FFF2-40B4-BE49-F238E27FC236}">
                <a16:creationId xmlns:a16="http://schemas.microsoft.com/office/drawing/2014/main" id="{2A92B95A-9AA4-47DB-97F8-695D41F2A176}"/>
              </a:ext>
            </a:extLst>
          </p:cNvPr>
          <p:cNvSpPr/>
          <p:nvPr/>
        </p:nvSpPr>
        <p:spPr>
          <a:xfrm>
            <a:off x="6878966" y="4024922"/>
            <a:ext cx="6190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</a:t>
            </a:r>
            <a:r>
              <a:rPr lang="en-US" altLang="zh-TW" sz="12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EDM</a:t>
            </a:r>
            <a:endParaRPr lang="en-US" altLang="zh-TW" sz="12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TW" sz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cancel.</a:t>
            </a:r>
            <a:endParaRPr lang="zh-TW" altLang="en-US" sz="12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BC89D422-8D6E-4E90-B25F-E96703E6574A}"/>
              </a:ext>
            </a:extLst>
          </p:cNvPr>
          <p:cNvSpPr txBox="1"/>
          <p:nvPr/>
        </p:nvSpPr>
        <p:spPr>
          <a:xfrm>
            <a:off x="2303748" y="4500000"/>
            <a:ext cx="1044000" cy="530915"/>
          </a:xfrm>
          <a:prstGeom prst="rect">
            <a:avLst/>
          </a:prstGeom>
          <a:solidFill>
            <a:srgbClr val="FFFF00">
              <a:alpha val="32941"/>
            </a:srgbClr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altLang="zh-TW" sz="1500" b="1" dirty="0">
                <a:solidFill>
                  <a:srgbClr val="FF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s</a:t>
            </a:r>
            <a:r>
              <a:rPr lang="el-GR" altLang="zh-TW" sz="1500" b="1" dirty="0">
                <a:solidFill>
                  <a:srgbClr val="FF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γ</a:t>
            </a:r>
            <a:endParaRPr lang="en-US" altLang="zh-TW" sz="1500" b="1" dirty="0">
              <a:solidFill>
                <a:srgbClr val="FF0000"/>
              </a:solidFill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r>
              <a:rPr lang="en-US" altLang="zh-TW" sz="1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</a:p>
          <a:p>
            <a:r>
              <a:rPr lang="en-US" altLang="zh-TW" sz="1200" dirty="0">
                <a:solidFill>
                  <a:srgbClr val="21C5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2302.08847</a:t>
            </a:r>
            <a:endParaRPr lang="zh-TW" altLang="en-US" sz="1200" dirty="0">
              <a:solidFill>
                <a:srgbClr val="21C5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73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27" grpId="0" animBg="1"/>
      <p:bldP spid="38" grpId="0" animBg="1"/>
      <p:bldP spid="50" grpId="0" animBg="1"/>
      <p:bldP spid="57" grpId="0" animBg="1"/>
      <p:bldP spid="42" grpId="0"/>
      <p:bldP spid="85" grpId="0"/>
      <p:bldP spid="88" grpId="0"/>
      <p:bldP spid="58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359748D-E8E0-4E9C-8CE9-6887CEB303DE}"/>
              </a:ext>
            </a:extLst>
          </p:cNvPr>
          <p:cNvSpPr/>
          <p:nvPr/>
        </p:nvSpPr>
        <p:spPr>
          <a:xfrm>
            <a:off x="961200" y="188640"/>
            <a:ext cx="7236057" cy="63094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pPr lvl="0"/>
            <a:r>
              <a:rPr lang="en-US" altLang="zh-TW" sz="2600" dirty="0">
                <a:solidFill>
                  <a:srgbClr val="0000FF"/>
                </a:solidFill>
              </a:rPr>
              <a:t> </a:t>
            </a:r>
            <a:r>
              <a:rPr lang="en-US" altLang="zh-TW" sz="2500" dirty="0">
                <a:solidFill>
                  <a:srgbClr val="0000FF"/>
                </a:solidFill>
              </a:rPr>
              <a:t>III.1 </a:t>
            </a:r>
            <a:r>
              <a:rPr lang="en-US" altLang="zh-TW" sz="2600" dirty="0">
                <a:solidFill>
                  <a:srgbClr val="0000FF"/>
                </a:solidFill>
              </a:rPr>
              <a:t> </a:t>
            </a:r>
            <a:r>
              <a:rPr lang="en-US" altLang="zh-TW" sz="2400" dirty="0">
                <a:solidFill>
                  <a:srgbClr val="0000FF"/>
                </a:solidFill>
              </a:rPr>
              <a:t>Combined </a:t>
            </a:r>
            <a:r>
              <a:rPr lang="en-US" altLang="zh-TW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altLang="zh-TW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s</a:t>
            </a:r>
            <a:r>
              <a:rPr lang="el-GR" altLang="zh-TW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γ</a:t>
            </a:r>
            <a:r>
              <a:rPr lang="en-US" altLang="zh-TW" sz="2400" dirty="0">
                <a:solidFill>
                  <a:srgbClr val="FF0000"/>
                </a:solidFill>
              </a:rPr>
              <a:t> </a:t>
            </a:r>
            <a:r>
              <a:rPr lang="en-US" altLang="zh-TW" sz="2400" dirty="0">
                <a:solidFill>
                  <a:srgbClr val="0000FF"/>
                </a:solidFill>
              </a:rPr>
              <a:t>Observables: </a:t>
            </a:r>
            <a:r>
              <a:rPr lang="el-GR" altLang="zh-TW" sz="2400" b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χ</a:t>
            </a:r>
            <a:r>
              <a:rPr lang="en-US" altLang="zh-TW" sz="2000" u="sng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altLang="zh-TW" sz="2400" u="sng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enhanced</a:t>
            </a:r>
            <a:r>
              <a:rPr lang="en-US" altLang="zh-TW" sz="2600" dirty="0">
                <a:solidFill>
                  <a:srgbClr val="0000FF"/>
                </a:solidFill>
              </a:rPr>
              <a:t> </a:t>
            </a:r>
          </a:p>
          <a:p>
            <a:pPr lvl="0"/>
            <a:r>
              <a:rPr lang="en-US" altLang="zh-TW" sz="300" dirty="0">
                <a:solidFill>
                  <a:srgbClr val="0000FF"/>
                </a:solidFill>
              </a:rPr>
              <a:t> </a:t>
            </a:r>
          </a:p>
          <a:p>
            <a:pPr lvl="0" algn="ctr"/>
            <a:r>
              <a:rPr lang="en-US" altLang="zh-TW" sz="3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3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7CC2642E-3500-4E9B-892F-2B510DA5C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52" y="1088740"/>
            <a:ext cx="5000263" cy="736121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1" name="文字方塊 10">
            <a:extLst>
              <a:ext uri="{FF2B5EF4-FFF2-40B4-BE49-F238E27FC236}">
                <a16:creationId xmlns:a16="http://schemas.microsoft.com/office/drawing/2014/main" id="{D2D395F4-8AE6-4621-9397-881FD6C39DB8}"/>
              </a:ext>
            </a:extLst>
          </p:cNvPr>
          <p:cNvSpPr txBox="1"/>
          <p:nvPr/>
        </p:nvSpPr>
        <p:spPr>
          <a:xfrm>
            <a:off x="539552" y="1916832"/>
            <a:ext cx="5097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Denom.: masses, not Yuk., so    </a:t>
            </a:r>
            <a:r>
              <a:rPr lang="en-US" altLang="zh-TW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TW" sz="2200" b="1" baseline="-14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/m</a:t>
            </a:r>
            <a:r>
              <a:rPr lang="en-US" altLang="zh-TW" sz="1600" b="1" baseline="-14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1600" dirty="0">
                <a:solidFill>
                  <a:srgbClr val="0000FF"/>
                </a:solidFill>
                <a:highlight>
                  <a:srgbClr val="FFFF00"/>
                </a:highlight>
                <a:ea typeface="Calibri" panose="020F0502020204030204" pitchFamily="34" charset="0"/>
                <a:cs typeface="Calibri" panose="020F0502020204030204" pitchFamily="34" charset="0"/>
              </a:rPr>
              <a:t>-enhanced</a:t>
            </a:r>
            <a:r>
              <a:rPr lang="en-US" altLang="zh-TW" sz="1600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zh-TW" altLang="en-US" sz="1600" dirty="0">
              <a:solidFill>
                <a:srgbClr val="0000FF"/>
              </a:solidFill>
            </a:endParaRPr>
          </a:p>
        </p:txBody>
      </p:sp>
      <p:sp>
        <p:nvSpPr>
          <p:cNvPr id="25" name="左大括弧 24">
            <a:extLst>
              <a:ext uri="{FF2B5EF4-FFF2-40B4-BE49-F238E27FC236}">
                <a16:creationId xmlns:a16="http://schemas.microsoft.com/office/drawing/2014/main" id="{1E427671-FE0B-43B0-874E-144718A4733F}"/>
              </a:ext>
            </a:extLst>
          </p:cNvPr>
          <p:cNvSpPr/>
          <p:nvPr/>
        </p:nvSpPr>
        <p:spPr>
          <a:xfrm rot="5400000" flipH="1">
            <a:off x="4546292" y="946800"/>
            <a:ext cx="288000" cy="1656000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B2CAD45A-A446-4661-8B76-89DB241E3A6A}"/>
              </a:ext>
            </a:extLst>
          </p:cNvPr>
          <p:cNvSpPr/>
          <p:nvPr/>
        </p:nvSpPr>
        <p:spPr>
          <a:xfrm>
            <a:off x="5698524" y="1936800"/>
            <a:ext cx="278794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due to </a:t>
            </a:r>
            <a:r>
              <a:rPr lang="en-US" altLang="zh-TW" sz="1700" u="sng" dirty="0">
                <a:solidFill>
                  <a:srgbClr val="FF0000"/>
                </a:solidFill>
                <a:highlight>
                  <a:srgbClr val="FFFF00"/>
                </a:highlight>
                <a:ea typeface="Calibri" panose="020F0502020204030204" pitchFamily="34" charset="0"/>
                <a:cs typeface="Calibri" panose="020F0502020204030204" pitchFamily="34" charset="0"/>
              </a:rPr>
              <a:t>chiral</a:t>
            </a:r>
            <a:r>
              <a:rPr lang="en-US" altLang="zh-TW" sz="1700" u="sng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700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altLang="zh-TW" sz="2000" b="1" u="sng" baseline="240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US" altLang="zh-TW" sz="1700" u="sng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couplings</a:t>
            </a:r>
            <a:endParaRPr lang="zh-TW" altLang="en-US" sz="1700" u="sng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C132AFEC-18C9-4CB7-B8F4-42B9D40B4030}"/>
              </a:ext>
            </a:extLst>
          </p:cNvPr>
          <p:cNvSpPr/>
          <p:nvPr/>
        </p:nvSpPr>
        <p:spPr>
          <a:xfrm>
            <a:off x="563560" y="2610487"/>
            <a:ext cx="7970452" cy="340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Using:   </a:t>
            </a:r>
            <a:r>
              <a:rPr lang="zh-TW" altLang="en-US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2000" dirty="0"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Flavio</a:t>
            </a:r>
            <a:r>
              <a:rPr lang="en-US" altLang="zh-TW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to estimate </a:t>
            </a:r>
            <a:r>
              <a:rPr lang="en-US" altLang="zh-TW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altLang="zh-TW" b="1" dirty="0">
                <a:solidFill>
                  <a:srgbClr val="FF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s</a:t>
            </a:r>
            <a:r>
              <a:rPr lang="el-GR" altLang="zh-TW" b="1" dirty="0">
                <a:solidFill>
                  <a:srgbClr val="FF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γ</a:t>
            </a:r>
            <a:r>
              <a:rPr lang="en-US" altLang="zh-TW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observables;          </a:t>
            </a:r>
            <a:r>
              <a:rPr lang="en-US" altLang="zh-TW" sz="1300" dirty="0">
                <a:ea typeface="Calibri" panose="020F0502020204030204" pitchFamily="34" charset="0"/>
                <a:cs typeface="Calibri" panose="020F0502020204030204" pitchFamily="34" charset="0"/>
              </a:rPr>
              <a:t>Straub</a:t>
            </a:r>
          </a:p>
          <a:p>
            <a:r>
              <a:rPr lang="en-US" altLang="zh-TW" sz="800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altLang="zh-TW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            </a:t>
            </a:r>
            <a:r>
              <a:rPr lang="en-US" altLang="zh-TW" sz="1200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2000" dirty="0"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Wilson</a:t>
            </a:r>
            <a:r>
              <a:rPr lang="en-US" altLang="zh-TW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to evolve down from </a:t>
            </a:r>
            <a:r>
              <a:rPr lang="en-US" altLang="zh-TW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altLang="zh-TW" sz="2400" b="1" baseline="24000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US" altLang="zh-TW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scale;          </a:t>
            </a:r>
            <a:r>
              <a:rPr lang="en-US" altLang="zh-TW" sz="1600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300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sz="1300" dirty="0" err="1">
                <a:ea typeface="Calibri" panose="020F0502020204030204" pitchFamily="34" charset="0"/>
                <a:cs typeface="Calibri" panose="020F0502020204030204" pitchFamily="34" charset="0"/>
              </a:rPr>
              <a:t>Aebischer</a:t>
            </a:r>
            <a:r>
              <a:rPr lang="en-US" altLang="zh-TW" sz="1300" dirty="0">
                <a:ea typeface="Calibri" panose="020F0502020204030204" pitchFamily="34" charset="0"/>
                <a:cs typeface="Calibri" panose="020F0502020204030204" pitchFamily="34" charset="0"/>
              </a:rPr>
              <a:t>, Kumar, Straub</a:t>
            </a:r>
          </a:p>
          <a:p>
            <a:r>
              <a:rPr lang="en-US" altLang="zh-TW" sz="800" dirty="0"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</a:p>
          <a:p>
            <a:r>
              <a:rPr lang="en-US" altLang="zh-TW" dirty="0">
                <a:ea typeface="Calibri" panose="020F0502020204030204" pitchFamily="34" charset="0"/>
                <a:cs typeface="Calibri" panose="020F0502020204030204" pitchFamily="34" charset="0"/>
              </a:rPr>
              <a:t>Data</a:t>
            </a:r>
            <a:r>
              <a:rPr lang="en-US" altLang="zh-TW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     </a:t>
            </a:r>
            <a:r>
              <a:rPr lang="en-US" altLang="zh-TW" sz="1200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TW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inclusive/</a:t>
            </a:r>
            <a:r>
              <a:rPr lang="en-US" altLang="zh-TW" dirty="0" err="1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exculsive</a:t>
            </a:r>
            <a:r>
              <a:rPr lang="en-US" altLang="zh-TW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BRs &amp; exclusive </a:t>
            </a:r>
            <a:r>
              <a:rPr lang="en-US" altLang="zh-TW" sz="19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2000" b="1" baseline="-1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</a:t>
            </a:r>
            <a:r>
              <a:rPr lang="en-US" altLang="zh-TW" sz="1300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           </a:t>
            </a:r>
            <a:r>
              <a:rPr lang="en-US" altLang="zh-TW" sz="13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HFLAV</a:t>
            </a:r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US" altLang="zh-TW" sz="13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21</a:t>
            </a:r>
          </a:p>
          <a:p>
            <a:r>
              <a:rPr lang="en-US" altLang="zh-TW" sz="8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0"/>
            <a:r>
              <a:rPr lang="en-US" altLang="zh-TW" dirty="0">
                <a:solidFill>
                  <a:srgbClr val="0000FF"/>
                </a:solidFill>
              </a:rPr>
              <a:t>Future:  </a:t>
            </a:r>
            <a:r>
              <a:rPr lang="en-US" altLang="zh-TW" sz="1200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</a:rPr>
              <a:t>Belle II projections                                      </a:t>
            </a:r>
            <a:r>
              <a:rPr lang="en-US" altLang="zh-TW" sz="1000" dirty="0">
                <a:solidFill>
                  <a:srgbClr val="0000FF"/>
                </a:solidFill>
              </a:rPr>
              <a:t> </a:t>
            </a:r>
            <a:r>
              <a:rPr lang="en-US" altLang="zh-TW" sz="1500" dirty="0"/>
              <a:t>B</a:t>
            </a:r>
            <a:r>
              <a:rPr lang="en-US" altLang="zh-TW" sz="1400" dirty="0"/>
              <a:t>-II Phys. Book</a:t>
            </a:r>
            <a:endParaRPr lang="en-US" altLang="zh-TW" sz="13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US" altLang="zh-TW" sz="8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0"/>
            <a:r>
              <a:rPr lang="en-US" altLang="zh-TW" dirty="0">
                <a:solidFill>
                  <a:srgbClr val="0000FF"/>
                </a:solidFill>
              </a:rPr>
              <a:t>NLO:  </a:t>
            </a:r>
            <a:r>
              <a:rPr lang="en-US" altLang="zh-TW" sz="1200" dirty="0">
                <a:solidFill>
                  <a:srgbClr val="0000FF"/>
                </a:solidFill>
              </a:rPr>
              <a:t>      </a:t>
            </a:r>
            <a:r>
              <a:rPr lang="en-US" altLang="zh-TW" dirty="0">
                <a:solidFill>
                  <a:srgbClr val="0000FF"/>
                </a:solidFill>
              </a:rPr>
              <a:t>                                                                     </a:t>
            </a:r>
            <a:r>
              <a:rPr lang="en-US" altLang="zh-TW" sz="1000" dirty="0">
                <a:solidFill>
                  <a:srgbClr val="0000FF"/>
                </a:solidFill>
              </a:rPr>
              <a:t> </a:t>
            </a:r>
            <a:r>
              <a:rPr lang="en-US" altLang="zh-TW" sz="1400" dirty="0" err="1"/>
              <a:t>Ciuchini</a:t>
            </a:r>
            <a:r>
              <a:rPr lang="en-US" altLang="zh-TW" sz="1400" dirty="0"/>
              <a:t> et al.</a:t>
            </a:r>
            <a:r>
              <a:rPr lang="en-US" altLang="zh-TW" sz="1400" dirty="0">
                <a:solidFill>
                  <a:srgbClr val="0000FF"/>
                </a:solidFill>
              </a:rPr>
              <a:t> </a:t>
            </a:r>
            <a:r>
              <a:rPr lang="en-US" altLang="zh-TW" sz="1400" dirty="0"/>
              <a:t>NPB</a:t>
            </a:r>
            <a:r>
              <a:rPr lang="en-US" altLang="zh-TW" sz="15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US" altLang="zh-TW" sz="1400" dirty="0"/>
              <a:t>98</a:t>
            </a:r>
            <a:endParaRPr lang="en-US" altLang="zh-TW" sz="1300" dirty="0">
              <a:solidFill>
                <a:srgbClr val="000000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r>
              <a:rPr lang="en-US" altLang="zh-TW" sz="8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0"/>
            <a:endParaRPr lang="en-US" altLang="zh-TW" dirty="0">
              <a:solidFill>
                <a:srgbClr val="0000FF"/>
              </a:solidFill>
            </a:endParaRPr>
          </a:p>
          <a:p>
            <a:pPr lvl="0"/>
            <a:endParaRPr lang="en-US" altLang="zh-TW" dirty="0">
              <a:solidFill>
                <a:srgbClr val="0000FF"/>
              </a:solidFill>
            </a:endParaRPr>
          </a:p>
          <a:p>
            <a:pPr lvl="0"/>
            <a:endParaRPr lang="en-US" altLang="zh-TW" dirty="0">
              <a:solidFill>
                <a:srgbClr val="0000FF"/>
              </a:solidFill>
            </a:endParaRPr>
          </a:p>
          <a:p>
            <a:pPr lvl="0"/>
            <a:r>
              <a:rPr lang="en-US" altLang="zh-TW" sz="800" dirty="0">
                <a:solidFill>
                  <a:srgbClr val="0000FF"/>
                </a:solidFill>
              </a:rPr>
              <a:t> </a:t>
            </a:r>
          </a:p>
          <a:p>
            <a:pPr lvl="0"/>
            <a:r>
              <a:rPr lang="en-US" altLang="zh-TW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Incl. CPV diff.:</a:t>
            </a:r>
            <a:r>
              <a:rPr lang="en-US" altLang="zh-TW" dirty="0">
                <a:solidFill>
                  <a:srgbClr val="0000FF"/>
                </a:solidFill>
              </a:rPr>
              <a:t>   </a:t>
            </a:r>
            <a:r>
              <a:rPr lang="en-US" altLang="zh-TW" sz="1200" dirty="0">
                <a:solidFill>
                  <a:srgbClr val="0000FF"/>
                </a:solidFill>
              </a:rPr>
              <a:t>      </a:t>
            </a:r>
            <a:r>
              <a:rPr lang="en-US" altLang="zh-TW" dirty="0">
                <a:solidFill>
                  <a:srgbClr val="0000FF"/>
                </a:solidFill>
              </a:rPr>
              <a:t>                                                     </a:t>
            </a:r>
            <a:r>
              <a:rPr lang="en-US" altLang="zh-TW" sz="1400" dirty="0">
                <a:solidFill>
                  <a:srgbClr val="0000FF"/>
                </a:solidFill>
              </a:rPr>
              <a:t> </a:t>
            </a:r>
            <a:r>
              <a:rPr lang="en-US" altLang="zh-TW" sz="1400" dirty="0" err="1"/>
              <a:t>Benzke</a:t>
            </a:r>
            <a:r>
              <a:rPr lang="en-US" altLang="zh-TW" sz="1400" dirty="0"/>
              <a:t> et al. </a:t>
            </a:r>
            <a:r>
              <a:rPr lang="en-US" altLang="zh-TW" sz="1400" dirty="0">
                <a:solidFill>
                  <a:srgbClr val="000000"/>
                </a:solidFill>
              </a:rPr>
              <a:t>PRL</a:t>
            </a:r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en-US" altLang="zh-TW" sz="1400" dirty="0">
                <a:solidFill>
                  <a:srgbClr val="000000"/>
                </a:solidFill>
              </a:rPr>
              <a:t>11</a:t>
            </a:r>
            <a:endParaRPr lang="zh-TW" altLang="en-US" sz="1400" dirty="0"/>
          </a:p>
        </p:txBody>
      </p:sp>
      <p:pic>
        <p:nvPicPr>
          <p:cNvPr id="28" name="圖片 27">
            <a:extLst>
              <a:ext uri="{FF2B5EF4-FFF2-40B4-BE49-F238E27FC236}">
                <a16:creationId xmlns:a16="http://schemas.microsoft.com/office/drawing/2014/main" id="{E2A4D5BC-B928-4156-92D7-0A7622063A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747"/>
          <a:stretch/>
        </p:blipFill>
        <p:spPr>
          <a:xfrm>
            <a:off x="1630072" y="4221088"/>
            <a:ext cx="3276364" cy="461634"/>
          </a:xfrm>
          <a:prstGeom prst="rect">
            <a:avLst/>
          </a:prstGeom>
        </p:spPr>
      </p:pic>
      <p:pic>
        <p:nvPicPr>
          <p:cNvPr id="29" name="圖片 28">
            <a:extLst>
              <a:ext uri="{FF2B5EF4-FFF2-40B4-BE49-F238E27FC236}">
                <a16:creationId xmlns:a16="http://schemas.microsoft.com/office/drawing/2014/main" id="{73461162-0A14-4F20-A703-73A4845D34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4188" y="4731935"/>
            <a:ext cx="3276365" cy="857305"/>
          </a:xfrm>
          <a:prstGeom prst="rect">
            <a:avLst/>
          </a:prstGeom>
        </p:spPr>
      </p:pic>
      <p:pic>
        <p:nvPicPr>
          <p:cNvPr id="31" name="圖片 30">
            <a:extLst>
              <a:ext uri="{FF2B5EF4-FFF2-40B4-BE49-F238E27FC236}">
                <a16:creationId xmlns:a16="http://schemas.microsoft.com/office/drawing/2014/main" id="{94B2450E-E200-4343-862F-BB00C30DE4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4716"/>
          <a:stretch/>
        </p:blipFill>
        <p:spPr>
          <a:xfrm>
            <a:off x="2386156" y="5661248"/>
            <a:ext cx="3780420" cy="312501"/>
          </a:xfrm>
          <a:prstGeom prst="rect">
            <a:avLst/>
          </a:prstGeom>
        </p:spPr>
      </p:pic>
      <p:pic>
        <p:nvPicPr>
          <p:cNvPr id="32" name="圖片 31">
            <a:extLst>
              <a:ext uri="{FF2B5EF4-FFF2-40B4-BE49-F238E27FC236}">
                <a16:creationId xmlns:a16="http://schemas.microsoft.com/office/drawing/2014/main" id="{F57B7F82-CF91-4A9C-A0F2-C0676C9322A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3896"/>
          <a:stretch/>
        </p:blipFill>
        <p:spPr>
          <a:xfrm>
            <a:off x="4039859" y="6011418"/>
            <a:ext cx="2090713" cy="312501"/>
          </a:xfrm>
          <a:prstGeom prst="rect">
            <a:avLst/>
          </a:prstGeom>
        </p:spPr>
      </p:pic>
      <p:sp>
        <p:nvSpPr>
          <p:cNvPr id="33" name="矩形: 圓角 32">
            <a:extLst>
              <a:ext uri="{FF2B5EF4-FFF2-40B4-BE49-F238E27FC236}">
                <a16:creationId xmlns:a16="http://schemas.microsoft.com/office/drawing/2014/main" id="{EC819996-9A2B-4FC2-978A-4C4005B1FBE0}"/>
              </a:ext>
            </a:extLst>
          </p:cNvPr>
          <p:cNvSpPr/>
          <p:nvPr/>
        </p:nvSpPr>
        <p:spPr bwMode="auto">
          <a:xfrm>
            <a:off x="2350152" y="5589240"/>
            <a:ext cx="3816000" cy="756084"/>
          </a:xfrm>
          <a:prstGeom prst="round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34" name="圖片 33">
            <a:extLst>
              <a:ext uri="{FF2B5EF4-FFF2-40B4-BE49-F238E27FC236}">
                <a16:creationId xmlns:a16="http://schemas.microsoft.com/office/drawing/2014/main" id="{F6FE7886-8893-4CDF-B4AC-1CFDE7232B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0388" y="1302996"/>
            <a:ext cx="3032567" cy="327804"/>
          </a:xfrm>
          <a:prstGeom prst="rect">
            <a:avLst/>
          </a:prstGeom>
          <a:ln w="19050">
            <a:solidFill>
              <a:srgbClr val="0000FF"/>
            </a:solidFill>
          </a:ln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id="{72199965-DF8B-4F28-9FCD-F62B0F6ADE6C}"/>
              </a:ext>
            </a:extLst>
          </p:cNvPr>
          <p:cNvSpPr/>
          <p:nvPr/>
        </p:nvSpPr>
        <p:spPr bwMode="auto">
          <a:xfrm>
            <a:off x="3862292" y="1933200"/>
            <a:ext cx="1620000" cy="319744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170B9D9A-DBBF-4C6F-AF0F-CB79417A8FBF}"/>
              </a:ext>
            </a:extLst>
          </p:cNvPr>
          <p:cNvSpPr/>
          <p:nvPr/>
        </p:nvSpPr>
        <p:spPr bwMode="auto">
          <a:xfrm>
            <a:off x="539552" y="2610487"/>
            <a:ext cx="7946915" cy="3842849"/>
          </a:xfrm>
          <a:prstGeom prst="rect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519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>
            <a:extLst>
              <a:ext uri="{FF2B5EF4-FFF2-40B4-BE49-F238E27FC236}">
                <a16:creationId xmlns:a16="http://schemas.microsoft.com/office/drawing/2014/main" id="{E407FB33-0ED4-4A7A-ABF7-A2849ED24BA1}"/>
              </a:ext>
            </a:extLst>
          </p:cNvPr>
          <p:cNvSpPr txBox="1"/>
          <p:nvPr/>
        </p:nvSpPr>
        <p:spPr>
          <a:xfrm>
            <a:off x="3032155" y="1772816"/>
            <a:ext cx="30796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200" u="sng" dirty="0">
                <a:solidFill>
                  <a:srgbClr val="0000FF"/>
                </a:solidFill>
              </a:rPr>
              <a:t>Dominant Benchmarks</a:t>
            </a:r>
            <a:endParaRPr lang="zh-TW" altLang="en-US" sz="2200" u="sng" dirty="0">
              <a:solidFill>
                <a:srgbClr val="0000FF"/>
              </a:solidFill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F715B361-6516-436A-BAB3-D03211940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10477"/>
            <a:ext cx="9144000" cy="1037045"/>
          </a:xfrm>
          <a:prstGeom prst="rect">
            <a:avLst/>
          </a:prstGeom>
        </p:spPr>
      </p:pic>
      <p:sp>
        <p:nvSpPr>
          <p:cNvPr id="5" name="左大括弧 4">
            <a:extLst>
              <a:ext uri="{FF2B5EF4-FFF2-40B4-BE49-F238E27FC236}">
                <a16:creationId xmlns:a16="http://schemas.microsoft.com/office/drawing/2014/main" id="{7EA9B6D5-F303-4192-9CC5-A8A334A63F50}"/>
              </a:ext>
            </a:extLst>
          </p:cNvPr>
          <p:cNvSpPr/>
          <p:nvPr/>
        </p:nvSpPr>
        <p:spPr>
          <a:xfrm rot="5400000" flipH="1">
            <a:off x="2075092" y="3657649"/>
            <a:ext cx="133200" cy="540000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A6C2DBD6-DD70-492A-B39E-C63A87750DDE}"/>
              </a:ext>
            </a:extLst>
          </p:cNvPr>
          <p:cNvSpPr txBox="1"/>
          <p:nvPr/>
        </p:nvSpPr>
        <p:spPr>
          <a:xfrm>
            <a:off x="1621277" y="4005064"/>
            <a:ext cx="18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600" dirty="0">
                <a:solidFill>
                  <a:srgbClr val="0000FF"/>
                </a:solidFill>
              </a:rPr>
              <a:t>currently </a:t>
            </a:r>
            <a:r>
              <a:rPr lang="en-US" altLang="zh-TW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TW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en-US" altLang="zh-TW" sz="1600" dirty="0">
                <a:solidFill>
                  <a:srgbClr val="0000FF"/>
                </a:solidFill>
              </a:rPr>
              <a:t>picks </a:t>
            </a:r>
            <a:r>
              <a:rPr lang="en-US" altLang="zh-TW" sz="1600" u="sng" dirty="0">
                <a:solidFill>
                  <a:srgbClr val="0000FF"/>
                </a:solidFill>
              </a:rPr>
              <a:t>sign</a:t>
            </a:r>
            <a:r>
              <a:rPr lang="en-US" altLang="zh-TW" sz="1600" dirty="0">
                <a:solidFill>
                  <a:srgbClr val="0000FF"/>
                </a:solidFill>
              </a:rPr>
              <a:t> of </a:t>
            </a:r>
            <a:r>
              <a:rPr lang="en-US" altLang="zh-TW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arg</a:t>
            </a:r>
            <a:r>
              <a:rPr lang="en-US" altLang="zh-TW" sz="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ϕ</a:t>
            </a:r>
            <a:r>
              <a:rPr lang="en-US" altLang="zh-TW" dirty="0">
                <a:solidFill>
                  <a:srgbClr val="0000FF"/>
                </a:solidFill>
              </a:rPr>
              <a:t>.</a:t>
            </a:r>
            <a:endParaRPr lang="zh-TW" altLang="en-US" i="1" dirty="0"/>
          </a:p>
        </p:txBody>
      </p:sp>
      <p:sp>
        <p:nvSpPr>
          <p:cNvPr id="7" name="左大括弧 6">
            <a:extLst>
              <a:ext uri="{FF2B5EF4-FFF2-40B4-BE49-F238E27FC236}">
                <a16:creationId xmlns:a16="http://schemas.microsoft.com/office/drawing/2014/main" id="{A761C013-0539-4FA9-BC17-0AD2AB170E52}"/>
              </a:ext>
            </a:extLst>
          </p:cNvPr>
          <p:cNvSpPr/>
          <p:nvPr/>
        </p:nvSpPr>
        <p:spPr>
          <a:xfrm rot="5400000" flipH="1">
            <a:off x="7763724" y="3657648"/>
            <a:ext cx="133200" cy="540000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CF7919B9-E714-47E3-9E54-4B3B3BF8E7B5}"/>
              </a:ext>
            </a:extLst>
          </p:cNvPr>
          <p:cNvSpPr txBox="1"/>
          <p:nvPr/>
        </p:nvSpPr>
        <p:spPr>
          <a:xfrm>
            <a:off x="7489189" y="4005063"/>
            <a:ext cx="1539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600" dirty="0">
                <a:solidFill>
                  <a:srgbClr val="0000FF"/>
                </a:solidFill>
              </a:rPr>
              <a:t>order of mag.</a:t>
            </a:r>
            <a:r>
              <a:rPr lang="en-US" altLang="zh-TW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en-US" altLang="zh-TW" sz="1600" dirty="0">
                <a:solidFill>
                  <a:srgbClr val="0000FF"/>
                </a:solidFill>
              </a:rPr>
              <a:t>improvement</a:t>
            </a:r>
            <a:r>
              <a:rPr lang="en-US" altLang="zh-TW" sz="300" dirty="0">
                <a:solidFill>
                  <a:srgbClr val="0000FF"/>
                </a:solidFill>
              </a:rPr>
              <a:t> </a:t>
            </a:r>
            <a:r>
              <a:rPr lang="en-US" altLang="zh-TW" b="1" i="1" dirty="0">
                <a:solidFill>
                  <a:srgbClr val="FF0000"/>
                </a:solidFill>
              </a:rPr>
              <a:t>!</a:t>
            </a:r>
            <a:endParaRPr lang="zh-TW" altLang="en-US" b="1" i="1" dirty="0">
              <a:solidFill>
                <a:srgbClr val="FF0000"/>
              </a:solidFill>
            </a:endParaRPr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A4DB3BE8-F863-4CF6-897C-209A598581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0300" y="6273316"/>
            <a:ext cx="2514208" cy="271772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354448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2190567E-1899-4BB8-95FA-73418D9CB549}"/>
              </a:ext>
            </a:extLst>
          </p:cNvPr>
          <p:cNvSpPr/>
          <p:nvPr/>
        </p:nvSpPr>
        <p:spPr>
          <a:xfrm>
            <a:off x="2226540" y="165600"/>
            <a:ext cx="4690920" cy="600164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pPr lvl="0"/>
            <a:r>
              <a:rPr lang="en-US" altLang="zh-TW" sz="2400" dirty="0">
                <a:solidFill>
                  <a:srgbClr val="0000FF"/>
                </a:solidFill>
              </a:rPr>
              <a:t>  Combined </a:t>
            </a:r>
            <a:r>
              <a:rPr lang="en-US" altLang="zh-TW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altLang="zh-TW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s</a:t>
            </a:r>
            <a:r>
              <a:rPr lang="el-GR" altLang="zh-TW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γ</a:t>
            </a:r>
            <a:r>
              <a:rPr lang="en-US" altLang="zh-TW" sz="2400" dirty="0">
                <a:solidFill>
                  <a:srgbClr val="FF0000"/>
                </a:solidFill>
              </a:rPr>
              <a:t> </a:t>
            </a:r>
            <a:r>
              <a:rPr lang="en-US" altLang="zh-TW" sz="2400" dirty="0">
                <a:solidFill>
                  <a:srgbClr val="0000FF"/>
                </a:solidFill>
              </a:rPr>
              <a:t>Observables</a:t>
            </a:r>
            <a:endParaRPr lang="en-US" altLang="zh-TW" sz="2600" dirty="0">
              <a:solidFill>
                <a:srgbClr val="0000FF"/>
              </a:solidFill>
            </a:endParaRPr>
          </a:p>
          <a:p>
            <a:pPr lvl="0"/>
            <a:r>
              <a:rPr lang="en-US" altLang="zh-TW" sz="300" dirty="0">
                <a:solidFill>
                  <a:srgbClr val="0000FF"/>
                </a:solidFill>
              </a:rPr>
              <a:t> </a:t>
            </a:r>
          </a:p>
          <a:p>
            <a:pPr lvl="0" algn="ctr"/>
            <a:r>
              <a:rPr lang="en-US" altLang="zh-TW" sz="3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3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D0948F43-4537-4F76-BA2D-B7DD618C4A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4660743"/>
              </p:ext>
            </p:extLst>
          </p:nvPr>
        </p:nvGraphicFramePr>
        <p:xfrm>
          <a:off x="539552" y="931578"/>
          <a:ext cx="3787581" cy="2844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6" name="Acrobat Document" r:id="rId3" imgW="3060626" imgH="2298421" progId="AcroExch.Document.DC">
                  <p:embed/>
                </p:oleObj>
              </mc:Choice>
              <mc:Fallback>
                <p:oleObj name="Acrobat Document" r:id="rId3" imgW="3060626" imgH="2298421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9552" y="931578"/>
                        <a:ext cx="3787581" cy="2844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C4D0A1C2-93CD-4015-A75D-B52FEC22C7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1102168"/>
              </p:ext>
            </p:extLst>
          </p:nvPr>
        </p:nvGraphicFramePr>
        <p:xfrm>
          <a:off x="4608004" y="967830"/>
          <a:ext cx="3739313" cy="2808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7" name="Acrobat Document" r:id="rId5" imgW="3060626" imgH="2298421" progId="AcroExch.Document.DC">
                  <p:embed/>
                </p:oleObj>
              </mc:Choice>
              <mc:Fallback>
                <p:oleObj name="Acrobat Document" r:id="rId5" imgW="3060626" imgH="2298421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08004" y="967830"/>
                        <a:ext cx="3739313" cy="28083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文字方塊 6">
            <a:extLst>
              <a:ext uri="{FF2B5EF4-FFF2-40B4-BE49-F238E27FC236}">
                <a16:creationId xmlns:a16="http://schemas.microsoft.com/office/drawing/2014/main" id="{ED26B2AB-7642-43B3-870B-E3FC63DB96D6}"/>
              </a:ext>
            </a:extLst>
          </p:cNvPr>
          <p:cNvSpPr txBox="1"/>
          <p:nvPr/>
        </p:nvSpPr>
        <p:spPr>
          <a:xfrm rot="16200000">
            <a:off x="2119139" y="1288667"/>
            <a:ext cx="55335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zh-TW" sz="15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zh-TW" sz="15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TW" sz="2100" b="1" baseline="-16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zh-TW" altLang="en-US" sz="2100" b="1" baseline="-16000" dirty="0">
              <a:solidFill>
                <a:srgbClr val="0000FF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ECE04B44-EBEA-47E4-BF33-5B31FCE40DFD}"/>
              </a:ext>
            </a:extLst>
          </p:cNvPr>
          <p:cNvSpPr txBox="1"/>
          <p:nvPr/>
        </p:nvSpPr>
        <p:spPr>
          <a:xfrm rot="16200000">
            <a:off x="3127644" y="1344965"/>
            <a:ext cx="90762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5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1600" b="1" baseline="-1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altLang="zh-TW" sz="15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→ </a:t>
            </a:r>
            <a:r>
              <a:rPr lang="el-GR" altLang="zh-TW" sz="15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μμ</a:t>
            </a:r>
            <a:r>
              <a:rPr lang="en-US" altLang="zh-TW" sz="15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endParaRPr lang="zh-TW" altLang="en-US" sz="15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06AB6626-A8F4-41B9-B663-173402D0BAF4}"/>
              </a:ext>
            </a:extLst>
          </p:cNvPr>
          <p:cNvSpPr txBox="1"/>
          <p:nvPr/>
        </p:nvSpPr>
        <p:spPr>
          <a:xfrm rot="16200000">
            <a:off x="3633692" y="1320795"/>
            <a:ext cx="3706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zh-TW" sz="15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US" altLang="zh-TW" sz="1600" b="1" baseline="-16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zh-TW" altLang="en-US" sz="15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CF96754E-2941-40C8-98DB-4C4DF46B8A32}"/>
              </a:ext>
            </a:extLst>
          </p:cNvPr>
          <p:cNvSpPr txBox="1"/>
          <p:nvPr/>
        </p:nvSpPr>
        <p:spPr>
          <a:xfrm>
            <a:off x="1140664" y="2853807"/>
            <a:ext cx="5870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zh-TW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ϕ</a:t>
            </a:r>
            <a:r>
              <a:rPr lang="en-US" altLang="zh-TW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</a:t>
            </a:r>
            <a:endParaRPr lang="zh-TW" altLang="en-US" sz="1500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D857C37F-C1FC-44ED-9BAB-1357D943CD2E}"/>
              </a:ext>
            </a:extLst>
          </p:cNvPr>
          <p:cNvSpPr/>
          <p:nvPr/>
        </p:nvSpPr>
        <p:spPr>
          <a:xfrm>
            <a:off x="1835696" y="2637783"/>
            <a:ext cx="28245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zh-TW" altLang="en-US" sz="1500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7194D349-69AA-4CFE-840A-5B941AE15767}"/>
              </a:ext>
            </a:extLst>
          </p:cNvPr>
          <p:cNvSpPr/>
          <p:nvPr/>
        </p:nvSpPr>
        <p:spPr>
          <a:xfrm>
            <a:off x="2557400" y="2205735"/>
            <a:ext cx="52931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±π</a:t>
            </a:r>
            <a:r>
              <a:rPr lang="en-US" altLang="zh-TW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endParaRPr lang="zh-TW" altLang="en-US" sz="1500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D47A2C10-3FDE-4ED2-A953-EAD1C364A730}"/>
              </a:ext>
            </a:extLst>
          </p:cNvPr>
          <p:cNvSpPr/>
          <p:nvPr/>
        </p:nvSpPr>
        <p:spPr>
          <a:xfrm>
            <a:off x="6911787" y="2240868"/>
            <a:ext cx="54053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l-GR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endParaRPr lang="zh-TW" altLang="en-US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229278B4-6005-4088-9D1D-13754F4DC666}"/>
              </a:ext>
            </a:extLst>
          </p:cNvPr>
          <p:cNvSpPr/>
          <p:nvPr/>
        </p:nvSpPr>
        <p:spPr>
          <a:xfrm>
            <a:off x="7524328" y="2060848"/>
            <a:ext cx="54053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l-GR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endParaRPr lang="zh-TW" altLang="en-US" dirty="0"/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BA41452F-4E02-4CD6-B918-1FD75CCF884A}"/>
              </a:ext>
            </a:extLst>
          </p:cNvPr>
          <p:cNvSpPr/>
          <p:nvPr/>
        </p:nvSpPr>
        <p:spPr>
          <a:xfrm>
            <a:off x="5687593" y="2745795"/>
            <a:ext cx="28084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TW" altLang="en-US" dirty="0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3BFB16B5-A397-4D96-A411-18B0879686FB}"/>
              </a:ext>
            </a:extLst>
          </p:cNvPr>
          <p:cNvSpPr/>
          <p:nvPr/>
        </p:nvSpPr>
        <p:spPr>
          <a:xfrm>
            <a:off x="6192180" y="2492896"/>
            <a:ext cx="28245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endParaRPr lang="zh-TW" altLang="en-US" sz="1500" dirty="0"/>
          </a:p>
        </p:txBody>
      </p:sp>
      <p:sp>
        <p:nvSpPr>
          <p:cNvPr id="28" name="文字方塊 27">
            <a:extLst>
              <a:ext uri="{FF2B5EF4-FFF2-40B4-BE49-F238E27FC236}">
                <a16:creationId xmlns:a16="http://schemas.microsoft.com/office/drawing/2014/main" id="{01A157C5-477C-405B-9E95-7B9550FF281F}"/>
              </a:ext>
            </a:extLst>
          </p:cNvPr>
          <p:cNvSpPr txBox="1"/>
          <p:nvPr/>
        </p:nvSpPr>
        <p:spPr>
          <a:xfrm>
            <a:off x="1331640" y="2672916"/>
            <a:ext cx="311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  <a:latin typeface="Cambria Math" panose="02040503050406030204" pitchFamily="18" charset="0"/>
              </a:rPr>
              <a:t>⋆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29" name="文字方塊 28">
            <a:extLst>
              <a:ext uri="{FF2B5EF4-FFF2-40B4-BE49-F238E27FC236}">
                <a16:creationId xmlns:a16="http://schemas.microsoft.com/office/drawing/2014/main" id="{B6A92070-EA62-4840-8A56-FB7A55D10416}"/>
              </a:ext>
            </a:extLst>
          </p:cNvPr>
          <p:cNvSpPr txBox="1"/>
          <p:nvPr/>
        </p:nvSpPr>
        <p:spPr>
          <a:xfrm>
            <a:off x="1060353" y="935432"/>
            <a:ext cx="292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  <a:latin typeface="Cambria Math" panose="02040503050406030204" pitchFamily="18" charset="0"/>
              </a:rPr>
              <a:t>⋆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DA2AAB24-D068-4525-A911-58BCAEAB24D5}"/>
              </a:ext>
            </a:extLst>
          </p:cNvPr>
          <p:cNvSpPr/>
          <p:nvPr/>
        </p:nvSpPr>
        <p:spPr>
          <a:xfrm>
            <a:off x="-36883" y="2709791"/>
            <a:ext cx="93647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15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1700" b="1" i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1400" dirty="0">
                <a:solidFill>
                  <a:srgbClr val="0000FF"/>
                </a:solidFill>
              </a:rPr>
              <a:t>-</a:t>
            </a:r>
            <a:r>
              <a:rPr lang="en-US" altLang="zh-TW" sz="13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EWBG</a:t>
            </a:r>
            <a:endParaRPr lang="zh-TW" altLang="en-US" sz="13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58F2D9AD-007D-44BD-82B8-A0307960D48B}"/>
              </a:ext>
            </a:extLst>
          </p:cNvPr>
          <p:cNvSpPr/>
          <p:nvPr/>
        </p:nvSpPr>
        <p:spPr>
          <a:xfrm>
            <a:off x="683700" y="800708"/>
            <a:ext cx="100059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15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1700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r>
              <a:rPr lang="en-US" altLang="zh-TW" sz="1400" dirty="0">
                <a:solidFill>
                  <a:srgbClr val="0000FF"/>
                </a:solidFill>
              </a:rPr>
              <a:t>-</a:t>
            </a:r>
            <a:r>
              <a:rPr lang="en-US" altLang="zh-TW" sz="13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EWBG</a:t>
            </a:r>
            <a:endParaRPr lang="zh-TW" altLang="en-US" sz="13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4F0DA070-42FF-4B57-8C64-A859A7CFCC5A}"/>
              </a:ext>
            </a:extLst>
          </p:cNvPr>
          <p:cNvSpPr txBox="1"/>
          <p:nvPr/>
        </p:nvSpPr>
        <p:spPr>
          <a:xfrm rot="16200000">
            <a:off x="6587907" y="1288667"/>
            <a:ext cx="55335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zh-TW" sz="15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zh-TW" sz="15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TW" sz="2100" b="1" baseline="-16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zh-TW" altLang="en-US" sz="2100" b="1" baseline="-16000" dirty="0">
              <a:solidFill>
                <a:srgbClr val="0000FF"/>
              </a:solidFill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88D91B02-ECFE-40E7-A863-47765D4F494D}"/>
              </a:ext>
            </a:extLst>
          </p:cNvPr>
          <p:cNvSpPr txBox="1"/>
          <p:nvPr/>
        </p:nvSpPr>
        <p:spPr>
          <a:xfrm rot="17539833">
            <a:off x="-298040" y="1656927"/>
            <a:ext cx="141096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300" dirty="0">
                <a:solidFill>
                  <a:srgbClr val="FF0000"/>
                </a:solidFill>
              </a:rPr>
              <a:t>chiral</a:t>
            </a:r>
            <a:r>
              <a:rPr lang="en-US" altLang="zh-TW" sz="1300" dirty="0">
                <a:solidFill>
                  <a:srgbClr val="0000FF"/>
                </a:solidFill>
              </a:rPr>
              <a:t>-enhanced</a:t>
            </a:r>
          </a:p>
          <a:p>
            <a:pPr algn="ctr"/>
            <a:r>
              <a:rPr lang="en-US" altLang="zh-TW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300" dirty="0">
                <a:solidFill>
                  <a:srgbClr val="0000FF"/>
                </a:solidFill>
              </a:rPr>
              <a:t>microscope</a:t>
            </a:r>
            <a:r>
              <a:rPr lang="en-US" altLang="zh-TW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TW" altLang="en-US" sz="1300" dirty="0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984D6EB4-C409-45F3-AA43-1927889CECA8}"/>
              </a:ext>
            </a:extLst>
          </p:cNvPr>
          <p:cNvSpPr/>
          <p:nvPr/>
        </p:nvSpPr>
        <p:spPr>
          <a:xfrm>
            <a:off x="683700" y="669902"/>
            <a:ext cx="12346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dirty="0" err="1"/>
              <a:t>Modak-Senaha</a:t>
            </a:r>
            <a:endParaRPr lang="zh-TW" altLang="en-US" sz="1200" dirty="0"/>
          </a:p>
        </p:txBody>
      </p:sp>
      <p:grpSp>
        <p:nvGrpSpPr>
          <p:cNvPr id="13" name="群組 12">
            <a:extLst>
              <a:ext uri="{FF2B5EF4-FFF2-40B4-BE49-F238E27FC236}">
                <a16:creationId xmlns:a16="http://schemas.microsoft.com/office/drawing/2014/main" id="{32132012-1A49-442B-B3B4-75E9DAF56F06}"/>
              </a:ext>
            </a:extLst>
          </p:cNvPr>
          <p:cNvGrpSpPr/>
          <p:nvPr/>
        </p:nvGrpSpPr>
        <p:grpSpPr>
          <a:xfrm>
            <a:off x="539552" y="3716735"/>
            <a:ext cx="7815468" cy="2844614"/>
            <a:chOff x="539552" y="3716735"/>
            <a:chExt cx="7815468" cy="2844614"/>
          </a:xfrm>
        </p:grpSpPr>
        <p:graphicFrame>
          <p:nvGraphicFramePr>
            <p:cNvPr id="5" name="物件 4">
              <a:extLst>
                <a:ext uri="{FF2B5EF4-FFF2-40B4-BE49-F238E27FC236}">
                  <a16:creationId xmlns:a16="http://schemas.microsoft.com/office/drawing/2014/main" id="{5A175B6C-6007-426F-86CF-BE956C54D94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55224219"/>
                </p:ext>
              </p:extLst>
            </p:nvPr>
          </p:nvGraphicFramePr>
          <p:xfrm>
            <a:off x="539552" y="3716735"/>
            <a:ext cx="3787580" cy="28446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8" name="Acrobat Document" r:id="rId7" imgW="3060626" imgH="2298421" progId="AcroExch.Document.DC">
                    <p:embed/>
                  </p:oleObj>
                </mc:Choice>
                <mc:Fallback>
                  <p:oleObj name="Acrobat Document" r:id="rId7" imgW="3060626" imgH="2298421" progId="AcroExch.Document.DC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39552" y="3716735"/>
                          <a:ext cx="3787580" cy="284461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物件 5">
              <a:extLst>
                <a:ext uri="{FF2B5EF4-FFF2-40B4-BE49-F238E27FC236}">
                  <a16:creationId xmlns:a16="http://schemas.microsoft.com/office/drawing/2014/main" id="{07A7510A-2B5D-44D8-BF8A-319C4D1737B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22842958"/>
                </p:ext>
              </p:extLst>
            </p:nvPr>
          </p:nvGraphicFramePr>
          <p:xfrm>
            <a:off x="4615707" y="3739830"/>
            <a:ext cx="3739313" cy="280836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9" name="Acrobat Document" r:id="rId9" imgW="3060626" imgH="2298421" progId="AcroExch.Document.DC">
                    <p:embed/>
                  </p:oleObj>
                </mc:Choice>
                <mc:Fallback>
                  <p:oleObj name="Acrobat Document" r:id="rId9" imgW="3060626" imgH="2298421" progId="AcroExch.Document.DC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615707" y="3739830"/>
                          <a:ext cx="3739313" cy="280836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文字方塊 15">
              <a:extLst>
                <a:ext uri="{FF2B5EF4-FFF2-40B4-BE49-F238E27FC236}">
                  <a16:creationId xmlns:a16="http://schemas.microsoft.com/office/drawing/2014/main" id="{A51808B3-A72F-4F15-98A9-8E14B9E9B841}"/>
                </a:ext>
              </a:extLst>
            </p:cNvPr>
            <p:cNvSpPr txBox="1"/>
            <p:nvPr/>
          </p:nvSpPr>
          <p:spPr>
            <a:xfrm>
              <a:off x="6696236" y="3969060"/>
              <a:ext cx="15808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u="sng" dirty="0">
                  <a:solidFill>
                    <a:srgbClr val="FF0000"/>
                  </a:solidFill>
                </a:rPr>
                <a:t>NLO</a:t>
              </a:r>
              <a:r>
                <a:rPr lang="en-US" altLang="zh-TW" sz="1400" u="sng" dirty="0">
                  <a:solidFill>
                    <a:srgbClr val="0000FF"/>
                  </a:solidFill>
                </a:rPr>
                <a:t> visibly diff.</a:t>
              </a:r>
              <a:endParaRPr lang="zh-TW" altLang="en-US" sz="1400" u="sng" dirty="0">
                <a:solidFill>
                  <a:srgbClr val="0000FF"/>
                </a:solidFill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8E9894E4-779E-4410-8C44-F1973C3126D8}"/>
                </a:ext>
              </a:extLst>
            </p:cNvPr>
            <p:cNvSpPr/>
            <p:nvPr/>
          </p:nvSpPr>
          <p:spPr>
            <a:xfrm>
              <a:off x="1416714" y="5481228"/>
              <a:ext cx="280846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5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TW" altLang="en-US" dirty="0"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2EBDED70-4002-4779-B569-2B8AC08886D0}"/>
                </a:ext>
              </a:extLst>
            </p:cNvPr>
            <p:cNvSpPr/>
            <p:nvPr/>
          </p:nvSpPr>
          <p:spPr>
            <a:xfrm>
              <a:off x="1763688" y="5337212"/>
              <a:ext cx="28245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zh-TW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π</a:t>
              </a:r>
              <a:endParaRPr lang="zh-TW" altLang="en-US" sz="1500" dirty="0"/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A6DA1202-3633-4426-82EC-6FA1A34C4DE6}"/>
                </a:ext>
              </a:extLst>
            </p:cNvPr>
            <p:cNvSpPr/>
            <p:nvPr/>
          </p:nvSpPr>
          <p:spPr>
            <a:xfrm>
              <a:off x="2247417" y="5045910"/>
              <a:ext cx="540533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5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l-GR" altLang="zh-TW" sz="15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π</a:t>
              </a:r>
              <a:r>
                <a:rPr lang="en-US" altLang="zh-TW" sz="15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/2</a:t>
              </a:r>
              <a:endParaRPr lang="zh-TW" altLang="en-US" dirty="0"/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634F15F9-7B82-4AB5-B1EC-2C49AE669115}"/>
                </a:ext>
              </a:extLst>
            </p:cNvPr>
            <p:cNvSpPr/>
            <p:nvPr/>
          </p:nvSpPr>
          <p:spPr>
            <a:xfrm>
              <a:off x="2807331" y="4797152"/>
              <a:ext cx="540533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5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–</a:t>
              </a:r>
              <a:r>
                <a:rPr lang="el-GR" altLang="zh-TW" sz="15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π</a:t>
              </a:r>
              <a:r>
                <a:rPr lang="en-US" altLang="zh-TW" sz="15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/2</a:t>
              </a:r>
              <a:endParaRPr lang="zh-TW" altLang="en-US" dirty="0"/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1A2F0E0D-36F1-40F0-8BCD-6CF47D0A9843}"/>
                </a:ext>
              </a:extLst>
            </p:cNvPr>
            <p:cNvSpPr/>
            <p:nvPr/>
          </p:nvSpPr>
          <p:spPr>
            <a:xfrm>
              <a:off x="5687593" y="5540110"/>
              <a:ext cx="280846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5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zh-TW" altLang="en-US" dirty="0"/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6687A192-4923-4D93-88C8-7185602BC3A8}"/>
                </a:ext>
              </a:extLst>
            </p:cNvPr>
            <p:cNvSpPr/>
            <p:nvPr/>
          </p:nvSpPr>
          <p:spPr>
            <a:xfrm>
              <a:off x="6120172" y="5337212"/>
              <a:ext cx="28245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zh-TW" sz="1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π</a:t>
              </a:r>
              <a:endParaRPr lang="zh-TW" altLang="en-US" sz="1500" dirty="0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F2079B25-165D-49CE-B5AA-AFDDD54D922C}"/>
                </a:ext>
              </a:extLst>
            </p:cNvPr>
            <p:cNvSpPr/>
            <p:nvPr/>
          </p:nvSpPr>
          <p:spPr>
            <a:xfrm>
              <a:off x="6695763" y="5122059"/>
              <a:ext cx="540533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5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l-GR" altLang="zh-TW" sz="15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π</a:t>
              </a:r>
              <a:r>
                <a:rPr lang="en-US" altLang="zh-TW" sz="15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/2</a:t>
              </a:r>
              <a:endParaRPr lang="zh-TW" altLang="en-US" dirty="0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AB0C69FE-0C0A-4AEC-9B1D-A2CEF07FCAC6}"/>
                </a:ext>
              </a:extLst>
            </p:cNvPr>
            <p:cNvSpPr/>
            <p:nvPr/>
          </p:nvSpPr>
          <p:spPr>
            <a:xfrm>
              <a:off x="7523855" y="4834027"/>
              <a:ext cx="540533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5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–</a:t>
              </a:r>
              <a:r>
                <a:rPr lang="el-GR" altLang="zh-TW" sz="15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π</a:t>
              </a:r>
              <a:r>
                <a:rPr lang="en-US" altLang="zh-TW" sz="15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/2</a:t>
              </a:r>
              <a:endParaRPr lang="zh-TW" altLang="en-US" dirty="0"/>
            </a:p>
          </p:txBody>
        </p:sp>
        <p:sp>
          <p:nvSpPr>
            <p:cNvPr id="33" name="文字方塊 32">
              <a:extLst>
                <a:ext uri="{FF2B5EF4-FFF2-40B4-BE49-F238E27FC236}">
                  <a16:creationId xmlns:a16="http://schemas.microsoft.com/office/drawing/2014/main" id="{B6891C2E-DB08-4EE3-B4AF-9A2AAAF9723E}"/>
                </a:ext>
              </a:extLst>
            </p:cNvPr>
            <p:cNvSpPr txBox="1"/>
            <p:nvPr/>
          </p:nvSpPr>
          <p:spPr>
            <a:xfrm>
              <a:off x="1331640" y="5517242"/>
              <a:ext cx="3114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dirty="0">
                  <a:solidFill>
                    <a:srgbClr val="FF0000"/>
                  </a:solidFill>
                  <a:latin typeface="Cambria Math" panose="02040503050406030204" pitchFamily="18" charset="0"/>
                </a:rPr>
                <a:t>⋆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35" name="文字方塊 34">
              <a:extLst>
                <a:ext uri="{FF2B5EF4-FFF2-40B4-BE49-F238E27FC236}">
                  <a16:creationId xmlns:a16="http://schemas.microsoft.com/office/drawing/2014/main" id="{9988A37A-E433-4980-8E1F-A4FFCC383512}"/>
                </a:ext>
              </a:extLst>
            </p:cNvPr>
            <p:cNvSpPr txBox="1"/>
            <p:nvPr/>
          </p:nvSpPr>
          <p:spPr>
            <a:xfrm>
              <a:off x="1059189" y="3739672"/>
              <a:ext cx="2933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dirty="0">
                  <a:solidFill>
                    <a:srgbClr val="FF0000"/>
                  </a:solidFill>
                  <a:latin typeface="Cambria Math" panose="02040503050406030204" pitchFamily="18" charset="0"/>
                </a:rPr>
                <a:t>⋆</a:t>
              </a:r>
              <a:endParaRPr lang="zh-TW" alt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879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圖片 21">
            <a:extLst>
              <a:ext uri="{FF2B5EF4-FFF2-40B4-BE49-F238E27FC236}">
                <a16:creationId xmlns:a16="http://schemas.microsoft.com/office/drawing/2014/main" id="{74BD8F8B-0FDD-4418-B57F-15A502D6C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529" y="2043021"/>
            <a:ext cx="8543947" cy="3258187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4164E4D3-7653-4079-9D5A-6A063EA2D4E1}"/>
              </a:ext>
            </a:extLst>
          </p:cNvPr>
          <p:cNvSpPr/>
          <p:nvPr/>
        </p:nvSpPr>
        <p:spPr>
          <a:xfrm>
            <a:off x="2141730" y="188640"/>
            <a:ext cx="4806534" cy="53860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/>
            <a:endParaRPr lang="en-US" altLang="zh-TW" sz="300" dirty="0">
              <a:solidFill>
                <a:srgbClr val="0000FF"/>
              </a:solidFill>
            </a:endParaRPr>
          </a:p>
          <a:p>
            <a:r>
              <a:rPr lang="en-US" altLang="zh-TW" sz="1500" dirty="0">
                <a:solidFill>
                  <a:srgbClr val="0000FF"/>
                </a:solidFill>
              </a:rPr>
              <a:t> </a:t>
            </a:r>
            <a:r>
              <a:rPr lang="en-US" altLang="zh-TW" sz="2600" dirty="0">
                <a:solidFill>
                  <a:srgbClr val="0000FF"/>
                </a:solidFill>
              </a:rPr>
              <a:t>III.2 </a:t>
            </a:r>
            <a:r>
              <a:rPr lang="el-GR" altLang="zh-TW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zh-TW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2800" b="1" baseline="-1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</a:t>
            </a:r>
            <a:r>
              <a:rPr lang="en-US" altLang="zh-TW" sz="2400" dirty="0">
                <a:solidFill>
                  <a:srgbClr val="FF0000"/>
                </a:solidFill>
              </a:rPr>
              <a:t> </a:t>
            </a:r>
            <a:r>
              <a:rPr lang="en-US" altLang="zh-TW" sz="2400" dirty="0">
                <a:solidFill>
                  <a:srgbClr val="0000FF"/>
                </a:solidFill>
              </a:rPr>
              <a:t>Present and </a:t>
            </a:r>
            <a:r>
              <a:rPr lang="en-US" altLang="zh-TW" sz="2300" u="sng" dirty="0">
                <a:solidFill>
                  <a:srgbClr val="0000FF"/>
                </a:solidFill>
              </a:rPr>
              <a:t>Future</a:t>
            </a:r>
            <a:endParaRPr lang="zh-TW" altLang="en-US" sz="300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箭號: 有線條的向右箭號 6">
            <a:extLst>
              <a:ext uri="{FF2B5EF4-FFF2-40B4-BE49-F238E27FC236}">
                <a16:creationId xmlns:a16="http://schemas.microsoft.com/office/drawing/2014/main" id="{25515D51-1807-4B4B-B662-829CFE485E88}"/>
              </a:ext>
            </a:extLst>
          </p:cNvPr>
          <p:cNvSpPr/>
          <p:nvPr/>
        </p:nvSpPr>
        <p:spPr bwMode="auto">
          <a:xfrm rot="7762997">
            <a:off x="1455616" y="4289127"/>
            <a:ext cx="468052" cy="180020"/>
          </a:xfrm>
          <a:prstGeom prst="stripedRightArrow">
            <a:avLst/>
          </a:prstGeom>
          <a:noFill/>
          <a:ln w="28575" algn="ctr">
            <a:solidFill>
              <a:srgbClr val="0000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1B3112B7-C676-42E5-8967-3E543B84017B}"/>
              </a:ext>
            </a:extLst>
          </p:cNvPr>
          <p:cNvSpPr/>
          <p:nvPr/>
        </p:nvSpPr>
        <p:spPr>
          <a:xfrm>
            <a:off x="1656679" y="3815752"/>
            <a:ext cx="6110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l-GR" altLang="zh-TW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zh-TW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EB75E1A-66A3-4A00-B072-21A86010F7EB}"/>
              </a:ext>
            </a:extLst>
          </p:cNvPr>
          <p:cNvSpPr/>
          <p:nvPr/>
        </p:nvSpPr>
        <p:spPr>
          <a:xfrm>
            <a:off x="1769500" y="4247800"/>
            <a:ext cx="606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l-GR" altLang="zh-TW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zh-TW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endParaRPr lang="zh-TW" altLang="en-US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箭號: 有線條的向右箭號 9">
            <a:extLst>
              <a:ext uri="{FF2B5EF4-FFF2-40B4-BE49-F238E27FC236}">
                <a16:creationId xmlns:a16="http://schemas.microsoft.com/office/drawing/2014/main" id="{8B771037-46BB-4DA9-A18D-B8AE62838DCC}"/>
              </a:ext>
            </a:extLst>
          </p:cNvPr>
          <p:cNvSpPr/>
          <p:nvPr/>
        </p:nvSpPr>
        <p:spPr bwMode="auto">
          <a:xfrm rot="17625892">
            <a:off x="2025354" y="3949485"/>
            <a:ext cx="468052" cy="180020"/>
          </a:xfrm>
          <a:prstGeom prst="stripedRightArrow">
            <a:avLst/>
          </a:prstGeom>
          <a:solidFill>
            <a:srgbClr val="FF9900"/>
          </a:solidFill>
          <a:ln w="28575" algn="ctr">
            <a:solidFill>
              <a:srgbClr val="FF0000"/>
            </a:solidFill>
            <a:round/>
            <a:headEnd/>
            <a:tailEnd/>
          </a:ln>
          <a:extLst/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rgbClr val="FF99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8DB07D74-283E-41B2-9CDB-C3B988B772A4}"/>
              </a:ext>
            </a:extLst>
          </p:cNvPr>
          <p:cNvSpPr txBox="1"/>
          <p:nvPr/>
        </p:nvSpPr>
        <p:spPr>
          <a:xfrm rot="1861064">
            <a:off x="2671193" y="3162664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altLang="zh-TW" b="1" dirty="0">
                <a:solidFill>
                  <a:srgbClr val="00B05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</a:t>
            </a:r>
            <a:r>
              <a:rPr lang="en-US" altLang="zh-TW" b="1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TW" sz="2400" b="1" baseline="-160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l-GR" altLang="zh-TW" sz="2400" b="1" dirty="0">
                <a:solidFill>
                  <a:srgbClr val="00B05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γ</a:t>
            </a:r>
            <a:endParaRPr lang="zh-TW" altLang="en-US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箭號: 有線條的向右箭號 11">
            <a:extLst>
              <a:ext uri="{FF2B5EF4-FFF2-40B4-BE49-F238E27FC236}">
                <a16:creationId xmlns:a16="http://schemas.microsoft.com/office/drawing/2014/main" id="{FE6816A8-675E-4C49-A187-B0D5734F2C87}"/>
              </a:ext>
            </a:extLst>
          </p:cNvPr>
          <p:cNvSpPr/>
          <p:nvPr/>
        </p:nvSpPr>
        <p:spPr bwMode="auto">
          <a:xfrm rot="7548175">
            <a:off x="2586495" y="3617453"/>
            <a:ext cx="468052" cy="180020"/>
          </a:xfrm>
          <a:prstGeom prst="stripedRightArrow">
            <a:avLst/>
          </a:prstGeom>
          <a:solidFill>
            <a:srgbClr val="00B050"/>
          </a:solidFill>
          <a:ln w="28575" algn="ctr">
            <a:solidFill>
              <a:srgbClr val="00B050"/>
            </a:solidFill>
            <a:round/>
            <a:headEnd/>
            <a:tailEnd/>
          </a:ln>
          <a:extLst/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rgbClr val="FF9900"/>
              </a:solidFill>
              <a:latin typeface="Arial" panose="020B0604020202020204" pitchFamily="34" charset="0"/>
            </a:endParaRPr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733EA0BF-4FE8-4854-A91A-54DD15489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14" y="1273408"/>
            <a:ext cx="8748972" cy="479366"/>
          </a:xfrm>
          <a:prstGeom prst="rect">
            <a:avLst/>
          </a:prstGeom>
          <a:ln w="19050">
            <a:solidFill>
              <a:srgbClr val="0000CC"/>
            </a:solidFill>
          </a:ln>
        </p:spPr>
      </p:pic>
      <p:sp>
        <p:nvSpPr>
          <p:cNvPr id="14" name="文字方塊 13">
            <a:extLst>
              <a:ext uri="{FF2B5EF4-FFF2-40B4-BE49-F238E27FC236}">
                <a16:creationId xmlns:a16="http://schemas.microsoft.com/office/drawing/2014/main" id="{396B2DFF-4075-455B-BCFF-9D76DEE3D5FA}"/>
              </a:ext>
            </a:extLst>
          </p:cNvPr>
          <p:cNvSpPr txBox="1"/>
          <p:nvPr/>
        </p:nvSpPr>
        <p:spPr>
          <a:xfrm>
            <a:off x="5613764" y="941542"/>
            <a:ext cx="3422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err="1">
                <a:solidFill>
                  <a:srgbClr val="0000FF"/>
                </a:solidFill>
              </a:rPr>
              <a:t>Benzke</a:t>
            </a:r>
            <a:r>
              <a:rPr lang="en-US" altLang="zh-TW" sz="1600" dirty="0">
                <a:solidFill>
                  <a:srgbClr val="0000FF"/>
                </a:solidFill>
              </a:rPr>
              <a:t>, Lee, Neubert, Paz, PRL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sz="1600" dirty="0">
                <a:solidFill>
                  <a:srgbClr val="0000FF"/>
                </a:solidFill>
              </a:rPr>
              <a:t>11</a:t>
            </a:r>
            <a:endParaRPr lang="zh-TW" altLang="en-US" sz="1600" dirty="0">
              <a:solidFill>
                <a:srgbClr val="0000FF"/>
              </a:solidFill>
            </a:endParaRPr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8E816C36-8DD5-4A83-AF6B-BB99160AB24A}"/>
              </a:ext>
            </a:extLst>
          </p:cNvPr>
          <p:cNvSpPr txBox="1"/>
          <p:nvPr/>
        </p:nvSpPr>
        <p:spPr>
          <a:xfrm>
            <a:off x="971600" y="5589240"/>
            <a:ext cx="7208279" cy="461665"/>
          </a:xfrm>
          <a:prstGeom prst="rect">
            <a:avLst/>
          </a:prstGeom>
          <a:solidFill>
            <a:srgbClr val="C1FFFF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altLang="zh-TW" dirty="0"/>
              <a:t>With current HFLAV</a:t>
            </a:r>
            <a:r>
              <a:rPr lang="en-US" altLang="zh-TW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dirty="0"/>
              <a:t>21 central value, </a:t>
            </a:r>
            <a:r>
              <a:rPr lang="en-US" altLang="zh-TW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l-GR" altLang="zh-TW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altLang="zh-TW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/2</a:t>
            </a:r>
            <a:r>
              <a:rPr lang="en-US" altLang="zh-TW" dirty="0"/>
              <a:t> seems a bit favored.</a:t>
            </a:r>
          </a:p>
          <a:p>
            <a:pPr lvl="0" algn="ctr"/>
            <a:endParaRPr lang="zh-TW" altLang="en-US" sz="300" dirty="0"/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FC7D03B8-77D3-40F0-BEA3-B846E0017D88}"/>
              </a:ext>
            </a:extLst>
          </p:cNvPr>
          <p:cNvSpPr txBox="1"/>
          <p:nvPr/>
        </p:nvSpPr>
        <p:spPr>
          <a:xfrm>
            <a:off x="3635896" y="6050905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But this can change.</a:t>
            </a:r>
            <a:endParaRPr lang="zh-TW" altLang="en-US" dirty="0">
              <a:solidFill>
                <a:srgbClr val="0000FF"/>
              </a:solidFill>
            </a:endParaRPr>
          </a:p>
        </p:txBody>
      </p: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18A10DB3-57AC-47D5-9A88-BFF0C6106EFE}"/>
              </a:ext>
            </a:extLst>
          </p:cNvPr>
          <p:cNvCxnSpPr>
            <a:cxnSpLocks/>
          </p:cNvCxnSpPr>
          <p:nvPr/>
        </p:nvCxnSpPr>
        <p:spPr bwMode="auto">
          <a:xfrm>
            <a:off x="2141730" y="2298933"/>
            <a:ext cx="2322258" cy="17688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468334C4-FE03-4C65-B1D8-DF0E857FE5CB}"/>
              </a:ext>
            </a:extLst>
          </p:cNvPr>
          <p:cNvCxnSpPr>
            <a:cxnSpLocks noChangeAspect="1"/>
          </p:cNvCxnSpPr>
          <p:nvPr/>
        </p:nvCxnSpPr>
        <p:spPr bwMode="auto">
          <a:xfrm flipV="1">
            <a:off x="2633273" y="2276872"/>
            <a:ext cx="1830715" cy="8344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D5182C92-19EB-4B43-A28A-2104C7FA1588}"/>
              </a:ext>
            </a:extLst>
          </p:cNvPr>
          <p:cNvSpPr txBox="1"/>
          <p:nvPr/>
        </p:nvSpPr>
        <p:spPr>
          <a:xfrm>
            <a:off x="1272258" y="4067780"/>
            <a:ext cx="311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  <a:latin typeface="Cambria Math" panose="02040503050406030204" pitchFamily="18" charset="0"/>
              </a:rPr>
              <a:t>⋆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17" name="箭號: 有線條的向右箭號 16">
            <a:extLst>
              <a:ext uri="{FF2B5EF4-FFF2-40B4-BE49-F238E27FC236}">
                <a16:creationId xmlns:a16="http://schemas.microsoft.com/office/drawing/2014/main" id="{FBC4083F-FD83-40C4-8F49-256FE0859613}"/>
              </a:ext>
            </a:extLst>
          </p:cNvPr>
          <p:cNvSpPr/>
          <p:nvPr/>
        </p:nvSpPr>
        <p:spPr bwMode="auto">
          <a:xfrm rot="7624894">
            <a:off x="6954197" y="3219923"/>
            <a:ext cx="468052" cy="180020"/>
          </a:xfrm>
          <a:prstGeom prst="stripedRightArrow">
            <a:avLst/>
          </a:prstGeom>
          <a:solidFill>
            <a:srgbClr val="00B050"/>
          </a:solidFill>
          <a:ln w="28575" algn="ctr">
            <a:solidFill>
              <a:srgbClr val="00B050"/>
            </a:solidFill>
            <a:round/>
            <a:headEnd/>
            <a:tailEnd/>
          </a:ln>
          <a:extLst/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rgbClr val="FF99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2589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4164E4D3-7653-4079-9D5A-6A063EA2D4E1}"/>
              </a:ext>
            </a:extLst>
          </p:cNvPr>
          <p:cNvSpPr/>
          <p:nvPr/>
        </p:nvSpPr>
        <p:spPr>
          <a:xfrm>
            <a:off x="1367644" y="188640"/>
            <a:ext cx="6408712" cy="58477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pPr algn="ctr"/>
            <a:r>
              <a:rPr lang="en-US" altLang="zh-TW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zh-TW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2800" b="1" baseline="-1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</a:t>
            </a:r>
            <a:r>
              <a:rPr lang="en-US" altLang="zh-TW" sz="2400" dirty="0">
                <a:solidFill>
                  <a:srgbClr val="FF0000"/>
                </a:solidFill>
              </a:rPr>
              <a:t> </a:t>
            </a:r>
            <a:r>
              <a:rPr lang="en-US" altLang="zh-TW" sz="2300" dirty="0">
                <a:solidFill>
                  <a:srgbClr val="0000FF"/>
                </a:solidFill>
                <a:highlight>
                  <a:srgbClr val="FFFF00"/>
                </a:highlight>
              </a:rPr>
              <a:t>Future</a:t>
            </a:r>
            <a:r>
              <a:rPr lang="en-US" altLang="zh-TW" sz="2300" dirty="0">
                <a:solidFill>
                  <a:srgbClr val="0000FF"/>
                </a:solidFill>
              </a:rPr>
              <a:t>:   </a:t>
            </a: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altLang="zh-TW" sz="2300" b="1" baseline="28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–1</a:t>
            </a: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TW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hint?</a:t>
            </a:r>
            <a:r>
              <a:rPr lang="en-US" altLang="zh-TW" sz="2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</a:t>
            </a:r>
            <a:r>
              <a:rPr lang="en-US" altLang="zh-TW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null</a:t>
            </a:r>
            <a:r>
              <a:rPr lang="en-US" altLang="zh-TW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TW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@</a:t>
            </a:r>
            <a:r>
              <a:rPr lang="en-US" altLang="zh-TW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TW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full Belle II?</a:t>
            </a:r>
          </a:p>
          <a:p>
            <a:pPr algn="ctr"/>
            <a:endParaRPr lang="zh-TW" altLang="en-US" sz="3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B232902D-2804-4054-A382-89997CA26A87}"/>
              </a:ext>
            </a:extLst>
          </p:cNvPr>
          <p:cNvSpPr txBox="1"/>
          <p:nvPr/>
        </p:nvSpPr>
        <p:spPr>
          <a:xfrm>
            <a:off x="7412436" y="872716"/>
            <a:ext cx="17315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solidFill>
                  <a:srgbClr val="0000FF"/>
                </a:solidFill>
              </a:rPr>
              <a:t>Just illustration</a:t>
            </a:r>
            <a:endParaRPr lang="zh-TW" altLang="en-US" sz="1600" dirty="0">
              <a:solidFill>
                <a:srgbClr val="0000FF"/>
              </a:solidFill>
            </a:endParaRPr>
          </a:p>
        </p:txBody>
      </p:sp>
      <p:graphicFrame>
        <p:nvGraphicFramePr>
          <p:cNvPr id="3" name="物件 2">
            <a:extLst>
              <a:ext uri="{FF2B5EF4-FFF2-40B4-BE49-F238E27FC236}">
                <a16:creationId xmlns:a16="http://schemas.microsoft.com/office/drawing/2014/main" id="{FC0A3486-3322-4901-8729-E6413E0BB4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1071146"/>
              </p:ext>
            </p:extLst>
          </p:nvPr>
        </p:nvGraphicFramePr>
        <p:xfrm>
          <a:off x="0" y="1664803"/>
          <a:ext cx="4572000" cy="34337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2" name="Acrobat Document" r:id="rId3" imgW="3060626" imgH="2298421" progId="AcroExch.Document.DC">
                  <p:embed/>
                </p:oleObj>
              </mc:Choice>
              <mc:Fallback>
                <p:oleObj name="Acrobat Document" r:id="rId3" imgW="3060626" imgH="2298421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664803"/>
                        <a:ext cx="4572000" cy="34337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608D37AB-4F8E-473A-B0BE-9BD25704D7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4471276"/>
              </p:ext>
            </p:extLst>
          </p:nvPr>
        </p:nvGraphicFramePr>
        <p:xfrm>
          <a:off x="4572000" y="1664804"/>
          <a:ext cx="4572508" cy="343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3" name="Acrobat Document" r:id="rId5" imgW="3060626" imgH="2298421" progId="AcroExch.Document.DC">
                  <p:embed/>
                </p:oleObj>
              </mc:Choice>
              <mc:Fallback>
                <p:oleObj name="Acrobat Document" r:id="rId5" imgW="3060626" imgH="2298421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2000" y="1664804"/>
                        <a:ext cx="4572508" cy="3434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>
            <a:extLst>
              <a:ext uri="{FF2B5EF4-FFF2-40B4-BE49-F238E27FC236}">
                <a16:creationId xmlns:a16="http://schemas.microsoft.com/office/drawing/2014/main" id="{2B635331-9543-4704-A186-E16F2BBFD5DF}"/>
              </a:ext>
            </a:extLst>
          </p:cNvPr>
          <p:cNvSpPr/>
          <p:nvPr/>
        </p:nvSpPr>
        <p:spPr>
          <a:xfrm>
            <a:off x="1160735" y="3969060"/>
            <a:ext cx="740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TW" dirty="0">
                <a:highlight>
                  <a:srgbClr val="FFFF00"/>
                </a:highlight>
              </a:rPr>
              <a:t> </a:t>
            </a:r>
            <a:r>
              <a:rPr lang="en-US" altLang="zh-TW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altLang="zh-TW" b="1" baseline="280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–1</a:t>
            </a:r>
            <a:endParaRPr lang="zh-TW" altLang="en-US" dirty="0">
              <a:highlight>
                <a:srgbClr val="FFFF00"/>
              </a:highlight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F3CD3B51-BB38-47B8-9445-B9330CA25A81}"/>
              </a:ext>
            </a:extLst>
          </p:cNvPr>
          <p:cNvSpPr txBox="1"/>
          <p:nvPr/>
        </p:nvSpPr>
        <p:spPr>
          <a:xfrm>
            <a:off x="1007604" y="3789040"/>
            <a:ext cx="311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solidFill>
                  <a:srgbClr val="FF0000"/>
                </a:solidFill>
                <a:latin typeface="Cambria Math" panose="02040503050406030204" pitchFamily="18" charset="0"/>
              </a:rPr>
              <a:t>⋆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3FB8ACE2-1B43-4D65-AE51-F666B9B7D101}"/>
              </a:ext>
            </a:extLst>
          </p:cNvPr>
          <p:cNvSpPr txBox="1"/>
          <p:nvPr/>
        </p:nvSpPr>
        <p:spPr>
          <a:xfrm>
            <a:off x="1007604" y="3681028"/>
            <a:ext cx="94769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500" dirty="0">
                <a:solidFill>
                  <a:srgbClr val="0000FF"/>
                </a:solidFill>
              </a:rPr>
              <a:t>emerge?</a:t>
            </a:r>
            <a:endParaRPr lang="zh-TW" altLang="en-US" sz="1500" dirty="0">
              <a:solidFill>
                <a:srgbClr val="0000FF"/>
              </a:solidFill>
            </a:endParaRP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624BA07D-0079-4957-AF7A-607C20E6964A}"/>
              </a:ext>
            </a:extLst>
          </p:cNvPr>
          <p:cNvSpPr txBox="1"/>
          <p:nvPr/>
        </p:nvSpPr>
        <p:spPr>
          <a:xfrm>
            <a:off x="2231740" y="1160748"/>
            <a:ext cx="180530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500" dirty="0">
                <a:solidFill>
                  <a:srgbClr val="0000FF"/>
                </a:solidFill>
              </a:rPr>
              <a:t>If </a:t>
            </a:r>
            <a:r>
              <a:rPr lang="en-US" altLang="zh-TW" sz="1500" u="sng" dirty="0">
                <a:solidFill>
                  <a:srgbClr val="FF0000"/>
                </a:solidFill>
              </a:rPr>
              <a:t>sign-flip</a:t>
            </a:r>
            <a:r>
              <a:rPr lang="en-US" altLang="zh-TW" sz="1500" dirty="0">
                <a:solidFill>
                  <a:srgbClr val="0000FF"/>
                </a:solidFill>
              </a:rPr>
              <a:t>, could</a:t>
            </a:r>
          </a:p>
          <a:p>
            <a:pPr algn="ctr"/>
            <a:r>
              <a:rPr lang="en-US" altLang="zh-TW" sz="1500" dirty="0">
                <a:solidFill>
                  <a:srgbClr val="0000FF"/>
                </a:solidFill>
              </a:rPr>
              <a:t>swap to favor</a:t>
            </a:r>
            <a:r>
              <a:rPr lang="en-US" altLang="zh-TW" sz="1300" dirty="0">
                <a:solidFill>
                  <a:srgbClr val="0000FF"/>
                </a:solidFill>
              </a:rPr>
              <a:t> </a:t>
            </a:r>
            <a:r>
              <a:rPr lang="en-US" altLang="zh-TW" sz="1500" dirty="0">
                <a:solidFill>
                  <a:srgbClr val="0000FF"/>
                </a:solidFill>
              </a:rPr>
              <a:t>…</a:t>
            </a:r>
            <a:endParaRPr lang="zh-TW" altLang="en-US" sz="1500" dirty="0">
              <a:solidFill>
                <a:srgbClr val="0000FF"/>
              </a:solidFill>
            </a:endParaRPr>
          </a:p>
        </p:txBody>
      </p:sp>
      <p:sp>
        <p:nvSpPr>
          <p:cNvPr id="10" name="箭號: 有線條的向右箭號 9">
            <a:extLst>
              <a:ext uri="{FF2B5EF4-FFF2-40B4-BE49-F238E27FC236}">
                <a16:creationId xmlns:a16="http://schemas.microsoft.com/office/drawing/2014/main" id="{3AB7A091-8AAB-462A-8FA2-9C555B624FC6}"/>
              </a:ext>
            </a:extLst>
          </p:cNvPr>
          <p:cNvSpPr/>
          <p:nvPr/>
        </p:nvSpPr>
        <p:spPr bwMode="auto">
          <a:xfrm rot="7881530">
            <a:off x="2037086" y="3275948"/>
            <a:ext cx="468052" cy="180020"/>
          </a:xfrm>
          <a:prstGeom prst="stripedRightArrow">
            <a:avLst/>
          </a:prstGeom>
          <a:solidFill>
            <a:srgbClr val="00B050"/>
          </a:solidFill>
          <a:ln w="28575" algn="ctr">
            <a:solidFill>
              <a:srgbClr val="00B050"/>
            </a:solidFill>
            <a:round/>
            <a:headEnd/>
            <a:tailEnd/>
          </a:ln>
          <a:extLst/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rgbClr val="FF99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2A07875-35AA-4F65-8C56-BB06F530DC68}"/>
              </a:ext>
            </a:extLst>
          </p:cNvPr>
          <p:cNvSpPr/>
          <p:nvPr/>
        </p:nvSpPr>
        <p:spPr>
          <a:xfrm>
            <a:off x="2495914" y="2509466"/>
            <a:ext cx="740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TW" dirty="0"/>
              <a:t> 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altLang="zh-TW" b="1" baseline="2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–1</a:t>
            </a:r>
            <a:endParaRPr lang="zh-TW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0344DA65-4D98-4371-9568-CCE1F5E3C0AC}"/>
              </a:ext>
            </a:extLst>
          </p:cNvPr>
          <p:cNvSpPr/>
          <p:nvPr/>
        </p:nvSpPr>
        <p:spPr>
          <a:xfrm>
            <a:off x="3180717" y="2072773"/>
            <a:ext cx="856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n-US" altLang="zh-TW" dirty="0"/>
              <a:t> 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altLang="zh-TW" b="1" baseline="2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–1</a:t>
            </a:r>
            <a:endParaRPr lang="zh-TW" altLang="en-US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33BAC4ED-22D1-407B-81C1-98A4B33BF030}"/>
              </a:ext>
            </a:extLst>
          </p:cNvPr>
          <p:cNvSpPr/>
          <p:nvPr/>
        </p:nvSpPr>
        <p:spPr>
          <a:xfrm>
            <a:off x="935596" y="5085184"/>
            <a:ext cx="101970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n-US" altLang="zh-TW" sz="2200" dirty="0"/>
              <a:t> </a:t>
            </a:r>
            <a:r>
              <a:rPr lang="en-US" altLang="zh-TW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altLang="zh-TW" sz="2200" b="1" baseline="2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–1</a:t>
            </a:r>
            <a:endParaRPr lang="zh-TW" altLang="en-US" sz="2200" dirty="0"/>
          </a:p>
        </p:txBody>
      </p:sp>
      <p:cxnSp>
        <p:nvCxnSpPr>
          <p:cNvPr id="15" name="直線單箭頭接點 14">
            <a:extLst>
              <a:ext uri="{FF2B5EF4-FFF2-40B4-BE49-F238E27FC236}">
                <a16:creationId xmlns:a16="http://schemas.microsoft.com/office/drawing/2014/main" id="{5972BD45-2518-4178-A391-C0410E8E556B}"/>
              </a:ext>
            </a:extLst>
          </p:cNvPr>
          <p:cNvCxnSpPr>
            <a:cxnSpLocks/>
          </p:cNvCxnSpPr>
          <p:nvPr/>
        </p:nvCxnSpPr>
        <p:spPr bwMode="auto">
          <a:xfrm>
            <a:off x="755576" y="4421037"/>
            <a:ext cx="617864" cy="7721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CC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17" name="矩形 16">
            <a:extLst>
              <a:ext uri="{FF2B5EF4-FFF2-40B4-BE49-F238E27FC236}">
                <a16:creationId xmlns:a16="http://schemas.microsoft.com/office/drawing/2014/main" id="{76A6E16F-135C-496E-851C-2B6422481048}"/>
              </a:ext>
            </a:extLst>
          </p:cNvPr>
          <p:cNvSpPr/>
          <p:nvPr/>
        </p:nvSpPr>
        <p:spPr>
          <a:xfrm>
            <a:off x="1763688" y="5100471"/>
            <a:ext cx="45047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dirty="0">
                <a:solidFill>
                  <a:srgbClr val="0000FF"/>
                </a:solidFill>
              </a:rPr>
              <a:t>: prec. meas.; or </a:t>
            </a:r>
            <a:r>
              <a:rPr lang="en-US" altLang="zh-TW" sz="2000" dirty="0">
                <a:solidFill>
                  <a:srgbClr val="FF0000"/>
                </a:solidFill>
              </a:rPr>
              <a:t>null</a:t>
            </a:r>
            <a:r>
              <a:rPr lang="en-US" altLang="zh-TW" sz="1500" dirty="0">
                <a:solidFill>
                  <a:srgbClr val="FF0000"/>
                </a:solidFill>
              </a:rPr>
              <a:t> </a:t>
            </a:r>
            <a:r>
              <a:rPr lang="en-US" altLang="zh-TW" sz="2000" dirty="0">
                <a:solidFill>
                  <a:srgbClr val="FF0000"/>
                </a:solidFill>
              </a:rPr>
              <a:t>@</a:t>
            </a:r>
            <a:r>
              <a:rPr lang="en-US" altLang="zh-TW" sz="1500" dirty="0">
                <a:solidFill>
                  <a:srgbClr val="FF0000"/>
                </a:solidFill>
              </a:rPr>
              <a:t> </a:t>
            </a:r>
            <a:r>
              <a:rPr lang="en-US" altLang="zh-TW" sz="2000" dirty="0">
                <a:solidFill>
                  <a:srgbClr val="FF0000"/>
                </a:solidFill>
              </a:rPr>
              <a:t>full Belle II</a:t>
            </a:r>
            <a:r>
              <a:rPr lang="en-US" altLang="zh-TW" sz="600" dirty="0">
                <a:solidFill>
                  <a:srgbClr val="FF0000"/>
                </a:solidFill>
              </a:rPr>
              <a:t> </a:t>
            </a:r>
            <a:r>
              <a:rPr lang="en-US" altLang="zh-TW" sz="2000" dirty="0">
                <a:solidFill>
                  <a:srgbClr val="FF0000"/>
                </a:solidFill>
              </a:rPr>
              <a:t>?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5641C8FB-E15B-4E18-AE4C-EDA6AC1A54AB}"/>
              </a:ext>
            </a:extLst>
          </p:cNvPr>
          <p:cNvSpPr/>
          <p:nvPr/>
        </p:nvSpPr>
        <p:spPr>
          <a:xfrm>
            <a:off x="3738377" y="5481228"/>
            <a:ext cx="52261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dirty="0">
                <a:solidFill>
                  <a:srgbClr val="0000FF"/>
                </a:solidFill>
              </a:rPr>
              <a:t>Could favor </a:t>
            </a:r>
            <a:r>
              <a:rPr lang="el-GR" altLang="zh-TW" sz="1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ϕ</a:t>
            </a:r>
            <a:r>
              <a:rPr lang="en-US" altLang="zh-TW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</a:t>
            </a:r>
            <a:r>
              <a:rPr lang="en-US" altLang="zh-TW" sz="1700" dirty="0">
                <a:solidFill>
                  <a:srgbClr val="0000FF"/>
                </a:solidFill>
              </a:rPr>
              <a:t>, which could be GUT-supported,</a:t>
            </a:r>
          </a:p>
          <a:p>
            <a:r>
              <a:rPr lang="en-US" altLang="zh-TW" sz="1700" dirty="0">
                <a:solidFill>
                  <a:srgbClr val="0000FF"/>
                </a:solidFill>
              </a:rPr>
              <a:t>                            as hinted by </a:t>
            </a:r>
            <a:r>
              <a:rPr lang="en-US" altLang="zh-TW" sz="1700" i="1" dirty="0" err="1">
                <a:solidFill>
                  <a:srgbClr val="FF0000"/>
                </a:solidFill>
              </a:rPr>
              <a:t>e</a:t>
            </a:r>
            <a:r>
              <a:rPr lang="en-US" altLang="zh-TW" sz="1700" dirty="0" err="1">
                <a:solidFill>
                  <a:srgbClr val="0000FF"/>
                </a:solidFill>
              </a:rPr>
              <a:t>EDM</a:t>
            </a:r>
            <a:r>
              <a:rPr lang="en-US" altLang="zh-TW" sz="1700" dirty="0">
                <a:solidFill>
                  <a:srgbClr val="0000FF"/>
                </a:solidFill>
              </a:rPr>
              <a:t> cancelation. </a:t>
            </a:r>
            <a:endParaRPr lang="zh-TW" altLang="en-US" sz="1700" dirty="0"/>
          </a:p>
        </p:txBody>
      </p:sp>
      <p:pic>
        <p:nvPicPr>
          <p:cNvPr id="21" name="圖片 20">
            <a:extLst>
              <a:ext uri="{FF2B5EF4-FFF2-40B4-BE49-F238E27FC236}">
                <a16:creationId xmlns:a16="http://schemas.microsoft.com/office/drawing/2014/main" id="{969748FC-114A-482D-A519-2291CCD2CA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30300" y="6273316"/>
            <a:ext cx="2514208" cy="271772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152751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/>
          <p:cNvSpPr txBox="1"/>
          <p:nvPr/>
        </p:nvSpPr>
        <p:spPr>
          <a:xfrm>
            <a:off x="35496" y="1687525"/>
            <a:ext cx="407515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100" dirty="0"/>
              <a:t>I could have told you up front: </a:t>
            </a:r>
            <a:endParaRPr lang="zh-TW" altLang="en-US" sz="2100" dirty="0"/>
          </a:p>
        </p:txBody>
      </p:sp>
      <p:sp>
        <p:nvSpPr>
          <p:cNvPr id="20" name="文字方塊 19"/>
          <p:cNvSpPr txBox="1"/>
          <p:nvPr/>
        </p:nvSpPr>
        <p:spPr>
          <a:xfrm>
            <a:off x="660476" y="2161964"/>
            <a:ext cx="2948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900" b="1" i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baseline="300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TW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20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4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400" b="1" i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baseline="300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zh-TW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2000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US" altLang="zh-TW" sz="2400" b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900" b="1" i="1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400" b="1" baseline="300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en-US" altLang="zh-TW" sz="2100" dirty="0">
                <a:solidFill>
                  <a:srgbClr val="0000FF"/>
                </a:solidFill>
              </a:rPr>
              <a:t> ~ 500 GeV</a:t>
            </a:r>
            <a:endParaRPr lang="zh-TW" altLang="en-US" sz="2100" dirty="0"/>
          </a:p>
        </p:txBody>
      </p:sp>
      <p:sp>
        <p:nvSpPr>
          <p:cNvPr id="21" name="文字方塊 20"/>
          <p:cNvSpPr txBox="1"/>
          <p:nvPr/>
        </p:nvSpPr>
        <p:spPr>
          <a:xfrm>
            <a:off x="688977" y="2615071"/>
            <a:ext cx="28389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100" dirty="0">
                <a:solidFill>
                  <a:srgbClr val="0000FF"/>
                </a:solidFill>
              </a:rPr>
              <a:t>  can generate </a:t>
            </a:r>
            <a:r>
              <a:rPr lang="en-US" altLang="zh-TW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B.A.U.</a:t>
            </a:r>
            <a:endParaRPr lang="zh-TW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左大括弧 21"/>
          <p:cNvSpPr/>
          <p:nvPr/>
        </p:nvSpPr>
        <p:spPr>
          <a:xfrm flipH="1">
            <a:off x="3563888" y="2238473"/>
            <a:ext cx="204195" cy="1105236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4" name="文字方塊 23"/>
          <p:cNvSpPr txBox="1"/>
          <p:nvPr/>
        </p:nvSpPr>
        <p:spPr>
          <a:xfrm>
            <a:off x="4053669" y="2231214"/>
            <a:ext cx="1912703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u="sng" dirty="0">
                <a:solidFill>
                  <a:srgbClr val="0000FF"/>
                </a:solidFill>
              </a:rPr>
              <a:t>CAN</a:t>
            </a:r>
          </a:p>
          <a:p>
            <a:pPr algn="ctr"/>
            <a:endParaRPr lang="en-US" altLang="zh-TW" sz="300" dirty="0">
              <a:solidFill>
                <a:srgbClr val="0000FF"/>
              </a:solidFill>
            </a:endParaRPr>
          </a:p>
          <a:p>
            <a:pPr algn="ctr"/>
            <a:r>
              <a:rPr lang="en-US" altLang="zh-TW" sz="2000" u="sng" dirty="0">
                <a:solidFill>
                  <a:srgbClr val="0000FF"/>
                </a:solidFill>
              </a:rPr>
              <a:t>Verify at LHC</a:t>
            </a:r>
            <a:r>
              <a:rPr lang="en-US" altLang="zh-TW" sz="2000" u="sng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zh-TW" altLang="en-US" sz="2000" u="sng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9" name="群組 8">
            <a:extLst>
              <a:ext uri="{FF2B5EF4-FFF2-40B4-BE49-F238E27FC236}">
                <a16:creationId xmlns:a16="http://schemas.microsoft.com/office/drawing/2014/main" id="{3BB4F9FB-3263-44B4-B7A0-F85A1B5826E4}"/>
              </a:ext>
            </a:extLst>
          </p:cNvPr>
          <p:cNvGrpSpPr/>
          <p:nvPr/>
        </p:nvGrpSpPr>
        <p:grpSpPr>
          <a:xfrm>
            <a:off x="6012160" y="2578705"/>
            <a:ext cx="2466486" cy="417854"/>
            <a:chOff x="6389990" y="2514091"/>
            <a:chExt cx="2466486" cy="417854"/>
          </a:xfrm>
        </p:grpSpPr>
        <p:sp>
          <p:nvSpPr>
            <p:cNvPr id="25" name="文字方塊 24"/>
            <p:cNvSpPr txBox="1"/>
            <p:nvPr/>
          </p:nvSpPr>
          <p:spPr>
            <a:xfrm>
              <a:off x="6389990" y="2514091"/>
              <a:ext cx="47160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100" dirty="0">
                  <a:solidFill>
                    <a:srgbClr val="0000FF"/>
                  </a:solidFill>
                  <a:sym typeface="Wingdings" panose="05000000000000000000" pitchFamily="2" charset="2"/>
                </a:rPr>
                <a:t></a:t>
              </a:r>
              <a:endParaRPr lang="zh-TW" altLang="en-US" sz="2100" dirty="0"/>
            </a:p>
          </p:txBody>
        </p:sp>
        <p:sp>
          <p:nvSpPr>
            <p:cNvPr id="26" name="文字方塊 25"/>
            <p:cNvSpPr txBox="1"/>
            <p:nvPr/>
          </p:nvSpPr>
          <p:spPr>
            <a:xfrm>
              <a:off x="7285212" y="2516447"/>
              <a:ext cx="157126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100" dirty="0">
                  <a:solidFill>
                    <a:srgbClr val="0000FF"/>
                  </a:solidFill>
                </a:rPr>
                <a:t>Fantastic</a:t>
              </a:r>
              <a:r>
                <a:rPr lang="en-US" altLang="zh-TW" sz="800" dirty="0">
                  <a:solidFill>
                    <a:srgbClr val="0000FF"/>
                  </a:solidFill>
                </a:rPr>
                <a:t> </a:t>
              </a:r>
              <a:r>
                <a:rPr lang="en-US" altLang="zh-TW" sz="2100" dirty="0">
                  <a:solidFill>
                    <a:srgbClr val="0000FF"/>
                  </a:solidFill>
                </a:rPr>
                <a:t>!!</a:t>
              </a:r>
              <a:endParaRPr lang="zh-TW" altLang="en-US" sz="2100" dirty="0"/>
            </a:p>
          </p:txBody>
        </p:sp>
      </p:grpSp>
      <p:sp>
        <p:nvSpPr>
          <p:cNvPr id="2" name="文字方塊 1"/>
          <p:cNvSpPr txBox="1"/>
          <p:nvPr/>
        </p:nvSpPr>
        <p:spPr>
          <a:xfrm rot="20920028">
            <a:off x="-24647" y="1001792"/>
            <a:ext cx="2196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u="sng" dirty="0"/>
              <a:t>the </a:t>
            </a:r>
            <a:r>
              <a:rPr lang="el-GR" altLang="zh-TW" sz="24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zh-TW" sz="2000" u="sng" dirty="0">
                <a:solidFill>
                  <a:srgbClr val="0000FF"/>
                </a:solidFill>
              </a:rPr>
              <a:t> </a:t>
            </a:r>
            <a:r>
              <a:rPr lang="en-US" altLang="zh-TW" sz="2000" u="sng" dirty="0"/>
              <a:t>and the </a:t>
            </a:r>
            <a:r>
              <a:rPr lang="el-GR" altLang="zh-TW" sz="24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Ω</a:t>
            </a:r>
            <a:endParaRPr lang="zh-TW" altLang="en-US" sz="2400" b="1" u="sng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63015" y="195317"/>
            <a:ext cx="2417970" cy="569387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TW" sz="2500" b="1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IV.  </a:t>
            </a:r>
            <a:r>
              <a:rPr lang="en-US" altLang="zh-TW" sz="2800" b="1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Summary</a:t>
            </a:r>
            <a:r>
              <a:rPr lang="en-US" altLang="zh-TW" sz="2500" b="1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zh-TW" altLang="en-US" sz="300" dirty="0"/>
          </a:p>
        </p:txBody>
      </p:sp>
      <p:sp>
        <p:nvSpPr>
          <p:cNvPr id="7" name="文字方塊 6"/>
          <p:cNvSpPr txBox="1"/>
          <p:nvPr/>
        </p:nvSpPr>
        <p:spPr>
          <a:xfrm>
            <a:off x="3812913" y="3032956"/>
            <a:ext cx="25170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2000" dirty="0"/>
              <a:t>and </a:t>
            </a:r>
            <a:r>
              <a:rPr lang="en-US" altLang="zh-TW" sz="24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F</a:t>
            </a:r>
            <a:r>
              <a:rPr lang="en-US" altLang="zh-TW" sz="8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4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P</a:t>
            </a:r>
            <a:r>
              <a:rPr lang="en-US" altLang="zh-TW" sz="8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4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C</a:t>
            </a:r>
            <a:r>
              <a:rPr lang="en-US" altLang="zh-TW" sz="8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400" b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P</a:t>
            </a:r>
            <a:r>
              <a:rPr lang="en-US" altLang="zh-TW" sz="3000" u="sng" dirty="0"/>
              <a:t> </a:t>
            </a:r>
            <a:r>
              <a:rPr lang="en-US" altLang="zh-TW" sz="2000" u="sng" dirty="0"/>
              <a:t>Probes</a:t>
            </a:r>
            <a:r>
              <a:rPr lang="en-US" altLang="zh-TW" sz="1400" dirty="0"/>
              <a:t> </a:t>
            </a:r>
            <a:r>
              <a:rPr lang="en-US" altLang="zh-TW" sz="2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TW" altLang="en-US" sz="23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字方塊 3"/>
          <p:cNvSpPr txBox="1"/>
          <p:nvPr/>
        </p:nvSpPr>
        <p:spPr>
          <a:xfrm rot="19411171">
            <a:off x="547204" y="924318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lpha</a:t>
            </a:r>
            <a:endParaRPr lang="zh-TW" alt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597744" y="3002759"/>
            <a:ext cx="294984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sz="2100" dirty="0">
                <a:solidFill>
                  <a:srgbClr val="0000FF"/>
                </a:solidFill>
              </a:rPr>
              <a:t>   </a:t>
            </a:r>
            <a:r>
              <a:rPr lang="en-US" altLang="zh-TW" sz="2000" dirty="0">
                <a:solidFill>
                  <a:srgbClr val="0000FF"/>
                </a:solidFill>
              </a:rPr>
              <a:t>accommodates </a:t>
            </a:r>
            <a:r>
              <a:rPr lang="en-US" altLang="zh-TW" sz="2200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TW" sz="4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EDM</a:t>
            </a:r>
            <a:endParaRPr lang="zh-TW" altLang="en-US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7A94F8EE-D170-48D2-8926-7A74C19D3B56}"/>
              </a:ext>
            </a:extLst>
          </p:cNvPr>
          <p:cNvSpPr txBox="1"/>
          <p:nvPr/>
        </p:nvSpPr>
        <p:spPr>
          <a:xfrm>
            <a:off x="5197517" y="1062000"/>
            <a:ext cx="3082895" cy="461665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2400" dirty="0">
                <a:solidFill>
                  <a:srgbClr val="FF00FF"/>
                </a:solidFill>
              </a:rPr>
              <a:t>Still my goal &amp; hope.</a:t>
            </a:r>
            <a:endParaRPr lang="zh-TW" altLang="en-US" sz="2400" dirty="0">
              <a:solidFill>
                <a:srgbClr val="FF00FF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CF57420-D703-4EEB-A219-0EAF5D45897A}"/>
              </a:ext>
            </a:extLst>
          </p:cNvPr>
          <p:cNvSpPr/>
          <p:nvPr/>
        </p:nvSpPr>
        <p:spPr bwMode="auto">
          <a:xfrm>
            <a:off x="71500" y="1674766"/>
            <a:ext cx="6217200" cy="1918800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10" name="群組 9">
            <a:extLst>
              <a:ext uri="{FF2B5EF4-FFF2-40B4-BE49-F238E27FC236}">
                <a16:creationId xmlns:a16="http://schemas.microsoft.com/office/drawing/2014/main" id="{912F7E25-C0EC-4929-B22C-3D220FBDB0A7}"/>
              </a:ext>
            </a:extLst>
          </p:cNvPr>
          <p:cNvGrpSpPr/>
          <p:nvPr/>
        </p:nvGrpSpPr>
        <p:grpSpPr>
          <a:xfrm>
            <a:off x="618016" y="3933056"/>
            <a:ext cx="7950428" cy="2349552"/>
            <a:chOff x="618016" y="3933056"/>
            <a:chExt cx="7950428" cy="2349552"/>
          </a:xfrm>
        </p:grpSpPr>
        <p:grpSp>
          <p:nvGrpSpPr>
            <p:cNvPr id="17" name="群組 16">
              <a:extLst>
                <a:ext uri="{FF2B5EF4-FFF2-40B4-BE49-F238E27FC236}">
                  <a16:creationId xmlns:a16="http://schemas.microsoft.com/office/drawing/2014/main" id="{00554506-577C-4359-B675-A856199581DF}"/>
                </a:ext>
              </a:extLst>
            </p:cNvPr>
            <p:cNvGrpSpPr/>
            <p:nvPr/>
          </p:nvGrpSpPr>
          <p:grpSpPr>
            <a:xfrm>
              <a:off x="618016" y="4217799"/>
              <a:ext cx="7950428" cy="2064809"/>
              <a:chOff x="660476" y="4002708"/>
              <a:chExt cx="7950428" cy="2064809"/>
            </a:xfrm>
          </p:grpSpPr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C2DD7EFA-3FE2-4B14-838B-9C8BD512704A}"/>
                  </a:ext>
                </a:extLst>
              </p:cNvPr>
              <p:cNvSpPr/>
              <p:nvPr/>
            </p:nvSpPr>
            <p:spPr bwMode="auto">
              <a:xfrm>
                <a:off x="660476" y="4002708"/>
                <a:ext cx="7907968" cy="2064809"/>
              </a:xfrm>
              <a:prstGeom prst="rect">
                <a:avLst/>
              </a:prstGeom>
              <a:solidFill>
                <a:srgbClr val="C1FFFF"/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  <a:extLst/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grpSp>
            <p:nvGrpSpPr>
              <p:cNvPr id="19" name="群組 18">
                <a:extLst>
                  <a:ext uri="{FF2B5EF4-FFF2-40B4-BE49-F238E27FC236}">
                    <a16:creationId xmlns:a16="http://schemas.microsoft.com/office/drawing/2014/main" id="{149E4A93-762F-4C26-9996-7D9B533DD8F6}"/>
                  </a:ext>
                </a:extLst>
              </p:cNvPr>
              <p:cNvGrpSpPr/>
              <p:nvPr/>
            </p:nvGrpSpPr>
            <p:grpSpPr>
              <a:xfrm>
                <a:off x="719572" y="4077072"/>
                <a:ext cx="7891332" cy="1841203"/>
                <a:chOff x="719572" y="4077072"/>
                <a:chExt cx="7891332" cy="1841203"/>
              </a:xfrm>
            </p:grpSpPr>
            <p:sp>
              <p:nvSpPr>
                <p:cNvPr id="27" name="矩形 26">
                  <a:extLst>
                    <a:ext uri="{FF2B5EF4-FFF2-40B4-BE49-F238E27FC236}">
                      <a16:creationId xmlns:a16="http://schemas.microsoft.com/office/drawing/2014/main" id="{557A1533-0C27-46EF-85DC-2E4ABCFCA596}"/>
                    </a:ext>
                  </a:extLst>
                </p:cNvPr>
                <p:cNvSpPr/>
                <p:nvPr/>
              </p:nvSpPr>
              <p:spPr>
                <a:xfrm>
                  <a:off x="719572" y="4077072"/>
                  <a:ext cx="7603300" cy="41549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0"/>
                  <a:r>
                    <a:rPr lang="en-US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 </a:t>
                  </a:r>
                  <a:r>
                    <a:rPr lang="en-US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→ s</a:t>
                  </a:r>
                  <a:r>
                    <a:rPr lang="el-GR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γ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altLang="zh-TW" sz="2000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 traditional powerful probe of </a:t>
                  </a:r>
                  <a:r>
                    <a:rPr lang="en-US" altLang="zh-TW" sz="21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</a:t>
                  </a:r>
                  <a:r>
                    <a:rPr lang="en-US" altLang="zh-TW" sz="2200" baseline="320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+</a:t>
                  </a:r>
                  <a:r>
                    <a:rPr lang="en-US" altLang="zh-TW" sz="1600" dirty="0">
                      <a:solidFill>
                        <a:srgbClr val="0000FF"/>
                      </a:solidFill>
                    </a:rPr>
                    <a:t> 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 2HDM II, but for </a:t>
                  </a:r>
                  <a:r>
                    <a:rPr lang="en-US" altLang="zh-TW" sz="2000" i="1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g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2HDM  </a:t>
                  </a:r>
                  <a:endParaRPr lang="zh-TW" altLang="en-US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文字方塊 27">
                  <a:extLst>
                    <a:ext uri="{FF2B5EF4-FFF2-40B4-BE49-F238E27FC236}">
                      <a16:creationId xmlns:a16="http://schemas.microsoft.com/office/drawing/2014/main" id="{3DAF2CA1-737A-4698-99E8-611CFAC61032}"/>
                    </a:ext>
                  </a:extLst>
                </p:cNvPr>
                <p:cNvSpPr txBox="1"/>
                <p:nvPr/>
              </p:nvSpPr>
              <p:spPr>
                <a:xfrm>
                  <a:off x="771871" y="4577995"/>
                  <a:ext cx="6038833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Probe </a:t>
                  </a:r>
                  <a:r>
                    <a:rPr lang="el-GR" altLang="zh-TW" b="1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ρ</a:t>
                  </a:r>
                  <a:r>
                    <a:rPr lang="en-US" altLang="zh-TW" sz="2000" b="1" i="1" baseline="-25000" dirty="0" err="1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tt</a:t>
                  </a:r>
                  <a:r>
                    <a:rPr lang="en-US" altLang="zh-TW" sz="1700" dirty="0">
                      <a:solidFill>
                        <a:srgbClr val="0000FF"/>
                      </a:solidFill>
                    </a:rPr>
                    <a:t>-</a:t>
                  </a:r>
                  <a:r>
                    <a:rPr lang="en-US" altLang="zh-TW" sz="17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EWBG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b="1" i="1" dirty="0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&amp;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l-GR" altLang="zh-TW" b="1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ρ</a:t>
                  </a:r>
                  <a:r>
                    <a:rPr lang="en-US" altLang="zh-TW" sz="2000" b="1" i="1" baseline="-250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bb</a:t>
                  </a:r>
                  <a:r>
                    <a:rPr lang="en-US" altLang="zh-TW" sz="1700" dirty="0">
                      <a:solidFill>
                        <a:srgbClr val="0000FF"/>
                      </a:solidFill>
                    </a:rPr>
                    <a:t>-</a:t>
                  </a:r>
                  <a:r>
                    <a:rPr lang="en-US" altLang="zh-TW" sz="17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EWBG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thru </a:t>
                  </a:r>
                  <a:r>
                    <a:rPr lang="en-US" altLang="zh-TW" sz="2000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chiral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enhancement</a:t>
                  </a:r>
                  <a:endParaRPr lang="zh-TW" altLang="en-US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文字方塊 28">
                  <a:extLst>
                    <a:ext uri="{FF2B5EF4-FFF2-40B4-BE49-F238E27FC236}">
                      <a16:creationId xmlns:a16="http://schemas.microsoft.com/office/drawing/2014/main" id="{0FA16753-0479-4E23-A507-330AC98F772C}"/>
                    </a:ext>
                  </a:extLst>
                </p:cNvPr>
                <p:cNvSpPr txBox="1"/>
                <p:nvPr/>
              </p:nvSpPr>
              <p:spPr>
                <a:xfrm>
                  <a:off x="762032" y="5050113"/>
                  <a:ext cx="774000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Currently </a:t>
                  </a:r>
                  <a:r>
                    <a:rPr lang="en-US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 </a:t>
                  </a:r>
                  <a:r>
                    <a:rPr lang="en-US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→ s</a:t>
                  </a:r>
                  <a:r>
                    <a:rPr lang="el-GR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γ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inclusive rate is best measured. </a:t>
                  </a:r>
                  <a:endParaRPr lang="zh-TW" altLang="en-US" sz="2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" name="文字方塊 29">
                  <a:extLst>
                    <a:ext uri="{FF2B5EF4-FFF2-40B4-BE49-F238E27FC236}">
                      <a16:creationId xmlns:a16="http://schemas.microsoft.com/office/drawing/2014/main" id="{8D9BC6F3-0749-4621-8AA1-BF9DF352CCC2}"/>
                    </a:ext>
                  </a:extLst>
                </p:cNvPr>
                <p:cNvSpPr txBox="1"/>
                <p:nvPr/>
              </p:nvSpPr>
              <p:spPr>
                <a:xfrm>
                  <a:off x="779822" y="5518165"/>
                  <a:ext cx="783108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Belle</a:t>
                  </a:r>
                  <a:r>
                    <a:rPr lang="en-US" altLang="zh-TW" sz="12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II can measure </a:t>
                  </a:r>
                  <a:r>
                    <a:rPr lang="el-GR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Δ</a:t>
                  </a:r>
                  <a:r>
                    <a:rPr lang="en-US" altLang="zh-TW" sz="20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</a:t>
                  </a:r>
                  <a:r>
                    <a:rPr lang="en-US" altLang="zh-TW" sz="2000" b="1" baseline="-140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CP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in future, crosscheck w/</a:t>
                  </a:r>
                  <a:r>
                    <a:rPr lang="en-US" altLang="zh-TW" sz="15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i="1" dirty="0" err="1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e</a:t>
                  </a:r>
                  <a:r>
                    <a:rPr lang="en-US" altLang="zh-TW" sz="2000" dirty="0" err="1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EDM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–</a:t>
                  </a:r>
                  <a:r>
                    <a:rPr lang="en-US" altLang="zh-TW" sz="2000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19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EWBG</a:t>
                  </a:r>
                  <a:r>
                    <a:rPr lang="en-US" altLang="zh-TW" sz="800" dirty="0">
                      <a:solidFill>
                        <a:srgbClr val="FF00FF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 </a:t>
                  </a:r>
                  <a:r>
                    <a:rPr lang="en-US" altLang="zh-TW" sz="2000" b="1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新細明體" panose="02020500000000000000" pitchFamily="18" charset="-120"/>
                      <a:cs typeface="Times New Roman" panose="02020603050405020304" pitchFamily="18" charset="0"/>
                    </a:rPr>
                    <a:t>!</a:t>
                  </a:r>
                  <a:endParaRPr lang="zh-TW" altLang="en-US" sz="20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31" name="文字方塊 30">
              <a:extLst>
                <a:ext uri="{FF2B5EF4-FFF2-40B4-BE49-F238E27FC236}">
                  <a16:creationId xmlns:a16="http://schemas.microsoft.com/office/drawing/2014/main" id="{3E67078C-913F-4E55-8CEB-DA5C615E63C3}"/>
                </a:ext>
              </a:extLst>
            </p:cNvPr>
            <p:cNvSpPr txBox="1"/>
            <p:nvPr/>
          </p:nvSpPr>
          <p:spPr>
            <a:xfrm>
              <a:off x="684000" y="3933056"/>
              <a:ext cx="3305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Many Flavor Probes; however</a:t>
              </a:r>
              <a:endParaRPr lang="zh-TW" altLang="en-US" dirty="0"/>
            </a:p>
          </p:txBody>
        </p:sp>
      </p:grpSp>
      <p:sp>
        <p:nvSpPr>
          <p:cNvPr id="32" name="文字方塊 31">
            <a:extLst>
              <a:ext uri="{FF2B5EF4-FFF2-40B4-BE49-F238E27FC236}">
                <a16:creationId xmlns:a16="http://schemas.microsoft.com/office/drawing/2014/main" id="{3BDC2508-053B-457E-9A80-3EC3307A0D49}"/>
              </a:ext>
            </a:extLst>
          </p:cNvPr>
          <p:cNvSpPr txBox="1"/>
          <p:nvPr/>
        </p:nvSpPr>
        <p:spPr>
          <a:xfrm>
            <a:off x="6276515" y="6258798"/>
            <a:ext cx="9957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emerge?</a:t>
            </a:r>
            <a:endParaRPr lang="zh-TW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1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388487" y="3081154"/>
            <a:ext cx="23583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4000" dirty="0">
                <a:solidFill>
                  <a:srgbClr val="0000FF"/>
                </a:solidFill>
                <a:latin typeface="Monotype Corsiva" panose="03010101010201010101" pitchFamily="66" charset="0"/>
              </a:rPr>
              <a:t>Thank you</a:t>
            </a:r>
            <a:r>
              <a:rPr lang="en-US" altLang="zh-TW" sz="800" dirty="0">
                <a:solidFill>
                  <a:srgbClr val="0000FF"/>
                </a:solidFill>
                <a:latin typeface="Monotype Corsiva" panose="03010101010201010101" pitchFamily="66" charset="0"/>
              </a:rPr>
              <a:t> </a:t>
            </a:r>
            <a:r>
              <a:rPr lang="en-US" altLang="zh-TW" sz="4000" dirty="0">
                <a:solidFill>
                  <a:srgbClr val="0000FF"/>
                </a:solidFill>
                <a:latin typeface="Monotype Corsiva" panose="03010101010201010101" pitchFamily="66" charset="0"/>
              </a:rPr>
              <a:t>!</a:t>
            </a:r>
            <a:endParaRPr lang="zh-TW" altLang="en-US" sz="4000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6A63A5C-E849-4544-9FD5-B6B842B14C45}"/>
              </a:ext>
            </a:extLst>
          </p:cNvPr>
          <p:cNvSpPr/>
          <p:nvPr/>
        </p:nvSpPr>
        <p:spPr>
          <a:xfrm>
            <a:off x="3532757" y="4878777"/>
            <a:ext cx="2069797" cy="461665"/>
          </a:xfrm>
          <a:prstGeom prst="rect">
            <a:avLst/>
          </a:prstGeom>
          <a:solidFill>
            <a:srgbClr val="DDFFFF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TW" sz="21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Join the Mission</a:t>
            </a:r>
          </a:p>
          <a:p>
            <a:pPr algn="ctr"/>
            <a:r>
              <a:rPr lang="en-US" altLang="zh-TW" sz="300" dirty="0"/>
              <a:t> </a:t>
            </a:r>
            <a:endParaRPr lang="zh-TW" altLang="en-US" sz="300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BACD11DA-F39E-4984-8BFA-531F959F52E9}"/>
              </a:ext>
            </a:extLst>
          </p:cNvPr>
          <p:cNvSpPr txBox="1"/>
          <p:nvPr/>
        </p:nvSpPr>
        <p:spPr>
          <a:xfrm>
            <a:off x="-508" y="6273316"/>
            <a:ext cx="53479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Caution: Good reasoning does not mean Nature has to oblige …</a:t>
            </a:r>
            <a:endParaRPr lang="zh-TW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8" name="群組 7">
            <a:extLst>
              <a:ext uri="{FF2B5EF4-FFF2-40B4-BE49-F238E27FC236}">
                <a16:creationId xmlns:a16="http://schemas.microsoft.com/office/drawing/2014/main" id="{11363027-D6CC-4A97-B40B-24A11E887F46}"/>
              </a:ext>
            </a:extLst>
          </p:cNvPr>
          <p:cNvGrpSpPr/>
          <p:nvPr/>
        </p:nvGrpSpPr>
        <p:grpSpPr>
          <a:xfrm>
            <a:off x="5849519" y="3981909"/>
            <a:ext cx="3330993" cy="2593957"/>
            <a:chOff x="-508" y="3981909"/>
            <a:chExt cx="3330993" cy="2593957"/>
          </a:xfrm>
        </p:grpSpPr>
        <p:pic>
          <p:nvPicPr>
            <p:cNvPr id="6" name="Picture 16" descr="DSCN9508">
              <a:extLst>
                <a:ext uri="{FF2B5EF4-FFF2-40B4-BE49-F238E27FC236}">
                  <a16:creationId xmlns:a16="http://schemas.microsoft.com/office/drawing/2014/main" id="{6D2D36F0-D7F8-44C8-9C4C-239F8951C4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87" t="18007" r="3978"/>
            <a:stretch>
              <a:fillRect/>
            </a:stretch>
          </p:blipFill>
          <p:spPr bwMode="auto">
            <a:xfrm>
              <a:off x="-508" y="3981909"/>
              <a:ext cx="3146152" cy="2255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文字方塊 6">
              <a:extLst>
                <a:ext uri="{FF2B5EF4-FFF2-40B4-BE49-F238E27FC236}">
                  <a16:creationId xmlns:a16="http://schemas.microsoft.com/office/drawing/2014/main" id="{F63060C7-8385-4713-85E1-6C5C9C02264A}"/>
                </a:ext>
              </a:extLst>
            </p:cNvPr>
            <p:cNvSpPr txBox="1"/>
            <p:nvPr/>
          </p:nvSpPr>
          <p:spPr>
            <a:xfrm>
              <a:off x="496055" y="6237312"/>
              <a:ext cx="28344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dirty="0">
                  <a:solidFill>
                    <a:srgbClr val="0000FF"/>
                  </a:solidFill>
                </a:rPr>
                <a:t>a Higgs;   </a:t>
              </a:r>
              <a:r>
                <a:rPr lang="en-US" altLang="zh-TW" sz="1000" dirty="0">
                  <a:solidFill>
                    <a:srgbClr val="0000FF"/>
                  </a:solidFill>
                </a:rPr>
                <a:t> </a:t>
              </a:r>
              <a:r>
                <a:rPr lang="en-US" altLang="zh-TW" sz="1600" dirty="0">
                  <a:solidFill>
                    <a:srgbClr val="0000FF"/>
                  </a:solidFill>
                </a:rPr>
                <a:t>and a 2</a:t>
              </a:r>
              <a:r>
                <a:rPr lang="en-US" altLang="zh-TW" sz="1600" baseline="30000" dirty="0">
                  <a:solidFill>
                    <a:srgbClr val="0000FF"/>
                  </a:solidFill>
                </a:rPr>
                <a:t>nd</a:t>
              </a:r>
              <a:r>
                <a:rPr lang="en-US" altLang="zh-TW" sz="1600" dirty="0">
                  <a:solidFill>
                    <a:srgbClr val="0000FF"/>
                  </a:solidFill>
                </a:rPr>
                <a:t> Higgs ...</a:t>
              </a:r>
              <a:endParaRPr lang="zh-TW" altLang="en-US" sz="16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476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86800" y="1124744"/>
            <a:ext cx="638666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en-US" altLang="zh-TW" sz="2600" dirty="0">
                <a:solidFill>
                  <a:srgbClr val="0000FF"/>
                </a:solidFill>
              </a:rPr>
              <a:t>0.    Intro:   tensions</a:t>
            </a:r>
            <a:r>
              <a:rPr lang="en-US" altLang="zh-TW" sz="2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en-US" altLang="zh-TW" sz="2600" dirty="0">
                <a:solidFill>
                  <a:srgbClr val="0000FF"/>
                </a:solidFill>
              </a:rPr>
              <a:t>   </a:t>
            </a:r>
            <a:r>
              <a:rPr lang="en-US" altLang="zh-TW" sz="2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altLang="zh-TW" sz="2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</a:t>
            </a:r>
            <a:r>
              <a:rPr lang="en-US" altLang="zh-TW" sz="28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ch</a:t>
            </a:r>
            <a:endParaRPr lang="zh-TW" altLang="en-US" sz="2600" dirty="0">
              <a:solidFill>
                <a:srgbClr val="0000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04800" y="1880828"/>
            <a:ext cx="638666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2600" dirty="0">
                <a:solidFill>
                  <a:srgbClr val="0000FF"/>
                </a:solidFill>
              </a:rPr>
              <a:t>I.</a:t>
            </a:r>
            <a:r>
              <a:rPr lang="en-US" altLang="zh-TW" sz="2600" dirty="0">
                <a:solidFill>
                  <a:srgbClr val="000000"/>
                </a:solidFill>
              </a:rPr>
              <a:t>    </a:t>
            </a:r>
            <a:r>
              <a:rPr lang="en-US" altLang="zh-TW" sz="2600" i="1" u="sng" dirty="0">
                <a:solidFill>
                  <a:srgbClr val="FF00FF"/>
                </a:solidFill>
              </a:rPr>
              <a:t>G</a:t>
            </a:r>
            <a:r>
              <a:rPr lang="en-US" altLang="zh-TW" sz="2600" dirty="0">
                <a:solidFill>
                  <a:srgbClr val="FF0000"/>
                </a:solidFill>
              </a:rPr>
              <a:t>eneral</a:t>
            </a:r>
            <a:r>
              <a:rPr lang="en-US" altLang="zh-TW" sz="2600" dirty="0">
                <a:solidFill>
                  <a:srgbClr val="000000"/>
                </a:solidFill>
              </a:rPr>
              <a:t> </a:t>
            </a:r>
            <a:r>
              <a:rPr lang="en-US" altLang="zh-TW" sz="2600" u="sng" dirty="0">
                <a:solidFill>
                  <a:srgbClr val="0000FF"/>
                </a:solidFill>
              </a:rPr>
              <a:t>2HDM</a:t>
            </a:r>
            <a:r>
              <a:rPr lang="en-US" altLang="zh-TW" sz="2600" dirty="0">
                <a:solidFill>
                  <a:srgbClr val="0000FF"/>
                </a:solidFill>
              </a:rPr>
              <a:t>:     </a:t>
            </a:r>
            <a:r>
              <a:rPr lang="en-US" altLang="zh-TW" sz="26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EWBG</a:t>
            </a:r>
            <a:r>
              <a:rPr lang="en-US" altLang="zh-TW" sz="2400" dirty="0">
                <a:solidFill>
                  <a:srgbClr val="0000FF"/>
                </a:solidFill>
                <a:cs typeface="Times New Roman" panose="02020603050405020304" pitchFamily="18" charset="0"/>
              </a:rPr>
              <a:t>  &amp;  </a:t>
            </a:r>
            <a:r>
              <a:rPr lang="en-US" altLang="zh-TW" sz="20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zh-TW" sz="800" i="1" dirty="0">
                <a:solidFill>
                  <a:srgbClr val="0000FF"/>
                </a:solidFill>
              </a:rPr>
              <a:t> </a:t>
            </a:r>
            <a:r>
              <a:rPr lang="en-US" altLang="zh-TW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</a:t>
            </a:r>
            <a:r>
              <a:rPr lang="en-US" altLang="zh-TW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endParaRPr lang="zh-TW" altLang="en-US" sz="2600" dirty="0">
              <a:solidFill>
                <a:srgbClr val="0000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31640" y="3104964"/>
            <a:ext cx="702078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altLang="zh-TW" sz="300" dirty="0">
                <a:solidFill>
                  <a:srgbClr val="0000FF"/>
                </a:solidFill>
              </a:rPr>
              <a:t>  </a:t>
            </a:r>
          </a:p>
          <a:p>
            <a:pPr lvl="0"/>
            <a:r>
              <a:rPr lang="en-US" altLang="zh-TW" sz="2600" dirty="0">
                <a:solidFill>
                  <a:srgbClr val="0000FF"/>
                </a:solidFill>
              </a:rPr>
              <a:t>II.    </a:t>
            </a:r>
            <a:r>
              <a:rPr lang="en-US" altLang="zh-TW" sz="2600" dirty="0" err="1">
                <a:solidFill>
                  <a:srgbClr val="0000FF"/>
                </a:solidFill>
              </a:rPr>
              <a:t>Pheno</a:t>
            </a:r>
            <a:r>
              <a:rPr lang="en-US" altLang="zh-TW" sz="2600" dirty="0">
                <a:solidFill>
                  <a:srgbClr val="0000FF"/>
                </a:solidFill>
              </a:rPr>
              <a:t>: LHC &amp; Flavor Frontiers</a:t>
            </a:r>
            <a:endParaRPr lang="en-US" altLang="zh-TW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/>
            <a:r>
              <a:rPr lang="en-US" altLang="zh-TW" sz="400" dirty="0">
                <a:solidFill>
                  <a:srgbClr val="0000FF"/>
                </a:solidFill>
              </a:rPr>
              <a:t> </a:t>
            </a:r>
            <a:endParaRPr lang="zh-TW" altLang="en-US" sz="400" dirty="0">
              <a:solidFill>
                <a:srgbClr val="0000FF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03591" y="5652537"/>
            <a:ext cx="269016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TW" sz="25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en-US" altLang="zh-TW" sz="2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新細明體" panose="02020500000000000000" pitchFamily="18" charset="-120"/>
                <a:cs typeface="Times New Roman" panose="02020603050405020304" pitchFamily="18" charset="0"/>
              </a:rPr>
              <a:t>IV</a:t>
            </a:r>
            <a:r>
              <a:rPr lang="en-US" altLang="zh-TW" sz="21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.</a:t>
            </a:r>
            <a:r>
              <a:rPr lang="en-US" altLang="zh-TW" sz="2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    </a:t>
            </a:r>
            <a:r>
              <a:rPr lang="en-US" altLang="zh-TW" sz="29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Summary</a:t>
            </a:r>
            <a:r>
              <a:rPr lang="en-US" altLang="zh-TW" sz="25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zh-TW" altLang="en-US" sz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03748" y="179929"/>
            <a:ext cx="4572508" cy="600164"/>
          </a:xfrm>
          <a:prstGeom prst="rect">
            <a:avLst/>
          </a:prstGeom>
          <a:solidFill>
            <a:srgbClr val="FFFF00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pPr lvl="0" algn="ctr"/>
            <a:r>
              <a:rPr lang="en-US" altLang="zh-TW" sz="27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Baryogenesis</a:t>
            </a:r>
            <a:r>
              <a:rPr lang="en-US" altLang="zh-TW" sz="2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2700" dirty="0">
                <a:solidFill>
                  <a:srgbClr val="0000FF"/>
                </a:solidFill>
              </a:rPr>
              <a:t> </a:t>
            </a:r>
            <a:r>
              <a:rPr lang="en-US" altLang="zh-TW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altLang="zh-TW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s</a:t>
            </a:r>
            <a:r>
              <a:rPr lang="el-GR" altLang="zh-TW" sz="2700" b="1" dirty="0">
                <a:solidFill>
                  <a:srgbClr val="FF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γ</a:t>
            </a:r>
            <a:r>
              <a:rPr lang="en-US" altLang="zh-TW" sz="27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, </a:t>
            </a:r>
            <a:r>
              <a:rPr lang="en-US" altLang="zh-TW" sz="2700" i="1" dirty="0" err="1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e</a:t>
            </a:r>
            <a:r>
              <a:rPr lang="en-US" altLang="zh-TW" sz="2700" dirty="0" err="1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EDM</a:t>
            </a:r>
            <a:r>
              <a:rPr lang="en-US" altLang="zh-TW" sz="2400" dirty="0">
                <a:solidFill>
                  <a:srgbClr val="0000FF"/>
                </a:solidFill>
              </a:rPr>
              <a:t>     </a:t>
            </a:r>
          </a:p>
          <a:p>
            <a:pPr lvl="0" algn="ctr"/>
            <a:r>
              <a:rPr lang="en-US" altLang="zh-TW" sz="3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3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92665FF-540E-46E6-BF37-307D3680676D}"/>
              </a:ext>
            </a:extLst>
          </p:cNvPr>
          <p:cNvSpPr/>
          <p:nvPr/>
        </p:nvSpPr>
        <p:spPr>
          <a:xfrm>
            <a:off x="1054201" y="4257092"/>
            <a:ext cx="7154203" cy="61555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pPr lvl="0"/>
            <a:r>
              <a:rPr lang="en-US" altLang="zh-TW" sz="2600" dirty="0">
                <a:solidFill>
                  <a:srgbClr val="0000FF"/>
                </a:solidFill>
              </a:rPr>
              <a:t> III.1  </a:t>
            </a:r>
            <a:r>
              <a:rPr lang="en-US" altLang="zh-TW" sz="1300" dirty="0">
                <a:solidFill>
                  <a:srgbClr val="0000FF"/>
                </a:solidFill>
              </a:rPr>
              <a:t> </a:t>
            </a:r>
            <a:r>
              <a:rPr lang="en-US" altLang="zh-TW" sz="2300" dirty="0">
                <a:solidFill>
                  <a:srgbClr val="0000FF"/>
                </a:solidFill>
              </a:rPr>
              <a:t>Combined </a:t>
            </a:r>
            <a:r>
              <a:rPr lang="en-US" altLang="zh-TW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altLang="zh-TW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s</a:t>
            </a:r>
            <a:r>
              <a:rPr lang="el-GR" altLang="zh-TW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γ</a:t>
            </a:r>
            <a:r>
              <a:rPr lang="en-US" altLang="zh-TW" sz="2400" dirty="0">
                <a:solidFill>
                  <a:srgbClr val="FF0000"/>
                </a:solidFill>
              </a:rPr>
              <a:t> </a:t>
            </a:r>
            <a:r>
              <a:rPr lang="en-US" altLang="zh-TW" sz="2300" dirty="0">
                <a:solidFill>
                  <a:srgbClr val="0000FF"/>
                </a:solidFill>
              </a:rPr>
              <a:t>Observables: </a:t>
            </a:r>
            <a:r>
              <a:rPr lang="el-GR" altLang="zh-TW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χ</a:t>
            </a:r>
            <a:r>
              <a:rPr lang="en-US" altLang="zh-TW" sz="2300" dirty="0">
                <a:solidFill>
                  <a:srgbClr val="0000F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-enhanced</a:t>
            </a:r>
            <a:endParaRPr lang="en-US" altLang="zh-TW" sz="2500" dirty="0">
              <a:solidFill>
                <a:srgbClr val="0000FF"/>
              </a:solidFill>
            </a:endParaRPr>
          </a:p>
          <a:p>
            <a:pPr lvl="0" algn="ctr"/>
            <a:r>
              <a:rPr lang="en-US" altLang="zh-TW" sz="3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TW" altLang="en-US" sz="3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群組 21">
            <a:extLst>
              <a:ext uri="{FF2B5EF4-FFF2-40B4-BE49-F238E27FC236}">
                <a16:creationId xmlns:a16="http://schemas.microsoft.com/office/drawing/2014/main" id="{B63A1EB1-BDB2-47DB-ADC6-1EB0CDE562D7}"/>
              </a:ext>
            </a:extLst>
          </p:cNvPr>
          <p:cNvGrpSpPr/>
          <p:nvPr/>
        </p:nvGrpSpPr>
        <p:grpSpPr>
          <a:xfrm>
            <a:off x="5076056" y="2296748"/>
            <a:ext cx="2985445" cy="552559"/>
            <a:chOff x="5085171" y="2270440"/>
            <a:chExt cx="2985445" cy="552559"/>
          </a:xfrm>
        </p:grpSpPr>
        <p:sp>
          <p:nvSpPr>
            <p:cNvPr id="16" name="文字方塊 15">
              <a:extLst>
                <a:ext uri="{FF2B5EF4-FFF2-40B4-BE49-F238E27FC236}">
                  <a16:creationId xmlns:a16="http://schemas.microsoft.com/office/drawing/2014/main" id="{F874C200-73C4-4422-A0E1-50318B0572BB}"/>
                </a:ext>
              </a:extLst>
            </p:cNvPr>
            <p:cNvSpPr txBox="1"/>
            <p:nvPr/>
          </p:nvSpPr>
          <p:spPr>
            <a:xfrm>
              <a:off x="5150899" y="2420888"/>
              <a:ext cx="9332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zh-TW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r>
                <a:rPr lang="en-US" altLang="zh-TW" sz="2400" baseline="-14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TW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Im</a:t>
              </a:r>
              <a:r>
                <a:rPr lang="en-US" altLang="zh-TW" sz="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l-GR" altLang="zh-TW" sz="2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400" baseline="-14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tt</a:t>
              </a:r>
              <a:endParaRPr lang="zh-TW" altLang="en-US" sz="2400" baseline="-14000" dirty="0">
                <a:solidFill>
                  <a:srgbClr val="FF0000"/>
                </a:solidFill>
              </a:endParaRPr>
            </a:p>
          </p:txBody>
        </p:sp>
        <p:sp>
          <p:nvSpPr>
            <p:cNvPr id="19" name="左大括弧 18">
              <a:extLst>
                <a:ext uri="{FF2B5EF4-FFF2-40B4-BE49-F238E27FC236}">
                  <a16:creationId xmlns:a16="http://schemas.microsoft.com/office/drawing/2014/main" id="{42319B23-7021-4F77-B8A7-EFEE5B4B554B}"/>
                </a:ext>
              </a:extLst>
            </p:cNvPr>
            <p:cNvSpPr/>
            <p:nvPr/>
          </p:nvSpPr>
          <p:spPr>
            <a:xfrm rot="5400000" flipH="1">
              <a:off x="5522066" y="1839977"/>
              <a:ext cx="134321" cy="1008112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7" name="文字方塊 16">
              <a:extLst>
                <a:ext uri="{FF2B5EF4-FFF2-40B4-BE49-F238E27FC236}">
                  <a16:creationId xmlns:a16="http://schemas.microsoft.com/office/drawing/2014/main" id="{E6211F55-1130-4B5C-BBCF-730E693AE4B9}"/>
                </a:ext>
              </a:extLst>
            </p:cNvPr>
            <p:cNvSpPr txBox="1"/>
            <p:nvPr/>
          </p:nvSpPr>
          <p:spPr>
            <a:xfrm>
              <a:off x="6149897" y="2453667"/>
              <a:ext cx="19207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TW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Flavor</a:t>
              </a:r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” </a:t>
              </a:r>
              <a:r>
                <a:rPr lang="en-US" altLang="zh-TW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control</a:t>
              </a:r>
              <a:r>
                <a:rPr lang="en-US" altLang="zh-TW" dirty="0"/>
                <a:t>!</a:t>
              </a:r>
              <a:endParaRPr lang="zh-TW" altLang="en-US" dirty="0"/>
            </a:p>
          </p:txBody>
        </p:sp>
        <p:sp>
          <p:nvSpPr>
            <p:cNvPr id="20" name="左大括弧 19">
              <a:extLst>
                <a:ext uri="{FF2B5EF4-FFF2-40B4-BE49-F238E27FC236}">
                  <a16:creationId xmlns:a16="http://schemas.microsoft.com/office/drawing/2014/main" id="{BB2DC16C-202E-4F4A-BBB1-DF8F893784B7}"/>
                </a:ext>
              </a:extLst>
            </p:cNvPr>
            <p:cNvSpPr/>
            <p:nvPr/>
          </p:nvSpPr>
          <p:spPr>
            <a:xfrm rot="5400000" flipH="1">
              <a:off x="7020000" y="1887040"/>
              <a:ext cx="133200" cy="900000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id="{945FB5D9-7E39-47BB-A6B4-B79DC46E5ECD}"/>
              </a:ext>
            </a:extLst>
          </p:cNvPr>
          <p:cNvSpPr/>
          <p:nvPr/>
        </p:nvSpPr>
        <p:spPr>
          <a:xfrm>
            <a:off x="2842861" y="3719672"/>
            <a:ext cx="53655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TW" sz="1700" dirty="0">
                <a:solidFill>
                  <a:srgbClr val="0000FF"/>
                </a:solidFill>
              </a:rPr>
              <a:t>What </a:t>
            </a:r>
            <a:r>
              <a:rPr lang="en-US" altLang="zh-TW" sz="17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hides</a:t>
            </a:r>
            <a:r>
              <a:rPr lang="en-US" altLang="zh-TW" sz="1600" dirty="0">
                <a:solidFill>
                  <a:srgbClr val="0000FF"/>
                </a:solidFill>
              </a:rPr>
              <a:t> </a:t>
            </a:r>
            <a:r>
              <a:rPr lang="en-US" altLang="zh-TW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5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sz="15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15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sz="15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b="1" baseline="32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TW" sz="1500" dirty="0">
                <a:solidFill>
                  <a:srgbClr val="0000FF"/>
                </a:solidFill>
              </a:rPr>
              <a:t> </a:t>
            </a:r>
            <a:r>
              <a:rPr lang="en-US" altLang="zh-TW" sz="1700" dirty="0">
                <a:solidFill>
                  <a:srgbClr val="0000FF"/>
                </a:solidFill>
              </a:rPr>
              <a:t>effects </a:t>
            </a:r>
            <a:r>
              <a:rPr lang="en-US" altLang="zh-TW" sz="1700" u="sng" dirty="0">
                <a:solidFill>
                  <a:srgbClr val="0000FF"/>
                </a:solidFill>
              </a:rPr>
              <a:t>so well</a:t>
            </a:r>
            <a:r>
              <a:rPr lang="en-US" altLang="zh-TW" sz="1700" dirty="0">
                <a:solidFill>
                  <a:srgbClr val="0000FF"/>
                </a:solidFill>
              </a:rPr>
              <a:t> from our view</a:t>
            </a:r>
            <a:r>
              <a:rPr lang="en-US" altLang="zh-TW" sz="500" dirty="0">
                <a:solidFill>
                  <a:srgbClr val="0000FF"/>
                </a:solidFill>
              </a:rPr>
              <a:t> </a:t>
            </a:r>
            <a:r>
              <a:rPr lang="en-US" altLang="zh-TW" sz="1700" dirty="0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A5B92E58-94B2-4299-A342-971E5233E174}"/>
              </a:ext>
            </a:extLst>
          </p:cNvPr>
          <p:cNvSpPr/>
          <p:nvPr/>
        </p:nvSpPr>
        <p:spPr>
          <a:xfrm>
            <a:off x="1054200" y="4835063"/>
            <a:ext cx="4633924" cy="538609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wrap="square">
            <a:spAutoFit/>
          </a:bodyPr>
          <a:lstStyle/>
          <a:p>
            <a:pPr lvl="0" algn="ctr"/>
            <a:endParaRPr lang="en-US" altLang="zh-TW" sz="300" dirty="0">
              <a:solidFill>
                <a:srgbClr val="0000FF"/>
              </a:solidFill>
            </a:endParaRPr>
          </a:p>
          <a:p>
            <a:r>
              <a:rPr lang="en-US" altLang="zh-TW" sz="2600" dirty="0">
                <a:solidFill>
                  <a:srgbClr val="0000FF"/>
                </a:solidFill>
              </a:rPr>
              <a:t> III.2  </a:t>
            </a:r>
            <a:r>
              <a:rPr lang="el-GR" altLang="zh-TW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zh-TW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TW" sz="2800" b="1" baseline="-1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</a:t>
            </a:r>
            <a:r>
              <a:rPr lang="en-US" altLang="zh-TW" sz="2400" dirty="0">
                <a:solidFill>
                  <a:srgbClr val="FF0000"/>
                </a:solidFill>
              </a:rPr>
              <a:t> </a:t>
            </a:r>
            <a:r>
              <a:rPr lang="en-US" altLang="zh-TW" sz="2400" dirty="0">
                <a:solidFill>
                  <a:srgbClr val="0000FF"/>
                </a:solidFill>
              </a:rPr>
              <a:t>Present &amp; </a:t>
            </a:r>
            <a:r>
              <a:rPr lang="en-US" altLang="zh-TW" sz="2300" dirty="0">
                <a:solidFill>
                  <a:srgbClr val="0000FF"/>
                </a:solidFill>
              </a:rPr>
              <a:t>Future</a:t>
            </a:r>
            <a:endParaRPr lang="zh-TW" altLang="en-US" sz="3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左大括弧 25">
            <a:extLst>
              <a:ext uri="{FF2B5EF4-FFF2-40B4-BE49-F238E27FC236}">
                <a16:creationId xmlns:a16="http://schemas.microsoft.com/office/drawing/2014/main" id="{B48EEE24-84AB-4A02-B6C6-C9A4446BF15A}"/>
              </a:ext>
            </a:extLst>
          </p:cNvPr>
          <p:cNvSpPr/>
          <p:nvPr/>
        </p:nvSpPr>
        <p:spPr>
          <a:xfrm rot="10800000" flipH="1">
            <a:off x="1046417" y="4385063"/>
            <a:ext cx="133200" cy="900000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573DF6B0-0EED-4F42-8649-042891700001}"/>
              </a:ext>
            </a:extLst>
          </p:cNvPr>
          <p:cNvSpPr/>
          <p:nvPr/>
        </p:nvSpPr>
        <p:spPr>
          <a:xfrm>
            <a:off x="4427984" y="5337212"/>
            <a:ext cx="3833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altLang="zh-TW" b="1" baseline="28000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–1</a:t>
            </a:r>
            <a:r>
              <a:rPr lang="en-US" altLang="zh-TW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hint?     null</a:t>
            </a:r>
            <a:r>
              <a:rPr lang="en-US" altLang="zh-TW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@</a:t>
            </a:r>
            <a:r>
              <a:rPr lang="en-US" altLang="zh-TW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full Belle II?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ABD317B3-CC29-494F-865B-FEFBB906F5B3}"/>
              </a:ext>
            </a:extLst>
          </p:cNvPr>
          <p:cNvSpPr txBox="1"/>
          <p:nvPr/>
        </p:nvSpPr>
        <p:spPr>
          <a:xfrm>
            <a:off x="2887457" y="2464586"/>
            <a:ext cx="928459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w/o</a:t>
            </a:r>
            <a:r>
              <a:rPr lang="en-US" altLang="zh-TW" sz="1500" dirty="0">
                <a:solidFill>
                  <a:srgbClr val="0000FF"/>
                </a:solidFill>
              </a:rPr>
              <a:t> </a:t>
            </a:r>
            <a:r>
              <a:rPr lang="en-US" altLang="zh-TW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TW" sz="2400" baseline="-1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TW" altLang="en-US" sz="2400" baseline="-1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59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676" y="1311100"/>
            <a:ext cx="5868652" cy="425712"/>
          </a:xfrm>
          <a:prstGeom prst="rect">
            <a:avLst/>
          </a:prstGeom>
          <a:ln w="28575">
            <a:solidFill>
              <a:srgbClr val="0000FF"/>
            </a:solidFill>
          </a:ln>
        </p:spPr>
      </p:pic>
      <p:sp>
        <p:nvSpPr>
          <p:cNvPr id="7" name="矩形 6"/>
          <p:cNvSpPr/>
          <p:nvPr/>
        </p:nvSpPr>
        <p:spPr>
          <a:xfrm>
            <a:off x="35496" y="943819"/>
            <a:ext cx="1968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CPV</a:t>
            </a:r>
            <a:r>
              <a:rPr lang="en-US" altLang="zh-TW" u="sng" dirty="0">
                <a:solidFill>
                  <a:srgbClr val="0000FF"/>
                </a:solidFill>
              </a:rPr>
              <a:t> source term</a:t>
            </a:r>
            <a:endParaRPr lang="zh-TW" altLang="en-US" u="sng" dirty="0">
              <a:solidFill>
                <a:srgbClr val="0000FF"/>
              </a:solidFill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445" y="2104096"/>
            <a:ext cx="5939891" cy="46468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43" name="橢圓 42"/>
          <p:cNvSpPr/>
          <p:nvPr/>
        </p:nvSpPr>
        <p:spPr bwMode="auto">
          <a:xfrm>
            <a:off x="3744000" y="1177200"/>
            <a:ext cx="2030536" cy="684076"/>
          </a:xfrm>
          <a:prstGeom prst="ellipse">
            <a:avLst/>
          </a:prstGeom>
          <a:solidFill>
            <a:srgbClr val="FFFF00">
              <a:alpha val="40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grpSp>
        <p:nvGrpSpPr>
          <p:cNvPr id="12" name="群組 11">
            <a:extLst>
              <a:ext uri="{FF2B5EF4-FFF2-40B4-BE49-F238E27FC236}">
                <a16:creationId xmlns:a16="http://schemas.microsoft.com/office/drawing/2014/main" id="{6300A450-73F4-401C-A980-A0AAE0C6ACE0}"/>
              </a:ext>
            </a:extLst>
          </p:cNvPr>
          <p:cNvGrpSpPr/>
          <p:nvPr/>
        </p:nvGrpSpPr>
        <p:grpSpPr>
          <a:xfrm>
            <a:off x="162148" y="2996952"/>
            <a:ext cx="8928484" cy="3492388"/>
            <a:chOff x="162148" y="2996952"/>
            <a:chExt cx="8928484" cy="3492388"/>
          </a:xfrm>
        </p:grpSpPr>
        <p:grpSp>
          <p:nvGrpSpPr>
            <p:cNvPr id="5" name="群組 4"/>
            <p:cNvGrpSpPr/>
            <p:nvPr/>
          </p:nvGrpSpPr>
          <p:grpSpPr>
            <a:xfrm>
              <a:off x="162148" y="2996952"/>
              <a:ext cx="8928484" cy="3443467"/>
              <a:chOff x="0" y="2816931"/>
              <a:chExt cx="8928484" cy="3443467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5496" y="2816932"/>
                <a:ext cx="8766844" cy="22467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TW" u="sng" dirty="0">
                    <a:solidFill>
                      <a:srgbClr val="0000FF"/>
                    </a:solidFill>
                  </a:rPr>
                  <a:t>To understand the plot of next page</a:t>
                </a:r>
                <a:r>
                  <a:rPr lang="en-US" altLang="zh-TW" dirty="0">
                    <a:solidFill>
                      <a:srgbClr val="0000FF"/>
                    </a:solidFill>
                  </a:rPr>
                  <a:t>, suppose   </a:t>
                </a:r>
                <a:r>
                  <a:rPr lang="en-US" altLang="zh-TW" sz="12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TW" dirty="0">
                    <a:solidFill>
                      <a:srgbClr val="0000FF"/>
                    </a:solidFill>
                  </a:rPr>
                  <a:t>                                    </a:t>
                </a:r>
                <a:r>
                  <a:rPr lang="en-US" altLang="zh-TW" sz="800" dirty="0">
                    <a:solidFill>
                      <a:srgbClr val="0000FF"/>
                    </a:solidFill>
                  </a:rPr>
                  <a:t>         </a:t>
                </a:r>
                <a:r>
                  <a:rPr lang="en-US" altLang="zh-TW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TW" sz="1600" u="sng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exercise</a:t>
                </a:r>
                <a:r>
                  <a:rPr lang="en-US" altLang="zh-TW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endParaRPr lang="en-US" altLang="zh-TW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zh-TW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zh-TW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altLang="zh-TW" sz="20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altLang="zh-TW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then                                                      diag. by just</a:t>
                </a:r>
              </a:p>
              <a:p>
                <a:endParaRPr lang="en-US" altLang="zh-TW" sz="1200" dirty="0">
                  <a:solidFill>
                    <a:srgbClr val="0000FF"/>
                  </a:solidFill>
                  <a:cs typeface="Times New Roman" panose="02020603050405020304" pitchFamily="18" charset="0"/>
                </a:endParaRPr>
              </a:p>
              <a:p>
                <a:r>
                  <a:rPr lang="en-US" altLang="zh-TW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but                                                        not diag.</a:t>
                </a:r>
                <a:endParaRPr lang="zh-TW" altLang="en-US" dirty="0"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583668" y="3248980"/>
                <a:ext cx="6084676" cy="86177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TW" sz="22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n-US" altLang="zh-TW" sz="2200" b="1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zh-TW" sz="2500" b="1" baseline="-18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TW" sz="22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altLang="zh-TW" sz="2500" b="1" i="1" baseline="-18000" dirty="0" err="1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</a:t>
                </a:r>
                <a:r>
                  <a:rPr lang="en-US" altLang="zh-TW" sz="2200" b="1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2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≠ 0, (</a:t>
                </a:r>
                <a:r>
                  <a:rPr lang="en-US" altLang="zh-TW" sz="2200" b="1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zh-TW" sz="2500" b="1" baseline="-18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TW" sz="22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altLang="zh-TW" sz="2500" b="1" i="1" baseline="-18000" dirty="0" err="1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tc</a:t>
                </a:r>
                <a:r>
                  <a:rPr lang="en-US" altLang="zh-TW" sz="2200" b="1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2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≠ 0, (</a:t>
                </a:r>
                <a:r>
                  <a:rPr lang="en-US" altLang="zh-TW" sz="2200" b="1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zh-TW" sz="2500" b="1" baseline="-18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TW" sz="22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altLang="zh-TW" sz="2500" b="1" i="1" baseline="-18000" dirty="0" err="1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tt</a:t>
                </a:r>
                <a:r>
                  <a:rPr lang="en-US" altLang="zh-TW" sz="2200" b="1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22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 </a:t>
                </a:r>
                <a:r>
                  <a:rPr lang="en-US" altLang="zh-TW" sz="22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altLang="zh-TW" sz="2200" b="1" i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altLang="zh-TW" sz="2500" b="1" baseline="-18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TW" sz="22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en-US" altLang="zh-TW" sz="2500" b="1" i="1" baseline="-18000" dirty="0" err="1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tt</a:t>
                </a:r>
                <a:r>
                  <a:rPr lang="en-US" altLang="zh-TW" sz="22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altLang="zh-TW" sz="2200" b="1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≠ 0  </a:t>
                </a:r>
                <a:r>
                  <a:rPr lang="en-US" altLang="zh-TW" sz="2000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(3 </a:t>
                </a:r>
                <a:r>
                  <a:rPr lang="en-US" altLang="zh-TW" sz="2000" dirty="0" err="1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params</a:t>
                </a:r>
                <a:r>
                  <a:rPr lang="en-US" altLang="zh-TW" sz="2000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.)</a:t>
                </a:r>
                <a:r>
                  <a:rPr lang="en-US" altLang="zh-TW" sz="1500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 </a:t>
                </a:r>
              </a:p>
              <a:p>
                <a:endParaRPr lang="en-US" altLang="zh-TW" sz="800" dirty="0">
                  <a:solidFill>
                    <a:srgbClr val="0000FF"/>
                  </a:solidFill>
                  <a:cs typeface="Times New Roman" panose="02020603050405020304" pitchFamily="18" charset="0"/>
                </a:endParaRPr>
              </a:p>
              <a:p>
                <a:r>
                  <a:rPr lang="en-US" altLang="zh-TW" sz="2000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     all else vanish, and take </a:t>
                </a:r>
                <a:r>
                  <a:rPr lang="en-US" altLang="zh-TW" sz="2000" b="1" i="1" dirty="0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l-GR" altLang="zh-TW" sz="2000" b="1" i="1" baseline="-22000" dirty="0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β</a:t>
                </a:r>
                <a:r>
                  <a:rPr lang="en-US" altLang="zh-TW" sz="2000" b="1" dirty="0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1 </a:t>
                </a:r>
                <a:r>
                  <a:rPr lang="en-US" altLang="zh-TW" sz="2000" dirty="0">
                    <a:solidFill>
                      <a:srgbClr val="000066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Times New Roman" panose="02020603050405020304" pitchFamily="18" charset="0"/>
                  </a:rPr>
                  <a:t>for convenience</a:t>
                </a:r>
                <a:endParaRPr lang="zh-TW" altLang="en-US" sz="2000" i="1" baseline="-18000" dirty="0">
                  <a:solidFill>
                    <a:srgbClr val="00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pic>
            <p:nvPicPr>
              <p:cNvPr id="9" name="圖片 8"/>
              <p:cNvPicPr>
                <a:picLocks noChangeAspect="1"/>
              </p:cNvPicPr>
              <p:nvPr/>
            </p:nvPicPr>
            <p:blipFill rotWithShape="1">
              <a:blip r:embed="rId4"/>
              <a:srcRect t="11110"/>
              <a:stretch/>
            </p:blipFill>
            <p:spPr>
              <a:xfrm>
                <a:off x="1745686" y="4257092"/>
                <a:ext cx="2430270" cy="357444"/>
              </a:xfrm>
              <a:prstGeom prst="rect">
                <a:avLst/>
              </a:prstGeom>
            </p:spPr>
          </p:pic>
          <p:pic>
            <p:nvPicPr>
              <p:cNvPr id="10" name="圖片 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24127" y="4221088"/>
                <a:ext cx="432739" cy="393448"/>
              </a:xfrm>
              <a:prstGeom prst="rect">
                <a:avLst/>
              </a:prstGeom>
            </p:spPr>
          </p:pic>
          <p:pic>
            <p:nvPicPr>
              <p:cNvPr id="11" name="圖片 1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951820" y="4689140"/>
                <a:ext cx="1224136" cy="375184"/>
              </a:xfrm>
              <a:prstGeom prst="rect">
                <a:avLst/>
              </a:prstGeom>
            </p:spPr>
          </p:pic>
          <p:sp>
            <p:nvSpPr>
              <p:cNvPr id="35" name="弧形箭號 (左彎) 34"/>
              <p:cNvSpPr/>
              <p:nvPr/>
            </p:nvSpPr>
            <p:spPr bwMode="auto">
              <a:xfrm rot="2346636">
                <a:off x="6451289" y="3553299"/>
                <a:ext cx="424315" cy="1331165"/>
              </a:xfrm>
              <a:prstGeom prst="curvedLeftArrow">
                <a:avLst/>
              </a:prstGeom>
              <a:solidFill>
                <a:srgbClr val="00FFFF">
                  <a:alpha val="50196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TW" alt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新細明體" pitchFamily="18" charset="-120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 rot="18835873">
                <a:off x="6547547" y="4189024"/>
                <a:ext cx="78098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sz="2000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solve</a:t>
                </a:r>
                <a:endParaRPr lang="zh-TW" altLang="en-US" sz="2000" dirty="0"/>
              </a:p>
            </p:txBody>
          </p:sp>
          <p:pic>
            <p:nvPicPr>
              <p:cNvPr id="15" name="圖片 14"/>
              <p:cNvPicPr>
                <a:picLocks noChangeAspect="1"/>
              </p:cNvPicPr>
              <p:nvPr/>
            </p:nvPicPr>
            <p:blipFill rotWithShape="1">
              <a:blip r:embed="rId7"/>
              <a:srcRect t="1" r="579" b="5290"/>
              <a:stretch/>
            </p:blipFill>
            <p:spPr>
              <a:xfrm>
                <a:off x="1951193" y="5209850"/>
                <a:ext cx="5645143" cy="520164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</p:pic>
          <p:sp>
            <p:nvSpPr>
              <p:cNvPr id="38" name="向右箭號 37"/>
              <p:cNvSpPr/>
              <p:nvPr/>
            </p:nvSpPr>
            <p:spPr bwMode="auto">
              <a:xfrm flipV="1">
                <a:off x="1030617" y="5386559"/>
                <a:ext cx="515837" cy="166746"/>
              </a:xfrm>
              <a:prstGeom prst="stripedRightArrow">
                <a:avLst/>
              </a:prstGeom>
              <a:solidFill>
                <a:srgbClr val="00FFFF">
                  <a:alpha val="6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zh-TW" alt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新細明體" pitchFamily="18" charset="-120"/>
                </a:endParaRPr>
              </a:p>
            </p:txBody>
          </p:sp>
          <p:pic>
            <p:nvPicPr>
              <p:cNvPr id="16" name="圖片 15"/>
              <p:cNvPicPr>
                <a:picLocks noChangeAspect="1"/>
              </p:cNvPicPr>
              <p:nvPr/>
            </p:nvPicPr>
            <p:blipFill rotWithShape="1">
              <a:blip r:embed="rId8"/>
              <a:srcRect l="3521" t="15125" b="-1"/>
              <a:stretch/>
            </p:blipFill>
            <p:spPr>
              <a:xfrm>
                <a:off x="5256076" y="5849979"/>
                <a:ext cx="475038" cy="383127"/>
              </a:xfrm>
              <a:prstGeom prst="rect">
                <a:avLst/>
              </a:prstGeom>
            </p:spPr>
          </p:pic>
          <p:sp>
            <p:nvSpPr>
              <p:cNvPr id="18" name="矩形 17"/>
              <p:cNvSpPr/>
              <p:nvPr/>
            </p:nvSpPr>
            <p:spPr>
              <a:xfrm>
                <a:off x="5975431" y="5841268"/>
                <a:ext cx="29530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TW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still basically free </a:t>
                </a:r>
                <a:r>
                  <a:rPr lang="en-US" altLang="zh-TW" dirty="0" err="1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param</a:t>
                </a:r>
                <a:r>
                  <a:rPr lang="en-US" altLang="zh-TW" dirty="0">
                    <a:solidFill>
                      <a:srgbClr val="0000FF"/>
                    </a:solidFill>
                    <a:cs typeface="Times New Roman" panose="02020603050405020304" pitchFamily="18" charset="0"/>
                  </a:rPr>
                  <a:t>.</a:t>
                </a:r>
                <a:endParaRPr lang="zh-TW" altLang="en-US" dirty="0"/>
              </a:p>
            </p:txBody>
          </p:sp>
          <p:sp>
            <p:nvSpPr>
              <p:cNvPr id="2" name="矩形 1"/>
              <p:cNvSpPr/>
              <p:nvPr/>
            </p:nvSpPr>
            <p:spPr bwMode="auto">
              <a:xfrm>
                <a:off x="0" y="2816931"/>
                <a:ext cx="8856476" cy="3443467"/>
              </a:xfrm>
              <a:prstGeom prst="rect">
                <a:avLst/>
              </a:prstGeom>
              <a:noFill/>
              <a:ln w="28575" algn="ctr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</p:grpSp>
        <p:pic>
          <p:nvPicPr>
            <p:cNvPr id="21" name="圖片 20">
              <a:extLst>
                <a:ext uri="{FF2B5EF4-FFF2-40B4-BE49-F238E27FC236}">
                  <a16:creationId xmlns:a16="http://schemas.microsoft.com/office/drawing/2014/main" id="{C8E28739-7626-4748-88A4-63576B8610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15612"/>
            <a:stretch/>
          </p:blipFill>
          <p:spPr>
            <a:xfrm>
              <a:off x="179512" y="6205949"/>
              <a:ext cx="3384164" cy="283391"/>
            </a:xfrm>
            <a:prstGeom prst="rect">
              <a:avLst/>
            </a:prstGeom>
          </p:spPr>
        </p:pic>
      </p:grpSp>
      <p:pic>
        <p:nvPicPr>
          <p:cNvPr id="22" name="圖片 21">
            <a:extLst>
              <a:ext uri="{FF2B5EF4-FFF2-40B4-BE49-F238E27FC236}">
                <a16:creationId xmlns:a16="http://schemas.microsoft.com/office/drawing/2014/main" id="{D36D6D8B-2FA7-4585-A107-7505050AD6E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74536" y="2777860"/>
            <a:ext cx="3193794" cy="278406"/>
          </a:xfrm>
          <a:prstGeom prst="rect">
            <a:avLst/>
          </a:prstGeom>
        </p:spPr>
      </p:pic>
      <p:sp>
        <p:nvSpPr>
          <p:cNvPr id="23" name="文字方塊 22">
            <a:extLst>
              <a:ext uri="{FF2B5EF4-FFF2-40B4-BE49-F238E27FC236}">
                <a16:creationId xmlns:a16="http://schemas.microsoft.com/office/drawing/2014/main" id="{68BCA7A4-2161-464A-B3CA-C73E79C54CFE}"/>
              </a:ext>
            </a:extLst>
          </p:cNvPr>
          <p:cNvSpPr txBox="1"/>
          <p:nvPr/>
        </p:nvSpPr>
        <p:spPr>
          <a:xfrm>
            <a:off x="2831700" y="188640"/>
            <a:ext cx="3485249" cy="584775"/>
          </a:xfrm>
          <a:prstGeom prst="rect">
            <a:avLst/>
          </a:prstGeom>
          <a:solidFill>
            <a:srgbClr val="66FFFF"/>
          </a:solidFill>
        </p:spPr>
        <p:txBody>
          <a:bodyPr wrap="none" rtlCol="0">
            <a:spAutoFit/>
          </a:bodyPr>
          <a:lstStyle/>
          <a:p>
            <a:pPr algn="ctr"/>
            <a:endParaRPr lang="en-US" altLang="zh-TW" sz="200" dirty="0"/>
          </a:p>
          <a:p>
            <a:pPr algn="ctr"/>
            <a:r>
              <a:rPr lang="en-US" altLang="zh-TW" sz="2200" dirty="0"/>
              <a:t> </a:t>
            </a:r>
            <a:r>
              <a:rPr lang="en-US" altLang="zh-TW" sz="25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CPV Top int</a:t>
            </a:r>
            <a:r>
              <a:rPr lang="en-US" altLang="zh-TW" sz="2500" u="sng" dirty="0">
                <a:solidFill>
                  <a:srgbClr val="0000FF"/>
                </a:solidFill>
              </a:rPr>
              <a:t>eractions</a:t>
            </a:r>
            <a:r>
              <a:rPr lang="en-US" altLang="zh-TW" sz="2500" dirty="0">
                <a:solidFill>
                  <a:srgbClr val="000066"/>
                </a:solidFill>
                <a:cs typeface="Times New Roman" panose="02020603050405020304" pitchFamily="18" charset="0"/>
              </a:rPr>
              <a:t> </a:t>
            </a:r>
          </a:p>
          <a:p>
            <a:r>
              <a:rPr lang="en-US" altLang="zh-TW" sz="500" dirty="0"/>
              <a:t> </a:t>
            </a:r>
            <a:endParaRPr lang="zh-TW" altLang="en-US" sz="500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3D5596F3-A3FE-417F-8332-3A8C0863CC2A}"/>
              </a:ext>
            </a:extLst>
          </p:cNvPr>
          <p:cNvSpPr txBox="1"/>
          <p:nvPr/>
        </p:nvSpPr>
        <p:spPr>
          <a:xfrm>
            <a:off x="6822503" y="5229200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u="sng" dirty="0" err="1">
                <a:solidFill>
                  <a:srgbClr val="0000FF"/>
                </a:solidFill>
              </a:rPr>
              <a:t>pheno</a:t>
            </a:r>
            <a:endParaRPr lang="zh-TW" altLang="en-US" u="sng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26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2389712" y="188640"/>
            <a:ext cx="4378532" cy="4462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altLang="zh-TW" sz="2300" dirty="0">
                <a:solidFill>
                  <a:srgbClr val="0000FF"/>
                </a:solidFill>
              </a:rPr>
              <a:t>0.  Intro:   tensions;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300" dirty="0">
                <a:solidFill>
                  <a:srgbClr val="0000FF"/>
                </a:solidFill>
              </a:rPr>
              <a:t>  </a:t>
            </a:r>
            <a:r>
              <a:rPr lang="en-US" altLang="zh-TW" sz="2000" dirty="0">
                <a:solidFill>
                  <a:srgbClr val="0000FF"/>
                </a:solidFill>
              </a:rPr>
              <a:t> </a:t>
            </a:r>
            <a:r>
              <a:rPr lang="en-US" altLang="zh-TW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en-US" altLang="zh-TW" sz="2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→ </a:t>
            </a:r>
            <a:r>
              <a:rPr lang="en-US" altLang="zh-TW" sz="23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ch</a:t>
            </a:r>
            <a:endParaRPr lang="zh-TW" altLang="en-US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4224147" y="539678"/>
            <a:ext cx="357501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/>
              <a:t>h(125) </a:t>
            </a:r>
            <a:r>
              <a:rPr lang="en-US" altLang="zh-TW" sz="2400" b="1" dirty="0">
                <a:solidFill>
                  <a:srgbClr val="FF0000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✔</a:t>
            </a:r>
            <a:r>
              <a:rPr lang="en-US" altLang="zh-TW" dirty="0"/>
              <a:t>     </a:t>
            </a:r>
            <a:r>
              <a:rPr lang="en-US" altLang="zh-TW" sz="26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New Physics</a:t>
            </a:r>
            <a:r>
              <a:rPr lang="en-US" altLang="zh-TW" sz="25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400" b="1" dirty="0">
                <a:solidFill>
                  <a:srgbClr val="FF0000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✘</a:t>
            </a:r>
            <a:endParaRPr lang="zh-TW" altLang="en-US" sz="2400" dirty="0"/>
          </a:p>
        </p:txBody>
      </p:sp>
      <p:sp>
        <p:nvSpPr>
          <p:cNvPr id="19" name="矩形 18"/>
          <p:cNvSpPr/>
          <p:nvPr/>
        </p:nvSpPr>
        <p:spPr>
          <a:xfrm>
            <a:off x="5652120" y="1048670"/>
            <a:ext cx="3116559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altLang="zh-TW" sz="2000" dirty="0">
                <a:solidFill>
                  <a:srgbClr val="0000FF"/>
                </a:solidFill>
              </a:rPr>
              <a:t>Where is </a:t>
            </a:r>
            <a:r>
              <a:rPr lang="en-US" altLang="zh-TW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SUSY</a:t>
            </a:r>
            <a:r>
              <a:rPr lang="en-US" altLang="zh-TW" sz="2000" dirty="0">
                <a:solidFill>
                  <a:srgbClr val="0000FF"/>
                </a:solidFill>
              </a:rPr>
              <a:t>/</a:t>
            </a:r>
            <a:r>
              <a:rPr lang="en-US" altLang="zh-TW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WIMP</a:t>
            </a:r>
            <a:r>
              <a:rPr lang="en-US" altLang="zh-TW" sz="600" dirty="0">
                <a:solidFill>
                  <a:srgbClr val="0000FF"/>
                </a:solidFill>
              </a:rPr>
              <a:t> </a:t>
            </a:r>
            <a:r>
              <a:rPr lang="en-US" altLang="zh-TW" sz="2000" dirty="0">
                <a:solidFill>
                  <a:srgbClr val="0000FF"/>
                </a:solidFill>
              </a:rPr>
              <a:t>?</a:t>
            </a:r>
            <a:endParaRPr lang="zh-TW" altLang="en-US" sz="2000" dirty="0">
              <a:solidFill>
                <a:srgbClr val="0000FF"/>
              </a:solidFill>
            </a:endParaRPr>
          </a:p>
        </p:txBody>
      </p:sp>
      <p:grpSp>
        <p:nvGrpSpPr>
          <p:cNvPr id="31" name="群組 30">
            <a:extLst>
              <a:ext uri="{FF2B5EF4-FFF2-40B4-BE49-F238E27FC236}">
                <a16:creationId xmlns:a16="http://schemas.microsoft.com/office/drawing/2014/main" id="{9612DCDC-8FC6-49B1-90CD-A6AC6244D038}"/>
              </a:ext>
            </a:extLst>
          </p:cNvPr>
          <p:cNvGrpSpPr/>
          <p:nvPr/>
        </p:nvGrpSpPr>
        <p:grpSpPr>
          <a:xfrm>
            <a:off x="1781038" y="3519109"/>
            <a:ext cx="7116252" cy="2291381"/>
            <a:chOff x="1781038" y="3519109"/>
            <a:chExt cx="7116252" cy="2291381"/>
          </a:xfrm>
        </p:grpSpPr>
        <p:sp>
          <p:nvSpPr>
            <p:cNvPr id="7" name="文字方塊 6"/>
            <p:cNvSpPr txBox="1"/>
            <p:nvPr/>
          </p:nvSpPr>
          <p:spPr>
            <a:xfrm>
              <a:off x="2522013" y="5010271"/>
              <a:ext cx="4036682" cy="800219"/>
            </a:xfrm>
            <a:prstGeom prst="rect">
              <a:avLst/>
            </a:prstGeom>
            <a:solidFill>
              <a:srgbClr val="FFFF66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2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</a:t>
              </a:r>
              <a:r>
                <a:rPr lang="en-US" altLang="zh-TW" sz="600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EDM</a:t>
              </a:r>
              <a:r>
                <a:rPr lang="en-US" altLang="zh-TW" sz="2200" dirty="0">
                  <a:solidFill>
                    <a:srgbClr val="0000FF"/>
                  </a:solidFill>
                </a:rPr>
                <a:t>:</a:t>
              </a:r>
              <a:r>
                <a:rPr lang="en-US" altLang="zh-TW" sz="2200" dirty="0"/>
                <a:t> </a:t>
              </a:r>
              <a:r>
                <a:rPr lang="en-US" altLang="zh-TW" sz="2200" dirty="0">
                  <a:solidFill>
                    <a:srgbClr val="0000FF"/>
                  </a:solidFill>
                </a:rPr>
                <a:t>ACME</a:t>
              </a:r>
              <a:r>
                <a:rPr lang="en-US" altLang="zh-TW" sz="2200" dirty="0"/>
                <a:t>14 </a:t>
              </a:r>
              <a:r>
                <a:rPr lang="en-US" altLang="zh-TW" sz="2200" dirty="0">
                  <a:solidFill>
                    <a:srgbClr val="0000FF"/>
                  </a:solidFill>
                </a:rPr>
                <a:t> </a:t>
              </a:r>
              <a:r>
                <a:rPr lang="en-US" altLang="zh-TW" sz="2200" dirty="0">
                  <a:sym typeface="Wingdings" panose="05000000000000000000" pitchFamily="2" charset="2"/>
                </a:rPr>
                <a:t>  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ACME</a:t>
              </a:r>
              <a:r>
                <a:rPr lang="en-US" altLang="zh-TW" sz="2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18</a:t>
              </a:r>
              <a:endParaRPr lang="en-US" altLang="zh-TW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endParaRPr lang="en-US" altLang="zh-TW" sz="600" dirty="0"/>
            </a:p>
            <a:p>
              <a:pPr algn="ctr"/>
              <a:r>
                <a:rPr lang="en-US" altLang="zh-TW" dirty="0"/>
                <a:t>- L.E. Precision Frontier -</a:t>
              </a:r>
              <a:endParaRPr lang="zh-TW" altLang="en-US" dirty="0"/>
            </a:p>
          </p:txBody>
        </p:sp>
        <p:sp>
          <p:nvSpPr>
            <p:cNvPr id="8" name="左-右雙向箭號 7"/>
            <p:cNvSpPr>
              <a:spLocks noChangeAspect="1"/>
            </p:cNvSpPr>
            <p:nvPr/>
          </p:nvSpPr>
          <p:spPr bwMode="auto">
            <a:xfrm rot="2472500">
              <a:off x="1781038" y="3815485"/>
              <a:ext cx="2232000" cy="186000"/>
            </a:xfrm>
            <a:prstGeom prst="leftRightArrow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文字方塊 8"/>
            <p:cNvSpPr txBox="1"/>
            <p:nvPr/>
          </p:nvSpPr>
          <p:spPr>
            <a:xfrm rot="2472500">
              <a:off x="2514461" y="3519109"/>
              <a:ext cx="958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tension</a:t>
              </a:r>
              <a:endParaRPr lang="zh-TW" altLang="en-US" dirty="0"/>
            </a:p>
          </p:txBody>
        </p:sp>
        <p:sp>
          <p:nvSpPr>
            <p:cNvPr id="10" name="左-右雙向箭號 9"/>
            <p:cNvSpPr/>
            <p:nvPr/>
          </p:nvSpPr>
          <p:spPr bwMode="auto">
            <a:xfrm rot="-2460000">
              <a:off x="4957911" y="3827512"/>
              <a:ext cx="2160240" cy="180020"/>
            </a:xfrm>
            <a:prstGeom prst="leftRightArrow">
              <a:avLst/>
            </a:prstGeom>
            <a:solidFill>
              <a:srgbClr val="FF99FF"/>
            </a:solidFill>
            <a:ln w="28575" algn="ctr">
              <a:solidFill>
                <a:srgbClr val="3333FF"/>
              </a:solidFill>
              <a:round/>
              <a:headEnd/>
              <a:tailEnd/>
            </a:ln>
            <a:extLst/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" name="文字方塊 10"/>
            <p:cNvSpPr txBox="1"/>
            <p:nvPr/>
          </p:nvSpPr>
          <p:spPr>
            <a:xfrm rot="-2460000">
              <a:off x="5216766" y="3533022"/>
              <a:ext cx="14430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dirty="0">
                  <a:solidFill>
                    <a:srgbClr val="3333FF"/>
                  </a:solidFill>
                </a:rPr>
                <a:t>competition</a:t>
              </a:r>
              <a:endParaRPr lang="zh-TW" altLang="en-US" dirty="0">
                <a:solidFill>
                  <a:srgbClr val="3333FF"/>
                </a:solidFill>
              </a:endParaRPr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6678414" y="5241103"/>
              <a:ext cx="2218876" cy="369332"/>
            </a:xfrm>
            <a:prstGeom prst="rect">
              <a:avLst/>
            </a:prstGeom>
            <a:noFill/>
            <a:ln w="19050">
              <a:solidFill>
                <a:srgbClr val="3333FF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|</a:t>
              </a:r>
              <a:r>
                <a:rPr lang="en-US" altLang="zh-TW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en-US" altLang="zh-TW" sz="2000" i="1" baseline="-2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| &lt; 1.1 </a:t>
              </a:r>
              <a:r>
                <a:rPr lang="en-US" altLang="zh-TW" dirty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10</a:t>
              </a:r>
              <a:r>
                <a:rPr lang="en-US" altLang="zh-TW" sz="2000" b="1" baseline="28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‒29</a:t>
              </a:r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cm</a:t>
              </a:r>
              <a:endParaRPr lang="zh-TW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" name="直線接點 19"/>
            <p:cNvCxnSpPr/>
            <p:nvPr/>
          </p:nvCxnSpPr>
          <p:spPr bwMode="auto">
            <a:xfrm>
              <a:off x="3783600" y="5731200"/>
              <a:ext cx="19512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0" name="群組 29">
            <a:extLst>
              <a:ext uri="{FF2B5EF4-FFF2-40B4-BE49-F238E27FC236}">
                <a16:creationId xmlns:a16="http://schemas.microsoft.com/office/drawing/2014/main" id="{A3F71099-576A-4249-AB37-0D3B2008D035}"/>
              </a:ext>
            </a:extLst>
          </p:cNvPr>
          <p:cNvGrpSpPr/>
          <p:nvPr/>
        </p:nvGrpSpPr>
        <p:grpSpPr>
          <a:xfrm>
            <a:off x="35496" y="1484784"/>
            <a:ext cx="6120680" cy="1102770"/>
            <a:chOff x="35496" y="1568115"/>
            <a:chExt cx="6120680" cy="1102770"/>
          </a:xfrm>
        </p:grpSpPr>
        <p:sp>
          <p:nvSpPr>
            <p:cNvPr id="2" name="文字方塊 1"/>
            <p:cNvSpPr txBox="1"/>
            <p:nvPr/>
          </p:nvSpPr>
          <p:spPr>
            <a:xfrm>
              <a:off x="35496" y="1916832"/>
              <a:ext cx="3626313" cy="754053"/>
            </a:xfrm>
            <a:prstGeom prst="rect">
              <a:avLst/>
            </a:prstGeom>
            <a:solidFill>
              <a:srgbClr val="FF0000">
                <a:alpha val="32941"/>
              </a:srgb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2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EW</a:t>
              </a:r>
              <a:r>
                <a:rPr lang="en-US" altLang="zh-TW" sz="2200" dirty="0"/>
                <a:t> </a:t>
              </a:r>
              <a:r>
                <a:rPr lang="en-US" altLang="zh-TW" sz="22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  <a:r>
                <a:rPr lang="en-US" altLang="zh-TW" sz="2200" dirty="0"/>
                <a:t>aryo</a:t>
              </a:r>
              <a:r>
                <a:rPr lang="en-US" altLang="zh-TW" sz="22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</a:t>
              </a:r>
              <a:r>
                <a:rPr lang="en-US" altLang="zh-TW" sz="2200" dirty="0"/>
                <a:t>enesis (</a:t>
              </a:r>
              <a:r>
                <a:rPr lang="en-US" altLang="zh-TW" sz="22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EWBG</a:t>
              </a:r>
              <a:r>
                <a:rPr lang="en-US" altLang="zh-TW" sz="2200" dirty="0"/>
                <a:t>)</a:t>
              </a:r>
            </a:p>
            <a:p>
              <a:pPr algn="ctr"/>
              <a:endParaRPr lang="en-US" altLang="zh-TW" sz="300" dirty="0"/>
            </a:p>
            <a:p>
              <a:pPr algn="ctr"/>
              <a:r>
                <a:rPr lang="en-US" altLang="zh-TW" dirty="0"/>
                <a:t>- </a:t>
              </a:r>
              <a:r>
                <a:rPr lang="en-US" altLang="zh-TW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 testable</a:t>
              </a:r>
              <a:r>
                <a:rPr lang="en-US" altLang="zh-TW" dirty="0"/>
                <a:t> -</a:t>
              </a:r>
              <a:endParaRPr lang="zh-TW" altLang="en-US" dirty="0"/>
            </a:p>
          </p:txBody>
        </p:sp>
        <p:sp>
          <p:nvSpPr>
            <p:cNvPr id="3" name="左-右雙向箭號 2"/>
            <p:cNvSpPr/>
            <p:nvPr/>
          </p:nvSpPr>
          <p:spPr bwMode="auto">
            <a:xfrm>
              <a:off x="3995936" y="2242320"/>
              <a:ext cx="2160240" cy="180020"/>
            </a:xfrm>
            <a:prstGeom prst="leftRightArrow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" name="文字方塊 5"/>
            <p:cNvSpPr txBox="1"/>
            <p:nvPr/>
          </p:nvSpPr>
          <p:spPr>
            <a:xfrm>
              <a:off x="4596597" y="1962998"/>
              <a:ext cx="958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/>
                <a:t>tension</a:t>
              </a:r>
              <a:endParaRPr lang="zh-TW" altLang="en-US" dirty="0"/>
            </a:p>
          </p:txBody>
        </p:sp>
        <p:sp>
          <p:nvSpPr>
            <p:cNvPr id="15" name="文字方塊 14"/>
            <p:cNvSpPr txBox="1"/>
            <p:nvPr/>
          </p:nvSpPr>
          <p:spPr>
            <a:xfrm>
              <a:off x="621592" y="1568115"/>
              <a:ext cx="29232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58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CKM </a:t>
              </a:r>
              <a:r>
                <a:rPr lang="en-US" altLang="zh-TW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CPV     </a:t>
              </a:r>
              <a:r>
                <a:rPr lang="en-US" altLang="zh-TW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altLang="zh-TW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Large</a:t>
              </a:r>
              <a:r>
                <a:rPr lang="en-US" altLang="zh-TW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zh-TW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直線接點 17"/>
            <p:cNvCxnSpPr/>
            <p:nvPr/>
          </p:nvCxnSpPr>
          <p:spPr bwMode="auto">
            <a:xfrm>
              <a:off x="719572" y="1861200"/>
              <a:ext cx="172819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直線接點 22">
              <a:extLst>
                <a:ext uri="{FF2B5EF4-FFF2-40B4-BE49-F238E27FC236}">
                  <a16:creationId xmlns:a16="http://schemas.microsoft.com/office/drawing/2014/main" id="{0A4F3172-9763-4FE4-93DE-BB8AE189B6A7}"/>
                </a:ext>
              </a:extLst>
            </p:cNvPr>
            <p:cNvCxnSpPr/>
            <p:nvPr/>
          </p:nvCxnSpPr>
          <p:spPr bwMode="auto">
            <a:xfrm>
              <a:off x="2754000" y="1850400"/>
              <a:ext cx="612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7" name="群組 26">
            <a:extLst>
              <a:ext uri="{FF2B5EF4-FFF2-40B4-BE49-F238E27FC236}">
                <a16:creationId xmlns:a16="http://schemas.microsoft.com/office/drawing/2014/main" id="{F8475698-3EA4-4AAD-BD77-C91033A06DB9}"/>
              </a:ext>
            </a:extLst>
          </p:cNvPr>
          <p:cNvGrpSpPr/>
          <p:nvPr/>
        </p:nvGrpSpPr>
        <p:grpSpPr>
          <a:xfrm>
            <a:off x="6465212" y="1847273"/>
            <a:ext cx="2427268" cy="923330"/>
            <a:chOff x="6465212" y="1930604"/>
            <a:chExt cx="2427268" cy="923330"/>
          </a:xfrm>
        </p:grpSpPr>
        <p:sp>
          <p:nvSpPr>
            <p:cNvPr id="28" name="文字方塊 27">
              <a:extLst>
                <a:ext uri="{FF2B5EF4-FFF2-40B4-BE49-F238E27FC236}">
                  <a16:creationId xmlns:a16="http://schemas.microsoft.com/office/drawing/2014/main" id="{65BE49EB-9926-4292-8E6A-05DEF8596463}"/>
                </a:ext>
              </a:extLst>
            </p:cNvPr>
            <p:cNvSpPr txBox="1"/>
            <p:nvPr/>
          </p:nvSpPr>
          <p:spPr>
            <a:xfrm>
              <a:off x="6465212" y="1930604"/>
              <a:ext cx="2427268" cy="923330"/>
            </a:xfrm>
            <a:prstGeom prst="rect">
              <a:avLst/>
            </a:prstGeom>
            <a:solidFill>
              <a:srgbClr val="AFFFFF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TW" sz="2200" dirty="0">
                  <a:solidFill>
                    <a:srgbClr val="0000FF"/>
                  </a:solidFill>
                </a:rPr>
                <a:t>LHC</a:t>
              </a:r>
            </a:p>
            <a:p>
              <a:pPr algn="ctr"/>
              <a:endParaRPr lang="en-US" altLang="zh-TW" sz="600" dirty="0"/>
            </a:p>
            <a:p>
              <a:pPr algn="ctr"/>
              <a:r>
                <a:rPr lang="en-US" altLang="zh-TW" dirty="0"/>
                <a:t>- </a:t>
              </a:r>
              <a:r>
                <a:rPr lang="en-US" altLang="zh-TW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N</a:t>
              </a:r>
              <a:r>
                <a:rPr lang="en-US" altLang="zh-TW" sz="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 </a:t>
              </a:r>
              <a:r>
                <a:rPr lang="en-US" altLang="zh-TW" dirty="0"/>
                <a:t>o </a:t>
              </a:r>
              <a:r>
                <a:rPr lang="en-US" altLang="zh-TW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N</a:t>
              </a:r>
              <a:r>
                <a:rPr lang="en-US" altLang="zh-TW" sz="6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 </a:t>
              </a:r>
              <a:r>
                <a:rPr lang="en-US" altLang="zh-TW" dirty="0" err="1"/>
                <a:t>ew</a:t>
              </a:r>
              <a:r>
                <a:rPr lang="en-US" altLang="zh-TW" dirty="0"/>
                <a:t> </a:t>
              </a:r>
              <a:r>
                <a:rPr lang="en-US" altLang="zh-TW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P</a:t>
              </a:r>
              <a:r>
                <a:rPr lang="en-US" altLang="zh-TW" sz="1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 </a:t>
              </a:r>
              <a:r>
                <a:rPr lang="en-US" altLang="zh-TW" dirty="0" err="1"/>
                <a:t>hysics</a:t>
              </a:r>
              <a:r>
                <a:rPr lang="en-US" altLang="zh-TW" dirty="0"/>
                <a:t> -</a:t>
              </a:r>
              <a:endParaRPr lang="zh-TW" altLang="en-US" dirty="0"/>
            </a:p>
          </p:txBody>
        </p:sp>
        <p:cxnSp>
          <p:nvCxnSpPr>
            <p:cNvPr id="29" name="直線接點 28">
              <a:extLst>
                <a:ext uri="{FF2B5EF4-FFF2-40B4-BE49-F238E27FC236}">
                  <a16:creationId xmlns:a16="http://schemas.microsoft.com/office/drawing/2014/main" id="{1463F6FA-5582-4AAC-9A7C-8F8765E9EC0D}"/>
                </a:ext>
              </a:extLst>
            </p:cNvPr>
            <p:cNvCxnSpPr/>
            <p:nvPr/>
          </p:nvCxnSpPr>
          <p:spPr bwMode="auto">
            <a:xfrm>
              <a:off x="6731246" y="2700000"/>
              <a:ext cx="1908212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6" name="群組 35">
            <a:extLst>
              <a:ext uri="{FF2B5EF4-FFF2-40B4-BE49-F238E27FC236}">
                <a16:creationId xmlns:a16="http://schemas.microsoft.com/office/drawing/2014/main" id="{8E88E740-FB23-4CD3-A466-8B83492B2913}"/>
              </a:ext>
            </a:extLst>
          </p:cNvPr>
          <p:cNvGrpSpPr/>
          <p:nvPr/>
        </p:nvGrpSpPr>
        <p:grpSpPr>
          <a:xfrm>
            <a:off x="5256001" y="4715446"/>
            <a:ext cx="2543164" cy="709754"/>
            <a:chOff x="5256001" y="4715446"/>
            <a:chExt cx="2543164" cy="709754"/>
          </a:xfrm>
        </p:grpSpPr>
        <p:cxnSp>
          <p:nvCxnSpPr>
            <p:cNvPr id="5" name="直線接點 4">
              <a:extLst>
                <a:ext uri="{FF2B5EF4-FFF2-40B4-BE49-F238E27FC236}">
                  <a16:creationId xmlns:a16="http://schemas.microsoft.com/office/drawing/2014/main" id="{C38D851F-5490-4A4E-BD33-EFCABCF1324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288117" y="5202000"/>
              <a:ext cx="1192095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A3223093-064E-4D6B-9C4F-AE58B790DD86}"/>
                </a:ext>
              </a:extLst>
            </p:cNvPr>
            <p:cNvSpPr/>
            <p:nvPr/>
          </p:nvSpPr>
          <p:spPr>
            <a:xfrm>
              <a:off x="5256001" y="4715446"/>
              <a:ext cx="1275752" cy="4314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J</a:t>
              </a:r>
              <a:r>
                <a:rPr lang="en-US" altLang="zh-TW" sz="3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 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I</a:t>
              </a:r>
              <a:r>
                <a:rPr lang="en-US" altLang="zh-TW" sz="3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 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L</a:t>
              </a:r>
              <a:r>
                <a:rPr lang="en-US" altLang="zh-TW" sz="3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 </a:t>
              </a:r>
              <a:r>
                <a:rPr lang="en-US" altLang="zh-TW" sz="2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A</a:t>
              </a:r>
              <a:r>
                <a:rPr lang="en-US" altLang="zh-TW" sz="3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 </a:t>
              </a:r>
              <a:r>
                <a:rPr lang="en-US" altLang="zh-TW" sz="22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Wingdings" panose="05000000000000000000" pitchFamily="2" charset="2"/>
                </a:rPr>
                <a:t>22</a:t>
              </a:r>
              <a:endParaRPr lang="zh-TW" altLang="en-US" dirty="0"/>
            </a:p>
          </p:txBody>
        </p:sp>
        <p:cxnSp>
          <p:nvCxnSpPr>
            <p:cNvPr id="32" name="直線接點 31">
              <a:extLst>
                <a:ext uri="{FF2B5EF4-FFF2-40B4-BE49-F238E27FC236}">
                  <a16:creationId xmlns:a16="http://schemas.microsoft.com/office/drawing/2014/main" id="{1F3D6662-0E28-4C3F-A6B6-26DA75E1985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08000" y="5425200"/>
              <a:ext cx="2880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文字方塊 32">
              <a:extLst>
                <a:ext uri="{FF2B5EF4-FFF2-40B4-BE49-F238E27FC236}">
                  <a16:creationId xmlns:a16="http://schemas.microsoft.com/office/drawing/2014/main" id="{F528FD77-E2AF-42C8-AD8B-B7BEED4E4B18}"/>
                </a:ext>
              </a:extLst>
            </p:cNvPr>
            <p:cNvSpPr txBox="1"/>
            <p:nvPr/>
          </p:nvSpPr>
          <p:spPr>
            <a:xfrm>
              <a:off x="7210800" y="5032336"/>
              <a:ext cx="5883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0.41</a:t>
              </a:r>
              <a:endParaRPr lang="zh-TW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:a16="http://schemas.microsoft.com/office/drawing/2014/main" id="{69374A9C-DA00-42E6-A32A-EEBF9807893A}"/>
              </a:ext>
            </a:extLst>
          </p:cNvPr>
          <p:cNvSpPr/>
          <p:nvPr/>
        </p:nvSpPr>
        <p:spPr>
          <a:xfrm>
            <a:off x="7338047" y="2579260"/>
            <a:ext cx="6815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NNP</a:t>
            </a:r>
            <a:endParaRPr lang="zh-TW" altLang="en-US" sz="2000" dirty="0"/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73742599-58F7-4DCE-B35B-7E7B73545838}"/>
              </a:ext>
            </a:extLst>
          </p:cNvPr>
          <p:cNvSpPr txBox="1"/>
          <p:nvPr/>
        </p:nvSpPr>
        <p:spPr>
          <a:xfrm>
            <a:off x="541977" y="2564904"/>
            <a:ext cx="263738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7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EWBG</a:t>
            </a:r>
            <a:r>
              <a:rPr lang="en-US" altLang="zh-TW" sz="17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 ought to be pursued </a:t>
            </a:r>
          </a:p>
          <a:p>
            <a:pPr algn="ctr"/>
            <a:r>
              <a:rPr lang="en-US" altLang="zh-TW" sz="170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while </a:t>
            </a:r>
            <a:r>
              <a:rPr lang="en-US" altLang="zh-TW" sz="17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LHC</a:t>
            </a:r>
            <a:r>
              <a:rPr lang="en-US" altLang="zh-TW" sz="170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 is still running</a:t>
            </a:r>
            <a:r>
              <a:rPr lang="en-US" altLang="zh-TW" sz="17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!</a:t>
            </a:r>
            <a:endParaRPr lang="zh-TW" altLang="en-US" sz="17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9819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E4F24AA0-E145-48B5-8F69-309DAFB0DB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00" y="1933109"/>
            <a:ext cx="8604000" cy="423219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F5441B9D-ED2F-4107-9801-645E7AD74B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627"/>
          <a:stretch/>
        </p:blipFill>
        <p:spPr>
          <a:xfrm>
            <a:off x="2422800" y="232309"/>
            <a:ext cx="4314393" cy="1341120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E3FD5B90-E7E4-4086-84FE-1630B036872D}"/>
              </a:ext>
            </a:extLst>
          </p:cNvPr>
          <p:cNvSpPr txBox="1"/>
          <p:nvPr/>
        </p:nvSpPr>
        <p:spPr>
          <a:xfrm>
            <a:off x="6948073" y="1448780"/>
            <a:ext cx="2196435" cy="2693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TW" sz="1150" u="sng" dirty="0">
                <a:solidFill>
                  <a:srgbClr val="0000FF"/>
                </a:solidFill>
              </a:rPr>
              <a:t>WSH, PLB’92 (PSI-PR-91-34)</a:t>
            </a:r>
          </a:p>
        </p:txBody>
      </p: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8495EDCC-3429-40BC-BB9E-17465621AE09}"/>
              </a:ext>
            </a:extLst>
          </p:cNvPr>
          <p:cNvCxnSpPr/>
          <p:nvPr/>
        </p:nvCxnSpPr>
        <p:spPr bwMode="auto">
          <a:xfrm>
            <a:off x="5475600" y="6102000"/>
            <a:ext cx="24660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FF">
                <a:alpha val="54118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3" name="群組 12">
            <a:extLst>
              <a:ext uri="{FF2B5EF4-FFF2-40B4-BE49-F238E27FC236}">
                <a16:creationId xmlns:a16="http://schemas.microsoft.com/office/drawing/2014/main" id="{CC821EAC-A909-48DE-A29E-687C8189B21E}"/>
              </a:ext>
            </a:extLst>
          </p:cNvPr>
          <p:cNvGrpSpPr/>
          <p:nvPr/>
        </p:nvGrpSpPr>
        <p:grpSpPr>
          <a:xfrm>
            <a:off x="3715200" y="476672"/>
            <a:ext cx="380019" cy="400110"/>
            <a:chOff x="3715200" y="476672"/>
            <a:chExt cx="380019" cy="400110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8D750CB4-6743-4A0F-A9ED-ECDB7C31A011}"/>
                </a:ext>
              </a:extLst>
            </p:cNvPr>
            <p:cNvSpPr/>
            <p:nvPr/>
          </p:nvSpPr>
          <p:spPr>
            <a:xfrm>
              <a:off x="3715200" y="476672"/>
              <a:ext cx="38001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b="1" i="1" dirty="0">
                  <a:solidFill>
                    <a:srgbClr val="FF0000"/>
                  </a:solidFill>
                  <a:highlight>
                    <a:srgbClr val="00FFFF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l-GR" altLang="zh-TW" sz="2000" b="1" i="1" baseline="-18000" dirty="0">
                  <a:solidFill>
                    <a:srgbClr val="FF0000"/>
                  </a:solidFill>
                  <a:highlight>
                    <a:srgbClr val="00FFFF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endParaRPr lang="zh-TW" altLang="en-US" dirty="0">
                <a:highlight>
                  <a:srgbClr val="00FFFF"/>
                </a:highlight>
              </a:endParaRPr>
            </a:p>
          </p:txBody>
        </p:sp>
        <p:cxnSp>
          <p:nvCxnSpPr>
            <p:cNvPr id="10" name="直線接點 9">
              <a:extLst>
                <a:ext uri="{FF2B5EF4-FFF2-40B4-BE49-F238E27FC236}">
                  <a16:creationId xmlns:a16="http://schemas.microsoft.com/office/drawing/2014/main" id="{3DEFBE12-A500-4803-8290-9D8E43779E27}"/>
                </a:ext>
              </a:extLst>
            </p:cNvPr>
            <p:cNvCxnSpPr/>
            <p:nvPr/>
          </p:nvCxnSpPr>
          <p:spPr bwMode="auto">
            <a:xfrm>
              <a:off x="3805200" y="774000"/>
              <a:ext cx="18002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6A4B2C95-F44C-47C6-AD0A-58AD28463A1C}"/>
              </a:ext>
            </a:extLst>
          </p:cNvPr>
          <p:cNvSpPr/>
          <p:nvPr/>
        </p:nvSpPr>
        <p:spPr>
          <a:xfrm>
            <a:off x="6835863" y="1650380"/>
            <a:ext cx="2308645" cy="269304"/>
          </a:xfrm>
          <a:prstGeom prst="rect">
            <a:avLst/>
          </a:prstGeom>
          <a:solidFill>
            <a:srgbClr val="00FFFF">
              <a:alpha val="49020"/>
            </a:srgbClr>
          </a:solidFill>
        </p:spPr>
        <p:txBody>
          <a:bodyPr wrap="none">
            <a:spAutoFit/>
          </a:bodyPr>
          <a:lstStyle/>
          <a:p>
            <a:pPr lvl="0" algn="r"/>
            <a:r>
              <a:rPr lang="en-US" altLang="zh-TW" sz="1150" dirty="0">
                <a:solidFill>
                  <a:srgbClr val="0000FF"/>
                </a:solidFill>
              </a:rPr>
              <a:t>Chen, WSH, Kao, </a:t>
            </a:r>
            <a:r>
              <a:rPr lang="en-US" altLang="zh-TW" sz="1150" dirty="0" err="1">
                <a:solidFill>
                  <a:srgbClr val="0000FF"/>
                </a:solidFill>
              </a:rPr>
              <a:t>Kohda</a:t>
            </a:r>
            <a:r>
              <a:rPr lang="en-US" altLang="zh-TW" sz="1150" dirty="0">
                <a:solidFill>
                  <a:srgbClr val="0000FF"/>
                </a:solidFill>
              </a:rPr>
              <a:t>, PLB’13</a:t>
            </a:r>
            <a:endParaRPr lang="zh-TW" altLang="en-US" sz="1150" dirty="0">
              <a:solidFill>
                <a:srgbClr val="0000FF"/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BA7B6E58-6C6A-4F00-8B4F-9FBCB7D7F77A}"/>
              </a:ext>
            </a:extLst>
          </p:cNvPr>
          <p:cNvSpPr/>
          <p:nvPr/>
        </p:nvSpPr>
        <p:spPr>
          <a:xfrm>
            <a:off x="3225600" y="846000"/>
            <a:ext cx="287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zh-TW" altLang="en-US" sz="1600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5F70B873-D270-455C-BE8E-8BBE3296A5DA}"/>
              </a:ext>
            </a:extLst>
          </p:cNvPr>
          <p:cNvSpPr/>
          <p:nvPr/>
        </p:nvSpPr>
        <p:spPr>
          <a:xfrm>
            <a:off x="5994000" y="918000"/>
            <a:ext cx="2872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zh-TW" altLang="en-US" sz="16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C469781-E243-455D-941A-A1A0B78A7DAF}"/>
              </a:ext>
            </a:extLst>
          </p:cNvPr>
          <p:cNvSpPr/>
          <p:nvPr/>
        </p:nvSpPr>
        <p:spPr>
          <a:xfrm>
            <a:off x="5436000" y="1062000"/>
            <a:ext cx="2423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zh-TW" altLang="en-US" sz="1600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BF562BC3-2F70-47B9-8B5B-8448F278D2D9}"/>
              </a:ext>
            </a:extLst>
          </p:cNvPr>
          <p:cNvSpPr/>
          <p:nvPr/>
        </p:nvSpPr>
        <p:spPr>
          <a:xfrm>
            <a:off x="5716800" y="1321200"/>
            <a:ext cx="2648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TW" altLang="en-US" sz="1400" dirty="0"/>
          </a:p>
        </p:txBody>
      </p:sp>
      <p:grpSp>
        <p:nvGrpSpPr>
          <p:cNvPr id="18" name="群組 17">
            <a:extLst>
              <a:ext uri="{FF2B5EF4-FFF2-40B4-BE49-F238E27FC236}">
                <a16:creationId xmlns:a16="http://schemas.microsoft.com/office/drawing/2014/main" id="{45EA8295-0C03-4E09-9972-84A864B8F711}"/>
              </a:ext>
            </a:extLst>
          </p:cNvPr>
          <p:cNvGrpSpPr/>
          <p:nvPr/>
        </p:nvGrpSpPr>
        <p:grpSpPr>
          <a:xfrm>
            <a:off x="8064388" y="2181054"/>
            <a:ext cx="1023914" cy="707886"/>
            <a:chOff x="10007766" y="1024765"/>
            <a:chExt cx="1023914" cy="707886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F981F74D-44B8-49D0-9D82-4F730FBAA0F8}"/>
                </a:ext>
              </a:extLst>
            </p:cNvPr>
            <p:cNvSpPr/>
            <p:nvPr/>
          </p:nvSpPr>
          <p:spPr>
            <a:xfrm>
              <a:off x="10007766" y="1024765"/>
              <a:ext cx="1023914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19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  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</a:t>
              </a:r>
              <a:r>
                <a:rPr lang="en-US" altLang="zh-TW" b="1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+</a:t>
              </a:r>
              <a:endParaRPr lang="zh-TW" altLang="en-US" b="1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en-US" altLang="zh-TW" sz="200" dirty="0">
                <a:latin typeface="Times New Roman"/>
                <a:cs typeface="Times New Roman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</a:t>
              </a:r>
              <a:r>
                <a:rPr lang="en-US" altLang="zh-TW" sz="9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zh-TW" dirty="0">
                  <a:solidFill>
                    <a:srgbClr val="000000"/>
                  </a:solidFill>
                  <a:latin typeface="Times New Roman"/>
                  <a:cs typeface="Times New Roman"/>
                </a:rPr>
                <a:t>+</a:t>
              </a:r>
              <a:r>
                <a:rPr lang="en-US" altLang="zh-TW" sz="9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zh-TW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i</a:t>
              </a:r>
              <a:r>
                <a:rPr lang="en-US" altLang="zh-TW" sz="300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A</a:t>
              </a:r>
              <a:endParaRPr lang="zh-TW" altLang="en-US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左右中括弧 19">
              <a:extLst>
                <a:ext uri="{FF2B5EF4-FFF2-40B4-BE49-F238E27FC236}">
                  <a16:creationId xmlns:a16="http://schemas.microsoft.com/office/drawing/2014/main" id="{918004F6-AB43-4BA3-9069-46EF06DD39F0}"/>
                </a:ext>
              </a:extLst>
            </p:cNvPr>
            <p:cNvSpPr/>
            <p:nvPr/>
          </p:nvSpPr>
          <p:spPr bwMode="auto">
            <a:xfrm>
              <a:off x="10020086" y="1110594"/>
              <a:ext cx="772305" cy="622057"/>
            </a:xfrm>
            <a:prstGeom prst="bracketPair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9" name="文字方塊 8">
            <a:extLst>
              <a:ext uri="{FF2B5EF4-FFF2-40B4-BE49-F238E27FC236}">
                <a16:creationId xmlns:a16="http://schemas.microsoft.com/office/drawing/2014/main" id="{E9C2C1B0-0036-4723-B14E-79C5C70051EA}"/>
              </a:ext>
            </a:extLst>
          </p:cNvPr>
          <p:cNvSpPr txBox="1"/>
          <p:nvPr/>
        </p:nvSpPr>
        <p:spPr>
          <a:xfrm>
            <a:off x="6917260" y="318138"/>
            <a:ext cx="12057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solidFill>
                  <a:srgbClr val="0000FF"/>
                </a:solidFill>
              </a:rPr>
              <a:t>2015</a:t>
            </a:r>
            <a:r>
              <a:rPr lang="en-US" altLang="zh-TW" sz="1600" dirty="0"/>
              <a:t>-</a:t>
            </a:r>
            <a:r>
              <a:rPr lang="en-US" altLang="zh-TW" sz="1600" dirty="0">
                <a:solidFill>
                  <a:srgbClr val="0000FF"/>
                </a:solidFill>
              </a:rPr>
              <a:t>2016</a:t>
            </a:r>
            <a:endParaRPr lang="zh-TW" altLang="en-US" sz="1600" dirty="0">
              <a:solidFill>
                <a:srgbClr val="0000FF"/>
              </a:solidFill>
            </a:endParaRPr>
          </a:p>
        </p:txBody>
      </p: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C2B39641-304B-4C61-B8FA-31C9D8DF2A2E}"/>
              </a:ext>
            </a:extLst>
          </p:cNvPr>
          <p:cNvSpPr txBox="1"/>
          <p:nvPr/>
        </p:nvSpPr>
        <p:spPr>
          <a:xfrm>
            <a:off x="8090446" y="921600"/>
            <a:ext cx="110799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h-</a:t>
            </a:r>
            <a:r>
              <a:rPr lang="en-US" altLang="zh-TW" sz="15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TW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1500" dirty="0">
                <a:solidFill>
                  <a:srgbClr val="0000FF"/>
                </a:solidFill>
              </a:rPr>
              <a:t>mixing</a:t>
            </a:r>
            <a:endParaRPr lang="zh-TW" altLang="en-US" sz="1500" dirty="0">
              <a:solidFill>
                <a:srgbClr val="0000FF"/>
              </a:solidFill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9F4518F2-E152-4E05-93D6-72BE85507C08}"/>
              </a:ext>
            </a:extLst>
          </p:cNvPr>
          <p:cNvSpPr/>
          <p:nvPr/>
        </p:nvSpPr>
        <p:spPr>
          <a:xfrm>
            <a:off x="3456396" y="476672"/>
            <a:ext cx="431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altLang="zh-TW" b="1" i="1" dirty="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000" b="1" i="1" baseline="-19000" dirty="0" err="1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r>
              <a:rPr lang="en-US" altLang="zh-TW" sz="5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TW" altLang="en-US" dirty="0"/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0493B9FF-6367-4272-A723-8182B56454D0}"/>
              </a:ext>
            </a:extLst>
          </p:cNvPr>
          <p:cNvSpPr txBox="1"/>
          <p:nvPr/>
        </p:nvSpPr>
        <p:spPr>
          <a:xfrm>
            <a:off x="6912260" y="583556"/>
            <a:ext cx="1207382" cy="677108"/>
          </a:xfrm>
          <a:prstGeom prst="rect">
            <a:avLst/>
          </a:prstGeom>
          <a:solidFill>
            <a:srgbClr val="00FFFF">
              <a:alpha val="4902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alignment</a:t>
            </a:r>
          </a:p>
          <a:p>
            <a:pPr algn="ctr"/>
            <a:r>
              <a:rPr lang="en-US" altLang="zh-TW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sz="2000" b="1" i="1" baseline="-1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1E3D1946-2C9A-43F7-B9CA-860958C2DCB7}"/>
              </a:ext>
            </a:extLst>
          </p:cNvPr>
          <p:cNvSpPr/>
          <p:nvPr/>
        </p:nvSpPr>
        <p:spPr>
          <a:xfrm>
            <a:off x="2995996" y="2268000"/>
            <a:ext cx="3168000" cy="601200"/>
          </a:xfrm>
          <a:prstGeom prst="rect">
            <a:avLst/>
          </a:prstGeom>
          <a:solidFill>
            <a:srgbClr val="FFFF66"/>
          </a:solidFill>
          <a:ln w="28575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zh-TW" sz="167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should leave the final say </a:t>
            </a:r>
          </a:p>
          <a:p>
            <a:pPr algn="ctr"/>
            <a:r>
              <a:rPr lang="en-US" altLang="zh-TW" sz="167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the matter to experiments</a:t>
            </a:r>
            <a:endParaRPr lang="zh-TW" altLang="en-US" sz="167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32C39DC-B3CF-4F55-85F5-157A1E29B6A3}"/>
              </a:ext>
            </a:extLst>
          </p:cNvPr>
          <p:cNvSpPr/>
          <p:nvPr/>
        </p:nvSpPr>
        <p:spPr bwMode="auto">
          <a:xfrm>
            <a:off x="5464800" y="979200"/>
            <a:ext cx="756000" cy="590400"/>
          </a:xfrm>
          <a:prstGeom prst="rect">
            <a:avLst/>
          </a:prstGeom>
          <a:noFill/>
          <a:ln w="28575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cxnSp>
        <p:nvCxnSpPr>
          <p:cNvPr id="22" name="直線接點 21">
            <a:extLst>
              <a:ext uri="{FF2B5EF4-FFF2-40B4-BE49-F238E27FC236}">
                <a16:creationId xmlns:a16="http://schemas.microsoft.com/office/drawing/2014/main" id="{4AF0FCCA-D781-44A1-8C5A-38AD13BC3CD1}"/>
              </a:ext>
            </a:extLst>
          </p:cNvPr>
          <p:cNvCxnSpPr/>
          <p:nvPr/>
        </p:nvCxnSpPr>
        <p:spPr bwMode="auto">
          <a:xfrm>
            <a:off x="4554000" y="2800800"/>
            <a:ext cx="151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矩形 26">
            <a:extLst>
              <a:ext uri="{FF2B5EF4-FFF2-40B4-BE49-F238E27FC236}">
                <a16:creationId xmlns:a16="http://schemas.microsoft.com/office/drawing/2014/main" id="{A839B631-ABB1-4FCA-A68D-C20B707B1077}"/>
              </a:ext>
            </a:extLst>
          </p:cNvPr>
          <p:cNvSpPr/>
          <p:nvPr/>
        </p:nvSpPr>
        <p:spPr>
          <a:xfrm>
            <a:off x="6973200" y="1268760"/>
            <a:ext cx="2250178" cy="2693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[Cheng</a:t>
            </a:r>
            <a:r>
              <a:rPr lang="en-US" altLang="zh-TW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</a:t>
            </a:r>
            <a:r>
              <a:rPr lang="en-US" altLang="zh-TW" sz="1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Sher</a:t>
            </a:r>
            <a:r>
              <a:rPr lang="en-US" altLang="zh-TW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</a:t>
            </a:r>
            <a:r>
              <a:rPr lang="en-US" altLang="zh-TW" sz="1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ansatz</a:t>
            </a:r>
            <a:r>
              <a:rPr lang="en-US" altLang="zh-TW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</a:t>
            </a:r>
            <a:r>
              <a:rPr lang="en-US" altLang="zh-TW" sz="1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inspired]</a:t>
            </a:r>
            <a:endParaRPr lang="zh-TW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9" name="群組 28">
            <a:extLst>
              <a:ext uri="{FF2B5EF4-FFF2-40B4-BE49-F238E27FC236}">
                <a16:creationId xmlns:a16="http://schemas.microsoft.com/office/drawing/2014/main" id="{F84EC69C-7363-428E-BD09-7222560CED85}"/>
              </a:ext>
            </a:extLst>
          </p:cNvPr>
          <p:cNvGrpSpPr/>
          <p:nvPr/>
        </p:nvGrpSpPr>
        <p:grpSpPr>
          <a:xfrm>
            <a:off x="2087724" y="6169411"/>
            <a:ext cx="5688632" cy="384721"/>
            <a:chOff x="2087724" y="6169411"/>
            <a:chExt cx="5688632" cy="384721"/>
          </a:xfrm>
        </p:grpSpPr>
        <p:sp>
          <p:nvSpPr>
            <p:cNvPr id="17" name="文字方塊 16">
              <a:extLst>
                <a:ext uri="{FF2B5EF4-FFF2-40B4-BE49-F238E27FC236}">
                  <a16:creationId xmlns:a16="http://schemas.microsoft.com/office/drawing/2014/main" id="{25C4DCEE-9163-4878-AA1D-901AA4F14B4C}"/>
                </a:ext>
              </a:extLst>
            </p:cNvPr>
            <p:cNvSpPr txBox="1"/>
            <p:nvPr/>
          </p:nvSpPr>
          <p:spPr>
            <a:xfrm>
              <a:off x="2087724" y="6184800"/>
              <a:ext cx="56886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&lt;</a:t>
              </a:r>
              <a:r>
                <a:rPr lang="en-US" altLang="zh-TW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0.00073</a:t>
              </a:r>
              <a:endParaRPr lang="zh-TW" alt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箭號: 有線條的向右箭號 10">
              <a:extLst>
                <a:ext uri="{FF2B5EF4-FFF2-40B4-BE49-F238E27FC236}">
                  <a16:creationId xmlns:a16="http://schemas.microsoft.com/office/drawing/2014/main" id="{653A4B93-267C-4D0E-B9AC-54E6503CA434}"/>
                </a:ext>
              </a:extLst>
            </p:cNvPr>
            <p:cNvSpPr/>
            <p:nvPr/>
          </p:nvSpPr>
          <p:spPr bwMode="auto">
            <a:xfrm>
              <a:off x="3715200" y="6309320"/>
              <a:ext cx="270020" cy="124112"/>
            </a:xfrm>
            <a:prstGeom prst="stripedRightArrow">
              <a:avLst/>
            </a:prstGeom>
            <a:noFill/>
            <a:ln w="28575" algn="ctr">
              <a:solidFill>
                <a:srgbClr val="21C5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F69159E6-9671-4E20-9DD4-0EBCEF85445A}"/>
                </a:ext>
              </a:extLst>
            </p:cNvPr>
            <p:cNvSpPr/>
            <p:nvPr/>
          </p:nvSpPr>
          <p:spPr>
            <a:xfrm>
              <a:off x="4511941" y="6169411"/>
              <a:ext cx="3264415" cy="3847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l-GR" altLang="zh-TW" sz="19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000" b="1" i="1" baseline="-19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tc</a:t>
              </a:r>
              <a:r>
                <a:rPr lang="en-US" altLang="zh-TW" sz="4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&lt; 0.74 (0.37) for </a:t>
              </a:r>
              <a:r>
                <a:rPr lang="en-US" altLang="zh-TW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l-GR" altLang="zh-TW" sz="2000" b="1" i="1" baseline="-18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r>
                <a:rPr lang="en-US" altLang="zh-TW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b="1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TW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0.1</a:t>
              </a:r>
              <a:r>
                <a:rPr lang="en-US" altLang="zh-TW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(0.2)</a:t>
              </a:r>
              <a:endParaRPr lang="zh-TW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8572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8" presetClass="entr" presetSubtype="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"/>
                            </p:stCondLst>
                            <p:childTnLst>
                              <p:par>
                                <p:cTn id="38" presetID="5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/>
      <p:bldP spid="21" grpId="0"/>
      <p:bldP spid="23" grpId="0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>
            <a:extLst>
              <a:ext uri="{FF2B5EF4-FFF2-40B4-BE49-F238E27FC236}">
                <a16:creationId xmlns:a16="http://schemas.microsoft.com/office/drawing/2014/main" id="{D0A7C498-0B34-42A6-A655-9234782C7836}"/>
              </a:ext>
            </a:extLst>
          </p:cNvPr>
          <p:cNvSpPr txBox="1"/>
          <p:nvPr/>
        </p:nvSpPr>
        <p:spPr>
          <a:xfrm>
            <a:off x="3815916" y="516305"/>
            <a:ext cx="4284000" cy="392415"/>
          </a:xfrm>
          <a:prstGeom prst="rect">
            <a:avLst/>
          </a:prstGeom>
          <a:solidFill>
            <a:srgbClr val="FFBDFF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zh-TW" sz="187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870" i="1" u="sng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Everything not forbidden is compulsory.</a:t>
            </a:r>
            <a:r>
              <a:rPr lang="en-US" altLang="zh-TW" sz="187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TW" altLang="en-US" sz="187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B42B3902-AD7C-4B3C-A99E-653075548F13}"/>
              </a:ext>
            </a:extLst>
          </p:cNvPr>
          <p:cNvGrpSpPr/>
          <p:nvPr/>
        </p:nvGrpSpPr>
        <p:grpSpPr>
          <a:xfrm>
            <a:off x="791580" y="3871121"/>
            <a:ext cx="2844000" cy="1705101"/>
            <a:chOff x="6228461" y="3884139"/>
            <a:chExt cx="2880000" cy="1705101"/>
          </a:xfrm>
        </p:grpSpPr>
        <p:sp>
          <p:nvSpPr>
            <p:cNvPr id="4" name="文字方塊 3">
              <a:extLst>
                <a:ext uri="{FF2B5EF4-FFF2-40B4-BE49-F238E27FC236}">
                  <a16:creationId xmlns:a16="http://schemas.microsoft.com/office/drawing/2014/main" id="{5D81BBC3-E0E0-401F-9147-DCAC5DE36701}"/>
                </a:ext>
              </a:extLst>
            </p:cNvPr>
            <p:cNvSpPr txBox="1"/>
            <p:nvPr/>
          </p:nvSpPr>
          <p:spPr>
            <a:xfrm>
              <a:off x="6228461" y="3884139"/>
              <a:ext cx="2880000" cy="907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750" u="sng" dirty="0">
                  <a:solidFill>
                    <a:srgbClr val="0000FF"/>
                  </a:solidFill>
                </a:rPr>
                <a:t>No Reason to forbid</a:t>
              </a:r>
              <a:r>
                <a:rPr lang="en-US" altLang="zh-TW" sz="1750" dirty="0">
                  <a:solidFill>
                    <a:srgbClr val="0000FF"/>
                  </a:solidFill>
                </a:rPr>
                <a:t> </a:t>
              </a:r>
            </a:p>
            <a:p>
              <a:pPr algn="ctr"/>
              <a:r>
                <a:rPr lang="en-US" altLang="zh-TW" sz="1750" dirty="0">
                  <a:solidFill>
                    <a:srgbClr val="0000FF"/>
                  </a:solidFill>
                </a:rPr>
                <a:t>a Second Higgs, </a:t>
              </a:r>
              <a:endParaRPr lang="en-US" altLang="zh-TW" sz="400" dirty="0">
                <a:solidFill>
                  <a:srgbClr val="0000FF"/>
                </a:solidFill>
              </a:endParaRPr>
            </a:p>
            <a:p>
              <a:r>
                <a:rPr lang="en-US" altLang="zh-TW" dirty="0">
                  <a:solidFill>
                    <a:srgbClr val="0000FF"/>
                  </a:solidFill>
                </a:rPr>
                <a:t>so </a:t>
              </a:r>
              <a:r>
                <a:rPr lang="el-GR" altLang="zh-TW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</a:t>
              </a:r>
              <a:r>
                <a:rPr lang="en-US" altLang="zh-TW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n-US" altLang="zh-TW" sz="1750" b="1" u="sng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Second Higgs Doublet</a:t>
              </a:r>
              <a:endParaRPr lang="zh-TW" altLang="en-US" sz="1750" u="sng" dirty="0">
                <a:solidFill>
                  <a:srgbClr val="FF00FF"/>
                </a:solidFill>
              </a:endParaRPr>
            </a:p>
          </p:txBody>
        </p:sp>
        <p:grpSp>
          <p:nvGrpSpPr>
            <p:cNvPr id="5" name="群組 4">
              <a:extLst>
                <a:ext uri="{FF2B5EF4-FFF2-40B4-BE49-F238E27FC236}">
                  <a16:creationId xmlns:a16="http://schemas.microsoft.com/office/drawing/2014/main" id="{5E634212-4213-4F27-9A88-0A86F0472849}"/>
                </a:ext>
              </a:extLst>
            </p:cNvPr>
            <p:cNvGrpSpPr/>
            <p:nvPr/>
          </p:nvGrpSpPr>
          <p:grpSpPr>
            <a:xfrm>
              <a:off x="6246504" y="4761148"/>
              <a:ext cx="2807466" cy="828092"/>
              <a:chOff x="6228176" y="4648575"/>
              <a:chExt cx="2807466" cy="792088"/>
            </a:xfrm>
          </p:grpSpPr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B2A3C5CD-C32E-49AE-B1E2-296609DD7AC4}"/>
                  </a:ext>
                </a:extLst>
              </p:cNvPr>
              <p:cNvSpPr/>
              <p:nvPr/>
            </p:nvSpPr>
            <p:spPr bwMode="auto">
              <a:xfrm>
                <a:off x="6228176" y="4648575"/>
                <a:ext cx="2760077" cy="792088"/>
              </a:xfrm>
              <a:prstGeom prst="rect">
                <a:avLst/>
              </a:prstGeom>
              <a:solidFill>
                <a:schemeClr val="bg1"/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  <a:extLst/>
            </p:spPr>
            <p:txBody>
              <a:bodyPr rtlCol="0" anchor="ctr"/>
              <a:lstStyle/>
              <a:p>
                <a:pPr lvl="0"/>
                <a:r>
                  <a:rPr lang="el-GR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Φ'</a:t>
                </a:r>
                <a:r>
                  <a:rPr lang="en-US" altLang="zh-TW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endParaRPr lang="zh-TW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" name="左右中括弧 6">
                <a:extLst>
                  <a:ext uri="{FF2B5EF4-FFF2-40B4-BE49-F238E27FC236}">
                    <a16:creationId xmlns:a16="http://schemas.microsoft.com/office/drawing/2014/main" id="{60EF13D1-E85E-41C7-A499-3EBAD330436A}"/>
                  </a:ext>
                </a:extLst>
              </p:cNvPr>
              <p:cNvSpPr/>
              <p:nvPr/>
            </p:nvSpPr>
            <p:spPr bwMode="auto">
              <a:xfrm>
                <a:off x="6767736" y="4730672"/>
                <a:ext cx="360040" cy="595011"/>
              </a:xfrm>
              <a:prstGeom prst="bracketPair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8ED0F83D-9785-46AA-8D32-79DCE3669C32}"/>
                  </a:ext>
                </a:extLst>
              </p:cNvPr>
              <p:cNvSpPr/>
              <p:nvPr/>
            </p:nvSpPr>
            <p:spPr>
              <a:xfrm>
                <a:off x="6749704" y="4648575"/>
                <a:ext cx="471604" cy="6476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l-GR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φ</a:t>
                </a:r>
                <a:r>
                  <a:rPr lang="el-GR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</a:t>
                </a:r>
                <a:r>
                  <a:rPr lang="en-US" altLang="zh-TW" sz="2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b="1" baseline="300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+</a:t>
                </a:r>
                <a:endParaRPr lang="zh-TW" altLang="en-US" b="1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en-US" altLang="zh-TW" sz="200" dirty="0">
                  <a:latin typeface="Times New Roman"/>
                  <a:cs typeface="Times New Roman"/>
                </a:endParaRPr>
              </a:p>
              <a:p>
                <a:r>
                  <a:rPr lang="el-GR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φ</a:t>
                </a:r>
                <a:r>
                  <a:rPr lang="el-GR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</a:t>
                </a:r>
                <a:r>
                  <a:rPr lang="en-US" altLang="zh-TW" sz="2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baseline="300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0</a:t>
                </a:r>
                <a:endParaRPr lang="zh-TW" altLang="en-US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" name="向右箭號 16">
                <a:extLst>
                  <a:ext uri="{FF2B5EF4-FFF2-40B4-BE49-F238E27FC236}">
                    <a16:creationId xmlns:a16="http://schemas.microsoft.com/office/drawing/2014/main" id="{80CFD023-4216-4F1D-AB55-7F689A8D633B}"/>
                  </a:ext>
                </a:extLst>
              </p:cNvPr>
              <p:cNvSpPr/>
              <p:nvPr/>
            </p:nvSpPr>
            <p:spPr bwMode="auto">
              <a:xfrm>
                <a:off x="7194547" y="4999831"/>
                <a:ext cx="874937" cy="73819"/>
              </a:xfrm>
              <a:prstGeom prst="rightArrow">
                <a:avLst/>
              </a:prstGeom>
              <a:solidFill>
                <a:srgbClr val="00FFFF"/>
              </a:solidFill>
              <a:ln w="19050" algn="ctr">
                <a:solidFill>
                  <a:srgbClr val="FF0000"/>
                </a:solidFill>
                <a:round/>
                <a:headEnd/>
                <a:tailEnd/>
              </a:ln>
              <a:extLst/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0" name="左右中括弧 9">
                <a:extLst>
                  <a:ext uri="{FF2B5EF4-FFF2-40B4-BE49-F238E27FC236}">
                    <a16:creationId xmlns:a16="http://schemas.microsoft.com/office/drawing/2014/main" id="{8519AC88-6DC2-4CF3-A09B-5310C9A97A12}"/>
                  </a:ext>
                </a:extLst>
              </p:cNvPr>
              <p:cNvSpPr/>
              <p:nvPr/>
            </p:nvSpPr>
            <p:spPr bwMode="auto">
              <a:xfrm>
                <a:off x="8123871" y="4730672"/>
                <a:ext cx="740962" cy="595011"/>
              </a:xfrm>
              <a:prstGeom prst="bracketPair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F1ACE398-FE80-477A-A793-AA2C3AC568A8}"/>
                  </a:ext>
                </a:extLst>
              </p:cNvPr>
              <p:cNvSpPr/>
              <p:nvPr/>
            </p:nvSpPr>
            <p:spPr>
              <a:xfrm>
                <a:off x="8094707" y="4648575"/>
                <a:ext cx="940935" cy="6623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TW" sz="19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   </a:t>
                </a:r>
                <a:r>
                  <a:rPr lang="en-US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H</a:t>
                </a:r>
                <a:r>
                  <a:rPr lang="en-US" altLang="zh-TW" b="1" baseline="300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+</a:t>
                </a:r>
                <a:endParaRPr lang="zh-TW" altLang="en-US" b="1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en-US" altLang="zh-TW" sz="200" dirty="0">
                  <a:latin typeface="Times New Roman"/>
                  <a:cs typeface="Times New Roman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H</a:t>
                </a:r>
                <a:r>
                  <a:rPr lang="en-US" altLang="zh-TW" sz="900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 </a:t>
                </a:r>
                <a:r>
                  <a:rPr lang="en-US" altLang="zh-TW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+</a:t>
                </a:r>
                <a:r>
                  <a:rPr lang="en-US" altLang="zh-TW" sz="900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 </a:t>
                </a:r>
                <a:r>
                  <a:rPr lang="en-US" altLang="zh-TW" i="1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i</a:t>
                </a:r>
                <a:r>
                  <a:rPr lang="en-US" altLang="zh-TW" sz="300" i="1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 </a:t>
                </a:r>
                <a:r>
                  <a:rPr lang="en-US" altLang="zh-TW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A</a:t>
                </a:r>
                <a:endParaRPr lang="zh-TW" altLang="en-US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9D384D2B-1AB1-4AD9-A627-9AE36948A54B}"/>
                  </a:ext>
                </a:extLst>
              </p:cNvPr>
              <p:cNvSpPr txBox="1"/>
              <p:nvPr/>
            </p:nvSpPr>
            <p:spPr>
              <a:xfrm>
                <a:off x="7194547" y="4725144"/>
                <a:ext cx="827471" cy="294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zh-TW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</a:t>
                </a:r>
                <a:r>
                  <a:rPr lang="el-GR" altLang="zh-TW" sz="14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en-US" altLang="zh-TW" sz="14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'</a:t>
                </a:r>
                <a:r>
                  <a:rPr lang="en-US" altLang="zh-TW" sz="1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1400" baseline="30000" dirty="0">
                    <a:solidFill>
                      <a:srgbClr val="FF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zh-TW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</a:t>
                </a:r>
                <a:r>
                  <a:rPr lang="en-US" altLang="zh-TW" sz="14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</a:t>
                </a:r>
                <a:r>
                  <a:rPr lang="en-US" altLang="zh-TW" sz="14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</a:t>
                </a:r>
                <a:endParaRPr lang="zh-TW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4" name="群組 13">
            <a:extLst>
              <a:ext uri="{FF2B5EF4-FFF2-40B4-BE49-F238E27FC236}">
                <a16:creationId xmlns:a16="http://schemas.microsoft.com/office/drawing/2014/main" id="{CBE0E1F3-7B56-4E44-A97E-CC7D45B52BDB}"/>
              </a:ext>
            </a:extLst>
          </p:cNvPr>
          <p:cNvGrpSpPr/>
          <p:nvPr/>
        </p:nvGrpSpPr>
        <p:grpSpPr>
          <a:xfrm>
            <a:off x="728184" y="1304764"/>
            <a:ext cx="5463996" cy="1822629"/>
            <a:chOff x="2771800" y="1372294"/>
            <a:chExt cx="5463996" cy="1822629"/>
          </a:xfrm>
        </p:grpSpPr>
        <p:grpSp>
          <p:nvGrpSpPr>
            <p:cNvPr id="15" name="群組 14">
              <a:extLst>
                <a:ext uri="{FF2B5EF4-FFF2-40B4-BE49-F238E27FC236}">
                  <a16:creationId xmlns:a16="http://schemas.microsoft.com/office/drawing/2014/main" id="{8FB8A663-DBD4-4139-BED1-364AA5734CB3}"/>
                </a:ext>
              </a:extLst>
            </p:cNvPr>
            <p:cNvGrpSpPr/>
            <p:nvPr/>
          </p:nvGrpSpPr>
          <p:grpSpPr>
            <a:xfrm>
              <a:off x="2843808" y="1808820"/>
              <a:ext cx="3475550" cy="792088"/>
              <a:chOff x="2879812" y="1376772"/>
              <a:chExt cx="3475550" cy="792088"/>
            </a:xfrm>
          </p:grpSpPr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id="{28EA7490-F1C7-44F9-BD57-3DFB65017F86}"/>
                  </a:ext>
                </a:extLst>
              </p:cNvPr>
              <p:cNvSpPr/>
              <p:nvPr/>
            </p:nvSpPr>
            <p:spPr bwMode="auto">
              <a:xfrm>
                <a:off x="2879812" y="1376772"/>
                <a:ext cx="3475550" cy="792088"/>
              </a:xfrm>
              <a:prstGeom prst="rect">
                <a:avLst/>
              </a:prstGeom>
              <a:solidFill>
                <a:schemeClr val="bg1"/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  <a:extLst/>
            </p:spPr>
            <p:txBody>
              <a:bodyPr rtlCol="0" anchor="ctr"/>
              <a:lstStyle/>
              <a:p>
                <a:pPr lvl="0"/>
                <a:r>
                  <a:rPr lang="el-GR" altLang="zh-TW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en-US" altLang="zh-TW" sz="2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:endParaRPr lang="zh-TW" altLang="en-US" sz="20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左右中括弧 23">
                <a:extLst>
                  <a:ext uri="{FF2B5EF4-FFF2-40B4-BE49-F238E27FC236}">
                    <a16:creationId xmlns:a16="http://schemas.microsoft.com/office/drawing/2014/main" id="{702BCB60-1DC3-4F2E-9DE5-C62788188A14}"/>
                  </a:ext>
                </a:extLst>
              </p:cNvPr>
              <p:cNvSpPr/>
              <p:nvPr/>
            </p:nvSpPr>
            <p:spPr bwMode="auto">
              <a:xfrm>
                <a:off x="3427040" y="1458869"/>
                <a:ext cx="360040" cy="612068"/>
              </a:xfrm>
              <a:prstGeom prst="bracketPair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F66F95A9-51FF-41CE-A301-6A26CE8CEE11}"/>
                  </a:ext>
                </a:extLst>
              </p:cNvPr>
              <p:cNvSpPr/>
              <p:nvPr/>
            </p:nvSpPr>
            <p:spPr>
              <a:xfrm>
                <a:off x="3409008" y="1376772"/>
                <a:ext cx="41870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altLang="zh-TW" sz="1900" dirty="0">
                    <a:latin typeface="Times New Roman"/>
                    <a:cs typeface="Times New Roman"/>
                  </a:rPr>
                  <a:t>φ</a:t>
                </a:r>
                <a:r>
                  <a:rPr lang="en-US" altLang="zh-TW" sz="1900" b="1" baseline="30000" dirty="0">
                    <a:latin typeface="Times New Roman"/>
                    <a:cs typeface="Times New Roman"/>
                  </a:rPr>
                  <a:t>+</a:t>
                </a:r>
                <a:endParaRPr lang="zh-TW" altLang="en-US" sz="1900" b="1" baseline="30000" dirty="0"/>
              </a:p>
              <a:p>
                <a:endParaRPr lang="en-US" altLang="zh-TW" sz="200" dirty="0">
                  <a:latin typeface="Times New Roman"/>
                  <a:cs typeface="Times New Roman"/>
                </a:endParaRPr>
              </a:p>
              <a:p>
                <a:r>
                  <a:rPr lang="el-GR" altLang="zh-TW" sz="1900" dirty="0">
                    <a:latin typeface="Times New Roman"/>
                    <a:cs typeface="Times New Roman"/>
                  </a:rPr>
                  <a:t>φ</a:t>
                </a:r>
                <a:r>
                  <a:rPr lang="en-US" altLang="zh-TW" sz="1900" baseline="30000" dirty="0">
                    <a:latin typeface="Times New Roman"/>
                    <a:cs typeface="Times New Roman"/>
                  </a:rPr>
                  <a:t>0</a:t>
                </a:r>
                <a:endParaRPr lang="zh-TW" altLang="en-US" sz="1900" baseline="30000" dirty="0"/>
              </a:p>
            </p:txBody>
          </p:sp>
          <p:sp>
            <p:nvSpPr>
              <p:cNvPr id="26" name="向右箭號 27">
                <a:extLst>
                  <a:ext uri="{FF2B5EF4-FFF2-40B4-BE49-F238E27FC236}">
                    <a16:creationId xmlns:a16="http://schemas.microsoft.com/office/drawing/2014/main" id="{80E98C0B-2E64-420D-A16A-33480C3F6224}"/>
                  </a:ext>
                </a:extLst>
              </p:cNvPr>
              <p:cNvSpPr/>
              <p:nvPr/>
            </p:nvSpPr>
            <p:spPr bwMode="auto">
              <a:xfrm>
                <a:off x="3931096" y="1728028"/>
                <a:ext cx="1080120" cy="73819"/>
              </a:xfrm>
              <a:prstGeom prst="rightArrow">
                <a:avLst/>
              </a:prstGeom>
              <a:solidFill>
                <a:srgbClr val="00FFFF"/>
              </a:solidFill>
              <a:ln w="19050" algn="ctr">
                <a:solidFill>
                  <a:srgbClr val="FF0000"/>
                </a:solidFill>
                <a:round/>
                <a:headEnd/>
                <a:tailEnd/>
              </a:ln>
              <a:extLst/>
            </p:spPr>
            <p:txBody>
              <a:bodyPr rtlCol="0" anchor="ctr"/>
              <a:lstStyle/>
              <a:p>
                <a:pPr algn="ctr" eaLnBrk="1" hangingPunct="1"/>
                <a:endParaRPr lang="zh-TW" altLang="en-US" sz="280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7" name="左右中括弧 26">
                <a:extLst>
                  <a:ext uri="{FF2B5EF4-FFF2-40B4-BE49-F238E27FC236}">
                    <a16:creationId xmlns:a16="http://schemas.microsoft.com/office/drawing/2014/main" id="{56DFA3CB-9048-4EC2-A021-814EE684311E}"/>
                  </a:ext>
                </a:extLst>
              </p:cNvPr>
              <p:cNvSpPr/>
              <p:nvPr/>
            </p:nvSpPr>
            <p:spPr bwMode="auto">
              <a:xfrm>
                <a:off x="5155012" y="1458869"/>
                <a:ext cx="1097955" cy="612068"/>
              </a:xfrm>
              <a:prstGeom prst="bracketPair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id="{9A3BA1F6-9C83-494C-91CD-3324BABBA171}"/>
                  </a:ext>
                </a:extLst>
              </p:cNvPr>
              <p:cNvSpPr/>
              <p:nvPr/>
            </p:nvSpPr>
            <p:spPr>
              <a:xfrm>
                <a:off x="5119228" y="1376772"/>
                <a:ext cx="1209514" cy="7232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TW" sz="19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G</a:t>
                </a:r>
                <a:r>
                  <a:rPr lang="en-US" altLang="zh-TW" sz="1900" b="1" baseline="300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+</a:t>
                </a:r>
                <a:endParaRPr lang="zh-TW" altLang="en-US" sz="1900" b="1" baseline="30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en-US" altLang="zh-TW" sz="200" dirty="0">
                  <a:latin typeface="Times New Roman"/>
                  <a:cs typeface="Times New Roman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l-GR" altLang="zh-TW" sz="2000" b="1" dirty="0">
                    <a:solidFill>
                      <a:srgbClr val="FF0000"/>
                    </a:solidFill>
                    <a:latin typeface="Monotype Corsiva"/>
                  </a:rPr>
                  <a:t>υ</a:t>
                </a:r>
                <a:r>
                  <a:rPr lang="en-US" altLang="zh-TW" sz="1400" dirty="0">
                    <a:latin typeface="Times New Roman"/>
                    <a:cs typeface="Times New Roman"/>
                  </a:rPr>
                  <a:t> </a:t>
                </a:r>
                <a:r>
                  <a:rPr lang="en-US" altLang="zh-TW" sz="1900" dirty="0">
                    <a:latin typeface="Times New Roman"/>
                    <a:cs typeface="Times New Roman"/>
                  </a:rPr>
                  <a:t>+</a:t>
                </a:r>
                <a:r>
                  <a:rPr lang="en-US" altLang="zh-TW" sz="1000" dirty="0">
                    <a:latin typeface="Times New Roman"/>
                    <a:cs typeface="Times New Roman"/>
                  </a:rPr>
                  <a:t> </a:t>
                </a:r>
                <a:r>
                  <a:rPr lang="en-US" altLang="zh-TW" sz="19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h</a:t>
                </a:r>
                <a:r>
                  <a:rPr lang="en-US" altLang="zh-TW" sz="1900" baseline="30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0</a:t>
                </a:r>
                <a:r>
                  <a:rPr lang="en-US" altLang="zh-TW" sz="1000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 </a:t>
                </a:r>
                <a:r>
                  <a:rPr lang="en-US" altLang="zh-TW" sz="1900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+</a:t>
                </a:r>
                <a:r>
                  <a:rPr lang="en-US" altLang="zh-TW" sz="1000" dirty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 </a:t>
                </a:r>
                <a:r>
                  <a:rPr lang="en-US" altLang="zh-TW" sz="1900" dirty="0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G</a:t>
                </a:r>
                <a:r>
                  <a:rPr lang="en-US" altLang="zh-TW" sz="1900" baseline="30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/>
                    <a:cs typeface="Times New Roman"/>
                  </a:rPr>
                  <a:t>0</a:t>
                </a:r>
                <a:endParaRPr lang="zh-TW" altLang="en-US" sz="1900" baseline="30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9" name="文字方塊 28">
                <a:extLst>
                  <a:ext uri="{FF2B5EF4-FFF2-40B4-BE49-F238E27FC236}">
                    <a16:creationId xmlns:a16="http://schemas.microsoft.com/office/drawing/2014/main" id="{F77F1906-1152-449A-98B8-BD38D25E47BF}"/>
                  </a:ext>
                </a:extLst>
              </p:cNvPr>
              <p:cNvSpPr txBox="1"/>
              <p:nvPr/>
            </p:nvSpPr>
            <p:spPr>
              <a:xfrm>
                <a:off x="4061337" y="1425193"/>
                <a:ext cx="782587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r>
                  <a:rPr lang="zh-TW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</a:t>
                </a:r>
                <a:r>
                  <a:rPr lang="el-GR" altLang="zh-TW" sz="15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φ</a:t>
                </a:r>
                <a:r>
                  <a:rPr lang="en-US" altLang="zh-TW" sz="1500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zh-TW" altLang="en-US" sz="15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</a:t>
                </a:r>
                <a:r>
                  <a:rPr lang="en-US" altLang="zh-TW" sz="15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≠</a:t>
                </a:r>
                <a:r>
                  <a:rPr lang="en-US" altLang="zh-TW" sz="15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</a:t>
                </a:r>
                <a:endParaRPr lang="zh-TW" altLang="en-US" sz="1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Text Box 5">
                <a:extLst>
                  <a:ext uri="{FF2B5EF4-FFF2-40B4-BE49-F238E27FC236}">
                    <a16:creationId xmlns:a16="http://schemas.microsoft.com/office/drawing/2014/main" id="{B646FD33-1830-4F30-8623-030B5F69D2A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1116" y="1745540"/>
                <a:ext cx="728084" cy="3231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 eaLnBrk="0" hangingPunct="0"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 eaLnBrk="0" hangingPunct="0"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 eaLnBrk="0" hangingPunct="0"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 eaLnBrk="0" hangingPunct="0"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eaLnBrk="1" hangingPunct="1"/>
                <a:r>
                  <a:rPr lang="en-US" altLang="zh-TW" sz="1500" dirty="0">
                    <a:solidFill>
                      <a:srgbClr val="0000FF"/>
                    </a:solidFill>
                  </a:rPr>
                  <a:t>S.S.B.</a:t>
                </a:r>
              </a:p>
            </p:txBody>
          </p:sp>
        </p:grpSp>
        <p:sp>
          <p:nvSpPr>
            <p:cNvPr id="16" name="文字方塊 15">
              <a:extLst>
                <a:ext uri="{FF2B5EF4-FFF2-40B4-BE49-F238E27FC236}">
                  <a16:creationId xmlns:a16="http://schemas.microsoft.com/office/drawing/2014/main" id="{C2D07EBE-E2B9-46AC-BB30-0E84657E14F0}"/>
                </a:ext>
              </a:extLst>
            </p:cNvPr>
            <p:cNvSpPr txBox="1"/>
            <p:nvPr/>
          </p:nvSpPr>
          <p:spPr>
            <a:xfrm>
              <a:off x="5436096" y="1372294"/>
              <a:ext cx="1475084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altLang="zh-TW" sz="2400" b="1" u="sng" dirty="0">
                  <a:solidFill>
                    <a:srgbClr val="FF0000"/>
                  </a:solidFill>
                  <a:latin typeface="Monotype Corsiva"/>
                </a:rPr>
                <a:t>υ</a:t>
              </a:r>
              <a:r>
                <a:rPr lang="en-US" altLang="zh-TW" sz="2700" b="1" u="sng" dirty="0">
                  <a:solidFill>
                    <a:srgbClr val="FF0000"/>
                  </a:solidFill>
                  <a:latin typeface="Monotype Corsiva"/>
                </a:rPr>
                <a:t> </a:t>
              </a:r>
              <a:r>
                <a:rPr lang="en-US" altLang="zh-TW" sz="1700" u="sng" dirty="0">
                  <a:latin typeface="Arial" panose="020B0604020202020204" pitchFamily="34" charset="0"/>
                  <a:cs typeface="Arial" panose="020B0604020202020204" pitchFamily="34" charset="0"/>
                </a:rPr>
                <a:t>≈</a:t>
              </a:r>
              <a:r>
                <a:rPr lang="en-US" altLang="zh-TW" sz="1700" u="sng" dirty="0"/>
                <a:t> 246 GeV</a:t>
              </a:r>
              <a:endParaRPr lang="zh-TW" altLang="en-US" sz="1700" u="sng" dirty="0"/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53F900A9-98A1-4A87-BEFD-7EDCF09B3693}"/>
                </a:ext>
              </a:extLst>
            </p:cNvPr>
            <p:cNvSpPr/>
            <p:nvPr/>
          </p:nvSpPr>
          <p:spPr>
            <a:xfrm>
              <a:off x="5691902" y="2565775"/>
              <a:ext cx="1760418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5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Higgs Mechanism</a:t>
              </a:r>
              <a:endParaRPr lang="zh-TW" altLang="en-US" sz="1500" dirty="0">
                <a:solidFill>
                  <a:srgbClr val="0066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710C70BE-DF77-47DC-B3CF-82F0718FC449}"/>
                </a:ext>
              </a:extLst>
            </p:cNvPr>
            <p:cNvSpPr/>
            <p:nvPr/>
          </p:nvSpPr>
          <p:spPr>
            <a:xfrm>
              <a:off x="2771800" y="1448780"/>
              <a:ext cx="22997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zh-TW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</a:t>
              </a:r>
              <a:r>
                <a:rPr lang="en-US" altLang="zh-TW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 </a:t>
              </a:r>
              <a:r>
                <a:rPr lang="en-US" altLang="zh-TW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Weak Higgs </a:t>
              </a:r>
              <a:r>
                <a:rPr lang="en-US" altLang="zh-TW" u="sng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Doublet</a:t>
              </a:r>
              <a:endParaRPr lang="zh-TW" altLang="en-US" u="sng" dirty="0"/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76CF9978-09C3-4E60-A75D-DA00CC0F3E0F}"/>
                </a:ext>
              </a:extLst>
            </p:cNvPr>
            <p:cNvSpPr/>
            <p:nvPr/>
          </p:nvSpPr>
          <p:spPr>
            <a:xfrm>
              <a:off x="6948264" y="2017831"/>
              <a:ext cx="128753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u="sng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Observed</a:t>
              </a:r>
              <a:r>
                <a:rPr lang="en-US" altLang="zh-TW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.</a:t>
              </a:r>
              <a:endParaRPr lang="zh-TW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7F4F5957-6C6C-459D-9894-A8D11DA9AB32}"/>
                </a:ext>
              </a:extLst>
            </p:cNvPr>
            <p:cNvSpPr/>
            <p:nvPr/>
          </p:nvSpPr>
          <p:spPr>
            <a:xfrm>
              <a:off x="5216114" y="2794813"/>
              <a:ext cx="115608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9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altLang="zh-TW" sz="1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(125)</a:t>
              </a:r>
              <a:r>
                <a:rPr lang="en-US" altLang="zh-TW" dirty="0"/>
                <a:t> </a:t>
              </a:r>
              <a:r>
                <a:rPr lang="en-US" altLang="zh-TW" sz="2000" b="1" dirty="0">
                  <a:solidFill>
                    <a:srgbClr val="FF0000"/>
                  </a:solidFill>
                  <a:latin typeface="Segoe UI Symbol" panose="020B0502040204020203" pitchFamily="34" charset="0"/>
                  <a:ea typeface="Segoe UI Symbol" panose="020B0502040204020203" pitchFamily="34" charset="0"/>
                </a:rPr>
                <a:t>✔</a:t>
              </a:r>
              <a:endParaRPr lang="zh-TW" altLang="en-US" dirty="0"/>
            </a:p>
          </p:txBody>
        </p:sp>
        <p:sp>
          <p:nvSpPr>
            <p:cNvPr id="22" name="橢圓 21">
              <a:extLst>
                <a:ext uri="{FF2B5EF4-FFF2-40B4-BE49-F238E27FC236}">
                  <a16:creationId xmlns:a16="http://schemas.microsoft.com/office/drawing/2014/main" id="{886C5F77-D650-409A-9513-D02B6CA37EE7}"/>
                </a:ext>
              </a:extLst>
            </p:cNvPr>
            <p:cNvSpPr/>
            <p:nvPr/>
          </p:nvSpPr>
          <p:spPr bwMode="auto">
            <a:xfrm>
              <a:off x="5456712" y="2142000"/>
              <a:ext cx="288032" cy="360000"/>
            </a:xfrm>
            <a:prstGeom prst="ellips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tlCol="0" anchor="ctr"/>
            <a:lstStyle/>
            <a:p>
              <a:pPr algn="ctr" eaLnBrk="1" hangingPunct="1"/>
              <a:endParaRPr lang="zh-TW" altLang="en-US" sz="2800">
                <a:solidFill>
                  <a:schemeClr val="tx1"/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31" name="Picture 2" descr="Murray Gell-Mann - Biographical - NobelPrize.org">
            <a:extLst>
              <a:ext uri="{FF2B5EF4-FFF2-40B4-BE49-F238E27FC236}">
                <a16:creationId xmlns:a16="http://schemas.microsoft.com/office/drawing/2014/main" id="{86619FD7-78F3-4800-B4DE-23536C2D84CB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9" y="19952"/>
            <a:ext cx="587999" cy="88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文字方塊 31">
            <a:extLst>
              <a:ext uri="{FF2B5EF4-FFF2-40B4-BE49-F238E27FC236}">
                <a16:creationId xmlns:a16="http://schemas.microsoft.com/office/drawing/2014/main" id="{90B59753-221E-459E-B4F4-95D6966FB2B2}"/>
              </a:ext>
            </a:extLst>
          </p:cNvPr>
          <p:cNvSpPr txBox="1"/>
          <p:nvPr/>
        </p:nvSpPr>
        <p:spPr>
          <a:xfrm>
            <a:off x="3899847" y="134428"/>
            <a:ext cx="397737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100" dirty="0">
                <a:solidFill>
                  <a:srgbClr val="0000FF"/>
                </a:solidFill>
              </a:rPr>
              <a:t>Gell-Mann (1969 sole Laureate)</a:t>
            </a:r>
            <a:endParaRPr lang="zh-TW" altLang="en-US" sz="2100" dirty="0">
              <a:solidFill>
                <a:srgbClr val="0000FF"/>
              </a:solidFill>
            </a:endParaRPr>
          </a:p>
        </p:txBody>
      </p:sp>
      <p:sp>
        <p:nvSpPr>
          <p:cNvPr id="33" name="文字方塊 32">
            <a:extLst>
              <a:ext uri="{FF2B5EF4-FFF2-40B4-BE49-F238E27FC236}">
                <a16:creationId xmlns:a16="http://schemas.microsoft.com/office/drawing/2014/main" id="{D3EE23D8-FE47-43EF-BB33-0AFB34498C45}"/>
              </a:ext>
            </a:extLst>
          </p:cNvPr>
          <p:cNvSpPr txBox="1"/>
          <p:nvPr/>
        </p:nvSpPr>
        <p:spPr>
          <a:xfrm>
            <a:off x="7344308" y="882000"/>
            <a:ext cx="755335" cy="3308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550" dirty="0"/>
              <a:t>(</a:t>
            </a:r>
            <a:r>
              <a:rPr lang="en-US" altLang="zh-TW" sz="1550" dirty="0">
                <a:solidFill>
                  <a:srgbClr val="0000FF"/>
                </a:solidFill>
              </a:rPr>
              <a:t>Wiki</a:t>
            </a:r>
            <a:r>
              <a:rPr lang="en-US" altLang="zh-TW" sz="1550" dirty="0"/>
              <a:t>)</a:t>
            </a:r>
            <a:endParaRPr lang="zh-TW" altLang="en-US" sz="1550" dirty="0"/>
          </a:p>
        </p:txBody>
      </p:sp>
      <p:grpSp>
        <p:nvGrpSpPr>
          <p:cNvPr id="40" name="群組 39">
            <a:extLst>
              <a:ext uri="{FF2B5EF4-FFF2-40B4-BE49-F238E27FC236}">
                <a16:creationId xmlns:a16="http://schemas.microsoft.com/office/drawing/2014/main" id="{7162D4F2-290A-47B2-8D43-5B07918CB1FE}"/>
              </a:ext>
            </a:extLst>
          </p:cNvPr>
          <p:cNvGrpSpPr/>
          <p:nvPr/>
        </p:nvGrpSpPr>
        <p:grpSpPr>
          <a:xfrm>
            <a:off x="4694516" y="3619572"/>
            <a:ext cx="3676837" cy="1605763"/>
            <a:chOff x="4694516" y="3861527"/>
            <a:chExt cx="3676837" cy="1605763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38CA111B-BB35-4F46-BA9D-788F6A4EB0A7}"/>
                </a:ext>
              </a:extLst>
            </p:cNvPr>
            <p:cNvSpPr/>
            <p:nvPr/>
          </p:nvSpPr>
          <p:spPr>
            <a:xfrm>
              <a:off x="4694516" y="4820959"/>
              <a:ext cx="354045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u="sng" dirty="0">
                  <a:solidFill>
                    <a:srgbClr val="0000FF"/>
                  </a:solidFill>
                </a:rPr>
                <a:t>Glashow-Weinberg</a:t>
              </a:r>
              <a:r>
                <a:rPr lang="en-US" altLang="zh-TW" dirty="0">
                  <a:solidFill>
                    <a:srgbClr val="0000FF"/>
                  </a:solidFill>
                </a:rPr>
                <a:t> sought to</a:t>
              </a:r>
            </a:p>
            <a:p>
              <a:pPr algn="ctr"/>
              <a:r>
                <a:rPr lang="en-US" altLang="zh-TW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forbid</a:t>
              </a:r>
              <a:r>
                <a:rPr lang="en-US" altLang="zh-TW" dirty="0">
                  <a:solidFill>
                    <a:srgbClr val="0000FF"/>
                  </a:solidFill>
                </a:rPr>
                <a:t> </a:t>
              </a:r>
              <a:r>
                <a:rPr lang="en-US" altLang="zh-TW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Second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Set</a:t>
              </a:r>
              <a:r>
                <a:rPr lang="en-US" altLang="zh-TW" dirty="0">
                  <a:solidFill>
                    <a:srgbClr val="0000FF"/>
                  </a:solidFill>
                </a:rPr>
                <a:t> of </a:t>
              </a:r>
              <a:r>
                <a:rPr lang="en-US" altLang="zh-TW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Yukawa</a:t>
              </a:r>
              <a:r>
                <a:rPr lang="en-US" altLang="zh-TW" dirty="0">
                  <a:solidFill>
                    <a:srgbClr val="0000FF"/>
                  </a:solidFill>
                </a:rPr>
                <a:t>’s,</a:t>
              </a:r>
            </a:p>
          </p:txBody>
        </p:sp>
        <p:pic>
          <p:nvPicPr>
            <p:cNvPr id="35" name="圖片 34">
              <a:extLst>
                <a:ext uri="{FF2B5EF4-FFF2-40B4-BE49-F238E27FC236}">
                  <a16:creationId xmlns:a16="http://schemas.microsoft.com/office/drawing/2014/main" id="{BB376FB6-A4BE-4698-B0D6-54C2CFD36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8988" y="3861527"/>
              <a:ext cx="675160" cy="1012740"/>
            </a:xfrm>
            <a:prstGeom prst="rect">
              <a:avLst/>
            </a:prstGeom>
          </p:spPr>
        </p:pic>
        <p:pic>
          <p:nvPicPr>
            <p:cNvPr id="36" name="圖片 35">
              <a:extLst>
                <a:ext uri="{FF2B5EF4-FFF2-40B4-BE49-F238E27FC236}">
                  <a16:creationId xmlns:a16="http://schemas.microsoft.com/office/drawing/2014/main" id="{52C4F27A-E9A4-4CFA-93F7-12BAE4F7C5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0152" y="3869156"/>
              <a:ext cx="670075" cy="1005111"/>
            </a:xfrm>
            <a:prstGeom prst="rect">
              <a:avLst/>
            </a:prstGeom>
          </p:spPr>
        </p:pic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69C4F3DD-2694-4E76-B28B-3D1FB7AB047E}"/>
                </a:ext>
              </a:extLst>
            </p:cNvPr>
            <p:cNvSpPr/>
            <p:nvPr/>
          </p:nvSpPr>
          <p:spPr>
            <a:xfrm>
              <a:off x="6623759" y="4195534"/>
              <a:ext cx="174759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600" dirty="0">
                  <a:solidFill>
                    <a:srgbClr val="0000FF"/>
                  </a:solidFill>
                </a:rPr>
                <a:t>(1979 Laureates)</a:t>
              </a:r>
              <a:endParaRPr lang="zh-TW" altLang="en-US" sz="1600" dirty="0"/>
            </a:p>
          </p:txBody>
        </p:sp>
      </p:grpSp>
      <p:sp>
        <p:nvSpPr>
          <p:cNvPr id="39" name="矩形 38">
            <a:extLst>
              <a:ext uri="{FF2B5EF4-FFF2-40B4-BE49-F238E27FC236}">
                <a16:creationId xmlns:a16="http://schemas.microsoft.com/office/drawing/2014/main" id="{4C94CC2B-ED18-436D-9428-763987BC8F57}"/>
              </a:ext>
            </a:extLst>
          </p:cNvPr>
          <p:cNvSpPr/>
          <p:nvPr/>
        </p:nvSpPr>
        <p:spPr>
          <a:xfrm>
            <a:off x="5166235" y="5878053"/>
            <a:ext cx="2525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altLang="zh-TW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Still Minority View</a:t>
            </a:r>
            <a:r>
              <a:rPr lang="en-US" altLang="zh-TW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zh-TW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CFF5E91D-C01D-43C6-B985-3401A1715CD9}"/>
              </a:ext>
            </a:extLst>
          </p:cNvPr>
          <p:cNvSpPr/>
          <p:nvPr/>
        </p:nvSpPr>
        <p:spPr>
          <a:xfrm>
            <a:off x="4716016" y="5516532"/>
            <a:ext cx="4575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refuted by my PLB’92</a:t>
            </a:r>
            <a:r>
              <a:rPr lang="en-US" altLang="zh-TW" sz="1600" dirty="0">
                <a:solidFill>
                  <a:srgbClr val="0000FF"/>
                </a:solidFill>
              </a:rPr>
              <a:t> </a:t>
            </a:r>
            <a:r>
              <a:rPr lang="en-US" altLang="zh-TW" dirty="0">
                <a:solidFill>
                  <a:srgbClr val="0000FF"/>
                </a:solidFill>
              </a:rPr>
              <a:t>&amp;</a:t>
            </a:r>
            <a:r>
              <a:rPr lang="en-US" altLang="zh-TW" sz="1600" dirty="0">
                <a:solidFill>
                  <a:srgbClr val="0000FF"/>
                </a:solidFill>
              </a:rPr>
              <a:t> </a:t>
            </a:r>
            <a:r>
              <a:rPr lang="en-US" altLang="zh-TW" u="sng" dirty="0">
                <a:solidFill>
                  <a:srgbClr val="0000FF"/>
                </a:solidFill>
              </a:rPr>
              <a:t>EPL</a:t>
            </a:r>
            <a:r>
              <a:rPr lang="en-US" altLang="zh-TW" dirty="0">
                <a:solidFill>
                  <a:srgbClr val="0000FF"/>
                </a:solidFill>
              </a:rPr>
              <a:t>’18 </a:t>
            </a:r>
            <a:r>
              <a:rPr lang="en-US" altLang="zh-TW" sz="1400" dirty="0">
                <a:solidFill>
                  <a:srgbClr val="0000FF"/>
                </a:solidFill>
              </a:rPr>
              <a:t>(</a:t>
            </a:r>
            <a:r>
              <a:rPr lang="en-US" altLang="zh-TW" sz="1300" dirty="0">
                <a:solidFill>
                  <a:srgbClr val="0000FF"/>
                </a:solidFill>
              </a:rPr>
              <a:t>next pages</a:t>
            </a:r>
            <a:r>
              <a:rPr lang="en-US" altLang="zh-TW" sz="1400" dirty="0">
                <a:solidFill>
                  <a:srgbClr val="0000FF"/>
                </a:solidFill>
              </a:rPr>
              <a:t>)</a:t>
            </a:r>
            <a:r>
              <a:rPr lang="en-US" altLang="zh-TW" dirty="0">
                <a:solidFill>
                  <a:srgbClr val="0000FF"/>
                </a:solidFill>
              </a:rPr>
              <a:t>.</a:t>
            </a:r>
            <a:endParaRPr lang="zh-TW" altLang="en-US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9C58EDB8-B94A-4064-9DC2-E77CAA07EC8F}"/>
              </a:ext>
            </a:extLst>
          </p:cNvPr>
          <p:cNvSpPr/>
          <p:nvPr/>
        </p:nvSpPr>
        <p:spPr>
          <a:xfrm>
            <a:off x="4716016" y="5160677"/>
            <a:ext cx="3209533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</a:rPr>
              <a:t>usually implemented by a </a:t>
            </a:r>
            <a:r>
              <a:rPr lang="en-US" altLang="zh-TW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TW" sz="2200" baseline="-2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TW" dirty="0">
                <a:solidFill>
                  <a:srgbClr val="0000FF"/>
                </a:solidFill>
              </a:rPr>
              <a:t>,</a:t>
            </a:r>
            <a:endParaRPr lang="zh-TW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2" name="直線接點 41">
            <a:extLst>
              <a:ext uri="{FF2B5EF4-FFF2-40B4-BE49-F238E27FC236}">
                <a16:creationId xmlns:a16="http://schemas.microsoft.com/office/drawing/2014/main" id="{F0E4ED39-278C-47EB-92DF-2C4B0EEFF56F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4788024" y="3687671"/>
            <a:ext cx="3346006" cy="148372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>
            <a:extLst>
              <a:ext uri="{FF2B5EF4-FFF2-40B4-BE49-F238E27FC236}">
                <a16:creationId xmlns:a16="http://schemas.microsoft.com/office/drawing/2014/main" id="{52D8C553-43EB-43EF-95BD-C40937C4D0AA}"/>
              </a:ext>
            </a:extLst>
          </p:cNvPr>
          <p:cNvSpPr/>
          <p:nvPr/>
        </p:nvSpPr>
        <p:spPr>
          <a:xfrm>
            <a:off x="7661435" y="3212976"/>
            <a:ext cx="101502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ad</a:t>
            </a:r>
            <a:r>
              <a:rPr lang="en-US" altLang="zh-TW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en-US" altLang="zh-TW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hoc</a:t>
            </a:r>
            <a:endParaRPr lang="zh-TW" alt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5" name="直線接點 44">
            <a:extLst>
              <a:ext uri="{FF2B5EF4-FFF2-40B4-BE49-F238E27FC236}">
                <a16:creationId xmlns:a16="http://schemas.microsoft.com/office/drawing/2014/main" id="{03A37957-BEF3-45AF-A8AD-A16F6CEB7B0F}"/>
              </a:ext>
            </a:extLst>
          </p:cNvPr>
          <p:cNvCxnSpPr>
            <a:cxnSpLocks noChangeAspect="1"/>
          </p:cNvCxnSpPr>
          <p:nvPr/>
        </p:nvCxnSpPr>
        <p:spPr>
          <a:xfrm rot="2940000" flipV="1">
            <a:off x="4788000" y="3799002"/>
            <a:ext cx="3332752" cy="1548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接點 45">
            <a:extLst>
              <a:ext uri="{FF2B5EF4-FFF2-40B4-BE49-F238E27FC236}">
                <a16:creationId xmlns:a16="http://schemas.microsoft.com/office/drawing/2014/main" id="{5365B444-7765-49B2-8E5F-51E8A2CC8508}"/>
              </a:ext>
            </a:extLst>
          </p:cNvPr>
          <p:cNvCxnSpPr/>
          <p:nvPr/>
        </p:nvCxnSpPr>
        <p:spPr bwMode="auto">
          <a:xfrm>
            <a:off x="7499556" y="5353069"/>
            <a:ext cx="19172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文字方塊 37">
            <a:extLst>
              <a:ext uri="{FF2B5EF4-FFF2-40B4-BE49-F238E27FC236}">
                <a16:creationId xmlns:a16="http://schemas.microsoft.com/office/drawing/2014/main" id="{C1BB4F68-24F6-4A1D-B0CD-F31B6B4C3F10}"/>
              </a:ext>
            </a:extLst>
          </p:cNvPr>
          <p:cNvSpPr txBox="1"/>
          <p:nvPr/>
        </p:nvSpPr>
        <p:spPr>
          <a:xfrm>
            <a:off x="3908370" y="866611"/>
            <a:ext cx="365196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550" dirty="0">
                <a:solidFill>
                  <a:srgbClr val="0000FF"/>
                </a:solidFill>
              </a:rPr>
              <a:t>the </a:t>
            </a:r>
            <a:r>
              <a:rPr lang="en-US" altLang="zh-TW" sz="1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550" dirty="0"/>
              <a:t>Totalitarian Principle </a:t>
            </a:r>
            <a:r>
              <a:rPr lang="en-US" altLang="zh-TW" sz="1550" dirty="0">
                <a:solidFill>
                  <a:srgbClr val="0000FF"/>
                </a:solidFill>
              </a:rPr>
              <a:t>of</a:t>
            </a:r>
            <a:r>
              <a:rPr lang="en-US" altLang="zh-TW" sz="1550" dirty="0"/>
              <a:t> Truth</a:t>
            </a:r>
            <a:r>
              <a:rPr lang="en-US" altLang="zh-TW" sz="17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TW" altLang="en-US" sz="17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E6BDC8F8-8666-44BD-8E6C-285B0D804771}"/>
              </a:ext>
            </a:extLst>
          </p:cNvPr>
          <p:cNvSpPr txBox="1"/>
          <p:nvPr/>
        </p:nvSpPr>
        <p:spPr>
          <a:xfrm>
            <a:off x="-508" y="6094747"/>
            <a:ext cx="3938899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300" dirty="0"/>
              <a:t>N.B. </a:t>
            </a:r>
            <a:r>
              <a:rPr lang="en-US" altLang="zh-TW" sz="1300" dirty="0">
                <a:solidFill>
                  <a:srgbClr val="0000FF"/>
                </a:solidFill>
              </a:rPr>
              <a:t>Quoting Apostolos (</a:t>
            </a:r>
            <a:r>
              <a:rPr lang="en-US" altLang="zh-TW" sz="1300" dirty="0" err="1">
                <a:solidFill>
                  <a:srgbClr val="0000FF"/>
                </a:solidFill>
              </a:rPr>
              <a:t>Pilaftsis</a:t>
            </a:r>
            <a:r>
              <a:rPr lang="en-US" altLang="zh-TW" sz="1300" dirty="0">
                <a:solidFill>
                  <a:srgbClr val="0000FF"/>
                </a:solidFill>
              </a:rPr>
              <a:t>): </a:t>
            </a:r>
          </a:p>
          <a:p>
            <a:r>
              <a:rPr lang="en-US" altLang="zh-TW" sz="1300" dirty="0">
                <a:solidFill>
                  <a:srgbClr val="0000FF"/>
                </a:solidFill>
              </a:rPr>
              <a:t>     </a:t>
            </a:r>
            <a:r>
              <a:rPr lang="en-US" altLang="zh-TW" sz="1000" dirty="0">
                <a:solidFill>
                  <a:srgbClr val="0000FF"/>
                </a:solidFill>
              </a:rPr>
              <a:t> </a:t>
            </a:r>
            <a:r>
              <a:rPr lang="en-US" altLang="zh-TW" sz="15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300" dirty="0">
                <a:solidFill>
                  <a:srgbClr val="0000FF"/>
                </a:solidFill>
              </a:rPr>
              <a:t>No symmetry can give Yukawa alignment</a:t>
            </a:r>
            <a:r>
              <a:rPr lang="en-US" altLang="zh-TW" sz="1300" dirty="0"/>
              <a:t>.</a:t>
            </a:r>
            <a:r>
              <a:rPr lang="en-US" altLang="zh-TW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TW" altLang="en-US" sz="1600" baseline="-1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3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75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2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250"/>
                            </p:stCondLst>
                            <p:childTnLst>
                              <p:par>
                                <p:cTn id="39" presetID="22" presetClass="entr" presetSubtype="8" repeatCount="2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750"/>
                            </p:stCondLst>
                            <p:childTnLst>
                              <p:par>
                                <p:cTn id="43" presetID="5" presetClass="entr" presetSubtype="1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3" grpId="0"/>
      <p:bldP spid="17" grpId="0"/>
      <p:bldP spid="44" grpId="0"/>
      <p:bldP spid="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2987824" y="188640"/>
            <a:ext cx="3168352" cy="49244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TW" sz="2600" dirty="0">
                <a:solidFill>
                  <a:srgbClr val="0000FF"/>
                </a:solidFill>
              </a:rPr>
              <a:t>I.</a:t>
            </a:r>
            <a:r>
              <a:rPr lang="en-US" altLang="zh-TW" sz="2600" dirty="0">
                <a:solidFill>
                  <a:srgbClr val="000000"/>
                </a:solidFill>
              </a:rPr>
              <a:t>  </a:t>
            </a:r>
            <a:r>
              <a:rPr lang="en-US" altLang="zh-TW" sz="2600" i="1" dirty="0">
                <a:solidFill>
                  <a:srgbClr val="FF00FF"/>
                </a:solidFill>
              </a:rPr>
              <a:t>G</a:t>
            </a:r>
            <a:r>
              <a:rPr lang="en-US" altLang="zh-TW" sz="2600" dirty="0">
                <a:solidFill>
                  <a:srgbClr val="FF0000"/>
                </a:solidFill>
              </a:rPr>
              <a:t>eneral</a:t>
            </a:r>
            <a:r>
              <a:rPr lang="en-US" altLang="zh-TW" sz="2600" dirty="0">
                <a:solidFill>
                  <a:srgbClr val="000000"/>
                </a:solidFill>
              </a:rPr>
              <a:t> </a:t>
            </a:r>
            <a:r>
              <a:rPr lang="en-US" altLang="zh-TW" sz="2600" u="sng" dirty="0">
                <a:solidFill>
                  <a:srgbClr val="0000FF"/>
                </a:solidFill>
              </a:rPr>
              <a:t>2HDM</a:t>
            </a:r>
            <a:endParaRPr lang="zh-TW" altLang="en-US" sz="2600" dirty="0">
              <a:solidFill>
                <a:srgbClr val="0000FF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842000" y="584684"/>
            <a:ext cx="370967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66"/>
                </a:solidFill>
              </a:rPr>
              <a:t>Two Higgs Doublet Model </a:t>
            </a:r>
            <a:r>
              <a:rPr lang="en-US" altLang="zh-TW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w/o </a:t>
            </a:r>
            <a:r>
              <a:rPr lang="en-US" altLang="zh-TW" sz="2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TW" sz="2200" baseline="-22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TW" altLang="en-US" sz="22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0" name="群組 19">
            <a:extLst>
              <a:ext uri="{FF2B5EF4-FFF2-40B4-BE49-F238E27FC236}">
                <a16:creationId xmlns:a16="http://schemas.microsoft.com/office/drawing/2014/main" id="{F12E55F9-A298-417A-8E3B-DF7A771E50F4}"/>
              </a:ext>
            </a:extLst>
          </p:cNvPr>
          <p:cNvGrpSpPr/>
          <p:nvPr/>
        </p:nvGrpSpPr>
        <p:grpSpPr>
          <a:xfrm>
            <a:off x="71500" y="5205596"/>
            <a:ext cx="4176464" cy="1355752"/>
            <a:chOff x="4752020" y="5241600"/>
            <a:chExt cx="4176464" cy="1355752"/>
          </a:xfrm>
        </p:grpSpPr>
        <p:sp>
          <p:nvSpPr>
            <p:cNvPr id="54" name="矩形 53">
              <a:extLst>
                <a:ext uri="{FF2B5EF4-FFF2-40B4-BE49-F238E27FC236}">
                  <a16:creationId xmlns:a16="http://schemas.microsoft.com/office/drawing/2014/main" id="{06E7F3E7-C43F-4408-8DE6-630D25F7BF32}"/>
                </a:ext>
              </a:extLst>
            </p:cNvPr>
            <p:cNvSpPr/>
            <p:nvPr/>
          </p:nvSpPr>
          <p:spPr>
            <a:xfrm>
              <a:off x="4824028" y="5400218"/>
              <a:ext cx="3877200" cy="477054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altLang="zh-TW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l-GR" altLang="zh-TW" sz="25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500" b="1" i="1" baseline="-25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tt</a:t>
              </a:r>
              <a:r>
                <a:rPr lang="en-US" altLang="zh-TW" sz="2000" i="1" dirty="0">
                  <a:solidFill>
                    <a:srgbClr val="0000FF"/>
                  </a:solidFill>
                </a:rPr>
                <a:t> </a:t>
              </a:r>
              <a:r>
                <a:rPr lang="en-US" altLang="zh-TW" sz="2100" dirty="0">
                  <a:solidFill>
                    <a:srgbClr val="0000FF"/>
                  </a:solidFill>
                </a:rPr>
                <a:t>the</a:t>
              </a:r>
              <a:r>
                <a:rPr lang="en-US" altLang="zh-TW" sz="2000" dirty="0">
                  <a:solidFill>
                    <a:srgbClr val="0000FF"/>
                  </a:solidFill>
                </a:rPr>
                <a:t> </a:t>
              </a:r>
              <a:r>
                <a:rPr lang="en-US" altLang="zh-TW" sz="2100" dirty="0">
                  <a:solidFill>
                    <a:srgbClr val="0000FF"/>
                  </a:solidFill>
                </a:rPr>
                <a:t>driver;</a:t>
              </a:r>
              <a:r>
                <a:rPr lang="en-US" altLang="zh-TW" sz="1600" dirty="0">
                  <a:solidFill>
                    <a:srgbClr val="0000FF"/>
                  </a:solidFill>
                </a:rPr>
                <a:t>  </a:t>
              </a:r>
              <a:r>
                <a:rPr lang="el-GR" altLang="zh-TW" sz="25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500" b="1" i="1" baseline="-25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tc</a:t>
              </a:r>
              <a:r>
                <a:rPr lang="en-US" altLang="zh-TW" sz="20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100" dirty="0">
                  <a:solidFill>
                    <a:srgbClr val="0000FF"/>
                  </a:solidFill>
                </a:rPr>
                <a:t>the</a:t>
              </a:r>
              <a:r>
                <a:rPr lang="en-US" altLang="zh-TW" sz="2000" dirty="0">
                  <a:solidFill>
                    <a:srgbClr val="0000FF"/>
                  </a:solidFill>
                </a:rPr>
                <a:t> </a:t>
              </a:r>
              <a:r>
                <a:rPr lang="en-US" altLang="zh-TW" sz="2100" dirty="0">
                  <a:solidFill>
                    <a:srgbClr val="0000FF"/>
                  </a:solidFill>
                </a:rPr>
                <a:t>backup</a:t>
              </a:r>
              <a:endParaRPr lang="zh-TW" altLang="en-US" sz="2100" dirty="0"/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id="{F82E303F-F499-42D2-AD74-0FECC820FF78}"/>
                </a:ext>
              </a:extLst>
            </p:cNvPr>
            <p:cNvSpPr/>
            <p:nvPr/>
          </p:nvSpPr>
          <p:spPr>
            <a:xfrm>
              <a:off x="4752020" y="5241600"/>
              <a:ext cx="657552" cy="3600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u="sng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ucida Handwriting" panose="03010101010101010101" pitchFamily="66" charset="0"/>
                </a:rPr>
                <a:t>O</a:t>
              </a:r>
              <a:r>
                <a:rPr lang="en-US" altLang="zh-TW" u="sng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(1)</a:t>
              </a:r>
              <a:endParaRPr lang="zh-TW" altLang="en-US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" name="矩形 55">
              <a:extLst>
                <a:ext uri="{FF2B5EF4-FFF2-40B4-BE49-F238E27FC236}">
                  <a16:creationId xmlns:a16="http://schemas.microsoft.com/office/drawing/2014/main" id="{7692F16D-BD4E-40AB-A2A2-B04844FE212D}"/>
                </a:ext>
              </a:extLst>
            </p:cNvPr>
            <p:cNvSpPr/>
            <p:nvPr/>
          </p:nvSpPr>
          <p:spPr>
            <a:xfrm>
              <a:off x="6327704" y="5861350"/>
              <a:ext cx="1024639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2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anose="02020603050405020304" pitchFamily="18" charset="0"/>
                </a:rPr>
                <a:t>EWBG</a:t>
              </a:r>
              <a:endParaRPr lang="zh-TW" altLang="en-US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endParaRPr>
            </a:p>
          </p:txBody>
        </p:sp>
        <p:pic>
          <p:nvPicPr>
            <p:cNvPr id="57" name="圖片 56">
              <a:extLst>
                <a:ext uri="{FF2B5EF4-FFF2-40B4-BE49-F238E27FC236}">
                  <a16:creationId xmlns:a16="http://schemas.microsoft.com/office/drawing/2014/main" id="{0BCC04B8-E5C7-40EA-AF61-5867A56C7B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5612"/>
            <a:stretch/>
          </p:blipFill>
          <p:spPr>
            <a:xfrm>
              <a:off x="4914094" y="6261186"/>
              <a:ext cx="4014390" cy="336166"/>
            </a:xfrm>
            <a:prstGeom prst="rect">
              <a:avLst/>
            </a:prstGeom>
          </p:spPr>
        </p:pic>
      </p:grpSp>
      <p:cxnSp>
        <p:nvCxnSpPr>
          <p:cNvPr id="61" name="直線接點 60">
            <a:extLst>
              <a:ext uri="{FF2B5EF4-FFF2-40B4-BE49-F238E27FC236}">
                <a16:creationId xmlns:a16="http://schemas.microsoft.com/office/drawing/2014/main" id="{7CA7D278-9B7A-4D0B-9DCD-7EF9976A99CE}"/>
              </a:ext>
            </a:extLst>
          </p:cNvPr>
          <p:cNvCxnSpPr>
            <a:cxnSpLocks/>
          </p:cNvCxnSpPr>
          <p:nvPr/>
        </p:nvCxnSpPr>
        <p:spPr bwMode="auto">
          <a:xfrm>
            <a:off x="4968000" y="914400"/>
            <a:ext cx="4176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矩形: 圓角 1">
            <a:extLst>
              <a:ext uri="{FF2B5EF4-FFF2-40B4-BE49-F238E27FC236}">
                <a16:creationId xmlns:a16="http://schemas.microsoft.com/office/drawing/2014/main" id="{ADBB78C2-A2A9-4629-A9EC-3212E9EC93EF}"/>
              </a:ext>
            </a:extLst>
          </p:cNvPr>
          <p:cNvSpPr/>
          <p:nvPr/>
        </p:nvSpPr>
        <p:spPr bwMode="auto">
          <a:xfrm>
            <a:off x="107504" y="5229200"/>
            <a:ext cx="4104000" cy="1260000"/>
          </a:xfrm>
          <a:prstGeom prst="roundRect">
            <a:avLst/>
          </a:prstGeom>
          <a:noFill/>
          <a:ln w="28575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C423A4E7-6AB7-4F54-9B4B-A50C149A5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688" y="1340768"/>
            <a:ext cx="8310623" cy="10351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文字方塊 5">
            <a:extLst>
              <a:ext uri="{FF2B5EF4-FFF2-40B4-BE49-F238E27FC236}">
                <a16:creationId xmlns:a16="http://schemas.microsoft.com/office/drawing/2014/main" id="{686A5EDA-44F1-4AAB-B60B-954BBAFE51BD}"/>
              </a:ext>
            </a:extLst>
          </p:cNvPr>
          <p:cNvSpPr txBox="1"/>
          <p:nvPr/>
        </p:nvSpPr>
        <p:spPr>
          <a:xfrm>
            <a:off x="1564086" y="1052736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0           </a:t>
            </a:r>
            <a:r>
              <a:rPr lang="en-US" altLang="zh-TW" sz="1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0</a:t>
            </a:r>
            <a:endParaRPr lang="zh-TW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2" name="直線單箭頭接點 41">
            <a:extLst>
              <a:ext uri="{FF2B5EF4-FFF2-40B4-BE49-F238E27FC236}">
                <a16:creationId xmlns:a16="http://schemas.microsoft.com/office/drawing/2014/main" id="{3EA90C60-3E7C-422F-A760-49DCDB4A3B88}"/>
              </a:ext>
            </a:extLst>
          </p:cNvPr>
          <p:cNvCxnSpPr>
            <a:cxnSpLocks noChangeAspect="1"/>
          </p:cNvCxnSpPr>
          <p:nvPr/>
        </p:nvCxnSpPr>
        <p:spPr bwMode="auto">
          <a:xfrm>
            <a:off x="3718800" y="1520787"/>
            <a:ext cx="324322" cy="180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文字方塊 7">
            <a:extLst>
              <a:ext uri="{FF2B5EF4-FFF2-40B4-BE49-F238E27FC236}">
                <a16:creationId xmlns:a16="http://schemas.microsoft.com/office/drawing/2014/main" id="{6BC0B333-D688-4E82-A412-301B3EA91F4B}"/>
              </a:ext>
            </a:extLst>
          </p:cNvPr>
          <p:cNvSpPr txBox="1"/>
          <p:nvPr/>
        </p:nvSpPr>
        <p:spPr>
          <a:xfrm>
            <a:off x="5806800" y="216886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endParaRPr lang="zh-TW" altLang="en-US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6" name="圖片 65">
            <a:extLst>
              <a:ext uri="{FF2B5EF4-FFF2-40B4-BE49-F238E27FC236}">
                <a16:creationId xmlns:a16="http://schemas.microsoft.com/office/drawing/2014/main" id="{FA5BDD02-4CC4-42A8-8F13-4C093F2006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350" t="40992" r="25214" b="49591"/>
          <a:stretch/>
        </p:blipFill>
        <p:spPr>
          <a:xfrm>
            <a:off x="1583668" y="2600908"/>
            <a:ext cx="4622098" cy="624608"/>
          </a:xfrm>
          <a:prstGeom prst="rect">
            <a:avLst/>
          </a:prstGeom>
        </p:spPr>
      </p:pic>
      <p:grpSp>
        <p:nvGrpSpPr>
          <p:cNvPr id="68" name="群組 67">
            <a:extLst>
              <a:ext uri="{FF2B5EF4-FFF2-40B4-BE49-F238E27FC236}">
                <a16:creationId xmlns:a16="http://schemas.microsoft.com/office/drawing/2014/main" id="{6695E487-474F-4BBE-91D8-321EF5FA4187}"/>
              </a:ext>
            </a:extLst>
          </p:cNvPr>
          <p:cNvGrpSpPr/>
          <p:nvPr/>
        </p:nvGrpSpPr>
        <p:grpSpPr>
          <a:xfrm>
            <a:off x="8336618" y="872716"/>
            <a:ext cx="1023914" cy="707886"/>
            <a:chOff x="10007766" y="1024765"/>
            <a:chExt cx="1023914" cy="707886"/>
          </a:xfrm>
        </p:grpSpPr>
        <p:sp>
          <p:nvSpPr>
            <p:cNvPr id="69" name="矩形 68">
              <a:extLst>
                <a:ext uri="{FF2B5EF4-FFF2-40B4-BE49-F238E27FC236}">
                  <a16:creationId xmlns:a16="http://schemas.microsoft.com/office/drawing/2014/main" id="{3A9E4E92-1005-4F34-A0E0-B05B118E02CA}"/>
                </a:ext>
              </a:extLst>
            </p:cNvPr>
            <p:cNvSpPr/>
            <p:nvPr/>
          </p:nvSpPr>
          <p:spPr>
            <a:xfrm>
              <a:off x="10007766" y="1024765"/>
              <a:ext cx="1023914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TW" sz="19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  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</a:t>
              </a:r>
              <a:r>
                <a:rPr lang="en-US" altLang="zh-TW" b="1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+</a:t>
              </a:r>
              <a:endParaRPr lang="zh-TW" altLang="en-US" b="1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endParaRPr lang="en-US" altLang="zh-TW" sz="200" dirty="0">
                <a:latin typeface="Times New Roman"/>
                <a:cs typeface="Times New Roman"/>
              </a:endParaRP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H</a:t>
              </a:r>
              <a:r>
                <a:rPr lang="en-US" altLang="zh-TW" sz="9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zh-TW" dirty="0">
                  <a:solidFill>
                    <a:srgbClr val="000000"/>
                  </a:solidFill>
                  <a:latin typeface="Times New Roman"/>
                  <a:cs typeface="Times New Roman"/>
                </a:rPr>
                <a:t>+</a:t>
              </a:r>
              <a:r>
                <a:rPr lang="en-US" altLang="zh-TW" sz="900" dirty="0">
                  <a:solidFill>
                    <a:srgbClr val="000000"/>
                  </a:solidFill>
                  <a:latin typeface="Times New Roman"/>
                  <a:cs typeface="Times New Roman"/>
                </a:rPr>
                <a:t> </a:t>
              </a:r>
              <a:r>
                <a:rPr lang="en-US" altLang="zh-TW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i</a:t>
              </a:r>
              <a:r>
                <a:rPr lang="en-US" altLang="zh-TW" sz="300" i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 </a:t>
              </a:r>
              <a:r>
                <a:rPr lang="en-US" altLang="zh-TW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A</a:t>
              </a:r>
              <a:endParaRPr lang="zh-TW" altLang="en-US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0" name="左右中括弧 69">
              <a:extLst>
                <a:ext uri="{FF2B5EF4-FFF2-40B4-BE49-F238E27FC236}">
                  <a16:creationId xmlns:a16="http://schemas.microsoft.com/office/drawing/2014/main" id="{609DB9D7-0A80-47E6-85C5-C9039EF6549D}"/>
                </a:ext>
              </a:extLst>
            </p:cNvPr>
            <p:cNvSpPr/>
            <p:nvPr/>
          </p:nvSpPr>
          <p:spPr bwMode="auto">
            <a:xfrm>
              <a:off x="10020086" y="1110594"/>
              <a:ext cx="772305" cy="622057"/>
            </a:xfrm>
            <a:prstGeom prst="bracketPair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34" name="群組 33">
            <a:extLst>
              <a:ext uri="{FF2B5EF4-FFF2-40B4-BE49-F238E27FC236}">
                <a16:creationId xmlns:a16="http://schemas.microsoft.com/office/drawing/2014/main" id="{6A88E7A3-6BBD-4CA0-845F-899CED89EF44}"/>
              </a:ext>
            </a:extLst>
          </p:cNvPr>
          <p:cNvGrpSpPr/>
          <p:nvPr/>
        </p:nvGrpSpPr>
        <p:grpSpPr>
          <a:xfrm>
            <a:off x="3239850" y="3016866"/>
            <a:ext cx="4701489" cy="570668"/>
            <a:chOff x="3239850" y="3088874"/>
            <a:chExt cx="4701489" cy="570668"/>
          </a:xfrm>
        </p:grpSpPr>
        <p:sp>
          <p:nvSpPr>
            <p:cNvPr id="67" name="左大括弧 66">
              <a:extLst>
                <a:ext uri="{FF2B5EF4-FFF2-40B4-BE49-F238E27FC236}">
                  <a16:creationId xmlns:a16="http://schemas.microsoft.com/office/drawing/2014/main" id="{EAC362E4-308A-4F2A-BEB5-650B6450A44F}"/>
                </a:ext>
              </a:extLst>
            </p:cNvPr>
            <p:cNvSpPr/>
            <p:nvPr/>
          </p:nvSpPr>
          <p:spPr>
            <a:xfrm rot="5400000" flipH="1">
              <a:off x="4168724" y="2160000"/>
              <a:ext cx="288000" cy="2145748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 dirty="0"/>
            </a:p>
          </p:txBody>
        </p:sp>
        <p:sp>
          <p:nvSpPr>
            <p:cNvPr id="10" name="文字方塊 9">
              <a:extLst>
                <a:ext uri="{FF2B5EF4-FFF2-40B4-BE49-F238E27FC236}">
                  <a16:creationId xmlns:a16="http://schemas.microsoft.com/office/drawing/2014/main" id="{00E0B5CA-BD18-4A6B-A349-7EAB42D2CBD7}"/>
                </a:ext>
              </a:extLst>
            </p:cNvPr>
            <p:cNvSpPr txBox="1"/>
            <p:nvPr/>
          </p:nvSpPr>
          <p:spPr>
            <a:xfrm>
              <a:off x="4055339" y="3320988"/>
              <a:ext cx="38860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600" u="sng" dirty="0">
                  <a:solidFill>
                    <a:srgbClr val="0000FF"/>
                  </a:solidFill>
                </a:rPr>
                <a:t>Needed for  </a:t>
              </a:r>
              <a:r>
                <a:rPr lang="en-US" altLang="zh-TW" sz="1600" u="sng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en-US" altLang="zh-TW" sz="1600" u="sng" baseline="30000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</a:t>
              </a:r>
              <a:r>
                <a:rPr lang="en-US" altLang="zh-TW" sz="1600" u="sng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order Phase Transition</a:t>
              </a:r>
              <a:endParaRPr lang="zh-TW" altLang="en-US" sz="16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3" name="群組 32">
            <a:extLst>
              <a:ext uri="{FF2B5EF4-FFF2-40B4-BE49-F238E27FC236}">
                <a16:creationId xmlns:a16="http://schemas.microsoft.com/office/drawing/2014/main" id="{067FAD4C-CDFB-4DFE-9ECC-21E4FC83A0C9}"/>
              </a:ext>
            </a:extLst>
          </p:cNvPr>
          <p:cNvGrpSpPr/>
          <p:nvPr/>
        </p:nvGrpSpPr>
        <p:grpSpPr>
          <a:xfrm>
            <a:off x="592345" y="3919925"/>
            <a:ext cx="8624171" cy="2569415"/>
            <a:chOff x="592345" y="3775909"/>
            <a:chExt cx="8624171" cy="2569415"/>
          </a:xfrm>
        </p:grpSpPr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EAE44959-E437-4000-8341-1E5181F533E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81667" y="3775909"/>
              <a:ext cx="5370653" cy="1219200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</p:pic>
        <p:sp>
          <p:nvSpPr>
            <p:cNvPr id="11" name="文字方塊 10">
              <a:extLst>
                <a:ext uri="{FF2B5EF4-FFF2-40B4-BE49-F238E27FC236}">
                  <a16:creationId xmlns:a16="http://schemas.microsoft.com/office/drawing/2014/main" id="{A6003B7A-A5A0-4C66-968B-D020E3F92CF5}"/>
                </a:ext>
              </a:extLst>
            </p:cNvPr>
            <p:cNvSpPr txBox="1"/>
            <p:nvPr/>
          </p:nvSpPr>
          <p:spPr>
            <a:xfrm>
              <a:off x="592345" y="4171953"/>
              <a:ext cx="9717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dirty="0">
                  <a:solidFill>
                    <a:srgbClr val="0000FF"/>
                  </a:solidFill>
                </a:rPr>
                <a:t>Yukawa</a:t>
              </a:r>
              <a:endParaRPr lang="zh-TW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74" name="左大括弧 73">
              <a:extLst>
                <a:ext uri="{FF2B5EF4-FFF2-40B4-BE49-F238E27FC236}">
                  <a16:creationId xmlns:a16="http://schemas.microsoft.com/office/drawing/2014/main" id="{DF41016F-AA78-4AC6-83C0-FCF1DB1B3D3D}"/>
                </a:ext>
              </a:extLst>
            </p:cNvPr>
            <p:cNvSpPr/>
            <p:nvPr/>
          </p:nvSpPr>
          <p:spPr>
            <a:xfrm rot="5400000" flipH="1">
              <a:off x="5255380" y="4497761"/>
              <a:ext cx="202849" cy="899989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pic>
          <p:nvPicPr>
            <p:cNvPr id="15" name="圖片 14">
              <a:extLst>
                <a:ext uri="{FF2B5EF4-FFF2-40B4-BE49-F238E27FC236}">
                  <a16:creationId xmlns:a16="http://schemas.microsoft.com/office/drawing/2014/main" id="{DDDE5C20-9719-448E-82DE-B87E5B3B076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151444" y="5094000"/>
              <a:ext cx="1815128" cy="409175"/>
            </a:xfrm>
            <a:prstGeom prst="rect">
              <a:avLst/>
            </a:prstGeom>
          </p:spPr>
        </p:pic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C4A7A1C2-E280-4FDC-99D3-58C3DEAE2ADB}"/>
                </a:ext>
              </a:extLst>
            </p:cNvPr>
            <p:cNvSpPr/>
            <p:nvPr/>
          </p:nvSpPr>
          <p:spPr>
            <a:xfrm>
              <a:off x="5724128" y="5436222"/>
              <a:ext cx="1638000" cy="477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l-GR" altLang="zh-TW" sz="23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500" b="1" i="1" baseline="-25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tc</a:t>
              </a:r>
              <a:r>
                <a:rPr lang="en-US" altLang="zh-TW" sz="2300" b="1" i="1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TW" sz="2500" b="1" i="1" baseline="-250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tb</a:t>
              </a:r>
              <a:r>
                <a:rPr lang="en-US" altLang="zh-TW" sz="2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</a:t>
              </a:r>
              <a:r>
                <a:rPr lang="en-US" altLang="zh-TW" sz="2000" dirty="0">
                  <a:cs typeface="Times New Roman" panose="02020603050405020304" pitchFamily="18" charset="0"/>
                </a:rPr>
                <a:t> </a:t>
              </a:r>
              <a:r>
                <a:rPr lang="el-GR" altLang="zh-TW" sz="23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500" b="1" i="1" baseline="-25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tt</a:t>
              </a:r>
              <a:r>
                <a:rPr lang="en-US" altLang="zh-TW" sz="2300" b="1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altLang="zh-TW" sz="2500" b="1" i="1" baseline="-25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tb</a:t>
              </a:r>
              <a:endParaRPr lang="zh-TW" altLang="en-US" sz="1700" dirty="0"/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0BCD0D5F-77D7-4B5E-8AD0-D931249A2B69}"/>
                </a:ext>
              </a:extLst>
            </p:cNvPr>
            <p:cNvSpPr/>
            <p:nvPr/>
          </p:nvSpPr>
          <p:spPr>
            <a:xfrm>
              <a:off x="5731267" y="5983687"/>
              <a:ext cx="3485249" cy="36163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750" u="sng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equal footing</a:t>
              </a:r>
              <a:r>
                <a:rPr lang="en-US" altLang="zh-TW" sz="175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 (drop</a:t>
              </a:r>
              <a:r>
                <a:rPr lang="zh-TW" altLang="en-US" sz="175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175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CKM</a:t>
              </a:r>
              <a:r>
                <a:rPr lang="zh-TW" altLang="en-US" sz="175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1750" dirty="0" err="1">
                  <a:solidFill>
                    <a:srgbClr val="0000FF"/>
                  </a:solidFill>
                  <a:cs typeface="Times New Roman" panose="02020603050405020304" pitchFamily="18" charset="0"/>
                </a:rPr>
                <a:t>suppr</a:t>
              </a:r>
              <a:r>
                <a:rPr lang="en-US" altLang="zh-TW" sz="1750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.)</a:t>
              </a:r>
              <a:endParaRPr lang="zh-TW" altLang="en-US" sz="1750" dirty="0"/>
            </a:p>
          </p:txBody>
        </p:sp>
      </p:grpSp>
      <p:sp>
        <p:nvSpPr>
          <p:cNvPr id="36" name="矩形 35">
            <a:extLst>
              <a:ext uri="{FF2B5EF4-FFF2-40B4-BE49-F238E27FC236}">
                <a16:creationId xmlns:a16="http://schemas.microsoft.com/office/drawing/2014/main" id="{12167899-E6E5-40E5-A6C4-1FDA86F225AB}"/>
              </a:ext>
            </a:extLst>
          </p:cNvPr>
          <p:cNvSpPr/>
          <p:nvPr/>
        </p:nvSpPr>
        <p:spPr>
          <a:xfrm>
            <a:off x="6740116" y="2808179"/>
            <a:ext cx="2073003" cy="384721"/>
          </a:xfrm>
          <a:prstGeom prst="rect">
            <a:avLst/>
          </a:prstGeom>
          <a:solidFill>
            <a:srgbClr val="FFFF66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TW" sz="19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altLang="zh-TW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</a:t>
            </a:r>
            <a:r>
              <a:rPr lang="en-US" altLang="zh-TW" sz="19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A</a:t>
            </a:r>
            <a:r>
              <a:rPr lang="en-US" altLang="zh-TW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19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 </a:t>
            </a:r>
            <a:r>
              <a:rPr lang="en-US" altLang="zh-TW" sz="19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altLang="zh-TW" sz="2000" b="1" baseline="300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+</a:t>
            </a:r>
            <a:r>
              <a:rPr lang="en-US" altLang="zh-TW" sz="19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zh-TW" sz="175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sub-</a:t>
            </a:r>
            <a:r>
              <a:rPr lang="en-US" altLang="zh-TW" sz="175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/>
              </a:rPr>
              <a:t>TeV</a:t>
            </a:r>
            <a:r>
              <a:rPr lang="en-US" altLang="zh-TW" sz="19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endParaRPr lang="zh-TW" altLang="en-US" sz="1900" dirty="0"/>
          </a:p>
        </p:txBody>
      </p:sp>
      <p:sp>
        <p:nvSpPr>
          <p:cNvPr id="37" name="文字方塊 36">
            <a:extLst>
              <a:ext uri="{FF2B5EF4-FFF2-40B4-BE49-F238E27FC236}">
                <a16:creationId xmlns:a16="http://schemas.microsoft.com/office/drawing/2014/main" id="{5D097671-6327-4D44-A22E-D39C76A7389B}"/>
              </a:ext>
            </a:extLst>
          </p:cNvPr>
          <p:cNvSpPr txBox="1"/>
          <p:nvPr/>
        </p:nvSpPr>
        <p:spPr>
          <a:xfrm>
            <a:off x="6836296" y="2564904"/>
            <a:ext cx="1880643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50" dirty="0">
                <a:solidFill>
                  <a:srgbClr val="0000FF"/>
                </a:solidFill>
              </a:rPr>
              <a:t>WSH</a:t>
            </a:r>
            <a:r>
              <a:rPr lang="en-US" altLang="zh-TW" sz="800" dirty="0">
                <a:solidFill>
                  <a:srgbClr val="0000FF"/>
                </a:solidFill>
              </a:rPr>
              <a:t> </a:t>
            </a:r>
            <a:r>
              <a:rPr lang="en-US" altLang="zh-TW" sz="1250" dirty="0">
                <a:solidFill>
                  <a:srgbClr val="0000FF"/>
                </a:solidFill>
              </a:rPr>
              <a:t>&amp;</a:t>
            </a:r>
            <a:r>
              <a:rPr lang="en-US" altLang="zh-TW" sz="800" dirty="0">
                <a:solidFill>
                  <a:srgbClr val="0000FF"/>
                </a:solidFill>
              </a:rPr>
              <a:t> </a:t>
            </a:r>
            <a:r>
              <a:rPr lang="en-US" altLang="zh-TW" sz="1250" dirty="0">
                <a:solidFill>
                  <a:srgbClr val="0000FF"/>
                </a:solidFill>
              </a:rPr>
              <a:t>Kikuchi, EPL’18</a:t>
            </a:r>
            <a:endParaRPr lang="zh-TW" altLang="en-US" sz="1250" dirty="0">
              <a:solidFill>
                <a:srgbClr val="0000FF"/>
              </a:solidFill>
            </a:endParaRPr>
          </a:p>
        </p:txBody>
      </p:sp>
      <p:cxnSp>
        <p:nvCxnSpPr>
          <p:cNvPr id="31" name="直線接點 30">
            <a:extLst>
              <a:ext uri="{FF2B5EF4-FFF2-40B4-BE49-F238E27FC236}">
                <a16:creationId xmlns:a16="http://schemas.microsoft.com/office/drawing/2014/main" id="{54F1A087-90DF-44BF-8AE5-43FF1DD57F2C}"/>
              </a:ext>
            </a:extLst>
          </p:cNvPr>
          <p:cNvCxnSpPr>
            <a:cxnSpLocks/>
          </p:cNvCxnSpPr>
          <p:nvPr/>
        </p:nvCxnSpPr>
        <p:spPr bwMode="auto">
          <a:xfrm>
            <a:off x="7707339" y="914400"/>
            <a:ext cx="720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矩形 2">
            <a:extLst>
              <a:ext uri="{FF2B5EF4-FFF2-40B4-BE49-F238E27FC236}">
                <a16:creationId xmlns:a16="http://schemas.microsoft.com/office/drawing/2014/main" id="{05010700-027A-4512-A4FA-627277CF99B5}"/>
              </a:ext>
            </a:extLst>
          </p:cNvPr>
          <p:cNvSpPr/>
          <p:nvPr/>
        </p:nvSpPr>
        <p:spPr>
          <a:xfrm>
            <a:off x="3914805" y="3635732"/>
            <a:ext cx="909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l-GR" altLang="zh-TW" b="1" i="1" baseline="-18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TW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</a:t>
            </a:r>
            <a:endParaRPr lang="zh-TW" altLang="en-US" dirty="0">
              <a:solidFill>
                <a:srgbClr val="0000FF"/>
              </a:solidFill>
            </a:endParaRP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8C8F25CB-C435-4767-B10B-6F04C096F5F1}"/>
              </a:ext>
            </a:extLst>
          </p:cNvPr>
          <p:cNvSpPr txBox="1"/>
          <p:nvPr/>
        </p:nvSpPr>
        <p:spPr>
          <a:xfrm>
            <a:off x="5292080" y="3501008"/>
            <a:ext cx="262764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300" dirty="0"/>
              <a:t>Okada, </a:t>
            </a:r>
            <a:r>
              <a:rPr lang="en-US" altLang="zh-TW" sz="1300" dirty="0" err="1"/>
              <a:t>Kanemura</a:t>
            </a:r>
            <a:r>
              <a:rPr lang="en-US" altLang="zh-TW" sz="1300" dirty="0"/>
              <a:t>, </a:t>
            </a:r>
            <a:r>
              <a:rPr lang="en-US" altLang="zh-TW" sz="1300" dirty="0" err="1"/>
              <a:t>Senaha</a:t>
            </a:r>
            <a:r>
              <a:rPr lang="en-US" altLang="zh-TW" sz="1300" dirty="0"/>
              <a:t> 2005</a:t>
            </a:r>
            <a:endParaRPr lang="zh-TW" altLang="en-US" sz="1300" dirty="0"/>
          </a:p>
        </p:txBody>
      </p:sp>
    </p:spTree>
    <p:extLst>
      <p:ext uri="{BB962C8B-B14F-4D97-AF65-F5344CB8AC3E}">
        <p14:creationId xmlns:p14="http://schemas.microsoft.com/office/powerpoint/2010/main" val="3592039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" grpId="0" animBg="1"/>
      <p:bldP spid="6" grpId="0"/>
      <p:bldP spid="8" grpId="0"/>
      <p:bldP spid="36" grpId="0" animBg="1"/>
      <p:bldP spid="37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3468573" y="5193196"/>
            <a:ext cx="3007554" cy="615553"/>
          </a:xfrm>
          <a:prstGeom prst="rect">
            <a:avLst/>
          </a:prstGeom>
          <a:solidFill>
            <a:srgbClr val="FFFF7D"/>
          </a:solidFill>
          <a:ln w="28575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US" altLang="zh-TW" sz="1550" b="1" dirty="0">
                <a:solidFill>
                  <a:srgbClr val="FF0000"/>
                </a:solidFill>
              </a:rPr>
              <a:t>BAU</a:t>
            </a:r>
            <a:r>
              <a:rPr lang="en-US" altLang="zh-TW" sz="1550" dirty="0">
                <a:solidFill>
                  <a:srgbClr val="0000FF"/>
                </a:solidFill>
              </a:rPr>
              <a:t>  </a:t>
            </a:r>
            <a:r>
              <a:rPr lang="en-US" altLang="zh-TW" sz="155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</a:t>
            </a:r>
            <a:r>
              <a:rPr lang="en-US" altLang="zh-TW" sz="1550" dirty="0">
                <a:solidFill>
                  <a:srgbClr val="0000FF"/>
                </a:solidFill>
              </a:rPr>
              <a:t>  </a:t>
            </a:r>
            <a:r>
              <a:rPr lang="en-US" altLang="zh-TW" sz="155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CPV Top</a:t>
            </a:r>
            <a:r>
              <a:rPr lang="en-US" altLang="zh-TW" sz="155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TW" sz="155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n-US" altLang="zh-TW" sz="1550" u="sng" dirty="0">
                <a:solidFill>
                  <a:srgbClr val="0000FF"/>
                </a:solidFill>
              </a:rPr>
              <a:t>eractions</a:t>
            </a:r>
          </a:p>
          <a:p>
            <a:pPr algn="ctr"/>
            <a:endParaRPr lang="en-US" altLang="zh-TW" sz="300" dirty="0">
              <a:solidFill>
                <a:srgbClr val="0000FF"/>
              </a:solidFill>
            </a:endParaRPr>
          </a:p>
          <a:p>
            <a:pPr algn="ctr"/>
            <a:r>
              <a:rPr lang="en-US" altLang="zh-TW" sz="1550" dirty="0">
                <a:solidFill>
                  <a:srgbClr val="0000FF"/>
                </a:solidFill>
              </a:rPr>
              <a:t>             at Bubble Wall</a:t>
            </a:r>
            <a:endParaRPr lang="zh-TW" altLang="en-US" sz="1550" dirty="0"/>
          </a:p>
        </p:txBody>
      </p:sp>
      <p:sp>
        <p:nvSpPr>
          <p:cNvPr id="45" name="矩形 44"/>
          <p:cNvSpPr/>
          <p:nvPr/>
        </p:nvSpPr>
        <p:spPr>
          <a:xfrm>
            <a:off x="4356000" y="5877272"/>
            <a:ext cx="25040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400" dirty="0">
                <a:solidFill>
                  <a:srgbClr val="FF0000"/>
                </a:solidFill>
              </a:rPr>
              <a:t>left-handed Top density</a:t>
            </a:r>
            <a:endParaRPr lang="zh-TW" altLang="en-US" sz="1400" dirty="0">
              <a:solidFill>
                <a:srgbClr val="0000FF"/>
              </a:solidFill>
            </a:endParaRPr>
          </a:p>
        </p:txBody>
      </p:sp>
      <p:pic>
        <p:nvPicPr>
          <p:cNvPr id="49" name="圖片 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854" y="4833156"/>
            <a:ext cx="1999976" cy="1440160"/>
          </a:xfrm>
          <a:prstGeom prst="rect">
            <a:avLst/>
          </a:prstGeom>
        </p:spPr>
      </p:pic>
      <p:cxnSp>
        <p:nvCxnSpPr>
          <p:cNvPr id="51" name="直線接點 50"/>
          <p:cNvCxnSpPr/>
          <p:nvPr/>
        </p:nvCxnSpPr>
        <p:spPr bwMode="auto">
          <a:xfrm>
            <a:off x="251520" y="5148982"/>
            <a:ext cx="262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直線接點 51"/>
          <p:cNvCxnSpPr/>
          <p:nvPr/>
        </p:nvCxnSpPr>
        <p:spPr bwMode="auto">
          <a:xfrm>
            <a:off x="251520" y="5667659"/>
            <a:ext cx="2628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53" name="矩形 52"/>
          <p:cNvSpPr/>
          <p:nvPr/>
        </p:nvSpPr>
        <p:spPr>
          <a:xfrm>
            <a:off x="201239" y="5255348"/>
            <a:ext cx="26436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>
                <a:solidFill>
                  <a:srgbClr val="0000FF"/>
                </a:solidFill>
              </a:rPr>
              <a:t>bubble                              wall</a:t>
            </a:r>
            <a:endParaRPr lang="zh-TW" altLang="en-US" sz="1400" dirty="0"/>
          </a:p>
        </p:txBody>
      </p:sp>
      <p:pic>
        <p:nvPicPr>
          <p:cNvPr id="41" name="圖片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8344" y="5518878"/>
            <a:ext cx="288032" cy="28086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44" name="向右箭號 43"/>
          <p:cNvSpPr/>
          <p:nvPr/>
        </p:nvSpPr>
        <p:spPr bwMode="auto">
          <a:xfrm flipV="1">
            <a:off x="6720459" y="5575937"/>
            <a:ext cx="515837" cy="166746"/>
          </a:xfrm>
          <a:prstGeom prst="stripedRightArrow">
            <a:avLst/>
          </a:prstGeom>
          <a:solidFill>
            <a:srgbClr val="00FFFF">
              <a:alpha val="6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56" name="圖片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9772" y="3825231"/>
            <a:ext cx="4104455" cy="791901"/>
          </a:xfrm>
          <a:prstGeom prst="rect">
            <a:avLst/>
          </a:prstGeom>
          <a:ln w="28575">
            <a:solidFill>
              <a:srgbClr val="0000FF"/>
            </a:solidFill>
          </a:ln>
        </p:spPr>
      </p:pic>
      <p:sp>
        <p:nvSpPr>
          <p:cNvPr id="61" name="矩形 60"/>
          <p:cNvSpPr/>
          <p:nvPr/>
        </p:nvSpPr>
        <p:spPr bwMode="auto">
          <a:xfrm>
            <a:off x="5202000" y="4041068"/>
            <a:ext cx="326373" cy="36004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pic>
        <p:nvPicPr>
          <p:cNvPr id="64" name="圖片 6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1956" y="6236352"/>
            <a:ext cx="234113" cy="292678"/>
          </a:xfrm>
          <a:prstGeom prst="rect">
            <a:avLst/>
          </a:prstGeom>
        </p:spPr>
      </p:pic>
      <p:sp>
        <p:nvSpPr>
          <p:cNvPr id="65" name="矩形 64"/>
          <p:cNvSpPr/>
          <p:nvPr/>
        </p:nvSpPr>
        <p:spPr>
          <a:xfrm>
            <a:off x="5214102" y="6221053"/>
            <a:ext cx="25314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dirty="0" err="1">
                <a:solidFill>
                  <a:srgbClr val="0000FF"/>
                </a:solidFill>
              </a:rPr>
              <a:t>coord</a:t>
            </a:r>
            <a:r>
              <a:rPr lang="en-US" altLang="zh-TW" sz="1400" dirty="0">
                <a:solidFill>
                  <a:srgbClr val="0000FF"/>
                </a:solidFill>
              </a:rPr>
              <a:t>. </a:t>
            </a:r>
            <a:r>
              <a:rPr lang="en-US" altLang="zh-TW" sz="1400" dirty="0" err="1">
                <a:solidFill>
                  <a:srgbClr val="0000FF"/>
                </a:solidFill>
              </a:rPr>
              <a:t>oppo</a:t>
            </a:r>
            <a:r>
              <a:rPr lang="en-US" altLang="zh-TW" sz="1400" dirty="0">
                <a:solidFill>
                  <a:srgbClr val="0000FF"/>
                </a:solidFill>
              </a:rPr>
              <a:t>. bubble exp. dir.</a:t>
            </a:r>
            <a:endParaRPr lang="zh-TW" altLang="en-US" sz="1400" dirty="0">
              <a:solidFill>
                <a:srgbClr val="0000FF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-36512" y="3928793"/>
            <a:ext cx="1846979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1550" b="1" dirty="0">
                <a:solidFill>
                  <a:srgbClr val="FF0000"/>
                </a:solidFill>
              </a:rPr>
              <a:t>B</a:t>
            </a:r>
            <a:r>
              <a:rPr lang="en-US" altLang="zh-TW" sz="1550" dirty="0">
                <a:solidFill>
                  <a:srgbClr val="0000FF"/>
                </a:solidFill>
              </a:rPr>
              <a:t>aryon </a:t>
            </a:r>
            <a:r>
              <a:rPr lang="en-US" altLang="zh-TW" sz="1550" b="1" dirty="0" err="1">
                <a:solidFill>
                  <a:srgbClr val="FF0000"/>
                </a:solidFill>
              </a:rPr>
              <a:t>A</a:t>
            </a:r>
            <a:r>
              <a:rPr lang="en-US" altLang="zh-TW" sz="1550" dirty="0" err="1">
                <a:solidFill>
                  <a:srgbClr val="0000FF"/>
                </a:solidFill>
              </a:rPr>
              <a:t>symm</a:t>
            </a:r>
            <a:r>
              <a:rPr lang="en-US" altLang="zh-TW" sz="1550" dirty="0">
                <a:solidFill>
                  <a:srgbClr val="0000FF"/>
                </a:solidFill>
              </a:rPr>
              <a:t>. of</a:t>
            </a:r>
          </a:p>
          <a:p>
            <a:pPr algn="ctr"/>
            <a:r>
              <a:rPr lang="en-US" altLang="zh-TW" sz="1550" b="1" dirty="0">
                <a:solidFill>
                  <a:srgbClr val="FF0000"/>
                </a:solidFill>
              </a:rPr>
              <a:t>U</a:t>
            </a:r>
            <a:r>
              <a:rPr lang="en-US" altLang="zh-TW" sz="1550" dirty="0">
                <a:solidFill>
                  <a:srgbClr val="0000FF"/>
                </a:solidFill>
              </a:rPr>
              <a:t>niverse (</a:t>
            </a:r>
            <a:r>
              <a:rPr lang="en-US" altLang="zh-TW" sz="1550" b="1" dirty="0">
                <a:solidFill>
                  <a:srgbClr val="FF0000"/>
                </a:solidFill>
              </a:rPr>
              <a:t>BAU</a:t>
            </a:r>
            <a:r>
              <a:rPr lang="en-US" altLang="zh-TW" sz="1550" dirty="0">
                <a:solidFill>
                  <a:srgbClr val="0000FF"/>
                </a:solidFill>
              </a:rPr>
              <a:t>)</a:t>
            </a:r>
            <a:endParaRPr lang="zh-TW" altLang="en-US" sz="1550" dirty="0"/>
          </a:p>
        </p:txBody>
      </p:sp>
      <p:sp>
        <p:nvSpPr>
          <p:cNvPr id="29" name="矩形 28"/>
          <p:cNvSpPr/>
          <p:nvPr/>
        </p:nvSpPr>
        <p:spPr>
          <a:xfrm>
            <a:off x="1799692" y="4036515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n</a:t>
            </a:r>
            <a:r>
              <a:rPr lang="en-US" altLang="zh-TW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B</a:t>
            </a:r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/s</a:t>
            </a:r>
            <a:endParaRPr lang="zh-TW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</a:endParaRPr>
          </a:p>
        </p:txBody>
      </p:sp>
      <p:sp>
        <p:nvSpPr>
          <p:cNvPr id="30" name="左大括弧 29"/>
          <p:cNvSpPr/>
          <p:nvPr/>
        </p:nvSpPr>
        <p:spPr>
          <a:xfrm flipH="1">
            <a:off x="8015137" y="5409237"/>
            <a:ext cx="229271" cy="1080104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矩形 4"/>
          <p:cNvSpPr/>
          <p:nvPr/>
        </p:nvSpPr>
        <p:spPr>
          <a:xfrm>
            <a:off x="8172674" y="5598000"/>
            <a:ext cx="10166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dirty="0">
                <a:solidFill>
                  <a:srgbClr val="0000FF"/>
                </a:solidFill>
              </a:rPr>
              <a:t>skip</a:t>
            </a:r>
          </a:p>
          <a:p>
            <a:pPr algn="ctr"/>
            <a:r>
              <a:rPr lang="en-US" altLang="zh-TW" dirty="0">
                <a:solidFill>
                  <a:srgbClr val="0000FF"/>
                </a:solidFill>
              </a:rPr>
              <a:t>detail</a:t>
            </a:r>
          </a:p>
          <a:p>
            <a:pPr algn="ctr"/>
            <a:r>
              <a:rPr lang="en-US" altLang="zh-TW" sz="1200" dirty="0"/>
              <a:t>(</a:t>
            </a:r>
            <a:r>
              <a:rPr lang="en-US" altLang="zh-TW" sz="1200" u="sng" dirty="0"/>
              <a:t>Transport</a:t>
            </a:r>
            <a:r>
              <a:rPr lang="en-US" altLang="zh-TW" sz="1200" dirty="0"/>
              <a:t>)</a:t>
            </a:r>
            <a:endParaRPr lang="zh-TW" altLang="en-US" sz="1200" dirty="0"/>
          </a:p>
        </p:txBody>
      </p:sp>
      <p:grpSp>
        <p:nvGrpSpPr>
          <p:cNvPr id="19" name="群組 18"/>
          <p:cNvGrpSpPr/>
          <p:nvPr/>
        </p:nvGrpSpPr>
        <p:grpSpPr>
          <a:xfrm>
            <a:off x="35496" y="943819"/>
            <a:ext cx="9037478" cy="2318482"/>
            <a:chOff x="35496" y="943819"/>
            <a:chExt cx="9037478" cy="2318482"/>
          </a:xfrm>
        </p:grpSpPr>
        <p:pic>
          <p:nvPicPr>
            <p:cNvPr id="20" name="圖片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36296" y="2980138"/>
              <a:ext cx="1044116" cy="232838"/>
            </a:xfrm>
            <a:prstGeom prst="rect">
              <a:avLst/>
            </a:prstGeom>
          </p:spPr>
        </p:pic>
        <p:pic>
          <p:nvPicPr>
            <p:cNvPr id="21" name="圖片 2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55676" y="1311100"/>
              <a:ext cx="5868652" cy="425712"/>
            </a:xfrm>
            <a:prstGeom prst="rect">
              <a:avLst/>
            </a:prstGeom>
            <a:ln w="28575">
              <a:solidFill>
                <a:srgbClr val="0000FF"/>
              </a:solidFill>
            </a:ln>
          </p:spPr>
        </p:pic>
        <p:sp>
          <p:nvSpPr>
            <p:cNvPr id="22" name="矩形 21"/>
            <p:cNvSpPr/>
            <p:nvPr/>
          </p:nvSpPr>
          <p:spPr>
            <a:xfrm>
              <a:off x="35496" y="943819"/>
              <a:ext cx="196880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CPV</a:t>
              </a:r>
              <a:r>
                <a:rPr lang="en-US" altLang="zh-TW" u="sng" dirty="0">
                  <a:solidFill>
                    <a:srgbClr val="0000FF"/>
                  </a:solidFill>
                </a:rPr>
                <a:t> source term</a:t>
              </a:r>
              <a:endParaRPr lang="zh-TW" altLang="en-US" u="sng" dirty="0">
                <a:solidFill>
                  <a:srgbClr val="0000FF"/>
                </a:solidFill>
              </a:endParaRPr>
            </a:p>
          </p:txBody>
        </p:sp>
        <p:sp>
          <p:nvSpPr>
            <p:cNvPr id="24" name="橢圓 23"/>
            <p:cNvSpPr/>
            <p:nvPr/>
          </p:nvSpPr>
          <p:spPr bwMode="auto">
            <a:xfrm>
              <a:off x="3744000" y="1177200"/>
              <a:ext cx="2030536" cy="684076"/>
            </a:xfrm>
            <a:prstGeom prst="ellipse">
              <a:avLst/>
            </a:prstGeom>
            <a:solidFill>
              <a:srgbClr val="FFFF00">
                <a:alpha val="40000"/>
              </a:srgbClr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pic>
          <p:nvPicPr>
            <p:cNvPr id="25" name="圖片 2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45597" y="1963504"/>
              <a:ext cx="1182488" cy="281236"/>
            </a:xfrm>
            <a:prstGeom prst="rect">
              <a:avLst/>
            </a:prstGeom>
          </p:spPr>
        </p:pic>
        <p:sp>
          <p:nvSpPr>
            <p:cNvPr id="26" name="矩形 25"/>
            <p:cNvSpPr/>
            <p:nvPr/>
          </p:nvSpPr>
          <p:spPr>
            <a:xfrm>
              <a:off x="5642227" y="1936963"/>
              <a:ext cx="343074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TW" sz="1400" dirty="0">
                  <a:solidFill>
                    <a:srgbClr val="0000FF"/>
                  </a:solidFill>
                </a:rPr>
                <a:t>position in heat bath (Very Early Univ.)</a:t>
              </a:r>
              <a:endParaRPr lang="zh-TW" altLang="en-US" sz="1400" dirty="0">
                <a:solidFill>
                  <a:srgbClr val="0000FF"/>
                </a:solidFill>
              </a:endParaRPr>
            </a:p>
          </p:txBody>
        </p:sp>
        <p:pic>
          <p:nvPicPr>
            <p:cNvPr id="27" name="圖片 2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45597" y="2283582"/>
              <a:ext cx="1000130" cy="281322"/>
            </a:xfrm>
            <a:prstGeom prst="rect">
              <a:avLst/>
            </a:prstGeom>
          </p:spPr>
        </p:pic>
        <p:sp>
          <p:nvSpPr>
            <p:cNvPr id="31" name="矩形 30"/>
            <p:cNvSpPr/>
            <p:nvPr/>
          </p:nvSpPr>
          <p:spPr>
            <a:xfrm>
              <a:off x="5642227" y="2274319"/>
              <a:ext cx="104547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TW" sz="1400" dirty="0">
                  <a:solidFill>
                    <a:srgbClr val="0000FF"/>
                  </a:solidFill>
                </a:rPr>
                <a:t># of color</a:t>
              </a:r>
              <a:endParaRPr lang="zh-TW" altLang="en-US" sz="1400" dirty="0">
                <a:solidFill>
                  <a:srgbClr val="0000FF"/>
                </a:solidFill>
              </a:endParaRPr>
            </a:p>
          </p:txBody>
        </p:sp>
        <p:pic>
          <p:nvPicPr>
            <p:cNvPr id="33" name="圖片 3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145597" y="2599927"/>
              <a:ext cx="279351" cy="302667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>
              <a:off x="5642227" y="2600225"/>
              <a:ext cx="342273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TW" sz="1400" dirty="0">
                  <a:solidFill>
                    <a:srgbClr val="0000FF"/>
                  </a:solidFill>
                </a:rPr>
                <a:t>function of complex energies for </a:t>
              </a:r>
              <a:r>
                <a:rPr lang="en-US" altLang="zh-TW" sz="1400" i="1" dirty="0" err="1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en-US" altLang="zh-TW" sz="1400" i="1" baseline="-25000" dirty="0" err="1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altLang="zh-TW" sz="1400" dirty="0">
                  <a:solidFill>
                    <a:srgbClr val="0000FF"/>
                  </a:solidFill>
                </a:rPr>
                <a:t>, </a:t>
              </a:r>
              <a:r>
                <a:rPr lang="en-US" altLang="zh-TW" sz="1400" i="1" dirty="0" err="1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</a:t>
              </a:r>
              <a:r>
                <a:rPr lang="en-US" altLang="zh-TW" sz="1400" i="1" baseline="-25000" dirty="0" err="1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zh-TW" altLang="en-US" sz="1400" i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5" name="圖片 3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128769" y="2938805"/>
              <a:ext cx="893355" cy="323496"/>
            </a:xfrm>
            <a:prstGeom prst="rect">
              <a:avLst/>
            </a:prstGeom>
          </p:spPr>
        </p:pic>
        <p:sp>
          <p:nvSpPr>
            <p:cNvPr id="36" name="矩形 35"/>
            <p:cNvSpPr/>
            <p:nvPr/>
          </p:nvSpPr>
          <p:spPr>
            <a:xfrm>
              <a:off x="5642227" y="2926421"/>
              <a:ext cx="292740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1400" dirty="0">
                  <a:solidFill>
                    <a:srgbClr val="0000FF"/>
                  </a:solidFill>
                </a:rPr>
                <a:t>physical variation (                   )</a:t>
              </a:r>
              <a:endParaRPr lang="zh-TW" altLang="en-US" dirty="0"/>
            </a:p>
          </p:txBody>
        </p: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id="{62649560-EEFA-4621-B5D4-0C13BCB90210}"/>
              </a:ext>
            </a:extLst>
          </p:cNvPr>
          <p:cNvSpPr/>
          <p:nvPr/>
        </p:nvSpPr>
        <p:spPr>
          <a:xfrm>
            <a:off x="4553997" y="4761148"/>
            <a:ext cx="9541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200" b="1" i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5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200" b="1" i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r>
              <a:rPr lang="en-US" altLang="zh-TW" sz="2200" i="1" dirty="0">
                <a:solidFill>
                  <a:srgbClr val="0000FF"/>
                </a:solidFill>
              </a:rPr>
              <a:t> </a:t>
            </a:r>
            <a:endParaRPr lang="zh-TW" altLang="en-US" sz="2200" dirty="0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FD854E7A-B6A5-4C27-B40B-AE6D74B0ED89}"/>
              </a:ext>
            </a:extLst>
          </p:cNvPr>
          <p:cNvSpPr/>
          <p:nvPr/>
        </p:nvSpPr>
        <p:spPr>
          <a:xfrm>
            <a:off x="1994831" y="152940"/>
            <a:ext cx="5484019" cy="5693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571500" lvl="0" indent="-571500" algn="ctr"/>
            <a:endParaRPr lang="en-US" altLang="zh-TW" sz="300" dirty="0">
              <a:solidFill>
                <a:srgbClr val="000000"/>
              </a:solidFill>
            </a:endParaRPr>
          </a:p>
          <a:p>
            <a:pPr marL="571500" lvl="0" indent="-571500" algn="ctr"/>
            <a:r>
              <a:rPr lang="en-US" altLang="zh-TW" sz="2500" dirty="0">
                <a:solidFill>
                  <a:srgbClr val="0000FF"/>
                </a:solidFill>
                <a:cs typeface="Times New Roman" panose="02020603050405020304" pitchFamily="18" charset="0"/>
              </a:rPr>
              <a:t>II.1  </a:t>
            </a:r>
            <a:r>
              <a:rPr lang="en-US" altLang="zh-TW" sz="25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EWBG: </a:t>
            </a:r>
            <a:r>
              <a:rPr lang="en-US" altLang="zh-TW" sz="24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CPV Top int</a:t>
            </a:r>
            <a:r>
              <a:rPr lang="en-US" altLang="zh-TW" sz="2400" u="sng" dirty="0">
                <a:solidFill>
                  <a:srgbClr val="0000FF"/>
                </a:solidFill>
              </a:rPr>
              <a:t>eractions</a:t>
            </a:r>
            <a:r>
              <a:rPr lang="en-US" altLang="zh-TW" sz="2400" dirty="0">
                <a:solidFill>
                  <a:srgbClr val="000066"/>
                </a:solidFill>
                <a:cs typeface="Times New Roman" panose="02020603050405020304" pitchFamily="18" charset="0"/>
              </a:rPr>
              <a:t> </a:t>
            </a:r>
            <a:endParaRPr lang="en-US" altLang="zh-TW" sz="22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lvl="0" indent="-571500"/>
            <a:endParaRPr lang="en-US" altLang="zh-TW" sz="3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38" name="圖片 37">
            <a:extLst>
              <a:ext uri="{FF2B5EF4-FFF2-40B4-BE49-F238E27FC236}">
                <a16:creationId xmlns:a16="http://schemas.microsoft.com/office/drawing/2014/main" id="{00523383-25AE-4B83-A1AE-647F236C362B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46647" t="12997" r="26248" b="15801"/>
          <a:stretch/>
        </p:blipFill>
        <p:spPr>
          <a:xfrm>
            <a:off x="5580000" y="693637"/>
            <a:ext cx="1416763" cy="3600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4" name="箭號: 彎曲 3">
            <a:extLst>
              <a:ext uri="{FF2B5EF4-FFF2-40B4-BE49-F238E27FC236}">
                <a16:creationId xmlns:a16="http://schemas.microsoft.com/office/drawing/2014/main" id="{B4BCE625-EFE2-4A2C-83A2-B27B3438ADE8}"/>
              </a:ext>
            </a:extLst>
          </p:cNvPr>
          <p:cNvSpPr/>
          <p:nvPr/>
        </p:nvSpPr>
        <p:spPr bwMode="auto">
          <a:xfrm>
            <a:off x="4680012" y="792000"/>
            <a:ext cx="611998" cy="379966"/>
          </a:xfrm>
          <a:prstGeom prst="bentArrow">
            <a:avLst/>
          </a:prstGeom>
          <a:noFill/>
          <a:ln w="19050" algn="ctr">
            <a:solidFill>
              <a:srgbClr val="21C5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6C848B63-5D58-4F45-8BE2-6F48D65DED90}"/>
              </a:ext>
            </a:extLst>
          </p:cNvPr>
          <p:cNvSpPr txBox="1"/>
          <p:nvPr/>
        </p:nvSpPr>
        <p:spPr>
          <a:xfrm>
            <a:off x="7175500" y="685156"/>
            <a:ext cx="160492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 in Backup</a:t>
            </a:r>
          </a:p>
          <a:p>
            <a:pPr algn="ctr"/>
            <a:r>
              <a:rPr lang="en-US" altLang="zh-TW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(learnt from Michael R.-M.)</a:t>
            </a:r>
            <a:endParaRPr lang="zh-TW" alt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A39B85AB-97AD-4C57-9A21-001A8EE00863}"/>
              </a:ext>
            </a:extLst>
          </p:cNvPr>
          <p:cNvSpPr txBox="1"/>
          <p:nvPr/>
        </p:nvSpPr>
        <p:spPr>
          <a:xfrm>
            <a:off x="-508" y="6258798"/>
            <a:ext cx="3239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300" dirty="0"/>
              <a:t>N.B. </a:t>
            </a:r>
            <a:r>
              <a:rPr lang="en-US" altLang="zh-TW" sz="1300" u="sng" dirty="0">
                <a:solidFill>
                  <a:srgbClr val="0000FF"/>
                </a:solidFill>
              </a:rPr>
              <a:t>Some dispute</a:t>
            </a:r>
            <a:r>
              <a:rPr lang="en-US" altLang="zh-TW" sz="1300" dirty="0">
                <a:solidFill>
                  <a:srgbClr val="0000FF"/>
                </a:solidFill>
              </a:rPr>
              <a:t> here w/ adding </a:t>
            </a:r>
            <a:r>
              <a:rPr lang="en-US" altLang="zh-TW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TW" sz="1600" baseline="-18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TW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TW" sz="1600" baseline="-18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TW" sz="1600" dirty="0">
                <a:solidFill>
                  <a:srgbClr val="0000FF"/>
                </a:solidFill>
              </a:rPr>
              <a:t>.</a:t>
            </a:r>
            <a:endParaRPr lang="zh-TW" altLang="en-US" sz="1600" baseline="-1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28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700" y="928383"/>
            <a:ext cx="4546299" cy="440882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743143" y="1100934"/>
            <a:ext cx="22573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500" b="1" i="1" baseline="-18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r>
              <a:rPr lang="en-US" altLang="zh-TW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zh-TW" b="1" dirty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l-GR" altLang="zh-TW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500" b="1" i="1" baseline="-18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satisfy </a:t>
            </a:r>
          </a:p>
          <a:p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b="1" baseline="-25000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TW" b="1" baseline="-25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</a:t>
            </a:r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mixing, </a:t>
            </a:r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 → s</a:t>
            </a:r>
            <a:r>
              <a:rPr lang="el-GR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endParaRPr lang="zh-TW" altLang="en-US" dirty="0"/>
          </a:p>
        </p:txBody>
      </p:sp>
      <p:grpSp>
        <p:nvGrpSpPr>
          <p:cNvPr id="5" name="群組 4">
            <a:extLst>
              <a:ext uri="{FF2B5EF4-FFF2-40B4-BE49-F238E27FC236}">
                <a16:creationId xmlns:a16="http://schemas.microsoft.com/office/drawing/2014/main" id="{16D79DEB-7280-4253-88F8-CB4B3BCE9FC4}"/>
              </a:ext>
            </a:extLst>
          </p:cNvPr>
          <p:cNvGrpSpPr/>
          <p:nvPr/>
        </p:nvGrpSpPr>
        <p:grpSpPr>
          <a:xfrm>
            <a:off x="5939030" y="1052737"/>
            <a:ext cx="2925936" cy="2597514"/>
            <a:chOff x="5939030" y="1052737"/>
            <a:chExt cx="2925936" cy="2597514"/>
          </a:xfrm>
        </p:grpSpPr>
        <p:sp>
          <p:nvSpPr>
            <p:cNvPr id="6" name="左大括弧 5"/>
            <p:cNvSpPr/>
            <p:nvPr/>
          </p:nvSpPr>
          <p:spPr>
            <a:xfrm flipH="1">
              <a:off x="5939030" y="1052737"/>
              <a:ext cx="108012" cy="396044"/>
            </a:xfrm>
            <a:prstGeom prst="leftBrace">
              <a:avLst>
                <a:gd name="adj1" fmla="val 37500"/>
                <a:gd name="adj2" fmla="val 48825"/>
              </a:avLst>
            </a:prstGeom>
            <a:ln>
              <a:solidFill>
                <a:srgbClr val="3333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6719827" y="2819254"/>
              <a:ext cx="2145139" cy="830997"/>
            </a:xfrm>
            <a:prstGeom prst="rect">
              <a:avLst/>
            </a:prstGeom>
            <a:solidFill>
              <a:srgbClr val="FFFF7D"/>
            </a:solidFill>
            <a:ln w="28575">
              <a:solidFill>
                <a:srgbClr val="FF0000"/>
              </a:solidFill>
            </a:ln>
          </p:spPr>
          <p:txBody>
            <a:bodyPr wrap="none">
              <a:spAutoFit/>
            </a:bodyPr>
            <a:lstStyle/>
            <a:p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no obvious diff.</a:t>
              </a:r>
            </a:p>
            <a:p>
              <a:endParaRPr lang="en-US" altLang="zh-TW" sz="400" b="1" dirty="0">
                <a:solidFill>
                  <a:srgbClr val="0000FF"/>
                </a:solidFill>
                <a:cs typeface="Times New Roman" panose="02020603050405020304" pitchFamily="18" charset="0"/>
              </a:endParaRPr>
            </a:p>
            <a:p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  </a:t>
              </a:r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  <a:sym typeface="Symbol" panose="05050102010706020507" pitchFamily="18" charset="2"/>
                </a:rPr>
                <a:t> </a:t>
              </a:r>
              <a:r>
                <a:rPr lang="el-GR" altLang="zh-TW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700" b="1" i="1" baseline="-18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tt</a:t>
              </a:r>
              <a:r>
                <a:rPr lang="en-US" altLang="zh-TW" sz="2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0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driven</a:t>
              </a:r>
              <a:r>
                <a:rPr lang="en-US" altLang="zh-TW" sz="1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 </a:t>
              </a:r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!</a:t>
              </a:r>
              <a:endParaRPr lang="zh-TW" altLang="en-US" sz="2000" dirty="0"/>
            </a:p>
          </p:txBody>
        </p:sp>
        <p:cxnSp>
          <p:nvCxnSpPr>
            <p:cNvPr id="10" name="弧形接點 9"/>
            <p:cNvCxnSpPr>
              <a:stCxn id="6" idx="1"/>
              <a:endCxn id="8" idx="1"/>
            </p:cNvCxnSpPr>
            <p:nvPr/>
          </p:nvCxnSpPr>
          <p:spPr bwMode="auto">
            <a:xfrm>
              <a:off x="6047042" y="1246105"/>
              <a:ext cx="672785" cy="1988648"/>
            </a:xfrm>
            <a:prstGeom prst="curvedConnector3">
              <a:avLst>
                <a:gd name="adj1" fmla="val 50000"/>
              </a:avLst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20" name="圖片 19"/>
          <p:cNvPicPr>
            <a:picLocks noChangeAspect="1"/>
          </p:cNvPicPr>
          <p:nvPr/>
        </p:nvPicPr>
        <p:blipFill rotWithShape="1">
          <a:blip r:embed="rId3"/>
          <a:srcRect b="17620"/>
          <a:stretch/>
        </p:blipFill>
        <p:spPr>
          <a:xfrm>
            <a:off x="251520" y="5914906"/>
            <a:ext cx="8640960" cy="610438"/>
          </a:xfrm>
          <a:prstGeom prst="rect">
            <a:avLst/>
          </a:prstGeom>
        </p:spPr>
      </p:pic>
      <p:sp>
        <p:nvSpPr>
          <p:cNvPr id="21" name="左大括弧 20"/>
          <p:cNvSpPr/>
          <p:nvPr/>
        </p:nvSpPr>
        <p:spPr>
          <a:xfrm rot="16200000" flipH="1">
            <a:off x="1728016" y="4473446"/>
            <a:ext cx="323374" cy="2988334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2" name="文字方塊 21"/>
          <p:cNvSpPr txBox="1"/>
          <p:nvPr/>
        </p:nvSpPr>
        <p:spPr>
          <a:xfrm>
            <a:off x="1007604" y="5517232"/>
            <a:ext cx="1529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zh-TW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υ</a:t>
            </a:r>
            <a:r>
              <a:rPr lang="en-US" altLang="zh-TW" sz="2000" i="1" baseline="-2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TW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zh-TW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2000" i="1" baseline="-2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TW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&gt;</a:t>
            </a:r>
            <a:r>
              <a:rPr lang="en-US" altLang="zh-TW" dirty="0">
                <a:solidFill>
                  <a:srgbClr val="FF0000"/>
                </a:solidFill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  <a:sym typeface="Wingdings" panose="05000000000000000000" pitchFamily="2" charset="2"/>
              </a:rPr>
              <a:t>  </a:t>
            </a:r>
            <a:r>
              <a:rPr lang="en-US" altLang="zh-TW" dirty="0">
                <a:solidFill>
                  <a:srgbClr val="0000FF"/>
                </a:solidFill>
                <a:latin typeface="Lucida Handwriting" panose="03010101010101010101" pitchFamily="66" charset="0"/>
              </a:rPr>
              <a:t>O</a:t>
            </a:r>
            <a:r>
              <a:rPr lang="en-US" altLang="zh-TW" sz="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(1)</a:t>
            </a:r>
            <a:endParaRPr lang="zh-TW" altLang="en-US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" name="群組 30"/>
          <p:cNvGrpSpPr/>
          <p:nvPr/>
        </p:nvGrpSpPr>
        <p:grpSpPr>
          <a:xfrm>
            <a:off x="-26134" y="1324752"/>
            <a:ext cx="2617914" cy="391936"/>
            <a:chOff x="2665420" y="1408710"/>
            <a:chExt cx="2617914" cy="391936"/>
          </a:xfrm>
        </p:grpSpPr>
        <p:sp>
          <p:nvSpPr>
            <p:cNvPr id="27" name="矩形 26"/>
            <p:cNvSpPr/>
            <p:nvPr/>
          </p:nvSpPr>
          <p:spPr>
            <a:xfrm>
              <a:off x="2665420" y="1408710"/>
              <a:ext cx="11945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scan over</a:t>
              </a:r>
              <a:endParaRPr lang="zh-TW" altLang="en-US" dirty="0"/>
            </a:p>
          </p:txBody>
        </p:sp>
        <p:pic>
          <p:nvPicPr>
            <p:cNvPr id="28" name="圖片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06515" y="1424726"/>
              <a:ext cx="568890" cy="375920"/>
            </a:xfrm>
            <a:prstGeom prst="rect">
              <a:avLst/>
            </a:prstGeom>
          </p:spPr>
        </p:pic>
        <p:pic>
          <p:nvPicPr>
            <p:cNvPr id="29" name="圖片 2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18583" y="1448782"/>
              <a:ext cx="413461" cy="310134"/>
            </a:xfrm>
            <a:prstGeom prst="rect">
              <a:avLst/>
            </a:prstGeom>
          </p:spPr>
        </p:pic>
        <p:pic>
          <p:nvPicPr>
            <p:cNvPr id="30" name="圖片 2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86635" y="1484784"/>
              <a:ext cx="396699" cy="288544"/>
            </a:xfrm>
            <a:prstGeom prst="rect">
              <a:avLst/>
            </a:prstGeom>
          </p:spPr>
        </p:pic>
      </p:grpSp>
      <p:sp>
        <p:nvSpPr>
          <p:cNvPr id="36" name="矩形 35"/>
          <p:cNvSpPr/>
          <p:nvPr/>
        </p:nvSpPr>
        <p:spPr>
          <a:xfrm>
            <a:off x="2892548" y="1727520"/>
            <a:ext cx="2579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for illustration (</a:t>
            </a:r>
            <a:r>
              <a:rPr lang="en-US" altLang="zh-TW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l-GR" altLang="zh-TW" b="1" i="1" baseline="-22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zh-TW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</a:t>
            </a:r>
            <a:r>
              <a:rPr lang="en-US" altLang="zh-TW" dirty="0">
                <a:solidFill>
                  <a:srgbClr val="0000FF"/>
                </a:solidFill>
                <a:cs typeface="Times New Roman" panose="02020603050405020304" pitchFamily="18" charset="0"/>
              </a:rPr>
              <a:t>)</a:t>
            </a:r>
            <a:endParaRPr lang="zh-TW" altLang="en-US" dirty="0"/>
          </a:p>
        </p:txBody>
      </p:sp>
      <p:grpSp>
        <p:nvGrpSpPr>
          <p:cNvPr id="7" name="群組 6"/>
          <p:cNvGrpSpPr/>
          <p:nvPr/>
        </p:nvGrpSpPr>
        <p:grpSpPr>
          <a:xfrm>
            <a:off x="2987824" y="5309147"/>
            <a:ext cx="3312367" cy="539434"/>
            <a:chOff x="2987824" y="5309147"/>
            <a:chExt cx="3312367" cy="539434"/>
          </a:xfrm>
        </p:grpSpPr>
        <p:sp>
          <p:nvSpPr>
            <p:cNvPr id="14" name="向右箭號 13"/>
            <p:cNvSpPr/>
            <p:nvPr/>
          </p:nvSpPr>
          <p:spPr bwMode="auto">
            <a:xfrm rot="10800000" flipV="1">
              <a:off x="2987824" y="5309147"/>
              <a:ext cx="3312367" cy="172080"/>
            </a:xfrm>
            <a:prstGeom prst="stripedRightArrow">
              <a:avLst/>
            </a:prstGeom>
            <a:solidFill>
              <a:srgbClr val="00FFFF">
                <a:alpha val="6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020278" y="5386916"/>
              <a:ext cx="124745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TW" sz="2000" b="1" dirty="0">
                  <a:solidFill>
                    <a:srgbClr val="0000FF"/>
                  </a:solidFill>
                  <a:cs typeface="Times New Roman" panose="02020603050405020304" pitchFamily="18" charset="0"/>
                </a:rPr>
                <a:t>small </a:t>
              </a:r>
              <a:r>
                <a:rPr lang="el-GR" altLang="zh-TW" sz="24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700" b="1" i="1" baseline="-18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tt</a:t>
              </a:r>
              <a:r>
                <a:rPr lang="en-US" altLang="zh-TW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TW" altLang="en-US" dirty="0"/>
            </a:p>
          </p:txBody>
        </p:sp>
      </p:grpSp>
      <p:pic>
        <p:nvPicPr>
          <p:cNvPr id="24" name="圖片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2800" y="4986000"/>
            <a:ext cx="3091882" cy="324036"/>
          </a:xfrm>
          <a:prstGeom prst="rect">
            <a:avLst/>
          </a:prstGeom>
          <a:ln w="19050">
            <a:solidFill>
              <a:srgbClr val="0000FF"/>
            </a:solidFill>
          </a:ln>
        </p:spPr>
      </p:pic>
      <p:sp>
        <p:nvSpPr>
          <p:cNvPr id="26" name="矩形 25"/>
          <p:cNvSpPr/>
          <p:nvPr/>
        </p:nvSpPr>
        <p:spPr>
          <a:xfrm>
            <a:off x="6696236" y="4650161"/>
            <a:ext cx="22510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600" b="1" u="sng" dirty="0">
                <a:solidFill>
                  <a:srgbClr val="0000FF"/>
                </a:solidFill>
                <a:cs typeface="Times New Roman" panose="02020603050405020304" pitchFamily="18" charset="0"/>
              </a:rPr>
              <a:t>the charm of EWBG</a:t>
            </a:r>
            <a:endParaRPr lang="zh-TW" altLang="en-US" sz="1600" u="sng" dirty="0"/>
          </a:p>
        </p:txBody>
      </p:sp>
      <p:sp>
        <p:nvSpPr>
          <p:cNvPr id="25" name="文字方塊 24"/>
          <p:cNvSpPr txBox="1"/>
          <p:nvPr/>
        </p:nvSpPr>
        <p:spPr>
          <a:xfrm>
            <a:off x="1394330" y="261809"/>
            <a:ext cx="6357831" cy="461665"/>
          </a:xfrm>
          <a:prstGeom prst="rect">
            <a:avLst/>
          </a:prstGeom>
          <a:solidFill>
            <a:srgbClr val="66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2400" b="1" u="sng" dirty="0"/>
              <a:t>Robust</a:t>
            </a:r>
            <a:r>
              <a:rPr lang="en-US" altLang="zh-TW" sz="2400" dirty="0">
                <a:solidFill>
                  <a:srgbClr val="0000FF"/>
                </a:solidFill>
              </a:rPr>
              <a:t>:  Large Parameter Space for EWBG</a:t>
            </a:r>
            <a:endParaRPr lang="zh-TW" altLang="en-US" sz="2400" dirty="0">
              <a:solidFill>
                <a:srgbClr val="0000FF"/>
              </a:solidFill>
            </a:endParaRPr>
          </a:p>
        </p:txBody>
      </p:sp>
      <p:grpSp>
        <p:nvGrpSpPr>
          <p:cNvPr id="11" name="群組 10"/>
          <p:cNvGrpSpPr/>
          <p:nvPr/>
        </p:nvGrpSpPr>
        <p:grpSpPr>
          <a:xfrm>
            <a:off x="2008404" y="3798159"/>
            <a:ext cx="1769141" cy="875912"/>
            <a:chOff x="2008404" y="3798159"/>
            <a:chExt cx="1769141" cy="875912"/>
          </a:xfrm>
        </p:grpSpPr>
        <p:sp>
          <p:nvSpPr>
            <p:cNvPr id="40" name="矩形 39"/>
            <p:cNvSpPr/>
            <p:nvPr/>
          </p:nvSpPr>
          <p:spPr>
            <a:xfrm rot="19555247">
              <a:off x="2008404" y="3798159"/>
              <a:ext cx="1709122" cy="4462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zh-TW" sz="23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300" b="1" i="1" baseline="-25000" dirty="0" err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tc</a:t>
              </a:r>
              <a:r>
                <a:rPr lang="en-US" altLang="zh-TW" sz="2300" b="1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900" dirty="0">
                  <a:solidFill>
                    <a:srgbClr val="0000FF"/>
                  </a:solidFill>
                </a:rPr>
                <a:t>as </a:t>
              </a:r>
              <a:r>
                <a:rPr lang="en-US" altLang="zh-TW" sz="1900" u="sng" dirty="0">
                  <a:solidFill>
                    <a:srgbClr val="0000FF"/>
                  </a:solidFill>
                </a:rPr>
                <a:t>backup</a:t>
              </a:r>
              <a:endParaRPr lang="zh-TW" altLang="en-US" sz="1900" u="sng" dirty="0"/>
            </a:p>
          </p:txBody>
        </p:sp>
        <p:sp>
          <p:nvSpPr>
            <p:cNvPr id="41" name="橢圓 40"/>
            <p:cNvSpPr/>
            <p:nvPr/>
          </p:nvSpPr>
          <p:spPr bwMode="auto">
            <a:xfrm rot="19904976">
              <a:off x="2502510" y="4092139"/>
              <a:ext cx="1275035" cy="581932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zh-TW" alt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</a:endParaRPr>
            </a:p>
          </p:txBody>
        </p:sp>
      </p:grpSp>
      <p:pic>
        <p:nvPicPr>
          <p:cNvPr id="3" name="圖片 2">
            <a:extLst>
              <a:ext uri="{FF2B5EF4-FFF2-40B4-BE49-F238E27FC236}">
                <a16:creationId xmlns:a16="http://schemas.microsoft.com/office/drawing/2014/main" id="{22C91628-1C25-4694-90AE-0BBAA336B6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13" y="4299234"/>
            <a:ext cx="2190623" cy="116176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圖片 32">
            <a:extLst>
              <a:ext uri="{FF2B5EF4-FFF2-40B4-BE49-F238E27FC236}">
                <a16:creationId xmlns:a16="http://schemas.microsoft.com/office/drawing/2014/main" id="{58435CDE-E10D-4EE3-9C36-378D9C42022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6791" t="1" r="26262" b="5290"/>
          <a:stretch/>
        </p:blipFill>
        <p:spPr>
          <a:xfrm>
            <a:off x="7062810" y="5385549"/>
            <a:ext cx="1378702" cy="468714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34" name="矩形 33">
            <a:extLst>
              <a:ext uri="{FF2B5EF4-FFF2-40B4-BE49-F238E27FC236}">
                <a16:creationId xmlns:a16="http://schemas.microsoft.com/office/drawing/2014/main" id="{9DBD9D61-14B9-4033-A133-F94908124BD5}"/>
              </a:ext>
            </a:extLst>
          </p:cNvPr>
          <p:cNvSpPr/>
          <p:nvPr/>
        </p:nvSpPr>
        <p:spPr>
          <a:xfrm>
            <a:off x="738437" y="4905164"/>
            <a:ext cx="91723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000" b="1" i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5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TW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000" b="1" i="1" baseline="-25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r>
              <a:rPr lang="en-US" altLang="zh-TW" sz="2200" i="1" dirty="0">
                <a:solidFill>
                  <a:srgbClr val="0000FF"/>
                </a:solidFill>
              </a:rPr>
              <a:t> </a:t>
            </a:r>
            <a:endParaRPr lang="zh-TW" altLang="en-US" sz="2200" dirty="0"/>
          </a:p>
        </p:txBody>
      </p:sp>
      <p:pic>
        <p:nvPicPr>
          <p:cNvPr id="35" name="圖片 34">
            <a:extLst>
              <a:ext uri="{FF2B5EF4-FFF2-40B4-BE49-F238E27FC236}">
                <a16:creationId xmlns:a16="http://schemas.microsoft.com/office/drawing/2014/main" id="{2F52D9D8-8190-444B-9CD9-82CEB2296EB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71142" y="3825044"/>
            <a:ext cx="1320638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299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9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/>
          <p:cNvSpPr txBox="1"/>
          <p:nvPr/>
        </p:nvSpPr>
        <p:spPr>
          <a:xfrm>
            <a:off x="2214449" y="224714"/>
            <a:ext cx="5501827" cy="477054"/>
          </a:xfrm>
          <a:prstGeom prst="rect">
            <a:avLst/>
          </a:prstGeom>
          <a:solidFill>
            <a:srgbClr val="AFFFFF">
              <a:alpha val="8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2500" dirty="0">
                <a:solidFill>
                  <a:srgbClr val="0000FF"/>
                </a:solidFill>
                <a:cs typeface="Times New Roman" panose="02020603050405020304" pitchFamily="18" charset="0"/>
              </a:rPr>
              <a:t>II.2 </a:t>
            </a:r>
            <a:r>
              <a:rPr lang="en-US" altLang="zh-TW" sz="2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Baryogenesis</a:t>
            </a:r>
            <a:r>
              <a:rPr lang="en-US" altLang="zh-TW" sz="2500" dirty="0">
                <a:cs typeface="Times New Roman" panose="02020603050405020304" pitchFamily="18" charset="0"/>
              </a:rPr>
              <a:t> &amp; </a:t>
            </a:r>
            <a:r>
              <a:rPr lang="en-US" altLang="zh-TW" sz="2500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e</a:t>
            </a:r>
            <a:r>
              <a:rPr lang="en-US" altLang="zh-TW" sz="25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lectron EDM</a:t>
            </a:r>
            <a:r>
              <a:rPr lang="en-US" altLang="zh-TW" sz="2500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</a:t>
            </a:r>
            <a:endParaRPr lang="zh-TW" altLang="en-US" sz="2500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2"/>
          <a:srcRect t="6328" r="54237"/>
          <a:stretch/>
        </p:blipFill>
        <p:spPr>
          <a:xfrm>
            <a:off x="148590" y="1196752"/>
            <a:ext cx="3888858" cy="373069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7504" y="5242384"/>
            <a:ext cx="872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EWBG</a:t>
            </a:r>
            <a:endParaRPr lang="zh-TW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向右箭號 7"/>
          <p:cNvSpPr/>
          <p:nvPr/>
        </p:nvSpPr>
        <p:spPr bwMode="auto">
          <a:xfrm rot="10800000">
            <a:off x="1245759" y="5370721"/>
            <a:ext cx="288032" cy="112658"/>
          </a:xfrm>
          <a:prstGeom prst="stripedRightArrow">
            <a:avLst/>
          </a:prstGeom>
          <a:solidFill>
            <a:srgbClr val="00FFFF"/>
          </a:solidFill>
          <a:ln w="28575" algn="ctr">
            <a:solidFill>
              <a:srgbClr val="FF0000"/>
            </a:solidFill>
            <a:round/>
            <a:headEnd/>
            <a:tailEnd/>
          </a:ln>
          <a:extLst/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78051" y="5229200"/>
            <a:ext cx="2533066" cy="400110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FF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l-GR" altLang="zh-TW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sz="20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9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Im</a:t>
            </a:r>
            <a:r>
              <a:rPr lang="en-US" altLang="zh-TW" sz="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altLang="zh-TW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0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US" altLang="zh-TW" sz="20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5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robust</a:t>
            </a:r>
            <a:r>
              <a:rPr lang="en-US" altLang="zh-TW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driver</a:t>
            </a:r>
            <a:endParaRPr lang="zh-TW" alt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文字方塊 1"/>
          <p:cNvSpPr txBox="1">
            <a:spLocks noChangeArrowheads="1"/>
          </p:cNvSpPr>
          <p:nvPr/>
        </p:nvSpPr>
        <p:spPr bwMode="auto">
          <a:xfrm>
            <a:off x="2021191" y="5680529"/>
            <a:ext cx="1080153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en-US" altLang="zh-TW" sz="1700" dirty="0">
                <a:latin typeface="Lucida Handwriting" panose="03010101010101010101" pitchFamily="66" charset="0"/>
              </a:rPr>
              <a:t>O</a:t>
            </a:r>
            <a:r>
              <a:rPr lang="en-US" altLang="zh-TW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altLang="zh-TW" sz="17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sz="20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zh-TW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≈ </a:t>
            </a:r>
            <a:r>
              <a:rPr lang="en-US" altLang="zh-TW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TW" altLang="en-US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33192" y="5966530"/>
            <a:ext cx="1495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[</a:t>
            </a:r>
            <a:r>
              <a:rPr lang="el-GR" altLang="zh-TW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tc</a:t>
            </a:r>
            <a:r>
              <a:rPr lang="en-US" altLang="zh-TW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as backup</a:t>
            </a:r>
            <a:endParaRPr lang="zh-TW" altLang="en-US" sz="1600" dirty="0"/>
          </a:p>
        </p:txBody>
      </p:sp>
      <p:sp>
        <p:nvSpPr>
          <p:cNvPr id="17" name="左大括弧 16"/>
          <p:cNvSpPr/>
          <p:nvPr/>
        </p:nvSpPr>
        <p:spPr>
          <a:xfrm rot="5400000" flipH="1">
            <a:off x="2291488" y="5374701"/>
            <a:ext cx="156561" cy="540000"/>
          </a:xfrm>
          <a:prstGeom prst="leftBrace">
            <a:avLst>
              <a:gd name="adj1" fmla="val 37500"/>
              <a:gd name="adj2" fmla="val 48825"/>
            </a:avLst>
          </a:prstGeom>
          <a:ln>
            <a:solidFill>
              <a:srgbClr val="3333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矩形 18"/>
          <p:cNvSpPr/>
          <p:nvPr/>
        </p:nvSpPr>
        <p:spPr>
          <a:xfrm>
            <a:off x="1952267" y="894068"/>
            <a:ext cx="41870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altLang="zh-TW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1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TW" sz="2200" b="1" i="1" baseline="-2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altLang="zh-TW" sz="1600" b="1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橢圓 19"/>
          <p:cNvSpPr/>
          <p:nvPr/>
        </p:nvSpPr>
        <p:spPr>
          <a:xfrm>
            <a:off x="1919752" y="1051561"/>
            <a:ext cx="468052" cy="288032"/>
          </a:xfrm>
          <a:prstGeom prst="ellipse">
            <a:avLst/>
          </a:prstGeom>
          <a:ln w="38100">
            <a:solidFill>
              <a:srgbClr val="FF00FF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zh-TW" alt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1982381" y="693857"/>
            <a:ext cx="9749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2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complex</a:t>
            </a:r>
            <a:endParaRPr lang="zh-TW" altLang="en-US" sz="22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22" name="圖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4288" y="3265200"/>
            <a:ext cx="521426" cy="325891"/>
          </a:xfrm>
          <a:prstGeom prst="rect">
            <a:avLst/>
          </a:prstGeom>
        </p:spPr>
      </p:pic>
      <p:sp>
        <p:nvSpPr>
          <p:cNvPr id="24" name="橢圓 23"/>
          <p:cNvSpPr/>
          <p:nvPr/>
        </p:nvSpPr>
        <p:spPr bwMode="auto">
          <a:xfrm rot="19784874">
            <a:off x="652770" y="3847168"/>
            <a:ext cx="1069685" cy="459808"/>
          </a:xfrm>
          <a:prstGeom prst="ellipse">
            <a:avLst/>
          </a:prstGeom>
          <a:noFill/>
          <a:ln w="28575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-72516" y="908720"/>
            <a:ext cx="19513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000" dirty="0" err="1">
                <a:solidFill>
                  <a:srgbClr val="000000"/>
                </a:solidFill>
              </a:rPr>
              <a:t>Fuyuto</a:t>
            </a:r>
            <a:r>
              <a:rPr lang="en-US" altLang="zh-TW" sz="1000" dirty="0">
                <a:solidFill>
                  <a:srgbClr val="000000"/>
                </a:solidFill>
              </a:rPr>
              <a:t>,</a:t>
            </a:r>
            <a:r>
              <a:rPr lang="en-US" altLang="zh-TW" sz="500" dirty="0">
                <a:solidFill>
                  <a:srgbClr val="000000"/>
                </a:solidFill>
              </a:rPr>
              <a:t> </a:t>
            </a:r>
            <a:r>
              <a:rPr lang="en-US" altLang="zh-TW" sz="1000" dirty="0">
                <a:solidFill>
                  <a:srgbClr val="000000"/>
                </a:solidFill>
              </a:rPr>
              <a:t>WSH,</a:t>
            </a:r>
            <a:r>
              <a:rPr lang="en-US" altLang="zh-TW" sz="500" dirty="0">
                <a:solidFill>
                  <a:srgbClr val="000000"/>
                </a:solidFill>
              </a:rPr>
              <a:t> </a:t>
            </a:r>
            <a:r>
              <a:rPr lang="en-US" altLang="zh-TW" sz="1000" dirty="0" err="1">
                <a:solidFill>
                  <a:srgbClr val="000000"/>
                </a:solidFill>
              </a:rPr>
              <a:t>Senaha</a:t>
            </a:r>
            <a:r>
              <a:rPr lang="en-US" altLang="zh-TW" sz="1000" dirty="0">
                <a:solidFill>
                  <a:srgbClr val="000000"/>
                </a:solidFill>
              </a:rPr>
              <a:t>, PLB</a:t>
            </a:r>
            <a:r>
              <a:rPr lang="en-US" altLang="zh-TW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sz="1000" dirty="0">
                <a:solidFill>
                  <a:srgbClr val="000000"/>
                </a:solidFill>
              </a:rPr>
              <a:t>18</a:t>
            </a:r>
            <a:endParaRPr lang="zh-TW" altLang="en-US" sz="1000" dirty="0"/>
          </a:p>
        </p:txBody>
      </p:sp>
      <p:pic>
        <p:nvPicPr>
          <p:cNvPr id="48" name="圖片 47"/>
          <p:cNvPicPr>
            <a:picLocks noChangeAspect="1"/>
          </p:cNvPicPr>
          <p:nvPr/>
        </p:nvPicPr>
        <p:blipFill rotWithShape="1">
          <a:blip r:embed="rId4"/>
          <a:srcRect r="51224"/>
          <a:stretch/>
        </p:blipFill>
        <p:spPr>
          <a:xfrm>
            <a:off x="4658916" y="1376771"/>
            <a:ext cx="4449588" cy="4251494"/>
          </a:xfrm>
          <a:prstGeom prst="rect">
            <a:avLst/>
          </a:prstGeom>
        </p:spPr>
      </p:pic>
      <p:pic>
        <p:nvPicPr>
          <p:cNvPr id="49" name="圖片 4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3629" y="5472054"/>
            <a:ext cx="1437425" cy="101728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50" name="矩形 49"/>
          <p:cNvSpPr/>
          <p:nvPr/>
        </p:nvSpPr>
        <p:spPr>
          <a:xfrm>
            <a:off x="4317526" y="5709731"/>
            <a:ext cx="98937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simplified</a:t>
            </a:r>
          </a:p>
          <a:p>
            <a:pPr algn="ctr"/>
            <a:r>
              <a:rPr lang="en-US" altLang="zh-TW" sz="15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“Ansatz”</a:t>
            </a:r>
            <a:endParaRPr lang="zh-TW" altLang="en-US" sz="15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6763476" y="6261266"/>
            <a:ext cx="2453040" cy="31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altLang="zh-TW" sz="1200" dirty="0"/>
              <a:t>N.B.  </a:t>
            </a:r>
            <a:r>
              <a:rPr lang="fi-FI" altLang="zh-TW" sz="145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fi-FI" altLang="zh-TW" sz="1200" dirty="0"/>
              <a:t> depend on</a:t>
            </a:r>
            <a:r>
              <a:rPr lang="zh-TW" altLang="en-US" sz="1200" dirty="0"/>
              <a:t> </a:t>
            </a:r>
            <a:r>
              <a:rPr lang="en-US" altLang="zh-TW" sz="1200" dirty="0"/>
              <a:t>loop functions</a:t>
            </a:r>
            <a:endParaRPr lang="zh-TW" altLang="en-US" sz="1200" dirty="0"/>
          </a:p>
        </p:txBody>
      </p:sp>
      <p:sp>
        <p:nvSpPr>
          <p:cNvPr id="52" name="文字方塊 51"/>
          <p:cNvSpPr txBox="1"/>
          <p:nvPr/>
        </p:nvSpPr>
        <p:spPr>
          <a:xfrm>
            <a:off x="6747624" y="5733256"/>
            <a:ext cx="2366353" cy="430887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TW" sz="1600" u="sng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TW" sz="1600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</a:t>
            </a:r>
            <a:r>
              <a:rPr lang="en-US" altLang="zh-TW" sz="1600" u="sng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TW" sz="1500" u="sng" dirty="0">
                <a:solidFill>
                  <a:srgbClr val="3333FF"/>
                </a:solidFill>
              </a:rPr>
              <a:t> </a:t>
            </a:r>
            <a:r>
              <a:rPr lang="en-US" altLang="zh-TW" sz="1600" u="sng" dirty="0">
                <a:solidFill>
                  <a:srgbClr val="3333FF"/>
                </a:solidFill>
              </a:rPr>
              <a:t>SM</a:t>
            </a:r>
            <a:r>
              <a:rPr lang="en-US" altLang="zh-TW" sz="1400" u="sng" dirty="0">
                <a:solidFill>
                  <a:srgbClr val="3333FF"/>
                </a:solidFill>
              </a:rPr>
              <a:t> </a:t>
            </a:r>
            <a:r>
              <a:rPr lang="en-US" altLang="zh-TW" sz="1600" u="sng" dirty="0">
                <a:solidFill>
                  <a:srgbClr val="3333FF"/>
                </a:solidFill>
              </a:rPr>
              <a:t>Hierarchy</a:t>
            </a:r>
            <a:r>
              <a:rPr lang="en-US" altLang="zh-TW" sz="300" u="sng" dirty="0">
                <a:solidFill>
                  <a:srgbClr val="3333FF"/>
                </a:solidFill>
              </a:rPr>
              <a:t> </a:t>
            </a:r>
            <a:r>
              <a:rPr lang="en-US" altLang="zh-TW" sz="21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TW" altLang="en-US" sz="21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3" name="圖片 5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6256" y="953796"/>
            <a:ext cx="1692188" cy="15391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4" name="矩形 53"/>
          <p:cNvSpPr/>
          <p:nvPr/>
        </p:nvSpPr>
        <p:spPr>
          <a:xfrm>
            <a:off x="7210455" y="1474417"/>
            <a:ext cx="24558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zh-TW" altLang="en-US" sz="1700" dirty="0"/>
          </a:p>
        </p:txBody>
      </p:sp>
      <p:sp>
        <p:nvSpPr>
          <p:cNvPr id="55" name="橢圓 54"/>
          <p:cNvSpPr/>
          <p:nvPr/>
        </p:nvSpPr>
        <p:spPr>
          <a:xfrm>
            <a:off x="7452320" y="1880828"/>
            <a:ext cx="72000" cy="72008"/>
          </a:xfrm>
          <a:prstGeom prst="ellipse">
            <a:avLst/>
          </a:prstGeom>
          <a:solidFill>
            <a:srgbClr val="FF0000"/>
          </a:solidFill>
        </p:spPr>
        <p:txBody>
          <a:bodyPr wrap="none" rtlCol="0" anchor="ctr">
            <a:spAutoFit/>
          </a:bodyPr>
          <a:lstStyle/>
          <a:p>
            <a:pPr algn="ctr"/>
            <a:endParaRPr lang="zh-TW" alt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" name="橢圓 55"/>
          <p:cNvSpPr/>
          <p:nvPr/>
        </p:nvSpPr>
        <p:spPr>
          <a:xfrm>
            <a:off x="7290000" y="2329200"/>
            <a:ext cx="72000" cy="72008"/>
          </a:xfrm>
          <a:prstGeom prst="ellipse">
            <a:avLst/>
          </a:prstGeom>
          <a:solidFill>
            <a:srgbClr val="FF00FF"/>
          </a:solidFill>
          <a:ln w="19050">
            <a:solidFill>
              <a:srgbClr val="3333FF"/>
            </a:solidFill>
          </a:ln>
        </p:spPr>
        <p:txBody>
          <a:bodyPr wrap="none" rtlCol="0" anchor="ctr">
            <a:spAutoFit/>
          </a:bodyPr>
          <a:lstStyle/>
          <a:p>
            <a:pPr algn="ctr"/>
            <a:endParaRPr lang="zh-TW" alt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7" name="群組 56"/>
          <p:cNvGrpSpPr/>
          <p:nvPr/>
        </p:nvGrpSpPr>
        <p:grpSpPr>
          <a:xfrm>
            <a:off x="8072221" y="621814"/>
            <a:ext cx="1037576" cy="645736"/>
            <a:chOff x="1799692" y="693857"/>
            <a:chExt cx="1037576" cy="645736"/>
          </a:xfrm>
        </p:grpSpPr>
        <p:sp>
          <p:nvSpPr>
            <p:cNvPr id="58" name="矩形 57"/>
            <p:cNvSpPr/>
            <p:nvPr/>
          </p:nvSpPr>
          <p:spPr>
            <a:xfrm>
              <a:off x="1832207" y="894068"/>
              <a:ext cx="418704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l-GR" altLang="zh-TW" sz="20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altLang="zh-TW" sz="2100" b="1" i="1" baseline="-220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TW" sz="2200" b="1" i="1" baseline="-22000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en-US" altLang="zh-TW" sz="1600" b="1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橢圓 58"/>
            <p:cNvSpPr/>
            <p:nvPr/>
          </p:nvSpPr>
          <p:spPr>
            <a:xfrm>
              <a:off x="1799692" y="1051561"/>
              <a:ext cx="468052" cy="288032"/>
            </a:xfrm>
            <a:prstGeom prst="ellipse">
              <a:avLst/>
            </a:prstGeom>
            <a:ln w="38100">
              <a:solidFill>
                <a:srgbClr val="FF00FF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zh-TW" altLang="en-US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0" name="文字方塊 59"/>
            <p:cNvSpPr txBox="1"/>
            <p:nvPr/>
          </p:nvSpPr>
          <p:spPr>
            <a:xfrm>
              <a:off x="1862321" y="693857"/>
              <a:ext cx="97494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200" b="1" dirty="0">
                  <a:solidFill>
                    <a:srgbClr val="FF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anose="03010101010201010101" pitchFamily="66" charset="0"/>
                </a:rPr>
                <a:t>complex</a:t>
              </a:r>
              <a:endParaRPr lang="zh-TW" altLang="en-US" sz="2200" b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7045200" y="2185200"/>
            <a:ext cx="4828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altLang="zh-TW" sz="2000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200" b="1" i="1" baseline="-220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endParaRPr lang="en-US" altLang="zh-TW" sz="1600" b="1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4" name="圖片 6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33422" y="3337200"/>
            <a:ext cx="341334" cy="234696"/>
          </a:xfrm>
          <a:prstGeom prst="rect">
            <a:avLst/>
          </a:prstGeom>
        </p:spPr>
      </p:pic>
      <p:pic>
        <p:nvPicPr>
          <p:cNvPr id="66" name="圖片 6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56484" y="3562369"/>
            <a:ext cx="561896" cy="190667"/>
          </a:xfrm>
          <a:prstGeom prst="rect">
            <a:avLst/>
          </a:prstGeom>
        </p:spPr>
      </p:pic>
      <p:sp>
        <p:nvSpPr>
          <p:cNvPr id="67" name="向右箭號 66"/>
          <p:cNvSpPr/>
          <p:nvPr/>
        </p:nvSpPr>
        <p:spPr>
          <a:xfrm rot="5400000">
            <a:off x="7135544" y="3061828"/>
            <a:ext cx="1152000" cy="86400"/>
          </a:xfrm>
          <a:prstGeom prst="stripedRightArrow">
            <a:avLst/>
          </a:prstGeom>
          <a:solidFill>
            <a:srgbClr val="00FFFF"/>
          </a:solidFill>
          <a:ln w="12700">
            <a:solidFill>
              <a:srgbClr val="3333FF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zh-TW" alt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橢圓 68"/>
          <p:cNvSpPr/>
          <p:nvPr/>
        </p:nvSpPr>
        <p:spPr>
          <a:xfrm>
            <a:off x="6691477" y="4320000"/>
            <a:ext cx="396000" cy="216000"/>
          </a:xfrm>
          <a:prstGeom prst="ellipse">
            <a:avLst/>
          </a:prstGeom>
          <a:ln w="19050">
            <a:solidFill>
              <a:srgbClr val="FF0000"/>
            </a:solidFill>
            <a:prstDash val="sysDash"/>
          </a:ln>
        </p:spPr>
        <p:txBody>
          <a:bodyPr wrap="square" rtlCol="0" anchor="ctr">
            <a:spAutoFit/>
          </a:bodyPr>
          <a:lstStyle/>
          <a:p>
            <a:pPr algn="ctr"/>
            <a:endParaRPr lang="zh-TW" altLang="en-US" dirty="0">
              <a:solidFill>
                <a:srgbClr val="3333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文字方塊 72"/>
          <p:cNvSpPr txBox="1"/>
          <p:nvPr/>
        </p:nvSpPr>
        <p:spPr>
          <a:xfrm>
            <a:off x="6702277" y="3712531"/>
            <a:ext cx="9300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</a:t>
            </a:r>
            <a:r>
              <a:rPr lang="en-US" altLang="zh-TW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scattering</a:t>
            </a:r>
            <a:endParaRPr lang="zh-TW" altLang="en-US" sz="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5" name="文字方塊 74"/>
          <p:cNvSpPr txBox="1"/>
          <p:nvPr/>
        </p:nvSpPr>
        <p:spPr>
          <a:xfrm>
            <a:off x="6969177" y="3848225"/>
            <a:ext cx="3962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CPV</a:t>
            </a:r>
            <a:endParaRPr lang="zh-TW" altLang="en-US" sz="9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5465140" y="918593"/>
            <a:ext cx="2167200" cy="246221"/>
          </a:xfrm>
          <a:prstGeom prst="rect">
            <a:avLst/>
          </a:prstGeom>
          <a:solidFill>
            <a:srgbClr val="FFFF00">
              <a:alpha val="32941"/>
            </a:srgbClr>
          </a:solidFill>
        </p:spPr>
        <p:txBody>
          <a:bodyPr wrap="square">
            <a:spAutoFit/>
          </a:bodyPr>
          <a:lstStyle/>
          <a:p>
            <a:r>
              <a:rPr lang="en-US" altLang="zh-TW" sz="1000" dirty="0" err="1">
                <a:solidFill>
                  <a:srgbClr val="000000"/>
                </a:solidFill>
              </a:rPr>
              <a:t>Fuyuto</a:t>
            </a:r>
            <a:r>
              <a:rPr lang="en-US" altLang="zh-TW" sz="1000" dirty="0">
                <a:solidFill>
                  <a:srgbClr val="000000"/>
                </a:solidFill>
              </a:rPr>
              <a:t>,</a:t>
            </a:r>
            <a:r>
              <a:rPr lang="en-US" altLang="zh-TW" sz="500" dirty="0">
                <a:solidFill>
                  <a:srgbClr val="000000"/>
                </a:solidFill>
              </a:rPr>
              <a:t> </a:t>
            </a:r>
            <a:r>
              <a:rPr lang="en-US" altLang="zh-TW" sz="1000" dirty="0">
                <a:solidFill>
                  <a:srgbClr val="000000"/>
                </a:solidFill>
              </a:rPr>
              <a:t>WSH,</a:t>
            </a:r>
            <a:r>
              <a:rPr lang="en-US" altLang="zh-TW" sz="500" dirty="0">
                <a:solidFill>
                  <a:srgbClr val="000000"/>
                </a:solidFill>
              </a:rPr>
              <a:t> </a:t>
            </a:r>
            <a:r>
              <a:rPr lang="en-US" altLang="zh-TW" sz="1000" dirty="0" err="1">
                <a:solidFill>
                  <a:srgbClr val="000000"/>
                </a:solidFill>
              </a:rPr>
              <a:t>Senaha</a:t>
            </a:r>
            <a:r>
              <a:rPr lang="en-US" altLang="zh-TW" sz="1000" dirty="0">
                <a:solidFill>
                  <a:srgbClr val="000000"/>
                </a:solidFill>
              </a:rPr>
              <a:t>, PRD-RC</a:t>
            </a:r>
            <a:r>
              <a:rPr lang="en-US" altLang="zh-TW" sz="1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en-US" altLang="zh-TW" sz="1000" dirty="0">
                <a:solidFill>
                  <a:srgbClr val="000000"/>
                </a:solidFill>
              </a:rPr>
              <a:t>20</a:t>
            </a:r>
            <a:endParaRPr lang="zh-TW" altLang="en-US" sz="1000" dirty="0"/>
          </a:p>
        </p:txBody>
      </p:sp>
      <p:sp>
        <p:nvSpPr>
          <p:cNvPr id="78" name="矩形 77"/>
          <p:cNvSpPr/>
          <p:nvPr/>
        </p:nvSpPr>
        <p:spPr>
          <a:xfrm>
            <a:off x="5400092" y="1826821"/>
            <a:ext cx="92365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40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ACME</a:t>
            </a:r>
            <a:r>
              <a:rPr lang="en-US" altLang="zh-TW" sz="1400" u="sng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zh-TW" sz="14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</a:p>
          <a:p>
            <a:endParaRPr lang="en-US" altLang="zh-TW" sz="1400" u="sng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zh-TW" sz="1370" u="sng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TW" sz="14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ACME</a:t>
            </a:r>
            <a:r>
              <a:rPr lang="en-US" altLang="zh-TW" sz="14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altLang="zh-TW" sz="1400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endParaRPr lang="zh-TW" altLang="en-US" sz="1400" u="sng" dirty="0"/>
          </a:p>
        </p:txBody>
      </p:sp>
      <p:cxnSp>
        <p:nvCxnSpPr>
          <p:cNvPr id="16" name="直線接點 15"/>
          <p:cNvCxnSpPr/>
          <p:nvPr/>
        </p:nvCxnSpPr>
        <p:spPr bwMode="auto">
          <a:xfrm rot="-60000" flipH="1" flipV="1">
            <a:off x="3923928" y="2299272"/>
            <a:ext cx="1560780" cy="21602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>
                <a:lumMod val="65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文字方塊 17"/>
          <p:cNvSpPr txBox="1"/>
          <p:nvPr/>
        </p:nvSpPr>
        <p:spPr>
          <a:xfrm>
            <a:off x="3801600" y="2181600"/>
            <a:ext cx="255198" cy="246221"/>
          </a:xfrm>
          <a:prstGeom prst="rect">
            <a:avLst/>
          </a:prstGeom>
          <a:solidFill>
            <a:srgbClr val="A6A6A6">
              <a:alpha val="32941"/>
            </a:srgbClr>
          </a:solidFill>
        </p:spPr>
        <p:txBody>
          <a:bodyPr wrap="none" rtlCol="0">
            <a:spAutoFit/>
          </a:bodyPr>
          <a:lstStyle/>
          <a:p>
            <a:r>
              <a:rPr lang="en-US" altLang="zh-TW" sz="1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zh-TW" altLang="en-US" sz="1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408204" y="5241600"/>
            <a:ext cx="381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zh-TW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n-US" altLang="zh-TW" sz="19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TW" sz="900" b="1" i="1" baseline="-2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TW" altLang="en-US" dirty="0"/>
          </a:p>
        </p:txBody>
      </p:sp>
      <p:sp>
        <p:nvSpPr>
          <p:cNvPr id="45" name="矩形 44"/>
          <p:cNvSpPr/>
          <p:nvPr/>
        </p:nvSpPr>
        <p:spPr>
          <a:xfrm>
            <a:off x="5523854" y="5209200"/>
            <a:ext cx="4539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altLang="zh-TW" b="1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en-US" altLang="zh-TW" sz="2000" b="1" i="1" baseline="-22000" dirty="0" err="1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endParaRPr lang="en-US" altLang="zh-TW" sz="2000" b="1" dirty="0">
              <a:solidFill>
                <a:srgbClr val="FF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群組 12">
            <a:extLst>
              <a:ext uri="{FF2B5EF4-FFF2-40B4-BE49-F238E27FC236}">
                <a16:creationId xmlns:a16="http://schemas.microsoft.com/office/drawing/2014/main" id="{D2E9E0A2-BCAC-4342-A58A-69759F142A6C}"/>
              </a:ext>
            </a:extLst>
          </p:cNvPr>
          <p:cNvGrpSpPr/>
          <p:nvPr/>
        </p:nvGrpSpPr>
        <p:grpSpPr>
          <a:xfrm>
            <a:off x="4987805" y="2934000"/>
            <a:ext cx="4130995" cy="307777"/>
            <a:chOff x="4987805" y="2934000"/>
            <a:chExt cx="4130995" cy="307777"/>
          </a:xfrm>
        </p:grpSpPr>
        <p:pic>
          <p:nvPicPr>
            <p:cNvPr id="65" name="圖片 64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781822" y="3004746"/>
              <a:ext cx="374354" cy="234000"/>
            </a:xfrm>
            <a:prstGeom prst="rect">
              <a:avLst/>
            </a:prstGeom>
          </p:spPr>
        </p:pic>
        <p:cxnSp>
          <p:nvCxnSpPr>
            <p:cNvPr id="4" name="直線接點 3">
              <a:extLst>
                <a:ext uri="{FF2B5EF4-FFF2-40B4-BE49-F238E27FC236}">
                  <a16:creationId xmlns:a16="http://schemas.microsoft.com/office/drawing/2014/main" id="{76DCADE4-AB12-4C31-BB57-38D22879108A}"/>
                </a:ext>
              </a:extLst>
            </p:cNvPr>
            <p:cNvCxnSpPr/>
            <p:nvPr/>
          </p:nvCxnSpPr>
          <p:spPr bwMode="auto">
            <a:xfrm>
              <a:off x="5374800" y="3200400"/>
              <a:ext cx="37440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B08E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4A3A32E3-3EF9-4AEE-A4D8-1AA88D95C33B}"/>
                </a:ext>
              </a:extLst>
            </p:cNvPr>
            <p:cNvSpPr/>
            <p:nvPr/>
          </p:nvSpPr>
          <p:spPr>
            <a:xfrm>
              <a:off x="4987805" y="2934000"/>
              <a:ext cx="77232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TW" sz="1400" u="sng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JILA</a:t>
              </a:r>
              <a:r>
                <a:rPr lang="en-US" altLang="zh-TW" sz="1400" u="sng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highlight>
                    <a:srgbClr val="FFFF00"/>
                  </a:highlight>
                  <a:latin typeface="Times New Roman" panose="02020603050405020304" pitchFamily="18" charset="0"/>
                  <a:cs typeface="Times New Roman" panose="02020603050405020304" pitchFamily="18" charset="0"/>
                </a:rPr>
                <a:t>’22</a:t>
              </a:r>
              <a:endParaRPr lang="zh-TW" altLang="en-US" sz="1400" u="sng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群組 22">
            <a:extLst>
              <a:ext uri="{FF2B5EF4-FFF2-40B4-BE49-F238E27FC236}">
                <a16:creationId xmlns:a16="http://schemas.microsoft.com/office/drawing/2014/main" id="{1B2CC17D-1A37-4CA7-9D47-D4F29C02D064}"/>
              </a:ext>
            </a:extLst>
          </p:cNvPr>
          <p:cNvGrpSpPr/>
          <p:nvPr/>
        </p:nvGrpSpPr>
        <p:grpSpPr>
          <a:xfrm>
            <a:off x="7495200" y="3200400"/>
            <a:ext cx="453600" cy="1821600"/>
            <a:chOff x="7495200" y="3200400"/>
            <a:chExt cx="453600" cy="1821600"/>
          </a:xfrm>
        </p:grpSpPr>
        <p:cxnSp>
          <p:nvCxnSpPr>
            <p:cNvPr id="15" name="直線單箭頭接點 14">
              <a:extLst>
                <a:ext uri="{FF2B5EF4-FFF2-40B4-BE49-F238E27FC236}">
                  <a16:creationId xmlns:a16="http://schemas.microsoft.com/office/drawing/2014/main" id="{772453F5-7B4B-4CC7-AA1B-55420B26BF25}"/>
                </a:ext>
              </a:extLst>
            </p:cNvPr>
            <p:cNvCxnSpPr/>
            <p:nvPr/>
          </p:nvCxnSpPr>
          <p:spPr bwMode="auto">
            <a:xfrm>
              <a:off x="7495200" y="3200400"/>
              <a:ext cx="0" cy="18216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2" name="直線單箭頭接點 61">
              <a:extLst>
                <a:ext uri="{FF2B5EF4-FFF2-40B4-BE49-F238E27FC236}">
                  <a16:creationId xmlns:a16="http://schemas.microsoft.com/office/drawing/2014/main" id="{12A85D93-C1D5-40BA-BF12-AC21C2DC16BC}"/>
                </a:ext>
              </a:extLst>
            </p:cNvPr>
            <p:cNvCxnSpPr/>
            <p:nvPr/>
          </p:nvCxnSpPr>
          <p:spPr bwMode="auto">
            <a:xfrm>
              <a:off x="7948800" y="3200400"/>
              <a:ext cx="0" cy="18216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63" name="橢圓 62">
            <a:extLst>
              <a:ext uri="{FF2B5EF4-FFF2-40B4-BE49-F238E27FC236}">
                <a16:creationId xmlns:a16="http://schemas.microsoft.com/office/drawing/2014/main" id="{03387BF7-95E7-4E81-8D98-0F94C54918D4}"/>
              </a:ext>
            </a:extLst>
          </p:cNvPr>
          <p:cNvSpPr/>
          <p:nvPr/>
        </p:nvSpPr>
        <p:spPr bwMode="auto">
          <a:xfrm>
            <a:off x="7368287" y="2878768"/>
            <a:ext cx="703934" cy="307777"/>
          </a:xfrm>
          <a:prstGeom prst="ellipse">
            <a:avLst/>
          </a:prstGeom>
          <a:solidFill>
            <a:srgbClr val="FFFF00">
              <a:alpha val="65882"/>
            </a:srgbClr>
          </a:solidFill>
          <a:ln w="28575" algn="ctr">
            <a:solidFill>
              <a:srgbClr val="0000FF"/>
            </a:solidFill>
            <a:prstDash val="sysDot"/>
            <a:round/>
            <a:headEnd/>
            <a:tailEnd/>
          </a:ln>
          <a:extLst/>
        </p:spPr>
        <p:txBody>
          <a:bodyPr rtlCol="0" anchor="ctr"/>
          <a:lstStyle/>
          <a:p>
            <a:pPr algn="ctr" eaLnBrk="1" hangingPunct="1"/>
            <a:endParaRPr lang="zh-TW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CD70A440-A8FE-4D7C-AC2C-29735B4C5662}"/>
              </a:ext>
            </a:extLst>
          </p:cNvPr>
          <p:cNvSpPr txBox="1"/>
          <p:nvPr/>
        </p:nvSpPr>
        <p:spPr>
          <a:xfrm>
            <a:off x="3105391" y="668596"/>
            <a:ext cx="2114681" cy="600164"/>
          </a:xfrm>
          <a:prstGeom prst="rect">
            <a:avLst/>
          </a:prstGeom>
          <a:solidFill>
            <a:srgbClr val="FFFF00">
              <a:alpha val="32941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zh-TW" sz="1500" i="1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exquisite</a:t>
            </a:r>
            <a:r>
              <a:rPr lang="en-US" altLang="zh-TW" sz="1500" dirty="0">
                <a:solidFill>
                  <a:srgbClr val="0000FF"/>
                </a:solidFill>
              </a:rPr>
              <a:t> cancellation</a:t>
            </a:r>
          </a:p>
          <a:p>
            <a:pPr algn="ctr"/>
            <a:r>
              <a:rPr lang="en-US" altLang="zh-TW" sz="1500" dirty="0">
                <a:solidFill>
                  <a:srgbClr val="0000FF"/>
                </a:solidFill>
              </a:rPr>
              <a:t>by</a:t>
            </a:r>
            <a:r>
              <a:rPr lang="en-US" altLang="zh-TW" sz="1100" dirty="0">
                <a:solidFill>
                  <a:srgbClr val="0000FF"/>
                </a:solidFill>
              </a:rPr>
              <a:t> </a:t>
            </a:r>
            <a:r>
              <a:rPr lang="en-US" altLang="zh-TW" sz="1750" b="1" i="1" u="sng" dirty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flavor</a:t>
            </a:r>
            <a:r>
              <a:rPr lang="en-US" altLang="zh-TW" sz="1500" u="sng" dirty="0">
                <a:solidFill>
                  <a:srgbClr val="0000FF"/>
                </a:solidFill>
              </a:rPr>
              <a:t> </a:t>
            </a:r>
            <a:r>
              <a:rPr lang="en-US" altLang="zh-TW" sz="500" u="sng" dirty="0">
                <a:solidFill>
                  <a:srgbClr val="0000FF"/>
                </a:solidFill>
              </a:rPr>
              <a:t> </a:t>
            </a:r>
            <a:r>
              <a:rPr lang="en-US" altLang="zh-TW" sz="1500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hierarchies</a:t>
            </a:r>
            <a:endParaRPr lang="zh-TW" altLang="en-US" sz="1500" u="sng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3664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63" grpId="0" animBg="1"/>
      <p:bldP spid="2" grpId="0" animBg="1"/>
    </p:bldLst>
  </p:timing>
</p:sld>
</file>

<file path=ppt/theme/theme1.xml><?xml version="1.0" encoding="utf-8"?>
<a:theme xmlns:a="http://schemas.openxmlformats.org/drawingml/2006/main" name="mypresentation">
  <a:themeElements>
    <a:clrScheme name="mypresentation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mypresentation">
      <a:majorFont>
        <a:latin typeface="Comic Sans MS"/>
        <a:ea typeface="新細明體"/>
        <a:cs typeface=""/>
      </a:majorFont>
      <a:minorFont>
        <a:latin typeface="Comic Sans MS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algn="ctr">
          <a:solidFill>
            <a:srgbClr val="FF0000"/>
          </a:solidFill>
          <a:round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/>
      <a:lstStyle>
        <a:defPPr algn="ctr" eaLnBrk="1" hangingPunct="1">
          <a:defRPr sz="2800">
            <a:solidFill>
              <a:schemeClr val="tx1"/>
            </a:solidFill>
            <a:latin typeface="Arial" panose="020B0604020202020204" pitchFamily="34" charset="0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mypresentation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esentation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esentation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esentation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141804</TotalTime>
  <Words>1585</Words>
  <Application>Microsoft Office PowerPoint</Application>
  <PresentationFormat>如螢幕大小 (4:3)</PresentationFormat>
  <Paragraphs>374</Paragraphs>
  <Slides>20</Slides>
  <Notes>2</Notes>
  <HiddenSlides>0</HiddenSlides>
  <MMClips>0</MMClips>
  <ScaleCrop>false</ScaleCrop>
  <HeadingPairs>
    <vt:vector size="8" baseType="variant">
      <vt:variant>
        <vt:lpstr>使用字型</vt:lpstr>
      </vt:variant>
      <vt:variant>
        <vt:i4>16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38" baseType="lpstr">
      <vt:lpstr>Arial Unicode MS</vt:lpstr>
      <vt:lpstr>Monotype Sorts</vt:lpstr>
      <vt:lpstr>新細明體</vt:lpstr>
      <vt:lpstr>Arial</vt:lpstr>
      <vt:lpstr>Calibri</vt:lpstr>
      <vt:lpstr>Cambria Math</vt:lpstr>
      <vt:lpstr>Comic Sans MS</vt:lpstr>
      <vt:lpstr>Garamond</vt:lpstr>
      <vt:lpstr>Lucida Handwriting</vt:lpstr>
      <vt:lpstr>Monotype Corsiva</vt:lpstr>
      <vt:lpstr>MS Reference Sans Serif</vt:lpstr>
      <vt:lpstr>Segoe UI Symbol</vt:lpstr>
      <vt:lpstr>Symbol</vt:lpstr>
      <vt:lpstr>Tahoma</vt:lpstr>
      <vt:lpstr>Times New Roman</vt:lpstr>
      <vt:lpstr>Wingdings</vt:lpstr>
      <vt:lpstr>mypresentation</vt:lpstr>
      <vt:lpstr>Acrobat Document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wshou</dc:creator>
  <cp:lastModifiedBy>wshou</cp:lastModifiedBy>
  <cp:revision>1984</cp:revision>
  <cp:lastPrinted>2022-10-06T09:45:08Z</cp:lastPrinted>
  <dcterms:created xsi:type="dcterms:W3CDTF">2012-05-21T16:13:04Z</dcterms:created>
  <dcterms:modified xsi:type="dcterms:W3CDTF">2023-06-09T01:32:04Z</dcterms:modified>
</cp:coreProperties>
</file>