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461" r:id="rId3"/>
    <p:sldId id="321" r:id="rId4"/>
    <p:sldId id="405" r:id="rId5"/>
    <p:sldId id="406" r:id="rId6"/>
    <p:sldId id="403" r:id="rId7"/>
    <p:sldId id="404" r:id="rId8"/>
    <p:sldId id="401" r:id="rId9"/>
    <p:sldId id="407" r:id="rId10"/>
    <p:sldId id="408" r:id="rId11"/>
    <p:sldId id="409" r:id="rId12"/>
    <p:sldId id="414" r:id="rId13"/>
    <p:sldId id="415" r:id="rId14"/>
    <p:sldId id="410" r:id="rId15"/>
    <p:sldId id="411" r:id="rId16"/>
    <p:sldId id="412" r:id="rId17"/>
    <p:sldId id="418" r:id="rId18"/>
    <p:sldId id="419" r:id="rId19"/>
    <p:sldId id="421" r:id="rId20"/>
    <p:sldId id="449" r:id="rId21"/>
    <p:sldId id="423" r:id="rId22"/>
    <p:sldId id="424" r:id="rId23"/>
    <p:sldId id="425" r:id="rId24"/>
    <p:sldId id="426" r:id="rId25"/>
    <p:sldId id="427" r:id="rId26"/>
    <p:sldId id="420" r:id="rId27"/>
    <p:sldId id="429" r:id="rId28"/>
    <p:sldId id="430" r:id="rId29"/>
    <p:sldId id="431" r:id="rId30"/>
    <p:sldId id="441" r:id="rId31"/>
    <p:sldId id="442" r:id="rId32"/>
    <p:sldId id="443" r:id="rId33"/>
    <p:sldId id="444" r:id="rId34"/>
    <p:sldId id="460" r:id="rId35"/>
    <p:sldId id="451" r:id="rId36"/>
    <p:sldId id="452" r:id="rId37"/>
    <p:sldId id="453" r:id="rId38"/>
    <p:sldId id="454" r:id="rId39"/>
    <p:sldId id="455" r:id="rId40"/>
    <p:sldId id="456" r:id="rId41"/>
    <p:sldId id="457" r:id="rId42"/>
    <p:sldId id="458" r:id="rId43"/>
    <p:sldId id="459" r:id="rId44"/>
    <p:sldId id="428" r:id="rId45"/>
    <p:sldId id="445" r:id="rId46"/>
    <p:sldId id="446" r:id="rId47"/>
    <p:sldId id="447" r:id="rId48"/>
    <p:sldId id="448" r:id="rId49"/>
  </p:sldIdLst>
  <p:sldSz cx="9144000" cy="6858000" type="screen4x3"/>
  <p:notesSz cx="6858000" cy="9144000"/>
  <p:defaultTextStyle>
    <a:defPPr>
      <a:defRPr lang="pt-PT"/>
    </a:defPPr>
    <a:lvl1pPr algn="l" rtl="0" fontAlgn="base">
      <a:spcBef>
        <a:spcPct val="0"/>
      </a:spcBef>
      <a:spcAft>
        <a:spcPct val="0"/>
      </a:spcAft>
      <a:defRPr sz="2000" b="1" kern="1200">
        <a:solidFill>
          <a:srgbClr val="0066FF"/>
        </a:solidFill>
        <a:latin typeface="Times New Roman" pitchFamily="18" charset="0"/>
        <a:ea typeface="+mn-ea"/>
        <a:cs typeface="+mn-cs"/>
      </a:defRPr>
    </a:lvl1pPr>
    <a:lvl2pPr marL="457200" algn="l" rtl="0" fontAlgn="base">
      <a:spcBef>
        <a:spcPct val="0"/>
      </a:spcBef>
      <a:spcAft>
        <a:spcPct val="0"/>
      </a:spcAft>
      <a:defRPr sz="2000" b="1" kern="1200">
        <a:solidFill>
          <a:srgbClr val="0066FF"/>
        </a:solidFill>
        <a:latin typeface="Times New Roman" pitchFamily="18" charset="0"/>
        <a:ea typeface="+mn-ea"/>
        <a:cs typeface="+mn-cs"/>
      </a:defRPr>
    </a:lvl2pPr>
    <a:lvl3pPr marL="914400" algn="l" rtl="0" fontAlgn="base">
      <a:spcBef>
        <a:spcPct val="0"/>
      </a:spcBef>
      <a:spcAft>
        <a:spcPct val="0"/>
      </a:spcAft>
      <a:defRPr sz="2000" b="1" kern="1200">
        <a:solidFill>
          <a:srgbClr val="0066FF"/>
        </a:solidFill>
        <a:latin typeface="Times New Roman" pitchFamily="18" charset="0"/>
        <a:ea typeface="+mn-ea"/>
        <a:cs typeface="+mn-cs"/>
      </a:defRPr>
    </a:lvl3pPr>
    <a:lvl4pPr marL="1371600" algn="l" rtl="0" fontAlgn="base">
      <a:spcBef>
        <a:spcPct val="0"/>
      </a:spcBef>
      <a:spcAft>
        <a:spcPct val="0"/>
      </a:spcAft>
      <a:defRPr sz="2000" b="1" kern="1200">
        <a:solidFill>
          <a:srgbClr val="0066FF"/>
        </a:solidFill>
        <a:latin typeface="Times New Roman" pitchFamily="18" charset="0"/>
        <a:ea typeface="+mn-ea"/>
        <a:cs typeface="+mn-cs"/>
      </a:defRPr>
    </a:lvl4pPr>
    <a:lvl5pPr marL="1828800" algn="l" rtl="0" fontAlgn="base">
      <a:spcBef>
        <a:spcPct val="0"/>
      </a:spcBef>
      <a:spcAft>
        <a:spcPct val="0"/>
      </a:spcAft>
      <a:defRPr sz="2000" b="1" kern="1200">
        <a:solidFill>
          <a:srgbClr val="0066FF"/>
        </a:solidFill>
        <a:latin typeface="Times New Roman" pitchFamily="18" charset="0"/>
        <a:ea typeface="+mn-ea"/>
        <a:cs typeface="+mn-cs"/>
      </a:defRPr>
    </a:lvl5pPr>
    <a:lvl6pPr marL="2286000" algn="l" defTabSz="914400" rtl="0" eaLnBrk="1" latinLnBrk="0" hangingPunct="1">
      <a:defRPr sz="2000" b="1" kern="1200">
        <a:solidFill>
          <a:srgbClr val="0066FF"/>
        </a:solidFill>
        <a:latin typeface="Times New Roman" pitchFamily="18" charset="0"/>
        <a:ea typeface="+mn-ea"/>
        <a:cs typeface="+mn-cs"/>
      </a:defRPr>
    </a:lvl6pPr>
    <a:lvl7pPr marL="2743200" algn="l" defTabSz="914400" rtl="0" eaLnBrk="1" latinLnBrk="0" hangingPunct="1">
      <a:defRPr sz="2000" b="1" kern="1200">
        <a:solidFill>
          <a:srgbClr val="0066FF"/>
        </a:solidFill>
        <a:latin typeface="Times New Roman" pitchFamily="18" charset="0"/>
        <a:ea typeface="+mn-ea"/>
        <a:cs typeface="+mn-cs"/>
      </a:defRPr>
    </a:lvl7pPr>
    <a:lvl8pPr marL="3200400" algn="l" defTabSz="914400" rtl="0" eaLnBrk="1" latinLnBrk="0" hangingPunct="1">
      <a:defRPr sz="2000" b="1" kern="1200">
        <a:solidFill>
          <a:srgbClr val="0066FF"/>
        </a:solidFill>
        <a:latin typeface="Times New Roman" pitchFamily="18" charset="0"/>
        <a:ea typeface="+mn-ea"/>
        <a:cs typeface="+mn-cs"/>
      </a:defRPr>
    </a:lvl8pPr>
    <a:lvl9pPr marL="3657600" algn="l" defTabSz="914400" rtl="0" eaLnBrk="1" latinLnBrk="0" hangingPunct="1">
      <a:defRPr sz="2000" b="1" kern="1200">
        <a:solidFill>
          <a:srgbClr val="0066FF"/>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a:srgbClr val="FF3300"/>
    <a:srgbClr val="006600"/>
    <a:srgbClr val="003300"/>
    <a:srgbClr val="3333CC"/>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56" autoAdjust="0"/>
    <p:restoredTop sz="94660"/>
  </p:normalViewPr>
  <p:slideViewPr>
    <p:cSldViewPr>
      <p:cViewPr>
        <p:scale>
          <a:sx n="60" d="100"/>
          <a:sy n="60" d="100"/>
        </p:scale>
        <p:origin x="-178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a:solidFill>
                  <a:schemeClr val="tx1"/>
                </a:solidFill>
                <a:latin typeface="Arial" charset="0"/>
              </a:defRPr>
            </a:lvl1pPr>
          </a:lstStyle>
          <a:p>
            <a:pPr>
              <a:defRPr/>
            </a:pPr>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a:solidFill>
                  <a:schemeClr val="tx1"/>
                </a:solidFill>
                <a:latin typeface="Arial" charset="0"/>
              </a:defRPr>
            </a:lvl1pPr>
          </a:lstStyle>
          <a:p>
            <a:pPr>
              <a:defRPr/>
            </a:pPr>
            <a:fld id="{0D587462-9C29-4432-A1A2-047D26F2D0AE}" type="datetimeFigureOut">
              <a:rPr lang="pt-PT"/>
              <a:pPr>
                <a:defRPr/>
              </a:pPr>
              <a:t>06-06-2023</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PT" noProof="0" smtClean="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a:solidFill>
                  <a:schemeClr val="tx1"/>
                </a:solidFill>
                <a:latin typeface="Arial" charset="0"/>
              </a:defRPr>
            </a:lvl1pPr>
          </a:lstStyle>
          <a:p>
            <a:pPr>
              <a:defRPr/>
            </a:pPr>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a:solidFill>
                  <a:schemeClr val="tx1"/>
                </a:solidFill>
                <a:latin typeface="Arial" charset="0"/>
              </a:defRPr>
            </a:lvl1pPr>
          </a:lstStyle>
          <a:p>
            <a:pPr>
              <a:defRPr/>
            </a:pPr>
            <a:fld id="{1002E1CD-E199-4B01-8298-C6897C2C3B4B}" type="slidenum">
              <a:rPr lang="pt-PT"/>
              <a:pPr>
                <a:defRPr/>
              </a:pPr>
              <a:t>‹#›</a:t>
            </a:fld>
            <a:endParaRPr lang="pt-PT"/>
          </a:p>
        </p:txBody>
      </p:sp>
    </p:spTree>
    <p:extLst>
      <p:ext uri="{BB962C8B-B14F-4D97-AF65-F5344CB8AC3E}">
        <p14:creationId xmlns:p14="http://schemas.microsoft.com/office/powerpoint/2010/main" val="16299375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t-PT" altLang="pt-PT" smtClean="0"/>
          </a:p>
        </p:txBody>
      </p:sp>
      <p:sp>
        <p:nvSpPr>
          <p:cNvPr id="3584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6C17F77-420C-45EB-BC17-3077C355852F}" type="slidenum">
              <a:rPr lang="pt-PT" altLang="pt-PT" smtClean="0">
                <a:latin typeface="Arial" charset="0"/>
              </a:rPr>
              <a:pPr eaLnBrk="1" hangingPunct="1">
                <a:spcBef>
                  <a:spcPct val="0"/>
                </a:spcBef>
              </a:pPr>
              <a:t>1</a:t>
            </a:fld>
            <a:endParaRPr lang="pt-PT" altLang="pt-PT"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t-PT" altLang="pt-PT" smtClean="0"/>
          </a:p>
        </p:txBody>
      </p:sp>
      <p:sp>
        <p:nvSpPr>
          <p:cNvPr id="3686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58723E3-40F8-4123-BF56-D32821C8BFC2}" type="slidenum">
              <a:rPr lang="pt-PT" altLang="pt-PT" smtClean="0">
                <a:latin typeface="Arial" charset="0"/>
              </a:rPr>
              <a:pPr eaLnBrk="1" hangingPunct="1">
                <a:spcBef>
                  <a:spcPct val="0"/>
                </a:spcBef>
              </a:pPr>
              <a:t>3</a:t>
            </a:fld>
            <a:endParaRPr lang="pt-PT" altLang="pt-PT"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eaLnBrk="1" hangingPunct="1"/>
            <a:fld id="{20229603-896C-40F6-872B-6FDD7CB6746E}" type="slidenum">
              <a:rPr lang="pt-PT" altLang="pt-PT" sz="1200" b="0" smtClean="0">
                <a:solidFill>
                  <a:schemeClr val="tx1"/>
                </a:solidFill>
                <a:latin typeface="Arial" charset="0"/>
              </a:rPr>
              <a:pPr eaLnBrk="1" hangingPunct="1"/>
              <a:t>4</a:t>
            </a:fld>
            <a:endParaRPr lang="pt-PT" altLang="pt-PT" sz="1200" b="0" smtClean="0">
              <a:solidFill>
                <a:schemeClr val="tx1"/>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CEF76A9-63B8-45BE-8A46-26214825ECDF}" type="slidenum">
              <a:rPr lang="pt-PT" altLang="pt-PT" smtClean="0">
                <a:latin typeface="Arial" charset="0"/>
              </a:rPr>
              <a:pPr eaLnBrk="1" hangingPunct="1">
                <a:spcBef>
                  <a:spcPct val="0"/>
                </a:spcBef>
              </a:pPr>
              <a:t>7</a:t>
            </a:fld>
            <a:endParaRPr lang="pt-PT" altLang="pt-PT"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PT" smtClean="0"/>
              <a:t>Faça clique para editar o estilo</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4448E9F5-BA0B-456E-896B-37D2999E30E7}" type="slidenum">
              <a:rPr lang="pt-PT"/>
              <a:pPr>
                <a:defRPr/>
              </a:pPr>
              <a:t>‹#›</a:t>
            </a:fld>
            <a:endParaRPr lang="pt-PT"/>
          </a:p>
        </p:txBody>
      </p:sp>
    </p:spTree>
    <p:extLst>
      <p:ext uri="{BB962C8B-B14F-4D97-AF65-F5344CB8AC3E}">
        <p14:creationId xmlns:p14="http://schemas.microsoft.com/office/powerpoint/2010/main" val="2960071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DF7968DE-E7CC-43FF-A434-0AF121DC8E41}" type="slidenum">
              <a:rPr lang="pt-PT"/>
              <a:pPr>
                <a:defRPr/>
              </a:pPr>
              <a:t>‹#›</a:t>
            </a:fld>
            <a:endParaRPr lang="pt-PT"/>
          </a:p>
        </p:txBody>
      </p:sp>
    </p:spTree>
    <p:extLst>
      <p:ext uri="{BB962C8B-B14F-4D97-AF65-F5344CB8AC3E}">
        <p14:creationId xmlns:p14="http://schemas.microsoft.com/office/powerpoint/2010/main" val="2215164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3486CB4E-37F0-470C-A02E-052487F290B5}" type="slidenum">
              <a:rPr lang="pt-PT"/>
              <a:pPr>
                <a:defRPr/>
              </a:pPr>
              <a:t>‹#›</a:t>
            </a:fld>
            <a:endParaRPr lang="pt-PT"/>
          </a:p>
        </p:txBody>
      </p:sp>
    </p:spTree>
    <p:extLst>
      <p:ext uri="{BB962C8B-B14F-4D97-AF65-F5344CB8AC3E}">
        <p14:creationId xmlns:p14="http://schemas.microsoft.com/office/powerpoint/2010/main" val="114449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457200" y="274638"/>
            <a:ext cx="8229600" cy="5851525"/>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A2F2D3CD-7928-4CFF-9D37-65406B59B182}" type="slidenum">
              <a:rPr lang="pt-PT"/>
              <a:pPr>
                <a:defRPr/>
              </a:pPr>
              <a:t>‹#›</a:t>
            </a:fld>
            <a:endParaRPr lang="pt-PT"/>
          </a:p>
        </p:txBody>
      </p:sp>
    </p:spTree>
    <p:extLst>
      <p:ext uri="{BB962C8B-B14F-4D97-AF65-F5344CB8AC3E}">
        <p14:creationId xmlns:p14="http://schemas.microsoft.com/office/powerpoint/2010/main" val="1411277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e 4 objec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457200" y="274638"/>
            <a:ext cx="8229600" cy="1143000"/>
          </a:xfrm>
        </p:spPr>
        <p:txBody>
          <a:bodyPr/>
          <a:lstStyle/>
          <a:p>
            <a:r>
              <a:rPr lang="pt-PT" smtClean="0"/>
              <a:t>Clique para editar o estilo</a:t>
            </a:r>
            <a:endParaRPr lang="pt-PT"/>
          </a:p>
        </p:txBody>
      </p:sp>
      <p:sp>
        <p:nvSpPr>
          <p:cNvPr id="3" name="Marcador de Posição de Conteúdo 2"/>
          <p:cNvSpPr>
            <a:spLocks noGrp="1"/>
          </p:cNvSpPr>
          <p:nvPr>
            <p:ph sz="quarter" idx="1"/>
          </p:nvPr>
        </p:nvSpPr>
        <p:spPr>
          <a:xfrm>
            <a:off x="457200" y="1600200"/>
            <a:ext cx="4038600" cy="21859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quarter" idx="2"/>
          </p:nvPr>
        </p:nvSpPr>
        <p:spPr>
          <a:xfrm>
            <a:off x="4648200" y="1600200"/>
            <a:ext cx="4038600" cy="21859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e Conteúdo 4"/>
          <p:cNvSpPr>
            <a:spLocks noGrp="1"/>
          </p:cNvSpPr>
          <p:nvPr>
            <p:ph sz="quarter" idx="3"/>
          </p:nvPr>
        </p:nvSpPr>
        <p:spPr>
          <a:xfrm>
            <a:off x="457200" y="3938588"/>
            <a:ext cx="4038600" cy="2187575"/>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e Conteúdo 5"/>
          <p:cNvSpPr>
            <a:spLocks noGrp="1"/>
          </p:cNvSpPr>
          <p:nvPr>
            <p:ph sz="quarter" idx="4"/>
          </p:nvPr>
        </p:nvSpPr>
        <p:spPr>
          <a:xfrm>
            <a:off x="4648200" y="3938588"/>
            <a:ext cx="4038600" cy="2187575"/>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F82D9D90-E6C0-4575-87BB-002E95C7F2DC}" type="slidenum">
              <a:rPr lang="pt-PT"/>
              <a:pPr>
                <a:defRPr/>
              </a:pPr>
              <a:t>‹#›</a:t>
            </a:fld>
            <a:endParaRPr lang="pt-PT"/>
          </a:p>
        </p:txBody>
      </p:sp>
    </p:spTree>
    <p:extLst>
      <p:ext uri="{BB962C8B-B14F-4D97-AF65-F5344CB8AC3E}">
        <p14:creationId xmlns:p14="http://schemas.microsoft.com/office/powerpoint/2010/main" val="3491134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ítulo, 1 objecto e 2 objec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quarter" idx="2"/>
          </p:nvPr>
        </p:nvSpPr>
        <p:spPr>
          <a:xfrm>
            <a:off x="4648200" y="1600200"/>
            <a:ext cx="4038600" cy="21859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e Conteúdo 4"/>
          <p:cNvSpPr>
            <a:spLocks noGrp="1"/>
          </p:cNvSpPr>
          <p:nvPr>
            <p:ph sz="quarter" idx="3"/>
          </p:nvPr>
        </p:nvSpPr>
        <p:spPr>
          <a:xfrm>
            <a:off x="4648200" y="3938588"/>
            <a:ext cx="4038600" cy="2187575"/>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Rectangle 4"/>
          <p:cNvSpPr>
            <a:spLocks noGrp="1" noChangeArrowheads="1"/>
          </p:cNvSpPr>
          <p:nvPr>
            <p:ph type="dt" sz="half" idx="10"/>
          </p:nvPr>
        </p:nvSpPr>
        <p:spPr>
          <a:ln/>
        </p:spPr>
        <p:txBody>
          <a:bodyPr/>
          <a:lstStyle>
            <a:lvl1pPr>
              <a:defRPr/>
            </a:lvl1pPr>
          </a:lstStyle>
          <a:p>
            <a:pPr>
              <a:defRPr/>
            </a:pPr>
            <a:endParaRPr lang="pt-PT"/>
          </a:p>
        </p:txBody>
      </p:sp>
      <p:sp>
        <p:nvSpPr>
          <p:cNvPr id="7" name="Rectangle 5"/>
          <p:cNvSpPr>
            <a:spLocks noGrp="1" noChangeArrowheads="1"/>
          </p:cNvSpPr>
          <p:nvPr>
            <p:ph type="ftr" sz="quarter" idx="11"/>
          </p:nvPr>
        </p:nvSpPr>
        <p:spPr>
          <a:ln/>
        </p:spPr>
        <p:txBody>
          <a:bodyPr/>
          <a:lstStyle>
            <a:lvl1pPr>
              <a:defRPr/>
            </a:lvl1pPr>
          </a:lstStyle>
          <a:p>
            <a:pPr>
              <a:defRPr/>
            </a:pPr>
            <a:endParaRPr lang="pt-PT"/>
          </a:p>
        </p:txBody>
      </p:sp>
      <p:sp>
        <p:nvSpPr>
          <p:cNvPr id="8" name="Rectangle 6"/>
          <p:cNvSpPr>
            <a:spLocks noGrp="1" noChangeArrowheads="1"/>
          </p:cNvSpPr>
          <p:nvPr>
            <p:ph type="sldNum" sz="quarter" idx="12"/>
          </p:nvPr>
        </p:nvSpPr>
        <p:spPr>
          <a:ln/>
        </p:spPr>
        <p:txBody>
          <a:bodyPr/>
          <a:lstStyle>
            <a:lvl1pPr>
              <a:defRPr/>
            </a:lvl1pPr>
          </a:lstStyle>
          <a:p>
            <a:pPr>
              <a:defRPr/>
            </a:pPr>
            <a:fld id="{44A259EA-899B-47E2-8D90-DED38DAE7627}" type="slidenum">
              <a:rPr lang="pt-PT"/>
              <a:pPr>
                <a:defRPr/>
              </a:pPr>
              <a:t>‹#›</a:t>
            </a:fld>
            <a:endParaRPr lang="pt-PT"/>
          </a:p>
        </p:txBody>
      </p:sp>
    </p:spTree>
    <p:extLst>
      <p:ext uri="{BB962C8B-B14F-4D97-AF65-F5344CB8AC3E}">
        <p14:creationId xmlns:p14="http://schemas.microsoft.com/office/powerpoint/2010/main" val="355873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29CDC40F-5199-4168-81C2-91A5956417AD}" type="slidenum">
              <a:rPr lang="pt-PT"/>
              <a:pPr>
                <a:defRPr/>
              </a:pPr>
              <a:t>‹#›</a:t>
            </a:fld>
            <a:endParaRPr lang="pt-PT"/>
          </a:p>
        </p:txBody>
      </p:sp>
    </p:spTree>
    <p:extLst>
      <p:ext uri="{BB962C8B-B14F-4D97-AF65-F5344CB8AC3E}">
        <p14:creationId xmlns:p14="http://schemas.microsoft.com/office/powerpoint/2010/main" val="428428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DC96781C-B26E-4758-9B8F-641D63713E0E}" type="slidenum">
              <a:rPr lang="pt-PT"/>
              <a:pPr>
                <a:defRPr/>
              </a:pPr>
              <a:t>‹#›</a:t>
            </a:fld>
            <a:endParaRPr lang="pt-PT"/>
          </a:p>
        </p:txBody>
      </p:sp>
    </p:spTree>
    <p:extLst>
      <p:ext uri="{BB962C8B-B14F-4D97-AF65-F5344CB8AC3E}">
        <p14:creationId xmlns:p14="http://schemas.microsoft.com/office/powerpoint/2010/main" val="281735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4A380AE3-DE7D-424A-ACCB-56B08A502E61}" type="slidenum">
              <a:rPr lang="pt-PT"/>
              <a:pPr>
                <a:defRPr/>
              </a:pPr>
              <a:t>‹#›</a:t>
            </a:fld>
            <a:endParaRPr lang="pt-PT"/>
          </a:p>
        </p:txBody>
      </p:sp>
    </p:spTree>
    <p:extLst>
      <p:ext uri="{BB962C8B-B14F-4D97-AF65-F5344CB8AC3E}">
        <p14:creationId xmlns:p14="http://schemas.microsoft.com/office/powerpoint/2010/main" val="2608024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0A1557D8-B03C-4A68-8B8F-4FBC54A86143}" type="slidenum">
              <a:rPr lang="pt-PT"/>
              <a:pPr>
                <a:defRPr/>
              </a:pPr>
              <a:t>‹#›</a:t>
            </a:fld>
            <a:endParaRPr lang="pt-PT"/>
          </a:p>
        </p:txBody>
      </p:sp>
    </p:spTree>
    <p:extLst>
      <p:ext uri="{BB962C8B-B14F-4D97-AF65-F5344CB8AC3E}">
        <p14:creationId xmlns:p14="http://schemas.microsoft.com/office/powerpoint/2010/main" val="188947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977F8F38-2FD7-49E1-A943-C446AEBF8722}" type="slidenum">
              <a:rPr lang="pt-PT"/>
              <a:pPr>
                <a:defRPr/>
              </a:pPr>
              <a:t>‹#›</a:t>
            </a:fld>
            <a:endParaRPr lang="pt-PT"/>
          </a:p>
        </p:txBody>
      </p:sp>
    </p:spTree>
    <p:extLst>
      <p:ext uri="{BB962C8B-B14F-4D97-AF65-F5344CB8AC3E}">
        <p14:creationId xmlns:p14="http://schemas.microsoft.com/office/powerpoint/2010/main" val="1822303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2A59A87D-88B3-4CD0-8E41-8C94EF8306D2}" type="slidenum">
              <a:rPr lang="pt-PT"/>
              <a:pPr>
                <a:defRPr/>
              </a:pPr>
              <a:t>‹#›</a:t>
            </a:fld>
            <a:endParaRPr lang="pt-PT"/>
          </a:p>
        </p:txBody>
      </p:sp>
    </p:spTree>
    <p:extLst>
      <p:ext uri="{BB962C8B-B14F-4D97-AF65-F5344CB8AC3E}">
        <p14:creationId xmlns:p14="http://schemas.microsoft.com/office/powerpoint/2010/main" val="3128530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FBB94D89-E8F8-4A43-949A-A664D9C1BB90}" type="slidenum">
              <a:rPr lang="pt-PT"/>
              <a:pPr>
                <a:defRPr/>
              </a:pPr>
              <a:t>‹#›</a:t>
            </a:fld>
            <a:endParaRPr lang="pt-PT"/>
          </a:p>
        </p:txBody>
      </p:sp>
    </p:spTree>
    <p:extLst>
      <p:ext uri="{BB962C8B-B14F-4D97-AF65-F5344CB8AC3E}">
        <p14:creationId xmlns:p14="http://schemas.microsoft.com/office/powerpoint/2010/main" val="1727543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61B042F8-F0C6-4263-8F31-FCD9FF4AF87D}" type="slidenum">
              <a:rPr lang="pt-PT"/>
              <a:pPr>
                <a:defRPr/>
              </a:pPr>
              <a:t>‹#›</a:t>
            </a:fld>
            <a:endParaRPr lang="pt-PT"/>
          </a:p>
        </p:txBody>
      </p:sp>
    </p:spTree>
    <p:extLst>
      <p:ext uri="{BB962C8B-B14F-4D97-AF65-F5344CB8AC3E}">
        <p14:creationId xmlns:p14="http://schemas.microsoft.com/office/powerpoint/2010/main" val="4161969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ltLang="pt-PT"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Click to edit Master text styles</a:t>
            </a:r>
          </a:p>
          <a:p>
            <a:pPr lvl="1"/>
            <a:r>
              <a:rPr lang="pt-PT" altLang="pt-PT" smtClean="0"/>
              <a:t>Second level</a:t>
            </a:r>
          </a:p>
          <a:p>
            <a:pPr lvl="2"/>
            <a:r>
              <a:rPr lang="pt-PT" altLang="pt-PT" smtClean="0"/>
              <a:t>Third level</a:t>
            </a:r>
          </a:p>
          <a:p>
            <a:pPr lvl="3"/>
            <a:r>
              <a:rPr lang="pt-PT" altLang="pt-PT" smtClean="0"/>
              <a:t>Fourth level</a:t>
            </a:r>
          </a:p>
          <a:p>
            <a:pPr lvl="4"/>
            <a:r>
              <a:rPr lang="pt-PT" altLang="pt-PT"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pPr>
              <a:defRPr/>
            </a:pPr>
            <a:endParaRPr lang="pt-P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pPr>
              <a:defRPr/>
            </a:pPr>
            <a:endParaRPr lang="pt-P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6FA928AC-F153-4648-9162-4232694590A5}" type="slidenum">
              <a:rPr lang="pt-PT"/>
              <a:pPr>
                <a:defRPr/>
              </a:pPr>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3.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50.png"/><Relationship Id="rId7" Type="http://schemas.openxmlformats.org/officeDocument/2006/relationships/image" Target="../media/image60.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9.png"/></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57.png"/><Relationship Id="rId7" Type="http://schemas.openxmlformats.org/officeDocument/2006/relationships/image" Target="../media/image64.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63.pn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70.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3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3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4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4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808038" y="966788"/>
            <a:ext cx="76327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4000" dirty="0" smtClean="0">
                <a:solidFill>
                  <a:schemeClr val="accent2"/>
                </a:solidFill>
              </a:rPr>
              <a:t>GOOFy Symmetries </a:t>
            </a:r>
            <a:r>
              <a:rPr lang="pt-PT" altLang="pt-PT" sz="4000" dirty="0">
                <a:solidFill>
                  <a:schemeClr val="accent2"/>
                </a:solidFill>
              </a:rPr>
              <a:t>of the </a:t>
            </a:r>
            <a:r>
              <a:rPr lang="pt-PT" altLang="pt-PT" sz="4000" dirty="0" smtClean="0">
                <a:solidFill>
                  <a:schemeClr val="accent2"/>
                </a:solidFill>
              </a:rPr>
              <a:t>      Two </a:t>
            </a:r>
            <a:r>
              <a:rPr lang="pt-PT" altLang="pt-PT" sz="4000" dirty="0">
                <a:solidFill>
                  <a:schemeClr val="accent2"/>
                </a:solidFill>
              </a:rPr>
              <a:t>Higgs Doublet Model</a:t>
            </a:r>
          </a:p>
          <a:p>
            <a:pPr algn="ctr" eaLnBrk="1" hangingPunct="1">
              <a:spcBef>
                <a:spcPct val="0"/>
              </a:spcBef>
              <a:buFontTx/>
              <a:buNone/>
            </a:pPr>
            <a:endParaRPr lang="pt-PT" altLang="pt-PT" sz="3600" dirty="0">
              <a:solidFill>
                <a:schemeClr val="accent2"/>
              </a:solidFill>
            </a:endParaRPr>
          </a:p>
        </p:txBody>
      </p:sp>
      <p:sp>
        <p:nvSpPr>
          <p:cNvPr id="2051" name="Text Box 5"/>
          <p:cNvSpPr txBox="1">
            <a:spLocks noChangeArrowheads="1"/>
          </p:cNvSpPr>
          <p:nvPr/>
        </p:nvSpPr>
        <p:spPr bwMode="auto">
          <a:xfrm>
            <a:off x="-26988" y="3781425"/>
            <a:ext cx="9144001"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t>Pedro Ferreira</a:t>
            </a:r>
          </a:p>
          <a:p>
            <a:pPr algn="ctr" eaLnBrk="1" hangingPunct="1">
              <a:spcBef>
                <a:spcPct val="0"/>
              </a:spcBef>
              <a:buFontTx/>
              <a:buNone/>
            </a:pPr>
            <a:endParaRPr lang="pt-PT" altLang="pt-PT" sz="2000"/>
          </a:p>
          <a:p>
            <a:pPr algn="ctr" eaLnBrk="1" hangingPunct="1">
              <a:spcBef>
                <a:spcPct val="0"/>
              </a:spcBef>
              <a:buFontTx/>
              <a:buNone/>
            </a:pPr>
            <a:r>
              <a:rPr lang="pt-PT" altLang="pt-PT" sz="2000">
                <a:solidFill>
                  <a:srgbClr val="FF0000"/>
                </a:solidFill>
              </a:rPr>
              <a:t>ISEL e CFTC, UL                                 </a:t>
            </a:r>
            <a:endParaRPr lang="pt-PT" altLang="pt-PT" sz="1100"/>
          </a:p>
        </p:txBody>
      </p:sp>
      <p:sp>
        <p:nvSpPr>
          <p:cNvPr id="2052" name="Text Box 6"/>
          <p:cNvSpPr txBox="1">
            <a:spLocks noChangeArrowheads="1"/>
          </p:cNvSpPr>
          <p:nvPr/>
        </p:nvSpPr>
        <p:spPr bwMode="auto">
          <a:xfrm>
            <a:off x="-55563" y="3205163"/>
            <a:ext cx="9144001"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dirty="0" smtClean="0">
                <a:solidFill>
                  <a:srgbClr val="006600"/>
                </a:solidFill>
              </a:rPr>
              <a:t>HPNP 2023, Osaka, 05/06/2023</a:t>
            </a:r>
            <a:endParaRPr lang="pt-PT" altLang="pt-PT" sz="2000" dirty="0">
              <a:solidFill>
                <a:srgbClr val="006600"/>
              </a:solidFill>
            </a:endParaRPr>
          </a:p>
          <a:p>
            <a:pPr algn="ctr" eaLnBrk="1" hangingPunct="1">
              <a:spcBef>
                <a:spcPct val="0"/>
              </a:spcBef>
              <a:buFontTx/>
              <a:buNone/>
            </a:pPr>
            <a:endParaRPr lang="pt-PT" altLang="pt-PT" sz="1800" dirty="0"/>
          </a:p>
          <a:p>
            <a:pPr algn="ctr" eaLnBrk="1" hangingPunct="1">
              <a:spcBef>
                <a:spcPct val="0"/>
              </a:spcBef>
              <a:buFontTx/>
              <a:buNone/>
            </a:pPr>
            <a:r>
              <a:rPr lang="pt-PT" altLang="pt-PT" sz="1800" dirty="0"/>
              <a:t>    </a:t>
            </a:r>
          </a:p>
        </p:txBody>
      </p:sp>
      <p:sp>
        <p:nvSpPr>
          <p:cNvPr id="2053" name="TextBox 1"/>
          <p:cNvSpPr txBox="1">
            <a:spLocks noChangeArrowheads="1"/>
          </p:cNvSpPr>
          <p:nvPr/>
        </p:nvSpPr>
        <p:spPr bwMode="auto">
          <a:xfrm>
            <a:off x="250825" y="5026025"/>
            <a:ext cx="87137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eaLnBrk="1" hangingPunct="1"/>
            <a:r>
              <a:rPr lang="pt-PT" altLang="pt-PT" dirty="0">
                <a:solidFill>
                  <a:schemeClr val="tx1"/>
                </a:solidFill>
              </a:rPr>
              <a:t>Work done in collaboration with O.M</a:t>
            </a:r>
            <a:r>
              <a:rPr lang="pt-PT" altLang="pt-PT" dirty="0" smtClean="0">
                <a:solidFill>
                  <a:schemeClr val="tx1"/>
                </a:solidFill>
              </a:rPr>
              <a:t>. Ogreid, P. Osland and B. Grzadkowski, </a:t>
            </a:r>
            <a:r>
              <a:rPr lang="pt-PT" altLang="pt-PT" dirty="0">
                <a:solidFill>
                  <a:schemeClr val="tx1"/>
                </a:solidFill>
              </a:rPr>
              <a:t>to appear </a:t>
            </a:r>
            <a:r>
              <a:rPr lang="pt-PT" altLang="pt-PT" dirty="0" smtClean="0">
                <a:solidFill>
                  <a:schemeClr val="tx1"/>
                </a:solidFill>
              </a:rPr>
              <a:t>Tuesday in Arxiv</a:t>
            </a:r>
            <a:endParaRPr lang="pt-PT" altLang="pt-PT" dirty="0">
              <a:solidFill>
                <a:schemeClr val="tx1"/>
              </a:solidFill>
            </a:endParaRPr>
          </a:p>
        </p:txBody>
      </p:sp>
      <p:pic>
        <p:nvPicPr>
          <p:cNvPr id="205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75463" y="5805488"/>
            <a:ext cx="2560637"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Box 3"/>
          <p:cNvSpPr txBox="1">
            <a:spLocks noChangeArrowheads="1"/>
          </p:cNvSpPr>
          <p:nvPr/>
        </p:nvSpPr>
        <p:spPr bwMode="auto">
          <a:xfrm>
            <a:off x="720725" y="6356350"/>
            <a:ext cx="687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eaLnBrk="1" hangingPunct="1"/>
            <a:r>
              <a:rPr lang="pt-PT" altLang="pt-PT" sz="1200" dirty="0">
                <a:solidFill>
                  <a:schemeClr val="tx1"/>
                </a:solidFill>
              </a:rPr>
              <a:t>Funded under grants </a:t>
            </a:r>
            <a:r>
              <a:rPr lang="fr-FR" altLang="pt-PT" sz="1200" dirty="0">
                <a:solidFill>
                  <a:schemeClr val="tx1"/>
                </a:solidFill>
              </a:rPr>
              <a:t>UIDB/00618/2020, UIDP/00618/2020, </a:t>
            </a:r>
            <a:r>
              <a:rPr lang="fr-FR" altLang="pt-PT" sz="1200" dirty="0">
                <a:solidFill>
                  <a:schemeClr val="tx1"/>
                </a:solidFill>
              </a:rPr>
              <a:t>CERN/FIS-PAR/0019/2021, </a:t>
            </a:r>
            <a:endParaRPr lang="fr-FR" altLang="pt-PT" sz="1200" dirty="0">
              <a:solidFill>
                <a:schemeClr val="tx1"/>
              </a:solidFill>
            </a:endParaRPr>
          </a:p>
          <a:p>
            <a:pPr eaLnBrk="1" hangingPunct="1"/>
            <a:r>
              <a:rPr lang="fr-FR" altLang="pt-PT" sz="1200" dirty="0">
                <a:solidFill>
                  <a:schemeClr val="tx1"/>
                </a:solidFill>
              </a:rPr>
              <a:t>CERN/FIS-PAR/0014/2019 and CERN/FIS-PAR/0025/2021</a:t>
            </a:r>
            <a:endParaRPr lang="pt-PT" altLang="pt-PT" sz="1200" dirty="0">
              <a:solidFill>
                <a:schemeClr val="tx1"/>
              </a:solidFill>
            </a:endParaRPr>
          </a:p>
        </p:txBody>
      </p:sp>
      <p:sp>
        <p:nvSpPr>
          <p:cNvPr id="2" name="TextBox 1"/>
          <p:cNvSpPr txBox="1"/>
          <p:nvPr/>
        </p:nvSpPr>
        <p:spPr>
          <a:xfrm>
            <a:off x="1259632" y="920914"/>
            <a:ext cx="2088927" cy="707886"/>
          </a:xfrm>
          <a:prstGeom prst="rect">
            <a:avLst/>
          </a:prstGeom>
          <a:solidFill>
            <a:schemeClr val="bg1"/>
          </a:solidFill>
        </p:spPr>
        <p:txBody>
          <a:bodyPr wrap="square" rtlCol="0">
            <a:spAutoFit/>
          </a:bodyPr>
          <a:lstStyle/>
          <a:p>
            <a:r>
              <a:rPr lang="pt-PT" altLang="pt-PT" sz="4000" dirty="0" smtClean="0">
                <a:solidFill>
                  <a:schemeClr val="accent2"/>
                </a:solidFill>
              </a:rPr>
              <a:t>  NEW</a:t>
            </a:r>
            <a:endParaRPr lang="pt-PT"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242888"/>
            <a:ext cx="6842125" cy="6440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Rot="1" noChangeAspect="1" noMove="1" noResize="1" noEditPoints="1" noAdjustHandles="1" noChangeArrowheads="1" noChangeShapeType="1" noTextEdit="1"/>
          </p:cNvSpPr>
          <p:nvPr/>
        </p:nvSpPr>
        <p:spPr bwMode="auto">
          <a:xfrm>
            <a:off x="248512" y="387189"/>
            <a:ext cx="8712968" cy="6521722"/>
          </a:xfrm>
          <a:prstGeom prst="rect">
            <a:avLst/>
          </a:prstGeom>
          <a:blipFill rotWithShape="1">
            <a:blip r:embed="rId2"/>
            <a:stretch>
              <a:fillRect l="-770" t="-468" r="-70"/>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153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1844675"/>
            <a:ext cx="2397125" cy="43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53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7600" y="4149725"/>
            <a:ext cx="6513513" cy="900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ixaDeTexto 8"/>
          <p:cNvSpPr txBox="1">
            <a:spLocks noChangeArrowheads="1"/>
          </p:cNvSpPr>
          <p:nvPr/>
        </p:nvSpPr>
        <p:spPr bwMode="auto">
          <a:xfrm>
            <a:off x="249238" y="387350"/>
            <a:ext cx="8712200"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dirty="0">
                <a:solidFill>
                  <a:srgbClr val="000099"/>
                </a:solidFill>
                <a:latin typeface="Times New Roman" pitchFamily="18" charset="0"/>
              </a:rPr>
              <a:t>At this point, notice that if  </a:t>
            </a:r>
            <a:r>
              <a:rPr lang="el-GR" altLang="pt-PT" sz="2400" dirty="0">
                <a:solidFill>
                  <a:srgbClr val="FF0000"/>
                </a:solidFill>
                <a:latin typeface="Times New Roman" pitchFamily="18" charset="0"/>
              </a:rPr>
              <a:t>λ</a:t>
            </a:r>
            <a:r>
              <a:rPr lang="pt-PT" altLang="pt-PT" sz="2400" baseline="-25000" dirty="0">
                <a:solidFill>
                  <a:srgbClr val="FF0000"/>
                </a:solidFill>
                <a:latin typeface="Times New Roman" pitchFamily="18" charset="0"/>
              </a:rPr>
              <a:t>1</a:t>
            </a:r>
            <a:r>
              <a:rPr lang="pt-PT" altLang="pt-PT" sz="2400" dirty="0">
                <a:solidFill>
                  <a:srgbClr val="FF0000"/>
                </a:solidFill>
                <a:latin typeface="Times New Roman" pitchFamily="18" charset="0"/>
              </a:rPr>
              <a:t> = </a:t>
            </a:r>
            <a:r>
              <a:rPr lang="el-GR" altLang="pt-PT" sz="2400" dirty="0">
                <a:solidFill>
                  <a:srgbClr val="FF0000"/>
                </a:solidFill>
                <a:latin typeface="Times New Roman" pitchFamily="18" charset="0"/>
              </a:rPr>
              <a:t>λ</a:t>
            </a:r>
            <a:r>
              <a:rPr lang="pt-PT" altLang="pt-PT" sz="2400" baseline="-25000" dirty="0">
                <a:solidFill>
                  <a:srgbClr val="FF0000"/>
                </a:solidFill>
                <a:latin typeface="Times New Roman" pitchFamily="18" charset="0"/>
              </a:rPr>
              <a:t>2  </a:t>
            </a:r>
            <a:r>
              <a:rPr lang="pt-PT" altLang="pt-PT" sz="2000" dirty="0">
                <a:solidFill>
                  <a:srgbClr val="000099"/>
                </a:solidFill>
                <a:latin typeface="Times New Roman" pitchFamily="18" charset="0"/>
              </a:rPr>
              <a:t>and</a:t>
            </a:r>
            <a:r>
              <a:rPr lang="pt-PT" altLang="pt-PT" sz="2000" dirty="0">
                <a:solidFill>
                  <a:srgbClr val="FF0000"/>
                </a:solidFill>
                <a:latin typeface="Times New Roman" pitchFamily="18" charset="0"/>
              </a:rPr>
              <a:t> </a:t>
            </a:r>
            <a:r>
              <a:rPr lang="el-GR" altLang="pt-PT" sz="2400" dirty="0">
                <a:solidFill>
                  <a:srgbClr val="FF0000"/>
                </a:solidFill>
                <a:latin typeface="Times New Roman" pitchFamily="18" charset="0"/>
              </a:rPr>
              <a:t>λ</a:t>
            </a:r>
            <a:r>
              <a:rPr lang="pt-PT" altLang="pt-PT" sz="2400" baseline="-25000" dirty="0">
                <a:solidFill>
                  <a:srgbClr val="FF0000"/>
                </a:solidFill>
                <a:latin typeface="Times New Roman" pitchFamily="18" charset="0"/>
              </a:rPr>
              <a:t>6</a:t>
            </a:r>
            <a:r>
              <a:rPr lang="pt-PT" altLang="pt-PT" sz="2400" dirty="0">
                <a:solidFill>
                  <a:srgbClr val="FF0000"/>
                </a:solidFill>
                <a:latin typeface="Times New Roman" pitchFamily="18" charset="0"/>
              </a:rPr>
              <a:t> = - </a:t>
            </a:r>
            <a:r>
              <a:rPr lang="el-GR" altLang="pt-PT" sz="2400" dirty="0">
                <a:solidFill>
                  <a:srgbClr val="FF0000"/>
                </a:solidFill>
                <a:latin typeface="Times New Roman" pitchFamily="18" charset="0"/>
              </a:rPr>
              <a:t>λ</a:t>
            </a:r>
            <a:r>
              <a:rPr lang="pt-PT" altLang="pt-PT" sz="2400" baseline="-25000" dirty="0">
                <a:solidFill>
                  <a:srgbClr val="FF0000"/>
                </a:solidFill>
                <a:latin typeface="Times New Roman" pitchFamily="18" charset="0"/>
              </a:rPr>
              <a:t>7</a:t>
            </a:r>
            <a:r>
              <a:rPr lang="pt-PT" altLang="pt-PT" sz="2400" dirty="0">
                <a:solidFill>
                  <a:srgbClr val="FF0000"/>
                </a:solidFill>
                <a:latin typeface="Times New Roman" pitchFamily="18" charset="0"/>
              </a:rPr>
              <a:t>  </a:t>
            </a:r>
            <a:r>
              <a:rPr lang="pt-PT" altLang="pt-PT" sz="2000" dirty="0">
                <a:solidFill>
                  <a:srgbClr val="003300"/>
                </a:solidFill>
                <a:latin typeface="Times New Roman" pitchFamily="18" charset="0"/>
              </a:rPr>
              <a:t>(which are the CP2 conditions on the quartic couplings) </a:t>
            </a:r>
            <a:r>
              <a:rPr lang="pt-PT" altLang="pt-PT" sz="2000" dirty="0">
                <a:solidFill>
                  <a:srgbClr val="000099"/>
                </a:solidFill>
                <a:latin typeface="Times New Roman" pitchFamily="18" charset="0"/>
              </a:rPr>
              <a:t>then another fixed point becomes apparent:   </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r>
              <a:rPr lang="pt-PT" altLang="pt-PT" sz="2000" dirty="0">
                <a:solidFill>
                  <a:srgbClr val="000099"/>
                </a:solidFill>
                <a:latin typeface="Times New Roman" pitchFamily="18" charset="0"/>
              </a:rPr>
              <a:t>If the above conditions on the quartic couplings are satisfied, then</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r>
              <a:rPr lang="pt-PT" altLang="pt-PT" sz="2000" dirty="0">
                <a:solidFill>
                  <a:srgbClr val="000099"/>
                </a:solidFill>
                <a:latin typeface="Times New Roman" pitchFamily="18" charset="0"/>
              </a:rPr>
              <a:t>is a fixed point of  the one-loop RG equations. This condition on the </a:t>
            </a:r>
            <a:r>
              <a:rPr lang="pt-PT" altLang="pt-PT" sz="2000" dirty="0" smtClean="0">
                <a:solidFill>
                  <a:srgbClr val="000099"/>
                </a:solidFill>
                <a:latin typeface="Times New Roman" pitchFamily="18" charset="0"/>
              </a:rPr>
              <a:t>quadratic </a:t>
            </a:r>
            <a:r>
              <a:rPr lang="pt-PT" altLang="pt-PT" sz="2000" dirty="0">
                <a:solidFill>
                  <a:srgbClr val="000099"/>
                </a:solidFill>
                <a:latin typeface="Times New Roman" pitchFamily="18" charset="0"/>
              </a:rPr>
              <a:t>parameters is </a:t>
            </a:r>
            <a:r>
              <a:rPr lang="pt-PT" altLang="pt-PT" sz="2000" dirty="0">
                <a:solidFill>
                  <a:srgbClr val="FF0000"/>
                </a:solidFill>
                <a:latin typeface="Times New Roman" pitchFamily="18" charset="0"/>
              </a:rPr>
              <a:t>WEIRD</a:t>
            </a:r>
            <a:r>
              <a:rPr lang="pt-PT" altLang="pt-PT" sz="2000" dirty="0">
                <a:solidFill>
                  <a:srgbClr val="000099"/>
                </a:solidFill>
                <a:latin typeface="Times New Roman" pitchFamily="18" charset="0"/>
              </a:rPr>
              <a:t> and completely different from those shown on Table 1.</a:t>
            </a:r>
          </a:p>
        </p:txBody>
      </p:sp>
      <p:pic>
        <p:nvPicPr>
          <p:cNvPr id="163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9550"/>
            <a:ext cx="920115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63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50" y="5202238"/>
            <a:ext cx="2771775" cy="60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5" name="Rectangle 4"/>
          <p:cNvSpPr/>
          <p:nvPr/>
        </p:nvSpPr>
        <p:spPr>
          <a:xfrm>
            <a:off x="2771775" y="5202238"/>
            <a:ext cx="2952750" cy="6032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249238" y="115888"/>
            <a:ext cx="87122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We (Odd Magne!) stumbled on this when working out basis-invariant conditions for softly broken symmetries in the 2HDM.</a:t>
            </a:r>
          </a:p>
          <a:p>
            <a:pPr eaLnBrk="1" hangingPunct="1">
              <a:spcBef>
                <a:spcPct val="0"/>
              </a:spcBef>
              <a:buFontTx/>
              <a:buNone/>
              <a:defRPr/>
            </a:pPr>
            <a:endParaRPr lang="pt-PT" altLang="pt-PT" sz="2000" dirty="0" smtClean="0">
              <a:solidFill>
                <a:srgbClr val="000099"/>
              </a:solidFill>
              <a:latin typeface="Times New Roman" pitchFamily="18" charset="0"/>
            </a:endParaRPr>
          </a:p>
          <a:p>
            <a:pPr algn="r" eaLnBrk="1" hangingPunct="1">
              <a:spcBef>
                <a:spcPct val="0"/>
              </a:spcBef>
              <a:buFontTx/>
              <a:buNone/>
              <a:defRPr/>
            </a:pPr>
            <a:r>
              <a:rPr lang="pt-PT" altLang="pt-PT" sz="1600" dirty="0" smtClean="0">
                <a:latin typeface="Times New Roman" pitchFamily="18" charset="0"/>
              </a:rPr>
              <a:t>P.M. Ferreira, B. Grzadkowski, O.M. Ogreid and P. Osland, JHEP 01 (2023) 143</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So: the set of conditions </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is:</a:t>
            </a:r>
          </a:p>
          <a:p>
            <a:pPr eaLnBrk="1" hangingPunct="1">
              <a:spcBef>
                <a:spcPct val="0"/>
              </a:spcBef>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FF0000"/>
                </a:solidFill>
                <a:latin typeface="Times New Roman" pitchFamily="18" charset="0"/>
              </a:rPr>
              <a:t>RG-invariant</a:t>
            </a:r>
            <a:r>
              <a:rPr lang="pt-PT" altLang="pt-PT" sz="2000" dirty="0" smtClean="0">
                <a:solidFill>
                  <a:srgbClr val="000099"/>
                </a:solidFill>
                <a:latin typeface="Times New Roman" pitchFamily="18" charset="0"/>
              </a:rPr>
              <a:t> at one-loop.</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FF0000"/>
                </a:solidFill>
                <a:latin typeface="Times New Roman" pitchFamily="18" charset="0"/>
              </a:rPr>
              <a:t>Basis-invariant</a:t>
            </a:r>
            <a:r>
              <a:rPr lang="pt-PT" altLang="pt-PT" sz="2000" dirty="0" smtClean="0">
                <a:solidFill>
                  <a:srgbClr val="000099"/>
                </a:solidFill>
                <a:latin typeface="Times New Roman" pitchFamily="18" charset="0"/>
              </a:rPr>
              <a:t> too, so it does not coincide with any of the symmetries on Table 1.</a:t>
            </a:r>
          </a:p>
        </p:txBody>
      </p:sp>
      <p:pic>
        <p:nvPicPr>
          <p:cNvPr id="808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563" y="1989138"/>
            <a:ext cx="623887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1" name="CaixaDeTexto 8"/>
          <p:cNvSpPr txBox="1">
            <a:spLocks noChangeArrowheads="1"/>
          </p:cNvSpPr>
          <p:nvPr/>
        </p:nvSpPr>
        <p:spPr bwMode="auto">
          <a:xfrm>
            <a:off x="250825" y="4449763"/>
            <a:ext cx="8713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pPr>
            <a:r>
              <a:rPr lang="pt-PT" altLang="pt-PT" sz="2000">
                <a:solidFill>
                  <a:srgbClr val="FF0000"/>
                </a:solidFill>
                <a:latin typeface="Times New Roman" pitchFamily="18" charset="0"/>
              </a:rPr>
              <a:t>RG-invariant</a:t>
            </a:r>
            <a:r>
              <a:rPr lang="pt-PT" altLang="pt-PT" sz="2000">
                <a:solidFill>
                  <a:srgbClr val="000099"/>
                </a:solidFill>
                <a:latin typeface="Times New Roman" pitchFamily="18" charset="0"/>
              </a:rPr>
              <a:t> at two-loops! Use SARAH, PyR@TE, or the results from Bednyakov.</a:t>
            </a:r>
            <a:r>
              <a:rPr lang="en-US" altLang="pt-PT" sz="2000">
                <a:solidFill>
                  <a:srgbClr val="000099"/>
                </a:solidFill>
                <a:latin typeface="Times New Roman" pitchFamily="18" charset="0"/>
              </a:rPr>
              <a:t> </a:t>
            </a:r>
            <a:endParaRPr lang="pt-PT" altLang="pt-PT" sz="2000">
              <a:solidFill>
                <a:srgbClr val="000099"/>
              </a:solidFill>
              <a:latin typeface="Times New Roman" pitchFamily="18" charset="0"/>
            </a:endParaRPr>
          </a:p>
        </p:txBody>
      </p:sp>
      <p:sp>
        <p:nvSpPr>
          <p:cNvPr id="12" name="CaixaDeTexto 8"/>
          <p:cNvSpPr txBox="1">
            <a:spLocks noChangeArrowheads="1"/>
          </p:cNvSpPr>
          <p:nvPr/>
        </p:nvSpPr>
        <p:spPr bwMode="auto">
          <a:xfrm>
            <a:off x="215900" y="5286375"/>
            <a:ext cx="87122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FF0000"/>
                </a:solidFill>
                <a:latin typeface="Times New Roman" pitchFamily="18" charset="0"/>
              </a:rPr>
              <a:t>RG-invariant</a:t>
            </a:r>
            <a:r>
              <a:rPr lang="pt-PT" altLang="pt-PT" sz="2000" dirty="0" smtClean="0">
                <a:solidFill>
                  <a:srgbClr val="000099"/>
                </a:solidFill>
                <a:latin typeface="Times New Roman" pitchFamily="18" charset="0"/>
              </a:rPr>
              <a:t> at </a:t>
            </a:r>
            <a:r>
              <a:rPr lang="pt-PT" altLang="pt-PT" sz="2000" i="1" dirty="0" smtClean="0">
                <a:latin typeface="Times New Roman" pitchFamily="18" charset="0"/>
              </a:rPr>
              <a:t>THREE-LOOPS</a:t>
            </a:r>
            <a:r>
              <a:rPr lang="pt-PT" altLang="pt-PT" sz="2000" dirty="0" smtClean="0">
                <a:solidFill>
                  <a:srgbClr val="000099"/>
                </a:solidFill>
                <a:latin typeface="Times New Roman" pitchFamily="18" charset="0"/>
              </a:rPr>
              <a:t>! Check with Bednyakov.</a:t>
            </a:r>
            <a:r>
              <a:rPr lang="en-US" altLang="pt-PT" sz="2000" dirty="0" smtClean="0">
                <a:solidFill>
                  <a:srgbClr val="000099"/>
                </a:solidFill>
                <a:latin typeface="Times New Roman" pitchFamily="18" charset="0"/>
              </a:rPr>
              <a:t> </a:t>
            </a:r>
          </a:p>
          <a:p>
            <a:pPr marL="342900" indent="-342900" eaLnBrk="1" hangingPunct="1">
              <a:spcBef>
                <a:spcPct val="0"/>
              </a:spcBef>
              <a:defRPr/>
            </a:pPr>
            <a:endParaRPr lang="en-US" altLang="pt-PT" sz="2000" dirty="0" smtClean="0">
              <a:solidFill>
                <a:srgbClr val="000099"/>
              </a:solidFill>
              <a:latin typeface="Times New Roman" pitchFamily="18" charset="0"/>
            </a:endParaRPr>
          </a:p>
          <a:p>
            <a:pPr algn="r" eaLnBrk="1" hangingPunct="1">
              <a:spcBef>
                <a:spcPct val="0"/>
              </a:spcBef>
              <a:buFontTx/>
              <a:buNone/>
              <a:defRPr/>
            </a:pPr>
            <a:r>
              <a:rPr lang="en-US" altLang="pt-PT" sz="1600" dirty="0" smtClean="0">
                <a:latin typeface="Times New Roman" pitchFamily="18" charset="0"/>
              </a:rPr>
              <a:t>A. V. </a:t>
            </a:r>
            <a:r>
              <a:rPr lang="en-US" altLang="pt-PT" sz="1600" dirty="0" err="1" smtClean="0">
                <a:latin typeface="Times New Roman" pitchFamily="18" charset="0"/>
              </a:rPr>
              <a:t>Bednyakov</a:t>
            </a:r>
            <a:r>
              <a:rPr lang="en-US" altLang="pt-PT" sz="1600" dirty="0" smtClean="0">
                <a:latin typeface="Times New Roman" pitchFamily="18" charset="0"/>
              </a:rPr>
              <a:t>. JHEP 11 (2018) 154</a:t>
            </a:r>
            <a:endParaRPr lang="pt-PT" altLang="pt-PT" sz="16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algn="ctr" eaLnBrk="1" hangingPunct="1">
              <a:spcBef>
                <a:spcPct val="0"/>
              </a:spcBef>
              <a:buFontTx/>
              <a:buNone/>
              <a:defRPr/>
            </a:pPr>
            <a:r>
              <a:rPr lang="pt-PT" altLang="pt-PT" sz="2000" dirty="0" smtClean="0">
                <a:solidFill>
                  <a:srgbClr val="000099"/>
                </a:solidFill>
                <a:latin typeface="Times New Roman" pitchFamily="18" charset="0"/>
              </a:rPr>
              <a:t>So what’s happening????</a:t>
            </a:r>
          </a:p>
        </p:txBody>
      </p:sp>
      <p:sp>
        <p:nvSpPr>
          <p:cNvPr id="17414" name="CaixaDeTexto 8"/>
          <p:cNvSpPr txBox="1">
            <a:spLocks noChangeArrowheads="1"/>
          </p:cNvSpPr>
          <p:nvPr/>
        </p:nvSpPr>
        <p:spPr bwMode="auto">
          <a:xfrm>
            <a:off x="250825" y="115888"/>
            <a:ext cx="871378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dirty="0">
                <a:solidFill>
                  <a:srgbClr val="000099"/>
                </a:solidFill>
                <a:latin typeface="Times New Roman" pitchFamily="18" charset="0"/>
              </a:rPr>
              <a:t>We (Odd Magne!) stumbled on this when working out basis-invariant conditions for softly broken symmetries in the 2HDM.</a:t>
            </a:r>
          </a:p>
          <a:p>
            <a:pPr eaLnBrk="1" hangingPunct="1">
              <a:spcBef>
                <a:spcPct val="0"/>
              </a:spcBef>
              <a:buFontTx/>
              <a:buNone/>
            </a:pPr>
            <a:endParaRPr lang="pt-PT" altLang="pt-PT" sz="2000" dirty="0">
              <a:solidFill>
                <a:srgbClr val="000099"/>
              </a:solidFill>
              <a:latin typeface="Times New Roman" pitchFamily="18" charset="0"/>
            </a:endParaRPr>
          </a:p>
          <a:p>
            <a:pPr algn="r" eaLnBrk="1" hangingPunct="1">
              <a:spcBef>
                <a:spcPct val="0"/>
              </a:spcBef>
              <a:buFontTx/>
              <a:buNone/>
            </a:pPr>
            <a:r>
              <a:rPr lang="pt-PT" altLang="pt-PT" sz="1600" dirty="0">
                <a:latin typeface="Times New Roman" pitchFamily="18" charset="0"/>
              </a:rPr>
              <a:t>P.M. Ferreira, B. Grzadkowski, O.M. Ogreid and P. Osland, JHEP 01 (2023) 143</a:t>
            </a:r>
          </a:p>
          <a:p>
            <a:pPr eaLnBrk="1" hangingPunct="1">
              <a:spcBef>
                <a:spcPct val="0"/>
              </a:spcBef>
              <a:buFontTx/>
              <a:buNone/>
            </a:pPr>
            <a:endParaRPr lang="pt-PT" altLang="pt-PT" sz="2000" dirty="0">
              <a:solidFill>
                <a:srgbClr val="000099"/>
              </a:solidFill>
              <a:latin typeface="Times New Roman" pitchFamily="18" charset="0"/>
            </a:endParaRPr>
          </a:p>
        </p:txBody>
      </p:sp>
      <p:grpSp>
        <p:nvGrpSpPr>
          <p:cNvPr id="8" name="Group 7"/>
          <p:cNvGrpSpPr>
            <a:grpSpLocks/>
          </p:cNvGrpSpPr>
          <p:nvPr/>
        </p:nvGrpSpPr>
        <p:grpSpPr bwMode="auto">
          <a:xfrm>
            <a:off x="373063" y="122238"/>
            <a:ext cx="8462962" cy="6597650"/>
            <a:chOff x="681364" y="70531"/>
            <a:chExt cx="8462636" cy="6598829"/>
          </a:xfrm>
        </p:grpSpPr>
        <p:pic>
          <p:nvPicPr>
            <p:cNvPr id="174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364" y="70531"/>
              <a:ext cx="7923084" cy="6598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5" name="Rectangle 4"/>
            <p:cNvSpPr/>
            <p:nvPr/>
          </p:nvSpPr>
          <p:spPr>
            <a:xfrm>
              <a:off x="1979889" y="980331"/>
              <a:ext cx="2808179" cy="2064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7" name="Rectangle 6"/>
            <p:cNvSpPr/>
            <p:nvPr/>
          </p:nvSpPr>
          <p:spPr>
            <a:xfrm>
              <a:off x="6804115" y="5877055"/>
              <a:ext cx="1512830" cy="35090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6" name="Rectangle 5"/>
            <p:cNvSpPr/>
            <p:nvPr/>
          </p:nvSpPr>
          <p:spPr>
            <a:xfrm>
              <a:off x="8604271" y="1186742"/>
              <a:ext cx="539729" cy="585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par>
                          <p:cTn id="13" fill="hold" nodeType="afterGroup">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80899"/>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ixaDeTexto 3"/>
          <p:cNvSpPr txBox="1">
            <a:spLocks noChangeArrowheads="1"/>
          </p:cNvSpPr>
          <p:nvPr/>
        </p:nvSpPr>
        <p:spPr bwMode="auto">
          <a:xfrm>
            <a:off x="0" y="-17145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Bilinear Formalism</a:t>
            </a:r>
            <a:endParaRPr lang="pt-PT" altLang="pt-PT" sz="1400"/>
          </a:p>
        </p:txBody>
      </p:sp>
      <p:sp>
        <p:nvSpPr>
          <p:cNvPr id="18435" name="CaixaDeTexto 8"/>
          <p:cNvSpPr txBox="1">
            <a:spLocks noChangeArrowheads="1"/>
          </p:cNvSpPr>
          <p:nvPr/>
        </p:nvSpPr>
        <p:spPr bwMode="auto">
          <a:xfrm>
            <a:off x="215900" y="898525"/>
            <a:ext cx="450056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a:solidFill>
                  <a:srgbClr val="000099"/>
                </a:solidFill>
                <a:latin typeface="Times New Roman" pitchFamily="18" charset="0"/>
              </a:rPr>
              <a:t>It is very useful for some calculations to express the 2HDM potential in terms of the 4 gauge invariant bilinears one can construct with both doublets: </a:t>
            </a: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r>
              <a:rPr lang="pt-PT" altLang="pt-PT" sz="2000">
                <a:solidFill>
                  <a:srgbClr val="000099"/>
                </a:solidFill>
                <a:latin typeface="Times New Roman" pitchFamily="18" charset="0"/>
              </a:rPr>
              <a:t>In terms of these quantities, the potential becomes</a:t>
            </a:r>
          </a:p>
          <a:p>
            <a:pPr eaLnBrk="1" hangingPunct="1">
              <a:spcBef>
                <a:spcPct val="0"/>
              </a:spcBef>
              <a:buFontTx/>
              <a:buNone/>
            </a:pPr>
            <a:endParaRPr lang="pt-PT" altLang="pt-PT" sz="2000">
              <a:solidFill>
                <a:srgbClr val="000099"/>
              </a:solidFill>
              <a:latin typeface="Times New Roman" pitchFamily="18" charset="0"/>
            </a:endParaRPr>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771525"/>
            <a:ext cx="4227512" cy="176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843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781300"/>
            <a:ext cx="3230562" cy="66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843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00" y="3735388"/>
            <a:ext cx="8124825" cy="1074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843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 y="5121275"/>
            <a:ext cx="9074150" cy="126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6" name="Rectangle 5"/>
          <p:cNvSpPr/>
          <p:nvPr/>
        </p:nvSpPr>
        <p:spPr>
          <a:xfrm>
            <a:off x="1908175" y="3860800"/>
            <a:ext cx="1079500" cy="36036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1" name="Rectangle 10"/>
          <p:cNvSpPr/>
          <p:nvPr/>
        </p:nvSpPr>
        <p:spPr>
          <a:xfrm>
            <a:off x="3924300" y="3860800"/>
            <a:ext cx="287338" cy="36036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2" name="Rectangle 11"/>
          <p:cNvSpPr/>
          <p:nvPr/>
        </p:nvSpPr>
        <p:spPr>
          <a:xfrm>
            <a:off x="2843213" y="4292600"/>
            <a:ext cx="3744912" cy="4318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3" name="Rectangle 12"/>
          <p:cNvSpPr/>
          <p:nvPr/>
        </p:nvSpPr>
        <p:spPr>
          <a:xfrm>
            <a:off x="7667625" y="4292600"/>
            <a:ext cx="360363" cy="4318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4" name="Rectangle 13"/>
          <p:cNvSpPr/>
          <p:nvPr/>
        </p:nvSpPr>
        <p:spPr>
          <a:xfrm>
            <a:off x="1042988" y="5661248"/>
            <a:ext cx="288925" cy="391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5" name="Rectangle 14"/>
          <p:cNvSpPr/>
          <p:nvPr/>
        </p:nvSpPr>
        <p:spPr>
          <a:xfrm>
            <a:off x="2339975" y="5446713"/>
            <a:ext cx="1511300" cy="8620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6" name="Rectangle 15"/>
          <p:cNvSpPr/>
          <p:nvPr/>
        </p:nvSpPr>
        <p:spPr>
          <a:xfrm>
            <a:off x="1547813" y="5746750"/>
            <a:ext cx="287337" cy="3048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
        <p:nvSpPr>
          <p:cNvPr id="17" name="Rectangle 16"/>
          <p:cNvSpPr/>
          <p:nvPr/>
        </p:nvSpPr>
        <p:spPr>
          <a:xfrm>
            <a:off x="4133850" y="5416550"/>
            <a:ext cx="4830763" cy="9652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ixaDeTexto 3"/>
          <p:cNvSpPr txBox="1">
            <a:spLocks noChangeArrowheads="1"/>
          </p:cNvSpPr>
          <p:nvPr/>
        </p:nvSpPr>
        <p:spPr bwMode="auto">
          <a:xfrm>
            <a:off x="0" y="-17145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Basis Transformations in the Bilinear Formalism</a:t>
            </a:r>
            <a:endParaRPr lang="pt-PT" altLang="pt-PT" sz="1400"/>
          </a:p>
        </p:txBody>
      </p:sp>
      <p:sp>
        <p:nvSpPr>
          <p:cNvPr id="5" name="CaixaDeTexto 8"/>
          <p:cNvSpPr txBox="1">
            <a:spLocks noRot="1" noChangeAspect="1" noMove="1" noResize="1" noEditPoints="1" noAdjustHandles="1" noChangeArrowheads="1" noChangeShapeType="1" noTextEdit="1"/>
          </p:cNvSpPr>
          <p:nvPr/>
        </p:nvSpPr>
        <p:spPr bwMode="auto">
          <a:xfrm>
            <a:off x="251520" y="1232216"/>
            <a:ext cx="8712968" cy="4501040"/>
          </a:xfrm>
          <a:prstGeom prst="rect">
            <a:avLst/>
          </a:prstGeom>
          <a:blipFill rotWithShape="1">
            <a:blip r:embed="rId2"/>
            <a:stretch>
              <a:fillRect l="-699" t="-678" b="-149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2048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2816225"/>
            <a:ext cx="4037013" cy="46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902075"/>
            <a:ext cx="3276600" cy="72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048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4029075"/>
            <a:ext cx="2355850"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333375"/>
            <a:ext cx="5545138" cy="199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7825" y="504825"/>
            <a:ext cx="2020888" cy="1646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4" name="Rectangle 3"/>
          <p:cNvSpPr>
            <a:spLocks noRot="1" noChangeAspect="1" noMove="1" noResize="1" noEditPoints="1" noAdjustHandles="1" noChangeArrowheads="1" noChangeShapeType="1" noTextEdit="1"/>
          </p:cNvSpPr>
          <p:nvPr/>
        </p:nvSpPr>
        <p:spPr>
          <a:xfrm>
            <a:off x="4716016" y="0"/>
            <a:ext cx="2015488" cy="1631216"/>
          </a:xfrm>
          <a:prstGeom prst="rect">
            <a:avLst/>
          </a:prstGeom>
          <a:blipFill rotWithShape="1">
            <a:blip r:embed="rId4"/>
            <a:stretch>
              <a:fillRect l="-2727" t="-1866" r="-2727"/>
            </a:stretch>
          </a:blipFill>
        </p:spPr>
        <p:txBody>
          <a:bodyPr/>
          <a:lstStyle/>
          <a:p>
            <a:r>
              <a:rPr lang="pt-PT">
                <a:noFill/>
              </a:rPr>
              <a:t> </a:t>
            </a:r>
          </a:p>
        </p:txBody>
      </p:sp>
      <p:sp>
        <p:nvSpPr>
          <p:cNvPr id="7" name="CaixaDeTexto 8"/>
          <p:cNvSpPr txBox="1">
            <a:spLocks noChangeArrowheads="1"/>
          </p:cNvSpPr>
          <p:nvPr/>
        </p:nvSpPr>
        <p:spPr bwMode="auto">
          <a:xfrm>
            <a:off x="250825" y="2570163"/>
            <a:ext cx="8713788"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Finally, the matrix </a:t>
            </a:r>
            <a:r>
              <a:rPr lang="el-GR" altLang="pt-PT" sz="2000" dirty="0" smtClean="0">
                <a:solidFill>
                  <a:srgbClr val="000099"/>
                </a:solidFill>
                <a:latin typeface="Times New Roman" pitchFamily="18" charset="0"/>
              </a:rPr>
              <a:t>Λ</a:t>
            </a:r>
            <a:r>
              <a:rPr lang="pt-PT" altLang="pt-PT" sz="2000" dirty="0" smtClean="0">
                <a:solidFill>
                  <a:srgbClr val="000099"/>
                </a:solidFill>
                <a:latin typeface="Times New Roman" pitchFamily="18" charset="0"/>
              </a:rPr>
              <a:t>,</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 </a:t>
            </a:r>
            <a:r>
              <a:rPr lang="pt-PT" altLang="pt-PT" sz="2000" dirty="0" smtClean="0">
                <a:solidFill>
                  <a:srgbClr val="FF0000"/>
                </a:solidFill>
                <a:latin typeface="Times New Roman" pitchFamily="18" charset="0"/>
              </a:rPr>
              <a:t>transforms as a matrix under rotations </a:t>
            </a:r>
            <a:r>
              <a:rPr lang="pt-PT" altLang="pt-PT" sz="2000" dirty="0" smtClean="0">
                <a:solidFill>
                  <a:srgbClr val="000099"/>
                </a:solidFill>
                <a:latin typeface="Times New Roman" pitchFamily="18" charset="0"/>
              </a:rPr>
              <a:t>with </a:t>
            </a:r>
            <a:r>
              <a:rPr lang="pt-PT" altLang="pt-PT" sz="2000" i="1" dirty="0" smtClean="0">
                <a:solidFill>
                  <a:srgbClr val="000099"/>
                </a:solidFill>
                <a:latin typeface="Times New Roman" pitchFamily="18" charset="0"/>
              </a:rPr>
              <a:t>R</a:t>
            </a:r>
            <a:r>
              <a:rPr lang="pt-PT" altLang="pt-PT" sz="2000" dirty="0" smtClean="0">
                <a:solidFill>
                  <a:srgbClr val="000099"/>
                </a:solidFill>
                <a:latin typeface="Times New Roman" pitchFamily="18" charset="0"/>
              </a:rPr>
              <a:t>, </a:t>
            </a:r>
          </a:p>
          <a:p>
            <a:pPr eaLnBrk="1" hangingPunct="1">
              <a:spcBef>
                <a:spcPct val="0"/>
              </a:spcBef>
              <a:buFontTx/>
              <a:buNone/>
              <a:defRPr/>
            </a:pPr>
            <a:endParaRPr lang="pt-PT" altLang="pt-PT" sz="2000" dirty="0" smtClean="0">
              <a:solidFill>
                <a:srgbClr val="000099"/>
              </a:solidFill>
              <a:latin typeface="Times New Roman" pitchFamily="18" charset="0"/>
            </a:endParaRPr>
          </a:p>
        </p:txBody>
      </p:sp>
      <p:pic>
        <p:nvPicPr>
          <p:cNvPr id="215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300" y="3336925"/>
            <a:ext cx="6829425" cy="117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151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8038" y="5432425"/>
            <a:ext cx="1919287" cy="43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ixaDeTexto 3"/>
          <p:cNvSpPr txBox="1">
            <a:spLocks noChangeArrowheads="1"/>
          </p:cNvSpPr>
          <p:nvPr/>
        </p:nvSpPr>
        <p:spPr bwMode="auto">
          <a:xfrm>
            <a:off x="323850" y="-171450"/>
            <a:ext cx="842486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a:solidFill>
                  <a:srgbClr val="FF0000"/>
                </a:solidFill>
              </a:rPr>
              <a:t>Structure of beta-functions in the Bilinear Formalism</a:t>
            </a:r>
            <a:endParaRPr lang="pt-PT" altLang="pt-PT" sz="1400" dirty="0"/>
          </a:p>
        </p:txBody>
      </p:sp>
      <p:sp>
        <p:nvSpPr>
          <p:cNvPr id="5" name="CaixaDeTexto 8"/>
          <p:cNvSpPr txBox="1">
            <a:spLocks noChangeArrowheads="1"/>
          </p:cNvSpPr>
          <p:nvPr/>
        </p:nvSpPr>
        <p:spPr bwMode="auto">
          <a:xfrm>
            <a:off x="250825" y="1092200"/>
            <a:ext cx="8713788" cy="606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Bednyakov computed the tree-loop 2HDM beta-functions using the bilinear formalism. We are going to use his methods to prove that the set of conditions</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is  RG invariant </a:t>
            </a:r>
            <a:r>
              <a:rPr lang="pt-PT" altLang="pt-PT" sz="2000" i="1" dirty="0" smtClean="0">
                <a:solidFill>
                  <a:srgbClr val="FF0000"/>
                </a:solidFill>
                <a:latin typeface="Times New Roman" pitchFamily="18" charset="0"/>
              </a:rPr>
              <a:t>to all orders of perturbation theory</a:t>
            </a:r>
            <a:r>
              <a:rPr lang="pt-PT" altLang="pt-PT" sz="2000" dirty="0" smtClean="0">
                <a:solidFill>
                  <a:srgbClr val="000099"/>
                </a:solidFill>
                <a:latin typeface="Times New Roman" pitchFamily="18" charset="0"/>
              </a:rPr>
              <a:t>.</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First, consider that the most general set of basis invariant quantities one can build with the quartic couplings of the potential is given by </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algn="r" eaLnBrk="1" hangingPunct="1">
              <a:spcBef>
                <a:spcPct val="0"/>
              </a:spcBef>
              <a:buFontTx/>
              <a:buNone/>
              <a:defRPr/>
            </a:pPr>
            <a:r>
              <a:rPr lang="en-US" altLang="pt-PT" sz="1600" dirty="0" smtClean="0">
                <a:latin typeface="Times New Roman" pitchFamily="18" charset="0"/>
              </a:rPr>
              <a:t>I.P. Ivanov, Phys. Lett. B 632 (2006) 360</a:t>
            </a:r>
          </a:p>
          <a:p>
            <a:pPr algn="r" eaLnBrk="1" hangingPunct="1">
              <a:spcBef>
                <a:spcPct val="0"/>
              </a:spcBef>
              <a:buFontTx/>
              <a:buNone/>
              <a:defRPr/>
            </a:pPr>
            <a:r>
              <a:rPr lang="en-US" altLang="pt-PT" sz="1600" dirty="0" smtClean="0">
                <a:latin typeface="Times New Roman" pitchFamily="18" charset="0"/>
              </a:rPr>
              <a:t>A. V. </a:t>
            </a:r>
            <a:r>
              <a:rPr lang="en-US" altLang="pt-PT" sz="1600" dirty="0" err="1" smtClean="0">
                <a:latin typeface="Times New Roman" pitchFamily="18" charset="0"/>
              </a:rPr>
              <a:t>Bednyakov</a:t>
            </a:r>
            <a:r>
              <a:rPr lang="en-US" altLang="pt-PT" sz="1600" dirty="0" smtClean="0">
                <a:latin typeface="Times New Roman" pitchFamily="18" charset="0"/>
              </a:rPr>
              <a:t>. JHEP 11 (2018) 154</a:t>
            </a:r>
            <a:endParaRPr lang="pt-PT" altLang="pt-PT" sz="1600" dirty="0" smtClean="0">
              <a:solidFill>
                <a:srgbClr val="000099"/>
              </a:solidFill>
              <a:latin typeface="Times New Roman" pitchFamily="18" charset="0"/>
            </a:endParaRPr>
          </a:p>
          <a:p>
            <a:pPr marL="400050" indent="-400050" algn="r" eaLnBrk="1" hangingPunct="1">
              <a:spcBef>
                <a:spcPct val="0"/>
              </a:spcBef>
              <a:buFontTx/>
              <a:buAutoNum type="romanUcPeriod"/>
              <a:defRPr/>
            </a:pPr>
            <a:endParaRPr lang="pt-PT" altLang="pt-PT" sz="1600" dirty="0" smtClean="0">
              <a:latin typeface="Times New Roman" pitchFamily="18" charset="0"/>
            </a:endParaRPr>
          </a:p>
        </p:txBody>
      </p:sp>
      <p:pic>
        <p:nvPicPr>
          <p:cNvPr id="225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939925"/>
            <a:ext cx="585787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253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9575" y="4005263"/>
            <a:ext cx="59055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Rot="1" noChangeAspect="1" noMove="1" noResize="1" noEditPoints="1" noAdjustHandles="1" noChangeArrowheads="1" noChangeShapeType="1" noTextEdit="1"/>
          </p:cNvSpPr>
          <p:nvPr/>
        </p:nvSpPr>
        <p:spPr bwMode="auto">
          <a:xfrm>
            <a:off x="251519" y="332656"/>
            <a:ext cx="8712968" cy="6362704"/>
          </a:xfrm>
          <a:prstGeom prst="rect">
            <a:avLst/>
          </a:prstGeom>
          <a:blipFill rotWithShape="1">
            <a:blip r:embed="rId2"/>
            <a:stretch>
              <a:fillRect l="-699" t="-479" r="-70"/>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235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4652963"/>
            <a:ext cx="7543800"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Rot="1" noChangeAspect="1" noMove="1" noResize="1" noEditPoints="1" noAdjustHandles="1" noChangeArrowheads="1" noChangeShapeType="1" noTextEdit="1"/>
          </p:cNvSpPr>
          <p:nvPr/>
        </p:nvSpPr>
        <p:spPr bwMode="auto">
          <a:xfrm>
            <a:off x="251519" y="332656"/>
            <a:ext cx="8712968" cy="7048724"/>
          </a:xfrm>
          <a:prstGeom prst="rect">
            <a:avLst/>
          </a:prstGeom>
          <a:blipFill rotWithShape="1">
            <a:blip r:embed="rId2"/>
            <a:stretch>
              <a:fillRect l="-699"/>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256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1063625"/>
            <a:ext cx="4933950" cy="72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560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2386013"/>
            <a:ext cx="9359900"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560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75" y="3789363"/>
            <a:ext cx="5464175" cy="719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TextBox 1"/>
          <p:cNvSpPr txBox="1"/>
          <p:nvPr/>
        </p:nvSpPr>
        <p:spPr>
          <a:xfrm>
            <a:off x="251519" y="5733256"/>
            <a:ext cx="9000431" cy="707886"/>
          </a:xfrm>
          <a:prstGeom prst="rect">
            <a:avLst/>
          </a:prstGeom>
          <a:solidFill>
            <a:schemeClr val="bg1"/>
          </a:solidFill>
        </p:spPr>
        <p:txBody>
          <a:bodyPr wrap="square" rtlCol="0">
            <a:spAutoFit/>
          </a:bodyPr>
          <a:lstStyle/>
          <a:p>
            <a:r>
              <a:rPr lang="pt-PT" dirty="0" smtClean="0">
                <a:solidFill>
                  <a:srgbClr val="000099"/>
                </a:solidFill>
              </a:rPr>
              <a:t>Things become </a:t>
            </a:r>
            <a:r>
              <a:rPr lang="pt-PT" i="1" dirty="0" smtClean="0">
                <a:solidFill>
                  <a:srgbClr val="FF0000"/>
                </a:solidFill>
              </a:rPr>
              <a:t>really</a:t>
            </a:r>
            <a:r>
              <a:rPr lang="pt-PT" i="1" dirty="0" smtClean="0">
                <a:solidFill>
                  <a:srgbClr val="000099"/>
                </a:solidFill>
              </a:rPr>
              <a:t> </a:t>
            </a:r>
            <a:r>
              <a:rPr lang="pt-PT" dirty="0" smtClean="0">
                <a:solidFill>
                  <a:srgbClr val="000099"/>
                </a:solidFill>
              </a:rPr>
              <a:t>interesting when we look at the beta-functions for the quadratic couplings...</a:t>
            </a:r>
            <a:endParaRPr lang="pt-PT" dirty="0">
              <a:solidFill>
                <a:srgbClr val="00009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3500608"/>
            <a:ext cx="4518512" cy="338477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9011" y="-99392"/>
            <a:ext cx="5403509" cy="3600000"/>
          </a:xfrm>
          <a:prstGeom prst="rect">
            <a:avLst/>
          </a:prstGeom>
        </p:spPr>
      </p:pic>
      <p:sp>
        <p:nvSpPr>
          <p:cNvPr id="6" name="TextBox 5"/>
          <p:cNvSpPr txBox="1"/>
          <p:nvPr/>
        </p:nvSpPr>
        <p:spPr>
          <a:xfrm>
            <a:off x="179512" y="1124744"/>
            <a:ext cx="2952328" cy="769441"/>
          </a:xfrm>
          <a:prstGeom prst="rect">
            <a:avLst/>
          </a:prstGeom>
          <a:noFill/>
        </p:spPr>
        <p:txBody>
          <a:bodyPr wrap="square" rtlCol="0">
            <a:spAutoFit/>
          </a:bodyPr>
          <a:lstStyle/>
          <a:p>
            <a:r>
              <a:rPr lang="ja-JP" altLang="pt-PT" sz="4400" dirty="0"/>
              <a:t>桜 </a:t>
            </a:r>
            <a:r>
              <a:rPr lang="pt-PT" altLang="ja-JP" sz="4400" dirty="0" smtClean="0"/>
              <a:t>- </a:t>
            </a:r>
            <a:r>
              <a:rPr lang="pt-PT" sz="4400" dirty="0" smtClean="0"/>
              <a:t>Sakura</a:t>
            </a:r>
            <a:endParaRPr lang="pt-PT" sz="4400" dirty="0"/>
          </a:p>
        </p:txBody>
      </p:sp>
      <p:sp>
        <p:nvSpPr>
          <p:cNvPr id="7" name="TextBox 6"/>
          <p:cNvSpPr txBox="1"/>
          <p:nvPr/>
        </p:nvSpPr>
        <p:spPr>
          <a:xfrm>
            <a:off x="5148064" y="4869775"/>
            <a:ext cx="2952328" cy="769441"/>
          </a:xfrm>
          <a:prstGeom prst="rect">
            <a:avLst/>
          </a:prstGeom>
          <a:noFill/>
        </p:spPr>
        <p:txBody>
          <a:bodyPr wrap="square" rtlCol="0">
            <a:spAutoFit/>
          </a:bodyPr>
          <a:lstStyle/>
          <a:p>
            <a:r>
              <a:rPr lang="pt-PT" altLang="ja-JP" sz="4400" dirty="0" smtClean="0"/>
              <a:t>Jacarandá</a:t>
            </a:r>
            <a:endParaRPr lang="pt-PT" sz="4400" dirty="0"/>
          </a:p>
        </p:txBody>
      </p:sp>
    </p:spTree>
    <p:extLst>
      <p:ext uri="{BB962C8B-B14F-4D97-AF65-F5344CB8AC3E}">
        <p14:creationId xmlns:p14="http://schemas.microsoft.com/office/powerpoint/2010/main" val="5209756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3444875"/>
            <a:ext cx="7485063" cy="900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6627" name="CaixaDeTexto 3"/>
          <p:cNvSpPr txBox="1">
            <a:spLocks noChangeArrowheads="1"/>
          </p:cNvSpPr>
          <p:nvPr/>
        </p:nvSpPr>
        <p:spPr bwMode="auto">
          <a:xfrm>
            <a:off x="0" y="-17145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All-order beta-functions for quadratic parameters</a:t>
            </a:r>
            <a:endParaRPr lang="pt-PT" altLang="pt-PT" sz="1400"/>
          </a:p>
        </p:txBody>
      </p:sp>
      <p:pic>
        <p:nvPicPr>
          <p:cNvPr id="2662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701180"/>
            <a:ext cx="228600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663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5025" y="1653555"/>
            <a:ext cx="5534025"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9" name="Left Brace 8"/>
          <p:cNvSpPr/>
          <p:nvPr/>
        </p:nvSpPr>
        <p:spPr>
          <a:xfrm rot="16200000">
            <a:off x="1312069" y="4007644"/>
            <a:ext cx="249238" cy="64135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ln>
                <a:solidFill>
                  <a:srgbClr val="FF0000"/>
                </a:solidFill>
              </a:ln>
              <a:solidFill>
                <a:srgbClr val="FF0000"/>
              </a:solidFill>
            </a:endParaRPr>
          </a:p>
        </p:txBody>
      </p:sp>
      <p:sp>
        <p:nvSpPr>
          <p:cNvPr id="10" name="TextBox 9"/>
          <p:cNvSpPr txBox="1">
            <a:spLocks noChangeArrowheads="1"/>
          </p:cNvSpPr>
          <p:nvPr/>
        </p:nvSpPr>
        <p:spPr bwMode="auto">
          <a:xfrm>
            <a:off x="752475" y="4518025"/>
            <a:ext cx="1216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algn="ctr" eaLnBrk="1" hangingPunct="1"/>
            <a:r>
              <a:rPr lang="pt-PT" altLang="pt-PT" sz="1800">
                <a:solidFill>
                  <a:schemeClr val="tx2"/>
                </a:solidFill>
              </a:rPr>
              <a:t>Must be a </a:t>
            </a:r>
          </a:p>
          <a:p>
            <a:pPr algn="ctr" eaLnBrk="1" hangingPunct="1"/>
            <a:r>
              <a:rPr lang="pt-PT" altLang="pt-PT" sz="1800">
                <a:solidFill>
                  <a:schemeClr val="tx2"/>
                </a:solidFill>
              </a:rPr>
              <a:t>scalar</a:t>
            </a:r>
          </a:p>
        </p:txBody>
      </p:sp>
      <p:sp>
        <p:nvSpPr>
          <p:cNvPr id="11" name="Left Brace 10"/>
          <p:cNvSpPr/>
          <p:nvPr/>
        </p:nvSpPr>
        <p:spPr>
          <a:xfrm rot="16200000">
            <a:off x="5058569" y="1259681"/>
            <a:ext cx="323850" cy="6192838"/>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ln>
                <a:solidFill>
                  <a:srgbClr val="FF0000"/>
                </a:solidFill>
              </a:ln>
              <a:solidFill>
                <a:srgbClr val="FF0000"/>
              </a:solidFill>
            </a:endParaRPr>
          </a:p>
        </p:txBody>
      </p:sp>
      <p:sp>
        <p:nvSpPr>
          <p:cNvPr id="12" name="TextBox 11"/>
          <p:cNvSpPr txBox="1">
            <a:spLocks noChangeArrowheads="1"/>
          </p:cNvSpPr>
          <p:nvPr/>
        </p:nvSpPr>
        <p:spPr bwMode="auto">
          <a:xfrm>
            <a:off x="2289175" y="4583113"/>
            <a:ext cx="6027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algn="ctr" eaLnBrk="1" hangingPunct="1"/>
            <a:r>
              <a:rPr lang="pt-PT" altLang="pt-PT" sz="1800">
                <a:solidFill>
                  <a:schemeClr val="tx2"/>
                </a:solidFill>
              </a:rPr>
              <a:t>Combination of all scalars one can build with correct mass dimensions</a:t>
            </a:r>
          </a:p>
        </p:txBody>
      </p:sp>
      <mc:AlternateContent xmlns:mc="http://schemas.openxmlformats.org/markup-compatibility/2006" xmlns:a14="http://schemas.microsoft.com/office/drawing/2010/main">
        <mc:Choice Requires="a14">
          <p:sp>
            <p:nvSpPr>
              <p:cNvPr id="13" name="CaixaDeTexto 8"/>
              <p:cNvSpPr txBox="1">
                <a:spLocks noChangeArrowheads="1"/>
              </p:cNvSpPr>
              <p:nvPr/>
            </p:nvSpPr>
            <p:spPr bwMode="auto">
              <a:xfrm>
                <a:off x="215900" y="728439"/>
                <a:ext cx="8712200" cy="566969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dirty="0" smtClean="0">
                    <a:solidFill>
                      <a:srgbClr val="000099"/>
                    </a:solidFill>
                    <a:latin typeface="Times New Roman" pitchFamily="18" charset="0"/>
                  </a:rPr>
                  <a:t>Remember that the quadratic parameters are organized in a basis invariant quantity </a:t>
                </a:r>
                <a:r>
                  <a:rPr lang="pt-PT" altLang="pt-PT" sz="2000" i="1" dirty="0" smtClean="0">
                    <a:latin typeface="Times New Roman" pitchFamily="18" charset="0"/>
                  </a:rPr>
                  <a:t>M</a:t>
                </a:r>
                <a:r>
                  <a:rPr lang="pt-PT" altLang="pt-PT" sz="2000" i="1" baseline="-25000" dirty="0" smtClean="0">
                    <a:latin typeface="Times New Roman" pitchFamily="18" charset="0"/>
                  </a:rPr>
                  <a:t>0</a:t>
                </a:r>
                <a:r>
                  <a:rPr lang="pt-PT" altLang="pt-PT" sz="2000" dirty="0" smtClean="0">
                    <a:solidFill>
                      <a:srgbClr val="000099"/>
                    </a:solidFill>
                    <a:latin typeface="Times New Roman" pitchFamily="18" charset="0"/>
                  </a:rPr>
                  <a:t> and a vector  </a:t>
                </a:r>
                <a14:m>
                  <m:oMath xmlns:m="http://schemas.openxmlformats.org/officeDocument/2006/math">
                    <m:acc>
                      <m:accPr>
                        <m:chr m:val="⃗"/>
                        <m:ctrlPr>
                          <a:rPr lang="pt-PT" altLang="pt-PT" sz="2000" i="1" smtClean="0">
                            <a:solidFill>
                              <a:schemeClr val="tx1"/>
                            </a:solidFill>
                            <a:latin typeface="Cambria Math"/>
                          </a:rPr>
                        </m:ctrlPr>
                      </m:accPr>
                      <m:e>
                        <m:r>
                          <a:rPr lang="pt-PT" altLang="pt-PT" sz="2000" b="1" i="1" smtClean="0">
                            <a:solidFill>
                              <a:schemeClr val="tx1"/>
                            </a:solidFill>
                            <a:latin typeface="Cambria Math"/>
                          </a:rPr>
                          <m:t>𝑴</m:t>
                        </m:r>
                      </m:e>
                    </m:acc>
                  </m:oMath>
                </a14:m>
                <a:r>
                  <a:rPr lang="pt-PT" altLang="pt-PT" sz="2000" dirty="0" smtClean="0">
                    <a:solidFill>
                      <a:srgbClr val="000099"/>
                    </a:solidFill>
                    <a:latin typeface="Times New Roman" pitchFamily="18" charset="0"/>
                  </a:rPr>
                  <a:t>, </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r>
                  <a:rPr lang="pt-PT" altLang="pt-PT" sz="2000" dirty="0" smtClean="0">
                    <a:solidFill>
                      <a:srgbClr val="000099"/>
                    </a:solidFill>
                    <a:latin typeface="Times New Roman" pitchFamily="18" charset="0"/>
                  </a:rPr>
                  <a:t>For the quadratic parameters, the “geometry” arising from basis invariance and dimensional analysis gives </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smtClean="0">
                  <a:solidFill>
                    <a:srgbClr val="000099"/>
                  </a:solidFill>
                  <a:latin typeface="Times New Roman" pitchFamily="18" charset="0"/>
                </a:endParaRPr>
              </a:p>
              <a:p>
                <a:pPr eaLnBrk="1" hangingPunct="1">
                  <a:spcBef>
                    <a:spcPct val="0"/>
                  </a:spcBef>
                  <a:buFontTx/>
                  <a:buNone/>
                </a:pPr>
                <a:r>
                  <a:rPr lang="pt-PT" altLang="pt-PT" sz="2000" dirty="0" smtClean="0">
                    <a:solidFill>
                      <a:srgbClr val="000099"/>
                    </a:solidFill>
                    <a:latin typeface="Times New Roman" pitchFamily="18" charset="0"/>
                  </a:rPr>
                  <a:t>The </a:t>
                </a:r>
                <a:r>
                  <a:rPr lang="pt-PT" altLang="pt-PT" sz="2000" i="1" dirty="0" smtClean="0">
                    <a:latin typeface="Times New Roman" pitchFamily="18" charset="0"/>
                  </a:rPr>
                  <a:t>b</a:t>
                </a:r>
                <a:r>
                  <a:rPr lang="pt-PT" altLang="pt-PT" sz="2000" i="1" baseline="-25000" dirty="0" smtClean="0">
                    <a:latin typeface="Times New Roman" pitchFamily="18" charset="0"/>
                  </a:rPr>
                  <a:t>i</a:t>
                </a:r>
                <a:r>
                  <a:rPr lang="pt-PT" altLang="pt-PT" sz="2000" dirty="0" smtClean="0">
                    <a:solidFill>
                      <a:srgbClr val="000099"/>
                    </a:solidFill>
                    <a:latin typeface="Times New Roman" pitchFamily="18" charset="0"/>
                  </a:rPr>
                  <a:t> are basis-invariant quantities containing the </a:t>
                </a:r>
                <a:r>
                  <a:rPr lang="pt-PT" altLang="pt-PT" sz="2000" i="1" dirty="0" smtClean="0">
                    <a:latin typeface="Times New Roman" pitchFamily="18" charset="0"/>
                  </a:rPr>
                  <a:t>I</a:t>
                </a:r>
                <a:r>
                  <a:rPr lang="pt-PT" altLang="pt-PT" sz="2000" i="1" baseline="-25000" dirty="0" smtClean="0">
                    <a:latin typeface="Times New Roman" pitchFamily="18" charset="0"/>
                  </a:rPr>
                  <a:t>jk</a:t>
                </a:r>
                <a:r>
                  <a:rPr lang="pt-PT" altLang="pt-PT" sz="2000" dirty="0" smtClean="0">
                    <a:solidFill>
                      <a:srgbClr val="000099"/>
                    </a:solidFill>
                    <a:latin typeface="Times New Roman" pitchFamily="18" charset="0"/>
                  </a:rPr>
                  <a:t> and also gauge couplings.   </a:t>
                </a:r>
                <a:endParaRPr lang="pt-PT" altLang="pt-PT" sz="2000" dirty="0">
                  <a:solidFill>
                    <a:srgbClr val="000099"/>
                  </a:solidFill>
                  <a:latin typeface="Times New Roman" pitchFamily="18" charset="0"/>
                </a:endParaRPr>
              </a:p>
            </p:txBody>
          </p:sp>
        </mc:Choice>
        <mc:Fallback xmlns="">
          <p:sp>
            <p:nvSpPr>
              <p:cNvPr id="13" name="CaixaDeTexto 8"/>
              <p:cNvSpPr txBox="1">
                <a:spLocks noRot="1" noChangeAspect="1" noMove="1" noResize="1" noEditPoints="1" noAdjustHandles="1" noChangeArrowheads="1" noChangeShapeType="1" noTextEdit="1"/>
              </p:cNvSpPr>
              <p:nvPr/>
            </p:nvSpPr>
            <p:spPr bwMode="auto">
              <a:xfrm>
                <a:off x="215900" y="728439"/>
                <a:ext cx="8712200" cy="5669694"/>
              </a:xfrm>
              <a:prstGeom prst="rect">
                <a:avLst/>
              </a:prstGeom>
              <a:blipFill rotWithShape="1">
                <a:blip r:embed="rId5"/>
                <a:stretch>
                  <a:fillRect l="-699" t="-537" b="-85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mc:Fallback>
      </mc:AlternateContent>
    </p:spTree>
    <p:extLst>
      <p:ext uri="{BB962C8B-B14F-4D97-AF65-F5344CB8AC3E}">
        <p14:creationId xmlns:p14="http://schemas.microsoft.com/office/powerpoint/2010/main" val="29182737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75" y="908050"/>
            <a:ext cx="9094788" cy="649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5" name="Left Brace 4"/>
          <p:cNvSpPr/>
          <p:nvPr/>
        </p:nvSpPr>
        <p:spPr>
          <a:xfrm rot="16200000">
            <a:off x="405606" y="1337469"/>
            <a:ext cx="249238" cy="64135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ln>
                <a:solidFill>
                  <a:srgbClr val="FF0000"/>
                </a:solidFill>
              </a:ln>
              <a:solidFill>
                <a:srgbClr val="FF0000"/>
              </a:solidFill>
            </a:endParaRPr>
          </a:p>
        </p:txBody>
      </p:sp>
      <p:sp>
        <p:nvSpPr>
          <p:cNvPr id="6" name="TextBox 5"/>
          <p:cNvSpPr txBox="1">
            <a:spLocks noChangeArrowheads="1"/>
          </p:cNvSpPr>
          <p:nvPr/>
        </p:nvSpPr>
        <p:spPr bwMode="auto">
          <a:xfrm>
            <a:off x="92075" y="1868488"/>
            <a:ext cx="1216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algn="ctr" eaLnBrk="1" hangingPunct="1"/>
            <a:r>
              <a:rPr lang="pt-PT" altLang="pt-PT" sz="1800">
                <a:solidFill>
                  <a:schemeClr val="tx2"/>
                </a:solidFill>
              </a:rPr>
              <a:t>Must be a </a:t>
            </a:r>
          </a:p>
          <a:p>
            <a:pPr algn="ctr" eaLnBrk="1" hangingPunct="1"/>
            <a:r>
              <a:rPr lang="pt-PT" altLang="pt-PT" sz="1800">
                <a:solidFill>
                  <a:schemeClr val="tx2"/>
                </a:solidFill>
              </a:rPr>
              <a:t>vector</a:t>
            </a:r>
          </a:p>
        </p:txBody>
      </p:sp>
      <p:sp>
        <p:nvSpPr>
          <p:cNvPr id="7" name="Left Brace 6"/>
          <p:cNvSpPr/>
          <p:nvPr/>
        </p:nvSpPr>
        <p:spPr>
          <a:xfrm rot="16200000">
            <a:off x="4854575" y="-2266949"/>
            <a:ext cx="388937" cy="790416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ln>
                <a:solidFill>
                  <a:srgbClr val="FF0000"/>
                </a:solidFill>
              </a:ln>
              <a:solidFill>
                <a:srgbClr val="FF0000"/>
              </a:solidFill>
            </a:endParaRPr>
          </a:p>
        </p:txBody>
      </p:sp>
      <p:sp>
        <p:nvSpPr>
          <p:cNvPr id="8" name="TextBox 7"/>
          <p:cNvSpPr txBox="1">
            <a:spLocks noChangeArrowheads="1"/>
          </p:cNvSpPr>
          <p:nvPr/>
        </p:nvSpPr>
        <p:spPr bwMode="auto">
          <a:xfrm>
            <a:off x="2374900" y="2027238"/>
            <a:ext cx="6027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algn="ctr" eaLnBrk="1" hangingPunct="1"/>
            <a:r>
              <a:rPr lang="pt-PT" altLang="pt-PT" sz="1800">
                <a:solidFill>
                  <a:schemeClr val="tx2"/>
                </a:solidFill>
              </a:rPr>
              <a:t>Combination of all vectors one can build with correct mass dimensions</a:t>
            </a:r>
          </a:p>
        </p:txBody>
      </p:sp>
      <p:sp>
        <p:nvSpPr>
          <p:cNvPr id="27655" name="CaixaDeTexto 8"/>
          <p:cNvSpPr txBox="1">
            <a:spLocks noChangeArrowheads="1"/>
          </p:cNvSpPr>
          <p:nvPr/>
        </p:nvSpPr>
        <p:spPr bwMode="auto">
          <a:xfrm>
            <a:off x="215900" y="333375"/>
            <a:ext cx="8712200" cy="50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dirty="0">
                <a:solidFill>
                  <a:srgbClr val="000099"/>
                </a:solidFill>
                <a:latin typeface="Times New Roman" pitchFamily="18" charset="0"/>
              </a:rPr>
              <a:t>Likewise, </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r>
              <a:rPr lang="pt-PT" altLang="pt-PT" sz="2000" dirty="0">
                <a:solidFill>
                  <a:srgbClr val="000099"/>
                </a:solidFill>
                <a:latin typeface="Times New Roman" pitchFamily="18" charset="0"/>
              </a:rPr>
              <a:t>The </a:t>
            </a:r>
            <a:r>
              <a:rPr lang="pt-PT" altLang="pt-PT" sz="2000" i="1" dirty="0">
                <a:latin typeface="Times New Roman" pitchFamily="18" charset="0"/>
              </a:rPr>
              <a:t>c</a:t>
            </a:r>
            <a:r>
              <a:rPr lang="pt-PT" altLang="pt-PT" sz="2000" i="1" baseline="-25000" dirty="0">
                <a:latin typeface="Times New Roman" pitchFamily="18" charset="0"/>
              </a:rPr>
              <a:t>i</a:t>
            </a:r>
            <a:r>
              <a:rPr lang="pt-PT" altLang="pt-PT" sz="2000" i="1" dirty="0">
                <a:latin typeface="Times New Roman" pitchFamily="18" charset="0"/>
              </a:rPr>
              <a:t> </a:t>
            </a:r>
            <a:r>
              <a:rPr lang="pt-PT" altLang="pt-PT" sz="2000" dirty="0">
                <a:solidFill>
                  <a:srgbClr val="000099"/>
                </a:solidFill>
                <a:latin typeface="Times New Roman" pitchFamily="18" charset="0"/>
              </a:rPr>
              <a:t>are </a:t>
            </a:r>
            <a:r>
              <a:rPr lang="pt-PT" altLang="pt-PT" sz="2000" dirty="0" smtClean="0">
                <a:solidFill>
                  <a:srgbClr val="000099"/>
                </a:solidFill>
                <a:latin typeface="Times New Roman" pitchFamily="18" charset="0"/>
              </a:rPr>
              <a:t>basis-invariant </a:t>
            </a:r>
            <a:r>
              <a:rPr lang="pt-PT" altLang="pt-PT" sz="2000" dirty="0">
                <a:solidFill>
                  <a:srgbClr val="000099"/>
                </a:solidFill>
                <a:latin typeface="Times New Roman" pitchFamily="18" charset="0"/>
              </a:rPr>
              <a:t>quantities containing the </a:t>
            </a:r>
            <a:r>
              <a:rPr lang="pt-PT" altLang="pt-PT" sz="2400" i="1" dirty="0">
                <a:latin typeface="Times New Roman" pitchFamily="18" charset="0"/>
              </a:rPr>
              <a:t>I</a:t>
            </a:r>
            <a:r>
              <a:rPr lang="pt-PT" altLang="pt-PT" sz="2400" i="1" baseline="-25000" dirty="0">
                <a:latin typeface="Times New Roman" pitchFamily="18" charset="0"/>
              </a:rPr>
              <a:t>jk</a:t>
            </a:r>
            <a:r>
              <a:rPr lang="pt-PT" altLang="pt-PT" sz="2000" dirty="0">
                <a:solidFill>
                  <a:srgbClr val="000099"/>
                </a:solidFill>
                <a:latin typeface="Times New Roman" pitchFamily="18" charset="0"/>
              </a:rPr>
              <a:t> and gauge couplings. </a:t>
            </a:r>
            <a:r>
              <a:rPr lang="pt-PT" altLang="pt-PT" sz="2000" i="1" dirty="0">
                <a:latin typeface="Times New Roman" pitchFamily="18" charset="0"/>
              </a:rPr>
              <a:t>I</a:t>
            </a:r>
            <a:r>
              <a:rPr lang="pt-PT" altLang="pt-PT" sz="2000" i="1" baseline="-25000" dirty="0">
                <a:latin typeface="Times New Roman" pitchFamily="18" charset="0"/>
              </a:rPr>
              <a:t>M</a:t>
            </a:r>
            <a:r>
              <a:rPr lang="pt-PT" altLang="pt-PT" sz="2000" dirty="0">
                <a:solidFill>
                  <a:srgbClr val="000099"/>
                </a:solidFill>
                <a:latin typeface="Times New Roman" pitchFamily="18" charset="0"/>
              </a:rPr>
              <a:t> stands for linear combinations of the basis-invariant combinations with mass dimension in </a:t>
            </a:r>
            <a:r>
              <a:rPr lang="pt-PT" altLang="pt-PT" sz="2000" dirty="0" smtClean="0">
                <a:solidFill>
                  <a:srgbClr val="000099"/>
                </a:solidFill>
                <a:latin typeface="Times New Roman" pitchFamily="18" charset="0"/>
              </a:rPr>
              <a:t>the </a:t>
            </a:r>
            <a:r>
              <a:rPr lang="pt-PT" altLang="pt-PT" sz="2000" dirty="0">
                <a:solidFill>
                  <a:srgbClr val="000099"/>
                </a:solidFill>
                <a:latin typeface="Times New Roman" pitchFamily="18" charset="0"/>
              </a:rPr>
              <a:t>previous equation. </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r>
              <a:rPr lang="pt-PT" altLang="pt-PT" sz="2000" dirty="0">
                <a:solidFill>
                  <a:srgbClr val="000099"/>
                </a:solidFill>
                <a:latin typeface="Times New Roman" pitchFamily="18" charset="0"/>
              </a:rPr>
              <a:t>With these expressions, we discover TWO fixed points of the RG equations to all orders of perturbation theory.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75" y="333375"/>
            <a:ext cx="3700463" cy="53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867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75" y="908050"/>
            <a:ext cx="7578725" cy="54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1524000"/>
            <a:ext cx="478155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867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175" y="2101850"/>
            <a:ext cx="4297363" cy="53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9" name="CaixaDeTexto 8"/>
          <p:cNvSpPr txBox="1">
            <a:spLocks noRot="1" noChangeAspect="1" noMove="1" noResize="1" noEditPoints="1" noAdjustHandles="1" noChangeArrowheads="1" noChangeShapeType="1" noTextEdit="1"/>
          </p:cNvSpPr>
          <p:nvPr/>
        </p:nvSpPr>
        <p:spPr bwMode="auto">
          <a:xfrm>
            <a:off x="143144" y="2780928"/>
            <a:ext cx="8712968" cy="3517245"/>
          </a:xfrm>
          <a:prstGeom prst="rect">
            <a:avLst/>
          </a:prstGeom>
          <a:blipFill rotWithShape="1">
            <a:blip r:embed="rId6"/>
            <a:stretch>
              <a:fillRect l="-699" r="-1119" b="-225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2867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2050" y="3716338"/>
            <a:ext cx="2093913" cy="46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868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60550" y="4292600"/>
            <a:ext cx="527685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75" y="333375"/>
            <a:ext cx="3700463" cy="53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969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1524000"/>
            <a:ext cx="478155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 name="CaixaDeTexto 8"/>
          <p:cNvSpPr txBox="1">
            <a:spLocks noRot="1" noChangeAspect="1" noMove="1" noResize="1" noEditPoints="1" noAdjustHandles="1" noChangeArrowheads="1" noChangeShapeType="1" noTextEdit="1"/>
          </p:cNvSpPr>
          <p:nvPr/>
        </p:nvSpPr>
        <p:spPr bwMode="auto">
          <a:xfrm>
            <a:off x="143144" y="2780928"/>
            <a:ext cx="8712968" cy="3517245"/>
          </a:xfrm>
          <a:prstGeom prst="rect">
            <a:avLst/>
          </a:prstGeom>
          <a:blipFill rotWithShape="1">
            <a:blip r:embed="rId4"/>
            <a:stretch>
              <a:fillRect l="-699"/>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2970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 y="836613"/>
            <a:ext cx="5689600" cy="684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9702"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13" y="2114550"/>
            <a:ext cx="2032001" cy="57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2970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68713" y="3716338"/>
            <a:ext cx="2127250" cy="43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9"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0690" y="4293160"/>
            <a:ext cx="5622857"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8"/>
          <p:cNvSpPr txBox="1">
            <a:spLocks noChangeArrowheads="1"/>
          </p:cNvSpPr>
          <p:nvPr/>
        </p:nvSpPr>
        <p:spPr bwMode="auto">
          <a:xfrm>
            <a:off x="235941" y="404664"/>
            <a:ext cx="8713788" cy="717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The set of conditions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is therefore preserved under renormalization to all orders of perturbation theory – </a:t>
            </a:r>
            <a:r>
              <a:rPr lang="pt-PT" altLang="pt-PT" sz="2000" dirty="0" smtClean="0">
                <a:solidFill>
                  <a:srgbClr val="FF0000"/>
                </a:solidFill>
                <a:latin typeface="Times New Roman" pitchFamily="18" charset="0"/>
              </a:rPr>
              <a:t>it must be the result of some kind of symmetry</a:t>
            </a:r>
            <a:r>
              <a:rPr lang="pt-PT" altLang="pt-PT" sz="2000" dirty="0" smtClean="0">
                <a:solidFill>
                  <a:srgbClr val="000099"/>
                </a:solidFill>
                <a:latin typeface="Times New Roman" pitchFamily="18" charset="0"/>
              </a:rPr>
              <a:t>...? The relations between quartic couplings are identical to those of the CP2 model, but the relation between quadratic parameters is completely different. </a:t>
            </a:r>
            <a:r>
              <a:rPr lang="pt-PT" altLang="pt-PT" sz="2000" dirty="0" smtClean="0">
                <a:latin typeface="Times New Roman" pitchFamily="18" charset="0"/>
              </a:rPr>
              <a:t>NO FERMIONS YET</a:t>
            </a:r>
            <a:r>
              <a:rPr lang="pt-PT" altLang="pt-PT" sz="2000" dirty="0" smtClean="0">
                <a:solidFill>
                  <a:srgbClr val="000099"/>
                </a:solidFill>
                <a:latin typeface="Times New Roman" pitchFamily="18" charset="0"/>
              </a:rPr>
              <a:t>!</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These are also </a:t>
            </a:r>
            <a:r>
              <a:rPr lang="pt-PT" altLang="pt-PT" sz="2000" i="1" dirty="0" smtClean="0">
                <a:solidFill>
                  <a:srgbClr val="FF0000"/>
                </a:solidFill>
                <a:latin typeface="Times New Roman" pitchFamily="18" charset="0"/>
              </a:rPr>
              <a:t>basis-invariant </a:t>
            </a:r>
            <a:r>
              <a:rPr lang="pt-PT" altLang="pt-PT" sz="2000" dirty="0" smtClean="0">
                <a:solidFill>
                  <a:srgbClr val="000099"/>
                </a:solidFill>
                <a:latin typeface="Times New Roman" pitchFamily="18" charset="0"/>
              </a:rPr>
              <a:t>conditions. This ensures that they are NOT a basis change from any of the six usual symmetries.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But none of the </a:t>
            </a:r>
            <a:r>
              <a:rPr lang="pt-PT" altLang="pt-PT" sz="2000" dirty="0" smtClean="0">
                <a:latin typeface="Times New Roman" pitchFamily="18" charset="0"/>
              </a:rPr>
              <a:t>Higgs Family symmetries </a:t>
            </a:r>
            <a:r>
              <a:rPr lang="pt-PT" altLang="pt-PT" sz="2000" dirty="0" smtClean="0">
                <a:solidFill>
                  <a:srgbClr val="000099"/>
                </a:solidFill>
                <a:latin typeface="Times New Roman" pitchFamily="18" charset="0"/>
              </a:rPr>
              <a:t>(unitary transformations on the doublets) or </a:t>
            </a:r>
            <a:r>
              <a:rPr lang="pt-PT" altLang="pt-PT" sz="2000" dirty="0" smtClean="0">
                <a:latin typeface="Times New Roman" pitchFamily="18" charset="0"/>
              </a:rPr>
              <a:t>Generalized CP symmetries </a:t>
            </a:r>
            <a:r>
              <a:rPr lang="pt-PT" altLang="pt-PT" sz="2000" dirty="0" smtClean="0">
                <a:solidFill>
                  <a:srgbClr val="000099"/>
                </a:solidFill>
                <a:latin typeface="Times New Roman" pitchFamily="18" charset="0"/>
              </a:rPr>
              <a:t>(anti-unitary transformations </a:t>
            </a:r>
            <a:r>
              <a:rPr lang="pt-PT" altLang="pt-PT" sz="2000" dirty="0">
                <a:solidFill>
                  <a:srgbClr val="000099"/>
                </a:solidFill>
                <a:latin typeface="Times New Roman" pitchFamily="18" charset="0"/>
              </a:rPr>
              <a:t>on the doublets</a:t>
            </a:r>
            <a:r>
              <a:rPr lang="pt-PT" altLang="pt-PT" sz="2000" dirty="0" smtClean="0">
                <a:solidFill>
                  <a:srgbClr val="000099"/>
                </a:solidFill>
                <a:latin typeface="Times New Roman" pitchFamily="18" charset="0"/>
              </a:rPr>
              <a:t>) can produce these relations between couplings.</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 bilinear formalism provides a formal way to at least have an idea of how this symmetry comes about...</a:t>
            </a: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124744"/>
            <a:ext cx="585787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4140046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171450"/>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Bilinear Formalism “Interpretation”</a:t>
            </a:r>
            <a:endParaRPr lang="pt-PT" altLang="pt-PT" sz="1400" dirty="0"/>
          </a:p>
        </p:txBody>
      </p:sp>
      <p:sp>
        <p:nvSpPr>
          <p:cNvPr id="5" name="CaixaDeTexto 8"/>
          <p:cNvSpPr txBox="1">
            <a:spLocks noChangeArrowheads="1"/>
          </p:cNvSpPr>
          <p:nvPr/>
        </p:nvSpPr>
        <p:spPr bwMode="auto">
          <a:xfrm>
            <a:off x="179387" y="932522"/>
            <a:ext cx="8713788"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Remember that the potential can be written in terms of bilinears as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For this potential to be invariant under                  , it would be necessary that  </a:t>
            </a: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This is the bilinear interpretation of CP2.</a:t>
            </a:r>
          </a:p>
          <a:p>
            <a:pPr eaLnBrk="1" hangingPunct="1">
              <a:spcBef>
                <a:spcPct val="0"/>
              </a:spcBef>
              <a:buFontTx/>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But there is a second way to obtain              : suppose we require that the above potential be invariant under                  . This can only happen if </a:t>
            </a: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   that is, </a:t>
            </a: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These are exactly the relations we found to be RG-invariant to all orders. </a:t>
            </a:r>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0668" y="1418835"/>
            <a:ext cx="5991225"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5856" y="2744664"/>
            <a:ext cx="2093913" cy="46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542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6172" y="4011123"/>
            <a:ext cx="7239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42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2998" y="4344498"/>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4902816"/>
            <a:ext cx="2127250" cy="43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7"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14181" y="2210923"/>
            <a:ext cx="1169987" cy="28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936" y="4893801"/>
            <a:ext cx="4680000" cy="479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588724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3218" y="5229200"/>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3"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r</a:t>
            </a:r>
            <a:r>
              <a:rPr lang="pt-PT" altLang="pt-PT" sz="2800" baseline="-25000" dirty="0" smtClean="0">
                <a:solidFill>
                  <a:srgbClr val="FF0000"/>
                </a:solidFill>
              </a:rPr>
              <a:t>0</a:t>
            </a:r>
            <a:r>
              <a:rPr lang="pt-PT" altLang="pt-PT" sz="2800" dirty="0" smtClean="0">
                <a:solidFill>
                  <a:srgbClr val="FF0000"/>
                </a:solidFill>
              </a:rPr>
              <a:t>-symmetry</a:t>
            </a:r>
            <a:endParaRPr lang="pt-PT" altLang="pt-PT" sz="1400" dirty="0"/>
          </a:p>
        </p:txBody>
      </p:sp>
      <p:sp>
        <p:nvSpPr>
          <p:cNvPr id="4" name="CaixaDeTexto 8"/>
          <p:cNvSpPr txBox="1">
            <a:spLocks noChangeArrowheads="1"/>
          </p:cNvSpPr>
          <p:nvPr/>
        </p:nvSpPr>
        <p:spPr bwMode="auto">
          <a:xfrm>
            <a:off x="179387" y="912777"/>
            <a:ext cx="8713788"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Invariance of the scalar potential under the transformation                  formally reproduces the all-order RG invariant conditions we have found...</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 but there is a problem: since </a:t>
            </a: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this quantity is guaranteed to be positive, whatever we do to the doublets!</a:t>
            </a: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But even if we were to analytically extend the bilinears by redefining </a:t>
            </a:r>
            <a:r>
              <a:rPr lang="pt-PT" altLang="pt-PT" sz="2000" i="1" dirty="0" smtClean="0">
                <a:latin typeface="Times New Roman" pitchFamily="18" charset="0"/>
              </a:rPr>
              <a:t>r</a:t>
            </a:r>
            <a:r>
              <a:rPr lang="pt-PT" altLang="pt-PT" sz="2000" i="1" baseline="-25000" dirty="0" smtClean="0">
                <a:latin typeface="Times New Roman" pitchFamily="18" charset="0"/>
              </a:rPr>
              <a:t>0</a:t>
            </a:r>
            <a:r>
              <a:rPr lang="pt-PT" altLang="pt-PT" sz="2000" dirty="0" smtClean="0">
                <a:solidFill>
                  <a:srgbClr val="000099"/>
                </a:solidFill>
                <a:latin typeface="Times New Roman" pitchFamily="18" charset="0"/>
              </a:rPr>
              <a:t> to be</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      the scalar kinetic terms would </a:t>
            </a:r>
            <a:r>
              <a:rPr lang="pt-PT" altLang="pt-PT" sz="2000" i="1" dirty="0" smtClean="0">
                <a:solidFill>
                  <a:srgbClr val="000099"/>
                </a:solidFill>
                <a:latin typeface="Times New Roman" pitchFamily="18" charset="0"/>
              </a:rPr>
              <a:t>not</a:t>
            </a:r>
            <a:r>
              <a:rPr lang="pt-PT" altLang="pt-PT" sz="2000" dirty="0" smtClean="0">
                <a:solidFill>
                  <a:srgbClr val="000099"/>
                </a:solidFill>
                <a:latin typeface="Times New Roman" pitchFamily="18" charset="0"/>
              </a:rPr>
              <a:t> be invariant under                    !</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   </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967378"/>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296517"/>
            <a:ext cx="3713685" cy="7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307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4497455"/>
            <a:ext cx="3408207"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64426" y="512667"/>
            <a:ext cx="8713788"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The scalar kinetic terms are given by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with                                                  and                        , where </a:t>
            </a:r>
            <a:r>
              <a:rPr lang="el-GR" altLang="pt-PT" sz="2000" dirty="0" smtClean="0">
                <a:solidFill>
                  <a:srgbClr val="000099"/>
                </a:solidFill>
                <a:latin typeface="Times New Roman" pitchFamily="18" charset="0"/>
              </a:rPr>
              <a:t>σ</a:t>
            </a:r>
            <a:r>
              <a:rPr lang="pt-PT" altLang="pt-PT" sz="2000" baseline="-25000" dirty="0" smtClean="0">
                <a:solidFill>
                  <a:srgbClr val="000099"/>
                </a:solidFill>
                <a:latin typeface="Times New Roman" pitchFamily="18" charset="0"/>
              </a:rPr>
              <a:t>i</a:t>
            </a:r>
            <a:r>
              <a:rPr lang="pt-PT" altLang="pt-PT" sz="2000" dirty="0" smtClean="0">
                <a:solidFill>
                  <a:srgbClr val="000099"/>
                </a:solidFill>
                <a:latin typeface="Times New Roman" pitchFamily="18" charset="0"/>
              </a:rPr>
              <a:t> are the Pauli matrices. The transformation                 only affects the last term, it is not clear how all terms with derivatives or gauge boson fields would transform to leave the kinetic terms invariant.</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So the transformation                  is at least a useful mnemonic to reproduce the parameter relations of 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but there may be something deeper behind it...</a:t>
            </a:r>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426" y="936425"/>
            <a:ext cx="2600325"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52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9" y="1494242"/>
            <a:ext cx="9360000" cy="2038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5" name="Rectangle 4"/>
          <p:cNvSpPr/>
          <p:nvPr/>
        </p:nvSpPr>
        <p:spPr>
          <a:xfrm>
            <a:off x="8388424" y="2996952"/>
            <a:ext cx="1584176" cy="5354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553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086" y="3860652"/>
            <a:ext cx="3067826"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53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6911" y="3860652"/>
            <a:ext cx="1419225"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1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370" y="4220652"/>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5962" y="5471889"/>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7448279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171450"/>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New 2HDM symmetries</a:t>
            </a:r>
            <a:endParaRPr lang="pt-PT" altLang="pt-PT" sz="1400" dirty="0"/>
          </a:p>
        </p:txBody>
      </p:sp>
      <p:sp>
        <p:nvSpPr>
          <p:cNvPr id="6" name="CaixaDeTexto 8"/>
          <p:cNvSpPr txBox="1">
            <a:spLocks noChangeArrowheads="1"/>
          </p:cNvSpPr>
          <p:nvPr/>
        </p:nvSpPr>
        <p:spPr bwMode="auto">
          <a:xfrm>
            <a:off x="179387" y="636939"/>
            <a:ext cx="8713788"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Combining the new relations between couplings (“</a:t>
            </a:r>
            <a:r>
              <a:rPr lang="pt-PT" altLang="pt-PT" sz="2000" dirty="0">
                <a:solidFill>
                  <a:srgbClr val="000099"/>
                </a:solidFill>
                <a:latin typeface="Times New Roman" pitchFamily="18" charset="0"/>
              </a:rPr>
              <a:t>r</a:t>
            </a:r>
            <a:r>
              <a:rPr lang="pt-PT" altLang="pt-PT" sz="2000" baseline="-25000" dirty="0">
                <a:solidFill>
                  <a:srgbClr val="000099"/>
                </a:solidFill>
                <a:latin typeface="Times New Roman" pitchFamily="18" charset="0"/>
              </a:rPr>
              <a:t>0</a:t>
            </a:r>
            <a:r>
              <a:rPr lang="pt-PT" altLang="pt-PT" sz="2000" dirty="0">
                <a:solidFill>
                  <a:srgbClr val="000099"/>
                </a:solidFill>
                <a:latin typeface="Times New Roman" pitchFamily="18" charset="0"/>
              </a:rPr>
              <a:t>-symmetry</a:t>
            </a:r>
            <a:r>
              <a:rPr lang="pt-PT" altLang="pt-PT" sz="2000" dirty="0" smtClean="0">
                <a:solidFill>
                  <a:srgbClr val="000099"/>
                </a:solidFill>
                <a:latin typeface="Times New Roman" pitchFamily="18" charset="0"/>
              </a:rPr>
              <a:t>”)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with the other six symmetries, we obtain new 2HDM models, with new coupling relationships which are RG invariant to all orders.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en-US" altLang="pt-PT" sz="2000" dirty="0" smtClean="0">
                <a:solidFill>
                  <a:srgbClr val="000099"/>
                </a:solidFill>
                <a:latin typeface="Times New Roman" pitchFamily="18" charset="0"/>
              </a:rPr>
              <a:t>We </a:t>
            </a:r>
            <a:r>
              <a:rPr lang="en-US" altLang="pt-PT" sz="2000" dirty="0">
                <a:solidFill>
                  <a:srgbClr val="000099"/>
                </a:solidFill>
                <a:latin typeface="Times New Roman" pitchFamily="18" charset="0"/>
              </a:rPr>
              <a:t>will designate the new symmetries with the </a:t>
            </a:r>
            <a:r>
              <a:rPr lang="en-US" altLang="pt-PT" sz="2000" dirty="0" smtClean="0">
                <a:solidFill>
                  <a:srgbClr val="000099"/>
                </a:solidFill>
                <a:latin typeface="Times New Roman" pitchFamily="18" charset="0"/>
              </a:rPr>
              <a:t>prefix “</a:t>
            </a:r>
            <a:r>
              <a:rPr lang="en-US" altLang="pt-PT" sz="2000" dirty="0" smtClean="0">
                <a:latin typeface="Times New Roman" pitchFamily="18" charset="0"/>
              </a:rPr>
              <a:t>0</a:t>
            </a:r>
            <a:r>
              <a:rPr lang="en-US" altLang="pt-PT" sz="2000" dirty="0" smtClean="0">
                <a:solidFill>
                  <a:srgbClr val="000099"/>
                </a:solidFill>
                <a:latin typeface="Times New Roman" pitchFamily="18" charset="0"/>
              </a:rPr>
              <a:t>”, </a:t>
            </a:r>
            <a:r>
              <a:rPr lang="en-US" altLang="pt-PT" sz="2000" dirty="0">
                <a:solidFill>
                  <a:srgbClr val="000099"/>
                </a:solidFill>
                <a:latin typeface="Times New Roman" pitchFamily="18" charset="0"/>
              </a:rPr>
              <a:t>so for</a:t>
            </a:r>
          </a:p>
          <a:p>
            <a:pPr eaLnBrk="1" hangingPunct="1">
              <a:spcBef>
                <a:spcPct val="0"/>
              </a:spcBef>
              <a:buFontTx/>
              <a:buNone/>
              <a:defRPr/>
            </a:pPr>
            <a:r>
              <a:rPr lang="en-US" altLang="pt-PT" sz="2000" dirty="0">
                <a:solidFill>
                  <a:srgbClr val="000099"/>
                </a:solidFill>
                <a:latin typeface="Times New Roman" pitchFamily="18" charset="0"/>
              </a:rPr>
              <a:t>instance, </a:t>
            </a:r>
            <a:r>
              <a:rPr lang="en-US" altLang="pt-PT" sz="2000" dirty="0" smtClean="0">
                <a:solidFill>
                  <a:srgbClr val="000099"/>
                </a:solidFill>
                <a:latin typeface="Times New Roman" pitchFamily="18" charset="0"/>
              </a:rPr>
              <a:t>“</a:t>
            </a:r>
            <a:r>
              <a:rPr lang="en-US" altLang="pt-PT" sz="2000" dirty="0" smtClean="0">
                <a:latin typeface="Times New Roman" pitchFamily="18" charset="0"/>
              </a:rPr>
              <a:t>0CP1</a:t>
            </a:r>
            <a:r>
              <a:rPr lang="en-US" altLang="pt-PT" sz="2000" dirty="0" smtClean="0">
                <a:solidFill>
                  <a:srgbClr val="000099"/>
                </a:solidFill>
                <a:latin typeface="Times New Roman" pitchFamily="18" charset="0"/>
              </a:rPr>
              <a:t>” </a:t>
            </a:r>
            <a:r>
              <a:rPr lang="en-US" altLang="pt-PT" sz="2000" dirty="0">
                <a:solidFill>
                  <a:srgbClr val="000099"/>
                </a:solidFill>
                <a:latin typeface="Times New Roman" pitchFamily="18" charset="0"/>
              </a:rPr>
              <a:t>will refer to the application of the </a:t>
            </a:r>
            <a:r>
              <a:rPr lang="en-US" altLang="pt-PT" sz="2000" dirty="0">
                <a:solidFill>
                  <a:srgbClr val="FF0000"/>
                </a:solidFill>
                <a:latin typeface="Times New Roman" pitchFamily="18" charset="0"/>
              </a:rPr>
              <a:t>r</a:t>
            </a:r>
            <a:r>
              <a:rPr lang="en-US" altLang="pt-PT" sz="2000" baseline="-25000" dirty="0">
                <a:solidFill>
                  <a:srgbClr val="FF0000"/>
                </a:solidFill>
                <a:latin typeface="Times New Roman" pitchFamily="18" charset="0"/>
              </a:rPr>
              <a:t>0</a:t>
            </a:r>
            <a:r>
              <a:rPr lang="en-US" altLang="pt-PT" sz="2000" dirty="0">
                <a:solidFill>
                  <a:srgbClr val="000099"/>
                </a:solidFill>
                <a:latin typeface="Times New Roman" pitchFamily="18" charset="0"/>
              </a:rPr>
              <a:t> and </a:t>
            </a:r>
            <a:r>
              <a:rPr lang="en-US" altLang="pt-PT" sz="2000" dirty="0">
                <a:solidFill>
                  <a:srgbClr val="FF0000"/>
                </a:solidFill>
                <a:latin typeface="Times New Roman" pitchFamily="18" charset="0"/>
              </a:rPr>
              <a:t>CP1 </a:t>
            </a:r>
            <a:r>
              <a:rPr lang="en-US" altLang="pt-PT" sz="2000" dirty="0">
                <a:solidFill>
                  <a:srgbClr val="000099"/>
                </a:solidFill>
                <a:latin typeface="Times New Roman" pitchFamily="18" charset="0"/>
              </a:rPr>
              <a:t>symmetries, </a:t>
            </a:r>
            <a:r>
              <a:rPr lang="en-US" altLang="pt-PT" sz="2000" dirty="0" smtClean="0">
                <a:solidFill>
                  <a:srgbClr val="000099"/>
                </a:solidFill>
                <a:latin typeface="Times New Roman" pitchFamily="18" charset="0"/>
              </a:rPr>
              <a:t>and  “</a:t>
            </a:r>
            <a:r>
              <a:rPr lang="en-US" altLang="pt-PT" sz="2000" dirty="0" smtClean="0">
                <a:latin typeface="Times New Roman" pitchFamily="18" charset="0"/>
              </a:rPr>
              <a:t>0Z</a:t>
            </a:r>
            <a:r>
              <a:rPr lang="en-US" altLang="pt-PT" sz="2000" baseline="-25000" dirty="0" smtClean="0">
                <a:latin typeface="Times New Roman" pitchFamily="18" charset="0"/>
              </a:rPr>
              <a:t>2</a:t>
            </a:r>
            <a:r>
              <a:rPr lang="en-US" altLang="pt-PT" sz="2000" dirty="0" smtClean="0">
                <a:solidFill>
                  <a:srgbClr val="000099"/>
                </a:solidFill>
                <a:latin typeface="Times New Roman" pitchFamily="18" charset="0"/>
              </a:rPr>
              <a:t>” </a:t>
            </a:r>
            <a:r>
              <a:rPr lang="en-US" altLang="pt-PT" sz="2000" dirty="0">
                <a:solidFill>
                  <a:srgbClr val="000099"/>
                </a:solidFill>
                <a:latin typeface="Times New Roman" pitchFamily="18" charset="0"/>
              </a:rPr>
              <a:t>refers to </a:t>
            </a:r>
            <a:r>
              <a:rPr lang="en-US" altLang="pt-PT" sz="2000" dirty="0" smtClean="0">
                <a:solidFill>
                  <a:srgbClr val="000099"/>
                </a:solidFill>
                <a:latin typeface="Times New Roman" pitchFamily="18" charset="0"/>
              </a:rPr>
              <a:t>the application </a:t>
            </a:r>
            <a:r>
              <a:rPr lang="en-US" altLang="pt-PT" sz="2000" dirty="0">
                <a:solidFill>
                  <a:srgbClr val="000099"/>
                </a:solidFill>
                <a:latin typeface="Times New Roman" pitchFamily="18" charset="0"/>
              </a:rPr>
              <a:t>of </a:t>
            </a:r>
            <a:r>
              <a:rPr lang="en-US" altLang="pt-PT" sz="2000" dirty="0">
                <a:solidFill>
                  <a:srgbClr val="FF0000"/>
                </a:solidFill>
                <a:latin typeface="Times New Roman" pitchFamily="18" charset="0"/>
              </a:rPr>
              <a:t>r</a:t>
            </a:r>
            <a:r>
              <a:rPr lang="en-US" altLang="pt-PT" sz="2000" baseline="-25000" dirty="0">
                <a:solidFill>
                  <a:srgbClr val="FF0000"/>
                </a:solidFill>
                <a:latin typeface="Times New Roman" pitchFamily="18" charset="0"/>
              </a:rPr>
              <a:t>0</a:t>
            </a:r>
            <a:r>
              <a:rPr lang="en-US" altLang="pt-PT" sz="2000" dirty="0">
                <a:solidFill>
                  <a:srgbClr val="000099"/>
                </a:solidFill>
                <a:latin typeface="Times New Roman" pitchFamily="18" charset="0"/>
              </a:rPr>
              <a:t> and </a:t>
            </a:r>
            <a:r>
              <a:rPr lang="en-US" altLang="pt-PT" sz="2000" dirty="0">
                <a:solidFill>
                  <a:srgbClr val="FF0000"/>
                </a:solidFill>
                <a:latin typeface="Times New Roman" pitchFamily="18" charset="0"/>
              </a:rPr>
              <a:t>Z</a:t>
            </a:r>
            <a:r>
              <a:rPr lang="en-US" altLang="pt-PT" sz="2000" baseline="-25000" dirty="0">
                <a:solidFill>
                  <a:srgbClr val="FF0000"/>
                </a:solidFill>
                <a:latin typeface="Times New Roman" pitchFamily="18" charset="0"/>
              </a:rPr>
              <a:t>2</a:t>
            </a:r>
            <a:r>
              <a:rPr lang="en-US" altLang="pt-PT" sz="2000" dirty="0" smtClean="0">
                <a:solidFill>
                  <a:srgbClr val="000099"/>
                </a:solidFill>
                <a:latin typeface="Times New Roman" pitchFamily="18" charset="0"/>
              </a:rPr>
              <a:t>.</a:t>
            </a:r>
          </a:p>
          <a:p>
            <a:pPr eaLnBrk="1" hangingPunct="1">
              <a:spcBef>
                <a:spcPct val="0"/>
              </a:spcBef>
              <a:buFontTx/>
              <a:buNone/>
              <a:defRPr/>
            </a:pPr>
            <a:endParaRPr lang="en-US" altLang="pt-PT" sz="2000" dirty="0">
              <a:solidFill>
                <a:srgbClr val="000099"/>
              </a:solidFill>
              <a:latin typeface="Times New Roman" pitchFamily="18" charset="0"/>
            </a:endParaRPr>
          </a:p>
          <a:p>
            <a:pPr eaLnBrk="1" hangingPunct="1">
              <a:spcBef>
                <a:spcPct val="0"/>
              </a:spcBef>
              <a:buFontTx/>
              <a:buNone/>
              <a:defRPr/>
            </a:pPr>
            <a:endParaRPr lang="en-US" altLang="pt-PT" sz="2000" dirty="0" smtClean="0">
              <a:solidFill>
                <a:srgbClr val="000099"/>
              </a:solidFill>
              <a:latin typeface="Times New Roman" pitchFamily="18" charset="0"/>
            </a:endParaRPr>
          </a:p>
          <a:p>
            <a:pPr eaLnBrk="1" hangingPunct="1">
              <a:spcBef>
                <a:spcPct val="0"/>
              </a:spcBef>
              <a:buFontTx/>
              <a:buNone/>
              <a:defRPr/>
            </a:pPr>
            <a:endParaRPr lang="en-US" altLang="pt-PT" sz="2000" dirty="0">
              <a:solidFill>
                <a:srgbClr val="000099"/>
              </a:solidFill>
              <a:latin typeface="Times New Roman" pitchFamily="18" charset="0"/>
            </a:endParaRPr>
          </a:p>
          <a:p>
            <a:pPr eaLnBrk="1" hangingPunct="1">
              <a:spcBef>
                <a:spcPct val="0"/>
              </a:spcBef>
              <a:buFontTx/>
              <a:buNone/>
              <a:defRPr/>
            </a:pPr>
            <a:endParaRPr lang="en-US" altLang="pt-PT" sz="2000" dirty="0" smtClean="0">
              <a:solidFill>
                <a:srgbClr val="000099"/>
              </a:solidFill>
              <a:latin typeface="Times New Roman" pitchFamily="18" charset="0"/>
            </a:endParaRPr>
          </a:p>
          <a:p>
            <a:pPr eaLnBrk="1" hangingPunct="1">
              <a:spcBef>
                <a:spcPct val="0"/>
              </a:spcBef>
              <a:buFontTx/>
              <a:buNone/>
              <a:defRPr/>
            </a:pPr>
            <a:endParaRPr lang="en-US" altLang="pt-PT" sz="2000" dirty="0">
              <a:solidFill>
                <a:srgbClr val="000099"/>
              </a:solidFill>
              <a:latin typeface="Times New Roman" pitchFamily="18" charset="0"/>
            </a:endParaRPr>
          </a:p>
          <a:p>
            <a:pPr eaLnBrk="1" hangingPunct="1">
              <a:spcBef>
                <a:spcPct val="0"/>
              </a:spcBef>
              <a:buFontTx/>
              <a:buNone/>
              <a:defRPr/>
            </a:pPr>
            <a:endParaRPr lang="en-US" altLang="pt-PT" sz="2000" dirty="0" smtClean="0">
              <a:solidFill>
                <a:srgbClr val="000099"/>
              </a:solidFill>
              <a:latin typeface="Times New Roman" pitchFamily="18" charset="0"/>
            </a:endParaRPr>
          </a:p>
          <a:p>
            <a:pPr eaLnBrk="1" hangingPunct="1">
              <a:spcBef>
                <a:spcPct val="0"/>
              </a:spcBef>
              <a:buFontTx/>
              <a:buNone/>
              <a:defRPr/>
            </a:pPr>
            <a:endParaRPr lang="en-US"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algn="ctr" eaLnBrk="1" hangingPunct="1">
              <a:spcBef>
                <a:spcPct val="0"/>
              </a:spcBef>
              <a:buFontTx/>
              <a:buNone/>
              <a:defRPr/>
            </a:pPr>
            <a:r>
              <a:rPr lang="pt-PT" altLang="pt-PT" sz="2000" dirty="0" smtClean="0">
                <a:latin typeface="Times New Roman" pitchFamily="18" charset="0"/>
              </a:rPr>
              <a:t>TABLE 2</a:t>
            </a:r>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555454"/>
            <a:ext cx="8858250"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052736"/>
            <a:ext cx="5271429"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769255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79387" y="153208"/>
            <a:ext cx="8713788"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Three of the new models – 0CP2, 0CP3 and 0SO(3) – have vanishing quadratic terms, so no electroweak symmetry breaking can occur in them.</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However, it is always possible and interesting to study models where we introduce </a:t>
            </a:r>
            <a:r>
              <a:rPr lang="pt-PT" altLang="pt-PT" sz="2000" i="1" dirty="0" smtClean="0">
                <a:solidFill>
                  <a:srgbClr val="FF0000"/>
                </a:solidFill>
                <a:latin typeface="Times New Roman" pitchFamily="18" charset="0"/>
              </a:rPr>
              <a:t>soft breaking terms</a:t>
            </a:r>
            <a:r>
              <a:rPr lang="pt-PT" altLang="pt-PT" sz="2000" dirty="0" smtClean="0">
                <a:solidFill>
                  <a:srgbClr val="000099"/>
                </a:solidFill>
                <a:latin typeface="Times New Roman" pitchFamily="18" charset="0"/>
              </a:rPr>
              <a:t>. And we can do so by keeping the new relation,</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as it will be preserved under renormalization to all orders, given</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the restrictions existing on the quartic sector.</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 All of these models – with or without soft breaking terms, but with the</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above relation maintained – have very curious phenomenological aspects.</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For instance, for all of them, a </a:t>
            </a:r>
            <a:r>
              <a:rPr lang="pt-PT" altLang="pt-PT" sz="2000" dirty="0" smtClean="0">
                <a:solidFill>
                  <a:srgbClr val="FF0000"/>
                </a:solidFill>
                <a:latin typeface="Times New Roman" pitchFamily="18" charset="0"/>
              </a:rPr>
              <a:t>Decoupling Limit </a:t>
            </a:r>
            <a:r>
              <a:rPr lang="pt-PT" altLang="pt-PT" sz="2000" dirty="0" smtClean="0">
                <a:solidFill>
                  <a:srgbClr val="000099"/>
                </a:solidFill>
                <a:latin typeface="Times New Roman" pitchFamily="18" charset="0"/>
              </a:rPr>
              <a:t>is not possible, provided the above relation between quadratic parameters holds.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In other words, 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requires light extra scalars, and can therefore be tested – and disproven –  at LHC. </a:t>
            </a:r>
          </a:p>
          <a:p>
            <a:pPr marL="342900" indent="-342900" eaLnBrk="1" hangingPunct="1">
              <a:spcBef>
                <a:spcPct val="0"/>
              </a:spcBef>
              <a:defRPr/>
            </a:pPr>
            <a:endParaRPr lang="pt-PT" altLang="pt-PT" sz="2000" i="1"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These models have some very interesting phenomenological aspects...</a:t>
            </a:r>
          </a:p>
        </p:txBody>
      </p:sp>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9481" y="1961901"/>
            <a:ext cx="1993600" cy="50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3580079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aixaDeTexto 3"/>
          <p:cNvSpPr txBox="1">
            <a:spLocks noChangeArrowheads="1"/>
          </p:cNvSpPr>
          <p:nvPr/>
        </p:nvSpPr>
        <p:spPr bwMode="auto">
          <a:xfrm>
            <a:off x="0" y="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The Two-Higgs Doublet scalar potential</a:t>
            </a:r>
            <a:endParaRPr lang="pt-PT" altLang="pt-PT" sz="1400"/>
          </a:p>
        </p:txBody>
      </p:sp>
      <p:sp>
        <p:nvSpPr>
          <p:cNvPr id="5123" name="CaixaDeTexto 6"/>
          <p:cNvSpPr txBox="1">
            <a:spLocks noChangeArrowheads="1"/>
          </p:cNvSpPr>
          <p:nvPr/>
        </p:nvSpPr>
        <p:spPr bwMode="auto">
          <a:xfrm>
            <a:off x="1357313" y="2928938"/>
            <a:ext cx="714375" cy="369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pt-PT" altLang="pt-PT" sz="1800" b="0"/>
          </a:p>
        </p:txBody>
      </p:sp>
      <p:sp>
        <p:nvSpPr>
          <p:cNvPr id="5124" name="CaixaDeTexto 8"/>
          <p:cNvSpPr txBox="1">
            <a:spLocks noChangeArrowheads="1"/>
          </p:cNvSpPr>
          <p:nvPr/>
        </p:nvSpPr>
        <p:spPr bwMode="auto">
          <a:xfrm>
            <a:off x="142875" y="4292600"/>
            <a:ext cx="91440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400">
                <a:solidFill>
                  <a:srgbClr val="0000FF"/>
                </a:solidFill>
                <a:latin typeface="Times New Roman" pitchFamily="18" charset="0"/>
                <a:cs typeface="Times New Roman" pitchFamily="18" charset="0"/>
              </a:rPr>
              <a:t>m</a:t>
            </a:r>
            <a:r>
              <a:rPr lang="pt-PT" altLang="pt-PT" sz="2400" baseline="30000">
                <a:solidFill>
                  <a:srgbClr val="0000FF"/>
                </a:solidFill>
                <a:latin typeface="Times New Roman" pitchFamily="18" charset="0"/>
                <a:cs typeface="Times New Roman" pitchFamily="18" charset="0"/>
              </a:rPr>
              <a:t>2</a:t>
            </a:r>
            <a:r>
              <a:rPr lang="pt-PT" altLang="pt-PT" sz="2400" baseline="-25000">
                <a:solidFill>
                  <a:srgbClr val="0000FF"/>
                </a:solidFill>
                <a:latin typeface="Times New Roman" pitchFamily="18" charset="0"/>
                <a:cs typeface="Times New Roman" pitchFamily="18" charset="0"/>
              </a:rPr>
              <a:t>12</a:t>
            </a:r>
            <a:r>
              <a:rPr lang="pt-PT" altLang="pt-PT" sz="2400">
                <a:latin typeface="Times New Roman" pitchFamily="18" charset="0"/>
                <a:cs typeface="Times New Roman" pitchFamily="18" charset="0"/>
              </a:rPr>
              <a:t>, </a:t>
            </a:r>
            <a:r>
              <a:rPr lang="el-GR" altLang="pt-PT" sz="2400">
                <a:solidFill>
                  <a:srgbClr val="0000FF"/>
                </a:solidFill>
                <a:latin typeface="Times New Roman" pitchFamily="18" charset="0"/>
                <a:cs typeface="Times New Roman" pitchFamily="18" charset="0"/>
              </a:rPr>
              <a:t>λ</a:t>
            </a:r>
            <a:r>
              <a:rPr lang="pt-PT" altLang="pt-PT" sz="2400" baseline="-25000">
                <a:solidFill>
                  <a:srgbClr val="0000FF"/>
                </a:solidFill>
                <a:latin typeface="Times New Roman" pitchFamily="18" charset="0"/>
                <a:cs typeface="Times New Roman" pitchFamily="18" charset="0"/>
              </a:rPr>
              <a:t>5</a:t>
            </a:r>
            <a:r>
              <a:rPr lang="pt-PT" altLang="pt-PT" sz="2400">
                <a:latin typeface="Times New Roman" pitchFamily="18" charset="0"/>
                <a:cs typeface="Times New Roman" pitchFamily="18" charset="0"/>
              </a:rPr>
              <a:t>, </a:t>
            </a:r>
            <a:r>
              <a:rPr lang="el-GR" altLang="pt-PT" sz="2400">
                <a:solidFill>
                  <a:srgbClr val="0000FF"/>
                </a:solidFill>
                <a:latin typeface="Times New Roman" pitchFamily="18" charset="0"/>
              </a:rPr>
              <a:t>λ</a:t>
            </a:r>
            <a:r>
              <a:rPr lang="pt-PT" altLang="pt-PT" sz="2400" baseline="-25000">
                <a:solidFill>
                  <a:srgbClr val="0000FF"/>
                </a:solidFill>
                <a:latin typeface="Times New Roman" pitchFamily="18" charset="0"/>
              </a:rPr>
              <a:t>6</a:t>
            </a:r>
            <a:r>
              <a:rPr lang="pt-PT" altLang="pt-PT" sz="2400" b="0">
                <a:latin typeface="Times New Roman" pitchFamily="18" charset="0"/>
              </a:rPr>
              <a:t> </a:t>
            </a:r>
            <a:r>
              <a:rPr lang="pt-PT" altLang="pt-PT" sz="1800" b="0"/>
              <a:t>and</a:t>
            </a:r>
            <a:r>
              <a:rPr lang="pt-PT" altLang="pt-PT" sz="2400" b="0">
                <a:latin typeface="Times New Roman" pitchFamily="18" charset="0"/>
              </a:rPr>
              <a:t> </a:t>
            </a:r>
            <a:r>
              <a:rPr lang="el-GR" altLang="pt-PT" sz="2400">
                <a:solidFill>
                  <a:srgbClr val="0000FF"/>
                </a:solidFill>
                <a:latin typeface="Times New Roman" pitchFamily="18" charset="0"/>
              </a:rPr>
              <a:t>λ</a:t>
            </a:r>
            <a:r>
              <a:rPr lang="pt-PT" altLang="pt-PT" sz="2400" baseline="-25000">
                <a:solidFill>
                  <a:srgbClr val="0000FF"/>
                </a:solidFill>
                <a:latin typeface="Times New Roman" pitchFamily="18" charset="0"/>
              </a:rPr>
              <a:t>7</a:t>
            </a:r>
            <a:r>
              <a:rPr lang="pt-PT" altLang="pt-PT" sz="2400">
                <a:latin typeface="Times New Roman" pitchFamily="18" charset="0"/>
              </a:rPr>
              <a:t> </a:t>
            </a:r>
            <a:r>
              <a:rPr lang="pt-PT" altLang="pt-PT" sz="1800">
                <a:latin typeface="Times New Roman" pitchFamily="18" charset="0"/>
              </a:rPr>
              <a:t>complex</a:t>
            </a:r>
            <a:r>
              <a:rPr lang="pt-PT" altLang="pt-PT" sz="2400">
                <a:latin typeface="Times New Roman" pitchFamily="18" charset="0"/>
              </a:rPr>
              <a:t> -</a:t>
            </a:r>
            <a:r>
              <a:rPr lang="pt-PT" altLang="pt-PT" sz="1800"/>
              <a:t> seemingly </a:t>
            </a:r>
            <a:r>
              <a:rPr lang="pt-PT" altLang="pt-PT" sz="1800">
                <a:solidFill>
                  <a:srgbClr val="FF0000"/>
                </a:solidFill>
              </a:rPr>
              <a:t>14</a:t>
            </a:r>
            <a:r>
              <a:rPr lang="pt-PT" altLang="pt-PT" sz="1800"/>
              <a:t> independent real parameters,</a:t>
            </a:r>
            <a:r>
              <a:rPr lang="pt-PT" altLang="pt-PT" sz="1800">
                <a:solidFill>
                  <a:srgbClr val="00B050"/>
                </a:solidFill>
              </a:rPr>
              <a:t> 		in fact only 11.</a:t>
            </a:r>
            <a:endParaRPr lang="pt-PT" altLang="pt-PT" sz="1800"/>
          </a:p>
        </p:txBody>
      </p:sp>
      <p:sp>
        <p:nvSpPr>
          <p:cNvPr id="5125" name="CaixaDeTexto 8"/>
          <p:cNvSpPr txBox="1">
            <a:spLocks noChangeArrowheads="1"/>
          </p:cNvSpPr>
          <p:nvPr/>
        </p:nvSpPr>
        <p:spPr bwMode="auto">
          <a:xfrm>
            <a:off x="720725" y="1011238"/>
            <a:ext cx="7488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a:solidFill>
                  <a:srgbClr val="000099"/>
                </a:solidFill>
                <a:latin typeface="Times New Roman" pitchFamily="18" charset="0"/>
              </a:rPr>
              <a:t>Most general SU(2) × U(1) scalar potential:</a:t>
            </a:r>
          </a:p>
        </p:txBody>
      </p:sp>
      <p:sp>
        <p:nvSpPr>
          <p:cNvPr id="5126" name="CaixaDeTexto 7"/>
          <p:cNvSpPr txBox="1">
            <a:spLocks noChangeArrowheads="1"/>
          </p:cNvSpPr>
          <p:nvPr/>
        </p:nvSpPr>
        <p:spPr bwMode="auto">
          <a:xfrm>
            <a:off x="1403350" y="20939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pt-PT" altLang="pt-PT" sz="2000">
              <a:solidFill>
                <a:srgbClr val="0066FF"/>
              </a:solidFill>
              <a:latin typeface="Times New Roman" pitchFamily="18" charset="0"/>
            </a:endParaRPr>
          </a:p>
        </p:txBody>
      </p:sp>
      <p:sp>
        <p:nvSpPr>
          <p:cNvPr id="5127" name="Rectângulo 9"/>
          <p:cNvSpPr>
            <a:spLocks noChangeArrowheads="1"/>
          </p:cNvSpPr>
          <p:nvPr/>
        </p:nvSpPr>
        <p:spPr bwMode="auto">
          <a:xfrm>
            <a:off x="-180975" y="5084763"/>
            <a:ext cx="93249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latin typeface="Times New Roman" pitchFamily="18" charset="0"/>
              </a:rPr>
              <a:t>Most frequently studied model: </a:t>
            </a:r>
            <a:r>
              <a:rPr lang="pt-PT" altLang="pt-PT" sz="2000">
                <a:solidFill>
                  <a:srgbClr val="0066FF"/>
                </a:solidFill>
                <a:latin typeface="Times New Roman" pitchFamily="18" charset="0"/>
              </a:rPr>
              <a:t>softly broken theory with a Z</a:t>
            </a:r>
            <a:r>
              <a:rPr lang="pt-PT" altLang="pt-PT" sz="2000" baseline="-25000">
                <a:solidFill>
                  <a:srgbClr val="0066FF"/>
                </a:solidFill>
                <a:latin typeface="Times New Roman" pitchFamily="18" charset="0"/>
              </a:rPr>
              <a:t>2</a:t>
            </a:r>
            <a:r>
              <a:rPr lang="pt-PT" altLang="pt-PT" sz="2000">
                <a:solidFill>
                  <a:srgbClr val="0066FF"/>
                </a:solidFill>
                <a:latin typeface="Times New Roman" pitchFamily="18" charset="0"/>
              </a:rPr>
              <a:t> symmetry,</a:t>
            </a:r>
          </a:p>
          <a:p>
            <a:pPr algn="ctr" eaLnBrk="1" hangingPunct="1">
              <a:spcBef>
                <a:spcPct val="0"/>
              </a:spcBef>
              <a:buFontTx/>
              <a:buNone/>
            </a:pPr>
            <a:endParaRPr lang="pt-PT" altLang="pt-PT" sz="2000">
              <a:solidFill>
                <a:srgbClr val="0066FF"/>
              </a:solidFill>
              <a:latin typeface="Times New Roman" pitchFamily="18" charset="0"/>
            </a:endParaRPr>
          </a:p>
          <a:p>
            <a:pPr algn="ctr" eaLnBrk="1" hangingPunct="1">
              <a:spcBef>
                <a:spcPct val="0"/>
              </a:spcBef>
              <a:buFontTx/>
              <a:buNone/>
            </a:pPr>
            <a:r>
              <a:rPr lang="el-GR" altLang="pt-PT" sz="2000">
                <a:solidFill>
                  <a:srgbClr val="FF0000"/>
                </a:solidFill>
                <a:latin typeface="Times New Roman" pitchFamily="18" charset="0"/>
              </a:rPr>
              <a:t>Φ</a:t>
            </a:r>
            <a:r>
              <a:rPr lang="pt-PT" altLang="pt-PT" sz="2000" baseline="-25000">
                <a:solidFill>
                  <a:srgbClr val="FF0000"/>
                </a:solidFill>
                <a:latin typeface="Times New Roman" pitchFamily="18" charset="0"/>
              </a:rPr>
              <a:t>1</a:t>
            </a:r>
            <a:r>
              <a:rPr lang="pt-PT" altLang="pt-PT" sz="2000">
                <a:solidFill>
                  <a:srgbClr val="FF0000"/>
                </a:solidFill>
                <a:latin typeface="Times New Roman" pitchFamily="18" charset="0"/>
              </a:rPr>
              <a:t> → - </a:t>
            </a:r>
            <a:r>
              <a:rPr lang="el-GR" altLang="pt-PT" sz="2000">
                <a:solidFill>
                  <a:srgbClr val="FF0000"/>
                </a:solidFill>
                <a:latin typeface="Times New Roman" pitchFamily="18" charset="0"/>
              </a:rPr>
              <a:t>Φ</a:t>
            </a:r>
            <a:r>
              <a:rPr lang="pt-PT" altLang="pt-PT" sz="2000" baseline="-25000">
                <a:solidFill>
                  <a:srgbClr val="FF0000"/>
                </a:solidFill>
                <a:latin typeface="Times New Roman" pitchFamily="18" charset="0"/>
              </a:rPr>
              <a:t>1</a:t>
            </a:r>
            <a:r>
              <a:rPr lang="pt-PT" altLang="pt-PT" sz="2000">
                <a:solidFill>
                  <a:srgbClr val="FF0000"/>
                </a:solidFill>
                <a:latin typeface="Times New Roman" pitchFamily="18" charset="0"/>
              </a:rPr>
              <a:t> and </a:t>
            </a:r>
            <a:r>
              <a:rPr lang="el-GR" altLang="pt-PT" sz="2000">
                <a:solidFill>
                  <a:srgbClr val="FF0000"/>
                </a:solidFill>
                <a:latin typeface="Times New Roman" pitchFamily="18" charset="0"/>
              </a:rPr>
              <a:t>Φ</a:t>
            </a:r>
            <a:r>
              <a:rPr lang="pt-PT" altLang="pt-PT" sz="2000" baseline="-25000">
                <a:solidFill>
                  <a:srgbClr val="FF0000"/>
                </a:solidFill>
                <a:latin typeface="Times New Roman" pitchFamily="18" charset="0"/>
              </a:rPr>
              <a:t>2</a:t>
            </a:r>
            <a:r>
              <a:rPr lang="pt-PT" altLang="pt-PT" sz="2000">
                <a:solidFill>
                  <a:srgbClr val="FF0000"/>
                </a:solidFill>
                <a:latin typeface="Times New Roman" pitchFamily="18" charset="0"/>
              </a:rPr>
              <a:t> →  </a:t>
            </a:r>
            <a:r>
              <a:rPr lang="el-GR" altLang="pt-PT" sz="2000">
                <a:solidFill>
                  <a:srgbClr val="FF0000"/>
                </a:solidFill>
                <a:latin typeface="Times New Roman" pitchFamily="18" charset="0"/>
              </a:rPr>
              <a:t>Φ</a:t>
            </a:r>
            <a:r>
              <a:rPr lang="pt-PT" altLang="pt-PT" sz="2000" baseline="-25000">
                <a:solidFill>
                  <a:srgbClr val="FF0000"/>
                </a:solidFill>
                <a:latin typeface="Times New Roman" pitchFamily="18" charset="0"/>
              </a:rPr>
              <a:t>2</a:t>
            </a:r>
            <a:r>
              <a:rPr lang="pt-PT" altLang="pt-PT" sz="2000">
                <a:solidFill>
                  <a:srgbClr val="000099"/>
                </a:solidFill>
                <a:latin typeface="Times New Roman" pitchFamily="18" charset="0"/>
              </a:rPr>
              <a:t>, meaning </a:t>
            </a:r>
            <a:r>
              <a:rPr lang="el-GR" altLang="pt-PT" sz="2000">
                <a:solidFill>
                  <a:srgbClr val="000099"/>
                </a:solidFill>
                <a:latin typeface="Times New Roman" pitchFamily="18" charset="0"/>
              </a:rPr>
              <a:t>λ</a:t>
            </a:r>
            <a:r>
              <a:rPr lang="pt-PT" altLang="pt-PT" sz="2000" baseline="-25000">
                <a:solidFill>
                  <a:srgbClr val="000099"/>
                </a:solidFill>
                <a:latin typeface="Times New Roman" pitchFamily="18" charset="0"/>
              </a:rPr>
              <a:t>6</a:t>
            </a:r>
            <a:r>
              <a:rPr lang="pt-PT" altLang="pt-PT" sz="2000">
                <a:solidFill>
                  <a:srgbClr val="000099"/>
                </a:solidFill>
                <a:latin typeface="Times New Roman" pitchFamily="18" charset="0"/>
              </a:rPr>
              <a:t>, </a:t>
            </a:r>
            <a:r>
              <a:rPr lang="el-GR" altLang="pt-PT" sz="2000">
                <a:solidFill>
                  <a:srgbClr val="000099"/>
                </a:solidFill>
                <a:latin typeface="Times New Roman" pitchFamily="18" charset="0"/>
              </a:rPr>
              <a:t>λ</a:t>
            </a:r>
            <a:r>
              <a:rPr lang="pt-PT" altLang="pt-PT" sz="2000" baseline="-25000">
                <a:solidFill>
                  <a:srgbClr val="000099"/>
                </a:solidFill>
                <a:latin typeface="Times New Roman" pitchFamily="18" charset="0"/>
              </a:rPr>
              <a:t>7 </a:t>
            </a:r>
            <a:r>
              <a:rPr lang="pt-PT" altLang="pt-PT" sz="2000">
                <a:solidFill>
                  <a:srgbClr val="000099"/>
                </a:solidFill>
                <a:latin typeface="Times New Roman" pitchFamily="18" charset="0"/>
              </a:rPr>
              <a:t>= 0. </a:t>
            </a: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r>
              <a:rPr lang="pt-PT" altLang="pt-PT" sz="2000">
                <a:solidFill>
                  <a:srgbClr val="FF0000"/>
                </a:solidFill>
                <a:latin typeface="Times New Roman" pitchFamily="18" charset="0"/>
              </a:rPr>
              <a:t> It avoids potentially large flavour-changing neutral currents (FCNC)</a:t>
            </a:r>
          </a:p>
        </p:txBody>
      </p:sp>
      <p:pic>
        <p:nvPicPr>
          <p:cNvPr id="5128"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1593850"/>
            <a:ext cx="8999537" cy="255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0" y="-179531"/>
            <a:ext cx="914400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Can the r</a:t>
            </a:r>
            <a:r>
              <a:rPr lang="pt-PT" altLang="pt-PT" sz="2800" baseline="-25000" dirty="0" smtClean="0">
                <a:solidFill>
                  <a:srgbClr val="FF0000"/>
                </a:solidFill>
              </a:rPr>
              <a:t>0</a:t>
            </a:r>
            <a:r>
              <a:rPr lang="pt-PT" altLang="pt-PT" sz="2800" dirty="0" smtClean="0">
                <a:solidFill>
                  <a:srgbClr val="FF0000"/>
                </a:solidFill>
              </a:rPr>
              <a:t>-symmetry be extended to the whole lagrangian to include fermions?</a:t>
            </a:r>
            <a:endParaRPr lang="pt-PT" altLang="pt-PT" sz="1400" dirty="0"/>
          </a:p>
        </p:txBody>
      </p:sp>
      <p:sp>
        <p:nvSpPr>
          <p:cNvPr id="5" name="CaixaDeTexto 8"/>
          <p:cNvSpPr txBox="1">
            <a:spLocks noChangeArrowheads="1"/>
          </p:cNvSpPr>
          <p:nvPr/>
        </p:nvSpPr>
        <p:spPr bwMode="auto">
          <a:xfrm>
            <a:off x="166112" y="1340768"/>
            <a:ext cx="8713788"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induces CP2-like relations in the scalar quartic couplings – or even more restrictive ones, like CP3, when combined with other symmetries.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Therefore we need Yukawa couplings which preserve the CP2 (CP3 is another possibility) symmetry among quartic couplings.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 most general Yukawa lagrangian is given by (forget neutrinos)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with generic 3×3 complex matrices </a:t>
            </a:r>
            <a:r>
              <a:rPr lang="el-GR" altLang="pt-PT" sz="2000" dirty="0" smtClean="0">
                <a:solidFill>
                  <a:srgbClr val="FF0000"/>
                </a:solidFill>
                <a:latin typeface="Times New Roman" pitchFamily="18" charset="0"/>
              </a:rPr>
              <a:t>Γ</a:t>
            </a:r>
            <a:r>
              <a:rPr lang="pt-PT" altLang="pt-PT" sz="2000" baseline="-25000" dirty="0" smtClean="0">
                <a:solidFill>
                  <a:srgbClr val="FF0000"/>
                </a:solidFill>
                <a:latin typeface="Times New Roman" pitchFamily="18" charset="0"/>
              </a:rPr>
              <a:t>i</a:t>
            </a:r>
            <a:r>
              <a:rPr lang="pt-PT" altLang="pt-PT" sz="2000" dirty="0" smtClean="0">
                <a:solidFill>
                  <a:srgbClr val="000099"/>
                </a:solidFill>
                <a:latin typeface="Times New Roman" pitchFamily="18" charset="0"/>
              </a:rPr>
              <a:t> for the down quarks, </a:t>
            </a:r>
            <a:r>
              <a:rPr lang="el-GR" altLang="pt-PT" sz="2000" dirty="0" smtClean="0">
                <a:solidFill>
                  <a:srgbClr val="FF0000"/>
                </a:solidFill>
                <a:latin typeface="Times New Roman" pitchFamily="18" charset="0"/>
              </a:rPr>
              <a:t>Δ</a:t>
            </a:r>
            <a:r>
              <a:rPr lang="pt-PT" altLang="pt-PT" sz="2000" baseline="-25000" dirty="0" smtClean="0">
                <a:solidFill>
                  <a:srgbClr val="FF0000"/>
                </a:solidFill>
                <a:latin typeface="Times New Roman" pitchFamily="18" charset="0"/>
              </a:rPr>
              <a:t>i</a:t>
            </a:r>
            <a:r>
              <a:rPr lang="pt-PT" altLang="pt-PT" sz="2000" dirty="0" smtClean="0">
                <a:solidFill>
                  <a:srgbClr val="000099"/>
                </a:solidFill>
                <a:latin typeface="Times New Roman" pitchFamily="18" charset="0"/>
              </a:rPr>
              <a:t> for the </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up quarks and </a:t>
            </a:r>
            <a:r>
              <a:rPr lang="el-GR" altLang="pt-PT" sz="2000" dirty="0" smtClean="0">
                <a:solidFill>
                  <a:srgbClr val="FF0000"/>
                </a:solidFill>
                <a:latin typeface="Times New Roman" pitchFamily="18" charset="0"/>
              </a:rPr>
              <a:t>Π</a:t>
            </a:r>
            <a:r>
              <a:rPr lang="pt-PT" altLang="pt-PT" sz="2000" baseline="-25000" dirty="0" smtClean="0">
                <a:solidFill>
                  <a:srgbClr val="FF0000"/>
                </a:solidFill>
                <a:latin typeface="Times New Roman" pitchFamily="18" charset="0"/>
              </a:rPr>
              <a:t>i</a:t>
            </a:r>
            <a:r>
              <a:rPr lang="pt-PT" altLang="pt-PT" sz="2000" dirty="0" smtClean="0">
                <a:solidFill>
                  <a:srgbClr val="000099"/>
                </a:solidFill>
                <a:latin typeface="Times New Roman" pitchFamily="18" charset="0"/>
              </a:rPr>
              <a:t> for the charged leptons.</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 form of these matrices which preserves CP2 and CP3 is known.</a:t>
            </a:r>
          </a:p>
          <a:p>
            <a:pPr marL="342900" indent="-342900" eaLnBrk="1" hangingPunct="1">
              <a:spcBef>
                <a:spcPct val="0"/>
              </a:spcBef>
              <a:defRPr/>
            </a:pPr>
            <a:endParaRPr lang="pt-PT" altLang="pt-PT" sz="2000" dirty="0">
              <a:solidFill>
                <a:srgbClr val="000099"/>
              </a:solidFill>
              <a:latin typeface="Times New Roman" pitchFamily="18" charset="0"/>
            </a:endParaRPr>
          </a:p>
          <a:p>
            <a:pPr algn="r" eaLnBrk="1" hangingPunct="1">
              <a:spcBef>
                <a:spcPct val="0"/>
              </a:spcBef>
              <a:buNone/>
              <a:defRPr/>
            </a:pPr>
            <a:r>
              <a:rPr lang="en-US" altLang="pt-PT" sz="1600" dirty="0">
                <a:latin typeface="Times New Roman" pitchFamily="18" charset="0"/>
              </a:rPr>
              <a:t>P. Ferreira and </a:t>
            </a:r>
            <a:r>
              <a:rPr lang="en-US" altLang="pt-PT" sz="1600" dirty="0" smtClean="0">
                <a:latin typeface="Times New Roman" pitchFamily="18" charset="0"/>
              </a:rPr>
              <a:t>J.P</a:t>
            </a:r>
            <a:r>
              <a:rPr lang="en-US" altLang="pt-PT" sz="1600" dirty="0">
                <a:latin typeface="Times New Roman" pitchFamily="18" charset="0"/>
              </a:rPr>
              <a:t>. Silva, </a:t>
            </a:r>
            <a:r>
              <a:rPr lang="en-US" altLang="pt-PT" sz="1600" dirty="0" smtClean="0">
                <a:latin typeface="Times New Roman" pitchFamily="18" charset="0"/>
              </a:rPr>
              <a:t>Eur</a:t>
            </a:r>
            <a:r>
              <a:rPr lang="en-US" altLang="pt-PT" sz="1600" dirty="0">
                <a:latin typeface="Times New Roman" pitchFamily="18" charset="0"/>
              </a:rPr>
              <a:t>. Phys. J. C </a:t>
            </a:r>
            <a:r>
              <a:rPr lang="en-US" altLang="pt-PT" sz="1600" dirty="0" smtClean="0">
                <a:latin typeface="Times New Roman" pitchFamily="18" charset="0"/>
              </a:rPr>
              <a:t>69 (</a:t>
            </a:r>
            <a:r>
              <a:rPr lang="en-US" altLang="pt-PT" sz="1600" dirty="0">
                <a:latin typeface="Times New Roman" pitchFamily="18" charset="0"/>
              </a:rPr>
              <a:t>2010) 45</a:t>
            </a:r>
            <a:endParaRPr lang="pt-PT" altLang="pt-PT" sz="1600" dirty="0">
              <a:latin typeface="Times New Roman" pitchFamily="18" charset="0"/>
            </a:endParaRPr>
          </a:p>
        </p:txBody>
      </p:sp>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3" y="4013820"/>
            <a:ext cx="8867775"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7497192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5661296"/>
            <a:ext cx="1914207" cy="4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4" name="CaixaDeTexto 8"/>
          <p:cNvSpPr txBox="1">
            <a:spLocks noChangeArrowheads="1"/>
          </p:cNvSpPr>
          <p:nvPr/>
        </p:nvSpPr>
        <p:spPr bwMode="auto">
          <a:xfrm>
            <a:off x="166112" y="188640"/>
            <a:ext cx="8713788" cy="717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For CP2,</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Analogous expressions (with different couplings) for the up and leptonic Yukawa matrices. CP2 implies a massless down, up and charged lepton.</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For CP3,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All </a:t>
            </a:r>
            <a:r>
              <a:rPr lang="pt-PT" altLang="pt-PT" sz="2000" dirty="0" smtClean="0">
                <a:latin typeface="Times New Roman" pitchFamily="18" charset="0"/>
              </a:rPr>
              <a:t>a</a:t>
            </a:r>
            <a:r>
              <a:rPr lang="pt-PT" altLang="pt-PT" sz="2000" baseline="-25000" dirty="0" smtClean="0">
                <a:latin typeface="Times New Roman" pitchFamily="18" charset="0"/>
              </a:rPr>
              <a:t>ij</a:t>
            </a:r>
            <a:r>
              <a:rPr lang="pt-PT" altLang="pt-PT" sz="2000" dirty="0" smtClean="0">
                <a:solidFill>
                  <a:srgbClr val="000099"/>
                </a:solidFill>
                <a:latin typeface="Times New Roman" pitchFamily="18" charset="0"/>
              </a:rPr>
              <a:t> real. Analogous </a:t>
            </a:r>
            <a:r>
              <a:rPr lang="pt-PT" altLang="pt-PT" sz="2000" dirty="0">
                <a:solidFill>
                  <a:srgbClr val="000099"/>
                </a:solidFill>
                <a:latin typeface="Times New Roman" pitchFamily="18" charset="0"/>
              </a:rPr>
              <a:t>expressions (with different couplings) for the up and leptonic Yukawa matrices. </a:t>
            </a:r>
            <a:r>
              <a:rPr lang="pt-PT" altLang="pt-PT" sz="2000" dirty="0" smtClean="0">
                <a:solidFill>
                  <a:srgbClr val="000099"/>
                </a:solidFill>
                <a:latin typeface="Times New Roman" pitchFamily="18" charset="0"/>
              </a:rPr>
              <a:t>CP3 reproduces well fermion masses and magnitudes of the CKM matrix, but cannot seem to fit the value of the Jarlskog invariant.</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a:solidFill>
                  <a:srgbClr val="000099"/>
                </a:solidFill>
                <a:latin typeface="Times New Roman" pitchFamily="18" charset="0"/>
              </a:rPr>
              <a:t>We have shown that the relation                                is RG-preserved for the scalar and gauge couplings. What if one includes the fermion contributions in the beta-functions?  </a:t>
            </a: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p:txBody>
      </p:sp>
      <p:pic>
        <p:nvPicPr>
          <p:cNvPr id="68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279" y="404664"/>
            <a:ext cx="5514975" cy="109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86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6338" y="2950393"/>
            <a:ext cx="6781800" cy="117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39957787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66112" y="140434"/>
            <a:ext cx="8713788"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None/>
              <a:defRPr/>
            </a:pPr>
            <a:r>
              <a:rPr lang="pt-PT" altLang="pt-PT" sz="2000" dirty="0" smtClean="0">
                <a:solidFill>
                  <a:srgbClr val="000099"/>
                </a:solidFill>
                <a:latin typeface="Times New Roman" pitchFamily="18" charset="0"/>
              </a:rPr>
              <a:t>The Yukawa-only contributions to the relevant one-loop beta-functions are </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Something amazing now happens. For both the CP2 and CP3 Yukawa textures, </a:t>
            </a: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as well as</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Therefore we obtain </a:t>
            </a: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p:txBody>
      </p:sp>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831" y="609312"/>
            <a:ext cx="7372350" cy="252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993" y="3861048"/>
            <a:ext cx="782002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96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4653136"/>
            <a:ext cx="449580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96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993" y="5733256"/>
            <a:ext cx="740092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2848768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553" y="3789040"/>
            <a:ext cx="1914207" cy="4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4" name="CaixaDeTexto 8"/>
          <p:cNvSpPr txBox="1">
            <a:spLocks noChangeArrowheads="1"/>
          </p:cNvSpPr>
          <p:nvPr/>
        </p:nvSpPr>
        <p:spPr bwMode="auto">
          <a:xfrm>
            <a:off x="166112" y="140434"/>
            <a:ext cx="8713788" cy="754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At one-loop, since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t>
            </a:r>
          </a:p>
          <a:p>
            <a:pPr eaLnBrk="1" hangingPunct="1">
              <a:spcBef>
                <a:spcPct val="0"/>
              </a:spcBef>
              <a:buNone/>
              <a:defRPr/>
            </a:pPr>
            <a:r>
              <a:rPr lang="pt-PT" altLang="pt-PT" sz="2000" dirty="0" smtClean="0">
                <a:solidFill>
                  <a:srgbClr val="000099"/>
                </a:solidFill>
                <a:latin typeface="Times New Roman" pitchFamily="18" charset="0"/>
              </a:rPr>
              <a:t>      the relation                                is a fixed point of the RG equations and </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is  preserved at one-loop!</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The same conclusion holds at two-loops! Using SARAH or PyR@TE, we obtain</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where “X” is a complicated expression of couplings. Again we see that </a:t>
            </a:r>
          </a:p>
          <a:p>
            <a:pPr eaLnBrk="1" hangingPunct="1">
              <a:spcBef>
                <a:spcPct val="0"/>
              </a:spcBef>
              <a:buNone/>
              <a:defRPr/>
            </a:pPr>
            <a:r>
              <a:rPr lang="pt-PT" altLang="pt-PT" sz="2000" dirty="0" smtClean="0">
                <a:solidFill>
                  <a:srgbClr val="000099"/>
                </a:solidFill>
                <a:latin typeface="Times New Roman" pitchFamily="18" charset="0"/>
              </a:rPr>
              <a:t>                                   is a fixed point of the RG equations.</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This seems too incredible to be a coincidence. But an all-order demonstration with the Yukawa sector has not (yet...) been possible.</a:t>
            </a:r>
          </a:p>
          <a:p>
            <a:pPr marL="342900" indent="-342900" eaLnBrk="1" hangingPunct="1">
              <a:spcBef>
                <a:spcPct val="0"/>
              </a:spcBef>
              <a:defRPr/>
            </a:pPr>
            <a:endParaRPr lang="pt-PT" altLang="pt-PT" sz="2000" dirty="0">
              <a:solidFill>
                <a:srgbClr val="000099"/>
              </a:solidFill>
              <a:latin typeface="Times New Roman" pitchFamily="18" charset="0"/>
            </a:endParaRPr>
          </a:p>
          <a:p>
            <a:pPr algn="r" eaLnBrk="1" hangingPunct="1">
              <a:spcBef>
                <a:spcPct val="0"/>
              </a:spcBef>
              <a:buNone/>
              <a:defRPr/>
            </a:pPr>
            <a:r>
              <a:rPr lang="pt-PT" altLang="pt-PT" sz="2000" dirty="0" smtClean="0">
                <a:solidFill>
                  <a:srgbClr val="000099"/>
                </a:solidFill>
                <a:latin typeface="Times New Roman" pitchFamily="18" charset="0"/>
              </a:rPr>
              <a:t>(careful – there is a known SARAH bug that affects this calculation, a patch is available)                                                                   </a:t>
            </a:r>
            <a:r>
              <a:rPr lang="pt-PT" altLang="pt-PT" sz="1600" dirty="0" smtClean="0">
                <a:latin typeface="Times New Roman" pitchFamily="18" charset="0"/>
              </a:rPr>
              <a:t>F</a:t>
            </a:r>
            <a:r>
              <a:rPr lang="pt-PT" altLang="pt-PT" sz="1600" dirty="0">
                <a:latin typeface="Times New Roman" pitchFamily="18" charset="0"/>
              </a:rPr>
              <a:t>. </a:t>
            </a:r>
            <a:r>
              <a:rPr lang="pt-PT" altLang="pt-PT" sz="1600" dirty="0" smtClean="0">
                <a:latin typeface="Times New Roman" pitchFamily="18" charset="0"/>
              </a:rPr>
              <a:t>Staub, arXiv:0806.0538</a:t>
            </a:r>
          </a:p>
          <a:p>
            <a:pPr algn="r" eaLnBrk="1" hangingPunct="1">
              <a:spcBef>
                <a:spcPct val="0"/>
              </a:spcBef>
              <a:buNone/>
              <a:defRPr/>
            </a:pPr>
            <a:r>
              <a:rPr lang="en-US" altLang="pt-PT" sz="1600" dirty="0">
                <a:latin typeface="Times New Roman" pitchFamily="18" charset="0"/>
              </a:rPr>
              <a:t>F. </a:t>
            </a:r>
            <a:r>
              <a:rPr lang="en-US" altLang="pt-PT" sz="1600" dirty="0" err="1">
                <a:latin typeface="Times New Roman" pitchFamily="18" charset="0"/>
              </a:rPr>
              <a:t>Staub</a:t>
            </a:r>
            <a:r>
              <a:rPr lang="en-US" altLang="pt-PT" sz="1600" dirty="0" smtClean="0">
                <a:latin typeface="Times New Roman" pitchFamily="18" charset="0"/>
              </a:rPr>
              <a:t>, </a:t>
            </a:r>
            <a:r>
              <a:rPr lang="en-US" altLang="pt-PT" sz="1600" dirty="0" err="1">
                <a:latin typeface="Times New Roman" pitchFamily="18" charset="0"/>
              </a:rPr>
              <a:t>Comput</a:t>
            </a:r>
            <a:r>
              <a:rPr lang="en-US" altLang="pt-PT" sz="1600" dirty="0">
                <a:latin typeface="Times New Roman" pitchFamily="18" charset="0"/>
              </a:rPr>
              <a:t>. Phys. </a:t>
            </a:r>
            <a:r>
              <a:rPr lang="en-US" altLang="pt-PT" sz="1600" dirty="0" err="1">
                <a:latin typeface="Times New Roman" pitchFamily="18" charset="0"/>
              </a:rPr>
              <a:t>Commun</a:t>
            </a:r>
            <a:r>
              <a:rPr lang="en-US" altLang="pt-PT" sz="1600" dirty="0">
                <a:latin typeface="Times New Roman" pitchFamily="18" charset="0"/>
              </a:rPr>
              <a:t>. </a:t>
            </a:r>
            <a:r>
              <a:rPr lang="en-US" altLang="pt-PT" sz="1600" dirty="0" smtClean="0">
                <a:latin typeface="Times New Roman" pitchFamily="18" charset="0"/>
              </a:rPr>
              <a:t>181 (</a:t>
            </a:r>
            <a:r>
              <a:rPr lang="en-US" altLang="pt-PT" sz="1600" dirty="0">
                <a:latin typeface="Times New Roman" pitchFamily="18" charset="0"/>
              </a:rPr>
              <a:t>2010) </a:t>
            </a:r>
            <a:r>
              <a:rPr lang="en-US" altLang="pt-PT" sz="1600" dirty="0" smtClean="0">
                <a:latin typeface="Times New Roman" pitchFamily="18" charset="0"/>
              </a:rPr>
              <a:t>1077</a:t>
            </a:r>
          </a:p>
          <a:p>
            <a:pPr algn="r" eaLnBrk="1" hangingPunct="1">
              <a:spcBef>
                <a:spcPct val="0"/>
              </a:spcBef>
              <a:buNone/>
              <a:defRPr/>
            </a:pPr>
            <a:r>
              <a:rPr lang="en-US" altLang="pt-PT" sz="1600" dirty="0">
                <a:latin typeface="Times New Roman" pitchFamily="18" charset="0"/>
              </a:rPr>
              <a:t>F. </a:t>
            </a:r>
            <a:r>
              <a:rPr lang="en-US" altLang="pt-PT" sz="1600" dirty="0" err="1" smtClean="0">
                <a:latin typeface="Times New Roman" pitchFamily="18" charset="0"/>
              </a:rPr>
              <a:t>Staub</a:t>
            </a:r>
            <a:r>
              <a:rPr lang="en-US" altLang="pt-PT" sz="1600" dirty="0" smtClean="0">
                <a:latin typeface="Times New Roman" pitchFamily="18" charset="0"/>
              </a:rPr>
              <a:t>, </a:t>
            </a:r>
            <a:r>
              <a:rPr lang="en-US" altLang="pt-PT" sz="1600" dirty="0" err="1" smtClean="0">
                <a:latin typeface="Times New Roman" pitchFamily="18" charset="0"/>
              </a:rPr>
              <a:t>Comput.Phys</a:t>
            </a:r>
            <a:r>
              <a:rPr lang="en-US" altLang="pt-PT" sz="1600" dirty="0">
                <a:latin typeface="Times New Roman" pitchFamily="18" charset="0"/>
              </a:rPr>
              <a:t>. </a:t>
            </a:r>
            <a:r>
              <a:rPr lang="en-US" altLang="pt-PT" sz="1600" dirty="0" err="1">
                <a:latin typeface="Times New Roman" pitchFamily="18" charset="0"/>
              </a:rPr>
              <a:t>Commun</a:t>
            </a:r>
            <a:r>
              <a:rPr lang="en-US" altLang="pt-PT" sz="1600" dirty="0">
                <a:latin typeface="Times New Roman" pitchFamily="18" charset="0"/>
              </a:rPr>
              <a:t>. 182 (2011) 808</a:t>
            </a:r>
            <a:endParaRPr lang="pt-PT" altLang="pt-PT" sz="1600" dirty="0" smtClean="0">
              <a:latin typeface="Times New Roman" pitchFamily="18" charset="0"/>
            </a:endParaRPr>
          </a:p>
          <a:p>
            <a:pPr algn="r" eaLnBrk="1" hangingPunct="1">
              <a:spcBef>
                <a:spcPct val="0"/>
              </a:spcBef>
              <a:buNone/>
              <a:defRPr/>
            </a:pPr>
            <a:r>
              <a:rPr lang="en-US" altLang="pt-PT" sz="1600" dirty="0">
                <a:latin typeface="Times New Roman" pitchFamily="18" charset="0"/>
              </a:rPr>
              <a:t>F. </a:t>
            </a:r>
            <a:r>
              <a:rPr lang="en-US" altLang="pt-PT" sz="1600" dirty="0" err="1">
                <a:latin typeface="Times New Roman" pitchFamily="18" charset="0"/>
              </a:rPr>
              <a:t>Lyonnet</a:t>
            </a:r>
            <a:r>
              <a:rPr lang="en-US" altLang="pt-PT" sz="1600" dirty="0">
                <a:latin typeface="Times New Roman" pitchFamily="18" charset="0"/>
              </a:rPr>
              <a:t> and I. </a:t>
            </a:r>
            <a:r>
              <a:rPr lang="en-US" altLang="pt-PT" sz="1600" dirty="0" err="1">
                <a:latin typeface="Times New Roman" pitchFamily="18" charset="0"/>
              </a:rPr>
              <a:t>Schienbein</a:t>
            </a:r>
            <a:r>
              <a:rPr lang="en-US" altLang="pt-PT" sz="1600" dirty="0">
                <a:latin typeface="Times New Roman" pitchFamily="18" charset="0"/>
              </a:rPr>
              <a:t>, </a:t>
            </a:r>
            <a:r>
              <a:rPr lang="en-US" altLang="pt-PT" sz="1600" dirty="0" err="1" smtClean="0">
                <a:latin typeface="Times New Roman" pitchFamily="18" charset="0"/>
              </a:rPr>
              <a:t>Comput</a:t>
            </a:r>
            <a:r>
              <a:rPr lang="en-US" altLang="pt-PT" sz="1600" dirty="0">
                <a:latin typeface="Times New Roman" pitchFamily="18" charset="0"/>
              </a:rPr>
              <a:t>. </a:t>
            </a:r>
            <a:r>
              <a:rPr lang="en-US" altLang="pt-PT" sz="1600" dirty="0" err="1" smtClean="0">
                <a:latin typeface="Times New Roman" pitchFamily="18" charset="0"/>
              </a:rPr>
              <a:t>Phys.Commun</a:t>
            </a:r>
            <a:r>
              <a:rPr lang="en-US" altLang="pt-PT" sz="1600" dirty="0">
                <a:latin typeface="Times New Roman" pitchFamily="18" charset="0"/>
              </a:rPr>
              <a:t>. 213 (2017) 181</a:t>
            </a:r>
            <a:endParaRPr lang="pt-PT" altLang="pt-PT" sz="1600" dirty="0" smtClean="0">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462" y="548680"/>
            <a:ext cx="740092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340768"/>
            <a:ext cx="1914207" cy="4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06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847974"/>
            <a:ext cx="3494951" cy="6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19641897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2931" y="1988840"/>
            <a:ext cx="914400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Phenomenological consequences of the new symmetries</a:t>
            </a:r>
            <a:endParaRPr lang="pt-PT" altLang="pt-PT" sz="1400" dirty="0"/>
          </a:p>
        </p:txBody>
      </p:sp>
    </p:spTree>
    <p:extLst>
      <p:ext uri="{BB962C8B-B14F-4D97-AF65-F5344CB8AC3E}">
        <p14:creationId xmlns:p14="http://schemas.microsoft.com/office/powerpoint/2010/main" val="37021769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r</a:t>
            </a:r>
            <a:r>
              <a:rPr lang="pt-PT" altLang="pt-PT" sz="2800" baseline="-25000" dirty="0" smtClean="0">
                <a:solidFill>
                  <a:srgbClr val="FF0000"/>
                </a:solidFill>
              </a:rPr>
              <a:t>0</a:t>
            </a:r>
            <a:r>
              <a:rPr lang="pt-PT" altLang="pt-PT" sz="2800" dirty="0" smtClean="0">
                <a:solidFill>
                  <a:srgbClr val="FF0000"/>
                </a:solidFill>
              </a:rPr>
              <a:t>-model</a:t>
            </a:r>
            <a:endParaRPr lang="pt-PT" altLang="pt-PT" sz="1400" dirty="0"/>
          </a:p>
        </p:txBody>
      </p:sp>
      <p:sp>
        <p:nvSpPr>
          <p:cNvPr id="5" name="CaixaDeTexto 8"/>
          <p:cNvSpPr txBox="1">
            <a:spLocks noChangeArrowheads="1"/>
          </p:cNvSpPr>
          <p:nvPr/>
        </p:nvSpPr>
        <p:spPr bwMode="auto">
          <a:xfrm>
            <a:off x="179387" y="636939"/>
            <a:ext cx="8713788"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This is the model resulting from only applying 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 The</a:t>
            </a:r>
          </a:p>
          <a:p>
            <a:pPr eaLnBrk="1" hangingPunct="1">
              <a:spcBef>
                <a:spcPct val="0"/>
              </a:spcBef>
              <a:buFontTx/>
              <a:buNone/>
              <a:defRPr/>
            </a:pPr>
            <a:r>
              <a:rPr lang="pt-PT" altLang="pt-PT" sz="2000" dirty="0">
                <a:solidFill>
                  <a:srgbClr val="000099"/>
                </a:solidFill>
                <a:latin typeface="Times New Roman" pitchFamily="18" charset="0"/>
              </a:rPr>
              <a:t>s</a:t>
            </a:r>
            <a:r>
              <a:rPr lang="pt-PT" altLang="pt-PT" sz="2000" dirty="0" smtClean="0">
                <a:solidFill>
                  <a:srgbClr val="000099"/>
                </a:solidFill>
                <a:latin typeface="Times New Roman" pitchFamily="18" charset="0"/>
              </a:rPr>
              <a:t>calar potential is given by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and without loss of generality we can rotate to a basis where </a:t>
            </a:r>
            <a:r>
              <a:rPr lang="el-GR" altLang="pt-PT" sz="2000" dirty="0" smtClean="0">
                <a:solidFill>
                  <a:srgbClr val="FF0000"/>
                </a:solidFill>
                <a:latin typeface="Times New Roman" pitchFamily="18" charset="0"/>
              </a:rPr>
              <a:t>λ</a:t>
            </a:r>
            <a:r>
              <a:rPr lang="pt-PT" altLang="pt-PT" sz="2000" baseline="-25000" dirty="0" smtClean="0">
                <a:solidFill>
                  <a:srgbClr val="FF0000"/>
                </a:solidFill>
                <a:latin typeface="Times New Roman" pitchFamily="18" charset="0"/>
              </a:rPr>
              <a:t>5</a:t>
            </a:r>
            <a:r>
              <a:rPr lang="pt-PT" altLang="pt-PT" sz="2000" dirty="0" smtClean="0">
                <a:solidFill>
                  <a:srgbClr val="000099"/>
                </a:solidFill>
                <a:latin typeface="Times New Roman" pitchFamily="18" charset="0"/>
              </a:rPr>
              <a:t> is real and       </a:t>
            </a:r>
            <a:r>
              <a:rPr lang="el-GR" altLang="pt-PT" sz="2000" dirty="0" smtClean="0">
                <a:solidFill>
                  <a:srgbClr val="FF0000"/>
                </a:solidFill>
                <a:latin typeface="Times New Roman" pitchFamily="18" charset="0"/>
              </a:rPr>
              <a:t>λ</a:t>
            </a:r>
            <a:r>
              <a:rPr lang="pt-PT" altLang="pt-PT" sz="2000" baseline="-25000" dirty="0" smtClean="0">
                <a:solidFill>
                  <a:srgbClr val="FF0000"/>
                </a:solidFill>
                <a:latin typeface="Times New Roman" pitchFamily="18" charset="0"/>
              </a:rPr>
              <a:t>6</a:t>
            </a:r>
            <a:r>
              <a:rPr lang="pt-PT" altLang="pt-PT" sz="2000" dirty="0" smtClean="0">
                <a:solidFill>
                  <a:srgbClr val="FF0000"/>
                </a:solidFill>
                <a:latin typeface="Times New Roman" pitchFamily="18" charset="0"/>
              </a:rPr>
              <a:t> = </a:t>
            </a:r>
            <a:r>
              <a:rPr lang="el-GR" altLang="pt-PT" sz="2000" dirty="0" smtClean="0">
                <a:solidFill>
                  <a:srgbClr val="FF0000"/>
                </a:solidFill>
                <a:latin typeface="Times New Roman" pitchFamily="18" charset="0"/>
              </a:rPr>
              <a:t>λ</a:t>
            </a:r>
            <a:r>
              <a:rPr lang="pt-PT" altLang="pt-PT" sz="2000" baseline="-25000" dirty="0" smtClean="0">
                <a:solidFill>
                  <a:srgbClr val="FF0000"/>
                </a:solidFill>
                <a:latin typeface="Times New Roman" pitchFamily="18" charset="0"/>
              </a:rPr>
              <a:t>7</a:t>
            </a:r>
            <a:r>
              <a:rPr lang="pt-PT" altLang="pt-PT" sz="2000" dirty="0" smtClean="0">
                <a:solidFill>
                  <a:srgbClr val="FF0000"/>
                </a:solidFill>
                <a:latin typeface="Times New Roman" pitchFamily="18" charset="0"/>
              </a:rPr>
              <a:t> = 0 </a:t>
            </a:r>
            <a:r>
              <a:rPr lang="pt-PT" altLang="pt-PT" sz="2000" dirty="0" smtClean="0">
                <a:solidFill>
                  <a:srgbClr val="000099"/>
                </a:solidFill>
                <a:latin typeface="Times New Roman" pitchFamily="18" charset="0"/>
              </a:rPr>
              <a:t>. </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 presence of </a:t>
            </a:r>
            <a:r>
              <a:rPr lang="el-GR" altLang="pt-PT" sz="2000" dirty="0">
                <a:solidFill>
                  <a:srgbClr val="FF0000"/>
                </a:solidFill>
                <a:latin typeface="Times New Roman" pitchFamily="18" charset="0"/>
              </a:rPr>
              <a:t>λ</a:t>
            </a:r>
            <a:r>
              <a:rPr lang="pt-PT" altLang="pt-PT" sz="2000" baseline="-25000" dirty="0">
                <a:solidFill>
                  <a:srgbClr val="FF0000"/>
                </a:solidFill>
                <a:latin typeface="Times New Roman" pitchFamily="18" charset="0"/>
              </a:rPr>
              <a:t>5</a:t>
            </a: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and a complex </a:t>
            </a:r>
            <a:r>
              <a:rPr lang="pt-PT" altLang="pt-PT" sz="2000" dirty="0" smtClean="0">
                <a:solidFill>
                  <a:srgbClr val="FF0000"/>
                </a:solidFill>
                <a:latin typeface="Times New Roman" pitchFamily="18" charset="0"/>
              </a:rPr>
              <a:t>m</a:t>
            </a:r>
            <a:r>
              <a:rPr lang="pt-PT" altLang="pt-PT" sz="2000" baseline="30000" dirty="0" smtClean="0">
                <a:solidFill>
                  <a:srgbClr val="FF0000"/>
                </a:solidFill>
                <a:latin typeface="Times New Roman" pitchFamily="18" charset="0"/>
              </a:rPr>
              <a:t>2</a:t>
            </a:r>
            <a:r>
              <a:rPr lang="pt-PT" altLang="pt-PT" sz="2000" baseline="-25000" dirty="0" smtClean="0">
                <a:solidFill>
                  <a:srgbClr val="FF0000"/>
                </a:solidFill>
                <a:latin typeface="Times New Roman" pitchFamily="18" charset="0"/>
              </a:rPr>
              <a:t>12</a:t>
            </a:r>
            <a:r>
              <a:rPr lang="pt-PT" altLang="pt-PT" sz="2000" dirty="0" smtClean="0">
                <a:solidFill>
                  <a:srgbClr val="000099"/>
                </a:solidFill>
                <a:latin typeface="Times New Roman" pitchFamily="18" charset="0"/>
              </a:rPr>
              <a:t> means that this model has </a:t>
            </a:r>
            <a:r>
              <a:rPr lang="pt-PT" altLang="pt-PT" sz="2000" i="1" dirty="0" smtClean="0">
                <a:solidFill>
                  <a:srgbClr val="FF0000"/>
                </a:solidFill>
                <a:latin typeface="Times New Roman" pitchFamily="18" charset="0"/>
              </a:rPr>
              <a:t>explicit CP violation</a:t>
            </a:r>
            <a:r>
              <a:rPr lang="pt-PT" altLang="pt-PT" sz="2000" dirty="0" smtClean="0">
                <a:solidFill>
                  <a:srgbClr val="000099"/>
                </a:solidFill>
                <a:latin typeface="Times New Roman" pitchFamily="18" charset="0"/>
              </a:rPr>
              <a:t>. This may be verified using basis-invariant methods.</a:t>
            </a:r>
            <a:endParaRPr lang="pt-PT" altLang="pt-PT" sz="2000" baseline="-25000" dirty="0" smtClean="0">
              <a:solidFill>
                <a:srgbClr val="000099"/>
              </a:solidFill>
              <a:latin typeface="Times New Roman" pitchFamily="18" charset="0"/>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703674"/>
            <a:ext cx="11239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8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6" y="1373195"/>
            <a:ext cx="9180000" cy="1263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7" name="Rectangle 6"/>
          <p:cNvSpPr/>
          <p:nvPr/>
        </p:nvSpPr>
        <p:spPr>
          <a:xfrm>
            <a:off x="8604448" y="1976683"/>
            <a:ext cx="1656184" cy="8042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583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20" y="3584125"/>
            <a:ext cx="9180000" cy="1357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10" name="Rectangle 9"/>
          <p:cNvSpPr/>
          <p:nvPr/>
        </p:nvSpPr>
        <p:spPr>
          <a:xfrm>
            <a:off x="8424428" y="4262646"/>
            <a:ext cx="1656184" cy="8042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extLst>
      <p:ext uri="{BB962C8B-B14F-4D97-AF65-F5344CB8AC3E}">
        <p14:creationId xmlns:p14="http://schemas.microsoft.com/office/powerpoint/2010/main" val="36592706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r</a:t>
            </a:r>
            <a:r>
              <a:rPr lang="pt-PT" altLang="pt-PT" sz="2800" baseline="-25000" dirty="0" smtClean="0">
                <a:solidFill>
                  <a:srgbClr val="FF0000"/>
                </a:solidFill>
              </a:rPr>
              <a:t>0</a:t>
            </a:r>
            <a:r>
              <a:rPr lang="pt-PT" altLang="pt-PT" sz="2800" dirty="0" smtClean="0">
                <a:solidFill>
                  <a:srgbClr val="FF0000"/>
                </a:solidFill>
              </a:rPr>
              <a:t>-model</a:t>
            </a:r>
            <a:endParaRPr lang="pt-PT" altLang="pt-PT" sz="1400" dirty="0"/>
          </a:p>
        </p:txBody>
      </p:sp>
      <p:sp>
        <p:nvSpPr>
          <p:cNvPr id="6" name="CaixaDeTexto 8"/>
          <p:cNvSpPr txBox="1">
            <a:spLocks noChangeArrowheads="1"/>
          </p:cNvSpPr>
          <p:nvPr/>
        </p:nvSpPr>
        <p:spPr bwMode="auto">
          <a:xfrm>
            <a:off x="179387" y="636939"/>
            <a:ext cx="8713788"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None/>
              <a:defRPr/>
            </a:pPr>
            <a:r>
              <a:rPr lang="pt-PT" altLang="pt-PT" sz="2000" dirty="0" smtClean="0">
                <a:solidFill>
                  <a:srgbClr val="000099"/>
                </a:solidFill>
                <a:latin typeface="Times New Roman" pitchFamily="18" charset="0"/>
              </a:rPr>
              <a:t>Upon spontaneous symmetry breaking, we find that the scalar masses are given by (</a:t>
            </a:r>
            <a:r>
              <a:rPr lang="pt-PT" altLang="pt-PT" sz="2000" i="1" dirty="0" smtClean="0">
                <a:solidFill>
                  <a:srgbClr val="FF0000"/>
                </a:solidFill>
                <a:latin typeface="Times New Roman" pitchFamily="18" charset="0"/>
              </a:rPr>
              <a:t>v = 246 GeV</a:t>
            </a:r>
            <a:r>
              <a:rPr lang="pt-PT" altLang="pt-PT" sz="2000" dirty="0" smtClean="0">
                <a:solidFill>
                  <a:srgbClr val="000099"/>
                </a:solidFill>
                <a:latin typeface="Times New Roman" pitchFamily="18" charset="0"/>
              </a:rPr>
              <a:t>)</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coupled with the minimisation conditions, </a:t>
            </a:r>
            <a:r>
              <a:rPr lang="pt-PT" altLang="pt-PT" sz="2000" i="1" dirty="0" smtClean="0">
                <a:solidFill>
                  <a:srgbClr val="FF0000"/>
                </a:solidFill>
                <a:latin typeface="Times New Roman" pitchFamily="18" charset="0"/>
              </a:rPr>
              <a:t>eliminates all dependence on the quadratic parameters.</a:t>
            </a:r>
            <a:r>
              <a:rPr lang="pt-PT" altLang="pt-PT" sz="2000" dirty="0" smtClean="0">
                <a:solidFill>
                  <a:srgbClr val="000099"/>
                </a:solidFill>
                <a:latin typeface="Times New Roman" pitchFamily="18" charset="0"/>
              </a:rPr>
              <a:t> Since the quartic parameters are limited in size due to unitarity constraints, </a:t>
            </a:r>
            <a:r>
              <a:rPr lang="pt-PT" altLang="pt-PT" sz="2000" i="1" dirty="0" smtClean="0">
                <a:solidFill>
                  <a:srgbClr val="FF0000"/>
                </a:solidFill>
                <a:latin typeface="Times New Roman" pitchFamily="18" charset="0"/>
              </a:rPr>
              <a:t>the scalar masses cannot be arbitrarily large</a:t>
            </a:r>
            <a:r>
              <a:rPr lang="pt-PT" altLang="pt-PT" sz="2000" dirty="0" smtClean="0">
                <a:solidFill>
                  <a:srgbClr val="000099"/>
                </a:solidFill>
                <a:latin typeface="Times New Roman" pitchFamily="18" charset="0"/>
              </a:rPr>
              <a:t>. Performing a scan over the parameter space and taking one of the neutral states to have a mass of 125 GeV, we obtain</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 charged mass is likewise constrained.</a:t>
            </a:r>
          </a:p>
          <a:p>
            <a:pPr eaLnBrk="1" hangingPunct="1">
              <a:spcBef>
                <a:spcPct val="0"/>
              </a:spcBef>
              <a:buNone/>
              <a:defRPr/>
            </a:pPr>
            <a:r>
              <a:rPr lang="pt-PT" altLang="pt-PT" sz="2000" dirty="0" smtClean="0">
                <a:solidFill>
                  <a:srgbClr val="000099"/>
                </a:solidFill>
                <a:latin typeface="Times New Roman" pitchFamily="18" charset="0"/>
              </a:rPr>
              <a:t> </a:t>
            </a:r>
            <a:endParaRPr lang="pt-PT" altLang="pt-PT" sz="2000" i="1" dirty="0" smtClean="0">
              <a:solidFill>
                <a:srgbClr val="000099"/>
              </a:solidFill>
              <a:latin typeface="Times New Roman" pitchFamily="18" charset="0"/>
            </a:endParaRPr>
          </a:p>
        </p:txBody>
      </p:sp>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12951"/>
            <a:ext cx="5972175"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93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371" y="4725144"/>
            <a:ext cx="3157277" cy="6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593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24094"/>
            <a:ext cx="863316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105855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0CP1 model</a:t>
            </a:r>
            <a:endParaRPr lang="pt-PT" altLang="pt-PT" sz="1400" dirty="0"/>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087" y="2151708"/>
            <a:ext cx="9025913" cy="1421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7" name="CaixaDeTexto 8"/>
          <p:cNvSpPr txBox="1">
            <a:spLocks noChangeArrowheads="1"/>
          </p:cNvSpPr>
          <p:nvPr/>
        </p:nvSpPr>
        <p:spPr bwMode="auto">
          <a:xfrm>
            <a:off x="179387" y="1031245"/>
            <a:ext cx="8713788"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In the simplified base where </a:t>
            </a:r>
            <a:r>
              <a:rPr lang="el-GR" altLang="pt-PT" sz="2000" dirty="0" smtClean="0">
                <a:solidFill>
                  <a:srgbClr val="FF0000"/>
                </a:solidFill>
                <a:latin typeface="Times New Roman" pitchFamily="18" charset="0"/>
              </a:rPr>
              <a:t>λ</a:t>
            </a:r>
            <a:r>
              <a:rPr lang="pt-PT" altLang="pt-PT" sz="2000" baseline="-25000" dirty="0" smtClean="0">
                <a:solidFill>
                  <a:srgbClr val="FF0000"/>
                </a:solidFill>
                <a:latin typeface="Times New Roman" pitchFamily="18" charset="0"/>
              </a:rPr>
              <a:t>6</a:t>
            </a:r>
            <a:r>
              <a:rPr lang="pt-PT" altLang="pt-PT" sz="2000" dirty="0" smtClean="0">
                <a:solidFill>
                  <a:srgbClr val="FF0000"/>
                </a:solidFill>
                <a:latin typeface="Times New Roman" pitchFamily="18" charset="0"/>
              </a:rPr>
              <a:t> = </a:t>
            </a:r>
            <a:r>
              <a:rPr lang="el-GR" altLang="pt-PT" sz="2000" dirty="0" smtClean="0">
                <a:solidFill>
                  <a:srgbClr val="FF0000"/>
                </a:solidFill>
                <a:latin typeface="Times New Roman" pitchFamily="18" charset="0"/>
              </a:rPr>
              <a:t>λ</a:t>
            </a:r>
            <a:r>
              <a:rPr lang="pt-PT" altLang="pt-PT" sz="2000" baseline="-25000" dirty="0" smtClean="0">
                <a:solidFill>
                  <a:srgbClr val="FF0000"/>
                </a:solidFill>
                <a:latin typeface="Times New Roman" pitchFamily="18" charset="0"/>
              </a:rPr>
              <a:t>7</a:t>
            </a:r>
            <a:r>
              <a:rPr lang="pt-PT" altLang="pt-PT" sz="2000" dirty="0" smtClean="0">
                <a:solidFill>
                  <a:srgbClr val="FF0000"/>
                </a:solidFill>
                <a:latin typeface="Times New Roman" pitchFamily="18" charset="0"/>
              </a:rPr>
              <a:t> = 0 </a:t>
            </a:r>
            <a:r>
              <a:rPr lang="pt-PT" altLang="pt-PT" sz="2000" dirty="0">
                <a:solidFill>
                  <a:srgbClr val="000099"/>
                </a:solidFill>
                <a:latin typeface="Times New Roman" pitchFamily="18" charset="0"/>
              </a:rPr>
              <a:t>a</a:t>
            </a:r>
            <a:r>
              <a:rPr lang="pt-PT" altLang="pt-PT" sz="2000" dirty="0" smtClean="0">
                <a:solidFill>
                  <a:srgbClr val="000099"/>
                </a:solidFill>
                <a:latin typeface="Times New Roman" pitchFamily="18" charset="0"/>
              </a:rPr>
              <a:t>nd all couplings are real, the scalar potential is written as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In the </a:t>
            </a:r>
            <a:r>
              <a:rPr lang="pt-PT" altLang="pt-PT" sz="2000" dirty="0" smtClean="0">
                <a:latin typeface="Times New Roman" pitchFamily="18" charset="0"/>
              </a:rPr>
              <a:t>CP1</a:t>
            </a:r>
            <a:r>
              <a:rPr lang="pt-PT" altLang="pt-PT" sz="2000" dirty="0" smtClean="0">
                <a:solidFill>
                  <a:srgbClr val="000099"/>
                </a:solidFill>
                <a:latin typeface="Times New Roman" pitchFamily="18" charset="0"/>
              </a:rPr>
              <a:t> model, for some regions of parameter space </a:t>
            </a:r>
            <a:r>
              <a:rPr lang="pt-PT" altLang="pt-PT" sz="2000" dirty="0" smtClean="0">
                <a:solidFill>
                  <a:srgbClr val="FF0000"/>
                </a:solidFill>
                <a:latin typeface="Times New Roman" pitchFamily="18" charset="0"/>
              </a:rPr>
              <a:t>CP-conserving vacua </a:t>
            </a:r>
            <a:r>
              <a:rPr lang="pt-PT" altLang="pt-PT" sz="2000" dirty="0" smtClean="0">
                <a:solidFill>
                  <a:srgbClr val="000099"/>
                </a:solidFill>
                <a:latin typeface="Times New Roman" pitchFamily="18" charset="0"/>
              </a:rPr>
              <a:t>are possible; in others, </a:t>
            </a:r>
            <a:r>
              <a:rPr lang="pt-PT" altLang="pt-PT" sz="2000" dirty="0" smtClean="0">
                <a:solidFill>
                  <a:srgbClr val="FF0000"/>
                </a:solidFill>
                <a:latin typeface="Times New Roman" pitchFamily="18" charset="0"/>
              </a:rPr>
              <a:t>CP-violating vacua </a:t>
            </a:r>
            <a:r>
              <a:rPr lang="pt-PT" altLang="pt-PT" sz="2000" dirty="0" smtClean="0">
                <a:solidFill>
                  <a:srgbClr val="000099"/>
                </a:solidFill>
                <a:latin typeface="Times New Roman" pitchFamily="18" charset="0"/>
              </a:rPr>
              <a:t>can be found.</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changes that!</a:t>
            </a: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p:txBody>
      </p:sp>
    </p:spTree>
    <p:extLst>
      <p:ext uri="{BB962C8B-B14F-4D97-AF65-F5344CB8AC3E}">
        <p14:creationId xmlns:p14="http://schemas.microsoft.com/office/powerpoint/2010/main" val="4453008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318480"/>
            <a:ext cx="1608583" cy="40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4" name="CaixaDeTexto 8"/>
          <p:cNvSpPr txBox="1">
            <a:spLocks noChangeArrowheads="1"/>
          </p:cNvSpPr>
          <p:nvPr/>
        </p:nvSpPr>
        <p:spPr bwMode="auto">
          <a:xfrm>
            <a:off x="179387" y="636939"/>
            <a:ext cx="8713788"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6600"/>
                </a:solidFill>
                <a:latin typeface="Times New Roman" pitchFamily="18" charset="0"/>
              </a:rPr>
              <a:t>CP-CONSERVING VACUUM: </a:t>
            </a:r>
          </a:p>
          <a:p>
            <a:pPr marL="342900" indent="-342900" eaLnBrk="1" hangingPunct="1">
              <a:spcBef>
                <a:spcPct val="0"/>
              </a:spcBef>
              <a:defRPr/>
            </a:pPr>
            <a:endParaRPr lang="pt-PT" altLang="pt-PT" sz="2000" dirty="0" smtClean="0">
              <a:solidFill>
                <a:srgbClr val="006600"/>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A vacuum with real vevs is possible, and it originates two CP-even scalars (h and H), a pseudoscalar A and a charged scalar:</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a:solidFill>
                  <a:srgbClr val="000099"/>
                </a:solidFill>
                <a:latin typeface="Times New Roman" pitchFamily="18" charset="0"/>
              </a:rPr>
              <a:t>Again, the dependence on the quadratic terms vanishes because of the r</a:t>
            </a:r>
            <a:r>
              <a:rPr lang="pt-PT" altLang="pt-PT" sz="2000" baseline="-25000" dirty="0">
                <a:solidFill>
                  <a:srgbClr val="000099"/>
                </a:solidFill>
                <a:latin typeface="Times New Roman" pitchFamily="18" charset="0"/>
              </a:rPr>
              <a:t>0</a:t>
            </a:r>
            <a:r>
              <a:rPr lang="pt-PT" altLang="pt-PT" sz="2000" dirty="0">
                <a:solidFill>
                  <a:srgbClr val="000099"/>
                </a:solidFill>
                <a:latin typeface="Times New Roman" pitchFamily="18" charset="0"/>
              </a:rPr>
              <a:t> symmetry condition                        and </a:t>
            </a:r>
            <a:r>
              <a:rPr lang="pt-PT" altLang="pt-PT" sz="2000" i="1" dirty="0">
                <a:solidFill>
                  <a:srgbClr val="FF0000"/>
                </a:solidFill>
                <a:latin typeface="Times New Roman" pitchFamily="18" charset="0"/>
              </a:rPr>
              <a:t>no decoupling limit is possible</a:t>
            </a:r>
            <a:r>
              <a:rPr lang="pt-PT" altLang="pt-PT" sz="2000" dirty="0">
                <a:solidFill>
                  <a:srgbClr val="000099"/>
                </a:solidFill>
                <a:latin typeface="Times New Roman" pitchFamily="18" charset="0"/>
              </a:rPr>
              <a:t>. A quick scan requiring unitarity and boundedness from below for the quartic couplings yields </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p:txBody>
      </p:sp>
      <p:sp>
        <p:nvSpPr>
          <p:cNvPr id="5"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0CP1 model</a:t>
            </a:r>
            <a:endParaRPr lang="pt-PT" altLang="pt-PT" sz="14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068" y="2348880"/>
            <a:ext cx="721995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6051" y="5301208"/>
            <a:ext cx="2198298"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24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2749" y="764704"/>
            <a:ext cx="3258515" cy="79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5512736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205056" y="188640"/>
            <a:ext cx="8713788"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6600"/>
                </a:solidFill>
                <a:latin typeface="Times New Roman" pitchFamily="18" charset="0"/>
              </a:rPr>
              <a:t>SPONTANEOUS CP VIOLATION: </a:t>
            </a:r>
            <a:endParaRPr lang="pt-PT" altLang="pt-PT" sz="2000" dirty="0">
              <a:solidFill>
                <a:srgbClr val="006600"/>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If one tries to find a vacuum with complex vevs, the minimisation conditions give</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 only solution with non-zero vevs and phase would require</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However, this relation between the couplings is RG-unstable, therefore the </a:t>
            </a:r>
            <a:r>
              <a:rPr lang="pt-PT" altLang="pt-PT" sz="2000" i="1" dirty="0" smtClean="0">
                <a:solidFill>
                  <a:srgbClr val="FF0000"/>
                </a:solidFill>
                <a:latin typeface="Times New Roman" pitchFamily="18" charset="0"/>
              </a:rPr>
              <a:t>tree-level minimisation conditions do not allow for spontaneous breaking of CP </a:t>
            </a:r>
            <a:r>
              <a:rPr lang="pt-PT" altLang="pt-PT" sz="2000" dirty="0" smtClean="0">
                <a:solidFill>
                  <a:srgbClr val="000099"/>
                </a:solidFill>
                <a:latin typeface="Times New Roman" pitchFamily="18" charset="0"/>
              </a:rPr>
              <a:t>– if it can occur, it must arise from loop corrections to the potential.</a:t>
            </a:r>
            <a:endParaRPr lang="pt-PT" altLang="pt-PT" sz="2000" dirty="0">
              <a:solidFill>
                <a:srgbClr val="000099"/>
              </a:solidFill>
              <a:latin typeface="Times New Roman" pitchFamily="18" charset="0"/>
            </a:endParaRPr>
          </a:p>
        </p:txBody>
      </p:sp>
      <p:pic>
        <p:nvPicPr>
          <p:cNvPr id="614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636912"/>
            <a:ext cx="4996247"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9" name="CaixaDeTexto 3"/>
          <p:cNvSpPr txBox="1">
            <a:spLocks noChangeArrowheads="1"/>
          </p:cNvSpPr>
          <p:nvPr/>
        </p:nvSpPr>
        <p:spPr bwMode="auto">
          <a:xfrm>
            <a:off x="323850" y="-99392"/>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0CP1 model</a:t>
            </a:r>
            <a:endParaRPr lang="pt-PT" altLang="pt-PT" sz="1400" dirty="0"/>
          </a:p>
        </p:txBody>
      </p:sp>
      <p:pic>
        <p:nvPicPr>
          <p:cNvPr id="614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4398243"/>
            <a:ext cx="301942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9217" y="980728"/>
            <a:ext cx="3250800" cy="70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4116142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Rot="1" noChangeAspect="1" noMove="1" noResize="1" noEditPoints="1" noAdjustHandles="1" noChangeArrowheads="1" noChangeShapeType="1" noTextEdit="1"/>
          </p:cNvSpPr>
          <p:nvPr/>
        </p:nvSpPr>
        <p:spPr bwMode="auto">
          <a:xfrm>
            <a:off x="31750" y="-171400"/>
            <a:ext cx="9144000" cy="800101"/>
          </a:xfrm>
          <a:prstGeom prst="rect">
            <a:avLst/>
          </a:prstGeom>
          <a:blipFill rotWithShape="1">
            <a:blip r:embed="rId3"/>
            <a:stretch>
              <a:fillRect b="-2061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sp>
        <p:nvSpPr>
          <p:cNvPr id="5" name="CaixaDeTexto 8"/>
          <p:cNvSpPr txBox="1">
            <a:spLocks noRot="1" noChangeAspect="1" noMove="1" noResize="1" noEditPoints="1" noAdjustHandles="1" noChangeArrowheads="1" noChangeShapeType="1" noTextEdit="1"/>
          </p:cNvSpPr>
          <p:nvPr/>
        </p:nvSpPr>
        <p:spPr bwMode="auto">
          <a:xfrm>
            <a:off x="259144" y="480729"/>
            <a:ext cx="8712968" cy="3785652"/>
          </a:xfrm>
          <a:prstGeom prst="rect">
            <a:avLst/>
          </a:prstGeom>
          <a:blipFill rotWithShape="1">
            <a:blip r:embed="rId4"/>
            <a:stretch>
              <a:fillRect l="-770" b="-1932"/>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6963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7775" y="5949950"/>
            <a:ext cx="6348413" cy="588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7" name="CaixaDeTexto 8"/>
          <p:cNvSpPr txBox="1">
            <a:spLocks noRot="1" noChangeAspect="1" noMove="1" noResize="1" noEditPoints="1" noAdjustHandles="1" noChangeArrowheads="1" noChangeShapeType="1" noTextEdit="1"/>
          </p:cNvSpPr>
          <p:nvPr/>
        </p:nvSpPr>
        <p:spPr bwMode="auto">
          <a:xfrm>
            <a:off x="259144" y="4232474"/>
            <a:ext cx="8712968" cy="1631216"/>
          </a:xfrm>
          <a:prstGeom prst="rect">
            <a:avLst/>
          </a:prstGeom>
          <a:blipFill rotWithShape="1">
            <a:blip r:embed="rId6"/>
            <a:stretch>
              <a:fillRect l="-770" r="-140" b="-559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sp>
        <p:nvSpPr>
          <p:cNvPr id="8" name="Rectangle 7"/>
          <p:cNvSpPr/>
          <p:nvPr/>
        </p:nvSpPr>
        <p:spPr>
          <a:xfrm>
            <a:off x="4716463" y="5949950"/>
            <a:ext cx="3024187" cy="5889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0Z</a:t>
            </a:r>
            <a:r>
              <a:rPr lang="pt-PT" altLang="pt-PT" sz="2800" baseline="-25000" dirty="0" smtClean="0">
                <a:solidFill>
                  <a:srgbClr val="FF0000"/>
                </a:solidFill>
              </a:rPr>
              <a:t>2</a:t>
            </a:r>
            <a:r>
              <a:rPr lang="pt-PT" altLang="pt-PT" sz="2800" dirty="0" smtClean="0">
                <a:solidFill>
                  <a:srgbClr val="FF0000"/>
                </a:solidFill>
              </a:rPr>
              <a:t> model</a:t>
            </a:r>
            <a:endParaRPr lang="pt-PT" altLang="pt-PT" sz="1400" dirty="0"/>
          </a:p>
        </p:txBody>
      </p:sp>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8644473"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6" name="CaixaDeTexto 8"/>
          <p:cNvSpPr txBox="1">
            <a:spLocks noChangeArrowheads="1"/>
          </p:cNvSpPr>
          <p:nvPr/>
        </p:nvSpPr>
        <p:spPr bwMode="auto">
          <a:xfrm>
            <a:off x="166112" y="764704"/>
            <a:ext cx="8713788" cy="717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The scalar potential is written as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Two vacua should be possible, for different choices of parameters: one that </a:t>
            </a:r>
            <a:r>
              <a:rPr lang="pt-PT" altLang="pt-PT" sz="2000" dirty="0" smtClean="0">
                <a:solidFill>
                  <a:srgbClr val="FF0000"/>
                </a:solidFill>
                <a:latin typeface="Times New Roman" pitchFamily="18" charset="0"/>
              </a:rPr>
              <a:t>preserves the Z</a:t>
            </a:r>
            <a:r>
              <a:rPr lang="pt-PT" altLang="pt-PT" sz="2000" baseline="-25000" dirty="0" smtClean="0">
                <a:solidFill>
                  <a:srgbClr val="FF0000"/>
                </a:solidFill>
                <a:latin typeface="Times New Roman" pitchFamily="18" charset="0"/>
              </a:rPr>
              <a:t>2</a:t>
            </a:r>
            <a:r>
              <a:rPr lang="pt-PT" altLang="pt-PT" sz="2000" dirty="0" smtClean="0">
                <a:solidFill>
                  <a:srgbClr val="FF0000"/>
                </a:solidFill>
                <a:latin typeface="Times New Roman" pitchFamily="18" charset="0"/>
              </a:rPr>
              <a:t> symmetry</a:t>
            </a:r>
            <a:r>
              <a:rPr lang="pt-PT" altLang="pt-PT" sz="2000" dirty="0" smtClean="0">
                <a:solidFill>
                  <a:srgbClr val="000099"/>
                </a:solidFill>
                <a:latin typeface="Times New Roman" pitchFamily="18" charset="0"/>
              </a:rPr>
              <a:t> (inert model) with one of the vevs equal to zero; and another for which </a:t>
            </a:r>
            <a:r>
              <a:rPr lang="pt-PT" altLang="pt-PT" sz="2000" dirty="0" smtClean="0">
                <a:solidFill>
                  <a:srgbClr val="FF0000"/>
                </a:solidFill>
                <a:latin typeface="Times New Roman" pitchFamily="18" charset="0"/>
              </a:rPr>
              <a:t>the Z</a:t>
            </a:r>
            <a:r>
              <a:rPr lang="pt-PT" altLang="pt-PT" sz="2000" baseline="-25000" dirty="0" smtClean="0">
                <a:solidFill>
                  <a:srgbClr val="FF0000"/>
                </a:solidFill>
                <a:latin typeface="Times New Roman" pitchFamily="18" charset="0"/>
              </a:rPr>
              <a:t>2</a:t>
            </a:r>
            <a:r>
              <a:rPr lang="pt-PT" altLang="pt-PT" sz="2000" dirty="0" smtClean="0">
                <a:solidFill>
                  <a:srgbClr val="FF0000"/>
                </a:solidFill>
                <a:latin typeface="Times New Roman" pitchFamily="18" charset="0"/>
              </a:rPr>
              <a:t> symmetry is spontaneously broken</a:t>
            </a:r>
            <a:r>
              <a:rPr lang="pt-PT" altLang="pt-PT" sz="2000" dirty="0" smtClean="0">
                <a:solidFill>
                  <a:srgbClr val="000099"/>
                </a:solidFill>
                <a:latin typeface="Times New Roman" pitchFamily="18" charset="0"/>
              </a:rPr>
              <a:t>, where both doublets have non-zero vevs.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Again, the </a:t>
            </a:r>
            <a:r>
              <a:rPr lang="pt-PT" altLang="pt-PT" sz="2000" dirty="0">
                <a:solidFill>
                  <a:srgbClr val="000099"/>
                </a:solidFill>
                <a:latin typeface="Times New Roman" pitchFamily="18" charset="0"/>
              </a:rPr>
              <a:t>r</a:t>
            </a:r>
            <a:r>
              <a:rPr lang="pt-PT" altLang="pt-PT" sz="2000" baseline="-25000" dirty="0">
                <a:solidFill>
                  <a:srgbClr val="000099"/>
                </a:solidFill>
                <a:latin typeface="Times New Roman" pitchFamily="18" charset="0"/>
              </a:rPr>
              <a:t>0</a:t>
            </a:r>
            <a:r>
              <a:rPr lang="pt-PT" altLang="pt-PT" sz="2000" dirty="0">
                <a:solidFill>
                  <a:srgbClr val="000099"/>
                </a:solidFill>
                <a:latin typeface="Times New Roman" pitchFamily="18" charset="0"/>
              </a:rPr>
              <a:t>-symmetry changes </a:t>
            </a:r>
            <a:r>
              <a:rPr lang="pt-PT" altLang="pt-PT" sz="2000" dirty="0" smtClean="0">
                <a:solidFill>
                  <a:srgbClr val="000099"/>
                </a:solidFill>
                <a:latin typeface="Times New Roman" pitchFamily="18" charset="0"/>
              </a:rPr>
              <a:t>that, preventing one of them - at tree-level, at least.</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p:txBody>
      </p:sp>
    </p:spTree>
    <p:extLst>
      <p:ext uri="{BB962C8B-B14F-4D97-AF65-F5344CB8AC3E}">
        <p14:creationId xmlns:p14="http://schemas.microsoft.com/office/powerpoint/2010/main" val="6377916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07504" y="167149"/>
            <a:ext cx="8713788" cy="747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6600"/>
                </a:solidFill>
                <a:latin typeface="Times New Roman" pitchFamily="18" charset="0"/>
              </a:rPr>
              <a:t>INERT 0Z</a:t>
            </a:r>
            <a:r>
              <a:rPr lang="pt-PT" altLang="pt-PT" sz="2000" baseline="-25000" dirty="0" smtClean="0">
                <a:solidFill>
                  <a:srgbClr val="006600"/>
                </a:solidFill>
                <a:latin typeface="Times New Roman" pitchFamily="18" charset="0"/>
              </a:rPr>
              <a:t>2</a:t>
            </a:r>
            <a:r>
              <a:rPr lang="pt-PT" altLang="pt-PT" sz="2000" dirty="0" smtClean="0">
                <a:solidFill>
                  <a:srgbClr val="006600"/>
                </a:solidFill>
                <a:latin typeface="Times New Roman" pitchFamily="18" charset="0"/>
              </a:rPr>
              <a:t> MODEL: </a:t>
            </a:r>
          </a:p>
          <a:p>
            <a:pPr marL="342900" indent="-342900" eaLnBrk="1" hangingPunct="1">
              <a:spcBef>
                <a:spcPct val="0"/>
              </a:spcBef>
              <a:defRPr/>
            </a:pPr>
            <a:endParaRPr lang="pt-PT" altLang="pt-PT" sz="2000" dirty="0" smtClean="0">
              <a:solidFill>
                <a:srgbClr val="006600"/>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Dark matter candidates (H or A) found, but no decoupling possible.</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FF0000"/>
                </a:solidFill>
                <a:latin typeface="Times New Roman" pitchFamily="18" charset="0"/>
              </a:rPr>
              <a:t>All extra scalar masses should be inferior to roughly 710 GeV due to unitarity bounds on the quartic couplings</a:t>
            </a:r>
            <a:r>
              <a:rPr lang="pt-PT" altLang="pt-PT" sz="2000" dirty="0" smtClean="0">
                <a:solidFill>
                  <a:srgbClr val="000099"/>
                </a:solidFill>
                <a:latin typeface="Times New Roman" pitchFamily="18" charset="0"/>
              </a:rPr>
              <a:t>.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Masses have identical expressions to those found for 0CP1, but now neither H nor A couple to electroweak gauge bosons!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Analogous situation occurs for the </a:t>
            </a:r>
            <a:r>
              <a:rPr lang="pt-PT" altLang="pt-PT" sz="2000" dirty="0" smtClean="0">
                <a:solidFill>
                  <a:srgbClr val="FF0000"/>
                </a:solidFill>
                <a:latin typeface="Times New Roman" pitchFamily="18" charset="0"/>
              </a:rPr>
              <a:t>inert 0U(1) model </a:t>
            </a:r>
            <a:r>
              <a:rPr lang="pt-PT" altLang="pt-PT" sz="2000" dirty="0" smtClean="0">
                <a:solidFill>
                  <a:srgbClr val="000099"/>
                </a:solidFill>
                <a:latin typeface="Times New Roman" pitchFamily="18" charset="0"/>
              </a:rPr>
              <a:t>– for that case, </a:t>
            </a:r>
            <a:r>
              <a:rPr lang="pt-PT" altLang="pt-PT" sz="2000" dirty="0" smtClean="0">
                <a:solidFill>
                  <a:srgbClr val="FF0000"/>
                </a:solidFill>
                <a:latin typeface="Times New Roman" pitchFamily="18" charset="0"/>
              </a:rPr>
              <a:t>H</a:t>
            </a:r>
            <a:r>
              <a:rPr lang="pt-PT" altLang="pt-PT" sz="2000" dirty="0" smtClean="0">
                <a:solidFill>
                  <a:srgbClr val="000099"/>
                </a:solidFill>
                <a:latin typeface="Times New Roman" pitchFamily="18" charset="0"/>
              </a:rPr>
              <a:t> and </a:t>
            </a:r>
            <a:r>
              <a:rPr lang="pt-PT" altLang="pt-PT" sz="2000" dirty="0" smtClean="0">
                <a:solidFill>
                  <a:srgbClr val="FF0000"/>
                </a:solidFill>
                <a:latin typeface="Times New Roman" pitchFamily="18" charset="0"/>
              </a:rPr>
              <a:t>A</a:t>
            </a:r>
            <a:r>
              <a:rPr lang="pt-PT" altLang="pt-PT" sz="2000" dirty="0" smtClean="0">
                <a:solidFill>
                  <a:srgbClr val="000099"/>
                </a:solidFill>
                <a:latin typeface="Times New Roman" pitchFamily="18" charset="0"/>
              </a:rPr>
              <a:t> are actually degenerate in mass.</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spcAft>
                <a:spcPts val="600"/>
              </a:spcAft>
              <a:buFontTx/>
              <a:buNone/>
              <a:defRPr/>
            </a:pPr>
            <a:endParaRPr lang="pt-PT" altLang="pt-PT" sz="2000" dirty="0" smtClean="0">
              <a:solidFill>
                <a:srgbClr val="000099"/>
              </a:solidFill>
              <a:latin typeface="Times New Roman" pitchFamily="18" charset="0"/>
            </a:endParaRPr>
          </a:p>
        </p:txBody>
      </p:sp>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83545"/>
            <a:ext cx="289560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9868" y="4149080"/>
            <a:ext cx="5457601"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38308491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8"/>
          <p:cNvSpPr txBox="1">
            <a:spLocks noChangeArrowheads="1"/>
          </p:cNvSpPr>
          <p:nvPr/>
        </p:nvSpPr>
        <p:spPr bwMode="auto">
          <a:xfrm>
            <a:off x="107504" y="-99392"/>
            <a:ext cx="8713788" cy="694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spcAft>
                <a:spcPts val="600"/>
              </a:spcAft>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6600"/>
                </a:solidFill>
                <a:latin typeface="Times New Roman" pitchFamily="18" charset="0"/>
              </a:rPr>
              <a:t>SPONTANEOUS Z</a:t>
            </a:r>
            <a:r>
              <a:rPr lang="pt-PT" altLang="pt-PT" sz="2000" baseline="-25000" dirty="0" smtClean="0">
                <a:solidFill>
                  <a:srgbClr val="006600"/>
                </a:solidFill>
                <a:latin typeface="Times New Roman" pitchFamily="18" charset="0"/>
              </a:rPr>
              <a:t>2</a:t>
            </a:r>
            <a:r>
              <a:rPr lang="pt-PT" altLang="pt-PT" sz="2000" dirty="0" smtClean="0">
                <a:solidFill>
                  <a:srgbClr val="006600"/>
                </a:solidFill>
                <a:latin typeface="Times New Roman" pitchFamily="18" charset="0"/>
              </a:rPr>
              <a:t> BREAKING IN 0Z</a:t>
            </a:r>
            <a:r>
              <a:rPr lang="pt-PT" altLang="pt-PT" sz="2000" baseline="-25000" dirty="0" smtClean="0">
                <a:solidFill>
                  <a:srgbClr val="006600"/>
                </a:solidFill>
                <a:latin typeface="Times New Roman" pitchFamily="18" charset="0"/>
              </a:rPr>
              <a:t>2</a:t>
            </a:r>
            <a:r>
              <a:rPr lang="pt-PT" altLang="pt-PT" sz="2000" dirty="0" smtClean="0">
                <a:solidFill>
                  <a:srgbClr val="006600"/>
                </a:solidFill>
                <a:latin typeface="Times New Roman" pitchFamily="18" charset="0"/>
              </a:rPr>
              <a:t>: </a:t>
            </a:r>
            <a:endParaRPr lang="pt-PT" altLang="pt-PT" sz="2000" dirty="0">
              <a:solidFill>
                <a:srgbClr val="006600"/>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 minimisation conditions for this vacuum now give</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 second of these conditions can only be satisfied, for non-zero vevs, if</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t>
            </a: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6600"/>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This</a:t>
            </a:r>
            <a:r>
              <a:rPr lang="pt-PT" altLang="pt-PT" sz="2000" dirty="0" smtClean="0">
                <a:solidFill>
                  <a:srgbClr val="006600"/>
                </a:solidFill>
                <a:latin typeface="Times New Roman" pitchFamily="18" charset="0"/>
              </a:rPr>
              <a:t> </a:t>
            </a:r>
            <a:r>
              <a:rPr lang="pt-PT" altLang="pt-PT" sz="2000" dirty="0" smtClean="0">
                <a:solidFill>
                  <a:srgbClr val="000099"/>
                </a:solidFill>
                <a:latin typeface="Times New Roman" pitchFamily="18" charset="0"/>
              </a:rPr>
              <a:t>condition is not RG-stable!</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Therefore, analogous to the 0CP1 case, the </a:t>
            </a:r>
            <a:r>
              <a:rPr lang="pt-PT" altLang="pt-PT" sz="2000" i="1" dirty="0" smtClean="0">
                <a:solidFill>
                  <a:srgbClr val="FF0000"/>
                </a:solidFill>
                <a:latin typeface="Times New Roman" pitchFamily="18" charset="0"/>
              </a:rPr>
              <a:t>tree-level </a:t>
            </a:r>
            <a:r>
              <a:rPr lang="pt-PT" altLang="pt-PT" sz="2000" i="1" dirty="0">
                <a:solidFill>
                  <a:srgbClr val="FF0000"/>
                </a:solidFill>
                <a:latin typeface="Times New Roman" pitchFamily="18" charset="0"/>
              </a:rPr>
              <a:t>minimisation conditions do not allow for spontaneous breaking of </a:t>
            </a:r>
            <a:r>
              <a:rPr lang="pt-PT" altLang="pt-PT" sz="2000" i="1" dirty="0" smtClean="0">
                <a:solidFill>
                  <a:srgbClr val="FF0000"/>
                </a:solidFill>
                <a:latin typeface="Times New Roman" pitchFamily="18" charset="0"/>
              </a:rPr>
              <a:t>Z</a:t>
            </a:r>
            <a:r>
              <a:rPr lang="pt-PT" altLang="pt-PT" sz="2000" i="1" baseline="-25000" dirty="0" smtClean="0">
                <a:solidFill>
                  <a:srgbClr val="FF0000"/>
                </a:solidFill>
                <a:latin typeface="Times New Roman" pitchFamily="18" charset="0"/>
              </a:rPr>
              <a:t>2</a:t>
            </a:r>
            <a:r>
              <a:rPr lang="pt-PT" altLang="pt-PT" sz="2000" i="1" dirty="0" smtClean="0">
                <a:solidFill>
                  <a:srgbClr val="FF0000"/>
                </a:solidFill>
                <a:latin typeface="Times New Roman" pitchFamily="18" charset="0"/>
              </a:rPr>
              <a:t> </a:t>
            </a:r>
            <a:r>
              <a:rPr lang="pt-PT" altLang="pt-PT" sz="2000" dirty="0">
                <a:solidFill>
                  <a:srgbClr val="000099"/>
                </a:solidFill>
                <a:latin typeface="Times New Roman" pitchFamily="18" charset="0"/>
              </a:rPr>
              <a:t>– if it can occur, it must arise from loop corrections to the potential</a:t>
            </a:r>
            <a:r>
              <a:rPr lang="pt-PT" altLang="pt-PT" sz="2000" dirty="0" smtClean="0">
                <a:solidFill>
                  <a:srgbClr val="000099"/>
                </a:solidFill>
                <a:latin typeface="Times New Roman" pitchFamily="18" charset="0"/>
              </a:rPr>
              <a:t>. An analogous situation occurs for </a:t>
            </a:r>
            <a:r>
              <a:rPr lang="pt-PT" altLang="pt-PT" sz="2000" dirty="0" smtClean="0">
                <a:solidFill>
                  <a:srgbClr val="FF0000"/>
                </a:solidFill>
                <a:latin typeface="Times New Roman" pitchFamily="18" charset="0"/>
              </a:rPr>
              <a:t>spontaneous breaking of U(1) in the 0U(1) model</a:t>
            </a:r>
            <a:r>
              <a:rPr lang="pt-PT" altLang="pt-PT" sz="2000" dirty="0" smtClean="0">
                <a:solidFill>
                  <a:srgbClr val="000099"/>
                </a:solidFill>
                <a:latin typeface="Times New Roman" pitchFamily="18" charset="0"/>
              </a:rPr>
              <a:t>.</a:t>
            </a: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76672"/>
            <a:ext cx="3258515" cy="79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240" y="1958257"/>
            <a:ext cx="4302315" cy="1200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655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3851608"/>
            <a:ext cx="3333103"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21974659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23850" y="-243408"/>
            <a:ext cx="84248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The softly-broken 0U(1) model</a:t>
            </a:r>
            <a:endParaRPr lang="pt-PT" altLang="pt-PT" sz="1400" dirty="0"/>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520" y="1268760"/>
            <a:ext cx="862965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6" name="CaixaDeTexto 8"/>
          <p:cNvSpPr txBox="1">
            <a:spLocks noChangeArrowheads="1"/>
          </p:cNvSpPr>
          <p:nvPr/>
        </p:nvSpPr>
        <p:spPr bwMode="auto">
          <a:xfrm>
            <a:off x="166112" y="764704"/>
            <a:ext cx="8713788"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000" dirty="0" smtClean="0">
                <a:solidFill>
                  <a:srgbClr val="000099"/>
                </a:solidFill>
                <a:latin typeface="Times New Roman" pitchFamily="18" charset="0"/>
              </a:rPr>
              <a:t>Without loss of generality we can choose a real soft-breaking term, </a:t>
            </a: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A vacuum with two real vevs is possible, and again no decoupling limit is possible. But a very interesting thing occurs:</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There is a </a:t>
            </a:r>
            <a:r>
              <a:rPr lang="pt-PT" altLang="pt-PT" sz="2000" dirty="0" smtClean="0">
                <a:solidFill>
                  <a:srgbClr val="FF0000"/>
                </a:solidFill>
                <a:latin typeface="Times New Roman" pitchFamily="18" charset="0"/>
              </a:rPr>
              <a:t>mass degeneracy between H and A </a:t>
            </a:r>
            <a:r>
              <a:rPr lang="pt-PT" altLang="pt-PT" sz="2000" dirty="0" smtClean="0">
                <a:solidFill>
                  <a:srgbClr val="000099"/>
                </a:solidFill>
                <a:latin typeface="Times New Roman" pitchFamily="18" charset="0"/>
              </a:rPr>
              <a:t>– but H is CP-even, and couples to electroweak gauge bosons, and A does not, since it is a pseudoscalar.</a:t>
            </a:r>
          </a:p>
          <a:p>
            <a:pPr eaLnBrk="1" hangingPunct="1">
              <a:spcBef>
                <a:spcPct val="0"/>
              </a:spcBef>
              <a:buFontTx/>
              <a:buNone/>
              <a:defRPr/>
            </a:pPr>
            <a:endParaRPr lang="pt-PT" altLang="pt-PT" sz="2000" dirty="0">
              <a:solidFill>
                <a:srgbClr val="000099"/>
              </a:solidFill>
              <a:latin typeface="Times New Roman" pitchFamily="18" charset="0"/>
            </a:endParaRPr>
          </a:p>
          <a:p>
            <a:pPr eaLnBrk="1" hangingPunct="1">
              <a:spcBef>
                <a:spcPct val="0"/>
              </a:spcBef>
              <a:buFontTx/>
              <a:buNone/>
              <a:defRPr/>
            </a:pPr>
            <a:r>
              <a:rPr lang="pt-PT" altLang="pt-PT" sz="2000" dirty="0" smtClean="0">
                <a:solidFill>
                  <a:srgbClr val="000099"/>
                </a:solidFill>
                <a:latin typeface="Times New Roman" pitchFamily="18" charset="0"/>
              </a:rPr>
              <a:t>Therefore, we can expect that this </a:t>
            </a:r>
            <a:r>
              <a:rPr lang="pt-PT" altLang="pt-PT" sz="2000" dirty="0" smtClean="0">
                <a:solidFill>
                  <a:srgbClr val="FF0000"/>
                </a:solidFill>
                <a:latin typeface="Times New Roman" pitchFamily="18" charset="0"/>
              </a:rPr>
              <a:t>degeneracy is lifted by loop corrections </a:t>
            </a:r>
            <a:r>
              <a:rPr lang="pt-PT" altLang="pt-PT" sz="2000" dirty="0" smtClean="0">
                <a:solidFill>
                  <a:srgbClr val="000099"/>
                </a:solidFill>
                <a:latin typeface="Times New Roman" pitchFamily="18" charset="0"/>
              </a:rPr>
              <a:t>– but the mass splitting between the H and A should be small, </a:t>
            </a:r>
            <a:r>
              <a:rPr lang="pt-PT" altLang="pt-PT" sz="2000" i="1" dirty="0" smtClean="0">
                <a:solidFill>
                  <a:srgbClr val="FF0000"/>
                </a:solidFill>
                <a:latin typeface="Times New Roman" pitchFamily="18" charset="0"/>
              </a:rPr>
              <a:t>since it arises from radiative corrections</a:t>
            </a:r>
            <a:r>
              <a:rPr lang="pt-PT" altLang="pt-PT" sz="2000" dirty="0" smtClean="0">
                <a:solidFill>
                  <a:srgbClr val="000099"/>
                </a:solidFill>
                <a:latin typeface="Times New Roman" pitchFamily="18" charset="0"/>
              </a:rPr>
              <a:t>!</a:t>
            </a:r>
            <a:endParaRPr lang="pt-PT" altLang="pt-PT" sz="2000" dirty="0">
              <a:solidFill>
                <a:srgbClr val="000099"/>
              </a:solidFill>
              <a:latin typeface="Times New Roman" pitchFamily="18" charset="0"/>
            </a:endParaRPr>
          </a:p>
        </p:txBody>
      </p:sp>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29000"/>
            <a:ext cx="8361290" cy="6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27977638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3"/>
          <p:cNvSpPr txBox="1">
            <a:spLocks noChangeArrowheads="1"/>
          </p:cNvSpPr>
          <p:nvPr/>
        </p:nvSpPr>
        <p:spPr bwMode="auto">
          <a:xfrm>
            <a:off x="0" y="-179531"/>
            <a:ext cx="91440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CONCLUSIONS</a:t>
            </a:r>
            <a:endParaRPr lang="pt-PT" altLang="pt-PT" sz="1400" dirty="0"/>
          </a:p>
        </p:txBody>
      </p:sp>
      <p:sp>
        <p:nvSpPr>
          <p:cNvPr id="6" name="CaixaDeTexto 8"/>
          <p:cNvSpPr txBox="1">
            <a:spLocks noChangeArrowheads="1"/>
          </p:cNvSpPr>
          <p:nvPr/>
        </p:nvSpPr>
        <p:spPr bwMode="auto">
          <a:xfrm>
            <a:off x="166112" y="764704"/>
            <a:ext cx="8870384"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200" dirty="0" smtClean="0">
                <a:solidFill>
                  <a:srgbClr val="000099"/>
                </a:solidFill>
                <a:latin typeface="Times New Roman" pitchFamily="18" charset="0"/>
              </a:rPr>
              <a:t>We have identified relations between 2HDM scalar couplings which are invariant under RG equations to all orders in scalar and gauge couplings; and at least to two-loop orders if fermions are included.</a:t>
            </a:r>
          </a:p>
          <a:p>
            <a:pPr marL="342900" indent="-342900" eaLnBrk="1" hangingPunct="1">
              <a:spcBef>
                <a:spcPct val="0"/>
              </a:spcBef>
              <a:defRPr/>
            </a:pPr>
            <a:endParaRPr lang="pt-PT" altLang="pt-PT" sz="2200" dirty="0" smtClean="0">
              <a:solidFill>
                <a:srgbClr val="000099"/>
              </a:solidFill>
              <a:latin typeface="Times New Roman" pitchFamily="18" charset="0"/>
            </a:endParaRPr>
          </a:p>
          <a:p>
            <a:pPr marL="342900" indent="-342900" eaLnBrk="1" hangingPunct="1">
              <a:spcBef>
                <a:spcPct val="0"/>
              </a:spcBef>
              <a:defRPr/>
            </a:pPr>
            <a:r>
              <a:rPr lang="pt-PT" altLang="pt-PT" sz="2200" dirty="0" smtClean="0">
                <a:solidFill>
                  <a:srgbClr val="000099"/>
                </a:solidFill>
                <a:latin typeface="Times New Roman" pitchFamily="18" charset="0"/>
              </a:rPr>
              <a:t>This proves/strongly implies an underlying symmetry of the model. A formal way of obtaining the relations between scalar couplings is provided by the bilinear formalism – </a:t>
            </a:r>
            <a:r>
              <a:rPr lang="pt-PT" altLang="pt-PT" sz="2200" dirty="0" smtClean="0">
                <a:latin typeface="Times New Roman" pitchFamily="18" charset="0"/>
              </a:rPr>
              <a:t>r</a:t>
            </a:r>
            <a:r>
              <a:rPr lang="pt-PT" altLang="pt-PT" sz="2200" baseline="-25000" dirty="0" smtClean="0">
                <a:latin typeface="Times New Roman" pitchFamily="18" charset="0"/>
              </a:rPr>
              <a:t>0</a:t>
            </a:r>
            <a:r>
              <a:rPr lang="pt-PT" altLang="pt-PT" sz="2200" dirty="0" smtClean="0">
                <a:latin typeface="Times New Roman" pitchFamily="18" charset="0"/>
              </a:rPr>
              <a:t> → - r</a:t>
            </a:r>
            <a:r>
              <a:rPr lang="pt-PT" altLang="pt-PT" sz="2200" baseline="-25000" dirty="0" smtClean="0">
                <a:latin typeface="Times New Roman" pitchFamily="18" charset="0"/>
              </a:rPr>
              <a:t>0</a:t>
            </a:r>
            <a:r>
              <a:rPr lang="pt-PT" altLang="pt-PT" sz="2200" dirty="0" smtClean="0">
                <a:latin typeface="Times New Roman" pitchFamily="18" charset="0"/>
              </a:rPr>
              <a:t>  </a:t>
            </a:r>
            <a:r>
              <a:rPr lang="pt-PT" altLang="pt-PT" sz="2200" dirty="0" smtClean="0">
                <a:solidFill>
                  <a:srgbClr val="000099"/>
                </a:solidFill>
                <a:latin typeface="Times New Roman" pitchFamily="18" charset="0"/>
              </a:rPr>
              <a:t>– but there are no transformations on the fields which give this, neither does this transformation preserve the scalar kinetic terms </a:t>
            </a:r>
            <a:r>
              <a:rPr lang="pt-PT" altLang="pt-PT" sz="2200" i="1" dirty="0" smtClean="0">
                <a:solidFill>
                  <a:srgbClr val="000099"/>
                </a:solidFill>
                <a:latin typeface="Times New Roman" pitchFamily="18" charset="0"/>
              </a:rPr>
              <a:t>(</a:t>
            </a:r>
            <a:r>
              <a:rPr lang="pt-PT" altLang="pt-PT" sz="2200" i="1" dirty="0" smtClean="0">
                <a:solidFill>
                  <a:srgbClr val="FF0000"/>
                </a:solidFill>
                <a:latin typeface="Times New Roman" pitchFamily="18" charset="0"/>
              </a:rPr>
              <a:t>but we have a really crazy idea!</a:t>
            </a:r>
            <a:r>
              <a:rPr lang="pt-PT" altLang="pt-PT" sz="2200" i="1" dirty="0" smtClean="0">
                <a:solidFill>
                  <a:srgbClr val="000099"/>
                </a:solidFill>
                <a:latin typeface="Times New Roman" pitchFamily="18" charset="0"/>
              </a:rPr>
              <a:t>)</a:t>
            </a:r>
            <a:r>
              <a:rPr lang="pt-PT" altLang="pt-PT" sz="2200" dirty="0" smtClean="0">
                <a:solidFill>
                  <a:srgbClr val="000099"/>
                </a:solidFill>
                <a:latin typeface="Times New Roman" pitchFamily="18" charset="0"/>
              </a:rPr>
              <a:t>.</a:t>
            </a:r>
          </a:p>
          <a:p>
            <a:pPr marL="342900" indent="-342900" eaLnBrk="1" hangingPunct="1">
              <a:spcBef>
                <a:spcPct val="0"/>
              </a:spcBef>
              <a:defRPr/>
            </a:pPr>
            <a:endParaRPr lang="pt-PT" altLang="pt-PT" sz="2200" dirty="0">
              <a:solidFill>
                <a:srgbClr val="000099"/>
              </a:solidFill>
              <a:latin typeface="Times New Roman" pitchFamily="18" charset="0"/>
            </a:endParaRPr>
          </a:p>
          <a:p>
            <a:pPr marL="342900" indent="-342900" eaLnBrk="1" hangingPunct="1">
              <a:spcBef>
                <a:spcPct val="0"/>
              </a:spcBef>
              <a:defRPr/>
            </a:pPr>
            <a:r>
              <a:rPr lang="pt-PT" altLang="pt-PT" sz="2200" dirty="0" smtClean="0">
                <a:solidFill>
                  <a:srgbClr val="000099"/>
                </a:solidFill>
                <a:latin typeface="Times New Roman" pitchFamily="18" charset="0"/>
              </a:rPr>
              <a:t>We identified several new symmetries, with new relations between couplings invariant under renormalization and analysed the phenomenology of such models. </a:t>
            </a:r>
            <a:endParaRPr lang="pt-PT" altLang="pt-PT" sz="22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p:txBody>
      </p:sp>
    </p:spTree>
    <p:extLst>
      <p:ext uri="{BB962C8B-B14F-4D97-AF65-F5344CB8AC3E}">
        <p14:creationId xmlns:p14="http://schemas.microsoft.com/office/powerpoint/2010/main" val="13629774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8"/>
          <p:cNvSpPr txBox="1">
            <a:spLocks noChangeArrowheads="1"/>
          </p:cNvSpPr>
          <p:nvPr/>
        </p:nvSpPr>
        <p:spPr bwMode="auto">
          <a:xfrm>
            <a:off x="-58962" y="5722967"/>
            <a:ext cx="88703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 but they are so WEIRD that a better name might be</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a:t>
            </a:r>
            <a:r>
              <a:rPr lang="pt-PT" altLang="pt-PT" sz="2000" i="1" dirty="0" smtClean="0">
                <a:latin typeface="Times New Roman" pitchFamily="18" charset="0"/>
              </a:rPr>
              <a:t>GOOFy </a:t>
            </a:r>
            <a:r>
              <a:rPr lang="pt-PT" altLang="pt-PT" sz="2000" i="1" dirty="0">
                <a:latin typeface="Times New Roman" pitchFamily="18" charset="0"/>
              </a:rPr>
              <a:t>Symmetries</a:t>
            </a:r>
            <a:r>
              <a:rPr lang="pt-PT" altLang="pt-PT" sz="2000" dirty="0">
                <a:latin typeface="Times New Roman" pitchFamily="18" charset="0"/>
              </a:rPr>
              <a:t> </a:t>
            </a:r>
            <a:r>
              <a:rPr lang="pt-PT" altLang="pt-PT" sz="2000" i="1" dirty="0" smtClean="0">
                <a:solidFill>
                  <a:srgbClr val="000099"/>
                </a:solidFill>
                <a:latin typeface="Times New Roman" pitchFamily="18" charset="0"/>
              </a:rPr>
              <a:t>!</a:t>
            </a:r>
            <a:r>
              <a:rPr lang="pt-PT" altLang="pt-PT" sz="2000" dirty="0" smtClean="0">
                <a:solidFill>
                  <a:srgbClr val="000099"/>
                </a:solidFill>
                <a:latin typeface="Times New Roman" pitchFamily="18" charset="0"/>
              </a:rPr>
              <a:t>  </a:t>
            </a:r>
            <a:endParaRPr lang="pt-PT" altLang="pt-PT" sz="2000" dirty="0">
              <a:solidFill>
                <a:srgbClr val="000099"/>
              </a:solidFill>
              <a:latin typeface="Times New Roman" pitchFamily="18" charset="0"/>
            </a:endParaRPr>
          </a:p>
        </p:txBody>
      </p:sp>
      <p:sp>
        <p:nvSpPr>
          <p:cNvPr id="5" name="CaixaDeTexto 8"/>
          <p:cNvSpPr txBox="1">
            <a:spLocks noChangeArrowheads="1"/>
          </p:cNvSpPr>
          <p:nvPr/>
        </p:nvSpPr>
        <p:spPr bwMode="auto">
          <a:xfrm>
            <a:off x="0" y="332656"/>
            <a:ext cx="8870384"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200" dirty="0" smtClean="0">
                <a:solidFill>
                  <a:srgbClr val="000099"/>
                </a:solidFill>
                <a:latin typeface="Times New Roman" pitchFamily="18" charset="0"/>
              </a:rPr>
              <a:t>The r</a:t>
            </a:r>
            <a:r>
              <a:rPr lang="pt-PT" altLang="pt-PT" sz="2200" baseline="-25000" dirty="0" smtClean="0">
                <a:solidFill>
                  <a:srgbClr val="000099"/>
                </a:solidFill>
                <a:latin typeface="Times New Roman" pitchFamily="18" charset="0"/>
              </a:rPr>
              <a:t>0</a:t>
            </a:r>
            <a:r>
              <a:rPr lang="pt-PT" altLang="pt-PT" sz="2200" dirty="0" smtClean="0">
                <a:solidFill>
                  <a:srgbClr val="000099"/>
                </a:solidFill>
                <a:latin typeface="Times New Roman" pitchFamily="18" charset="0"/>
              </a:rPr>
              <a:t> symmetry eliminates all dependence of quadratic parameters in the scalar masses and prevents these models  from having a </a:t>
            </a:r>
            <a:r>
              <a:rPr lang="pt-PT" altLang="pt-PT" sz="2200" i="1" dirty="0" smtClean="0">
                <a:solidFill>
                  <a:srgbClr val="FF0000"/>
                </a:solidFill>
                <a:latin typeface="Times New Roman" pitchFamily="18" charset="0"/>
              </a:rPr>
              <a:t>decoupling limit</a:t>
            </a:r>
            <a:r>
              <a:rPr lang="pt-PT" altLang="pt-PT" sz="2200" dirty="0" smtClean="0">
                <a:solidFill>
                  <a:srgbClr val="000099"/>
                </a:solidFill>
                <a:latin typeface="Times New Roman" pitchFamily="18" charset="0"/>
              </a:rPr>
              <a:t>. </a:t>
            </a:r>
          </a:p>
          <a:p>
            <a:pPr marL="342900" indent="-342900" eaLnBrk="1" hangingPunct="1">
              <a:spcBef>
                <a:spcPct val="0"/>
              </a:spcBef>
              <a:defRPr/>
            </a:pPr>
            <a:endParaRPr lang="pt-PT" altLang="pt-PT" sz="2200" dirty="0">
              <a:solidFill>
                <a:srgbClr val="000099"/>
              </a:solidFill>
              <a:latin typeface="Times New Roman" pitchFamily="18" charset="0"/>
            </a:endParaRPr>
          </a:p>
          <a:p>
            <a:pPr marL="342900" indent="-342900" eaLnBrk="1" hangingPunct="1">
              <a:spcBef>
                <a:spcPct val="0"/>
              </a:spcBef>
              <a:defRPr/>
            </a:pPr>
            <a:r>
              <a:rPr lang="pt-PT" altLang="pt-PT" sz="2200" dirty="0" smtClean="0">
                <a:solidFill>
                  <a:srgbClr val="000099"/>
                </a:solidFill>
                <a:latin typeface="Times New Roman" pitchFamily="18" charset="0"/>
              </a:rPr>
              <a:t>Explicit CP violation is possible (</a:t>
            </a:r>
            <a:r>
              <a:rPr lang="pt-PT" altLang="pt-PT" sz="2200" dirty="0" smtClean="0">
                <a:solidFill>
                  <a:srgbClr val="FF0000"/>
                </a:solidFill>
                <a:latin typeface="Times New Roman" pitchFamily="18" charset="0"/>
              </a:rPr>
              <a:t>r</a:t>
            </a:r>
            <a:r>
              <a:rPr lang="pt-PT" altLang="pt-PT" sz="2200" baseline="-25000" dirty="0" smtClean="0">
                <a:solidFill>
                  <a:srgbClr val="FF0000"/>
                </a:solidFill>
                <a:latin typeface="Times New Roman" pitchFamily="18" charset="0"/>
              </a:rPr>
              <a:t>0</a:t>
            </a:r>
            <a:r>
              <a:rPr lang="pt-PT" altLang="pt-PT" sz="2200" dirty="0" smtClean="0">
                <a:solidFill>
                  <a:srgbClr val="FF0000"/>
                </a:solidFill>
                <a:latin typeface="Times New Roman" pitchFamily="18" charset="0"/>
              </a:rPr>
              <a:t> model</a:t>
            </a:r>
            <a:r>
              <a:rPr lang="pt-PT" altLang="pt-PT" sz="2200" dirty="0" smtClean="0">
                <a:solidFill>
                  <a:srgbClr val="000099"/>
                </a:solidFill>
                <a:latin typeface="Times New Roman" pitchFamily="18" charset="0"/>
              </a:rPr>
              <a:t>) but spontaneous CP violation not possible at tree-level, at least (</a:t>
            </a:r>
            <a:r>
              <a:rPr lang="pt-PT" altLang="pt-PT" sz="2200" dirty="0" smtClean="0">
                <a:solidFill>
                  <a:srgbClr val="FF0000"/>
                </a:solidFill>
                <a:latin typeface="Times New Roman" pitchFamily="18" charset="0"/>
              </a:rPr>
              <a:t>0CP1 model</a:t>
            </a:r>
            <a:r>
              <a:rPr lang="pt-PT" altLang="pt-PT" sz="2200" dirty="0" smtClean="0">
                <a:solidFill>
                  <a:srgbClr val="000099"/>
                </a:solidFill>
                <a:latin typeface="Times New Roman" pitchFamily="18" charset="0"/>
              </a:rPr>
              <a:t>). </a:t>
            </a:r>
          </a:p>
          <a:p>
            <a:pPr marL="342900" indent="-342900" eaLnBrk="1" hangingPunct="1">
              <a:spcBef>
                <a:spcPct val="0"/>
              </a:spcBef>
              <a:defRPr/>
            </a:pPr>
            <a:endParaRPr lang="pt-PT" altLang="pt-PT" sz="2200" dirty="0">
              <a:solidFill>
                <a:srgbClr val="000099"/>
              </a:solidFill>
              <a:latin typeface="Times New Roman" pitchFamily="18" charset="0"/>
            </a:endParaRPr>
          </a:p>
          <a:p>
            <a:pPr marL="342900" indent="-342900" eaLnBrk="1" hangingPunct="1">
              <a:spcBef>
                <a:spcPct val="0"/>
              </a:spcBef>
              <a:defRPr/>
            </a:pPr>
            <a:r>
              <a:rPr lang="pt-PT" altLang="pt-PT" sz="2200" dirty="0" smtClean="0">
                <a:solidFill>
                  <a:srgbClr val="000099"/>
                </a:solidFill>
                <a:latin typeface="Times New Roman" pitchFamily="18" charset="0"/>
              </a:rPr>
              <a:t>Spontaneous breaking of Z</a:t>
            </a:r>
            <a:r>
              <a:rPr lang="pt-PT" altLang="pt-PT" sz="2200" baseline="-25000" dirty="0" smtClean="0">
                <a:solidFill>
                  <a:srgbClr val="000099"/>
                </a:solidFill>
                <a:latin typeface="Times New Roman" pitchFamily="18" charset="0"/>
              </a:rPr>
              <a:t>2</a:t>
            </a:r>
            <a:r>
              <a:rPr lang="pt-PT" altLang="pt-PT" sz="2200" dirty="0" smtClean="0">
                <a:solidFill>
                  <a:srgbClr val="000099"/>
                </a:solidFill>
                <a:latin typeface="Times New Roman" pitchFamily="18" charset="0"/>
              </a:rPr>
              <a:t> or U(1) symmetries not possible at tree-level, at least. A softly broken 0U(1) model gives tree-level mass degenerate A and H, but that degeneracy is expected to be lifted by radiative corrections – </a:t>
            </a:r>
            <a:r>
              <a:rPr lang="pt-PT" altLang="pt-PT" sz="2200" i="1" dirty="0" smtClean="0">
                <a:solidFill>
                  <a:srgbClr val="FF0000"/>
                </a:solidFill>
                <a:latin typeface="Times New Roman" pitchFamily="18" charset="0"/>
              </a:rPr>
              <a:t>this model predicts therefore a small splitting in mass between these two particles</a:t>
            </a:r>
            <a:r>
              <a:rPr lang="pt-PT" altLang="pt-PT" sz="2200" dirty="0" smtClean="0">
                <a:solidFill>
                  <a:srgbClr val="000099"/>
                </a:solidFill>
                <a:latin typeface="Times New Roman" pitchFamily="18" charset="0"/>
              </a:rPr>
              <a:t>.</a:t>
            </a:r>
          </a:p>
          <a:p>
            <a:pPr marL="342900" indent="-342900" eaLnBrk="1" hangingPunct="1">
              <a:spcBef>
                <a:spcPct val="0"/>
              </a:spcBef>
              <a:defRPr/>
            </a:pPr>
            <a:endParaRPr lang="pt-PT" altLang="pt-PT" sz="2200" dirty="0">
              <a:solidFill>
                <a:srgbClr val="000099"/>
              </a:solidFill>
              <a:latin typeface="Times New Roman" pitchFamily="18" charset="0"/>
            </a:endParaRPr>
          </a:p>
          <a:p>
            <a:pPr marL="342900" indent="-342900" eaLnBrk="1" hangingPunct="1">
              <a:spcBef>
                <a:spcPct val="0"/>
              </a:spcBef>
              <a:defRPr/>
            </a:pPr>
            <a:r>
              <a:rPr lang="pt-PT" altLang="pt-PT" sz="2200" dirty="0" smtClean="0">
                <a:solidFill>
                  <a:srgbClr val="000099"/>
                </a:solidFill>
                <a:latin typeface="Times New Roman" pitchFamily="18" charset="0"/>
              </a:rPr>
              <a:t>Given the names of the authors – </a:t>
            </a:r>
            <a:r>
              <a:rPr lang="pt-PT" altLang="pt-PT" sz="2200" dirty="0" smtClean="0">
                <a:solidFill>
                  <a:srgbClr val="FF0000"/>
                </a:solidFill>
                <a:latin typeface="Times New Roman" pitchFamily="18" charset="0"/>
              </a:rPr>
              <a:t>F</a:t>
            </a:r>
            <a:r>
              <a:rPr lang="pt-PT" altLang="pt-PT" sz="2200" dirty="0" smtClean="0">
                <a:solidFill>
                  <a:srgbClr val="000099"/>
                </a:solidFill>
                <a:latin typeface="Times New Roman" pitchFamily="18" charset="0"/>
              </a:rPr>
              <a:t>erreira, </a:t>
            </a:r>
            <a:r>
              <a:rPr lang="pl-PL" altLang="pt-PT" sz="2200" dirty="0" smtClean="0">
                <a:solidFill>
                  <a:srgbClr val="FF0000"/>
                </a:solidFill>
                <a:latin typeface="Times New Roman" pitchFamily="18" charset="0"/>
              </a:rPr>
              <a:t>G</a:t>
            </a:r>
            <a:r>
              <a:rPr lang="pl-PL" altLang="pt-PT" sz="2200" dirty="0" smtClean="0">
                <a:solidFill>
                  <a:srgbClr val="000099"/>
                </a:solidFill>
                <a:latin typeface="Times New Roman" pitchFamily="18" charset="0"/>
              </a:rPr>
              <a:t>rzadkowski</a:t>
            </a:r>
            <a:r>
              <a:rPr lang="pt-PT" altLang="pt-PT" sz="2200" dirty="0" smtClean="0">
                <a:solidFill>
                  <a:srgbClr val="000099"/>
                </a:solidFill>
                <a:latin typeface="Times New Roman" pitchFamily="18" charset="0"/>
              </a:rPr>
              <a:t>, </a:t>
            </a:r>
            <a:r>
              <a:rPr lang="pl-PL" altLang="pt-PT" sz="2200" dirty="0" smtClean="0">
                <a:solidFill>
                  <a:srgbClr val="FF0000"/>
                </a:solidFill>
                <a:latin typeface="Times New Roman" pitchFamily="18" charset="0"/>
              </a:rPr>
              <a:t>O</a:t>
            </a:r>
            <a:r>
              <a:rPr lang="pl-PL" altLang="pt-PT" sz="2200" dirty="0" smtClean="0">
                <a:solidFill>
                  <a:srgbClr val="000099"/>
                </a:solidFill>
                <a:latin typeface="Times New Roman" pitchFamily="18" charset="0"/>
              </a:rPr>
              <a:t>greid</a:t>
            </a:r>
            <a:r>
              <a:rPr lang="pl-PL" altLang="pt-PT" sz="2200" dirty="0">
                <a:solidFill>
                  <a:srgbClr val="000099"/>
                </a:solidFill>
                <a:latin typeface="Times New Roman" pitchFamily="18" charset="0"/>
              </a:rPr>
              <a:t>, </a:t>
            </a:r>
            <a:r>
              <a:rPr lang="pl-PL" altLang="pt-PT" sz="2200" dirty="0" smtClean="0">
                <a:solidFill>
                  <a:srgbClr val="FF0000"/>
                </a:solidFill>
                <a:latin typeface="Times New Roman" pitchFamily="18" charset="0"/>
              </a:rPr>
              <a:t>O</a:t>
            </a:r>
            <a:r>
              <a:rPr lang="pl-PL" altLang="pt-PT" sz="2200" dirty="0" smtClean="0">
                <a:solidFill>
                  <a:srgbClr val="000099"/>
                </a:solidFill>
                <a:latin typeface="Times New Roman" pitchFamily="18" charset="0"/>
              </a:rPr>
              <a:t>sland and</a:t>
            </a:r>
            <a:r>
              <a:rPr lang="pt-PT" altLang="pt-PT" sz="2200" dirty="0" smtClean="0">
                <a:solidFill>
                  <a:srgbClr val="000099"/>
                </a:solidFill>
                <a:latin typeface="Times New Roman" pitchFamily="18" charset="0"/>
              </a:rPr>
              <a:t>– these might be called </a:t>
            </a:r>
            <a:r>
              <a:rPr lang="pt-PT" altLang="pt-PT" sz="2200" i="1" dirty="0" smtClean="0">
                <a:latin typeface="Times New Roman" pitchFamily="18" charset="0"/>
              </a:rPr>
              <a:t>FGOO Symmetries</a:t>
            </a:r>
            <a:r>
              <a:rPr lang="pt-PT" altLang="pt-PT" sz="2200" dirty="0" smtClean="0">
                <a:latin typeface="Times New Roman" pitchFamily="18" charset="0"/>
              </a:rPr>
              <a:t> </a:t>
            </a:r>
            <a:r>
              <a:rPr lang="pt-PT" altLang="pt-PT" sz="2200" i="1" dirty="0" smtClean="0">
                <a:solidFill>
                  <a:srgbClr val="000099"/>
                </a:solidFill>
                <a:latin typeface="Times New Roman" pitchFamily="18" charset="0"/>
              </a:rPr>
              <a:t>...</a:t>
            </a:r>
            <a:endParaRPr lang="pt-PT" altLang="pt-PT" sz="2000" dirty="0">
              <a:solidFill>
                <a:srgbClr val="000099"/>
              </a:solidFill>
              <a:latin typeface="Times New Roman"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4253" y="3717032"/>
            <a:ext cx="2543175"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295518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0" y="-179531"/>
            <a:ext cx="914400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dirty="0"/>
          </a:p>
          <a:p>
            <a:pPr algn="ctr" eaLnBrk="1" hangingPunct="1">
              <a:spcBef>
                <a:spcPct val="0"/>
              </a:spcBef>
              <a:buFontTx/>
              <a:buNone/>
            </a:pPr>
            <a:r>
              <a:rPr lang="pt-PT" altLang="pt-PT" sz="2800" dirty="0" smtClean="0">
                <a:solidFill>
                  <a:srgbClr val="FF0000"/>
                </a:solidFill>
              </a:rPr>
              <a:t>A modest and crazy proposal to explain the r</a:t>
            </a:r>
            <a:r>
              <a:rPr lang="pt-PT" altLang="pt-PT" sz="2800" baseline="-25000" dirty="0" smtClean="0">
                <a:solidFill>
                  <a:srgbClr val="FF0000"/>
                </a:solidFill>
              </a:rPr>
              <a:t>0</a:t>
            </a:r>
            <a:r>
              <a:rPr lang="pt-PT" altLang="pt-PT" sz="2800" dirty="0" smtClean="0">
                <a:solidFill>
                  <a:srgbClr val="FF0000"/>
                </a:solidFill>
              </a:rPr>
              <a:t> symmetry... </a:t>
            </a:r>
            <a:endParaRPr lang="pt-PT" altLang="pt-PT" sz="1400" dirty="0"/>
          </a:p>
        </p:txBody>
      </p:sp>
      <p:sp>
        <p:nvSpPr>
          <p:cNvPr id="5" name="CaixaDeTexto 8"/>
          <p:cNvSpPr txBox="1">
            <a:spLocks noChangeArrowheads="1"/>
          </p:cNvSpPr>
          <p:nvPr/>
        </p:nvSpPr>
        <p:spPr bwMode="auto">
          <a:xfrm>
            <a:off x="187740" y="1065020"/>
            <a:ext cx="871378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Write doublets in terms of their real component fields as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Transform these component fields as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t>
            </a:r>
          </a:p>
        </p:txBody>
      </p:sp>
      <p:pic>
        <p:nvPicPr>
          <p:cNvPr id="716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2156" y="1525935"/>
            <a:ext cx="4124325"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1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101725"/>
            <a:ext cx="541972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22942334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64791" y="116632"/>
            <a:ext cx="8713788"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This transformation acts on the doublets </a:t>
            </a:r>
            <a:r>
              <a:rPr lang="pt-PT" altLang="pt-PT" sz="2000" i="1" dirty="0" smtClean="0">
                <a:solidFill>
                  <a:srgbClr val="000099"/>
                </a:solidFill>
                <a:latin typeface="Times New Roman" pitchFamily="18" charset="0"/>
              </a:rPr>
              <a:t>and their hermitian conjugates </a:t>
            </a:r>
            <a:r>
              <a:rPr lang="pt-PT" altLang="pt-PT" sz="2000" dirty="0" smtClean="0">
                <a:solidFill>
                  <a:srgbClr val="000099"/>
                </a:solidFill>
                <a:latin typeface="Times New Roman" pitchFamily="18" charset="0"/>
              </a:rPr>
              <a:t>in an “</a:t>
            </a:r>
            <a:r>
              <a:rPr lang="pt-PT" altLang="pt-PT" sz="2000" i="1" dirty="0" smtClean="0">
                <a:solidFill>
                  <a:srgbClr val="000099"/>
                </a:solidFill>
                <a:latin typeface="Times New Roman" pitchFamily="18" charset="0"/>
              </a:rPr>
              <a:t>inconsistent</a:t>
            </a:r>
            <a:r>
              <a:rPr lang="pt-PT" altLang="pt-PT" sz="2000" dirty="0" smtClean="0">
                <a:solidFill>
                  <a:srgbClr val="000099"/>
                </a:solidFill>
                <a:latin typeface="Times New Roman" pitchFamily="18" charset="0"/>
              </a:rPr>
              <a:t>” manner: </a:t>
            </a: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However weirdly, this transformation on the component fields of the doublets yields exactly the bilinear r</a:t>
            </a:r>
            <a:r>
              <a:rPr lang="pt-PT" altLang="pt-PT" sz="2000" baseline="-25000" dirty="0" smtClean="0">
                <a:solidFill>
                  <a:srgbClr val="000099"/>
                </a:solidFill>
                <a:latin typeface="Times New Roman" pitchFamily="18" charset="0"/>
              </a:rPr>
              <a:t>0</a:t>
            </a:r>
            <a:r>
              <a:rPr lang="pt-PT" altLang="pt-PT" sz="2000" dirty="0" smtClean="0">
                <a:solidFill>
                  <a:srgbClr val="000099"/>
                </a:solidFill>
                <a:latin typeface="Times New Roman" pitchFamily="18" charset="0"/>
              </a:rPr>
              <a:t>-symmetry: </a:t>
            </a:r>
            <a:r>
              <a:rPr lang="pt-PT" altLang="pt-PT" sz="2000" dirty="0">
                <a:latin typeface="Times New Roman" pitchFamily="18" charset="0"/>
              </a:rPr>
              <a:t>r</a:t>
            </a:r>
            <a:r>
              <a:rPr lang="pt-PT" altLang="pt-PT" sz="2000" baseline="-25000" dirty="0">
                <a:latin typeface="Times New Roman" pitchFamily="18" charset="0"/>
              </a:rPr>
              <a:t>0</a:t>
            </a:r>
            <a:r>
              <a:rPr lang="pt-PT" altLang="pt-PT" sz="2000" dirty="0">
                <a:latin typeface="Times New Roman" pitchFamily="18" charset="0"/>
              </a:rPr>
              <a:t> → - r</a:t>
            </a:r>
            <a:r>
              <a:rPr lang="pt-PT" altLang="pt-PT" sz="2000" baseline="-25000" dirty="0">
                <a:latin typeface="Times New Roman" pitchFamily="18" charset="0"/>
              </a:rPr>
              <a:t>0</a:t>
            </a:r>
            <a:r>
              <a:rPr lang="pt-PT" altLang="pt-PT" sz="2000" dirty="0">
                <a:latin typeface="Times New Roman" pitchFamily="18" charset="0"/>
              </a:rPr>
              <a:t> </a:t>
            </a:r>
            <a:r>
              <a:rPr lang="pt-PT" altLang="pt-PT" sz="2000" dirty="0" smtClean="0">
                <a:latin typeface="Times New Roman" pitchFamily="18" charset="0"/>
              </a:rPr>
              <a:t>, r</a:t>
            </a:r>
            <a:r>
              <a:rPr lang="pt-PT" altLang="pt-PT" sz="2000" baseline="-25000" dirty="0" smtClean="0">
                <a:latin typeface="Times New Roman" pitchFamily="18" charset="0"/>
              </a:rPr>
              <a:t>i</a:t>
            </a:r>
            <a:r>
              <a:rPr lang="pt-PT" altLang="pt-PT" sz="2000" dirty="0" smtClean="0">
                <a:latin typeface="Times New Roman" pitchFamily="18" charset="0"/>
              </a:rPr>
              <a:t> </a:t>
            </a:r>
            <a:r>
              <a:rPr lang="pt-PT" altLang="pt-PT" sz="2000" dirty="0">
                <a:latin typeface="Times New Roman" pitchFamily="18" charset="0"/>
              </a:rPr>
              <a:t>→ </a:t>
            </a:r>
            <a:r>
              <a:rPr lang="pt-PT" altLang="pt-PT" sz="2000" dirty="0" smtClean="0">
                <a:latin typeface="Times New Roman" pitchFamily="18" charset="0"/>
              </a:rPr>
              <a:t> r</a:t>
            </a:r>
            <a:r>
              <a:rPr lang="pt-PT" altLang="pt-PT" sz="2000" baseline="-25000" dirty="0" smtClean="0">
                <a:latin typeface="Times New Roman" pitchFamily="18" charset="0"/>
              </a:rPr>
              <a:t>i</a:t>
            </a:r>
            <a:r>
              <a:rPr lang="pt-PT" altLang="pt-PT" sz="2000" dirty="0" smtClean="0">
                <a:latin typeface="Times New Roman" pitchFamily="18" charset="0"/>
              </a:rPr>
              <a:t>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What about the kinetic terms? These remain invariant if we assume the following transformation laws for the spacetime derivatives and gauge fields: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t>
            </a:r>
          </a:p>
        </p:txBody>
      </p:sp>
      <p:pic>
        <p:nvPicPr>
          <p:cNvPr id="727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836712"/>
            <a:ext cx="19716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5" name="TextBox 4"/>
          <p:cNvSpPr txBox="1"/>
          <p:nvPr/>
        </p:nvSpPr>
        <p:spPr>
          <a:xfrm>
            <a:off x="4283968" y="1639119"/>
            <a:ext cx="2354571" cy="707886"/>
          </a:xfrm>
          <a:prstGeom prst="rect">
            <a:avLst/>
          </a:prstGeom>
          <a:noFill/>
        </p:spPr>
        <p:txBody>
          <a:bodyPr wrap="square" rtlCol="0">
            <a:spAutoFit/>
          </a:bodyPr>
          <a:lstStyle/>
          <a:p>
            <a:pPr algn="ctr"/>
            <a:r>
              <a:rPr lang="pt-PT" dirty="0" smtClean="0">
                <a:solidFill>
                  <a:srgbClr val="FF3300"/>
                </a:solidFill>
              </a:rPr>
              <a:t>This is not the “†” of the previous! </a:t>
            </a:r>
            <a:endParaRPr lang="pt-PT" dirty="0">
              <a:solidFill>
                <a:srgbClr val="FF3300"/>
              </a:solidFill>
            </a:endParaRPr>
          </a:p>
        </p:txBody>
      </p:sp>
      <p:cxnSp>
        <p:nvCxnSpPr>
          <p:cNvPr id="7" name="Straight Arrow Connector 6"/>
          <p:cNvCxnSpPr/>
          <p:nvPr/>
        </p:nvCxnSpPr>
        <p:spPr>
          <a:xfrm flipH="1" flipV="1">
            <a:off x="3419872" y="1628800"/>
            <a:ext cx="864096" cy="14214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491880" y="2347005"/>
            <a:ext cx="864096" cy="21602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27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509120"/>
            <a:ext cx="2438400"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15" name="TextBox 14"/>
          <p:cNvSpPr txBox="1"/>
          <p:nvPr/>
        </p:nvSpPr>
        <p:spPr>
          <a:xfrm>
            <a:off x="5940152" y="4509120"/>
            <a:ext cx="2354571" cy="1323439"/>
          </a:xfrm>
          <a:prstGeom prst="rect">
            <a:avLst/>
          </a:prstGeom>
          <a:noFill/>
        </p:spPr>
        <p:txBody>
          <a:bodyPr wrap="square" rtlCol="0">
            <a:spAutoFit/>
          </a:bodyPr>
          <a:lstStyle/>
          <a:p>
            <a:pPr algn="ctr"/>
            <a:r>
              <a:rPr lang="pt-PT" dirty="0" smtClean="0">
                <a:solidFill>
                  <a:srgbClr val="FF3300"/>
                </a:solidFill>
              </a:rPr>
              <a:t>Imaginary Spacetime!</a:t>
            </a:r>
          </a:p>
          <a:p>
            <a:pPr algn="ctr"/>
            <a:endParaRPr lang="pt-PT" dirty="0">
              <a:solidFill>
                <a:srgbClr val="FF3300"/>
              </a:solidFill>
            </a:endParaRPr>
          </a:p>
          <a:p>
            <a:pPr algn="ctr"/>
            <a:r>
              <a:rPr lang="pt-PT" dirty="0" smtClean="0">
                <a:solidFill>
                  <a:srgbClr val="FF3300"/>
                </a:solidFill>
              </a:rPr>
              <a:t> </a:t>
            </a:r>
            <a:endParaRPr lang="pt-PT" dirty="0">
              <a:solidFill>
                <a:srgbClr val="FF3300"/>
              </a:solidFill>
            </a:endParaRPr>
          </a:p>
        </p:txBody>
      </p:sp>
      <p:cxnSp>
        <p:nvCxnSpPr>
          <p:cNvPr id="16" name="Straight Arrow Connector 15"/>
          <p:cNvCxnSpPr/>
          <p:nvPr/>
        </p:nvCxnSpPr>
        <p:spPr>
          <a:xfrm flipH="1" flipV="1">
            <a:off x="4790030" y="4725146"/>
            <a:ext cx="1222130" cy="3553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27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8489" y="5313982"/>
            <a:ext cx="1477895" cy="46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134212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72708"/>
                                        </p:tgtEl>
                                        <p:attrNameLst>
                                          <p:attrName>style.visibility</p:attrName>
                                        </p:attrNameLst>
                                      </p:cBhvr>
                                      <p:to>
                                        <p:strVal val="visible"/>
                                      </p:to>
                                    </p:set>
                                    <p:animEffect transition="in" filter="fade">
                                      <p:cBhvr>
                                        <p:cTn id="10" dur="500"/>
                                        <p:tgtEl>
                                          <p:spTgt spid="7270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8"/>
          <p:cNvSpPr txBox="1">
            <a:spLocks noChangeArrowheads="1"/>
          </p:cNvSpPr>
          <p:nvPr/>
        </p:nvSpPr>
        <p:spPr bwMode="auto">
          <a:xfrm>
            <a:off x="164791" y="116632"/>
            <a:ext cx="8713788"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342900" indent="-342900" eaLnBrk="1" hangingPunct="1">
              <a:spcBef>
                <a:spcPct val="0"/>
              </a:spcBef>
              <a:defRPr/>
            </a:pPr>
            <a:r>
              <a:rPr lang="pt-PT" altLang="pt-PT" sz="2000" dirty="0" smtClean="0">
                <a:solidFill>
                  <a:srgbClr val="000099"/>
                </a:solidFill>
                <a:latin typeface="Times New Roman" pitchFamily="18" charset="0"/>
              </a:rPr>
              <a:t>The effect of these transformations on the scalar covariant derivatives is</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which renders the scalar kinetic terms invariant.</a:t>
            </a:r>
          </a:p>
          <a:p>
            <a:pPr eaLnBrk="1" hangingPunct="1">
              <a:spcBef>
                <a:spcPct val="0"/>
              </a:spcBef>
              <a:buNone/>
              <a:defRPr/>
            </a:pPr>
            <a:endParaRPr lang="pt-PT" altLang="pt-PT" sz="2000" dirty="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Likewise for the gauge kinetic terms:  </a:t>
            </a:r>
          </a:p>
          <a:p>
            <a:pPr marL="342900" indent="-342900" eaLnBrk="1" hangingPunct="1">
              <a:spcBef>
                <a:spcPct val="0"/>
              </a:spcBef>
              <a:defRPr/>
            </a:pPr>
            <a:endParaRPr lang="pt-PT" altLang="pt-PT" sz="2000" dirty="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With                                    and                                                              , these</a:t>
            </a:r>
          </a:p>
          <a:p>
            <a:pPr eaLnBrk="1" hangingPunct="1">
              <a:spcBef>
                <a:spcPct val="0"/>
              </a:spcBef>
              <a:buNone/>
              <a:defRPr/>
            </a:pPr>
            <a:r>
              <a:rPr lang="pt-PT" altLang="pt-PT" sz="2000" dirty="0" smtClean="0">
                <a:solidFill>
                  <a:srgbClr val="000099"/>
                </a:solidFill>
                <a:latin typeface="Times New Roman" pitchFamily="18" charset="0"/>
              </a:rPr>
              <a:t>  tensors transform as  </a:t>
            </a: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eaLnBrk="1" hangingPunct="1">
              <a:spcBef>
                <a:spcPct val="0"/>
              </a:spcBef>
              <a:buNone/>
              <a:defRPr/>
            </a:pPr>
            <a:endParaRPr lang="pt-PT" altLang="pt-PT" sz="2000" dirty="0">
              <a:solidFill>
                <a:srgbClr val="000099"/>
              </a:solidFill>
              <a:latin typeface="Times New Roman" pitchFamily="18" charset="0"/>
            </a:endParaRPr>
          </a:p>
          <a:p>
            <a:pPr eaLnBrk="1" hangingPunct="1">
              <a:spcBef>
                <a:spcPct val="0"/>
              </a:spcBef>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eaLnBrk="1" hangingPunct="1">
              <a:spcBef>
                <a:spcPct val="0"/>
              </a:spcBef>
              <a:buNone/>
              <a:defRPr/>
            </a:pPr>
            <a:r>
              <a:rPr lang="pt-PT" altLang="pt-PT" sz="2000" dirty="0" smtClean="0">
                <a:solidFill>
                  <a:srgbClr val="000099"/>
                </a:solidFill>
                <a:latin typeface="Times New Roman" pitchFamily="18" charset="0"/>
              </a:rPr>
              <a:t>   </a:t>
            </a:r>
          </a:p>
          <a:p>
            <a:pPr eaLnBrk="1" hangingPunct="1">
              <a:spcBef>
                <a:spcPct val="0"/>
              </a:spcBef>
              <a:buNone/>
              <a:defRPr/>
            </a:pPr>
            <a:r>
              <a:rPr lang="pt-PT" altLang="pt-PT" sz="2000" dirty="0">
                <a:solidFill>
                  <a:srgbClr val="000099"/>
                </a:solidFill>
                <a:latin typeface="Times New Roman" pitchFamily="18" charset="0"/>
              </a:rPr>
              <a:t> </a:t>
            </a:r>
            <a:r>
              <a:rPr lang="pt-PT" altLang="pt-PT" sz="2000" dirty="0" smtClean="0">
                <a:solidFill>
                  <a:srgbClr val="000099"/>
                </a:solidFill>
                <a:latin typeface="Times New Roman" pitchFamily="18" charset="0"/>
              </a:rPr>
              <a:t>  and the kinetic terms are found to be invariant! Still working on fermions...   </a:t>
            </a:r>
          </a:p>
        </p:txBody>
      </p:sp>
      <p:pic>
        <p:nvPicPr>
          <p:cNvPr id="737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43214"/>
            <a:ext cx="6421935"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37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9894" y="2400793"/>
            <a:ext cx="37909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37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3484240"/>
            <a:ext cx="21717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37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3480048"/>
            <a:ext cx="3810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pic>
        <p:nvPicPr>
          <p:cNvPr id="7373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3300" y="3947889"/>
            <a:ext cx="2352675"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2514536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Rot="1" noChangeAspect="1" noMove="1" noResize="1" noEditPoints="1" noAdjustHandles="1" noChangeArrowheads="1" noChangeShapeType="1" noTextEdit="1"/>
          </p:cNvSpPr>
          <p:nvPr/>
        </p:nvSpPr>
        <p:spPr bwMode="auto">
          <a:xfrm>
            <a:off x="31750" y="-171400"/>
            <a:ext cx="9144000" cy="800101"/>
          </a:xfrm>
          <a:prstGeom prst="rect">
            <a:avLst/>
          </a:prstGeom>
          <a:blipFill rotWithShape="1">
            <a:blip r:embed="rId2"/>
            <a:stretch>
              <a:fillRect b="-2061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sp>
        <p:nvSpPr>
          <p:cNvPr id="5" name="CaixaDeTexto 8"/>
          <p:cNvSpPr txBox="1">
            <a:spLocks noChangeArrowheads="1"/>
          </p:cNvSpPr>
          <p:nvPr/>
        </p:nvSpPr>
        <p:spPr bwMode="auto">
          <a:xfrm>
            <a:off x="258763" y="628650"/>
            <a:ext cx="8713787" cy="607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Symmetries which transform doublets into linear combinations of themselves are called </a:t>
            </a:r>
            <a:r>
              <a:rPr lang="pt-PT" altLang="pt-PT" sz="2000" i="1" dirty="0" smtClean="0">
                <a:solidFill>
                  <a:srgbClr val="FF0000"/>
                </a:solidFill>
                <a:latin typeface="Times New Roman" pitchFamily="18" charset="0"/>
              </a:rPr>
              <a:t>Higgs Family Symmetries</a:t>
            </a:r>
            <a:r>
              <a:rPr lang="pt-PT" altLang="pt-PT" sz="2000" i="1" dirty="0" smtClean="0">
                <a:solidFill>
                  <a:srgbClr val="000099"/>
                </a:solidFill>
                <a:latin typeface="Times New Roman" pitchFamily="18" charset="0"/>
              </a:rPr>
              <a:t>.</a:t>
            </a:r>
            <a:r>
              <a:rPr lang="pt-PT" altLang="pt-PT" sz="2000" dirty="0" smtClean="0">
                <a:solidFill>
                  <a:srgbClr val="000099"/>
                </a:solidFill>
                <a:latin typeface="Times New Roman" pitchFamily="18" charset="0"/>
              </a:rPr>
              <a:t> </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defRPr/>
            </a:pPr>
            <a:r>
              <a:rPr lang="pt-PT" altLang="pt-PT" sz="2000" dirty="0" smtClean="0">
                <a:solidFill>
                  <a:srgbClr val="000099"/>
                </a:solidFill>
                <a:latin typeface="Times New Roman" pitchFamily="18" charset="0"/>
              </a:rPr>
              <a:t>Symmetries which transform doublets into linear combinations of their complex conjugates are called </a:t>
            </a:r>
            <a:r>
              <a:rPr lang="pt-PT" altLang="pt-PT" sz="2000" i="1" dirty="0" smtClean="0">
                <a:solidFill>
                  <a:srgbClr val="FF0000"/>
                </a:solidFill>
                <a:latin typeface="Times New Roman" pitchFamily="18" charset="0"/>
              </a:rPr>
              <a:t>Generalized CP Symmetries</a:t>
            </a:r>
            <a:r>
              <a:rPr lang="pt-PT" altLang="pt-PT" sz="2000" i="1" dirty="0" smtClean="0">
                <a:solidFill>
                  <a:srgbClr val="000099"/>
                </a:solidFill>
                <a:latin typeface="Times New Roman" pitchFamily="18" charset="0"/>
              </a:rPr>
              <a:t>.</a:t>
            </a:r>
            <a:r>
              <a:rPr lang="pt-PT" altLang="pt-PT" sz="2000" dirty="0" smtClean="0">
                <a:solidFill>
                  <a:srgbClr val="000099"/>
                </a:solidFill>
                <a:latin typeface="Times New Roman" pitchFamily="18" charset="0"/>
              </a:rPr>
              <a:t> </a:t>
            </a: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spcAft>
                <a:spcPts val="0"/>
              </a:spcAft>
              <a:defRPr/>
            </a:pPr>
            <a:r>
              <a:rPr lang="pt-PT" altLang="pt-PT" sz="2000" dirty="0" smtClean="0">
                <a:solidFill>
                  <a:srgbClr val="000099"/>
                </a:solidFill>
                <a:latin typeface="Times New Roman" pitchFamily="18" charset="0"/>
              </a:rPr>
              <a:t>It has been shown, by Igor Ivanov, that there are only </a:t>
            </a:r>
            <a:r>
              <a:rPr lang="pt-PT" altLang="pt-PT" sz="2000" i="1" dirty="0" smtClean="0">
                <a:latin typeface="Times New Roman" pitchFamily="18" charset="0"/>
              </a:rPr>
              <a:t>six</a:t>
            </a:r>
            <a:r>
              <a:rPr lang="pt-PT" altLang="pt-PT" sz="2000" dirty="0" smtClean="0">
                <a:solidFill>
                  <a:srgbClr val="000099"/>
                </a:solidFill>
                <a:latin typeface="Times New Roman" pitchFamily="18" charset="0"/>
              </a:rPr>
              <a:t> of these symmetries in the SU(2)×U(1) invariant potential. </a:t>
            </a:r>
          </a:p>
          <a:p>
            <a:pPr marL="342900" indent="-342900" eaLnBrk="1" hangingPunct="1">
              <a:spcBef>
                <a:spcPct val="0"/>
              </a:spcBef>
              <a:spcAft>
                <a:spcPts val="0"/>
              </a:spcAft>
              <a:defRPr/>
            </a:pPr>
            <a:endParaRPr lang="pt-PT" altLang="pt-PT" sz="2000" dirty="0" smtClean="0">
              <a:solidFill>
                <a:srgbClr val="000099"/>
              </a:solidFill>
              <a:latin typeface="Times New Roman" pitchFamily="18" charset="0"/>
            </a:endParaRPr>
          </a:p>
          <a:p>
            <a:pPr algn="r" eaLnBrk="1" hangingPunct="1">
              <a:spcBef>
                <a:spcPct val="0"/>
              </a:spcBef>
              <a:buFontTx/>
              <a:buNone/>
              <a:defRPr/>
            </a:pPr>
            <a:r>
              <a:rPr lang="en-US" altLang="pt-PT" sz="1600" dirty="0" smtClean="0">
                <a:latin typeface="Times New Roman" pitchFamily="18" charset="0"/>
              </a:rPr>
              <a:t>I.P. Ivanov, Phys. Rev. D75 (2007) 035001</a:t>
            </a:r>
          </a:p>
          <a:p>
            <a:pPr algn="r" eaLnBrk="1" hangingPunct="1">
              <a:spcBef>
                <a:spcPct val="0"/>
              </a:spcBef>
              <a:buFontTx/>
              <a:buNone/>
              <a:defRPr/>
            </a:pPr>
            <a:r>
              <a:rPr lang="en-US" altLang="pt-PT" sz="1600" dirty="0" smtClean="0">
                <a:latin typeface="Times New Roman" pitchFamily="18" charset="0"/>
              </a:rPr>
              <a:t>I.P. Ivanov, Phys. Rev. D77 (2008) 015017</a:t>
            </a:r>
            <a:endParaRPr lang="pt-PT" altLang="pt-PT" sz="1600" dirty="0" smtClean="0">
              <a:latin typeface="Times New Roman" pitchFamily="18" charset="0"/>
            </a:endParaRPr>
          </a:p>
          <a:p>
            <a:pPr marL="342900" indent="-342900" eaLnBrk="1" hangingPunct="1">
              <a:spcBef>
                <a:spcPct val="0"/>
              </a:spcBef>
              <a:defRPr/>
            </a:pPr>
            <a:endParaRPr lang="pt-PT" altLang="pt-PT" sz="2000" dirty="0" smtClean="0">
              <a:solidFill>
                <a:srgbClr val="000099"/>
              </a:solidFill>
              <a:latin typeface="Times New Roman" pitchFamily="18" charset="0"/>
            </a:endParaRPr>
          </a:p>
          <a:p>
            <a:pPr marL="342900" indent="-342900" eaLnBrk="1" hangingPunct="1">
              <a:spcBef>
                <a:spcPct val="0"/>
              </a:spcBef>
              <a:spcAft>
                <a:spcPts val="600"/>
              </a:spcAft>
              <a:defRPr/>
            </a:pPr>
            <a:r>
              <a:rPr lang="pt-PT" altLang="pt-PT" sz="2000" dirty="0" smtClean="0">
                <a:solidFill>
                  <a:srgbClr val="000099"/>
                </a:solidFill>
                <a:latin typeface="Times New Roman" pitchFamily="18" charset="0"/>
              </a:rPr>
              <a:t>If one considers the potential invariant under SU(2) only, there are further symmetries, such as </a:t>
            </a:r>
            <a:r>
              <a:rPr lang="pt-PT" altLang="pt-PT" sz="2000" i="1" dirty="0" smtClean="0">
                <a:latin typeface="Times New Roman" pitchFamily="18" charset="0"/>
              </a:rPr>
              <a:t>custodial symmetry</a:t>
            </a:r>
            <a:r>
              <a:rPr lang="pt-PT" altLang="pt-PT" sz="2000" i="1" dirty="0" smtClean="0">
                <a:solidFill>
                  <a:srgbClr val="000099"/>
                </a:solidFill>
                <a:latin typeface="Times New Roman" pitchFamily="18" charset="0"/>
              </a:rPr>
              <a:t>.</a:t>
            </a:r>
            <a:r>
              <a:rPr lang="pt-PT" altLang="pt-PT" sz="2000" dirty="0" smtClean="0">
                <a:solidFill>
                  <a:srgbClr val="000099"/>
                </a:solidFill>
                <a:latin typeface="Times New Roman" pitchFamily="18" charset="0"/>
              </a:rPr>
              <a:t> But once taking hypercarge or fermions into account, the relations between couplings resulting from those symmetries will not be stable under renormalization. We will not consider this situation in this work.</a:t>
            </a:r>
          </a:p>
          <a:p>
            <a:pPr algn="r" eaLnBrk="1" hangingPunct="1">
              <a:spcBef>
                <a:spcPct val="0"/>
              </a:spcBef>
              <a:buFontTx/>
              <a:buNone/>
              <a:defRPr/>
            </a:pPr>
            <a:r>
              <a:rPr lang="en-US" altLang="pt-PT" sz="1600" dirty="0" smtClean="0">
                <a:latin typeface="Times New Roman" pitchFamily="18" charset="0"/>
              </a:rPr>
              <a:t>R. A. </a:t>
            </a:r>
            <a:r>
              <a:rPr lang="en-US" altLang="pt-PT" sz="1600" dirty="0" err="1" smtClean="0">
                <a:latin typeface="Times New Roman" pitchFamily="18" charset="0"/>
              </a:rPr>
              <a:t>Battye</a:t>
            </a:r>
            <a:r>
              <a:rPr lang="en-US" altLang="pt-PT" sz="1600" dirty="0" smtClean="0">
                <a:latin typeface="Times New Roman" pitchFamily="18" charset="0"/>
              </a:rPr>
              <a:t>, G. D. Brawn, and A. </a:t>
            </a:r>
            <a:r>
              <a:rPr lang="en-US" altLang="pt-PT" sz="1600" dirty="0" err="1" smtClean="0">
                <a:latin typeface="Times New Roman" pitchFamily="18" charset="0"/>
              </a:rPr>
              <a:t>Pilaftsis</a:t>
            </a:r>
            <a:r>
              <a:rPr lang="en-US" altLang="pt-PT" sz="1600" dirty="0" smtClean="0">
                <a:latin typeface="Times New Roman" pitchFamily="18" charset="0"/>
              </a:rPr>
              <a:t>, JHEP 08 (2011) 020</a:t>
            </a:r>
          </a:p>
          <a:p>
            <a:pPr algn="r" eaLnBrk="1" hangingPunct="1">
              <a:spcBef>
                <a:spcPct val="0"/>
              </a:spcBef>
              <a:buFontTx/>
              <a:buNone/>
              <a:defRPr/>
            </a:pPr>
            <a:r>
              <a:rPr lang="en-US" altLang="pt-PT" sz="1600" dirty="0" smtClean="0">
                <a:latin typeface="Times New Roman" pitchFamily="18" charset="0"/>
              </a:rPr>
              <a:t>A. </a:t>
            </a:r>
            <a:r>
              <a:rPr lang="en-US" altLang="pt-PT" sz="1600" dirty="0" err="1" smtClean="0">
                <a:latin typeface="Times New Roman" pitchFamily="18" charset="0"/>
              </a:rPr>
              <a:t>Pilaftsis</a:t>
            </a:r>
            <a:r>
              <a:rPr lang="en-US" altLang="pt-PT" sz="1600" dirty="0" smtClean="0">
                <a:latin typeface="Times New Roman" pitchFamily="18" charset="0"/>
              </a:rPr>
              <a:t>, Phys. Lett. B 706 (2012) 465</a:t>
            </a:r>
            <a:endParaRPr lang="pt-PT" altLang="pt-PT" sz="1600" dirty="0" smtClean="0">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ixaDeTexto 3"/>
          <p:cNvSpPr txBox="1">
            <a:spLocks noRot="1" noChangeAspect="1" noMove="1" noResize="1" noEditPoints="1" noAdjustHandles="1" noChangeArrowheads="1" noChangeShapeType="1" noTextEdit="1"/>
          </p:cNvSpPr>
          <p:nvPr/>
        </p:nvSpPr>
        <p:spPr bwMode="auto">
          <a:xfrm>
            <a:off x="31750" y="-4763"/>
            <a:ext cx="9144000" cy="800101"/>
          </a:xfrm>
          <a:prstGeom prst="rect">
            <a:avLst/>
          </a:prstGeom>
          <a:blipFill rotWithShape="1">
            <a:blip r:embed="rId2"/>
            <a:stretch>
              <a:fillRect b="-2061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pt-PT">
                <a:noFill/>
              </a:rPr>
              <a:t> </a:t>
            </a:r>
          </a:p>
        </p:txBody>
      </p:sp>
      <p:pic>
        <p:nvPicPr>
          <p:cNvPr id="81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463" y="1025525"/>
            <a:ext cx="2978150" cy="427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196" name="TextBox 5"/>
          <p:cNvSpPr txBox="1">
            <a:spLocks noChangeArrowheads="1"/>
          </p:cNvSpPr>
          <p:nvPr/>
        </p:nvSpPr>
        <p:spPr bwMode="auto">
          <a:xfrm>
            <a:off x="2324100" y="1000125"/>
            <a:ext cx="90805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solidFill>
                  <a:srgbClr val="FF0000"/>
                </a:solidFill>
                <a:latin typeface="Times New Roman" pitchFamily="18" charset="0"/>
              </a:rPr>
              <a:t>Z</a:t>
            </a:r>
            <a:r>
              <a:rPr lang="pt-PT" altLang="pt-PT" sz="2000" baseline="-25000">
                <a:solidFill>
                  <a:srgbClr val="FF0000"/>
                </a:solidFill>
                <a:latin typeface="Times New Roman" pitchFamily="18" charset="0"/>
              </a:rPr>
              <a:t>2</a:t>
            </a:r>
            <a:r>
              <a:rPr lang="pt-PT" altLang="pt-PT" sz="2000">
                <a:solidFill>
                  <a:srgbClr val="FF0000"/>
                </a:solidFill>
                <a:latin typeface="Times New Roman" pitchFamily="18" charset="0"/>
              </a:rPr>
              <a:t>:</a:t>
            </a: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r>
              <a:rPr lang="pt-PT" altLang="pt-PT" sz="2000">
                <a:solidFill>
                  <a:srgbClr val="FF0000"/>
                </a:solidFill>
                <a:latin typeface="Times New Roman" pitchFamily="18" charset="0"/>
              </a:rPr>
              <a:t>U(1):</a:t>
            </a: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r>
              <a:rPr lang="pt-PT" altLang="pt-PT" sz="2000">
                <a:solidFill>
                  <a:srgbClr val="FF0000"/>
                </a:solidFill>
                <a:latin typeface="Times New Roman" pitchFamily="18" charset="0"/>
              </a:rPr>
              <a:t>SO(3):</a:t>
            </a:r>
          </a:p>
        </p:txBody>
      </p:sp>
      <p:pic>
        <p:nvPicPr>
          <p:cNvPr id="819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9425" y="1887538"/>
            <a:ext cx="3052763"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81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9088" y="1962150"/>
            <a:ext cx="1212850" cy="322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819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9773" y="2676525"/>
            <a:ext cx="2646363" cy="72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820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9088" y="2860675"/>
            <a:ext cx="1174750" cy="45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201" name="TextBox 6"/>
          <p:cNvSpPr txBox="1">
            <a:spLocks noChangeArrowheads="1"/>
          </p:cNvSpPr>
          <p:nvPr/>
        </p:nvSpPr>
        <p:spPr bwMode="auto">
          <a:xfrm>
            <a:off x="158750" y="1887538"/>
            <a:ext cx="19335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solidFill>
                  <a:srgbClr val="000099"/>
                </a:solidFill>
                <a:latin typeface="Times New Roman" pitchFamily="18" charset="0"/>
              </a:rPr>
              <a:t>Higgs-Family Symmetries:</a:t>
            </a:r>
          </a:p>
        </p:txBody>
      </p:sp>
      <p:pic>
        <p:nvPicPr>
          <p:cNvPr id="8202"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113" y="4146550"/>
            <a:ext cx="29527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203" name="TextBox 13"/>
          <p:cNvSpPr txBox="1">
            <a:spLocks noChangeArrowheads="1"/>
          </p:cNvSpPr>
          <p:nvPr/>
        </p:nvSpPr>
        <p:spPr bwMode="auto">
          <a:xfrm>
            <a:off x="0" y="4972050"/>
            <a:ext cx="22193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solidFill>
                  <a:srgbClr val="000099"/>
                </a:solidFill>
                <a:latin typeface="Times New Roman" pitchFamily="18" charset="0"/>
              </a:rPr>
              <a:t>Generalized CP Transformations:</a:t>
            </a:r>
          </a:p>
        </p:txBody>
      </p:sp>
      <p:sp>
        <p:nvSpPr>
          <p:cNvPr id="8204" name="TextBox 14"/>
          <p:cNvSpPr txBox="1">
            <a:spLocks noChangeArrowheads="1"/>
          </p:cNvSpPr>
          <p:nvPr/>
        </p:nvSpPr>
        <p:spPr bwMode="auto">
          <a:xfrm>
            <a:off x="2311400" y="4071938"/>
            <a:ext cx="754063"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pt-PT" altLang="pt-PT" sz="2000">
                <a:solidFill>
                  <a:srgbClr val="FF0000"/>
                </a:solidFill>
                <a:latin typeface="Times New Roman" pitchFamily="18" charset="0"/>
              </a:rPr>
              <a:t>CP1:</a:t>
            </a: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r>
              <a:rPr lang="pt-PT" altLang="pt-PT" sz="2000">
                <a:solidFill>
                  <a:srgbClr val="FF0000"/>
                </a:solidFill>
                <a:latin typeface="Times New Roman" pitchFamily="18" charset="0"/>
              </a:rPr>
              <a:t>CP2:</a:t>
            </a: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endParaRPr lang="pt-PT" altLang="pt-PT" sz="2000">
              <a:solidFill>
                <a:srgbClr val="FF0000"/>
              </a:solidFill>
              <a:latin typeface="Times New Roman" pitchFamily="18" charset="0"/>
            </a:endParaRPr>
          </a:p>
          <a:p>
            <a:pPr algn="ctr" eaLnBrk="1" hangingPunct="1">
              <a:spcBef>
                <a:spcPct val="0"/>
              </a:spcBef>
              <a:buFontTx/>
              <a:buNone/>
            </a:pPr>
            <a:r>
              <a:rPr lang="pt-PT" altLang="pt-PT" sz="2000">
                <a:solidFill>
                  <a:srgbClr val="FF0000"/>
                </a:solidFill>
                <a:latin typeface="Times New Roman" pitchFamily="18" charset="0"/>
              </a:rPr>
              <a:t>CP3:</a:t>
            </a:r>
          </a:p>
        </p:txBody>
      </p:sp>
      <p:pic>
        <p:nvPicPr>
          <p:cNvPr id="8205"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48013" y="4976813"/>
            <a:ext cx="2936875"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8206"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65463" y="5795963"/>
            <a:ext cx="4243387" cy="728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8207"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24750" y="6037263"/>
            <a:ext cx="1057275" cy="24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 name="Left Brace 7"/>
          <p:cNvSpPr/>
          <p:nvPr/>
        </p:nvSpPr>
        <p:spPr>
          <a:xfrm>
            <a:off x="2063750" y="1062038"/>
            <a:ext cx="311150" cy="2222500"/>
          </a:xfrm>
          <a:prstGeom prst="leftBrace">
            <a:avLst/>
          </a:prstGeom>
          <a:ln w="38100">
            <a:solidFill>
              <a:srgbClr val="0066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p>
        </p:txBody>
      </p:sp>
      <p:sp>
        <p:nvSpPr>
          <p:cNvPr id="20" name="Left Brace 19"/>
          <p:cNvSpPr/>
          <p:nvPr/>
        </p:nvSpPr>
        <p:spPr>
          <a:xfrm>
            <a:off x="2051050" y="4076700"/>
            <a:ext cx="312738" cy="2222500"/>
          </a:xfrm>
          <a:prstGeom prst="leftBrace">
            <a:avLst/>
          </a:prstGeom>
          <a:ln w="38100">
            <a:solidFill>
              <a:srgbClr val="0066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pt-PT"/>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ixaDeTexto 3"/>
          <p:cNvSpPr txBox="1">
            <a:spLocks noChangeArrowheads="1"/>
          </p:cNvSpPr>
          <p:nvPr/>
        </p:nvSpPr>
        <p:spPr bwMode="auto">
          <a:xfrm>
            <a:off x="31750" y="-4763"/>
            <a:ext cx="9144000" cy="8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Symmetries of the 2HDM</a:t>
            </a:r>
            <a:endParaRPr lang="pt-PT" altLang="pt-PT" sz="140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8" y="2041525"/>
            <a:ext cx="913447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9220" name="CaixaDeTexto 8"/>
          <p:cNvSpPr txBox="1">
            <a:spLocks noChangeArrowheads="1"/>
          </p:cNvSpPr>
          <p:nvPr/>
        </p:nvSpPr>
        <p:spPr bwMode="auto">
          <a:xfrm>
            <a:off x="250825" y="1011238"/>
            <a:ext cx="8713788"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a:solidFill>
                  <a:srgbClr val="000099"/>
                </a:solidFill>
                <a:latin typeface="Times New Roman" pitchFamily="18" charset="0"/>
              </a:rPr>
              <a:t>Each symmetry has a different impact on the scalar potential, originating models with different phenomenologies and  a different number </a:t>
            </a:r>
            <a:r>
              <a:rPr lang="pt-PT" altLang="pt-PT" sz="2000" i="1">
                <a:latin typeface="Times New Roman" pitchFamily="18" charset="0"/>
              </a:rPr>
              <a:t>N</a:t>
            </a:r>
            <a:r>
              <a:rPr lang="pt-PT" altLang="pt-PT" sz="2000">
                <a:solidFill>
                  <a:srgbClr val="000099"/>
                </a:solidFill>
                <a:latin typeface="Times New Roman" pitchFamily="18" charset="0"/>
              </a:rPr>
              <a:t> of independent parameters:</a:t>
            </a: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r>
              <a:rPr lang="pt-PT" altLang="pt-PT" sz="2000">
                <a:solidFill>
                  <a:srgbClr val="000099"/>
                </a:solidFill>
                <a:latin typeface="Times New Roman" pitchFamily="18" charset="0"/>
              </a:rPr>
              <a:t>Some of these symmetries have phenomenologically  viable extensions to the Yukawa sector, thus becoming symmetries of the whole lagrangian, not simply of the potential (</a:t>
            </a:r>
            <a:r>
              <a:rPr lang="pt-PT" altLang="pt-PT" sz="2000">
                <a:solidFill>
                  <a:srgbClr val="FF0000"/>
                </a:solidFill>
                <a:latin typeface="Times New Roman" pitchFamily="18" charset="0"/>
              </a:rPr>
              <a:t>Z</a:t>
            </a:r>
            <a:r>
              <a:rPr lang="pt-PT" altLang="pt-PT" sz="2000" baseline="-25000">
                <a:solidFill>
                  <a:srgbClr val="FF0000"/>
                </a:solidFill>
                <a:latin typeface="Times New Roman" pitchFamily="18" charset="0"/>
              </a:rPr>
              <a:t>2</a:t>
            </a:r>
            <a:r>
              <a:rPr lang="pt-PT" altLang="pt-PT" sz="2000">
                <a:solidFill>
                  <a:srgbClr val="FF0000"/>
                </a:solidFill>
                <a:latin typeface="Times New Roman" pitchFamily="18" charset="0"/>
              </a:rPr>
              <a:t>, U(1), CP1, CP2, CP3</a:t>
            </a:r>
            <a:r>
              <a:rPr lang="pt-PT" altLang="pt-PT" sz="2000">
                <a:solidFill>
                  <a:srgbClr val="000099"/>
                </a:solidFill>
                <a:latin typeface="Times New Roman" pitchFamily="18" charset="0"/>
              </a:rPr>
              <a:t>).</a:t>
            </a:r>
          </a:p>
          <a:p>
            <a:pPr eaLnBrk="1" hangingPunct="1">
              <a:spcBef>
                <a:spcPct val="0"/>
              </a:spcBef>
              <a:buFontTx/>
              <a:buNone/>
            </a:pPr>
            <a:endParaRPr lang="pt-PT" altLang="pt-PT" sz="2000">
              <a:solidFill>
                <a:srgbClr val="000099"/>
              </a:solidFill>
              <a:latin typeface="Times New Roman" pitchFamily="18" charset="0"/>
            </a:endParaRPr>
          </a:p>
          <a:p>
            <a:pPr eaLnBrk="1" hangingPunct="1">
              <a:spcBef>
                <a:spcPct val="0"/>
              </a:spcBef>
              <a:buFontTx/>
              <a:buNone/>
            </a:pPr>
            <a:r>
              <a:rPr lang="pt-PT" altLang="pt-PT" sz="2000">
                <a:solidFill>
                  <a:srgbClr val="000099"/>
                </a:solidFill>
                <a:latin typeface="Times New Roman" pitchFamily="18" charset="0"/>
              </a:rPr>
              <a:t>These symmetries may appear differently depending on the </a:t>
            </a:r>
            <a:r>
              <a:rPr lang="pt-PT" altLang="pt-PT" sz="2000" i="1">
                <a:solidFill>
                  <a:srgbClr val="FF0000"/>
                </a:solidFill>
                <a:latin typeface="Times New Roman" pitchFamily="18" charset="0"/>
              </a:rPr>
              <a:t>choice of basis </a:t>
            </a:r>
            <a:r>
              <a:rPr lang="pt-PT" altLang="pt-PT" sz="2000">
                <a:solidFill>
                  <a:srgbClr val="000099"/>
                </a:solidFill>
                <a:latin typeface="Times New Roman" pitchFamily="18" charset="0"/>
              </a:rPr>
              <a:t>for the 2HDM...</a:t>
            </a:r>
          </a:p>
        </p:txBody>
      </p:sp>
      <p:sp>
        <p:nvSpPr>
          <p:cNvPr id="9221" name="TextBox 1"/>
          <p:cNvSpPr txBox="1">
            <a:spLocks noChangeArrowheads="1"/>
          </p:cNvSpPr>
          <p:nvPr/>
        </p:nvSpPr>
        <p:spPr bwMode="auto">
          <a:xfrm>
            <a:off x="0" y="4422775"/>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rgbClr val="0066FF"/>
                </a:solidFill>
                <a:latin typeface="Times New Roman" pitchFamily="18" charset="0"/>
              </a:defRPr>
            </a:lvl1pPr>
            <a:lvl2pPr marL="742950" indent="-285750" eaLnBrk="0" hangingPunct="0">
              <a:defRPr sz="2000" b="1">
                <a:solidFill>
                  <a:srgbClr val="0066FF"/>
                </a:solidFill>
                <a:latin typeface="Times New Roman" pitchFamily="18" charset="0"/>
              </a:defRPr>
            </a:lvl2pPr>
            <a:lvl3pPr marL="1143000" indent="-228600" eaLnBrk="0" hangingPunct="0">
              <a:defRPr sz="2000" b="1">
                <a:solidFill>
                  <a:srgbClr val="0066FF"/>
                </a:solidFill>
                <a:latin typeface="Times New Roman" pitchFamily="18" charset="0"/>
              </a:defRPr>
            </a:lvl3pPr>
            <a:lvl4pPr marL="1600200" indent="-228600" eaLnBrk="0" hangingPunct="0">
              <a:defRPr sz="2000" b="1">
                <a:solidFill>
                  <a:srgbClr val="0066FF"/>
                </a:solidFill>
                <a:latin typeface="Times New Roman" pitchFamily="18" charset="0"/>
              </a:defRPr>
            </a:lvl4pPr>
            <a:lvl5pPr marL="2057400" indent="-228600" eaLnBrk="0" hangingPunct="0">
              <a:defRPr sz="2000" b="1">
                <a:solidFill>
                  <a:srgbClr val="0066FF"/>
                </a:solidFill>
                <a:latin typeface="Times New Roman" pitchFamily="18" charset="0"/>
              </a:defRPr>
            </a:lvl5pPr>
            <a:lvl6pPr marL="2514600" indent="-228600" eaLnBrk="0" fontAlgn="base" hangingPunct="0">
              <a:spcBef>
                <a:spcPct val="0"/>
              </a:spcBef>
              <a:spcAft>
                <a:spcPct val="0"/>
              </a:spcAft>
              <a:defRPr sz="2000" b="1">
                <a:solidFill>
                  <a:srgbClr val="0066FF"/>
                </a:solidFill>
                <a:latin typeface="Times New Roman" pitchFamily="18" charset="0"/>
              </a:defRPr>
            </a:lvl6pPr>
            <a:lvl7pPr marL="2971800" indent="-228600" eaLnBrk="0" fontAlgn="base" hangingPunct="0">
              <a:spcBef>
                <a:spcPct val="0"/>
              </a:spcBef>
              <a:spcAft>
                <a:spcPct val="0"/>
              </a:spcAft>
              <a:defRPr sz="2000" b="1">
                <a:solidFill>
                  <a:srgbClr val="0066FF"/>
                </a:solidFill>
                <a:latin typeface="Times New Roman" pitchFamily="18" charset="0"/>
              </a:defRPr>
            </a:lvl7pPr>
            <a:lvl8pPr marL="3429000" indent="-228600" eaLnBrk="0" fontAlgn="base" hangingPunct="0">
              <a:spcBef>
                <a:spcPct val="0"/>
              </a:spcBef>
              <a:spcAft>
                <a:spcPct val="0"/>
              </a:spcAft>
              <a:defRPr sz="2000" b="1">
                <a:solidFill>
                  <a:srgbClr val="0066FF"/>
                </a:solidFill>
                <a:latin typeface="Times New Roman" pitchFamily="18" charset="0"/>
              </a:defRPr>
            </a:lvl8pPr>
            <a:lvl9pPr marL="3886200" indent="-228600" eaLnBrk="0" fontAlgn="base" hangingPunct="0">
              <a:spcBef>
                <a:spcPct val="0"/>
              </a:spcBef>
              <a:spcAft>
                <a:spcPct val="0"/>
              </a:spcAft>
              <a:defRPr sz="2000" b="1">
                <a:solidFill>
                  <a:srgbClr val="0066FF"/>
                </a:solidFill>
                <a:latin typeface="Times New Roman" pitchFamily="18" charset="0"/>
              </a:defRPr>
            </a:lvl9pPr>
          </a:lstStyle>
          <a:p>
            <a:pPr algn="ctr" eaLnBrk="1" hangingPunct="1"/>
            <a:r>
              <a:rPr lang="pt-PT" altLang="pt-PT">
                <a:solidFill>
                  <a:schemeClr val="tx1"/>
                </a:solidFill>
              </a:rPr>
              <a:t>TABLE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ixaDeTexto 3"/>
          <p:cNvSpPr txBox="1">
            <a:spLocks noChangeArrowheads="1"/>
          </p:cNvSpPr>
          <p:nvPr/>
        </p:nvSpPr>
        <p:spPr bwMode="auto">
          <a:xfrm>
            <a:off x="0" y="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Basis changes</a:t>
            </a:r>
            <a:endParaRPr lang="pt-PT" altLang="pt-PT" sz="1400"/>
          </a:p>
        </p:txBody>
      </p:sp>
      <p:sp>
        <p:nvSpPr>
          <p:cNvPr id="5" name="CaixaDeTexto 8"/>
          <p:cNvSpPr txBox="1">
            <a:spLocks noChangeArrowheads="1"/>
          </p:cNvSpPr>
          <p:nvPr/>
        </p:nvSpPr>
        <p:spPr bwMode="auto">
          <a:xfrm>
            <a:off x="250825" y="1011238"/>
            <a:ext cx="8713788" cy="495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defRPr/>
            </a:pPr>
            <a:r>
              <a:rPr lang="pt-PT" altLang="pt-PT" sz="2400" dirty="0" smtClean="0">
                <a:solidFill>
                  <a:srgbClr val="000099"/>
                </a:solidFill>
                <a:latin typeface="Times New Roman" pitchFamily="18" charset="0"/>
              </a:rPr>
              <a:t>Because both doublets have the same quantum numbers (and are therefore indistinguishable) any linear combination of them will be physically equivalent, and all physical quantities must be independent of this </a:t>
            </a:r>
            <a:r>
              <a:rPr lang="pt-PT" altLang="pt-PT" sz="2400" i="1" dirty="0" smtClean="0">
                <a:solidFill>
                  <a:srgbClr val="FF0000"/>
                </a:solidFill>
                <a:latin typeface="Times New Roman" pitchFamily="18" charset="0"/>
              </a:rPr>
              <a:t>choice of basis</a:t>
            </a:r>
            <a:r>
              <a:rPr lang="pt-PT" altLang="pt-PT" sz="2400" dirty="0" smtClean="0">
                <a:solidFill>
                  <a:srgbClr val="000099"/>
                </a:solidFill>
                <a:latin typeface="Times New Roman" pitchFamily="18" charset="0"/>
              </a:rPr>
              <a:t>. </a:t>
            </a:r>
          </a:p>
          <a:p>
            <a:pPr eaLnBrk="1" hangingPunct="1">
              <a:spcBef>
                <a:spcPct val="0"/>
              </a:spcBef>
              <a:buFontTx/>
              <a:buNone/>
              <a:defRPr/>
            </a:pPr>
            <a:endParaRPr lang="pt-PT" altLang="pt-PT" sz="2400" dirty="0" smtClean="0">
              <a:solidFill>
                <a:srgbClr val="000099"/>
              </a:solidFill>
              <a:latin typeface="Times New Roman" pitchFamily="18" charset="0"/>
            </a:endParaRPr>
          </a:p>
          <a:p>
            <a:pPr eaLnBrk="1" hangingPunct="1">
              <a:spcBef>
                <a:spcPct val="0"/>
              </a:spcBef>
              <a:buFontTx/>
              <a:buNone/>
              <a:defRPr/>
            </a:pPr>
            <a:r>
              <a:rPr lang="pt-PT" altLang="pt-PT" sz="2400" dirty="0" smtClean="0">
                <a:solidFill>
                  <a:srgbClr val="000099"/>
                </a:solidFill>
                <a:latin typeface="Times New Roman" pitchFamily="18" charset="0"/>
              </a:rPr>
              <a:t>A general change of basis transforms the fields </a:t>
            </a:r>
            <a:r>
              <a:rPr lang="pt-PT" altLang="pt-PT" sz="2400" dirty="0" smtClean="0">
                <a:solidFill>
                  <a:schemeClr val="accent4"/>
                </a:solidFill>
                <a:latin typeface="Times New Roman" pitchFamily="18" charset="0"/>
              </a:rPr>
              <a:t>{</a:t>
            </a:r>
            <a:r>
              <a:rPr lang="el-GR" altLang="pt-PT" sz="2400" dirty="0" smtClean="0">
                <a:solidFill>
                  <a:schemeClr val="accent4"/>
                </a:solidFill>
                <a:latin typeface="Times New Roman" pitchFamily="18" charset="0"/>
              </a:rPr>
              <a:t>Φ</a:t>
            </a:r>
            <a:r>
              <a:rPr lang="pt-PT" altLang="pt-PT" sz="2400" baseline="-25000" dirty="0" smtClean="0">
                <a:solidFill>
                  <a:schemeClr val="accent4"/>
                </a:solidFill>
                <a:latin typeface="Times New Roman" pitchFamily="18" charset="0"/>
              </a:rPr>
              <a:t>1</a:t>
            </a:r>
            <a:r>
              <a:rPr lang="pt-PT" altLang="pt-PT" sz="2400" dirty="0" smtClean="0">
                <a:solidFill>
                  <a:schemeClr val="accent4"/>
                </a:solidFill>
                <a:latin typeface="Times New Roman" pitchFamily="18" charset="0"/>
              </a:rPr>
              <a:t>, </a:t>
            </a:r>
            <a:r>
              <a:rPr lang="el-GR" altLang="pt-PT" sz="2400" dirty="0" smtClean="0">
                <a:solidFill>
                  <a:schemeClr val="accent4"/>
                </a:solidFill>
                <a:latin typeface="Times New Roman" pitchFamily="18" charset="0"/>
              </a:rPr>
              <a:t>Φ</a:t>
            </a:r>
            <a:r>
              <a:rPr lang="pt-PT" altLang="pt-PT" sz="2400" baseline="-25000" dirty="0" smtClean="0">
                <a:solidFill>
                  <a:schemeClr val="accent4"/>
                </a:solidFill>
                <a:latin typeface="Times New Roman" pitchFamily="18" charset="0"/>
              </a:rPr>
              <a:t>2</a:t>
            </a:r>
            <a:r>
              <a:rPr lang="pt-PT" altLang="pt-PT" sz="2400" dirty="0" smtClean="0">
                <a:solidFill>
                  <a:schemeClr val="accent4"/>
                </a:solidFill>
                <a:latin typeface="Times New Roman" pitchFamily="18" charset="0"/>
              </a:rPr>
              <a:t>} </a:t>
            </a:r>
            <a:r>
              <a:rPr lang="pt-PT" altLang="pt-PT" sz="2400" dirty="0" smtClean="0">
                <a:solidFill>
                  <a:srgbClr val="000099"/>
                </a:solidFill>
                <a:latin typeface="Times New Roman" pitchFamily="18" charset="0"/>
              </a:rPr>
              <a:t>in new doublets </a:t>
            </a:r>
            <a:r>
              <a:rPr lang="pt-PT" altLang="pt-PT" sz="2400" dirty="0" smtClean="0">
                <a:solidFill>
                  <a:schemeClr val="accent4"/>
                </a:solidFill>
                <a:latin typeface="Times New Roman" pitchFamily="18" charset="0"/>
              </a:rPr>
              <a:t>{</a:t>
            </a:r>
            <a:r>
              <a:rPr lang="el-GR" altLang="pt-PT" sz="2400" dirty="0" smtClean="0">
                <a:solidFill>
                  <a:schemeClr val="accent4"/>
                </a:solidFill>
                <a:latin typeface="Times New Roman" pitchFamily="18" charset="0"/>
              </a:rPr>
              <a:t>Φ</a:t>
            </a:r>
            <a:r>
              <a:rPr lang="pt-PT" altLang="pt-PT" sz="2400" dirty="0" smtClean="0">
                <a:solidFill>
                  <a:schemeClr val="accent4"/>
                </a:solidFill>
                <a:latin typeface="Times New Roman" pitchFamily="18" charset="0"/>
              </a:rPr>
              <a:t>’</a:t>
            </a:r>
            <a:r>
              <a:rPr lang="pt-PT" altLang="pt-PT" sz="2400" baseline="-25000" dirty="0" smtClean="0">
                <a:solidFill>
                  <a:schemeClr val="accent4"/>
                </a:solidFill>
                <a:latin typeface="Times New Roman" pitchFamily="18" charset="0"/>
              </a:rPr>
              <a:t>1</a:t>
            </a:r>
            <a:r>
              <a:rPr lang="pt-PT" altLang="pt-PT" sz="2400" dirty="0" smtClean="0">
                <a:solidFill>
                  <a:schemeClr val="accent4"/>
                </a:solidFill>
                <a:latin typeface="Times New Roman" pitchFamily="18" charset="0"/>
              </a:rPr>
              <a:t>, </a:t>
            </a:r>
            <a:r>
              <a:rPr lang="el-GR" altLang="pt-PT" sz="2400" dirty="0" smtClean="0">
                <a:solidFill>
                  <a:schemeClr val="accent4"/>
                </a:solidFill>
                <a:latin typeface="Times New Roman" pitchFamily="18" charset="0"/>
              </a:rPr>
              <a:t>Φ</a:t>
            </a:r>
            <a:r>
              <a:rPr lang="pt-PT" altLang="pt-PT" sz="2400" dirty="0" smtClean="0">
                <a:solidFill>
                  <a:schemeClr val="accent4"/>
                </a:solidFill>
                <a:latin typeface="Times New Roman" pitchFamily="18" charset="0"/>
              </a:rPr>
              <a:t>’</a:t>
            </a:r>
            <a:r>
              <a:rPr lang="pt-PT" altLang="pt-PT" sz="2400" baseline="-25000" dirty="0" smtClean="0">
                <a:solidFill>
                  <a:schemeClr val="accent4"/>
                </a:solidFill>
                <a:latin typeface="Times New Roman" pitchFamily="18" charset="0"/>
              </a:rPr>
              <a:t>2</a:t>
            </a:r>
            <a:r>
              <a:rPr lang="pt-PT" altLang="pt-PT" sz="2400" dirty="0" smtClean="0">
                <a:solidFill>
                  <a:schemeClr val="accent4"/>
                </a:solidFill>
                <a:latin typeface="Times New Roman" pitchFamily="18" charset="0"/>
              </a:rPr>
              <a:t>} </a:t>
            </a:r>
            <a:r>
              <a:rPr lang="pt-PT" altLang="pt-PT" sz="2400" dirty="0" smtClean="0">
                <a:solidFill>
                  <a:srgbClr val="000099"/>
                </a:solidFill>
                <a:latin typeface="Times New Roman" pitchFamily="18" charset="0"/>
              </a:rPr>
              <a:t>related by </a:t>
            </a:r>
            <a:r>
              <a:rPr lang="el-GR" altLang="pt-PT" sz="2400" dirty="0" smtClean="0">
                <a:solidFill>
                  <a:schemeClr val="accent4"/>
                </a:solidFill>
                <a:latin typeface="Times New Roman" pitchFamily="18" charset="0"/>
              </a:rPr>
              <a:t>Φ</a:t>
            </a:r>
            <a:r>
              <a:rPr lang="pt-PT" altLang="pt-PT" sz="2400" dirty="0" smtClean="0">
                <a:solidFill>
                  <a:schemeClr val="accent4"/>
                </a:solidFill>
                <a:latin typeface="Times New Roman" pitchFamily="18" charset="0"/>
              </a:rPr>
              <a:t>’</a:t>
            </a:r>
            <a:r>
              <a:rPr lang="pt-PT" altLang="pt-PT" sz="2400" baseline="-25000" dirty="0" smtClean="0">
                <a:solidFill>
                  <a:schemeClr val="accent4"/>
                </a:solidFill>
                <a:latin typeface="Times New Roman" pitchFamily="18" charset="0"/>
              </a:rPr>
              <a:t>a</a:t>
            </a:r>
            <a:r>
              <a:rPr lang="pt-PT" altLang="pt-PT" sz="2400" dirty="0" smtClean="0">
                <a:solidFill>
                  <a:schemeClr val="accent4"/>
                </a:solidFill>
                <a:latin typeface="Times New Roman" pitchFamily="18" charset="0"/>
              </a:rPr>
              <a:t>  = U</a:t>
            </a:r>
            <a:r>
              <a:rPr lang="pt-PT" altLang="pt-PT" sz="2400" baseline="-25000" dirty="0" smtClean="0">
                <a:solidFill>
                  <a:schemeClr val="accent4"/>
                </a:solidFill>
                <a:latin typeface="Times New Roman" pitchFamily="18" charset="0"/>
              </a:rPr>
              <a:t>ab</a:t>
            </a:r>
            <a:r>
              <a:rPr lang="pt-PT" altLang="pt-PT" sz="2400" dirty="0" smtClean="0">
                <a:solidFill>
                  <a:schemeClr val="accent4"/>
                </a:solidFill>
                <a:latin typeface="Times New Roman" pitchFamily="18" charset="0"/>
              </a:rPr>
              <a:t> </a:t>
            </a:r>
            <a:r>
              <a:rPr lang="el-GR" altLang="pt-PT" sz="2400" dirty="0" smtClean="0">
                <a:solidFill>
                  <a:schemeClr val="accent4"/>
                </a:solidFill>
                <a:latin typeface="Times New Roman" pitchFamily="18" charset="0"/>
              </a:rPr>
              <a:t>Φ</a:t>
            </a:r>
            <a:r>
              <a:rPr lang="pt-PT" altLang="pt-PT" sz="2400" baseline="-25000" dirty="0" smtClean="0">
                <a:solidFill>
                  <a:schemeClr val="accent4"/>
                </a:solidFill>
                <a:latin typeface="Times New Roman" pitchFamily="18" charset="0"/>
              </a:rPr>
              <a:t>b</a:t>
            </a:r>
            <a:r>
              <a:rPr lang="pt-PT" altLang="pt-PT" sz="2400" dirty="0" smtClean="0">
                <a:solidFill>
                  <a:srgbClr val="000099"/>
                </a:solidFill>
                <a:latin typeface="Times New Roman" pitchFamily="18" charset="0"/>
              </a:rPr>
              <a:t>, where </a:t>
            </a:r>
            <a:r>
              <a:rPr lang="pt-PT" altLang="pt-PT" sz="2400" i="1" dirty="0" smtClean="0">
                <a:solidFill>
                  <a:srgbClr val="000099"/>
                </a:solidFill>
                <a:latin typeface="Times New Roman" pitchFamily="18" charset="0"/>
              </a:rPr>
              <a:t>U</a:t>
            </a:r>
            <a:r>
              <a:rPr lang="pt-PT" altLang="pt-PT" sz="2400" dirty="0" smtClean="0">
                <a:solidFill>
                  <a:srgbClr val="000099"/>
                </a:solidFill>
                <a:latin typeface="Times New Roman" pitchFamily="18" charset="0"/>
              </a:rPr>
              <a:t> is a generic U(2) matrix, which can be parameterized by three real angles </a:t>
            </a:r>
            <a:r>
              <a:rPr lang="el-GR" altLang="pt-PT" sz="2400" i="1" dirty="0" smtClean="0">
                <a:latin typeface="Times New Roman" pitchFamily="18" charset="0"/>
              </a:rPr>
              <a:t>ψ</a:t>
            </a:r>
            <a:r>
              <a:rPr lang="pt-PT" altLang="pt-PT" sz="2400" dirty="0" smtClean="0">
                <a:solidFill>
                  <a:srgbClr val="000099"/>
                </a:solidFill>
                <a:latin typeface="Times New Roman" pitchFamily="18" charset="0"/>
              </a:rPr>
              <a:t>, </a:t>
            </a:r>
            <a:r>
              <a:rPr lang="el-GR" altLang="pt-PT" sz="2400" i="1" dirty="0" smtClean="0">
                <a:latin typeface="Times New Roman" pitchFamily="18" charset="0"/>
              </a:rPr>
              <a:t>ξ</a:t>
            </a:r>
            <a:r>
              <a:rPr lang="pt-PT" altLang="pt-PT" sz="2400" dirty="0" smtClean="0">
                <a:solidFill>
                  <a:srgbClr val="000099"/>
                </a:solidFill>
                <a:latin typeface="Times New Roman" pitchFamily="18" charset="0"/>
              </a:rPr>
              <a:t> and</a:t>
            </a:r>
            <a:r>
              <a:rPr lang="pt-PT" altLang="pt-PT" sz="2400" i="1" dirty="0" smtClean="0">
                <a:latin typeface="Times New Roman" pitchFamily="18" charset="0"/>
              </a:rPr>
              <a:t> </a:t>
            </a:r>
            <a:r>
              <a:rPr lang="el-GR" altLang="pt-PT" sz="2400" i="1" dirty="0" smtClean="0">
                <a:latin typeface="Times New Roman" pitchFamily="18" charset="0"/>
              </a:rPr>
              <a:t>χ</a:t>
            </a:r>
            <a:r>
              <a:rPr lang="pt-PT" altLang="pt-PT" sz="2400" i="1" dirty="0" smtClean="0">
                <a:latin typeface="Times New Roman" pitchFamily="18" charset="0"/>
              </a:rPr>
              <a:t> </a:t>
            </a:r>
            <a:r>
              <a:rPr lang="pt-PT" altLang="pt-PT" sz="2400" dirty="0" smtClean="0">
                <a:solidFill>
                  <a:srgbClr val="000099"/>
                </a:solidFill>
                <a:latin typeface="Times New Roman" pitchFamily="18" charset="0"/>
              </a:rPr>
              <a:t>as</a:t>
            </a: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a:p>
            <a:pPr eaLnBrk="1" hangingPunct="1">
              <a:spcBef>
                <a:spcPct val="0"/>
              </a:spcBef>
              <a:buFontTx/>
              <a:buNone/>
              <a:defRPr/>
            </a:pPr>
            <a:endParaRPr lang="pt-PT" altLang="pt-PT" sz="2000" dirty="0" smtClean="0">
              <a:solidFill>
                <a:srgbClr val="000099"/>
              </a:solidFill>
              <a:latin typeface="Times New Roman" pitchFamily="18" charset="0"/>
            </a:endParaRP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4826000"/>
            <a:ext cx="6396037" cy="146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ixaDeTexto 3"/>
          <p:cNvSpPr txBox="1">
            <a:spLocks noChangeArrowheads="1"/>
          </p:cNvSpPr>
          <p:nvPr/>
        </p:nvSpPr>
        <p:spPr bwMode="auto">
          <a:xfrm>
            <a:off x="0" y="-171450"/>
            <a:ext cx="9144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pt-PT" altLang="pt-PT" sz="1800"/>
          </a:p>
          <a:p>
            <a:pPr algn="ctr" eaLnBrk="1" hangingPunct="1">
              <a:spcBef>
                <a:spcPct val="0"/>
              </a:spcBef>
              <a:buFontTx/>
              <a:buNone/>
            </a:pPr>
            <a:r>
              <a:rPr lang="pt-PT" altLang="pt-PT" sz="2800">
                <a:solidFill>
                  <a:srgbClr val="FF0000"/>
                </a:solidFill>
              </a:rPr>
              <a:t>Renormalization Group Equations</a:t>
            </a:r>
            <a:endParaRPr lang="pt-PT" altLang="pt-PT" sz="1400"/>
          </a:p>
        </p:txBody>
      </p:sp>
      <p:sp>
        <p:nvSpPr>
          <p:cNvPr id="13315" name="CaixaDeTexto 8"/>
          <p:cNvSpPr txBox="1">
            <a:spLocks noChangeArrowheads="1"/>
          </p:cNvSpPr>
          <p:nvPr/>
        </p:nvSpPr>
        <p:spPr bwMode="auto">
          <a:xfrm>
            <a:off x="258763" y="765175"/>
            <a:ext cx="8713787"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pt-PT" altLang="pt-PT" sz="2000" dirty="0">
                <a:solidFill>
                  <a:srgbClr val="000099"/>
                </a:solidFill>
                <a:latin typeface="Times New Roman" pitchFamily="18" charset="0"/>
              </a:rPr>
              <a:t>Upon renormalization, each parameter in the potential “runs” with the renormalization scale </a:t>
            </a:r>
            <a:r>
              <a:rPr lang="el-GR" altLang="pt-PT" sz="2000" i="1" dirty="0">
                <a:solidFill>
                  <a:srgbClr val="000099"/>
                </a:solidFill>
                <a:latin typeface="Times New Roman" pitchFamily="18" charset="0"/>
              </a:rPr>
              <a:t>μ</a:t>
            </a:r>
            <a:r>
              <a:rPr lang="pt-PT" altLang="pt-PT" sz="2000" dirty="0">
                <a:solidFill>
                  <a:srgbClr val="000099"/>
                </a:solidFill>
                <a:latin typeface="Times New Roman" pitchFamily="18" charset="0"/>
              </a:rPr>
              <a:t>, according to their beta-functions. </a:t>
            </a:r>
            <a:r>
              <a:rPr lang="pt-PT" altLang="pt-PT" sz="2000" dirty="0" smtClean="0">
                <a:solidFill>
                  <a:srgbClr val="000099"/>
                </a:solidFill>
                <a:latin typeface="Times New Roman" pitchFamily="18" charset="0"/>
              </a:rPr>
              <a:t>For </a:t>
            </a:r>
            <a:r>
              <a:rPr lang="pt-PT" altLang="pt-PT" sz="2000" dirty="0">
                <a:solidFill>
                  <a:srgbClr val="000099"/>
                </a:solidFill>
                <a:latin typeface="Times New Roman" pitchFamily="18" charset="0"/>
              </a:rPr>
              <a:t>the most general 2HDM </a:t>
            </a:r>
            <a:r>
              <a:rPr lang="pt-PT" altLang="pt-PT" sz="2000" dirty="0" smtClean="0">
                <a:solidFill>
                  <a:srgbClr val="000099"/>
                </a:solidFill>
                <a:latin typeface="Times New Roman" pitchFamily="18" charset="0"/>
              </a:rPr>
              <a:t>potential at one-loop, </a:t>
            </a:r>
            <a:r>
              <a:rPr lang="pt-PT" altLang="pt-PT" sz="2000" dirty="0">
                <a:solidFill>
                  <a:srgbClr val="000099"/>
                </a:solidFill>
                <a:latin typeface="Times New Roman" pitchFamily="18" charset="0"/>
              </a:rPr>
              <a:t>they are given by, for the quadratic parameters,</a:t>
            </a: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endParaRPr lang="pt-PT" altLang="pt-PT" sz="2000" dirty="0">
              <a:solidFill>
                <a:srgbClr val="000099"/>
              </a:solidFill>
              <a:latin typeface="Times New Roman" pitchFamily="18" charset="0"/>
            </a:endParaRPr>
          </a:p>
          <a:p>
            <a:pPr eaLnBrk="1" hangingPunct="1">
              <a:spcBef>
                <a:spcPct val="0"/>
              </a:spcBef>
              <a:buFontTx/>
              <a:buNone/>
            </a:pPr>
            <a:r>
              <a:rPr lang="pt-PT" altLang="pt-PT" sz="2000" dirty="0" smtClean="0">
                <a:solidFill>
                  <a:srgbClr val="000099"/>
                </a:solidFill>
                <a:latin typeface="Times New Roman" pitchFamily="18" charset="0"/>
              </a:rPr>
              <a:t>Factors </a:t>
            </a:r>
            <a:r>
              <a:rPr lang="pt-PT" altLang="pt-PT" sz="2000" dirty="0">
                <a:solidFill>
                  <a:srgbClr val="000099"/>
                </a:solidFill>
                <a:latin typeface="Times New Roman" pitchFamily="18" charset="0"/>
              </a:rPr>
              <a:t>of </a:t>
            </a:r>
            <a:r>
              <a:rPr lang="pt-PT" altLang="pt-PT" sz="2000" i="1" dirty="0">
                <a:solidFill>
                  <a:srgbClr val="FF0000"/>
                </a:solidFill>
                <a:latin typeface="Times New Roman" pitchFamily="18" charset="0"/>
              </a:rPr>
              <a:t>16</a:t>
            </a:r>
            <a:r>
              <a:rPr lang="el-GR" altLang="pt-PT" sz="2000" i="1" dirty="0">
                <a:solidFill>
                  <a:srgbClr val="FF0000"/>
                </a:solidFill>
                <a:latin typeface="Times New Roman" pitchFamily="18" charset="0"/>
              </a:rPr>
              <a:t>π</a:t>
            </a:r>
            <a:r>
              <a:rPr lang="pt-PT" altLang="pt-PT" sz="2000" i="1" baseline="30000" dirty="0">
                <a:solidFill>
                  <a:srgbClr val="FF0000"/>
                </a:solidFill>
                <a:latin typeface="Times New Roman" pitchFamily="18" charset="0"/>
              </a:rPr>
              <a:t>2</a:t>
            </a:r>
            <a:r>
              <a:rPr lang="pt-PT" altLang="pt-PT" sz="2000" dirty="0">
                <a:solidFill>
                  <a:srgbClr val="000099"/>
                </a:solidFill>
                <a:latin typeface="Times New Roman" pitchFamily="18" charset="0"/>
              </a:rPr>
              <a:t> are absorbed into the definition of “</a:t>
            </a:r>
            <a:r>
              <a:rPr lang="el-GR" altLang="pt-PT" sz="2000" i="1" dirty="0">
                <a:solidFill>
                  <a:srgbClr val="FF0000"/>
                </a:solidFill>
                <a:latin typeface="Times New Roman" pitchFamily="18" charset="0"/>
              </a:rPr>
              <a:t>β</a:t>
            </a:r>
            <a:r>
              <a:rPr lang="pt-PT" altLang="pt-PT" sz="2000" dirty="0">
                <a:solidFill>
                  <a:srgbClr val="000099"/>
                </a:solidFill>
                <a:latin typeface="Times New Roman" pitchFamily="18" charset="0"/>
              </a:rPr>
              <a:t>”, and all fermionic contributions are gathered in the “</a:t>
            </a:r>
            <a:r>
              <a:rPr lang="pt-PT" altLang="pt-PT" sz="2000" i="1" dirty="0">
                <a:solidFill>
                  <a:srgbClr val="FF0000"/>
                </a:solidFill>
                <a:latin typeface="Times New Roman" pitchFamily="18" charset="0"/>
              </a:rPr>
              <a:t>F</a:t>
            </a:r>
            <a:r>
              <a:rPr lang="pt-PT" altLang="pt-PT" sz="2000" dirty="0">
                <a:solidFill>
                  <a:srgbClr val="000099"/>
                </a:solidFill>
                <a:latin typeface="Times New Roman" pitchFamily="18" charset="0"/>
              </a:rPr>
              <a:t>” terms. Gauge contributions involve the couplings </a:t>
            </a:r>
            <a:r>
              <a:rPr lang="pt-PT" altLang="pt-PT" sz="2000" i="1" dirty="0">
                <a:solidFill>
                  <a:srgbClr val="FF0000"/>
                </a:solidFill>
                <a:latin typeface="Times New Roman" pitchFamily="18" charset="0"/>
              </a:rPr>
              <a:t>g</a:t>
            </a:r>
            <a:r>
              <a:rPr lang="pt-PT" altLang="pt-PT" sz="2000" dirty="0">
                <a:solidFill>
                  <a:srgbClr val="000099"/>
                </a:solidFill>
                <a:latin typeface="Times New Roman" pitchFamily="18" charset="0"/>
              </a:rPr>
              <a:t> and </a:t>
            </a:r>
            <a:r>
              <a:rPr lang="pt-PT" altLang="pt-PT" sz="2000" i="1" dirty="0">
                <a:solidFill>
                  <a:srgbClr val="FF0000"/>
                </a:solidFill>
                <a:latin typeface="Times New Roman" pitchFamily="18" charset="0"/>
              </a:rPr>
              <a:t>g’</a:t>
            </a:r>
            <a:r>
              <a:rPr lang="pt-PT" altLang="pt-PT" sz="2000" dirty="0">
                <a:solidFill>
                  <a:srgbClr val="000099"/>
                </a:solidFill>
                <a:latin typeface="Times New Roman" pitchFamily="18" charset="0"/>
              </a:rPr>
              <a:t>. For the quartic couplings, we have </a:t>
            </a:r>
          </a:p>
        </p:txBody>
      </p:sp>
      <p:pic>
        <p:nvPicPr>
          <p:cNvPr id="133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63" y="2031082"/>
            <a:ext cx="8505825"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10617</TotalTime>
  <Words>3309</Words>
  <Application>Microsoft Office PowerPoint</Application>
  <PresentationFormat>On-screen Show (4:3)</PresentationFormat>
  <Paragraphs>611</Paragraphs>
  <Slides>48</Slides>
  <Notes>4</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CIUL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ferreira</dc:creator>
  <cp:lastModifiedBy>Ferreira</cp:lastModifiedBy>
  <cp:revision>474</cp:revision>
  <dcterms:created xsi:type="dcterms:W3CDTF">2009-09-13T16:18:37Z</dcterms:created>
  <dcterms:modified xsi:type="dcterms:W3CDTF">2023-06-06T13:36:40Z</dcterms:modified>
</cp:coreProperties>
</file>