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755" r:id="rId3"/>
    <p:sldId id="766" r:id="rId4"/>
    <p:sldId id="762" r:id="rId5"/>
    <p:sldId id="758" r:id="rId6"/>
    <p:sldId id="763" r:id="rId7"/>
    <p:sldId id="768" r:id="rId8"/>
    <p:sldId id="767" r:id="rId9"/>
    <p:sldId id="764" r:id="rId10"/>
    <p:sldId id="765" r:id="rId11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528"/>
    <a:srgbClr val="3366FF"/>
    <a:srgbClr val="54AAA6"/>
    <a:srgbClr val="45B992"/>
    <a:srgbClr val="37FF3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5966" autoAdjust="0"/>
  </p:normalViewPr>
  <p:slideViewPr>
    <p:cSldViewPr snapToGrid="0">
      <p:cViewPr varScale="1">
        <p:scale>
          <a:sx n="131" d="100"/>
          <a:sy n="131" d="100"/>
        </p:scale>
        <p:origin x="792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6" d="100"/>
          <a:sy n="116" d="100"/>
        </p:scale>
        <p:origin x="-3880" y="-10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16BBAA1-84D0-5348-AEFB-B4D34E3184E8}" type="datetime1">
              <a:rPr lang="en-US"/>
              <a:pPr>
                <a:defRPr/>
              </a:pPr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CF8B4F2-19CE-E948-BE41-68AB5E201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813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AF1A5E57-8773-8845-B646-931ED6312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6847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878ED7-465A-5141-BA19-E7AC23446F71}" type="slidenum">
              <a:rPr lang="en-GB"/>
              <a:pPr/>
              <a:t>1</a:t>
            </a:fld>
            <a:endParaRPr lang="en-GB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A50ED-62E0-9A44-A2D7-67061CDAE9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C133C-717F-224F-844D-B3747CDFBD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99A0E-DEEA-3845-8896-0168C357A6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6004-5A9F-FF44-A750-451F83954D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ADB73-1E1A-F546-8D88-683471E69D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32E43-A7A2-FA4F-9FEB-CBCAC0A758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B8E14-DFF7-AA41-970D-DAED70EC9A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65B64-8D7A-B642-9D94-7508D91828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C20BB-04EF-8645-A9DE-D019D21141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161E1-B742-0445-B727-5010D7CCFF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52BBE-9A47-454E-961D-6ECCDF5AE0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C313311-E811-BB4B-9253-3F09DFAAF5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view/risehiggs/secondment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80528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1439" y="823685"/>
            <a:ext cx="7442200" cy="1297215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solidFill>
                  <a:srgbClr val="0000FF"/>
                </a:solidFill>
                <a:latin typeface="Comic Sans MS" charset="0"/>
                <a:ea typeface="Times New Roman" charset="0"/>
                <a:cs typeface="Times New Roman" charset="0"/>
              </a:rPr>
              <a:t>Non-Minimal Higgs</a:t>
            </a:r>
            <a:br>
              <a:rPr lang="en-GB" sz="2800" b="1" dirty="0" smtClean="0">
                <a:solidFill>
                  <a:srgbClr val="0000FF"/>
                </a:solidFill>
                <a:latin typeface="Comic Sans MS" charset="0"/>
                <a:ea typeface="Times New Roman" charset="0"/>
                <a:cs typeface="Times New Roman" charset="0"/>
              </a:rPr>
            </a:br>
            <a:r>
              <a:rPr lang="en-GB" sz="2800" b="1" dirty="0" smtClean="0">
                <a:solidFill>
                  <a:srgbClr val="0000FF"/>
                </a:solidFill>
                <a:latin typeface="Comic Sans MS" charset="0"/>
                <a:ea typeface="Times New Roman" charset="0"/>
                <a:cs typeface="Times New Roman" charset="0"/>
              </a:rPr>
              <a:t>Sixth H2020-MSCA-RISE-2014 Meeting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00101" y="4539266"/>
            <a:ext cx="7632700" cy="1086834"/>
          </a:xfrm>
        </p:spPr>
        <p:txBody>
          <a:bodyPr/>
          <a:lstStyle/>
          <a:p>
            <a:pPr eaLnBrk="1" hangingPunct="1"/>
            <a:r>
              <a:rPr lang="pt-PT" sz="2800" i="1" dirty="0" smtClean="0">
                <a:solidFill>
                  <a:srgbClr val="0000FF"/>
                </a:solidFill>
                <a:latin typeface="Comic Sans MS" charset="0"/>
                <a:ea typeface="Gulim" pitchFamily="34" charset="-127"/>
                <a:cs typeface="Gulim" pitchFamily="34" charset="-127"/>
              </a:rPr>
              <a:t>Stefano Moretti</a:t>
            </a:r>
          </a:p>
          <a:p>
            <a:pPr eaLnBrk="1" hangingPunct="1"/>
            <a:r>
              <a:rPr lang="pt-PT" sz="2800" i="1" dirty="0" err="1" smtClean="0">
                <a:solidFill>
                  <a:srgbClr val="0000FF"/>
                </a:solidFill>
                <a:latin typeface="Comic Sans MS" charset="0"/>
                <a:ea typeface="Gulim" pitchFamily="34" charset="-127"/>
                <a:cs typeface="Gulim" pitchFamily="34" charset="-127"/>
              </a:rPr>
              <a:t>NExT</a:t>
            </a:r>
            <a:r>
              <a:rPr lang="pt-PT" sz="2800" i="1" dirty="0" smtClean="0">
                <a:solidFill>
                  <a:srgbClr val="0000FF"/>
                </a:solidFill>
                <a:latin typeface="Comic Sans MS" charset="0"/>
                <a:ea typeface="Gulim" pitchFamily="34" charset="-127"/>
                <a:cs typeface="Gulim" pitchFamily="34" charset="-127"/>
              </a:rPr>
              <a:t> </a:t>
            </a:r>
            <a:r>
              <a:rPr lang="pt-PT" sz="2800" i="1" dirty="0" err="1" smtClean="0">
                <a:solidFill>
                  <a:srgbClr val="0000FF"/>
                </a:solidFill>
                <a:latin typeface="Comic Sans MS" charset="0"/>
                <a:ea typeface="Gulim" pitchFamily="34" charset="-127"/>
                <a:cs typeface="Gulim" pitchFamily="34" charset="-127"/>
              </a:rPr>
              <a:t>Institute</a:t>
            </a:r>
            <a:r>
              <a:rPr lang="pt-PT" sz="2800" i="1" dirty="0" smtClean="0">
                <a:solidFill>
                  <a:srgbClr val="0000FF"/>
                </a:solidFill>
                <a:latin typeface="Comic Sans MS" charset="0"/>
                <a:ea typeface="Gulim" pitchFamily="34" charset="-127"/>
                <a:cs typeface="Gulim" pitchFamily="34" charset="-127"/>
              </a:rPr>
              <a:t>, Southampton &amp; RAL</a:t>
            </a:r>
            <a:endParaRPr lang="pt-PT" sz="2800" i="1" dirty="0">
              <a:solidFill>
                <a:srgbClr val="0000FF"/>
              </a:solidFill>
              <a:latin typeface="Comic Sans MS" charset="0"/>
              <a:ea typeface="Gulim" pitchFamily="34" charset="-127"/>
              <a:cs typeface="Gulim" pitchFamily="34" charset="-127"/>
            </a:endParaRPr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1968500" y="2743200"/>
            <a:ext cx="4686300" cy="139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</a:pPr>
            <a:r>
              <a:rPr lang="pt-PT" sz="2200" b="1" dirty="0">
                <a:latin typeface="Comic Sans MS" charset="0"/>
                <a:ea typeface="Gulim" pitchFamily="34" charset="-127"/>
                <a:cs typeface="Gulim" pitchFamily="34" charset="-127"/>
              </a:rPr>
              <a:t> </a:t>
            </a:r>
            <a:r>
              <a:rPr lang="pt-PT" sz="2200" b="1" dirty="0" smtClean="0">
                <a:latin typeface="Comic Sans MS" charset="0"/>
                <a:ea typeface="Gulim" pitchFamily="34" charset="-127"/>
                <a:cs typeface="Gulim" pitchFamily="34" charset="-127"/>
              </a:rPr>
              <a:t>Osaka, 20 February 2019</a:t>
            </a:r>
          </a:p>
          <a:p>
            <a:pPr algn="ctr">
              <a:spcBef>
                <a:spcPct val="20000"/>
              </a:spcBef>
            </a:pPr>
            <a:r>
              <a:rPr lang="pt-PT" sz="2200" b="1" dirty="0" smtClean="0">
                <a:latin typeface="Comic Sans MS" charset="0"/>
                <a:ea typeface="Gulim" pitchFamily="34" charset="-127"/>
                <a:cs typeface="Gulim" pitchFamily="34" charset="-127"/>
              </a:rPr>
              <a:t>(c/o HPNP 2019)</a:t>
            </a:r>
            <a:endParaRPr lang="pt-PT" sz="2200" b="1" dirty="0">
              <a:latin typeface="Comic Sans MS" charset="0"/>
              <a:ea typeface="Gulim" pitchFamily="34" charset="-127"/>
              <a:cs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627063"/>
            <a:ext cx="7896225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5500" y="3805237"/>
            <a:ext cx="78613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Non-report/book deliverables were conceived as by-products of our routine</a:t>
            </a:r>
          </a:p>
          <a:p>
            <a:r>
              <a:rPr lang="en-GB" sz="1600" dirty="0" smtClean="0"/>
              <a:t>     research work to offset liability (</a:t>
            </a:r>
            <a:r>
              <a:rPr lang="en-GB" sz="1600" dirty="0" err="1" smtClean="0"/>
              <a:t>ie</a:t>
            </a:r>
            <a:r>
              <a:rPr lang="en-GB" sz="1600" dirty="0" smtClean="0"/>
              <a:t>, to minimise disruption to and maximise </a:t>
            </a:r>
          </a:p>
          <a:p>
            <a:r>
              <a:rPr lang="en-GB" sz="1600" dirty="0" smtClean="0"/>
              <a:t>     recycling of it)</a:t>
            </a:r>
          </a:p>
          <a:p>
            <a:r>
              <a:rPr lang="en-GB" sz="16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Hence, I am confident that most (if not all) can be ticked off in the M48 report, albeit the timeline will probably be totally different (which is acceptable)</a:t>
            </a:r>
          </a:p>
          <a:p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However, need to collate material in responsive mode to each deliverable</a:t>
            </a:r>
          </a:p>
          <a:p>
            <a:endParaRPr lang="en-GB" sz="1600" dirty="0" smtClean="0"/>
          </a:p>
          <a:p>
            <a:r>
              <a:rPr lang="en-GB" sz="1600" dirty="0" smtClean="0"/>
              <a:t>     </a:t>
            </a:r>
            <a:r>
              <a:rPr lang="en-GB" sz="1600" u="sng" dirty="0" smtClean="0"/>
              <a:t>Action:</a:t>
            </a:r>
            <a:r>
              <a:rPr lang="en-GB" sz="1600" dirty="0"/>
              <a:t> </a:t>
            </a:r>
            <a:r>
              <a:rPr lang="en-GB" sz="1600" dirty="0" smtClean="0"/>
              <a:t>lead participants against each deliverable to prepare entries for M48 </a:t>
            </a:r>
          </a:p>
          <a:p>
            <a:r>
              <a:rPr lang="en-GB" sz="1600"/>
              <a:t> </a:t>
            </a:r>
            <a:r>
              <a:rPr lang="en-GB" sz="1600" smtClean="0"/>
              <a:t>    report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44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741362"/>
          </a:xfrm>
        </p:spPr>
        <p:txBody>
          <a:bodyPr/>
          <a:lstStyle/>
          <a:p>
            <a:r>
              <a:rPr lang="en-GB" sz="2400" dirty="0" smtClean="0">
                <a:solidFill>
                  <a:srgbClr val="2DD528"/>
                </a:solidFill>
              </a:rPr>
              <a:t>Updates since the meeting in Lisbon</a:t>
            </a:r>
            <a:endParaRPr lang="en-GB" sz="2400" dirty="0">
              <a:solidFill>
                <a:srgbClr val="2DD52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4725"/>
            <a:ext cx="8229600" cy="5759450"/>
          </a:xfrm>
        </p:spPr>
        <p:txBody>
          <a:bodyPr/>
          <a:lstStyle/>
          <a:p>
            <a:r>
              <a:rPr lang="en-GB" sz="1200" dirty="0" smtClean="0"/>
              <a:t>Now at M45 of grant, 3M left (end date is 31 May 2019)</a:t>
            </a:r>
          </a:p>
          <a:p>
            <a:endParaRPr lang="en-GB" sz="1200" dirty="0" smtClean="0"/>
          </a:p>
          <a:p>
            <a:r>
              <a:rPr lang="en-GB" sz="1200" dirty="0" smtClean="0"/>
              <a:t>For current secondment plan: </a:t>
            </a:r>
            <a:r>
              <a:rPr lang="en-GB" sz="1200" i="1" dirty="0" smtClean="0">
                <a:solidFill>
                  <a:srgbClr val="3366FF"/>
                </a:solidFill>
                <a:hlinkClick r:id="rId2"/>
              </a:rPr>
              <a:t>https</a:t>
            </a:r>
            <a:r>
              <a:rPr lang="en-GB" sz="1200" i="1" dirty="0">
                <a:solidFill>
                  <a:srgbClr val="3366FF"/>
                </a:solidFill>
                <a:hlinkClick r:id="rId2"/>
              </a:rPr>
              <a:t>://</a:t>
            </a:r>
            <a:r>
              <a:rPr lang="en-GB" sz="1200" i="1" dirty="0" smtClean="0">
                <a:solidFill>
                  <a:srgbClr val="3366FF"/>
                </a:solidFill>
                <a:hlinkClick r:id="rId2"/>
              </a:rPr>
              <a:t>sites.google.com/view/risehiggs/secondments</a:t>
            </a:r>
            <a:endParaRPr lang="en-GB" sz="1200" i="1" dirty="0" smtClean="0">
              <a:solidFill>
                <a:srgbClr val="3366FF"/>
              </a:solidFill>
            </a:endParaRPr>
          </a:p>
          <a:p>
            <a:endParaRPr lang="en-GB" sz="1200" i="1" dirty="0">
              <a:solidFill>
                <a:srgbClr val="3366FF"/>
              </a:solidFill>
            </a:endParaRPr>
          </a:p>
          <a:p>
            <a:r>
              <a:rPr lang="en-GB" sz="1200" u="sng" dirty="0" smtClean="0">
                <a:solidFill>
                  <a:srgbClr val="2DD528"/>
                </a:solidFill>
              </a:rPr>
              <a:t>Occurred secondments since Lisbon</a:t>
            </a:r>
            <a:r>
              <a:rPr lang="en-GB" sz="1200" dirty="0" smtClean="0">
                <a:solidFill>
                  <a:srgbClr val="2DD528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2DD528"/>
                </a:solidFill>
              </a:rPr>
              <a:t>        UAE </a:t>
            </a:r>
            <a:r>
              <a:rPr lang="en-GB" sz="1200" dirty="0">
                <a:solidFill>
                  <a:srgbClr val="2DD528"/>
                </a:solidFill>
              </a:rPr>
              <a:t>to Uppsala (Sep-Oct 2018, </a:t>
            </a:r>
            <a:r>
              <a:rPr lang="en-GB" sz="1200" dirty="0" err="1">
                <a:solidFill>
                  <a:srgbClr val="2DD528"/>
                </a:solidFill>
              </a:rPr>
              <a:t>Dr.</a:t>
            </a:r>
            <a:r>
              <a:rPr lang="en-GB" sz="1200" dirty="0">
                <a:solidFill>
                  <a:srgbClr val="2DD528"/>
                </a:solidFill>
              </a:rPr>
              <a:t> R. Benbrik, 30 days) </a:t>
            </a:r>
            <a:endParaRPr lang="en-GB" sz="1200" dirty="0" smtClean="0">
              <a:solidFill>
                <a:srgbClr val="2DD528"/>
              </a:solidFill>
            </a:endParaRPr>
          </a:p>
          <a:p>
            <a:pPr marL="0" indent="0">
              <a:buNone/>
            </a:pPr>
            <a:r>
              <a:rPr lang="en-GB" sz="1200" u="sng" dirty="0" smtClean="0">
                <a:solidFill>
                  <a:srgbClr val="2DD528"/>
                </a:solidFill>
              </a:rPr>
              <a:t>Action</a:t>
            </a:r>
            <a:r>
              <a:rPr lang="en-GB" sz="1200" u="sng" dirty="0">
                <a:solidFill>
                  <a:srgbClr val="2DD528"/>
                </a:solidFill>
              </a:rPr>
              <a:t>:</a:t>
            </a:r>
            <a:r>
              <a:rPr lang="en-GB" sz="1200" dirty="0">
                <a:solidFill>
                  <a:srgbClr val="2DD528"/>
                </a:solidFill>
              </a:rPr>
              <a:t> Venus to update above page (liaise with </a:t>
            </a:r>
            <a:r>
              <a:rPr lang="en-GB" sz="1200" dirty="0" smtClean="0">
                <a:solidFill>
                  <a:srgbClr val="2DD528"/>
                </a:solidFill>
              </a:rPr>
              <a:t>individual </a:t>
            </a:r>
            <a:r>
              <a:rPr lang="en-GB" sz="1200" dirty="0">
                <a:solidFill>
                  <a:srgbClr val="2DD528"/>
                </a:solidFill>
              </a:rPr>
              <a:t>for final dates</a:t>
            </a:r>
            <a:r>
              <a:rPr lang="en-GB" sz="1200" dirty="0" smtClean="0">
                <a:solidFill>
                  <a:srgbClr val="2DD528"/>
                </a:solidFill>
              </a:rPr>
              <a:t>) &amp; all to enter researcher declarations on </a:t>
            </a:r>
            <a:r>
              <a:rPr lang="en-GB" sz="1200" dirty="0" err="1" smtClean="0">
                <a:solidFill>
                  <a:srgbClr val="2DD528"/>
                </a:solidFill>
              </a:rPr>
              <a:t>SyGMa</a:t>
            </a:r>
            <a:r>
              <a:rPr lang="en-GB" sz="1200" dirty="0" smtClean="0">
                <a:solidFill>
                  <a:srgbClr val="2DD528"/>
                </a:solidFill>
              </a:rPr>
              <a:t> (including pending ones)</a:t>
            </a:r>
            <a:endParaRPr lang="en-GB" sz="1200" dirty="0">
              <a:solidFill>
                <a:srgbClr val="2DD528"/>
              </a:solidFill>
            </a:endParaRPr>
          </a:p>
          <a:p>
            <a:pPr marL="0" indent="0">
              <a:buNone/>
            </a:pP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200" u="sng" dirty="0" smtClean="0">
                <a:solidFill>
                  <a:srgbClr val="3366FF"/>
                </a:solidFill>
              </a:rPr>
              <a:t>Updates required on the following secondments (planned to date)</a:t>
            </a:r>
            <a:r>
              <a:rPr lang="en-GB" sz="1200" dirty="0" smtClean="0">
                <a:solidFill>
                  <a:srgbClr val="3366FF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1200" dirty="0">
                <a:solidFill>
                  <a:srgbClr val="3366FF"/>
                </a:solidFill>
              </a:rPr>
              <a:t> </a:t>
            </a:r>
            <a:r>
              <a:rPr lang="en-GB" sz="1200" dirty="0" smtClean="0">
                <a:solidFill>
                  <a:srgbClr val="3366FF"/>
                </a:solidFill>
              </a:rPr>
              <a:t>       Uppsala </a:t>
            </a:r>
            <a:r>
              <a:rPr lang="en-GB" sz="1200" dirty="0">
                <a:solidFill>
                  <a:srgbClr val="3366FF"/>
                </a:solidFill>
              </a:rPr>
              <a:t>to Carleton (Autumn 2018, </a:t>
            </a:r>
            <a:r>
              <a:rPr lang="en-GB" sz="1200" dirty="0" err="1">
                <a:solidFill>
                  <a:srgbClr val="3366FF"/>
                </a:solidFill>
              </a:rPr>
              <a:t>Dr.</a:t>
            </a:r>
            <a:r>
              <a:rPr lang="en-GB" sz="1200" dirty="0">
                <a:solidFill>
                  <a:srgbClr val="3366FF"/>
                </a:solidFill>
              </a:rPr>
              <a:t> A. </a:t>
            </a:r>
            <a:r>
              <a:rPr lang="en-GB" sz="1200" dirty="0" err="1">
                <a:solidFill>
                  <a:srgbClr val="3366FF"/>
                </a:solidFill>
              </a:rPr>
              <a:t>Ekstedt</a:t>
            </a:r>
            <a:r>
              <a:rPr lang="en-GB" sz="1200" dirty="0">
                <a:solidFill>
                  <a:srgbClr val="3366FF"/>
                </a:solidFill>
              </a:rPr>
              <a:t>, 30 days) 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Uppsala </a:t>
            </a:r>
            <a:r>
              <a:rPr lang="en-GB" sz="1200" dirty="0">
                <a:solidFill>
                  <a:srgbClr val="3366FF"/>
                </a:solidFill>
              </a:rPr>
              <a:t>to UCSC (Spring 2018, PhD </a:t>
            </a:r>
            <a:r>
              <a:rPr lang="en-GB" sz="1200" dirty="0" smtClean="0">
                <a:solidFill>
                  <a:srgbClr val="3366FF"/>
                </a:solidFill>
              </a:rPr>
              <a:t>Student</a:t>
            </a:r>
            <a:r>
              <a:rPr lang="en-GB" sz="1200" dirty="0">
                <a:solidFill>
                  <a:srgbClr val="3366FF"/>
                </a:solidFill>
              </a:rPr>
              <a:t>, 30 days) </a:t>
            </a:r>
            <a:r>
              <a:rPr lang="en-GB" sz="1200" dirty="0" smtClean="0">
                <a:solidFill>
                  <a:srgbClr val="3366FF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1200" dirty="0">
                <a:solidFill>
                  <a:srgbClr val="3366FF"/>
                </a:solidFill>
              </a:rPr>
              <a:t> </a:t>
            </a:r>
            <a:r>
              <a:rPr lang="en-GB" sz="1200" dirty="0" smtClean="0">
                <a:solidFill>
                  <a:srgbClr val="3366FF"/>
                </a:solidFill>
              </a:rPr>
              <a:t>       </a:t>
            </a:r>
            <a:r>
              <a:rPr lang="en-GB" sz="1200" dirty="0">
                <a:solidFill>
                  <a:srgbClr val="3366FF"/>
                </a:solidFill>
              </a:rPr>
              <a:t>Uppsala to UCSC (Spring 2018, Postdoc, 30 days) 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Uppsala </a:t>
            </a:r>
            <a:r>
              <a:rPr lang="en-GB" sz="1200" dirty="0">
                <a:solidFill>
                  <a:srgbClr val="3366FF"/>
                </a:solidFill>
              </a:rPr>
              <a:t>to UAE (Autumn 2018, </a:t>
            </a:r>
            <a:r>
              <a:rPr lang="en-GB" sz="1200" dirty="0" err="1">
                <a:solidFill>
                  <a:srgbClr val="3366FF"/>
                </a:solidFill>
              </a:rPr>
              <a:t>Dr.</a:t>
            </a:r>
            <a:r>
              <a:rPr lang="en-GB" sz="1200" dirty="0">
                <a:solidFill>
                  <a:srgbClr val="3366FF"/>
                </a:solidFill>
              </a:rPr>
              <a:t> W. Klemm, 30 days) </a:t>
            </a:r>
            <a:r>
              <a:rPr lang="en-GB" sz="1200" dirty="0" smtClean="0">
                <a:solidFill>
                  <a:srgbClr val="3366FF"/>
                </a:solidFill>
              </a:rPr>
              <a:t> </a:t>
            </a:r>
            <a:endParaRPr lang="en-GB" sz="1200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Uppsala </a:t>
            </a:r>
            <a:r>
              <a:rPr lang="en-GB" sz="1200" dirty="0">
                <a:solidFill>
                  <a:srgbClr val="3366FF"/>
                </a:solidFill>
              </a:rPr>
              <a:t>to Osaka (Autumn 2018, </a:t>
            </a:r>
            <a:r>
              <a:rPr lang="en-GB" sz="1200" dirty="0" err="1">
                <a:solidFill>
                  <a:srgbClr val="3366FF"/>
                </a:solidFill>
              </a:rPr>
              <a:t>Dr.</a:t>
            </a:r>
            <a:r>
              <a:rPr lang="en-GB" sz="1200" dirty="0">
                <a:solidFill>
                  <a:srgbClr val="3366FF"/>
                </a:solidFill>
              </a:rPr>
              <a:t> J. Lofgren, 30 days) </a:t>
            </a:r>
            <a:endParaRPr lang="en-GB" sz="1200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Uppsala </a:t>
            </a:r>
            <a:r>
              <a:rPr lang="en-GB" sz="1200" dirty="0">
                <a:solidFill>
                  <a:srgbClr val="3366FF"/>
                </a:solidFill>
              </a:rPr>
              <a:t>to </a:t>
            </a:r>
            <a:r>
              <a:rPr lang="en-GB" sz="1200" dirty="0" smtClean="0">
                <a:solidFill>
                  <a:srgbClr val="3366FF"/>
                </a:solidFill>
              </a:rPr>
              <a:t>Osaka </a:t>
            </a:r>
            <a:r>
              <a:rPr lang="en-GB" sz="1200" dirty="0">
                <a:solidFill>
                  <a:srgbClr val="3366FF"/>
                </a:solidFill>
              </a:rPr>
              <a:t>(</a:t>
            </a:r>
            <a:r>
              <a:rPr lang="en-GB" sz="1200" dirty="0" smtClean="0">
                <a:solidFill>
                  <a:srgbClr val="3366FF"/>
                </a:solidFill>
              </a:rPr>
              <a:t>Feb 2019, </a:t>
            </a:r>
            <a:r>
              <a:rPr lang="en-GB" sz="1200" dirty="0" err="1">
                <a:solidFill>
                  <a:srgbClr val="3366FF"/>
                </a:solidFill>
              </a:rPr>
              <a:t>Dr.</a:t>
            </a:r>
            <a:r>
              <a:rPr lang="en-GB" sz="1200" dirty="0">
                <a:solidFill>
                  <a:srgbClr val="3366FF"/>
                </a:solidFill>
              </a:rPr>
              <a:t> R. Enberg, </a:t>
            </a:r>
            <a:r>
              <a:rPr lang="en-GB" sz="1200" dirty="0" smtClean="0">
                <a:solidFill>
                  <a:srgbClr val="3366FF"/>
                </a:solidFill>
              </a:rPr>
              <a:t>15 </a:t>
            </a:r>
            <a:r>
              <a:rPr lang="en-GB" sz="1200" dirty="0">
                <a:solidFill>
                  <a:srgbClr val="3366FF"/>
                </a:solidFill>
              </a:rPr>
              <a:t>days) </a:t>
            </a:r>
            <a:endParaRPr lang="en-GB" sz="1200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GB" sz="1200" dirty="0">
                <a:solidFill>
                  <a:srgbClr val="3366FF"/>
                </a:solidFill>
              </a:rPr>
              <a:t> </a:t>
            </a:r>
            <a:r>
              <a:rPr lang="en-GB" sz="1200" dirty="0" smtClean="0">
                <a:solidFill>
                  <a:srgbClr val="3366FF"/>
                </a:solidFill>
              </a:rPr>
              <a:t>       Helsinki </a:t>
            </a:r>
            <a:r>
              <a:rPr lang="en-GB" sz="1200" dirty="0">
                <a:solidFill>
                  <a:srgbClr val="3366FF"/>
                </a:solidFill>
              </a:rPr>
              <a:t>to Carleton (Oct 2018, </a:t>
            </a:r>
            <a:r>
              <a:rPr lang="en-GB" sz="1200" dirty="0" err="1">
                <a:solidFill>
                  <a:srgbClr val="3366FF"/>
                </a:solidFill>
              </a:rPr>
              <a:t>Dr.</a:t>
            </a:r>
            <a:r>
              <a:rPr lang="en-GB" sz="1200" dirty="0">
                <a:solidFill>
                  <a:srgbClr val="3366FF"/>
                </a:solidFill>
              </a:rPr>
              <a:t> V. Keus, 30 days</a:t>
            </a:r>
            <a:r>
              <a:rPr lang="en-GB" sz="1200" dirty="0" smtClean="0">
                <a:solidFill>
                  <a:srgbClr val="3366FF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Helsinki </a:t>
            </a:r>
            <a:r>
              <a:rPr lang="en-GB" sz="1200" dirty="0">
                <a:solidFill>
                  <a:srgbClr val="3366FF"/>
                </a:solidFill>
              </a:rPr>
              <a:t>to Osaka (Feb 2019, </a:t>
            </a:r>
            <a:r>
              <a:rPr lang="en-GB" sz="1200" dirty="0" smtClean="0">
                <a:solidFill>
                  <a:srgbClr val="3366FF"/>
                </a:solidFill>
              </a:rPr>
              <a:t>Mr. N. </a:t>
            </a:r>
            <a:r>
              <a:rPr lang="en-GB" sz="1200" dirty="0" err="1" smtClean="0">
                <a:solidFill>
                  <a:srgbClr val="3366FF"/>
                </a:solidFill>
              </a:rPr>
              <a:t>Koivunen</a:t>
            </a:r>
            <a:r>
              <a:rPr lang="en-GB" sz="1200" dirty="0" smtClean="0">
                <a:solidFill>
                  <a:srgbClr val="3366FF"/>
                </a:solidFill>
              </a:rPr>
              <a:t>, </a:t>
            </a:r>
            <a:r>
              <a:rPr lang="en-GB" sz="1200" dirty="0">
                <a:solidFill>
                  <a:srgbClr val="3366FF"/>
                </a:solidFill>
              </a:rPr>
              <a:t>30 days) 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ZCST </a:t>
            </a:r>
            <a:r>
              <a:rPr lang="en-GB" sz="1200" dirty="0">
                <a:solidFill>
                  <a:srgbClr val="3366FF"/>
                </a:solidFill>
              </a:rPr>
              <a:t>to Helsinki (Jun 2018, </a:t>
            </a:r>
            <a:r>
              <a:rPr lang="en-GB" sz="1200" dirty="0" err="1">
                <a:solidFill>
                  <a:srgbClr val="3366FF"/>
                </a:solidFill>
              </a:rPr>
              <a:t>Prof.</a:t>
            </a:r>
            <a:r>
              <a:rPr lang="en-GB" sz="1200" dirty="0">
                <a:solidFill>
                  <a:srgbClr val="3366FF"/>
                </a:solidFill>
              </a:rPr>
              <a:t> S. Khalil, 30 days) 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ISEL to Osaka (Feb </a:t>
            </a:r>
            <a:r>
              <a:rPr lang="en-GB" sz="1200" dirty="0">
                <a:solidFill>
                  <a:srgbClr val="3366FF"/>
                </a:solidFill>
              </a:rPr>
              <a:t>2019, </a:t>
            </a:r>
            <a:r>
              <a:rPr lang="en-GB" sz="1200" dirty="0" err="1">
                <a:solidFill>
                  <a:srgbClr val="3366FF"/>
                </a:solidFill>
              </a:rPr>
              <a:t>Prof.</a:t>
            </a:r>
            <a:r>
              <a:rPr lang="en-GB" sz="1200" dirty="0">
                <a:solidFill>
                  <a:srgbClr val="3366FF"/>
                </a:solidFill>
              </a:rPr>
              <a:t> R. Santos, </a:t>
            </a:r>
            <a:r>
              <a:rPr lang="en-GB" sz="1200" dirty="0" smtClean="0">
                <a:solidFill>
                  <a:srgbClr val="3366FF"/>
                </a:solidFill>
              </a:rPr>
              <a:t>8 </a:t>
            </a:r>
            <a:r>
              <a:rPr lang="en-GB" sz="1200" dirty="0">
                <a:solidFill>
                  <a:srgbClr val="3366FF"/>
                </a:solidFill>
              </a:rPr>
              <a:t>days</a:t>
            </a:r>
            <a:r>
              <a:rPr lang="en-GB" sz="1200" dirty="0" smtClean="0">
                <a:solidFill>
                  <a:srgbClr val="3366FF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ISEL </a:t>
            </a:r>
            <a:r>
              <a:rPr lang="en-GB" sz="1200" dirty="0">
                <a:solidFill>
                  <a:srgbClr val="3366FF"/>
                </a:solidFill>
              </a:rPr>
              <a:t>to </a:t>
            </a:r>
            <a:r>
              <a:rPr lang="en-GB" sz="1200" dirty="0" smtClean="0">
                <a:solidFill>
                  <a:srgbClr val="3366FF"/>
                </a:solidFill>
              </a:rPr>
              <a:t>Osaka (Feb </a:t>
            </a:r>
            <a:r>
              <a:rPr lang="en-GB" sz="1200" dirty="0">
                <a:solidFill>
                  <a:srgbClr val="3366FF"/>
                </a:solidFill>
              </a:rPr>
              <a:t>2019, </a:t>
            </a:r>
            <a:r>
              <a:rPr lang="en-GB" sz="1200" dirty="0" err="1">
                <a:solidFill>
                  <a:srgbClr val="3366FF"/>
                </a:solidFill>
              </a:rPr>
              <a:t>Prof.</a:t>
            </a:r>
            <a:r>
              <a:rPr lang="en-GB" sz="1200" dirty="0">
                <a:solidFill>
                  <a:srgbClr val="3366FF"/>
                </a:solidFill>
              </a:rPr>
              <a:t> P. Ferreira, </a:t>
            </a:r>
            <a:r>
              <a:rPr lang="en-GB" sz="1200" dirty="0" smtClean="0">
                <a:solidFill>
                  <a:srgbClr val="3366FF"/>
                </a:solidFill>
              </a:rPr>
              <a:t>15 </a:t>
            </a:r>
            <a:r>
              <a:rPr lang="en-GB" sz="1200" dirty="0">
                <a:solidFill>
                  <a:srgbClr val="3366FF"/>
                </a:solidFill>
              </a:rPr>
              <a:t>days</a:t>
            </a:r>
            <a:r>
              <a:rPr lang="en-GB" sz="1200" dirty="0" smtClean="0">
                <a:solidFill>
                  <a:srgbClr val="3366FF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ISEL </a:t>
            </a:r>
            <a:r>
              <a:rPr lang="en-GB" sz="1200" dirty="0">
                <a:solidFill>
                  <a:srgbClr val="3366FF"/>
                </a:solidFill>
              </a:rPr>
              <a:t>to UCSC (Oct 2018, Mr. D. Azevedo, 30 days</a:t>
            </a:r>
            <a:r>
              <a:rPr lang="en-GB" sz="1200" dirty="0" smtClean="0">
                <a:solidFill>
                  <a:srgbClr val="3366FF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ZCST </a:t>
            </a:r>
            <a:r>
              <a:rPr lang="en-GB" sz="1200" dirty="0">
                <a:solidFill>
                  <a:srgbClr val="3366FF"/>
                </a:solidFill>
              </a:rPr>
              <a:t>to ISEL (Sep 2018, </a:t>
            </a:r>
            <a:r>
              <a:rPr lang="en-GB" sz="1200" dirty="0" err="1">
                <a:solidFill>
                  <a:srgbClr val="3366FF"/>
                </a:solidFill>
              </a:rPr>
              <a:t>Prof.</a:t>
            </a:r>
            <a:r>
              <a:rPr lang="en-GB" sz="1200" dirty="0">
                <a:solidFill>
                  <a:srgbClr val="3366FF"/>
                </a:solidFill>
              </a:rPr>
              <a:t> S. Khalil, 30 days) 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3366FF"/>
                </a:solidFill>
              </a:rPr>
              <a:t>        ZCST </a:t>
            </a:r>
            <a:r>
              <a:rPr lang="en-GB" sz="1200" dirty="0">
                <a:solidFill>
                  <a:srgbClr val="3366FF"/>
                </a:solidFill>
              </a:rPr>
              <a:t>to ISEL (Oct 2018, Staff, 30 days) </a:t>
            </a:r>
            <a:r>
              <a:rPr lang="en-GB" sz="1200" dirty="0" smtClean="0">
                <a:solidFill>
                  <a:srgbClr val="3366FF"/>
                </a:solidFill>
              </a:rPr>
              <a:t>TBC</a:t>
            </a:r>
            <a:endParaRPr lang="en-GB" sz="1200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GB" sz="1200" u="sng" dirty="0">
                <a:solidFill>
                  <a:srgbClr val="3366FF"/>
                </a:solidFill>
              </a:rPr>
              <a:t>Action:</a:t>
            </a:r>
            <a:r>
              <a:rPr lang="en-GB" sz="1200" dirty="0">
                <a:solidFill>
                  <a:srgbClr val="3366FF"/>
                </a:solidFill>
              </a:rPr>
              <a:t> node coordinators to send Venus &amp; </a:t>
            </a:r>
            <a:r>
              <a:rPr lang="en-GB" sz="1200" dirty="0" smtClean="0">
                <a:solidFill>
                  <a:srgbClr val="3366FF"/>
                </a:solidFill>
              </a:rPr>
              <a:t>myself updates </a:t>
            </a:r>
            <a:r>
              <a:rPr lang="en-GB" sz="1200" dirty="0">
                <a:solidFill>
                  <a:srgbClr val="3366FF"/>
                </a:solidFill>
              </a:rPr>
              <a:t>on </a:t>
            </a:r>
            <a:r>
              <a:rPr lang="en-GB" sz="1200" dirty="0" smtClean="0">
                <a:solidFill>
                  <a:srgbClr val="3366FF"/>
                </a:solidFill>
              </a:rPr>
              <a:t>these (</a:t>
            </a:r>
            <a:r>
              <a:rPr lang="en-GB" sz="1200" dirty="0">
                <a:solidFill>
                  <a:srgbClr val="3366FF"/>
                </a:solidFill>
              </a:rPr>
              <a:t>by the end of the </a:t>
            </a:r>
            <a:r>
              <a:rPr lang="en-GB" sz="1200" dirty="0" smtClean="0">
                <a:solidFill>
                  <a:srgbClr val="3366FF"/>
                </a:solidFill>
              </a:rPr>
              <a:t>month</a:t>
            </a:r>
            <a:r>
              <a:rPr lang="en-GB" sz="1200" dirty="0">
                <a:solidFill>
                  <a:srgbClr val="3366FF"/>
                </a:solidFill>
              </a:rPr>
              <a:t>, please</a:t>
            </a:r>
            <a:r>
              <a:rPr lang="en-GB" sz="1200" dirty="0" smtClean="0">
                <a:solidFill>
                  <a:srgbClr val="3366FF"/>
                </a:solidFill>
              </a:rPr>
              <a:t>!) &amp; all to enter researcher declarations on </a:t>
            </a:r>
            <a:r>
              <a:rPr lang="en-GB" sz="1200" dirty="0" err="1" smtClean="0">
                <a:solidFill>
                  <a:srgbClr val="3366FF"/>
                </a:solidFill>
              </a:rPr>
              <a:t>SyGMa</a:t>
            </a: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3366FF"/>
                </a:solidFill>
              </a:rPr>
              <a:t>    </a:t>
            </a:r>
          </a:p>
          <a:p>
            <a:pPr marL="0" indent="0">
              <a:buNone/>
            </a:pPr>
            <a:endParaRPr lang="en-GB" sz="1600" dirty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n-GB" sz="1600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n-GB" sz="1600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GB" sz="1800" dirty="0"/>
              <a:t> </a:t>
            </a:r>
          </a:p>
          <a:p>
            <a:endParaRPr lang="en-GB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800" dirty="0" smtClean="0"/>
              <a:t>  </a:t>
            </a:r>
          </a:p>
          <a:p>
            <a:pPr marL="0" indent="0">
              <a:buNone/>
            </a:pPr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pPr marL="0" indent="0">
              <a:buNone/>
            </a:pPr>
            <a:endParaRPr lang="en-GB" sz="1800" b="1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6258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15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607" y="329642"/>
            <a:ext cx="852046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u="sng" dirty="0" smtClean="0">
                <a:solidFill>
                  <a:srgbClr val="FF0000"/>
                </a:solidFill>
                <a:latin typeface="Arial (Body)"/>
              </a:rPr>
              <a:t>Schedule for future secondments (confirmed and not, with changes):</a:t>
            </a:r>
            <a:endParaRPr lang="en-GB" sz="1200" dirty="0" smtClean="0">
              <a:solidFill>
                <a:srgbClr val="FF0000"/>
              </a:solidFill>
              <a:latin typeface="Arial (Body)"/>
            </a:endParaRPr>
          </a:p>
          <a:p>
            <a:pPr marL="0" indent="0">
              <a:buNone/>
            </a:pPr>
            <a:r>
              <a:rPr lang="en-GB" sz="1200" dirty="0" err="1" smtClean="0">
                <a:solidFill>
                  <a:srgbClr val="FF0000"/>
                </a:solidFill>
                <a:latin typeface="Arial (Body)"/>
              </a:rPr>
              <a:t>Soton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to 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Osaka (TBC,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Prof.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S. Moretti, 1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5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days)</a:t>
            </a:r>
          </a:p>
          <a:p>
            <a:pPr marL="0" indent="0">
              <a:buNone/>
            </a:pP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Soton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to UAE (Apr 2019, Mr. H. Day-Hall, 30 days) </a:t>
            </a:r>
          </a:p>
          <a:p>
            <a:pPr marL="0" indent="0">
              <a:buNone/>
            </a:pPr>
            <a:r>
              <a:rPr lang="en-GB" sz="1200" i="1" dirty="0" err="1">
                <a:solidFill>
                  <a:srgbClr val="FF0000"/>
                </a:solidFill>
                <a:latin typeface="Arial (Body)"/>
              </a:rPr>
              <a:t>Soton</a:t>
            </a:r>
            <a:r>
              <a:rPr lang="en-GB" sz="1200" i="1" dirty="0">
                <a:solidFill>
                  <a:srgbClr val="FF0000"/>
                </a:solidFill>
                <a:latin typeface="Arial (Body)"/>
              </a:rPr>
              <a:t> to Carleton (Apr-May 2019, Mr. M. Song, 60 days)</a:t>
            </a:r>
          </a:p>
          <a:p>
            <a:pPr marL="0" indent="0">
              <a:buNone/>
            </a:pPr>
            <a:r>
              <a:rPr lang="en-GB" sz="1200" i="1" dirty="0">
                <a:solidFill>
                  <a:srgbClr val="FF0000"/>
                </a:solidFill>
                <a:latin typeface="Arial (Body)"/>
              </a:rPr>
              <a:t>    [</a:t>
            </a:r>
            <a:r>
              <a:rPr lang="en-GB" sz="1200" i="1" dirty="0" smtClean="0">
                <a:solidFill>
                  <a:srgbClr val="FF0000"/>
                </a:solidFill>
                <a:latin typeface="Arial (Body)"/>
              </a:rPr>
              <a:t>changed to </a:t>
            </a:r>
            <a:r>
              <a:rPr lang="en-GB" sz="1200" i="1" dirty="0" err="1" smtClean="0">
                <a:solidFill>
                  <a:srgbClr val="FF0000"/>
                </a:solidFill>
                <a:latin typeface="Arial (Body)"/>
              </a:rPr>
              <a:t>Soton</a:t>
            </a:r>
            <a:r>
              <a:rPr lang="en-GB" sz="1200" i="1" dirty="0" smtClean="0">
                <a:solidFill>
                  <a:srgbClr val="FF0000"/>
                </a:solidFill>
                <a:latin typeface="Arial (Body)"/>
              </a:rPr>
              <a:t> </a:t>
            </a:r>
            <a:r>
              <a:rPr lang="en-GB" sz="1200" i="1" dirty="0">
                <a:solidFill>
                  <a:srgbClr val="FF0000"/>
                </a:solidFill>
                <a:latin typeface="Arial (Body)"/>
              </a:rPr>
              <a:t>to Carleton (Apr 2019</a:t>
            </a:r>
            <a:r>
              <a:rPr lang="en-GB" sz="1200" i="1" dirty="0" smtClean="0">
                <a:solidFill>
                  <a:srgbClr val="FF0000"/>
                </a:solidFill>
                <a:latin typeface="Arial (Body)"/>
              </a:rPr>
              <a:t>, </a:t>
            </a:r>
            <a:r>
              <a:rPr lang="en-GB" sz="1200" i="1" dirty="0" err="1" smtClean="0">
                <a:solidFill>
                  <a:srgbClr val="FF0000"/>
                </a:solidFill>
                <a:latin typeface="Arial (Body)"/>
              </a:rPr>
              <a:t>Dr.</a:t>
            </a:r>
            <a:r>
              <a:rPr lang="en-GB" sz="1200" i="1" dirty="0" smtClean="0">
                <a:solidFill>
                  <a:srgbClr val="FF0000"/>
                </a:solidFill>
                <a:latin typeface="Arial (Body)"/>
              </a:rPr>
              <a:t> D. Rojas, </a:t>
            </a:r>
            <a:r>
              <a:rPr lang="en-GB" sz="1200" i="1" dirty="0">
                <a:solidFill>
                  <a:srgbClr val="FF0000"/>
                </a:solidFill>
                <a:latin typeface="Arial (Body)"/>
              </a:rPr>
              <a:t>30 </a:t>
            </a:r>
            <a:r>
              <a:rPr lang="en-GB" sz="1200" i="1" dirty="0" smtClean="0">
                <a:solidFill>
                  <a:srgbClr val="FF0000"/>
                </a:solidFill>
                <a:latin typeface="Arial (Body)"/>
              </a:rPr>
              <a:t>days) &amp; </a:t>
            </a:r>
            <a:r>
              <a:rPr lang="en-GB" sz="1200" i="1" dirty="0" err="1" smtClean="0">
                <a:solidFill>
                  <a:srgbClr val="FF0000"/>
                </a:solidFill>
                <a:latin typeface="Arial (Body)"/>
              </a:rPr>
              <a:t>Soton</a:t>
            </a:r>
            <a:r>
              <a:rPr lang="en-GB" sz="1200" i="1" dirty="0" smtClean="0">
                <a:solidFill>
                  <a:srgbClr val="FF0000"/>
                </a:solidFill>
                <a:latin typeface="Arial (Body)"/>
              </a:rPr>
              <a:t> </a:t>
            </a:r>
            <a:r>
              <a:rPr lang="en-GB" sz="1200" i="1" dirty="0">
                <a:solidFill>
                  <a:srgbClr val="FF0000"/>
                </a:solidFill>
                <a:latin typeface="Arial (Body)"/>
              </a:rPr>
              <a:t>to Carleton (May 2019, Mr. M. </a:t>
            </a:r>
            <a:r>
              <a:rPr lang="en-GB" sz="1200" i="1" dirty="0" smtClean="0">
                <a:solidFill>
                  <a:srgbClr val="FF0000"/>
                </a:solidFill>
                <a:latin typeface="Arial (Body)"/>
              </a:rPr>
              <a:t>Song, </a:t>
            </a:r>
            <a:r>
              <a:rPr lang="en-GB" sz="1200" i="1" dirty="0">
                <a:solidFill>
                  <a:srgbClr val="FF0000"/>
                </a:solidFill>
                <a:latin typeface="Arial (Body)"/>
              </a:rPr>
              <a:t>30 days</a:t>
            </a:r>
            <a:r>
              <a:rPr lang="en-GB" sz="1200" i="1" dirty="0" smtClean="0">
                <a:solidFill>
                  <a:srgbClr val="FF0000"/>
                </a:solidFill>
                <a:latin typeface="Arial (Body)"/>
              </a:rPr>
              <a:t>)]</a:t>
            </a:r>
            <a:endParaRPr lang="en-GB" sz="1200" i="1" dirty="0">
              <a:solidFill>
                <a:srgbClr val="FF0000"/>
              </a:solidFill>
              <a:latin typeface="Arial (Body)"/>
            </a:endParaRPr>
          </a:p>
          <a:p>
            <a:pPr marL="0" indent="0">
              <a:buNone/>
            </a:pP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Soton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to UCSC (TBC,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Prof.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S. Moretti, 30 days)</a:t>
            </a:r>
          </a:p>
          <a:p>
            <a:pPr marL="0" indent="0">
              <a:buNone/>
            </a:pP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Soton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to ZCST (TBC,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Dr.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D. Rojas, 30 days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)</a:t>
            </a:r>
            <a:endParaRPr lang="en-GB" sz="1200" dirty="0">
              <a:solidFill>
                <a:srgbClr val="FF0000"/>
              </a:solidFill>
              <a:latin typeface="Arial (Body)"/>
            </a:endParaRPr>
          </a:p>
          <a:p>
            <a:pPr marL="0" indent="0">
              <a:buNone/>
            </a:pPr>
            <a:r>
              <a:rPr lang="en-GB" sz="1200" dirty="0">
                <a:solidFill>
                  <a:srgbClr val="FF0000"/>
                </a:solidFill>
                <a:latin typeface="Arial (Body)"/>
              </a:rPr>
              <a:t>Uppsala to UAE (Spring 2019,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Dr.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R. Enberg, 30 days) </a:t>
            </a:r>
          </a:p>
          <a:p>
            <a:pPr marL="0" indent="0">
              <a:buNone/>
            </a:pPr>
            <a:r>
              <a:rPr lang="en-GB" sz="1200" dirty="0">
                <a:solidFill>
                  <a:srgbClr val="FF0000"/>
                </a:solidFill>
                <a:latin typeface="Arial (Body)"/>
              </a:rPr>
              <a:t>Uppsala to UCSC (Spring 2019, Postdoc, 30 days) </a:t>
            </a:r>
          </a:p>
          <a:p>
            <a:pPr marL="0" indent="0">
              <a:buNone/>
            </a:pPr>
            <a:r>
              <a:rPr lang="en-GB" sz="1200" dirty="0">
                <a:solidFill>
                  <a:srgbClr val="FF0000"/>
                </a:solidFill>
                <a:latin typeface="Arial (Body)"/>
              </a:rPr>
              <a:t>UAE to Uppsala 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(TBC,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Dr.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A.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Arhrib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, 30 days)</a:t>
            </a:r>
          </a:p>
          <a:p>
            <a:pPr marL="0" indent="0">
              <a:buNone/>
            </a:pPr>
            <a:r>
              <a:rPr lang="en-GB" sz="1200" dirty="0">
                <a:solidFill>
                  <a:srgbClr val="FF0000"/>
                </a:solidFill>
                <a:latin typeface="Arial (Body)"/>
              </a:rPr>
              <a:t>ZCST to Uppsala 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(Spring 2019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Prof.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S. Khalil, 30 days) </a:t>
            </a:r>
            <a:endParaRPr lang="en-GB" sz="1200" dirty="0" smtClean="0">
              <a:solidFill>
                <a:srgbClr val="FF0000"/>
              </a:solidFill>
              <a:latin typeface="Arial (Body)"/>
            </a:endParaRPr>
          </a:p>
          <a:p>
            <a:r>
              <a:rPr lang="en-GB" sz="1200" dirty="0">
                <a:solidFill>
                  <a:srgbClr val="FF0000"/>
                </a:solidFill>
                <a:latin typeface="Arial (Body)"/>
              </a:rPr>
              <a:t>UAE to Helsinki (Apr-May 2019,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Dr.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A.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Arhrib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, 60 days) 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TBC</a:t>
            </a:r>
          </a:p>
          <a:p>
            <a:r>
              <a:rPr lang="en-GB" sz="1200" dirty="0">
                <a:solidFill>
                  <a:srgbClr val="FF0000"/>
                </a:solidFill>
                <a:latin typeface="Arial (Body)"/>
              </a:rPr>
              <a:t>UAE to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UPSud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(Mar 2019 &amp; Jul 2019,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Dr.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M. Chabab , 15+15 days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)</a:t>
            </a:r>
            <a:endParaRPr lang="en-GB" sz="1200" dirty="0">
              <a:solidFill>
                <a:srgbClr val="FF0000"/>
              </a:solidFill>
              <a:latin typeface="Arial (Body)"/>
            </a:endParaRPr>
          </a:p>
          <a:p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ISEL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to Carleton (Mar-Apr 2019, Mr. D. Azevedo, 60 days) </a:t>
            </a:r>
          </a:p>
          <a:p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ISEL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to UCSC 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(Jul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2019,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Prof.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P. Ferreira, 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15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days) </a:t>
            </a:r>
          </a:p>
          <a:p>
            <a:r>
              <a:rPr lang="en-GB" sz="1200" dirty="0">
                <a:solidFill>
                  <a:srgbClr val="FF0000"/>
                </a:solidFill>
                <a:latin typeface="Arial (Body)"/>
              </a:rPr>
              <a:t>ISEL to UCSC (Feb 2019,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Prof.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R. Santos, 30 days) TBC</a:t>
            </a:r>
          </a:p>
          <a:p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ISEL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to UCSC (Jul 2019, Staff, 30 days) TBC</a:t>
            </a:r>
          </a:p>
          <a:p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ISEL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to UAE (Mar 2019,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Prof.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R. Santos, 30 days) </a:t>
            </a:r>
            <a:endParaRPr lang="en-GB" sz="1200" dirty="0" smtClean="0">
              <a:solidFill>
                <a:srgbClr val="FF0000"/>
              </a:solidFill>
              <a:latin typeface="Arial (Body)"/>
            </a:endParaRPr>
          </a:p>
          <a:p>
            <a:r>
              <a:rPr lang="en-GB" sz="1200" dirty="0">
                <a:solidFill>
                  <a:srgbClr val="FF0000"/>
                </a:solidFill>
                <a:latin typeface="Arial (Body)"/>
              </a:rPr>
              <a:t>Carleton to ISEL 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(Mar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2019, </a:t>
            </a:r>
            <a:r>
              <a:rPr lang="en-GB" sz="1200" dirty="0" err="1">
                <a:solidFill>
                  <a:srgbClr val="FF0000"/>
                </a:solidFill>
                <a:latin typeface="Arial (Body)"/>
              </a:rPr>
              <a:t>Prof.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H. Logan, 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22 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days)</a:t>
            </a:r>
          </a:p>
          <a:p>
            <a:r>
              <a:rPr lang="en-GB" sz="1200" u="sng" dirty="0">
                <a:solidFill>
                  <a:srgbClr val="FF0000"/>
                </a:solidFill>
                <a:latin typeface="Arial (Body)"/>
              </a:rPr>
              <a:t>Action: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 node coordinators to send Venus &amp; me updates on these </a:t>
            </a:r>
            <a:r>
              <a:rPr lang="en-GB" sz="1200" dirty="0" smtClean="0">
                <a:solidFill>
                  <a:srgbClr val="FF0000"/>
                </a:solidFill>
                <a:latin typeface="Arial (Body)"/>
              </a:rPr>
              <a:t>(</a:t>
            </a:r>
            <a:r>
              <a:rPr lang="en-GB" sz="1200" dirty="0">
                <a:solidFill>
                  <a:srgbClr val="FF0000"/>
                </a:solidFill>
                <a:latin typeface="Arial (Body)"/>
              </a:rPr>
              <a:t>by the end of the month, please!)</a:t>
            </a:r>
            <a:endParaRPr lang="en-GB" sz="1600" dirty="0">
              <a:solidFill>
                <a:srgbClr val="FF0000"/>
              </a:solidFill>
              <a:latin typeface="Arial (Body)"/>
            </a:endParaRPr>
          </a:p>
          <a:p>
            <a:endParaRPr lang="en-GB" sz="1200" dirty="0" smtClean="0">
              <a:latin typeface="Arial (Body)"/>
            </a:endParaRPr>
          </a:p>
          <a:p>
            <a:endParaRPr lang="en-GB" sz="1200" dirty="0" smtClean="0">
              <a:latin typeface="Arial (Body)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u="sng" dirty="0" smtClean="0">
                <a:latin typeface="Arial (Body)"/>
              </a:rPr>
              <a:t>Secondments in doubts:</a:t>
            </a:r>
            <a:endParaRPr lang="en-GB" sz="1200" u="sng" dirty="0">
              <a:latin typeface="Arial (Body)"/>
            </a:endParaRPr>
          </a:p>
          <a:p>
            <a:r>
              <a:rPr lang="en-GB" sz="1200" dirty="0">
                <a:latin typeface="Arial (Body)"/>
              </a:rPr>
              <a:t>Helsinki to UAE (Nov-Dec 2018, </a:t>
            </a:r>
            <a:r>
              <a:rPr lang="en-GB" sz="1200" dirty="0" err="1">
                <a:latin typeface="Arial (Body)"/>
              </a:rPr>
              <a:t>Dr.</a:t>
            </a:r>
            <a:r>
              <a:rPr lang="en-GB" sz="1200" dirty="0">
                <a:latin typeface="Arial (Body)"/>
              </a:rPr>
              <a:t> V. Keus, 60 days)</a:t>
            </a:r>
          </a:p>
          <a:p>
            <a:r>
              <a:rPr lang="en-GB" sz="1200" u="sng" dirty="0" smtClean="0">
                <a:latin typeface="Arial (Body)"/>
              </a:rPr>
              <a:t>Action: </a:t>
            </a:r>
            <a:r>
              <a:rPr lang="en-GB" sz="1200" dirty="0" smtClean="0">
                <a:latin typeface="Arial (Body)"/>
              </a:rPr>
              <a:t>Katri &amp; Venus to consider alternative </a:t>
            </a:r>
            <a:r>
              <a:rPr lang="en-GB" sz="1200" dirty="0" err="1" smtClean="0">
                <a:latin typeface="Arial (Body)"/>
              </a:rPr>
              <a:t>secondee</a:t>
            </a:r>
            <a:r>
              <a:rPr lang="en-GB" sz="1200" dirty="0" smtClean="0">
                <a:latin typeface="Arial (Body)"/>
              </a:rPr>
              <a:t>(s)</a:t>
            </a:r>
          </a:p>
          <a:p>
            <a:endParaRPr lang="en-GB" sz="1200" dirty="0">
              <a:latin typeface="Arial (Body)"/>
            </a:endParaRPr>
          </a:p>
          <a:p>
            <a:endParaRPr lang="en-GB" sz="1200" dirty="0">
              <a:latin typeface="Arial (Body)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sz="1200" u="sng" dirty="0" smtClean="0">
                <a:solidFill>
                  <a:srgbClr val="7030A0"/>
                </a:solidFill>
                <a:latin typeface="Arial (Body)"/>
              </a:rPr>
              <a:t>Secondments not happening:</a:t>
            </a:r>
            <a:endParaRPr lang="en-GB" sz="1200" dirty="0" smtClean="0">
              <a:solidFill>
                <a:srgbClr val="7030A0"/>
              </a:solidFill>
              <a:latin typeface="Arial (Body)"/>
            </a:endParaRPr>
          </a:p>
          <a:p>
            <a:r>
              <a:rPr lang="en-GB" sz="1200" dirty="0" smtClean="0">
                <a:solidFill>
                  <a:srgbClr val="7030A0"/>
                </a:solidFill>
                <a:latin typeface="Arial (Body)"/>
              </a:rPr>
              <a:t>UCSC </a:t>
            </a:r>
            <a:r>
              <a:rPr lang="en-GB" sz="1200" dirty="0">
                <a:solidFill>
                  <a:srgbClr val="7030A0"/>
                </a:solidFill>
                <a:latin typeface="Arial (Body)"/>
              </a:rPr>
              <a:t>to </a:t>
            </a:r>
            <a:r>
              <a:rPr lang="en-GB" sz="1200" dirty="0" err="1">
                <a:solidFill>
                  <a:srgbClr val="7030A0"/>
                </a:solidFill>
                <a:latin typeface="Arial (Body)"/>
              </a:rPr>
              <a:t>Soton</a:t>
            </a:r>
            <a:r>
              <a:rPr lang="en-GB" sz="1200" dirty="0">
                <a:solidFill>
                  <a:srgbClr val="7030A0"/>
                </a:solidFill>
                <a:latin typeface="Arial (Body)"/>
              </a:rPr>
              <a:t> (Feb 2019, </a:t>
            </a:r>
            <a:r>
              <a:rPr lang="en-GB" sz="1200" dirty="0" err="1">
                <a:solidFill>
                  <a:srgbClr val="7030A0"/>
                </a:solidFill>
                <a:latin typeface="Arial (Body)"/>
              </a:rPr>
              <a:t>Prof.</a:t>
            </a:r>
            <a:r>
              <a:rPr lang="en-GB" sz="1200" dirty="0">
                <a:solidFill>
                  <a:srgbClr val="7030A0"/>
                </a:solidFill>
                <a:latin typeface="Arial (Body)"/>
              </a:rPr>
              <a:t> H.E. Haber, 30 days</a:t>
            </a:r>
            <a:r>
              <a:rPr lang="en-GB" sz="1200" dirty="0" smtClean="0">
                <a:solidFill>
                  <a:srgbClr val="7030A0"/>
                </a:solidFill>
                <a:latin typeface="Arial (Body)"/>
              </a:rPr>
              <a:t>)</a:t>
            </a:r>
          </a:p>
          <a:p>
            <a:r>
              <a:rPr lang="en-GB" sz="1200" dirty="0" smtClean="0">
                <a:solidFill>
                  <a:srgbClr val="7030A0"/>
                </a:solidFill>
                <a:latin typeface="Arial (Body)"/>
              </a:rPr>
              <a:t>Osaka to Uppsala (Autumn 2018, </a:t>
            </a:r>
            <a:r>
              <a:rPr lang="en-GB" sz="1200" dirty="0" err="1" smtClean="0">
                <a:solidFill>
                  <a:srgbClr val="7030A0"/>
                </a:solidFill>
                <a:latin typeface="Arial (Body)"/>
              </a:rPr>
              <a:t>Prof.</a:t>
            </a:r>
            <a:r>
              <a:rPr lang="en-GB" sz="1200" dirty="0" smtClean="0">
                <a:solidFill>
                  <a:srgbClr val="7030A0"/>
                </a:solidFill>
                <a:latin typeface="Arial (Body)"/>
              </a:rPr>
              <a:t> S. Kanemura, 30 days)</a:t>
            </a:r>
          </a:p>
          <a:p>
            <a:r>
              <a:rPr lang="en-GB" sz="1200" dirty="0" smtClean="0">
                <a:solidFill>
                  <a:srgbClr val="7030A0"/>
                </a:solidFill>
                <a:latin typeface="Arial (Body)"/>
              </a:rPr>
              <a:t>UCSC </a:t>
            </a:r>
            <a:r>
              <a:rPr lang="en-GB" sz="1200" dirty="0">
                <a:solidFill>
                  <a:srgbClr val="7030A0"/>
                </a:solidFill>
                <a:latin typeface="Arial (Body)"/>
              </a:rPr>
              <a:t>to ISEL (Sep 2018, </a:t>
            </a:r>
            <a:r>
              <a:rPr lang="en-GB" sz="1200" dirty="0" err="1">
                <a:solidFill>
                  <a:srgbClr val="7030A0"/>
                </a:solidFill>
                <a:latin typeface="Arial (Body)"/>
              </a:rPr>
              <a:t>Prof.</a:t>
            </a:r>
            <a:r>
              <a:rPr lang="en-GB" sz="1200" dirty="0">
                <a:solidFill>
                  <a:srgbClr val="7030A0"/>
                </a:solidFill>
                <a:latin typeface="Arial (Body)"/>
              </a:rPr>
              <a:t> H. Haber, 30 days</a:t>
            </a:r>
            <a:r>
              <a:rPr lang="en-GB" sz="1200" dirty="0" smtClean="0">
                <a:solidFill>
                  <a:srgbClr val="7030A0"/>
                </a:solidFill>
                <a:latin typeface="Arial (Body)"/>
              </a:rPr>
              <a:t>)</a:t>
            </a:r>
          </a:p>
          <a:p>
            <a:r>
              <a:rPr lang="en-GB" sz="1200" u="sng" dirty="0" smtClean="0">
                <a:solidFill>
                  <a:srgbClr val="7030A0"/>
                </a:solidFill>
                <a:latin typeface="Arial (Body)"/>
              </a:rPr>
              <a:t>No action </a:t>
            </a:r>
          </a:p>
        </p:txBody>
      </p:sp>
    </p:spTree>
    <p:extLst>
      <p:ext uri="{BB962C8B-B14F-4D97-AF65-F5344CB8AC3E}">
        <p14:creationId xmlns:p14="http://schemas.microsoft.com/office/powerpoint/2010/main" val="185619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6430" y="96691"/>
            <a:ext cx="8452625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 smtClean="0"/>
              <a:t>                                              </a:t>
            </a:r>
            <a:r>
              <a:rPr lang="en-GB" sz="2000" dirty="0" smtClean="0"/>
              <a:t>Old stuff</a:t>
            </a:r>
          </a:p>
          <a:p>
            <a:pPr marL="0" indent="0">
              <a:buNone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err="1" smtClean="0"/>
              <a:t>Secondees</a:t>
            </a:r>
            <a:r>
              <a:rPr lang="en-GB" sz="1200" dirty="0"/>
              <a:t> </a:t>
            </a:r>
            <a:r>
              <a:rPr lang="en-GB" sz="1200" dirty="0" smtClean="0"/>
              <a:t>to fill out the Researcher Declarations on the PP (ASAP please)</a:t>
            </a:r>
          </a:p>
          <a:p>
            <a:r>
              <a:rPr lang="en-GB" sz="1200" dirty="0"/>
              <a:t> </a:t>
            </a:r>
            <a:r>
              <a:rPr lang="en-GB" sz="1200" dirty="0" smtClean="0"/>
              <a:t>    </a:t>
            </a:r>
            <a:r>
              <a:rPr lang="en-GB" sz="1200" u="sng" dirty="0" smtClean="0">
                <a:solidFill>
                  <a:srgbClr val="FF0000"/>
                </a:solidFill>
              </a:rPr>
              <a:t>Action:</a:t>
            </a:r>
            <a:r>
              <a:rPr lang="en-GB" sz="1200" dirty="0" smtClean="0">
                <a:solidFill>
                  <a:srgbClr val="FF0000"/>
                </a:solidFill>
              </a:rPr>
              <a:t> node coordinators to chase late individuals (formally, deadline is within 20 days  from start of secondment!)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FF0000"/>
                </a:solidFill>
              </a:rPr>
              <a:t>    – can also be done by node coordinators &amp; finance staff</a:t>
            </a:r>
          </a:p>
          <a:p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Change of node finalised (</a:t>
            </a:r>
            <a:r>
              <a:rPr lang="en-GB" sz="1200" i="1" dirty="0" smtClean="0">
                <a:solidFill>
                  <a:srgbClr val="3366FF"/>
                </a:solidFill>
              </a:rPr>
              <a:t>Osaka </a:t>
            </a:r>
            <a:r>
              <a:rPr lang="en-GB" sz="1200" i="1" dirty="0">
                <a:solidFill>
                  <a:srgbClr val="3366FF"/>
                </a:solidFill>
              </a:rPr>
              <a:t>replaces Toyama, following Shinya’s </a:t>
            </a:r>
            <a:r>
              <a:rPr lang="en-GB" sz="1200" i="1" dirty="0" smtClean="0">
                <a:solidFill>
                  <a:srgbClr val="3366FF"/>
                </a:solidFill>
              </a:rPr>
              <a:t>move):  </a:t>
            </a:r>
          </a:p>
          <a:p>
            <a:r>
              <a:rPr lang="en-GB" sz="1200" dirty="0">
                <a:solidFill>
                  <a:srgbClr val="3366FF"/>
                </a:solidFill>
              </a:rPr>
              <a:t> </a:t>
            </a:r>
            <a:r>
              <a:rPr lang="en-GB" sz="1200" dirty="0" smtClean="0">
                <a:solidFill>
                  <a:srgbClr val="3366FF"/>
                </a:solidFill>
              </a:rPr>
              <a:t>    </a:t>
            </a:r>
            <a:r>
              <a:rPr lang="en-GB" sz="1200" dirty="0" smtClean="0">
                <a:solidFill>
                  <a:srgbClr val="FF0000"/>
                </a:solidFill>
              </a:rPr>
              <a:t>Amendment </a:t>
            </a:r>
            <a:r>
              <a:rPr lang="en-GB" sz="1200" dirty="0">
                <a:solidFill>
                  <a:srgbClr val="FF0000"/>
                </a:solidFill>
              </a:rPr>
              <a:t>to Partnership Agreement </a:t>
            </a:r>
            <a:r>
              <a:rPr lang="en-GB" sz="1200" dirty="0" smtClean="0">
                <a:solidFill>
                  <a:srgbClr val="FF0000"/>
                </a:solidFill>
              </a:rPr>
              <a:t>completed, all travel to Osaka (HPNP2019, RISE collaboration 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     meeting &amp; secondments) qualifies (now consulting my finance staff for budget available) as well as 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     from Osaka</a:t>
            </a:r>
          </a:p>
          <a:p>
            <a:endParaRPr lang="en-GB" sz="12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Continued commitment to maintaining webpage</a:t>
            </a:r>
          </a:p>
          <a:p>
            <a:r>
              <a:rPr lang="en-GB" sz="1200" dirty="0"/>
              <a:t>     </a:t>
            </a:r>
            <a:r>
              <a:rPr lang="en-GB" sz="1200" i="1" dirty="0" smtClean="0">
                <a:solidFill>
                  <a:srgbClr val="54AAA6"/>
                </a:solidFill>
              </a:rPr>
              <a:t>https</a:t>
            </a:r>
            <a:r>
              <a:rPr lang="en-GB" sz="1200" i="1" dirty="0">
                <a:solidFill>
                  <a:srgbClr val="54AAA6"/>
                </a:solidFill>
              </a:rPr>
              <a:t>://sites.google.com/view/risehiggs/home</a:t>
            </a:r>
            <a:endParaRPr lang="en-GB" sz="1200" i="1" dirty="0" smtClean="0">
              <a:solidFill>
                <a:srgbClr val="54AAA6"/>
              </a:solidFill>
            </a:endParaRPr>
          </a:p>
          <a:p>
            <a:r>
              <a:rPr lang="en-GB" sz="1200" dirty="0" smtClean="0"/>
              <a:t>     </a:t>
            </a:r>
            <a:r>
              <a:rPr lang="en-GB" sz="1200" dirty="0" smtClean="0">
                <a:solidFill>
                  <a:srgbClr val="FF0000"/>
                </a:solidFill>
              </a:rPr>
              <a:t>Please send pubs &amp; especially entries for Public Engagement/Outreach to Venus</a:t>
            </a:r>
          </a:p>
          <a:p>
            <a:endParaRPr lang="en-GB" sz="12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Recall using acknowledgements as </a:t>
            </a:r>
            <a:endParaRPr lang="en-GB" sz="1200" dirty="0">
              <a:solidFill>
                <a:srgbClr val="FF0000"/>
              </a:solidFill>
            </a:endParaRPr>
          </a:p>
          <a:p>
            <a:r>
              <a:rPr lang="en-GB" sz="1200" dirty="0" smtClean="0">
                <a:solidFill>
                  <a:srgbClr val="FF0000"/>
                </a:solidFill>
              </a:rPr>
              <a:t>     </a:t>
            </a:r>
            <a:r>
              <a:rPr lang="en-GB" sz="1200" i="1" dirty="0">
                <a:solidFill>
                  <a:srgbClr val="3366FF"/>
                </a:solidFill>
              </a:rPr>
              <a:t>The work of </a:t>
            </a:r>
            <a:r>
              <a:rPr lang="en-GB" sz="1200" i="1" dirty="0" smtClean="0">
                <a:solidFill>
                  <a:srgbClr val="3366FF"/>
                </a:solidFill>
              </a:rPr>
              <a:t>X, Y and Z was </a:t>
            </a:r>
            <a:r>
              <a:rPr lang="en-GB" sz="1200" i="1" dirty="0">
                <a:solidFill>
                  <a:srgbClr val="3366FF"/>
                </a:solidFill>
              </a:rPr>
              <a:t>partially supported by the </a:t>
            </a:r>
            <a:r>
              <a:rPr lang="en-GB" sz="1200" i="1" dirty="0" smtClean="0">
                <a:solidFill>
                  <a:srgbClr val="3366FF"/>
                </a:solidFill>
              </a:rPr>
              <a:t>H2020-MSCA-RISE-2014 </a:t>
            </a:r>
            <a:r>
              <a:rPr lang="en-GB" sz="1200" i="1" dirty="0">
                <a:solidFill>
                  <a:srgbClr val="3366FF"/>
                </a:solidFill>
              </a:rPr>
              <a:t>grant No. 645722 (</a:t>
            </a:r>
            <a:r>
              <a:rPr lang="en-GB" sz="1200" i="1" dirty="0" err="1">
                <a:solidFill>
                  <a:srgbClr val="3366FF"/>
                </a:solidFill>
              </a:rPr>
              <a:t>NonMinimalHiggs</a:t>
            </a:r>
            <a:r>
              <a:rPr lang="en-GB" sz="1200" i="1" dirty="0" smtClean="0">
                <a:solidFill>
                  <a:srgbClr val="3366FF"/>
                </a:solidFill>
              </a:rPr>
              <a:t>)  </a:t>
            </a:r>
            <a:endParaRPr lang="en-GB" sz="1200" i="1" dirty="0">
              <a:solidFill>
                <a:srgbClr val="3366FF"/>
              </a:solidFill>
            </a:endParaRPr>
          </a:p>
          <a:p>
            <a:r>
              <a:rPr lang="en-GB" sz="1200" dirty="0" smtClean="0">
                <a:solidFill>
                  <a:srgbClr val="3366FF"/>
                </a:solidFill>
              </a:rPr>
              <a:t>     </a:t>
            </a:r>
            <a:r>
              <a:rPr lang="en-GB" sz="1200" dirty="0" smtClean="0">
                <a:solidFill>
                  <a:srgbClr val="FF0000"/>
                </a:solidFill>
              </a:rPr>
              <a:t>RISE pubs have been crucial to get us through the M24 review despite the low secondment rate and 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     will be key to obtain grant extension and/or reassignments (see below) at M48</a:t>
            </a:r>
          </a:p>
          <a:p>
            <a:endParaRPr lang="en-GB" sz="1200" dirty="0">
              <a:solidFill>
                <a:srgbClr val="FF0000"/>
              </a:solidFill>
            </a:endParaRPr>
          </a:p>
          <a:p>
            <a:endParaRPr lang="en-GB" sz="1200" dirty="0" smtClean="0">
              <a:solidFill>
                <a:srgbClr val="FF0000"/>
              </a:solidFill>
            </a:endParaRPr>
          </a:p>
          <a:p>
            <a:endParaRPr lang="en-GB" sz="1200" dirty="0" smtClean="0">
              <a:solidFill>
                <a:srgbClr val="FF0000"/>
              </a:solidFill>
            </a:endParaRPr>
          </a:p>
          <a:p>
            <a:endParaRPr lang="en-GB" sz="1200" dirty="0" smtClean="0">
              <a:solidFill>
                <a:srgbClr val="FF0000"/>
              </a:solidFill>
            </a:endParaRPr>
          </a:p>
          <a:p>
            <a:r>
              <a:rPr lang="en-GB" sz="1200" dirty="0">
                <a:solidFill>
                  <a:srgbClr val="FF0000"/>
                </a:solidFill>
              </a:rPr>
              <a:t>	</a:t>
            </a:r>
            <a:r>
              <a:rPr lang="en-GB" sz="1200" dirty="0" smtClean="0">
                <a:solidFill>
                  <a:srgbClr val="FF0000"/>
                </a:solidFill>
              </a:rPr>
              <a:t>		     </a:t>
            </a:r>
            <a:r>
              <a:rPr lang="en-GB" sz="2000" dirty="0" smtClean="0"/>
              <a:t>New stuff</a:t>
            </a:r>
          </a:p>
          <a:p>
            <a:endParaRPr lang="en-GB" sz="2000" dirty="0"/>
          </a:p>
          <a:p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Need of </a:t>
            </a:r>
            <a:r>
              <a:rPr lang="en-GB" sz="1200" b="1" dirty="0" smtClean="0"/>
              <a:t>deploying </a:t>
            </a:r>
            <a:r>
              <a:rPr lang="en-GB" sz="1200" b="1" dirty="0"/>
              <a:t>as many as possible of the remaining secondments</a:t>
            </a:r>
            <a:r>
              <a:rPr lang="en-GB" sz="1200" dirty="0"/>
              <a:t>!</a:t>
            </a:r>
          </a:p>
          <a:p>
            <a:pPr marL="0" indent="0">
              <a:buNone/>
            </a:pPr>
            <a:r>
              <a:rPr lang="en-GB" sz="1200" dirty="0">
                <a:solidFill>
                  <a:srgbClr val="FF0000"/>
                </a:solidFill>
              </a:rPr>
              <a:t>     </a:t>
            </a:r>
            <a:r>
              <a:rPr lang="en-GB" sz="1200" u="sng" dirty="0">
                <a:solidFill>
                  <a:srgbClr val="FF0000"/>
                </a:solidFill>
              </a:rPr>
              <a:t>Action:</a:t>
            </a:r>
            <a:r>
              <a:rPr lang="en-GB" sz="1200" dirty="0">
                <a:solidFill>
                  <a:srgbClr val="FF0000"/>
                </a:solidFill>
              </a:rPr>
              <a:t> node coordinators to assess whether some will remain unfilled by end of May 2019 and </a:t>
            </a:r>
            <a:r>
              <a:rPr lang="en-GB" sz="1200" dirty="0" smtClean="0">
                <a:solidFill>
                  <a:srgbClr val="FF0000"/>
                </a:solidFill>
              </a:rPr>
              <a:t>inform </a:t>
            </a:r>
            <a:r>
              <a:rPr lang="en-GB" sz="1200" dirty="0">
                <a:solidFill>
                  <a:srgbClr val="FF0000"/>
                </a:solidFill>
              </a:rPr>
              <a:t>Stefano ASAP!</a:t>
            </a:r>
          </a:p>
          <a:p>
            <a:pPr marL="0" indent="0">
              <a:buNone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It has become </a:t>
            </a:r>
            <a:r>
              <a:rPr lang="en-GB" sz="1200" dirty="0" smtClean="0"/>
              <a:t>clear </a:t>
            </a:r>
            <a:r>
              <a:rPr lang="en-GB" sz="1200" b="1" dirty="0"/>
              <a:t>that not all secondments will take place by end of May 2019!</a:t>
            </a:r>
          </a:p>
          <a:p>
            <a:r>
              <a:rPr lang="en-GB" sz="1200" dirty="0"/>
              <a:t>     </a:t>
            </a:r>
            <a:r>
              <a:rPr lang="en-GB" sz="1200" u="sng" dirty="0">
                <a:solidFill>
                  <a:srgbClr val="FF0000"/>
                </a:solidFill>
              </a:rPr>
              <a:t>Action:</a:t>
            </a:r>
            <a:r>
              <a:rPr lang="en-GB" sz="1200" dirty="0">
                <a:solidFill>
                  <a:srgbClr val="FF0000"/>
                </a:solidFill>
              </a:rPr>
              <a:t> Stefano has already asked PO to prolong grant and/or reassign secondments (no answer yet)</a:t>
            </a:r>
          </a:p>
          <a:p>
            <a:endParaRPr lang="en-GB" sz="1400" dirty="0" smtClean="0">
              <a:solidFill>
                <a:srgbClr val="FF0000"/>
              </a:solidFill>
            </a:endParaRPr>
          </a:p>
          <a:p>
            <a:endParaRPr lang="en-GB" sz="1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4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22238"/>
            <a:ext cx="8229600" cy="703262"/>
          </a:xfrm>
        </p:spPr>
        <p:txBody>
          <a:bodyPr/>
          <a:lstStyle/>
          <a:p>
            <a:r>
              <a:rPr lang="en-GB" sz="2000" dirty="0" smtClean="0">
                <a:solidFill>
                  <a:srgbClr val="3366FF"/>
                </a:solidFill>
              </a:rPr>
              <a:t>Networking activities/RISE collaboration meetings</a:t>
            </a:r>
            <a:endParaRPr lang="en-GB" sz="2000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3200" y="790476"/>
            <a:ext cx="8851900" cy="597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dirty="0" smtClean="0">
                <a:solidFill>
                  <a:srgbClr val="3366FF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Occurred</a:t>
            </a:r>
            <a:endParaRPr lang="en-GB" sz="1200" dirty="0">
              <a:solidFill>
                <a:srgbClr val="3366FF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2015 Warsaw (pegged to Scalars 2015, December) </a:t>
            </a:r>
            <a:endParaRPr lang="en-GB" sz="1200" dirty="0" smtClean="0">
              <a:solidFill>
                <a:schemeClr val="tx2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2016 </a:t>
            </a:r>
            <a:r>
              <a:rPr lang="en-GB" sz="1200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Uppsala (pegged to Charged 2016, September)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2017 Toyama (pegged to HPNP 2017, March 2017)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2017 Warsaw (pegged to Scalars 2017, November/December 2017)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2018 Lisbon (pegged to </a:t>
            </a:r>
            <a:r>
              <a:rPr lang="en-GB" sz="1200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MHM 2018</a:t>
            </a:r>
            <a:r>
              <a:rPr lang="en-GB" sz="1200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, September 2018</a:t>
            </a:r>
            <a:r>
              <a:rPr lang="en-GB" sz="1200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)</a:t>
            </a:r>
            <a:endParaRPr lang="en-GB" sz="1200" dirty="0">
              <a:solidFill>
                <a:schemeClr val="tx2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2019 </a:t>
            </a:r>
            <a:r>
              <a:rPr lang="en-GB" sz="1200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Osaka (pegged to HPNP 2019, </a:t>
            </a:r>
            <a:r>
              <a:rPr lang="en-GB" sz="1200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February </a:t>
            </a:r>
            <a:r>
              <a:rPr lang="en-GB" sz="1200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2019</a:t>
            </a:r>
            <a:r>
              <a:rPr lang="en-GB" sz="1200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) – </a:t>
            </a:r>
            <a:r>
              <a:rPr lang="en-GB" sz="1200" dirty="0" smtClean="0">
                <a:solidFill>
                  <a:srgbClr val="3366FF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Please approach me if funding required</a:t>
            </a:r>
            <a:endParaRPr lang="en-GB" sz="1200" dirty="0">
              <a:solidFill>
                <a:srgbClr val="3366FF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endParaRPr lang="en-GB" sz="1200" dirty="0" smtClean="0">
              <a:solidFill>
                <a:srgbClr val="3366FF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dirty="0" smtClean="0">
                <a:solidFill>
                  <a:srgbClr val="3366FF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Confirmed</a:t>
            </a:r>
            <a:endParaRPr lang="en-GB" sz="1200" dirty="0">
              <a:solidFill>
                <a:srgbClr val="3366FF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2019 </a:t>
            </a:r>
            <a:r>
              <a:rPr lang="en-GB" sz="1200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Helsinki (standalone wrap-up, May 2019</a:t>
            </a:r>
            <a:r>
              <a:rPr lang="en-GB" sz="1200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)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i="1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Title: </a:t>
            </a: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7</a:t>
            </a:r>
            <a:r>
              <a:rPr lang="en-GB" sz="1200" i="1" baseline="30000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th</a:t>
            </a: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 RICE Collaboration Workshop: </a:t>
            </a:r>
            <a:r>
              <a:rPr lang="en-GB" sz="1200" i="1" dirty="0" err="1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NonMinimalHiggs</a:t>
            </a: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 (includes external speakers)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Dates: 27-29 May 2019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Location: </a:t>
            </a:r>
            <a:r>
              <a:rPr lang="en-GB" sz="1200" i="1" dirty="0" err="1" smtClean="0">
                <a:latin typeface="Arial (Body)"/>
              </a:rPr>
              <a:t>Physicum</a:t>
            </a:r>
            <a:endParaRPr lang="en-GB" sz="1200" i="1" dirty="0" smtClean="0">
              <a:latin typeface="Arial (Body)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i="1" dirty="0" err="1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Indico</a:t>
            </a:r>
            <a:r>
              <a:rPr lang="en-GB" sz="1200" i="1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 page: </a:t>
            </a:r>
            <a:r>
              <a:rPr lang="en-GB" sz="1200" i="1" dirty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  <a:hlinkClick r:id="rId2"/>
              </a:rPr>
              <a:t>https://indico.cern.ch/event/780528</a:t>
            </a: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  <a:hlinkClick r:id="rId2"/>
              </a:rPr>
              <a:t>/</a:t>
            </a: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 (in </a:t>
            </a:r>
            <a:r>
              <a:rPr lang="en-GB" sz="1200" i="1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progress</a:t>
            </a:r>
            <a:r>
              <a:rPr lang="en-GB" sz="1200" i="1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)</a:t>
            </a:r>
            <a:endParaRPr lang="en-GB" sz="1200" i="1" dirty="0" smtClean="0">
              <a:solidFill>
                <a:schemeClr val="tx2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LOC: Venus Keus (Chair), Katri Huitu (Co-chair</a:t>
            </a: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), </a:t>
            </a:r>
            <a:r>
              <a:rPr lang="en-GB" sz="1200" i="1" dirty="0">
                <a:latin typeface="Arial (Body)"/>
              </a:rPr>
              <a:t>Kimmo </a:t>
            </a:r>
            <a:r>
              <a:rPr lang="en-GB" sz="1200" i="1" dirty="0" err="1" smtClean="0">
                <a:latin typeface="Arial (Body)"/>
              </a:rPr>
              <a:t>Tuominen</a:t>
            </a:r>
            <a:r>
              <a:rPr lang="en-GB" sz="1200" i="1" dirty="0" smtClean="0">
                <a:latin typeface="Arial (Body)"/>
              </a:rPr>
              <a:t> &amp; Kari </a:t>
            </a:r>
            <a:r>
              <a:rPr lang="en-GB" sz="1200" i="1" dirty="0" err="1" smtClean="0">
                <a:latin typeface="Arial (Body)"/>
              </a:rPr>
              <a:t>Rummukainen</a:t>
            </a:r>
            <a:endParaRPr lang="en-GB" sz="1200" i="1" dirty="0" smtClean="0">
              <a:latin typeface="Arial (Body)"/>
            </a:endParaRPr>
          </a:p>
          <a:p>
            <a:endParaRPr lang="en-GB" sz="1200" i="1" dirty="0" smtClean="0">
              <a:solidFill>
                <a:schemeClr val="tx2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r>
              <a:rPr lang="en-GB" sz="1200" i="1" dirty="0" smtClean="0">
                <a:latin typeface="Arial (Body)"/>
              </a:rPr>
              <a:t>Overlaps with PAPU (PGR) course </a:t>
            </a:r>
            <a:r>
              <a:rPr lang="en-GB" sz="1200" i="1" dirty="0">
                <a:latin typeface="Arial (Body)"/>
              </a:rPr>
              <a:t>on </a:t>
            </a:r>
            <a:r>
              <a:rPr lang="en-GB" sz="1200" i="1" dirty="0" smtClean="0">
                <a:latin typeface="Arial (Body)"/>
              </a:rPr>
              <a:t>``Theory </a:t>
            </a:r>
            <a:r>
              <a:rPr lang="en-GB" sz="1200" i="1" dirty="0">
                <a:latin typeface="Arial (Body)"/>
              </a:rPr>
              <a:t>and Phenomenology Beyond </a:t>
            </a:r>
            <a:r>
              <a:rPr lang="en-GB" sz="1200" i="1" dirty="0" smtClean="0">
                <a:latin typeface="Arial (Body)"/>
              </a:rPr>
              <a:t>the Standard </a:t>
            </a:r>
            <a:r>
              <a:rPr lang="en-GB" sz="1200" i="1" dirty="0">
                <a:latin typeface="Arial (Body)"/>
              </a:rPr>
              <a:t>Model" (6-31 May 2019</a:t>
            </a:r>
            <a:r>
              <a:rPr lang="en-GB" sz="1200" i="1" dirty="0" smtClean="0">
                <a:latin typeface="Arial (Body)"/>
              </a:rPr>
              <a:t>): </a:t>
            </a:r>
            <a:r>
              <a:rPr lang="en-GB" sz="1200" i="1" dirty="0">
                <a:latin typeface="Arial (Body)"/>
              </a:rPr>
              <a:t>three guest </a:t>
            </a:r>
            <a:r>
              <a:rPr lang="en-GB" sz="1200" i="1" dirty="0" smtClean="0">
                <a:latin typeface="Arial (Body)"/>
              </a:rPr>
              <a:t>lectures by RISE </a:t>
            </a:r>
            <a:r>
              <a:rPr lang="en-GB" sz="1200" i="1" dirty="0">
                <a:latin typeface="Arial (Body)"/>
              </a:rPr>
              <a:t>speakers (</a:t>
            </a:r>
            <a:r>
              <a:rPr lang="en-GB" sz="1200" i="1" dirty="0" smtClean="0">
                <a:latin typeface="Arial (Body)"/>
              </a:rPr>
              <a:t>Haber</a:t>
            </a:r>
            <a:r>
              <a:rPr lang="en-GB" sz="1200" i="1" dirty="0">
                <a:latin typeface="Arial (Body)"/>
              </a:rPr>
              <a:t>, </a:t>
            </a:r>
            <a:r>
              <a:rPr lang="en-GB" sz="1200" i="1" dirty="0" err="1">
                <a:latin typeface="Arial (Body)"/>
              </a:rPr>
              <a:t>Profumo</a:t>
            </a:r>
            <a:r>
              <a:rPr lang="en-GB" sz="1200" i="1" dirty="0">
                <a:latin typeface="Arial (Body)"/>
              </a:rPr>
              <a:t> </a:t>
            </a:r>
            <a:r>
              <a:rPr lang="en-GB" sz="1200" i="1" dirty="0" smtClean="0">
                <a:latin typeface="Arial (Body)"/>
              </a:rPr>
              <a:t>&amp; Sher)</a:t>
            </a:r>
          </a:p>
          <a:p>
            <a:endParaRPr lang="en-GB" sz="1200" i="1" dirty="0" smtClean="0">
              <a:solidFill>
                <a:schemeClr val="tx2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Funding (RISE &amp; sponsors): Venus &amp; I shall update you on this (please monitor webpage) 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i="1" u="sng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Actions</a:t>
            </a:r>
            <a:endParaRPr lang="en-GB" sz="1200" i="1" u="sng" dirty="0">
              <a:solidFill>
                <a:schemeClr val="tx2"/>
              </a:solidFill>
              <a:latin typeface="Arial (Body)"/>
              <a:ea typeface="Gulim" pitchFamily="34" charset="-127"/>
              <a:cs typeface="Abadi MT Condensed Extra Bold"/>
              <a:sym typeface="Math1" pitchFamily="2" charset="2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GB" sz="1200" i="1" dirty="0" smtClean="0">
                <a:solidFill>
                  <a:schemeClr val="tx2"/>
                </a:solidFill>
                <a:latin typeface="Arial (Body)"/>
                <a:ea typeface="Gulim" pitchFamily="34" charset="-127"/>
                <a:cs typeface="Abadi MT Condensed Extra Bold"/>
                <a:sym typeface="Math1" pitchFamily="2" charset="2"/>
              </a:rPr>
              <a:t>All: please circulate poster sent by Venus, register &amp; submit abstracts.</a:t>
            </a:r>
          </a:p>
        </p:txBody>
      </p:sp>
    </p:spTree>
    <p:extLst>
      <p:ext uri="{BB962C8B-B14F-4D97-AF65-F5344CB8AC3E}">
        <p14:creationId xmlns:p14="http://schemas.microsoft.com/office/powerpoint/2010/main" val="400828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8662"/>
          </a:xfrm>
        </p:spPr>
        <p:txBody>
          <a:bodyPr/>
          <a:lstStyle/>
          <a:p>
            <a:r>
              <a:rPr lang="en-GB" sz="2400" dirty="0" err="1" smtClean="0">
                <a:solidFill>
                  <a:srgbClr val="FF0000"/>
                </a:solidFill>
              </a:rPr>
              <a:t>NonMinimalHiggs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literature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5200"/>
            <a:ext cx="8229600" cy="5753100"/>
          </a:xfrm>
        </p:spPr>
        <p:txBody>
          <a:bodyPr/>
          <a:lstStyle/>
          <a:p>
            <a:r>
              <a:rPr lang="en-GB" sz="1600" dirty="0" smtClean="0">
                <a:latin typeface="+mj-lt"/>
              </a:rPr>
              <a:t>From the H2020-MSCA-RISE-2014 (</a:t>
            </a:r>
            <a:r>
              <a:rPr lang="en-GB" sz="1600" dirty="0" err="1" smtClean="0">
                <a:latin typeface="+mj-lt"/>
              </a:rPr>
              <a:t>NonMinimalHiggs</a:t>
            </a:r>
            <a:r>
              <a:rPr lang="en-GB" sz="1600" dirty="0" smtClean="0">
                <a:latin typeface="+mj-lt"/>
              </a:rPr>
              <a:t>) application:</a:t>
            </a:r>
          </a:p>
          <a:p>
            <a:pPr marL="0" indent="0">
              <a:buNone/>
            </a:pPr>
            <a:endParaRPr lang="en-GB" sz="1600" dirty="0">
              <a:latin typeface="+mj-lt"/>
            </a:endParaRPr>
          </a:p>
          <a:p>
            <a:pPr marL="0" indent="0">
              <a:buNone/>
            </a:pPr>
            <a:r>
              <a:rPr lang="en-GB" sz="1600" dirty="0" smtClean="0">
                <a:latin typeface="+mj-lt"/>
              </a:rPr>
              <a:t>      </a:t>
            </a:r>
            <a:r>
              <a:rPr lang="en-GB" sz="1600" i="1" dirty="0" smtClean="0">
                <a:latin typeface="+mj-lt"/>
              </a:rPr>
              <a:t>Finally</a:t>
            </a:r>
            <a:r>
              <a:rPr lang="en-GB" sz="1600" i="1" dirty="0">
                <a:latin typeface="+mj-lt"/>
              </a:rPr>
              <a:t>, there is a plan </a:t>
            </a:r>
            <a:r>
              <a:rPr lang="en-GB" sz="1600" i="1" dirty="0" smtClean="0">
                <a:latin typeface="+mj-lt"/>
              </a:rPr>
              <a:t>to gather </a:t>
            </a:r>
            <a:r>
              <a:rPr lang="en-GB" sz="1600" i="1" dirty="0">
                <a:latin typeface="+mj-lt"/>
              </a:rPr>
              <a:t>the research output of the collaboration in a book </a:t>
            </a:r>
            <a:endParaRPr lang="en-GB" sz="1600" i="1" dirty="0" smtClean="0">
              <a:latin typeface="+mj-lt"/>
            </a:endParaRPr>
          </a:p>
          <a:p>
            <a:pPr marL="0" indent="0">
              <a:buNone/>
            </a:pPr>
            <a:r>
              <a:rPr lang="en-GB" sz="1600" i="1" dirty="0">
                <a:latin typeface="+mj-lt"/>
              </a:rPr>
              <a:t> </a:t>
            </a:r>
            <a:r>
              <a:rPr lang="en-GB" sz="1600" i="1" dirty="0" smtClean="0">
                <a:latin typeface="+mj-lt"/>
              </a:rPr>
              <a:t>     suitable </a:t>
            </a:r>
            <a:r>
              <a:rPr lang="en-GB" sz="1600" i="1" dirty="0">
                <a:latin typeface="+mj-lt"/>
              </a:rPr>
              <a:t>for a </a:t>
            </a:r>
            <a:r>
              <a:rPr lang="en-GB" sz="1600" i="1" dirty="0" smtClean="0">
                <a:latin typeface="+mj-lt"/>
              </a:rPr>
              <a:t>general audience </a:t>
            </a:r>
            <a:r>
              <a:rPr lang="en-GB" sz="1600" i="1" dirty="0">
                <a:latin typeface="+mj-lt"/>
              </a:rPr>
              <a:t>at the end of project</a:t>
            </a:r>
            <a:r>
              <a:rPr lang="en-GB" sz="1600" i="1" dirty="0" smtClean="0">
                <a:latin typeface="+mj-lt"/>
              </a:rPr>
              <a:t>.</a:t>
            </a:r>
          </a:p>
          <a:p>
            <a:pPr marL="0" indent="0">
              <a:buNone/>
            </a:pPr>
            <a:endParaRPr lang="en-GB" sz="1600" i="1" dirty="0">
              <a:latin typeface="+mj-lt"/>
            </a:endParaRPr>
          </a:p>
          <a:p>
            <a:pPr marL="0" indent="0">
              <a:buNone/>
            </a:pPr>
            <a:r>
              <a:rPr lang="en-GB" sz="1600" i="1" dirty="0" smtClean="0">
                <a:latin typeface="+mj-lt"/>
              </a:rPr>
              <a:t>      </a:t>
            </a:r>
            <a:r>
              <a:rPr lang="en-GB" sz="1600" dirty="0" smtClean="0">
                <a:latin typeface="+mj-lt"/>
              </a:rPr>
              <a:t>It is a deliverable!</a:t>
            </a:r>
          </a:p>
          <a:p>
            <a:pPr marL="0" indent="0">
              <a:buNone/>
            </a:pPr>
            <a:endParaRPr lang="en-GB" sz="1600" i="1" dirty="0">
              <a:latin typeface="+mj-lt"/>
            </a:endParaRPr>
          </a:p>
          <a:p>
            <a:pPr marL="0" indent="0">
              <a:buNone/>
            </a:pPr>
            <a:endParaRPr lang="en-GB" sz="1600" i="1" dirty="0" smtClean="0">
              <a:latin typeface="+mj-lt"/>
            </a:endParaRPr>
          </a:p>
          <a:p>
            <a:pPr marL="0" indent="0">
              <a:buNone/>
            </a:pPr>
            <a:endParaRPr lang="en-GB" sz="1600" i="1" dirty="0">
              <a:latin typeface="+mj-lt"/>
            </a:endParaRPr>
          </a:p>
          <a:p>
            <a:pPr marL="0" indent="0">
              <a:buNone/>
            </a:pPr>
            <a:endParaRPr lang="en-GB" sz="1600" i="1" dirty="0" smtClean="0">
              <a:latin typeface="+mj-lt"/>
            </a:endParaRPr>
          </a:p>
          <a:p>
            <a:pPr marL="0" indent="0">
              <a:buNone/>
            </a:pPr>
            <a:endParaRPr lang="en-GB" sz="1600" i="1" dirty="0">
              <a:latin typeface="+mj-lt"/>
            </a:endParaRPr>
          </a:p>
          <a:p>
            <a:pPr marL="0" indent="0">
              <a:buNone/>
            </a:pPr>
            <a:endParaRPr lang="en-GB" sz="1600" i="1" dirty="0" smtClean="0">
              <a:latin typeface="+mj-lt"/>
            </a:endParaRPr>
          </a:p>
          <a:p>
            <a:pPr marL="0" indent="0">
              <a:buNone/>
            </a:pPr>
            <a:r>
              <a:rPr lang="en-GB" sz="1600" i="1" dirty="0">
                <a:latin typeface="+mj-lt"/>
              </a:rPr>
              <a:t> </a:t>
            </a:r>
            <a:r>
              <a:rPr lang="en-GB" sz="1600" i="1" dirty="0" smtClean="0">
                <a:latin typeface="+mj-lt"/>
              </a:rPr>
              <a:t>     </a:t>
            </a:r>
            <a:r>
              <a:rPr lang="en-GB" sz="1600" dirty="0" smtClean="0">
                <a:latin typeface="+mj-lt"/>
              </a:rPr>
              <a:t>Note: </a:t>
            </a:r>
            <a:r>
              <a:rPr lang="en-GB" sz="1600" i="1" dirty="0" smtClean="0">
                <a:latin typeface="+mj-lt"/>
              </a:rPr>
              <a:t>workshop reports</a:t>
            </a:r>
            <a:r>
              <a:rPr lang="en-GB" sz="1600" dirty="0" smtClean="0">
                <a:latin typeface="+mj-lt"/>
              </a:rPr>
              <a:t> dealt with by SM at reporting stage as part of the general </a:t>
            </a:r>
          </a:p>
          <a:p>
            <a:pPr marL="0" indent="0">
              <a:buNone/>
            </a:pPr>
            <a:r>
              <a:rPr lang="en-GB" sz="1600" dirty="0">
                <a:latin typeface="+mj-lt"/>
              </a:rPr>
              <a:t> </a:t>
            </a:r>
            <a:r>
              <a:rPr lang="en-GB" sz="1600" dirty="0" smtClean="0">
                <a:latin typeface="+mj-lt"/>
              </a:rPr>
              <a:t>     narrative.</a:t>
            </a:r>
          </a:p>
          <a:p>
            <a:pPr marL="0" indent="0">
              <a:buNone/>
            </a:pPr>
            <a:endParaRPr lang="en-GB" sz="1600" i="1" dirty="0" smtClean="0">
              <a:latin typeface="+mj-lt"/>
            </a:endParaRPr>
          </a:p>
          <a:p>
            <a:pPr marL="0" indent="0">
              <a:buNone/>
            </a:pPr>
            <a:r>
              <a:rPr lang="en-GB" sz="1600" i="1" dirty="0" smtClean="0">
                <a:latin typeface="+mj-lt"/>
              </a:rPr>
              <a:t>      </a:t>
            </a:r>
            <a:r>
              <a:rPr lang="en-GB" sz="1600" u="sng" dirty="0" smtClean="0">
                <a:latin typeface="+mj-lt"/>
              </a:rPr>
              <a:t>Standing action:</a:t>
            </a:r>
            <a:r>
              <a:rPr lang="en-GB" sz="1600" dirty="0" smtClean="0">
                <a:latin typeface="+mj-lt"/>
              </a:rPr>
              <a:t> Rui to take the lead and start thinking of </a:t>
            </a:r>
            <a:r>
              <a:rPr lang="en-GB" sz="1600" i="1" dirty="0" smtClean="0">
                <a:latin typeface="+mj-lt"/>
              </a:rPr>
              <a:t>book</a:t>
            </a:r>
            <a:r>
              <a:rPr lang="en-GB" sz="1600" dirty="0" smtClean="0">
                <a:latin typeface="+mj-lt"/>
              </a:rPr>
              <a:t> content, level, format, </a:t>
            </a:r>
          </a:p>
          <a:p>
            <a:pPr marL="0" indent="0">
              <a:buNone/>
            </a:pPr>
            <a:r>
              <a:rPr lang="en-GB" sz="1600" dirty="0">
                <a:latin typeface="+mj-lt"/>
              </a:rPr>
              <a:t> </a:t>
            </a:r>
            <a:r>
              <a:rPr lang="en-GB" sz="1600" dirty="0" smtClean="0">
                <a:latin typeface="+mj-lt"/>
              </a:rPr>
              <a:t>     contributors, etc. – </a:t>
            </a:r>
            <a:r>
              <a:rPr lang="en-GB" sz="1600" dirty="0" smtClean="0">
                <a:solidFill>
                  <a:srgbClr val="FF0000"/>
                </a:solidFill>
                <a:latin typeface="+mj-lt"/>
              </a:rPr>
              <a:t>Rui to report (and chair discussion?) at the end of meeting</a:t>
            </a:r>
          </a:p>
          <a:p>
            <a:pPr marL="0" indent="0">
              <a:buNone/>
            </a:pPr>
            <a:endParaRPr lang="en-GB" sz="1600" dirty="0">
              <a:solidFill>
                <a:srgbClr val="FF0000"/>
              </a:solidFill>
              <a:latin typeface="+mj-lt"/>
            </a:endParaRPr>
          </a:p>
          <a:p>
            <a:r>
              <a:rPr lang="en-GB" sz="1600" dirty="0" smtClean="0"/>
              <a:t>AOB</a:t>
            </a:r>
            <a:endParaRPr lang="en-GB" sz="16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2874963"/>
            <a:ext cx="73628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56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585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3262"/>
          </a:xfrm>
        </p:spPr>
        <p:txBody>
          <a:bodyPr/>
          <a:lstStyle/>
          <a:p>
            <a:r>
              <a:rPr lang="en-GB" sz="2000" dirty="0" smtClean="0">
                <a:solidFill>
                  <a:srgbClr val="FF0000"/>
                </a:solidFill>
              </a:rPr>
              <a:t>Budgets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038659"/>
            <a:ext cx="8864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Each </a:t>
            </a:r>
            <a:r>
              <a:rPr lang="en-GB" sz="1200" dirty="0"/>
              <a:t>partner receives €2,000 for each incoming and outgoing secondment </a:t>
            </a:r>
            <a:r>
              <a:rPr lang="en-GB" sz="1200" dirty="0" smtClean="0"/>
              <a:t>month.</a:t>
            </a:r>
          </a:p>
          <a:p>
            <a:r>
              <a:rPr lang="en-GB" sz="1200" dirty="0" smtClean="0"/>
              <a:t>Partners </a:t>
            </a:r>
            <a:r>
              <a:rPr lang="en-GB" sz="1200" dirty="0"/>
              <a:t>are the EU nodes only</a:t>
            </a:r>
            <a:r>
              <a:rPr lang="en-GB" sz="1200" dirty="0" smtClean="0"/>
              <a:t>.</a:t>
            </a:r>
            <a:endParaRPr lang="en-GB" sz="1200" dirty="0"/>
          </a:p>
          <a:p>
            <a:endParaRPr lang="en-GB" sz="1200" dirty="0" smtClean="0"/>
          </a:p>
          <a:p>
            <a:r>
              <a:rPr lang="en-GB" sz="1200" dirty="0" smtClean="0"/>
              <a:t>Each </a:t>
            </a:r>
            <a:r>
              <a:rPr lang="en-GB" sz="1200" dirty="0"/>
              <a:t>partner received </a:t>
            </a:r>
            <a:r>
              <a:rPr lang="en-GB" sz="1200" dirty="0" smtClean="0"/>
              <a:t>approx. </a:t>
            </a:r>
            <a:r>
              <a:rPr lang="en-GB" sz="1200" dirty="0"/>
              <a:t>90% of the RTN budget of €1,800 </a:t>
            </a:r>
            <a:r>
              <a:rPr lang="en-GB" sz="1200" dirty="0" smtClean="0"/>
              <a:t>(</a:t>
            </a:r>
            <a:r>
              <a:rPr lang="en-GB" sz="1200" dirty="0" err="1" smtClean="0"/>
              <a:t>ie</a:t>
            </a:r>
            <a:r>
              <a:rPr lang="en-GB" sz="1200" dirty="0"/>
              <a:t>, €</a:t>
            </a:r>
            <a:r>
              <a:rPr lang="en-GB" sz="1200" dirty="0" smtClean="0"/>
              <a:t>1,620) </a:t>
            </a:r>
            <a:r>
              <a:rPr lang="en-GB" sz="1200" dirty="0"/>
              <a:t>for each </a:t>
            </a:r>
            <a:r>
              <a:rPr lang="en-GB" sz="1200" dirty="0" smtClean="0"/>
              <a:t>incoming </a:t>
            </a:r>
            <a:r>
              <a:rPr lang="en-GB" sz="1200" dirty="0"/>
              <a:t>and outgoing </a:t>
            </a:r>
            <a:r>
              <a:rPr lang="en-GB" sz="1200" dirty="0" smtClean="0"/>
              <a:t>secondment month. The remaining approx. 10% is retained by the coordinator (Soton) </a:t>
            </a:r>
            <a:r>
              <a:rPr lang="en-GB" sz="1200" dirty="0"/>
              <a:t>to </a:t>
            </a:r>
            <a:r>
              <a:rPr lang="en-GB" sz="1200" dirty="0" smtClean="0"/>
              <a:t>fund networking for members of unfunded nodes (UAE, ZCST, Carleton</a:t>
            </a:r>
            <a:r>
              <a:rPr lang="en-GB" sz="1200" dirty="0"/>
              <a:t>, UC and UT</a:t>
            </a:r>
            <a:r>
              <a:rPr lang="en-GB" sz="1200" dirty="0" smtClean="0"/>
              <a:t>). </a:t>
            </a:r>
            <a:endParaRPr lang="en-GB" sz="1200" dirty="0"/>
          </a:p>
          <a:p>
            <a:endParaRPr lang="en-GB" sz="1200" dirty="0" smtClean="0"/>
          </a:p>
          <a:p>
            <a:r>
              <a:rPr lang="en-GB" sz="1200" dirty="0" smtClean="0"/>
              <a:t>Each </a:t>
            </a:r>
            <a:r>
              <a:rPr lang="en-GB" sz="1200" dirty="0"/>
              <a:t>partner receives 50% of the €700 management and overheads </a:t>
            </a:r>
            <a:r>
              <a:rPr lang="en-GB" sz="1200" dirty="0" smtClean="0"/>
              <a:t>budget </a:t>
            </a:r>
            <a:r>
              <a:rPr lang="en-GB" sz="1200" dirty="0"/>
              <a:t>for every incoming and outgoing secondment month. The remaining 50% </a:t>
            </a:r>
            <a:r>
              <a:rPr lang="en-GB" sz="1200" dirty="0" smtClean="0"/>
              <a:t>is retained </a:t>
            </a:r>
            <a:r>
              <a:rPr lang="en-GB" sz="1200" dirty="0"/>
              <a:t>by the </a:t>
            </a:r>
            <a:r>
              <a:rPr lang="en-GB" sz="1200" dirty="0" smtClean="0"/>
              <a:t>coordinator (Soton) </a:t>
            </a:r>
            <a:r>
              <a:rPr lang="en-GB" sz="1200" dirty="0"/>
              <a:t>to fund </a:t>
            </a:r>
            <a:r>
              <a:rPr lang="en-GB" sz="1200" dirty="0" smtClean="0"/>
              <a:t>central project management (and networking).</a:t>
            </a:r>
          </a:p>
          <a:p>
            <a:endParaRPr lang="en-GB" sz="1200" dirty="0"/>
          </a:p>
          <a:p>
            <a:r>
              <a:rPr lang="en-GB" sz="1200" dirty="0"/>
              <a:t>Those </a:t>
            </a:r>
            <a:r>
              <a:rPr lang="en-GB" sz="1200" dirty="0" smtClean="0"/>
              <a:t>on </a:t>
            </a:r>
            <a:r>
              <a:rPr lang="en-GB" sz="1200" dirty="0"/>
              <a:t>incoming </a:t>
            </a:r>
            <a:r>
              <a:rPr lang="en-GB" sz="1200" dirty="0" smtClean="0"/>
              <a:t>secondments </a:t>
            </a:r>
            <a:r>
              <a:rPr lang="en-GB" sz="1200" dirty="0"/>
              <a:t>from </a:t>
            </a:r>
            <a:r>
              <a:rPr lang="en-GB" sz="1200" dirty="0" smtClean="0"/>
              <a:t>Carleton</a:t>
            </a:r>
            <a:r>
              <a:rPr lang="en-GB" sz="1200" dirty="0"/>
              <a:t>, UC and </a:t>
            </a:r>
            <a:r>
              <a:rPr lang="en-GB" sz="1200" dirty="0" smtClean="0"/>
              <a:t>UT (two each planned) will </a:t>
            </a:r>
            <a:r>
              <a:rPr lang="en-GB" sz="1200" dirty="0"/>
              <a:t>receive €2,000 </a:t>
            </a:r>
            <a:r>
              <a:rPr lang="en-GB" sz="1200" dirty="0" smtClean="0"/>
              <a:t>for </a:t>
            </a:r>
            <a:r>
              <a:rPr lang="en-GB" sz="1200" dirty="0"/>
              <a:t>each of these secondment months. </a:t>
            </a:r>
            <a:r>
              <a:rPr lang="en-GB" sz="1200" dirty="0" smtClean="0"/>
              <a:t>These are expected to </a:t>
            </a:r>
            <a:r>
              <a:rPr lang="en-GB" sz="1200" dirty="0"/>
              <a:t>be funded by reducing all RTN budgets by </a:t>
            </a:r>
            <a:r>
              <a:rPr lang="en-GB" sz="1200" dirty="0" smtClean="0"/>
              <a:t>approx. 10% (see above).</a:t>
            </a:r>
          </a:p>
          <a:p>
            <a:endParaRPr lang="en-GB" sz="1200" dirty="0" smtClean="0"/>
          </a:p>
          <a:p>
            <a:r>
              <a:rPr lang="en-GB" sz="1200" dirty="0"/>
              <a:t>Networking </a:t>
            </a:r>
            <a:r>
              <a:rPr lang="en-GB" sz="1200" dirty="0" smtClean="0"/>
              <a:t>budget </a:t>
            </a:r>
            <a:r>
              <a:rPr lang="en-GB" sz="1200" dirty="0"/>
              <a:t>worked </a:t>
            </a:r>
            <a:r>
              <a:rPr lang="en-GB" sz="1200" dirty="0" smtClean="0"/>
              <a:t>out at approx. €35,510 assuming 67RM secondments take place. </a:t>
            </a:r>
            <a:endParaRPr lang="en-GB" sz="1200" dirty="0"/>
          </a:p>
          <a:p>
            <a:endParaRPr lang="en-GB" sz="1200" dirty="0"/>
          </a:p>
          <a:p>
            <a:r>
              <a:rPr lang="en-GB" sz="1200" dirty="0" smtClean="0"/>
              <a:t>Any </a:t>
            </a:r>
            <a:r>
              <a:rPr lang="en-GB" sz="1200" dirty="0"/>
              <a:t>unspent balance </a:t>
            </a:r>
            <a:r>
              <a:rPr lang="en-GB" sz="1200" dirty="0" smtClean="0"/>
              <a:t>by any of the nodes will </a:t>
            </a:r>
            <a:r>
              <a:rPr lang="en-GB" sz="1200" dirty="0"/>
              <a:t>be redistributed </a:t>
            </a:r>
            <a:r>
              <a:rPr lang="en-GB" sz="1200" dirty="0" smtClean="0"/>
              <a:t>towards the </a:t>
            </a:r>
            <a:r>
              <a:rPr lang="en-GB" sz="1200" dirty="0"/>
              <a:t>end of the </a:t>
            </a:r>
            <a:r>
              <a:rPr lang="en-GB" sz="1200" dirty="0" smtClean="0"/>
              <a:t>project to other nodes which can guarantee secondments.</a:t>
            </a:r>
          </a:p>
          <a:p>
            <a:endParaRPr lang="en-GB" sz="1200" dirty="0" smtClean="0"/>
          </a:p>
          <a:p>
            <a:r>
              <a:rPr lang="en-GB" sz="1200" dirty="0" smtClean="0"/>
              <a:t>Any unspent balance overall will be returned to the EU. </a:t>
            </a:r>
            <a:r>
              <a:rPr lang="en-GB" sz="1200" dirty="0" smtClean="0">
                <a:solidFill>
                  <a:srgbClr val="FF0000"/>
                </a:solidFill>
              </a:rPr>
              <a:t>Needless to say, this must be avoided.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69747" y="4700404"/>
            <a:ext cx="82296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GB" sz="2000" kern="0" dirty="0" smtClean="0">
                <a:solidFill>
                  <a:srgbClr val="3366FF"/>
                </a:solidFill>
              </a:rPr>
              <a:t>How to enable networking activities</a:t>
            </a:r>
            <a:endParaRPr lang="en-GB" sz="2000" kern="0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200" y="5472193"/>
            <a:ext cx="885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GB" sz="1200" dirty="0" smtClean="0">
                <a:latin typeface="+mj-lt"/>
                <a:cs typeface="Times New Roman" panose="02020603050405020304" pitchFamily="18" charset="0"/>
              </a:rPr>
              <a:t>ow secondment rate implies we only have about </a:t>
            </a:r>
            <a:r>
              <a:rPr lang="en-GB" sz="1200" dirty="0" smtClean="0">
                <a:latin typeface="+mj-lt"/>
              </a:rPr>
              <a:t>€4k for the RTN &amp; Management central budgets till new secondments take place. However, individual nodes that have deployed secondments may have additional funding for networking purposes.</a:t>
            </a:r>
          </a:p>
          <a:p>
            <a:endParaRPr lang="en-GB" sz="1200" dirty="0">
              <a:latin typeface="+mj-lt"/>
              <a:cs typeface="Times New Roman" panose="02020603050405020304" pitchFamily="18" charset="0"/>
            </a:endParaRPr>
          </a:p>
          <a:p>
            <a:r>
              <a:rPr lang="en-GB" sz="1200" i="1" dirty="0" smtClean="0">
                <a:latin typeface="+mj-lt"/>
              </a:rPr>
              <a:t>Recall how nodes </a:t>
            </a:r>
            <a:r>
              <a:rPr lang="en-GB" sz="1200" i="1" dirty="0">
                <a:latin typeface="+mj-lt"/>
              </a:rPr>
              <a:t>generate money from </a:t>
            </a:r>
            <a:r>
              <a:rPr lang="en-GB" sz="1200" i="1" dirty="0" smtClean="0">
                <a:latin typeface="+mj-lt"/>
              </a:rPr>
              <a:t>secondments for own RTN activities</a:t>
            </a:r>
            <a:r>
              <a:rPr lang="en-GB" sz="1200" dirty="0" smtClean="0">
                <a:latin typeface="+mj-lt"/>
              </a:rPr>
              <a:t>: try staying within €2000 as in such case €1620 can be released for own networking, any excess on the former overflowing into the latter. Further €350 can be used locally, depending on institutional arrangements regarding charging O/Hs for grant management</a:t>
            </a:r>
            <a:endParaRPr lang="en-GB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1058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2462"/>
          </a:xfrm>
        </p:spPr>
        <p:txBody>
          <a:bodyPr/>
          <a:lstStyle/>
          <a:p>
            <a:r>
              <a:rPr lang="en-GB" sz="2400" dirty="0" smtClean="0"/>
              <a:t>Reminder of complete deliverable list</a:t>
            </a:r>
            <a:endParaRPr lang="en-GB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133475"/>
            <a:ext cx="773430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23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211518</TotalTime>
  <Words>1717</Words>
  <Application>Microsoft Office PowerPoint</Application>
  <PresentationFormat>On-screen Show (4:3)</PresentationFormat>
  <Paragraphs>178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Abadi MT Condensed Extra Bold</vt:lpstr>
      <vt:lpstr>Arial</vt:lpstr>
      <vt:lpstr>Arial (Body)</vt:lpstr>
      <vt:lpstr>Comic Sans MS</vt:lpstr>
      <vt:lpstr>Gulim</vt:lpstr>
      <vt:lpstr>Math1</vt:lpstr>
      <vt:lpstr>Times New Roman</vt:lpstr>
      <vt:lpstr>Default Design</vt:lpstr>
      <vt:lpstr>Non-Minimal Higgs Sixth H2020-MSCA-RISE-2014 Meeting</vt:lpstr>
      <vt:lpstr>Updates since the meeting in Lisbon</vt:lpstr>
      <vt:lpstr>PowerPoint Presentation</vt:lpstr>
      <vt:lpstr>PowerPoint Presentation</vt:lpstr>
      <vt:lpstr>Networking activities/RISE collaboration meetings</vt:lpstr>
      <vt:lpstr>NonMinimalHiggs literature</vt:lpstr>
      <vt:lpstr>Backup Slides</vt:lpstr>
      <vt:lpstr>Budgets</vt:lpstr>
      <vt:lpstr>Reminder of complete deliverable list</vt:lpstr>
      <vt:lpstr>PowerPoint Presentation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 the LHC</dc:title>
  <dc:creator>rui</dc:creator>
  <cp:lastModifiedBy>Moretti S.</cp:lastModifiedBy>
  <cp:revision>945</cp:revision>
  <cp:lastPrinted>2015-02-26T11:38:01Z</cp:lastPrinted>
  <dcterms:created xsi:type="dcterms:W3CDTF">2013-05-25T21:34:00Z</dcterms:created>
  <dcterms:modified xsi:type="dcterms:W3CDTF">2019-02-19T18:57:01Z</dcterms:modified>
</cp:coreProperties>
</file>