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1519" r:id="rId2"/>
    <p:sldId id="483" r:id="rId3"/>
    <p:sldId id="1709" r:id="rId4"/>
    <p:sldId id="1640" r:id="rId5"/>
    <p:sldId id="1714" r:id="rId6"/>
    <p:sldId id="1665" r:id="rId7"/>
    <p:sldId id="1445" r:id="rId8"/>
    <p:sldId id="1604" r:id="rId9"/>
    <p:sldId id="1724" r:id="rId10"/>
    <p:sldId id="1390" r:id="rId11"/>
    <p:sldId id="1719" r:id="rId12"/>
    <p:sldId id="1710" r:id="rId13"/>
    <p:sldId id="1523" r:id="rId14"/>
    <p:sldId id="1712" r:id="rId15"/>
    <p:sldId id="1723" r:id="rId16"/>
    <p:sldId id="1713" r:id="rId17"/>
    <p:sldId id="1622" r:id="rId18"/>
    <p:sldId id="1623" r:id="rId19"/>
    <p:sldId id="1727" r:id="rId20"/>
    <p:sldId id="1726" r:id="rId21"/>
    <p:sldId id="1720" r:id="rId22"/>
    <p:sldId id="1721" r:id="rId23"/>
    <p:sldId id="1725" r:id="rId24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0000"/>
    <a:srgbClr val="B9FB25"/>
    <a:srgbClr val="BFE6F9"/>
    <a:srgbClr val="C4F3F4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56797" autoAdjust="0"/>
  </p:normalViewPr>
  <p:slideViewPr>
    <p:cSldViewPr>
      <p:cViewPr varScale="1">
        <p:scale>
          <a:sx n="38" d="100"/>
          <a:sy n="38" d="100"/>
        </p:scale>
        <p:origin x="212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544" y="-7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672" cy="5127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1088" y="0"/>
            <a:ext cx="3076672" cy="5127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675324-B2AB-42A9-87E6-AA1FC99FECA7}" type="datetimeFigureOut">
              <a:rPr kumimoji="1" lang="ja-JP" altLang="en-US" smtClean="0"/>
              <a:t>2019/2/18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721869"/>
            <a:ext cx="3076672" cy="5127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1088" y="9721869"/>
            <a:ext cx="3076672" cy="5127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33A5F-E687-482D-A594-11098E7D69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831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27C1FA5-600C-46D6-B5A3-C5C21B6A69F0}" type="datetimeFigureOut">
              <a:rPr kumimoji="1" lang="ja-JP" altLang="en-US" smtClean="0"/>
              <a:t>2019/2/18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3AAC616-DD05-464C-9101-C5FCEFE9F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733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5481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49436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7506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57430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24603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4346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7601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6848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1646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3040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7962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26E905-CBF1-4F3A-9CF4-B7FC37FA641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907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83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2824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990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272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202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2088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005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4025B-CA74-4F16-A2C8-190F3013534F}" type="datetime1">
              <a:rPr kumimoji="1" lang="ja-JP" altLang="en-US" smtClean="0"/>
              <a:t>2019/2/18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266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F9469-9FE3-47B7-8F1A-CBFFD2331C0E}" type="datetime1">
              <a:rPr kumimoji="1" lang="ja-JP" altLang="en-US" smtClean="0"/>
              <a:t>2019/2/18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71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6F2D-3D53-4BCF-8E97-910676B06138}" type="datetime1">
              <a:rPr kumimoji="1" lang="ja-JP" altLang="en-US" smtClean="0"/>
              <a:t>2019/2/18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1449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61D5-9FFF-4629-A528-83B7EF4075D2}" type="datetime1">
              <a:rPr kumimoji="1" lang="ja-JP" altLang="en-US" smtClean="0"/>
              <a:t>2019/2/18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974904" y="6520259"/>
            <a:ext cx="2133600" cy="365125"/>
          </a:xfrm>
        </p:spPr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257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E576-9ABB-4D17-B53D-8E5899FECBBD}" type="datetime1">
              <a:rPr kumimoji="1" lang="ja-JP" altLang="en-US" smtClean="0"/>
              <a:t>2019/2/18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3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54514-A86A-43E4-A4BB-8207E80A7D8A}" type="datetime1">
              <a:rPr kumimoji="1" lang="ja-JP" altLang="en-US" smtClean="0"/>
              <a:t>2019/2/18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472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0AAB-5209-46B1-A70F-F0899927C9CD}" type="datetime1">
              <a:rPr kumimoji="1" lang="ja-JP" altLang="en-US" smtClean="0"/>
              <a:t>2019/2/18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84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5DFCE-8CAE-4755-B651-43C62AB61768}" type="datetime1">
              <a:rPr kumimoji="1" lang="ja-JP" altLang="en-US" smtClean="0"/>
              <a:t>2019/2/18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36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F2EF-CDBE-4F99-8F5D-72A7DA4F5FFE}" type="datetime1">
              <a:rPr kumimoji="1" lang="ja-JP" altLang="en-US" smtClean="0"/>
              <a:t>2019/2/18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7821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55B49-3920-4883-804A-BF3E88A8055C}" type="datetime1">
              <a:rPr kumimoji="1" lang="ja-JP" altLang="en-US" smtClean="0"/>
              <a:t>2019/2/18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0123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2553-5FCE-474B-AF04-7B2DE303B90D}" type="datetime1">
              <a:rPr kumimoji="1" lang="ja-JP" altLang="en-US" smtClean="0"/>
              <a:t>2019/2/18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14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8D805-6A02-40C8-92B6-9D9D9D93C578}" type="datetime1">
              <a:rPr kumimoji="1" lang="ja-JP" altLang="en-US" smtClean="0"/>
              <a:t>2019/2/18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477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33731" cy="2160241"/>
          </a:xfrm>
          <a:solidFill>
            <a:schemeClr val="tx2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Precision (Multi-Higgs Sector)</a:t>
            </a:r>
            <a:b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at the ILC</a:t>
            </a:r>
            <a:endParaRPr kumimoji="1"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サブタイトル 2">
            <a:extLst>
              <a:ext uri="{FF2B5EF4-FFF2-40B4-BE49-F238E27FC236}">
                <a16:creationId xmlns:a16="http://schemas.microsoft.com/office/drawing/2014/main" id="{4D4DD746-A8DB-4990-86D4-E801C769EAE1}"/>
              </a:ext>
            </a:extLst>
          </p:cNvPr>
          <p:cNvSpPr txBox="1">
            <a:spLocks/>
          </p:cNvSpPr>
          <p:nvPr/>
        </p:nvSpPr>
        <p:spPr>
          <a:xfrm>
            <a:off x="705535" y="2996952"/>
            <a:ext cx="7128792" cy="664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ja-JP" sz="3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Kei Yagyu</a:t>
            </a:r>
            <a:r>
              <a:rPr lang="ja-JP" altLang="en-US" sz="3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3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Osaka U</a:t>
            </a:r>
            <a:r>
              <a:rPr lang="ja-JP" altLang="en-US" sz="3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72C9F78-A059-4700-B86F-7D74338E176A}"/>
              </a:ext>
            </a:extLst>
          </p:cNvPr>
          <p:cNvSpPr txBox="1"/>
          <p:nvPr/>
        </p:nvSpPr>
        <p:spPr>
          <a:xfrm>
            <a:off x="2195736" y="6081826"/>
            <a:ext cx="432048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2019, Feb. 18</a:t>
            </a:r>
            <a:r>
              <a: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Osaka U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282FAF5-37D0-41DD-AAEC-B16FA1433655}"/>
              </a:ext>
            </a:extLst>
          </p:cNvPr>
          <p:cNvSpPr txBox="1"/>
          <p:nvPr/>
        </p:nvSpPr>
        <p:spPr>
          <a:xfrm>
            <a:off x="1979712" y="5566300"/>
            <a:ext cx="4536504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HPNP2019 (ILC Symposium)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8156A5E-78C2-4B8A-A25B-7880F04B4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3798421"/>
            <a:ext cx="3127201" cy="155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939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D7F13DB-E4BD-4231-838D-27505C728306}"/>
              </a:ext>
            </a:extLst>
          </p:cNvPr>
          <p:cNvSpPr txBox="1"/>
          <p:nvPr/>
        </p:nvSpPr>
        <p:spPr>
          <a:xfrm>
            <a:off x="5364088" y="1115616"/>
            <a:ext cx="3779912" cy="600164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4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Loop level calculation</a:t>
            </a:r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Indirect Search = Higgs</a:t>
            </a:r>
            <a:r>
              <a:rPr lang="ja-JP" altLang="en-US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Precision</a:t>
            </a:r>
            <a:r>
              <a:rPr lang="ja-JP" altLang="en-US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Physics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51FCE61-311E-42BA-B9B5-82ABB6E33C73}"/>
              </a:ext>
            </a:extLst>
          </p:cNvPr>
          <p:cNvGrpSpPr/>
          <p:nvPr/>
        </p:nvGrpSpPr>
        <p:grpSpPr>
          <a:xfrm>
            <a:off x="762062" y="1988840"/>
            <a:ext cx="7482346" cy="1224136"/>
            <a:chOff x="1009536" y="1595414"/>
            <a:chExt cx="7482346" cy="1224136"/>
          </a:xfrm>
        </p:grpSpPr>
        <p:sp>
          <p:nvSpPr>
            <p:cNvPr id="44" name="テキスト ボックス 43"/>
            <p:cNvSpPr txBox="1"/>
            <p:nvPr/>
          </p:nvSpPr>
          <p:spPr>
            <a:xfrm>
              <a:off x="1078300" y="1761346"/>
              <a:ext cx="7344817" cy="888705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Precise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measurements/calculations of h(125) properties (couplings, width, BRs, cross sections, …)  </a:t>
              </a:r>
            </a:p>
          </p:txBody>
        </p:sp>
        <p:sp>
          <p:nvSpPr>
            <p:cNvPr id="3" name="角丸四角形 2"/>
            <p:cNvSpPr/>
            <p:nvPr/>
          </p:nvSpPr>
          <p:spPr>
            <a:xfrm>
              <a:off x="1009536" y="1595414"/>
              <a:ext cx="7482346" cy="1224136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DCA53A0-206F-484E-9F11-A84EBC84F198}"/>
              </a:ext>
            </a:extLst>
          </p:cNvPr>
          <p:cNvGrpSpPr/>
          <p:nvPr/>
        </p:nvGrpSpPr>
        <p:grpSpPr>
          <a:xfrm>
            <a:off x="605073" y="3280563"/>
            <a:ext cx="7639335" cy="2398467"/>
            <a:chOff x="605073" y="3453905"/>
            <a:chExt cx="7639335" cy="2398467"/>
          </a:xfrm>
        </p:grpSpPr>
        <p:sp>
          <p:nvSpPr>
            <p:cNvPr id="45" name="右矢印 44"/>
            <p:cNvSpPr/>
            <p:nvPr/>
          </p:nvSpPr>
          <p:spPr>
            <a:xfrm rot="5400000">
              <a:off x="4081227" y="3170755"/>
              <a:ext cx="687027" cy="1253327"/>
            </a:xfrm>
            <a:prstGeom prst="rightArrow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605073" y="4157459"/>
              <a:ext cx="7639335" cy="1694913"/>
              <a:chOff x="467542" y="4365103"/>
              <a:chExt cx="7639335" cy="1694913"/>
            </a:xfrm>
          </p:grpSpPr>
          <p:sp>
            <p:nvSpPr>
              <p:cNvPr id="35" name="テキスト ボックス 34"/>
              <p:cNvSpPr txBox="1"/>
              <p:nvPr/>
            </p:nvSpPr>
            <p:spPr>
              <a:xfrm>
                <a:off x="467542" y="4661941"/>
                <a:ext cx="7639333" cy="1065676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ja-JP" sz="22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We can extract 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ja-JP" sz="22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r>
                  <a:rPr lang="en-US" altLang="ja-JP" sz="2200" baseline="300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nd</a:t>
                </a:r>
                <a:r>
                  <a:rPr lang="ja-JP" altLang="en-US" sz="22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lang="en-US" altLang="ja-JP" sz="22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Higgs</a:t>
                </a:r>
                <a:r>
                  <a:rPr lang="ja-JP" altLang="en-US" sz="22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lang="en-US" altLang="ja-JP" sz="22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mass scale </a:t>
                </a:r>
                <a:r>
                  <a:rPr lang="en-US" altLang="ja-JP" sz="22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and </a:t>
                </a:r>
                <a:r>
                  <a:rPr lang="en-US" altLang="ja-JP" sz="22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Higgs structure!!</a:t>
                </a:r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>
                <a:off x="624531" y="4365103"/>
                <a:ext cx="7482346" cy="1694913"/>
              </a:xfrm>
              <a:prstGeom prst="roundRect">
                <a:avLst>
                  <a:gd name="adj" fmla="val 0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" name="テキスト ボックス 11"/>
          <p:cNvSpPr txBox="1"/>
          <p:nvPr/>
        </p:nvSpPr>
        <p:spPr>
          <a:xfrm>
            <a:off x="1190866" y="5967651"/>
            <a:ext cx="6837518" cy="600164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”No-Loose Theorem” of the Higgs Physics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A64E1BE-BAEC-48BA-943C-D23F43AE90CC}"/>
              </a:ext>
            </a:extLst>
          </p:cNvPr>
          <p:cNvSpPr txBox="1"/>
          <p:nvPr/>
        </p:nvSpPr>
        <p:spPr>
          <a:xfrm>
            <a:off x="827584" y="1124744"/>
            <a:ext cx="2880320" cy="600164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4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HL-LHC, ILC, …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4C105930-2577-422E-84B1-D52DFE44AE21}"/>
              </a:ext>
            </a:extLst>
          </p:cNvPr>
          <p:cNvCxnSpPr>
            <a:cxnSpLocks/>
          </p:cNvCxnSpPr>
          <p:nvPr/>
        </p:nvCxnSpPr>
        <p:spPr>
          <a:xfrm>
            <a:off x="2391481" y="1786531"/>
            <a:ext cx="884375" cy="435426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3887A5A9-5E8D-4044-9590-F6F0F57A1879}"/>
              </a:ext>
            </a:extLst>
          </p:cNvPr>
          <p:cNvCxnSpPr>
            <a:cxnSpLocks/>
          </p:cNvCxnSpPr>
          <p:nvPr/>
        </p:nvCxnSpPr>
        <p:spPr>
          <a:xfrm flipH="1">
            <a:off x="5508104" y="1724908"/>
            <a:ext cx="1008112" cy="49704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586200D-093B-48B1-B3AA-95F5E301B95F}"/>
              </a:ext>
            </a:extLst>
          </p:cNvPr>
          <p:cNvSpPr txBox="1"/>
          <p:nvPr/>
        </p:nvSpPr>
        <p:spPr>
          <a:xfrm>
            <a:off x="467545" y="3306105"/>
            <a:ext cx="3178879" cy="430887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When deviations are found </a:t>
            </a: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0A9E9E33-84AD-47F8-A69B-41709F5A9573}"/>
              </a:ext>
            </a:extLst>
          </p:cNvPr>
          <p:cNvSpPr/>
          <p:nvPr/>
        </p:nvSpPr>
        <p:spPr>
          <a:xfrm>
            <a:off x="1081233" y="5991751"/>
            <a:ext cx="6696744" cy="677609"/>
          </a:xfrm>
          <a:prstGeom prst="roundRect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091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 txBox="1">
            <a:spLocks/>
          </p:cNvSpPr>
          <p:nvPr/>
        </p:nvSpPr>
        <p:spPr>
          <a:xfrm>
            <a:off x="0" y="-35936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Higgs Couplings at 1-loop Level</a:t>
            </a:r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415166" y="1249015"/>
            <a:ext cx="68623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Sakurai, KY,</a:t>
            </a:r>
            <a:r>
              <a:rPr lang="ja-JP" altLang="en-US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Comp.</a:t>
            </a:r>
            <a:r>
              <a:rPr lang="ja-JP" altLang="en-US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Phys. Comm. 233, 134-144 (2018)</a:t>
            </a:r>
            <a:endParaRPr lang="ja-JP" altLang="en-US" sz="1400" dirty="0">
              <a:solidFill>
                <a:srgbClr val="00B050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4365388-6D84-4D38-B73F-2029B9F879EC}"/>
              </a:ext>
            </a:extLst>
          </p:cNvPr>
          <p:cNvSpPr txBox="1"/>
          <p:nvPr/>
        </p:nvSpPr>
        <p:spPr>
          <a:xfrm>
            <a:off x="35496" y="1460175"/>
            <a:ext cx="8856984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H-COUP: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 fortran90 code to calculate 1-loop corrected h(125) couplings</a:t>
            </a:r>
          </a:p>
          <a:p>
            <a:pPr>
              <a:lnSpc>
                <a:spcPct val="150000"/>
              </a:lnSpc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             based on the on-shell renormalization scheme 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428E845-410E-48A1-96B4-D696A1BDAA99}"/>
              </a:ext>
            </a:extLst>
          </p:cNvPr>
          <p:cNvGrpSpPr/>
          <p:nvPr/>
        </p:nvGrpSpPr>
        <p:grpSpPr>
          <a:xfrm>
            <a:off x="675151" y="2215717"/>
            <a:ext cx="4521894" cy="1644049"/>
            <a:chOff x="1547664" y="2247263"/>
            <a:chExt cx="5213654" cy="2349985"/>
          </a:xfrm>
        </p:grpSpPr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B77FBA6D-F18C-41A9-9FF4-28B06733E1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41642" y="2498725"/>
              <a:ext cx="4936034" cy="1830820"/>
            </a:xfrm>
            <a:prstGeom prst="rect">
              <a:avLst/>
            </a:prstGeom>
          </p:spPr>
        </p:pic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7C0E640E-550C-44B3-A069-769E9D91A644}"/>
                </a:ext>
              </a:extLst>
            </p:cNvPr>
            <p:cNvSpPr/>
            <p:nvPr/>
          </p:nvSpPr>
          <p:spPr>
            <a:xfrm>
              <a:off x="1547664" y="3109486"/>
              <a:ext cx="360040" cy="4693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</a:t>
              </a: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CA851CD0-A21A-4DCF-AEA4-66AE6A4DD878}"/>
                </a:ext>
              </a:extLst>
            </p:cNvPr>
            <p:cNvSpPr/>
            <p:nvPr/>
          </p:nvSpPr>
          <p:spPr>
            <a:xfrm>
              <a:off x="2699635" y="2317398"/>
              <a:ext cx="633690" cy="4693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Z,W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4B17DFC4-C523-4C99-B16D-6EE8469483C6}"/>
                </a:ext>
              </a:extLst>
            </p:cNvPr>
            <p:cNvSpPr/>
            <p:nvPr/>
          </p:nvSpPr>
          <p:spPr>
            <a:xfrm>
              <a:off x="2705964" y="3895715"/>
              <a:ext cx="633690" cy="4693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Z,W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2BEC31B2-0B4B-4384-88B0-AAECF7918D72}"/>
                </a:ext>
              </a:extLst>
            </p:cNvPr>
            <p:cNvSpPr/>
            <p:nvPr/>
          </p:nvSpPr>
          <p:spPr>
            <a:xfrm>
              <a:off x="4525959" y="2247263"/>
              <a:ext cx="1102117" cy="557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t, b, c, τ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1B0A5EA1-EA79-4F32-A4FF-EF1F028EBFA2}"/>
                </a:ext>
              </a:extLst>
            </p:cNvPr>
            <p:cNvSpPr/>
            <p:nvPr/>
          </p:nvSpPr>
          <p:spPr>
            <a:xfrm>
              <a:off x="4525958" y="4039762"/>
              <a:ext cx="1126161" cy="557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t, b, c, τ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49B7403B-7307-46B4-9362-AC8DF187BA63}"/>
                </a:ext>
              </a:extLst>
            </p:cNvPr>
            <p:cNvSpPr/>
            <p:nvPr/>
          </p:nvSpPr>
          <p:spPr>
            <a:xfrm>
              <a:off x="6372200" y="2282701"/>
              <a:ext cx="389118" cy="4693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ja-JP" altLang="en-US" sz="1400" dirty="0" err="1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ｈ</a:t>
              </a:r>
              <a:endPara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B5972E1D-87CD-4EA3-8571-2E526C0EE560}"/>
                </a:ext>
              </a:extLst>
            </p:cNvPr>
            <p:cNvSpPr/>
            <p:nvPr/>
          </p:nvSpPr>
          <p:spPr>
            <a:xfrm>
              <a:off x="6372200" y="3938885"/>
              <a:ext cx="389118" cy="4693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ja-JP" altLang="en-US" sz="1400" dirty="0" err="1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ｈ</a:t>
              </a:r>
              <a:endPara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6C36E27F-0960-4A5E-A694-78855EC6145F}"/>
                </a:ext>
              </a:extLst>
            </p:cNvPr>
            <p:cNvSpPr/>
            <p:nvPr/>
          </p:nvSpPr>
          <p:spPr>
            <a:xfrm>
              <a:off x="5292080" y="3109486"/>
              <a:ext cx="360040" cy="4693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</a:t>
              </a: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F637977C-8A6A-4504-A6EE-F88BBDC7A7E2}"/>
                </a:ext>
              </a:extLst>
            </p:cNvPr>
            <p:cNvSpPr/>
            <p:nvPr/>
          </p:nvSpPr>
          <p:spPr>
            <a:xfrm>
              <a:off x="3419872" y="3109486"/>
              <a:ext cx="360040" cy="4693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</a:t>
              </a:r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C77CC4A-CB6B-4A5E-9D94-6E18555056A7}"/>
              </a:ext>
            </a:extLst>
          </p:cNvPr>
          <p:cNvSpPr txBox="1"/>
          <p:nvPr/>
        </p:nvSpPr>
        <p:spPr>
          <a:xfrm>
            <a:off x="6249447" y="2337227"/>
            <a:ext cx="23150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UV finiteness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ja-JP" sz="1600" dirty="0">
                <a:latin typeface="メイリオ" panose="020B0604030504040204" pitchFamily="50" charset="-128"/>
                <a:cs typeface="メイリオ" panose="020B0604030504040204" pitchFamily="50" charset="-128"/>
              </a:rPr>
              <a:t>IR finiteness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Gauge invariance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4C47819-F429-4A96-A2E0-851299BEF74C}"/>
              </a:ext>
            </a:extLst>
          </p:cNvPr>
          <p:cNvSpPr txBox="1"/>
          <p:nvPr/>
        </p:nvSpPr>
        <p:spPr>
          <a:xfrm>
            <a:off x="35496" y="4383682"/>
            <a:ext cx="1252266" cy="473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Models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E4B4EAE7-2BFD-4D79-8FB7-7CFC59A8B858}"/>
              </a:ext>
            </a:extLst>
          </p:cNvPr>
          <p:cNvGrpSpPr/>
          <p:nvPr/>
        </p:nvGrpSpPr>
        <p:grpSpPr>
          <a:xfrm>
            <a:off x="3011573" y="5157192"/>
            <a:ext cx="720080" cy="720080"/>
            <a:chOff x="3275856" y="4941168"/>
            <a:chExt cx="720080" cy="720080"/>
          </a:xfrm>
        </p:grpSpPr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9C1AA904-4F64-4B56-85DD-72C21D626BDB}"/>
                </a:ext>
              </a:extLst>
            </p:cNvPr>
            <p:cNvSpPr/>
            <p:nvPr/>
          </p:nvSpPr>
          <p:spPr>
            <a:xfrm>
              <a:off x="3275856" y="4941168"/>
              <a:ext cx="720080" cy="72008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43CE635D-6C17-4BBC-86FB-6D81DD1EA7D6}"/>
                </a:ext>
              </a:extLst>
            </p:cNvPr>
            <p:cNvSpPr txBox="1"/>
            <p:nvPr/>
          </p:nvSpPr>
          <p:spPr>
            <a:xfrm>
              <a:off x="3406020" y="5118283"/>
              <a:ext cx="4749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Φ </a:t>
              </a:r>
              <a:endPara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F477EE37-CEAB-4569-88D0-386EC96EBFA9}"/>
              </a:ext>
            </a:extLst>
          </p:cNvPr>
          <p:cNvGrpSpPr/>
          <p:nvPr/>
        </p:nvGrpSpPr>
        <p:grpSpPr>
          <a:xfrm>
            <a:off x="3803661" y="5165208"/>
            <a:ext cx="720080" cy="720080"/>
            <a:chOff x="3304934" y="5795972"/>
            <a:chExt cx="720080" cy="720080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D3805A12-67A1-4538-8D23-5D81F7250E3C}"/>
                </a:ext>
              </a:extLst>
            </p:cNvPr>
            <p:cNvSpPr/>
            <p:nvPr/>
          </p:nvSpPr>
          <p:spPr>
            <a:xfrm>
              <a:off x="3304934" y="5795972"/>
              <a:ext cx="720080" cy="720080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59F51183-FEB2-44DE-A2D6-6141B6650F93}"/>
                </a:ext>
              </a:extLst>
            </p:cNvPr>
            <p:cNvSpPr txBox="1"/>
            <p:nvPr/>
          </p:nvSpPr>
          <p:spPr>
            <a:xfrm>
              <a:off x="3448950" y="5939988"/>
              <a:ext cx="4749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</a:t>
              </a:r>
              <a:r>
                <a:rPr kumimoji="1" lang="en-US" altLang="ja-JP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endPara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223A213A-86EE-4415-AECF-F9DF3CA19CC8}"/>
              </a:ext>
            </a:extLst>
          </p:cNvPr>
          <p:cNvGrpSpPr/>
          <p:nvPr/>
        </p:nvGrpSpPr>
        <p:grpSpPr>
          <a:xfrm>
            <a:off x="8012109" y="5168961"/>
            <a:ext cx="808363" cy="720080"/>
            <a:chOff x="7436045" y="5795972"/>
            <a:chExt cx="808363" cy="720080"/>
          </a:xfrm>
        </p:grpSpPr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96978851-C35A-4C8F-B109-73144F0C91B3}"/>
                </a:ext>
              </a:extLst>
            </p:cNvPr>
            <p:cNvSpPr/>
            <p:nvPr/>
          </p:nvSpPr>
          <p:spPr>
            <a:xfrm>
              <a:off x="7436045" y="5795972"/>
              <a:ext cx="720080" cy="72008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F8BBDDBD-876D-44CA-9F4D-73C11DBAEAD1}"/>
                </a:ext>
              </a:extLst>
            </p:cNvPr>
            <p:cNvSpPr txBox="1"/>
            <p:nvPr/>
          </p:nvSpPr>
          <p:spPr>
            <a:xfrm>
              <a:off x="7580061" y="5939988"/>
              <a:ext cx="6643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Δ</a:t>
              </a:r>
              <a:endPara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770146C-B580-4E5A-89DB-F48AD649E96B}"/>
              </a:ext>
            </a:extLst>
          </p:cNvPr>
          <p:cNvSpPr txBox="1"/>
          <p:nvPr/>
        </p:nvSpPr>
        <p:spPr>
          <a:xfrm>
            <a:off x="1844239" y="4522690"/>
            <a:ext cx="447558" cy="3885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SM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92AD450-897A-4FC4-BA62-1FA95083BF43}"/>
              </a:ext>
            </a:extLst>
          </p:cNvPr>
          <p:cNvSpPr txBox="1"/>
          <p:nvPr/>
        </p:nvSpPr>
        <p:spPr>
          <a:xfrm>
            <a:off x="2739257" y="4540486"/>
            <a:ext cx="1901483" cy="3885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Singlet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Model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5DEF37A-40ED-49DC-8817-2D3866115707}"/>
              </a:ext>
            </a:extLst>
          </p:cNvPr>
          <p:cNvSpPr txBox="1"/>
          <p:nvPr/>
        </p:nvSpPr>
        <p:spPr>
          <a:xfrm>
            <a:off x="4786545" y="4552600"/>
            <a:ext cx="2247731" cy="3885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Doublet Models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D866835-AE27-4B0A-A014-4B864BA223FA}"/>
              </a:ext>
            </a:extLst>
          </p:cNvPr>
          <p:cNvSpPr txBox="1"/>
          <p:nvPr/>
        </p:nvSpPr>
        <p:spPr>
          <a:xfrm>
            <a:off x="7276803" y="4531770"/>
            <a:ext cx="1390317" cy="3885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Triplet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Models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70AB00BE-03F2-4E15-A19F-387F8ECDC18E}"/>
              </a:ext>
            </a:extLst>
          </p:cNvPr>
          <p:cNvGrpSpPr/>
          <p:nvPr/>
        </p:nvGrpSpPr>
        <p:grpSpPr>
          <a:xfrm>
            <a:off x="1672499" y="5157192"/>
            <a:ext cx="720080" cy="720080"/>
            <a:chOff x="3275856" y="4941168"/>
            <a:chExt cx="720080" cy="720080"/>
          </a:xfrm>
        </p:grpSpPr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D69AF573-0D0C-4A3A-8A4F-2C1BECEB93BF}"/>
                </a:ext>
              </a:extLst>
            </p:cNvPr>
            <p:cNvSpPr/>
            <p:nvPr/>
          </p:nvSpPr>
          <p:spPr>
            <a:xfrm>
              <a:off x="3275856" y="4941168"/>
              <a:ext cx="720080" cy="72008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E06118B2-81EC-4A9E-987C-206035DB2A25}"/>
                </a:ext>
              </a:extLst>
            </p:cNvPr>
            <p:cNvSpPr txBox="1"/>
            <p:nvPr/>
          </p:nvSpPr>
          <p:spPr>
            <a:xfrm>
              <a:off x="3406020" y="5118283"/>
              <a:ext cx="4749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Φ </a:t>
              </a:r>
              <a:endPara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59CDF5D3-5B25-4727-B082-DB838C26DBE8}"/>
              </a:ext>
            </a:extLst>
          </p:cNvPr>
          <p:cNvGrpSpPr/>
          <p:nvPr/>
        </p:nvGrpSpPr>
        <p:grpSpPr>
          <a:xfrm>
            <a:off x="5027797" y="5170782"/>
            <a:ext cx="720080" cy="720080"/>
            <a:chOff x="3275856" y="4941168"/>
            <a:chExt cx="720080" cy="720080"/>
          </a:xfrm>
        </p:grpSpPr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4407F30C-7047-45CD-B328-41E7CA156121}"/>
                </a:ext>
              </a:extLst>
            </p:cNvPr>
            <p:cNvSpPr/>
            <p:nvPr/>
          </p:nvSpPr>
          <p:spPr>
            <a:xfrm>
              <a:off x="3275856" y="4941168"/>
              <a:ext cx="720080" cy="72008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69FA0345-41B7-40F9-A083-71D8ECC9C3A2}"/>
                </a:ext>
              </a:extLst>
            </p:cNvPr>
            <p:cNvSpPr txBox="1"/>
            <p:nvPr/>
          </p:nvSpPr>
          <p:spPr>
            <a:xfrm>
              <a:off x="3406020" y="5118283"/>
              <a:ext cx="4749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Φ </a:t>
              </a:r>
              <a:endPara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84D67189-32C9-45E2-9249-6FFFF721B84F}"/>
              </a:ext>
            </a:extLst>
          </p:cNvPr>
          <p:cNvGrpSpPr/>
          <p:nvPr/>
        </p:nvGrpSpPr>
        <p:grpSpPr>
          <a:xfrm>
            <a:off x="5819885" y="5170782"/>
            <a:ext cx="720080" cy="720080"/>
            <a:chOff x="3275856" y="4941168"/>
            <a:chExt cx="720080" cy="720080"/>
          </a:xfrm>
        </p:grpSpPr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94013892-87CB-4466-897C-4B216D0407D0}"/>
                </a:ext>
              </a:extLst>
            </p:cNvPr>
            <p:cNvSpPr/>
            <p:nvPr/>
          </p:nvSpPr>
          <p:spPr>
            <a:xfrm>
              <a:off x="3275856" y="4941168"/>
              <a:ext cx="720080" cy="72008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74DDD408-9161-412F-BD5D-094F20E5C1D8}"/>
                </a:ext>
              </a:extLst>
            </p:cNvPr>
            <p:cNvSpPr txBox="1"/>
            <p:nvPr/>
          </p:nvSpPr>
          <p:spPr>
            <a:xfrm>
              <a:off x="3406020" y="5118283"/>
              <a:ext cx="5899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Φ’ </a:t>
              </a:r>
              <a:endPara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7692C43C-36F9-4F05-94EB-3D0DBE2C39FF}"/>
              </a:ext>
            </a:extLst>
          </p:cNvPr>
          <p:cNvGrpSpPr/>
          <p:nvPr/>
        </p:nvGrpSpPr>
        <p:grpSpPr>
          <a:xfrm>
            <a:off x="7276803" y="5170782"/>
            <a:ext cx="720080" cy="720080"/>
            <a:chOff x="3275856" y="4941168"/>
            <a:chExt cx="720080" cy="720080"/>
          </a:xfrm>
        </p:grpSpPr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17B24C11-5346-4873-B6AC-FDF4D39DB1FB}"/>
                </a:ext>
              </a:extLst>
            </p:cNvPr>
            <p:cNvSpPr/>
            <p:nvPr/>
          </p:nvSpPr>
          <p:spPr>
            <a:xfrm>
              <a:off x="3275856" y="4941168"/>
              <a:ext cx="720080" cy="72008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CEAC437B-86D7-4B6E-B2E4-93404B3A9ECC}"/>
                </a:ext>
              </a:extLst>
            </p:cNvPr>
            <p:cNvSpPr txBox="1"/>
            <p:nvPr/>
          </p:nvSpPr>
          <p:spPr>
            <a:xfrm>
              <a:off x="3406020" y="5118283"/>
              <a:ext cx="4749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Φ </a:t>
              </a:r>
              <a:endPara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60B13A3-4F9F-48C9-82E7-EEEAA7882A5C}"/>
              </a:ext>
            </a:extLst>
          </p:cNvPr>
          <p:cNvSpPr/>
          <p:nvPr/>
        </p:nvSpPr>
        <p:spPr>
          <a:xfrm>
            <a:off x="5231592" y="6090355"/>
            <a:ext cx="3755716" cy="698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9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9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Okada, </a:t>
            </a:r>
            <a:r>
              <a:rPr lang="en-US" altLang="ja-JP" sz="9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Senaha</a:t>
            </a:r>
            <a:r>
              <a:rPr lang="en-US" altLang="ja-JP" sz="9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Yuan, PRD70  (2004) </a:t>
            </a:r>
          </a:p>
          <a:p>
            <a:pPr>
              <a:lnSpc>
                <a:spcPct val="150000"/>
              </a:lnSpc>
            </a:pPr>
            <a:r>
              <a:rPr lang="en-US" altLang="ja-JP" sz="9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9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NPB896 (2015) </a:t>
            </a:r>
          </a:p>
          <a:p>
            <a:pPr>
              <a:lnSpc>
                <a:spcPct val="150000"/>
              </a:lnSpc>
            </a:pPr>
            <a:r>
              <a:rPr lang="en-US" altLang="ja-JP" sz="9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Krause, Lorenz, Santos, </a:t>
            </a:r>
            <a:r>
              <a:rPr lang="en-US" altLang="ja-JP" sz="9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Muhlleitner</a:t>
            </a:r>
            <a:r>
              <a:rPr lang="en-US" altLang="ja-JP" sz="9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sz="9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Ziesche</a:t>
            </a:r>
            <a:r>
              <a:rPr lang="en-US" altLang="ja-JP" sz="9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JHEP1609 (2016)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EA11F13-0C20-43E9-95CD-7D511A9DAA95}"/>
              </a:ext>
            </a:extLst>
          </p:cNvPr>
          <p:cNvSpPr/>
          <p:nvPr/>
        </p:nvSpPr>
        <p:spPr>
          <a:xfrm>
            <a:off x="2465063" y="6106833"/>
            <a:ext cx="2466977" cy="490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9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9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NPB907 (2016)</a:t>
            </a:r>
          </a:p>
          <a:p>
            <a:pPr>
              <a:lnSpc>
                <a:spcPct val="150000"/>
              </a:lnSpc>
            </a:pPr>
            <a:r>
              <a:rPr lang="en-US" altLang="ja-JP" sz="9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9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NPB917 (2017) </a:t>
            </a: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30C7A927-3C18-4439-B742-6FBC66DCC835}"/>
              </a:ext>
            </a:extLst>
          </p:cNvPr>
          <p:cNvGrpSpPr/>
          <p:nvPr/>
        </p:nvGrpSpPr>
        <p:grpSpPr>
          <a:xfrm>
            <a:off x="1320827" y="4005064"/>
            <a:ext cx="5664366" cy="2072575"/>
            <a:chOff x="1320827" y="3873764"/>
            <a:chExt cx="5664366" cy="2072575"/>
          </a:xfrm>
        </p:grpSpPr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0DBE25BB-9D6F-457C-B556-E21C6F5BCB03}"/>
                </a:ext>
              </a:extLst>
            </p:cNvPr>
            <p:cNvSpPr/>
            <p:nvPr/>
          </p:nvSpPr>
          <p:spPr>
            <a:xfrm>
              <a:off x="1320827" y="4302291"/>
              <a:ext cx="5664366" cy="1644048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B3280F95-4E44-47E4-B10F-8D28A90CA142}"/>
                </a:ext>
              </a:extLst>
            </p:cNvPr>
            <p:cNvSpPr txBox="1"/>
            <p:nvPr/>
          </p:nvSpPr>
          <p:spPr>
            <a:xfrm>
              <a:off x="1894352" y="3873764"/>
              <a:ext cx="145745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1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H-COUP_v1</a:t>
              </a:r>
              <a:endParaRPr kumimoji="1"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6C32A25-77F4-4F16-BF65-E13FB89C0580}"/>
              </a:ext>
            </a:extLst>
          </p:cNvPr>
          <p:cNvSpPr/>
          <p:nvPr/>
        </p:nvSpPr>
        <p:spPr>
          <a:xfrm>
            <a:off x="6271564" y="3830566"/>
            <a:ext cx="2745783" cy="490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9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Aoki, </a:t>
            </a:r>
            <a:r>
              <a:rPr lang="en-US" altLang="ja-JP" sz="9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9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 , KY, PRD87 (2013) </a:t>
            </a:r>
          </a:p>
          <a:p>
            <a:pPr>
              <a:lnSpc>
                <a:spcPct val="150000"/>
              </a:lnSpc>
            </a:pPr>
            <a:r>
              <a:rPr lang="en-US" altLang="ja-JP" sz="9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Chiang, </a:t>
            </a:r>
            <a:r>
              <a:rPr lang="en-US" altLang="ja-JP" sz="9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Kuo</a:t>
            </a:r>
            <a:r>
              <a:rPr lang="en-US" altLang="ja-JP" sz="9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KY, PRD98 (2018) 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B80CC046-1998-4EB4-80FE-7006B0402850}"/>
              </a:ext>
            </a:extLst>
          </p:cNvPr>
          <p:cNvSpPr/>
          <p:nvPr/>
        </p:nvSpPr>
        <p:spPr>
          <a:xfrm>
            <a:off x="-68012" y="6116317"/>
            <a:ext cx="2679231" cy="534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Fleischer, </a:t>
            </a:r>
            <a:r>
              <a:rPr lang="en-US" altLang="ja-JP" sz="10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Jegerlehner</a:t>
            </a:r>
            <a:r>
              <a:rPr lang="en-US" altLang="ja-JP" sz="10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PRD23 (1981)</a:t>
            </a:r>
          </a:p>
          <a:p>
            <a:pPr>
              <a:lnSpc>
                <a:spcPct val="150000"/>
              </a:lnSpc>
            </a:pPr>
            <a:r>
              <a:rPr lang="en-US" altLang="ja-JP" sz="10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Kniehl</a:t>
            </a:r>
            <a:r>
              <a:rPr lang="en-US" altLang="ja-JP" sz="10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Phys. Rept. 240 (1994)</a:t>
            </a:r>
          </a:p>
        </p:txBody>
      </p:sp>
    </p:spTree>
    <p:extLst>
      <p:ext uri="{BB962C8B-B14F-4D97-AF65-F5344CB8AC3E}">
        <p14:creationId xmlns:p14="http://schemas.microsoft.com/office/powerpoint/2010/main" val="353721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 txBox="1">
            <a:spLocks/>
          </p:cNvSpPr>
          <p:nvPr/>
        </p:nvSpPr>
        <p:spPr>
          <a:xfrm>
            <a:off x="0" y="-35936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H-COUP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326818" y="744959"/>
            <a:ext cx="68623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i="1" dirty="0" err="1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4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Sakurai, KY,</a:t>
            </a:r>
            <a:r>
              <a:rPr lang="ja-JP" altLang="en-US" sz="14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4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Comp.</a:t>
            </a:r>
            <a:r>
              <a:rPr lang="ja-JP" altLang="en-US" sz="14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4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Phys. Comm. 233, 134-144 (2018)</a:t>
            </a:r>
            <a:endParaRPr lang="ja-JP" altLang="en-US" sz="1400" dirty="0">
              <a:solidFill>
                <a:srgbClr val="B9FB25"/>
              </a:solidFill>
            </a:endParaRP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7D9A7A3A-8384-49CC-A63C-EFAC748A8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6" y="1435084"/>
            <a:ext cx="9031750" cy="4307119"/>
          </a:xfrm>
          <a:prstGeom prst="rect">
            <a:avLst/>
          </a:prstGeom>
        </p:spPr>
      </p:pic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B18AB99E-F0E7-448F-A2AC-FC32570D8FE7}"/>
              </a:ext>
            </a:extLst>
          </p:cNvPr>
          <p:cNvSpPr/>
          <p:nvPr/>
        </p:nvSpPr>
        <p:spPr>
          <a:xfrm>
            <a:off x="-36512" y="4972017"/>
            <a:ext cx="3080549" cy="860083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l">
              <a:lnSpc>
                <a:spcPct val="150000"/>
              </a:lnSpc>
            </a:pPr>
            <a:endParaRPr kumimoji="1" lang="ja-JP" altLang="en-US" sz="1600" b="1" i="1" dirty="0" err="1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F267AF1-FFAA-4DF8-A96D-B1612685A792}"/>
              </a:ext>
            </a:extLst>
          </p:cNvPr>
          <p:cNvSpPr/>
          <p:nvPr/>
        </p:nvSpPr>
        <p:spPr>
          <a:xfrm>
            <a:off x="4283968" y="6098045"/>
            <a:ext cx="47263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i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For details, please see Sakurai’s poster on Thursday.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84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4A80E3B-038D-4D41-8672-54F815B2BF31}"/>
              </a:ext>
            </a:extLst>
          </p:cNvPr>
          <p:cNvSpPr txBox="1"/>
          <p:nvPr/>
        </p:nvSpPr>
        <p:spPr>
          <a:xfrm>
            <a:off x="211952" y="5241295"/>
            <a:ext cx="2002457" cy="711733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Excluded by</a:t>
            </a:r>
          </a:p>
          <a:p>
            <a:pPr>
              <a:lnSpc>
                <a:spcPct val="150000"/>
              </a:lnSpc>
            </a:pP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current LHC data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Synergy b/w Direct &amp; Indirect Searches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0393EB51-3A01-44AB-9694-7A89B6A14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1142636"/>
            <a:ext cx="7272808" cy="552296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EA59286-127F-49BA-81D9-08D41F90AC7D}"/>
              </a:ext>
            </a:extLst>
          </p:cNvPr>
          <p:cNvSpPr txBox="1"/>
          <p:nvPr/>
        </p:nvSpPr>
        <p:spPr>
          <a:xfrm>
            <a:off x="35496" y="1299029"/>
            <a:ext cx="2088232" cy="515526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Type-I 2HDM</a:t>
            </a: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EA492802-A73F-440A-9EDE-83FD64D112B3}"/>
              </a:ext>
            </a:extLst>
          </p:cNvPr>
          <p:cNvCxnSpPr>
            <a:cxnSpLocks/>
          </p:cNvCxnSpPr>
          <p:nvPr/>
        </p:nvCxnSpPr>
        <p:spPr>
          <a:xfrm>
            <a:off x="2051720" y="5567781"/>
            <a:ext cx="612068" cy="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15AFF612-B052-42BE-8B3C-A1C28EEA9E0A}"/>
              </a:ext>
            </a:extLst>
          </p:cNvPr>
          <p:cNvCxnSpPr>
            <a:cxnSpLocks/>
          </p:cNvCxnSpPr>
          <p:nvPr/>
        </p:nvCxnSpPr>
        <p:spPr>
          <a:xfrm>
            <a:off x="2123728" y="4664148"/>
            <a:ext cx="244827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453D441-300B-4555-92C0-0E0B4705E3CF}"/>
              </a:ext>
            </a:extLst>
          </p:cNvPr>
          <p:cNvSpPr txBox="1"/>
          <p:nvPr/>
        </p:nvSpPr>
        <p:spPr>
          <a:xfrm>
            <a:off x="107504" y="3789040"/>
            <a:ext cx="1872208" cy="623248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latin typeface="メイリオ" panose="020B0604030504040204" pitchFamily="50" charset="-128"/>
              </a:rPr>
              <a:t>Expected exclusion by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LHC 14TeV, 300/fb 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C7E2634-3601-4F93-B86D-AEE7DA0A221E}"/>
              </a:ext>
            </a:extLst>
          </p:cNvPr>
          <p:cNvSpPr txBox="1"/>
          <p:nvPr/>
        </p:nvSpPr>
        <p:spPr>
          <a:xfrm>
            <a:off x="193278" y="1988840"/>
            <a:ext cx="2197906" cy="623248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Expected exclusion by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LHC 14TeV, 3000/fb 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D8A0779-284D-4ADB-93AE-6A817E49BAE2}"/>
              </a:ext>
            </a:extLst>
          </p:cNvPr>
          <p:cNvSpPr txBox="1"/>
          <p:nvPr/>
        </p:nvSpPr>
        <p:spPr>
          <a:xfrm>
            <a:off x="180424" y="2700139"/>
            <a:ext cx="2177330" cy="579005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50" b="1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Kanemura</a:t>
            </a:r>
            <a:r>
              <a:rPr lang="en-US" altLang="ja-JP" sz="105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lang="en-US" altLang="ja-JP" sz="1050" b="1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Yokoya</a:t>
            </a:r>
            <a:r>
              <a:rPr lang="en-US" altLang="ja-JP" sz="105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Zheng</a:t>
            </a:r>
          </a:p>
          <a:p>
            <a:pPr>
              <a:lnSpc>
                <a:spcPct val="150000"/>
              </a:lnSpc>
            </a:pPr>
            <a:r>
              <a:rPr lang="en-US" altLang="ja-JP" sz="105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NPB886, 524 (2014)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58B2B74-AFBE-456C-BC15-D8FDD271B853}"/>
              </a:ext>
            </a:extLst>
          </p:cNvPr>
          <p:cNvSpPr txBox="1"/>
          <p:nvPr/>
        </p:nvSpPr>
        <p:spPr>
          <a:xfrm>
            <a:off x="213854" y="4498059"/>
            <a:ext cx="2177330" cy="579005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50" b="1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Kanemura</a:t>
            </a:r>
            <a:r>
              <a:rPr lang="en-US" altLang="ja-JP" sz="105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lang="en-US" altLang="ja-JP" sz="1050" b="1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Yokoya</a:t>
            </a:r>
            <a:r>
              <a:rPr lang="en-US" altLang="ja-JP" sz="105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Zheng</a:t>
            </a:r>
          </a:p>
          <a:p>
            <a:pPr>
              <a:lnSpc>
                <a:spcPct val="150000"/>
              </a:lnSpc>
            </a:pPr>
            <a:r>
              <a:rPr lang="en-US" altLang="ja-JP" sz="105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NPB886, 524 (2014)</a:t>
            </a: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CF2F544D-E6E9-4A23-9430-CF7A92384478}"/>
              </a:ext>
            </a:extLst>
          </p:cNvPr>
          <p:cNvCxnSpPr>
            <a:cxnSpLocks/>
          </p:cNvCxnSpPr>
          <p:nvPr/>
        </p:nvCxnSpPr>
        <p:spPr>
          <a:xfrm>
            <a:off x="2195736" y="2636912"/>
            <a:ext cx="1944216" cy="108012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EF73B5B-38BC-4076-900B-41E6BC709155}"/>
              </a:ext>
            </a:extLst>
          </p:cNvPr>
          <p:cNvSpPr/>
          <p:nvPr/>
        </p:nvSpPr>
        <p:spPr>
          <a:xfrm>
            <a:off x="211952" y="5949280"/>
            <a:ext cx="1359668" cy="314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50" b="1" i="1" dirty="0">
                <a:solidFill>
                  <a:srgbClr val="00B050"/>
                </a:solidFill>
                <a:latin typeface="メイリオ" panose="020B0604030504040204" pitchFamily="50" charset="-128"/>
              </a:rPr>
              <a:t> Higgs-Bounds 5</a:t>
            </a: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13866F3C-1155-4823-8193-E6495E029343}"/>
              </a:ext>
            </a:extLst>
          </p:cNvPr>
          <p:cNvCxnSpPr/>
          <p:nvPr/>
        </p:nvCxnSpPr>
        <p:spPr>
          <a:xfrm>
            <a:off x="7956376" y="4869160"/>
            <a:ext cx="504056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84BE56E1-839E-4B96-8FD6-8D898F59E224}"/>
              </a:ext>
            </a:extLst>
          </p:cNvPr>
          <p:cNvCxnSpPr/>
          <p:nvPr/>
        </p:nvCxnSpPr>
        <p:spPr>
          <a:xfrm>
            <a:off x="7092280" y="4581128"/>
            <a:ext cx="504056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CB877C46-BF22-428E-B666-382C2F811B80}"/>
              </a:ext>
            </a:extLst>
          </p:cNvPr>
          <p:cNvCxnSpPr/>
          <p:nvPr/>
        </p:nvCxnSpPr>
        <p:spPr>
          <a:xfrm>
            <a:off x="6228184" y="4293096"/>
            <a:ext cx="504056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467B6E2B-2FAC-45B9-974E-4CC20BC1C1A0}"/>
              </a:ext>
            </a:extLst>
          </p:cNvPr>
          <p:cNvCxnSpPr/>
          <p:nvPr/>
        </p:nvCxnSpPr>
        <p:spPr>
          <a:xfrm>
            <a:off x="6660232" y="4005064"/>
            <a:ext cx="504056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FE9E284A-E833-4F69-ACE0-436EEDCB5DD5}"/>
              </a:ext>
            </a:extLst>
          </p:cNvPr>
          <p:cNvCxnSpPr/>
          <p:nvPr/>
        </p:nvCxnSpPr>
        <p:spPr>
          <a:xfrm>
            <a:off x="7452320" y="3789040"/>
            <a:ext cx="504056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5A7E4679-DF9A-444B-8A57-E416EA351497}"/>
              </a:ext>
            </a:extLst>
          </p:cNvPr>
          <p:cNvCxnSpPr/>
          <p:nvPr/>
        </p:nvCxnSpPr>
        <p:spPr>
          <a:xfrm>
            <a:off x="8172400" y="3645024"/>
            <a:ext cx="504056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7AA48AD6-4D7C-44BC-8B46-CF196650D351}"/>
              </a:ext>
            </a:extLst>
          </p:cNvPr>
          <p:cNvCxnSpPr/>
          <p:nvPr/>
        </p:nvCxnSpPr>
        <p:spPr>
          <a:xfrm>
            <a:off x="5076056" y="1556792"/>
            <a:ext cx="504056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CF041CE3-F6A1-4C6B-8EBF-CA7475E31B5E}"/>
              </a:ext>
            </a:extLst>
          </p:cNvPr>
          <p:cNvCxnSpPr/>
          <p:nvPr/>
        </p:nvCxnSpPr>
        <p:spPr>
          <a:xfrm>
            <a:off x="5940152" y="1916832"/>
            <a:ext cx="504056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BC940ACA-3773-4759-8D6D-31BF7B0F0179}"/>
              </a:ext>
            </a:extLst>
          </p:cNvPr>
          <p:cNvCxnSpPr/>
          <p:nvPr/>
        </p:nvCxnSpPr>
        <p:spPr>
          <a:xfrm>
            <a:off x="6804248" y="2204864"/>
            <a:ext cx="504056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5CB0E97-D197-4A2E-8E6C-29D279EBB183}"/>
              </a:ext>
            </a:extLst>
          </p:cNvPr>
          <p:cNvSpPr txBox="1"/>
          <p:nvPr/>
        </p:nvSpPr>
        <p:spPr>
          <a:xfrm>
            <a:off x="6470687" y="1475485"/>
            <a:ext cx="2673313" cy="388568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ILC250: </a:t>
            </a:r>
            <a:r>
              <a:rPr lang="en-US" altLang="ja-JP" sz="1400" b="1" dirty="0" err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κ</a:t>
            </a:r>
            <a:r>
              <a:rPr lang="en-US" altLang="ja-JP" sz="1400" b="1" baseline="-25000" dirty="0" err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= 0.99 ± 0.38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6DE2AF0-51F7-4441-91E9-614D30DF7810}"/>
              </a:ext>
            </a:extLst>
          </p:cNvPr>
          <p:cNvSpPr txBox="1"/>
          <p:nvPr/>
        </p:nvSpPr>
        <p:spPr>
          <a:xfrm>
            <a:off x="7452320" y="4060328"/>
            <a:ext cx="1261281" cy="388568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Excluded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88B2866-1777-4ADE-88F8-999F199F1B5F}"/>
              </a:ext>
            </a:extLst>
          </p:cNvPr>
          <p:cNvSpPr txBox="1"/>
          <p:nvPr/>
        </p:nvSpPr>
        <p:spPr>
          <a:xfrm>
            <a:off x="7487183" y="1916832"/>
            <a:ext cx="1261281" cy="388568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Excluded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7997A85-A104-41B5-98B5-897D25BD8252}"/>
              </a:ext>
            </a:extLst>
          </p:cNvPr>
          <p:cNvSpPr txBox="1"/>
          <p:nvPr/>
        </p:nvSpPr>
        <p:spPr>
          <a:xfrm>
            <a:off x="6667103" y="701289"/>
            <a:ext cx="2448271" cy="388568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</a:t>
            </a:r>
            <a:r>
              <a:rPr lang="en-US" altLang="ja-JP" sz="1400" baseline="-250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Φ</a:t>
            </a:r>
            <a:r>
              <a:rPr lang="en-US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= </a:t>
            </a:r>
            <a:r>
              <a:rPr lang="en-US" altLang="ja-JP" sz="14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</a:t>
            </a:r>
            <a:r>
              <a:rPr lang="en-US" altLang="ja-JP" sz="1400" baseline="-250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</a:t>
            </a:r>
            <a:r>
              <a:rPr lang="en-US" altLang="ja-JP" sz="14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+ </a:t>
            </a:r>
            <a:r>
              <a:rPr lang="en-US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= m</a:t>
            </a:r>
            <a:r>
              <a:rPr lang="en-US" altLang="ja-JP" sz="14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en-US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= </a:t>
            </a:r>
            <a:r>
              <a:rPr lang="en-US" altLang="ja-JP" sz="14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</a:t>
            </a:r>
            <a:r>
              <a:rPr lang="en-US" altLang="ja-JP" sz="1400" baseline="-250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</a:t>
            </a:r>
            <a:endParaRPr lang="en-US" altLang="ja-JP" sz="1400" baseline="-25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784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F4F6C36E-8276-4108-BF78-514F8E5CB66C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Fingerprinting the Higgs Sector at NLO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F5802E4-D4C8-483C-9743-A3E7EA4D8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1510044"/>
            <a:ext cx="4392488" cy="4079196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36023BC-1252-4BC7-8CE9-1F4CE20781F1}"/>
              </a:ext>
            </a:extLst>
          </p:cNvPr>
          <p:cNvSpPr/>
          <p:nvPr/>
        </p:nvSpPr>
        <p:spPr>
          <a:xfrm>
            <a:off x="4067944" y="838617"/>
            <a:ext cx="49785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i="1" dirty="0" err="1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2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Sakurai, </a:t>
            </a:r>
            <a:r>
              <a:rPr lang="en-US" altLang="ja-JP" sz="1200" i="1" dirty="0" err="1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Mawatari</a:t>
            </a:r>
            <a:r>
              <a:rPr lang="en-US" altLang="ja-JP" sz="12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KY,</a:t>
            </a:r>
            <a:r>
              <a:rPr lang="ja-JP" altLang="en-US" sz="12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2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PLB783, 140 (2018)</a:t>
            </a:r>
            <a:endParaRPr lang="ja-JP" altLang="en-US" sz="1200" dirty="0">
              <a:solidFill>
                <a:srgbClr val="B9FB25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E467FF1-1232-4EC2-8AA8-41488AD8AD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76872"/>
            <a:ext cx="3285042" cy="57606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B8670C6-0588-4B01-A012-5BA5E17664F0}"/>
              </a:ext>
            </a:extLst>
          </p:cNvPr>
          <p:cNvSpPr txBox="1"/>
          <p:nvPr/>
        </p:nvSpPr>
        <p:spPr>
          <a:xfrm>
            <a:off x="341784" y="5742384"/>
            <a:ext cx="8460432" cy="888705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</a:rPr>
              <a:t>HL-LHC: </a:t>
            </a:r>
            <a:r>
              <a:rPr lang="en-US" altLang="ja-JP" b="1" dirty="0">
                <a:solidFill>
                  <a:srgbClr val="0070C0"/>
                </a:solidFill>
                <a:latin typeface="メイリオ" panose="020B0604030504040204" pitchFamily="50" charset="-128"/>
              </a:rPr>
              <a:t>O(10)% </a:t>
            </a:r>
            <a:r>
              <a:rPr lang="en-US" altLang="ja-JP" dirty="0">
                <a:latin typeface="メイリオ" panose="020B0604030504040204" pitchFamily="50" charset="-128"/>
              </a:rPr>
              <a:t>deviation is needed for discrimination. </a:t>
            </a: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ILC250: </a:t>
            </a:r>
            <a:r>
              <a:rPr lang="en-US" altLang="ja-JP" b="1" dirty="0">
                <a:solidFill>
                  <a:srgbClr val="FF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O(1)%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deviation could be enough for discrimination!!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E4F64A4-CB42-415F-B6CB-39EE0D31B0D3}"/>
              </a:ext>
            </a:extLst>
          </p:cNvPr>
          <p:cNvSpPr/>
          <p:nvPr/>
        </p:nvSpPr>
        <p:spPr>
          <a:xfrm>
            <a:off x="179512" y="3645024"/>
            <a:ext cx="3907713" cy="71173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Accuracies at the HL-LHC and ILC250 :</a:t>
            </a:r>
          </a:p>
          <a:p>
            <a:pPr>
              <a:lnSpc>
                <a:spcPct val="150000"/>
              </a:lnSpc>
            </a:pPr>
            <a:r>
              <a:rPr lang="en-US" altLang="ja-JP" sz="14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Fujii</a:t>
            </a: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et al, 1710.07621 [hep-</a:t>
            </a:r>
            <a:r>
              <a:rPr lang="en-US" altLang="ja-JP" sz="14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ph</a:t>
            </a: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E80E0F0-EED9-4EF5-86E6-131D578EE3BC}"/>
              </a:ext>
            </a:extLst>
          </p:cNvPr>
          <p:cNvSpPr txBox="1"/>
          <p:nvPr/>
        </p:nvSpPr>
        <p:spPr>
          <a:xfrm>
            <a:off x="7804217" y="1115616"/>
            <a:ext cx="1179454" cy="346249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cos(β-α) &lt; 0</a:t>
            </a:r>
          </a:p>
        </p:txBody>
      </p:sp>
    </p:spTree>
    <p:extLst>
      <p:ext uri="{BB962C8B-B14F-4D97-AF65-F5344CB8AC3E}">
        <p14:creationId xmlns:p14="http://schemas.microsoft.com/office/powerpoint/2010/main" val="1842857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53EBE73-1196-4A12-AD91-2CEF103ED4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08" y="2802993"/>
            <a:ext cx="3853575" cy="384768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51E4113-7B64-4128-B8AF-1DACF7E13C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5" y="2876490"/>
            <a:ext cx="3487433" cy="3774183"/>
          </a:xfrm>
          <a:prstGeom prst="rect">
            <a:avLst/>
          </a:prstGeom>
        </p:spPr>
      </p:pic>
      <p:sp>
        <p:nvSpPr>
          <p:cNvPr id="3" name="タイトル 1">
            <a:extLst>
              <a:ext uri="{FF2B5EF4-FFF2-40B4-BE49-F238E27FC236}">
                <a16:creationId xmlns:a16="http://schemas.microsoft.com/office/drawing/2014/main" id="{F4F6C36E-8276-4108-BF78-514F8E5CB66C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Power of the ILC Precision 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16A1257B-2DDF-43B4-AB63-C37D29FF5C07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123728" y="4517851"/>
            <a:ext cx="432048" cy="141195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C97F529E-0F76-4B11-9DB3-925C9353DB69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123728" y="4517851"/>
            <a:ext cx="3472181" cy="141195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F5E44F0-917F-4416-9D0E-5C214D04AA8C}"/>
              </a:ext>
            </a:extLst>
          </p:cNvPr>
          <p:cNvSpPr/>
          <p:nvPr/>
        </p:nvSpPr>
        <p:spPr>
          <a:xfrm>
            <a:off x="5076056" y="778929"/>
            <a:ext cx="39897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i="1" dirty="0" err="1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4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</a:t>
            </a:r>
            <a:r>
              <a:rPr lang="ja-JP" altLang="en-US" sz="14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4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NPB896, 80 (2015)</a:t>
            </a:r>
            <a:endParaRPr lang="ja-JP" altLang="en-US" sz="1400" dirty="0">
              <a:solidFill>
                <a:srgbClr val="B9FB25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126C897-8906-4AC7-8AF3-9D7ADC2EDDBD}"/>
              </a:ext>
            </a:extLst>
          </p:cNvPr>
          <p:cNvSpPr txBox="1"/>
          <p:nvPr/>
        </p:nvSpPr>
        <p:spPr>
          <a:xfrm>
            <a:off x="1466231" y="4281248"/>
            <a:ext cx="65749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ILC </a:t>
            </a:r>
            <a:endParaRPr kumimoji="1"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B2BE431-9A04-428A-A485-8B4085D541D2}"/>
              </a:ext>
            </a:extLst>
          </p:cNvPr>
          <p:cNvSpPr txBox="1"/>
          <p:nvPr/>
        </p:nvSpPr>
        <p:spPr>
          <a:xfrm>
            <a:off x="7468117" y="2589945"/>
            <a:ext cx="10895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HL-LHC </a:t>
            </a:r>
            <a:endParaRPr kumimoji="1" lang="en-US" altLang="ja-JP" sz="1600" b="1" dirty="0">
              <a:solidFill>
                <a:schemeClr val="accent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038BE6B-AF24-4E9C-BA36-0B2B5D3F08B4}"/>
              </a:ext>
            </a:extLst>
          </p:cNvPr>
          <p:cNvSpPr txBox="1"/>
          <p:nvPr/>
        </p:nvSpPr>
        <p:spPr>
          <a:xfrm>
            <a:off x="251520" y="1604191"/>
            <a:ext cx="2310628" cy="888705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Ex. Type-II 2HDM</a:t>
            </a: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like scenario: 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9E0151D-C19F-48A4-AD49-D7BD0770013A}"/>
              </a:ext>
            </a:extLst>
          </p:cNvPr>
          <p:cNvSpPr txBox="1"/>
          <p:nvPr/>
        </p:nvSpPr>
        <p:spPr>
          <a:xfrm>
            <a:off x="168052" y="1196752"/>
            <a:ext cx="88569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Once we 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determine the type,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we can further extract model parameters. 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4C1B93DB-2805-4FBC-B9F7-24A0E2ECCFFF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6732785" y="2805389"/>
            <a:ext cx="735332" cy="1684904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EF675F3F-4BCA-4A9D-AC7A-709B159C3C9B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3723701" y="2805389"/>
            <a:ext cx="3744416" cy="1684904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22464D9-1767-45CB-A8FC-574FB1C2C389}"/>
              </a:ext>
            </a:extLst>
          </p:cNvPr>
          <p:cNvSpPr txBox="1"/>
          <p:nvPr/>
        </p:nvSpPr>
        <p:spPr>
          <a:xfrm>
            <a:off x="2492578" y="1628800"/>
            <a:ext cx="582383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(Δκ</a:t>
            </a:r>
            <a:r>
              <a:rPr lang="en-US" altLang="ja-JP" sz="1600" baseline="-25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V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, Δκ</a:t>
            </a:r>
            <a:r>
              <a:rPr lang="en-US" altLang="ja-JP" sz="1600" baseline="-25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τ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, Δκ</a:t>
            </a:r>
            <a:r>
              <a:rPr lang="en-US" altLang="ja-JP" sz="1600" baseline="-25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lang="en-US" altLang="ja-JP" sz="1600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= </a:t>
            </a:r>
            <a:r>
              <a:rPr lang="en-US" altLang="ja-JP" sz="16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(-2±2%, 5±2%, 5±4%) </a:t>
            </a:r>
            <a:r>
              <a:rPr lang="ja-JP" altLang="en-US" sz="16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at HL-LHC</a:t>
            </a:r>
            <a:endParaRPr lang="ja-JP" altLang="en-US" sz="1600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6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            </a:t>
            </a:r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(-2±0.4%, 5±1.9%, 5±0.9%) at ILC</a:t>
            </a:r>
            <a:endParaRPr lang="ja-JP" altLang="en-US" sz="16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8749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Summary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FD021C6-62B5-4627-A539-4CD3DFF267D4}"/>
              </a:ext>
            </a:extLst>
          </p:cNvPr>
          <p:cNvSpPr txBox="1"/>
          <p:nvPr/>
        </p:nvSpPr>
        <p:spPr>
          <a:xfrm>
            <a:off x="107504" y="1341929"/>
            <a:ext cx="76328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physics is the window of New Physics.  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8B23F83-B4EC-409A-80AD-5D2315669390}"/>
              </a:ext>
            </a:extLst>
          </p:cNvPr>
          <p:cNvSpPr txBox="1"/>
          <p:nvPr/>
        </p:nvSpPr>
        <p:spPr>
          <a:xfrm>
            <a:off x="107504" y="3060829"/>
            <a:ext cx="885698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Deviations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in the h(125) property tell us the </a:t>
            </a:r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structure of the Higgs sector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and the </a:t>
            </a:r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scale of the 2</a:t>
            </a:r>
            <a:r>
              <a:rPr lang="en-US" altLang="ja-JP" sz="1600" baseline="30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nd</a:t>
            </a:r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Higgs boson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7BB104B-CE27-4288-9D36-AFFE9B343B3C}"/>
              </a:ext>
            </a:extLst>
          </p:cNvPr>
          <p:cNvSpPr txBox="1"/>
          <p:nvPr/>
        </p:nvSpPr>
        <p:spPr>
          <a:xfrm>
            <a:off x="107504" y="2052717"/>
            <a:ext cx="885698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Synergy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between </a:t>
            </a:r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(HL-)LHC direct searches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and </a:t>
            </a:r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ILC indirect precision physics </a:t>
            </a:r>
          </a:p>
          <a:p>
            <a:pPr>
              <a:lnSpc>
                <a:spcPct val="150000"/>
              </a:lnSpc>
            </a:pPr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is important to narrow down model parameters. 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70FEF1E-6B07-40B8-B1D7-F77FB3378A4F}"/>
              </a:ext>
            </a:extLst>
          </p:cNvPr>
          <p:cNvSpPr txBox="1"/>
          <p:nvPr/>
        </p:nvSpPr>
        <p:spPr>
          <a:xfrm>
            <a:off x="395536" y="5373216"/>
            <a:ext cx="8280920" cy="515526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We need the ILC to find “next step”  to reach New Physics!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9F82294-348A-4CA3-9F8D-18910B7DE2DB}"/>
              </a:ext>
            </a:extLst>
          </p:cNvPr>
          <p:cNvSpPr txBox="1"/>
          <p:nvPr/>
        </p:nvSpPr>
        <p:spPr>
          <a:xfrm>
            <a:off x="359532" y="5937810"/>
            <a:ext cx="8280920" cy="515526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I hope Japanese new era (Heisei </a:t>
            </a: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 ???</a:t>
            </a: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will be with ILC!!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601C832-CE10-42BB-8E58-494E37D35BCD}"/>
              </a:ext>
            </a:extLst>
          </p:cNvPr>
          <p:cNvSpPr txBox="1"/>
          <p:nvPr/>
        </p:nvSpPr>
        <p:spPr>
          <a:xfrm>
            <a:off x="107504" y="4221088"/>
            <a:ext cx="885698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O(1)% level accuracy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of the h coupling measurements is required for the </a:t>
            </a:r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realistic fingerprinting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of the Higgs sector.    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80820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E16AF1EF-8784-4B5B-840F-7CAB7FEA4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342" y="634947"/>
            <a:ext cx="4178566" cy="5861931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9CA0403-687B-4A0C-95BD-F212336AA03C}"/>
              </a:ext>
            </a:extLst>
          </p:cNvPr>
          <p:cNvSpPr/>
          <p:nvPr/>
        </p:nvSpPr>
        <p:spPr>
          <a:xfrm>
            <a:off x="323528" y="373832"/>
            <a:ext cx="3907713" cy="38856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ATLAS-CONF-2018-31 (13 TeV, 80/fb)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13E890E-1DEF-4458-B585-B19C89C1A9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484784"/>
            <a:ext cx="2942857" cy="10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561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29A2AB7-CB46-49CC-961C-E85C13C1B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917848"/>
            <a:ext cx="6563515" cy="5256578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10C3C5-B5CD-41E6-83EE-2D1FDC577016}"/>
              </a:ext>
            </a:extLst>
          </p:cNvPr>
          <p:cNvSpPr/>
          <p:nvPr/>
        </p:nvSpPr>
        <p:spPr>
          <a:xfrm>
            <a:off x="5868144" y="620688"/>
            <a:ext cx="144016" cy="171975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9589E64D-AC1B-4C87-A0CD-7DAFA3BC003C}"/>
              </a:ext>
            </a:extLst>
          </p:cNvPr>
          <p:cNvCxnSpPr/>
          <p:nvPr/>
        </p:nvCxnSpPr>
        <p:spPr>
          <a:xfrm>
            <a:off x="1691680" y="5238328"/>
            <a:ext cx="7128792" cy="0"/>
          </a:xfrm>
          <a:prstGeom prst="line">
            <a:avLst/>
          </a:prstGeom>
          <a:ln w="508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54FB438-ECA4-4B47-9ABD-EC39C2C48EDC}"/>
              </a:ext>
            </a:extLst>
          </p:cNvPr>
          <p:cNvSpPr txBox="1"/>
          <p:nvPr/>
        </p:nvSpPr>
        <p:spPr>
          <a:xfrm>
            <a:off x="7906111" y="4516072"/>
            <a:ext cx="1008112" cy="600164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4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1%!!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0D08C03-3EB3-4F49-89EA-7BE62AF59C21}"/>
              </a:ext>
            </a:extLst>
          </p:cNvPr>
          <p:cNvSpPr/>
          <p:nvPr/>
        </p:nvSpPr>
        <p:spPr>
          <a:xfrm>
            <a:off x="300085" y="727837"/>
            <a:ext cx="3907713" cy="38856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Fujii</a:t>
            </a:r>
            <a:r>
              <a:rPr lang="en-US" altLang="ja-JP" sz="14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et al, 1710.07621 [hep-</a:t>
            </a:r>
            <a:r>
              <a:rPr lang="en-US" altLang="ja-JP" sz="1400" b="1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ph</a:t>
            </a:r>
            <a:r>
              <a:rPr lang="en-US" altLang="ja-JP" sz="14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3051690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9C43CDE-74A1-4704-8604-8D2F65486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C9E28BC-DFCA-4E8F-9518-8976A2DA0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484" y="1033473"/>
            <a:ext cx="5400600" cy="498781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00FB2F0-F6AE-4362-8937-031EE07E500E}"/>
              </a:ext>
            </a:extLst>
          </p:cNvPr>
          <p:cNvSpPr txBox="1"/>
          <p:nvPr/>
        </p:nvSpPr>
        <p:spPr>
          <a:xfrm>
            <a:off x="1393484" y="457410"/>
            <a:ext cx="6130844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Working Group Report, 1310.8361 [hep-</a:t>
            </a:r>
            <a:r>
              <a:rPr lang="en-US" altLang="ja-JP" sz="14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ph</a:t>
            </a: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733213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タイトル 1">
            <a:extLst>
              <a:ext uri="{FF2B5EF4-FFF2-40B4-BE49-F238E27FC236}">
                <a16:creationId xmlns:a16="http://schemas.microsoft.com/office/drawing/2014/main" id="{5275BB35-070B-4E91-8E7D-CDA9E316F49D}"/>
              </a:ext>
            </a:extLst>
          </p:cNvPr>
          <p:cNvSpPr txBox="1">
            <a:spLocks/>
          </p:cNvSpPr>
          <p:nvPr/>
        </p:nvSpPr>
        <p:spPr>
          <a:xfrm>
            <a:off x="0" y="-3533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Introduction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A69E71-2E20-42FA-AF6D-F1330FB50136}"/>
              </a:ext>
            </a:extLst>
          </p:cNvPr>
          <p:cNvSpPr/>
          <p:nvPr/>
        </p:nvSpPr>
        <p:spPr>
          <a:xfrm>
            <a:off x="184490" y="1196752"/>
            <a:ext cx="4817473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After LHC Run-II: we have measured 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3E476A0E-6BF4-4C16-814E-AB9EC69859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1828" y="1700808"/>
            <a:ext cx="2246351" cy="1769327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55F1F05-4C1D-4479-A071-0EE68AA5C2C0}"/>
              </a:ext>
            </a:extLst>
          </p:cNvPr>
          <p:cNvGrpSpPr/>
          <p:nvPr/>
        </p:nvGrpSpPr>
        <p:grpSpPr>
          <a:xfrm>
            <a:off x="195366" y="1757081"/>
            <a:ext cx="8761515" cy="1656782"/>
            <a:chOff x="195366" y="1757081"/>
            <a:chExt cx="8761515" cy="1656782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80EFF4EC-AA49-415F-9705-23FFC1243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5366" y="1810911"/>
              <a:ext cx="2088231" cy="1497101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A80DC3FE-0987-49C0-9E46-9381DC789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83597" y="1757081"/>
              <a:ext cx="1997884" cy="1656782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7D0131A0-A059-4C6A-83E1-652A54CE81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50330" y="1783089"/>
              <a:ext cx="2206551" cy="1604764"/>
            </a:xfrm>
            <a:prstGeom prst="rect">
              <a:avLst/>
            </a:prstGeom>
          </p:spPr>
        </p:pic>
      </p:grpSp>
      <p:pic>
        <p:nvPicPr>
          <p:cNvPr id="10" name="図 9">
            <a:extLst>
              <a:ext uri="{FF2B5EF4-FFF2-40B4-BE49-F238E27FC236}">
                <a16:creationId xmlns:a16="http://schemas.microsoft.com/office/drawing/2014/main" id="{336AC018-672A-4C5C-B768-360E749521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92" y="3573016"/>
            <a:ext cx="1972636" cy="61038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3A83419C-ADB8-4FE9-B331-02CF523815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038" y="3703401"/>
            <a:ext cx="4392488" cy="38169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楕円 14">
            <a:extLst>
              <a:ext uri="{FF2B5EF4-FFF2-40B4-BE49-F238E27FC236}">
                <a16:creationId xmlns:a16="http://schemas.microsoft.com/office/drawing/2014/main" id="{71F60E6A-88B7-4ED7-BF42-6E459242DA24}"/>
              </a:ext>
            </a:extLst>
          </p:cNvPr>
          <p:cNvSpPr/>
          <p:nvPr/>
        </p:nvSpPr>
        <p:spPr>
          <a:xfrm>
            <a:off x="1239481" y="2474781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7CE4FAD6-C0EA-47B6-8E14-DBC0267ED378}"/>
              </a:ext>
            </a:extLst>
          </p:cNvPr>
          <p:cNvSpPr/>
          <p:nvPr/>
        </p:nvSpPr>
        <p:spPr>
          <a:xfrm>
            <a:off x="3563888" y="2528920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86D08F88-F32F-44F5-BEEF-D8C5CBA3371F}"/>
              </a:ext>
            </a:extLst>
          </p:cNvPr>
          <p:cNvSpPr/>
          <p:nvPr/>
        </p:nvSpPr>
        <p:spPr>
          <a:xfrm>
            <a:off x="5292080" y="2528920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F21C61B2-3FB1-43AB-8F28-53013DFC71D0}"/>
              </a:ext>
            </a:extLst>
          </p:cNvPr>
          <p:cNvSpPr/>
          <p:nvPr/>
        </p:nvSpPr>
        <p:spPr>
          <a:xfrm>
            <a:off x="8208424" y="2168880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05F43B6-2D9D-4977-A9CD-4D648B295900}"/>
              </a:ext>
            </a:extLst>
          </p:cNvPr>
          <p:cNvSpPr/>
          <p:nvPr/>
        </p:nvSpPr>
        <p:spPr>
          <a:xfrm>
            <a:off x="179512" y="4724127"/>
            <a:ext cx="5087996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No new particle has been observed yet. 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90C0957-5878-4212-A666-5AA8C6295710}"/>
              </a:ext>
            </a:extLst>
          </p:cNvPr>
          <p:cNvSpPr/>
          <p:nvPr/>
        </p:nvSpPr>
        <p:spPr>
          <a:xfrm>
            <a:off x="1054303" y="5634081"/>
            <a:ext cx="33384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Is the SM enough? 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63B24EC-D0B1-4F36-BD0A-683C2C8343E8}"/>
              </a:ext>
            </a:extLst>
          </p:cNvPr>
          <p:cNvSpPr/>
          <p:nvPr/>
        </p:nvSpPr>
        <p:spPr>
          <a:xfrm>
            <a:off x="4796015" y="5904178"/>
            <a:ext cx="25185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>
                <a:solidFill>
                  <a:srgbClr val="FF0000"/>
                </a:solidFill>
                <a:latin typeface="メイリオ" panose="020B0604030504040204" pitchFamily="50" charset="-128"/>
                <a:sym typeface="Wingdings" panose="05000000000000000000" pitchFamily="2" charset="2"/>
              </a:rPr>
              <a:t>Definitely No! 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3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1E54608A-1B1D-46F8-B1A9-3A4B2682E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600075"/>
            <a:ext cx="5553075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181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97974BD-A0D1-45E2-9D19-553847639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840DE86-9300-4EB7-9AAB-95B5CDEEB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776287"/>
            <a:ext cx="7077075" cy="5762625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6D43D0D-ACF4-4AE1-A0D8-571B75E1CC67}"/>
              </a:ext>
            </a:extLst>
          </p:cNvPr>
          <p:cNvSpPr txBox="1"/>
          <p:nvPr/>
        </p:nvSpPr>
        <p:spPr>
          <a:xfrm>
            <a:off x="2987824" y="1340768"/>
            <a:ext cx="4248472" cy="346249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b="1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Kanemura</a:t>
            </a:r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lang="en-US" altLang="ja-JP" sz="1200" b="1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Yokoya</a:t>
            </a:r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Zheng, NPB886, 524 (2014)</a:t>
            </a:r>
          </a:p>
        </p:txBody>
      </p:sp>
    </p:spTree>
    <p:extLst>
      <p:ext uri="{BB962C8B-B14F-4D97-AF65-F5344CB8AC3E}">
        <p14:creationId xmlns:p14="http://schemas.microsoft.com/office/powerpoint/2010/main" val="7350712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156C99D-F488-4711-8EB1-C4E5A8C3EA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60648"/>
            <a:ext cx="7271345" cy="5504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3521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2 Higgs doublet models with NFC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23528" y="1124744"/>
            <a:ext cx="619369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Natural Flavor Conservation (NFC) Scenario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449510" y="1844824"/>
            <a:ext cx="7959414" cy="604896"/>
            <a:chOff x="449510" y="2275474"/>
            <a:chExt cx="7959414" cy="604896"/>
          </a:xfrm>
        </p:grpSpPr>
        <p:pic>
          <p:nvPicPr>
            <p:cNvPr id="44" name="図 4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7670" y="2342614"/>
              <a:ext cx="7454093" cy="513481"/>
            </a:xfrm>
            <a:prstGeom prst="rect">
              <a:avLst/>
            </a:prstGeom>
          </p:spPr>
        </p:pic>
        <p:sp>
          <p:nvSpPr>
            <p:cNvPr id="46" name="角丸四角形 45"/>
            <p:cNvSpPr/>
            <p:nvPr/>
          </p:nvSpPr>
          <p:spPr>
            <a:xfrm>
              <a:off x="449510" y="2275474"/>
              <a:ext cx="7959414" cy="604896"/>
            </a:xfrm>
            <a:prstGeom prst="roundRect">
              <a:avLst>
                <a:gd name="adj" fmla="val 11783"/>
              </a:avLst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/>
          <p:cNvSpPr txBox="1"/>
          <p:nvPr/>
        </p:nvSpPr>
        <p:spPr>
          <a:xfrm>
            <a:off x="6532775" y="1260049"/>
            <a:ext cx="2493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en-US" altLang="ja-JP" sz="16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u,d,e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 Either Φ</a:t>
            </a:r>
            <a:r>
              <a:rPr lang="en-US" altLang="ja-JP" sz="16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or Φ</a:t>
            </a:r>
            <a:r>
              <a:rPr lang="en-US" altLang="ja-JP" sz="16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DE26964-468D-4E1B-A769-92A5F69EE419}"/>
              </a:ext>
            </a:extLst>
          </p:cNvPr>
          <p:cNvGrpSpPr/>
          <p:nvPr/>
        </p:nvGrpSpPr>
        <p:grpSpPr>
          <a:xfrm>
            <a:off x="323528" y="3040086"/>
            <a:ext cx="8784976" cy="3125218"/>
            <a:chOff x="323528" y="2780928"/>
            <a:chExt cx="8784976" cy="3125218"/>
          </a:xfrm>
        </p:grpSpPr>
        <p:grpSp>
          <p:nvGrpSpPr>
            <p:cNvPr id="30" name="グループ化 29"/>
            <p:cNvGrpSpPr/>
            <p:nvPr/>
          </p:nvGrpSpPr>
          <p:grpSpPr>
            <a:xfrm>
              <a:off x="449510" y="3919808"/>
              <a:ext cx="1371600" cy="1700389"/>
              <a:chOff x="1472803" y="2377975"/>
              <a:chExt cx="1371600" cy="1700389"/>
            </a:xfrm>
          </p:grpSpPr>
          <p:grpSp>
            <p:nvGrpSpPr>
              <p:cNvPr id="14" name="Group 25"/>
              <p:cNvGrpSpPr>
                <a:grpSpLocks/>
              </p:cNvGrpSpPr>
              <p:nvPr/>
            </p:nvGrpSpPr>
            <p:grpSpPr bwMode="auto">
              <a:xfrm>
                <a:off x="1472803" y="2781376"/>
                <a:ext cx="1371600" cy="1296988"/>
                <a:chOff x="348" y="2155"/>
                <a:chExt cx="864" cy="817"/>
              </a:xfrm>
            </p:grpSpPr>
            <p:sp>
              <p:nvSpPr>
                <p:cNvPr id="15" name="Oval 18"/>
                <p:cNvSpPr>
                  <a:spLocks noChangeArrowheads="1"/>
                </p:cNvSpPr>
                <p:nvPr/>
              </p:nvSpPr>
              <p:spPr bwMode="auto">
                <a:xfrm>
                  <a:off x="348" y="2365"/>
                  <a:ext cx="864" cy="607"/>
                </a:xfrm>
                <a:prstGeom prst="ellipse">
                  <a:avLst/>
                </a:prstGeom>
                <a:solidFill>
                  <a:srgbClr val="FF99CC">
                    <a:alpha val="50195"/>
                  </a:srgbClr>
                </a:solidFill>
                <a:ln w="317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441" y="2382"/>
                  <a:ext cx="226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u</a:t>
                  </a:r>
                </a:p>
              </p:txBody>
            </p:sp>
            <p:sp>
              <p:nvSpPr>
                <p:cNvPr id="17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444" y="2640"/>
                  <a:ext cx="223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d</a:t>
                  </a:r>
                </a:p>
              </p:txBody>
            </p:sp>
            <p:sp>
              <p:nvSpPr>
                <p:cNvPr id="18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637" y="2155"/>
                  <a:ext cx="372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</a:t>
                  </a:r>
                  <a:r>
                    <a:rPr lang="ja-JP" altLang="en-US" sz="2000" b="1" baseline="-25000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２</a:t>
                  </a:r>
                </a:p>
              </p:txBody>
            </p:sp>
            <p:sp>
              <p:nvSpPr>
                <p:cNvPr id="19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803" y="2654"/>
                  <a:ext cx="201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e</a:t>
                  </a:r>
                </a:p>
              </p:txBody>
            </p:sp>
          </p:grpSp>
          <p:sp>
            <p:nvSpPr>
              <p:cNvPr id="28" name="テキスト ボックス 2"/>
              <p:cNvSpPr txBox="1">
                <a:spLocks noChangeArrowheads="1"/>
              </p:cNvSpPr>
              <p:nvPr/>
            </p:nvSpPr>
            <p:spPr bwMode="auto">
              <a:xfrm>
                <a:off x="1619672" y="2377975"/>
                <a:ext cx="97783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buFontTx/>
                  <a:buNone/>
                </a:pPr>
                <a:r>
                  <a:rPr lang="en-US" altLang="ja-JP" sz="18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Type-I</a:t>
                </a:r>
                <a:endParaRPr lang="ja-JP" altLang="en-US" sz="1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2820113" y="3903081"/>
              <a:ext cx="1430337" cy="1741722"/>
              <a:chOff x="3779912" y="2376900"/>
              <a:chExt cx="1430337" cy="1741722"/>
            </a:xfrm>
          </p:grpSpPr>
          <p:grpSp>
            <p:nvGrpSpPr>
              <p:cNvPr id="6" name="Group 25"/>
              <p:cNvGrpSpPr>
                <a:grpSpLocks/>
              </p:cNvGrpSpPr>
              <p:nvPr/>
            </p:nvGrpSpPr>
            <p:grpSpPr bwMode="auto">
              <a:xfrm>
                <a:off x="3779912" y="2669234"/>
                <a:ext cx="1430337" cy="1449388"/>
                <a:chOff x="316" y="2039"/>
                <a:chExt cx="901" cy="913"/>
              </a:xfrm>
            </p:grpSpPr>
            <p:sp>
              <p:nvSpPr>
                <p:cNvPr id="7" name="Oval 22"/>
                <p:cNvSpPr>
                  <a:spLocks noChangeArrowheads="1"/>
                </p:cNvSpPr>
                <p:nvPr/>
              </p:nvSpPr>
              <p:spPr bwMode="auto">
                <a:xfrm rot="5400000">
                  <a:off x="623" y="2357"/>
                  <a:ext cx="288" cy="901"/>
                </a:xfrm>
                <a:prstGeom prst="ellipse">
                  <a:avLst/>
                </a:prstGeom>
                <a:solidFill>
                  <a:srgbClr val="CCFFFF">
                    <a:alpha val="50195"/>
                  </a:srgbClr>
                </a:solidFill>
                <a:ln w="317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" name="Oval 18"/>
                <p:cNvSpPr>
                  <a:spLocks noChangeArrowheads="1"/>
                </p:cNvSpPr>
                <p:nvPr/>
              </p:nvSpPr>
              <p:spPr bwMode="auto">
                <a:xfrm>
                  <a:off x="348" y="2321"/>
                  <a:ext cx="336" cy="319"/>
                </a:xfrm>
                <a:prstGeom prst="ellipse">
                  <a:avLst/>
                </a:prstGeom>
                <a:solidFill>
                  <a:srgbClr val="FF99CC">
                    <a:alpha val="50195"/>
                  </a:srgbClr>
                </a:solidFill>
                <a:ln w="317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98" y="2353"/>
                  <a:ext cx="226" cy="4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/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u</a:t>
                  </a:r>
                </a:p>
                <a:p>
                  <a:pPr algn="ctr" eaLnBrk="1" hangingPunct="1">
                    <a:buFontTx/>
                    <a:buNone/>
                  </a:pPr>
                  <a:endParaRPr lang="en-US" altLang="ja-JP" sz="2000" b="1" dirty="0"/>
                </a:p>
              </p:txBody>
            </p:sp>
            <p:sp>
              <p:nvSpPr>
                <p:cNvPr id="10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400" y="2674"/>
                  <a:ext cx="223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d</a:t>
                  </a:r>
                </a:p>
              </p:txBody>
            </p:sp>
            <p:sp>
              <p:nvSpPr>
                <p:cNvPr id="11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48" y="2039"/>
                  <a:ext cx="372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</a:t>
                  </a:r>
                  <a:r>
                    <a:rPr lang="ja-JP" altLang="en-US" sz="2000" b="1" baseline="-25000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２</a:t>
                  </a:r>
                </a:p>
              </p:txBody>
            </p:sp>
            <p:sp>
              <p:nvSpPr>
                <p:cNvPr id="1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883" y="2674"/>
                  <a:ext cx="201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e</a:t>
                  </a:r>
                </a:p>
              </p:txBody>
            </p:sp>
            <p:sp>
              <p:nvSpPr>
                <p:cNvPr id="13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791" y="2039"/>
                  <a:ext cx="421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solidFill>
                        <a:srgbClr val="0070C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</a:t>
                  </a:r>
                  <a:r>
                    <a:rPr lang="ja-JP" altLang="en-US" sz="2000" b="1" baseline="-25000" dirty="0">
                      <a:solidFill>
                        <a:srgbClr val="0070C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１</a:t>
                  </a:r>
                </a:p>
              </p:txBody>
            </p:sp>
          </p:grpSp>
          <p:sp>
            <p:nvSpPr>
              <p:cNvPr id="29" name="テキスト ボックス 43"/>
              <p:cNvSpPr txBox="1">
                <a:spLocks noChangeArrowheads="1"/>
              </p:cNvSpPr>
              <p:nvPr/>
            </p:nvSpPr>
            <p:spPr bwMode="auto">
              <a:xfrm>
                <a:off x="3875615" y="2376900"/>
                <a:ext cx="117179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8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Type-II </a:t>
                </a:r>
                <a:endParaRPr lang="ja-JP" altLang="en-US" sz="1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>
              <a:off x="5065358" y="3924636"/>
              <a:ext cx="1820435" cy="1943319"/>
              <a:chOff x="1403648" y="4365401"/>
              <a:chExt cx="1820435" cy="1943319"/>
            </a:xfrm>
          </p:grpSpPr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>
                <a:off x="1636316" y="5011732"/>
                <a:ext cx="1371600" cy="1296988"/>
                <a:chOff x="4272" y="3295"/>
                <a:chExt cx="864" cy="817"/>
              </a:xfrm>
            </p:grpSpPr>
            <p:sp>
              <p:nvSpPr>
                <p:cNvPr id="33" name="Oval 10"/>
                <p:cNvSpPr>
                  <a:spLocks noChangeArrowheads="1"/>
                </p:cNvSpPr>
                <p:nvPr/>
              </p:nvSpPr>
              <p:spPr bwMode="auto">
                <a:xfrm>
                  <a:off x="4272" y="3594"/>
                  <a:ext cx="336" cy="512"/>
                </a:xfrm>
                <a:prstGeom prst="ellipse">
                  <a:avLst/>
                </a:prstGeom>
                <a:solidFill>
                  <a:srgbClr val="FF99CC">
                    <a:alpha val="50195"/>
                  </a:srgbClr>
                </a:solidFill>
                <a:ln w="317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4322" y="3584"/>
                  <a:ext cx="226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u</a:t>
                  </a:r>
                </a:p>
              </p:txBody>
            </p:sp>
            <p:sp>
              <p:nvSpPr>
                <p:cNvPr id="35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4323" y="3860"/>
                  <a:ext cx="223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d</a:t>
                  </a:r>
                </a:p>
              </p:txBody>
            </p:sp>
            <p:sp>
              <p:nvSpPr>
                <p:cNvPr id="36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4272" y="3295"/>
                  <a:ext cx="372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</a:t>
                  </a:r>
                  <a:r>
                    <a:rPr lang="ja-JP" altLang="en-US" sz="2000" b="1" baseline="-25000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２</a:t>
                  </a:r>
                </a:p>
              </p:txBody>
            </p:sp>
            <p:sp>
              <p:nvSpPr>
                <p:cNvPr id="37" name="Oval 14"/>
                <p:cNvSpPr>
                  <a:spLocks noChangeArrowheads="1"/>
                </p:cNvSpPr>
                <p:nvPr/>
              </p:nvSpPr>
              <p:spPr bwMode="auto">
                <a:xfrm>
                  <a:off x="4752" y="3813"/>
                  <a:ext cx="288" cy="299"/>
                </a:xfrm>
                <a:prstGeom prst="ellipse">
                  <a:avLst/>
                </a:prstGeom>
                <a:solidFill>
                  <a:srgbClr val="CCFFFF">
                    <a:alpha val="50195"/>
                  </a:srgbClr>
                </a:solidFill>
                <a:ln w="317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4799" y="3840"/>
                  <a:ext cx="216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e</a:t>
                  </a:r>
                </a:p>
              </p:txBody>
            </p:sp>
            <p:sp>
              <p:nvSpPr>
                <p:cNvPr id="39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4715" y="3312"/>
                  <a:ext cx="421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solidFill>
                        <a:srgbClr val="0070C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</a:t>
                  </a:r>
                  <a:r>
                    <a:rPr lang="ja-JP" altLang="en-US" sz="2000" b="1" baseline="-25000" dirty="0">
                      <a:solidFill>
                        <a:srgbClr val="0070C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１</a:t>
                  </a:r>
                </a:p>
              </p:txBody>
            </p:sp>
          </p:grpSp>
          <p:sp>
            <p:nvSpPr>
              <p:cNvPr id="32" name="テキスト ボックス 44"/>
              <p:cNvSpPr txBox="1">
                <a:spLocks noChangeArrowheads="1"/>
              </p:cNvSpPr>
              <p:nvPr/>
            </p:nvSpPr>
            <p:spPr bwMode="auto">
              <a:xfrm>
                <a:off x="1403648" y="4365401"/>
                <a:ext cx="1820435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buFontTx/>
                  <a:buNone/>
                </a:pPr>
                <a:r>
                  <a:rPr lang="en-US" altLang="ja-JP" sz="18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Type-X</a:t>
                </a:r>
              </a:p>
              <a:p>
                <a:pPr eaLnBrk="1" hangingPunct="1">
                  <a:buFontTx/>
                  <a:buNone/>
                </a:pPr>
                <a:r>
                  <a:rPr lang="en-US" altLang="ja-JP" sz="18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(</a:t>
                </a:r>
                <a:r>
                  <a:rPr lang="en-US" altLang="ja-JP" sz="1800" b="1" dirty="0" err="1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Leptophilic</a:t>
                </a:r>
                <a:r>
                  <a:rPr lang="en-US" altLang="ja-JP" sz="18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) </a:t>
                </a:r>
                <a:endParaRPr lang="ja-JP" altLang="en-US" sz="1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7208650" y="3861048"/>
              <a:ext cx="1520826" cy="2045098"/>
              <a:chOff x="3746108" y="4408238"/>
              <a:chExt cx="1520826" cy="2045098"/>
            </a:xfrm>
          </p:grpSpPr>
          <p:grpSp>
            <p:nvGrpSpPr>
              <p:cNvPr id="20" name="Group 9"/>
              <p:cNvGrpSpPr>
                <a:grpSpLocks/>
              </p:cNvGrpSpPr>
              <p:nvPr/>
            </p:nvGrpSpPr>
            <p:grpSpPr bwMode="auto">
              <a:xfrm>
                <a:off x="3746108" y="5013473"/>
                <a:ext cx="1520826" cy="1439863"/>
                <a:chOff x="4205" y="3295"/>
                <a:chExt cx="958" cy="907"/>
              </a:xfrm>
            </p:grpSpPr>
            <p:sp>
              <p:nvSpPr>
                <p:cNvPr id="21" name="Oval 14"/>
                <p:cNvSpPr>
                  <a:spLocks noChangeArrowheads="1"/>
                </p:cNvSpPr>
                <p:nvPr/>
              </p:nvSpPr>
              <p:spPr bwMode="auto">
                <a:xfrm>
                  <a:off x="4274" y="3903"/>
                  <a:ext cx="288" cy="299"/>
                </a:xfrm>
                <a:prstGeom prst="ellipse">
                  <a:avLst/>
                </a:prstGeom>
                <a:solidFill>
                  <a:srgbClr val="CCFFFF">
                    <a:alpha val="50195"/>
                  </a:srgbClr>
                </a:solidFill>
                <a:ln w="317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Oval 10"/>
                <p:cNvSpPr>
                  <a:spLocks noChangeArrowheads="1"/>
                </p:cNvSpPr>
                <p:nvPr/>
              </p:nvSpPr>
              <p:spPr bwMode="auto">
                <a:xfrm rot="2353724">
                  <a:off x="4205" y="3741"/>
                  <a:ext cx="958" cy="341"/>
                </a:xfrm>
                <a:prstGeom prst="ellipse">
                  <a:avLst/>
                </a:prstGeom>
                <a:solidFill>
                  <a:srgbClr val="FF99CC">
                    <a:alpha val="50195"/>
                  </a:srgbClr>
                </a:solidFill>
                <a:ln w="317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4322" y="3632"/>
                  <a:ext cx="226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u</a:t>
                  </a:r>
                </a:p>
              </p:txBody>
            </p:sp>
            <p:sp>
              <p:nvSpPr>
                <p:cNvPr id="24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4323" y="3950"/>
                  <a:ext cx="223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d</a:t>
                  </a:r>
                </a:p>
              </p:txBody>
            </p:sp>
            <p:sp>
              <p:nvSpPr>
                <p:cNvPr id="25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4272" y="3295"/>
                  <a:ext cx="372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</a:t>
                  </a:r>
                  <a:r>
                    <a:rPr lang="ja-JP" altLang="en-US" sz="2000" b="1" baseline="-25000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２</a:t>
                  </a:r>
                </a:p>
              </p:txBody>
            </p:sp>
            <p:sp>
              <p:nvSpPr>
                <p:cNvPr id="26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4791" y="3950"/>
                  <a:ext cx="216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e</a:t>
                  </a:r>
                </a:p>
              </p:txBody>
            </p:sp>
            <p:sp>
              <p:nvSpPr>
                <p:cNvPr id="27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4692" y="3295"/>
                  <a:ext cx="421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solidFill>
                        <a:srgbClr val="0070C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</a:t>
                  </a:r>
                  <a:r>
                    <a:rPr lang="ja-JP" altLang="en-US" sz="2000" b="1" baseline="-25000" dirty="0">
                      <a:solidFill>
                        <a:srgbClr val="0070C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１</a:t>
                  </a:r>
                </a:p>
              </p:txBody>
            </p:sp>
          </p:grpSp>
          <p:sp>
            <p:nvSpPr>
              <p:cNvPr id="40" name="テキスト ボックス 45"/>
              <p:cNvSpPr txBox="1">
                <a:spLocks noChangeArrowheads="1"/>
              </p:cNvSpPr>
              <p:nvPr/>
            </p:nvSpPr>
            <p:spPr bwMode="auto">
              <a:xfrm>
                <a:off x="3931841" y="4408238"/>
                <a:ext cx="1300356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buFontTx/>
                  <a:buNone/>
                </a:pPr>
                <a:r>
                  <a:rPr lang="en-US" altLang="ja-JP" sz="18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Type-Y</a:t>
                </a:r>
              </a:p>
              <a:p>
                <a:pPr eaLnBrk="1" hangingPunct="1">
                  <a:buFontTx/>
                  <a:buNone/>
                </a:pPr>
                <a:r>
                  <a:rPr lang="en-US" altLang="ja-JP" sz="18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(Flipped)</a:t>
                </a:r>
                <a:endParaRPr lang="ja-JP" altLang="en-US" sz="1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sp>
          <p:nvSpPr>
            <p:cNvPr id="43" name="テキスト ボックス 42"/>
            <p:cNvSpPr txBox="1"/>
            <p:nvPr/>
          </p:nvSpPr>
          <p:spPr>
            <a:xfrm>
              <a:off x="2977660" y="3356992"/>
              <a:ext cx="6130844" cy="388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1400" i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Barger, Hewett, Phillips, PRD41 (1990);Grossman, NPB426 (1994)</a:t>
              </a: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323528" y="2780928"/>
              <a:ext cx="80853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lnSpc>
                  <a:spcPct val="200000"/>
                </a:lnSpc>
                <a:buFont typeface="Wingdings" panose="05000000000000000000" pitchFamily="2" charset="2"/>
                <a:buChar char="p"/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This can be realized by imposing a (softly-broken) Z</a:t>
              </a:r>
              <a:r>
                <a:rPr lang="en-US" altLang="ja-JP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symmetry.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0483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7EB9802-830B-4550-9F85-0670E44A8281}"/>
              </a:ext>
            </a:extLst>
          </p:cNvPr>
          <p:cNvGrpSpPr/>
          <p:nvPr/>
        </p:nvGrpSpPr>
        <p:grpSpPr>
          <a:xfrm>
            <a:off x="395536" y="4797152"/>
            <a:ext cx="7903928" cy="1833608"/>
            <a:chOff x="30765" y="4777988"/>
            <a:chExt cx="6419009" cy="1833608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5A72F14-462A-4C47-99EA-72C6092886AF}"/>
                </a:ext>
              </a:extLst>
            </p:cNvPr>
            <p:cNvSpPr/>
            <p:nvPr/>
          </p:nvSpPr>
          <p:spPr>
            <a:xfrm>
              <a:off x="1500900" y="4777988"/>
              <a:ext cx="433931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1600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Scalar boson</a:t>
              </a:r>
              <a:r>
                <a:rPr lang="ja-JP" altLang="en-US" sz="1600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 </a:t>
              </a:r>
              <a:r>
                <a:rPr lang="en-US" altLang="ja-JP" sz="1600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(Supersymmetry) : Chiral Symmetry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9885A7BE-C4BB-4BA8-A337-3A5F733D5C24}"/>
                </a:ext>
              </a:extLst>
            </p:cNvPr>
            <p:cNvSpPr/>
            <p:nvPr/>
          </p:nvSpPr>
          <p:spPr>
            <a:xfrm>
              <a:off x="1512845" y="5426060"/>
              <a:ext cx="378831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16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Fermion (Compositeness) : Chiral</a:t>
              </a:r>
              <a:r>
                <a:rPr lang="ja-JP" altLang="en-US" sz="16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 </a:t>
              </a:r>
              <a:r>
                <a:rPr lang="en-US" altLang="ja-JP" sz="16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Symmetry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C32CE4F0-DAB7-407B-9F1D-5BEAE522CB47}"/>
                </a:ext>
              </a:extLst>
            </p:cNvPr>
            <p:cNvSpPr/>
            <p:nvPr/>
          </p:nvSpPr>
          <p:spPr>
            <a:xfrm>
              <a:off x="1521928" y="6088376"/>
              <a:ext cx="49278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1600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Gauge boson (Gauge-Higgs Unification): Gauge Symmetry</a:t>
              </a:r>
            </a:p>
          </p:txBody>
        </p:sp>
        <p:sp>
          <p:nvSpPr>
            <p:cNvPr id="30" name="左中かっこ 29">
              <a:extLst>
                <a:ext uri="{FF2B5EF4-FFF2-40B4-BE49-F238E27FC236}">
                  <a16:creationId xmlns:a16="http://schemas.microsoft.com/office/drawing/2014/main" id="{689EA0E4-87F7-4105-AF12-121F95241F3B}"/>
                </a:ext>
              </a:extLst>
            </p:cNvPr>
            <p:cNvSpPr/>
            <p:nvPr/>
          </p:nvSpPr>
          <p:spPr>
            <a:xfrm>
              <a:off x="1062951" y="5085184"/>
              <a:ext cx="422872" cy="1357727"/>
            </a:xfrm>
            <a:prstGeom prst="lef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1F4D97-7C00-49C5-9C5C-515BA8FFDD8E}"/>
                </a:ext>
              </a:extLst>
            </p:cNvPr>
            <p:cNvSpPr/>
            <p:nvPr/>
          </p:nvSpPr>
          <p:spPr>
            <a:xfrm>
              <a:off x="30765" y="5406896"/>
              <a:ext cx="94019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Higgs</a:t>
              </a:r>
              <a:r>
                <a:rPr lang="ja-JP" altLang="en-US" sz="1600" dirty="0"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 </a:t>
              </a: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is a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BADD61E-D7C8-447B-8BFD-4F5F86D8900E}"/>
              </a:ext>
            </a:extLst>
          </p:cNvPr>
          <p:cNvGrpSpPr/>
          <p:nvPr/>
        </p:nvGrpSpPr>
        <p:grpSpPr>
          <a:xfrm>
            <a:off x="306567" y="1402257"/>
            <a:ext cx="7992897" cy="1552831"/>
            <a:chOff x="467551" y="2204867"/>
            <a:chExt cx="7992897" cy="1552831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80456A91-B81E-4B5A-83F4-5B317B1CCE2B}"/>
                </a:ext>
              </a:extLst>
            </p:cNvPr>
            <p:cNvGrpSpPr/>
            <p:nvPr/>
          </p:nvGrpSpPr>
          <p:grpSpPr>
            <a:xfrm>
              <a:off x="467551" y="2204867"/>
              <a:ext cx="7992897" cy="1478772"/>
              <a:chOff x="922369" y="4686532"/>
              <a:chExt cx="7992897" cy="1478772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3CABB3AB-6B86-4611-A6F0-7B3EB68688FB}"/>
                  </a:ext>
                </a:extLst>
              </p:cNvPr>
              <p:cNvGrpSpPr/>
              <p:nvPr/>
            </p:nvGrpSpPr>
            <p:grpSpPr>
              <a:xfrm rot="5400000">
                <a:off x="4404853" y="1204048"/>
                <a:ext cx="1027930" cy="7992897"/>
                <a:chOff x="-231688" y="-1922360"/>
                <a:chExt cx="1027930" cy="7992897"/>
              </a:xfrm>
            </p:grpSpPr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CA8259A4-E36A-4E39-9A62-0F68615F8FF9}"/>
                    </a:ext>
                  </a:extLst>
                </p:cNvPr>
                <p:cNvGrpSpPr/>
                <p:nvPr/>
              </p:nvGrpSpPr>
              <p:grpSpPr>
                <a:xfrm>
                  <a:off x="240734" y="-1922360"/>
                  <a:ext cx="555508" cy="7992897"/>
                  <a:chOff x="240734" y="-1922360"/>
                  <a:chExt cx="555508" cy="7992897"/>
                </a:xfrm>
              </p:grpSpPr>
              <p:cxnSp>
                <p:nvCxnSpPr>
                  <p:cNvPr id="38" name="直線矢印コネクタ 37">
                    <a:extLst>
                      <a:ext uri="{FF2B5EF4-FFF2-40B4-BE49-F238E27FC236}">
                        <a16:creationId xmlns:a16="http://schemas.microsoft.com/office/drawing/2014/main" id="{CBDF847A-6837-46DB-83AD-DB73C2D299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200000">
                    <a:off x="-2820855" y="2710917"/>
                    <a:ext cx="6696745" cy="22496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headEnd type="none" w="lg" len="lg"/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9" name="テキスト ボックス 38">
                    <a:extLst>
                      <a:ext uri="{FF2B5EF4-FFF2-40B4-BE49-F238E27FC236}">
                        <a16:creationId xmlns:a16="http://schemas.microsoft.com/office/drawing/2014/main" id="{55493F3D-93A0-43BD-8473-32C018956BDE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-68325" y="-1613301"/>
                    <a:ext cx="1133644" cy="51552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en-US" altLang="ja-JP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a:t>Energy</a:t>
                    </a:r>
                  </a:p>
                </p:txBody>
              </p:sp>
              <p:cxnSp>
                <p:nvCxnSpPr>
                  <p:cNvPr id="40" name="直線コネクタ 39">
                    <a:extLst>
                      <a:ext uri="{FF2B5EF4-FFF2-40B4-BE49-F238E27FC236}">
                        <a16:creationId xmlns:a16="http://schemas.microsoft.com/office/drawing/2014/main" id="{AEAA24CE-2399-420F-B910-2AD94FCA1FED}"/>
                      </a:ext>
                    </a:extLst>
                  </p:cNvPr>
                  <p:cNvCxnSpPr/>
                  <p:nvPr/>
                </p:nvCxnSpPr>
                <p:spPr>
                  <a:xfrm>
                    <a:off x="251520" y="5301212"/>
                    <a:ext cx="544721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直線コネクタ 40">
                    <a:extLst>
                      <a:ext uri="{FF2B5EF4-FFF2-40B4-BE49-F238E27FC236}">
                        <a16:creationId xmlns:a16="http://schemas.microsoft.com/office/drawing/2014/main" id="{138EA3C3-8601-487D-8F50-17B8DDC417EF}"/>
                      </a:ext>
                    </a:extLst>
                  </p:cNvPr>
                  <p:cNvCxnSpPr/>
                  <p:nvPr/>
                </p:nvCxnSpPr>
                <p:spPr>
                  <a:xfrm>
                    <a:off x="251521" y="2902187"/>
                    <a:ext cx="544721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" name="テキスト ボックス 36">
                  <a:extLst>
                    <a:ext uri="{FF2B5EF4-FFF2-40B4-BE49-F238E27FC236}">
                      <a16:creationId xmlns:a16="http://schemas.microsoft.com/office/drawing/2014/main" id="{1774A033-8667-44A3-B9BC-93CC412603E3}"/>
                    </a:ext>
                  </a:extLst>
                </p:cNvPr>
                <p:cNvSpPr txBox="1"/>
                <p:nvPr/>
              </p:nvSpPr>
              <p:spPr>
                <a:xfrm rot="16200000">
                  <a:off x="-856378" y="982516"/>
                  <a:ext cx="1680268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ja-JP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BSM</a:t>
                  </a:r>
                  <a:r>
                    <a:rPr lang="ja-JP" altLang="en-US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（</a:t>
                  </a:r>
                  <a:r>
                    <a:rPr lang="en-US" altLang="ja-JP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No Λ</a:t>
                  </a:r>
                  <a:r>
                    <a:rPr lang="en-US" altLang="ja-JP" sz="1600" b="1" baseline="300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2</a:t>
                  </a:r>
                  <a:r>
                    <a:rPr lang="ja-JP" altLang="en-US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）</a:t>
                  </a:r>
                  <a:endParaRPr lang="en-US" altLang="ja-JP" sz="16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DFD6CA41-C73F-49EE-95C5-149F3FA4DE0A}"/>
                  </a:ext>
                </a:extLst>
              </p:cNvPr>
              <p:cNvSpPr/>
              <p:nvPr/>
            </p:nvSpPr>
            <p:spPr>
              <a:xfrm>
                <a:off x="1187624" y="5795972"/>
                <a:ext cx="121860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100 GeV</a:t>
                </a:r>
                <a:endParaRPr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0A5112BC-0AD5-4D72-9257-3B06075F99FC}"/>
                  </a:ext>
                </a:extLst>
              </p:cNvPr>
              <p:cNvSpPr/>
              <p:nvPr/>
            </p:nvSpPr>
            <p:spPr>
              <a:xfrm>
                <a:off x="3514649" y="5794538"/>
                <a:ext cx="134363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10</a:t>
                </a:r>
                <a:r>
                  <a:rPr lang="en-US" altLang="ja-JP" b="1" baseline="30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3-4</a:t>
                </a:r>
                <a:r>
                  <a:rPr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GeV</a:t>
                </a:r>
                <a:endParaRPr lang="ja-JP" altLang="en-US" dirty="0"/>
              </a:p>
            </p:txBody>
          </p:sp>
        </p:grp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D47524C0-A5CA-4C4F-A41C-F122C6CE364D}"/>
                </a:ext>
              </a:extLst>
            </p:cNvPr>
            <p:cNvCxnSpPr/>
            <p:nvPr/>
          </p:nvCxnSpPr>
          <p:spPr>
            <a:xfrm rot="5400000">
              <a:off x="6603895" y="2981281"/>
              <a:ext cx="54472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C85BBCBB-13A4-417F-97C6-E5F3E4543186}"/>
                </a:ext>
              </a:extLst>
            </p:cNvPr>
            <p:cNvSpPr/>
            <p:nvPr/>
          </p:nvSpPr>
          <p:spPr>
            <a:xfrm>
              <a:off x="6372199" y="3388366"/>
              <a:ext cx="12715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10</a:t>
              </a:r>
              <a:r>
                <a:rPr lang="en-US" altLang="ja-JP" b="1" baseline="30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19</a:t>
              </a:r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GeV</a:t>
              </a:r>
              <a:endParaRPr lang="ja-JP" altLang="en-US" dirty="0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524E0833-F24E-41EA-89FE-F2F10C1FC0D4}"/>
                </a:ext>
              </a:extLst>
            </p:cNvPr>
            <p:cNvSpPr/>
            <p:nvPr/>
          </p:nvSpPr>
          <p:spPr>
            <a:xfrm>
              <a:off x="4932040" y="2797629"/>
              <a:ext cx="119786" cy="391885"/>
            </a:xfrm>
            <a:custGeom>
              <a:avLst/>
              <a:gdLst>
                <a:gd name="connsiteX0" fmla="*/ 10885 w 119786"/>
                <a:gd name="connsiteY0" fmla="*/ 0 h 391885"/>
                <a:gd name="connsiteX1" fmla="*/ 119743 w 119786"/>
                <a:gd name="connsiteY1" fmla="*/ 130628 h 391885"/>
                <a:gd name="connsiteX2" fmla="*/ 0 w 119786"/>
                <a:gd name="connsiteY2" fmla="*/ 283028 h 391885"/>
                <a:gd name="connsiteX3" fmla="*/ 0 w 119786"/>
                <a:gd name="connsiteY3" fmla="*/ 283028 h 391885"/>
                <a:gd name="connsiteX4" fmla="*/ 87085 w 119786"/>
                <a:gd name="connsiteY4" fmla="*/ 391885 h 39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786" h="391885">
                  <a:moveTo>
                    <a:pt x="10885" y="0"/>
                  </a:moveTo>
                  <a:cubicBezTo>
                    <a:pt x="66221" y="41728"/>
                    <a:pt x="121557" y="83457"/>
                    <a:pt x="119743" y="130628"/>
                  </a:cubicBezTo>
                  <a:cubicBezTo>
                    <a:pt x="117929" y="177799"/>
                    <a:pt x="0" y="283028"/>
                    <a:pt x="0" y="283028"/>
                  </a:cubicBezTo>
                  <a:lnTo>
                    <a:pt x="0" y="283028"/>
                  </a:lnTo>
                  <a:lnTo>
                    <a:pt x="87085" y="391885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67A82A5-3AEB-4F88-877B-8EDFEF810757}"/>
                </a:ext>
              </a:extLst>
            </p:cNvPr>
            <p:cNvSpPr/>
            <p:nvPr/>
          </p:nvSpPr>
          <p:spPr>
            <a:xfrm>
              <a:off x="4860032" y="2780928"/>
              <a:ext cx="119786" cy="391885"/>
            </a:xfrm>
            <a:custGeom>
              <a:avLst/>
              <a:gdLst>
                <a:gd name="connsiteX0" fmla="*/ 10885 w 119786"/>
                <a:gd name="connsiteY0" fmla="*/ 0 h 391885"/>
                <a:gd name="connsiteX1" fmla="*/ 119743 w 119786"/>
                <a:gd name="connsiteY1" fmla="*/ 130628 h 391885"/>
                <a:gd name="connsiteX2" fmla="*/ 0 w 119786"/>
                <a:gd name="connsiteY2" fmla="*/ 283028 h 391885"/>
                <a:gd name="connsiteX3" fmla="*/ 0 w 119786"/>
                <a:gd name="connsiteY3" fmla="*/ 283028 h 391885"/>
                <a:gd name="connsiteX4" fmla="*/ 87085 w 119786"/>
                <a:gd name="connsiteY4" fmla="*/ 391885 h 39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786" h="391885">
                  <a:moveTo>
                    <a:pt x="10885" y="0"/>
                  </a:moveTo>
                  <a:cubicBezTo>
                    <a:pt x="66221" y="41728"/>
                    <a:pt x="121557" y="83457"/>
                    <a:pt x="119743" y="130628"/>
                  </a:cubicBezTo>
                  <a:cubicBezTo>
                    <a:pt x="117929" y="177799"/>
                    <a:pt x="0" y="283028"/>
                    <a:pt x="0" y="283028"/>
                  </a:cubicBezTo>
                  <a:lnTo>
                    <a:pt x="0" y="283028"/>
                  </a:lnTo>
                  <a:lnTo>
                    <a:pt x="87085" y="391885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タイトル 1">
            <a:extLst>
              <a:ext uri="{FF2B5EF4-FFF2-40B4-BE49-F238E27FC236}">
                <a16:creationId xmlns:a16="http://schemas.microsoft.com/office/drawing/2014/main" id="{09C6E11F-F82A-4F2F-B7CC-80379FD31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2"/>
          </a:solidFill>
        </p:spPr>
        <p:txBody>
          <a:bodyPr>
            <a:normAutofit/>
          </a:bodyPr>
          <a:lstStyle/>
          <a:p>
            <a:pPr algn="l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Nature of the Higgs </a:t>
            </a:r>
            <a:endParaRPr kumimoji="1"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86FBAF-BBD4-4601-A233-0E63F2581A66}"/>
              </a:ext>
            </a:extLst>
          </p:cNvPr>
          <p:cNvSpPr/>
          <p:nvPr/>
        </p:nvSpPr>
        <p:spPr>
          <a:xfrm>
            <a:off x="1227364" y="1762294"/>
            <a:ext cx="679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 </a:t>
            </a:r>
            <a:r>
              <a:rPr lang="en-US" altLang="ja-JP" b="1" dirty="0" err="1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m</a:t>
            </a:r>
            <a:r>
              <a:rPr lang="en-US" altLang="ja-JP" b="1" baseline="-25000" dirty="0" err="1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h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 </a:t>
            </a:r>
            <a:endParaRPr lang="ja-JP" altLang="en-US" b="1" dirty="0"/>
          </a:p>
        </p:txBody>
      </p:sp>
      <p:pic>
        <p:nvPicPr>
          <p:cNvPr id="42" name="図 41">
            <a:extLst>
              <a:ext uri="{FF2B5EF4-FFF2-40B4-BE49-F238E27FC236}">
                <a16:creationId xmlns:a16="http://schemas.microsoft.com/office/drawing/2014/main" id="{544EC393-8420-4003-A00A-7AA74B68CD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20" y="3287550"/>
            <a:ext cx="4831594" cy="638508"/>
          </a:xfrm>
          <a:prstGeom prst="rect">
            <a:avLst/>
          </a:prstGeom>
        </p:spPr>
      </p:pic>
      <p:pic>
        <p:nvPicPr>
          <p:cNvPr id="52" name="図 51">
            <a:extLst>
              <a:ext uri="{FF2B5EF4-FFF2-40B4-BE49-F238E27FC236}">
                <a16:creationId xmlns:a16="http://schemas.microsoft.com/office/drawing/2014/main" id="{B396CC8B-40CF-4C81-AE43-D8BBBF76F1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6273" y="2996952"/>
            <a:ext cx="1998175" cy="1206445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FD64C54-2BC6-453B-96A1-6AE6EC2F9527}"/>
              </a:ext>
            </a:extLst>
          </p:cNvPr>
          <p:cNvGrpSpPr/>
          <p:nvPr/>
        </p:nvGrpSpPr>
        <p:grpSpPr>
          <a:xfrm>
            <a:off x="1098652" y="1196752"/>
            <a:ext cx="3250305" cy="1285151"/>
            <a:chOff x="1098652" y="1218820"/>
            <a:chExt cx="3250305" cy="1285151"/>
          </a:xfrm>
        </p:grpSpPr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716CFD4F-097D-4645-B682-0F03EB05B230}"/>
                </a:ext>
              </a:extLst>
            </p:cNvPr>
            <p:cNvSpPr/>
            <p:nvPr/>
          </p:nvSpPr>
          <p:spPr>
            <a:xfrm>
              <a:off x="1098652" y="1736257"/>
              <a:ext cx="3077847" cy="767714"/>
            </a:xfrm>
            <a:prstGeom prst="ellipse">
              <a:avLst/>
            </a:prstGeom>
            <a:solidFill>
              <a:srgbClr val="FF0000">
                <a:alpha val="20000"/>
              </a:srgbClr>
            </a:solidFill>
          </p:spPr>
          <p:txBody>
            <a:bodyPr wrap="square" rtlCol="0" anchor="ctr">
              <a:spAutoFit/>
            </a:bodyPr>
            <a:lstStyle/>
            <a:p>
              <a:pPr algn="l">
                <a:lnSpc>
                  <a:spcPct val="150000"/>
                </a:lnSpc>
              </a:pPr>
              <a:endParaRPr kumimoji="1" lang="ja-JP" altLang="en-US" sz="1600" b="1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096655CB-CFE9-4A61-8826-298DE4FC9CC1}"/>
                </a:ext>
              </a:extLst>
            </p:cNvPr>
            <p:cNvSpPr txBox="1"/>
            <p:nvPr/>
          </p:nvSpPr>
          <p:spPr>
            <a:xfrm>
              <a:off x="1112992" y="1218820"/>
              <a:ext cx="32359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Extended Higgs Sectors</a:t>
              </a:r>
            </a:p>
          </p:txBody>
        </p:sp>
      </p:grp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C63C001-D743-4EC2-A872-6E5FF9CC4D28}"/>
              </a:ext>
            </a:extLst>
          </p:cNvPr>
          <p:cNvSpPr/>
          <p:nvPr/>
        </p:nvSpPr>
        <p:spPr>
          <a:xfrm>
            <a:off x="212913" y="4221088"/>
            <a:ext cx="63159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Nature of the Higgs boson 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→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New physics beyond the SM</a:t>
            </a:r>
          </a:p>
        </p:txBody>
      </p:sp>
    </p:spTree>
    <p:extLst>
      <p:ext uri="{BB962C8B-B14F-4D97-AF65-F5344CB8AC3E}">
        <p14:creationId xmlns:p14="http://schemas.microsoft.com/office/powerpoint/2010/main" val="185652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CE7BFA0-92EF-4DF5-9DCE-62B440B7AC83}"/>
              </a:ext>
            </a:extLst>
          </p:cNvPr>
          <p:cNvSpPr/>
          <p:nvPr/>
        </p:nvSpPr>
        <p:spPr>
          <a:xfrm>
            <a:off x="212913" y="1412776"/>
            <a:ext cx="5975675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BSM phenomena </a:t>
            </a:r>
            <a:r>
              <a:rPr lang="ja-JP" altLang="en-US" dirty="0">
                <a:latin typeface="メイリオ" panose="020B0604030504040204" pitchFamily="50" charset="-128"/>
                <a:sym typeface="Wingdings" panose="05000000000000000000" pitchFamily="2" charset="2"/>
              </a:rPr>
              <a:t>→ </a:t>
            </a:r>
            <a:r>
              <a:rPr lang="en-US" altLang="ja-JP" dirty="0">
                <a:latin typeface="メイリオ" panose="020B0604030504040204" pitchFamily="50" charset="-128"/>
                <a:sym typeface="Wingdings" panose="05000000000000000000" pitchFamily="2" charset="2"/>
              </a:rPr>
              <a:t>New physics beyond the SM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sym typeface="Wingdings" panose="05000000000000000000" pitchFamily="2" charset="2"/>
            </a:endParaRPr>
          </a:p>
        </p:txBody>
      </p:sp>
      <p:sp>
        <p:nvSpPr>
          <p:cNvPr id="43" name="タイトル 1">
            <a:extLst>
              <a:ext uri="{FF2B5EF4-FFF2-40B4-BE49-F238E27FC236}">
                <a16:creationId xmlns:a16="http://schemas.microsoft.com/office/drawing/2014/main" id="{573BDAB8-77FA-4D1B-9F2E-CC3EB7239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2"/>
          </a:solidFill>
        </p:spPr>
        <p:txBody>
          <a:bodyPr>
            <a:normAutofit/>
          </a:bodyPr>
          <a:lstStyle/>
          <a:p>
            <a:pPr algn="l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cs typeface="メイリオ" panose="020B0604030504040204" pitchFamily="50" charset="-128"/>
              </a:rPr>
              <a:t>BSM Phenomena</a:t>
            </a:r>
            <a:endParaRPr kumimoji="1"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6D2C4715-57AC-4926-A1CE-2281BA42FE80}"/>
              </a:ext>
            </a:extLst>
          </p:cNvPr>
          <p:cNvGrpSpPr/>
          <p:nvPr/>
        </p:nvGrpSpPr>
        <p:grpSpPr>
          <a:xfrm>
            <a:off x="411702" y="2677043"/>
            <a:ext cx="2234266" cy="1728192"/>
            <a:chOff x="1763688" y="5013176"/>
            <a:chExt cx="2234266" cy="1728192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68115507-CC2A-49C0-B136-B3D1A0C060BE}"/>
                </a:ext>
              </a:extLst>
            </p:cNvPr>
            <p:cNvGrpSpPr/>
            <p:nvPr/>
          </p:nvGrpSpPr>
          <p:grpSpPr>
            <a:xfrm>
              <a:off x="1763688" y="5013176"/>
              <a:ext cx="1930337" cy="1152128"/>
              <a:chOff x="1097799" y="4791936"/>
              <a:chExt cx="1930337" cy="1152128"/>
            </a:xfrm>
          </p:grpSpPr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405277B6-CEDE-4133-9AC4-640DEEE87432}"/>
                  </a:ext>
                </a:extLst>
              </p:cNvPr>
              <p:cNvSpPr/>
              <p:nvPr/>
            </p:nvSpPr>
            <p:spPr>
              <a:xfrm>
                <a:off x="1097799" y="4791936"/>
                <a:ext cx="193033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altLang="ja-JP" sz="1600" dirty="0">
                    <a:solidFill>
                      <a:schemeClr val="tx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sym typeface="Wingdings" panose="05000000000000000000" pitchFamily="2" charset="2"/>
                  </a:rPr>
                  <a:t>Neutrino masses</a:t>
                </a:r>
                <a:r>
                  <a:rPr lang="ja-JP" altLang="en-US" sz="1600" dirty="0">
                    <a:solidFill>
                      <a:schemeClr val="tx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sym typeface="Wingdings" panose="05000000000000000000" pitchFamily="2" charset="2"/>
                  </a:rPr>
                  <a:t> </a:t>
                </a:r>
                <a:endParaRPr lang="en-US" altLang="ja-JP" sz="1600" dirty="0">
                  <a:solidFill>
                    <a:schemeClr val="tx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endParaRPr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5982A32D-8A30-4A20-8798-AF54BE4EC256}"/>
                  </a:ext>
                </a:extLst>
              </p:cNvPr>
              <p:cNvSpPr/>
              <p:nvPr/>
            </p:nvSpPr>
            <p:spPr>
              <a:xfrm>
                <a:off x="1097799" y="5420844"/>
                <a:ext cx="147348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altLang="ja-JP" sz="16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sym typeface="Wingdings" panose="05000000000000000000" pitchFamily="2" charset="2"/>
                  </a:rPr>
                  <a:t>Dark matter </a:t>
                </a:r>
              </a:p>
            </p:txBody>
          </p:sp>
        </p:grp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A602FBC6-12BC-461D-8329-1205E5ECAC5C}"/>
                </a:ext>
              </a:extLst>
            </p:cNvPr>
            <p:cNvSpPr/>
            <p:nvPr/>
          </p:nvSpPr>
          <p:spPr>
            <a:xfrm>
              <a:off x="1763688" y="6218148"/>
              <a:ext cx="223426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1600" dirty="0">
                  <a:solidFill>
                    <a:srgbClr val="7030A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Baryon</a:t>
              </a:r>
              <a:r>
                <a:rPr lang="ja-JP" altLang="en-US" sz="1600" dirty="0">
                  <a:solidFill>
                    <a:srgbClr val="7030A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 </a:t>
              </a:r>
              <a:r>
                <a:rPr lang="en-US" altLang="ja-JP" sz="1600" dirty="0">
                  <a:solidFill>
                    <a:srgbClr val="7030A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asymmetry </a:t>
              </a:r>
            </a:p>
          </p:txBody>
        </p:sp>
      </p:grp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3E127E26-AC25-4982-8FF8-D3086570102D}"/>
              </a:ext>
            </a:extLst>
          </p:cNvPr>
          <p:cNvSpPr/>
          <p:nvPr/>
        </p:nvSpPr>
        <p:spPr>
          <a:xfrm>
            <a:off x="3203848" y="2673528"/>
            <a:ext cx="53132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Radiative seesaw models (Loop level ν mass gen.)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4715EFF-B362-4600-904B-3CE7E1F8798D}"/>
              </a:ext>
            </a:extLst>
          </p:cNvPr>
          <p:cNvSpPr/>
          <p:nvPr/>
        </p:nvSpPr>
        <p:spPr>
          <a:xfrm>
            <a:off x="3203848" y="3344279"/>
            <a:ext cx="55469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Inert models (Higgs sector with an unbroken parity</a:t>
            </a:r>
            <a:r>
              <a:rPr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）</a:t>
            </a:r>
            <a:endParaRPr lang="en-US" altLang="ja-JP" sz="16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sym typeface="Wingdings" panose="05000000000000000000" pitchFamily="2" charset="2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AAC5E32-CCA6-4EC4-BC31-9773CE619AE4}"/>
              </a:ext>
            </a:extLst>
          </p:cNvPr>
          <p:cNvSpPr/>
          <p:nvPr/>
        </p:nvSpPr>
        <p:spPr>
          <a:xfrm>
            <a:off x="3203848" y="3901179"/>
            <a:ext cx="53610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EWBG</a:t>
            </a:r>
            <a:r>
              <a:rPr lang="ja-JP" altLang="en-US" sz="1600" dirty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（</a:t>
            </a:r>
            <a:r>
              <a:rPr lang="en-US" altLang="ja-JP" sz="1600" dirty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CPV and strong 1</a:t>
            </a:r>
            <a:r>
              <a:rPr lang="en-US" altLang="ja-JP" sz="1600" baseline="30000" dirty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st</a:t>
            </a:r>
            <a:r>
              <a:rPr lang="en-US" altLang="ja-JP" sz="1600" dirty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 order phase transition</a:t>
            </a:r>
            <a:r>
              <a:rPr lang="ja-JP" altLang="en-US" sz="1600" dirty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）</a:t>
            </a:r>
            <a:endParaRPr lang="en-US" altLang="ja-JP" sz="1600" dirty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  <a:sym typeface="Wingdings" panose="05000000000000000000" pitchFamily="2" charset="2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E9F079C-8D1D-464C-9F15-EA49AB42A8B3}"/>
              </a:ext>
            </a:extLst>
          </p:cNvPr>
          <p:cNvGrpSpPr/>
          <p:nvPr/>
        </p:nvGrpSpPr>
        <p:grpSpPr>
          <a:xfrm>
            <a:off x="755576" y="5313808"/>
            <a:ext cx="7488832" cy="689648"/>
            <a:chOff x="805624" y="5877272"/>
            <a:chExt cx="7488832" cy="689648"/>
          </a:xfrm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6C74ADD2-9660-4F24-932D-997A232204AB}"/>
                </a:ext>
              </a:extLst>
            </p:cNvPr>
            <p:cNvSpPr/>
            <p:nvPr/>
          </p:nvSpPr>
          <p:spPr>
            <a:xfrm>
              <a:off x="1160295" y="5877272"/>
              <a:ext cx="6761146" cy="630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Studying the </a:t>
              </a:r>
              <a:r>
                <a:rPr lang="en-US" altLang="ja-JP" sz="20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H</a:t>
              </a: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iggs</a:t>
              </a: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 </a:t>
              </a: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sector is</a:t>
              </a: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 </a:t>
              </a: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a </a:t>
              </a:r>
              <a:r>
                <a:rPr lang="en-US" altLang="ja-JP" sz="20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P</a:t>
              </a: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robe of </a:t>
              </a:r>
              <a:r>
                <a:rPr lang="en-US" altLang="ja-JP" sz="20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N</a:t>
              </a: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ew </a:t>
              </a:r>
              <a:r>
                <a:rPr lang="en-US" altLang="ja-JP" sz="20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P</a:t>
              </a: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sym typeface="Wingdings" panose="05000000000000000000" pitchFamily="2" charset="2"/>
                </a:rPr>
                <a:t>hysics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FA67F28D-48A4-41A1-8C02-6F1166655D52}"/>
                </a:ext>
              </a:extLst>
            </p:cNvPr>
            <p:cNvSpPr/>
            <p:nvPr/>
          </p:nvSpPr>
          <p:spPr>
            <a:xfrm>
              <a:off x="805624" y="5984760"/>
              <a:ext cx="7488832" cy="582160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081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Bottom-Up Approach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E81BFC2-9476-491F-8EE6-A08FBDA3E1B1}"/>
              </a:ext>
            </a:extLst>
          </p:cNvPr>
          <p:cNvSpPr txBox="1"/>
          <p:nvPr/>
        </p:nvSpPr>
        <p:spPr>
          <a:xfrm>
            <a:off x="251520" y="1748207"/>
            <a:ext cx="2768578" cy="888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Effective Field Theory  </a:t>
            </a: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(Tian’s talk) 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C1D4AB2-3E08-41EB-9B1A-43F1AE73BAEE}"/>
              </a:ext>
            </a:extLst>
          </p:cNvPr>
          <p:cNvSpPr txBox="1"/>
          <p:nvPr/>
        </p:nvSpPr>
        <p:spPr>
          <a:xfrm>
            <a:off x="228565" y="4628527"/>
            <a:ext cx="2762679" cy="888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Renormalizable Models</a:t>
            </a: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(Multi-Higgs fields)  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8D97B2C-B92B-492C-93B2-13573A50DFCE}"/>
              </a:ext>
            </a:extLst>
          </p:cNvPr>
          <p:cNvGrpSpPr/>
          <p:nvPr/>
        </p:nvGrpSpPr>
        <p:grpSpPr>
          <a:xfrm>
            <a:off x="5744419" y="1435423"/>
            <a:ext cx="3118660" cy="1921569"/>
            <a:chOff x="3069571" y="1340768"/>
            <a:chExt cx="3118660" cy="1921569"/>
          </a:xfrm>
        </p:grpSpPr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437C9ACD-C67E-46F8-BFFD-5EBF1CA5C3F4}"/>
                </a:ext>
              </a:extLst>
            </p:cNvPr>
            <p:cNvSpPr txBox="1"/>
            <p:nvPr/>
          </p:nvSpPr>
          <p:spPr>
            <a:xfrm>
              <a:off x="3424909" y="2492896"/>
              <a:ext cx="53893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3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☹</a:t>
              </a:r>
              <a:endParaRPr lang="en-US" altLang="ja-JP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ACA6CBDC-E817-41D2-8668-590BA829A5E5}"/>
                </a:ext>
              </a:extLst>
            </p:cNvPr>
            <p:cNvSpPr txBox="1"/>
            <p:nvPr/>
          </p:nvSpPr>
          <p:spPr>
            <a:xfrm>
              <a:off x="3391256" y="1340768"/>
              <a:ext cx="53893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3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☺</a:t>
              </a:r>
              <a:endParaRPr lang="en-US" altLang="ja-JP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1FDB8AC8-F191-4289-BF69-FAFD43714099}"/>
                </a:ext>
              </a:extLst>
            </p:cNvPr>
            <p:cNvSpPr txBox="1"/>
            <p:nvPr/>
          </p:nvSpPr>
          <p:spPr>
            <a:xfrm>
              <a:off x="3960841" y="1492987"/>
              <a:ext cx="1032655" cy="473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Generic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129409F3-83AC-4983-8C1B-8E3F76AD9319}"/>
                </a:ext>
              </a:extLst>
            </p:cNvPr>
            <p:cNvSpPr txBox="1"/>
            <p:nvPr/>
          </p:nvSpPr>
          <p:spPr>
            <a:xfrm>
              <a:off x="3985384" y="2667762"/>
              <a:ext cx="2202847" cy="473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No relation to M</a:t>
              </a:r>
              <a:r>
                <a:rPr lang="en-US" altLang="ja-JP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NP</a:t>
              </a:r>
            </a:p>
          </p:txBody>
        </p:sp>
        <p:sp>
          <p:nvSpPr>
            <p:cNvPr id="2" name="左中かっこ 1">
              <a:extLst>
                <a:ext uri="{FF2B5EF4-FFF2-40B4-BE49-F238E27FC236}">
                  <a16:creationId xmlns:a16="http://schemas.microsoft.com/office/drawing/2014/main" id="{35E0374A-936B-472D-9672-160A19127EC3}"/>
                </a:ext>
              </a:extLst>
            </p:cNvPr>
            <p:cNvSpPr/>
            <p:nvPr/>
          </p:nvSpPr>
          <p:spPr>
            <a:xfrm>
              <a:off x="3069571" y="1704766"/>
              <a:ext cx="288032" cy="1318791"/>
            </a:xfrm>
            <a:prstGeom prst="leftBrac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48B92A8-ADF1-42BB-874B-537A2FD1EBCC}"/>
              </a:ext>
            </a:extLst>
          </p:cNvPr>
          <p:cNvGrpSpPr/>
          <p:nvPr/>
        </p:nvGrpSpPr>
        <p:grpSpPr>
          <a:xfrm>
            <a:off x="5724128" y="4099719"/>
            <a:ext cx="3205652" cy="1993577"/>
            <a:chOff x="3275856" y="4099719"/>
            <a:chExt cx="3205652" cy="1993577"/>
          </a:xfrm>
        </p:grpSpPr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CAE6E43C-FEF9-4349-AA71-0B814DF1AB0E}"/>
                </a:ext>
              </a:extLst>
            </p:cNvPr>
            <p:cNvSpPr txBox="1"/>
            <p:nvPr/>
          </p:nvSpPr>
          <p:spPr>
            <a:xfrm>
              <a:off x="3597541" y="5323855"/>
              <a:ext cx="53893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3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☹</a:t>
              </a:r>
              <a:endParaRPr lang="en-US" altLang="ja-JP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796A78BB-5341-43E4-BAF0-DBDF44408CF9}"/>
                </a:ext>
              </a:extLst>
            </p:cNvPr>
            <p:cNvSpPr txBox="1"/>
            <p:nvPr/>
          </p:nvSpPr>
          <p:spPr>
            <a:xfrm>
              <a:off x="3563888" y="4099719"/>
              <a:ext cx="53893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3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☺</a:t>
              </a:r>
              <a:endParaRPr lang="en-US" altLang="ja-JP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E48DC2F4-2EAB-4B80-9E14-85CEBFCD089D}"/>
                </a:ext>
              </a:extLst>
            </p:cNvPr>
            <p:cNvSpPr txBox="1"/>
            <p:nvPr/>
          </p:nvSpPr>
          <p:spPr>
            <a:xfrm>
              <a:off x="4259425" y="4293096"/>
              <a:ext cx="2222083" cy="473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dirty="0">
                  <a:latin typeface="メイリオ" panose="020B0604030504040204" pitchFamily="50" charset="-128"/>
                  <a:cs typeface="メイリオ" panose="020B0604030504040204" pitchFamily="50" charset="-128"/>
                </a:rPr>
                <a:t>Connection to M</a:t>
              </a:r>
              <a:r>
                <a:rPr lang="en-US" altLang="ja-JP" baseline="-25000" dirty="0">
                  <a:latin typeface="メイリオ" panose="020B0604030504040204" pitchFamily="50" charset="-128"/>
                  <a:cs typeface="メイリオ" panose="020B0604030504040204" pitchFamily="50" charset="-128"/>
                </a:rPr>
                <a:t>NP</a:t>
              </a:r>
              <a:endParaRPr lang="en-US" altLang="ja-JP" dirty="0">
                <a:latin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3E0148CB-2CAD-45F8-9286-2936C8E32BB1}"/>
                </a:ext>
              </a:extLst>
            </p:cNvPr>
            <p:cNvSpPr txBox="1"/>
            <p:nvPr/>
          </p:nvSpPr>
          <p:spPr>
            <a:xfrm>
              <a:off x="4283968" y="5476074"/>
              <a:ext cx="2122697" cy="473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dirty="0">
                  <a:latin typeface="メイリオ" panose="020B0604030504040204" pitchFamily="50" charset="-128"/>
                  <a:cs typeface="メイリオ" panose="020B0604030504040204" pitchFamily="50" charset="-128"/>
                </a:rPr>
                <a:t>Model dependent</a:t>
              </a:r>
            </a:p>
          </p:txBody>
        </p:sp>
        <p:sp>
          <p:nvSpPr>
            <p:cNvPr id="14" name="左中かっこ 13">
              <a:extLst>
                <a:ext uri="{FF2B5EF4-FFF2-40B4-BE49-F238E27FC236}">
                  <a16:creationId xmlns:a16="http://schemas.microsoft.com/office/drawing/2014/main" id="{5F0B36EE-DEE0-41D9-B102-09938C15CAD1}"/>
                </a:ext>
              </a:extLst>
            </p:cNvPr>
            <p:cNvSpPr/>
            <p:nvPr/>
          </p:nvSpPr>
          <p:spPr>
            <a:xfrm>
              <a:off x="3275856" y="4509120"/>
              <a:ext cx="288032" cy="1318791"/>
            </a:xfrm>
            <a:prstGeom prst="leftBrac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47CC93F-6893-43F0-8377-1EA70E25F95A}"/>
              </a:ext>
            </a:extLst>
          </p:cNvPr>
          <p:cNvSpPr/>
          <p:nvPr/>
        </p:nvSpPr>
        <p:spPr>
          <a:xfrm>
            <a:off x="228565" y="1269024"/>
            <a:ext cx="8812906" cy="2550794"/>
          </a:xfrm>
          <a:prstGeom prst="roundRec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3051C092-8AB6-4D24-BBA0-8C172FD6C73E}"/>
              </a:ext>
            </a:extLst>
          </p:cNvPr>
          <p:cNvSpPr/>
          <p:nvPr/>
        </p:nvSpPr>
        <p:spPr>
          <a:xfrm>
            <a:off x="223590" y="4005064"/>
            <a:ext cx="8812906" cy="2664296"/>
          </a:xfrm>
          <a:prstGeom prst="roundRect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1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2B0801A-3B4F-43B0-91EB-07D046AE2A89}"/>
              </a:ext>
            </a:extLst>
          </p:cNvPr>
          <p:cNvGrpSpPr/>
          <p:nvPr/>
        </p:nvGrpSpPr>
        <p:grpSpPr>
          <a:xfrm>
            <a:off x="2915816" y="4149080"/>
            <a:ext cx="2709378" cy="2215914"/>
            <a:chOff x="6471134" y="4149080"/>
            <a:chExt cx="2709378" cy="2215914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A88BBDB4-88C8-4D99-8AAF-DF9635A5D932}"/>
                </a:ext>
              </a:extLst>
            </p:cNvPr>
            <p:cNvGrpSpPr/>
            <p:nvPr/>
          </p:nvGrpSpPr>
          <p:grpSpPr>
            <a:xfrm>
              <a:off x="6518300" y="4149080"/>
              <a:ext cx="2662212" cy="2215914"/>
              <a:chOff x="6193438" y="1340768"/>
              <a:chExt cx="2662212" cy="2215914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5FEDE0C1-2B08-405A-BBA6-9506B0C58981}"/>
                  </a:ext>
                </a:extLst>
              </p:cNvPr>
              <p:cNvGrpSpPr/>
              <p:nvPr/>
            </p:nvGrpSpPr>
            <p:grpSpPr>
              <a:xfrm>
                <a:off x="6660232" y="1340768"/>
                <a:ext cx="544721" cy="2215914"/>
                <a:chOff x="179511" y="632477"/>
                <a:chExt cx="544721" cy="5438062"/>
              </a:xfrm>
            </p:grpSpPr>
            <p:cxnSp>
              <p:nvCxnSpPr>
                <p:cNvPr id="52" name="直線矢印コネクタ 51">
                  <a:extLst>
                    <a:ext uri="{FF2B5EF4-FFF2-40B4-BE49-F238E27FC236}">
                      <a16:creationId xmlns:a16="http://schemas.microsoft.com/office/drawing/2014/main" id="{16A833BE-0835-4CBA-9714-FAB8D20D2A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67543" y="632477"/>
                  <a:ext cx="0" cy="5438062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headEnd type="none" w="lg" len="lg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直線コネクタ 52">
                  <a:extLst>
                    <a:ext uri="{FF2B5EF4-FFF2-40B4-BE49-F238E27FC236}">
                      <a16:creationId xmlns:a16="http://schemas.microsoft.com/office/drawing/2014/main" id="{E892AFE6-4D33-432E-93E3-F2B9570EB22F}"/>
                    </a:ext>
                  </a:extLst>
                </p:cNvPr>
                <p:cNvCxnSpPr/>
                <p:nvPr/>
              </p:nvCxnSpPr>
              <p:spPr>
                <a:xfrm>
                  <a:off x="179511" y="5301212"/>
                  <a:ext cx="544721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70F7D9CB-0513-4418-BCCC-D180D7DBED9F}"/>
                  </a:ext>
                </a:extLst>
              </p:cNvPr>
              <p:cNvSpPr/>
              <p:nvPr/>
            </p:nvSpPr>
            <p:spPr>
              <a:xfrm>
                <a:off x="6193438" y="3073918"/>
                <a:ext cx="51648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EW</a:t>
                </a:r>
                <a:endParaRPr lang="ja-JP" altLang="en-US" sz="1600" dirty="0"/>
              </a:p>
            </p:txBody>
          </p:sp>
          <p:cxnSp>
            <p:nvCxnSpPr>
              <p:cNvPr id="48" name="直線コネクタ 47">
                <a:extLst>
                  <a:ext uri="{FF2B5EF4-FFF2-40B4-BE49-F238E27FC236}">
                    <a16:creationId xmlns:a16="http://schemas.microsoft.com/office/drawing/2014/main" id="{3CAE6F01-0B42-4ABB-9B05-07C3010368F4}"/>
                  </a:ext>
                </a:extLst>
              </p:cNvPr>
              <p:cNvCxnSpPr/>
              <p:nvPr/>
            </p:nvCxnSpPr>
            <p:spPr>
              <a:xfrm>
                <a:off x="6627200" y="1642116"/>
                <a:ext cx="544721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4B183EF0-6734-4B45-BB30-2D91C2BC2B9F}"/>
                  </a:ext>
                </a:extLst>
              </p:cNvPr>
              <p:cNvSpPr/>
              <p:nvPr/>
            </p:nvSpPr>
            <p:spPr>
              <a:xfrm>
                <a:off x="6228184" y="1442061"/>
                <a:ext cx="3529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Λ</a:t>
                </a:r>
                <a:endParaRPr lang="ja-JP" altLang="en-US" dirty="0"/>
              </a:p>
            </p:txBody>
          </p:sp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CED528C7-CE63-428B-910B-2A4E83002AB1}"/>
                  </a:ext>
                </a:extLst>
              </p:cNvPr>
              <p:cNvSpPr txBox="1"/>
              <p:nvPr/>
            </p:nvSpPr>
            <p:spPr>
              <a:xfrm>
                <a:off x="7236296" y="1960093"/>
                <a:ext cx="1619354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SM particles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+ H</a:t>
                </a:r>
                <a:r>
                  <a:rPr lang="en-US" altLang="ja-JP" sz="1600" baseline="30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±</a:t>
                </a:r>
                <a:r>
                  <a: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,</a:t>
                </a:r>
                <a:r>
                  <a:rPr lang="ja-JP" altLang="en-US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  <a:r>
                  <a: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A,</a:t>
                </a:r>
                <a:r>
                  <a:rPr lang="ja-JP" altLang="en-US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  <a:r>
                  <a: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H, …</a:t>
                </a:r>
              </a:p>
            </p:txBody>
          </p:sp>
        </p:grp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8A8C8CAB-8D84-4185-B642-5D4E8DCBD86D}"/>
                </a:ext>
              </a:extLst>
            </p:cNvPr>
            <p:cNvCxnSpPr>
              <a:cxnSpLocks/>
            </p:cNvCxnSpPr>
            <p:nvPr/>
          </p:nvCxnSpPr>
          <p:spPr>
            <a:xfrm>
              <a:off x="7020320" y="5229200"/>
              <a:ext cx="432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DBD9BBAA-9035-4A37-AA87-951A3267EB23}"/>
                </a:ext>
              </a:extLst>
            </p:cNvPr>
            <p:cNvSpPr/>
            <p:nvPr/>
          </p:nvSpPr>
          <p:spPr>
            <a:xfrm>
              <a:off x="6471134" y="5013176"/>
              <a:ext cx="53732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>
                  <a:latin typeface="+mn-ea"/>
                </a:rPr>
                <a:t>M</a:t>
              </a:r>
              <a:r>
                <a:rPr lang="en-US" altLang="ja-JP" sz="1600" baseline="-25000" dirty="0">
                  <a:latin typeface="+mn-ea"/>
                </a:rPr>
                <a:t>NP</a:t>
              </a:r>
              <a:endParaRPr lang="ja-JP" altLang="en-US" sz="1600" baseline="-25000" dirty="0">
                <a:latin typeface="+mn-ea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D4264D4-21DE-4B4F-ADEE-DC204F05D904}"/>
              </a:ext>
            </a:extLst>
          </p:cNvPr>
          <p:cNvGrpSpPr/>
          <p:nvPr/>
        </p:nvGrpSpPr>
        <p:grpSpPr>
          <a:xfrm>
            <a:off x="2953078" y="1340768"/>
            <a:ext cx="2724035" cy="2215914"/>
            <a:chOff x="6337454" y="1340768"/>
            <a:chExt cx="2724035" cy="221591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B0F253D-45A5-4D3C-BBAC-6CE341F199F0}"/>
                </a:ext>
              </a:extLst>
            </p:cNvPr>
            <p:cNvGrpSpPr/>
            <p:nvPr/>
          </p:nvGrpSpPr>
          <p:grpSpPr>
            <a:xfrm>
              <a:off x="6372200" y="1340768"/>
              <a:ext cx="2689289" cy="2215914"/>
              <a:chOff x="6228184" y="1340768"/>
              <a:chExt cx="2689289" cy="2215914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51881761-F447-41C5-A71B-17500CD024C2}"/>
                  </a:ext>
                </a:extLst>
              </p:cNvPr>
              <p:cNvGrpSpPr/>
              <p:nvPr/>
            </p:nvGrpSpPr>
            <p:grpSpPr>
              <a:xfrm>
                <a:off x="6660232" y="1340768"/>
                <a:ext cx="544721" cy="2215914"/>
                <a:chOff x="179511" y="632477"/>
                <a:chExt cx="544721" cy="5438062"/>
              </a:xfrm>
            </p:grpSpPr>
            <p:cxnSp>
              <p:nvCxnSpPr>
                <p:cNvPr id="24" name="直線矢印コネクタ 23">
                  <a:extLst>
                    <a:ext uri="{FF2B5EF4-FFF2-40B4-BE49-F238E27FC236}">
                      <a16:creationId xmlns:a16="http://schemas.microsoft.com/office/drawing/2014/main" id="{D5EC8B89-6CA3-4E1D-9AC2-1EC8309BA4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67543" y="632477"/>
                  <a:ext cx="0" cy="5438062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headEnd type="none" w="lg" len="lg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コネクタ 25">
                  <a:extLst>
                    <a:ext uri="{FF2B5EF4-FFF2-40B4-BE49-F238E27FC236}">
                      <a16:creationId xmlns:a16="http://schemas.microsoft.com/office/drawing/2014/main" id="{AD18658A-7646-4AE9-9751-A25378477FD2}"/>
                    </a:ext>
                  </a:extLst>
                </p:cNvPr>
                <p:cNvCxnSpPr/>
                <p:nvPr/>
              </p:nvCxnSpPr>
              <p:spPr>
                <a:xfrm>
                  <a:off x="179511" y="5301212"/>
                  <a:ext cx="544721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F877E45D-DADB-40BD-A29C-C3D1D5A61F9F}"/>
                  </a:ext>
                </a:extLst>
              </p:cNvPr>
              <p:cNvCxnSpPr/>
              <p:nvPr/>
            </p:nvCxnSpPr>
            <p:spPr>
              <a:xfrm>
                <a:off x="6627200" y="1642116"/>
                <a:ext cx="544721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3AB2DEDF-B6DD-4CEA-BE16-A53F33C3D086}"/>
                  </a:ext>
                </a:extLst>
              </p:cNvPr>
              <p:cNvSpPr/>
              <p:nvPr/>
            </p:nvSpPr>
            <p:spPr>
              <a:xfrm>
                <a:off x="6228184" y="1442061"/>
                <a:ext cx="3529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Λ</a:t>
                </a:r>
                <a:endParaRPr lang="ja-JP" altLang="en-US" dirty="0"/>
              </a:p>
            </p:txBody>
          </p:sp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3BA54994-9B1D-4A05-9745-7E4747283E20}"/>
                  </a:ext>
                </a:extLst>
              </p:cNvPr>
              <p:cNvSpPr txBox="1"/>
              <p:nvPr/>
            </p:nvSpPr>
            <p:spPr>
              <a:xfrm>
                <a:off x="7048628" y="2209919"/>
                <a:ext cx="1868845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SM particles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+ High order OP.</a:t>
                </a:r>
              </a:p>
            </p:txBody>
          </p:sp>
        </p:grp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B06A728B-C98C-4E2C-BB09-4EA94EFE8136}"/>
                </a:ext>
              </a:extLst>
            </p:cNvPr>
            <p:cNvSpPr/>
            <p:nvPr/>
          </p:nvSpPr>
          <p:spPr>
            <a:xfrm>
              <a:off x="6337454" y="3090446"/>
              <a:ext cx="51648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EW</a:t>
              </a:r>
              <a:endParaRPr lang="ja-JP" altLang="en-US" sz="1600" baseline="-25000" dirty="0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F836EDD1-DE07-4D69-B56A-1BC8166C062B}"/>
              </a:ext>
            </a:extLst>
          </p:cNvPr>
          <p:cNvGrpSpPr/>
          <p:nvPr/>
        </p:nvGrpSpPr>
        <p:grpSpPr>
          <a:xfrm>
            <a:off x="3453143" y="1973738"/>
            <a:ext cx="432365" cy="271081"/>
            <a:chOff x="864000" y="3204000"/>
            <a:chExt cx="432365" cy="271081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35BDC89-1588-47EF-9B5D-44A5FDD387D8}"/>
                </a:ext>
              </a:extLst>
            </p:cNvPr>
            <p:cNvSpPr/>
            <p:nvPr/>
          </p:nvSpPr>
          <p:spPr>
            <a:xfrm>
              <a:off x="868101" y="3286908"/>
              <a:ext cx="428264" cy="188173"/>
            </a:xfrm>
            <a:custGeom>
              <a:avLst/>
              <a:gdLst>
                <a:gd name="connsiteX0" fmla="*/ 0 w 428264"/>
                <a:gd name="connsiteY0" fmla="*/ 150773 h 188173"/>
                <a:gd name="connsiteX1" fmla="*/ 127322 w 428264"/>
                <a:gd name="connsiteY1" fmla="*/ 302 h 188173"/>
                <a:gd name="connsiteX2" fmla="*/ 289367 w 428264"/>
                <a:gd name="connsiteY2" fmla="*/ 185497 h 188173"/>
                <a:gd name="connsiteX3" fmla="*/ 428264 w 428264"/>
                <a:gd name="connsiteY3" fmla="*/ 92900 h 18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8264" h="188173">
                  <a:moveTo>
                    <a:pt x="0" y="150773"/>
                  </a:moveTo>
                  <a:cubicBezTo>
                    <a:pt x="39547" y="72644"/>
                    <a:pt x="79094" y="-5485"/>
                    <a:pt x="127322" y="302"/>
                  </a:cubicBezTo>
                  <a:cubicBezTo>
                    <a:pt x="175550" y="6089"/>
                    <a:pt x="239210" y="170064"/>
                    <a:pt x="289367" y="185497"/>
                  </a:cubicBezTo>
                  <a:cubicBezTo>
                    <a:pt x="339524" y="200930"/>
                    <a:pt x="383894" y="146915"/>
                    <a:pt x="428264" y="92900"/>
                  </a:cubicBezTo>
                </a:path>
              </a:pathLst>
            </a:custGeom>
            <a:noFill/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00E1D696-B670-48E7-8551-F4F56BAA8598}"/>
                </a:ext>
              </a:extLst>
            </p:cNvPr>
            <p:cNvSpPr/>
            <p:nvPr/>
          </p:nvSpPr>
          <p:spPr>
            <a:xfrm>
              <a:off x="864000" y="3204000"/>
              <a:ext cx="428264" cy="188173"/>
            </a:xfrm>
            <a:custGeom>
              <a:avLst/>
              <a:gdLst>
                <a:gd name="connsiteX0" fmla="*/ 0 w 428264"/>
                <a:gd name="connsiteY0" fmla="*/ 150773 h 188173"/>
                <a:gd name="connsiteX1" fmla="*/ 127322 w 428264"/>
                <a:gd name="connsiteY1" fmla="*/ 302 h 188173"/>
                <a:gd name="connsiteX2" fmla="*/ 289367 w 428264"/>
                <a:gd name="connsiteY2" fmla="*/ 185497 h 188173"/>
                <a:gd name="connsiteX3" fmla="*/ 428264 w 428264"/>
                <a:gd name="connsiteY3" fmla="*/ 92900 h 18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8264" h="188173">
                  <a:moveTo>
                    <a:pt x="0" y="150773"/>
                  </a:moveTo>
                  <a:cubicBezTo>
                    <a:pt x="39547" y="72644"/>
                    <a:pt x="79094" y="-5485"/>
                    <a:pt x="127322" y="302"/>
                  </a:cubicBezTo>
                  <a:cubicBezTo>
                    <a:pt x="175550" y="6089"/>
                    <a:pt x="239210" y="170064"/>
                    <a:pt x="289367" y="185497"/>
                  </a:cubicBezTo>
                  <a:cubicBezTo>
                    <a:pt x="339524" y="200930"/>
                    <a:pt x="383894" y="146915"/>
                    <a:pt x="428264" y="92900"/>
                  </a:cubicBezTo>
                </a:path>
              </a:pathLst>
            </a:custGeom>
            <a:noFill/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4851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E81BFC2-9476-491F-8EE6-A08FBDA3E1B1}"/>
              </a:ext>
            </a:extLst>
          </p:cNvPr>
          <p:cNvSpPr txBox="1"/>
          <p:nvPr/>
        </p:nvSpPr>
        <p:spPr>
          <a:xfrm>
            <a:off x="251520" y="1174108"/>
            <a:ext cx="3413050" cy="473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 Electroweak ρ parameter: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8F5B019-EB25-4A7C-9CCA-2934EEFB8495}"/>
              </a:ext>
            </a:extLst>
          </p:cNvPr>
          <p:cNvSpPr txBox="1"/>
          <p:nvPr/>
        </p:nvSpPr>
        <p:spPr>
          <a:xfrm>
            <a:off x="3779912" y="1174108"/>
            <a:ext cx="3291286" cy="473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ρ</a:t>
            </a:r>
            <a:r>
              <a:rPr lang="en-US" altLang="ja-JP" baseline="-25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exp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1.00039 ± 0.000019</a:t>
            </a:r>
            <a:endParaRPr lang="ja-JP" altLang="en-US" baseline="-25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DD03440-8548-49B3-A7C1-0A2CC4BFC7EC}"/>
              </a:ext>
            </a:extLst>
          </p:cNvPr>
          <p:cNvGrpSpPr/>
          <p:nvPr/>
        </p:nvGrpSpPr>
        <p:grpSpPr>
          <a:xfrm>
            <a:off x="1136128" y="2243275"/>
            <a:ext cx="4712402" cy="1020876"/>
            <a:chOff x="870237" y="1254584"/>
            <a:chExt cx="4264440" cy="1020876"/>
          </a:xfrm>
        </p:grpSpPr>
        <p:sp>
          <p:nvSpPr>
            <p:cNvPr id="12" name="角丸四角形 27">
              <a:extLst>
                <a:ext uri="{FF2B5EF4-FFF2-40B4-BE49-F238E27FC236}">
                  <a16:creationId xmlns:a16="http://schemas.microsoft.com/office/drawing/2014/main" id="{BA6AC802-8514-4829-B06C-2A3070F81AB3}"/>
                </a:ext>
              </a:extLst>
            </p:cNvPr>
            <p:cNvSpPr/>
            <p:nvPr/>
          </p:nvSpPr>
          <p:spPr>
            <a:xfrm>
              <a:off x="870237" y="1254584"/>
              <a:ext cx="4264440" cy="1020876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DEBA0608-CC96-4384-928E-225EB58B1E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1997" y="1376969"/>
              <a:ext cx="4060921" cy="776363"/>
            </a:xfrm>
            <a:prstGeom prst="rect">
              <a:avLst/>
            </a:prstGeom>
          </p:spPr>
        </p:pic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14E7F47-514D-48B4-96C7-1BFD1232271A}"/>
              </a:ext>
            </a:extLst>
          </p:cNvPr>
          <p:cNvSpPr txBox="1"/>
          <p:nvPr/>
        </p:nvSpPr>
        <p:spPr>
          <a:xfrm>
            <a:off x="6084168" y="2365660"/>
            <a:ext cx="299364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T: Isospin, Y: Hypercharge, </a:t>
            </a:r>
          </a:p>
          <a:p>
            <a:pPr>
              <a:lnSpc>
                <a:spcPct val="150000"/>
              </a:lnSpc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v: VEV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08250BB-8052-40FF-AB23-B8F0252E9BAA}"/>
              </a:ext>
            </a:extLst>
          </p:cNvPr>
          <p:cNvSpPr txBox="1"/>
          <p:nvPr/>
        </p:nvSpPr>
        <p:spPr>
          <a:xfrm>
            <a:off x="7018204" y="1107684"/>
            <a:ext cx="561372" cy="3885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PDG</a:t>
            </a:r>
            <a:endParaRPr lang="ja-JP" altLang="en-US" sz="1400" i="1" baseline="-25000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7CDDAD5-79F3-420C-859B-A8811EDAE203}"/>
              </a:ext>
            </a:extLst>
          </p:cNvPr>
          <p:cNvGrpSpPr/>
          <p:nvPr/>
        </p:nvGrpSpPr>
        <p:grpSpPr>
          <a:xfrm>
            <a:off x="422480" y="3480175"/>
            <a:ext cx="7755346" cy="884929"/>
            <a:chOff x="422480" y="3480175"/>
            <a:chExt cx="7755346" cy="884929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DFB9E3C4-914C-4E71-9A4D-CA879A514392}"/>
                </a:ext>
              </a:extLst>
            </p:cNvPr>
            <p:cNvGrpSpPr/>
            <p:nvPr/>
          </p:nvGrpSpPr>
          <p:grpSpPr>
            <a:xfrm>
              <a:off x="422480" y="3480175"/>
              <a:ext cx="7755346" cy="884929"/>
              <a:chOff x="-76785" y="6057666"/>
              <a:chExt cx="7858366" cy="884929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29ABB4E4-75A3-4F19-A7CA-9393E1E352A6}"/>
                  </a:ext>
                </a:extLst>
              </p:cNvPr>
              <p:cNvGrpSpPr/>
              <p:nvPr/>
            </p:nvGrpSpPr>
            <p:grpSpPr>
              <a:xfrm>
                <a:off x="-76785" y="6118644"/>
                <a:ext cx="7858366" cy="812530"/>
                <a:chOff x="-76785" y="6118644"/>
                <a:chExt cx="7858366" cy="812530"/>
              </a:xfrm>
            </p:grpSpPr>
            <p:sp>
              <p:nvSpPr>
                <p:cNvPr id="27" name="テキスト ボックス 26">
                  <a:extLst>
                    <a:ext uri="{FF2B5EF4-FFF2-40B4-BE49-F238E27FC236}">
                      <a16:creationId xmlns:a16="http://schemas.microsoft.com/office/drawing/2014/main" id="{E42EC17F-0FF6-475F-98B6-CE0D5896F7B9}"/>
                    </a:ext>
                  </a:extLst>
                </p:cNvPr>
                <p:cNvSpPr txBox="1"/>
                <p:nvPr/>
              </p:nvSpPr>
              <p:spPr>
                <a:xfrm>
                  <a:off x="795708" y="6118644"/>
                  <a:ext cx="6985873" cy="8125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 + singlets + doublets (+ inert fields)</a:t>
                  </a: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     </a:t>
                  </a:r>
                </a:p>
              </p:txBody>
            </p:sp>
            <p:sp>
              <p:nvSpPr>
                <p:cNvPr id="28" name="右矢印 44">
                  <a:extLst>
                    <a:ext uri="{FF2B5EF4-FFF2-40B4-BE49-F238E27FC236}">
                      <a16:creationId xmlns:a16="http://schemas.microsoft.com/office/drawing/2014/main" id="{69CE97ED-DAD1-432D-A80B-192BAEED9679}"/>
                    </a:ext>
                  </a:extLst>
                </p:cNvPr>
                <p:cNvSpPr/>
                <p:nvPr/>
              </p:nvSpPr>
              <p:spPr>
                <a:xfrm>
                  <a:off x="-76785" y="6235791"/>
                  <a:ext cx="463440" cy="504056"/>
                </a:xfrm>
                <a:prstGeom prst="rightArrow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C7F28156-E9D7-46BA-8F80-91865BB28296}"/>
                  </a:ext>
                </a:extLst>
              </p:cNvPr>
              <p:cNvSpPr/>
              <p:nvPr/>
            </p:nvSpPr>
            <p:spPr>
              <a:xfrm>
                <a:off x="742746" y="6057666"/>
                <a:ext cx="7038834" cy="88492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74E7B478-25AD-4302-BFD4-A46E84123C35}"/>
                </a:ext>
              </a:extLst>
            </p:cNvPr>
            <p:cNvSpPr txBox="1"/>
            <p:nvPr/>
          </p:nvSpPr>
          <p:spPr>
            <a:xfrm>
              <a:off x="1499533" y="3984231"/>
              <a:ext cx="6600859" cy="356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There are models with ρ</a:t>
              </a:r>
              <a:r>
                <a:rPr lang="en-US" altLang="ja-JP" sz="1400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tree</a:t>
              </a:r>
              <a:r>
                <a: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 = 1 containing higher isospin Higgs fields.     </a:t>
              </a: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1B859A4-0487-46A6-B7CC-BCDE83C42E55}"/>
              </a:ext>
            </a:extLst>
          </p:cNvPr>
          <p:cNvGrpSpPr/>
          <p:nvPr/>
        </p:nvGrpSpPr>
        <p:grpSpPr>
          <a:xfrm>
            <a:off x="323528" y="4652234"/>
            <a:ext cx="6408395" cy="937006"/>
            <a:chOff x="323528" y="4652234"/>
            <a:chExt cx="6408395" cy="937006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73D25B5-8B49-4C5E-9094-3D65A041F898}"/>
                </a:ext>
              </a:extLst>
            </p:cNvPr>
            <p:cNvSpPr txBox="1"/>
            <p:nvPr/>
          </p:nvSpPr>
          <p:spPr>
            <a:xfrm>
              <a:off x="323528" y="4652234"/>
              <a:ext cx="5144101" cy="473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2. Flavor Changing Neutral Currents (FCNC)</a:t>
              </a: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F5A22960-DA83-479B-921C-165D31AD1E7E}"/>
                </a:ext>
              </a:extLst>
            </p:cNvPr>
            <p:cNvSpPr txBox="1"/>
            <p:nvPr/>
          </p:nvSpPr>
          <p:spPr>
            <a:xfrm>
              <a:off x="838643" y="5158353"/>
              <a:ext cx="589328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Introduction of </a:t>
              </a:r>
              <a:r>
                <a:rPr lang="en-US" altLang="ja-JP" sz="1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multi-doublet structure</a:t>
              </a: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is constrained. </a:t>
              </a:r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5600358-45BC-4536-8174-449991DD3D03}"/>
              </a:ext>
            </a:extLst>
          </p:cNvPr>
          <p:cNvSpPr txBox="1"/>
          <p:nvPr/>
        </p:nvSpPr>
        <p:spPr>
          <a:xfrm>
            <a:off x="611560" y="1609128"/>
            <a:ext cx="62055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Introduction of </a:t>
            </a:r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higher isospin Higgs fields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is constrained. </a:t>
            </a:r>
          </a:p>
        </p:txBody>
      </p:sp>
      <p:sp>
        <p:nvSpPr>
          <p:cNvPr id="38" name="タイトル 1">
            <a:extLst>
              <a:ext uri="{FF2B5EF4-FFF2-40B4-BE49-F238E27FC236}">
                <a16:creationId xmlns:a16="http://schemas.microsoft.com/office/drawing/2014/main" id="{44C974B9-243D-4111-A211-C06480371264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Basic Constraints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55145E0-D1A1-4A87-8E1C-7ACD9FF1E2E2}"/>
              </a:ext>
            </a:extLst>
          </p:cNvPr>
          <p:cNvGrpSpPr/>
          <p:nvPr/>
        </p:nvGrpSpPr>
        <p:grpSpPr>
          <a:xfrm>
            <a:off x="422480" y="5727160"/>
            <a:ext cx="7755345" cy="582160"/>
            <a:chOff x="422480" y="5727160"/>
            <a:chExt cx="7755345" cy="582160"/>
          </a:xfrm>
        </p:grpSpPr>
        <p:sp>
          <p:nvSpPr>
            <p:cNvPr id="39" name="右矢印 44">
              <a:extLst>
                <a:ext uri="{FF2B5EF4-FFF2-40B4-BE49-F238E27FC236}">
                  <a16:creationId xmlns:a16="http://schemas.microsoft.com/office/drawing/2014/main" id="{08951982-93C5-4F32-8D05-F3F9B3A15F1F}"/>
                </a:ext>
              </a:extLst>
            </p:cNvPr>
            <p:cNvSpPr/>
            <p:nvPr/>
          </p:nvSpPr>
          <p:spPr>
            <a:xfrm>
              <a:off x="422480" y="5766212"/>
              <a:ext cx="457364" cy="504056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0DE61B6C-7A34-4491-95BD-F779E4524249}"/>
                </a:ext>
              </a:extLst>
            </p:cNvPr>
            <p:cNvSpPr txBox="1"/>
            <p:nvPr/>
          </p:nvSpPr>
          <p:spPr>
            <a:xfrm>
              <a:off x="1211501" y="5805264"/>
              <a:ext cx="6600859" cy="431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Multi-doublet with Natural Flavor Conservation (NFC) </a:t>
              </a:r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50F65E10-FA97-4709-BC43-52A42476E60E}"/>
                </a:ext>
              </a:extLst>
            </p:cNvPr>
            <p:cNvSpPr/>
            <p:nvPr/>
          </p:nvSpPr>
          <p:spPr>
            <a:xfrm>
              <a:off x="1115616" y="5727160"/>
              <a:ext cx="7062209" cy="582160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0291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2 Higgs doublet models with NFC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DE26964-468D-4E1B-A769-92A5F69EE419}"/>
              </a:ext>
            </a:extLst>
          </p:cNvPr>
          <p:cNvGrpSpPr/>
          <p:nvPr/>
        </p:nvGrpSpPr>
        <p:grpSpPr>
          <a:xfrm>
            <a:off x="42088" y="1124744"/>
            <a:ext cx="9193635" cy="3960440"/>
            <a:chOff x="258112" y="1945706"/>
            <a:chExt cx="9193635" cy="3960440"/>
          </a:xfrm>
        </p:grpSpPr>
        <p:grpSp>
          <p:nvGrpSpPr>
            <p:cNvPr id="30" name="グループ化 29"/>
            <p:cNvGrpSpPr/>
            <p:nvPr/>
          </p:nvGrpSpPr>
          <p:grpSpPr>
            <a:xfrm>
              <a:off x="449510" y="3919808"/>
              <a:ext cx="1371600" cy="1700389"/>
              <a:chOff x="1472803" y="2377975"/>
              <a:chExt cx="1371600" cy="1700389"/>
            </a:xfrm>
          </p:grpSpPr>
          <p:grpSp>
            <p:nvGrpSpPr>
              <p:cNvPr id="14" name="Group 25"/>
              <p:cNvGrpSpPr>
                <a:grpSpLocks/>
              </p:cNvGrpSpPr>
              <p:nvPr/>
            </p:nvGrpSpPr>
            <p:grpSpPr bwMode="auto">
              <a:xfrm>
                <a:off x="1472803" y="2781376"/>
                <a:ext cx="1371600" cy="1296988"/>
                <a:chOff x="348" y="2155"/>
                <a:chExt cx="864" cy="817"/>
              </a:xfrm>
            </p:grpSpPr>
            <p:sp>
              <p:nvSpPr>
                <p:cNvPr id="15" name="Oval 18"/>
                <p:cNvSpPr>
                  <a:spLocks noChangeArrowheads="1"/>
                </p:cNvSpPr>
                <p:nvPr/>
              </p:nvSpPr>
              <p:spPr bwMode="auto">
                <a:xfrm>
                  <a:off x="348" y="2365"/>
                  <a:ext cx="864" cy="607"/>
                </a:xfrm>
                <a:prstGeom prst="ellipse">
                  <a:avLst/>
                </a:prstGeom>
                <a:solidFill>
                  <a:srgbClr val="FF99CC">
                    <a:alpha val="50195"/>
                  </a:srgbClr>
                </a:solidFill>
                <a:ln w="317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441" y="2382"/>
                  <a:ext cx="226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u</a:t>
                  </a:r>
                </a:p>
              </p:txBody>
            </p:sp>
            <p:sp>
              <p:nvSpPr>
                <p:cNvPr id="17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444" y="2640"/>
                  <a:ext cx="223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d</a:t>
                  </a:r>
                </a:p>
              </p:txBody>
            </p:sp>
            <p:sp>
              <p:nvSpPr>
                <p:cNvPr id="18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637" y="2155"/>
                  <a:ext cx="372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</a:t>
                  </a:r>
                  <a:r>
                    <a:rPr lang="ja-JP" altLang="en-US" sz="2000" b="1" baseline="-25000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２</a:t>
                  </a:r>
                </a:p>
              </p:txBody>
            </p:sp>
            <p:sp>
              <p:nvSpPr>
                <p:cNvPr id="19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803" y="2654"/>
                  <a:ext cx="201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e</a:t>
                  </a:r>
                </a:p>
              </p:txBody>
            </p:sp>
          </p:grpSp>
          <p:sp>
            <p:nvSpPr>
              <p:cNvPr id="28" name="テキスト ボックス 2"/>
              <p:cNvSpPr txBox="1">
                <a:spLocks noChangeArrowheads="1"/>
              </p:cNvSpPr>
              <p:nvPr/>
            </p:nvSpPr>
            <p:spPr bwMode="auto">
              <a:xfrm>
                <a:off x="1619672" y="2377975"/>
                <a:ext cx="97783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buFontTx/>
                  <a:buNone/>
                </a:pPr>
                <a:r>
                  <a:rPr lang="en-US" altLang="ja-JP" sz="18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Type-I</a:t>
                </a:r>
                <a:endParaRPr lang="ja-JP" altLang="en-US" sz="1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2820113" y="3903081"/>
              <a:ext cx="1430337" cy="1741722"/>
              <a:chOff x="3779912" y="2376900"/>
              <a:chExt cx="1430337" cy="1741722"/>
            </a:xfrm>
          </p:grpSpPr>
          <p:grpSp>
            <p:nvGrpSpPr>
              <p:cNvPr id="6" name="Group 25"/>
              <p:cNvGrpSpPr>
                <a:grpSpLocks/>
              </p:cNvGrpSpPr>
              <p:nvPr/>
            </p:nvGrpSpPr>
            <p:grpSpPr bwMode="auto">
              <a:xfrm>
                <a:off x="3779912" y="2669234"/>
                <a:ext cx="1430337" cy="1449388"/>
                <a:chOff x="316" y="2039"/>
                <a:chExt cx="901" cy="913"/>
              </a:xfrm>
            </p:grpSpPr>
            <p:sp>
              <p:nvSpPr>
                <p:cNvPr id="7" name="Oval 22"/>
                <p:cNvSpPr>
                  <a:spLocks noChangeArrowheads="1"/>
                </p:cNvSpPr>
                <p:nvPr/>
              </p:nvSpPr>
              <p:spPr bwMode="auto">
                <a:xfrm rot="5400000">
                  <a:off x="623" y="2357"/>
                  <a:ext cx="288" cy="901"/>
                </a:xfrm>
                <a:prstGeom prst="ellipse">
                  <a:avLst/>
                </a:prstGeom>
                <a:solidFill>
                  <a:srgbClr val="CCFFFF">
                    <a:alpha val="50195"/>
                  </a:srgbClr>
                </a:solidFill>
                <a:ln w="317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" name="Oval 18"/>
                <p:cNvSpPr>
                  <a:spLocks noChangeArrowheads="1"/>
                </p:cNvSpPr>
                <p:nvPr/>
              </p:nvSpPr>
              <p:spPr bwMode="auto">
                <a:xfrm>
                  <a:off x="348" y="2321"/>
                  <a:ext cx="336" cy="319"/>
                </a:xfrm>
                <a:prstGeom prst="ellipse">
                  <a:avLst/>
                </a:prstGeom>
                <a:solidFill>
                  <a:srgbClr val="FF99CC">
                    <a:alpha val="50195"/>
                  </a:srgbClr>
                </a:solidFill>
                <a:ln w="317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98" y="2353"/>
                  <a:ext cx="226" cy="4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/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u</a:t>
                  </a:r>
                </a:p>
                <a:p>
                  <a:pPr algn="ctr" eaLnBrk="1" hangingPunct="1">
                    <a:buFontTx/>
                    <a:buNone/>
                  </a:pPr>
                  <a:endParaRPr lang="en-US" altLang="ja-JP" sz="2000" b="1" dirty="0"/>
                </a:p>
              </p:txBody>
            </p:sp>
            <p:sp>
              <p:nvSpPr>
                <p:cNvPr id="10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400" y="2674"/>
                  <a:ext cx="223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d</a:t>
                  </a:r>
                </a:p>
              </p:txBody>
            </p:sp>
            <p:sp>
              <p:nvSpPr>
                <p:cNvPr id="11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48" y="2039"/>
                  <a:ext cx="372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</a:t>
                  </a:r>
                  <a:r>
                    <a:rPr lang="ja-JP" altLang="en-US" sz="2000" b="1" baseline="-25000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２</a:t>
                  </a:r>
                </a:p>
              </p:txBody>
            </p:sp>
            <p:sp>
              <p:nvSpPr>
                <p:cNvPr id="1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883" y="2674"/>
                  <a:ext cx="201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e</a:t>
                  </a:r>
                </a:p>
              </p:txBody>
            </p:sp>
            <p:sp>
              <p:nvSpPr>
                <p:cNvPr id="13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791" y="2039"/>
                  <a:ext cx="421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solidFill>
                        <a:srgbClr val="0070C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</a:t>
                  </a:r>
                  <a:r>
                    <a:rPr lang="ja-JP" altLang="en-US" sz="2000" b="1" baseline="-25000" dirty="0">
                      <a:solidFill>
                        <a:srgbClr val="0070C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１</a:t>
                  </a:r>
                </a:p>
              </p:txBody>
            </p:sp>
          </p:grpSp>
          <p:sp>
            <p:nvSpPr>
              <p:cNvPr id="29" name="テキスト ボックス 43"/>
              <p:cNvSpPr txBox="1">
                <a:spLocks noChangeArrowheads="1"/>
              </p:cNvSpPr>
              <p:nvPr/>
            </p:nvSpPr>
            <p:spPr bwMode="auto">
              <a:xfrm>
                <a:off x="3875615" y="2376900"/>
                <a:ext cx="117179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8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Type-II </a:t>
                </a:r>
                <a:endParaRPr lang="ja-JP" altLang="en-US" sz="1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>
              <a:off x="5065358" y="3924636"/>
              <a:ext cx="1820435" cy="1943319"/>
              <a:chOff x="1403648" y="4365401"/>
              <a:chExt cx="1820435" cy="1943319"/>
            </a:xfrm>
          </p:grpSpPr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>
                <a:off x="1636316" y="5011732"/>
                <a:ext cx="1371600" cy="1296988"/>
                <a:chOff x="4272" y="3295"/>
                <a:chExt cx="864" cy="817"/>
              </a:xfrm>
            </p:grpSpPr>
            <p:sp>
              <p:nvSpPr>
                <p:cNvPr id="33" name="Oval 10"/>
                <p:cNvSpPr>
                  <a:spLocks noChangeArrowheads="1"/>
                </p:cNvSpPr>
                <p:nvPr/>
              </p:nvSpPr>
              <p:spPr bwMode="auto">
                <a:xfrm>
                  <a:off x="4272" y="3594"/>
                  <a:ext cx="336" cy="512"/>
                </a:xfrm>
                <a:prstGeom prst="ellipse">
                  <a:avLst/>
                </a:prstGeom>
                <a:solidFill>
                  <a:srgbClr val="FF99CC">
                    <a:alpha val="50195"/>
                  </a:srgbClr>
                </a:solidFill>
                <a:ln w="317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4322" y="3584"/>
                  <a:ext cx="226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u</a:t>
                  </a:r>
                </a:p>
              </p:txBody>
            </p:sp>
            <p:sp>
              <p:nvSpPr>
                <p:cNvPr id="35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4323" y="3860"/>
                  <a:ext cx="223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d</a:t>
                  </a:r>
                </a:p>
              </p:txBody>
            </p:sp>
            <p:sp>
              <p:nvSpPr>
                <p:cNvPr id="36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4272" y="3295"/>
                  <a:ext cx="372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</a:t>
                  </a:r>
                  <a:r>
                    <a:rPr lang="ja-JP" altLang="en-US" sz="2000" b="1" baseline="-25000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２</a:t>
                  </a:r>
                </a:p>
              </p:txBody>
            </p:sp>
            <p:sp>
              <p:nvSpPr>
                <p:cNvPr id="37" name="Oval 14"/>
                <p:cNvSpPr>
                  <a:spLocks noChangeArrowheads="1"/>
                </p:cNvSpPr>
                <p:nvPr/>
              </p:nvSpPr>
              <p:spPr bwMode="auto">
                <a:xfrm>
                  <a:off x="4752" y="3813"/>
                  <a:ext cx="288" cy="299"/>
                </a:xfrm>
                <a:prstGeom prst="ellipse">
                  <a:avLst/>
                </a:prstGeom>
                <a:solidFill>
                  <a:srgbClr val="CCFFFF">
                    <a:alpha val="50195"/>
                  </a:srgbClr>
                </a:solidFill>
                <a:ln w="317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4799" y="3840"/>
                  <a:ext cx="216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e</a:t>
                  </a:r>
                </a:p>
              </p:txBody>
            </p:sp>
            <p:sp>
              <p:nvSpPr>
                <p:cNvPr id="39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4715" y="3312"/>
                  <a:ext cx="421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solidFill>
                        <a:srgbClr val="0070C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</a:t>
                  </a:r>
                  <a:r>
                    <a:rPr lang="ja-JP" altLang="en-US" sz="2000" b="1" baseline="-25000" dirty="0">
                      <a:solidFill>
                        <a:srgbClr val="0070C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１</a:t>
                  </a:r>
                </a:p>
              </p:txBody>
            </p:sp>
          </p:grpSp>
          <p:sp>
            <p:nvSpPr>
              <p:cNvPr id="32" name="テキスト ボックス 44"/>
              <p:cNvSpPr txBox="1">
                <a:spLocks noChangeArrowheads="1"/>
              </p:cNvSpPr>
              <p:nvPr/>
            </p:nvSpPr>
            <p:spPr bwMode="auto">
              <a:xfrm>
                <a:off x="1403648" y="4365401"/>
                <a:ext cx="1820435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buFontTx/>
                  <a:buNone/>
                </a:pPr>
                <a:r>
                  <a:rPr lang="en-US" altLang="ja-JP" sz="18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Type-X</a:t>
                </a:r>
              </a:p>
              <a:p>
                <a:pPr eaLnBrk="1" hangingPunct="1">
                  <a:buFontTx/>
                  <a:buNone/>
                </a:pPr>
                <a:r>
                  <a:rPr lang="en-US" altLang="ja-JP" sz="18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(</a:t>
                </a:r>
                <a:r>
                  <a:rPr lang="en-US" altLang="ja-JP" sz="1800" b="1" dirty="0" err="1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Leptophilic</a:t>
                </a:r>
                <a:r>
                  <a:rPr lang="en-US" altLang="ja-JP" sz="18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) </a:t>
                </a:r>
                <a:endParaRPr lang="ja-JP" altLang="en-US" sz="1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7208650" y="3861048"/>
              <a:ext cx="1520826" cy="2045098"/>
              <a:chOff x="3746108" y="4408238"/>
              <a:chExt cx="1520826" cy="2045098"/>
            </a:xfrm>
          </p:grpSpPr>
          <p:grpSp>
            <p:nvGrpSpPr>
              <p:cNvPr id="20" name="Group 9"/>
              <p:cNvGrpSpPr>
                <a:grpSpLocks/>
              </p:cNvGrpSpPr>
              <p:nvPr/>
            </p:nvGrpSpPr>
            <p:grpSpPr bwMode="auto">
              <a:xfrm>
                <a:off x="3746108" y="5013473"/>
                <a:ext cx="1520826" cy="1439863"/>
                <a:chOff x="4205" y="3295"/>
                <a:chExt cx="958" cy="907"/>
              </a:xfrm>
            </p:grpSpPr>
            <p:sp>
              <p:nvSpPr>
                <p:cNvPr id="21" name="Oval 14"/>
                <p:cNvSpPr>
                  <a:spLocks noChangeArrowheads="1"/>
                </p:cNvSpPr>
                <p:nvPr/>
              </p:nvSpPr>
              <p:spPr bwMode="auto">
                <a:xfrm>
                  <a:off x="4274" y="3903"/>
                  <a:ext cx="288" cy="299"/>
                </a:xfrm>
                <a:prstGeom prst="ellipse">
                  <a:avLst/>
                </a:prstGeom>
                <a:solidFill>
                  <a:srgbClr val="CCFFFF">
                    <a:alpha val="50195"/>
                  </a:srgbClr>
                </a:solidFill>
                <a:ln w="317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Oval 10"/>
                <p:cNvSpPr>
                  <a:spLocks noChangeArrowheads="1"/>
                </p:cNvSpPr>
                <p:nvPr/>
              </p:nvSpPr>
              <p:spPr bwMode="auto">
                <a:xfrm rot="2353724">
                  <a:off x="4205" y="3741"/>
                  <a:ext cx="958" cy="341"/>
                </a:xfrm>
                <a:prstGeom prst="ellipse">
                  <a:avLst/>
                </a:prstGeom>
                <a:solidFill>
                  <a:srgbClr val="FF99CC">
                    <a:alpha val="50195"/>
                  </a:srgbClr>
                </a:solidFill>
                <a:ln w="317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4322" y="3632"/>
                  <a:ext cx="226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u</a:t>
                  </a:r>
                </a:p>
              </p:txBody>
            </p:sp>
            <p:sp>
              <p:nvSpPr>
                <p:cNvPr id="24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4323" y="3950"/>
                  <a:ext cx="223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d</a:t>
                  </a:r>
                </a:p>
              </p:txBody>
            </p:sp>
            <p:sp>
              <p:nvSpPr>
                <p:cNvPr id="25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4272" y="3295"/>
                  <a:ext cx="372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</a:t>
                  </a:r>
                  <a:r>
                    <a:rPr lang="ja-JP" altLang="en-US" sz="2000" b="1" baseline="-25000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２</a:t>
                  </a:r>
                </a:p>
              </p:txBody>
            </p:sp>
            <p:sp>
              <p:nvSpPr>
                <p:cNvPr id="26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4791" y="3950"/>
                  <a:ext cx="216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e</a:t>
                  </a:r>
                </a:p>
              </p:txBody>
            </p:sp>
            <p:sp>
              <p:nvSpPr>
                <p:cNvPr id="27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4692" y="3295"/>
                  <a:ext cx="421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50195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itchFamily="18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buFontTx/>
                    <a:buNone/>
                  </a:pPr>
                  <a:r>
                    <a:rPr lang="en-US" altLang="ja-JP" sz="2000" b="1" dirty="0">
                      <a:solidFill>
                        <a:srgbClr val="0070C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</a:t>
                  </a:r>
                  <a:r>
                    <a:rPr lang="ja-JP" altLang="en-US" sz="2000" b="1" baseline="-25000" dirty="0">
                      <a:solidFill>
                        <a:srgbClr val="0070C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１</a:t>
                  </a:r>
                </a:p>
              </p:txBody>
            </p:sp>
          </p:grpSp>
          <p:sp>
            <p:nvSpPr>
              <p:cNvPr id="40" name="テキスト ボックス 45"/>
              <p:cNvSpPr txBox="1">
                <a:spLocks noChangeArrowheads="1"/>
              </p:cNvSpPr>
              <p:nvPr/>
            </p:nvSpPr>
            <p:spPr bwMode="auto">
              <a:xfrm>
                <a:off x="3931841" y="4408238"/>
                <a:ext cx="1300356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buFontTx/>
                  <a:buNone/>
                </a:pPr>
                <a:r>
                  <a:rPr lang="en-US" altLang="ja-JP" sz="18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Type-Y</a:t>
                </a:r>
              </a:p>
              <a:p>
                <a:pPr eaLnBrk="1" hangingPunct="1">
                  <a:buFontTx/>
                  <a:buNone/>
                </a:pPr>
                <a:r>
                  <a:rPr lang="en-US" altLang="ja-JP" sz="18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(Flipped)</a:t>
                </a:r>
                <a:endParaRPr lang="ja-JP" altLang="en-US" sz="1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sp>
          <p:nvSpPr>
            <p:cNvPr id="43" name="テキスト ボックス 42"/>
            <p:cNvSpPr txBox="1"/>
            <p:nvPr/>
          </p:nvSpPr>
          <p:spPr>
            <a:xfrm>
              <a:off x="5377401" y="2544099"/>
              <a:ext cx="4074346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1200" i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Barger, Hewett, Phillips, PRD41 (1990);</a:t>
              </a:r>
            </a:p>
            <a:p>
              <a:pPr>
                <a:lnSpc>
                  <a:spcPct val="150000"/>
                </a:lnSpc>
              </a:pPr>
              <a:r>
                <a:rPr lang="en-US" altLang="ja-JP" sz="1200" i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Grossman, NPB426 (1994); </a:t>
              </a:r>
            </a:p>
            <a:p>
              <a:pPr>
                <a:lnSpc>
                  <a:spcPct val="150000"/>
                </a:lnSpc>
              </a:pPr>
              <a:r>
                <a:rPr lang="en-US" altLang="ja-JP" sz="1200" i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Aoki, </a:t>
              </a:r>
              <a:r>
                <a:rPr lang="en-US" altLang="ja-JP" sz="1200" i="1" dirty="0" err="1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Kanemura</a:t>
              </a:r>
              <a:r>
                <a:rPr lang="en-US" altLang="ja-JP" sz="1200" i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 Tsumura, Yagyu, PRD80 (2009)</a:t>
              </a: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258112" y="1945706"/>
              <a:ext cx="8085396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lnSpc>
                  <a:spcPct val="200000"/>
                </a:lnSpc>
                <a:buFont typeface="Wingdings" panose="05000000000000000000" pitchFamily="2" charset="2"/>
                <a:buChar char="p"/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Four possibilities (types) of the 2HDM with NFC</a:t>
              </a:r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61197778-96ED-4167-B284-704D3CDD355F}"/>
              </a:ext>
            </a:extLst>
          </p:cNvPr>
          <p:cNvGrpSpPr/>
          <p:nvPr/>
        </p:nvGrpSpPr>
        <p:grpSpPr>
          <a:xfrm>
            <a:off x="950405" y="5229200"/>
            <a:ext cx="6861955" cy="1381134"/>
            <a:chOff x="827584" y="4979362"/>
            <a:chExt cx="6861955" cy="1381134"/>
          </a:xfrm>
        </p:grpSpPr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9E38783A-815F-4C49-9207-6A8DAC4ACC48}"/>
                </a:ext>
              </a:extLst>
            </p:cNvPr>
            <p:cNvSpPr txBox="1"/>
            <p:nvPr/>
          </p:nvSpPr>
          <p:spPr>
            <a:xfrm>
              <a:off x="959655" y="5157848"/>
              <a:ext cx="6574309" cy="977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In my talk, I mainly focus on the 2HDMs (4 types) </a:t>
              </a:r>
            </a:p>
            <a:p>
              <a:pPr>
                <a:lnSpc>
                  <a:spcPct val="150000"/>
                </a:lnSpc>
              </a:pP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as the representative multi-Higgs model. </a:t>
              </a:r>
            </a:p>
          </p:txBody>
        </p:sp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F8816F2B-4388-48DF-9614-208F5B50BF5B}"/>
                </a:ext>
              </a:extLst>
            </p:cNvPr>
            <p:cNvSpPr/>
            <p:nvPr/>
          </p:nvSpPr>
          <p:spPr>
            <a:xfrm>
              <a:off x="827584" y="4979362"/>
              <a:ext cx="6861955" cy="1381134"/>
            </a:xfrm>
            <a:prstGeom prst="roundRect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8953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55173" y="1186316"/>
            <a:ext cx="6886822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Direct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search               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　　　２．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Indirect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search</a:t>
            </a:r>
          </a:p>
        </p:txBody>
      </p:sp>
      <p:cxnSp>
        <p:nvCxnSpPr>
          <p:cNvPr id="46" name="直線コネクタ 45"/>
          <p:cNvCxnSpPr/>
          <p:nvPr/>
        </p:nvCxnSpPr>
        <p:spPr bwMode="auto">
          <a:xfrm>
            <a:off x="1514962" y="4680807"/>
            <a:ext cx="2159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8204"/>
          <p:cNvSpPr txBox="1">
            <a:spLocks noChangeArrowheads="1"/>
          </p:cNvSpPr>
          <p:nvPr/>
        </p:nvSpPr>
        <p:spPr bwMode="auto">
          <a:xfrm>
            <a:off x="467544" y="4490022"/>
            <a:ext cx="104708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125 GeV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865804" y="4392775"/>
            <a:ext cx="654845" cy="541338"/>
            <a:chOff x="1898842" y="5073509"/>
            <a:chExt cx="654845" cy="541338"/>
          </a:xfrm>
        </p:grpSpPr>
        <p:sp>
          <p:nvSpPr>
            <p:cNvPr id="48" name="円/楕円 47"/>
            <p:cNvSpPr/>
            <p:nvPr/>
          </p:nvSpPr>
          <p:spPr bwMode="auto">
            <a:xfrm>
              <a:off x="1898842" y="5073509"/>
              <a:ext cx="654845" cy="54133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9" name="テキスト ボックス 8207"/>
            <p:cNvSpPr txBox="1">
              <a:spLocks noChangeArrowheads="1"/>
            </p:cNvSpPr>
            <p:nvPr/>
          </p:nvSpPr>
          <p:spPr bwMode="auto">
            <a:xfrm>
              <a:off x="2033436" y="5127759"/>
              <a:ext cx="349753" cy="461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 dirty="0">
                  <a:solidFill>
                    <a:schemeClr val="bg1"/>
                  </a:solidFill>
                </a:rPr>
                <a:t>h</a:t>
              </a:r>
              <a:endParaRPr lang="ja-JP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7" name="円/楕円 56"/>
          <p:cNvSpPr/>
          <p:nvPr/>
        </p:nvSpPr>
        <p:spPr bwMode="auto">
          <a:xfrm rot="5400000">
            <a:off x="6820158" y="2405951"/>
            <a:ext cx="1656184" cy="158417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039759" y="2075077"/>
            <a:ext cx="21037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Extra Higgs bosons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0" name="フリーフォーム 59"/>
          <p:cNvSpPr/>
          <p:nvPr/>
        </p:nvSpPr>
        <p:spPr>
          <a:xfrm>
            <a:off x="6300192" y="2819537"/>
            <a:ext cx="720080" cy="1482934"/>
          </a:xfrm>
          <a:custGeom>
            <a:avLst/>
            <a:gdLst>
              <a:gd name="connsiteX0" fmla="*/ 1258957 w 1258957"/>
              <a:gd name="connsiteY0" fmla="*/ 0 h 1086678"/>
              <a:gd name="connsiteX1" fmla="*/ 357809 w 1258957"/>
              <a:gd name="connsiteY1" fmla="*/ 304800 h 1086678"/>
              <a:gd name="connsiteX2" fmla="*/ 0 w 1258957"/>
              <a:gd name="connsiteY2" fmla="*/ 1086678 h 108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8957" h="1086678">
                <a:moveTo>
                  <a:pt x="1258957" y="0"/>
                </a:moveTo>
                <a:cubicBezTo>
                  <a:pt x="913296" y="61843"/>
                  <a:pt x="567635" y="123687"/>
                  <a:pt x="357809" y="304800"/>
                </a:cubicBezTo>
                <a:cubicBezTo>
                  <a:pt x="147983" y="485913"/>
                  <a:pt x="73991" y="786295"/>
                  <a:pt x="0" y="1086678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sysDash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2" name="直線矢印コネクタ 61"/>
          <p:cNvCxnSpPr/>
          <p:nvPr/>
        </p:nvCxnSpPr>
        <p:spPr bwMode="auto">
          <a:xfrm flipH="1" flipV="1">
            <a:off x="1586635" y="2329783"/>
            <a:ext cx="29907" cy="288199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/>
          <p:cNvSpPr/>
          <p:nvPr/>
        </p:nvSpPr>
        <p:spPr>
          <a:xfrm>
            <a:off x="259219" y="1268760"/>
            <a:ext cx="4058973" cy="453650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/>
        </p:nvSpPr>
        <p:spPr>
          <a:xfrm>
            <a:off x="4572000" y="1268760"/>
            <a:ext cx="4104456" cy="453650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597489" y="1969742"/>
            <a:ext cx="881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Energy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2744181" y="3153642"/>
            <a:ext cx="14347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>
                <a:solidFill>
                  <a:schemeClr val="bg1"/>
                </a:solidFill>
              </a:rPr>
              <a:t>H</a:t>
            </a:r>
            <a:r>
              <a:rPr lang="en-US" altLang="ja-JP" sz="2400" b="1" baseline="30000" dirty="0">
                <a:solidFill>
                  <a:schemeClr val="bg1"/>
                </a:solidFill>
              </a:rPr>
              <a:t>+</a:t>
            </a:r>
            <a:r>
              <a:rPr lang="en-US" altLang="ja-JP" sz="2400" b="1" dirty="0">
                <a:solidFill>
                  <a:schemeClr val="bg1"/>
                </a:solidFill>
              </a:rPr>
              <a:t>, H, A</a:t>
            </a:r>
            <a:endParaRPr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70" name="テキスト ボックス 8212"/>
          <p:cNvSpPr txBox="1">
            <a:spLocks noChangeArrowheads="1"/>
          </p:cNvSpPr>
          <p:nvPr/>
        </p:nvSpPr>
        <p:spPr bwMode="auto">
          <a:xfrm>
            <a:off x="7305064" y="2526557"/>
            <a:ext cx="93010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2400" b="1" dirty="0">
                <a:solidFill>
                  <a:schemeClr val="bg1"/>
                </a:solidFill>
              </a:rPr>
              <a:t>H</a:t>
            </a:r>
            <a:r>
              <a:rPr lang="en-US" altLang="ja-JP" sz="2400" b="1" baseline="30000" dirty="0">
                <a:solidFill>
                  <a:schemeClr val="bg1"/>
                </a:solidFill>
              </a:rPr>
              <a:t>+</a:t>
            </a:r>
            <a:r>
              <a:rPr lang="en-US" altLang="ja-JP" sz="2400" b="1" dirty="0">
                <a:solidFill>
                  <a:schemeClr val="bg1"/>
                </a:solidFill>
              </a:rPr>
              <a:t>, </a:t>
            </a:r>
          </a:p>
          <a:p>
            <a:pPr eaLnBrk="1" hangingPunct="1"/>
            <a:r>
              <a:rPr lang="en-US" altLang="ja-JP" sz="2400" b="1" dirty="0">
                <a:solidFill>
                  <a:schemeClr val="bg1"/>
                </a:solidFill>
              </a:rPr>
              <a:t>H, </a:t>
            </a:r>
          </a:p>
          <a:p>
            <a:pPr eaLnBrk="1" hangingPunct="1"/>
            <a:r>
              <a:rPr lang="en-US" altLang="ja-JP" sz="2400" b="1" dirty="0">
                <a:solidFill>
                  <a:schemeClr val="bg1"/>
                </a:solidFill>
              </a:rPr>
              <a:t>A, …</a:t>
            </a:r>
            <a:endParaRPr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869871" y="2564904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Mixing</a:t>
            </a:r>
            <a:endParaRPr kumimoji="1" lang="ja-JP" altLang="en-US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2" name="円/楕円 71"/>
          <p:cNvSpPr/>
          <p:nvPr/>
        </p:nvSpPr>
        <p:spPr bwMode="auto">
          <a:xfrm rot="5400000">
            <a:off x="2275454" y="2468273"/>
            <a:ext cx="1656184" cy="166174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3" name="テキスト ボックス 8212"/>
          <p:cNvSpPr txBox="1">
            <a:spLocks noChangeArrowheads="1"/>
          </p:cNvSpPr>
          <p:nvPr/>
        </p:nvSpPr>
        <p:spPr bwMode="auto">
          <a:xfrm>
            <a:off x="2636835" y="2681633"/>
            <a:ext cx="7687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2400" b="1" dirty="0">
                <a:solidFill>
                  <a:schemeClr val="bg1"/>
                </a:solidFill>
              </a:rPr>
              <a:t>H</a:t>
            </a:r>
            <a:r>
              <a:rPr lang="en-US" altLang="ja-JP" sz="2400" b="1" baseline="30000" dirty="0">
                <a:solidFill>
                  <a:schemeClr val="bg1"/>
                </a:solidFill>
              </a:rPr>
              <a:t>+</a:t>
            </a:r>
            <a:r>
              <a:rPr lang="en-US" altLang="ja-JP" sz="2400" b="1" dirty="0">
                <a:solidFill>
                  <a:schemeClr val="bg1"/>
                </a:solidFill>
              </a:rPr>
              <a:t>, </a:t>
            </a:r>
          </a:p>
          <a:p>
            <a:pPr eaLnBrk="1" hangingPunct="1"/>
            <a:r>
              <a:rPr lang="en-US" altLang="ja-JP" sz="2400" b="1" dirty="0">
                <a:solidFill>
                  <a:schemeClr val="bg1"/>
                </a:solidFill>
              </a:rPr>
              <a:t>H, </a:t>
            </a:r>
          </a:p>
          <a:p>
            <a:pPr eaLnBrk="1" hangingPunct="1"/>
            <a:r>
              <a:rPr lang="en-US" altLang="ja-JP" sz="2400" b="1" dirty="0">
                <a:solidFill>
                  <a:schemeClr val="bg1"/>
                </a:solidFill>
              </a:rPr>
              <a:t>A, …</a:t>
            </a:r>
            <a:endParaRPr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37" name="タイトル 1"/>
          <p:cNvSpPr txBox="1">
            <a:spLocks/>
          </p:cNvSpPr>
          <p:nvPr/>
        </p:nvSpPr>
        <p:spPr>
          <a:xfrm>
            <a:off x="0" y="-35936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How to test the multi Higgs models</a:t>
            </a:r>
          </a:p>
        </p:txBody>
      </p:sp>
      <p:cxnSp>
        <p:nvCxnSpPr>
          <p:cNvPr id="43" name="直線矢印コネクタ 42"/>
          <p:cNvCxnSpPr/>
          <p:nvPr/>
        </p:nvCxnSpPr>
        <p:spPr bwMode="auto">
          <a:xfrm flipH="1" flipV="1">
            <a:off x="5718710" y="2351620"/>
            <a:ext cx="19663" cy="298332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 bwMode="auto">
          <a:xfrm>
            <a:off x="5619418" y="4706046"/>
            <a:ext cx="2159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8204"/>
          <p:cNvSpPr txBox="1">
            <a:spLocks noChangeArrowheads="1"/>
          </p:cNvSpPr>
          <p:nvPr/>
        </p:nvSpPr>
        <p:spPr bwMode="auto">
          <a:xfrm>
            <a:off x="4605038" y="4583516"/>
            <a:ext cx="104708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125 GeV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8" name="グループ化 57"/>
          <p:cNvGrpSpPr/>
          <p:nvPr/>
        </p:nvGrpSpPr>
        <p:grpSpPr>
          <a:xfrm>
            <a:off x="5940152" y="4346006"/>
            <a:ext cx="654845" cy="541338"/>
            <a:chOff x="1898842" y="5073509"/>
            <a:chExt cx="654845" cy="541338"/>
          </a:xfrm>
        </p:grpSpPr>
        <p:sp>
          <p:nvSpPr>
            <p:cNvPr id="77" name="円/楕円 76"/>
            <p:cNvSpPr/>
            <p:nvPr/>
          </p:nvSpPr>
          <p:spPr bwMode="auto">
            <a:xfrm>
              <a:off x="1898842" y="5073509"/>
              <a:ext cx="654845" cy="54133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8" name="テキスト ボックス 8207"/>
            <p:cNvSpPr txBox="1">
              <a:spLocks noChangeArrowheads="1"/>
            </p:cNvSpPr>
            <p:nvPr/>
          </p:nvSpPr>
          <p:spPr bwMode="auto">
            <a:xfrm>
              <a:off x="2033436" y="5127759"/>
              <a:ext cx="349753" cy="461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 dirty="0">
                  <a:solidFill>
                    <a:schemeClr val="bg1"/>
                  </a:solidFill>
                </a:rPr>
                <a:t>h</a:t>
              </a:r>
              <a:endParaRPr lang="ja-JP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0" name="フリーフォーム 79"/>
          <p:cNvSpPr/>
          <p:nvPr/>
        </p:nvSpPr>
        <p:spPr>
          <a:xfrm rot="9379571">
            <a:off x="6411928" y="3904948"/>
            <a:ext cx="1425698" cy="496684"/>
          </a:xfrm>
          <a:custGeom>
            <a:avLst/>
            <a:gdLst>
              <a:gd name="connsiteX0" fmla="*/ 1258957 w 1258957"/>
              <a:gd name="connsiteY0" fmla="*/ 0 h 1086678"/>
              <a:gd name="connsiteX1" fmla="*/ 357809 w 1258957"/>
              <a:gd name="connsiteY1" fmla="*/ 304800 h 1086678"/>
              <a:gd name="connsiteX2" fmla="*/ 0 w 1258957"/>
              <a:gd name="connsiteY2" fmla="*/ 1086678 h 108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8957" h="1086678">
                <a:moveTo>
                  <a:pt x="1258957" y="0"/>
                </a:moveTo>
                <a:cubicBezTo>
                  <a:pt x="913296" y="61843"/>
                  <a:pt x="567635" y="123687"/>
                  <a:pt x="357809" y="304800"/>
                </a:cubicBezTo>
                <a:cubicBezTo>
                  <a:pt x="147983" y="485913"/>
                  <a:pt x="73991" y="786295"/>
                  <a:pt x="0" y="1086678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sysDash"/>
            <a:headEnd type="stealth" w="lg" len="lg"/>
            <a:tailEnd type="non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4729564" y="1969742"/>
            <a:ext cx="881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Energy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7255336" y="4294454"/>
            <a:ext cx="1396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Radiative</a:t>
            </a:r>
          </a:p>
          <a:p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corrections</a:t>
            </a:r>
            <a:endParaRPr kumimoji="1" lang="ja-JP" altLang="en-US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5" name="右矢印 84"/>
          <p:cNvSpPr/>
          <p:nvPr/>
        </p:nvSpPr>
        <p:spPr>
          <a:xfrm rot="16200000">
            <a:off x="2829985" y="4215814"/>
            <a:ext cx="770601" cy="454923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右矢印 85"/>
          <p:cNvSpPr/>
          <p:nvPr/>
        </p:nvSpPr>
        <p:spPr>
          <a:xfrm rot="16200000">
            <a:off x="6737443" y="4692690"/>
            <a:ext cx="603738" cy="381258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621688" y="4917844"/>
            <a:ext cx="1274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Discovery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853954" y="5219908"/>
            <a:ext cx="2449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Precise measurements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C3779B4-53C2-4F30-8A94-69882AD7D4EE}"/>
              </a:ext>
            </a:extLst>
          </p:cNvPr>
          <p:cNvSpPr txBox="1"/>
          <p:nvPr/>
        </p:nvSpPr>
        <p:spPr>
          <a:xfrm>
            <a:off x="1616542" y="5918233"/>
            <a:ext cx="62052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Synergy of two searches is important.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9FD42B4C-697C-4264-9DBA-0AFAE9D32F57}"/>
              </a:ext>
            </a:extLst>
          </p:cNvPr>
          <p:cNvSpPr/>
          <p:nvPr/>
        </p:nvSpPr>
        <p:spPr>
          <a:xfrm>
            <a:off x="1403648" y="6021288"/>
            <a:ext cx="6205277" cy="677609"/>
          </a:xfrm>
          <a:prstGeom prst="roundRect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268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9E706D7-E08D-48C6-94A4-9C8CCA4AC0A6}"/>
              </a:ext>
            </a:extLst>
          </p:cNvPr>
          <p:cNvSpPr/>
          <p:nvPr/>
        </p:nvSpPr>
        <p:spPr>
          <a:xfrm>
            <a:off x="3961651" y="1176143"/>
            <a:ext cx="4968552" cy="38856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LEP Working Group, Phys. Rept. 427, 257 (2006)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0FF235E-3C1F-4AC4-9D7B-BE6185C6D682}"/>
              </a:ext>
            </a:extLst>
          </p:cNvPr>
          <p:cNvGrpSpPr/>
          <p:nvPr/>
        </p:nvGrpSpPr>
        <p:grpSpPr>
          <a:xfrm>
            <a:off x="390146" y="2924944"/>
            <a:ext cx="2381654" cy="1490428"/>
            <a:chOff x="399836" y="2391271"/>
            <a:chExt cx="3623521" cy="2045841"/>
          </a:xfrm>
        </p:grpSpPr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7A590F6F-4DF0-41AE-80FE-5D53E35D65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5" y="2738354"/>
              <a:ext cx="3456384" cy="1698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44A4BAEA-C709-4B3D-B474-27523A392E19}"/>
                </a:ext>
              </a:extLst>
            </p:cNvPr>
            <p:cNvSpPr txBox="1"/>
            <p:nvPr/>
          </p:nvSpPr>
          <p:spPr>
            <a:xfrm>
              <a:off x="399836" y="2974397"/>
              <a:ext cx="824822" cy="4647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W/Z</a:t>
              </a:r>
              <a:endParaRPr kumimoji="1" lang="ja-JP" altLang="en-US" sz="1600" dirty="0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F8632932-D4C8-4C1A-868C-0FCA3DEF9F3B}"/>
                </a:ext>
              </a:extLst>
            </p:cNvPr>
            <p:cNvSpPr txBox="1"/>
            <p:nvPr/>
          </p:nvSpPr>
          <p:spPr>
            <a:xfrm>
              <a:off x="3130247" y="2987501"/>
              <a:ext cx="893110" cy="5069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W/Z</a:t>
              </a:r>
              <a:endParaRPr kumimoji="1" lang="ja-JP" altLang="en-US" dirty="0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C469FC9E-6A30-4E22-98D5-2DBB1960C7DE}"/>
                </a:ext>
              </a:extLst>
            </p:cNvPr>
            <p:cNvSpPr txBox="1"/>
            <p:nvPr/>
          </p:nvSpPr>
          <p:spPr>
            <a:xfrm>
              <a:off x="1979712" y="2391271"/>
              <a:ext cx="412655" cy="549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t</a:t>
              </a:r>
              <a:endParaRPr kumimoji="1" lang="ja-JP" altLang="en-US" sz="2000" dirty="0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BC0C29A3-A999-4007-A57C-8A88D3432878}"/>
                </a:ext>
              </a:extLst>
            </p:cNvPr>
            <p:cNvSpPr txBox="1"/>
            <p:nvPr/>
          </p:nvSpPr>
          <p:spPr>
            <a:xfrm>
              <a:off x="1907705" y="3779589"/>
              <a:ext cx="719950" cy="5069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t/b</a:t>
              </a:r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6B5D7D9E-F1CA-4CA2-A771-730CB743AB46}"/>
              </a:ext>
            </a:extLst>
          </p:cNvPr>
          <p:cNvGrpSpPr/>
          <p:nvPr/>
        </p:nvGrpSpPr>
        <p:grpSpPr>
          <a:xfrm>
            <a:off x="3681743" y="1484787"/>
            <a:ext cx="4778689" cy="4608509"/>
            <a:chOff x="2483768" y="404664"/>
            <a:chExt cx="5976664" cy="5747119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27D16666-62F3-4C3B-A503-8B6EBB8763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83768" y="404664"/>
              <a:ext cx="5976664" cy="5747119"/>
            </a:xfrm>
            <a:prstGeom prst="rect">
              <a:avLst/>
            </a:prstGeom>
          </p:spPr>
        </p:pic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93DCB49C-9246-430D-AE69-1C94703A9691}"/>
                </a:ext>
              </a:extLst>
            </p:cNvPr>
            <p:cNvCxnSpPr/>
            <p:nvPr/>
          </p:nvCxnSpPr>
          <p:spPr>
            <a:xfrm flipV="1">
              <a:off x="5220072" y="488849"/>
              <a:ext cx="0" cy="4680520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7B323FD1-E429-4BD5-93C9-67C3F59AD36B}"/>
                </a:ext>
              </a:extLst>
            </p:cNvPr>
            <p:cNvSpPr txBox="1"/>
            <p:nvPr/>
          </p:nvSpPr>
          <p:spPr>
            <a:xfrm>
              <a:off x="5292080" y="3547618"/>
              <a:ext cx="2700298" cy="473206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Top quark discovery</a:t>
              </a:r>
            </a:p>
          </p:txBody>
        </p:sp>
      </p:grp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6E2B0E51-EF71-4A6D-8EBA-0564A3F233B4}"/>
              </a:ext>
            </a:extLst>
          </p:cNvPr>
          <p:cNvCxnSpPr>
            <a:cxnSpLocks/>
          </p:cNvCxnSpPr>
          <p:nvPr/>
        </p:nvCxnSpPr>
        <p:spPr>
          <a:xfrm>
            <a:off x="2915816" y="3212976"/>
            <a:ext cx="2088232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53C5902-66B6-4E9D-A9B0-1E46BA91B94A}"/>
              </a:ext>
            </a:extLst>
          </p:cNvPr>
          <p:cNvSpPr txBox="1"/>
          <p:nvPr/>
        </p:nvSpPr>
        <p:spPr>
          <a:xfrm>
            <a:off x="293585" y="2493455"/>
            <a:ext cx="2781370" cy="473206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Indirect search by LEP</a:t>
            </a:r>
          </a:p>
        </p:txBody>
      </p:sp>
      <p:sp>
        <p:nvSpPr>
          <p:cNvPr id="39" name="タイトル 1">
            <a:extLst>
              <a:ext uri="{FF2B5EF4-FFF2-40B4-BE49-F238E27FC236}">
                <a16:creationId xmlns:a16="http://schemas.microsoft.com/office/drawing/2014/main" id="{D2636936-1313-4195-884B-274305C9CAD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Backing to 90’s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A6AC956-4BF1-4412-BB8B-CFF1F5407403}"/>
              </a:ext>
            </a:extLst>
          </p:cNvPr>
          <p:cNvGrpSpPr/>
          <p:nvPr/>
        </p:nvGrpSpPr>
        <p:grpSpPr>
          <a:xfrm>
            <a:off x="125388" y="5657444"/>
            <a:ext cx="8839100" cy="939908"/>
            <a:chOff x="125388" y="5657444"/>
            <a:chExt cx="8839100" cy="939908"/>
          </a:xfrm>
        </p:grpSpPr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EEE8459A-8D69-4E43-9B0D-CAC6495508EA}"/>
                </a:ext>
              </a:extLst>
            </p:cNvPr>
            <p:cNvSpPr txBox="1"/>
            <p:nvPr/>
          </p:nvSpPr>
          <p:spPr>
            <a:xfrm>
              <a:off x="296024" y="5657444"/>
              <a:ext cx="8668464" cy="888705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Precision physics has already </a:t>
              </a:r>
              <a:r>
                <a:rPr lang="en-US" altLang="ja-JP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“known” 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the top mass before the discovery!!</a:t>
              </a:r>
            </a:p>
            <a:p>
              <a:pPr>
                <a:lnSpc>
                  <a:spcPct val="150000"/>
                </a:lnSpc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We can do it for the Higgs physics. </a:t>
              </a: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BDEBFDB0-297A-493C-90E4-AE9BDA2AB7C8}"/>
                </a:ext>
              </a:extLst>
            </p:cNvPr>
            <p:cNvSpPr/>
            <p:nvPr/>
          </p:nvSpPr>
          <p:spPr>
            <a:xfrm>
              <a:off x="125388" y="5685857"/>
              <a:ext cx="8812480" cy="911495"/>
            </a:xfrm>
            <a:prstGeom prst="roundRect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44" name="図 43">
            <a:extLst>
              <a:ext uri="{FF2B5EF4-FFF2-40B4-BE49-F238E27FC236}">
                <a16:creationId xmlns:a16="http://schemas.microsoft.com/office/drawing/2014/main" id="{F58E5E11-BDEA-4E8A-98A7-DAD04DB8F8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903" y="4614926"/>
            <a:ext cx="2352697" cy="68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9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1242</Words>
  <Application>Microsoft Office PowerPoint</Application>
  <PresentationFormat>画面に合わせる (4:3)</PresentationFormat>
  <Paragraphs>276</Paragraphs>
  <Slides>23</Slides>
  <Notes>19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9" baseType="lpstr">
      <vt:lpstr>メイリオ</vt:lpstr>
      <vt:lpstr>Arial</vt:lpstr>
      <vt:lpstr>Calibri</vt:lpstr>
      <vt:lpstr>Times New Roman</vt:lpstr>
      <vt:lpstr>Wingdings</vt:lpstr>
      <vt:lpstr>Office ​​テーマ</vt:lpstr>
      <vt:lpstr>Higgs Precision (Multi-Higgs Sector) at the ILC</vt:lpstr>
      <vt:lpstr>PowerPoint プレゼンテーション</vt:lpstr>
      <vt:lpstr>　Nature of the Higgs </vt:lpstr>
      <vt:lpstr>  BSM Phenomena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2019-02-17T16:18:10Z</dcterms:created>
  <dcterms:modified xsi:type="dcterms:W3CDTF">2019-02-17T16:18:52Z</dcterms:modified>
</cp:coreProperties>
</file>