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40"/>
  </p:notesMasterIdLst>
  <p:sldIdLst>
    <p:sldId id="323" r:id="rId2"/>
    <p:sldId id="324" r:id="rId3"/>
    <p:sldId id="326" r:id="rId4"/>
    <p:sldId id="327" r:id="rId5"/>
    <p:sldId id="325" r:id="rId6"/>
    <p:sldId id="330" r:id="rId7"/>
    <p:sldId id="329" r:id="rId8"/>
    <p:sldId id="349" r:id="rId9"/>
    <p:sldId id="334" r:id="rId10"/>
    <p:sldId id="305" r:id="rId11"/>
    <p:sldId id="328" r:id="rId12"/>
    <p:sldId id="335" r:id="rId13"/>
    <p:sldId id="336" r:id="rId14"/>
    <p:sldId id="337" r:id="rId15"/>
    <p:sldId id="338" r:id="rId16"/>
    <p:sldId id="339" r:id="rId17"/>
    <p:sldId id="274" r:id="rId18"/>
    <p:sldId id="275" r:id="rId19"/>
    <p:sldId id="340" r:id="rId20"/>
    <p:sldId id="341" r:id="rId21"/>
    <p:sldId id="342" r:id="rId22"/>
    <p:sldId id="343" r:id="rId23"/>
    <p:sldId id="344" r:id="rId24"/>
    <p:sldId id="345" r:id="rId25"/>
    <p:sldId id="346" r:id="rId26"/>
    <p:sldId id="347" r:id="rId27"/>
    <p:sldId id="348" r:id="rId28"/>
    <p:sldId id="350" r:id="rId29"/>
    <p:sldId id="265" r:id="rId30"/>
    <p:sldId id="333" r:id="rId31"/>
    <p:sldId id="286" r:id="rId32"/>
    <p:sldId id="289" r:id="rId33"/>
    <p:sldId id="290" r:id="rId34"/>
    <p:sldId id="291" r:id="rId35"/>
    <p:sldId id="288" r:id="rId36"/>
    <p:sldId id="292" r:id="rId37"/>
    <p:sldId id="353" r:id="rId38"/>
    <p:sldId id="352" r:id="rId39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721"/>
    <p:restoredTop sz="86425"/>
  </p:normalViewPr>
  <p:slideViewPr>
    <p:cSldViewPr snapToGrid="0" snapToObjects="1">
      <p:cViewPr>
        <p:scale>
          <a:sx n="103" d="100"/>
          <a:sy n="103" d="100"/>
        </p:scale>
        <p:origin x="1648" y="43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4F7E8E-BECF-F048-9DF5-85A3EAE17B66}" type="datetimeFigureOut">
              <a:rPr kumimoji="1" lang="ja-JP" altLang="en-US" smtClean="0"/>
              <a:t>2019/2/21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58686F-DFA2-D743-A2CA-1271F5E487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69643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en-US">
              <a:ea typeface="ＭＳ Ｐ明朝" charset="-128"/>
            </a:endParaRPr>
          </a:p>
        </p:txBody>
      </p:sp>
      <p:sp>
        <p:nvSpPr>
          <p:cNvPr id="43012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52D5E1A-B404-4C0E-8AAD-7AE4214B053A}" type="slidenum">
              <a:rPr lang="en-US" altLang="ja-JP" smtClean="0">
                <a:ea typeface="ＭＳ Ｐゴシック" charset="-128"/>
              </a:rPr>
              <a:pPr/>
              <a:t>5</a:t>
            </a:fld>
            <a:endParaRPr lang="en-US" altLang="ja-JP" dirty="0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753483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55B915-45A4-7842-917A-A922A5F18582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67467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55B915-45A4-7842-917A-A922A5F18582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04295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55B915-45A4-7842-917A-A922A5F18582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10978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55B915-45A4-7842-917A-A922A5F18582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03163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DBDCF-0B42-6E4F-8783-41BB72FC8B82}" type="datetime1">
              <a:rPr kumimoji="1" lang="ja-JP" altLang="en-US" smtClean="0"/>
              <a:t>2019/2/21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satoshi iso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A8B22-B798-1E44-96C6-8A297A0306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5096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3;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3B85D-DA02-D040-8BDC-56CC8F9F3843}" type="datetime1">
              <a:rPr kumimoji="1" lang="ja-JP" altLang="en-US" smtClean="0"/>
              <a:t>2019/2/21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satoshi iso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A8B22-B798-1E44-96C6-8A297A0306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53180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120A1-43AB-0948-B008-A492A95DE609}" type="datetime1">
              <a:rPr kumimoji="1" lang="ja-JP" altLang="en-US" smtClean="0"/>
              <a:t>2019/2/21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satoshi iso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A8B22-B798-1E44-96C6-8A297A0306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6144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B4707-00EA-FB41-A60C-5C3E2E2FB191}" type="datetime1">
              <a:rPr kumimoji="1" lang="ja-JP" altLang="en-US" smtClean="0"/>
              <a:t>2019/2/21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satoshi iso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A8B22-B798-1E44-96C6-8A297A0306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77012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55B52-3D4A-734F-A77B-309866497531}" type="datetime1">
              <a:rPr kumimoji="1" lang="ja-JP" altLang="en-US" smtClean="0"/>
              <a:t>2019/2/21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satoshi iso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A8B22-B798-1E44-96C6-8A297A0306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3311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F7540-7DBC-B049-91B6-BA984E101219}" type="datetime1">
              <a:rPr kumimoji="1" lang="ja-JP" altLang="en-US" smtClean="0"/>
              <a:t>2019/2/21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satoshi iso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A8B22-B798-1E44-96C6-8A297A0306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0160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73D1-329F-A944-97F6-206458151710}" type="datetime1">
              <a:rPr kumimoji="1" lang="ja-JP" altLang="en-US" smtClean="0"/>
              <a:t>2019/2/21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satoshi iso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A8B22-B798-1E44-96C6-8A297A0306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18996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4F0A0-BDB8-4445-A476-51BE71D8824E}" type="datetime1">
              <a:rPr kumimoji="1" lang="ja-JP" altLang="en-US" smtClean="0"/>
              <a:t>2019/2/21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satoshi iso</a:t>
            </a:r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A8B22-B798-1E44-96C6-8A297A0306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7806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0235D-3F1A-D14A-8D16-979EACD545A6}" type="datetime1">
              <a:rPr kumimoji="1" lang="ja-JP" altLang="en-US" smtClean="0"/>
              <a:t>2019/2/21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satoshi iso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A8B22-B798-1E44-96C6-8A297A0306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7163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3;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AEB7F-AD53-B04E-AC45-78055FE9EDE5}" type="datetime1">
              <a:rPr kumimoji="1" lang="ja-JP" altLang="en-US" smtClean="0"/>
              <a:t>2019/2/21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satoshi iso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A8B22-B798-1E44-96C6-8A297A0306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27215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プレースホルダーまでドラッグするかアイコンをクリックして図を追加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C5E49-35F6-844E-B173-D498C4605C8C}" type="datetime1">
              <a:rPr kumimoji="1" lang="ja-JP" altLang="en-US" smtClean="0"/>
              <a:t>2019/2/21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satoshi iso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A8B22-B798-1E44-96C6-8A297A0306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71613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D1A52B-2756-0F47-8508-8C8FF1AAB659}" type="datetime1">
              <a:rPr kumimoji="1" lang="ja-JP" altLang="en-US" smtClean="0"/>
              <a:t>2019/2/21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satoshi iso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9A8B22-B798-1E44-96C6-8A297A0306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260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emf"/><Relationship Id="rId3" Type="http://schemas.openxmlformats.org/officeDocument/2006/relationships/image" Target="../media/image16.emf"/><Relationship Id="rId7" Type="http://schemas.openxmlformats.org/officeDocument/2006/relationships/image" Target="../media/image20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emf"/><Relationship Id="rId5" Type="http://schemas.openxmlformats.org/officeDocument/2006/relationships/image" Target="../media/image18.png"/><Relationship Id="rId4" Type="http://schemas.openxmlformats.org/officeDocument/2006/relationships/image" Target="../media/image17.e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tiff"/><Relationship Id="rId3" Type="http://schemas.openxmlformats.org/officeDocument/2006/relationships/image" Target="../media/image23.tiff"/><Relationship Id="rId7" Type="http://schemas.openxmlformats.org/officeDocument/2006/relationships/image" Target="../media/image27.tiff"/><Relationship Id="rId2" Type="http://schemas.openxmlformats.org/officeDocument/2006/relationships/image" Target="../media/image22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tiff"/><Relationship Id="rId5" Type="http://schemas.openxmlformats.org/officeDocument/2006/relationships/image" Target="../media/image25.tiff"/><Relationship Id="rId10" Type="http://schemas.openxmlformats.org/officeDocument/2006/relationships/image" Target="../media/image18.png"/><Relationship Id="rId4" Type="http://schemas.openxmlformats.org/officeDocument/2006/relationships/image" Target="../media/image24.tiff"/><Relationship Id="rId9" Type="http://schemas.openxmlformats.org/officeDocument/2006/relationships/image" Target="../media/image29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7" Type="http://schemas.openxmlformats.org/officeDocument/2006/relationships/image" Target="../media/image3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emf"/><Relationship Id="rId5" Type="http://schemas.openxmlformats.org/officeDocument/2006/relationships/image" Target="../media/image32.emf"/><Relationship Id="rId4" Type="http://schemas.openxmlformats.org/officeDocument/2006/relationships/image" Target="../media/image31.e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emf"/><Relationship Id="rId3" Type="http://schemas.openxmlformats.org/officeDocument/2006/relationships/image" Target="../media/image30.emf"/><Relationship Id="rId7" Type="http://schemas.openxmlformats.org/officeDocument/2006/relationships/image" Target="../media/image3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emf"/><Relationship Id="rId5" Type="http://schemas.openxmlformats.org/officeDocument/2006/relationships/image" Target="../media/image32.emf"/><Relationship Id="rId4" Type="http://schemas.openxmlformats.org/officeDocument/2006/relationships/image" Target="../media/image31.e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emf"/><Relationship Id="rId3" Type="http://schemas.openxmlformats.org/officeDocument/2006/relationships/image" Target="../media/image30.emf"/><Relationship Id="rId7" Type="http://schemas.openxmlformats.org/officeDocument/2006/relationships/image" Target="../media/image33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emf"/><Relationship Id="rId5" Type="http://schemas.openxmlformats.org/officeDocument/2006/relationships/image" Target="../media/image32.emf"/><Relationship Id="rId4" Type="http://schemas.openxmlformats.org/officeDocument/2006/relationships/image" Target="../media/image31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tif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38.tif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jpg"/><Relationship Id="rId7" Type="http://schemas.openxmlformats.org/officeDocument/2006/relationships/image" Target="../media/image6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emf"/><Relationship Id="rId4" Type="http://schemas.openxmlformats.org/officeDocument/2006/relationships/image" Target="../media/image42.e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emf"/><Relationship Id="rId3" Type="http://schemas.openxmlformats.org/officeDocument/2006/relationships/image" Target="../media/image45.emf"/><Relationship Id="rId7" Type="http://schemas.openxmlformats.org/officeDocument/2006/relationships/image" Target="../media/image48.emf"/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emf"/><Relationship Id="rId5" Type="http://schemas.openxmlformats.org/officeDocument/2006/relationships/image" Target="../media/image46.emf"/><Relationship Id="rId4" Type="http://schemas.openxmlformats.org/officeDocument/2006/relationships/image" Target="../media/image31.emf"/><Relationship Id="rId9" Type="http://schemas.openxmlformats.org/officeDocument/2006/relationships/image" Target="../media/image43.e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emf"/><Relationship Id="rId3" Type="http://schemas.openxmlformats.org/officeDocument/2006/relationships/image" Target="../media/image46.emf"/><Relationship Id="rId7" Type="http://schemas.openxmlformats.org/officeDocument/2006/relationships/image" Target="../media/image52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emf"/><Relationship Id="rId5" Type="http://schemas.openxmlformats.org/officeDocument/2006/relationships/image" Target="../media/image48.emf"/><Relationship Id="rId4" Type="http://schemas.openxmlformats.org/officeDocument/2006/relationships/image" Target="../media/image50.e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emf"/><Relationship Id="rId3" Type="http://schemas.openxmlformats.org/officeDocument/2006/relationships/image" Target="../media/image46.emf"/><Relationship Id="rId7" Type="http://schemas.openxmlformats.org/officeDocument/2006/relationships/image" Target="../media/image52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emf"/><Relationship Id="rId5" Type="http://schemas.openxmlformats.org/officeDocument/2006/relationships/image" Target="../media/image48.emf"/><Relationship Id="rId4" Type="http://schemas.openxmlformats.org/officeDocument/2006/relationships/image" Target="../media/image53.e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emf"/><Relationship Id="rId3" Type="http://schemas.openxmlformats.org/officeDocument/2006/relationships/image" Target="../media/image46.emf"/><Relationship Id="rId7" Type="http://schemas.openxmlformats.org/officeDocument/2006/relationships/image" Target="../media/image51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emf"/><Relationship Id="rId5" Type="http://schemas.openxmlformats.org/officeDocument/2006/relationships/image" Target="../media/image55.emf"/><Relationship Id="rId4" Type="http://schemas.openxmlformats.org/officeDocument/2006/relationships/image" Target="../media/image54.emf"/><Relationship Id="rId9" Type="http://schemas.openxmlformats.org/officeDocument/2006/relationships/image" Target="../media/image40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2" Type="http://schemas.openxmlformats.org/officeDocument/2006/relationships/image" Target="../media/image56.tif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emf"/><Relationship Id="rId13" Type="http://schemas.openxmlformats.org/officeDocument/2006/relationships/image" Target="../media/image69.emf"/><Relationship Id="rId18" Type="http://schemas.openxmlformats.org/officeDocument/2006/relationships/image" Target="../media/image74.emf"/><Relationship Id="rId3" Type="http://schemas.openxmlformats.org/officeDocument/2006/relationships/image" Target="../media/image59.emf"/><Relationship Id="rId7" Type="http://schemas.openxmlformats.org/officeDocument/2006/relationships/image" Target="../media/image63.emf"/><Relationship Id="rId12" Type="http://schemas.openxmlformats.org/officeDocument/2006/relationships/image" Target="../media/image68.emf"/><Relationship Id="rId17" Type="http://schemas.openxmlformats.org/officeDocument/2006/relationships/image" Target="../media/image73.emf"/><Relationship Id="rId2" Type="http://schemas.openxmlformats.org/officeDocument/2006/relationships/image" Target="../media/image58.emf"/><Relationship Id="rId16" Type="http://schemas.openxmlformats.org/officeDocument/2006/relationships/image" Target="../media/image72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2.emf"/><Relationship Id="rId11" Type="http://schemas.openxmlformats.org/officeDocument/2006/relationships/image" Target="../media/image67.emf"/><Relationship Id="rId5" Type="http://schemas.openxmlformats.org/officeDocument/2006/relationships/image" Target="../media/image61.emf"/><Relationship Id="rId15" Type="http://schemas.openxmlformats.org/officeDocument/2006/relationships/image" Target="../media/image71.emf"/><Relationship Id="rId10" Type="http://schemas.openxmlformats.org/officeDocument/2006/relationships/image" Target="../media/image66.emf"/><Relationship Id="rId19" Type="http://schemas.openxmlformats.org/officeDocument/2006/relationships/image" Target="../media/image75.emf"/><Relationship Id="rId4" Type="http://schemas.openxmlformats.org/officeDocument/2006/relationships/image" Target="../media/image60.emf"/><Relationship Id="rId9" Type="http://schemas.openxmlformats.org/officeDocument/2006/relationships/image" Target="../media/image65.emf"/><Relationship Id="rId14" Type="http://schemas.openxmlformats.org/officeDocument/2006/relationships/image" Target="../media/image70.em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em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gi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8.tiff"/><Relationship Id="rId4" Type="http://schemas.openxmlformats.org/officeDocument/2006/relationships/image" Target="../media/image77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emf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7" Type="http://schemas.openxmlformats.org/officeDocument/2006/relationships/image" Target="../media/image85.emf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4.emf"/><Relationship Id="rId5" Type="http://schemas.openxmlformats.org/officeDocument/2006/relationships/image" Target="../media/image83.emf"/><Relationship Id="rId4" Type="http://schemas.openxmlformats.org/officeDocument/2006/relationships/image" Target="../media/image8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emf"/><Relationship Id="rId2" Type="http://schemas.openxmlformats.org/officeDocument/2006/relationships/image" Target="../media/image86.emf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emf"/><Relationship Id="rId2" Type="http://schemas.openxmlformats.org/officeDocument/2006/relationships/image" Target="../media/image87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8.emf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emf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1EEB54F-7B80-3D40-ACE3-4E481A87D914}"/>
              </a:ext>
            </a:extLst>
          </p:cNvPr>
          <p:cNvSpPr txBox="1"/>
          <p:nvPr/>
        </p:nvSpPr>
        <p:spPr>
          <a:xfrm>
            <a:off x="724828" y="912977"/>
            <a:ext cx="617528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dirty="0"/>
              <a:t>Hierarchy problem </a:t>
            </a:r>
          </a:p>
          <a:p>
            <a:r>
              <a:rPr lang="en-US" altLang="ja-JP" sz="3600" dirty="0"/>
              <a:t>     - </a:t>
            </a:r>
            <a:r>
              <a:rPr lang="en-US" altLang="ja-JP" sz="2800" dirty="0"/>
              <a:t>from bottom-up </a:t>
            </a:r>
            <a:r>
              <a:rPr lang="en-US" altLang="ja-JP" sz="2800" dirty="0">
                <a:solidFill>
                  <a:srgbClr val="0070C0"/>
                </a:solidFill>
              </a:rPr>
              <a:t>and/or</a:t>
            </a:r>
            <a:r>
              <a:rPr lang="en-US" altLang="ja-JP" sz="2800" dirty="0"/>
              <a:t> top-down - </a:t>
            </a:r>
            <a:endParaRPr kumimoji="1" lang="ja-JP" altLang="en-US" sz="200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2E2461FD-CE92-F34D-AE13-7C25BF9141B5}"/>
              </a:ext>
            </a:extLst>
          </p:cNvPr>
          <p:cNvSpPr txBox="1"/>
          <p:nvPr/>
        </p:nvSpPr>
        <p:spPr>
          <a:xfrm>
            <a:off x="5084956" y="122663"/>
            <a:ext cx="22234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HPNP 2019 @ </a:t>
            </a:r>
            <a:r>
              <a:rPr lang="en-US" altLang="ja-JP" dirty="0"/>
              <a:t>Osaka</a:t>
            </a:r>
            <a:endParaRPr kumimoji="1" lang="en-US" altLang="ja-JP" dirty="0"/>
          </a:p>
          <a:p>
            <a:r>
              <a:rPr lang="en-US" altLang="ja-JP" dirty="0"/>
              <a:t>2019 Feb 21 (18 -22)  </a:t>
            </a:r>
            <a:endParaRPr kumimoji="1" lang="ja-JP" altLang="en-US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19A50C9D-3DAB-8445-BD34-0DE15EE8275F}"/>
              </a:ext>
            </a:extLst>
          </p:cNvPr>
          <p:cNvSpPr txBox="1"/>
          <p:nvPr/>
        </p:nvSpPr>
        <p:spPr>
          <a:xfrm>
            <a:off x="4170775" y="2257290"/>
            <a:ext cx="40775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/>
              <a:t>Satoshi </a:t>
            </a:r>
            <a:r>
              <a:rPr kumimoji="1" lang="en-US" altLang="ja-JP" sz="2800" dirty="0" err="1"/>
              <a:t>Iso</a:t>
            </a:r>
            <a:r>
              <a:rPr kumimoji="1" lang="en-US" altLang="ja-JP" sz="2400" dirty="0"/>
              <a:t>  (KEK &amp;  </a:t>
            </a:r>
            <a:r>
              <a:rPr kumimoji="1" lang="en-US" altLang="ja-JP" sz="2400" dirty="0" err="1"/>
              <a:t>Sokendai</a:t>
            </a:r>
            <a:r>
              <a:rPr kumimoji="1" lang="en-US" altLang="ja-JP" sz="2400" dirty="0"/>
              <a:t>)</a:t>
            </a:r>
            <a:endParaRPr kumimoji="1" lang="ja-JP" altLang="en-US" sz="2400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C11699BA-5C36-B640-8E49-A78C27B533B4}"/>
              </a:ext>
            </a:extLst>
          </p:cNvPr>
          <p:cNvSpPr txBox="1"/>
          <p:nvPr/>
        </p:nvSpPr>
        <p:spPr>
          <a:xfrm>
            <a:off x="924562" y="4493941"/>
            <a:ext cx="602267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/>
              <a:t>Hierarchy "problems" are ubiquitous in nature.</a:t>
            </a:r>
          </a:p>
          <a:p>
            <a:r>
              <a:rPr lang="en-US" altLang="ja-JP" sz="2400" dirty="0"/>
              <a:t>        Particle physics,   Cosmology</a:t>
            </a:r>
          </a:p>
          <a:p>
            <a:r>
              <a:rPr kumimoji="1" lang="en-US" altLang="ja-JP" sz="2400" dirty="0"/>
              <a:t>        </a:t>
            </a:r>
            <a:r>
              <a:rPr lang="en-US" altLang="ja-JP" sz="2400" dirty="0"/>
              <a:t>Condensed matter physics,  </a:t>
            </a:r>
          </a:p>
          <a:p>
            <a:r>
              <a:rPr lang="en-US" altLang="ja-JP" sz="2400" dirty="0"/>
              <a:t>        Fluid dynamics,  Astrophysics,   .....  </a:t>
            </a:r>
            <a:endParaRPr kumimoji="1" lang="en-US" altLang="ja-JP" sz="2400" dirty="0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26DA3227-20B1-F647-B778-D58DA90A86D4}"/>
              </a:ext>
            </a:extLst>
          </p:cNvPr>
          <p:cNvSpPr txBox="1"/>
          <p:nvPr/>
        </p:nvSpPr>
        <p:spPr>
          <a:xfrm>
            <a:off x="924562" y="3323063"/>
            <a:ext cx="53865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/>
              <a:t>"and"  =  a hope to connect these two approaches</a:t>
            </a:r>
          </a:p>
          <a:p>
            <a:r>
              <a:rPr kumimoji="1" lang="en-US" altLang="ja-JP" sz="2000" dirty="0"/>
              <a:t>"or"     =  they are not yet connect</a:t>
            </a:r>
            <a:r>
              <a:rPr lang="en-US" altLang="ja-JP" sz="2000" dirty="0"/>
              <a:t>ed. </a:t>
            </a:r>
            <a:endParaRPr kumimoji="1" lang="ja-JP" altLang="en-US" sz="2000"/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C34113C9-2468-BC40-8BEB-1185BE5B52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A8B22-B798-1E44-96C6-8A297A030686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04208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021FC06-E6F5-DA4B-BF65-4053C3583C9B}"/>
              </a:ext>
            </a:extLst>
          </p:cNvPr>
          <p:cNvSpPr txBox="1"/>
          <p:nvPr/>
        </p:nvSpPr>
        <p:spPr>
          <a:xfrm>
            <a:off x="89085" y="702851"/>
            <a:ext cx="755059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/>
              <a:t>"UV physics</a:t>
            </a:r>
            <a:r>
              <a:rPr lang="en-US" altLang="ja-JP" sz="2000" dirty="0"/>
              <a:t>"    either   </a:t>
            </a:r>
            <a:r>
              <a:rPr lang="en-US" altLang="ja-JP" sz="2000" dirty="0">
                <a:solidFill>
                  <a:srgbClr val="0070C0"/>
                </a:solidFill>
              </a:rPr>
              <a:t>Quantum scale invariance in QG               </a:t>
            </a:r>
            <a:r>
              <a:rPr lang="en-US" altLang="ja-JP" dirty="0">
                <a:solidFill>
                  <a:srgbClr val="0070C0"/>
                </a:solidFill>
              </a:rPr>
              <a:t> </a:t>
            </a:r>
            <a:endParaRPr lang="en-US" altLang="ja-JP" dirty="0"/>
          </a:p>
          <a:p>
            <a:r>
              <a:rPr kumimoji="1" lang="en-US" altLang="ja-JP" sz="2000" dirty="0"/>
              <a:t>                                 or      </a:t>
            </a:r>
            <a:r>
              <a:rPr kumimoji="1" lang="en-US" altLang="ja-JP" sz="2000" dirty="0">
                <a:solidFill>
                  <a:srgbClr val="0070C0"/>
                </a:solidFill>
              </a:rPr>
              <a:t>String theory</a:t>
            </a:r>
            <a:r>
              <a:rPr kumimoji="1" lang="en-US" altLang="ja-JP" sz="2000" dirty="0"/>
              <a:t>  </a:t>
            </a:r>
            <a:r>
              <a:rPr kumimoji="1" lang="en-US" altLang="ja-JP" sz="2000" dirty="0">
                <a:solidFill>
                  <a:srgbClr val="0070C0"/>
                </a:solidFill>
              </a:rPr>
              <a:t>(flat moduli in non-</a:t>
            </a:r>
            <a:r>
              <a:rPr kumimoji="1" lang="en-US" altLang="ja-JP" sz="2000" dirty="0" err="1">
                <a:solidFill>
                  <a:srgbClr val="0070C0"/>
                </a:solidFill>
              </a:rPr>
              <a:t>susy</a:t>
            </a:r>
            <a:r>
              <a:rPr kumimoji="1" lang="en-US" altLang="ja-JP" sz="2000" dirty="0">
                <a:solidFill>
                  <a:srgbClr val="0070C0"/>
                </a:solidFill>
              </a:rPr>
              <a:t> </a:t>
            </a:r>
            <a:r>
              <a:rPr kumimoji="1" lang="en-US" altLang="ja-JP" sz="2000" dirty="0" err="1">
                <a:solidFill>
                  <a:srgbClr val="0070C0"/>
                </a:solidFill>
              </a:rPr>
              <a:t>vacua</a:t>
            </a:r>
            <a:r>
              <a:rPr kumimoji="1" lang="en-US" altLang="ja-JP" sz="2000" dirty="0">
                <a:solidFill>
                  <a:srgbClr val="0070C0"/>
                </a:solidFill>
              </a:rPr>
              <a:t>)   </a:t>
            </a:r>
            <a:r>
              <a:rPr kumimoji="1" lang="en-US" altLang="ja-JP" sz="2000" dirty="0"/>
              <a:t> </a:t>
            </a:r>
            <a:endParaRPr lang="en-US" altLang="ja-JP" dirty="0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10</a:t>
            </a:fld>
            <a:endParaRPr kumimoji="1" lang="ja-JP" altLang="en-US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139102" y="1596846"/>
            <a:ext cx="5618269" cy="40011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2000" dirty="0">
                <a:solidFill>
                  <a:srgbClr val="FF0000"/>
                </a:solidFill>
              </a:rPr>
              <a:t>Start from a flat potential V(H)=0 at </a:t>
            </a:r>
            <a:r>
              <a:rPr lang="en-US" altLang="ja-JP" sz="2000" dirty="0" err="1">
                <a:solidFill>
                  <a:srgbClr val="FF0000"/>
                </a:solidFill>
              </a:rPr>
              <a:t>M</a:t>
            </a:r>
            <a:r>
              <a:rPr lang="en-US" altLang="ja-JP" sz="2000" baseline="-25000" dirty="0" err="1">
                <a:solidFill>
                  <a:srgbClr val="FF0000"/>
                </a:solidFill>
              </a:rPr>
              <a:t>Pl</a:t>
            </a:r>
            <a:r>
              <a:rPr lang="en-US" altLang="ja-JP" sz="2000" dirty="0">
                <a:solidFill>
                  <a:srgbClr val="FF0000"/>
                </a:solidFill>
              </a:rPr>
              <a:t> , or  </a:t>
            </a:r>
            <a:r>
              <a:rPr lang="en-US" altLang="ja-JP" sz="2000" dirty="0" err="1">
                <a:solidFill>
                  <a:srgbClr val="FF0000"/>
                </a:solidFill>
              </a:rPr>
              <a:t>M</a:t>
            </a:r>
            <a:r>
              <a:rPr lang="en-US" altLang="ja-JP" sz="2000" baseline="-25000" dirty="0" err="1">
                <a:solidFill>
                  <a:srgbClr val="FF0000"/>
                </a:solidFill>
              </a:rPr>
              <a:t>string</a:t>
            </a:r>
            <a:endParaRPr kumimoji="1" lang="ja-JP" altLang="en-US" sz="20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79512" y="116632"/>
            <a:ext cx="8293361" cy="46166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2400" dirty="0"/>
              <a:t>From UV</a:t>
            </a:r>
            <a:r>
              <a:rPr kumimoji="1" lang="en-US" altLang="ja-JP" sz="2400" dirty="0"/>
              <a:t> </a:t>
            </a:r>
            <a:r>
              <a:rPr lang="en-US" altLang="ja-JP" sz="2400" dirty="0"/>
              <a:t>to</a:t>
            </a:r>
            <a:r>
              <a:rPr kumimoji="1" lang="en-US" altLang="ja-JP" sz="2400" dirty="0"/>
              <a:t> IR:  Naturalness problem = how can we interpolate ?</a:t>
            </a:r>
            <a:endParaRPr kumimoji="1" lang="ja-JP" altLang="en-US" sz="2400" dirty="0"/>
          </a:p>
        </p:txBody>
      </p:sp>
      <p:cxnSp>
        <p:nvCxnSpPr>
          <p:cNvPr id="10" name="直線矢印コネクタ 9"/>
          <p:cNvCxnSpPr>
            <a:cxnSpLocks/>
          </p:cNvCxnSpPr>
          <p:nvPr/>
        </p:nvCxnSpPr>
        <p:spPr>
          <a:xfrm>
            <a:off x="3790483" y="2010651"/>
            <a:ext cx="0" cy="116387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2" name="グループ化 8"/>
          <p:cNvGrpSpPr/>
          <p:nvPr/>
        </p:nvGrpSpPr>
        <p:grpSpPr>
          <a:xfrm>
            <a:off x="7486650" y="2453491"/>
            <a:ext cx="1515112" cy="721033"/>
            <a:chOff x="59860" y="3389069"/>
            <a:chExt cx="1830848" cy="2270720"/>
          </a:xfrm>
        </p:grpSpPr>
        <p:pic>
          <p:nvPicPr>
            <p:cNvPr id="23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9860" y="3389069"/>
              <a:ext cx="1830848" cy="227072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505881" y="4685213"/>
              <a:ext cx="358775" cy="215900"/>
            </a:xfrm>
            <a:custGeom>
              <a:avLst/>
              <a:gdLst>
                <a:gd name="T0" fmla="*/ 0 w 226"/>
                <a:gd name="T1" fmla="*/ 0 h 136"/>
                <a:gd name="T2" fmla="*/ 2147483647 w 226"/>
                <a:gd name="T3" fmla="*/ 2147483647 h 136"/>
                <a:gd name="T4" fmla="*/ 2147483647 w 226"/>
                <a:gd name="T5" fmla="*/ 0 h 136"/>
                <a:gd name="T6" fmla="*/ 0 60000 65536"/>
                <a:gd name="T7" fmla="*/ 0 60000 65536"/>
                <a:gd name="T8" fmla="*/ 0 60000 65536"/>
                <a:gd name="T9" fmla="*/ 0 w 226"/>
                <a:gd name="T10" fmla="*/ 0 h 136"/>
                <a:gd name="T11" fmla="*/ 226 w 226"/>
                <a:gd name="T12" fmla="*/ 136 h 1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26" h="136">
                  <a:moveTo>
                    <a:pt x="0" y="0"/>
                  </a:moveTo>
                  <a:cubicBezTo>
                    <a:pt x="26" y="68"/>
                    <a:pt x="52" y="136"/>
                    <a:pt x="90" y="136"/>
                  </a:cubicBezTo>
                  <a:cubicBezTo>
                    <a:pt x="128" y="136"/>
                    <a:pt x="203" y="23"/>
                    <a:pt x="226" y="0"/>
                  </a:cubicBezTo>
                </a:path>
              </a:pathLst>
            </a:custGeom>
            <a:noFill/>
            <a:ln w="28575" cap="flat" cmpd="sng">
              <a:solidFill>
                <a:srgbClr val="CC0000"/>
              </a:solidFill>
              <a:prstDash val="sysDot"/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26" name="テキスト ボックス 25"/>
          <p:cNvSpPr txBox="1"/>
          <p:nvPr/>
        </p:nvSpPr>
        <p:spPr>
          <a:xfrm>
            <a:off x="5195892" y="2751651"/>
            <a:ext cx="2808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err="1"/>
              <a:t>Radiatively</a:t>
            </a:r>
            <a:r>
              <a:rPr lang="en-US" altLang="ja-JP" sz="2000" dirty="0"/>
              <a:t> generate</a:t>
            </a:r>
            <a:endParaRPr kumimoji="1" lang="ja-JP" altLang="en-US" sz="2000" dirty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3948236" y="2334800"/>
            <a:ext cx="3457398" cy="400110"/>
          </a:xfrm>
          <a:prstGeom prst="rect">
            <a:avLst/>
          </a:prstGeom>
          <a:noFill/>
          <a:ln>
            <a:solidFill>
              <a:srgbClr val="4F81BD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2000" dirty="0"/>
              <a:t>Coleman-</a:t>
            </a:r>
            <a:r>
              <a:rPr lang="en-US" altLang="ja-JP" sz="2000" dirty="0"/>
              <a:t>Weinberg </a:t>
            </a:r>
            <a:r>
              <a:rPr kumimoji="1" lang="en-US" altLang="ja-JP" sz="2000" dirty="0"/>
              <a:t>mechanism</a:t>
            </a:r>
            <a:endParaRPr kumimoji="1" lang="ja-JP" altLang="en-US" sz="2000" dirty="0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A2485053-73C0-C946-AC0E-2A3D7B4C8D93}"/>
              </a:ext>
            </a:extLst>
          </p:cNvPr>
          <p:cNvSpPr txBox="1"/>
          <p:nvPr/>
        </p:nvSpPr>
        <p:spPr>
          <a:xfrm>
            <a:off x="168963" y="3286943"/>
            <a:ext cx="834638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"IR Physics"</a:t>
            </a:r>
            <a:r>
              <a:rPr kumimoji="1" lang="en-US" altLang="ja-JP" sz="2000" dirty="0"/>
              <a:t>:  SM +</a:t>
            </a:r>
            <a:r>
              <a:rPr lang="en-US" altLang="ja-JP" sz="2000" dirty="0">
                <a:solidFill>
                  <a:srgbClr val="FF0000"/>
                </a:solidFill>
              </a:rPr>
              <a:t> (inevitably) an additional sector</a:t>
            </a:r>
          </a:p>
          <a:p>
            <a:r>
              <a:rPr lang="en-US" altLang="ja-JP" sz="2000" dirty="0"/>
              <a:t>      because CW mechanism requires that </a:t>
            </a:r>
          </a:p>
          <a:p>
            <a:r>
              <a:rPr lang="en-US" altLang="ja-JP" sz="2000" dirty="0"/>
              <a:t>      the beta-function of the quartic scalar coupling must be positive  </a:t>
            </a:r>
            <a:r>
              <a:rPr lang="en-US" altLang="ja-JP" sz="2000" dirty="0">
                <a:solidFill>
                  <a:srgbClr val="FF0000"/>
                </a:solidFill>
              </a:rPr>
              <a:t> β</a:t>
            </a:r>
            <a:r>
              <a:rPr lang="en-US" altLang="ja-JP" sz="2000" baseline="-25000" dirty="0" err="1">
                <a:solidFill>
                  <a:srgbClr val="FF0000"/>
                </a:solidFill>
              </a:rPr>
              <a:t>φ</a:t>
            </a:r>
            <a:r>
              <a:rPr lang="en-US" altLang="ja-JP" sz="2000" dirty="0">
                <a:solidFill>
                  <a:srgbClr val="FF0000"/>
                </a:solidFill>
              </a:rPr>
              <a:t> &gt; 0 </a:t>
            </a:r>
            <a:r>
              <a:rPr lang="en-US" altLang="ja-JP" sz="2000" dirty="0"/>
              <a:t> </a:t>
            </a:r>
          </a:p>
          <a:p>
            <a:r>
              <a:rPr lang="en-US" altLang="ja-JP" sz="2000" dirty="0"/>
              <a:t>        ( Within the SM, β</a:t>
            </a:r>
            <a:r>
              <a:rPr lang="en-US" altLang="ja-JP" sz="2000" baseline="-25000" dirty="0"/>
              <a:t> Higgs </a:t>
            </a:r>
            <a:r>
              <a:rPr lang="en-US" altLang="ja-JP" sz="2000" dirty="0"/>
              <a:t>&lt;0 and CW mechanism does not work. )                     </a:t>
            </a:r>
            <a:endParaRPr kumimoji="1" lang="ja-JP" altLang="en-US" sz="2000"/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07F490B3-8970-2348-A21C-046E8D76C434}"/>
              </a:ext>
            </a:extLst>
          </p:cNvPr>
          <p:cNvSpPr txBox="1"/>
          <p:nvPr/>
        </p:nvSpPr>
        <p:spPr>
          <a:xfrm>
            <a:off x="1078169" y="2219071"/>
            <a:ext cx="26312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solidFill>
                  <a:srgbClr val="FF0000"/>
                </a:solidFill>
              </a:rPr>
              <a:t>No intermediate scales</a:t>
            </a:r>
            <a:r>
              <a:rPr kumimoji="1" lang="en-US" altLang="ja-JP" sz="2000" dirty="0"/>
              <a:t> </a:t>
            </a:r>
          </a:p>
          <a:p>
            <a:r>
              <a:rPr lang="en-US" altLang="ja-JP" sz="2000" dirty="0"/>
              <a:t> between UV and IR</a:t>
            </a:r>
            <a:endParaRPr kumimoji="1" lang="ja-JP" altLang="en-US" sz="2000"/>
          </a:p>
        </p:txBody>
      </p:sp>
      <p:pic>
        <p:nvPicPr>
          <p:cNvPr id="30" name="図 29">
            <a:extLst>
              <a:ext uri="{FF2B5EF4-FFF2-40B4-BE49-F238E27FC236}">
                <a16:creationId xmlns:a16="http://schemas.microsoft.com/office/drawing/2014/main" id="{CCD4AF86-2F7F-2648-84DB-99F3F93DB8D1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06531" y="3476474"/>
            <a:ext cx="2894329" cy="444755"/>
          </a:xfrm>
          <a:prstGeom prst="rect">
            <a:avLst/>
          </a:prstGeom>
          <a:solidFill>
            <a:schemeClr val="bg1"/>
          </a:solidFill>
          <a:ln>
            <a:solidFill>
              <a:srgbClr val="3366FF"/>
            </a:solidFill>
          </a:ln>
        </p:spPr>
      </p:pic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CAC50791-758F-894B-BDDA-D1240F3B3CD2}"/>
              </a:ext>
            </a:extLst>
          </p:cNvPr>
          <p:cNvSpPr txBox="1"/>
          <p:nvPr/>
        </p:nvSpPr>
        <p:spPr>
          <a:xfrm>
            <a:off x="451560" y="4943922"/>
            <a:ext cx="8556830" cy="19082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/>
              <a:t>Several possibilities of extensions</a:t>
            </a:r>
            <a:r>
              <a:rPr lang="en-US" altLang="ja-JP" sz="2000" dirty="0">
                <a:solidFill>
                  <a:srgbClr val="0070C0"/>
                </a:solidFill>
              </a:rPr>
              <a:t>:   Classically conformality to solve naturalness</a:t>
            </a:r>
          </a:p>
          <a:p>
            <a:r>
              <a:rPr kumimoji="1" lang="en-US" altLang="ja-JP" sz="2000" dirty="0"/>
              <a:t>  (1) SM + scalars                </a:t>
            </a:r>
            <a:r>
              <a:rPr kumimoji="1" lang="en-US" altLang="ja-JP" sz="1600" dirty="0"/>
              <a:t>Foot, </a:t>
            </a:r>
            <a:r>
              <a:rPr lang="en-US" altLang="ja-JP" sz="1600" dirty="0" err="1"/>
              <a:t>Kobakhidze</a:t>
            </a:r>
            <a:r>
              <a:rPr lang="en-US" altLang="ja-JP" sz="1600" dirty="0"/>
              <a:t>, </a:t>
            </a:r>
            <a:r>
              <a:rPr lang="en-US" altLang="ja-JP" sz="1600" dirty="0" err="1"/>
              <a:t>Volkas</a:t>
            </a:r>
            <a:r>
              <a:rPr lang="en-US" altLang="ja-JP" sz="1600" dirty="0"/>
              <a:t> </a:t>
            </a:r>
            <a:r>
              <a:rPr kumimoji="1" lang="en-US" altLang="ja-JP" sz="1600" dirty="0"/>
              <a:t>(07),   </a:t>
            </a:r>
            <a:r>
              <a:rPr kumimoji="1" lang="en-US" altLang="ja-JP" sz="1600" dirty="0" err="1"/>
              <a:t>Meissner,Nicolai</a:t>
            </a:r>
            <a:r>
              <a:rPr kumimoji="1" lang="en-US" altLang="ja-JP" sz="1600" dirty="0"/>
              <a:t> (07)        ............</a:t>
            </a:r>
          </a:p>
          <a:p>
            <a:r>
              <a:rPr kumimoji="1" lang="en-US" altLang="ja-JP" sz="2000" dirty="0"/>
              <a:t>  (2) SM + gauge sector </a:t>
            </a:r>
            <a:r>
              <a:rPr lang="en-US" altLang="ja-JP" sz="2000" dirty="0"/>
              <a:t>    </a:t>
            </a:r>
            <a:r>
              <a:rPr lang="en-US" altLang="ja-JP" dirty="0"/>
              <a:t>B-L:  </a:t>
            </a:r>
            <a:r>
              <a:rPr lang="en-US" altLang="ja-JP" sz="1600" dirty="0"/>
              <a:t>SI, Okada, </a:t>
            </a:r>
            <a:r>
              <a:rPr lang="en-US" altLang="ja-JP" sz="1600" dirty="0" err="1"/>
              <a:t>Orikasa</a:t>
            </a:r>
            <a:r>
              <a:rPr lang="en-US" altLang="ja-JP" sz="1600" dirty="0"/>
              <a:t> (09)</a:t>
            </a:r>
          </a:p>
          <a:p>
            <a:r>
              <a:rPr kumimoji="1" lang="en-US" altLang="ja-JP" sz="2000" dirty="0"/>
              <a:t>                                              </a:t>
            </a:r>
            <a:r>
              <a:rPr kumimoji="1" lang="en-US" altLang="ja-JP" dirty="0"/>
              <a:t>L-R symmetric: </a:t>
            </a:r>
            <a:r>
              <a:rPr lang="en-US" altLang="ja-JP" sz="1600" dirty="0" err="1"/>
              <a:t>Holthausen</a:t>
            </a:r>
            <a:r>
              <a:rPr lang="en-US" altLang="ja-JP" sz="1600" dirty="0"/>
              <a:t>, Lindner, Schmidt (10)   </a:t>
            </a:r>
          </a:p>
          <a:p>
            <a:r>
              <a:rPr lang="en-US" altLang="ja-JP" sz="1600" dirty="0"/>
              <a:t>                                                         </a:t>
            </a:r>
            <a:r>
              <a:rPr lang="en-US" altLang="ja-JP" dirty="0"/>
              <a:t>SU(2)</a:t>
            </a:r>
            <a:r>
              <a:rPr lang="en-US" altLang="ja-JP" baseline="-25000" dirty="0"/>
              <a:t>X: </a:t>
            </a:r>
            <a:r>
              <a:rPr lang="en-US" altLang="ja-JP" sz="1600" dirty="0"/>
              <a:t> </a:t>
            </a:r>
            <a:r>
              <a:rPr lang="en-US" altLang="ja-JP" sz="1600" dirty="0" err="1"/>
              <a:t>Hambye</a:t>
            </a:r>
            <a:r>
              <a:rPr lang="en-US" altLang="ja-JP" sz="1600" dirty="0"/>
              <a:t> </a:t>
            </a:r>
            <a:r>
              <a:rPr lang="en-US" altLang="ja-JP" sz="1600" dirty="0" err="1"/>
              <a:t>Strumia</a:t>
            </a:r>
            <a:r>
              <a:rPr lang="en-US" altLang="ja-JP" sz="1600" dirty="0"/>
              <a:t> (13) ,         .... </a:t>
            </a:r>
          </a:p>
          <a:p>
            <a:r>
              <a:rPr lang="en-US" altLang="ja-JP" sz="1600" dirty="0"/>
              <a:t>   </a:t>
            </a:r>
            <a:r>
              <a:rPr lang="en-US" altLang="ja-JP" sz="2000" dirty="0"/>
              <a:t>(3) SM + strongly couple sector    </a:t>
            </a:r>
            <a:r>
              <a:rPr lang="en-US" altLang="ja-JP" sz="1600" dirty="0" err="1"/>
              <a:t>Hur</a:t>
            </a:r>
            <a:r>
              <a:rPr lang="en-US" altLang="ja-JP" sz="1600" dirty="0"/>
              <a:t>, P. </a:t>
            </a:r>
            <a:r>
              <a:rPr lang="en-US" altLang="ja-JP" sz="1600" dirty="0" err="1"/>
              <a:t>Ko</a:t>
            </a:r>
            <a:r>
              <a:rPr lang="en-US" altLang="ja-JP" sz="1600" dirty="0"/>
              <a:t> (11),  </a:t>
            </a:r>
            <a:r>
              <a:rPr lang="en-US" altLang="ja-JP" sz="1600" dirty="0" err="1"/>
              <a:t>Holthausen</a:t>
            </a:r>
            <a:r>
              <a:rPr lang="en-US" altLang="ja-JP" sz="1600" dirty="0"/>
              <a:t>, Kubo, Kim, </a:t>
            </a:r>
            <a:r>
              <a:rPr lang="en-US" altLang="ja-JP" sz="1600" dirty="0" err="1"/>
              <a:t>Kindner</a:t>
            </a:r>
            <a:r>
              <a:rPr lang="en-US" altLang="ja-JP" sz="1600" dirty="0"/>
              <a:t> (13) ........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1694362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B1470DA6-F9BC-924C-94AA-52D4B11E3A31}"/>
              </a:ext>
            </a:extLst>
          </p:cNvPr>
          <p:cNvSpPr/>
          <p:nvPr/>
        </p:nvSpPr>
        <p:spPr>
          <a:xfrm>
            <a:off x="1994462" y="1327039"/>
            <a:ext cx="2230244" cy="1179454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>
                <a:solidFill>
                  <a:srgbClr val="FF0000"/>
                </a:solidFill>
              </a:rPr>
              <a:t>B-L  sector</a:t>
            </a:r>
          </a:p>
          <a:p>
            <a:r>
              <a:rPr lang="ja-JP" altLang="en-US" sz="2000" dirty="0">
                <a:solidFill>
                  <a:schemeClr val="tx1"/>
                </a:solidFill>
              </a:rPr>
              <a:t>・</a:t>
            </a:r>
            <a:r>
              <a:rPr lang="en-US" altLang="ja-JP" sz="2000" dirty="0">
                <a:solidFill>
                  <a:schemeClr val="tx1"/>
                </a:solidFill>
              </a:rPr>
              <a:t>U(1)</a:t>
            </a:r>
            <a:r>
              <a:rPr lang="en-US" altLang="ja-JP" sz="2000" baseline="-25000" dirty="0">
                <a:solidFill>
                  <a:schemeClr val="tx1"/>
                </a:solidFill>
              </a:rPr>
              <a:t>B-L</a:t>
            </a:r>
            <a:r>
              <a:rPr lang="en-US" altLang="ja-JP" sz="2000" dirty="0">
                <a:solidFill>
                  <a:schemeClr val="tx1"/>
                </a:solidFill>
              </a:rPr>
              <a:t> gauge</a:t>
            </a:r>
          </a:p>
          <a:p>
            <a:r>
              <a:rPr kumimoji="1" lang="ja-JP" altLang="en-US" sz="2000" dirty="0">
                <a:solidFill>
                  <a:schemeClr val="tx1"/>
                </a:solidFill>
              </a:rPr>
              <a:t>・</a:t>
            </a:r>
            <a:r>
              <a:rPr kumimoji="1" lang="en-US" altLang="ja-JP" sz="2000" dirty="0">
                <a:solidFill>
                  <a:schemeClr val="tx1"/>
                </a:solidFill>
              </a:rPr>
              <a:t>SM singlet scalar</a:t>
            </a:r>
          </a:p>
          <a:p>
            <a:r>
              <a:rPr lang="ja-JP" altLang="en-US" sz="2000">
                <a:solidFill>
                  <a:schemeClr val="tx1"/>
                </a:solidFill>
              </a:rPr>
              <a:t>・</a:t>
            </a:r>
            <a:r>
              <a:rPr lang="en-US" altLang="ja-JP" sz="2000" dirty="0">
                <a:solidFill>
                  <a:schemeClr val="tx1"/>
                </a:solidFill>
              </a:rPr>
              <a:t>Right-handed</a:t>
            </a:r>
            <a:r>
              <a:rPr lang="ja-JP" altLang="en-US" sz="2000">
                <a:solidFill>
                  <a:schemeClr val="tx1"/>
                </a:solidFill>
              </a:rPr>
              <a:t> </a:t>
            </a:r>
            <a:r>
              <a:rPr lang="en-US" altLang="ja-JP" sz="2000" dirty="0" err="1">
                <a:solidFill>
                  <a:schemeClr val="tx1"/>
                </a:solidFill>
              </a:rPr>
              <a:t>ν</a:t>
            </a:r>
            <a:endParaRPr kumimoji="1" lang="ja-JP" altLang="en-US" sz="2000" dirty="0">
              <a:solidFill>
                <a:schemeClr val="tx1"/>
              </a:solidFill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3928F38-6CF1-7D41-970D-239698BE312C}"/>
              </a:ext>
            </a:extLst>
          </p:cNvPr>
          <p:cNvSpPr txBox="1"/>
          <p:nvPr/>
        </p:nvSpPr>
        <p:spPr>
          <a:xfrm>
            <a:off x="778386" y="1665550"/>
            <a:ext cx="11237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/>
              <a:t>Standard</a:t>
            </a:r>
          </a:p>
          <a:p>
            <a:r>
              <a:rPr lang="en-US" altLang="ja-JP" sz="2000" dirty="0"/>
              <a:t>Model</a:t>
            </a:r>
            <a:endParaRPr kumimoji="1" lang="ja-JP" altLang="en-US" sz="200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AEED9A71-1B77-184A-83CD-5F8ADED59C14}"/>
              </a:ext>
            </a:extLst>
          </p:cNvPr>
          <p:cNvSpPr txBox="1"/>
          <p:nvPr/>
        </p:nvSpPr>
        <p:spPr>
          <a:xfrm>
            <a:off x="1773404" y="1757883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/>
              <a:t>+</a:t>
            </a:r>
            <a:endParaRPr kumimoji="1" lang="ja-JP" altLang="en-US" sz="2800"/>
          </a:p>
        </p:txBody>
      </p:sp>
      <p:sp>
        <p:nvSpPr>
          <p:cNvPr id="10" name="角丸四角形 9">
            <a:extLst>
              <a:ext uri="{FF2B5EF4-FFF2-40B4-BE49-F238E27FC236}">
                <a16:creationId xmlns:a16="http://schemas.microsoft.com/office/drawing/2014/main" id="{FC28CBEF-A38E-3B4A-A443-2890730C00BF}"/>
              </a:ext>
            </a:extLst>
          </p:cNvPr>
          <p:cNvSpPr/>
          <p:nvPr/>
        </p:nvSpPr>
        <p:spPr>
          <a:xfrm>
            <a:off x="689176" y="1157762"/>
            <a:ext cx="3535530" cy="1499013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9B6FF2F8-9DE2-8144-99CB-6726F5F66DA8}"/>
              </a:ext>
            </a:extLst>
          </p:cNvPr>
          <p:cNvSpPr txBox="1"/>
          <p:nvPr/>
        </p:nvSpPr>
        <p:spPr>
          <a:xfrm>
            <a:off x="6945009" y="1543673"/>
            <a:ext cx="1437701" cy="769441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000" dirty="0"/>
              <a:t>Planck scale</a:t>
            </a:r>
          </a:p>
          <a:p>
            <a:r>
              <a:rPr lang="en-US" altLang="ja-JP" sz="2400" dirty="0"/>
              <a:t>  </a:t>
            </a:r>
            <a:r>
              <a:rPr lang="en-US" altLang="ja-JP" sz="2000" dirty="0"/>
              <a:t>V(h)=0</a:t>
            </a:r>
            <a:endParaRPr kumimoji="1" lang="ja-JP" altLang="en-US" sz="2000"/>
          </a:p>
        </p:txBody>
      </p: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3932CFB2-BEAB-C14D-960B-541C9E477D1F}"/>
              </a:ext>
            </a:extLst>
          </p:cNvPr>
          <p:cNvCxnSpPr>
            <a:cxnSpLocks/>
            <a:stCxn id="10" idx="3"/>
          </p:cNvCxnSpPr>
          <p:nvPr/>
        </p:nvCxnSpPr>
        <p:spPr>
          <a:xfrm flipV="1">
            <a:off x="4224706" y="1907268"/>
            <a:ext cx="2720303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2DBBFCF0-E4E8-054C-9031-97BB89E27C7A}"/>
              </a:ext>
            </a:extLst>
          </p:cNvPr>
          <p:cNvSpPr txBox="1"/>
          <p:nvPr/>
        </p:nvSpPr>
        <p:spPr>
          <a:xfrm>
            <a:off x="4419281" y="2068245"/>
            <a:ext cx="23311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No intermediate scales</a:t>
            </a:r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1FA69253-8565-FC43-9159-057965FAFBBD}"/>
              </a:ext>
            </a:extLst>
          </p:cNvPr>
          <p:cNvSpPr txBox="1"/>
          <p:nvPr/>
        </p:nvSpPr>
        <p:spPr>
          <a:xfrm>
            <a:off x="778386" y="1176757"/>
            <a:ext cx="13927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>
                <a:solidFill>
                  <a:schemeClr val="accent6">
                    <a:lumMod val="75000"/>
                  </a:schemeClr>
                </a:solidFill>
              </a:rPr>
              <a:t>IR physics</a:t>
            </a:r>
            <a:endParaRPr kumimoji="1" lang="ja-JP" altLang="en-US" sz="240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1440C383-2199-A840-A89A-29DE8373AD76}"/>
              </a:ext>
            </a:extLst>
          </p:cNvPr>
          <p:cNvSpPr txBox="1"/>
          <p:nvPr/>
        </p:nvSpPr>
        <p:spPr>
          <a:xfrm>
            <a:off x="6898940" y="1115907"/>
            <a:ext cx="15209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>
                <a:solidFill>
                  <a:schemeClr val="accent6">
                    <a:lumMod val="75000"/>
                  </a:schemeClr>
                </a:solidFill>
              </a:rPr>
              <a:t>UV physics</a:t>
            </a:r>
            <a:endParaRPr kumimoji="1" lang="ja-JP" altLang="en-US" sz="240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5B4A70D-1F6C-AB4C-8CD6-9641FE181F0F}"/>
              </a:ext>
            </a:extLst>
          </p:cNvPr>
          <p:cNvSpPr txBox="1"/>
          <p:nvPr/>
        </p:nvSpPr>
        <p:spPr>
          <a:xfrm>
            <a:off x="111460" y="109357"/>
            <a:ext cx="638219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/>
              <a:t>In the following, we </a:t>
            </a:r>
            <a:r>
              <a:rPr lang="en-US" altLang="ja-JP" sz="2000" dirty="0"/>
              <a:t>focus on a specific model</a:t>
            </a:r>
          </a:p>
          <a:p>
            <a:r>
              <a:rPr kumimoji="1" lang="en-US" altLang="ja-JP" sz="2000" dirty="0"/>
              <a:t>          </a:t>
            </a:r>
            <a:r>
              <a:rPr kumimoji="1" lang="en-US" altLang="ja-JP" sz="2400" dirty="0"/>
              <a:t> </a:t>
            </a:r>
            <a:r>
              <a:rPr kumimoji="1" lang="en-US" altLang="ja-JP" sz="2400" dirty="0">
                <a:solidFill>
                  <a:srgbClr val="FF0000"/>
                </a:solidFill>
              </a:rPr>
              <a:t>"classically conformal (B-L)-extension of SM"</a:t>
            </a:r>
            <a:endParaRPr kumimoji="1" lang="ja-JP" altLang="en-US" sz="2400">
              <a:solidFill>
                <a:srgbClr val="FF0000"/>
              </a:solidFill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346C9F0D-B0A1-0241-B21B-7BF6EF13C27D}"/>
              </a:ext>
            </a:extLst>
          </p:cNvPr>
          <p:cNvSpPr txBox="1"/>
          <p:nvPr/>
        </p:nvSpPr>
        <p:spPr>
          <a:xfrm>
            <a:off x="223587" y="2717606"/>
            <a:ext cx="875477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/>
              <a:t>(1) Free from naturalness problem    (no intermediate scales)  </a:t>
            </a:r>
          </a:p>
          <a:p>
            <a:r>
              <a:rPr lang="en-US" altLang="ja-JP" sz="2000" dirty="0"/>
              <a:t>         B-L breaking at  10 </a:t>
            </a:r>
            <a:r>
              <a:rPr lang="en-US" altLang="ja-JP" sz="2000" dirty="0" err="1"/>
              <a:t>TeV</a:t>
            </a:r>
            <a:r>
              <a:rPr lang="en-US" altLang="ja-JP" sz="2000" dirty="0"/>
              <a:t> by CW mechanism </a:t>
            </a:r>
            <a:r>
              <a:rPr lang="en-US" altLang="ja-JP" sz="2000" dirty="0">
                <a:sym typeface="Wingdings" pitchFamily="2" charset="2"/>
              </a:rPr>
              <a:t> triggers EWSB at 100 GeV</a:t>
            </a:r>
          </a:p>
          <a:p>
            <a:r>
              <a:rPr lang="en-US" altLang="ja-JP" sz="2000" dirty="0">
                <a:sym typeface="Wingdings" pitchFamily="2" charset="2"/>
              </a:rPr>
              <a:t>         Everything occurs radiatively. </a:t>
            </a:r>
            <a:endParaRPr kumimoji="1" lang="en-US" altLang="ja-JP" sz="2000" dirty="0"/>
          </a:p>
          <a:p>
            <a:r>
              <a:rPr lang="en-US" altLang="ja-JP" sz="2000" dirty="0"/>
              <a:t>(2) Minimal extension of SM &amp; Phenomenologically viable  </a:t>
            </a:r>
            <a:endParaRPr kumimoji="1" lang="en-US" altLang="ja-JP" sz="2000" dirty="0"/>
          </a:p>
          <a:p>
            <a:r>
              <a:rPr lang="en-US" altLang="ja-JP" sz="2000" dirty="0"/>
              <a:t>    </a:t>
            </a:r>
            <a:r>
              <a:rPr kumimoji="1" lang="en-US" altLang="ja-JP" sz="2000" dirty="0"/>
              <a:t> </a:t>
            </a:r>
            <a:r>
              <a:rPr kumimoji="1" lang="en-US" altLang="ja-JP" sz="2000" dirty="0" err="1"/>
              <a:t>ν</a:t>
            </a:r>
            <a:r>
              <a:rPr lang="en-US" altLang="ja-JP" sz="2000" dirty="0"/>
              <a:t> oscillation, (resonant) </a:t>
            </a:r>
            <a:r>
              <a:rPr lang="en-US" altLang="ja-JP" sz="2000" dirty="0" err="1"/>
              <a:t>leptogenesis</a:t>
            </a:r>
            <a:r>
              <a:rPr lang="en-US" altLang="ja-JP" sz="2000" dirty="0"/>
              <a:t>, </a:t>
            </a:r>
          </a:p>
          <a:p>
            <a:r>
              <a:rPr lang="en-US" altLang="ja-JP" sz="2000" dirty="0"/>
              <a:t>     DM candidate (e.g. right-handed </a:t>
            </a:r>
            <a:r>
              <a:rPr lang="en-US" altLang="ja-JP" sz="2000" dirty="0" err="1"/>
              <a:t>ν</a:t>
            </a:r>
            <a:r>
              <a:rPr lang="en-US" altLang="ja-JP" sz="2000" dirty="0"/>
              <a:t> with Z</a:t>
            </a:r>
            <a:r>
              <a:rPr lang="en-US" altLang="ja-JP" sz="2000" baseline="-25000" dirty="0"/>
              <a:t>2</a:t>
            </a:r>
            <a:r>
              <a:rPr lang="en-US" altLang="ja-JP" sz="2000" dirty="0"/>
              <a:t>) </a:t>
            </a:r>
            <a:endParaRPr kumimoji="1" lang="ja-JP" altLang="en-US" sz="2000"/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A40907DF-3765-A441-9DEE-B696D5A4B766}"/>
              </a:ext>
            </a:extLst>
          </p:cNvPr>
          <p:cNvSpPr/>
          <p:nvPr/>
        </p:nvSpPr>
        <p:spPr>
          <a:xfrm>
            <a:off x="1572889" y="4845579"/>
            <a:ext cx="7191970" cy="1322055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>
                <a:solidFill>
                  <a:srgbClr val="FF0000"/>
                </a:solidFill>
              </a:rPr>
              <a:t>B-L  sector</a:t>
            </a:r>
          </a:p>
          <a:p>
            <a:r>
              <a:rPr lang="ja-JP" altLang="en-US" sz="2000" dirty="0">
                <a:solidFill>
                  <a:schemeClr val="tx1"/>
                </a:solidFill>
              </a:rPr>
              <a:t>・</a:t>
            </a:r>
            <a:r>
              <a:rPr lang="en-US" altLang="ja-JP" sz="2000" dirty="0">
                <a:solidFill>
                  <a:srgbClr val="0070C0"/>
                </a:solidFill>
              </a:rPr>
              <a:t>U(1)</a:t>
            </a:r>
            <a:r>
              <a:rPr lang="en-US" altLang="ja-JP" sz="2000" baseline="-25000" dirty="0">
                <a:solidFill>
                  <a:srgbClr val="0070C0"/>
                </a:solidFill>
              </a:rPr>
              <a:t>B-L</a:t>
            </a:r>
            <a:r>
              <a:rPr lang="en-US" altLang="ja-JP" sz="2000" dirty="0">
                <a:solidFill>
                  <a:schemeClr val="tx1"/>
                </a:solidFill>
              </a:rPr>
              <a:t> gauge              Z'              necessary for β</a:t>
            </a:r>
            <a:r>
              <a:rPr lang="en-US" altLang="ja-JP" sz="2000" baseline="-25000" dirty="0" err="1">
                <a:solidFill>
                  <a:schemeClr val="tx1"/>
                </a:solidFill>
              </a:rPr>
              <a:t>φ</a:t>
            </a:r>
            <a:r>
              <a:rPr lang="en-US" altLang="ja-JP" sz="2000" dirty="0">
                <a:solidFill>
                  <a:schemeClr val="tx1"/>
                </a:solidFill>
              </a:rPr>
              <a:t> &gt; 0</a:t>
            </a:r>
          </a:p>
          <a:p>
            <a:r>
              <a:rPr kumimoji="1" lang="ja-JP" altLang="en-US" sz="2000" dirty="0">
                <a:solidFill>
                  <a:schemeClr val="tx1"/>
                </a:solidFill>
              </a:rPr>
              <a:t>・</a:t>
            </a:r>
            <a:r>
              <a:rPr kumimoji="1" lang="en-US" altLang="ja-JP" sz="2000" dirty="0">
                <a:solidFill>
                  <a:schemeClr val="tx1"/>
                </a:solidFill>
              </a:rPr>
              <a:t>SM singlet scalar       </a:t>
            </a:r>
            <a:r>
              <a:rPr kumimoji="1" lang="en-US" altLang="ja-JP" sz="2000" dirty="0" err="1">
                <a:solidFill>
                  <a:schemeClr val="tx1"/>
                </a:solidFill>
              </a:rPr>
              <a:t>φ</a:t>
            </a:r>
            <a:r>
              <a:rPr kumimoji="1" lang="en-US" altLang="ja-JP" sz="2000" dirty="0">
                <a:solidFill>
                  <a:schemeClr val="tx1"/>
                </a:solidFill>
              </a:rPr>
              <a:t>              CW mechanism</a:t>
            </a:r>
          </a:p>
          <a:p>
            <a:r>
              <a:rPr lang="ja-JP" altLang="en-US" sz="2000">
                <a:solidFill>
                  <a:schemeClr val="tx1"/>
                </a:solidFill>
              </a:rPr>
              <a:t>・</a:t>
            </a:r>
            <a:r>
              <a:rPr lang="en-US" altLang="ja-JP" sz="2000" dirty="0">
                <a:solidFill>
                  <a:schemeClr val="tx1"/>
                </a:solidFill>
              </a:rPr>
              <a:t>Right-handed</a:t>
            </a:r>
            <a:r>
              <a:rPr lang="ja-JP" altLang="en-US" sz="2000">
                <a:solidFill>
                  <a:schemeClr val="tx1"/>
                </a:solidFill>
              </a:rPr>
              <a:t> </a:t>
            </a:r>
            <a:r>
              <a:rPr lang="en-US" altLang="ja-JP" sz="2000" dirty="0" err="1">
                <a:solidFill>
                  <a:schemeClr val="tx1"/>
                </a:solidFill>
              </a:rPr>
              <a:t>ν</a:t>
            </a:r>
            <a:r>
              <a:rPr lang="en-US" altLang="ja-JP" sz="2000" dirty="0">
                <a:solidFill>
                  <a:schemeClr val="tx1"/>
                </a:solidFill>
              </a:rPr>
              <a:t>      </a:t>
            </a:r>
            <a:r>
              <a:rPr lang="en-US" altLang="ja-JP" sz="2000" dirty="0" err="1">
                <a:solidFill>
                  <a:schemeClr val="tx1"/>
                </a:solidFill>
              </a:rPr>
              <a:t>ν</a:t>
            </a:r>
            <a:r>
              <a:rPr lang="en-US" altLang="ja-JP" sz="2000" baseline="-25000" dirty="0" err="1">
                <a:solidFill>
                  <a:schemeClr val="tx1"/>
                </a:solidFill>
              </a:rPr>
              <a:t>R</a:t>
            </a:r>
            <a:r>
              <a:rPr lang="en-US" altLang="ja-JP" sz="2000" baseline="30000" dirty="0" err="1">
                <a:solidFill>
                  <a:schemeClr val="tx1"/>
                </a:solidFill>
              </a:rPr>
              <a:t>i</a:t>
            </a:r>
            <a:r>
              <a:rPr lang="en-US" altLang="ja-JP" sz="2000" dirty="0">
                <a:solidFill>
                  <a:schemeClr val="tx1"/>
                </a:solidFill>
              </a:rPr>
              <a:t>   </a:t>
            </a:r>
            <a:r>
              <a:rPr lang="en-US" altLang="ja-JP" sz="2000" dirty="0" err="1">
                <a:solidFill>
                  <a:schemeClr val="tx1"/>
                </a:solidFill>
              </a:rPr>
              <a:t>i</a:t>
            </a:r>
            <a:r>
              <a:rPr lang="en-US" altLang="ja-JP" sz="2000" dirty="0">
                <a:solidFill>
                  <a:schemeClr val="tx1"/>
                </a:solidFill>
              </a:rPr>
              <a:t>=1~3    </a:t>
            </a:r>
            <a:r>
              <a:rPr lang="en-US" altLang="ja-JP" dirty="0">
                <a:solidFill>
                  <a:schemeClr val="tx1"/>
                </a:solidFill>
              </a:rPr>
              <a:t>necessary for anomaly cancellation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346AF8F9-B76E-DA45-88A5-BE63008E75F6}"/>
              </a:ext>
            </a:extLst>
          </p:cNvPr>
          <p:cNvSpPr txBox="1"/>
          <p:nvPr/>
        </p:nvSpPr>
        <p:spPr>
          <a:xfrm>
            <a:off x="356814" y="5326691"/>
            <a:ext cx="17436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/>
              <a:t>Standard</a:t>
            </a:r>
          </a:p>
          <a:p>
            <a:r>
              <a:rPr lang="en-US" altLang="ja-JP" sz="2000" dirty="0"/>
              <a:t>Model</a:t>
            </a:r>
            <a:endParaRPr kumimoji="1" lang="ja-JP" altLang="en-US" sz="2000"/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5E6E25F-B5BA-5F45-B129-5E4C64BC30DC}"/>
              </a:ext>
            </a:extLst>
          </p:cNvPr>
          <p:cNvSpPr txBox="1"/>
          <p:nvPr/>
        </p:nvSpPr>
        <p:spPr>
          <a:xfrm>
            <a:off x="1351832" y="5419024"/>
            <a:ext cx="5650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/>
              <a:t>+</a:t>
            </a:r>
            <a:endParaRPr kumimoji="1" lang="ja-JP" altLang="en-US" sz="2800"/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A90ACF40-5C48-4649-8258-43FEE5C792DD}"/>
              </a:ext>
            </a:extLst>
          </p:cNvPr>
          <p:cNvSpPr txBox="1"/>
          <p:nvPr/>
        </p:nvSpPr>
        <p:spPr>
          <a:xfrm>
            <a:off x="356814" y="4837898"/>
            <a:ext cx="21610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>
                <a:solidFill>
                  <a:schemeClr val="accent6">
                    <a:lumMod val="75000"/>
                  </a:schemeClr>
                </a:solidFill>
              </a:rPr>
              <a:t>IR physics</a:t>
            </a:r>
            <a:endParaRPr kumimoji="1" lang="ja-JP" altLang="en-US" sz="240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2" name="角丸四角形 31">
            <a:extLst>
              <a:ext uri="{FF2B5EF4-FFF2-40B4-BE49-F238E27FC236}">
                <a16:creationId xmlns:a16="http://schemas.microsoft.com/office/drawing/2014/main" id="{8BEBC443-3051-0045-AE44-7A0998531114}"/>
              </a:ext>
            </a:extLst>
          </p:cNvPr>
          <p:cNvSpPr/>
          <p:nvPr/>
        </p:nvSpPr>
        <p:spPr>
          <a:xfrm>
            <a:off x="231977" y="4717429"/>
            <a:ext cx="8332160" cy="1617729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30F06240-7678-5B49-9383-1FCC7F5B0B66}"/>
              </a:ext>
            </a:extLst>
          </p:cNvPr>
          <p:cNvSpPr txBox="1"/>
          <p:nvPr/>
        </p:nvSpPr>
        <p:spPr>
          <a:xfrm>
            <a:off x="6898940" y="197929"/>
            <a:ext cx="21477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Okada, </a:t>
            </a:r>
            <a:r>
              <a:rPr kumimoji="1" lang="en-US" altLang="ja-JP" sz="1600" dirty="0" err="1"/>
              <a:t>Orikasa</a:t>
            </a:r>
            <a:r>
              <a:rPr kumimoji="1" lang="en-US" altLang="ja-JP" sz="1600" dirty="0"/>
              <a:t>, SI  (09)</a:t>
            </a:r>
            <a:r>
              <a:rPr lang="ja-JP" altLang="en-US" sz="1600"/>
              <a:t> </a:t>
            </a:r>
            <a:endParaRPr lang="en-US" altLang="ja-JP" sz="1600" dirty="0"/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D9BCF81F-2213-CD43-AFC4-02221A769F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A8B22-B798-1E44-96C6-8A297A030686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55011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>
            <a:extLst>
              <a:ext uri="{FF2B5EF4-FFF2-40B4-BE49-F238E27FC236}">
                <a16:creationId xmlns:a16="http://schemas.microsoft.com/office/drawing/2014/main" id="{42B6D6BE-272B-3443-A5FA-E181389959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599" y="539580"/>
            <a:ext cx="4235405" cy="593748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54A4B8FC-47C1-564F-8068-A08CCD8369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6246" y="460413"/>
            <a:ext cx="1607079" cy="672915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088505DC-6830-F444-9337-4EB99A9180B8}"/>
              </a:ext>
            </a:extLst>
          </p:cNvPr>
          <p:cNvSpPr txBox="1"/>
          <p:nvPr/>
        </p:nvSpPr>
        <p:spPr>
          <a:xfrm>
            <a:off x="2081682" y="1141369"/>
            <a:ext cx="9232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solidFill>
                  <a:srgbClr val="0070C0"/>
                </a:solidFill>
              </a:rPr>
              <a:t>EWSB </a:t>
            </a:r>
            <a:endParaRPr kumimoji="1" lang="ja-JP" altLang="en-US" sz="2000" dirty="0">
              <a:solidFill>
                <a:srgbClr val="0070C0"/>
              </a:solidFill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A5EF766E-BA33-9049-A510-151C28F7E0E9}"/>
              </a:ext>
            </a:extLst>
          </p:cNvPr>
          <p:cNvSpPr txBox="1"/>
          <p:nvPr/>
        </p:nvSpPr>
        <p:spPr>
          <a:xfrm>
            <a:off x="5342195" y="1237832"/>
            <a:ext cx="16672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solidFill>
                  <a:srgbClr val="0070C0"/>
                </a:solidFill>
              </a:rPr>
              <a:t>(B-L) scalar</a:t>
            </a:r>
            <a:endParaRPr kumimoji="1" lang="ja-JP" altLang="en-US" sz="2000" dirty="0">
              <a:solidFill>
                <a:srgbClr val="0070C0"/>
              </a:solidFill>
            </a:endParaRPr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1BF34181-5DA7-E047-83B4-B897A660A70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54119" y="1459560"/>
            <a:ext cx="907538" cy="218356"/>
          </a:xfrm>
          <a:prstGeom prst="rect">
            <a:avLst/>
          </a:prstGeom>
          <a:solidFill>
            <a:srgbClr val="FFFF00"/>
          </a:solidFill>
        </p:spPr>
      </p:pic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2E3FDA40-16B0-994F-A25F-2A27D941FD75}"/>
              </a:ext>
            </a:extLst>
          </p:cNvPr>
          <p:cNvSpPr/>
          <p:nvPr/>
        </p:nvSpPr>
        <p:spPr>
          <a:xfrm>
            <a:off x="6778946" y="815923"/>
            <a:ext cx="1898573" cy="84381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4" name="フリーフォーム 13">
            <a:extLst>
              <a:ext uri="{FF2B5EF4-FFF2-40B4-BE49-F238E27FC236}">
                <a16:creationId xmlns:a16="http://schemas.microsoft.com/office/drawing/2014/main" id="{92AF1F33-13C6-5F47-8713-00137B659D3B}"/>
              </a:ext>
            </a:extLst>
          </p:cNvPr>
          <p:cNvSpPr/>
          <p:nvPr/>
        </p:nvSpPr>
        <p:spPr>
          <a:xfrm>
            <a:off x="6778946" y="904342"/>
            <a:ext cx="1441373" cy="744890"/>
          </a:xfrm>
          <a:custGeom>
            <a:avLst/>
            <a:gdLst>
              <a:gd name="connsiteX0" fmla="*/ 0 w 2695699"/>
              <a:gd name="connsiteY0" fmla="*/ 1900051 h 2259783"/>
              <a:gd name="connsiteX1" fmla="*/ 368135 w 2695699"/>
              <a:gd name="connsiteY1" fmla="*/ 1983179 h 2259783"/>
              <a:gd name="connsiteX2" fmla="*/ 795647 w 2695699"/>
              <a:gd name="connsiteY2" fmla="*/ 2161309 h 2259783"/>
              <a:gd name="connsiteX3" fmla="*/ 1092530 w 2695699"/>
              <a:gd name="connsiteY3" fmla="*/ 2256311 h 2259783"/>
              <a:gd name="connsiteX4" fmla="*/ 1508166 w 2695699"/>
              <a:gd name="connsiteY4" fmla="*/ 2042555 h 2259783"/>
              <a:gd name="connsiteX5" fmla="*/ 1971304 w 2695699"/>
              <a:gd name="connsiteY5" fmla="*/ 1555667 h 2259783"/>
              <a:gd name="connsiteX6" fmla="*/ 2339439 w 2695699"/>
              <a:gd name="connsiteY6" fmla="*/ 890649 h 2259783"/>
              <a:gd name="connsiteX7" fmla="*/ 2695699 w 2695699"/>
              <a:gd name="connsiteY7" fmla="*/ 0 h 2259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95699" h="2259783">
                <a:moveTo>
                  <a:pt x="0" y="1900051"/>
                </a:moveTo>
                <a:cubicBezTo>
                  <a:pt x="117763" y="1919843"/>
                  <a:pt x="235527" y="1939636"/>
                  <a:pt x="368135" y="1983179"/>
                </a:cubicBezTo>
                <a:cubicBezTo>
                  <a:pt x="500743" y="2026722"/>
                  <a:pt x="674915" y="2115787"/>
                  <a:pt x="795647" y="2161309"/>
                </a:cubicBezTo>
                <a:cubicBezTo>
                  <a:pt x="916380" y="2206831"/>
                  <a:pt x="973777" y="2276103"/>
                  <a:pt x="1092530" y="2256311"/>
                </a:cubicBezTo>
                <a:cubicBezTo>
                  <a:pt x="1211283" y="2236519"/>
                  <a:pt x="1361704" y="2159329"/>
                  <a:pt x="1508166" y="2042555"/>
                </a:cubicBezTo>
                <a:cubicBezTo>
                  <a:pt x="1654628" y="1925781"/>
                  <a:pt x="1832759" y="1747651"/>
                  <a:pt x="1971304" y="1555667"/>
                </a:cubicBezTo>
                <a:cubicBezTo>
                  <a:pt x="2109850" y="1363683"/>
                  <a:pt x="2218707" y="1149927"/>
                  <a:pt x="2339439" y="890649"/>
                </a:cubicBezTo>
                <a:cubicBezTo>
                  <a:pt x="2460171" y="631371"/>
                  <a:pt x="2695699" y="0"/>
                  <a:pt x="2695699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326F8040-CCB8-D348-BACC-81273D666273}"/>
              </a:ext>
            </a:extLst>
          </p:cNvPr>
          <p:cNvSpPr txBox="1"/>
          <p:nvPr/>
        </p:nvSpPr>
        <p:spPr>
          <a:xfrm>
            <a:off x="6949641" y="904342"/>
            <a:ext cx="10999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Minimum</a:t>
            </a:r>
          </a:p>
          <a:p>
            <a:r>
              <a:rPr lang="en-US" altLang="ja-JP" dirty="0"/>
              <a:t>If</a:t>
            </a:r>
            <a:r>
              <a:rPr lang="en-US" altLang="ja-JP" dirty="0">
                <a:solidFill>
                  <a:srgbClr val="FF0000"/>
                </a:solidFill>
              </a:rPr>
              <a:t> β</a:t>
            </a:r>
            <a:r>
              <a:rPr lang="en-US" altLang="ja-JP" baseline="-25000" dirty="0" err="1">
                <a:solidFill>
                  <a:srgbClr val="FF0000"/>
                </a:solidFill>
              </a:rPr>
              <a:t>λ</a:t>
            </a:r>
            <a:r>
              <a:rPr lang="ja-JP" altLang="en-US">
                <a:solidFill>
                  <a:srgbClr val="FF0000"/>
                </a:solidFill>
              </a:rPr>
              <a:t> </a:t>
            </a:r>
            <a:r>
              <a:rPr lang="en-US" altLang="ja-JP" dirty="0">
                <a:solidFill>
                  <a:srgbClr val="FF0000"/>
                </a:solidFill>
              </a:rPr>
              <a:t>&gt;0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DADD0850-4ED2-1345-8015-D1AC42F4821A}"/>
              </a:ext>
            </a:extLst>
          </p:cNvPr>
          <p:cNvSpPr txBox="1"/>
          <p:nvPr/>
        </p:nvSpPr>
        <p:spPr>
          <a:xfrm>
            <a:off x="6901883" y="1752294"/>
            <a:ext cx="165269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CW-mechanism</a:t>
            </a:r>
            <a:endParaRPr kumimoji="1" lang="ja-JP" altLang="en-US"/>
          </a:p>
        </p:txBody>
      </p:sp>
      <p:sp>
        <p:nvSpPr>
          <p:cNvPr id="19" name="屈折矢印 18">
            <a:extLst>
              <a:ext uri="{FF2B5EF4-FFF2-40B4-BE49-F238E27FC236}">
                <a16:creationId xmlns:a16="http://schemas.microsoft.com/office/drawing/2014/main" id="{935E17BC-277F-D84D-9433-14EE6D524FA4}"/>
              </a:ext>
            </a:extLst>
          </p:cNvPr>
          <p:cNvSpPr/>
          <p:nvPr/>
        </p:nvSpPr>
        <p:spPr>
          <a:xfrm flipH="1">
            <a:off x="2309030" y="1549520"/>
            <a:ext cx="4103645" cy="446192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94AE1845-5E2D-4443-8AA3-608002A20538}"/>
              </a:ext>
            </a:extLst>
          </p:cNvPr>
          <p:cNvSpPr txBox="1"/>
          <p:nvPr/>
        </p:nvSpPr>
        <p:spPr>
          <a:xfrm>
            <a:off x="201881" y="3472839"/>
            <a:ext cx="798436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/>
              <a:t>① </a:t>
            </a:r>
            <a:r>
              <a:rPr lang="en-US" altLang="ja-JP" sz="2000" dirty="0">
                <a:solidFill>
                  <a:srgbClr val="FF0000"/>
                </a:solidFill>
              </a:rPr>
              <a:t>Negative small value of the scalar mixing </a:t>
            </a:r>
            <a:r>
              <a:rPr lang="en-US" altLang="ja-JP" sz="2000" dirty="0" err="1">
                <a:solidFill>
                  <a:srgbClr val="FF0000"/>
                </a:solidFill>
              </a:rPr>
              <a:t>λ</a:t>
            </a:r>
            <a:r>
              <a:rPr lang="en-US" altLang="ja-JP" sz="2000" baseline="-25000" dirty="0" err="1">
                <a:solidFill>
                  <a:srgbClr val="FF0000"/>
                </a:solidFill>
              </a:rPr>
              <a:t>mix</a:t>
            </a:r>
            <a:r>
              <a:rPr lang="en-US" altLang="ja-JP" sz="2000" dirty="0">
                <a:solidFill>
                  <a:srgbClr val="FF0000"/>
                </a:solidFill>
              </a:rPr>
              <a:t> can be  radiatively induced</a:t>
            </a:r>
          </a:p>
          <a:p>
            <a:r>
              <a:rPr kumimoji="1" lang="en-US" altLang="ja-JP" sz="2000" dirty="0"/>
              <a:t>      from the</a:t>
            </a:r>
            <a:r>
              <a:rPr lang="en-US" altLang="ja-JP" sz="2000" dirty="0"/>
              <a:t> flat potential </a:t>
            </a:r>
            <a:r>
              <a:rPr lang="en-US" altLang="ja-JP" sz="2000" dirty="0" err="1"/>
              <a:t>λ</a:t>
            </a:r>
            <a:r>
              <a:rPr lang="en-US" altLang="ja-JP" sz="2000" baseline="-25000" dirty="0" err="1"/>
              <a:t>mix</a:t>
            </a:r>
            <a:r>
              <a:rPr lang="en-US" altLang="ja-JP" sz="2000" dirty="0"/>
              <a:t> =0 @ </a:t>
            </a:r>
            <a:r>
              <a:rPr lang="en-US" altLang="ja-JP" sz="2000" dirty="0" err="1"/>
              <a:t>M</a:t>
            </a:r>
            <a:r>
              <a:rPr lang="en-US" altLang="ja-JP" sz="2000" baseline="-25000" dirty="0" err="1"/>
              <a:t>Pl</a:t>
            </a:r>
            <a:r>
              <a:rPr lang="en-US" altLang="ja-JP" sz="2000" dirty="0"/>
              <a:t> . </a:t>
            </a:r>
            <a:endParaRPr kumimoji="1" lang="ja-JP" altLang="en-US" sz="2000"/>
          </a:p>
        </p:txBody>
      </p:sp>
      <p:cxnSp>
        <p:nvCxnSpPr>
          <p:cNvPr id="24" name="直線矢印コネクタ 23">
            <a:extLst>
              <a:ext uri="{FF2B5EF4-FFF2-40B4-BE49-F238E27FC236}">
                <a16:creationId xmlns:a16="http://schemas.microsoft.com/office/drawing/2014/main" id="{9ABFCC56-6747-F345-936A-3B568DDB63BA}"/>
              </a:ext>
            </a:extLst>
          </p:cNvPr>
          <p:cNvCxnSpPr/>
          <p:nvPr/>
        </p:nvCxnSpPr>
        <p:spPr>
          <a:xfrm>
            <a:off x="4872283" y="4453354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5" name="Picture 3">
            <a:extLst>
              <a:ext uri="{FF2B5EF4-FFF2-40B4-BE49-F238E27FC236}">
                <a16:creationId xmlns:a16="http://schemas.microsoft.com/office/drawing/2014/main" id="{1EBAF087-9717-6A44-93E2-C49BE1BC78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9129" y="1469004"/>
            <a:ext cx="1850656" cy="628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図 25">
            <a:extLst>
              <a:ext uri="{FF2B5EF4-FFF2-40B4-BE49-F238E27FC236}">
                <a16:creationId xmlns:a16="http://schemas.microsoft.com/office/drawing/2014/main" id="{88476CCA-2741-CD4F-ACF6-8ED849CA887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3609" y="4999463"/>
            <a:ext cx="5544616" cy="1198345"/>
          </a:xfrm>
          <a:prstGeom prst="rect">
            <a:avLst/>
          </a:prstGeom>
          <a:ln>
            <a:noFill/>
          </a:ln>
        </p:spPr>
      </p:pic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2E787E0F-B681-D34C-9DA1-943505CBB23F}"/>
              </a:ext>
            </a:extLst>
          </p:cNvPr>
          <p:cNvSpPr txBox="1"/>
          <p:nvPr/>
        </p:nvSpPr>
        <p:spPr>
          <a:xfrm>
            <a:off x="1877046" y="5017984"/>
            <a:ext cx="518091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err="1"/>
              <a:t>λ</a:t>
            </a:r>
            <a:r>
              <a:rPr kumimoji="1" lang="en-US" altLang="ja-JP" baseline="-25000" dirty="0" err="1"/>
              <a:t>mix</a:t>
            </a:r>
            <a:endParaRPr kumimoji="1" lang="ja-JP" altLang="en-US" dirty="0"/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C04DCA70-08B7-F344-A6D5-B03821FFFAC6}"/>
              </a:ext>
            </a:extLst>
          </p:cNvPr>
          <p:cNvSpPr txBox="1"/>
          <p:nvPr/>
        </p:nvSpPr>
        <p:spPr>
          <a:xfrm>
            <a:off x="4316174" y="5244959"/>
            <a:ext cx="1688283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2000" dirty="0"/>
              <a:t>running of </a:t>
            </a:r>
            <a:r>
              <a:rPr lang="en-US" altLang="ja-JP" sz="2000" dirty="0" err="1"/>
              <a:t>λ</a:t>
            </a:r>
            <a:r>
              <a:rPr lang="en-US" altLang="ja-JP" sz="2000" baseline="-25000" dirty="0" err="1"/>
              <a:t>mix</a:t>
            </a:r>
            <a:endParaRPr kumimoji="1" lang="ja-JP" altLang="en-US" sz="200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634FFE3-000F-D143-92D5-9777C18CDF02}"/>
              </a:ext>
            </a:extLst>
          </p:cNvPr>
          <p:cNvSpPr txBox="1"/>
          <p:nvPr/>
        </p:nvSpPr>
        <p:spPr>
          <a:xfrm>
            <a:off x="201881" y="0"/>
            <a:ext cx="22036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Scalar potential:</a:t>
            </a:r>
            <a:endParaRPr kumimoji="1" lang="ja-JP" altLang="en-US" sz="2400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9AAE8FDF-1770-C148-94E7-D330067196E7}"/>
              </a:ext>
            </a:extLst>
          </p:cNvPr>
          <p:cNvSpPr txBox="1"/>
          <p:nvPr/>
        </p:nvSpPr>
        <p:spPr>
          <a:xfrm>
            <a:off x="1438507" y="2854712"/>
            <a:ext cx="36475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/>
              <a:t>Some properties of the potential </a:t>
            </a:r>
            <a:endParaRPr kumimoji="1" lang="ja-JP" altLang="en-US" sz="2000"/>
          </a:p>
        </p:txBody>
      </p:sp>
      <p:pic>
        <p:nvPicPr>
          <p:cNvPr id="18" name="図 17">
            <a:extLst>
              <a:ext uri="{FF2B5EF4-FFF2-40B4-BE49-F238E27FC236}">
                <a16:creationId xmlns:a16="http://schemas.microsoft.com/office/drawing/2014/main" id="{2D70B04E-8AE2-7C49-AAB8-E0FA0697C74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1957" y="4113822"/>
            <a:ext cx="4069700" cy="679064"/>
          </a:xfrm>
          <a:prstGeom prst="rect">
            <a:avLst/>
          </a:prstGeom>
        </p:spPr>
      </p:pic>
      <p:pic>
        <p:nvPicPr>
          <p:cNvPr id="29" name="図 28">
            <a:extLst>
              <a:ext uri="{FF2B5EF4-FFF2-40B4-BE49-F238E27FC236}">
                <a16:creationId xmlns:a16="http://schemas.microsoft.com/office/drawing/2014/main" id="{7233045E-B834-9245-AC0F-983E62FF286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19529" y="4238227"/>
            <a:ext cx="2042081" cy="359795"/>
          </a:xfrm>
          <a:prstGeom prst="rect">
            <a:avLst/>
          </a:prstGeom>
        </p:spPr>
      </p:pic>
      <p:pic>
        <p:nvPicPr>
          <p:cNvPr id="30" name="Picture 3">
            <a:extLst>
              <a:ext uri="{FF2B5EF4-FFF2-40B4-BE49-F238E27FC236}">
                <a16:creationId xmlns:a16="http://schemas.microsoft.com/office/drawing/2014/main" id="{1C2EE218-7570-DD4D-B621-BB8DA0F2C4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15616" y="5132800"/>
            <a:ext cx="1850656" cy="628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0F1695BF-A2B5-C64A-BAF4-DBCCF97464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A8B22-B798-1E44-96C6-8A297A030686}" type="slidenum">
              <a:rPr kumimoji="1" lang="ja-JP" altLang="en-US" smtClean="0"/>
              <a:t>12</a:t>
            </a:fld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B95869D-5914-484A-BAB2-FB03BB7A59FE}"/>
              </a:ext>
            </a:extLst>
          </p:cNvPr>
          <p:cNvSpPr txBox="1"/>
          <p:nvPr/>
        </p:nvSpPr>
        <p:spPr>
          <a:xfrm>
            <a:off x="4851646" y="6104750"/>
            <a:ext cx="14731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err="1"/>
              <a:t>Orikasa</a:t>
            </a:r>
            <a:r>
              <a:rPr kumimoji="1" lang="en-US" altLang="ja-JP" sz="1600" dirty="0"/>
              <a:t>, SI ('12)</a:t>
            </a:r>
            <a:endParaRPr kumimoji="1" lang="ja-JP" altLang="en-US" sz="1600"/>
          </a:p>
        </p:txBody>
      </p:sp>
    </p:spTree>
    <p:extLst>
      <p:ext uri="{BB962C8B-B14F-4D97-AF65-F5344CB8AC3E}">
        <p14:creationId xmlns:p14="http://schemas.microsoft.com/office/powerpoint/2010/main" val="33237812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F42F291-8536-1343-BBE3-ADD1B685E5AF}"/>
              </a:ext>
            </a:extLst>
          </p:cNvPr>
          <p:cNvSpPr txBox="1"/>
          <p:nvPr/>
        </p:nvSpPr>
        <p:spPr>
          <a:xfrm>
            <a:off x="314553" y="108760"/>
            <a:ext cx="59246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/>
              <a:t>②</a:t>
            </a:r>
            <a:r>
              <a:rPr kumimoji="1" lang="en-US" altLang="ja-JP" sz="2000" dirty="0"/>
              <a:t> The condition </a:t>
            </a:r>
            <a:r>
              <a:rPr kumimoji="1" lang="en-US" altLang="ja-JP" sz="2000" dirty="0">
                <a:solidFill>
                  <a:srgbClr val="FF0000"/>
                </a:solidFill>
              </a:rPr>
              <a:t>β</a:t>
            </a:r>
            <a:r>
              <a:rPr lang="en-US" altLang="ja-JP" sz="2000" baseline="-25000" dirty="0" err="1">
                <a:solidFill>
                  <a:srgbClr val="FF0000"/>
                </a:solidFill>
              </a:rPr>
              <a:t>φ</a:t>
            </a:r>
            <a:r>
              <a:rPr lang="en-US" altLang="ja-JP" sz="2000" dirty="0">
                <a:solidFill>
                  <a:srgbClr val="FF0000"/>
                </a:solidFill>
              </a:rPr>
              <a:t> &gt;0</a:t>
            </a:r>
            <a:r>
              <a:rPr lang="en-US" altLang="ja-JP" sz="2000" dirty="0"/>
              <a:t> for CW mechanism in B-L sector</a:t>
            </a:r>
            <a:endParaRPr kumimoji="1" lang="en-US" altLang="ja-JP" sz="2000" baseline="-25000" dirty="0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5CA0D170-7F36-8B4C-BDEA-A0F31FDA28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683" y="561601"/>
            <a:ext cx="4049486" cy="818513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03EA3E4C-7855-6C4D-A0EA-D05B53E93F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7196" y="654447"/>
            <a:ext cx="2787733" cy="707996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C14FEF5-C5C3-544B-A9AF-89768087677B}"/>
              </a:ext>
            </a:extLst>
          </p:cNvPr>
          <p:cNvSpPr txBox="1"/>
          <p:nvPr/>
        </p:nvSpPr>
        <p:spPr>
          <a:xfrm>
            <a:off x="7415998" y="285115"/>
            <a:ext cx="7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D ~ 41</a:t>
            </a:r>
            <a:endParaRPr kumimoji="1" lang="ja-JP" altLang="en-US"/>
          </a:p>
        </p:txBody>
      </p:sp>
      <p:sp>
        <p:nvSpPr>
          <p:cNvPr id="6" name="右矢印 5">
            <a:extLst>
              <a:ext uri="{FF2B5EF4-FFF2-40B4-BE49-F238E27FC236}">
                <a16:creationId xmlns:a16="http://schemas.microsoft.com/office/drawing/2014/main" id="{3087491C-C15A-7D45-801F-115911072FC7}"/>
              </a:ext>
            </a:extLst>
          </p:cNvPr>
          <p:cNvSpPr/>
          <p:nvPr/>
        </p:nvSpPr>
        <p:spPr>
          <a:xfrm>
            <a:off x="4720298" y="880656"/>
            <a:ext cx="641268" cy="3562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E1D0B73-3758-454A-88E1-C946EA0F0E9E}"/>
              </a:ext>
            </a:extLst>
          </p:cNvPr>
          <p:cNvSpPr txBox="1"/>
          <p:nvPr/>
        </p:nvSpPr>
        <p:spPr>
          <a:xfrm>
            <a:off x="314553" y="2550217"/>
            <a:ext cx="42778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/>
              <a:t>③</a:t>
            </a:r>
            <a:r>
              <a:rPr kumimoji="1" lang="en-US" altLang="ja-JP" sz="2000" dirty="0"/>
              <a:t> </a:t>
            </a:r>
            <a:r>
              <a:rPr kumimoji="1" lang="en-US" altLang="ja-JP" sz="2000" dirty="0">
                <a:solidFill>
                  <a:srgbClr val="FF0000"/>
                </a:solidFill>
              </a:rPr>
              <a:t>B-L scalar (</a:t>
            </a:r>
            <a:r>
              <a:rPr kumimoji="1" lang="en-US" altLang="ja-JP" sz="2000" dirty="0" err="1">
                <a:solidFill>
                  <a:srgbClr val="FF0000"/>
                </a:solidFill>
              </a:rPr>
              <a:t>pNG</a:t>
            </a:r>
            <a:r>
              <a:rPr kumimoji="1" lang="en-US" altLang="ja-JP" sz="2000" dirty="0">
                <a:solidFill>
                  <a:srgbClr val="FF0000"/>
                </a:solidFill>
              </a:rPr>
              <a:t> boson) is very light. </a:t>
            </a:r>
            <a:endParaRPr kumimoji="1" lang="ja-JP" altLang="en-US" sz="2000">
              <a:solidFill>
                <a:srgbClr val="FF0000"/>
              </a:solidFill>
            </a:endParaRP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9EA61F40-F3D3-E64C-B675-27004401C5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17303" y="1487473"/>
            <a:ext cx="1405989" cy="290439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CF96336F-4095-074B-AF3F-5F9AF0C3A7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50002" y="2862424"/>
            <a:ext cx="1531879" cy="349744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B0488481-BB0E-8A4E-BA73-F0280862A98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15942" y="1508020"/>
            <a:ext cx="1737673" cy="282449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4327F701-63EF-DE4F-BBE4-3F249A467CC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24869" y="1466907"/>
            <a:ext cx="1737673" cy="331570"/>
          </a:xfrm>
          <a:prstGeom prst="rect">
            <a:avLst/>
          </a:prstGeom>
        </p:spPr>
      </p:pic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B66FCE6B-CB84-5A4C-8BAF-3B7B102471F6}"/>
              </a:ext>
            </a:extLst>
          </p:cNvPr>
          <p:cNvSpPr txBox="1"/>
          <p:nvPr/>
        </p:nvSpPr>
        <p:spPr>
          <a:xfrm>
            <a:off x="1050823" y="1376890"/>
            <a:ext cx="702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B= 2λ</a:t>
            </a:r>
            <a:endParaRPr kumimoji="1" lang="ja-JP" altLang="en-US"/>
          </a:p>
        </p:txBody>
      </p:sp>
      <p:pic>
        <p:nvPicPr>
          <p:cNvPr id="19" name="図 18">
            <a:extLst>
              <a:ext uri="{FF2B5EF4-FFF2-40B4-BE49-F238E27FC236}">
                <a16:creationId xmlns:a16="http://schemas.microsoft.com/office/drawing/2014/main" id="{AA633EE3-48B4-534F-ABA5-DEC89224C85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53259" y="2985597"/>
            <a:ext cx="2070595" cy="407139"/>
          </a:xfrm>
          <a:prstGeom prst="rect">
            <a:avLst/>
          </a:prstGeom>
        </p:spPr>
      </p:pic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6F97A06A-CA70-9544-B5E9-08406AC45D4B}"/>
              </a:ext>
            </a:extLst>
          </p:cNvPr>
          <p:cNvSpPr txBox="1"/>
          <p:nvPr/>
        </p:nvSpPr>
        <p:spPr>
          <a:xfrm>
            <a:off x="314553" y="3426686"/>
            <a:ext cx="53960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/>
              <a:t>④</a:t>
            </a:r>
            <a:r>
              <a:rPr lang="en-US" altLang="ja-JP" sz="2000" dirty="0"/>
              <a:t> </a:t>
            </a:r>
            <a:r>
              <a:rPr lang="en-US" altLang="ja-JP" sz="2000" dirty="0">
                <a:solidFill>
                  <a:srgbClr val="FF0000"/>
                </a:solidFill>
              </a:rPr>
              <a:t>Vacuum energy at the origin is given by</a:t>
            </a:r>
            <a:r>
              <a:rPr lang="en-US" altLang="ja-JP" sz="2000" dirty="0"/>
              <a:t> </a:t>
            </a:r>
            <a:r>
              <a:rPr lang="en-US" altLang="ja-JP" sz="2000" dirty="0">
                <a:solidFill>
                  <a:srgbClr val="FF0000"/>
                </a:solidFill>
              </a:rPr>
              <a:t>Z' mass</a:t>
            </a:r>
          </a:p>
          <a:p>
            <a:r>
              <a:rPr lang="en-US" altLang="ja-JP" sz="2000" dirty="0"/>
              <a:t>        V</a:t>
            </a:r>
            <a:r>
              <a:rPr lang="en-US" altLang="ja-JP" sz="2000" baseline="-25000" dirty="0"/>
              <a:t>0</a:t>
            </a:r>
            <a:r>
              <a:rPr lang="en-US" altLang="ja-JP" sz="2000" dirty="0"/>
              <a:t> = </a:t>
            </a:r>
            <a:r>
              <a:rPr lang="en-US" altLang="ja-JP" sz="2000" dirty="0">
                <a:solidFill>
                  <a:srgbClr val="0070C0"/>
                </a:solidFill>
              </a:rPr>
              <a:t>B</a:t>
            </a:r>
            <a:r>
              <a:rPr lang="en-US" altLang="ja-JP" sz="2000" dirty="0"/>
              <a:t> M</a:t>
            </a:r>
            <a:r>
              <a:rPr lang="en-US" altLang="ja-JP" sz="2000" baseline="30000" dirty="0"/>
              <a:t>4</a:t>
            </a:r>
            <a:r>
              <a:rPr lang="en-US" altLang="ja-JP" sz="2000" dirty="0"/>
              <a:t> /16   &lt;  (3/128 π</a:t>
            </a:r>
            <a:r>
              <a:rPr lang="en-US" altLang="ja-JP" sz="2000" baseline="30000" dirty="0"/>
              <a:t>2</a:t>
            </a:r>
            <a:r>
              <a:rPr lang="en-US" altLang="ja-JP" sz="2000" dirty="0"/>
              <a:t>) </a:t>
            </a:r>
            <a:r>
              <a:rPr lang="en-US" altLang="ja-JP" sz="2000" dirty="0" err="1"/>
              <a:t>m</a:t>
            </a:r>
            <a:r>
              <a:rPr lang="en-US" altLang="ja-JP" sz="2000" baseline="-25000" dirty="0" err="1"/>
              <a:t>Z</a:t>
            </a:r>
            <a:r>
              <a:rPr lang="en-US" altLang="ja-JP" sz="2000" baseline="-25000" dirty="0"/>
              <a:t>'</a:t>
            </a:r>
            <a:r>
              <a:rPr lang="en-US" altLang="ja-JP" sz="2000" dirty="0"/>
              <a:t> </a:t>
            </a:r>
            <a:r>
              <a:rPr lang="en-US" altLang="ja-JP" sz="2000" baseline="30000" dirty="0"/>
              <a:t>4</a:t>
            </a:r>
            <a:r>
              <a:rPr lang="en-US" altLang="ja-JP" sz="2000" dirty="0"/>
              <a:t>  &lt;&lt; M</a:t>
            </a:r>
            <a:r>
              <a:rPr lang="en-US" altLang="ja-JP" sz="2000" baseline="30000" dirty="0"/>
              <a:t>4</a:t>
            </a:r>
            <a:endParaRPr kumimoji="1" lang="ja-JP" altLang="en-US" sz="2000"/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81D1F60B-9083-6040-B229-C0E051326F19}"/>
              </a:ext>
            </a:extLst>
          </p:cNvPr>
          <p:cNvSpPr/>
          <p:nvPr/>
        </p:nvSpPr>
        <p:spPr>
          <a:xfrm>
            <a:off x="6633849" y="3349208"/>
            <a:ext cx="1898573" cy="84381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4" name="フリーフォーム 23">
            <a:extLst>
              <a:ext uri="{FF2B5EF4-FFF2-40B4-BE49-F238E27FC236}">
                <a16:creationId xmlns:a16="http://schemas.microsoft.com/office/drawing/2014/main" id="{5C032326-CBF9-5E48-87CD-77D4CB06B635}"/>
              </a:ext>
            </a:extLst>
          </p:cNvPr>
          <p:cNvSpPr/>
          <p:nvPr/>
        </p:nvSpPr>
        <p:spPr>
          <a:xfrm>
            <a:off x="6633850" y="3448136"/>
            <a:ext cx="1441373" cy="744890"/>
          </a:xfrm>
          <a:custGeom>
            <a:avLst/>
            <a:gdLst>
              <a:gd name="connsiteX0" fmla="*/ 0 w 2695699"/>
              <a:gd name="connsiteY0" fmla="*/ 1900051 h 2259783"/>
              <a:gd name="connsiteX1" fmla="*/ 368135 w 2695699"/>
              <a:gd name="connsiteY1" fmla="*/ 1983179 h 2259783"/>
              <a:gd name="connsiteX2" fmla="*/ 795647 w 2695699"/>
              <a:gd name="connsiteY2" fmla="*/ 2161309 h 2259783"/>
              <a:gd name="connsiteX3" fmla="*/ 1092530 w 2695699"/>
              <a:gd name="connsiteY3" fmla="*/ 2256311 h 2259783"/>
              <a:gd name="connsiteX4" fmla="*/ 1508166 w 2695699"/>
              <a:gd name="connsiteY4" fmla="*/ 2042555 h 2259783"/>
              <a:gd name="connsiteX5" fmla="*/ 1971304 w 2695699"/>
              <a:gd name="connsiteY5" fmla="*/ 1555667 h 2259783"/>
              <a:gd name="connsiteX6" fmla="*/ 2339439 w 2695699"/>
              <a:gd name="connsiteY6" fmla="*/ 890649 h 2259783"/>
              <a:gd name="connsiteX7" fmla="*/ 2695699 w 2695699"/>
              <a:gd name="connsiteY7" fmla="*/ 0 h 2259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95699" h="2259783">
                <a:moveTo>
                  <a:pt x="0" y="1900051"/>
                </a:moveTo>
                <a:cubicBezTo>
                  <a:pt x="117763" y="1919843"/>
                  <a:pt x="235527" y="1939636"/>
                  <a:pt x="368135" y="1983179"/>
                </a:cubicBezTo>
                <a:cubicBezTo>
                  <a:pt x="500743" y="2026722"/>
                  <a:pt x="674915" y="2115787"/>
                  <a:pt x="795647" y="2161309"/>
                </a:cubicBezTo>
                <a:cubicBezTo>
                  <a:pt x="916380" y="2206831"/>
                  <a:pt x="973777" y="2276103"/>
                  <a:pt x="1092530" y="2256311"/>
                </a:cubicBezTo>
                <a:cubicBezTo>
                  <a:pt x="1211283" y="2236519"/>
                  <a:pt x="1361704" y="2159329"/>
                  <a:pt x="1508166" y="2042555"/>
                </a:cubicBezTo>
                <a:cubicBezTo>
                  <a:pt x="1654628" y="1925781"/>
                  <a:pt x="1832759" y="1747651"/>
                  <a:pt x="1971304" y="1555667"/>
                </a:cubicBezTo>
                <a:cubicBezTo>
                  <a:pt x="2109850" y="1363683"/>
                  <a:pt x="2218707" y="1149927"/>
                  <a:pt x="2339439" y="890649"/>
                </a:cubicBezTo>
                <a:cubicBezTo>
                  <a:pt x="2460171" y="631371"/>
                  <a:pt x="2695699" y="0"/>
                  <a:pt x="2695699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ACC0B257-31B9-9D42-9D58-E862F78DD74A}"/>
              </a:ext>
            </a:extLst>
          </p:cNvPr>
          <p:cNvSpPr txBox="1"/>
          <p:nvPr/>
        </p:nvSpPr>
        <p:spPr>
          <a:xfrm>
            <a:off x="7023906" y="4216776"/>
            <a:ext cx="38183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M</a:t>
            </a:r>
            <a:endParaRPr kumimoji="1" lang="ja-JP" altLang="en-US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A301FCD0-6C4B-7E4C-99EA-99FFBAA520D2}"/>
              </a:ext>
            </a:extLst>
          </p:cNvPr>
          <p:cNvSpPr txBox="1"/>
          <p:nvPr/>
        </p:nvSpPr>
        <p:spPr>
          <a:xfrm>
            <a:off x="6825764" y="3448136"/>
            <a:ext cx="898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shallow</a:t>
            </a:r>
            <a:endParaRPr kumimoji="1" lang="ja-JP" altLang="en-US"/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EABCC132-3EB0-134A-87FE-F178F750302C}"/>
              </a:ext>
            </a:extLst>
          </p:cNvPr>
          <p:cNvSpPr txBox="1"/>
          <p:nvPr/>
        </p:nvSpPr>
        <p:spPr>
          <a:xfrm>
            <a:off x="6239188" y="3847444"/>
            <a:ext cx="39466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V</a:t>
            </a:r>
            <a:r>
              <a:rPr kumimoji="1" lang="en-US" altLang="ja-JP" baseline="-25000" dirty="0"/>
              <a:t>0</a:t>
            </a:r>
            <a:endParaRPr kumimoji="1" lang="ja-JP" altLang="en-US"/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91621D9C-C9F6-3843-BC89-545A7FAA2F95}"/>
              </a:ext>
            </a:extLst>
          </p:cNvPr>
          <p:cNvSpPr txBox="1"/>
          <p:nvPr/>
        </p:nvSpPr>
        <p:spPr>
          <a:xfrm>
            <a:off x="1915784" y="1400286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c</a:t>
            </a:r>
            <a:r>
              <a:rPr kumimoji="1" lang="en-US" altLang="ja-JP" baseline="-25000" dirty="0"/>
              <a:t>0</a:t>
            </a:r>
            <a:r>
              <a:rPr kumimoji="1" lang="en-US" altLang="ja-JP" dirty="0"/>
              <a:t> ~1</a:t>
            </a:r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55EB026-B864-EB49-8A93-4B6C01CF2463}"/>
              </a:ext>
            </a:extLst>
          </p:cNvPr>
          <p:cNvSpPr txBox="1"/>
          <p:nvPr/>
        </p:nvSpPr>
        <p:spPr>
          <a:xfrm>
            <a:off x="933055" y="4180798"/>
            <a:ext cx="4687630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000" dirty="0"/>
              <a:t>V</a:t>
            </a:r>
            <a:r>
              <a:rPr kumimoji="1" lang="en-US" altLang="ja-JP" sz="2000" baseline="-25000" dirty="0"/>
              <a:t>0</a:t>
            </a:r>
            <a:r>
              <a:rPr kumimoji="1" lang="en-US" altLang="ja-JP" sz="2000" dirty="0"/>
              <a:t> becomes smaller  if  </a:t>
            </a:r>
            <a:r>
              <a:rPr kumimoji="1" lang="en-US" altLang="ja-JP" sz="2000" dirty="0" err="1"/>
              <a:t>m</a:t>
            </a:r>
            <a:r>
              <a:rPr kumimoji="1" lang="en-US" altLang="ja-JP" sz="2000" baseline="-25000" dirty="0" err="1"/>
              <a:t>φ</a:t>
            </a:r>
            <a:r>
              <a:rPr lang="en-US" altLang="ja-JP" sz="2000" dirty="0"/>
              <a:t> becomes lighter.</a:t>
            </a:r>
            <a:endParaRPr kumimoji="1" lang="ja-JP" altLang="en-US" sz="200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83904B7D-71D3-E043-8C9F-01A64100D8D1}"/>
              </a:ext>
            </a:extLst>
          </p:cNvPr>
          <p:cNvSpPr txBox="1"/>
          <p:nvPr/>
        </p:nvSpPr>
        <p:spPr>
          <a:xfrm>
            <a:off x="314553" y="4741642"/>
            <a:ext cx="30676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/>
              <a:t>⑤</a:t>
            </a:r>
            <a:r>
              <a:rPr kumimoji="1" lang="en-US" altLang="ja-JP" sz="2000" dirty="0"/>
              <a:t> </a:t>
            </a:r>
            <a:r>
              <a:rPr kumimoji="1" lang="en-US" altLang="ja-JP" sz="2000" dirty="0">
                <a:solidFill>
                  <a:srgbClr val="FF0000"/>
                </a:solidFill>
              </a:rPr>
              <a:t>M</a:t>
            </a:r>
            <a:r>
              <a:rPr kumimoji="1" lang="en-US" altLang="ja-JP" sz="2000" baseline="-25000" dirty="0">
                <a:solidFill>
                  <a:srgbClr val="FF0000"/>
                </a:solidFill>
              </a:rPr>
              <a:t>Z' </a:t>
            </a:r>
            <a:r>
              <a:rPr kumimoji="1" lang="en-US" altLang="ja-JP" sz="2000" dirty="0">
                <a:solidFill>
                  <a:srgbClr val="FF0000"/>
                </a:solidFill>
              </a:rPr>
              <a:t> is typically 5-10 </a:t>
            </a:r>
            <a:r>
              <a:rPr kumimoji="1" lang="en-US" altLang="ja-JP" sz="2000" dirty="0" err="1">
                <a:solidFill>
                  <a:srgbClr val="FF0000"/>
                </a:solidFill>
              </a:rPr>
              <a:t>TeV</a:t>
            </a:r>
            <a:r>
              <a:rPr kumimoji="1" lang="en-US" altLang="ja-JP" sz="2000" dirty="0">
                <a:solidFill>
                  <a:srgbClr val="FF0000"/>
                </a:solidFill>
              </a:rPr>
              <a:t>. </a:t>
            </a:r>
            <a:endParaRPr kumimoji="1" lang="ja-JP" altLang="en-US" sz="2000">
              <a:solidFill>
                <a:srgbClr val="FF0000"/>
              </a:solidFill>
            </a:endParaRPr>
          </a:p>
        </p:txBody>
      </p:sp>
      <p:pic>
        <p:nvPicPr>
          <p:cNvPr id="41" name="図 40">
            <a:extLst>
              <a:ext uri="{FF2B5EF4-FFF2-40B4-BE49-F238E27FC236}">
                <a16:creationId xmlns:a16="http://schemas.microsoft.com/office/drawing/2014/main" id="{7DD50EEB-569E-AC4C-8217-57BB642A687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96759" y="4741642"/>
            <a:ext cx="3407274" cy="2116358"/>
          </a:xfrm>
          <a:prstGeom prst="rect">
            <a:avLst/>
          </a:prstGeom>
        </p:spPr>
      </p:pic>
      <p:pic>
        <p:nvPicPr>
          <p:cNvPr id="45" name="図 44">
            <a:extLst>
              <a:ext uri="{FF2B5EF4-FFF2-40B4-BE49-F238E27FC236}">
                <a16:creationId xmlns:a16="http://schemas.microsoft.com/office/drawing/2014/main" id="{32A95823-8395-864B-B037-45AE569DFF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72228" y="6567561"/>
            <a:ext cx="1405989" cy="290439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5AD5A0E2-D8D2-6D4F-81F4-6A2D480DA2ED}"/>
              </a:ext>
            </a:extLst>
          </p:cNvPr>
          <p:cNvSpPr txBox="1"/>
          <p:nvPr/>
        </p:nvSpPr>
        <p:spPr>
          <a:xfrm>
            <a:off x="644723" y="1918124"/>
            <a:ext cx="73300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solidFill>
                  <a:schemeClr val="accent1"/>
                </a:solidFill>
              </a:rPr>
              <a:t>Right-handed neutrinos  are lighter than </a:t>
            </a:r>
            <a:r>
              <a:rPr lang="en-US" altLang="ja-JP" sz="2000" dirty="0">
                <a:solidFill>
                  <a:schemeClr val="accent1"/>
                </a:solidFill>
              </a:rPr>
              <a:t>M</a:t>
            </a:r>
            <a:r>
              <a:rPr kumimoji="1" lang="en-US" altLang="ja-JP" sz="2000" baseline="-25000" dirty="0">
                <a:solidFill>
                  <a:schemeClr val="accent1"/>
                </a:solidFill>
              </a:rPr>
              <a:t>Z'</a:t>
            </a:r>
            <a:r>
              <a:rPr kumimoji="1" lang="en-US" altLang="ja-JP" sz="2000" dirty="0">
                <a:solidFill>
                  <a:schemeClr val="accent1"/>
                </a:solidFill>
              </a:rPr>
              <a:t> ,  typically </a:t>
            </a:r>
            <a:r>
              <a:rPr kumimoji="1" lang="en-US" altLang="ja-JP" sz="2000" dirty="0" err="1">
                <a:solidFill>
                  <a:schemeClr val="accent1"/>
                </a:solidFill>
              </a:rPr>
              <a:t>TeV</a:t>
            </a:r>
            <a:r>
              <a:rPr kumimoji="1" lang="en-US" altLang="ja-JP" sz="2000" dirty="0">
                <a:solidFill>
                  <a:schemeClr val="accent1"/>
                </a:solidFill>
              </a:rPr>
              <a:t> or lighter.</a:t>
            </a:r>
            <a:endParaRPr kumimoji="1" lang="ja-JP" altLang="en-US" sz="2000">
              <a:solidFill>
                <a:schemeClr val="accent1"/>
              </a:solidFill>
            </a:endParaRPr>
          </a:p>
        </p:txBody>
      </p:sp>
      <p:pic>
        <p:nvPicPr>
          <p:cNvPr id="46" name="Picture 3">
            <a:extLst>
              <a:ext uri="{FF2B5EF4-FFF2-40B4-BE49-F238E27FC236}">
                <a16:creationId xmlns:a16="http://schemas.microsoft.com/office/drawing/2014/main" id="{B6E78E9F-E6D0-A547-A474-30EFD2DB09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61943" y="5434415"/>
            <a:ext cx="1850656" cy="628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スライド番号プレースホルダー 14">
            <a:extLst>
              <a:ext uri="{FF2B5EF4-FFF2-40B4-BE49-F238E27FC236}">
                <a16:creationId xmlns:a16="http://schemas.microsoft.com/office/drawing/2014/main" id="{469F10C5-791A-F643-8D9C-B8CC97EB7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A8B22-B798-1E44-96C6-8A297A030686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82356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2DB7429-047A-E84F-98A1-51504D1694D4}"/>
              </a:ext>
            </a:extLst>
          </p:cNvPr>
          <p:cNvSpPr txBox="1"/>
          <p:nvPr/>
        </p:nvSpPr>
        <p:spPr>
          <a:xfrm>
            <a:off x="183004" y="341287"/>
            <a:ext cx="8770991" cy="38472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"Classically conformal B-L extension of SM"</a:t>
            </a:r>
          </a:p>
          <a:p>
            <a:r>
              <a:rPr lang="en-US" altLang="ja-JP" sz="2400" dirty="0"/>
              <a:t>      is a minimal &amp; phenomenologically viable model</a:t>
            </a:r>
          </a:p>
          <a:p>
            <a:endParaRPr kumimoji="1" lang="en-US" altLang="ja-JP" sz="2400" dirty="0"/>
          </a:p>
          <a:p>
            <a:r>
              <a:rPr lang="en-US" altLang="ja-JP" sz="2400" dirty="0"/>
              <a:t>In order to verify (or falsify)  the model </a:t>
            </a:r>
          </a:p>
          <a:p>
            <a:r>
              <a:rPr kumimoji="1" lang="en-US" altLang="ja-JP" sz="2400" dirty="0"/>
              <a:t>       Look for  Z' :   5-10 </a:t>
            </a:r>
            <a:r>
              <a:rPr kumimoji="1" lang="en-US" altLang="ja-JP" sz="2400" dirty="0" err="1"/>
              <a:t>TeV</a:t>
            </a:r>
            <a:r>
              <a:rPr kumimoji="1" lang="en-US" altLang="ja-JP" sz="2400" dirty="0"/>
              <a:t>  but α</a:t>
            </a:r>
            <a:r>
              <a:rPr kumimoji="1" lang="en-US" altLang="ja-JP" sz="2400" baseline="-25000" dirty="0"/>
              <a:t>B-L</a:t>
            </a:r>
            <a:r>
              <a:rPr kumimoji="1" lang="en-US" altLang="ja-JP" sz="2400" dirty="0"/>
              <a:t> is relatively small</a:t>
            </a:r>
          </a:p>
          <a:p>
            <a:r>
              <a:rPr lang="en-US" altLang="ja-JP" sz="2400" dirty="0"/>
              <a:t>        </a:t>
            </a:r>
            <a:r>
              <a:rPr lang="en-US" altLang="ja-JP" sz="2400" dirty="0" err="1"/>
              <a:t>φ</a:t>
            </a:r>
            <a:r>
              <a:rPr lang="en-US" altLang="ja-JP" sz="2400" dirty="0"/>
              <a:t> :   difficult to find, too light and weakly coupled</a:t>
            </a:r>
          </a:p>
          <a:p>
            <a:r>
              <a:rPr lang="en-US" altLang="ja-JP" sz="2400" dirty="0"/>
              <a:t>        </a:t>
            </a:r>
            <a:r>
              <a:rPr lang="en-US" altLang="ja-JP" sz="2400" dirty="0" err="1"/>
              <a:t>ν</a:t>
            </a:r>
            <a:r>
              <a:rPr lang="en-US" altLang="ja-JP" sz="2400" baseline="-25000" dirty="0" err="1"/>
              <a:t>R</a:t>
            </a:r>
            <a:r>
              <a:rPr lang="en-US" altLang="ja-JP" sz="2400" dirty="0"/>
              <a:t> :  </a:t>
            </a:r>
            <a:r>
              <a:rPr lang="en-US" altLang="ja-JP" sz="2400" dirty="0" err="1"/>
              <a:t>TeV</a:t>
            </a:r>
            <a:r>
              <a:rPr lang="en-US" altLang="ja-JP" sz="2400" dirty="0"/>
              <a:t> scale (resonant) </a:t>
            </a:r>
            <a:r>
              <a:rPr lang="en-US" altLang="ja-JP" sz="2400" dirty="0" err="1"/>
              <a:t>leptogenesis</a:t>
            </a:r>
            <a:r>
              <a:rPr lang="en-US" altLang="ja-JP" sz="2400" dirty="0"/>
              <a:t>  </a:t>
            </a:r>
          </a:p>
          <a:p>
            <a:r>
              <a:rPr lang="en-US" altLang="ja-JP" sz="2400" dirty="0"/>
              <a:t>But it is difficult to distinguish this kind of models from others. </a:t>
            </a:r>
          </a:p>
          <a:p>
            <a:endParaRPr kumimoji="1" lang="en-US" altLang="ja-JP" sz="2400" dirty="0"/>
          </a:p>
          <a:p>
            <a:r>
              <a:rPr lang="en-US" altLang="ja-JP" sz="2800" dirty="0">
                <a:solidFill>
                  <a:srgbClr val="FF0000"/>
                </a:solidFill>
              </a:rPr>
              <a:t>Is there any clearer evidence for the classical conformality?</a:t>
            </a:r>
            <a:endParaRPr kumimoji="1" lang="ja-JP" altLang="en-US" sz="2800">
              <a:solidFill>
                <a:srgbClr val="FF0000"/>
              </a:solidFill>
            </a:endParaRPr>
          </a:p>
        </p:txBody>
      </p:sp>
      <p:sp>
        <p:nvSpPr>
          <p:cNvPr id="3" name="下矢印 2">
            <a:extLst>
              <a:ext uri="{FF2B5EF4-FFF2-40B4-BE49-F238E27FC236}">
                <a16:creationId xmlns:a16="http://schemas.microsoft.com/office/drawing/2014/main" id="{11DF57E6-D4BD-E34A-B696-5D2BCC0FD371}"/>
              </a:ext>
            </a:extLst>
          </p:cNvPr>
          <p:cNvSpPr/>
          <p:nvPr/>
        </p:nvSpPr>
        <p:spPr>
          <a:xfrm>
            <a:off x="3919077" y="4186686"/>
            <a:ext cx="401444" cy="58938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8EFDB14-1213-F24F-AE75-2B12F23FB9BE}"/>
              </a:ext>
            </a:extLst>
          </p:cNvPr>
          <p:cNvSpPr txBox="1"/>
          <p:nvPr/>
        </p:nvSpPr>
        <p:spPr>
          <a:xfrm>
            <a:off x="985601" y="4776071"/>
            <a:ext cx="666983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>
                <a:solidFill>
                  <a:srgbClr val="FF0000"/>
                </a:solidFill>
              </a:rPr>
              <a:t>　　　　　　　　　</a:t>
            </a:r>
            <a:r>
              <a:rPr kumimoji="1" lang="en-US" altLang="ja-JP" sz="2400" dirty="0">
                <a:solidFill>
                  <a:srgbClr val="FF0000"/>
                </a:solidFill>
              </a:rPr>
              <a:t> </a:t>
            </a:r>
            <a:r>
              <a:rPr kumimoji="1" lang="en-US" altLang="ja-JP" sz="2400" dirty="0"/>
              <a:t>Yes</a:t>
            </a:r>
          </a:p>
          <a:p>
            <a:r>
              <a:rPr kumimoji="1" lang="en-US" altLang="ja-JP" sz="2400" dirty="0">
                <a:solidFill>
                  <a:srgbClr val="FF0000"/>
                </a:solidFill>
              </a:rPr>
              <a:t>Super-cooling of the B-L and EW symmetry breaking</a:t>
            </a:r>
          </a:p>
          <a:p>
            <a:r>
              <a:rPr lang="en-US" altLang="ja-JP" sz="2400" dirty="0"/>
              <a:t>                       in the early universe</a:t>
            </a:r>
            <a:endParaRPr kumimoji="1" lang="en-US" altLang="ja-JP" sz="2400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AA38E25-C78A-0543-B8EE-CD3383092254}"/>
              </a:ext>
            </a:extLst>
          </p:cNvPr>
          <p:cNvSpPr txBox="1"/>
          <p:nvPr/>
        </p:nvSpPr>
        <p:spPr>
          <a:xfrm>
            <a:off x="5676405" y="5822499"/>
            <a:ext cx="29858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/>
              <a:t>Witten (80)</a:t>
            </a:r>
          </a:p>
          <a:p>
            <a:r>
              <a:rPr lang="en-US" altLang="ja-JP" sz="1600" dirty="0"/>
              <a:t>Serpico, Shimada, SI (17)</a:t>
            </a:r>
          </a:p>
          <a:p>
            <a:r>
              <a:rPr lang="en-US" altLang="ja-JP" sz="1600" dirty="0"/>
              <a:t>see also, </a:t>
            </a:r>
            <a:r>
              <a:rPr lang="en-US" altLang="ja-JP" sz="1600" dirty="0" err="1"/>
              <a:t>Konstandin</a:t>
            </a:r>
            <a:r>
              <a:rPr lang="en-US" altLang="ja-JP" sz="1600" dirty="0"/>
              <a:t>, Servant (11)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50076D5-1C4E-184C-A8F0-B77C64709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A8B22-B798-1E44-96C6-8A297A030686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47918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図形グループ 43"/>
          <p:cNvGrpSpPr/>
          <p:nvPr/>
        </p:nvGrpSpPr>
        <p:grpSpPr>
          <a:xfrm>
            <a:off x="6047778" y="1457558"/>
            <a:ext cx="1022960" cy="415498"/>
            <a:chOff x="8500227" y="578594"/>
            <a:chExt cx="1363947" cy="553997"/>
          </a:xfrm>
        </p:grpSpPr>
        <p:pic>
          <p:nvPicPr>
            <p:cNvPr id="42" name="図 4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546674" y="675891"/>
              <a:ext cx="317500" cy="330200"/>
            </a:xfrm>
            <a:prstGeom prst="rect">
              <a:avLst/>
            </a:prstGeom>
          </p:spPr>
        </p:pic>
        <p:sp>
          <p:nvSpPr>
            <p:cNvPr id="43" name="テキスト ボックス 42"/>
            <p:cNvSpPr txBox="1"/>
            <p:nvPr/>
          </p:nvSpPr>
          <p:spPr>
            <a:xfrm>
              <a:off x="8500227" y="578594"/>
              <a:ext cx="1019938" cy="553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100" dirty="0"/>
                <a:t>High-</a:t>
              </a:r>
              <a:endParaRPr lang="ja-JP" altLang="en-US" sz="2100" dirty="0"/>
            </a:p>
          </p:txBody>
        </p:sp>
      </p:grpSp>
      <p:cxnSp>
        <p:nvCxnSpPr>
          <p:cNvPr id="7" name="直線コネクタ 6"/>
          <p:cNvCxnSpPr/>
          <p:nvPr/>
        </p:nvCxnSpPr>
        <p:spPr>
          <a:xfrm>
            <a:off x="1892702" y="4661542"/>
            <a:ext cx="6245287" cy="0"/>
          </a:xfrm>
          <a:prstGeom prst="line">
            <a:avLst/>
          </a:prstGeom>
          <a:ln w="6350">
            <a:solidFill>
              <a:schemeClr val="tx1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/>
          <p:cNvCxnSpPr/>
          <p:nvPr/>
        </p:nvCxnSpPr>
        <p:spPr>
          <a:xfrm flipH="1">
            <a:off x="2301316" y="2073528"/>
            <a:ext cx="1601" cy="2588013"/>
          </a:xfrm>
          <a:prstGeom prst="line">
            <a:avLst/>
          </a:prstGeom>
          <a:ln w="6350">
            <a:solidFill>
              <a:schemeClr val="tx1"/>
            </a:solidFill>
            <a:head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矢印コネクタ 8"/>
          <p:cNvCxnSpPr/>
          <p:nvPr/>
        </p:nvCxnSpPr>
        <p:spPr>
          <a:xfrm flipH="1">
            <a:off x="2145581" y="3140021"/>
            <a:ext cx="703" cy="1526207"/>
          </a:xfrm>
          <a:prstGeom prst="straightConnector1">
            <a:avLst/>
          </a:prstGeom>
          <a:ln w="44450">
            <a:solidFill>
              <a:schemeClr val="accent1">
                <a:lumMod val="50000"/>
              </a:schemeClr>
            </a:solidFill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/>
          <p:cNvCxnSpPr/>
          <p:nvPr/>
        </p:nvCxnSpPr>
        <p:spPr>
          <a:xfrm>
            <a:off x="1987295" y="3140021"/>
            <a:ext cx="4879076" cy="1176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ys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フリーフォーム 15"/>
          <p:cNvSpPr/>
          <p:nvPr/>
        </p:nvSpPr>
        <p:spPr>
          <a:xfrm>
            <a:off x="2311536" y="2569505"/>
            <a:ext cx="4095041" cy="581064"/>
          </a:xfrm>
          <a:custGeom>
            <a:avLst/>
            <a:gdLst>
              <a:gd name="connsiteX0" fmla="*/ 0 w 5922818"/>
              <a:gd name="connsiteY0" fmla="*/ 644237 h 644237"/>
              <a:gd name="connsiteX1" fmla="*/ 353291 w 5922818"/>
              <a:gd name="connsiteY1" fmla="*/ 633846 h 644237"/>
              <a:gd name="connsiteX2" fmla="*/ 727363 w 5922818"/>
              <a:gd name="connsiteY2" fmla="*/ 529937 h 644237"/>
              <a:gd name="connsiteX3" fmla="*/ 1111827 w 5922818"/>
              <a:gd name="connsiteY3" fmla="*/ 426027 h 644237"/>
              <a:gd name="connsiteX4" fmla="*/ 1693718 w 5922818"/>
              <a:gd name="connsiteY4" fmla="*/ 301337 h 644237"/>
              <a:gd name="connsiteX5" fmla="*/ 2244436 w 5922818"/>
              <a:gd name="connsiteY5" fmla="*/ 280555 h 644237"/>
              <a:gd name="connsiteX6" fmla="*/ 2888673 w 5922818"/>
              <a:gd name="connsiteY6" fmla="*/ 342900 h 644237"/>
              <a:gd name="connsiteX7" fmla="*/ 3387436 w 5922818"/>
              <a:gd name="connsiteY7" fmla="*/ 457200 h 644237"/>
              <a:gd name="connsiteX8" fmla="*/ 3761509 w 5922818"/>
              <a:gd name="connsiteY8" fmla="*/ 550718 h 644237"/>
              <a:gd name="connsiteX9" fmla="*/ 4239491 w 5922818"/>
              <a:gd name="connsiteY9" fmla="*/ 623455 h 644237"/>
              <a:gd name="connsiteX10" fmla="*/ 4769427 w 5922818"/>
              <a:gd name="connsiteY10" fmla="*/ 550718 h 644237"/>
              <a:gd name="connsiteX11" fmla="*/ 5600700 w 5922818"/>
              <a:gd name="connsiteY11" fmla="*/ 207818 h 644237"/>
              <a:gd name="connsiteX12" fmla="*/ 5922818 w 5922818"/>
              <a:gd name="connsiteY12" fmla="*/ 0 h 644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922818" h="644237">
                <a:moveTo>
                  <a:pt x="0" y="644237"/>
                </a:moveTo>
                <a:lnTo>
                  <a:pt x="353291" y="633846"/>
                </a:lnTo>
                <a:cubicBezTo>
                  <a:pt x="474518" y="614796"/>
                  <a:pt x="727363" y="529937"/>
                  <a:pt x="727363" y="529937"/>
                </a:cubicBezTo>
                <a:cubicBezTo>
                  <a:pt x="853786" y="495300"/>
                  <a:pt x="950768" y="464127"/>
                  <a:pt x="1111827" y="426027"/>
                </a:cubicBezTo>
                <a:cubicBezTo>
                  <a:pt x="1272886" y="387927"/>
                  <a:pt x="1504950" y="325582"/>
                  <a:pt x="1693718" y="301337"/>
                </a:cubicBezTo>
                <a:cubicBezTo>
                  <a:pt x="1882486" y="277092"/>
                  <a:pt x="2045277" y="273628"/>
                  <a:pt x="2244436" y="280555"/>
                </a:cubicBezTo>
                <a:cubicBezTo>
                  <a:pt x="2443595" y="287482"/>
                  <a:pt x="2698173" y="313459"/>
                  <a:pt x="2888673" y="342900"/>
                </a:cubicBezTo>
                <a:cubicBezTo>
                  <a:pt x="3079173" y="372341"/>
                  <a:pt x="3241963" y="422564"/>
                  <a:pt x="3387436" y="457200"/>
                </a:cubicBezTo>
                <a:cubicBezTo>
                  <a:pt x="3532909" y="491836"/>
                  <a:pt x="3619500" y="523009"/>
                  <a:pt x="3761509" y="550718"/>
                </a:cubicBezTo>
                <a:cubicBezTo>
                  <a:pt x="3903518" y="578427"/>
                  <a:pt x="4071505" y="623455"/>
                  <a:pt x="4239491" y="623455"/>
                </a:cubicBezTo>
                <a:cubicBezTo>
                  <a:pt x="4407477" y="623455"/>
                  <a:pt x="4542559" y="619991"/>
                  <a:pt x="4769427" y="550718"/>
                </a:cubicBezTo>
                <a:cubicBezTo>
                  <a:pt x="4996295" y="481445"/>
                  <a:pt x="5408468" y="299604"/>
                  <a:pt x="5600700" y="207818"/>
                </a:cubicBezTo>
                <a:cubicBezTo>
                  <a:pt x="5792932" y="116032"/>
                  <a:pt x="5922818" y="0"/>
                  <a:pt x="5922818" y="0"/>
                </a:cubicBezTo>
              </a:path>
            </a:pathLst>
          </a:custGeom>
          <a:noFill/>
          <a:ln>
            <a:solidFill>
              <a:schemeClr val="accent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pic>
        <p:nvPicPr>
          <p:cNvPr id="35" name="図 3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03979" y="4273094"/>
            <a:ext cx="134010" cy="221116"/>
          </a:xfrm>
          <a:prstGeom prst="rect">
            <a:avLst/>
          </a:prstGeom>
        </p:spPr>
      </p:pic>
      <p:sp>
        <p:nvSpPr>
          <p:cNvPr id="40" name="フリーフォーム 39"/>
          <p:cNvSpPr/>
          <p:nvPr/>
        </p:nvSpPr>
        <p:spPr>
          <a:xfrm>
            <a:off x="2314319" y="1849973"/>
            <a:ext cx="3641222" cy="1292811"/>
          </a:xfrm>
          <a:custGeom>
            <a:avLst/>
            <a:gdLst>
              <a:gd name="connsiteX0" fmla="*/ 0 w 6037006"/>
              <a:gd name="connsiteY0" fmla="*/ 2143432 h 2143432"/>
              <a:gd name="connsiteX1" fmla="*/ 560438 w 6037006"/>
              <a:gd name="connsiteY1" fmla="*/ 2054942 h 2143432"/>
              <a:gd name="connsiteX2" fmla="*/ 1199535 w 6037006"/>
              <a:gd name="connsiteY2" fmla="*/ 1710813 h 2143432"/>
              <a:gd name="connsiteX3" fmla="*/ 1779638 w 6037006"/>
              <a:gd name="connsiteY3" fmla="*/ 1337187 h 2143432"/>
              <a:gd name="connsiteX4" fmla="*/ 2517058 w 6037006"/>
              <a:gd name="connsiteY4" fmla="*/ 993058 h 2143432"/>
              <a:gd name="connsiteX5" fmla="*/ 3490451 w 6037006"/>
              <a:gd name="connsiteY5" fmla="*/ 727587 h 2143432"/>
              <a:gd name="connsiteX6" fmla="*/ 4129548 w 6037006"/>
              <a:gd name="connsiteY6" fmla="*/ 639097 h 2143432"/>
              <a:gd name="connsiteX7" fmla="*/ 4916129 w 6037006"/>
              <a:gd name="connsiteY7" fmla="*/ 530942 h 2143432"/>
              <a:gd name="connsiteX8" fmla="*/ 5604387 w 6037006"/>
              <a:gd name="connsiteY8" fmla="*/ 334297 h 2143432"/>
              <a:gd name="connsiteX9" fmla="*/ 6037006 w 6037006"/>
              <a:gd name="connsiteY9" fmla="*/ 0 h 2143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037006" h="2143432">
                <a:moveTo>
                  <a:pt x="0" y="2143432"/>
                </a:moveTo>
                <a:cubicBezTo>
                  <a:pt x="180258" y="2135238"/>
                  <a:pt x="360516" y="2127045"/>
                  <a:pt x="560438" y="2054942"/>
                </a:cubicBezTo>
                <a:cubicBezTo>
                  <a:pt x="760360" y="1982839"/>
                  <a:pt x="996335" y="1830439"/>
                  <a:pt x="1199535" y="1710813"/>
                </a:cubicBezTo>
                <a:cubicBezTo>
                  <a:pt x="1402735" y="1591187"/>
                  <a:pt x="1560051" y="1456813"/>
                  <a:pt x="1779638" y="1337187"/>
                </a:cubicBezTo>
                <a:cubicBezTo>
                  <a:pt x="1999225" y="1217561"/>
                  <a:pt x="2231923" y="1094658"/>
                  <a:pt x="2517058" y="993058"/>
                </a:cubicBezTo>
                <a:cubicBezTo>
                  <a:pt x="2802194" y="891458"/>
                  <a:pt x="3221703" y="786580"/>
                  <a:pt x="3490451" y="727587"/>
                </a:cubicBezTo>
                <a:cubicBezTo>
                  <a:pt x="3759199" y="668594"/>
                  <a:pt x="4129548" y="639097"/>
                  <a:pt x="4129548" y="639097"/>
                </a:cubicBezTo>
                <a:cubicBezTo>
                  <a:pt x="4367161" y="606323"/>
                  <a:pt x="4670323" y="581742"/>
                  <a:pt x="4916129" y="530942"/>
                </a:cubicBezTo>
                <a:cubicBezTo>
                  <a:pt x="5161935" y="480142"/>
                  <a:pt x="5417574" y="422787"/>
                  <a:pt x="5604387" y="334297"/>
                </a:cubicBezTo>
                <a:cubicBezTo>
                  <a:pt x="5791200" y="245807"/>
                  <a:pt x="6037006" y="0"/>
                  <a:pt x="6037006" y="0"/>
                </a:cubicBezTo>
              </a:path>
            </a:pathLst>
          </a:cu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298046" y="709100"/>
            <a:ext cx="83808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/>
              <a:t>After primordial inflation, universe is preheated up to high T&gt;&gt; T</a:t>
            </a:r>
            <a:r>
              <a:rPr lang="en-US" altLang="ja-JP" sz="2400" baseline="-25000" dirty="0"/>
              <a:t>C</a:t>
            </a:r>
            <a:r>
              <a:rPr lang="en-US" altLang="ja-JP" sz="2400" dirty="0"/>
              <a:t> .</a:t>
            </a:r>
            <a:endParaRPr lang="ja-JP" altLang="en-US" sz="2400" dirty="0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21740" y="2072637"/>
            <a:ext cx="685800" cy="1574800"/>
          </a:xfrm>
          <a:prstGeom prst="rect">
            <a:avLst/>
          </a:prstGeom>
        </p:spPr>
      </p:pic>
      <p:sp>
        <p:nvSpPr>
          <p:cNvPr id="45" name="円/楕円 44"/>
          <p:cNvSpPr>
            <a:spLocks noChangeAspect="1"/>
          </p:cNvSpPr>
          <p:nvPr/>
        </p:nvSpPr>
        <p:spPr>
          <a:xfrm>
            <a:off x="2232509" y="2991167"/>
            <a:ext cx="158054" cy="15805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7804034" y="4928260"/>
            <a:ext cx="780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/>
              <a:t>valley</a:t>
            </a:r>
            <a:endParaRPr kumimoji="1" lang="ja-JP" altLang="en-US" sz="2000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88387" y="2756693"/>
            <a:ext cx="2079262" cy="383328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2C654AA-AC62-3540-9233-E8749E51C2B0}"/>
              </a:ext>
            </a:extLst>
          </p:cNvPr>
          <p:cNvSpPr txBox="1"/>
          <p:nvPr/>
        </p:nvSpPr>
        <p:spPr>
          <a:xfrm>
            <a:off x="6047778" y="3122954"/>
            <a:ext cx="24233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solidFill>
                  <a:srgbClr val="FF0000"/>
                </a:solidFill>
              </a:rPr>
              <a:t>2</a:t>
            </a:r>
            <a:r>
              <a:rPr kumimoji="1" lang="en-US" altLang="ja-JP" sz="2400" baseline="30000" dirty="0">
                <a:solidFill>
                  <a:srgbClr val="FF0000"/>
                </a:solidFill>
              </a:rPr>
              <a:t>nd</a:t>
            </a:r>
            <a:r>
              <a:rPr kumimoji="1" lang="en-US" altLang="ja-JP" sz="2400" dirty="0">
                <a:solidFill>
                  <a:srgbClr val="FF0000"/>
                </a:solidFill>
              </a:rPr>
              <a:t> inflation starts</a:t>
            </a:r>
            <a:endParaRPr kumimoji="1" lang="ja-JP" altLang="en-US" sz="2400">
              <a:solidFill>
                <a:srgbClr val="FF0000"/>
              </a:solidFill>
            </a:endParaRPr>
          </a:p>
        </p:txBody>
      </p:sp>
      <p:pic>
        <p:nvPicPr>
          <p:cNvPr id="33" name="図 32">
            <a:extLst>
              <a:ext uri="{FF2B5EF4-FFF2-40B4-BE49-F238E27FC236}">
                <a16:creationId xmlns:a16="http://schemas.microsoft.com/office/drawing/2014/main" id="{09E37CBD-9EBB-B740-903E-7B73F9362F4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6069" y="3804147"/>
            <a:ext cx="1389637" cy="432143"/>
          </a:xfrm>
          <a:prstGeom prst="rect">
            <a:avLst/>
          </a:prstGeom>
        </p:spPr>
      </p:pic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C3987D1-6EDB-4F4B-AF29-5C83F010E4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A8B22-B798-1E44-96C6-8A297A030686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3221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mph" presetSubtype="0" repeatCount="3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上矢印 18"/>
          <p:cNvSpPr/>
          <p:nvPr/>
        </p:nvSpPr>
        <p:spPr>
          <a:xfrm>
            <a:off x="2848698" y="3098979"/>
            <a:ext cx="374594" cy="1088982"/>
          </a:xfrm>
          <a:prstGeom prst="up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44" name="図形グループ 43"/>
          <p:cNvGrpSpPr/>
          <p:nvPr/>
        </p:nvGrpSpPr>
        <p:grpSpPr>
          <a:xfrm>
            <a:off x="6047778" y="1457558"/>
            <a:ext cx="1022960" cy="415498"/>
            <a:chOff x="8500227" y="578594"/>
            <a:chExt cx="1363947" cy="553997"/>
          </a:xfrm>
        </p:grpSpPr>
        <p:pic>
          <p:nvPicPr>
            <p:cNvPr id="42" name="図 4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546674" y="675891"/>
              <a:ext cx="317500" cy="330200"/>
            </a:xfrm>
            <a:prstGeom prst="rect">
              <a:avLst/>
            </a:prstGeom>
          </p:spPr>
        </p:pic>
        <p:sp>
          <p:nvSpPr>
            <p:cNvPr id="43" name="テキスト ボックス 42"/>
            <p:cNvSpPr txBox="1"/>
            <p:nvPr/>
          </p:nvSpPr>
          <p:spPr>
            <a:xfrm>
              <a:off x="8500227" y="578594"/>
              <a:ext cx="1019938" cy="553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100" dirty="0"/>
                <a:t>High-</a:t>
              </a:r>
              <a:endParaRPr lang="ja-JP" altLang="en-US" sz="2100" dirty="0"/>
            </a:p>
          </p:txBody>
        </p:sp>
      </p:grpSp>
      <p:cxnSp>
        <p:nvCxnSpPr>
          <p:cNvPr id="7" name="直線コネクタ 6"/>
          <p:cNvCxnSpPr/>
          <p:nvPr/>
        </p:nvCxnSpPr>
        <p:spPr>
          <a:xfrm>
            <a:off x="1892702" y="4661542"/>
            <a:ext cx="6245287" cy="0"/>
          </a:xfrm>
          <a:prstGeom prst="line">
            <a:avLst/>
          </a:prstGeom>
          <a:ln w="6350">
            <a:solidFill>
              <a:schemeClr val="tx1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/>
          <p:cNvCxnSpPr/>
          <p:nvPr/>
        </p:nvCxnSpPr>
        <p:spPr>
          <a:xfrm flipH="1">
            <a:off x="2301316" y="2073528"/>
            <a:ext cx="1601" cy="2588013"/>
          </a:xfrm>
          <a:prstGeom prst="line">
            <a:avLst/>
          </a:prstGeom>
          <a:ln w="6350">
            <a:solidFill>
              <a:schemeClr val="tx1"/>
            </a:solidFill>
            <a:head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矢印コネクタ 8"/>
          <p:cNvCxnSpPr/>
          <p:nvPr/>
        </p:nvCxnSpPr>
        <p:spPr>
          <a:xfrm flipH="1">
            <a:off x="2145581" y="3140021"/>
            <a:ext cx="703" cy="1526207"/>
          </a:xfrm>
          <a:prstGeom prst="straightConnector1">
            <a:avLst/>
          </a:prstGeom>
          <a:ln w="44450">
            <a:solidFill>
              <a:schemeClr val="accent1">
                <a:lumMod val="50000"/>
              </a:schemeClr>
            </a:solidFill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/>
          <p:cNvCxnSpPr/>
          <p:nvPr/>
        </p:nvCxnSpPr>
        <p:spPr>
          <a:xfrm>
            <a:off x="1987295" y="3140021"/>
            <a:ext cx="4879076" cy="1176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ys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フリーフォーム 15"/>
          <p:cNvSpPr/>
          <p:nvPr/>
        </p:nvSpPr>
        <p:spPr>
          <a:xfrm>
            <a:off x="2311536" y="2569505"/>
            <a:ext cx="4095041" cy="581064"/>
          </a:xfrm>
          <a:custGeom>
            <a:avLst/>
            <a:gdLst>
              <a:gd name="connsiteX0" fmla="*/ 0 w 5922818"/>
              <a:gd name="connsiteY0" fmla="*/ 644237 h 644237"/>
              <a:gd name="connsiteX1" fmla="*/ 353291 w 5922818"/>
              <a:gd name="connsiteY1" fmla="*/ 633846 h 644237"/>
              <a:gd name="connsiteX2" fmla="*/ 727363 w 5922818"/>
              <a:gd name="connsiteY2" fmla="*/ 529937 h 644237"/>
              <a:gd name="connsiteX3" fmla="*/ 1111827 w 5922818"/>
              <a:gd name="connsiteY3" fmla="*/ 426027 h 644237"/>
              <a:gd name="connsiteX4" fmla="*/ 1693718 w 5922818"/>
              <a:gd name="connsiteY4" fmla="*/ 301337 h 644237"/>
              <a:gd name="connsiteX5" fmla="*/ 2244436 w 5922818"/>
              <a:gd name="connsiteY5" fmla="*/ 280555 h 644237"/>
              <a:gd name="connsiteX6" fmla="*/ 2888673 w 5922818"/>
              <a:gd name="connsiteY6" fmla="*/ 342900 h 644237"/>
              <a:gd name="connsiteX7" fmla="*/ 3387436 w 5922818"/>
              <a:gd name="connsiteY7" fmla="*/ 457200 h 644237"/>
              <a:gd name="connsiteX8" fmla="*/ 3761509 w 5922818"/>
              <a:gd name="connsiteY8" fmla="*/ 550718 h 644237"/>
              <a:gd name="connsiteX9" fmla="*/ 4239491 w 5922818"/>
              <a:gd name="connsiteY9" fmla="*/ 623455 h 644237"/>
              <a:gd name="connsiteX10" fmla="*/ 4769427 w 5922818"/>
              <a:gd name="connsiteY10" fmla="*/ 550718 h 644237"/>
              <a:gd name="connsiteX11" fmla="*/ 5600700 w 5922818"/>
              <a:gd name="connsiteY11" fmla="*/ 207818 h 644237"/>
              <a:gd name="connsiteX12" fmla="*/ 5922818 w 5922818"/>
              <a:gd name="connsiteY12" fmla="*/ 0 h 644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922818" h="644237">
                <a:moveTo>
                  <a:pt x="0" y="644237"/>
                </a:moveTo>
                <a:lnTo>
                  <a:pt x="353291" y="633846"/>
                </a:lnTo>
                <a:cubicBezTo>
                  <a:pt x="474518" y="614796"/>
                  <a:pt x="727363" y="529937"/>
                  <a:pt x="727363" y="529937"/>
                </a:cubicBezTo>
                <a:cubicBezTo>
                  <a:pt x="853786" y="495300"/>
                  <a:pt x="950768" y="464127"/>
                  <a:pt x="1111827" y="426027"/>
                </a:cubicBezTo>
                <a:cubicBezTo>
                  <a:pt x="1272886" y="387927"/>
                  <a:pt x="1504950" y="325582"/>
                  <a:pt x="1693718" y="301337"/>
                </a:cubicBezTo>
                <a:cubicBezTo>
                  <a:pt x="1882486" y="277092"/>
                  <a:pt x="2045277" y="273628"/>
                  <a:pt x="2244436" y="280555"/>
                </a:cubicBezTo>
                <a:cubicBezTo>
                  <a:pt x="2443595" y="287482"/>
                  <a:pt x="2698173" y="313459"/>
                  <a:pt x="2888673" y="342900"/>
                </a:cubicBezTo>
                <a:cubicBezTo>
                  <a:pt x="3079173" y="372341"/>
                  <a:pt x="3241963" y="422564"/>
                  <a:pt x="3387436" y="457200"/>
                </a:cubicBezTo>
                <a:cubicBezTo>
                  <a:pt x="3532909" y="491836"/>
                  <a:pt x="3619500" y="523009"/>
                  <a:pt x="3761509" y="550718"/>
                </a:cubicBezTo>
                <a:cubicBezTo>
                  <a:pt x="3903518" y="578427"/>
                  <a:pt x="4071505" y="623455"/>
                  <a:pt x="4239491" y="623455"/>
                </a:cubicBezTo>
                <a:cubicBezTo>
                  <a:pt x="4407477" y="623455"/>
                  <a:pt x="4542559" y="619991"/>
                  <a:pt x="4769427" y="550718"/>
                </a:cubicBezTo>
                <a:cubicBezTo>
                  <a:pt x="4996295" y="481445"/>
                  <a:pt x="5408468" y="299604"/>
                  <a:pt x="5600700" y="207818"/>
                </a:cubicBezTo>
                <a:cubicBezTo>
                  <a:pt x="5792932" y="116032"/>
                  <a:pt x="5922818" y="0"/>
                  <a:pt x="5922818" y="0"/>
                </a:cubicBezTo>
              </a:path>
            </a:pathLst>
          </a:custGeom>
          <a:noFill/>
          <a:ln>
            <a:solidFill>
              <a:schemeClr val="accent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pic>
        <p:nvPicPr>
          <p:cNvPr id="35" name="図 3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03979" y="4273094"/>
            <a:ext cx="134010" cy="221116"/>
          </a:xfrm>
          <a:prstGeom prst="rect">
            <a:avLst/>
          </a:prstGeom>
        </p:spPr>
      </p:pic>
      <p:sp>
        <p:nvSpPr>
          <p:cNvPr id="40" name="フリーフォーム 39"/>
          <p:cNvSpPr/>
          <p:nvPr/>
        </p:nvSpPr>
        <p:spPr>
          <a:xfrm>
            <a:off x="2314319" y="1849973"/>
            <a:ext cx="3641222" cy="1292811"/>
          </a:xfrm>
          <a:custGeom>
            <a:avLst/>
            <a:gdLst>
              <a:gd name="connsiteX0" fmla="*/ 0 w 6037006"/>
              <a:gd name="connsiteY0" fmla="*/ 2143432 h 2143432"/>
              <a:gd name="connsiteX1" fmla="*/ 560438 w 6037006"/>
              <a:gd name="connsiteY1" fmla="*/ 2054942 h 2143432"/>
              <a:gd name="connsiteX2" fmla="*/ 1199535 w 6037006"/>
              <a:gd name="connsiteY2" fmla="*/ 1710813 h 2143432"/>
              <a:gd name="connsiteX3" fmla="*/ 1779638 w 6037006"/>
              <a:gd name="connsiteY3" fmla="*/ 1337187 h 2143432"/>
              <a:gd name="connsiteX4" fmla="*/ 2517058 w 6037006"/>
              <a:gd name="connsiteY4" fmla="*/ 993058 h 2143432"/>
              <a:gd name="connsiteX5" fmla="*/ 3490451 w 6037006"/>
              <a:gd name="connsiteY5" fmla="*/ 727587 h 2143432"/>
              <a:gd name="connsiteX6" fmla="*/ 4129548 w 6037006"/>
              <a:gd name="connsiteY6" fmla="*/ 639097 h 2143432"/>
              <a:gd name="connsiteX7" fmla="*/ 4916129 w 6037006"/>
              <a:gd name="connsiteY7" fmla="*/ 530942 h 2143432"/>
              <a:gd name="connsiteX8" fmla="*/ 5604387 w 6037006"/>
              <a:gd name="connsiteY8" fmla="*/ 334297 h 2143432"/>
              <a:gd name="connsiteX9" fmla="*/ 6037006 w 6037006"/>
              <a:gd name="connsiteY9" fmla="*/ 0 h 2143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037006" h="2143432">
                <a:moveTo>
                  <a:pt x="0" y="2143432"/>
                </a:moveTo>
                <a:cubicBezTo>
                  <a:pt x="180258" y="2135238"/>
                  <a:pt x="360516" y="2127045"/>
                  <a:pt x="560438" y="2054942"/>
                </a:cubicBezTo>
                <a:cubicBezTo>
                  <a:pt x="760360" y="1982839"/>
                  <a:pt x="996335" y="1830439"/>
                  <a:pt x="1199535" y="1710813"/>
                </a:cubicBezTo>
                <a:cubicBezTo>
                  <a:pt x="1402735" y="1591187"/>
                  <a:pt x="1560051" y="1456813"/>
                  <a:pt x="1779638" y="1337187"/>
                </a:cubicBezTo>
                <a:cubicBezTo>
                  <a:pt x="1999225" y="1217561"/>
                  <a:pt x="2231923" y="1094658"/>
                  <a:pt x="2517058" y="993058"/>
                </a:cubicBezTo>
                <a:cubicBezTo>
                  <a:pt x="2802194" y="891458"/>
                  <a:pt x="3221703" y="786580"/>
                  <a:pt x="3490451" y="727587"/>
                </a:cubicBezTo>
                <a:cubicBezTo>
                  <a:pt x="3759199" y="668594"/>
                  <a:pt x="4129548" y="639097"/>
                  <a:pt x="4129548" y="639097"/>
                </a:cubicBezTo>
                <a:cubicBezTo>
                  <a:pt x="4367161" y="606323"/>
                  <a:pt x="4670323" y="581742"/>
                  <a:pt x="4916129" y="530942"/>
                </a:cubicBezTo>
                <a:cubicBezTo>
                  <a:pt x="5161935" y="480142"/>
                  <a:pt x="5417574" y="422787"/>
                  <a:pt x="5604387" y="334297"/>
                </a:cubicBezTo>
                <a:cubicBezTo>
                  <a:pt x="5791200" y="245807"/>
                  <a:pt x="6037006" y="0"/>
                  <a:pt x="6037006" y="0"/>
                </a:cubicBezTo>
              </a:path>
            </a:pathLst>
          </a:cu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475013" y="2208245"/>
            <a:ext cx="1699067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2400" b="1" dirty="0">
                <a:solidFill>
                  <a:srgbClr val="FF0000"/>
                </a:solidFill>
              </a:rPr>
              <a:t>Trapped in</a:t>
            </a:r>
          </a:p>
          <a:p>
            <a:r>
              <a:rPr lang="en-US" altLang="ja-JP" sz="2400" b="1" dirty="0">
                <a:solidFill>
                  <a:srgbClr val="FF0000"/>
                </a:solidFill>
              </a:rPr>
              <a:t>symmetric</a:t>
            </a:r>
          </a:p>
          <a:p>
            <a:r>
              <a:rPr lang="en-US" altLang="ja-JP" sz="2400" b="1" dirty="0">
                <a:solidFill>
                  <a:srgbClr val="FF0000"/>
                </a:solidFill>
              </a:rPr>
              <a:t>phase for </a:t>
            </a:r>
          </a:p>
          <a:p>
            <a:r>
              <a:rPr lang="en-US" altLang="ja-JP" sz="2400" b="1" dirty="0">
                <a:solidFill>
                  <a:srgbClr val="FF0000"/>
                </a:solidFill>
              </a:rPr>
              <a:t>a long time</a:t>
            </a:r>
            <a:endParaRPr lang="ja-JP" altLang="en-US" sz="2400" b="1" dirty="0">
              <a:solidFill>
                <a:srgbClr val="FF0000"/>
              </a:solidFill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21740" y="2072637"/>
            <a:ext cx="685800" cy="1574800"/>
          </a:xfrm>
          <a:prstGeom prst="rect">
            <a:avLst/>
          </a:prstGeom>
        </p:spPr>
      </p:pic>
      <p:sp>
        <p:nvSpPr>
          <p:cNvPr id="45" name="円/楕円 44"/>
          <p:cNvSpPr>
            <a:spLocks noChangeAspect="1"/>
          </p:cNvSpPr>
          <p:nvPr/>
        </p:nvSpPr>
        <p:spPr>
          <a:xfrm>
            <a:off x="2232509" y="2991167"/>
            <a:ext cx="158054" cy="15805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17" name="フリーフォーム 16"/>
          <p:cNvSpPr/>
          <p:nvPr/>
        </p:nvSpPr>
        <p:spPr>
          <a:xfrm>
            <a:off x="2327564" y="3051875"/>
            <a:ext cx="5476470" cy="1591377"/>
          </a:xfrm>
          <a:custGeom>
            <a:avLst/>
            <a:gdLst>
              <a:gd name="connsiteX0" fmla="*/ 0 w 5476470"/>
              <a:gd name="connsiteY0" fmla="*/ 83211 h 1591377"/>
              <a:gd name="connsiteX1" fmla="*/ 332509 w 5476470"/>
              <a:gd name="connsiteY1" fmla="*/ 59460 h 1591377"/>
              <a:gd name="connsiteX2" fmla="*/ 605641 w 5476470"/>
              <a:gd name="connsiteY2" fmla="*/ 83 h 1591377"/>
              <a:gd name="connsiteX3" fmla="*/ 748145 w 5476470"/>
              <a:gd name="connsiteY3" fmla="*/ 47585 h 1591377"/>
              <a:gd name="connsiteX4" fmla="*/ 843148 w 5476470"/>
              <a:gd name="connsiteY4" fmla="*/ 95086 h 1591377"/>
              <a:gd name="connsiteX5" fmla="*/ 1104405 w 5476470"/>
              <a:gd name="connsiteY5" fmla="*/ 273216 h 1591377"/>
              <a:gd name="connsiteX6" fmla="*/ 1365662 w 5476470"/>
              <a:gd name="connsiteY6" fmla="*/ 498847 h 1591377"/>
              <a:gd name="connsiteX7" fmla="*/ 1698171 w 5476470"/>
              <a:gd name="connsiteY7" fmla="*/ 771979 h 1591377"/>
              <a:gd name="connsiteX8" fmla="*/ 2101932 w 5476470"/>
              <a:gd name="connsiteY8" fmla="*/ 1021361 h 1591377"/>
              <a:gd name="connsiteX9" fmla="*/ 2481942 w 5476470"/>
              <a:gd name="connsiteY9" fmla="*/ 1282618 h 1591377"/>
              <a:gd name="connsiteX10" fmla="*/ 3075709 w 5476470"/>
              <a:gd name="connsiteY10" fmla="*/ 1496374 h 1591377"/>
              <a:gd name="connsiteX11" fmla="*/ 3348841 w 5476470"/>
              <a:gd name="connsiteY11" fmla="*/ 1532000 h 1591377"/>
              <a:gd name="connsiteX12" fmla="*/ 3621974 w 5476470"/>
              <a:gd name="connsiteY12" fmla="*/ 1591377 h 1591377"/>
              <a:gd name="connsiteX13" fmla="*/ 4049485 w 5476470"/>
              <a:gd name="connsiteY13" fmla="*/ 1567626 h 1591377"/>
              <a:gd name="connsiteX14" fmla="*/ 4572000 w 5476470"/>
              <a:gd name="connsiteY14" fmla="*/ 1353870 h 1591377"/>
              <a:gd name="connsiteX15" fmla="*/ 5391397 w 5476470"/>
              <a:gd name="connsiteY15" fmla="*/ 783855 h 1591377"/>
              <a:gd name="connsiteX16" fmla="*/ 5450774 w 5476470"/>
              <a:gd name="connsiteY16" fmla="*/ 736353 h 1591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476470" h="1591377">
                <a:moveTo>
                  <a:pt x="0" y="83211"/>
                </a:moveTo>
                <a:cubicBezTo>
                  <a:pt x="115784" y="78263"/>
                  <a:pt x="231569" y="73315"/>
                  <a:pt x="332509" y="59460"/>
                </a:cubicBezTo>
                <a:cubicBezTo>
                  <a:pt x="433449" y="45605"/>
                  <a:pt x="536368" y="2062"/>
                  <a:pt x="605641" y="83"/>
                </a:cubicBezTo>
                <a:cubicBezTo>
                  <a:pt x="674914" y="-1896"/>
                  <a:pt x="708561" y="31751"/>
                  <a:pt x="748145" y="47585"/>
                </a:cubicBezTo>
                <a:cubicBezTo>
                  <a:pt x="787729" y="63419"/>
                  <a:pt x="783771" y="57481"/>
                  <a:pt x="843148" y="95086"/>
                </a:cubicBezTo>
                <a:cubicBezTo>
                  <a:pt x="902525" y="132691"/>
                  <a:pt x="1017319" y="205923"/>
                  <a:pt x="1104405" y="273216"/>
                </a:cubicBezTo>
                <a:cubicBezTo>
                  <a:pt x="1191491" y="340510"/>
                  <a:pt x="1266701" y="415720"/>
                  <a:pt x="1365662" y="498847"/>
                </a:cubicBezTo>
                <a:cubicBezTo>
                  <a:pt x="1464623" y="581974"/>
                  <a:pt x="1575459" y="684893"/>
                  <a:pt x="1698171" y="771979"/>
                </a:cubicBezTo>
                <a:cubicBezTo>
                  <a:pt x="1820883" y="859065"/>
                  <a:pt x="1971304" y="936255"/>
                  <a:pt x="2101932" y="1021361"/>
                </a:cubicBezTo>
                <a:cubicBezTo>
                  <a:pt x="2232560" y="1106467"/>
                  <a:pt x="2319646" y="1203449"/>
                  <a:pt x="2481942" y="1282618"/>
                </a:cubicBezTo>
                <a:cubicBezTo>
                  <a:pt x="2644238" y="1361787"/>
                  <a:pt x="2931226" y="1454810"/>
                  <a:pt x="3075709" y="1496374"/>
                </a:cubicBezTo>
                <a:cubicBezTo>
                  <a:pt x="3220192" y="1537938"/>
                  <a:pt x="3257797" y="1516166"/>
                  <a:pt x="3348841" y="1532000"/>
                </a:cubicBezTo>
                <a:cubicBezTo>
                  <a:pt x="3439885" y="1547834"/>
                  <a:pt x="3505200" y="1585439"/>
                  <a:pt x="3621974" y="1591377"/>
                </a:cubicBezTo>
                <a:lnTo>
                  <a:pt x="4049485" y="1567626"/>
                </a:lnTo>
                <a:cubicBezTo>
                  <a:pt x="4207823" y="1528041"/>
                  <a:pt x="4348348" y="1484499"/>
                  <a:pt x="4572000" y="1353870"/>
                </a:cubicBezTo>
                <a:cubicBezTo>
                  <a:pt x="4795652" y="1223242"/>
                  <a:pt x="5244935" y="886774"/>
                  <a:pt x="5391397" y="783855"/>
                </a:cubicBezTo>
                <a:cubicBezTo>
                  <a:pt x="5537859" y="680936"/>
                  <a:pt x="5450774" y="736353"/>
                  <a:pt x="5450774" y="736353"/>
                </a:cubicBezTo>
              </a:path>
            </a:pathLst>
          </a:custGeom>
          <a:noFill/>
          <a:ln w="25400">
            <a:solidFill>
              <a:srgbClr val="FF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8" name="図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54469" y="4048313"/>
            <a:ext cx="1095302" cy="376665"/>
          </a:xfrm>
          <a:prstGeom prst="rect">
            <a:avLst/>
          </a:prstGeom>
        </p:spPr>
      </p:pic>
      <p:sp>
        <p:nvSpPr>
          <p:cNvPr id="48" name="テキスト ボックス 47"/>
          <p:cNvSpPr txBox="1"/>
          <p:nvPr/>
        </p:nvSpPr>
        <p:spPr>
          <a:xfrm>
            <a:off x="2207901" y="4187961"/>
            <a:ext cx="2714461" cy="120032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altLang="ja-JP" sz="2400" dirty="0"/>
              <a:t>Thermal barrier</a:t>
            </a:r>
          </a:p>
          <a:p>
            <a:r>
              <a:rPr lang="en-US" altLang="ja-JP" sz="2400" dirty="0">
                <a:solidFill>
                  <a:srgbClr val="FF0000"/>
                </a:solidFill>
              </a:rPr>
              <a:t>never</a:t>
            </a:r>
            <a:r>
              <a:rPr lang="en-US" altLang="ja-JP" sz="2400" dirty="0"/>
              <a:t> disappears</a:t>
            </a:r>
          </a:p>
          <a:p>
            <a:r>
              <a:rPr lang="en-US" altLang="ja-JP" sz="2400" dirty="0"/>
              <a:t>(classical conformal)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7804034" y="4928260"/>
            <a:ext cx="780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/>
              <a:t>valley</a:t>
            </a:r>
            <a:endParaRPr kumimoji="1" lang="ja-JP" altLang="en-US" sz="2000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408967" y="1682806"/>
            <a:ext cx="14975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(h=0, </a:t>
            </a:r>
            <a:r>
              <a:rPr kumimoji="1" lang="en-US" altLang="ja-JP" sz="2400" dirty="0" err="1"/>
              <a:t>φ</a:t>
            </a:r>
            <a:r>
              <a:rPr kumimoji="1" lang="en-US" altLang="ja-JP" sz="2400" dirty="0"/>
              <a:t>=0)</a:t>
            </a:r>
            <a:endParaRPr kumimoji="1" lang="ja-JP" altLang="en-US" sz="2400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88387" y="2756693"/>
            <a:ext cx="2079262" cy="383328"/>
          </a:xfrm>
          <a:prstGeom prst="rect">
            <a:avLst/>
          </a:prstGeom>
        </p:spPr>
      </p:pic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99366CA9-5597-9A47-A166-4813812C3A54}"/>
              </a:ext>
            </a:extLst>
          </p:cNvPr>
          <p:cNvSpPr txBox="1"/>
          <p:nvPr/>
        </p:nvSpPr>
        <p:spPr>
          <a:xfrm>
            <a:off x="6047778" y="3122954"/>
            <a:ext cx="24233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solidFill>
                  <a:srgbClr val="FF0000"/>
                </a:solidFill>
              </a:rPr>
              <a:t>2</a:t>
            </a:r>
            <a:r>
              <a:rPr kumimoji="1" lang="en-US" altLang="ja-JP" sz="2400" baseline="30000" dirty="0">
                <a:solidFill>
                  <a:srgbClr val="FF0000"/>
                </a:solidFill>
              </a:rPr>
              <a:t>nd</a:t>
            </a:r>
            <a:r>
              <a:rPr kumimoji="1" lang="en-US" altLang="ja-JP" sz="2400" dirty="0">
                <a:solidFill>
                  <a:srgbClr val="FF0000"/>
                </a:solidFill>
              </a:rPr>
              <a:t> inflation starts</a:t>
            </a:r>
            <a:endParaRPr kumimoji="1" lang="ja-JP" altLang="en-US" sz="2400">
              <a:solidFill>
                <a:srgbClr val="FF0000"/>
              </a:solidFill>
            </a:endParaRPr>
          </a:p>
        </p:txBody>
      </p:sp>
      <p:pic>
        <p:nvPicPr>
          <p:cNvPr id="30" name="図 29">
            <a:extLst>
              <a:ext uri="{FF2B5EF4-FFF2-40B4-BE49-F238E27FC236}">
                <a16:creationId xmlns:a16="http://schemas.microsoft.com/office/drawing/2014/main" id="{DB7C1B9F-0958-C64D-BD5B-A8038FED9B8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6069" y="3804147"/>
            <a:ext cx="1389637" cy="432143"/>
          </a:xfrm>
          <a:prstGeom prst="rect">
            <a:avLst/>
          </a:prstGeom>
        </p:spPr>
      </p:pic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16281DF3-5289-4446-BDDC-2F560176EAAD}"/>
              </a:ext>
            </a:extLst>
          </p:cNvPr>
          <p:cNvSpPr txBox="1"/>
          <p:nvPr/>
        </p:nvSpPr>
        <p:spPr>
          <a:xfrm>
            <a:off x="298046" y="709100"/>
            <a:ext cx="83808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/>
              <a:t>After primordial inflation, universe is preheated up to high T&gt;&gt; T</a:t>
            </a:r>
            <a:r>
              <a:rPr lang="en-US" altLang="ja-JP" sz="2400" baseline="-25000" dirty="0"/>
              <a:t>C</a:t>
            </a:r>
            <a:r>
              <a:rPr lang="en-US" altLang="ja-JP" sz="2400" dirty="0"/>
              <a:t> .</a:t>
            </a:r>
            <a:endParaRPr lang="ja-JP" altLang="en-US" sz="2400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E8DEAF9-BC49-8049-A9A4-9101B4E04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A8B22-B798-1E44-96C6-8A297A030686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606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上矢印 18"/>
          <p:cNvSpPr/>
          <p:nvPr/>
        </p:nvSpPr>
        <p:spPr>
          <a:xfrm>
            <a:off x="2848698" y="3098979"/>
            <a:ext cx="374594" cy="1088982"/>
          </a:xfrm>
          <a:prstGeom prst="up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44" name="図形グループ 43"/>
          <p:cNvGrpSpPr/>
          <p:nvPr/>
        </p:nvGrpSpPr>
        <p:grpSpPr>
          <a:xfrm>
            <a:off x="6047778" y="1457558"/>
            <a:ext cx="1022960" cy="415498"/>
            <a:chOff x="8500227" y="578594"/>
            <a:chExt cx="1363947" cy="553997"/>
          </a:xfrm>
        </p:grpSpPr>
        <p:pic>
          <p:nvPicPr>
            <p:cNvPr id="42" name="図 4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546674" y="675891"/>
              <a:ext cx="317500" cy="330200"/>
            </a:xfrm>
            <a:prstGeom prst="rect">
              <a:avLst/>
            </a:prstGeom>
          </p:spPr>
        </p:pic>
        <p:sp>
          <p:nvSpPr>
            <p:cNvPr id="43" name="テキスト ボックス 42"/>
            <p:cNvSpPr txBox="1"/>
            <p:nvPr/>
          </p:nvSpPr>
          <p:spPr>
            <a:xfrm>
              <a:off x="8500227" y="578594"/>
              <a:ext cx="1019938" cy="553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100" dirty="0"/>
                <a:t>High-</a:t>
              </a:r>
              <a:endParaRPr lang="ja-JP" altLang="en-US" sz="2100" dirty="0"/>
            </a:p>
          </p:txBody>
        </p:sp>
      </p:grpSp>
      <p:cxnSp>
        <p:nvCxnSpPr>
          <p:cNvPr id="7" name="直線コネクタ 6"/>
          <p:cNvCxnSpPr/>
          <p:nvPr/>
        </p:nvCxnSpPr>
        <p:spPr>
          <a:xfrm>
            <a:off x="1892702" y="4661542"/>
            <a:ext cx="6245287" cy="0"/>
          </a:xfrm>
          <a:prstGeom prst="line">
            <a:avLst/>
          </a:prstGeom>
          <a:ln w="6350">
            <a:solidFill>
              <a:schemeClr val="tx1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/>
          <p:cNvCxnSpPr/>
          <p:nvPr/>
        </p:nvCxnSpPr>
        <p:spPr>
          <a:xfrm flipH="1">
            <a:off x="2301316" y="2073528"/>
            <a:ext cx="1601" cy="2588013"/>
          </a:xfrm>
          <a:prstGeom prst="line">
            <a:avLst/>
          </a:prstGeom>
          <a:ln w="6350">
            <a:solidFill>
              <a:schemeClr val="tx1"/>
            </a:solidFill>
            <a:head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矢印コネクタ 8"/>
          <p:cNvCxnSpPr/>
          <p:nvPr/>
        </p:nvCxnSpPr>
        <p:spPr>
          <a:xfrm flipH="1">
            <a:off x="2145581" y="3140021"/>
            <a:ext cx="703" cy="1526207"/>
          </a:xfrm>
          <a:prstGeom prst="straightConnector1">
            <a:avLst/>
          </a:prstGeom>
          <a:ln w="44450">
            <a:solidFill>
              <a:schemeClr val="accent1">
                <a:lumMod val="50000"/>
              </a:schemeClr>
            </a:solidFill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/>
          <p:cNvCxnSpPr/>
          <p:nvPr/>
        </p:nvCxnSpPr>
        <p:spPr>
          <a:xfrm>
            <a:off x="1987295" y="3140021"/>
            <a:ext cx="4879076" cy="1176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ys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フリーフォーム 15"/>
          <p:cNvSpPr/>
          <p:nvPr/>
        </p:nvSpPr>
        <p:spPr>
          <a:xfrm>
            <a:off x="2311536" y="2569505"/>
            <a:ext cx="4095041" cy="581064"/>
          </a:xfrm>
          <a:custGeom>
            <a:avLst/>
            <a:gdLst>
              <a:gd name="connsiteX0" fmla="*/ 0 w 5922818"/>
              <a:gd name="connsiteY0" fmla="*/ 644237 h 644237"/>
              <a:gd name="connsiteX1" fmla="*/ 353291 w 5922818"/>
              <a:gd name="connsiteY1" fmla="*/ 633846 h 644237"/>
              <a:gd name="connsiteX2" fmla="*/ 727363 w 5922818"/>
              <a:gd name="connsiteY2" fmla="*/ 529937 h 644237"/>
              <a:gd name="connsiteX3" fmla="*/ 1111827 w 5922818"/>
              <a:gd name="connsiteY3" fmla="*/ 426027 h 644237"/>
              <a:gd name="connsiteX4" fmla="*/ 1693718 w 5922818"/>
              <a:gd name="connsiteY4" fmla="*/ 301337 h 644237"/>
              <a:gd name="connsiteX5" fmla="*/ 2244436 w 5922818"/>
              <a:gd name="connsiteY5" fmla="*/ 280555 h 644237"/>
              <a:gd name="connsiteX6" fmla="*/ 2888673 w 5922818"/>
              <a:gd name="connsiteY6" fmla="*/ 342900 h 644237"/>
              <a:gd name="connsiteX7" fmla="*/ 3387436 w 5922818"/>
              <a:gd name="connsiteY7" fmla="*/ 457200 h 644237"/>
              <a:gd name="connsiteX8" fmla="*/ 3761509 w 5922818"/>
              <a:gd name="connsiteY8" fmla="*/ 550718 h 644237"/>
              <a:gd name="connsiteX9" fmla="*/ 4239491 w 5922818"/>
              <a:gd name="connsiteY9" fmla="*/ 623455 h 644237"/>
              <a:gd name="connsiteX10" fmla="*/ 4769427 w 5922818"/>
              <a:gd name="connsiteY10" fmla="*/ 550718 h 644237"/>
              <a:gd name="connsiteX11" fmla="*/ 5600700 w 5922818"/>
              <a:gd name="connsiteY11" fmla="*/ 207818 h 644237"/>
              <a:gd name="connsiteX12" fmla="*/ 5922818 w 5922818"/>
              <a:gd name="connsiteY12" fmla="*/ 0 h 644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922818" h="644237">
                <a:moveTo>
                  <a:pt x="0" y="644237"/>
                </a:moveTo>
                <a:lnTo>
                  <a:pt x="353291" y="633846"/>
                </a:lnTo>
                <a:cubicBezTo>
                  <a:pt x="474518" y="614796"/>
                  <a:pt x="727363" y="529937"/>
                  <a:pt x="727363" y="529937"/>
                </a:cubicBezTo>
                <a:cubicBezTo>
                  <a:pt x="853786" y="495300"/>
                  <a:pt x="950768" y="464127"/>
                  <a:pt x="1111827" y="426027"/>
                </a:cubicBezTo>
                <a:cubicBezTo>
                  <a:pt x="1272886" y="387927"/>
                  <a:pt x="1504950" y="325582"/>
                  <a:pt x="1693718" y="301337"/>
                </a:cubicBezTo>
                <a:cubicBezTo>
                  <a:pt x="1882486" y="277092"/>
                  <a:pt x="2045277" y="273628"/>
                  <a:pt x="2244436" y="280555"/>
                </a:cubicBezTo>
                <a:cubicBezTo>
                  <a:pt x="2443595" y="287482"/>
                  <a:pt x="2698173" y="313459"/>
                  <a:pt x="2888673" y="342900"/>
                </a:cubicBezTo>
                <a:cubicBezTo>
                  <a:pt x="3079173" y="372341"/>
                  <a:pt x="3241963" y="422564"/>
                  <a:pt x="3387436" y="457200"/>
                </a:cubicBezTo>
                <a:cubicBezTo>
                  <a:pt x="3532909" y="491836"/>
                  <a:pt x="3619500" y="523009"/>
                  <a:pt x="3761509" y="550718"/>
                </a:cubicBezTo>
                <a:cubicBezTo>
                  <a:pt x="3903518" y="578427"/>
                  <a:pt x="4071505" y="623455"/>
                  <a:pt x="4239491" y="623455"/>
                </a:cubicBezTo>
                <a:cubicBezTo>
                  <a:pt x="4407477" y="623455"/>
                  <a:pt x="4542559" y="619991"/>
                  <a:pt x="4769427" y="550718"/>
                </a:cubicBezTo>
                <a:cubicBezTo>
                  <a:pt x="4996295" y="481445"/>
                  <a:pt x="5408468" y="299604"/>
                  <a:pt x="5600700" y="207818"/>
                </a:cubicBezTo>
                <a:cubicBezTo>
                  <a:pt x="5792932" y="116032"/>
                  <a:pt x="5922818" y="0"/>
                  <a:pt x="5922818" y="0"/>
                </a:cubicBezTo>
              </a:path>
            </a:pathLst>
          </a:custGeom>
          <a:noFill/>
          <a:ln>
            <a:solidFill>
              <a:schemeClr val="accent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pic>
        <p:nvPicPr>
          <p:cNvPr id="35" name="図 3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03979" y="4273094"/>
            <a:ext cx="134010" cy="221116"/>
          </a:xfrm>
          <a:prstGeom prst="rect">
            <a:avLst/>
          </a:prstGeom>
        </p:spPr>
      </p:pic>
      <p:sp>
        <p:nvSpPr>
          <p:cNvPr id="38" name="円/楕円 37"/>
          <p:cNvSpPr>
            <a:spLocks noChangeAspect="1"/>
          </p:cNvSpPr>
          <p:nvPr/>
        </p:nvSpPr>
        <p:spPr>
          <a:xfrm>
            <a:off x="3602174" y="3377058"/>
            <a:ext cx="158054" cy="158054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40" name="フリーフォーム 39"/>
          <p:cNvSpPr/>
          <p:nvPr/>
        </p:nvSpPr>
        <p:spPr>
          <a:xfrm>
            <a:off x="2314319" y="1849973"/>
            <a:ext cx="3641222" cy="1292811"/>
          </a:xfrm>
          <a:custGeom>
            <a:avLst/>
            <a:gdLst>
              <a:gd name="connsiteX0" fmla="*/ 0 w 6037006"/>
              <a:gd name="connsiteY0" fmla="*/ 2143432 h 2143432"/>
              <a:gd name="connsiteX1" fmla="*/ 560438 w 6037006"/>
              <a:gd name="connsiteY1" fmla="*/ 2054942 h 2143432"/>
              <a:gd name="connsiteX2" fmla="*/ 1199535 w 6037006"/>
              <a:gd name="connsiteY2" fmla="*/ 1710813 h 2143432"/>
              <a:gd name="connsiteX3" fmla="*/ 1779638 w 6037006"/>
              <a:gd name="connsiteY3" fmla="*/ 1337187 h 2143432"/>
              <a:gd name="connsiteX4" fmla="*/ 2517058 w 6037006"/>
              <a:gd name="connsiteY4" fmla="*/ 993058 h 2143432"/>
              <a:gd name="connsiteX5" fmla="*/ 3490451 w 6037006"/>
              <a:gd name="connsiteY5" fmla="*/ 727587 h 2143432"/>
              <a:gd name="connsiteX6" fmla="*/ 4129548 w 6037006"/>
              <a:gd name="connsiteY6" fmla="*/ 639097 h 2143432"/>
              <a:gd name="connsiteX7" fmla="*/ 4916129 w 6037006"/>
              <a:gd name="connsiteY7" fmla="*/ 530942 h 2143432"/>
              <a:gd name="connsiteX8" fmla="*/ 5604387 w 6037006"/>
              <a:gd name="connsiteY8" fmla="*/ 334297 h 2143432"/>
              <a:gd name="connsiteX9" fmla="*/ 6037006 w 6037006"/>
              <a:gd name="connsiteY9" fmla="*/ 0 h 2143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037006" h="2143432">
                <a:moveTo>
                  <a:pt x="0" y="2143432"/>
                </a:moveTo>
                <a:cubicBezTo>
                  <a:pt x="180258" y="2135238"/>
                  <a:pt x="360516" y="2127045"/>
                  <a:pt x="560438" y="2054942"/>
                </a:cubicBezTo>
                <a:cubicBezTo>
                  <a:pt x="760360" y="1982839"/>
                  <a:pt x="996335" y="1830439"/>
                  <a:pt x="1199535" y="1710813"/>
                </a:cubicBezTo>
                <a:cubicBezTo>
                  <a:pt x="1402735" y="1591187"/>
                  <a:pt x="1560051" y="1456813"/>
                  <a:pt x="1779638" y="1337187"/>
                </a:cubicBezTo>
                <a:cubicBezTo>
                  <a:pt x="1999225" y="1217561"/>
                  <a:pt x="2231923" y="1094658"/>
                  <a:pt x="2517058" y="993058"/>
                </a:cubicBezTo>
                <a:cubicBezTo>
                  <a:pt x="2802194" y="891458"/>
                  <a:pt x="3221703" y="786580"/>
                  <a:pt x="3490451" y="727587"/>
                </a:cubicBezTo>
                <a:cubicBezTo>
                  <a:pt x="3759199" y="668594"/>
                  <a:pt x="4129548" y="639097"/>
                  <a:pt x="4129548" y="639097"/>
                </a:cubicBezTo>
                <a:cubicBezTo>
                  <a:pt x="4367161" y="606323"/>
                  <a:pt x="4670323" y="581742"/>
                  <a:pt x="4916129" y="530942"/>
                </a:cubicBezTo>
                <a:cubicBezTo>
                  <a:pt x="5161935" y="480142"/>
                  <a:pt x="5417574" y="422787"/>
                  <a:pt x="5604387" y="334297"/>
                </a:cubicBezTo>
                <a:cubicBezTo>
                  <a:pt x="5791200" y="245807"/>
                  <a:pt x="6037006" y="0"/>
                  <a:pt x="6037006" y="0"/>
                </a:cubicBezTo>
              </a:path>
            </a:pathLst>
          </a:cu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cxnSp>
        <p:nvCxnSpPr>
          <p:cNvPr id="36" name="直線矢印コネクタ 35"/>
          <p:cNvCxnSpPr/>
          <p:nvPr/>
        </p:nvCxnSpPr>
        <p:spPr>
          <a:xfrm>
            <a:off x="2340110" y="3079030"/>
            <a:ext cx="1222017" cy="274267"/>
          </a:xfrm>
          <a:prstGeom prst="straightConnector1">
            <a:avLst/>
          </a:prstGeom>
          <a:ln w="117475">
            <a:solidFill>
              <a:srgbClr val="00B050">
                <a:alpha val="51000"/>
              </a:srgb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テキスト ボックス 30"/>
          <p:cNvSpPr txBox="1"/>
          <p:nvPr/>
        </p:nvSpPr>
        <p:spPr>
          <a:xfrm>
            <a:off x="613294" y="210047"/>
            <a:ext cx="71727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/>
              <a:t>Supercooling of (B-L)+EW </a:t>
            </a:r>
            <a:r>
              <a:rPr lang="en-US" altLang="ja-JP" sz="2800" dirty="0">
                <a:sym typeface="Wingdings"/>
              </a:rPr>
              <a:t></a:t>
            </a:r>
            <a:r>
              <a:rPr lang="en-US" altLang="ja-JP" sz="2800" dirty="0"/>
              <a:t>  PT much below T</a:t>
            </a:r>
            <a:r>
              <a:rPr lang="en-US" altLang="ja-JP" sz="2800" baseline="-25000" dirty="0"/>
              <a:t>C</a:t>
            </a:r>
            <a:r>
              <a:rPr lang="en-US" altLang="ja-JP" sz="2800" dirty="0"/>
              <a:t> </a:t>
            </a:r>
            <a:endParaRPr lang="ja-JP" altLang="en-US" sz="2800" dirty="0"/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475013" y="2208245"/>
            <a:ext cx="1699067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2400" b="1" dirty="0">
                <a:solidFill>
                  <a:srgbClr val="FF0000"/>
                </a:solidFill>
              </a:rPr>
              <a:t>Trapped in</a:t>
            </a:r>
          </a:p>
          <a:p>
            <a:r>
              <a:rPr lang="en-US" altLang="ja-JP" sz="2400" b="1" dirty="0">
                <a:solidFill>
                  <a:srgbClr val="FF0000"/>
                </a:solidFill>
              </a:rPr>
              <a:t>symmetric</a:t>
            </a:r>
          </a:p>
          <a:p>
            <a:r>
              <a:rPr lang="en-US" altLang="ja-JP" sz="2400" b="1" dirty="0">
                <a:solidFill>
                  <a:srgbClr val="FF0000"/>
                </a:solidFill>
              </a:rPr>
              <a:t>phase for </a:t>
            </a:r>
          </a:p>
          <a:p>
            <a:r>
              <a:rPr lang="en-US" altLang="ja-JP" sz="2400" b="1" dirty="0">
                <a:solidFill>
                  <a:srgbClr val="FF0000"/>
                </a:solidFill>
              </a:rPr>
              <a:t>a long time</a:t>
            </a:r>
            <a:endParaRPr lang="ja-JP" altLang="en-US" sz="2400" b="1" dirty="0">
              <a:solidFill>
                <a:srgbClr val="FF0000"/>
              </a:solidFill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21740" y="2072637"/>
            <a:ext cx="685800" cy="1574800"/>
          </a:xfrm>
          <a:prstGeom prst="rect">
            <a:avLst/>
          </a:prstGeom>
        </p:spPr>
      </p:pic>
      <p:sp>
        <p:nvSpPr>
          <p:cNvPr id="45" name="円/楕円 44"/>
          <p:cNvSpPr>
            <a:spLocks noChangeAspect="1"/>
          </p:cNvSpPr>
          <p:nvPr/>
        </p:nvSpPr>
        <p:spPr>
          <a:xfrm>
            <a:off x="2232509" y="2991167"/>
            <a:ext cx="158054" cy="15805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17" name="フリーフォーム 16"/>
          <p:cNvSpPr/>
          <p:nvPr/>
        </p:nvSpPr>
        <p:spPr>
          <a:xfrm>
            <a:off x="2327564" y="3051875"/>
            <a:ext cx="5476470" cy="1591377"/>
          </a:xfrm>
          <a:custGeom>
            <a:avLst/>
            <a:gdLst>
              <a:gd name="connsiteX0" fmla="*/ 0 w 5476470"/>
              <a:gd name="connsiteY0" fmla="*/ 83211 h 1591377"/>
              <a:gd name="connsiteX1" fmla="*/ 332509 w 5476470"/>
              <a:gd name="connsiteY1" fmla="*/ 59460 h 1591377"/>
              <a:gd name="connsiteX2" fmla="*/ 605641 w 5476470"/>
              <a:gd name="connsiteY2" fmla="*/ 83 h 1591377"/>
              <a:gd name="connsiteX3" fmla="*/ 748145 w 5476470"/>
              <a:gd name="connsiteY3" fmla="*/ 47585 h 1591377"/>
              <a:gd name="connsiteX4" fmla="*/ 843148 w 5476470"/>
              <a:gd name="connsiteY4" fmla="*/ 95086 h 1591377"/>
              <a:gd name="connsiteX5" fmla="*/ 1104405 w 5476470"/>
              <a:gd name="connsiteY5" fmla="*/ 273216 h 1591377"/>
              <a:gd name="connsiteX6" fmla="*/ 1365662 w 5476470"/>
              <a:gd name="connsiteY6" fmla="*/ 498847 h 1591377"/>
              <a:gd name="connsiteX7" fmla="*/ 1698171 w 5476470"/>
              <a:gd name="connsiteY7" fmla="*/ 771979 h 1591377"/>
              <a:gd name="connsiteX8" fmla="*/ 2101932 w 5476470"/>
              <a:gd name="connsiteY8" fmla="*/ 1021361 h 1591377"/>
              <a:gd name="connsiteX9" fmla="*/ 2481942 w 5476470"/>
              <a:gd name="connsiteY9" fmla="*/ 1282618 h 1591377"/>
              <a:gd name="connsiteX10" fmla="*/ 3075709 w 5476470"/>
              <a:gd name="connsiteY10" fmla="*/ 1496374 h 1591377"/>
              <a:gd name="connsiteX11" fmla="*/ 3348841 w 5476470"/>
              <a:gd name="connsiteY11" fmla="*/ 1532000 h 1591377"/>
              <a:gd name="connsiteX12" fmla="*/ 3621974 w 5476470"/>
              <a:gd name="connsiteY12" fmla="*/ 1591377 h 1591377"/>
              <a:gd name="connsiteX13" fmla="*/ 4049485 w 5476470"/>
              <a:gd name="connsiteY13" fmla="*/ 1567626 h 1591377"/>
              <a:gd name="connsiteX14" fmla="*/ 4572000 w 5476470"/>
              <a:gd name="connsiteY14" fmla="*/ 1353870 h 1591377"/>
              <a:gd name="connsiteX15" fmla="*/ 5391397 w 5476470"/>
              <a:gd name="connsiteY15" fmla="*/ 783855 h 1591377"/>
              <a:gd name="connsiteX16" fmla="*/ 5450774 w 5476470"/>
              <a:gd name="connsiteY16" fmla="*/ 736353 h 1591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476470" h="1591377">
                <a:moveTo>
                  <a:pt x="0" y="83211"/>
                </a:moveTo>
                <a:cubicBezTo>
                  <a:pt x="115784" y="78263"/>
                  <a:pt x="231569" y="73315"/>
                  <a:pt x="332509" y="59460"/>
                </a:cubicBezTo>
                <a:cubicBezTo>
                  <a:pt x="433449" y="45605"/>
                  <a:pt x="536368" y="2062"/>
                  <a:pt x="605641" y="83"/>
                </a:cubicBezTo>
                <a:cubicBezTo>
                  <a:pt x="674914" y="-1896"/>
                  <a:pt x="708561" y="31751"/>
                  <a:pt x="748145" y="47585"/>
                </a:cubicBezTo>
                <a:cubicBezTo>
                  <a:pt x="787729" y="63419"/>
                  <a:pt x="783771" y="57481"/>
                  <a:pt x="843148" y="95086"/>
                </a:cubicBezTo>
                <a:cubicBezTo>
                  <a:pt x="902525" y="132691"/>
                  <a:pt x="1017319" y="205923"/>
                  <a:pt x="1104405" y="273216"/>
                </a:cubicBezTo>
                <a:cubicBezTo>
                  <a:pt x="1191491" y="340510"/>
                  <a:pt x="1266701" y="415720"/>
                  <a:pt x="1365662" y="498847"/>
                </a:cubicBezTo>
                <a:cubicBezTo>
                  <a:pt x="1464623" y="581974"/>
                  <a:pt x="1575459" y="684893"/>
                  <a:pt x="1698171" y="771979"/>
                </a:cubicBezTo>
                <a:cubicBezTo>
                  <a:pt x="1820883" y="859065"/>
                  <a:pt x="1971304" y="936255"/>
                  <a:pt x="2101932" y="1021361"/>
                </a:cubicBezTo>
                <a:cubicBezTo>
                  <a:pt x="2232560" y="1106467"/>
                  <a:pt x="2319646" y="1203449"/>
                  <a:pt x="2481942" y="1282618"/>
                </a:cubicBezTo>
                <a:cubicBezTo>
                  <a:pt x="2644238" y="1361787"/>
                  <a:pt x="2931226" y="1454810"/>
                  <a:pt x="3075709" y="1496374"/>
                </a:cubicBezTo>
                <a:cubicBezTo>
                  <a:pt x="3220192" y="1537938"/>
                  <a:pt x="3257797" y="1516166"/>
                  <a:pt x="3348841" y="1532000"/>
                </a:cubicBezTo>
                <a:cubicBezTo>
                  <a:pt x="3439885" y="1547834"/>
                  <a:pt x="3505200" y="1585439"/>
                  <a:pt x="3621974" y="1591377"/>
                </a:cubicBezTo>
                <a:lnTo>
                  <a:pt x="4049485" y="1567626"/>
                </a:lnTo>
                <a:cubicBezTo>
                  <a:pt x="4207823" y="1528041"/>
                  <a:pt x="4348348" y="1484499"/>
                  <a:pt x="4572000" y="1353870"/>
                </a:cubicBezTo>
                <a:cubicBezTo>
                  <a:pt x="4795652" y="1223242"/>
                  <a:pt x="5244935" y="886774"/>
                  <a:pt x="5391397" y="783855"/>
                </a:cubicBezTo>
                <a:cubicBezTo>
                  <a:pt x="5537859" y="680936"/>
                  <a:pt x="5450774" y="736353"/>
                  <a:pt x="5450774" y="736353"/>
                </a:cubicBezTo>
              </a:path>
            </a:pathLst>
          </a:custGeom>
          <a:noFill/>
          <a:ln w="25400">
            <a:solidFill>
              <a:srgbClr val="FF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8" name="図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54469" y="4048313"/>
            <a:ext cx="1095302" cy="376665"/>
          </a:xfrm>
          <a:prstGeom prst="rect">
            <a:avLst/>
          </a:prstGeom>
        </p:spPr>
      </p:pic>
      <p:sp>
        <p:nvSpPr>
          <p:cNvPr id="48" name="テキスト ボックス 47"/>
          <p:cNvSpPr txBox="1"/>
          <p:nvPr/>
        </p:nvSpPr>
        <p:spPr>
          <a:xfrm>
            <a:off x="2207901" y="4187961"/>
            <a:ext cx="2714461" cy="120032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altLang="ja-JP" sz="2400" dirty="0"/>
              <a:t>Thermal barrier</a:t>
            </a:r>
          </a:p>
          <a:p>
            <a:r>
              <a:rPr lang="en-US" altLang="ja-JP" sz="2400" dirty="0">
                <a:solidFill>
                  <a:srgbClr val="FF0000"/>
                </a:solidFill>
              </a:rPr>
              <a:t>never</a:t>
            </a:r>
            <a:r>
              <a:rPr lang="en-US" altLang="ja-JP" sz="2400" dirty="0"/>
              <a:t> disappears</a:t>
            </a:r>
          </a:p>
          <a:p>
            <a:r>
              <a:rPr lang="en-US" altLang="ja-JP" sz="2400" dirty="0"/>
              <a:t>(classical conformal)</a:t>
            </a: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2390563" y="2569505"/>
            <a:ext cx="862737" cy="40011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000" dirty="0"/>
              <a:t>tunnel</a:t>
            </a:r>
            <a:endParaRPr kumimoji="1" lang="ja-JP" altLang="en-US" sz="2000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7804034" y="4928260"/>
            <a:ext cx="780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/>
              <a:t>valley</a:t>
            </a:r>
            <a:endParaRPr kumimoji="1" lang="ja-JP" altLang="en-US" sz="2000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408967" y="1682806"/>
            <a:ext cx="14975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(h=0, </a:t>
            </a:r>
            <a:r>
              <a:rPr kumimoji="1" lang="en-US" altLang="ja-JP" sz="2400" dirty="0" err="1"/>
              <a:t>φ</a:t>
            </a:r>
            <a:r>
              <a:rPr kumimoji="1" lang="en-US" altLang="ja-JP" sz="2400" dirty="0"/>
              <a:t>=0)</a:t>
            </a:r>
            <a:endParaRPr kumimoji="1" lang="ja-JP" altLang="en-US" sz="2400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1599313" y="5690016"/>
            <a:ext cx="60113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Bubble of true vacuum is created by tunneling.</a:t>
            </a:r>
            <a:endParaRPr kumimoji="1" lang="ja-JP" altLang="en-US" sz="2400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88387" y="2756693"/>
            <a:ext cx="2079262" cy="383328"/>
          </a:xfrm>
          <a:prstGeom prst="rect">
            <a:avLst/>
          </a:prstGeom>
        </p:spPr>
      </p:pic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2E9DE41F-813D-E449-ACB2-8B7556789B65}"/>
              </a:ext>
            </a:extLst>
          </p:cNvPr>
          <p:cNvSpPr txBox="1"/>
          <p:nvPr/>
        </p:nvSpPr>
        <p:spPr>
          <a:xfrm>
            <a:off x="6047778" y="3122954"/>
            <a:ext cx="24233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solidFill>
                  <a:srgbClr val="FF0000"/>
                </a:solidFill>
              </a:rPr>
              <a:t>2</a:t>
            </a:r>
            <a:r>
              <a:rPr kumimoji="1" lang="en-US" altLang="ja-JP" sz="2400" baseline="30000" dirty="0">
                <a:solidFill>
                  <a:srgbClr val="FF0000"/>
                </a:solidFill>
              </a:rPr>
              <a:t>nd</a:t>
            </a:r>
            <a:r>
              <a:rPr kumimoji="1" lang="en-US" altLang="ja-JP" sz="2400" dirty="0">
                <a:solidFill>
                  <a:srgbClr val="FF0000"/>
                </a:solidFill>
              </a:rPr>
              <a:t> inflation starts</a:t>
            </a:r>
            <a:endParaRPr kumimoji="1" lang="ja-JP" altLang="en-US" sz="2400">
              <a:solidFill>
                <a:srgbClr val="FF0000"/>
              </a:solidFill>
            </a:endParaRPr>
          </a:p>
        </p:txBody>
      </p:sp>
      <p:pic>
        <p:nvPicPr>
          <p:cNvPr id="29" name="図 28">
            <a:extLst>
              <a:ext uri="{FF2B5EF4-FFF2-40B4-BE49-F238E27FC236}">
                <a16:creationId xmlns:a16="http://schemas.microsoft.com/office/drawing/2014/main" id="{5F1F57B0-05A5-FD49-A525-E1C9F9B474B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6069" y="3804147"/>
            <a:ext cx="1389637" cy="432143"/>
          </a:xfrm>
          <a:prstGeom prst="rect">
            <a:avLst/>
          </a:prstGeom>
        </p:spPr>
      </p:pic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357DCA9-586B-2045-9F56-6F08F74AB8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A8B22-B798-1E44-96C6-8A297A030686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5757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テキスト ボックス 36"/>
          <p:cNvSpPr txBox="1"/>
          <p:nvPr/>
        </p:nvSpPr>
        <p:spPr>
          <a:xfrm>
            <a:off x="389679" y="287694"/>
            <a:ext cx="4132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/>
              <a:t>Percolation of true vacuum</a:t>
            </a:r>
            <a:endParaRPr lang="ja-JP" altLang="en-US" sz="2800" dirty="0"/>
          </a:p>
        </p:txBody>
      </p:sp>
      <p:grpSp>
        <p:nvGrpSpPr>
          <p:cNvPr id="33" name="図形グループ 32"/>
          <p:cNvGrpSpPr/>
          <p:nvPr/>
        </p:nvGrpSpPr>
        <p:grpSpPr>
          <a:xfrm>
            <a:off x="4721020" y="1967041"/>
            <a:ext cx="3767230" cy="461665"/>
            <a:chOff x="8680280" y="695811"/>
            <a:chExt cx="5022975" cy="615553"/>
          </a:xfrm>
        </p:grpSpPr>
        <p:pic>
          <p:nvPicPr>
            <p:cNvPr id="47" name="図 4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680280" y="854528"/>
              <a:ext cx="444500" cy="444500"/>
            </a:xfrm>
            <a:prstGeom prst="rect">
              <a:avLst/>
            </a:prstGeom>
          </p:spPr>
        </p:pic>
        <p:sp>
          <p:nvSpPr>
            <p:cNvPr id="48" name="テキスト ボックス 47"/>
            <p:cNvSpPr txBox="1"/>
            <p:nvPr/>
          </p:nvSpPr>
          <p:spPr>
            <a:xfrm>
              <a:off x="9160727" y="695811"/>
              <a:ext cx="4542528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dirty="0"/>
                <a:t>: percolation temperature</a:t>
              </a:r>
              <a:endParaRPr lang="ja-JP" altLang="en-US" sz="2400" dirty="0"/>
            </a:p>
          </p:txBody>
        </p:sp>
      </p:grpSp>
      <p:sp>
        <p:nvSpPr>
          <p:cNvPr id="50" name="正方形/長方形 49"/>
          <p:cNvSpPr/>
          <p:nvPr/>
        </p:nvSpPr>
        <p:spPr>
          <a:xfrm>
            <a:off x="772578" y="3161064"/>
            <a:ext cx="2606214" cy="1529734"/>
          </a:xfrm>
          <a:prstGeom prst="rect">
            <a:avLst/>
          </a:prstGeom>
          <a:noFill/>
          <a:ln w="31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56" name="正方形/長方形 55"/>
          <p:cNvSpPr/>
          <p:nvPr/>
        </p:nvSpPr>
        <p:spPr>
          <a:xfrm>
            <a:off x="5301528" y="3398572"/>
            <a:ext cx="2606214" cy="1529734"/>
          </a:xfrm>
          <a:prstGeom prst="rect">
            <a:avLst/>
          </a:prstGeom>
          <a:noFill/>
          <a:ln w="31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34" name="円/楕円 33"/>
          <p:cNvSpPr>
            <a:spLocks noChangeAspect="1"/>
          </p:cNvSpPr>
          <p:nvPr/>
        </p:nvSpPr>
        <p:spPr>
          <a:xfrm>
            <a:off x="1330038" y="4158592"/>
            <a:ext cx="178129" cy="178129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58" name="円/楕円 57"/>
          <p:cNvSpPr>
            <a:spLocks noChangeAspect="1"/>
          </p:cNvSpPr>
          <p:nvPr/>
        </p:nvSpPr>
        <p:spPr>
          <a:xfrm>
            <a:off x="2648617" y="4336721"/>
            <a:ext cx="402277" cy="402277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59" name="円/楕円 58"/>
          <p:cNvSpPr>
            <a:spLocks noChangeAspect="1"/>
          </p:cNvSpPr>
          <p:nvPr/>
        </p:nvSpPr>
        <p:spPr>
          <a:xfrm>
            <a:off x="2397536" y="3417869"/>
            <a:ext cx="108362" cy="108362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60" name="円/楕円 59"/>
          <p:cNvSpPr>
            <a:spLocks noChangeAspect="1"/>
          </p:cNvSpPr>
          <p:nvPr/>
        </p:nvSpPr>
        <p:spPr>
          <a:xfrm>
            <a:off x="6816090" y="3356077"/>
            <a:ext cx="735161" cy="735161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62" name="円/楕円 61"/>
          <p:cNvSpPr>
            <a:spLocks noChangeAspect="1"/>
          </p:cNvSpPr>
          <p:nvPr/>
        </p:nvSpPr>
        <p:spPr>
          <a:xfrm>
            <a:off x="6526103" y="4000846"/>
            <a:ext cx="1524494" cy="1524494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63" name="円/楕円 62"/>
          <p:cNvSpPr>
            <a:spLocks noChangeAspect="1"/>
          </p:cNvSpPr>
          <p:nvPr/>
        </p:nvSpPr>
        <p:spPr>
          <a:xfrm>
            <a:off x="5364637" y="3879474"/>
            <a:ext cx="1227659" cy="1227659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64" name="円/楕円 63"/>
          <p:cNvSpPr>
            <a:spLocks noChangeAspect="1"/>
          </p:cNvSpPr>
          <p:nvPr/>
        </p:nvSpPr>
        <p:spPr>
          <a:xfrm>
            <a:off x="1258850" y="3170032"/>
            <a:ext cx="498633" cy="498633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65" name="円/楕円 64"/>
          <p:cNvSpPr>
            <a:spLocks noChangeAspect="1"/>
          </p:cNvSpPr>
          <p:nvPr/>
        </p:nvSpPr>
        <p:spPr>
          <a:xfrm>
            <a:off x="5301528" y="2763292"/>
            <a:ext cx="1662532" cy="1662532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66" name="円/楕円 65"/>
          <p:cNvSpPr>
            <a:spLocks noChangeAspect="1"/>
          </p:cNvSpPr>
          <p:nvPr/>
        </p:nvSpPr>
        <p:spPr>
          <a:xfrm>
            <a:off x="7476087" y="3367095"/>
            <a:ext cx="454924" cy="454924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67" name="右矢印 66"/>
          <p:cNvSpPr/>
          <p:nvPr/>
        </p:nvSpPr>
        <p:spPr>
          <a:xfrm>
            <a:off x="3936252" y="3442500"/>
            <a:ext cx="725562" cy="966861"/>
          </a:xfrm>
          <a:prstGeom prst="rightArrow">
            <a:avLst/>
          </a:prstGeom>
          <a:noFill/>
          <a:ln>
            <a:solidFill>
              <a:srgbClr val="E14E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68" name="円/楕円 67"/>
          <p:cNvSpPr>
            <a:spLocks noChangeAspect="1"/>
          </p:cNvSpPr>
          <p:nvPr/>
        </p:nvSpPr>
        <p:spPr>
          <a:xfrm>
            <a:off x="3065250" y="3302868"/>
            <a:ext cx="61014" cy="61014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69" name="円/楕円 68"/>
          <p:cNvSpPr>
            <a:spLocks noChangeAspect="1"/>
          </p:cNvSpPr>
          <p:nvPr/>
        </p:nvSpPr>
        <p:spPr>
          <a:xfrm>
            <a:off x="7746619" y="3932455"/>
            <a:ext cx="136781" cy="136781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359991" y="1711208"/>
            <a:ext cx="330353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Bubbles of true vacuum</a:t>
            </a:r>
          </a:p>
          <a:p>
            <a:r>
              <a:rPr lang="en-US" altLang="ja-JP" sz="2400" dirty="0"/>
              <a:t>are created by tunneling</a:t>
            </a:r>
            <a:endParaRPr kumimoji="1" lang="ja-JP" altLang="en-US" sz="2400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4721020" y="5830784"/>
            <a:ext cx="34339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Universe is occupied with </a:t>
            </a:r>
          </a:p>
          <a:p>
            <a:r>
              <a:rPr lang="en-US" altLang="ja-JP" sz="2400" dirty="0"/>
              <a:t> true vacuum bubbles</a:t>
            </a:r>
            <a:endParaRPr kumimoji="1" lang="ja-JP" altLang="en-US" sz="24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816090" y="810914"/>
            <a:ext cx="18321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err="1"/>
              <a:t>Guth</a:t>
            </a:r>
            <a:r>
              <a:rPr kumimoji="1" lang="en-US" altLang="ja-JP" sz="1600" dirty="0"/>
              <a:t> Weinberg (82)</a:t>
            </a:r>
            <a:endParaRPr kumimoji="1" lang="ja-JP" altLang="en-US" sz="1600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7230" y="4947603"/>
            <a:ext cx="2163041" cy="364850"/>
          </a:xfrm>
          <a:prstGeom prst="rect">
            <a:avLst/>
          </a:prstGeom>
        </p:spPr>
      </p:pic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251A7E7-A2B8-804D-A7B6-5697DB7462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A8B22-B798-1E44-96C6-8A297A030686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28179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029" y="920701"/>
            <a:ext cx="7861465" cy="3453591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3217451" y="86412"/>
            <a:ext cx="475495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/>
              <a:t>T</a:t>
            </a:r>
            <a:r>
              <a:rPr lang="en-US" altLang="ja-JP" sz="2400" baseline="-25000" dirty="0"/>
              <a:t>P</a:t>
            </a:r>
            <a:r>
              <a:rPr lang="en-US" altLang="ja-JP" sz="2400" dirty="0"/>
              <a:t> = percolation temperature</a:t>
            </a:r>
          </a:p>
          <a:p>
            <a:r>
              <a:rPr kumimoji="1" lang="en-US" altLang="ja-JP" sz="2400" dirty="0"/>
              <a:t> can be calculated by tunneling rate.</a:t>
            </a:r>
            <a:endParaRPr kumimoji="1" lang="ja-JP" altLang="en-US" sz="24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104566" y="4762755"/>
            <a:ext cx="7035644" cy="83099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2400" dirty="0"/>
              <a:t>If </a:t>
            </a:r>
            <a:r>
              <a:rPr lang="en-US" altLang="ja-JP" sz="2400" dirty="0">
                <a:solidFill>
                  <a:srgbClr val="FF0000"/>
                </a:solidFill>
              </a:rPr>
              <a:t>g &lt; 0.2</a:t>
            </a:r>
            <a:r>
              <a:rPr lang="en-US" altLang="ja-JP" sz="2400" dirty="0"/>
              <a:t>,  universe is never occupied with</a:t>
            </a:r>
            <a:r>
              <a:rPr kumimoji="1" lang="en-US" altLang="ja-JP" sz="2400" dirty="0"/>
              <a:t> true vacuum</a:t>
            </a:r>
          </a:p>
          <a:p>
            <a:r>
              <a:rPr kumimoji="1" lang="en-US" altLang="ja-JP" sz="2400" dirty="0"/>
              <a:t> until T</a:t>
            </a:r>
            <a:r>
              <a:rPr lang="en-US" altLang="ja-JP" sz="2400" dirty="0">
                <a:sym typeface="Wingdings"/>
              </a:rPr>
              <a:t> decreases down to</a:t>
            </a:r>
            <a:r>
              <a:rPr kumimoji="1" lang="en-US" altLang="ja-JP" sz="2400" dirty="0">
                <a:sym typeface="Wingdings"/>
              </a:rPr>
              <a:t> </a:t>
            </a:r>
            <a:r>
              <a:rPr kumimoji="1" lang="en-US" altLang="ja-JP" sz="2400" dirty="0"/>
              <a:t>100 MeV or less.</a:t>
            </a:r>
            <a:endParaRPr kumimoji="1" lang="ja-JP" altLang="en-US" sz="2400" dirty="0"/>
          </a:p>
        </p:txBody>
      </p:sp>
      <p:sp>
        <p:nvSpPr>
          <p:cNvPr id="6" name="下矢印 5"/>
          <p:cNvSpPr/>
          <p:nvPr/>
        </p:nvSpPr>
        <p:spPr>
          <a:xfrm>
            <a:off x="4108862" y="4344980"/>
            <a:ext cx="463138" cy="3576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2487" y="5970258"/>
            <a:ext cx="1656550" cy="257531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261257" y="5870139"/>
            <a:ext cx="77111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/>
              <a:t>Note that de Sitter fluctuation                                 is negligible at 100 MeV.</a:t>
            </a:r>
            <a:endParaRPr kumimoji="1" lang="ja-JP" altLang="en-US" sz="2000" dirty="0"/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7924" y="6330374"/>
            <a:ext cx="1302226" cy="352536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7001564" y="4149458"/>
            <a:ext cx="1941685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/>
              <a:t>B-L gauge coupling</a:t>
            </a: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61257" y="178744"/>
            <a:ext cx="2148089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critical bubble action</a:t>
            </a:r>
          </a:p>
          <a:p>
            <a:r>
              <a:rPr lang="en-US" altLang="ja-JP" dirty="0"/>
              <a:t>   S/T ~ 1/g</a:t>
            </a:r>
            <a:r>
              <a:rPr lang="en-US" altLang="ja-JP" baseline="30000" dirty="0"/>
              <a:t>3</a:t>
            </a:r>
            <a:endParaRPr kumimoji="1" lang="ja-JP" altLang="en-US" dirty="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6038B9BB-C2EA-304C-B735-BAB7FAB7EDA9}"/>
              </a:ext>
            </a:extLst>
          </p:cNvPr>
          <p:cNvSpPr txBox="1"/>
          <p:nvPr/>
        </p:nvSpPr>
        <p:spPr>
          <a:xfrm>
            <a:off x="5754107" y="1072928"/>
            <a:ext cx="22342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Serpico, Shimada, SI (17)</a:t>
            </a:r>
            <a:endParaRPr kumimoji="1" lang="ja-JP" altLang="en-US" sz="1600"/>
          </a:p>
        </p:txBody>
      </p:sp>
      <p:sp>
        <p:nvSpPr>
          <p:cNvPr id="12" name="スライド番号プレースホルダー 11">
            <a:extLst>
              <a:ext uri="{FF2B5EF4-FFF2-40B4-BE49-F238E27FC236}">
                <a16:creationId xmlns:a16="http://schemas.microsoft.com/office/drawing/2014/main" id="{78F4671B-22B6-E64E-A4AE-1D078251EA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A8B22-B798-1E44-96C6-8A297A030686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36463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C1FB490-D50B-2D4F-820C-9395D235C4C0}"/>
              </a:ext>
            </a:extLst>
          </p:cNvPr>
          <p:cNvSpPr txBox="1"/>
          <p:nvPr/>
        </p:nvSpPr>
        <p:spPr>
          <a:xfrm>
            <a:off x="107504" y="116632"/>
            <a:ext cx="8280921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800" dirty="0"/>
              <a:t>Hierarchy of scales in fluid:  "effective theory" approach</a:t>
            </a:r>
            <a:endParaRPr kumimoji="1" lang="ja-JP" altLang="en-US" sz="2800" dirty="0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2E4F1AB0-E22F-5E43-BAEE-7A990A23F7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251" y="849661"/>
            <a:ext cx="5479895" cy="1261694"/>
          </a:xfrm>
          <a:prstGeom prst="rect">
            <a:avLst/>
          </a:prstGeom>
        </p:spPr>
      </p:pic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448682F0-59E4-7B44-B655-3C6E88326F22}"/>
              </a:ext>
            </a:extLst>
          </p:cNvPr>
          <p:cNvSpPr/>
          <p:nvPr/>
        </p:nvSpPr>
        <p:spPr>
          <a:xfrm>
            <a:off x="5936921" y="1016367"/>
            <a:ext cx="306295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000" b="1">
                <a:solidFill>
                  <a:srgbClr val="494949"/>
                </a:solidFill>
                <a:latin typeface="Arial" panose="020B0604020202020204" pitchFamily="34" charset="0"/>
              </a:rPr>
              <a:t>徳島県立脇町高校科学同好会</a:t>
            </a:r>
            <a:r>
              <a:rPr lang="en-US" altLang="ja-JP" sz="1000" b="1" dirty="0">
                <a:solidFill>
                  <a:srgbClr val="494949"/>
                </a:solidFill>
                <a:latin typeface="Arial" panose="020B0604020202020204" pitchFamily="34" charset="0"/>
              </a:rPr>
              <a:t>   </a:t>
            </a:r>
          </a:p>
          <a:p>
            <a:r>
              <a:rPr lang="en-US" altLang="ja-JP" sz="1000" b="1" dirty="0">
                <a:solidFill>
                  <a:srgbClr val="494949"/>
                </a:solidFill>
                <a:latin typeface="Arial" panose="020B0604020202020204" pitchFamily="34" charset="0"/>
              </a:rPr>
              <a:t>http://</a:t>
            </a:r>
            <a:r>
              <a:rPr lang="en-US" altLang="ja-JP" sz="1000" b="1" dirty="0" err="1">
                <a:solidFill>
                  <a:srgbClr val="494949"/>
                </a:solidFill>
                <a:latin typeface="Arial" panose="020B0604020202020204" pitchFamily="34" charset="0"/>
              </a:rPr>
              <a:t>wakimachi-hs.tokushima-ec</a:t>
            </a:r>
            <a:r>
              <a:rPr lang="en-US" altLang="ja-JP" sz="1000" b="1" dirty="0">
                <a:solidFill>
                  <a:srgbClr val="494949"/>
                </a:solidFill>
                <a:latin typeface="Arial" panose="020B0604020202020204" pitchFamily="34" charset="0"/>
              </a:rPr>
              <a:t>.</a:t>
            </a:r>
          </a:p>
          <a:p>
            <a:r>
              <a:rPr lang="en-US" altLang="ja-JP" sz="1000" b="1" dirty="0" err="1">
                <a:solidFill>
                  <a:srgbClr val="494949"/>
                </a:solidFill>
                <a:latin typeface="Arial" panose="020B0604020202020204" pitchFamily="34" charset="0"/>
              </a:rPr>
              <a:t>ed.jp</a:t>
            </a:r>
            <a:r>
              <a:rPr lang="en-US" altLang="ja-JP" sz="1000" b="1" dirty="0">
                <a:solidFill>
                  <a:srgbClr val="494949"/>
                </a:solidFill>
                <a:latin typeface="Arial" panose="020B0604020202020204" pitchFamily="34" charset="0"/>
              </a:rPr>
              <a:t>/joapls1un-282/</a:t>
            </a:r>
            <a:endParaRPr lang="ja-JP" altLang="en-US" sz="1000" b="1" i="0">
              <a:solidFill>
                <a:srgbClr val="494949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B79FE1E7-9C67-F841-B493-156685625E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554" y="2221558"/>
            <a:ext cx="2279496" cy="1591641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7E17913B-842B-7640-A485-C882B5EF962D}"/>
              </a:ext>
            </a:extLst>
          </p:cNvPr>
          <p:cNvSpPr txBox="1"/>
          <p:nvPr/>
        </p:nvSpPr>
        <p:spPr>
          <a:xfrm>
            <a:off x="2732049" y="2240237"/>
            <a:ext cx="3651641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/>
              <a:t>Karman vortices</a:t>
            </a:r>
            <a:r>
              <a:rPr kumimoji="1" lang="en-US" altLang="ja-JP" sz="2000" dirty="0"/>
              <a:t> in various scales</a:t>
            </a:r>
          </a:p>
          <a:p>
            <a:endParaRPr lang="en-US" altLang="ja-JP" dirty="0"/>
          </a:p>
          <a:p>
            <a:r>
              <a:rPr lang="en-US" altLang="ja-JP" dirty="0"/>
              <a:t>B</a:t>
            </a:r>
            <a:r>
              <a:rPr kumimoji="1" lang="en-US" altLang="ja-JP" dirty="0"/>
              <a:t>ehind Cheju island </a:t>
            </a:r>
          </a:p>
          <a:p>
            <a:r>
              <a:rPr kumimoji="1" lang="ja-JP" altLang="en-US" sz="1400"/>
              <a:t>済州島</a:t>
            </a:r>
            <a:r>
              <a:rPr kumimoji="1" lang="en-US" altLang="ja-JP" sz="2000" dirty="0"/>
              <a:t> </a:t>
            </a:r>
            <a:r>
              <a:rPr kumimoji="1" lang="ja-JP" altLang="en-US" sz="1000"/>
              <a:t>（ひまわり）</a:t>
            </a:r>
            <a:r>
              <a:rPr kumimoji="1" lang="en-US" altLang="ja-JP" sz="1000" dirty="0"/>
              <a:t> </a:t>
            </a:r>
            <a:endParaRPr kumimoji="1" lang="ja-JP" altLang="en-US" sz="1000"/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4C1D3F34-E890-D04A-AA92-8AED14699B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17367" y="2221558"/>
            <a:ext cx="2084294" cy="1480646"/>
          </a:xfrm>
          <a:prstGeom prst="rect">
            <a:avLst/>
          </a:prstGeom>
        </p:spPr>
      </p:pic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F3DEA2E6-81FB-8E49-A256-EB9A8DA42358}"/>
              </a:ext>
            </a:extLst>
          </p:cNvPr>
          <p:cNvSpPr txBox="1"/>
          <p:nvPr/>
        </p:nvSpPr>
        <p:spPr>
          <a:xfrm>
            <a:off x="4304801" y="3351194"/>
            <a:ext cx="2112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Jupiter </a:t>
            </a:r>
            <a:r>
              <a:rPr kumimoji="1" lang="en-US" altLang="ja-JP" sz="1400" dirty="0"/>
              <a:t>(NASA Voyager2)</a:t>
            </a:r>
            <a:endParaRPr kumimoji="1" lang="ja-JP" altLang="en-US" sz="1400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DE14B5B3-88DD-6341-A2F3-636FCB6075A1}"/>
              </a:ext>
            </a:extLst>
          </p:cNvPr>
          <p:cNvSpPr txBox="1"/>
          <p:nvPr/>
        </p:nvSpPr>
        <p:spPr>
          <a:xfrm>
            <a:off x="107504" y="3992241"/>
            <a:ext cx="7515712" cy="40011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000" dirty="0" err="1"/>
              <a:t>Navier</a:t>
            </a:r>
            <a:r>
              <a:rPr kumimoji="1" lang="en-US" altLang="ja-JP" sz="2000" dirty="0"/>
              <a:t>-Stokes eq. is described by a single </a:t>
            </a:r>
            <a:r>
              <a:rPr kumimoji="1" lang="en-US" altLang="ja-JP" sz="2000" dirty="0">
                <a:solidFill>
                  <a:srgbClr val="FF0000"/>
                </a:solidFill>
              </a:rPr>
              <a:t>dimensionless</a:t>
            </a:r>
            <a:r>
              <a:rPr kumimoji="1" lang="en-US" altLang="ja-JP" sz="2000" dirty="0"/>
              <a:t> parameter = R.</a:t>
            </a:r>
            <a:endParaRPr kumimoji="1" lang="ja-JP" altLang="en-US" sz="2000"/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2E8A49DB-D981-064E-969A-6DA8E52A3CF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7170" y="4546110"/>
            <a:ext cx="2066098" cy="614245"/>
          </a:xfrm>
          <a:prstGeom prst="rect">
            <a:avLst/>
          </a:prstGeom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BFCAE6A9-D127-3D48-B458-3825FB8697E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71281" y="4520802"/>
            <a:ext cx="2003348" cy="616415"/>
          </a:xfrm>
          <a:prstGeom prst="rect">
            <a:avLst/>
          </a:prstGeom>
        </p:spPr>
      </p:pic>
      <p:pic>
        <p:nvPicPr>
          <p:cNvPr id="18" name="図 17">
            <a:extLst>
              <a:ext uri="{FF2B5EF4-FFF2-40B4-BE49-F238E27FC236}">
                <a16:creationId xmlns:a16="http://schemas.microsoft.com/office/drawing/2014/main" id="{DA8C48A0-988E-D847-BBC6-823CE514B38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28936" y="4546110"/>
            <a:ext cx="1253893" cy="396451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F3EDF2AA-3C24-074C-A1C3-E86078CD4B5D}"/>
              </a:ext>
            </a:extLst>
          </p:cNvPr>
          <p:cNvSpPr txBox="1"/>
          <p:nvPr/>
        </p:nvSpPr>
        <p:spPr>
          <a:xfrm>
            <a:off x="6328936" y="4942561"/>
            <a:ext cx="1830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Reynolds number</a:t>
            </a:r>
            <a:endParaRPr kumimoji="1" lang="ja-JP" altLang="en-US"/>
          </a:p>
        </p:txBody>
      </p:sp>
      <p:sp>
        <p:nvSpPr>
          <p:cNvPr id="20" name="右矢印 19">
            <a:extLst>
              <a:ext uri="{FF2B5EF4-FFF2-40B4-BE49-F238E27FC236}">
                <a16:creationId xmlns:a16="http://schemas.microsoft.com/office/drawing/2014/main" id="{72D800A8-A4E3-1445-87E5-53AD887DC153}"/>
              </a:ext>
            </a:extLst>
          </p:cNvPr>
          <p:cNvSpPr/>
          <p:nvPr/>
        </p:nvSpPr>
        <p:spPr>
          <a:xfrm>
            <a:off x="2732049" y="4744335"/>
            <a:ext cx="446049" cy="19822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5CE14AD0-E977-0E4A-BFCC-AAC8126ED069}"/>
              </a:ext>
            </a:extLst>
          </p:cNvPr>
          <p:cNvSpPr txBox="1"/>
          <p:nvPr/>
        </p:nvSpPr>
        <p:spPr>
          <a:xfrm>
            <a:off x="107504" y="5374007"/>
            <a:ext cx="8830302" cy="40011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2000" dirty="0"/>
              <a:t>But Cheju Karman vortices cannot be explained if we use the molecular viscosity </a:t>
            </a:r>
            <a:r>
              <a:rPr lang="en-US" altLang="ja-JP" sz="2000" dirty="0" err="1"/>
              <a:t>ν</a:t>
            </a:r>
            <a:r>
              <a:rPr lang="en-US" altLang="ja-JP" sz="2000" dirty="0"/>
              <a:t> .</a:t>
            </a:r>
            <a:endParaRPr kumimoji="1" lang="ja-JP" altLang="en-US" sz="2000"/>
          </a:p>
        </p:txBody>
      </p:sp>
      <p:pic>
        <p:nvPicPr>
          <p:cNvPr id="22" name="図 21">
            <a:extLst>
              <a:ext uri="{FF2B5EF4-FFF2-40B4-BE49-F238E27FC236}">
                <a16:creationId xmlns:a16="http://schemas.microsoft.com/office/drawing/2014/main" id="{66BED775-1A12-254A-AEC8-0DFD1BCFC46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640932" y="5854541"/>
            <a:ext cx="3660698" cy="391735"/>
          </a:xfrm>
          <a:prstGeom prst="rect">
            <a:avLst/>
          </a:prstGeom>
          <a:solidFill>
            <a:srgbClr val="FFFF00"/>
          </a:solidFill>
        </p:spPr>
      </p:pic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CF9FD45B-4F5C-7C44-9FA8-AD5B89D1E288}"/>
              </a:ext>
            </a:extLst>
          </p:cNvPr>
          <p:cNvSpPr txBox="1"/>
          <p:nvPr/>
        </p:nvSpPr>
        <p:spPr>
          <a:xfrm>
            <a:off x="1567807" y="6319507"/>
            <a:ext cx="1535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Eddy viscosity </a:t>
            </a:r>
            <a:endParaRPr kumimoji="1" lang="ja-JP" altLang="en-US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F59055C9-F1ED-DB49-8D66-6ED68EF88D80}"/>
              </a:ext>
            </a:extLst>
          </p:cNvPr>
          <p:cNvSpPr txBox="1"/>
          <p:nvPr/>
        </p:nvSpPr>
        <p:spPr>
          <a:xfrm>
            <a:off x="3285052" y="6331290"/>
            <a:ext cx="2016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molecular viscosity </a:t>
            </a:r>
            <a:endParaRPr kumimoji="1" lang="ja-JP" altLang="en-US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A1B65ED0-3938-AD41-9928-34AC621F0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A8B22-B798-1E44-96C6-8A297A030686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94869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40510" y="229855"/>
            <a:ext cx="91979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/>
              <a:t>When</a:t>
            </a:r>
            <a:r>
              <a:rPr kumimoji="1" lang="en-US" altLang="ja-JP" sz="2800" dirty="0"/>
              <a:t> temperature decreases down to 100 MeV at </a:t>
            </a:r>
            <a:r>
              <a:rPr kumimoji="1" lang="en-US" altLang="ja-JP" sz="2400" dirty="0"/>
              <a:t>(</a:t>
            </a:r>
            <a:r>
              <a:rPr kumimoji="1" lang="en-US" altLang="ja-JP" sz="2400" dirty="0" err="1"/>
              <a:t>φ</a:t>
            </a:r>
            <a:r>
              <a:rPr kumimoji="1" lang="en-US" altLang="ja-JP" sz="2400" dirty="0"/>
              <a:t>=0, h=0)</a:t>
            </a:r>
            <a:endParaRPr kumimoji="1" lang="ja-JP" altLang="en-US" sz="24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61433" y="2122411"/>
            <a:ext cx="320164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In the standard scenario</a:t>
            </a:r>
          </a:p>
          <a:p>
            <a:r>
              <a:rPr lang="en-US" altLang="ja-JP" sz="2400" dirty="0"/>
              <a:t>   with</a:t>
            </a:r>
            <a:r>
              <a:rPr kumimoji="1" lang="en-US" altLang="ja-JP" sz="2400" dirty="0"/>
              <a:t> </a:t>
            </a:r>
            <a:r>
              <a:rPr kumimoji="1" lang="en-US" altLang="ja-JP" sz="2400" dirty="0" err="1"/>
              <a:t>N</a:t>
            </a:r>
            <a:r>
              <a:rPr kumimoji="1" lang="en-US" altLang="ja-JP" sz="2400" baseline="-25000" dirty="0" err="1"/>
              <a:t>f</a:t>
            </a:r>
            <a:r>
              <a:rPr kumimoji="1" lang="en-US" altLang="ja-JP" sz="2400" dirty="0"/>
              <a:t> =(2+1) </a:t>
            </a:r>
          </a:p>
          <a:p>
            <a:r>
              <a:rPr lang="en-US" altLang="ja-JP" sz="2400" dirty="0">
                <a:sym typeface="Wingdings"/>
              </a:rPr>
              <a:t>         crossover</a:t>
            </a:r>
            <a:endParaRPr kumimoji="1" lang="ja-JP" altLang="en-US" sz="24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5868307" y="1891579"/>
            <a:ext cx="21788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QGP</a:t>
            </a:r>
            <a:r>
              <a:rPr kumimoji="1" lang="en-US" altLang="ja-JP" dirty="0"/>
              <a:t>,</a:t>
            </a:r>
          </a:p>
          <a:p>
            <a:r>
              <a:rPr lang="en-US" altLang="ja-JP" dirty="0" err="1"/>
              <a:t>Chirally</a:t>
            </a:r>
            <a:r>
              <a:rPr lang="en-US" altLang="ja-JP" dirty="0"/>
              <a:t> Symmetric</a:t>
            </a:r>
            <a:endParaRPr kumimoji="1" lang="ja-JP" altLang="en-US" dirty="0"/>
          </a:p>
        </p:txBody>
      </p:sp>
      <p:grpSp>
        <p:nvGrpSpPr>
          <p:cNvPr id="18" name="図形グループ 17"/>
          <p:cNvGrpSpPr/>
          <p:nvPr/>
        </p:nvGrpSpPr>
        <p:grpSpPr>
          <a:xfrm>
            <a:off x="4286992" y="2064638"/>
            <a:ext cx="3969374" cy="1898987"/>
            <a:chOff x="3810747" y="2091122"/>
            <a:chExt cx="4804835" cy="2557669"/>
          </a:xfrm>
        </p:grpSpPr>
        <p:cxnSp>
          <p:nvCxnSpPr>
            <p:cNvPr id="6" name="直線コネクタ 5"/>
            <p:cNvCxnSpPr/>
            <p:nvPr/>
          </p:nvCxnSpPr>
          <p:spPr>
            <a:xfrm>
              <a:off x="4173382" y="4635539"/>
              <a:ext cx="4186847" cy="0"/>
            </a:xfrm>
            <a:prstGeom prst="line">
              <a:avLst/>
            </a:prstGeom>
            <a:ln w="6350">
              <a:solidFill>
                <a:schemeClr val="tx1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線コネクタ 6"/>
            <p:cNvCxnSpPr/>
            <p:nvPr/>
          </p:nvCxnSpPr>
          <p:spPr>
            <a:xfrm>
              <a:off x="4173152" y="2257074"/>
              <a:ext cx="4177" cy="2391717"/>
            </a:xfrm>
            <a:prstGeom prst="line">
              <a:avLst/>
            </a:prstGeom>
            <a:ln w="6350">
              <a:solidFill>
                <a:schemeClr val="tx1"/>
              </a:solidFill>
              <a:head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フリーフォーム 7"/>
            <p:cNvSpPr/>
            <p:nvPr/>
          </p:nvSpPr>
          <p:spPr>
            <a:xfrm>
              <a:off x="5303763" y="2660965"/>
              <a:ext cx="2637183" cy="1974574"/>
            </a:xfrm>
            <a:custGeom>
              <a:avLst/>
              <a:gdLst>
                <a:gd name="connsiteX0" fmla="*/ 0 w 2637183"/>
                <a:gd name="connsiteY0" fmla="*/ 0 h 1974574"/>
                <a:gd name="connsiteX1" fmla="*/ 874644 w 2637183"/>
                <a:gd name="connsiteY1" fmla="*/ 212035 h 1974574"/>
                <a:gd name="connsiteX2" fmla="*/ 1722783 w 2637183"/>
                <a:gd name="connsiteY2" fmla="*/ 675861 h 1974574"/>
                <a:gd name="connsiteX3" fmla="*/ 2239618 w 2637183"/>
                <a:gd name="connsiteY3" fmla="*/ 1179444 h 1974574"/>
                <a:gd name="connsiteX4" fmla="*/ 2557670 w 2637183"/>
                <a:gd name="connsiteY4" fmla="*/ 1696278 h 1974574"/>
                <a:gd name="connsiteX5" fmla="*/ 2637183 w 2637183"/>
                <a:gd name="connsiteY5" fmla="*/ 1974574 h 1974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37183" h="1974574">
                  <a:moveTo>
                    <a:pt x="0" y="0"/>
                  </a:moveTo>
                  <a:cubicBezTo>
                    <a:pt x="293757" y="49696"/>
                    <a:pt x="587514" y="99392"/>
                    <a:pt x="874644" y="212035"/>
                  </a:cubicBezTo>
                  <a:cubicBezTo>
                    <a:pt x="1161775" y="324679"/>
                    <a:pt x="1495287" y="514626"/>
                    <a:pt x="1722783" y="675861"/>
                  </a:cubicBezTo>
                  <a:cubicBezTo>
                    <a:pt x="1950279" y="837096"/>
                    <a:pt x="2100470" y="1009375"/>
                    <a:pt x="2239618" y="1179444"/>
                  </a:cubicBezTo>
                  <a:cubicBezTo>
                    <a:pt x="2378766" y="1349513"/>
                    <a:pt x="2491409" y="1563756"/>
                    <a:pt x="2557670" y="1696278"/>
                  </a:cubicBezTo>
                  <a:cubicBezTo>
                    <a:pt x="2623931" y="1828800"/>
                    <a:pt x="2637183" y="1974574"/>
                    <a:pt x="2637183" y="1974574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9" name="図 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10747" y="2182540"/>
              <a:ext cx="256143" cy="266389"/>
            </a:xfrm>
            <a:prstGeom prst="rect">
              <a:avLst/>
            </a:prstGeom>
          </p:spPr>
        </p:pic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348882" y="4165915"/>
              <a:ext cx="266700" cy="317501"/>
            </a:xfrm>
            <a:prstGeom prst="rect">
              <a:avLst/>
            </a:prstGeom>
          </p:spPr>
        </p:pic>
        <p:cxnSp>
          <p:nvCxnSpPr>
            <p:cNvPr id="11" name="直線矢印コネクタ 10"/>
            <p:cNvCxnSpPr/>
            <p:nvPr/>
          </p:nvCxnSpPr>
          <p:spPr>
            <a:xfrm flipH="1">
              <a:off x="4358490" y="2091122"/>
              <a:ext cx="256162" cy="2096484"/>
            </a:xfrm>
            <a:prstGeom prst="straightConnector1">
              <a:avLst/>
            </a:prstGeom>
            <a:ln w="19050">
              <a:solidFill>
                <a:schemeClr val="accent1">
                  <a:lumMod val="75000"/>
                </a:schemeClr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テキスト ボックス 11"/>
            <p:cNvSpPr txBox="1"/>
            <p:nvPr/>
          </p:nvSpPr>
          <p:spPr>
            <a:xfrm>
              <a:off x="4173382" y="2804218"/>
              <a:ext cx="1242648" cy="369332"/>
            </a:xfrm>
            <a:prstGeom prst="rect">
              <a:avLst/>
            </a:prstGeom>
            <a:solidFill>
              <a:schemeClr val="bg1">
                <a:alpha val="63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/>
                <a:t>Crossover</a:t>
              </a:r>
              <a:endParaRPr kumimoji="1" lang="ja-JP" altLang="en-US" dirty="0"/>
            </a:p>
          </p:txBody>
        </p:sp>
        <p:sp>
          <p:nvSpPr>
            <p:cNvPr id="13" name="テキスト ボックス 12"/>
            <p:cNvSpPr txBox="1"/>
            <p:nvPr/>
          </p:nvSpPr>
          <p:spPr>
            <a:xfrm rot="1619405">
              <a:off x="5912078" y="3114767"/>
              <a:ext cx="1104790" cy="369332"/>
            </a:xfrm>
            <a:prstGeom prst="rect">
              <a:avLst/>
            </a:prstGeom>
            <a:solidFill>
              <a:schemeClr val="bg1">
                <a:alpha val="63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1</a:t>
              </a:r>
              <a:r>
                <a:rPr kumimoji="1" lang="en-US" altLang="ja-JP" baseline="30000" dirty="0"/>
                <a:t>st</a:t>
              </a:r>
              <a:r>
                <a:rPr lang="en-US" altLang="ja-JP" dirty="0"/>
                <a:t>-order</a:t>
              </a:r>
              <a:endParaRPr kumimoji="1" lang="ja-JP" altLang="en-US" dirty="0"/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5003492" y="3719035"/>
              <a:ext cx="187102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Hadron,</a:t>
              </a:r>
            </a:p>
            <a:p>
              <a:r>
                <a:rPr lang="en-US" altLang="ja-JP" dirty="0" err="1"/>
                <a:t>Chirally</a:t>
              </a:r>
              <a:r>
                <a:rPr lang="en-US" altLang="ja-JP" dirty="0"/>
                <a:t> Broken </a:t>
              </a:r>
              <a:endParaRPr kumimoji="1" lang="ja-JP" altLang="en-US" dirty="0"/>
            </a:p>
          </p:txBody>
        </p:sp>
        <p:sp>
          <p:nvSpPr>
            <p:cNvPr id="17" name="フリーフォーム 16"/>
            <p:cNvSpPr/>
            <p:nvPr/>
          </p:nvSpPr>
          <p:spPr>
            <a:xfrm>
              <a:off x="4171597" y="2604417"/>
              <a:ext cx="1126435" cy="53008"/>
            </a:xfrm>
            <a:custGeom>
              <a:avLst/>
              <a:gdLst>
                <a:gd name="connsiteX0" fmla="*/ 1126435 w 1126435"/>
                <a:gd name="connsiteY0" fmla="*/ 53009 h 53009"/>
                <a:gd name="connsiteX1" fmla="*/ 675861 w 1126435"/>
                <a:gd name="connsiteY1" fmla="*/ 13253 h 53009"/>
                <a:gd name="connsiteX2" fmla="*/ 318052 w 1126435"/>
                <a:gd name="connsiteY2" fmla="*/ 0 h 53009"/>
                <a:gd name="connsiteX3" fmla="*/ 0 w 1126435"/>
                <a:gd name="connsiteY3" fmla="*/ 13253 h 53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6435" h="53009">
                  <a:moveTo>
                    <a:pt x="1126435" y="53009"/>
                  </a:moveTo>
                  <a:lnTo>
                    <a:pt x="675861" y="13253"/>
                  </a:lnTo>
                  <a:cubicBezTo>
                    <a:pt x="541130" y="4418"/>
                    <a:pt x="430695" y="0"/>
                    <a:pt x="318052" y="0"/>
                  </a:cubicBezTo>
                  <a:cubicBezTo>
                    <a:pt x="205409" y="0"/>
                    <a:pt x="0" y="13253"/>
                    <a:pt x="0" y="13253"/>
                  </a:cubicBezTo>
                </a:path>
              </a:pathLst>
            </a:custGeom>
            <a:noFill/>
            <a:ln w="19050">
              <a:solidFill>
                <a:schemeClr val="bg1">
                  <a:lumMod val="50000"/>
                </a:schemeClr>
              </a:solidFill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0" name="テキスト ボックス 19"/>
          <p:cNvSpPr txBox="1"/>
          <p:nvPr/>
        </p:nvSpPr>
        <p:spPr>
          <a:xfrm>
            <a:off x="561433" y="4708175"/>
            <a:ext cx="467698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In the present case, since h=0</a:t>
            </a:r>
          </a:p>
          <a:p>
            <a:r>
              <a:rPr lang="en-US" altLang="ja-JP" sz="2400" dirty="0"/>
              <a:t>   all </a:t>
            </a:r>
            <a:r>
              <a:rPr kumimoji="1" lang="en-US" altLang="ja-JP" sz="2400" dirty="0"/>
              <a:t> </a:t>
            </a:r>
            <a:r>
              <a:rPr kumimoji="1" lang="en-US" altLang="ja-JP" sz="2400" dirty="0" err="1"/>
              <a:t>N</a:t>
            </a:r>
            <a:r>
              <a:rPr kumimoji="1" lang="en-US" altLang="ja-JP" sz="2400" baseline="-25000" dirty="0" err="1"/>
              <a:t>f</a:t>
            </a:r>
            <a:r>
              <a:rPr kumimoji="1" lang="en-US" altLang="ja-JP" sz="2400" dirty="0"/>
              <a:t> =6 quarks are massless !  </a:t>
            </a:r>
          </a:p>
          <a:p>
            <a:r>
              <a:rPr lang="en-US" altLang="ja-JP" sz="2400" dirty="0">
                <a:sym typeface="Wingdings"/>
              </a:rPr>
              <a:t>       </a:t>
            </a:r>
            <a:r>
              <a:rPr lang="en-US" altLang="ja-JP" sz="2400" dirty="0">
                <a:solidFill>
                  <a:srgbClr val="FF0000"/>
                </a:solidFill>
                <a:sym typeface="Wingdings"/>
              </a:rPr>
              <a:t>  1</a:t>
            </a:r>
            <a:r>
              <a:rPr lang="en-US" altLang="ja-JP" sz="2400" baseline="30000" dirty="0">
                <a:solidFill>
                  <a:srgbClr val="FF0000"/>
                </a:solidFill>
                <a:sym typeface="Wingdings"/>
              </a:rPr>
              <a:t>st</a:t>
            </a:r>
            <a:r>
              <a:rPr lang="en-US" altLang="ja-JP" sz="2400" dirty="0">
                <a:solidFill>
                  <a:srgbClr val="FF0000"/>
                </a:solidFill>
                <a:sym typeface="Wingdings"/>
              </a:rPr>
              <a:t> order phase transition </a:t>
            </a:r>
            <a:r>
              <a:rPr lang="en-US" altLang="ja-JP" sz="2400" dirty="0">
                <a:sym typeface="Wingdings"/>
              </a:rPr>
              <a:t>for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6479290" y="5072049"/>
            <a:ext cx="23092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/>
              <a:t>Pisarski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Wilczek</a:t>
            </a:r>
            <a:r>
              <a:rPr kumimoji="1" lang="en-US" altLang="ja-JP" dirty="0"/>
              <a:t> (1983)</a:t>
            </a:r>
            <a:endParaRPr kumimoji="1" lang="ja-JP" altLang="en-US" dirty="0"/>
          </a:p>
        </p:txBody>
      </p:sp>
      <p:pic>
        <p:nvPicPr>
          <p:cNvPr id="26" name="図 2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8593" y="5570127"/>
            <a:ext cx="890951" cy="288958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89904" y="801391"/>
            <a:ext cx="2546350" cy="632073"/>
          </a:xfrm>
          <a:prstGeom prst="rect">
            <a:avLst/>
          </a:prstGeom>
        </p:spPr>
      </p:pic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32EE818C-F37D-0A4E-8D4F-8D3FB5FAB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A8B22-B798-1E44-96C6-8A297A030686}" type="slidenum">
              <a:rPr kumimoji="1" lang="ja-JP" altLang="en-US" smtClean="0"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61419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3262988" y="408434"/>
            <a:ext cx="42851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SU(2)</a:t>
            </a:r>
            <a:r>
              <a:rPr kumimoji="1" lang="en-US" altLang="ja-JP" sz="2400" baseline="-25000" dirty="0"/>
              <a:t>L </a:t>
            </a:r>
            <a:r>
              <a:rPr kumimoji="1" lang="en-US" altLang="ja-JP" sz="2400" dirty="0"/>
              <a:t> doublet with U(1)</a:t>
            </a:r>
            <a:r>
              <a:rPr kumimoji="1" lang="en-US" altLang="ja-JP" sz="2400" baseline="-25000" dirty="0"/>
              <a:t>Y</a:t>
            </a:r>
            <a:r>
              <a:rPr kumimoji="1" lang="en-US" altLang="ja-JP" sz="2400" dirty="0"/>
              <a:t> charge</a:t>
            </a:r>
            <a:endParaRPr kumimoji="1" lang="ja-JP" altLang="en-US" sz="24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0663" y="1615843"/>
            <a:ext cx="3164122" cy="391887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819397" y="2111793"/>
            <a:ext cx="67812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solidFill>
                  <a:srgbClr val="FF0000"/>
                </a:solidFill>
              </a:rPr>
              <a:t>Higgs linear term</a:t>
            </a:r>
            <a:r>
              <a:rPr kumimoji="1" lang="en-US" altLang="ja-JP" sz="2400" dirty="0"/>
              <a:t> is generated via Yukawa interaction</a:t>
            </a:r>
            <a:endParaRPr kumimoji="1" lang="ja-JP" altLang="en-US" sz="24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819397" y="1085786"/>
            <a:ext cx="52168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Electroweak symmetry is broken (</a:t>
            </a:r>
            <a:r>
              <a:rPr kumimoji="1" lang="en-US" altLang="ja-JP" sz="2400" dirty="0">
                <a:solidFill>
                  <a:srgbClr val="FF0000"/>
                </a:solidFill>
              </a:rPr>
              <a:t>EWSB</a:t>
            </a:r>
            <a:r>
              <a:rPr kumimoji="1" lang="en-US" altLang="ja-JP" sz="2400" dirty="0"/>
              <a:t>)</a:t>
            </a:r>
            <a:endParaRPr kumimoji="1" lang="ja-JP" altLang="en-US" sz="2400" dirty="0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0663" y="2617775"/>
            <a:ext cx="3284495" cy="486276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7120213" y="2524031"/>
            <a:ext cx="192450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Witten (81)</a:t>
            </a:r>
          </a:p>
          <a:p>
            <a:r>
              <a:rPr lang="en-US" altLang="ja-JP" sz="1600" dirty="0" err="1"/>
              <a:t>Buchmuller</a:t>
            </a:r>
            <a:r>
              <a:rPr lang="en-US" altLang="ja-JP" sz="1600" dirty="0"/>
              <a:t> et al (90)</a:t>
            </a:r>
          </a:p>
          <a:p>
            <a:r>
              <a:rPr kumimoji="1" lang="en-US" altLang="ja-JP" sz="1600" dirty="0" err="1"/>
              <a:t>Kuzmin</a:t>
            </a:r>
            <a:r>
              <a:rPr kumimoji="1" lang="en-US" altLang="ja-JP" sz="1600" dirty="0"/>
              <a:t> </a:t>
            </a:r>
            <a:r>
              <a:rPr kumimoji="1" lang="en-US" altLang="ja-JP" sz="1600" dirty="0" err="1"/>
              <a:t>et.al</a:t>
            </a:r>
            <a:r>
              <a:rPr kumimoji="1" lang="en-US" altLang="ja-JP" sz="1600" dirty="0"/>
              <a:t>.(92)</a:t>
            </a:r>
            <a:endParaRPr kumimoji="1" lang="ja-JP" altLang="en-US" sz="1600" dirty="0"/>
          </a:p>
        </p:txBody>
      </p:sp>
      <p:sp>
        <p:nvSpPr>
          <p:cNvPr id="9" name="下矢印 8"/>
          <p:cNvSpPr/>
          <p:nvPr/>
        </p:nvSpPr>
        <p:spPr>
          <a:xfrm>
            <a:off x="3645725" y="3355028"/>
            <a:ext cx="581891" cy="52820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4" name="図形グループ 23"/>
          <p:cNvGrpSpPr/>
          <p:nvPr/>
        </p:nvGrpSpPr>
        <p:grpSpPr>
          <a:xfrm>
            <a:off x="1139088" y="3869526"/>
            <a:ext cx="7660531" cy="1598432"/>
            <a:chOff x="1139088" y="3869526"/>
            <a:chExt cx="8288218" cy="3034648"/>
          </a:xfrm>
        </p:grpSpPr>
        <p:cxnSp>
          <p:nvCxnSpPr>
            <p:cNvPr id="15" name="直線コネクタ 14"/>
            <p:cNvCxnSpPr/>
            <p:nvPr/>
          </p:nvCxnSpPr>
          <p:spPr>
            <a:xfrm>
              <a:off x="1646348" y="4258176"/>
              <a:ext cx="4558275" cy="1790409"/>
            </a:xfrm>
            <a:prstGeom prst="line">
              <a:avLst/>
            </a:prstGeom>
            <a:ln w="38100">
              <a:solidFill>
                <a:srgbClr val="00B050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" name="図形グループ 15"/>
            <p:cNvGrpSpPr>
              <a:grpSpLocks noChangeAspect="1"/>
            </p:cNvGrpSpPr>
            <p:nvPr/>
          </p:nvGrpSpPr>
          <p:grpSpPr>
            <a:xfrm>
              <a:off x="1139088" y="3869526"/>
              <a:ext cx="6409047" cy="3034648"/>
              <a:chOff x="1091883" y="1326804"/>
              <a:chExt cx="6323511" cy="2994139"/>
            </a:xfrm>
          </p:grpSpPr>
          <p:cxnSp>
            <p:nvCxnSpPr>
              <p:cNvPr id="17" name="直線コネクタ 16"/>
              <p:cNvCxnSpPr/>
              <p:nvPr/>
            </p:nvCxnSpPr>
            <p:spPr>
              <a:xfrm>
                <a:off x="1091883" y="1692002"/>
                <a:ext cx="5814625" cy="18265"/>
              </a:xfrm>
              <a:prstGeom prst="line">
                <a:avLst/>
              </a:prstGeom>
              <a:ln w="6350">
                <a:solidFill>
                  <a:schemeClr val="tx1"/>
                </a:solidFill>
                <a:headEnd type="none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線コネクタ 17"/>
              <p:cNvCxnSpPr/>
              <p:nvPr/>
            </p:nvCxnSpPr>
            <p:spPr>
              <a:xfrm flipV="1">
                <a:off x="1585799" y="1326804"/>
                <a:ext cx="6573" cy="2517063"/>
              </a:xfrm>
              <a:prstGeom prst="line">
                <a:avLst/>
              </a:prstGeom>
              <a:ln w="6350">
                <a:solidFill>
                  <a:schemeClr val="tx1"/>
                </a:solidFill>
                <a:head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9" name="図 18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185564" y="1487952"/>
                <a:ext cx="229830" cy="379219"/>
              </a:xfrm>
              <a:prstGeom prst="rect">
                <a:avLst/>
              </a:prstGeom>
            </p:spPr>
          </p:pic>
          <p:pic>
            <p:nvPicPr>
              <p:cNvPr id="20" name="図 19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229148" y="4026323"/>
                <a:ext cx="203968" cy="294620"/>
              </a:xfrm>
              <a:prstGeom prst="rect">
                <a:avLst/>
              </a:prstGeom>
            </p:spPr>
          </p:pic>
        </p:grpSp>
        <p:pic>
          <p:nvPicPr>
            <p:cNvPr id="21" name="図 20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29995" y="6036085"/>
              <a:ext cx="2897311" cy="546211"/>
            </a:xfrm>
            <a:prstGeom prst="rect">
              <a:avLst/>
            </a:prstGeom>
            <a:noFill/>
          </p:spPr>
        </p:pic>
        <p:sp>
          <p:nvSpPr>
            <p:cNvPr id="22" name="テキスト ボックス 21"/>
            <p:cNvSpPr txBox="1"/>
            <p:nvPr/>
          </p:nvSpPr>
          <p:spPr>
            <a:xfrm rot="802429">
              <a:off x="3471710" y="4982934"/>
              <a:ext cx="241008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800" dirty="0"/>
                <a:t>potential valley</a:t>
              </a:r>
              <a:endParaRPr lang="ja-JP" altLang="en-US" sz="2800" dirty="0"/>
            </a:p>
          </p:txBody>
        </p:sp>
        <p:sp>
          <p:nvSpPr>
            <p:cNvPr id="23" name="円/楕円 22"/>
            <p:cNvSpPr/>
            <p:nvPr/>
          </p:nvSpPr>
          <p:spPr>
            <a:xfrm>
              <a:off x="6121498" y="5989210"/>
              <a:ext cx="176134" cy="18774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26" name="直線矢印コネクタ 25"/>
          <p:cNvCxnSpPr/>
          <p:nvPr/>
        </p:nvCxnSpPr>
        <p:spPr>
          <a:xfrm>
            <a:off x="1601773" y="4064488"/>
            <a:ext cx="0" cy="412509"/>
          </a:xfrm>
          <a:prstGeom prst="straightConnector1">
            <a:avLst/>
          </a:prstGeom>
          <a:ln w="50800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図形グループ 31"/>
          <p:cNvGrpSpPr/>
          <p:nvPr/>
        </p:nvGrpSpPr>
        <p:grpSpPr>
          <a:xfrm>
            <a:off x="1529936" y="4368482"/>
            <a:ext cx="156358" cy="153851"/>
            <a:chOff x="2099953" y="4843495"/>
            <a:chExt cx="156358" cy="153851"/>
          </a:xfrm>
        </p:grpSpPr>
        <p:cxnSp>
          <p:nvCxnSpPr>
            <p:cNvPr id="29" name="直線コネクタ 28"/>
            <p:cNvCxnSpPr/>
            <p:nvPr/>
          </p:nvCxnSpPr>
          <p:spPr>
            <a:xfrm flipV="1">
              <a:off x="2099953" y="4843495"/>
              <a:ext cx="144483" cy="15240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線コネクタ 27"/>
            <p:cNvCxnSpPr/>
            <p:nvPr/>
          </p:nvCxnSpPr>
          <p:spPr>
            <a:xfrm>
              <a:off x="2101932" y="4855374"/>
              <a:ext cx="154379" cy="141972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5" name="図 3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35734" y="5077078"/>
            <a:ext cx="1940315" cy="424249"/>
          </a:xfrm>
          <a:prstGeom prst="rect">
            <a:avLst/>
          </a:prstGeom>
          <a:solidFill>
            <a:srgbClr val="FFFF00"/>
          </a:solidFill>
        </p:spPr>
      </p:pic>
      <p:pic>
        <p:nvPicPr>
          <p:cNvPr id="36" name="図 3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35734" y="5652392"/>
            <a:ext cx="3408218" cy="662917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0" name="テキスト ボックス 9"/>
          <p:cNvSpPr txBox="1"/>
          <p:nvPr/>
        </p:nvSpPr>
        <p:spPr>
          <a:xfrm>
            <a:off x="7062762" y="1208231"/>
            <a:ext cx="16564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err="1"/>
              <a:t>Quigg</a:t>
            </a:r>
            <a:r>
              <a:rPr kumimoji="1" lang="en-US" altLang="ja-JP" sz="1600" dirty="0"/>
              <a:t> </a:t>
            </a:r>
            <a:r>
              <a:rPr kumimoji="1" lang="en-US" altLang="ja-JP" sz="1600" dirty="0" err="1"/>
              <a:t>Shrock</a:t>
            </a:r>
            <a:r>
              <a:rPr kumimoji="1" lang="en-US" altLang="ja-JP" sz="1600" dirty="0"/>
              <a:t> (09)</a:t>
            </a:r>
            <a:endParaRPr kumimoji="1" lang="ja-JP" altLang="en-US" sz="1600" dirty="0"/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55270" y="300492"/>
            <a:ext cx="2155393" cy="535027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702204" y="4626385"/>
            <a:ext cx="1541512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new minimum</a:t>
            </a:r>
            <a:endParaRPr kumimoji="1" lang="ja-JP" altLang="en-US" dirty="0"/>
          </a:p>
        </p:txBody>
      </p:sp>
      <p:sp>
        <p:nvSpPr>
          <p:cNvPr id="11" name="スライド番号プレースホルダー 10">
            <a:extLst>
              <a:ext uri="{FF2B5EF4-FFF2-40B4-BE49-F238E27FC236}">
                <a16:creationId xmlns:a16="http://schemas.microsoft.com/office/drawing/2014/main" id="{FC36411C-57A1-6F4B-8F9B-26C4DC0DB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A8B22-B798-1E44-96C6-8A297A030686}" type="slidenum">
              <a:rPr kumimoji="1" lang="ja-JP" altLang="en-US" smtClean="0"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34922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直線コネクタ 34"/>
          <p:cNvCxnSpPr/>
          <p:nvPr/>
        </p:nvCxnSpPr>
        <p:spPr>
          <a:xfrm>
            <a:off x="4265437" y="1073814"/>
            <a:ext cx="5935" cy="3367559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/>
          <p:cNvCxnSpPr/>
          <p:nvPr/>
        </p:nvCxnSpPr>
        <p:spPr>
          <a:xfrm>
            <a:off x="221776" y="1073814"/>
            <a:ext cx="8247877" cy="0"/>
          </a:xfrm>
          <a:prstGeom prst="line">
            <a:avLst/>
          </a:prstGeom>
          <a:ln w="635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90776" y="558041"/>
            <a:ext cx="252067" cy="580907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42170" y="3954484"/>
            <a:ext cx="164385" cy="363731"/>
          </a:xfrm>
          <a:prstGeom prst="rect">
            <a:avLst/>
          </a:prstGeom>
        </p:spPr>
      </p:pic>
      <p:cxnSp>
        <p:nvCxnSpPr>
          <p:cNvPr id="7" name="直線コネクタ 6"/>
          <p:cNvCxnSpPr/>
          <p:nvPr/>
        </p:nvCxnSpPr>
        <p:spPr>
          <a:xfrm flipV="1">
            <a:off x="378940" y="3289011"/>
            <a:ext cx="8237869" cy="18746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dash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矢印コネクタ 9"/>
          <p:cNvCxnSpPr/>
          <p:nvPr/>
        </p:nvCxnSpPr>
        <p:spPr>
          <a:xfrm flipH="1">
            <a:off x="4206703" y="1073813"/>
            <a:ext cx="2" cy="1999455"/>
          </a:xfrm>
          <a:prstGeom prst="straightConnector1">
            <a:avLst/>
          </a:prstGeom>
          <a:ln w="117475">
            <a:solidFill>
              <a:srgbClr val="FFA6B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図 2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109" y="558041"/>
            <a:ext cx="252067" cy="580907"/>
          </a:xfrm>
          <a:prstGeom prst="rect">
            <a:avLst/>
          </a:prstGeom>
        </p:spPr>
      </p:pic>
      <p:sp>
        <p:nvSpPr>
          <p:cNvPr id="37" name="円/楕円 36"/>
          <p:cNvSpPr/>
          <p:nvPr/>
        </p:nvSpPr>
        <p:spPr>
          <a:xfrm>
            <a:off x="4095193" y="872875"/>
            <a:ext cx="320634" cy="27560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左矢印 38"/>
          <p:cNvSpPr/>
          <p:nvPr/>
        </p:nvSpPr>
        <p:spPr>
          <a:xfrm>
            <a:off x="619852" y="915985"/>
            <a:ext cx="3436746" cy="237507"/>
          </a:xfrm>
          <a:prstGeom prst="leftArrow">
            <a:avLst/>
          </a:prstGeom>
          <a:solidFill>
            <a:srgbClr val="92D050"/>
          </a:solidFill>
          <a:ln w="2857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0" name="図 3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299" y="467807"/>
            <a:ext cx="957778" cy="32729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</p:pic>
      <p:sp>
        <p:nvSpPr>
          <p:cNvPr id="41" name="テキスト ボックス 40"/>
          <p:cNvSpPr txBox="1"/>
          <p:nvPr/>
        </p:nvSpPr>
        <p:spPr>
          <a:xfrm>
            <a:off x="1674153" y="418501"/>
            <a:ext cx="30370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tunnels before QCDPT</a:t>
            </a:r>
            <a:endParaRPr kumimoji="1" lang="ja-JP" altLang="en-US" sz="2400" dirty="0"/>
          </a:p>
        </p:txBody>
      </p:sp>
      <p:cxnSp>
        <p:nvCxnSpPr>
          <p:cNvPr id="44" name="直線コネクタ 43"/>
          <p:cNvCxnSpPr/>
          <p:nvPr/>
        </p:nvCxnSpPr>
        <p:spPr>
          <a:xfrm>
            <a:off x="4106555" y="3073268"/>
            <a:ext cx="391319" cy="438443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線コネクタ 44"/>
          <p:cNvCxnSpPr/>
          <p:nvPr/>
        </p:nvCxnSpPr>
        <p:spPr>
          <a:xfrm flipV="1">
            <a:off x="4092319" y="3082072"/>
            <a:ext cx="405555" cy="42964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9" name="図 4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45669" y="3562912"/>
            <a:ext cx="1940315" cy="424249"/>
          </a:xfrm>
          <a:prstGeom prst="rect">
            <a:avLst/>
          </a:prstGeom>
          <a:noFill/>
        </p:spPr>
      </p:pic>
      <p:pic>
        <p:nvPicPr>
          <p:cNvPr id="50" name="図 4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7413" y="1542502"/>
            <a:ext cx="887918" cy="294856"/>
          </a:xfrm>
          <a:prstGeom prst="rect">
            <a:avLst/>
          </a:prstGeom>
        </p:spPr>
      </p:pic>
      <p:sp>
        <p:nvSpPr>
          <p:cNvPr id="54" name="テキスト ボックス 53"/>
          <p:cNvSpPr txBox="1"/>
          <p:nvPr/>
        </p:nvSpPr>
        <p:spPr>
          <a:xfrm>
            <a:off x="3745234" y="1842707"/>
            <a:ext cx="10522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QCDPT</a:t>
            </a:r>
            <a:endParaRPr kumimoji="1" lang="ja-JP" altLang="en-US" sz="2400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64133" y="4673537"/>
            <a:ext cx="3975018" cy="455084"/>
          </a:xfrm>
          <a:prstGeom prst="rect">
            <a:avLst/>
          </a:prstGeom>
          <a:solidFill>
            <a:srgbClr val="FFFF00"/>
          </a:solidFill>
        </p:spPr>
      </p:pic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CD0E9D13-90A7-CD49-A272-E064C8E915BF}"/>
              </a:ext>
            </a:extLst>
          </p:cNvPr>
          <p:cNvSpPr txBox="1"/>
          <p:nvPr/>
        </p:nvSpPr>
        <p:spPr>
          <a:xfrm>
            <a:off x="4696249" y="292609"/>
            <a:ext cx="1505412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dirty="0" err="1"/>
              <a:t>T</a:t>
            </a:r>
            <a:r>
              <a:rPr kumimoji="1" lang="en-US" altLang="ja-JP" sz="2400" baseline="-25000" dirty="0" err="1"/>
              <a:t>i</a:t>
            </a:r>
            <a:r>
              <a:rPr kumimoji="1" lang="en-US" altLang="ja-JP" sz="2400" dirty="0"/>
              <a:t> ~ </a:t>
            </a:r>
            <a:r>
              <a:rPr lang="en-US" altLang="ja-JP" sz="2400" dirty="0"/>
              <a:t>10</a:t>
            </a:r>
            <a:r>
              <a:rPr kumimoji="1" lang="en-US" altLang="ja-JP" sz="2400" dirty="0"/>
              <a:t> </a:t>
            </a:r>
            <a:r>
              <a:rPr lang="en-US" altLang="ja-JP" sz="2400" dirty="0" err="1"/>
              <a:t>T</a:t>
            </a:r>
            <a:r>
              <a:rPr kumimoji="1" lang="en-US" altLang="ja-JP" sz="2400" dirty="0" err="1"/>
              <a:t>eV</a:t>
            </a:r>
            <a:endParaRPr kumimoji="1" lang="ja-JP" altLang="en-US" sz="2400" dirty="0"/>
          </a:p>
        </p:txBody>
      </p:sp>
      <p:pic>
        <p:nvPicPr>
          <p:cNvPr id="38" name="図 37">
            <a:extLst>
              <a:ext uri="{FF2B5EF4-FFF2-40B4-BE49-F238E27FC236}">
                <a16:creationId xmlns:a16="http://schemas.microsoft.com/office/drawing/2014/main" id="{5DB04B80-7ED5-D044-8580-23D1B00A60A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4519" y="374903"/>
            <a:ext cx="1051598" cy="284686"/>
          </a:xfrm>
          <a:prstGeom prst="rect">
            <a:avLst/>
          </a:prstGeom>
        </p:spPr>
      </p:pic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2DC4C686-FB41-4E45-A395-B1BA87562E65}"/>
              </a:ext>
            </a:extLst>
          </p:cNvPr>
          <p:cNvSpPr txBox="1"/>
          <p:nvPr/>
        </p:nvSpPr>
        <p:spPr>
          <a:xfrm>
            <a:off x="4696249" y="799480"/>
            <a:ext cx="3121047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temperature at which </a:t>
            </a:r>
            <a:r>
              <a:rPr kumimoji="1" lang="en-US" altLang="ja-JP" dirty="0">
                <a:solidFill>
                  <a:srgbClr val="FF0000"/>
                </a:solidFill>
              </a:rPr>
              <a:t>de Sitter </a:t>
            </a:r>
          </a:p>
          <a:p>
            <a:r>
              <a:rPr lang="en-US" altLang="ja-JP" dirty="0">
                <a:solidFill>
                  <a:srgbClr val="FF0000"/>
                </a:solidFill>
              </a:rPr>
              <a:t>expansion starts at the origin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753148A-0F2C-EC42-AC66-DD61FB7C9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A8B22-B798-1E44-96C6-8A297A030686}" type="slidenum">
              <a:rPr kumimoji="1" lang="ja-JP" altLang="en-US" smtClean="0"/>
              <a:t>22</a:t>
            </a:fld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65808E0C-3F1C-754D-882B-5F5D8B7BEE62}"/>
              </a:ext>
            </a:extLst>
          </p:cNvPr>
          <p:cNvSpPr txBox="1"/>
          <p:nvPr/>
        </p:nvSpPr>
        <p:spPr>
          <a:xfrm>
            <a:off x="930204" y="5647230"/>
            <a:ext cx="52152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/>
              <a:t>Interplay of [QCD </a:t>
            </a:r>
            <a:r>
              <a:rPr lang="en-US" altLang="ja-JP" sz="2000" dirty="0" err="1"/>
              <a:t>χSB</a:t>
            </a:r>
            <a:r>
              <a:rPr lang="en-US" altLang="ja-JP" sz="2000" dirty="0"/>
              <a:t>, confinement, B-L,  EW]:  </a:t>
            </a:r>
            <a:endParaRPr kumimoji="1" lang="ja-JP" altLang="en-US" sz="200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1558391-91F0-6549-B00B-D234461C5875}"/>
              </a:ext>
            </a:extLst>
          </p:cNvPr>
          <p:cNvSpPr txBox="1"/>
          <p:nvPr/>
        </p:nvSpPr>
        <p:spPr>
          <a:xfrm>
            <a:off x="6201661" y="5773939"/>
            <a:ext cx="27169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similar to the 2-step EWSB </a:t>
            </a:r>
          </a:p>
          <a:p>
            <a:r>
              <a:rPr lang="en-US" altLang="ja-JP" dirty="0"/>
              <a:t>   by M.J. Ramsey-</a:t>
            </a:r>
            <a:r>
              <a:rPr lang="en-US" altLang="ja-JP" dirty="0" err="1"/>
              <a:t>Musolf</a:t>
            </a:r>
            <a:r>
              <a:rPr lang="en-US" altLang="ja-JP" dirty="0"/>
              <a:t> 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329170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直線コネクタ 34"/>
          <p:cNvCxnSpPr/>
          <p:nvPr/>
        </p:nvCxnSpPr>
        <p:spPr>
          <a:xfrm>
            <a:off x="4265437" y="1073814"/>
            <a:ext cx="5935" cy="3367559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/>
          <p:cNvCxnSpPr/>
          <p:nvPr/>
        </p:nvCxnSpPr>
        <p:spPr>
          <a:xfrm>
            <a:off x="221776" y="1073814"/>
            <a:ext cx="8247877" cy="0"/>
          </a:xfrm>
          <a:prstGeom prst="line">
            <a:avLst/>
          </a:prstGeom>
          <a:ln w="635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90776" y="558041"/>
            <a:ext cx="252067" cy="580907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42170" y="3954484"/>
            <a:ext cx="164385" cy="363731"/>
          </a:xfrm>
          <a:prstGeom prst="rect">
            <a:avLst/>
          </a:prstGeom>
        </p:spPr>
      </p:pic>
      <p:cxnSp>
        <p:nvCxnSpPr>
          <p:cNvPr id="7" name="直線コネクタ 6"/>
          <p:cNvCxnSpPr/>
          <p:nvPr/>
        </p:nvCxnSpPr>
        <p:spPr>
          <a:xfrm flipV="1">
            <a:off x="378940" y="3289011"/>
            <a:ext cx="8237869" cy="18746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dash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矢印コネクタ 9"/>
          <p:cNvCxnSpPr/>
          <p:nvPr/>
        </p:nvCxnSpPr>
        <p:spPr>
          <a:xfrm flipH="1">
            <a:off x="4206703" y="1073813"/>
            <a:ext cx="2" cy="1999455"/>
          </a:xfrm>
          <a:prstGeom prst="straightConnector1">
            <a:avLst/>
          </a:prstGeom>
          <a:ln w="117475">
            <a:solidFill>
              <a:srgbClr val="FFA6B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フリーフォーム 21"/>
          <p:cNvSpPr/>
          <p:nvPr/>
        </p:nvSpPr>
        <p:spPr>
          <a:xfrm>
            <a:off x="4348562" y="1073814"/>
            <a:ext cx="4085427" cy="2784255"/>
          </a:xfrm>
          <a:custGeom>
            <a:avLst/>
            <a:gdLst>
              <a:gd name="connsiteX0" fmla="*/ 0 w 4518838"/>
              <a:gd name="connsiteY0" fmla="*/ 0 h 2211572"/>
              <a:gd name="connsiteX1" fmla="*/ 85061 w 4518838"/>
              <a:gd name="connsiteY1" fmla="*/ 861237 h 2211572"/>
              <a:gd name="connsiteX2" fmla="*/ 446568 w 4518838"/>
              <a:gd name="connsiteY2" fmla="*/ 1403498 h 2211572"/>
              <a:gd name="connsiteX3" fmla="*/ 1265275 w 4518838"/>
              <a:gd name="connsiteY3" fmla="*/ 1754372 h 2211572"/>
              <a:gd name="connsiteX4" fmla="*/ 2721935 w 4518838"/>
              <a:gd name="connsiteY4" fmla="*/ 1839433 h 2211572"/>
              <a:gd name="connsiteX5" fmla="*/ 3880884 w 4518838"/>
              <a:gd name="connsiteY5" fmla="*/ 1998921 h 2211572"/>
              <a:gd name="connsiteX6" fmla="*/ 4518838 w 4518838"/>
              <a:gd name="connsiteY6" fmla="*/ 2211572 h 2211572"/>
              <a:gd name="connsiteX0" fmla="*/ 0 w 4518838"/>
              <a:gd name="connsiteY0" fmla="*/ 0 h 2211572"/>
              <a:gd name="connsiteX1" fmla="*/ 85061 w 4518838"/>
              <a:gd name="connsiteY1" fmla="*/ 861237 h 2211572"/>
              <a:gd name="connsiteX2" fmla="*/ 446568 w 4518838"/>
              <a:gd name="connsiteY2" fmla="*/ 1403498 h 2211572"/>
              <a:gd name="connsiteX3" fmla="*/ 1427320 w 4518838"/>
              <a:gd name="connsiteY3" fmla="*/ 1765947 h 2211572"/>
              <a:gd name="connsiteX4" fmla="*/ 2721935 w 4518838"/>
              <a:gd name="connsiteY4" fmla="*/ 1839433 h 2211572"/>
              <a:gd name="connsiteX5" fmla="*/ 3880884 w 4518838"/>
              <a:gd name="connsiteY5" fmla="*/ 1998921 h 2211572"/>
              <a:gd name="connsiteX6" fmla="*/ 4518838 w 4518838"/>
              <a:gd name="connsiteY6" fmla="*/ 2211572 h 2211572"/>
              <a:gd name="connsiteX0" fmla="*/ 228842 w 4435164"/>
              <a:gd name="connsiteY0" fmla="*/ 0 h 2199997"/>
              <a:gd name="connsiteX1" fmla="*/ 1387 w 4435164"/>
              <a:gd name="connsiteY1" fmla="*/ 849662 h 2199997"/>
              <a:gd name="connsiteX2" fmla="*/ 362894 w 4435164"/>
              <a:gd name="connsiteY2" fmla="*/ 1391923 h 2199997"/>
              <a:gd name="connsiteX3" fmla="*/ 1343646 w 4435164"/>
              <a:gd name="connsiteY3" fmla="*/ 1754372 h 2199997"/>
              <a:gd name="connsiteX4" fmla="*/ 2638261 w 4435164"/>
              <a:gd name="connsiteY4" fmla="*/ 1827858 h 2199997"/>
              <a:gd name="connsiteX5" fmla="*/ 3797210 w 4435164"/>
              <a:gd name="connsiteY5" fmla="*/ 1987346 h 2199997"/>
              <a:gd name="connsiteX6" fmla="*/ 4435164 w 4435164"/>
              <a:gd name="connsiteY6" fmla="*/ 2199997 h 2199997"/>
              <a:gd name="connsiteX0" fmla="*/ 0 w 4206322"/>
              <a:gd name="connsiteY0" fmla="*/ 0 h 2199997"/>
              <a:gd name="connsiteX1" fmla="*/ 38763 w 4206322"/>
              <a:gd name="connsiteY1" fmla="*/ 861236 h 2199997"/>
              <a:gd name="connsiteX2" fmla="*/ 134052 w 4206322"/>
              <a:gd name="connsiteY2" fmla="*/ 1391923 h 2199997"/>
              <a:gd name="connsiteX3" fmla="*/ 1114804 w 4206322"/>
              <a:gd name="connsiteY3" fmla="*/ 1754372 h 2199997"/>
              <a:gd name="connsiteX4" fmla="*/ 2409419 w 4206322"/>
              <a:gd name="connsiteY4" fmla="*/ 1827858 h 2199997"/>
              <a:gd name="connsiteX5" fmla="*/ 3568368 w 4206322"/>
              <a:gd name="connsiteY5" fmla="*/ 1987346 h 2199997"/>
              <a:gd name="connsiteX6" fmla="*/ 4206322 w 4206322"/>
              <a:gd name="connsiteY6" fmla="*/ 2199997 h 2199997"/>
              <a:gd name="connsiteX0" fmla="*/ 0 w 4206322"/>
              <a:gd name="connsiteY0" fmla="*/ 0 h 2199997"/>
              <a:gd name="connsiteX1" fmla="*/ 38763 w 4206322"/>
              <a:gd name="connsiteY1" fmla="*/ 861236 h 2199997"/>
              <a:gd name="connsiteX2" fmla="*/ 330822 w 4206322"/>
              <a:gd name="connsiteY2" fmla="*/ 1426647 h 2199997"/>
              <a:gd name="connsiteX3" fmla="*/ 1114804 w 4206322"/>
              <a:gd name="connsiteY3" fmla="*/ 1754372 h 2199997"/>
              <a:gd name="connsiteX4" fmla="*/ 2409419 w 4206322"/>
              <a:gd name="connsiteY4" fmla="*/ 1827858 h 2199997"/>
              <a:gd name="connsiteX5" fmla="*/ 3568368 w 4206322"/>
              <a:gd name="connsiteY5" fmla="*/ 1987346 h 2199997"/>
              <a:gd name="connsiteX6" fmla="*/ 4206322 w 4206322"/>
              <a:gd name="connsiteY6" fmla="*/ 2199997 h 2199997"/>
              <a:gd name="connsiteX0" fmla="*/ 0 w 4264195"/>
              <a:gd name="connsiteY0" fmla="*/ 0 h 2188422"/>
              <a:gd name="connsiteX1" fmla="*/ 96636 w 4264195"/>
              <a:gd name="connsiteY1" fmla="*/ 849661 h 2188422"/>
              <a:gd name="connsiteX2" fmla="*/ 388695 w 4264195"/>
              <a:gd name="connsiteY2" fmla="*/ 1415072 h 2188422"/>
              <a:gd name="connsiteX3" fmla="*/ 1172677 w 4264195"/>
              <a:gd name="connsiteY3" fmla="*/ 1742797 h 2188422"/>
              <a:gd name="connsiteX4" fmla="*/ 2467292 w 4264195"/>
              <a:gd name="connsiteY4" fmla="*/ 1816283 h 2188422"/>
              <a:gd name="connsiteX5" fmla="*/ 3626241 w 4264195"/>
              <a:gd name="connsiteY5" fmla="*/ 1975771 h 2188422"/>
              <a:gd name="connsiteX6" fmla="*/ 4264195 w 4264195"/>
              <a:gd name="connsiteY6" fmla="*/ 2188422 h 2188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64195" h="2188422">
                <a:moveTo>
                  <a:pt x="0" y="0"/>
                </a:moveTo>
                <a:cubicBezTo>
                  <a:pt x="5316" y="313660"/>
                  <a:pt x="31853" y="613816"/>
                  <a:pt x="96636" y="849661"/>
                </a:cubicBezTo>
                <a:cubicBezTo>
                  <a:pt x="161419" y="1085506"/>
                  <a:pt x="209355" y="1266216"/>
                  <a:pt x="388695" y="1415072"/>
                </a:cubicBezTo>
                <a:cubicBezTo>
                  <a:pt x="568035" y="1563928"/>
                  <a:pt x="826244" y="1675929"/>
                  <a:pt x="1172677" y="1742797"/>
                </a:cubicBezTo>
                <a:cubicBezTo>
                  <a:pt x="1519110" y="1809665"/>
                  <a:pt x="2058365" y="1777454"/>
                  <a:pt x="2467292" y="1816283"/>
                </a:cubicBezTo>
                <a:cubicBezTo>
                  <a:pt x="2876219" y="1855112"/>
                  <a:pt x="3326757" y="1913748"/>
                  <a:pt x="3626241" y="1975771"/>
                </a:cubicBezTo>
                <a:cubicBezTo>
                  <a:pt x="3925725" y="2037794"/>
                  <a:pt x="4264195" y="2188422"/>
                  <a:pt x="4264195" y="2188422"/>
                </a:cubicBezTo>
              </a:path>
            </a:pathLst>
          </a:custGeom>
          <a:noFill/>
          <a:ln w="117475">
            <a:solidFill>
              <a:srgbClr val="FFD100"/>
            </a:solidFill>
            <a:headEnd w="lg" len="lg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187779" y="4092558"/>
            <a:ext cx="1742785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2000" dirty="0"/>
              <a:t>Towards the</a:t>
            </a:r>
          </a:p>
          <a:p>
            <a:r>
              <a:rPr lang="en-US" altLang="ja-JP" sz="2000" dirty="0"/>
              <a:t> true minimum</a:t>
            </a:r>
          </a:p>
        </p:txBody>
      </p:sp>
      <p:grpSp>
        <p:nvGrpSpPr>
          <p:cNvPr id="52" name="図形グループ 51"/>
          <p:cNvGrpSpPr/>
          <p:nvPr/>
        </p:nvGrpSpPr>
        <p:grpSpPr>
          <a:xfrm>
            <a:off x="4916564" y="1804071"/>
            <a:ext cx="3553086" cy="694161"/>
            <a:chOff x="4916564" y="1519062"/>
            <a:chExt cx="3553086" cy="694161"/>
          </a:xfrm>
        </p:grpSpPr>
        <p:pic>
          <p:nvPicPr>
            <p:cNvPr id="20" name="図 19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10355" y="1581564"/>
              <a:ext cx="394484" cy="542547"/>
            </a:xfrm>
            <a:prstGeom prst="rect">
              <a:avLst/>
            </a:prstGeom>
          </p:spPr>
        </p:pic>
        <p:sp>
          <p:nvSpPr>
            <p:cNvPr id="21" name="四角形吹き出し 20"/>
            <p:cNvSpPr/>
            <p:nvPr/>
          </p:nvSpPr>
          <p:spPr>
            <a:xfrm>
              <a:off x="4916564" y="1519062"/>
              <a:ext cx="3553086" cy="694161"/>
            </a:xfrm>
            <a:prstGeom prst="wedgeRectCallout">
              <a:avLst>
                <a:gd name="adj1" fmla="val -45962"/>
                <a:gd name="adj2" fmla="val 120010"/>
              </a:avLst>
            </a:prstGeom>
            <a:noFill/>
            <a:ln w="6350">
              <a:solidFill>
                <a:schemeClr val="accent4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" name="テキスト ボックス 23"/>
            <p:cNvSpPr txBox="1"/>
            <p:nvPr/>
          </p:nvSpPr>
          <p:spPr>
            <a:xfrm>
              <a:off x="5498630" y="1611292"/>
              <a:ext cx="276748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b="1" dirty="0"/>
                <a:t>directly</a:t>
              </a:r>
              <a:r>
                <a:rPr lang="en-US" altLang="ja-JP" sz="2400" dirty="0"/>
                <a:t> rolling down</a:t>
              </a:r>
              <a:endParaRPr lang="ja-JP" altLang="en-US" sz="2400" dirty="0"/>
            </a:p>
          </p:txBody>
        </p:sp>
      </p:grpSp>
      <p:pic>
        <p:nvPicPr>
          <p:cNvPr id="29" name="図 2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109" y="558041"/>
            <a:ext cx="252067" cy="580907"/>
          </a:xfrm>
          <a:prstGeom prst="rect">
            <a:avLst/>
          </a:prstGeom>
        </p:spPr>
      </p:pic>
      <p:sp>
        <p:nvSpPr>
          <p:cNvPr id="37" name="円/楕円 36"/>
          <p:cNvSpPr/>
          <p:nvPr/>
        </p:nvSpPr>
        <p:spPr>
          <a:xfrm>
            <a:off x="4095193" y="872875"/>
            <a:ext cx="320634" cy="27560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4" name="直線コネクタ 43"/>
          <p:cNvCxnSpPr/>
          <p:nvPr/>
        </p:nvCxnSpPr>
        <p:spPr>
          <a:xfrm>
            <a:off x="4106555" y="3073268"/>
            <a:ext cx="391319" cy="438443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線コネクタ 44"/>
          <p:cNvCxnSpPr/>
          <p:nvPr/>
        </p:nvCxnSpPr>
        <p:spPr>
          <a:xfrm flipV="1">
            <a:off x="4092319" y="3082072"/>
            <a:ext cx="405555" cy="42964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9" name="図 4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45669" y="3562912"/>
            <a:ext cx="1940315" cy="424249"/>
          </a:xfrm>
          <a:prstGeom prst="rect">
            <a:avLst/>
          </a:prstGeom>
          <a:noFill/>
        </p:spPr>
      </p:pic>
      <p:pic>
        <p:nvPicPr>
          <p:cNvPr id="50" name="図 4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7413" y="1542502"/>
            <a:ext cx="887918" cy="294856"/>
          </a:xfrm>
          <a:prstGeom prst="rect">
            <a:avLst/>
          </a:prstGeom>
        </p:spPr>
      </p:pic>
      <p:sp>
        <p:nvSpPr>
          <p:cNvPr id="54" name="テキスト ボックス 53"/>
          <p:cNvSpPr txBox="1"/>
          <p:nvPr/>
        </p:nvSpPr>
        <p:spPr>
          <a:xfrm>
            <a:off x="3745234" y="1842707"/>
            <a:ext cx="10522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QCDPT</a:t>
            </a:r>
            <a:endParaRPr kumimoji="1" lang="ja-JP" altLang="en-US" sz="2400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64133" y="4673537"/>
            <a:ext cx="3975018" cy="455084"/>
          </a:xfrm>
          <a:prstGeom prst="rect">
            <a:avLst/>
          </a:prstGeom>
          <a:solidFill>
            <a:srgbClr val="FFFF00"/>
          </a:solidFill>
        </p:spPr>
      </p:pic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CD0E9D13-90A7-CD49-A272-E064C8E915BF}"/>
              </a:ext>
            </a:extLst>
          </p:cNvPr>
          <p:cNvSpPr txBox="1"/>
          <p:nvPr/>
        </p:nvSpPr>
        <p:spPr>
          <a:xfrm>
            <a:off x="4696249" y="292609"/>
            <a:ext cx="1505412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dirty="0" err="1"/>
              <a:t>T</a:t>
            </a:r>
            <a:r>
              <a:rPr kumimoji="1" lang="en-US" altLang="ja-JP" sz="2400" baseline="-25000" dirty="0" err="1"/>
              <a:t>i</a:t>
            </a:r>
            <a:r>
              <a:rPr kumimoji="1" lang="en-US" altLang="ja-JP" sz="2400" dirty="0"/>
              <a:t> ~ </a:t>
            </a:r>
            <a:r>
              <a:rPr lang="en-US" altLang="ja-JP" sz="2400" dirty="0"/>
              <a:t>10</a:t>
            </a:r>
            <a:r>
              <a:rPr kumimoji="1" lang="en-US" altLang="ja-JP" sz="2400" dirty="0"/>
              <a:t> </a:t>
            </a:r>
            <a:r>
              <a:rPr lang="en-US" altLang="ja-JP" sz="2400" dirty="0" err="1"/>
              <a:t>T</a:t>
            </a:r>
            <a:r>
              <a:rPr kumimoji="1" lang="en-US" altLang="ja-JP" sz="2400" dirty="0" err="1"/>
              <a:t>eV</a:t>
            </a:r>
            <a:endParaRPr kumimoji="1" lang="ja-JP" altLang="en-US" sz="2400" dirty="0"/>
          </a:p>
        </p:txBody>
      </p:sp>
      <p:pic>
        <p:nvPicPr>
          <p:cNvPr id="38" name="図 37">
            <a:extLst>
              <a:ext uri="{FF2B5EF4-FFF2-40B4-BE49-F238E27FC236}">
                <a16:creationId xmlns:a16="http://schemas.microsoft.com/office/drawing/2014/main" id="{5DB04B80-7ED5-D044-8580-23D1B00A60A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4519" y="374903"/>
            <a:ext cx="1051598" cy="284686"/>
          </a:xfrm>
          <a:prstGeom prst="rect">
            <a:avLst/>
          </a:prstGeom>
        </p:spPr>
      </p:pic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2DC4C686-FB41-4E45-A395-B1BA87562E65}"/>
              </a:ext>
            </a:extLst>
          </p:cNvPr>
          <p:cNvSpPr txBox="1"/>
          <p:nvPr/>
        </p:nvSpPr>
        <p:spPr>
          <a:xfrm>
            <a:off x="4696249" y="799480"/>
            <a:ext cx="3121047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temperature at which </a:t>
            </a:r>
            <a:r>
              <a:rPr kumimoji="1" lang="en-US" altLang="ja-JP" dirty="0">
                <a:solidFill>
                  <a:srgbClr val="FF0000"/>
                </a:solidFill>
              </a:rPr>
              <a:t>de Sitter </a:t>
            </a:r>
          </a:p>
          <a:p>
            <a:r>
              <a:rPr lang="en-US" altLang="ja-JP" dirty="0">
                <a:solidFill>
                  <a:srgbClr val="FF0000"/>
                </a:solidFill>
              </a:rPr>
              <a:t>expansion starts at the origin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3BA1532-B7DB-474C-867B-AA7361235B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A8B22-B798-1E44-96C6-8A297A030686}" type="slidenum">
              <a:rPr kumimoji="1" lang="ja-JP" altLang="en-US" smtClean="0"/>
              <a:t>23</a:t>
            </a:fld>
            <a:endParaRPr kumimoji="1" lang="ja-JP" altLang="en-US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EB415EB1-5D59-6443-9B4A-F7E06DBED2F7}"/>
              </a:ext>
            </a:extLst>
          </p:cNvPr>
          <p:cNvSpPr txBox="1"/>
          <p:nvPr/>
        </p:nvSpPr>
        <p:spPr>
          <a:xfrm>
            <a:off x="930204" y="5647230"/>
            <a:ext cx="52152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/>
              <a:t>Interplay of [QCD </a:t>
            </a:r>
            <a:r>
              <a:rPr lang="en-US" altLang="ja-JP" sz="2000" dirty="0" err="1"/>
              <a:t>χSB</a:t>
            </a:r>
            <a:r>
              <a:rPr lang="en-US" altLang="ja-JP" sz="2000" dirty="0"/>
              <a:t>, confinement, B-L,  EW]:  </a:t>
            </a:r>
            <a:endParaRPr kumimoji="1" lang="ja-JP" altLang="en-US" sz="2000"/>
          </a:p>
        </p:txBody>
      </p:sp>
    </p:spTree>
    <p:extLst>
      <p:ext uri="{BB962C8B-B14F-4D97-AF65-F5344CB8AC3E}">
        <p14:creationId xmlns:p14="http://schemas.microsoft.com/office/powerpoint/2010/main" val="223411828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直線コネクタ 34"/>
          <p:cNvCxnSpPr/>
          <p:nvPr/>
        </p:nvCxnSpPr>
        <p:spPr>
          <a:xfrm>
            <a:off x="4265437" y="1073814"/>
            <a:ext cx="5935" cy="3367559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/>
          <p:cNvCxnSpPr/>
          <p:nvPr/>
        </p:nvCxnSpPr>
        <p:spPr>
          <a:xfrm>
            <a:off x="221776" y="1073814"/>
            <a:ext cx="8247877" cy="0"/>
          </a:xfrm>
          <a:prstGeom prst="line">
            <a:avLst/>
          </a:prstGeom>
          <a:ln w="635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90776" y="558041"/>
            <a:ext cx="252067" cy="580907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42170" y="3954484"/>
            <a:ext cx="164385" cy="363731"/>
          </a:xfrm>
          <a:prstGeom prst="rect">
            <a:avLst/>
          </a:prstGeom>
        </p:spPr>
      </p:pic>
      <p:cxnSp>
        <p:nvCxnSpPr>
          <p:cNvPr id="7" name="直線コネクタ 6"/>
          <p:cNvCxnSpPr/>
          <p:nvPr/>
        </p:nvCxnSpPr>
        <p:spPr>
          <a:xfrm flipV="1">
            <a:off x="378940" y="3289011"/>
            <a:ext cx="8237869" cy="18746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dash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矢印コネクタ 9"/>
          <p:cNvCxnSpPr/>
          <p:nvPr/>
        </p:nvCxnSpPr>
        <p:spPr>
          <a:xfrm flipH="1">
            <a:off x="4206703" y="1073813"/>
            <a:ext cx="2" cy="1999455"/>
          </a:xfrm>
          <a:prstGeom prst="straightConnector1">
            <a:avLst/>
          </a:prstGeom>
          <a:ln w="117475">
            <a:solidFill>
              <a:srgbClr val="FFA6B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/>
          <p:cNvCxnSpPr/>
          <p:nvPr/>
        </p:nvCxnSpPr>
        <p:spPr>
          <a:xfrm flipH="1">
            <a:off x="2683813" y="3317153"/>
            <a:ext cx="1467829" cy="2599"/>
          </a:xfrm>
          <a:prstGeom prst="straightConnector1">
            <a:avLst/>
          </a:prstGeom>
          <a:ln w="117475">
            <a:solidFill>
              <a:srgbClr val="FFA6B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フリーフォーム 11"/>
          <p:cNvSpPr/>
          <p:nvPr/>
        </p:nvSpPr>
        <p:spPr>
          <a:xfrm>
            <a:off x="458354" y="3319025"/>
            <a:ext cx="2087712" cy="385373"/>
          </a:xfrm>
          <a:custGeom>
            <a:avLst/>
            <a:gdLst>
              <a:gd name="connsiteX0" fmla="*/ 2311400 w 2311400"/>
              <a:gd name="connsiteY0" fmla="*/ 0 h 431800"/>
              <a:gd name="connsiteX1" fmla="*/ 1562100 w 2311400"/>
              <a:gd name="connsiteY1" fmla="*/ 25400 h 431800"/>
              <a:gd name="connsiteX2" fmla="*/ 736600 w 2311400"/>
              <a:gd name="connsiteY2" fmla="*/ 88900 h 431800"/>
              <a:gd name="connsiteX3" fmla="*/ 0 w 2311400"/>
              <a:gd name="connsiteY3" fmla="*/ 431800 h 431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11400" h="431800">
                <a:moveTo>
                  <a:pt x="2311400" y="0"/>
                </a:moveTo>
                <a:cubicBezTo>
                  <a:pt x="2067983" y="5291"/>
                  <a:pt x="1824567" y="10583"/>
                  <a:pt x="1562100" y="25400"/>
                </a:cubicBezTo>
                <a:cubicBezTo>
                  <a:pt x="1299633" y="40217"/>
                  <a:pt x="996950" y="21167"/>
                  <a:pt x="736600" y="88900"/>
                </a:cubicBezTo>
                <a:cubicBezTo>
                  <a:pt x="476250" y="156633"/>
                  <a:pt x="0" y="431800"/>
                  <a:pt x="0" y="431800"/>
                </a:cubicBezTo>
              </a:path>
            </a:pathLst>
          </a:custGeom>
          <a:noFill/>
          <a:ln w="111125">
            <a:solidFill>
              <a:srgbClr val="FFA6B0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grpSp>
        <p:nvGrpSpPr>
          <p:cNvPr id="53" name="図形グループ 52"/>
          <p:cNvGrpSpPr/>
          <p:nvPr/>
        </p:nvGrpSpPr>
        <p:grpSpPr>
          <a:xfrm>
            <a:off x="221776" y="1804072"/>
            <a:ext cx="3458483" cy="667550"/>
            <a:chOff x="221776" y="1519063"/>
            <a:chExt cx="3458483" cy="667550"/>
          </a:xfrm>
        </p:grpSpPr>
        <p:pic>
          <p:nvPicPr>
            <p:cNvPr id="13" name="図 1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7428" y="1634875"/>
              <a:ext cx="486814" cy="487751"/>
            </a:xfrm>
            <a:prstGeom prst="rect">
              <a:avLst/>
            </a:prstGeom>
          </p:spPr>
        </p:pic>
        <p:sp>
          <p:nvSpPr>
            <p:cNvPr id="14" name="四角形吹き出し 13"/>
            <p:cNvSpPr/>
            <p:nvPr/>
          </p:nvSpPr>
          <p:spPr>
            <a:xfrm>
              <a:off x="221776" y="1519063"/>
              <a:ext cx="3458483" cy="667550"/>
            </a:xfrm>
            <a:prstGeom prst="wedgeRectCallout">
              <a:avLst>
                <a:gd name="adj1" fmla="val 57276"/>
                <a:gd name="adj2" fmla="val 115125"/>
              </a:avLst>
            </a:prstGeom>
            <a:noFill/>
            <a:ln w="6350">
              <a:solidFill>
                <a:srgbClr val="FF9890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pic>
          <p:nvPicPr>
            <p:cNvPr id="16" name="図 15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94661" y="1698340"/>
              <a:ext cx="1260890" cy="393500"/>
            </a:xfrm>
            <a:prstGeom prst="rect">
              <a:avLst/>
            </a:prstGeom>
          </p:spPr>
        </p:pic>
        <p:sp>
          <p:nvSpPr>
            <p:cNvPr id="17" name="テキスト ボックス 16"/>
            <p:cNvSpPr txBox="1"/>
            <p:nvPr/>
          </p:nvSpPr>
          <p:spPr>
            <a:xfrm>
              <a:off x="798610" y="1627642"/>
              <a:ext cx="1552407" cy="5532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b="1" dirty="0"/>
                <a:t>trapped</a:t>
              </a:r>
              <a:r>
                <a:rPr lang="en-US" altLang="ja-JP" sz="2400" dirty="0"/>
                <a:t> at</a:t>
              </a:r>
              <a:endParaRPr lang="ja-JP" altLang="en-US" sz="2400" dirty="0"/>
            </a:p>
          </p:txBody>
        </p:sp>
      </p:grpSp>
      <p:sp>
        <p:nvSpPr>
          <p:cNvPr id="23" name="テキスト ボックス 22"/>
          <p:cNvSpPr txBox="1"/>
          <p:nvPr/>
        </p:nvSpPr>
        <p:spPr>
          <a:xfrm>
            <a:off x="108663" y="4346055"/>
            <a:ext cx="1742785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2000" dirty="0"/>
              <a:t>Towards the</a:t>
            </a:r>
          </a:p>
          <a:p>
            <a:r>
              <a:rPr lang="en-US" altLang="ja-JP" sz="2000" dirty="0"/>
              <a:t> true minimum</a:t>
            </a:r>
          </a:p>
        </p:txBody>
      </p:sp>
      <p:pic>
        <p:nvPicPr>
          <p:cNvPr id="29" name="図 2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109" y="558041"/>
            <a:ext cx="252067" cy="580907"/>
          </a:xfrm>
          <a:prstGeom prst="rect">
            <a:avLst/>
          </a:prstGeom>
        </p:spPr>
      </p:pic>
      <p:sp>
        <p:nvSpPr>
          <p:cNvPr id="37" name="円/楕円 36"/>
          <p:cNvSpPr/>
          <p:nvPr/>
        </p:nvSpPr>
        <p:spPr>
          <a:xfrm>
            <a:off x="4095193" y="872875"/>
            <a:ext cx="320634" cy="27560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4" name="直線コネクタ 43"/>
          <p:cNvCxnSpPr/>
          <p:nvPr/>
        </p:nvCxnSpPr>
        <p:spPr>
          <a:xfrm>
            <a:off x="4106555" y="3073268"/>
            <a:ext cx="391319" cy="438443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線コネクタ 44"/>
          <p:cNvCxnSpPr/>
          <p:nvPr/>
        </p:nvCxnSpPr>
        <p:spPr>
          <a:xfrm flipV="1">
            <a:off x="4092319" y="3082072"/>
            <a:ext cx="405555" cy="42964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9" name="図 4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45669" y="3562912"/>
            <a:ext cx="1940315" cy="424249"/>
          </a:xfrm>
          <a:prstGeom prst="rect">
            <a:avLst/>
          </a:prstGeom>
          <a:noFill/>
        </p:spPr>
      </p:pic>
      <p:pic>
        <p:nvPicPr>
          <p:cNvPr id="50" name="図 4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7413" y="1542502"/>
            <a:ext cx="887918" cy="294856"/>
          </a:xfrm>
          <a:prstGeom prst="rect">
            <a:avLst/>
          </a:prstGeom>
        </p:spPr>
      </p:pic>
      <p:sp>
        <p:nvSpPr>
          <p:cNvPr id="51" name="テキスト ボックス 50"/>
          <p:cNvSpPr txBox="1"/>
          <p:nvPr/>
        </p:nvSpPr>
        <p:spPr>
          <a:xfrm>
            <a:off x="1249862" y="3442570"/>
            <a:ext cx="239020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1</a:t>
            </a:r>
            <a:r>
              <a:rPr kumimoji="1" lang="en-US" altLang="ja-JP" sz="2400" baseline="30000" dirty="0"/>
              <a:t>st</a:t>
            </a:r>
            <a:r>
              <a:rPr kumimoji="1" lang="en-US" altLang="ja-JP" sz="2400" dirty="0"/>
              <a:t>  order PT</a:t>
            </a:r>
          </a:p>
          <a:p>
            <a:r>
              <a:rPr lang="en-US" altLang="ja-JP" sz="2400" dirty="0"/>
              <a:t>into true vacuum</a:t>
            </a:r>
            <a:r>
              <a:rPr kumimoji="1" lang="en-US" altLang="ja-JP" sz="2400" dirty="0"/>
              <a:t> </a:t>
            </a:r>
            <a:endParaRPr kumimoji="1" lang="ja-JP" altLang="en-US" sz="2400" dirty="0"/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3745234" y="1842707"/>
            <a:ext cx="10522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QCDPT</a:t>
            </a:r>
            <a:endParaRPr kumimoji="1" lang="ja-JP" altLang="en-US" sz="2400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64133" y="4673537"/>
            <a:ext cx="3975018" cy="455084"/>
          </a:xfrm>
          <a:prstGeom prst="rect">
            <a:avLst/>
          </a:prstGeom>
          <a:solidFill>
            <a:srgbClr val="FFFF00"/>
          </a:solidFill>
        </p:spPr>
      </p:pic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CD0E9D13-90A7-CD49-A272-E064C8E915BF}"/>
              </a:ext>
            </a:extLst>
          </p:cNvPr>
          <p:cNvSpPr txBox="1"/>
          <p:nvPr/>
        </p:nvSpPr>
        <p:spPr>
          <a:xfrm>
            <a:off x="4696249" y="292609"/>
            <a:ext cx="1505412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dirty="0" err="1"/>
              <a:t>T</a:t>
            </a:r>
            <a:r>
              <a:rPr kumimoji="1" lang="en-US" altLang="ja-JP" sz="2400" baseline="-25000" dirty="0" err="1"/>
              <a:t>i</a:t>
            </a:r>
            <a:r>
              <a:rPr kumimoji="1" lang="en-US" altLang="ja-JP" sz="2400" dirty="0"/>
              <a:t> ~ </a:t>
            </a:r>
            <a:r>
              <a:rPr lang="en-US" altLang="ja-JP" sz="2400" dirty="0"/>
              <a:t>10</a:t>
            </a:r>
            <a:r>
              <a:rPr kumimoji="1" lang="en-US" altLang="ja-JP" sz="2400" dirty="0"/>
              <a:t> </a:t>
            </a:r>
            <a:r>
              <a:rPr lang="en-US" altLang="ja-JP" sz="2400" dirty="0" err="1"/>
              <a:t>T</a:t>
            </a:r>
            <a:r>
              <a:rPr kumimoji="1" lang="en-US" altLang="ja-JP" sz="2400" dirty="0" err="1"/>
              <a:t>eV</a:t>
            </a:r>
            <a:endParaRPr kumimoji="1" lang="ja-JP" altLang="en-US" sz="2400" dirty="0"/>
          </a:p>
        </p:txBody>
      </p:sp>
      <p:pic>
        <p:nvPicPr>
          <p:cNvPr id="38" name="図 37">
            <a:extLst>
              <a:ext uri="{FF2B5EF4-FFF2-40B4-BE49-F238E27FC236}">
                <a16:creationId xmlns:a16="http://schemas.microsoft.com/office/drawing/2014/main" id="{5DB04B80-7ED5-D044-8580-23D1B00A60A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4519" y="374903"/>
            <a:ext cx="1051598" cy="284686"/>
          </a:xfrm>
          <a:prstGeom prst="rect">
            <a:avLst/>
          </a:prstGeom>
        </p:spPr>
      </p:pic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2DC4C686-FB41-4E45-A395-B1BA87562E65}"/>
              </a:ext>
            </a:extLst>
          </p:cNvPr>
          <p:cNvSpPr txBox="1"/>
          <p:nvPr/>
        </p:nvSpPr>
        <p:spPr>
          <a:xfrm>
            <a:off x="4696249" y="799480"/>
            <a:ext cx="3121047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temperature at which </a:t>
            </a:r>
            <a:r>
              <a:rPr kumimoji="1" lang="en-US" altLang="ja-JP" dirty="0">
                <a:solidFill>
                  <a:srgbClr val="FF0000"/>
                </a:solidFill>
              </a:rPr>
              <a:t>de Sitter </a:t>
            </a:r>
          </a:p>
          <a:p>
            <a:r>
              <a:rPr lang="en-US" altLang="ja-JP" dirty="0">
                <a:solidFill>
                  <a:srgbClr val="FF0000"/>
                </a:solidFill>
              </a:rPr>
              <a:t>expansion starts at the origin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0260588-59E9-7849-B9DF-0BF07C579D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A8B22-B798-1E44-96C6-8A297A030686}" type="slidenum">
              <a:rPr kumimoji="1" lang="ja-JP" altLang="en-US" smtClean="0"/>
              <a:t>24</a:t>
            </a:fld>
            <a:endParaRPr kumimoji="1" lang="ja-JP" altLang="en-US"/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3F708685-D750-9A49-B2F7-B44D22010B7F}"/>
              </a:ext>
            </a:extLst>
          </p:cNvPr>
          <p:cNvSpPr txBox="1"/>
          <p:nvPr/>
        </p:nvSpPr>
        <p:spPr>
          <a:xfrm>
            <a:off x="930204" y="5647230"/>
            <a:ext cx="52152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/>
              <a:t>Interplay of [QCD </a:t>
            </a:r>
            <a:r>
              <a:rPr lang="en-US" altLang="ja-JP" sz="2000" dirty="0" err="1"/>
              <a:t>χSB</a:t>
            </a:r>
            <a:r>
              <a:rPr lang="en-US" altLang="ja-JP" sz="2000" dirty="0"/>
              <a:t>, confinement, B-L,  EW]:  </a:t>
            </a:r>
            <a:endParaRPr kumimoji="1" lang="ja-JP" altLang="en-US" sz="2000"/>
          </a:p>
        </p:txBody>
      </p:sp>
    </p:spTree>
    <p:extLst>
      <p:ext uri="{BB962C8B-B14F-4D97-AF65-F5344CB8AC3E}">
        <p14:creationId xmlns:p14="http://schemas.microsoft.com/office/powerpoint/2010/main" val="393459707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97184"/>
            <a:ext cx="9144000" cy="3980329"/>
          </a:xfrm>
          <a:prstGeom prst="rect">
            <a:avLst/>
          </a:prstGeom>
        </p:spPr>
      </p:pic>
      <p:sp>
        <p:nvSpPr>
          <p:cNvPr id="25" name="テキスト ボックス 24"/>
          <p:cNvSpPr txBox="1"/>
          <p:nvPr/>
        </p:nvSpPr>
        <p:spPr>
          <a:xfrm>
            <a:off x="5617028" y="3455719"/>
            <a:ext cx="1300164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/>
              <a:t>excluded</a:t>
            </a:r>
            <a:endParaRPr kumimoji="1" lang="ja-JP" altLang="en-US" sz="2400" dirty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1757548" y="285007"/>
            <a:ext cx="60018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Classification of histories of the early universe</a:t>
            </a:r>
            <a:endParaRPr kumimoji="1" lang="ja-JP" altLang="en-US" sz="2400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712FDC35-ABC5-7D4A-9C8D-883C44EF6E0F}"/>
              </a:ext>
            </a:extLst>
          </p:cNvPr>
          <p:cNvSpPr txBox="1"/>
          <p:nvPr/>
        </p:nvSpPr>
        <p:spPr>
          <a:xfrm>
            <a:off x="6751634" y="995584"/>
            <a:ext cx="22342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Serpico, Shimada, SI (17)</a:t>
            </a:r>
            <a:endParaRPr kumimoji="1" lang="ja-JP" altLang="en-US" sz="1600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232E6330-E0A1-FF40-90B0-74B54EAC35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6149" y="5837196"/>
            <a:ext cx="2870847" cy="592641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7D000126-8F34-5141-8D61-F7FF8C681F17}"/>
              </a:ext>
            </a:extLst>
          </p:cNvPr>
          <p:cNvSpPr txBox="1"/>
          <p:nvPr/>
        </p:nvSpPr>
        <p:spPr>
          <a:xfrm>
            <a:off x="3961584" y="5721951"/>
            <a:ext cx="40644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/>
              <a:t>N ~ 10  i</a:t>
            </a:r>
            <a:r>
              <a:rPr kumimoji="1" lang="en-US" altLang="ja-JP" sz="2000" dirty="0"/>
              <a:t>n region (</a:t>
            </a:r>
            <a:r>
              <a:rPr lang="en-US" altLang="ja-JP" sz="2000" dirty="0"/>
              <a:t>I)(II) for </a:t>
            </a:r>
            <a:r>
              <a:rPr lang="en-US" altLang="ja-JP" sz="2000" dirty="0" err="1"/>
              <a:t>m</a:t>
            </a:r>
            <a:r>
              <a:rPr lang="en-US" altLang="ja-JP" sz="2000" baseline="-25000" dirty="0" err="1"/>
              <a:t>Z</a:t>
            </a:r>
            <a:r>
              <a:rPr lang="en-US" altLang="ja-JP" sz="2000" baseline="-25000" dirty="0"/>
              <a:t>'</a:t>
            </a:r>
            <a:r>
              <a:rPr lang="en-US" altLang="ja-JP" sz="2000" dirty="0"/>
              <a:t> =10 </a:t>
            </a:r>
            <a:r>
              <a:rPr lang="en-US" altLang="ja-JP" sz="2000" dirty="0" err="1"/>
              <a:t>TeV</a:t>
            </a:r>
            <a:endParaRPr lang="en-US" altLang="ja-JP" sz="2000" dirty="0"/>
          </a:p>
          <a:p>
            <a:r>
              <a:rPr lang="en-US" altLang="ja-JP" sz="2000" dirty="0"/>
              <a:t>N &lt; 10 for g&gt;0.2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76BB643-C74E-1747-8679-2D09B4606DE3}"/>
              </a:ext>
            </a:extLst>
          </p:cNvPr>
          <p:cNvSpPr txBox="1"/>
          <p:nvPr/>
        </p:nvSpPr>
        <p:spPr>
          <a:xfrm>
            <a:off x="1255463" y="5134246"/>
            <a:ext cx="6015558" cy="40011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000" dirty="0"/>
              <a:t>Super-cooling generates the second inflation with N ~10 </a:t>
            </a:r>
            <a:endParaRPr kumimoji="1" lang="ja-JP" altLang="en-US" sz="200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E7DBDED3-E05B-274F-97A9-CA71C22659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A8B22-B798-1E44-96C6-8A297A030686}" type="slidenum">
              <a:rPr kumimoji="1" lang="ja-JP" altLang="en-US" smtClean="0"/>
              <a:t>25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547634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238555" y="75887"/>
            <a:ext cx="43465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/>
              <a:t>C</a:t>
            </a:r>
            <a:r>
              <a:rPr kumimoji="1" lang="en-US" altLang="ja-JP" sz="2800" dirty="0"/>
              <a:t>osmological </a:t>
            </a:r>
            <a:r>
              <a:rPr lang="en-US" altLang="ja-JP" sz="2800" dirty="0"/>
              <a:t>c</a:t>
            </a:r>
            <a:r>
              <a:rPr kumimoji="1" lang="en-US" altLang="ja-JP" sz="2800" dirty="0"/>
              <a:t>onsequences</a:t>
            </a:r>
            <a:endParaRPr kumimoji="1" lang="en-US" altLang="ja-JP" sz="2800" dirty="0">
              <a:solidFill>
                <a:srgbClr val="FF000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D17FC0C-0528-3743-B94B-3B6FF12E3D9B}"/>
              </a:ext>
            </a:extLst>
          </p:cNvPr>
          <p:cNvSpPr txBox="1"/>
          <p:nvPr/>
        </p:nvSpPr>
        <p:spPr>
          <a:xfrm>
            <a:off x="133557" y="761144"/>
            <a:ext cx="1946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/>
              <a:t>In scenario (I) 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A537563-9BF3-E545-8558-06F6FCA0F40C}"/>
              </a:ext>
            </a:extLst>
          </p:cNvPr>
          <p:cNvSpPr txBox="1"/>
          <p:nvPr/>
        </p:nvSpPr>
        <p:spPr>
          <a:xfrm>
            <a:off x="2312991" y="668433"/>
            <a:ext cx="69922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/>
              <a:t>[ QCD + (B-L) + EW ]  strong  </a:t>
            </a:r>
            <a:r>
              <a:rPr kumimoji="1" lang="en-US" altLang="ja-JP" sz="2000" dirty="0">
                <a:solidFill>
                  <a:srgbClr val="0070C0"/>
                </a:solidFill>
              </a:rPr>
              <a:t>1</a:t>
            </a:r>
            <a:r>
              <a:rPr kumimoji="1" lang="en-US" altLang="ja-JP" sz="2000" baseline="30000" dirty="0">
                <a:solidFill>
                  <a:srgbClr val="0070C0"/>
                </a:solidFill>
              </a:rPr>
              <a:t>st</a:t>
            </a:r>
            <a:r>
              <a:rPr kumimoji="1" lang="en-US" altLang="ja-JP" sz="2000" dirty="0">
                <a:solidFill>
                  <a:srgbClr val="0070C0"/>
                </a:solidFill>
              </a:rPr>
              <a:t> order phase transition </a:t>
            </a:r>
            <a:r>
              <a:rPr kumimoji="1" lang="en-US" altLang="ja-JP" sz="2000" dirty="0"/>
              <a:t>expected</a:t>
            </a:r>
            <a:endParaRPr kumimoji="1" lang="ja-JP" altLang="en-US" sz="2000" dirty="0"/>
          </a:p>
        </p:txBody>
      </p:sp>
      <p:grpSp>
        <p:nvGrpSpPr>
          <p:cNvPr id="5" name="図形グループ 2">
            <a:extLst>
              <a:ext uri="{FF2B5EF4-FFF2-40B4-BE49-F238E27FC236}">
                <a16:creationId xmlns:a16="http://schemas.microsoft.com/office/drawing/2014/main" id="{2470E558-35AE-F44F-B18C-9EA82199A178}"/>
              </a:ext>
            </a:extLst>
          </p:cNvPr>
          <p:cNvGrpSpPr>
            <a:grpSpLocks noChangeAspect="1"/>
          </p:cNvGrpSpPr>
          <p:nvPr/>
        </p:nvGrpSpPr>
        <p:grpSpPr>
          <a:xfrm>
            <a:off x="1610045" y="1945807"/>
            <a:ext cx="3685397" cy="2216020"/>
            <a:chOff x="1183470" y="685800"/>
            <a:chExt cx="9243230" cy="5557929"/>
          </a:xfrm>
        </p:grpSpPr>
        <p:pic>
          <p:nvPicPr>
            <p:cNvPr id="6" name="図 5">
              <a:extLst>
                <a:ext uri="{FF2B5EF4-FFF2-40B4-BE49-F238E27FC236}">
                  <a16:creationId xmlns:a16="http://schemas.microsoft.com/office/drawing/2014/main" id="{62D821F1-4DA1-5A4A-9D02-7B85969D664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752600" y="685800"/>
              <a:ext cx="8674100" cy="5486400"/>
            </a:xfrm>
            <a:prstGeom prst="rect">
              <a:avLst/>
            </a:prstGeom>
          </p:spPr>
        </p:pic>
        <p:pic>
          <p:nvPicPr>
            <p:cNvPr id="7" name="図 6">
              <a:extLst>
                <a:ext uri="{FF2B5EF4-FFF2-40B4-BE49-F238E27FC236}">
                  <a16:creationId xmlns:a16="http://schemas.microsoft.com/office/drawing/2014/main" id="{58C01A3D-9CB7-0D4E-B993-491B0572F32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126907" y="2528909"/>
              <a:ext cx="349077" cy="244354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</p:spPr>
        </p:pic>
        <p:pic>
          <p:nvPicPr>
            <p:cNvPr id="8" name="図 7">
              <a:extLst>
                <a:ext uri="{FF2B5EF4-FFF2-40B4-BE49-F238E27FC236}">
                  <a16:creationId xmlns:a16="http://schemas.microsoft.com/office/drawing/2014/main" id="{9C529E11-E4B6-6A4A-886A-EC14F73AB6F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985030" y="1988274"/>
              <a:ext cx="357804" cy="244354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</p:spPr>
        </p:pic>
        <p:pic>
          <p:nvPicPr>
            <p:cNvPr id="9" name="図 8">
              <a:extLst>
                <a:ext uri="{FF2B5EF4-FFF2-40B4-BE49-F238E27FC236}">
                  <a16:creationId xmlns:a16="http://schemas.microsoft.com/office/drawing/2014/main" id="{113058E2-B7C8-764B-93D0-F8921050C79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930003" y="1337037"/>
              <a:ext cx="366531" cy="244354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</p:spPr>
        </p:pic>
        <p:pic>
          <p:nvPicPr>
            <p:cNvPr id="10" name="図 9">
              <a:extLst>
                <a:ext uri="{FF2B5EF4-FFF2-40B4-BE49-F238E27FC236}">
                  <a16:creationId xmlns:a16="http://schemas.microsoft.com/office/drawing/2014/main" id="{75C5DE5A-9782-E247-BB0B-A820EF306E9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28837" y="2461306"/>
              <a:ext cx="913683" cy="274105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</p:spPr>
        </p:pic>
        <p:pic>
          <p:nvPicPr>
            <p:cNvPr id="11" name="図 10">
              <a:extLst>
                <a:ext uri="{FF2B5EF4-FFF2-40B4-BE49-F238E27FC236}">
                  <a16:creationId xmlns:a16="http://schemas.microsoft.com/office/drawing/2014/main" id="{D02F6E7D-CADE-AD4E-AED8-9DE2A38B0C0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74280" y="3193477"/>
              <a:ext cx="513329" cy="215267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</p:spPr>
        </p:pic>
        <p:pic>
          <p:nvPicPr>
            <p:cNvPr id="12" name="図 11">
              <a:extLst>
                <a:ext uri="{FF2B5EF4-FFF2-40B4-BE49-F238E27FC236}">
                  <a16:creationId xmlns:a16="http://schemas.microsoft.com/office/drawing/2014/main" id="{FD8119B7-20C4-1948-A06B-EC6DD72AADD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74103" y="1773007"/>
              <a:ext cx="364298" cy="215267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</p:spPr>
        </p:pic>
        <p:pic>
          <p:nvPicPr>
            <p:cNvPr id="13" name="図 12">
              <a:extLst>
                <a:ext uri="{FF2B5EF4-FFF2-40B4-BE49-F238E27FC236}">
                  <a16:creationId xmlns:a16="http://schemas.microsoft.com/office/drawing/2014/main" id="{0808B311-72A7-7447-944C-CB27FCEC329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706319" y="2195926"/>
              <a:ext cx="657003" cy="197101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</p:spPr>
        </p:pic>
        <p:pic>
          <p:nvPicPr>
            <p:cNvPr id="14" name="図 13">
              <a:extLst>
                <a:ext uri="{FF2B5EF4-FFF2-40B4-BE49-F238E27FC236}">
                  <a16:creationId xmlns:a16="http://schemas.microsoft.com/office/drawing/2014/main" id="{BF82E67F-41A0-BA4B-AB84-B17A6952060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70104" y="4948662"/>
              <a:ext cx="671341" cy="201403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</p:spPr>
        </p:pic>
        <p:pic>
          <p:nvPicPr>
            <p:cNvPr id="15" name="図 14">
              <a:extLst>
                <a:ext uri="{FF2B5EF4-FFF2-40B4-BE49-F238E27FC236}">
                  <a16:creationId xmlns:a16="http://schemas.microsoft.com/office/drawing/2014/main" id="{D3C93B04-1185-934C-A249-2C025C3F981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83470" y="4782085"/>
              <a:ext cx="925523" cy="367980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16" name="図 15">
              <a:extLst>
                <a:ext uri="{FF2B5EF4-FFF2-40B4-BE49-F238E27FC236}">
                  <a16:creationId xmlns:a16="http://schemas.microsoft.com/office/drawing/2014/main" id="{026F1214-EEE8-9F4E-9688-F13B1F9B5993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35943" y="3542918"/>
              <a:ext cx="873051" cy="347115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17" name="図 16">
              <a:extLst>
                <a:ext uri="{FF2B5EF4-FFF2-40B4-BE49-F238E27FC236}">
                  <a16:creationId xmlns:a16="http://schemas.microsoft.com/office/drawing/2014/main" id="{641EAB62-D101-2E44-A060-18ABAA1DD9F2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46468" y="2273637"/>
              <a:ext cx="862527" cy="347115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18" name="図 17">
              <a:extLst>
                <a:ext uri="{FF2B5EF4-FFF2-40B4-BE49-F238E27FC236}">
                  <a16:creationId xmlns:a16="http://schemas.microsoft.com/office/drawing/2014/main" id="{72114AE6-E780-0448-A99C-D1699EF10001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020520" y="5938998"/>
              <a:ext cx="637166" cy="304731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19" name="図 18">
              <a:extLst>
                <a:ext uri="{FF2B5EF4-FFF2-40B4-BE49-F238E27FC236}">
                  <a16:creationId xmlns:a16="http://schemas.microsoft.com/office/drawing/2014/main" id="{3F175622-A340-F742-9EAA-05596E25223C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75021" y="5936414"/>
              <a:ext cx="569377" cy="272310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20" name="図 19">
              <a:extLst>
                <a:ext uri="{FF2B5EF4-FFF2-40B4-BE49-F238E27FC236}">
                  <a16:creationId xmlns:a16="http://schemas.microsoft.com/office/drawing/2014/main" id="{10FB519B-ED5C-204E-B265-29F36E85C146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02568" y="5936415"/>
              <a:ext cx="623667" cy="307314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4FAA9118-2C83-9340-B324-AC99563FDD60}"/>
                </a:ext>
              </a:extLst>
            </p:cNvPr>
            <p:cNvSpPr/>
            <p:nvPr/>
          </p:nvSpPr>
          <p:spPr>
            <a:xfrm>
              <a:off x="10071502" y="5973634"/>
              <a:ext cx="323735" cy="2350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1AFE0A33-5BE5-0B47-BC77-0162D244EB74}"/>
                </a:ext>
              </a:extLst>
            </p:cNvPr>
            <p:cNvSpPr/>
            <p:nvPr/>
          </p:nvSpPr>
          <p:spPr>
            <a:xfrm>
              <a:off x="1752600" y="1146493"/>
              <a:ext cx="323735" cy="2350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23" name="図 22">
              <a:extLst>
                <a:ext uri="{FF2B5EF4-FFF2-40B4-BE49-F238E27FC236}">
                  <a16:creationId xmlns:a16="http://schemas.microsoft.com/office/drawing/2014/main" id="{BDC6F2D3-3F92-2B43-B611-692E91EE571E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47786" y="818793"/>
              <a:ext cx="1461630" cy="469030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</p:spPr>
        </p:pic>
        <p:pic>
          <p:nvPicPr>
            <p:cNvPr id="24" name="図 23">
              <a:extLst>
                <a:ext uri="{FF2B5EF4-FFF2-40B4-BE49-F238E27FC236}">
                  <a16:creationId xmlns:a16="http://schemas.microsoft.com/office/drawing/2014/main" id="{16205A92-9270-0148-89C8-6A9DC4B9C8C0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460364" y="5752188"/>
              <a:ext cx="958023" cy="385292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</p:spPr>
        </p:pic>
        <p:pic>
          <p:nvPicPr>
            <p:cNvPr id="25" name="図 24">
              <a:extLst>
                <a:ext uri="{FF2B5EF4-FFF2-40B4-BE49-F238E27FC236}">
                  <a16:creationId xmlns:a16="http://schemas.microsoft.com/office/drawing/2014/main" id="{923A6735-45A5-2149-8BF1-8FF8C5478542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356579" y="5221594"/>
              <a:ext cx="1875056" cy="367074"/>
            </a:xfrm>
            <a:prstGeom prst="rect">
              <a:avLst/>
            </a:prstGeom>
            <a:solidFill>
              <a:schemeClr val="bg1">
                <a:alpha val="65000"/>
              </a:schemeClr>
            </a:solidFill>
          </p:spPr>
        </p:pic>
        <p:pic>
          <p:nvPicPr>
            <p:cNvPr id="26" name="図 25">
              <a:extLst>
                <a:ext uri="{FF2B5EF4-FFF2-40B4-BE49-F238E27FC236}">
                  <a16:creationId xmlns:a16="http://schemas.microsoft.com/office/drawing/2014/main" id="{93F3B304-276D-5E48-BAE7-42D98FED5431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32968" y="3681647"/>
              <a:ext cx="1668108" cy="360936"/>
            </a:xfrm>
            <a:prstGeom prst="rect">
              <a:avLst/>
            </a:prstGeom>
            <a:solidFill>
              <a:schemeClr val="bg1">
                <a:alpha val="65000"/>
              </a:schemeClr>
            </a:solidFill>
          </p:spPr>
        </p:pic>
        <p:pic>
          <p:nvPicPr>
            <p:cNvPr id="27" name="図 26">
              <a:extLst>
                <a:ext uri="{FF2B5EF4-FFF2-40B4-BE49-F238E27FC236}">
                  <a16:creationId xmlns:a16="http://schemas.microsoft.com/office/drawing/2014/main" id="{E8F3EA10-83D2-8D4D-A321-FFF68F720F61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96314" y="2436491"/>
              <a:ext cx="1492519" cy="360936"/>
            </a:xfrm>
            <a:prstGeom prst="rect">
              <a:avLst/>
            </a:prstGeom>
            <a:solidFill>
              <a:schemeClr val="bg1">
                <a:alpha val="65000"/>
              </a:schemeClr>
            </a:solidFill>
          </p:spPr>
        </p:pic>
      </p:grp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4CD55641-9BB4-7F4B-ADAC-9A4B406EEE4A}"/>
              </a:ext>
            </a:extLst>
          </p:cNvPr>
          <p:cNvSpPr txBox="1"/>
          <p:nvPr/>
        </p:nvSpPr>
        <p:spPr>
          <a:xfrm>
            <a:off x="5218358" y="2519797"/>
            <a:ext cx="2117999" cy="5539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dirty="0" err="1"/>
              <a:t>eLISA</a:t>
            </a:r>
            <a:r>
              <a:rPr lang="en-US" altLang="ja-JP" dirty="0"/>
              <a:t> sensitivities</a:t>
            </a:r>
          </a:p>
          <a:p>
            <a:r>
              <a:rPr lang="en-US" altLang="ja-JP" sz="1200" dirty="0"/>
              <a:t>     f</a:t>
            </a:r>
            <a:r>
              <a:rPr kumimoji="1" lang="en-US" altLang="ja-JP" sz="1200" dirty="0"/>
              <a:t>rom </a:t>
            </a:r>
            <a:r>
              <a:rPr kumimoji="1" lang="en-US" altLang="ja-JP" sz="1200" dirty="0" err="1"/>
              <a:t>C.Caprini</a:t>
            </a:r>
            <a:r>
              <a:rPr kumimoji="1" lang="en-US" altLang="ja-JP" sz="1200" dirty="0"/>
              <a:t> et al. (2016)</a:t>
            </a:r>
            <a:endParaRPr kumimoji="1" lang="ja-JP" altLang="en-US" sz="1200" dirty="0"/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4173C59B-BCC2-384C-A858-B6330629E91D}"/>
              </a:ext>
            </a:extLst>
          </p:cNvPr>
          <p:cNvSpPr txBox="1"/>
          <p:nvPr/>
        </p:nvSpPr>
        <p:spPr>
          <a:xfrm>
            <a:off x="489392" y="1291703"/>
            <a:ext cx="7999113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2000" dirty="0"/>
              <a:t>Bubble </a:t>
            </a:r>
            <a:r>
              <a:rPr lang="en-US" altLang="ja-JP" sz="2000" dirty="0" err="1"/>
              <a:t>collsions</a:t>
            </a:r>
            <a:r>
              <a:rPr lang="en-US" altLang="ja-JP" sz="2000" dirty="0"/>
              <a:t> </a:t>
            </a:r>
            <a:r>
              <a:rPr lang="en-US" altLang="ja-JP" sz="2000" dirty="0">
                <a:sym typeface="Wingdings" pitchFamily="2" charset="2"/>
              </a:rPr>
              <a:t> </a:t>
            </a:r>
            <a:r>
              <a:rPr lang="en-US" altLang="ja-JP" sz="2000" dirty="0"/>
              <a:t>Sizable Stochastic</a:t>
            </a:r>
            <a:r>
              <a:rPr kumimoji="1" lang="en-US" altLang="ja-JP" sz="2000" dirty="0"/>
              <a:t> </a:t>
            </a:r>
            <a:r>
              <a:rPr kumimoji="1" lang="en-US" altLang="ja-JP" sz="2000" dirty="0">
                <a:solidFill>
                  <a:srgbClr val="FF0000"/>
                </a:solidFill>
              </a:rPr>
              <a:t>Gravitational Waves</a:t>
            </a:r>
            <a:r>
              <a:rPr kumimoji="1" lang="en-US" altLang="ja-JP" sz="2000" dirty="0"/>
              <a:t> from 1</a:t>
            </a:r>
            <a:r>
              <a:rPr kumimoji="1" lang="en-US" altLang="ja-JP" sz="2000" baseline="30000" dirty="0"/>
              <a:t>st</a:t>
            </a:r>
            <a:r>
              <a:rPr kumimoji="1" lang="en-US" altLang="ja-JP" sz="2000" dirty="0"/>
              <a:t> order PT</a:t>
            </a:r>
            <a:endParaRPr kumimoji="1" lang="ja-JP" altLang="en-US" sz="2000" dirty="0"/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CF9ACCD9-613D-0A4C-834F-7C53B6AA6173}"/>
              </a:ext>
            </a:extLst>
          </p:cNvPr>
          <p:cNvSpPr txBox="1"/>
          <p:nvPr/>
        </p:nvSpPr>
        <p:spPr>
          <a:xfrm>
            <a:off x="238555" y="4358295"/>
            <a:ext cx="873681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Many other implications :                   </a:t>
            </a:r>
            <a:r>
              <a:rPr kumimoji="1" lang="en-US" altLang="ja-JP" sz="2000" dirty="0">
                <a:solidFill>
                  <a:srgbClr val="00B050"/>
                </a:solidFill>
              </a:rPr>
              <a:t>talk by T. </a:t>
            </a:r>
            <a:r>
              <a:rPr kumimoji="1" lang="en-US" altLang="ja-JP" sz="2000" dirty="0" err="1">
                <a:solidFill>
                  <a:srgbClr val="00B050"/>
                </a:solidFill>
              </a:rPr>
              <a:t>Konstandin</a:t>
            </a:r>
            <a:endParaRPr kumimoji="1" lang="en-US" altLang="ja-JP" sz="2000" dirty="0">
              <a:solidFill>
                <a:srgbClr val="00B050"/>
              </a:solidFill>
            </a:endParaRPr>
          </a:p>
          <a:p>
            <a:r>
              <a:rPr lang="ja-JP" altLang="en-US" sz="2000"/>
              <a:t>・</a:t>
            </a:r>
            <a:r>
              <a:rPr lang="en-US" altLang="ja-JP" sz="2000" dirty="0"/>
              <a:t> </a:t>
            </a:r>
            <a:r>
              <a:rPr lang="en-US" altLang="ja-JP" sz="2000" dirty="0">
                <a:solidFill>
                  <a:srgbClr val="FF0000"/>
                </a:solidFill>
              </a:rPr>
              <a:t>dilution</a:t>
            </a:r>
            <a:r>
              <a:rPr lang="en-US" altLang="ja-JP" sz="2000" dirty="0"/>
              <a:t> factor  10</a:t>
            </a:r>
            <a:r>
              <a:rPr lang="en-US" altLang="ja-JP" sz="2000" baseline="30000" dirty="0"/>
              <a:t>6</a:t>
            </a:r>
            <a:r>
              <a:rPr lang="en-US" altLang="ja-JP" sz="2000" dirty="0"/>
              <a:t>  dilutes relics from high energy (high temperature)</a:t>
            </a:r>
          </a:p>
          <a:p>
            <a:r>
              <a:rPr lang="en-US" altLang="ja-JP" sz="2000" dirty="0"/>
              <a:t>             WIMP DM,  baryon asymmetry   </a:t>
            </a:r>
            <a:r>
              <a:rPr lang="en-US" altLang="ja-JP" sz="2000" dirty="0">
                <a:sym typeface="Wingdings" pitchFamily="2" charset="2"/>
              </a:rPr>
              <a:t>    </a:t>
            </a:r>
            <a:r>
              <a:rPr lang="en-US" altLang="ja-JP" sz="2000" dirty="0">
                <a:solidFill>
                  <a:srgbClr val="0070C0"/>
                </a:solidFill>
                <a:sym typeface="Wingdings" pitchFamily="2" charset="2"/>
              </a:rPr>
              <a:t>supercool DM    </a:t>
            </a:r>
            <a:r>
              <a:rPr lang="en-US" altLang="ja-JP" sz="1600" dirty="0" err="1">
                <a:solidFill>
                  <a:srgbClr val="0070C0"/>
                </a:solidFill>
              </a:rPr>
              <a:t>Hambye</a:t>
            </a:r>
            <a:r>
              <a:rPr lang="en-US" altLang="ja-JP" sz="1600" dirty="0">
                <a:solidFill>
                  <a:srgbClr val="0070C0"/>
                </a:solidFill>
              </a:rPr>
              <a:t> </a:t>
            </a:r>
            <a:r>
              <a:rPr lang="en-US" altLang="ja-JP" sz="1600" dirty="0" err="1">
                <a:solidFill>
                  <a:srgbClr val="0070C0"/>
                </a:solidFill>
              </a:rPr>
              <a:t>Strumia</a:t>
            </a:r>
            <a:r>
              <a:rPr lang="en-US" altLang="ja-JP" sz="1600" dirty="0">
                <a:solidFill>
                  <a:srgbClr val="0070C0"/>
                </a:solidFill>
              </a:rPr>
              <a:t> </a:t>
            </a:r>
            <a:r>
              <a:rPr lang="en-US" altLang="ja-JP" sz="1600" dirty="0" err="1">
                <a:solidFill>
                  <a:srgbClr val="0070C0"/>
                </a:solidFill>
              </a:rPr>
              <a:t>Teresi</a:t>
            </a:r>
            <a:r>
              <a:rPr lang="en-US" altLang="ja-JP" sz="1600" dirty="0">
                <a:solidFill>
                  <a:srgbClr val="0070C0"/>
                </a:solidFill>
              </a:rPr>
              <a:t>(18)</a:t>
            </a:r>
            <a:endParaRPr lang="en-US" altLang="ja-JP" sz="2000" dirty="0">
              <a:solidFill>
                <a:srgbClr val="0070C0"/>
              </a:solidFill>
            </a:endParaRPr>
          </a:p>
          <a:p>
            <a:r>
              <a:rPr lang="ja-JP" altLang="en-US" sz="2000"/>
              <a:t>・</a:t>
            </a:r>
            <a:r>
              <a:rPr lang="en-US" altLang="ja-JP" sz="2000" dirty="0"/>
              <a:t> </a:t>
            </a:r>
            <a:r>
              <a:rPr lang="en-US" altLang="ja-JP" sz="2000" dirty="0">
                <a:solidFill>
                  <a:srgbClr val="FF0000"/>
                </a:solidFill>
              </a:rPr>
              <a:t>low reheat temperature</a:t>
            </a:r>
            <a:r>
              <a:rPr lang="en-US" altLang="ja-JP" sz="2000" dirty="0"/>
              <a:t> after 2</a:t>
            </a:r>
            <a:r>
              <a:rPr lang="en-US" altLang="ja-JP" sz="2000" baseline="30000" dirty="0"/>
              <a:t>nd</a:t>
            </a:r>
            <a:r>
              <a:rPr lang="en-US" altLang="ja-JP" sz="2000" dirty="0"/>
              <a:t> mini-inflation ( T</a:t>
            </a:r>
            <a:r>
              <a:rPr lang="en-US" altLang="ja-JP" sz="2000" baseline="-25000" dirty="0"/>
              <a:t>R</a:t>
            </a:r>
            <a:r>
              <a:rPr lang="en-US" altLang="ja-JP" sz="2000" dirty="0"/>
              <a:t> &lt; 100 GeV) </a:t>
            </a:r>
          </a:p>
          <a:p>
            <a:r>
              <a:rPr lang="en-US" altLang="ja-JP" sz="2000" dirty="0"/>
              <a:t>             </a:t>
            </a:r>
            <a:r>
              <a:rPr lang="en-US" altLang="ja-JP" sz="2000" dirty="0">
                <a:solidFill>
                  <a:srgbClr val="0070C0"/>
                </a:solidFill>
              </a:rPr>
              <a:t>Baryon asymmetry at low T:  e.g.  Cold EWBG   </a:t>
            </a:r>
            <a:r>
              <a:rPr lang="en-US" altLang="ja-JP" sz="1600" dirty="0">
                <a:solidFill>
                  <a:srgbClr val="0070C0"/>
                </a:solidFill>
              </a:rPr>
              <a:t> </a:t>
            </a:r>
            <a:r>
              <a:rPr lang="en-US" altLang="ja-JP" sz="1600" dirty="0" err="1">
                <a:solidFill>
                  <a:srgbClr val="0070C0"/>
                </a:solidFill>
              </a:rPr>
              <a:t>Konstandin</a:t>
            </a:r>
            <a:r>
              <a:rPr lang="en-US" altLang="ja-JP" sz="1600" dirty="0">
                <a:solidFill>
                  <a:srgbClr val="0070C0"/>
                </a:solidFill>
              </a:rPr>
              <a:t>, Servant (11)</a:t>
            </a:r>
            <a:r>
              <a:rPr lang="en-US" altLang="ja-JP" sz="1600" dirty="0"/>
              <a:t> ....</a:t>
            </a:r>
          </a:p>
          <a:p>
            <a:r>
              <a:rPr lang="ja-JP" altLang="en-US" sz="2000"/>
              <a:t>・</a:t>
            </a:r>
            <a:r>
              <a:rPr lang="en-US" altLang="ja-JP" sz="2000" dirty="0"/>
              <a:t> </a:t>
            </a:r>
            <a:r>
              <a:rPr lang="en-US" altLang="ja-JP" sz="2000" dirty="0">
                <a:solidFill>
                  <a:srgbClr val="FF0000"/>
                </a:solidFill>
              </a:rPr>
              <a:t>Enhanced scalar fluctuations</a:t>
            </a:r>
            <a:r>
              <a:rPr lang="en-US" altLang="ja-JP" sz="2000" dirty="0"/>
              <a:t> </a:t>
            </a:r>
          </a:p>
          <a:p>
            <a:r>
              <a:rPr lang="ja-JP" altLang="en-US" sz="2000"/>
              <a:t>・</a:t>
            </a:r>
            <a:r>
              <a:rPr lang="en-US" altLang="ja-JP" sz="2000" dirty="0"/>
              <a:t> </a:t>
            </a:r>
            <a:r>
              <a:rPr lang="en-US" altLang="ja-JP" sz="2000" dirty="0">
                <a:solidFill>
                  <a:srgbClr val="FF0000"/>
                </a:solidFill>
              </a:rPr>
              <a:t>PBH</a:t>
            </a:r>
            <a:r>
              <a:rPr lang="en-US" altLang="ja-JP" sz="2000" dirty="0"/>
              <a:t> by 1st order QCD PT or Ultra-compact mini halo   </a:t>
            </a:r>
            <a:r>
              <a:rPr lang="en-US" altLang="ja-JP" sz="1600" dirty="0" err="1"/>
              <a:t>Jedamzik</a:t>
            </a:r>
            <a:r>
              <a:rPr lang="en-US" altLang="ja-JP" sz="1600" dirty="0"/>
              <a:t> (97), </a:t>
            </a:r>
            <a:r>
              <a:rPr lang="en-US" altLang="ja-JP" sz="1600" dirty="0" err="1"/>
              <a:t>Ricotti</a:t>
            </a:r>
            <a:r>
              <a:rPr lang="en-US" altLang="ja-JP" sz="1600" dirty="0"/>
              <a:t> et(09)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9FE770FC-7404-2544-83FA-134F76A07CAF}"/>
              </a:ext>
            </a:extLst>
          </p:cNvPr>
          <p:cNvSpPr txBox="1"/>
          <p:nvPr/>
        </p:nvSpPr>
        <p:spPr>
          <a:xfrm>
            <a:off x="6517543" y="3576465"/>
            <a:ext cx="22791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/>
              <a:t>Serpico, Shimada, SI ('17)</a:t>
            </a:r>
          </a:p>
          <a:p>
            <a:r>
              <a:rPr lang="en-US" altLang="ja-JP" sz="1600" dirty="0" err="1"/>
              <a:t>Jinno</a:t>
            </a:r>
            <a:r>
              <a:rPr lang="en-US" altLang="ja-JP" sz="1600" dirty="0"/>
              <a:t>, </a:t>
            </a:r>
            <a:r>
              <a:rPr lang="en-US" altLang="ja-JP" sz="1600" dirty="0" err="1"/>
              <a:t>Takimoto</a:t>
            </a:r>
            <a:r>
              <a:rPr lang="en-US" altLang="ja-JP" sz="1600" dirty="0"/>
              <a:t> ('17)</a:t>
            </a:r>
          </a:p>
          <a:p>
            <a:r>
              <a:rPr lang="en-US" altLang="ja-JP" sz="1600" dirty="0" err="1"/>
              <a:t>Hashino</a:t>
            </a:r>
            <a:r>
              <a:rPr kumimoji="1" lang="en-US" altLang="ja-JP" sz="1600" dirty="0"/>
              <a:t> </a:t>
            </a:r>
            <a:r>
              <a:rPr kumimoji="1" lang="en-US" altLang="ja-JP" sz="1600" dirty="0" err="1"/>
              <a:t>et.al</a:t>
            </a:r>
            <a:r>
              <a:rPr kumimoji="1" lang="en-US" altLang="ja-JP" sz="1600" dirty="0"/>
              <a:t>. ('18) ......</a:t>
            </a:r>
            <a:endParaRPr kumimoji="1" lang="ja-JP" altLang="en-US" sz="1600"/>
          </a:p>
        </p:txBody>
      </p:sp>
      <p:sp>
        <p:nvSpPr>
          <p:cNvPr id="29" name="スライド番号プレースホルダー 28">
            <a:extLst>
              <a:ext uri="{FF2B5EF4-FFF2-40B4-BE49-F238E27FC236}">
                <a16:creationId xmlns:a16="http://schemas.microsoft.com/office/drawing/2014/main" id="{B285A118-41A6-014F-96A8-93E45FD9CD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A8B22-B798-1E44-96C6-8A297A030686}" type="slidenum">
              <a:rPr kumimoji="1" lang="ja-JP" altLang="en-US" smtClean="0"/>
              <a:t>26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835092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右矢印 10">
            <a:extLst>
              <a:ext uri="{FF2B5EF4-FFF2-40B4-BE49-F238E27FC236}">
                <a16:creationId xmlns:a16="http://schemas.microsoft.com/office/drawing/2014/main" id="{3659B69F-786C-6D4A-9337-DAC5BA90DA16}"/>
              </a:ext>
            </a:extLst>
          </p:cNvPr>
          <p:cNvSpPr/>
          <p:nvPr/>
        </p:nvSpPr>
        <p:spPr>
          <a:xfrm>
            <a:off x="997527" y="2861953"/>
            <a:ext cx="6780811" cy="237507"/>
          </a:xfrm>
          <a:prstGeom prst="righ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42504" y="142505"/>
            <a:ext cx="29050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/>
              <a:t>Summary of part 1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42504" y="1635454"/>
            <a:ext cx="78879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/>
              <a:t>extreme </a:t>
            </a:r>
            <a:r>
              <a:rPr lang="en-US" altLang="ja-JP" sz="2400" dirty="0">
                <a:solidFill>
                  <a:srgbClr val="FF0000"/>
                </a:solidFill>
              </a:rPr>
              <a:t>SUPERCOOLING</a:t>
            </a:r>
            <a:r>
              <a:rPr lang="en-US" altLang="ja-JP" sz="2400" dirty="0"/>
              <a:t> and the second </a:t>
            </a:r>
            <a:r>
              <a:rPr lang="en-US" altLang="ja-JP" sz="2400" dirty="0">
                <a:solidFill>
                  <a:srgbClr val="FF0000"/>
                </a:solidFill>
              </a:rPr>
              <a:t>inflation with N~10</a:t>
            </a:r>
            <a:r>
              <a:rPr lang="en-US" altLang="ja-JP" sz="2400" dirty="0"/>
              <a:t> 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42504" y="782776"/>
            <a:ext cx="747082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/>
              <a:t> In </a:t>
            </a:r>
            <a:r>
              <a:rPr lang="en-US" altLang="ja-JP" sz="2400" dirty="0">
                <a:solidFill>
                  <a:srgbClr val="FF0000"/>
                </a:solidFill>
              </a:rPr>
              <a:t>classically conformal models </a:t>
            </a:r>
            <a:r>
              <a:rPr lang="en-US" altLang="ja-JP" sz="2400" dirty="0"/>
              <a:t>motivated by </a:t>
            </a:r>
            <a:r>
              <a:rPr lang="en-US" altLang="ja-JP" sz="2400" dirty="0">
                <a:solidFill>
                  <a:schemeClr val="accent1"/>
                </a:solidFill>
              </a:rPr>
              <a:t>naturalness</a:t>
            </a:r>
            <a:r>
              <a:rPr lang="en-US" altLang="ja-JP" sz="2400" dirty="0"/>
              <a:t>, </a:t>
            </a:r>
          </a:p>
          <a:p>
            <a:r>
              <a:rPr lang="en-US" altLang="ja-JP" sz="2400" dirty="0"/>
              <a:t>   the early universe is drastically different </a:t>
            </a:r>
            <a:r>
              <a:rPr lang="en-US" altLang="ja-JP" sz="2400" dirty="0">
                <a:solidFill>
                  <a:srgbClr val="FF0000"/>
                </a:solidFill>
              </a:rPr>
              <a:t> </a:t>
            </a:r>
            <a:endParaRPr lang="en-US" altLang="ja-JP" sz="24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495724" y="3536455"/>
            <a:ext cx="766557" cy="523220"/>
          </a:xfrm>
          <a:prstGeom prst="rect">
            <a:avLst/>
          </a:prstGeom>
          <a:solidFill>
            <a:srgbClr val="FFFF00">
              <a:alpha val="75000"/>
            </a:srgbClr>
          </a:solidFill>
        </p:spPr>
        <p:txBody>
          <a:bodyPr wrap="none" rtlCol="0">
            <a:spAutoFit/>
          </a:bodyPr>
          <a:lstStyle/>
          <a:p>
            <a:r>
              <a:rPr lang="en-US" altLang="ja-JP" sz="2800" dirty="0" err="1"/>
              <a:t>χSB</a:t>
            </a:r>
            <a:r>
              <a:rPr lang="en-US" altLang="ja-JP" sz="2400" dirty="0"/>
              <a:t> </a:t>
            </a:r>
            <a:endParaRPr lang="ja-JP" altLang="en-US" sz="24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028838" y="3567232"/>
            <a:ext cx="1646989" cy="461665"/>
          </a:xfrm>
          <a:prstGeom prst="rect">
            <a:avLst/>
          </a:prstGeom>
          <a:solidFill>
            <a:srgbClr val="FFFF00">
              <a:alpha val="75000"/>
            </a:srgbClr>
          </a:solidFill>
        </p:spPr>
        <p:txBody>
          <a:bodyPr wrap="none" rtlCol="0">
            <a:spAutoFit/>
          </a:bodyPr>
          <a:lstStyle/>
          <a:p>
            <a:r>
              <a:rPr lang="en-US" altLang="ja-JP" sz="2400" dirty="0"/>
              <a:t>(B-L)+EWSB</a:t>
            </a:r>
            <a:endParaRPr lang="ja-JP" altLang="en-US" sz="24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399541" y="2721610"/>
            <a:ext cx="2852063" cy="553998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ja-JP" sz="3000" b="1" dirty="0">
                <a:latin typeface="+mj-ea"/>
                <a:ea typeface="+mj-ea"/>
              </a:rPr>
              <a:t>EW symmetric</a:t>
            </a:r>
            <a:endParaRPr lang="ja-JP" altLang="en-US" sz="3000" b="1" dirty="0">
              <a:latin typeface="+mj-ea"/>
              <a:ea typeface="+mj-ea"/>
            </a:endParaRPr>
          </a:p>
        </p:txBody>
      </p:sp>
      <p:sp>
        <p:nvSpPr>
          <p:cNvPr id="12" name="三角形 11"/>
          <p:cNvSpPr/>
          <p:nvPr/>
        </p:nvSpPr>
        <p:spPr>
          <a:xfrm>
            <a:off x="4543586" y="2992505"/>
            <a:ext cx="468951" cy="43481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186344" y="2510942"/>
            <a:ext cx="13115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/>
              <a:t>100 MeV</a:t>
            </a:r>
            <a:endParaRPr kumimoji="1" lang="ja-JP" altLang="en-US" sz="2400" dirty="0"/>
          </a:p>
        </p:txBody>
      </p:sp>
      <p:sp>
        <p:nvSpPr>
          <p:cNvPr id="15" name="右矢印 14"/>
          <p:cNvSpPr/>
          <p:nvPr/>
        </p:nvSpPr>
        <p:spPr>
          <a:xfrm>
            <a:off x="5262281" y="3737273"/>
            <a:ext cx="659088" cy="23168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42504" y="4260493"/>
            <a:ext cx="89621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/>
              <a:t>I</a:t>
            </a:r>
            <a:r>
              <a:rPr kumimoji="1" lang="en-US" altLang="ja-JP" sz="2400" dirty="0"/>
              <a:t>nteresting cosmological consequences</a:t>
            </a:r>
          </a:p>
          <a:p>
            <a:r>
              <a:rPr lang="en-US" altLang="ja-JP" sz="2400" dirty="0"/>
              <a:t>     Stochastic GW, PBH, Cold EWBH, axion abundance , supercool </a:t>
            </a:r>
            <a:r>
              <a:rPr kumimoji="1" lang="en-US" altLang="ja-JP" sz="2400" dirty="0"/>
              <a:t>DM </a:t>
            </a:r>
            <a:endParaRPr lang="ja-JP" altLang="en-US" sz="2400" dirty="0"/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7DC42CAD-45C6-5141-B45B-8129E3F091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1281" y="2106830"/>
            <a:ext cx="2870847" cy="592641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21E86BB9-8D7C-524B-96A1-2E2656746350}"/>
              </a:ext>
            </a:extLst>
          </p:cNvPr>
          <p:cNvSpPr/>
          <p:nvPr/>
        </p:nvSpPr>
        <p:spPr>
          <a:xfrm>
            <a:off x="3193800" y="5545940"/>
            <a:ext cx="545513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/>
              <a:t>Supercooling is also expected in other models, </a:t>
            </a:r>
          </a:p>
          <a:p>
            <a:r>
              <a:rPr lang="en-US" altLang="ja-JP" dirty="0"/>
              <a:t>e.g.  Randall-</a:t>
            </a:r>
            <a:r>
              <a:rPr lang="en-US" altLang="ja-JP" dirty="0" err="1"/>
              <a:t>Sundrum</a:t>
            </a:r>
            <a:r>
              <a:rPr lang="en-US" altLang="ja-JP" dirty="0"/>
              <a:t> models,  Harling, Servant (18)</a:t>
            </a:r>
            <a:endParaRPr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0E9FE1E5-AD5D-CE44-862B-4E3B855DBE36}"/>
              </a:ext>
            </a:extLst>
          </p:cNvPr>
          <p:cNvSpPr txBox="1"/>
          <p:nvPr/>
        </p:nvSpPr>
        <p:spPr>
          <a:xfrm>
            <a:off x="6249247" y="213306"/>
            <a:ext cx="2494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Serpico, Shimada, SI (17)</a:t>
            </a:r>
            <a:endParaRPr kumimoji="1" lang="ja-JP" altLang="en-US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1538D2DC-044E-334C-A753-8541E54804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A8B22-B798-1E44-96C6-8A297A030686}" type="slidenum">
              <a:rPr kumimoji="1" lang="ja-JP" altLang="en-US" smtClean="0"/>
              <a:t>27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990837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A889E16-348C-7B47-836D-7FAE1E66A558}"/>
              </a:ext>
            </a:extLst>
          </p:cNvPr>
          <p:cNvSpPr txBox="1"/>
          <p:nvPr/>
        </p:nvSpPr>
        <p:spPr>
          <a:xfrm>
            <a:off x="851673" y="615451"/>
            <a:ext cx="695017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dirty="0"/>
              <a:t>              Part 2</a:t>
            </a:r>
          </a:p>
          <a:p>
            <a:r>
              <a:rPr lang="en-US" altLang="ja-JP" sz="4000" dirty="0"/>
              <a:t>Top-down</a:t>
            </a:r>
            <a:r>
              <a:rPr kumimoji="1" lang="en-US" altLang="ja-JP" sz="4000" dirty="0"/>
              <a:t> approach </a:t>
            </a:r>
          </a:p>
          <a:p>
            <a:r>
              <a:rPr lang="en-US" altLang="ja-JP" sz="4000" dirty="0"/>
              <a:t>   </a:t>
            </a:r>
            <a:r>
              <a:rPr kumimoji="1" lang="en-US" altLang="ja-JP" sz="4000" dirty="0"/>
              <a:t>to</a:t>
            </a:r>
            <a:r>
              <a:rPr lang="en-US" altLang="ja-JP" sz="4000" dirty="0"/>
              <a:t> the Higgs hierarchy problem</a:t>
            </a:r>
            <a:endParaRPr kumimoji="1" lang="en-US" altLang="ja-JP" sz="4000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8023AF5-DC62-0142-83EC-919AAF1BFAFA}"/>
              </a:ext>
            </a:extLst>
          </p:cNvPr>
          <p:cNvSpPr txBox="1"/>
          <p:nvPr/>
        </p:nvSpPr>
        <p:spPr>
          <a:xfrm>
            <a:off x="2267898" y="2775266"/>
            <a:ext cx="35162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/>
              <a:t>- </a:t>
            </a:r>
            <a:r>
              <a:rPr lang="en-US" altLang="ja-JP" sz="2800" dirty="0"/>
              <a:t>Revolving </a:t>
            </a:r>
            <a:r>
              <a:rPr kumimoji="1" lang="en-US" altLang="ja-JP" sz="2800" dirty="0"/>
              <a:t>D-branes  –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DB1B8FF-0118-814F-A596-DA12EBB01032}"/>
              </a:ext>
            </a:extLst>
          </p:cNvPr>
          <p:cNvSpPr txBox="1"/>
          <p:nvPr/>
        </p:nvSpPr>
        <p:spPr>
          <a:xfrm>
            <a:off x="4326759" y="4565750"/>
            <a:ext cx="41533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i="1" dirty="0">
                <a:solidFill>
                  <a:srgbClr val="0070C0"/>
                </a:solidFill>
              </a:rPr>
              <a:t>N. Kitazawa,</a:t>
            </a:r>
            <a:r>
              <a:rPr lang="en-US" altLang="ja-JP" i="1" dirty="0">
                <a:solidFill>
                  <a:schemeClr val="accent6">
                    <a:lumMod val="75000"/>
                  </a:schemeClr>
                </a:solidFill>
              </a:rPr>
              <a:t> SI  </a:t>
            </a:r>
            <a:r>
              <a:rPr lang="en-US" altLang="ja-JP" i="1" dirty="0"/>
              <a:t>                PTEP (15)</a:t>
            </a:r>
          </a:p>
          <a:p>
            <a:r>
              <a:rPr lang="en-US" altLang="ja-JP" i="1" dirty="0">
                <a:solidFill>
                  <a:srgbClr val="0070C0"/>
                </a:solidFill>
              </a:rPr>
              <a:t>H. </a:t>
            </a:r>
            <a:r>
              <a:rPr lang="en-US" altLang="ja-JP" i="1" dirty="0" err="1">
                <a:solidFill>
                  <a:srgbClr val="0070C0"/>
                </a:solidFill>
              </a:rPr>
              <a:t>Ohta</a:t>
            </a:r>
            <a:r>
              <a:rPr lang="en-US" altLang="ja-JP" i="1" dirty="0">
                <a:solidFill>
                  <a:srgbClr val="0070C0"/>
                </a:solidFill>
              </a:rPr>
              <a:t>, T. </a:t>
            </a:r>
            <a:r>
              <a:rPr lang="en-US" altLang="ja-JP" i="1" dirty="0" err="1">
                <a:solidFill>
                  <a:srgbClr val="0070C0"/>
                </a:solidFill>
              </a:rPr>
              <a:t>Suyama</a:t>
            </a:r>
            <a:r>
              <a:rPr lang="en-US" altLang="ja-JP" i="1" dirty="0">
                <a:solidFill>
                  <a:schemeClr val="accent6">
                    <a:lumMod val="75000"/>
                  </a:schemeClr>
                </a:solidFill>
              </a:rPr>
              <a:t>, SI   </a:t>
            </a:r>
            <a:r>
              <a:rPr lang="en-US" altLang="ja-JP" i="1" dirty="0"/>
              <a:t>  arXiv:1812.11505</a:t>
            </a:r>
          </a:p>
          <a:p>
            <a:r>
              <a:rPr lang="en-US" altLang="ja-JP" i="1" dirty="0">
                <a:solidFill>
                  <a:srgbClr val="0070C0"/>
                </a:solidFill>
              </a:rPr>
              <a:t>N. Kitazawa</a:t>
            </a:r>
            <a:r>
              <a:rPr lang="en-US" altLang="ja-JP" i="1" dirty="0"/>
              <a:t>, </a:t>
            </a:r>
            <a:r>
              <a:rPr lang="en-US" altLang="ja-JP" i="1" dirty="0">
                <a:solidFill>
                  <a:schemeClr val="accent6">
                    <a:lumMod val="75000"/>
                  </a:schemeClr>
                </a:solidFill>
              </a:rPr>
              <a:t>SI</a:t>
            </a:r>
            <a:r>
              <a:rPr lang="en-US" altLang="ja-JP" i="1" dirty="0"/>
              <a:t>                 arXiv:1812.08912  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F9D9A10-94BB-3D4E-B597-7E19C4884A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A8B22-B798-1E44-96C6-8A297A030686}" type="slidenum">
              <a:rPr kumimoji="1" lang="ja-JP" altLang="en-US" smtClean="0"/>
              <a:t>28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541262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259249" y="221188"/>
            <a:ext cx="862479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In a field theoretic approach, </a:t>
            </a:r>
          </a:p>
          <a:p>
            <a:r>
              <a:rPr kumimoji="1" lang="en-US" altLang="ja-JP" sz="2400" dirty="0"/>
              <a:t>   there are many different proposals to solve the hierarchy problem.</a:t>
            </a:r>
            <a:endParaRPr lang="en-US" altLang="ja-JP" sz="2400" dirty="0"/>
          </a:p>
          <a:p>
            <a:r>
              <a:rPr lang="en-US" altLang="ja-JP" sz="2400" dirty="0"/>
              <a:t>   But  there is one common basic assumption:</a:t>
            </a:r>
          </a:p>
          <a:p>
            <a:r>
              <a:rPr lang="en-US" altLang="ja-JP" sz="2400" dirty="0"/>
              <a:t>             </a:t>
            </a:r>
            <a:r>
              <a:rPr lang="en-US" altLang="ja-JP" sz="2400" dirty="0">
                <a:solidFill>
                  <a:srgbClr val="FF0000"/>
                </a:solidFill>
              </a:rPr>
              <a:t>"Calculate the Higgs potential first !"</a:t>
            </a:r>
          </a:p>
        </p:txBody>
      </p:sp>
      <p:grpSp>
        <p:nvGrpSpPr>
          <p:cNvPr id="3" name="図形グループ 2"/>
          <p:cNvGrpSpPr/>
          <p:nvPr/>
        </p:nvGrpSpPr>
        <p:grpSpPr>
          <a:xfrm>
            <a:off x="3720856" y="2292749"/>
            <a:ext cx="2447635" cy="1489812"/>
            <a:chOff x="2256311" y="1151906"/>
            <a:chExt cx="3289465" cy="2877300"/>
          </a:xfrm>
        </p:grpSpPr>
        <p:sp>
          <p:nvSpPr>
            <p:cNvPr id="4" name="正方形/長方形 3"/>
            <p:cNvSpPr/>
            <p:nvPr/>
          </p:nvSpPr>
          <p:spPr>
            <a:xfrm>
              <a:off x="2256311" y="1151906"/>
              <a:ext cx="3289465" cy="28738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" name="フリーフォーム 4"/>
            <p:cNvSpPr/>
            <p:nvPr/>
          </p:nvSpPr>
          <p:spPr>
            <a:xfrm>
              <a:off x="2280062" y="1769423"/>
              <a:ext cx="2695699" cy="2259783"/>
            </a:xfrm>
            <a:custGeom>
              <a:avLst/>
              <a:gdLst>
                <a:gd name="connsiteX0" fmla="*/ 0 w 2695699"/>
                <a:gd name="connsiteY0" fmla="*/ 1900051 h 2259783"/>
                <a:gd name="connsiteX1" fmla="*/ 368135 w 2695699"/>
                <a:gd name="connsiteY1" fmla="*/ 1983179 h 2259783"/>
                <a:gd name="connsiteX2" fmla="*/ 795647 w 2695699"/>
                <a:gd name="connsiteY2" fmla="*/ 2161309 h 2259783"/>
                <a:gd name="connsiteX3" fmla="*/ 1092530 w 2695699"/>
                <a:gd name="connsiteY3" fmla="*/ 2256311 h 2259783"/>
                <a:gd name="connsiteX4" fmla="*/ 1508166 w 2695699"/>
                <a:gd name="connsiteY4" fmla="*/ 2042555 h 2259783"/>
                <a:gd name="connsiteX5" fmla="*/ 1971304 w 2695699"/>
                <a:gd name="connsiteY5" fmla="*/ 1555667 h 2259783"/>
                <a:gd name="connsiteX6" fmla="*/ 2339439 w 2695699"/>
                <a:gd name="connsiteY6" fmla="*/ 890649 h 2259783"/>
                <a:gd name="connsiteX7" fmla="*/ 2695699 w 2695699"/>
                <a:gd name="connsiteY7" fmla="*/ 0 h 2259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95699" h="2259783">
                  <a:moveTo>
                    <a:pt x="0" y="1900051"/>
                  </a:moveTo>
                  <a:cubicBezTo>
                    <a:pt x="117763" y="1919843"/>
                    <a:pt x="235527" y="1939636"/>
                    <a:pt x="368135" y="1983179"/>
                  </a:cubicBezTo>
                  <a:cubicBezTo>
                    <a:pt x="500743" y="2026722"/>
                    <a:pt x="674915" y="2115787"/>
                    <a:pt x="795647" y="2161309"/>
                  </a:cubicBezTo>
                  <a:cubicBezTo>
                    <a:pt x="916380" y="2206831"/>
                    <a:pt x="973777" y="2276103"/>
                    <a:pt x="1092530" y="2256311"/>
                  </a:cubicBezTo>
                  <a:cubicBezTo>
                    <a:pt x="1211283" y="2236519"/>
                    <a:pt x="1361704" y="2159329"/>
                    <a:pt x="1508166" y="2042555"/>
                  </a:cubicBezTo>
                  <a:cubicBezTo>
                    <a:pt x="1654628" y="1925781"/>
                    <a:pt x="1832759" y="1747651"/>
                    <a:pt x="1971304" y="1555667"/>
                  </a:cubicBezTo>
                  <a:cubicBezTo>
                    <a:pt x="2109850" y="1363683"/>
                    <a:pt x="2218707" y="1149927"/>
                    <a:pt x="2339439" y="890649"/>
                  </a:cubicBezTo>
                  <a:cubicBezTo>
                    <a:pt x="2460171" y="631371"/>
                    <a:pt x="2695699" y="0"/>
                    <a:pt x="2695699" y="0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" name="グループ化 8"/>
          <p:cNvGrpSpPr/>
          <p:nvPr/>
        </p:nvGrpSpPr>
        <p:grpSpPr>
          <a:xfrm>
            <a:off x="984846" y="2236434"/>
            <a:ext cx="2684462" cy="1528733"/>
            <a:chOff x="59860" y="3389069"/>
            <a:chExt cx="1830848" cy="2270720"/>
          </a:xfrm>
        </p:grpSpPr>
        <p:pic>
          <p:nvPicPr>
            <p:cNvPr id="7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9860" y="3389069"/>
              <a:ext cx="1830848" cy="227072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505881" y="4685213"/>
              <a:ext cx="358775" cy="215900"/>
            </a:xfrm>
            <a:custGeom>
              <a:avLst/>
              <a:gdLst>
                <a:gd name="T0" fmla="*/ 0 w 226"/>
                <a:gd name="T1" fmla="*/ 0 h 136"/>
                <a:gd name="T2" fmla="*/ 2147483647 w 226"/>
                <a:gd name="T3" fmla="*/ 2147483647 h 136"/>
                <a:gd name="T4" fmla="*/ 2147483647 w 226"/>
                <a:gd name="T5" fmla="*/ 0 h 136"/>
                <a:gd name="T6" fmla="*/ 0 60000 65536"/>
                <a:gd name="T7" fmla="*/ 0 60000 65536"/>
                <a:gd name="T8" fmla="*/ 0 60000 65536"/>
                <a:gd name="T9" fmla="*/ 0 w 226"/>
                <a:gd name="T10" fmla="*/ 0 h 136"/>
                <a:gd name="T11" fmla="*/ 226 w 226"/>
                <a:gd name="T12" fmla="*/ 136 h 1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26" h="136">
                  <a:moveTo>
                    <a:pt x="0" y="0"/>
                  </a:moveTo>
                  <a:cubicBezTo>
                    <a:pt x="26" y="68"/>
                    <a:pt x="52" y="136"/>
                    <a:pt x="90" y="136"/>
                  </a:cubicBezTo>
                  <a:cubicBezTo>
                    <a:pt x="128" y="136"/>
                    <a:pt x="203" y="23"/>
                    <a:pt x="226" y="0"/>
                  </a:cubicBezTo>
                </a:path>
              </a:pathLst>
            </a:custGeom>
            <a:noFill/>
            <a:ln w="28575" cap="flat" cmpd="sng">
              <a:solidFill>
                <a:srgbClr val="CC0000"/>
              </a:solidFill>
              <a:prstDash val="sysDot"/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</p:grpSp>
      <p:pic>
        <p:nvPicPr>
          <p:cNvPr id="9" name="図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5797" y="2153011"/>
            <a:ext cx="2257143" cy="1627751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700644" y="4010948"/>
            <a:ext cx="761464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/>
              <a:t>And </a:t>
            </a:r>
            <a:r>
              <a:rPr lang="en-US" altLang="ja-JP" sz="2400" dirty="0">
                <a:solidFill>
                  <a:srgbClr val="FF0000"/>
                </a:solidFill>
              </a:rPr>
              <a:t>then obtain a solution</a:t>
            </a:r>
            <a:r>
              <a:rPr lang="en-US" altLang="ja-JP" sz="2400" dirty="0"/>
              <a:t> = minimum of the potential.</a:t>
            </a:r>
            <a:endParaRPr kumimoji="1" lang="en-US" altLang="ja-JP" sz="2400" dirty="0"/>
          </a:p>
          <a:p>
            <a:r>
              <a:rPr lang="en-US" altLang="ja-JP" sz="2400" dirty="0">
                <a:sym typeface="Wingdings"/>
              </a:rPr>
              <a:t>                                    </a:t>
            </a:r>
            <a:r>
              <a:rPr lang="en-US" altLang="ja-JP" sz="2400" dirty="0">
                <a:solidFill>
                  <a:srgbClr val="0070C0"/>
                </a:solidFill>
                <a:sym typeface="Wingdings"/>
              </a:rPr>
              <a:t>one solution to one Higgs potential</a:t>
            </a:r>
          </a:p>
          <a:p>
            <a:r>
              <a:rPr lang="en-US" altLang="ja-JP" sz="2400" dirty="0">
                <a:sym typeface="Wingdings"/>
              </a:rPr>
              <a:t>      Then we are often faced with the naturalness problem</a:t>
            </a:r>
            <a:endParaRPr kumimoji="1" lang="ja-JP" altLang="en-US" sz="2400" dirty="0"/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1441" y="5211277"/>
            <a:ext cx="2943225" cy="1028700"/>
          </a:xfrm>
          <a:prstGeom prst="rect">
            <a:avLst/>
          </a:prstGeom>
        </p:spPr>
      </p:pic>
      <p:pic>
        <p:nvPicPr>
          <p:cNvPr id="21" name="図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72344" y="5077685"/>
            <a:ext cx="1060522" cy="1162292"/>
          </a:xfrm>
          <a:prstGeom prst="rect">
            <a:avLst/>
          </a:prstGeom>
        </p:spPr>
      </p:pic>
      <p:sp>
        <p:nvSpPr>
          <p:cNvPr id="11" name="スライド番号プレースホルダー 10">
            <a:extLst>
              <a:ext uri="{FF2B5EF4-FFF2-40B4-BE49-F238E27FC236}">
                <a16:creationId xmlns:a16="http://schemas.microsoft.com/office/drawing/2014/main" id="{4DB3CFF4-2816-494F-89C0-77513A9B50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A8B22-B798-1E44-96C6-8A297A030686}" type="slidenum">
              <a:rPr kumimoji="1" lang="ja-JP" altLang="en-US" smtClean="0"/>
              <a:t>29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38169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5F6621F-20C7-A942-92A1-A13035E7A06A}"/>
              </a:ext>
            </a:extLst>
          </p:cNvPr>
          <p:cNvSpPr txBox="1"/>
          <p:nvPr/>
        </p:nvSpPr>
        <p:spPr>
          <a:xfrm>
            <a:off x="457346" y="618303"/>
            <a:ext cx="37625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Viscosity is scale-dependent.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C81D4F3-9233-D541-A4A7-4886E7212774}"/>
              </a:ext>
            </a:extLst>
          </p:cNvPr>
          <p:cNvSpPr txBox="1"/>
          <p:nvPr/>
        </p:nvSpPr>
        <p:spPr>
          <a:xfrm>
            <a:off x="256624" y="1348184"/>
            <a:ext cx="841902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/>
              <a:t>The framework of LEET can be determined by the IR physics, </a:t>
            </a:r>
            <a:r>
              <a:rPr lang="en-US" altLang="ja-JP" sz="2400" dirty="0" err="1"/>
              <a:t>e.g</a:t>
            </a:r>
            <a:r>
              <a:rPr lang="en-US" altLang="ja-JP" sz="2400" dirty="0"/>
              <a:t>  </a:t>
            </a:r>
          </a:p>
          <a:p>
            <a:r>
              <a:rPr kumimoji="1" lang="en-US" altLang="ja-JP" sz="2400" dirty="0"/>
              <a:t>             symmetry  (</a:t>
            </a:r>
            <a:r>
              <a:rPr kumimoji="1" lang="en-US" altLang="ja-JP" sz="2400" dirty="0" err="1"/>
              <a:t>Navier</a:t>
            </a:r>
            <a:r>
              <a:rPr kumimoji="1" lang="en-US" altLang="ja-JP" sz="2400" dirty="0"/>
              <a:t>-Stokes eq.,  Chiral </a:t>
            </a:r>
            <a:r>
              <a:rPr kumimoji="1" lang="en-US" altLang="ja-JP" sz="2400" dirty="0" err="1"/>
              <a:t>La</a:t>
            </a:r>
            <a:r>
              <a:rPr lang="en-US" altLang="ja-JP" sz="2400" dirty="0" err="1"/>
              <a:t>grangian</a:t>
            </a:r>
            <a:r>
              <a:rPr lang="en-US" altLang="ja-JP" sz="2400" dirty="0"/>
              <a:t>)</a:t>
            </a:r>
          </a:p>
          <a:p>
            <a:r>
              <a:rPr lang="en-US" altLang="ja-JP" sz="2400" dirty="0"/>
              <a:t>             renormalizability (Standard Model)  </a:t>
            </a:r>
          </a:p>
          <a:p>
            <a:r>
              <a:rPr lang="en-US" altLang="ja-JP" sz="2400" dirty="0">
                <a:solidFill>
                  <a:srgbClr val="FF0000"/>
                </a:solidFill>
              </a:rPr>
              <a:t>But,  the parameters in the EFT are obtained  by integrating out UV physics.    </a:t>
            </a:r>
            <a:r>
              <a:rPr lang="en-US" altLang="ja-JP" sz="2400" dirty="0"/>
              <a:t>  </a:t>
            </a:r>
          </a:p>
          <a:p>
            <a:r>
              <a:rPr lang="en-US" altLang="ja-JP" sz="2400" dirty="0"/>
              <a:t>This is nothing but the idea of</a:t>
            </a:r>
            <a:r>
              <a:rPr lang="en-US" altLang="ja-JP" sz="2400" dirty="0">
                <a:solidFill>
                  <a:srgbClr val="0070C0"/>
                </a:solidFill>
              </a:rPr>
              <a:t>  Renormalization Group. </a:t>
            </a:r>
            <a:endParaRPr lang="ja-JP" altLang="en-US" sz="2400" b="1">
              <a:solidFill>
                <a:srgbClr val="0070C0"/>
              </a:solidFill>
            </a:endParaRPr>
          </a:p>
          <a:p>
            <a:r>
              <a:rPr lang="en-US" altLang="ja-JP" sz="2400" dirty="0"/>
              <a:t> </a:t>
            </a:r>
          </a:p>
        </p:txBody>
      </p:sp>
      <p:sp>
        <p:nvSpPr>
          <p:cNvPr id="10" name="スライド番号プレースホルダー 9">
            <a:extLst>
              <a:ext uri="{FF2B5EF4-FFF2-40B4-BE49-F238E27FC236}">
                <a16:creationId xmlns:a16="http://schemas.microsoft.com/office/drawing/2014/main" id="{B09907D3-2B01-3D46-96BD-AAFF6AC401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A8B22-B798-1E44-96C6-8A297A030686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9E0EE14A-D0D8-3D41-B3D1-739B3055A23B}"/>
              </a:ext>
            </a:extLst>
          </p:cNvPr>
          <p:cNvSpPr/>
          <p:nvPr/>
        </p:nvSpPr>
        <p:spPr>
          <a:xfrm>
            <a:off x="930096" y="4608984"/>
            <a:ext cx="692036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/>
              <a:t> </a:t>
            </a:r>
            <a:r>
              <a:rPr lang="en-US" altLang="ja-JP" sz="2400" b="1" dirty="0">
                <a:sym typeface="Wingdings" pitchFamily="2" charset="2"/>
              </a:rPr>
              <a:t> </a:t>
            </a:r>
            <a:r>
              <a:rPr lang="en-US" altLang="ja-JP" sz="2400" b="1" dirty="0"/>
              <a:t>UV determines IR parameters  through RG. </a:t>
            </a:r>
            <a:endParaRPr lang="ja-JP" altLang="en-US" sz="2400"/>
          </a:p>
        </p:txBody>
      </p:sp>
    </p:spTree>
    <p:extLst>
      <p:ext uri="{BB962C8B-B14F-4D97-AF65-F5344CB8AC3E}">
        <p14:creationId xmlns:p14="http://schemas.microsoft.com/office/powerpoint/2010/main" val="66830984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5745534-6578-D743-9296-ED99CCE13B0C}"/>
              </a:ext>
            </a:extLst>
          </p:cNvPr>
          <p:cNvSpPr txBox="1"/>
          <p:nvPr/>
        </p:nvSpPr>
        <p:spPr>
          <a:xfrm>
            <a:off x="765810" y="457200"/>
            <a:ext cx="829945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/>
              <a:t>   Question:</a:t>
            </a:r>
          </a:p>
          <a:p>
            <a:r>
              <a:rPr lang="en-US" altLang="ja-JP" sz="2800" dirty="0"/>
              <a:t>Can we first obtain</a:t>
            </a:r>
            <a:r>
              <a:rPr kumimoji="1" lang="en-US" altLang="ja-JP" sz="2800" dirty="0"/>
              <a:t> </a:t>
            </a:r>
            <a:r>
              <a:rPr kumimoji="1" lang="en-US" altLang="ja-JP" sz="2800" dirty="0">
                <a:solidFill>
                  <a:srgbClr val="0070C0"/>
                </a:solidFill>
              </a:rPr>
              <a:t>a solution of </a:t>
            </a:r>
            <a:r>
              <a:rPr lang="en-US" altLang="ja-JP" sz="2800" dirty="0">
                <a:solidFill>
                  <a:srgbClr val="0070C0"/>
                </a:solidFill>
              </a:rPr>
              <a:t>&lt;H&gt; in a geometric way</a:t>
            </a:r>
          </a:p>
          <a:p>
            <a:r>
              <a:rPr kumimoji="1" lang="en-US" altLang="ja-JP" sz="2800" dirty="0"/>
              <a:t>and then </a:t>
            </a:r>
            <a:r>
              <a:rPr lang="en-US" altLang="ja-JP" sz="2800" dirty="0">
                <a:solidFill>
                  <a:srgbClr val="0070C0"/>
                </a:solidFill>
              </a:rPr>
              <a:t>calculate</a:t>
            </a:r>
            <a:r>
              <a:rPr kumimoji="1" lang="en-US" altLang="ja-JP" sz="2800" dirty="0">
                <a:solidFill>
                  <a:srgbClr val="0070C0"/>
                </a:solidFill>
              </a:rPr>
              <a:t> </a:t>
            </a:r>
            <a:r>
              <a:rPr lang="en-US" altLang="ja-JP" sz="2800" dirty="0">
                <a:solidFill>
                  <a:srgbClr val="0070C0"/>
                </a:solidFill>
              </a:rPr>
              <a:t>low-energy EFT in the SM</a:t>
            </a:r>
            <a:r>
              <a:rPr lang="en-US" altLang="ja-JP" sz="2800" dirty="0"/>
              <a:t>.  </a:t>
            </a:r>
            <a:endParaRPr kumimoji="1" lang="ja-JP" altLang="en-US" sz="2800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6E596947-70F8-A346-8014-9841A636F3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3303" y="2761544"/>
            <a:ext cx="2475570" cy="1461824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26DF6BB-EA88-DB42-96D7-403A800B50EB}"/>
              </a:ext>
            </a:extLst>
          </p:cNvPr>
          <p:cNvSpPr txBox="1"/>
          <p:nvPr/>
        </p:nvSpPr>
        <p:spPr>
          <a:xfrm>
            <a:off x="960120" y="2320290"/>
            <a:ext cx="18117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/>
              <a:t>Analogy with</a:t>
            </a:r>
            <a:endParaRPr kumimoji="1" lang="ja-JP" altLang="en-US" sz="240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9AD8D27-F862-E642-87F7-48158D825C0E}"/>
              </a:ext>
            </a:extLst>
          </p:cNvPr>
          <p:cNvSpPr txBox="1"/>
          <p:nvPr/>
        </p:nvSpPr>
        <p:spPr>
          <a:xfrm>
            <a:off x="4514850" y="2761544"/>
            <a:ext cx="3716658" cy="830997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Higgs potential itself may be</a:t>
            </a:r>
          </a:p>
          <a:p>
            <a:r>
              <a:rPr lang="en-US" altLang="ja-JP" sz="2400" dirty="0"/>
              <a:t> a function of &lt;H&gt;. </a:t>
            </a:r>
            <a:endParaRPr kumimoji="1" lang="ja-JP" altLang="en-US" sz="2400"/>
          </a:p>
        </p:txBody>
      </p:sp>
      <p:sp>
        <p:nvSpPr>
          <p:cNvPr id="6" name="下矢印 5">
            <a:extLst>
              <a:ext uri="{FF2B5EF4-FFF2-40B4-BE49-F238E27FC236}">
                <a16:creationId xmlns:a16="http://schemas.microsoft.com/office/drawing/2014/main" id="{6DF21C35-BED0-C945-AE66-DD2F333D680D}"/>
              </a:ext>
            </a:extLst>
          </p:cNvPr>
          <p:cNvSpPr/>
          <p:nvPr/>
        </p:nvSpPr>
        <p:spPr>
          <a:xfrm>
            <a:off x="6373179" y="3723595"/>
            <a:ext cx="182880" cy="6057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E8114BC-0D0D-274D-88E4-2DA37A73F777}"/>
              </a:ext>
            </a:extLst>
          </p:cNvPr>
          <p:cNvSpPr txBox="1"/>
          <p:nvPr/>
        </p:nvSpPr>
        <p:spPr>
          <a:xfrm>
            <a:off x="5129088" y="4564194"/>
            <a:ext cx="351602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The mechanism looks as if </a:t>
            </a:r>
          </a:p>
          <a:p>
            <a:r>
              <a:rPr lang="en-US" altLang="ja-JP" sz="2400" dirty="0"/>
              <a:t>any value of </a:t>
            </a:r>
            <a:r>
              <a:rPr kumimoji="1" lang="en-US" altLang="ja-JP" sz="2400" dirty="0"/>
              <a:t> &lt;H&gt; is a </a:t>
            </a:r>
          </a:p>
          <a:p>
            <a:r>
              <a:rPr kumimoji="1" lang="en-US" altLang="ja-JP" sz="2400" dirty="0"/>
              <a:t>minimum</a:t>
            </a:r>
            <a:r>
              <a:rPr lang="en-US" altLang="ja-JP" sz="2400" dirty="0"/>
              <a:t> of V(H; &lt;H&gt;). </a:t>
            </a:r>
            <a:endParaRPr kumimoji="1" lang="ja-JP" altLang="en-US" sz="240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5F0B752-C74A-DC4A-A2CB-9BB8395B4BB9}"/>
              </a:ext>
            </a:extLst>
          </p:cNvPr>
          <p:cNvSpPr txBox="1"/>
          <p:nvPr/>
        </p:nvSpPr>
        <p:spPr>
          <a:xfrm>
            <a:off x="188057" y="4329385"/>
            <a:ext cx="42075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/>
              <a:t>Any radius of orbits is </a:t>
            </a:r>
            <a:r>
              <a:rPr lang="en-US" altLang="ja-JP" sz="2000" dirty="0"/>
              <a:t>a solution to the effective </a:t>
            </a:r>
            <a:r>
              <a:rPr kumimoji="1" lang="en-US" altLang="ja-JP" sz="2000" dirty="0"/>
              <a:t>potential.</a:t>
            </a:r>
          </a:p>
          <a:p>
            <a:r>
              <a:rPr lang="en-US" altLang="ja-JP" sz="2000" dirty="0"/>
              <a:t>Initial condition  (angular momentum)</a:t>
            </a:r>
          </a:p>
          <a:p>
            <a:r>
              <a:rPr kumimoji="1" lang="en-US" altLang="ja-JP" sz="2000" dirty="0"/>
              <a:t>gives a  different orbit. </a:t>
            </a:r>
            <a:endParaRPr kumimoji="1" lang="ja-JP" altLang="en-US" sz="2000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67B5F263-7D6C-EE4D-91FD-88DC90332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A8B22-B798-1E44-96C6-8A297A030686}" type="slidenum">
              <a:rPr kumimoji="1" lang="ja-JP" altLang="en-US" smtClean="0"/>
              <a:t>30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19060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68B1E18-1BB3-3948-9524-7EDF7A41833E}"/>
              </a:ext>
            </a:extLst>
          </p:cNvPr>
          <p:cNvSpPr txBox="1"/>
          <p:nvPr/>
        </p:nvSpPr>
        <p:spPr>
          <a:xfrm>
            <a:off x="323386" y="1290349"/>
            <a:ext cx="8463407" cy="2308324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2400" dirty="0"/>
              <a:t>[1]   (3+1)-dimensional space-time is embedded in d=9+1.</a:t>
            </a:r>
          </a:p>
          <a:p>
            <a:r>
              <a:rPr kumimoji="1" lang="en-US" altLang="ja-JP" sz="2400" dirty="0"/>
              <a:t>                   Either </a:t>
            </a:r>
            <a:r>
              <a:rPr kumimoji="1" lang="en-US" altLang="ja-JP" sz="2400" dirty="0">
                <a:solidFill>
                  <a:srgbClr val="0070C0"/>
                </a:solidFill>
              </a:rPr>
              <a:t>compactification</a:t>
            </a:r>
            <a:r>
              <a:rPr kumimoji="1" lang="en-US" altLang="ja-JP" sz="2400" dirty="0"/>
              <a:t> or </a:t>
            </a:r>
            <a:r>
              <a:rPr kumimoji="1" lang="en-US" altLang="ja-JP" sz="2400" dirty="0">
                <a:solidFill>
                  <a:srgbClr val="0070C0"/>
                </a:solidFill>
              </a:rPr>
              <a:t>brane-world scenario</a:t>
            </a:r>
            <a:r>
              <a:rPr kumimoji="1" lang="en-US" altLang="ja-JP" sz="2400" dirty="0"/>
              <a:t>      </a:t>
            </a:r>
          </a:p>
          <a:p>
            <a:r>
              <a:rPr lang="en-US" altLang="ja-JP" sz="2400" dirty="0"/>
              <a:t>[2]   Higgs (scalar)  field is a </a:t>
            </a:r>
            <a:r>
              <a:rPr lang="en-US" altLang="ja-JP" sz="2400" dirty="0">
                <a:solidFill>
                  <a:srgbClr val="0070C0"/>
                </a:solidFill>
              </a:rPr>
              <a:t>geometrical "moduli"</a:t>
            </a:r>
            <a:r>
              <a:rPr lang="en-US" altLang="ja-JP" sz="2400" dirty="0"/>
              <a:t>  field</a:t>
            </a:r>
          </a:p>
          <a:p>
            <a:r>
              <a:rPr lang="en-US" altLang="ja-JP" sz="2400" dirty="0"/>
              <a:t>                 e.g.          distance between D-branes</a:t>
            </a:r>
          </a:p>
          <a:p>
            <a:r>
              <a:rPr lang="en-US" altLang="ja-JP" sz="2400" dirty="0"/>
              <a:t>                                  volume / shape of extra-dimension   etc. </a:t>
            </a:r>
          </a:p>
          <a:p>
            <a:r>
              <a:rPr lang="en-US" altLang="ja-JP" sz="2400" dirty="0"/>
              <a:t>[3]    VEVs of moduli fields are proportional to the geometrical size.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1BFE392-B5D6-F24F-8AB1-CCF95808B01C}"/>
              </a:ext>
            </a:extLst>
          </p:cNvPr>
          <p:cNvSpPr txBox="1"/>
          <p:nvPr/>
        </p:nvSpPr>
        <p:spPr>
          <a:xfrm>
            <a:off x="323386" y="200389"/>
            <a:ext cx="63591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Stringy view of our "universe" and "Higgs" sector:</a:t>
            </a:r>
            <a:endParaRPr kumimoji="1" lang="ja-JP" altLang="en-US" sz="2400"/>
          </a:p>
        </p:txBody>
      </p:sp>
      <p:sp>
        <p:nvSpPr>
          <p:cNvPr id="4" name="平行四辺形 3">
            <a:extLst>
              <a:ext uri="{FF2B5EF4-FFF2-40B4-BE49-F238E27FC236}">
                <a16:creationId xmlns:a16="http://schemas.microsoft.com/office/drawing/2014/main" id="{2EDE8F06-0240-884E-8E2B-C1D132FBC329}"/>
              </a:ext>
            </a:extLst>
          </p:cNvPr>
          <p:cNvSpPr/>
          <p:nvPr/>
        </p:nvSpPr>
        <p:spPr>
          <a:xfrm>
            <a:off x="1710978" y="3954072"/>
            <a:ext cx="927382" cy="396305"/>
          </a:xfrm>
          <a:prstGeom prst="parallelogram">
            <a:avLst>
              <a:gd name="adj" fmla="val 68212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" name="平行四辺形 4">
            <a:extLst>
              <a:ext uri="{FF2B5EF4-FFF2-40B4-BE49-F238E27FC236}">
                <a16:creationId xmlns:a16="http://schemas.microsoft.com/office/drawing/2014/main" id="{04CC195B-9F65-F446-8F42-C88B04408FAC}"/>
              </a:ext>
            </a:extLst>
          </p:cNvPr>
          <p:cNvSpPr/>
          <p:nvPr/>
        </p:nvSpPr>
        <p:spPr>
          <a:xfrm>
            <a:off x="1710978" y="4960418"/>
            <a:ext cx="927382" cy="396305"/>
          </a:xfrm>
          <a:prstGeom prst="parallelogram">
            <a:avLst>
              <a:gd name="adj" fmla="val 68212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矢印コネクタ 5">
            <a:extLst>
              <a:ext uri="{FF2B5EF4-FFF2-40B4-BE49-F238E27FC236}">
                <a16:creationId xmlns:a16="http://schemas.microsoft.com/office/drawing/2014/main" id="{72CC9A0C-5746-644F-B407-274420D3F7E7}"/>
              </a:ext>
            </a:extLst>
          </p:cNvPr>
          <p:cNvCxnSpPr>
            <a:cxnSpLocks/>
          </p:cNvCxnSpPr>
          <p:nvPr/>
        </p:nvCxnSpPr>
        <p:spPr>
          <a:xfrm>
            <a:off x="2023758" y="4431493"/>
            <a:ext cx="0" cy="402075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55AD394-CA31-7740-B8E2-30B8AF1F31CD}"/>
              </a:ext>
            </a:extLst>
          </p:cNvPr>
          <p:cNvSpPr txBox="1"/>
          <p:nvPr/>
        </p:nvSpPr>
        <p:spPr>
          <a:xfrm>
            <a:off x="1300678" y="3919800"/>
            <a:ext cx="2723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N</a:t>
            </a:r>
            <a:endParaRPr kumimoji="1" lang="ja-JP" altLang="en-US" sz="2400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76DCC9A-29B2-8A4D-BA7D-EFA30AA15973}"/>
              </a:ext>
            </a:extLst>
          </p:cNvPr>
          <p:cNvSpPr txBox="1"/>
          <p:nvPr/>
        </p:nvSpPr>
        <p:spPr>
          <a:xfrm>
            <a:off x="1254871" y="4960418"/>
            <a:ext cx="3181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/>
              <a:t>M</a:t>
            </a:r>
            <a:endParaRPr kumimoji="1" lang="ja-JP" altLang="en-US" sz="2400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AC9A816-AFCD-5543-8CAF-9FD1922CD2A7}"/>
              </a:ext>
            </a:extLst>
          </p:cNvPr>
          <p:cNvSpPr txBox="1"/>
          <p:nvPr/>
        </p:nvSpPr>
        <p:spPr>
          <a:xfrm>
            <a:off x="2638360" y="4121317"/>
            <a:ext cx="329609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D-branes</a:t>
            </a:r>
          </a:p>
          <a:p>
            <a:r>
              <a:rPr kumimoji="1" lang="en-US" altLang="ja-JP" sz="2400" dirty="0"/>
              <a:t>U(N+M) </a:t>
            </a:r>
            <a:r>
              <a:rPr kumimoji="1" lang="en-US" altLang="ja-JP" sz="2400" dirty="0">
                <a:sym typeface="Wingdings"/>
              </a:rPr>
              <a:t> U(N) × U(M)</a:t>
            </a:r>
            <a:endParaRPr kumimoji="1" lang="ja-JP" altLang="en-US" sz="2400" dirty="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8321D3AD-6215-C848-ACF2-65425E0C7A4D}"/>
              </a:ext>
            </a:extLst>
          </p:cNvPr>
          <p:cNvSpPr txBox="1"/>
          <p:nvPr/>
        </p:nvSpPr>
        <p:spPr>
          <a:xfrm>
            <a:off x="2174669" y="4371903"/>
            <a:ext cx="3465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d</a:t>
            </a:r>
            <a:endParaRPr kumimoji="1" lang="ja-JP" altLang="en-US" sz="2400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5ABEE111-0C6F-EB4E-9845-01556307E43D}"/>
              </a:ext>
            </a:extLst>
          </p:cNvPr>
          <p:cNvSpPr txBox="1"/>
          <p:nvPr/>
        </p:nvSpPr>
        <p:spPr>
          <a:xfrm>
            <a:off x="3565742" y="4888366"/>
            <a:ext cx="37506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>
                <a:solidFill>
                  <a:srgbClr val="FF0000"/>
                </a:solidFill>
              </a:rPr>
              <a:t>The natural scale of M should be</a:t>
            </a:r>
          </a:p>
          <a:p>
            <a:r>
              <a:rPr lang="en-US" altLang="ja-JP" sz="2000" dirty="0">
                <a:solidFill>
                  <a:srgbClr val="FF0000"/>
                </a:solidFill>
              </a:rPr>
              <a:t> the string scale, not the EW scale.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E3E6E1AA-75D2-DB4F-9891-CC1989F8E3D9}"/>
              </a:ext>
            </a:extLst>
          </p:cNvPr>
          <p:cNvSpPr txBox="1"/>
          <p:nvPr/>
        </p:nvSpPr>
        <p:spPr>
          <a:xfrm>
            <a:off x="3491554" y="5603230"/>
            <a:ext cx="38248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/>
              <a:t>Hierarchy problem in string theory </a:t>
            </a:r>
          </a:p>
        </p:txBody>
      </p:sp>
      <p:pic>
        <p:nvPicPr>
          <p:cNvPr id="17" name="図 16">
            <a:extLst>
              <a:ext uri="{FF2B5EF4-FFF2-40B4-BE49-F238E27FC236}">
                <a16:creationId xmlns:a16="http://schemas.microsoft.com/office/drawing/2014/main" id="{C89A1420-155A-3444-A02E-10D5542D1E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1248" y="4339160"/>
            <a:ext cx="975906" cy="697076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22ED2944-341E-444A-8830-4F09BE915C96}"/>
              </a:ext>
            </a:extLst>
          </p:cNvPr>
          <p:cNvSpPr txBox="1"/>
          <p:nvPr/>
        </p:nvSpPr>
        <p:spPr>
          <a:xfrm>
            <a:off x="1254871" y="796568"/>
            <a:ext cx="57785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Geometry in string theory = Dynamics in QFT</a:t>
            </a:r>
            <a:endParaRPr kumimoji="1" lang="ja-JP" altLang="en-US" sz="2400"/>
          </a:p>
        </p:txBody>
      </p:sp>
      <p:sp>
        <p:nvSpPr>
          <p:cNvPr id="11" name="スライド番号プレースホルダー 10">
            <a:extLst>
              <a:ext uri="{FF2B5EF4-FFF2-40B4-BE49-F238E27FC236}">
                <a16:creationId xmlns:a16="http://schemas.microsoft.com/office/drawing/2014/main" id="{1A6BC321-C7BC-534A-9E21-1493CD24F3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A8B22-B798-1E44-96C6-8A297A030686}" type="slidenum">
              <a:rPr kumimoji="1" lang="ja-JP" altLang="en-US" smtClean="0"/>
              <a:t>31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30498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850" y="677431"/>
            <a:ext cx="2407109" cy="2265495"/>
          </a:xfrm>
          <a:prstGeom prst="rect">
            <a:avLst/>
          </a:prstGeom>
        </p:spPr>
      </p:pic>
      <p:sp>
        <p:nvSpPr>
          <p:cNvPr id="5" name="七角形 4"/>
          <p:cNvSpPr/>
          <p:nvPr/>
        </p:nvSpPr>
        <p:spPr>
          <a:xfrm>
            <a:off x="1493377" y="1657527"/>
            <a:ext cx="329250" cy="317471"/>
          </a:xfrm>
          <a:prstGeom prst="heptag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85495" y="2018354"/>
            <a:ext cx="9656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Anti </a:t>
            </a:r>
            <a:r>
              <a:rPr lang="en-US" altLang="ja-JP" sz="2400" dirty="0">
                <a:solidFill>
                  <a:srgbClr val="FF0000"/>
                </a:solidFill>
              </a:rPr>
              <a:t>D7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387053" y="975548"/>
            <a:ext cx="4724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/>
              <a:t>D3</a:t>
            </a:r>
            <a:endParaRPr kumimoji="1" lang="ja-JP" altLang="en-US" sz="20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610966" y="2844653"/>
            <a:ext cx="4724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/>
              <a:t>D3</a:t>
            </a:r>
            <a:endParaRPr kumimoji="1" lang="ja-JP" altLang="en-US" sz="20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22488" y="1244488"/>
            <a:ext cx="4724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/>
              <a:t>D3</a:t>
            </a:r>
            <a:endParaRPr kumimoji="1" lang="ja-JP" altLang="en-US" sz="20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974994" y="700948"/>
            <a:ext cx="54765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solidFill>
                  <a:srgbClr val="FF0000"/>
                </a:solidFill>
              </a:rPr>
              <a:t>Attractive force between D3s and  </a:t>
            </a:r>
            <a:r>
              <a:rPr lang="en-US" altLang="ja-JP" sz="2400" dirty="0">
                <a:solidFill>
                  <a:srgbClr val="FF0000"/>
                </a:solidFill>
              </a:rPr>
              <a:t>anti-D7 </a:t>
            </a:r>
          </a:p>
          <a:p>
            <a:r>
              <a:rPr kumimoji="1" lang="en-US" altLang="ja-JP" sz="2400" dirty="0"/>
              <a:t>   due to </a:t>
            </a:r>
            <a:r>
              <a:rPr kumimoji="1" lang="en-US" altLang="ja-JP" sz="2400" dirty="0">
                <a:solidFill>
                  <a:srgbClr val="3366FF"/>
                </a:solidFill>
              </a:rPr>
              <a:t>open string </a:t>
            </a:r>
            <a:r>
              <a:rPr lang="en-US" altLang="ja-JP" sz="2400" dirty="0">
                <a:solidFill>
                  <a:srgbClr val="3366FF"/>
                </a:solidFill>
              </a:rPr>
              <a:t>1-loop amplitudes</a:t>
            </a:r>
            <a:r>
              <a:rPr lang="en-US" altLang="ja-JP" sz="2400" dirty="0"/>
              <a:t>  </a:t>
            </a:r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1182" y="1801760"/>
            <a:ext cx="1765300" cy="800100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5050" y="1841327"/>
            <a:ext cx="2021852" cy="693206"/>
          </a:xfrm>
          <a:prstGeom prst="rect">
            <a:avLst/>
          </a:prstGeom>
        </p:spPr>
      </p:pic>
      <p:sp>
        <p:nvSpPr>
          <p:cNvPr id="13" name="テキスト ボックス 12"/>
          <p:cNvSpPr txBox="1"/>
          <p:nvPr/>
        </p:nvSpPr>
        <p:spPr>
          <a:xfrm>
            <a:off x="186651" y="3330241"/>
            <a:ext cx="355629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solidFill>
                  <a:srgbClr val="FF0000"/>
                </a:solidFill>
              </a:rPr>
              <a:t>Repulsive centrifugal force </a:t>
            </a:r>
          </a:p>
          <a:p>
            <a:r>
              <a:rPr lang="en-US" altLang="ja-JP" sz="2400" dirty="0">
                <a:solidFill>
                  <a:srgbClr val="FF0000"/>
                </a:solidFill>
              </a:rPr>
              <a:t> by</a:t>
            </a:r>
            <a:r>
              <a:rPr kumimoji="1" lang="en-US" altLang="ja-JP" sz="2400" dirty="0">
                <a:solidFill>
                  <a:srgbClr val="FF0000"/>
                </a:solidFill>
              </a:rPr>
              <a:t> revolution of D3s</a:t>
            </a:r>
            <a:r>
              <a:rPr kumimoji="1" lang="en-US" altLang="ja-JP" sz="2400" dirty="0"/>
              <a:t> </a:t>
            </a: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6200863" y="2605081"/>
            <a:ext cx="20998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/>
              <a:t>1-loop suppressed</a:t>
            </a:r>
            <a:endParaRPr kumimoji="1" lang="ja-JP" altLang="en-US" sz="2000" dirty="0"/>
          </a:p>
        </p:txBody>
      </p:sp>
      <p:pic>
        <p:nvPicPr>
          <p:cNvPr id="24" name="図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734" y="4201652"/>
            <a:ext cx="2407109" cy="2265495"/>
          </a:xfrm>
          <a:prstGeom prst="rect">
            <a:avLst/>
          </a:prstGeom>
        </p:spPr>
      </p:pic>
      <p:cxnSp>
        <p:nvCxnSpPr>
          <p:cNvPr id="25" name="直線矢印コネクタ 24"/>
          <p:cNvCxnSpPr/>
          <p:nvPr/>
        </p:nvCxnSpPr>
        <p:spPr>
          <a:xfrm flipH="1" flipV="1">
            <a:off x="1283843" y="6110650"/>
            <a:ext cx="341008" cy="1998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/>
          <p:cNvCxnSpPr/>
          <p:nvPr/>
        </p:nvCxnSpPr>
        <p:spPr>
          <a:xfrm>
            <a:off x="2553802" y="4696956"/>
            <a:ext cx="117588" cy="45857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直線矢印コネクタ 26"/>
          <p:cNvCxnSpPr/>
          <p:nvPr/>
        </p:nvCxnSpPr>
        <p:spPr>
          <a:xfrm flipV="1">
            <a:off x="695899" y="4696956"/>
            <a:ext cx="305731" cy="2704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テキスト ボックス 27"/>
          <p:cNvSpPr txBox="1"/>
          <p:nvPr/>
        </p:nvSpPr>
        <p:spPr>
          <a:xfrm>
            <a:off x="3286975" y="5205822"/>
            <a:ext cx="30933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/>
              <a:t>High </a:t>
            </a:r>
            <a:r>
              <a:rPr lang="en-US" altLang="ja-JP" sz="2400"/>
              <a:t>a</a:t>
            </a:r>
            <a:r>
              <a:rPr kumimoji="1" lang="en-US" altLang="ja-JP" sz="2400"/>
              <a:t>ngular frequency</a:t>
            </a:r>
            <a:endParaRPr kumimoji="1" lang="en-US" altLang="ja-JP" sz="2400" dirty="0"/>
          </a:p>
        </p:txBody>
      </p:sp>
      <p:pic>
        <p:nvPicPr>
          <p:cNvPr id="29" name="図 2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94719" y="5066803"/>
            <a:ext cx="2217155" cy="732708"/>
          </a:xfrm>
          <a:prstGeom prst="rect">
            <a:avLst/>
          </a:prstGeom>
        </p:spPr>
      </p:pic>
      <p:sp>
        <p:nvSpPr>
          <p:cNvPr id="30" name="テキスト ボックス 29"/>
          <p:cNvSpPr txBox="1"/>
          <p:nvPr/>
        </p:nvSpPr>
        <p:spPr>
          <a:xfrm>
            <a:off x="3807199" y="5917425"/>
            <a:ext cx="173637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/>
              <a:t>Low velocity</a:t>
            </a:r>
            <a:r>
              <a:rPr kumimoji="1" lang="en-US" altLang="ja-JP" sz="2400" dirty="0"/>
              <a:t> </a:t>
            </a:r>
          </a:p>
          <a:p>
            <a:endParaRPr lang="en-US" altLang="ja-JP" dirty="0"/>
          </a:p>
        </p:txBody>
      </p:sp>
      <p:pic>
        <p:nvPicPr>
          <p:cNvPr id="31" name="図 3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01462" y="5831757"/>
            <a:ext cx="2628732" cy="783840"/>
          </a:xfrm>
          <a:prstGeom prst="rect">
            <a:avLst/>
          </a:prstGeom>
        </p:spPr>
      </p:pic>
      <p:pic>
        <p:nvPicPr>
          <p:cNvPr id="33" name="図 3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94052" y="3521322"/>
            <a:ext cx="1288183" cy="387423"/>
          </a:xfrm>
          <a:prstGeom prst="rect">
            <a:avLst/>
          </a:prstGeom>
          <a:ln w="57150" cmpd="sng">
            <a:solidFill>
              <a:srgbClr val="FF0000"/>
            </a:solidFill>
          </a:ln>
        </p:spPr>
      </p:pic>
      <p:sp>
        <p:nvSpPr>
          <p:cNvPr id="14" name="テキスト ボックス 13"/>
          <p:cNvSpPr txBox="1"/>
          <p:nvPr/>
        </p:nvSpPr>
        <p:spPr>
          <a:xfrm>
            <a:off x="4357259" y="3341773"/>
            <a:ext cx="2439129" cy="769441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lang="en-US" altLang="ja-JP" sz="2400" dirty="0"/>
              <a:t>Solution:</a:t>
            </a:r>
          </a:p>
          <a:p>
            <a:r>
              <a:rPr lang="en-US" altLang="ja-JP" sz="2000" dirty="0"/>
              <a:t>Hierarchy of EW scale</a:t>
            </a:r>
            <a:endParaRPr kumimoji="1" lang="ja-JP" altLang="en-US" sz="2000" dirty="0"/>
          </a:p>
        </p:txBody>
      </p:sp>
      <p:sp>
        <p:nvSpPr>
          <p:cNvPr id="16" name="右矢印 15"/>
          <p:cNvSpPr/>
          <p:nvPr/>
        </p:nvSpPr>
        <p:spPr>
          <a:xfrm>
            <a:off x="3787487" y="3676750"/>
            <a:ext cx="379669" cy="2493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7368341" y="4218003"/>
            <a:ext cx="14464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/>
              <a:t>N.Kitazawa</a:t>
            </a:r>
            <a:r>
              <a:rPr kumimoji="1" lang="en-US" altLang="ja-JP" dirty="0"/>
              <a:t> SI</a:t>
            </a:r>
          </a:p>
          <a:p>
            <a:r>
              <a:rPr lang="en-US" altLang="ja-JP" dirty="0"/>
              <a:t> PTEP,2015</a:t>
            </a:r>
            <a:endParaRPr kumimoji="1"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B6A305F-71DA-D048-A930-9413700BD1A6}"/>
              </a:ext>
            </a:extLst>
          </p:cNvPr>
          <p:cNvSpPr txBox="1"/>
          <p:nvPr/>
        </p:nvSpPr>
        <p:spPr>
          <a:xfrm>
            <a:off x="222488" y="148590"/>
            <a:ext cx="5805115" cy="46166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An example of D-brane configurations for SM</a:t>
            </a:r>
            <a:endParaRPr kumimoji="1" lang="ja-JP" altLang="en-US" sz="2400"/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5889B23A-0A39-6E42-82B5-B1E48A6197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A8B22-B798-1E44-96C6-8A297A030686}" type="slidenum">
              <a:rPr kumimoji="1" lang="ja-JP" altLang="en-US" smtClean="0"/>
              <a:t>32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2559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293320" y="259921"/>
            <a:ext cx="8661109" cy="280076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2400" dirty="0"/>
              <a:t>It is possible to make a classically stable state </a:t>
            </a:r>
            <a:r>
              <a:rPr kumimoji="1" lang="en-US" altLang="ja-JP" sz="2400" dirty="0"/>
              <a:t>with a short distance;</a:t>
            </a:r>
            <a:r>
              <a:rPr lang="en-US" altLang="ja-JP" sz="2400" dirty="0"/>
              <a:t>   </a:t>
            </a:r>
          </a:p>
          <a:p>
            <a:r>
              <a:rPr kumimoji="1" lang="en-US" altLang="ja-JP" sz="3200" dirty="0"/>
              <a:t>                                                .</a:t>
            </a:r>
          </a:p>
          <a:p>
            <a:r>
              <a:rPr lang="en-US" altLang="ja-JP" sz="2400" dirty="0"/>
              <a:t>Such short distance region is described by low energy modes of </a:t>
            </a:r>
          </a:p>
          <a:p>
            <a:r>
              <a:rPr lang="en-US" altLang="ja-JP" sz="2400" dirty="0">
                <a:solidFill>
                  <a:srgbClr val="FF0000"/>
                </a:solidFill>
              </a:rPr>
              <a:t>open strings (D-brane EFT) </a:t>
            </a:r>
            <a:r>
              <a:rPr lang="en-US" altLang="ja-JP" sz="2400" dirty="0"/>
              <a:t>instead of closed strings (supergravity).</a:t>
            </a:r>
          </a:p>
          <a:p>
            <a:r>
              <a:rPr lang="en-US" altLang="ja-JP" sz="2400" dirty="0"/>
              <a:t> </a:t>
            </a:r>
          </a:p>
          <a:p>
            <a:r>
              <a:rPr lang="ja-JP" altLang="en-US" sz="2400"/>
              <a:t>　　</a:t>
            </a:r>
            <a:r>
              <a:rPr lang="en-US" altLang="ja-JP" sz="2400" dirty="0">
                <a:sym typeface="Wingdings" pitchFamily="2" charset="2"/>
              </a:rPr>
              <a:t>  Hierarchy problem can be avoided by using the </a:t>
            </a:r>
          </a:p>
          <a:p>
            <a:r>
              <a:rPr lang="en-US" altLang="ja-JP" sz="2400" dirty="0">
                <a:sym typeface="Wingdings" pitchFamily="2" charset="2"/>
              </a:rPr>
              <a:t>                geometrical approach in string theory</a:t>
            </a:r>
            <a:endParaRPr lang="en-US" altLang="ja-JP" sz="3200" dirty="0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1ACE2F05-97C8-2643-909C-0F861EDD0B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5150" y="606865"/>
            <a:ext cx="1714500" cy="571500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42250C5-F6AD-5847-9405-4890F7E5F4DC}"/>
              </a:ext>
            </a:extLst>
          </p:cNvPr>
          <p:cNvSpPr txBox="1"/>
          <p:nvPr/>
        </p:nvSpPr>
        <p:spPr>
          <a:xfrm>
            <a:off x="293321" y="3973572"/>
            <a:ext cx="8407729" cy="193899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But </a:t>
            </a:r>
            <a:r>
              <a:rPr lang="en-US" altLang="ja-JP" sz="2400" dirty="0"/>
              <a:t>the</a:t>
            </a:r>
            <a:r>
              <a:rPr kumimoji="1" lang="en-US" altLang="ja-JP" sz="2400" dirty="0"/>
              <a:t> large</a:t>
            </a:r>
            <a:r>
              <a:rPr lang="en-US" altLang="ja-JP" sz="2400" dirty="0"/>
              <a:t> angular frequency  </a:t>
            </a:r>
            <a:endParaRPr lang="en-US" altLang="ja-JP" sz="2400" dirty="0">
              <a:solidFill>
                <a:srgbClr val="FF0000"/>
              </a:solidFill>
            </a:endParaRPr>
          </a:p>
          <a:p>
            <a:r>
              <a:rPr lang="en-US" altLang="ja-JP" sz="2400" dirty="0">
                <a:sym typeface="Wingdings"/>
              </a:rPr>
              <a:t> causes </a:t>
            </a:r>
            <a:r>
              <a:rPr lang="en-US" altLang="ja-JP" sz="2400" dirty="0">
                <a:solidFill>
                  <a:srgbClr val="0070C0"/>
                </a:solidFill>
                <a:sym typeface="Wingdings"/>
              </a:rPr>
              <a:t>two serious problems</a:t>
            </a:r>
            <a:endParaRPr lang="en-US" altLang="ja-JP" sz="2400" dirty="0">
              <a:solidFill>
                <a:srgbClr val="0070C0"/>
              </a:solidFill>
            </a:endParaRPr>
          </a:p>
          <a:p>
            <a:r>
              <a:rPr lang="en-US" altLang="ja-JP" sz="2400" dirty="0"/>
              <a:t>   </a:t>
            </a:r>
            <a:r>
              <a:rPr lang="ja-JP" altLang="en-US" sz="2400"/>
              <a:t>・</a:t>
            </a:r>
            <a:r>
              <a:rPr lang="en-US" altLang="ja-JP" sz="2400" dirty="0"/>
              <a:t>Lorentz symmetry is violated in the</a:t>
            </a:r>
          </a:p>
          <a:p>
            <a:r>
              <a:rPr lang="en-US" altLang="ja-JP" sz="2400" dirty="0"/>
              <a:t>               dispersion relation of Higgs field  (Coriolis force) .</a:t>
            </a:r>
            <a:endParaRPr lang="en-US" altLang="ja-JP" sz="3200" dirty="0"/>
          </a:p>
          <a:p>
            <a:r>
              <a:rPr lang="en-US" altLang="ja-JP" sz="3200" baseline="-25000" dirty="0"/>
              <a:t>   </a:t>
            </a:r>
            <a:r>
              <a:rPr lang="ja-JP" altLang="en-US" sz="2400"/>
              <a:t>・</a:t>
            </a:r>
            <a:r>
              <a:rPr lang="en-US" altLang="ja-JP" sz="2400" dirty="0"/>
              <a:t>closed string emission </a:t>
            </a:r>
            <a:r>
              <a:rPr lang="en-US" altLang="ja-JP" sz="2400" dirty="0">
                <a:sym typeface="Wingdings"/>
              </a:rPr>
              <a:t> unstable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0073" y="4137636"/>
            <a:ext cx="1829069" cy="604456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0FE3D63-87C5-EA46-9675-0ECD751784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A8B22-B798-1E44-96C6-8A297A030686}" type="slidenum">
              <a:rPr kumimoji="1" lang="ja-JP" altLang="en-US" smtClean="0"/>
              <a:t>33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023810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円/楕円 1"/>
          <p:cNvSpPr/>
          <p:nvPr/>
        </p:nvSpPr>
        <p:spPr>
          <a:xfrm>
            <a:off x="6244919" y="3104793"/>
            <a:ext cx="358239" cy="3443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円/楕円 2"/>
          <p:cNvSpPr/>
          <p:nvPr/>
        </p:nvSpPr>
        <p:spPr>
          <a:xfrm>
            <a:off x="7736347" y="3128871"/>
            <a:ext cx="358239" cy="3443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円/楕円 8"/>
          <p:cNvSpPr/>
          <p:nvPr/>
        </p:nvSpPr>
        <p:spPr>
          <a:xfrm>
            <a:off x="6424039" y="2590823"/>
            <a:ext cx="1496996" cy="143191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26331" y="2386134"/>
            <a:ext cx="5153271" cy="1569660"/>
          </a:xfrm>
          <a:prstGeom prst="rect">
            <a:avLst/>
          </a:prstGeom>
          <a:noFill/>
          <a:ln w="34925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2400" dirty="0"/>
              <a:t>Is it possible to make </a:t>
            </a:r>
          </a:p>
          <a:p>
            <a:r>
              <a:rPr lang="en-US" altLang="ja-JP" sz="2400" dirty="0"/>
              <a:t>a "sufficiently stable resonant state"</a:t>
            </a:r>
          </a:p>
          <a:p>
            <a:r>
              <a:rPr lang="en-US" altLang="ja-JP" sz="2400" dirty="0"/>
              <a:t>of D-branes </a:t>
            </a:r>
          </a:p>
          <a:p>
            <a:r>
              <a:rPr lang="en-US" altLang="ja-JP" sz="2400" dirty="0"/>
              <a:t>with                     and                           ?                        </a:t>
            </a:r>
          </a:p>
        </p:txBody>
      </p:sp>
      <p:sp>
        <p:nvSpPr>
          <p:cNvPr id="13" name="下矢印 12"/>
          <p:cNvSpPr/>
          <p:nvPr/>
        </p:nvSpPr>
        <p:spPr>
          <a:xfrm>
            <a:off x="5953071" y="3041543"/>
            <a:ext cx="154380" cy="5937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上矢印 14"/>
          <p:cNvSpPr/>
          <p:nvPr/>
        </p:nvSpPr>
        <p:spPr>
          <a:xfrm>
            <a:off x="8227755" y="3093246"/>
            <a:ext cx="142504" cy="51063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2054" y="3657095"/>
            <a:ext cx="3357104" cy="2116841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5869495" y="4461100"/>
            <a:ext cx="3754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>
                <a:solidFill>
                  <a:srgbClr val="FF0000"/>
                </a:solidFill>
              </a:rPr>
              <a:t>?</a:t>
            </a:r>
            <a:endParaRPr kumimoji="1" lang="ja-JP" altLang="en-US" sz="3200" dirty="0">
              <a:solidFill>
                <a:srgbClr val="FF0000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059070" y="5090021"/>
            <a:ext cx="1246495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open string</a:t>
            </a:r>
          </a:p>
          <a:p>
            <a:r>
              <a:rPr lang="en-US" altLang="ja-JP" dirty="0"/>
              <a:t> region</a:t>
            </a:r>
            <a:endParaRPr kumimoji="1" lang="ja-JP" altLang="en-US" dirty="0"/>
          </a:p>
        </p:txBody>
      </p:sp>
      <p:pic>
        <p:nvPicPr>
          <p:cNvPr id="20" name="図 19">
            <a:extLst>
              <a:ext uri="{FF2B5EF4-FFF2-40B4-BE49-F238E27FC236}">
                <a16:creationId xmlns:a16="http://schemas.microsoft.com/office/drawing/2014/main" id="{310ECB6B-E9C4-D94E-B6EA-009F778F01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2107" y="3492102"/>
            <a:ext cx="1304290" cy="434763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C6393227-E0BA-5144-8790-32137A6EE7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95787" y="3484267"/>
            <a:ext cx="1611993" cy="491071"/>
          </a:xfrm>
          <a:prstGeom prst="rect">
            <a:avLst/>
          </a:prstGeom>
        </p:spPr>
      </p:pic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7234260B-34C0-2746-B86C-23435B1D8F4C}"/>
              </a:ext>
            </a:extLst>
          </p:cNvPr>
          <p:cNvSpPr txBox="1"/>
          <p:nvPr/>
        </p:nvSpPr>
        <p:spPr>
          <a:xfrm>
            <a:off x="7524041" y="4698367"/>
            <a:ext cx="1365117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dirty="0"/>
              <a:t>closed</a:t>
            </a:r>
            <a:r>
              <a:rPr kumimoji="1" lang="en-US" altLang="ja-JP" dirty="0"/>
              <a:t> string</a:t>
            </a:r>
          </a:p>
          <a:p>
            <a:r>
              <a:rPr lang="en-US" altLang="ja-JP" dirty="0"/>
              <a:t> region</a:t>
            </a:r>
            <a:endParaRPr kumimoji="1" lang="ja-JP" altLang="en-US" dirty="0"/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CA744994-79CA-604A-8734-7CDDE2313294}"/>
              </a:ext>
            </a:extLst>
          </p:cNvPr>
          <p:cNvCxnSpPr/>
          <p:nvPr/>
        </p:nvCxnSpPr>
        <p:spPr>
          <a:xfrm>
            <a:off x="7000240" y="4590927"/>
            <a:ext cx="0" cy="10204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527B52FE-90C9-254D-876D-7AD8A6AD83C3}"/>
              </a:ext>
            </a:extLst>
          </p:cNvPr>
          <p:cNvSpPr txBox="1"/>
          <p:nvPr/>
        </p:nvSpPr>
        <p:spPr>
          <a:xfrm>
            <a:off x="6638153" y="5596316"/>
            <a:ext cx="7241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err="1"/>
              <a:t>l</a:t>
            </a:r>
            <a:r>
              <a:rPr kumimoji="1" lang="en-US" altLang="ja-JP" sz="2400" baseline="-25000" dirty="0" err="1"/>
              <a:t>string</a:t>
            </a:r>
            <a:endParaRPr kumimoji="1" lang="ja-JP" altLang="en-US" sz="2400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0E1AF66B-B358-CA40-8945-816F5CEB1D01}"/>
              </a:ext>
            </a:extLst>
          </p:cNvPr>
          <p:cNvSpPr txBox="1"/>
          <p:nvPr/>
        </p:nvSpPr>
        <p:spPr>
          <a:xfrm>
            <a:off x="7172537" y="2804160"/>
            <a:ext cx="3465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d</a:t>
            </a:r>
            <a:endParaRPr kumimoji="1" lang="ja-JP" altLang="en-US" sz="2400"/>
          </a:p>
        </p:txBody>
      </p:sp>
      <p:cxnSp>
        <p:nvCxnSpPr>
          <p:cNvPr id="25" name="直線矢印コネクタ 24">
            <a:extLst>
              <a:ext uri="{FF2B5EF4-FFF2-40B4-BE49-F238E27FC236}">
                <a16:creationId xmlns:a16="http://schemas.microsoft.com/office/drawing/2014/main" id="{FBC7695F-E868-344E-A890-C64413ADBA9F}"/>
              </a:ext>
            </a:extLst>
          </p:cNvPr>
          <p:cNvCxnSpPr/>
          <p:nvPr/>
        </p:nvCxnSpPr>
        <p:spPr>
          <a:xfrm>
            <a:off x="6638153" y="3276985"/>
            <a:ext cx="971687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688B6C57-E0D2-C44D-9D6C-827872075C56}"/>
              </a:ext>
            </a:extLst>
          </p:cNvPr>
          <p:cNvSpPr txBox="1"/>
          <p:nvPr/>
        </p:nvSpPr>
        <p:spPr>
          <a:xfrm>
            <a:off x="8453120" y="3265825"/>
            <a:ext cx="344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/>
              <a:t>ω</a:t>
            </a:r>
            <a:endParaRPr kumimoji="1" lang="ja-JP" altLang="en-US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D014A67A-684C-954B-A7CF-3E2325BFA57C}"/>
              </a:ext>
            </a:extLst>
          </p:cNvPr>
          <p:cNvSpPr txBox="1"/>
          <p:nvPr/>
        </p:nvSpPr>
        <p:spPr>
          <a:xfrm>
            <a:off x="281413" y="331795"/>
            <a:ext cx="837242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To avoid large angular frequency, we need </a:t>
            </a:r>
            <a:r>
              <a:rPr kumimoji="1" lang="en-US" altLang="ja-JP" sz="2400" dirty="0">
                <a:solidFill>
                  <a:srgbClr val="FF0000"/>
                </a:solidFill>
              </a:rPr>
              <a:t>weaker attractive force</a:t>
            </a:r>
          </a:p>
          <a:p>
            <a:r>
              <a:rPr lang="en-US" altLang="ja-JP" sz="2400" dirty="0"/>
              <a:t>    </a:t>
            </a:r>
            <a:r>
              <a:rPr lang="en-US" altLang="ja-JP" sz="2400" dirty="0">
                <a:sym typeface="Wingdings" pitchFamily="2" charset="2"/>
              </a:rPr>
              <a:t>     </a:t>
            </a:r>
            <a:r>
              <a:rPr lang="en-US" altLang="ja-JP" sz="2400" dirty="0">
                <a:solidFill>
                  <a:srgbClr val="FF0000"/>
                </a:solidFill>
                <a:sym typeface="Wingdings" pitchFamily="2" charset="2"/>
              </a:rPr>
              <a:t>BPS configuration of D-branes</a:t>
            </a:r>
          </a:p>
          <a:p>
            <a:r>
              <a:rPr kumimoji="1" lang="en-US" altLang="ja-JP" sz="2400" dirty="0">
                <a:sym typeface="Wingdings" pitchFamily="2" charset="2"/>
              </a:rPr>
              <a:t>    </a:t>
            </a:r>
            <a:r>
              <a:rPr kumimoji="1" lang="ja-JP" altLang="en-US" sz="2400">
                <a:sym typeface="Wingdings" pitchFamily="2" charset="2"/>
              </a:rPr>
              <a:t>     </a:t>
            </a:r>
            <a:r>
              <a:rPr kumimoji="1" lang="en-US" altLang="ja-JP" sz="2400" dirty="0">
                <a:sym typeface="Wingdings" pitchFamily="2" charset="2"/>
              </a:rPr>
              <a:t>no-force (</a:t>
            </a:r>
            <a:r>
              <a:rPr lang="en-US" altLang="ja-JP" sz="2400" dirty="0">
                <a:sym typeface="Wingdings" pitchFamily="2" charset="2"/>
              </a:rPr>
              <a:t>flat potential)  at rest, </a:t>
            </a:r>
          </a:p>
          <a:p>
            <a:r>
              <a:rPr lang="en-US" altLang="ja-JP" sz="2400" dirty="0">
                <a:sym typeface="Wingdings" pitchFamily="2" charset="2"/>
              </a:rPr>
              <a:t>     </a:t>
            </a:r>
            <a:r>
              <a:rPr lang="ja-JP" altLang="en-US" sz="2400">
                <a:sym typeface="Wingdings" pitchFamily="2" charset="2"/>
              </a:rPr>
              <a:t>　</a:t>
            </a:r>
            <a:r>
              <a:rPr lang="en-US" altLang="ja-JP" sz="2400" dirty="0">
                <a:sym typeface="Wingdings" pitchFamily="2" charset="2"/>
              </a:rPr>
              <a:t>but attract each other </a:t>
            </a:r>
            <a:r>
              <a:rPr kumimoji="1" lang="en-US" altLang="ja-JP" sz="2400" dirty="0">
                <a:sym typeface="Wingdings" pitchFamily="2" charset="2"/>
              </a:rPr>
              <a:t>when they are moving.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5349AC7A-66C0-9C4B-8535-C46A85BEBD82}"/>
              </a:ext>
            </a:extLst>
          </p:cNvPr>
          <p:cNvSpPr txBox="1"/>
          <p:nvPr/>
        </p:nvSpPr>
        <p:spPr>
          <a:xfrm>
            <a:off x="2248162" y="5758732"/>
            <a:ext cx="40856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H. </a:t>
            </a:r>
            <a:r>
              <a:rPr lang="en-US" altLang="ja-JP" dirty="0" err="1"/>
              <a:t>Ohta</a:t>
            </a:r>
            <a:r>
              <a:rPr lang="en-US" altLang="ja-JP" dirty="0"/>
              <a:t>, T. </a:t>
            </a:r>
            <a:r>
              <a:rPr lang="en-US" altLang="ja-JP" dirty="0" err="1"/>
              <a:t>Suyama</a:t>
            </a:r>
            <a:r>
              <a:rPr lang="en-US" altLang="ja-JP" dirty="0"/>
              <a:t> SI (18)</a:t>
            </a:r>
            <a:r>
              <a:rPr lang="ja-JP" altLang="en-US"/>
              <a:t> </a:t>
            </a:r>
            <a:endParaRPr lang="en-US" altLang="ja-JP" dirty="0"/>
          </a:p>
        </p:txBody>
      </p:sp>
      <p:sp>
        <p:nvSpPr>
          <p:cNvPr id="8" name="下矢印 7">
            <a:extLst>
              <a:ext uri="{FF2B5EF4-FFF2-40B4-BE49-F238E27FC236}">
                <a16:creationId xmlns:a16="http://schemas.microsoft.com/office/drawing/2014/main" id="{3641775C-DBB4-654A-BA83-6BE429C8987C}"/>
              </a:ext>
            </a:extLst>
          </p:cNvPr>
          <p:cNvSpPr/>
          <p:nvPr/>
        </p:nvSpPr>
        <p:spPr>
          <a:xfrm>
            <a:off x="1851660" y="4229100"/>
            <a:ext cx="240030" cy="46926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BA6E745E-2C94-5446-A8DA-F73DBB7B16D2}"/>
              </a:ext>
            </a:extLst>
          </p:cNvPr>
          <p:cNvSpPr txBox="1"/>
          <p:nvPr/>
        </p:nvSpPr>
        <p:spPr>
          <a:xfrm>
            <a:off x="226331" y="4971673"/>
            <a:ext cx="476604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The first step is to calculate </a:t>
            </a:r>
          </a:p>
          <a:p>
            <a:r>
              <a:rPr lang="en-US" altLang="ja-JP" sz="2400" dirty="0"/>
              <a:t>potential between revolving branes. </a:t>
            </a:r>
          </a:p>
          <a:p>
            <a:r>
              <a:rPr lang="en-US" altLang="ja-JP" sz="2400" dirty="0"/>
              <a:t>    </a:t>
            </a:r>
          </a:p>
          <a:p>
            <a:r>
              <a:rPr lang="en-US" altLang="ja-JP" sz="2400" dirty="0"/>
              <a:t>Next step:  supersymmetry breaking.</a:t>
            </a:r>
          </a:p>
        </p:txBody>
      </p:sp>
      <p:sp>
        <p:nvSpPr>
          <p:cNvPr id="16" name="スライド番号プレースホルダー 15">
            <a:extLst>
              <a:ext uri="{FF2B5EF4-FFF2-40B4-BE49-F238E27FC236}">
                <a16:creationId xmlns:a16="http://schemas.microsoft.com/office/drawing/2014/main" id="{CAE655BF-F440-A34F-8B00-3DA77E3488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A8B22-B798-1E44-96C6-8A297A030686}" type="slidenum">
              <a:rPr kumimoji="1" lang="ja-JP" altLang="en-US" smtClean="0"/>
              <a:t>34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563074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E9A21CB-A86D-5348-9599-584FDB1EBC51}"/>
              </a:ext>
            </a:extLst>
          </p:cNvPr>
          <p:cNvSpPr txBox="1"/>
          <p:nvPr/>
        </p:nvSpPr>
        <p:spPr>
          <a:xfrm>
            <a:off x="175177" y="339745"/>
            <a:ext cx="58377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/>
              <a:t>Experimental</a:t>
            </a:r>
            <a:r>
              <a:rPr kumimoji="1" lang="en-US" altLang="ja-JP" sz="2400" dirty="0"/>
              <a:t> test of the geometric scenario</a:t>
            </a:r>
            <a:endParaRPr kumimoji="1" lang="ja-JP" altLang="en-US" sz="240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933CCC4-BED3-594B-8D10-DCB70B1409B2}"/>
              </a:ext>
            </a:extLst>
          </p:cNvPr>
          <p:cNvSpPr txBox="1"/>
          <p:nvPr/>
        </p:nvSpPr>
        <p:spPr>
          <a:xfrm>
            <a:off x="589280" y="1351280"/>
            <a:ext cx="68334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Lorentz violation in the Higgs sector</a:t>
            </a:r>
          </a:p>
          <a:p>
            <a:r>
              <a:rPr lang="en-US" altLang="ja-JP" sz="2400" dirty="0"/>
              <a:t>  (</a:t>
            </a:r>
            <a:r>
              <a:rPr lang="en-US" altLang="ja-JP" sz="2400" dirty="0">
                <a:solidFill>
                  <a:srgbClr val="0070C0"/>
                </a:solidFill>
              </a:rPr>
              <a:t>Coriolis force</a:t>
            </a:r>
            <a:r>
              <a:rPr lang="en-US" altLang="ja-JP" sz="2400" dirty="0"/>
              <a:t> for Higgs field since it is geometrical.) </a:t>
            </a:r>
            <a:endParaRPr kumimoji="1" lang="ja-JP" altLang="en-US" sz="2400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6326C6E4-C27A-DD49-9484-E634E60B9F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2219" y="2316596"/>
            <a:ext cx="4760663" cy="690763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355C889-E8C2-B64A-A9CD-DEF7FF8AE237}"/>
              </a:ext>
            </a:extLst>
          </p:cNvPr>
          <p:cNvSpPr txBox="1"/>
          <p:nvPr/>
        </p:nvSpPr>
        <p:spPr>
          <a:xfrm>
            <a:off x="443507" y="3830099"/>
            <a:ext cx="7348487" cy="2308324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Message </a:t>
            </a:r>
            <a:r>
              <a:rPr lang="en-US" altLang="ja-JP" sz="2400" dirty="0"/>
              <a:t>in Part 2 (top-down approach) </a:t>
            </a:r>
            <a:endParaRPr kumimoji="1" lang="en-US" altLang="ja-JP" sz="2400" dirty="0"/>
          </a:p>
          <a:p>
            <a:endParaRPr lang="en-US" altLang="ja-JP" sz="2400" dirty="0"/>
          </a:p>
          <a:p>
            <a:r>
              <a:rPr lang="en-US" altLang="ja-JP" sz="2400" dirty="0"/>
              <a:t>In string theory, Higgs has a </a:t>
            </a:r>
            <a:r>
              <a:rPr lang="en-US" altLang="ja-JP" sz="2400" dirty="0">
                <a:solidFill>
                  <a:srgbClr val="0070C0"/>
                </a:solidFill>
              </a:rPr>
              <a:t>geometrical meaning</a:t>
            </a:r>
            <a:r>
              <a:rPr lang="en-US" altLang="ja-JP" sz="2400" dirty="0"/>
              <a:t>.</a:t>
            </a:r>
            <a:endParaRPr kumimoji="1" lang="en-US" altLang="ja-JP" sz="2400" dirty="0"/>
          </a:p>
          <a:p>
            <a:r>
              <a:rPr kumimoji="1" lang="en-US" altLang="ja-JP" sz="2400" dirty="0"/>
              <a:t>    And if it is stabilized by </a:t>
            </a:r>
            <a:r>
              <a:rPr kumimoji="1" lang="en-US" altLang="ja-JP" sz="2400" dirty="0">
                <a:solidFill>
                  <a:srgbClr val="FF0000"/>
                </a:solidFill>
              </a:rPr>
              <a:t>stationary motion</a:t>
            </a:r>
            <a:r>
              <a:rPr kumimoji="1" lang="en-US" altLang="ja-JP" sz="2400" dirty="0"/>
              <a:t>, </a:t>
            </a:r>
          </a:p>
          <a:p>
            <a:r>
              <a:rPr kumimoji="1" lang="en-US" altLang="ja-JP" sz="2400" dirty="0"/>
              <a:t>    it will be tested (or falsified) by looking at </a:t>
            </a:r>
          </a:p>
          <a:p>
            <a:r>
              <a:rPr lang="en-US" altLang="ja-JP" sz="2400" dirty="0"/>
              <a:t>    a tiny violation of Lorentz invariance in the Higgs sector.</a:t>
            </a:r>
            <a:endParaRPr kumimoji="1" lang="ja-JP" altLang="en-US" sz="240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E495F2B-1A71-4344-A8D6-D54154404CAA}"/>
              </a:ext>
            </a:extLst>
          </p:cNvPr>
          <p:cNvSpPr txBox="1"/>
          <p:nvPr/>
        </p:nvSpPr>
        <p:spPr>
          <a:xfrm>
            <a:off x="6872219" y="2361028"/>
            <a:ext cx="21310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N. Kitazawa, SI  </a:t>
            </a:r>
            <a:r>
              <a:rPr lang="en-US" altLang="ja-JP" dirty="0"/>
              <a:t> ('18)</a:t>
            </a:r>
            <a:endParaRPr kumimoji="1" lang="en-US" altLang="ja-JP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28BE483-8371-A84C-9B56-48E429B5B6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A8B22-B798-1E44-96C6-8A297A030686}" type="slidenum">
              <a:rPr kumimoji="1" lang="ja-JP" altLang="en-US" smtClean="0"/>
              <a:t>35</a:t>
            </a:fld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FAD6398-3CA2-FA46-ABA8-BC0EDDBC1732}"/>
              </a:ext>
            </a:extLst>
          </p:cNvPr>
          <p:cNvSpPr txBox="1"/>
          <p:nvPr/>
        </p:nvSpPr>
        <p:spPr>
          <a:xfrm>
            <a:off x="1841157" y="3150973"/>
            <a:ext cx="1382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ω</a:t>
            </a:r>
            <a:r>
              <a:rPr kumimoji="1" lang="en-US" altLang="ja-JP" baseline="-25000" dirty="0"/>
              <a:t>0</a:t>
            </a:r>
            <a:r>
              <a:rPr kumimoji="1" lang="en-US" altLang="ja-JP" dirty="0"/>
              <a:t> &lt; 0.1 GeV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859684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5A2DCA1-E7D5-FA41-9175-FAF47936961D}"/>
              </a:ext>
            </a:extLst>
          </p:cNvPr>
          <p:cNvSpPr txBox="1"/>
          <p:nvPr/>
        </p:nvSpPr>
        <p:spPr>
          <a:xfrm>
            <a:off x="194526" y="229963"/>
            <a:ext cx="1442896" cy="461665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Summary </a:t>
            </a:r>
            <a:endParaRPr kumimoji="1" lang="ja-JP" altLang="en-US" sz="240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F4F4F51-E5CE-5446-B17C-D2C3812A21A1}"/>
              </a:ext>
            </a:extLst>
          </p:cNvPr>
          <p:cNvSpPr txBox="1"/>
          <p:nvPr/>
        </p:nvSpPr>
        <p:spPr>
          <a:xfrm>
            <a:off x="133789" y="880945"/>
            <a:ext cx="2196307" cy="83099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Higgs </a:t>
            </a:r>
            <a:r>
              <a:rPr lang="en-US" altLang="ja-JP" sz="2400" dirty="0"/>
              <a:t>physics</a:t>
            </a:r>
          </a:p>
          <a:p>
            <a:r>
              <a:rPr lang="en-US" altLang="ja-JP" sz="2400" dirty="0"/>
              <a:t>@</a:t>
            </a:r>
            <a:r>
              <a:rPr kumimoji="1" lang="en-US" altLang="ja-JP" sz="2400" dirty="0"/>
              <a:t> LHC + ILC + ...</a:t>
            </a:r>
            <a:endParaRPr kumimoji="1" lang="ja-JP" altLang="en-US" sz="240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5E18F82-27C2-A74E-94DC-ADBB360D29C0}"/>
              </a:ext>
            </a:extLst>
          </p:cNvPr>
          <p:cNvSpPr txBox="1"/>
          <p:nvPr/>
        </p:nvSpPr>
        <p:spPr>
          <a:xfrm>
            <a:off x="6032739" y="880944"/>
            <a:ext cx="2598212" cy="83099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2400" dirty="0"/>
              <a:t>String theory</a:t>
            </a:r>
          </a:p>
          <a:p>
            <a:r>
              <a:rPr kumimoji="1" lang="en-US" altLang="ja-JP" sz="2400" dirty="0"/>
              <a:t> space-time physics</a:t>
            </a:r>
            <a:endParaRPr kumimoji="1" lang="ja-JP" altLang="en-US" sz="2400"/>
          </a:p>
        </p:txBody>
      </p:sp>
      <p:cxnSp>
        <p:nvCxnSpPr>
          <p:cNvPr id="8" name="直線矢印コネクタ 7">
            <a:extLst>
              <a:ext uri="{FF2B5EF4-FFF2-40B4-BE49-F238E27FC236}">
                <a16:creationId xmlns:a16="http://schemas.microsoft.com/office/drawing/2014/main" id="{7EE7616C-3122-F441-A42C-80AE8801323F}"/>
              </a:ext>
            </a:extLst>
          </p:cNvPr>
          <p:cNvCxnSpPr/>
          <p:nvPr/>
        </p:nvCxnSpPr>
        <p:spPr>
          <a:xfrm>
            <a:off x="2374652" y="1124432"/>
            <a:ext cx="3479181" cy="0"/>
          </a:xfrm>
          <a:prstGeom prst="straightConnector1">
            <a:avLst/>
          </a:prstGeom>
          <a:ln w="444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1C24C21-1E34-4F49-8EC6-5A16F12B5555}"/>
              </a:ext>
            </a:extLst>
          </p:cNvPr>
          <p:cNvSpPr txBox="1"/>
          <p:nvPr/>
        </p:nvSpPr>
        <p:spPr>
          <a:xfrm>
            <a:off x="3147599" y="892832"/>
            <a:ext cx="1933286" cy="46166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2400" dirty="0"/>
              <a:t>early universe</a:t>
            </a:r>
            <a:endParaRPr kumimoji="1" lang="ja-JP" altLang="en-US" sz="240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049923E-D570-E744-B84F-0F206985B31F}"/>
              </a:ext>
            </a:extLst>
          </p:cNvPr>
          <p:cNvSpPr txBox="1"/>
          <p:nvPr/>
        </p:nvSpPr>
        <p:spPr>
          <a:xfrm>
            <a:off x="457199" y="1851660"/>
            <a:ext cx="183114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naturalness</a:t>
            </a:r>
          </a:p>
          <a:p>
            <a:r>
              <a:rPr lang="en-US" altLang="ja-JP" dirty="0"/>
              <a:t>stability</a:t>
            </a:r>
          </a:p>
          <a:p>
            <a:r>
              <a:rPr kumimoji="1" lang="en-US" altLang="ja-JP" dirty="0"/>
              <a:t>Yukawa couplings</a:t>
            </a:r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8339D3BF-ED0B-6D40-BE7F-3C01FECFE391}"/>
              </a:ext>
            </a:extLst>
          </p:cNvPr>
          <p:cNvSpPr txBox="1"/>
          <p:nvPr/>
        </p:nvSpPr>
        <p:spPr>
          <a:xfrm>
            <a:off x="3331687" y="1955225"/>
            <a:ext cx="175054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Dark matter</a:t>
            </a:r>
          </a:p>
          <a:p>
            <a:r>
              <a:rPr lang="en-US" altLang="ja-JP" dirty="0" err="1"/>
              <a:t>Baryogenesis</a:t>
            </a:r>
            <a:endParaRPr lang="en-US" altLang="ja-JP" dirty="0"/>
          </a:p>
          <a:p>
            <a:r>
              <a:rPr lang="en-US" altLang="ja-JP" dirty="0"/>
              <a:t>Inflation, PBH, ...</a:t>
            </a:r>
          </a:p>
        </p:txBody>
      </p: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DD158754-E8B2-9647-B581-B92FD2779617}"/>
              </a:ext>
            </a:extLst>
          </p:cNvPr>
          <p:cNvCxnSpPr/>
          <p:nvPr/>
        </p:nvCxnSpPr>
        <p:spPr>
          <a:xfrm>
            <a:off x="2374652" y="1516862"/>
            <a:ext cx="3479181" cy="0"/>
          </a:xfrm>
          <a:prstGeom prst="straightConnector1">
            <a:avLst/>
          </a:prstGeom>
          <a:ln w="4445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CC726A7-F6E0-114A-809F-55C288FEDC1E}"/>
              </a:ext>
            </a:extLst>
          </p:cNvPr>
          <p:cNvSpPr txBox="1"/>
          <p:nvPr/>
        </p:nvSpPr>
        <p:spPr>
          <a:xfrm>
            <a:off x="6263640" y="1851660"/>
            <a:ext cx="201972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moduli  = geometry</a:t>
            </a:r>
          </a:p>
          <a:p>
            <a:r>
              <a:rPr kumimoji="1" lang="en-US" altLang="ja-JP" dirty="0"/>
              <a:t>SUSY breaking</a:t>
            </a:r>
          </a:p>
          <a:p>
            <a:r>
              <a:rPr lang="en-US" altLang="ja-JP" dirty="0"/>
              <a:t>Dark energy</a:t>
            </a:r>
            <a:endParaRPr kumimoji="1" lang="ja-JP" altLang="en-US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B31AACFD-8F50-B040-BD44-BC2BD97A4AD1}"/>
              </a:ext>
            </a:extLst>
          </p:cNvPr>
          <p:cNvSpPr txBox="1"/>
          <p:nvPr/>
        </p:nvSpPr>
        <p:spPr>
          <a:xfrm>
            <a:off x="2969312" y="428741"/>
            <a:ext cx="22898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solidFill>
                  <a:srgbClr val="FF0000"/>
                </a:solidFill>
              </a:rPr>
              <a:t>QCD-induced EW PT</a:t>
            </a:r>
            <a:endParaRPr kumimoji="1" lang="ja-JP" altLang="en-US" sz="2000">
              <a:solidFill>
                <a:srgbClr val="FF0000"/>
              </a:solidFill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19C271DF-D781-6D4C-8FCE-42E131536EC7}"/>
              </a:ext>
            </a:extLst>
          </p:cNvPr>
          <p:cNvSpPr txBox="1"/>
          <p:nvPr/>
        </p:nvSpPr>
        <p:spPr>
          <a:xfrm>
            <a:off x="2955468" y="1576342"/>
            <a:ext cx="27965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solidFill>
                  <a:srgbClr val="FF0000"/>
                </a:solidFill>
              </a:rPr>
              <a:t>Lorentz </a:t>
            </a:r>
            <a:r>
              <a:rPr lang="en-US" altLang="ja-JP" sz="2000" dirty="0">
                <a:solidFill>
                  <a:srgbClr val="FF0000"/>
                </a:solidFill>
              </a:rPr>
              <a:t>violation in Higgs</a:t>
            </a:r>
            <a:endParaRPr kumimoji="1" lang="ja-JP" altLang="en-US" sz="2000">
              <a:solidFill>
                <a:srgbClr val="FF0000"/>
              </a:solidFill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710BD650-544F-EF41-806C-CFB9D6678550}"/>
              </a:ext>
            </a:extLst>
          </p:cNvPr>
          <p:cNvSpPr txBox="1"/>
          <p:nvPr/>
        </p:nvSpPr>
        <p:spPr>
          <a:xfrm>
            <a:off x="133789" y="2914708"/>
            <a:ext cx="8718663" cy="34163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2400"/>
              <a:t>・</a:t>
            </a:r>
            <a:r>
              <a:rPr lang="en-US" altLang="ja-JP" sz="2400" dirty="0"/>
              <a:t>From the bottom-up </a:t>
            </a:r>
          </a:p>
          <a:p>
            <a:r>
              <a:rPr lang="en-US" altLang="ja-JP" sz="2400" dirty="0"/>
              <a:t>    classically conformal = </a:t>
            </a:r>
            <a:r>
              <a:rPr lang="en-US" altLang="ja-JP" sz="2400" dirty="0">
                <a:solidFill>
                  <a:srgbClr val="0070C0"/>
                </a:solidFill>
              </a:rPr>
              <a:t>no </a:t>
            </a:r>
            <a:r>
              <a:rPr lang="en-US" altLang="ja-JP" sz="2400" dirty="0" err="1">
                <a:solidFill>
                  <a:srgbClr val="0070C0"/>
                </a:solidFill>
              </a:rPr>
              <a:t>dimensionful</a:t>
            </a:r>
            <a:r>
              <a:rPr lang="en-US" altLang="ja-JP" sz="2400" dirty="0">
                <a:solidFill>
                  <a:srgbClr val="0070C0"/>
                </a:solidFill>
              </a:rPr>
              <a:t> </a:t>
            </a:r>
            <a:r>
              <a:rPr lang="en-US" altLang="ja-JP" sz="2400" dirty="0" err="1">
                <a:solidFill>
                  <a:srgbClr val="0070C0"/>
                </a:solidFill>
              </a:rPr>
              <a:t>paraemter</a:t>
            </a:r>
            <a:r>
              <a:rPr lang="en-US" altLang="ja-JP" sz="2400" dirty="0">
                <a:solidFill>
                  <a:srgbClr val="0070C0"/>
                </a:solidFill>
              </a:rPr>
              <a:t> in </a:t>
            </a:r>
            <a:r>
              <a:rPr lang="en-US" altLang="ja-JP" sz="2400" dirty="0" err="1">
                <a:solidFill>
                  <a:srgbClr val="0070C0"/>
                </a:solidFill>
              </a:rPr>
              <a:t>Lagrangian</a:t>
            </a:r>
            <a:endParaRPr lang="en-US" altLang="ja-JP" sz="2400" dirty="0">
              <a:solidFill>
                <a:srgbClr val="0070C0"/>
              </a:solidFill>
            </a:endParaRPr>
          </a:p>
          <a:p>
            <a:r>
              <a:rPr lang="en-US" altLang="ja-JP" sz="2400" dirty="0"/>
              <a:t>      </a:t>
            </a:r>
            <a:r>
              <a:rPr lang="en-US" altLang="ja-JP" sz="2400" dirty="0">
                <a:sym typeface="Wingdings" pitchFamily="2" charset="2"/>
              </a:rPr>
              <a:t> CW mechanism  &lt;H&gt; given </a:t>
            </a:r>
            <a:r>
              <a:rPr lang="en-US" altLang="ja-JP" sz="2400" dirty="0">
                <a:solidFill>
                  <a:srgbClr val="FF0000"/>
                </a:solidFill>
                <a:sym typeface="Wingdings" pitchFamily="2" charset="2"/>
              </a:rPr>
              <a:t>radiatively</a:t>
            </a:r>
          </a:p>
          <a:p>
            <a:r>
              <a:rPr lang="en-US" altLang="ja-JP" sz="2400" dirty="0">
                <a:sym typeface="Wingdings" pitchFamily="2" charset="2"/>
              </a:rPr>
              <a:t>           intriguing phenomenology &amp; cosmology (supercooling) </a:t>
            </a:r>
          </a:p>
          <a:p>
            <a:endParaRPr lang="en-US" altLang="ja-JP" sz="2400" dirty="0"/>
          </a:p>
          <a:p>
            <a:r>
              <a:rPr lang="ja-JP" altLang="en-US" sz="2400"/>
              <a:t>・</a:t>
            </a:r>
            <a:r>
              <a:rPr lang="en-US" altLang="ja-JP" sz="2400" dirty="0"/>
              <a:t>From the top-down</a:t>
            </a:r>
          </a:p>
          <a:p>
            <a:r>
              <a:rPr lang="en-US" altLang="ja-JP" sz="2400" dirty="0"/>
              <a:t>      Flat moduli </a:t>
            </a:r>
            <a:r>
              <a:rPr lang="en-US" altLang="ja-JP" sz="2400" dirty="0">
                <a:sym typeface="Wingdings" pitchFamily="2" charset="2"/>
              </a:rPr>
              <a:t>= </a:t>
            </a:r>
            <a:r>
              <a:rPr lang="en-US" altLang="ja-JP" sz="2400" dirty="0">
                <a:solidFill>
                  <a:srgbClr val="0070C0"/>
                </a:solidFill>
              </a:rPr>
              <a:t>no </a:t>
            </a:r>
            <a:r>
              <a:rPr lang="en-US" altLang="ja-JP" sz="2400" dirty="0" err="1">
                <a:solidFill>
                  <a:srgbClr val="0070C0"/>
                </a:solidFill>
              </a:rPr>
              <a:t>dimensionful</a:t>
            </a:r>
            <a:r>
              <a:rPr lang="en-US" altLang="ja-JP" sz="2400" dirty="0">
                <a:solidFill>
                  <a:srgbClr val="0070C0"/>
                </a:solidFill>
              </a:rPr>
              <a:t> </a:t>
            </a:r>
            <a:r>
              <a:rPr lang="en-US" altLang="ja-JP" sz="2400" dirty="0" err="1">
                <a:solidFill>
                  <a:srgbClr val="0070C0"/>
                </a:solidFill>
              </a:rPr>
              <a:t>paraemter</a:t>
            </a:r>
            <a:r>
              <a:rPr lang="en-US" altLang="ja-JP" sz="2400" dirty="0">
                <a:solidFill>
                  <a:srgbClr val="0070C0"/>
                </a:solidFill>
              </a:rPr>
              <a:t> in </a:t>
            </a:r>
            <a:r>
              <a:rPr lang="en-US" altLang="ja-JP" sz="2400" dirty="0" err="1">
                <a:solidFill>
                  <a:srgbClr val="0070C0"/>
                </a:solidFill>
              </a:rPr>
              <a:t>Lagrangian</a:t>
            </a:r>
            <a:r>
              <a:rPr lang="en-US" altLang="ja-JP" sz="2400" dirty="0">
                <a:solidFill>
                  <a:srgbClr val="0070C0"/>
                </a:solidFill>
              </a:rPr>
              <a:t> </a:t>
            </a:r>
          </a:p>
          <a:p>
            <a:r>
              <a:rPr lang="en-US" altLang="ja-JP" sz="2400" dirty="0">
                <a:solidFill>
                  <a:srgbClr val="0070C0"/>
                </a:solidFill>
                <a:sym typeface="Wingdings" pitchFamily="2" charset="2"/>
              </a:rPr>
              <a:t>     </a:t>
            </a:r>
            <a:r>
              <a:rPr lang="en-US" altLang="ja-JP" sz="2400" dirty="0">
                <a:sym typeface="Wingdings" pitchFamily="2" charset="2"/>
              </a:rPr>
              <a:t> revolution of D3 breaks SUSY  &lt;H&gt; given </a:t>
            </a:r>
            <a:r>
              <a:rPr lang="en-US" altLang="ja-JP" sz="2400" dirty="0">
                <a:solidFill>
                  <a:srgbClr val="FF0000"/>
                </a:solidFill>
                <a:sym typeface="Wingdings" pitchFamily="2" charset="2"/>
              </a:rPr>
              <a:t>geometrically</a:t>
            </a:r>
          </a:p>
          <a:p>
            <a:r>
              <a:rPr lang="en-US" altLang="ja-JP" sz="2400" dirty="0">
                <a:sym typeface="Wingdings" pitchFamily="2" charset="2"/>
              </a:rPr>
              <a:t>           Lorentz violation in Higgs sector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549B3F7F-3330-7446-8AB2-826AB61F18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A8B22-B798-1E44-96C6-8A297A030686}" type="slidenum">
              <a:rPr kumimoji="1" lang="ja-JP" altLang="en-US" smtClean="0"/>
              <a:t>36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76533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BF4D1DA-B7E8-A448-BE23-32BD46073BCE}"/>
              </a:ext>
            </a:extLst>
          </p:cNvPr>
          <p:cNvSpPr txBox="1"/>
          <p:nvPr/>
        </p:nvSpPr>
        <p:spPr>
          <a:xfrm>
            <a:off x="147041" y="1642499"/>
            <a:ext cx="8718663" cy="304698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ja-JP" altLang="en-US" sz="2400">
                <a:sym typeface="Wingdings" pitchFamily="2" charset="2"/>
              </a:rPr>
              <a:t>・</a:t>
            </a:r>
            <a:r>
              <a:rPr lang="en-US" altLang="ja-JP" sz="2400" dirty="0">
                <a:sym typeface="Wingdings" pitchFamily="2" charset="2"/>
              </a:rPr>
              <a:t>In both approaches, </a:t>
            </a:r>
          </a:p>
          <a:p>
            <a:r>
              <a:rPr lang="en-US" altLang="ja-JP" sz="2400" dirty="0">
                <a:sym typeface="Wingdings" pitchFamily="2" charset="2"/>
              </a:rPr>
              <a:t>    No </a:t>
            </a:r>
            <a:r>
              <a:rPr lang="en-US" altLang="ja-JP" sz="2400" dirty="0" err="1">
                <a:sym typeface="Wingdings" pitchFamily="2" charset="2"/>
              </a:rPr>
              <a:t>dimensionful</a:t>
            </a:r>
            <a:r>
              <a:rPr lang="en-US" altLang="ja-JP" sz="2400" dirty="0">
                <a:sym typeface="Wingdings" pitchFamily="2" charset="2"/>
              </a:rPr>
              <a:t> parameters in </a:t>
            </a:r>
            <a:r>
              <a:rPr lang="en-US" altLang="ja-JP" sz="2400" dirty="0" err="1">
                <a:sym typeface="Wingdings" pitchFamily="2" charset="2"/>
              </a:rPr>
              <a:t>Lagrangian</a:t>
            </a:r>
            <a:endParaRPr lang="en-US" altLang="ja-JP" sz="2400" dirty="0">
              <a:sym typeface="Wingdings" pitchFamily="2" charset="2"/>
            </a:endParaRPr>
          </a:p>
          <a:p>
            <a:r>
              <a:rPr lang="en-US" altLang="ja-JP" sz="2400" dirty="0">
                <a:sym typeface="Wingdings" pitchFamily="2" charset="2"/>
              </a:rPr>
              <a:t>    but its </a:t>
            </a:r>
            <a:r>
              <a:rPr lang="en-US" altLang="ja-JP" sz="2400" dirty="0" err="1">
                <a:sym typeface="Wingdings" pitchFamily="2" charset="2"/>
              </a:rPr>
              <a:t>dimensionful</a:t>
            </a:r>
            <a:r>
              <a:rPr lang="en-US" altLang="ja-JP" sz="2400" dirty="0">
                <a:sym typeface="Wingdings" pitchFamily="2" charset="2"/>
              </a:rPr>
              <a:t> value &lt;H&gt; is </a:t>
            </a:r>
            <a:r>
              <a:rPr lang="en-US" altLang="ja-JP" sz="2400" dirty="0" err="1">
                <a:sym typeface="Wingdings" pitchFamily="2" charset="2"/>
              </a:rPr>
              <a:t>govey</a:t>
            </a:r>
            <a:r>
              <a:rPr lang="en-US" altLang="ja-JP" sz="2400" dirty="0">
                <a:sym typeface="Wingdings" pitchFamily="2" charset="2"/>
              </a:rPr>
              <a:t> by  </a:t>
            </a:r>
          </a:p>
          <a:p>
            <a:r>
              <a:rPr lang="en-US" altLang="ja-JP" sz="2400" dirty="0">
                <a:sym typeface="Wingdings" pitchFamily="2" charset="2"/>
              </a:rPr>
              <a:t>        "dimensional transmutation".</a:t>
            </a:r>
            <a:endParaRPr lang="en-US" altLang="ja-JP" sz="2400" dirty="0"/>
          </a:p>
          <a:p>
            <a:r>
              <a:rPr lang="en-US" altLang="ja-JP" sz="2400" dirty="0"/>
              <a:t>  </a:t>
            </a:r>
            <a:r>
              <a:rPr lang="en-US" altLang="ja-JP" sz="2400" dirty="0">
                <a:solidFill>
                  <a:srgbClr val="0070C0"/>
                </a:solidFill>
              </a:rPr>
              <a:t>First determine</a:t>
            </a:r>
            <a:r>
              <a:rPr lang="en-US" altLang="ja-JP" sz="2400" dirty="0"/>
              <a:t> </a:t>
            </a:r>
            <a:r>
              <a:rPr lang="en-US" altLang="ja-JP" sz="2400" dirty="0">
                <a:solidFill>
                  <a:srgbClr val="0070C0"/>
                </a:solidFill>
              </a:rPr>
              <a:t>Higgs </a:t>
            </a:r>
            <a:r>
              <a:rPr lang="en-US" altLang="ja-JP" sz="2400" dirty="0" err="1">
                <a:solidFill>
                  <a:srgbClr val="0070C0"/>
                </a:solidFill>
              </a:rPr>
              <a:t>vev</a:t>
            </a:r>
            <a:r>
              <a:rPr lang="en-US" altLang="ja-JP" sz="2400" dirty="0">
                <a:solidFill>
                  <a:srgbClr val="0070C0"/>
                </a:solidFill>
              </a:rPr>
              <a:t> &lt;H&gt;,  then calculate the Higgs potential.</a:t>
            </a:r>
          </a:p>
          <a:p>
            <a:endParaRPr lang="en-US" altLang="ja-JP" sz="2400" dirty="0">
              <a:solidFill>
                <a:srgbClr val="0070C0"/>
              </a:solidFill>
            </a:endParaRPr>
          </a:p>
          <a:p>
            <a:endParaRPr lang="en-US" altLang="ja-JP" sz="2400" dirty="0">
              <a:solidFill>
                <a:srgbClr val="0070C0"/>
              </a:solidFill>
            </a:endParaRPr>
          </a:p>
          <a:p>
            <a:r>
              <a:rPr lang="en-US" altLang="ja-JP" sz="2400" dirty="0">
                <a:solidFill>
                  <a:srgbClr val="0070C0"/>
                </a:solidFill>
              </a:rPr>
              <a:t>  I hope to connect bottom-up </a:t>
            </a:r>
            <a:r>
              <a:rPr lang="en-US" altLang="ja-JP" sz="2400" dirty="0">
                <a:solidFill>
                  <a:srgbClr val="FF0000"/>
                </a:solidFill>
              </a:rPr>
              <a:t>and</a:t>
            </a:r>
            <a:r>
              <a:rPr lang="en-US" altLang="ja-JP" sz="2400" dirty="0">
                <a:solidFill>
                  <a:srgbClr val="0070C0"/>
                </a:solidFill>
              </a:rPr>
              <a:t> top-down  in near future.      </a:t>
            </a:r>
            <a:r>
              <a:rPr lang="en-US" altLang="ja-JP" sz="2400" dirty="0"/>
              <a:t>  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9945975-26DD-C244-A4F0-7F48CA4E7E68}"/>
              </a:ext>
            </a:extLst>
          </p:cNvPr>
          <p:cNvSpPr txBox="1"/>
          <p:nvPr/>
        </p:nvSpPr>
        <p:spPr>
          <a:xfrm>
            <a:off x="1418732" y="144351"/>
            <a:ext cx="5265224" cy="10772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800" dirty="0"/>
              <a:t>Hierarchy problem </a:t>
            </a:r>
          </a:p>
          <a:p>
            <a:r>
              <a:rPr lang="en-US" altLang="ja-JP" sz="3600" dirty="0"/>
              <a:t>   </a:t>
            </a:r>
            <a:r>
              <a:rPr lang="en-US" altLang="ja-JP" sz="2400" dirty="0"/>
              <a:t>  - from bottom-up </a:t>
            </a:r>
            <a:r>
              <a:rPr lang="en-US" altLang="ja-JP" sz="2400" dirty="0">
                <a:solidFill>
                  <a:srgbClr val="FF0000"/>
                </a:solidFill>
              </a:rPr>
              <a:t>and/or</a:t>
            </a:r>
            <a:r>
              <a:rPr lang="en-US" altLang="ja-JP" sz="2400" dirty="0"/>
              <a:t> top-down - </a:t>
            </a:r>
            <a:endParaRPr kumimoji="1" lang="ja-JP" altLang="en-US" sz="240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2F39DC0-A9C5-7646-9E64-6D1A89F058C9}"/>
              </a:ext>
            </a:extLst>
          </p:cNvPr>
          <p:cNvSpPr txBox="1"/>
          <p:nvPr/>
        </p:nvSpPr>
        <p:spPr>
          <a:xfrm>
            <a:off x="1107980" y="5094046"/>
            <a:ext cx="6068393" cy="523220"/>
          </a:xfrm>
          <a:prstGeom prst="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800" dirty="0"/>
              <a:t>Higgs is a probe for new physics = HPNP</a:t>
            </a:r>
            <a:endParaRPr kumimoji="1" lang="ja-JP" altLang="en-US" sz="280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3467479-B2F6-8444-B6C3-1574FA2D34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A8B22-B798-1E44-96C6-8A297A030686}" type="slidenum">
              <a:rPr kumimoji="1" lang="ja-JP" altLang="en-US" smtClean="0"/>
              <a:t>37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13800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CAB953C5-C914-B24D-A38A-953747DE2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A8B22-B798-1E44-96C6-8A297A030686}" type="slidenum">
              <a:rPr kumimoji="1" lang="ja-JP" altLang="en-US" smtClean="0"/>
              <a:t>38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93533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F02D50E-56B1-E946-BEA8-8588C9750B58}"/>
              </a:ext>
            </a:extLst>
          </p:cNvPr>
          <p:cNvSpPr txBox="1"/>
          <p:nvPr/>
        </p:nvSpPr>
        <p:spPr>
          <a:xfrm>
            <a:off x="107504" y="116632"/>
            <a:ext cx="9042475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800" dirty="0"/>
              <a:t>Hierarchy of scales in orbital motions:  "geometric" approach</a:t>
            </a:r>
            <a:endParaRPr kumimoji="1" lang="ja-JP" altLang="en-US" sz="2800" dirty="0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C2D62DC4-D3B9-0C47-93EA-E23161BAFF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3303" y="818444"/>
            <a:ext cx="2475570" cy="1461824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9D87D353-2559-8742-B30D-3008DA1ADF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7601" y="818444"/>
            <a:ext cx="2012666" cy="1425639"/>
          </a:xfrm>
          <a:prstGeom prst="rect">
            <a:avLst/>
          </a:prstGeom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E2B10516-F5A5-AD4F-8929-C4636F6C1578}"/>
              </a:ext>
            </a:extLst>
          </p:cNvPr>
          <p:cNvSpPr txBox="1"/>
          <p:nvPr/>
        </p:nvSpPr>
        <p:spPr>
          <a:xfrm>
            <a:off x="5898995" y="914401"/>
            <a:ext cx="263501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Radius of orbital motions</a:t>
            </a:r>
          </a:p>
          <a:p>
            <a:r>
              <a:rPr lang="en-US" altLang="ja-JP" dirty="0"/>
              <a:t>  Earth  r=10000000    km</a:t>
            </a:r>
          </a:p>
          <a:p>
            <a:r>
              <a:rPr kumimoji="1" lang="en-US" altLang="ja-JP" dirty="0"/>
              <a:t>  Pluto  </a:t>
            </a:r>
            <a:r>
              <a:rPr lang="en-US" altLang="ja-JP" dirty="0"/>
              <a:t>r</a:t>
            </a:r>
            <a:r>
              <a:rPr kumimoji="1" lang="en-US" altLang="ja-JP" dirty="0"/>
              <a:t>=5000000000 k</a:t>
            </a:r>
            <a:r>
              <a:rPr lang="en-US" altLang="ja-JP" dirty="0"/>
              <a:t>m</a:t>
            </a:r>
          </a:p>
          <a:p>
            <a:r>
              <a:rPr lang="en-US" altLang="ja-JP" dirty="0"/>
              <a:t>  ISS       r=6400+400 km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90CEF6E3-D7C4-9E48-8078-9524FF53629D}"/>
              </a:ext>
            </a:extLst>
          </p:cNvPr>
          <p:cNvSpPr txBox="1"/>
          <p:nvPr/>
        </p:nvSpPr>
        <p:spPr>
          <a:xfrm>
            <a:off x="384213" y="2461144"/>
            <a:ext cx="8030340" cy="1323439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000" dirty="0"/>
              <a:t>Suppose that  we were always faced to the sun.</a:t>
            </a:r>
          </a:p>
          <a:p>
            <a:r>
              <a:rPr lang="en-US" altLang="ja-JP" sz="2000" dirty="0"/>
              <a:t>  How could we understand </a:t>
            </a:r>
          </a:p>
          <a:p>
            <a:r>
              <a:rPr lang="en-US" altLang="ja-JP" sz="2000" dirty="0"/>
              <a:t>    why the distance is fixed at r=10</a:t>
            </a:r>
            <a:r>
              <a:rPr lang="en-US" altLang="ja-JP" sz="2000" baseline="30000" dirty="0"/>
              <a:t>7</a:t>
            </a:r>
            <a:r>
              <a:rPr lang="en-US" altLang="ja-JP" sz="2000" dirty="0"/>
              <a:t> km?  why it is different from r on Pluto?</a:t>
            </a:r>
          </a:p>
          <a:p>
            <a:r>
              <a:rPr kumimoji="1" lang="en-US" altLang="ja-JP" sz="2000" dirty="0"/>
              <a:t>    why the sun </a:t>
            </a:r>
            <a:r>
              <a:rPr lang="en-US" altLang="ja-JP" sz="2000" dirty="0"/>
              <a:t>is not falling down to the earth ?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4C1D3602-230F-9D48-B25A-2937A0FA960F}"/>
              </a:ext>
            </a:extLst>
          </p:cNvPr>
          <p:cNvSpPr txBox="1"/>
          <p:nvPr/>
        </p:nvSpPr>
        <p:spPr>
          <a:xfrm>
            <a:off x="200723" y="4568982"/>
            <a:ext cx="868680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/>
              <a:t>In this setup,  a classical </a:t>
            </a:r>
            <a:r>
              <a:rPr kumimoji="1" lang="en-US" altLang="ja-JP" sz="2000" dirty="0">
                <a:solidFill>
                  <a:srgbClr val="0070C0"/>
                </a:solidFill>
              </a:rPr>
              <a:t>solution (configuration) </a:t>
            </a:r>
            <a:r>
              <a:rPr lang="en-US" altLang="ja-JP" sz="2000" dirty="0">
                <a:solidFill>
                  <a:srgbClr val="0070C0"/>
                </a:solidFill>
              </a:rPr>
              <a:t>is</a:t>
            </a:r>
            <a:r>
              <a:rPr kumimoji="1" lang="en-US" altLang="ja-JP" sz="2000" dirty="0">
                <a:solidFill>
                  <a:srgbClr val="0070C0"/>
                </a:solidFill>
              </a:rPr>
              <a:t> first determined by the initial condition first</a:t>
            </a:r>
            <a:r>
              <a:rPr kumimoji="1" lang="en-US" altLang="ja-JP" sz="2000" dirty="0"/>
              <a:t>,  and then we can calculate </a:t>
            </a:r>
            <a:r>
              <a:rPr lang="en-US" altLang="ja-JP" sz="2000" dirty="0"/>
              <a:t>its</a:t>
            </a:r>
            <a:r>
              <a:rPr kumimoji="1" lang="en-US" altLang="ja-JP" sz="2000" dirty="0"/>
              <a:t> effective potential on each planet. </a:t>
            </a:r>
          </a:p>
          <a:p>
            <a:r>
              <a:rPr lang="en-US" altLang="ja-JP" sz="2000" dirty="0">
                <a:sym typeface="Wingdings" pitchFamily="2" charset="2"/>
              </a:rPr>
              <a:t>  </a:t>
            </a:r>
            <a:r>
              <a:rPr kumimoji="1" lang="en-US" altLang="ja-JP" sz="2000" dirty="0">
                <a:sym typeface="Wingdings" pitchFamily="2" charset="2"/>
              </a:rPr>
              <a:t> Thus, </a:t>
            </a:r>
            <a:r>
              <a:rPr lang="en-US" altLang="ja-JP" sz="2000" dirty="0">
                <a:solidFill>
                  <a:srgbClr val="FF0000"/>
                </a:solidFill>
              </a:rPr>
              <a:t> effective potentials are different on Earth and on Pluto.</a:t>
            </a:r>
            <a:r>
              <a:rPr lang="en-US" altLang="ja-JP" sz="2000" dirty="0"/>
              <a:t> </a:t>
            </a:r>
          </a:p>
          <a:p>
            <a:r>
              <a:rPr kumimoji="1" lang="en-US" altLang="ja-JP" sz="2000" dirty="0">
                <a:sym typeface="Wingdings" pitchFamily="2" charset="2"/>
              </a:rPr>
              <a:t>                   Phenomena on planets, e.g., Coriolis force, is solution-dependent.  </a:t>
            </a:r>
            <a:endParaRPr lang="en-US" altLang="ja-JP" sz="2000" dirty="0">
              <a:sym typeface="Wingdings" pitchFamily="2" charset="2"/>
            </a:endParaRPr>
          </a:p>
          <a:p>
            <a:r>
              <a:rPr kumimoji="1" lang="en-US" altLang="ja-JP" sz="2000" dirty="0">
                <a:sym typeface="Wingdings" pitchFamily="2" charset="2"/>
              </a:rPr>
              <a:t>        Solution comes first,  Effective potential next! </a:t>
            </a:r>
          </a:p>
          <a:p>
            <a:r>
              <a:rPr lang="en-US" altLang="ja-JP" sz="2000" dirty="0">
                <a:sym typeface="Wingdings" pitchFamily="2" charset="2"/>
              </a:rPr>
              <a:t>    "</a:t>
            </a:r>
            <a:r>
              <a:rPr lang="en-US" altLang="ja-JP" sz="2400" b="1" dirty="0">
                <a:sym typeface="Wingdings" pitchFamily="2" charset="2"/>
              </a:rPr>
              <a:t>IR" geometry determines effective potential in a top-down way.</a:t>
            </a:r>
            <a:endParaRPr kumimoji="1" lang="en-US" altLang="ja-JP" sz="2400" b="1" dirty="0">
              <a:sym typeface="Wingdings" pitchFamily="2" charset="2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C93D870-3838-5042-8DBD-049754815C7D}"/>
              </a:ext>
            </a:extLst>
          </p:cNvPr>
          <p:cNvSpPr txBox="1"/>
          <p:nvPr/>
        </p:nvSpPr>
        <p:spPr>
          <a:xfrm>
            <a:off x="3141362" y="1944191"/>
            <a:ext cx="1015021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Wikipedia</a:t>
            </a:r>
            <a:endParaRPr kumimoji="1" lang="ja-JP" altLang="en-US" sz="160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A9CA64BF-0F29-0847-ABD3-0EE9B6837E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A8B22-B798-1E44-96C6-8A297A030686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88038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76505" y="1453630"/>
            <a:ext cx="8897938" cy="4319588"/>
            <a:chOff x="0" y="482"/>
            <a:chExt cx="5605" cy="2721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0" y="482"/>
              <a:ext cx="5605" cy="589"/>
              <a:chOff x="0" y="482"/>
              <a:chExt cx="5605" cy="589"/>
            </a:xfrm>
          </p:grpSpPr>
          <p:sp>
            <p:nvSpPr>
              <p:cNvPr id="10266" name="Line 4"/>
              <p:cNvSpPr>
                <a:spLocks noChangeShapeType="1"/>
              </p:cNvSpPr>
              <p:nvPr/>
            </p:nvSpPr>
            <p:spPr bwMode="auto">
              <a:xfrm>
                <a:off x="204" y="890"/>
                <a:ext cx="508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267" name="Line 5"/>
              <p:cNvSpPr>
                <a:spLocks noChangeShapeType="1"/>
              </p:cNvSpPr>
              <p:nvPr/>
            </p:nvSpPr>
            <p:spPr bwMode="auto">
              <a:xfrm>
                <a:off x="2699" y="799"/>
                <a:ext cx="0" cy="22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268" name="Line 6"/>
              <p:cNvSpPr>
                <a:spLocks noChangeShapeType="1"/>
              </p:cNvSpPr>
              <p:nvPr/>
            </p:nvSpPr>
            <p:spPr bwMode="auto">
              <a:xfrm>
                <a:off x="5284" y="799"/>
                <a:ext cx="0" cy="22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269" name="Line 7"/>
              <p:cNvSpPr>
                <a:spLocks noChangeShapeType="1"/>
              </p:cNvSpPr>
              <p:nvPr/>
            </p:nvSpPr>
            <p:spPr bwMode="auto">
              <a:xfrm>
                <a:off x="204" y="799"/>
                <a:ext cx="0" cy="22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270" name="Line 8"/>
              <p:cNvSpPr>
                <a:spLocks noChangeShapeType="1"/>
              </p:cNvSpPr>
              <p:nvPr/>
            </p:nvSpPr>
            <p:spPr bwMode="auto">
              <a:xfrm>
                <a:off x="4014" y="799"/>
                <a:ext cx="0" cy="22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271" name="Line 9"/>
              <p:cNvSpPr>
                <a:spLocks noChangeShapeType="1"/>
              </p:cNvSpPr>
              <p:nvPr/>
            </p:nvSpPr>
            <p:spPr bwMode="auto">
              <a:xfrm>
                <a:off x="1429" y="799"/>
                <a:ext cx="0" cy="22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272" name="Line 10"/>
              <p:cNvSpPr>
                <a:spLocks noChangeShapeType="1"/>
              </p:cNvSpPr>
              <p:nvPr/>
            </p:nvSpPr>
            <p:spPr bwMode="auto">
              <a:xfrm>
                <a:off x="4649" y="799"/>
                <a:ext cx="0" cy="22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273" name="Line 11"/>
              <p:cNvSpPr>
                <a:spLocks noChangeShapeType="1"/>
              </p:cNvSpPr>
              <p:nvPr/>
            </p:nvSpPr>
            <p:spPr bwMode="auto">
              <a:xfrm>
                <a:off x="793" y="799"/>
                <a:ext cx="0" cy="22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274" name="Line 12"/>
              <p:cNvSpPr>
                <a:spLocks noChangeShapeType="1"/>
              </p:cNvSpPr>
              <p:nvPr/>
            </p:nvSpPr>
            <p:spPr bwMode="auto">
              <a:xfrm>
                <a:off x="2064" y="799"/>
                <a:ext cx="0" cy="22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275" name="Line 13"/>
              <p:cNvSpPr>
                <a:spLocks noChangeShapeType="1"/>
              </p:cNvSpPr>
              <p:nvPr/>
            </p:nvSpPr>
            <p:spPr bwMode="auto">
              <a:xfrm>
                <a:off x="3334" y="799"/>
                <a:ext cx="0" cy="22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276" name="Line 14"/>
              <p:cNvSpPr>
                <a:spLocks noChangeShapeType="1"/>
              </p:cNvSpPr>
              <p:nvPr/>
            </p:nvSpPr>
            <p:spPr bwMode="auto">
              <a:xfrm>
                <a:off x="3016" y="754"/>
                <a:ext cx="0" cy="31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277" name="Text Box 15"/>
              <p:cNvSpPr txBox="1">
                <a:spLocks noChangeArrowheads="1"/>
              </p:cNvSpPr>
              <p:nvPr/>
            </p:nvSpPr>
            <p:spPr bwMode="auto">
              <a:xfrm>
                <a:off x="2880" y="527"/>
                <a:ext cx="316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ja-JP" dirty="0">
                    <a:latin typeface="Arial" charset="0"/>
                  </a:rPr>
                  <a:t>1m</a:t>
                </a:r>
              </a:p>
            </p:txBody>
          </p:sp>
          <p:sp>
            <p:nvSpPr>
              <p:cNvPr id="10278" name="Text Box 16"/>
              <p:cNvSpPr txBox="1">
                <a:spLocks noChangeArrowheads="1"/>
              </p:cNvSpPr>
              <p:nvPr/>
            </p:nvSpPr>
            <p:spPr bwMode="auto">
              <a:xfrm>
                <a:off x="2426" y="482"/>
                <a:ext cx="481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ja-JP" dirty="0">
                    <a:latin typeface="Arial" charset="0"/>
                  </a:rPr>
                  <a:t>10</a:t>
                </a:r>
                <a:r>
                  <a:rPr lang="en-US" altLang="ja-JP" baseline="30000" dirty="0">
                    <a:latin typeface="Arial" charset="0"/>
                  </a:rPr>
                  <a:t>-4</a:t>
                </a:r>
                <a:r>
                  <a:rPr lang="en-US" altLang="ja-JP" dirty="0">
                    <a:latin typeface="Arial" charset="0"/>
                  </a:rPr>
                  <a:t>m</a:t>
                </a:r>
              </a:p>
            </p:txBody>
          </p:sp>
          <p:sp>
            <p:nvSpPr>
              <p:cNvPr id="10279" name="Text Box 17"/>
              <p:cNvSpPr txBox="1">
                <a:spLocks noChangeArrowheads="1"/>
              </p:cNvSpPr>
              <p:nvPr/>
            </p:nvSpPr>
            <p:spPr bwMode="auto">
              <a:xfrm>
                <a:off x="3243" y="482"/>
                <a:ext cx="449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ja-JP" dirty="0">
                    <a:latin typeface="Arial" charset="0"/>
                  </a:rPr>
                  <a:t>10</a:t>
                </a:r>
                <a:r>
                  <a:rPr lang="en-US" altLang="ja-JP" baseline="30000" dirty="0">
                    <a:latin typeface="Arial" charset="0"/>
                  </a:rPr>
                  <a:t>4</a:t>
                </a:r>
                <a:r>
                  <a:rPr lang="en-US" altLang="ja-JP" dirty="0">
                    <a:latin typeface="Arial" charset="0"/>
                  </a:rPr>
                  <a:t>m</a:t>
                </a:r>
              </a:p>
            </p:txBody>
          </p:sp>
          <p:sp>
            <p:nvSpPr>
              <p:cNvPr id="10280" name="Text Box 18"/>
              <p:cNvSpPr txBox="1">
                <a:spLocks noChangeArrowheads="1"/>
              </p:cNvSpPr>
              <p:nvPr/>
            </p:nvSpPr>
            <p:spPr bwMode="auto">
              <a:xfrm>
                <a:off x="1837" y="482"/>
                <a:ext cx="53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ja-JP" dirty="0">
                    <a:latin typeface="Arial" charset="0"/>
                  </a:rPr>
                  <a:t>10</a:t>
                </a:r>
                <a:r>
                  <a:rPr lang="en-US" altLang="ja-JP" baseline="30000" dirty="0">
                    <a:latin typeface="Arial" charset="0"/>
                  </a:rPr>
                  <a:t>-12</a:t>
                </a:r>
                <a:r>
                  <a:rPr lang="en-US" altLang="ja-JP" dirty="0">
                    <a:latin typeface="Arial" charset="0"/>
                  </a:rPr>
                  <a:t>m</a:t>
                </a:r>
              </a:p>
            </p:txBody>
          </p:sp>
          <p:sp>
            <p:nvSpPr>
              <p:cNvPr id="10281" name="Text Box 19"/>
              <p:cNvSpPr txBox="1">
                <a:spLocks noChangeArrowheads="1"/>
              </p:cNvSpPr>
              <p:nvPr/>
            </p:nvSpPr>
            <p:spPr bwMode="auto">
              <a:xfrm>
                <a:off x="1156" y="482"/>
                <a:ext cx="53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ja-JP" dirty="0">
                    <a:latin typeface="Arial" charset="0"/>
                  </a:rPr>
                  <a:t>10</a:t>
                </a:r>
                <a:r>
                  <a:rPr lang="en-US" altLang="ja-JP" baseline="30000" dirty="0">
                    <a:latin typeface="Arial" charset="0"/>
                  </a:rPr>
                  <a:t>-20</a:t>
                </a:r>
                <a:r>
                  <a:rPr lang="en-US" altLang="ja-JP" dirty="0">
                    <a:latin typeface="Arial" charset="0"/>
                  </a:rPr>
                  <a:t>m</a:t>
                </a:r>
              </a:p>
            </p:txBody>
          </p:sp>
          <p:sp>
            <p:nvSpPr>
              <p:cNvPr id="10282" name="Text Box 20"/>
              <p:cNvSpPr txBox="1">
                <a:spLocks noChangeArrowheads="1"/>
              </p:cNvSpPr>
              <p:nvPr/>
            </p:nvSpPr>
            <p:spPr bwMode="auto">
              <a:xfrm>
                <a:off x="567" y="482"/>
                <a:ext cx="53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ja-JP" dirty="0">
                    <a:latin typeface="Arial" charset="0"/>
                  </a:rPr>
                  <a:t>10</a:t>
                </a:r>
                <a:r>
                  <a:rPr lang="en-US" altLang="ja-JP" baseline="30000" dirty="0">
                    <a:latin typeface="Arial" charset="0"/>
                  </a:rPr>
                  <a:t>-28</a:t>
                </a:r>
                <a:r>
                  <a:rPr lang="en-US" altLang="ja-JP" dirty="0">
                    <a:latin typeface="Arial" charset="0"/>
                  </a:rPr>
                  <a:t>m</a:t>
                </a:r>
              </a:p>
            </p:txBody>
          </p:sp>
          <p:sp>
            <p:nvSpPr>
              <p:cNvPr id="10283" name="Text Box 21"/>
              <p:cNvSpPr txBox="1">
                <a:spLocks noChangeArrowheads="1"/>
              </p:cNvSpPr>
              <p:nvPr/>
            </p:nvSpPr>
            <p:spPr bwMode="auto">
              <a:xfrm>
                <a:off x="0" y="482"/>
                <a:ext cx="53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ja-JP" dirty="0">
                    <a:latin typeface="Arial" charset="0"/>
                  </a:rPr>
                  <a:t>10</a:t>
                </a:r>
                <a:r>
                  <a:rPr lang="en-US" altLang="ja-JP" baseline="30000" dirty="0">
                    <a:latin typeface="Arial" charset="0"/>
                  </a:rPr>
                  <a:t>-36</a:t>
                </a:r>
                <a:r>
                  <a:rPr lang="en-US" altLang="ja-JP" dirty="0">
                    <a:latin typeface="Arial" charset="0"/>
                  </a:rPr>
                  <a:t>m</a:t>
                </a:r>
              </a:p>
            </p:txBody>
          </p:sp>
          <p:sp>
            <p:nvSpPr>
              <p:cNvPr id="10284" name="Text Box 22"/>
              <p:cNvSpPr txBox="1">
                <a:spLocks noChangeArrowheads="1"/>
              </p:cNvSpPr>
              <p:nvPr/>
            </p:nvSpPr>
            <p:spPr bwMode="auto">
              <a:xfrm>
                <a:off x="3787" y="482"/>
                <a:ext cx="502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ja-JP" dirty="0">
                    <a:latin typeface="Arial" charset="0"/>
                  </a:rPr>
                  <a:t>10</a:t>
                </a:r>
                <a:r>
                  <a:rPr lang="en-US" altLang="ja-JP" baseline="30000" dirty="0">
                    <a:latin typeface="Arial" charset="0"/>
                  </a:rPr>
                  <a:t>12</a:t>
                </a:r>
                <a:r>
                  <a:rPr lang="en-US" altLang="ja-JP" dirty="0">
                    <a:latin typeface="Arial" charset="0"/>
                  </a:rPr>
                  <a:t>m</a:t>
                </a:r>
              </a:p>
            </p:txBody>
          </p:sp>
          <p:sp>
            <p:nvSpPr>
              <p:cNvPr id="10285" name="Text Box 23"/>
              <p:cNvSpPr txBox="1">
                <a:spLocks noChangeArrowheads="1"/>
              </p:cNvSpPr>
              <p:nvPr/>
            </p:nvSpPr>
            <p:spPr bwMode="auto">
              <a:xfrm>
                <a:off x="4468" y="482"/>
                <a:ext cx="502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ja-JP" dirty="0">
                    <a:latin typeface="Arial" charset="0"/>
                  </a:rPr>
                  <a:t>10</a:t>
                </a:r>
                <a:r>
                  <a:rPr lang="en-US" altLang="ja-JP" baseline="30000" dirty="0">
                    <a:latin typeface="Arial" charset="0"/>
                  </a:rPr>
                  <a:t>20</a:t>
                </a:r>
                <a:r>
                  <a:rPr lang="en-US" altLang="ja-JP" dirty="0">
                    <a:latin typeface="Arial" charset="0"/>
                  </a:rPr>
                  <a:t>m</a:t>
                </a:r>
              </a:p>
            </p:txBody>
          </p:sp>
          <p:sp>
            <p:nvSpPr>
              <p:cNvPr id="10286" name="Text Box 24"/>
              <p:cNvSpPr txBox="1">
                <a:spLocks noChangeArrowheads="1"/>
              </p:cNvSpPr>
              <p:nvPr/>
            </p:nvSpPr>
            <p:spPr bwMode="auto">
              <a:xfrm>
                <a:off x="5103" y="482"/>
                <a:ext cx="502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ja-JP" dirty="0">
                    <a:latin typeface="Arial" charset="0"/>
                  </a:rPr>
                  <a:t>10</a:t>
                </a:r>
                <a:r>
                  <a:rPr lang="en-US" altLang="ja-JP" baseline="30000" dirty="0">
                    <a:latin typeface="Arial" charset="0"/>
                  </a:rPr>
                  <a:t>28</a:t>
                </a:r>
                <a:r>
                  <a:rPr lang="en-US" altLang="ja-JP" dirty="0">
                    <a:latin typeface="Arial" charset="0"/>
                  </a:rPr>
                  <a:t>m</a:t>
                </a:r>
              </a:p>
            </p:txBody>
          </p:sp>
        </p:grpSp>
        <p:sp>
          <p:nvSpPr>
            <p:cNvPr id="10248" name="Text Box 25"/>
            <p:cNvSpPr txBox="1">
              <a:spLocks noChangeArrowheads="1"/>
            </p:cNvSpPr>
            <p:nvPr/>
          </p:nvSpPr>
          <p:spPr bwMode="auto">
            <a:xfrm rot="5400000">
              <a:off x="1488" y="1579"/>
              <a:ext cx="11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ja-JP" altLang="ja-JP">
                <a:latin typeface="Arial" charset="0"/>
              </a:endParaRPr>
            </a:p>
          </p:txBody>
        </p:sp>
        <p:sp>
          <p:nvSpPr>
            <p:cNvPr id="10249" name="Text Box 26"/>
            <p:cNvSpPr txBox="1">
              <a:spLocks noChangeArrowheads="1"/>
            </p:cNvSpPr>
            <p:nvPr/>
          </p:nvSpPr>
          <p:spPr bwMode="auto">
            <a:xfrm>
              <a:off x="2107" y="981"/>
              <a:ext cx="291" cy="3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wrap="none">
              <a:spAutoFit/>
            </a:bodyPr>
            <a:lstStyle/>
            <a:p>
              <a:r>
                <a:rPr lang="en-US" altLang="ja-JP" dirty="0">
                  <a:latin typeface="Arial" charset="0"/>
                </a:rPr>
                <a:t>Atom</a:t>
              </a:r>
              <a:endParaRPr lang="ja-JP" altLang="en-US" dirty="0">
                <a:latin typeface="Arial" charset="0"/>
              </a:endParaRPr>
            </a:p>
          </p:txBody>
        </p:sp>
        <p:sp>
          <p:nvSpPr>
            <p:cNvPr id="10251" name="Text Box 28"/>
            <p:cNvSpPr txBox="1">
              <a:spLocks noChangeArrowheads="1"/>
            </p:cNvSpPr>
            <p:nvPr/>
          </p:nvSpPr>
          <p:spPr bwMode="auto">
            <a:xfrm>
              <a:off x="1383" y="2115"/>
              <a:ext cx="289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>
              <a:spAutoFit/>
            </a:bodyPr>
            <a:lstStyle/>
            <a:p>
              <a:pPr>
                <a:spcBef>
                  <a:spcPct val="50000"/>
                </a:spcBef>
              </a:pPr>
              <a:endParaRPr lang="ja-JP" altLang="ja-JP">
                <a:latin typeface="Arial" charset="0"/>
              </a:endParaRPr>
            </a:p>
          </p:txBody>
        </p:sp>
        <p:sp>
          <p:nvSpPr>
            <p:cNvPr id="10252" name="Text Box 29"/>
            <p:cNvSpPr txBox="1">
              <a:spLocks noChangeArrowheads="1"/>
            </p:cNvSpPr>
            <p:nvPr/>
          </p:nvSpPr>
          <p:spPr bwMode="auto">
            <a:xfrm>
              <a:off x="1755" y="2131"/>
              <a:ext cx="289" cy="3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>
              <a:spAutoFit/>
            </a:bodyPr>
            <a:lstStyle/>
            <a:p>
              <a:endParaRPr lang="ja-JP" altLang="ja-JP">
                <a:latin typeface="Arial" charset="0"/>
              </a:endParaRPr>
            </a:p>
          </p:txBody>
        </p:sp>
        <p:sp>
          <p:nvSpPr>
            <p:cNvPr id="10253" name="Text Box 30"/>
            <p:cNvSpPr txBox="1">
              <a:spLocks noChangeArrowheads="1"/>
            </p:cNvSpPr>
            <p:nvPr/>
          </p:nvSpPr>
          <p:spPr bwMode="auto">
            <a:xfrm>
              <a:off x="1653" y="981"/>
              <a:ext cx="291" cy="12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ja-JP" dirty="0">
                  <a:latin typeface="Arial" charset="0"/>
                </a:rPr>
                <a:t>Nucleus (</a:t>
              </a:r>
              <a:r>
                <a:rPr lang="en-US" altLang="ja-JP" dirty="0">
                  <a:solidFill>
                    <a:srgbClr val="FF0000"/>
                  </a:solidFill>
                  <a:latin typeface="Arial" charset="0"/>
                </a:rPr>
                <a:t>QCD</a:t>
              </a:r>
              <a:r>
                <a:rPr lang="en-US" altLang="ja-JP" dirty="0">
                  <a:latin typeface="Arial" charset="0"/>
                </a:rPr>
                <a:t>)</a:t>
              </a:r>
            </a:p>
          </p:txBody>
        </p:sp>
        <p:sp>
          <p:nvSpPr>
            <p:cNvPr id="10254" name="Text Box 31"/>
            <p:cNvSpPr txBox="1">
              <a:spLocks noChangeArrowheads="1"/>
            </p:cNvSpPr>
            <p:nvPr/>
          </p:nvSpPr>
          <p:spPr bwMode="auto">
            <a:xfrm>
              <a:off x="319" y="981"/>
              <a:ext cx="310" cy="1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>
              <a:spAutoFit/>
            </a:bodyPr>
            <a:lstStyle/>
            <a:p>
              <a:r>
                <a:rPr lang="en-US" altLang="ja-JP" sz="2000" dirty="0">
                  <a:solidFill>
                    <a:srgbClr val="FF0000"/>
                  </a:solidFill>
                  <a:latin typeface="Arial" charset="0"/>
                </a:rPr>
                <a:t>GUT</a:t>
              </a:r>
              <a:r>
                <a:rPr lang="en-US" altLang="ja-JP" dirty="0">
                  <a:latin typeface="Arial" charset="0"/>
                </a:rPr>
                <a:t> scale</a:t>
              </a:r>
              <a:endParaRPr lang="ja-JP" altLang="en-US" dirty="0">
                <a:latin typeface="Arial" charset="0"/>
              </a:endParaRPr>
            </a:p>
          </p:txBody>
        </p:sp>
        <p:sp>
          <p:nvSpPr>
            <p:cNvPr id="10255" name="Text Box 32"/>
            <p:cNvSpPr txBox="1">
              <a:spLocks noChangeArrowheads="1"/>
            </p:cNvSpPr>
            <p:nvPr/>
          </p:nvSpPr>
          <p:spPr bwMode="auto">
            <a:xfrm>
              <a:off x="4012" y="1026"/>
              <a:ext cx="291" cy="8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>
              <a:spAutoFit/>
            </a:bodyPr>
            <a:lstStyle/>
            <a:p>
              <a:r>
                <a:rPr lang="en-US" altLang="ja-JP" dirty="0">
                  <a:latin typeface="Arial" charset="0"/>
                </a:rPr>
                <a:t>Solar system</a:t>
              </a:r>
              <a:endParaRPr lang="ja-JP" altLang="en-US" dirty="0">
                <a:latin typeface="Arial" charset="0"/>
              </a:endParaRPr>
            </a:p>
          </p:txBody>
        </p:sp>
        <p:sp>
          <p:nvSpPr>
            <p:cNvPr id="10257" name="Text Box 34"/>
            <p:cNvSpPr txBox="1">
              <a:spLocks noChangeArrowheads="1"/>
            </p:cNvSpPr>
            <p:nvPr/>
          </p:nvSpPr>
          <p:spPr bwMode="auto">
            <a:xfrm>
              <a:off x="3070" y="2675"/>
              <a:ext cx="289" cy="3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>
              <a:spAutoFit/>
            </a:bodyPr>
            <a:lstStyle/>
            <a:p>
              <a:endParaRPr lang="ja-JP" altLang="ja-JP">
                <a:latin typeface="Arial" charset="0"/>
              </a:endParaRPr>
            </a:p>
          </p:txBody>
        </p:sp>
        <p:sp>
          <p:nvSpPr>
            <p:cNvPr id="10258" name="Text Box 35"/>
            <p:cNvSpPr txBox="1">
              <a:spLocks noChangeArrowheads="1"/>
            </p:cNvSpPr>
            <p:nvPr/>
          </p:nvSpPr>
          <p:spPr bwMode="auto">
            <a:xfrm>
              <a:off x="4511" y="1026"/>
              <a:ext cx="291" cy="9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ja-JP" dirty="0">
                  <a:latin typeface="Arial" charset="0"/>
                </a:rPr>
                <a:t>Our galaxy</a:t>
              </a:r>
              <a:endParaRPr lang="ja-JP" altLang="en-US" dirty="0">
                <a:latin typeface="Arial" charset="0"/>
              </a:endParaRPr>
            </a:p>
          </p:txBody>
        </p:sp>
        <p:sp>
          <p:nvSpPr>
            <p:cNvPr id="10259" name="Text Box 36"/>
            <p:cNvSpPr txBox="1">
              <a:spLocks noChangeArrowheads="1"/>
            </p:cNvSpPr>
            <p:nvPr/>
          </p:nvSpPr>
          <p:spPr bwMode="auto">
            <a:xfrm>
              <a:off x="4476" y="2358"/>
              <a:ext cx="289" cy="3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>
              <a:spAutoFit/>
            </a:bodyPr>
            <a:lstStyle/>
            <a:p>
              <a:endParaRPr lang="ja-JP" altLang="ja-JP">
                <a:latin typeface="Arial" charset="0"/>
              </a:endParaRPr>
            </a:p>
          </p:txBody>
        </p:sp>
        <p:sp>
          <p:nvSpPr>
            <p:cNvPr id="10260" name="Text Box 37"/>
            <p:cNvSpPr txBox="1">
              <a:spLocks noChangeArrowheads="1"/>
            </p:cNvSpPr>
            <p:nvPr/>
          </p:nvSpPr>
          <p:spPr bwMode="auto">
            <a:xfrm>
              <a:off x="4431" y="2267"/>
              <a:ext cx="289" cy="4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>
              <a:spAutoFit/>
            </a:bodyPr>
            <a:lstStyle/>
            <a:p>
              <a:endParaRPr lang="ja-JP" altLang="ja-JP">
                <a:latin typeface="Arial" charset="0"/>
              </a:endParaRPr>
            </a:p>
          </p:txBody>
        </p:sp>
        <p:sp>
          <p:nvSpPr>
            <p:cNvPr id="10261" name="Text Box 38"/>
            <p:cNvSpPr txBox="1">
              <a:spLocks noChangeArrowheads="1"/>
            </p:cNvSpPr>
            <p:nvPr/>
          </p:nvSpPr>
          <p:spPr bwMode="auto">
            <a:xfrm>
              <a:off x="4900" y="981"/>
              <a:ext cx="310" cy="22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wrap="square">
              <a:spAutoFit/>
            </a:bodyPr>
            <a:lstStyle/>
            <a:p>
              <a:r>
                <a:rPr lang="en-US" altLang="ja-JP" sz="2000" dirty="0">
                  <a:solidFill>
                    <a:srgbClr val="FF0000"/>
                  </a:solidFill>
                  <a:latin typeface="Arial" charset="0"/>
                </a:rPr>
                <a:t>Universe </a:t>
              </a:r>
              <a:r>
                <a:rPr lang="en-US" altLang="ja-JP" dirty="0">
                  <a:latin typeface="Arial" charset="0"/>
                </a:rPr>
                <a:t> we can observe  </a:t>
              </a:r>
              <a:endParaRPr lang="ja-JP" altLang="en-US" dirty="0">
                <a:latin typeface="Arial" charset="0"/>
              </a:endParaRPr>
            </a:p>
          </p:txBody>
        </p:sp>
        <p:sp>
          <p:nvSpPr>
            <p:cNvPr id="10262" name="Text Box 39"/>
            <p:cNvSpPr txBox="1">
              <a:spLocks noChangeArrowheads="1"/>
            </p:cNvSpPr>
            <p:nvPr/>
          </p:nvSpPr>
          <p:spPr bwMode="auto">
            <a:xfrm>
              <a:off x="3513" y="1026"/>
              <a:ext cx="291" cy="13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wrap="square">
              <a:spAutoFit/>
            </a:bodyPr>
            <a:lstStyle/>
            <a:p>
              <a:r>
                <a:rPr lang="en-US" altLang="ja-JP" dirty="0">
                  <a:latin typeface="Arial" charset="0"/>
                </a:rPr>
                <a:t>Size of the earth</a:t>
              </a:r>
              <a:endParaRPr lang="ja-JP" altLang="en-US" dirty="0">
                <a:latin typeface="Arial" charset="0"/>
              </a:endParaRPr>
            </a:p>
          </p:txBody>
        </p:sp>
        <p:sp>
          <p:nvSpPr>
            <p:cNvPr id="10263" name="Line 40"/>
            <p:cNvSpPr>
              <a:spLocks noChangeShapeType="1"/>
            </p:cNvSpPr>
            <p:nvPr/>
          </p:nvSpPr>
          <p:spPr bwMode="auto">
            <a:xfrm>
              <a:off x="1519" y="981"/>
              <a:ext cx="0" cy="2086"/>
            </a:xfrm>
            <a:prstGeom prst="line">
              <a:avLst/>
            </a:prstGeom>
            <a:noFill/>
            <a:ln w="38100">
              <a:solidFill>
                <a:srgbClr val="CC0000"/>
              </a:solidFill>
              <a:prstDash val="lgDash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0244" name="Text Box 43"/>
          <p:cNvSpPr txBox="1">
            <a:spLocks noChangeArrowheads="1"/>
          </p:cNvSpPr>
          <p:nvPr/>
        </p:nvSpPr>
        <p:spPr bwMode="auto">
          <a:xfrm>
            <a:off x="217170" y="2245793"/>
            <a:ext cx="492443" cy="1524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wrap="none">
            <a:spAutoFit/>
          </a:bodyPr>
          <a:lstStyle/>
          <a:p>
            <a:r>
              <a:rPr lang="en-US" altLang="ja-JP" sz="2000" dirty="0">
                <a:solidFill>
                  <a:srgbClr val="FF0000"/>
                </a:solidFill>
                <a:latin typeface="Tahoma" pitchFamily="34" charset="0"/>
              </a:rPr>
              <a:t>Planck</a:t>
            </a:r>
            <a:r>
              <a:rPr lang="en-US" altLang="ja-JP" dirty="0">
                <a:latin typeface="Tahoma" pitchFamily="34" charset="0"/>
              </a:rPr>
              <a:t> length</a:t>
            </a:r>
            <a:endParaRPr lang="ja-JP" altLang="en-US" dirty="0">
              <a:latin typeface="Tahoma" pitchFamily="34" charset="0"/>
            </a:endParaRPr>
          </a:p>
        </p:txBody>
      </p:sp>
      <p:sp>
        <p:nvSpPr>
          <p:cNvPr id="51" name="スライド番号プレースホルダ 5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10846-2E88-42F5-8CAF-B874E9B60759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  <p:sp>
        <p:nvSpPr>
          <p:cNvPr id="52" name="Text Box 30"/>
          <p:cNvSpPr txBox="1">
            <a:spLocks noChangeArrowheads="1"/>
          </p:cNvSpPr>
          <p:nvPr/>
        </p:nvSpPr>
        <p:spPr bwMode="auto">
          <a:xfrm>
            <a:off x="2370178" y="2244924"/>
            <a:ext cx="492443" cy="2858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dirty="0">
                <a:latin typeface="Arial" charset="0"/>
              </a:rPr>
              <a:t>Electro-weak (</a:t>
            </a:r>
            <a:r>
              <a:rPr lang="en-US" altLang="ja-JP" sz="2000" dirty="0">
                <a:solidFill>
                  <a:srgbClr val="FF0000"/>
                </a:solidFill>
                <a:latin typeface="Arial" charset="0"/>
              </a:rPr>
              <a:t>WS</a:t>
            </a:r>
            <a:r>
              <a:rPr lang="en-US" altLang="ja-JP" dirty="0">
                <a:latin typeface="Arial" charset="0"/>
              </a:rPr>
              <a:t>)</a:t>
            </a:r>
          </a:p>
        </p:txBody>
      </p:sp>
      <p:sp>
        <p:nvSpPr>
          <p:cNvPr id="55" name="Text Box 26"/>
          <p:cNvSpPr txBox="1">
            <a:spLocks noChangeArrowheads="1"/>
          </p:cNvSpPr>
          <p:nvPr/>
        </p:nvSpPr>
        <p:spPr bwMode="auto">
          <a:xfrm>
            <a:off x="4030229" y="3632126"/>
            <a:ext cx="492443" cy="1493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wrap="square">
            <a:spAutoFit/>
          </a:bodyPr>
          <a:lstStyle/>
          <a:p>
            <a:r>
              <a:rPr lang="en-US" altLang="ja-JP" sz="2000" dirty="0">
                <a:solidFill>
                  <a:srgbClr val="FF0000"/>
                </a:solidFill>
                <a:latin typeface="Arial" charset="0"/>
              </a:rPr>
              <a:t>Dark energy</a:t>
            </a:r>
            <a:endParaRPr lang="ja-JP" altLang="en-US" sz="2000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107504" y="116632"/>
            <a:ext cx="5218223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800" dirty="0"/>
              <a:t>Hierarchy of scales in the universe </a:t>
            </a:r>
            <a:endParaRPr kumimoji="1" lang="ja-JP" altLang="en-US" sz="28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398367" y="2293968"/>
            <a:ext cx="461665" cy="152862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en-US" altLang="ja-JP" dirty="0"/>
              <a:t>living creatures</a:t>
            </a:r>
            <a:endParaRPr kumimoji="1" lang="ja-JP" altLang="en-US" dirty="0"/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4139952" y="2173239"/>
            <a:ext cx="792088" cy="0"/>
          </a:xfrm>
          <a:prstGeom prst="straightConnector1">
            <a:avLst/>
          </a:prstGeom>
          <a:ln w="38100" cmpd="sng"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/>
          <p:cNvSpPr txBox="1"/>
          <p:nvPr/>
        </p:nvSpPr>
        <p:spPr>
          <a:xfrm>
            <a:off x="122409" y="872071"/>
            <a:ext cx="9021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10</a:t>
            </a:r>
            <a:r>
              <a:rPr lang="en-US" altLang="ja-JP" baseline="30000" dirty="0"/>
              <a:t>29</a:t>
            </a:r>
            <a:r>
              <a:rPr lang="en-US" altLang="ja-JP" dirty="0"/>
              <a:t>eV     10</a:t>
            </a:r>
            <a:r>
              <a:rPr lang="en-US" altLang="ja-JP" baseline="30000" dirty="0"/>
              <a:t>21</a:t>
            </a:r>
            <a:r>
              <a:rPr lang="en-US" altLang="ja-JP" dirty="0"/>
              <a:t>eV      10</a:t>
            </a:r>
            <a:r>
              <a:rPr lang="en-US" altLang="ja-JP" baseline="30000" dirty="0"/>
              <a:t>13</a:t>
            </a:r>
            <a:r>
              <a:rPr lang="en-US" altLang="ja-JP" dirty="0"/>
              <a:t>eV         10</a:t>
            </a:r>
            <a:r>
              <a:rPr lang="en-US" altLang="ja-JP" baseline="30000" dirty="0"/>
              <a:t>5</a:t>
            </a:r>
            <a:r>
              <a:rPr lang="en-US" altLang="ja-JP" dirty="0"/>
              <a:t>eV       10</a:t>
            </a:r>
            <a:r>
              <a:rPr lang="en-US" altLang="ja-JP" baseline="30000" dirty="0"/>
              <a:t>-3</a:t>
            </a:r>
            <a:r>
              <a:rPr lang="en-US" altLang="ja-JP" dirty="0"/>
              <a:t>eV                                                                   10</a:t>
            </a:r>
            <a:r>
              <a:rPr lang="en-US" altLang="ja-JP" baseline="30000" dirty="0"/>
              <a:t>-35</a:t>
            </a:r>
            <a:r>
              <a:rPr lang="en-US" altLang="ja-JP" dirty="0"/>
              <a:t>eV   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924230" y="5809124"/>
            <a:ext cx="7631566" cy="461665"/>
          </a:xfrm>
          <a:prstGeom prst="rect">
            <a:avLst/>
          </a:prstGeom>
          <a:noFill/>
          <a:ln>
            <a:solidFill>
              <a:srgbClr val="4F81BD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Naturalness problem = Hierarchy of various scales in nature</a:t>
            </a:r>
            <a:endParaRPr kumimoji="1" lang="ja-JP" altLang="en-US" sz="2400" dirty="0"/>
          </a:p>
        </p:txBody>
      </p:sp>
      <p:sp>
        <p:nvSpPr>
          <p:cNvPr id="10" name="左右矢印 9"/>
          <p:cNvSpPr/>
          <p:nvPr/>
        </p:nvSpPr>
        <p:spPr>
          <a:xfrm>
            <a:off x="924230" y="2876031"/>
            <a:ext cx="1563688" cy="410368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1" name="左右矢印 10"/>
          <p:cNvSpPr/>
          <p:nvPr/>
        </p:nvSpPr>
        <p:spPr>
          <a:xfrm>
            <a:off x="400356" y="4477818"/>
            <a:ext cx="3739596" cy="457200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038931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0B98303-81BE-5A4D-8017-93B6A98AC563}"/>
              </a:ext>
            </a:extLst>
          </p:cNvPr>
          <p:cNvSpPr txBox="1"/>
          <p:nvPr/>
        </p:nvSpPr>
        <p:spPr>
          <a:xfrm>
            <a:off x="334536" y="323387"/>
            <a:ext cx="827880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/>
              <a:t>In this talk, I will focus on </a:t>
            </a:r>
          </a:p>
          <a:p>
            <a:r>
              <a:rPr lang="en-US" altLang="ja-JP" sz="3200" dirty="0"/>
              <a:t>  </a:t>
            </a:r>
            <a:r>
              <a:rPr kumimoji="1" lang="en-US" altLang="ja-JP" sz="3200" dirty="0"/>
              <a:t>the hierarchy of M</a:t>
            </a:r>
            <a:r>
              <a:rPr kumimoji="1" lang="en-US" altLang="ja-JP" sz="3200" baseline="-25000" dirty="0"/>
              <a:t>EW</a:t>
            </a:r>
            <a:r>
              <a:rPr kumimoji="1" lang="en-US" altLang="ja-JP" sz="3200" dirty="0"/>
              <a:t> against </a:t>
            </a:r>
            <a:r>
              <a:rPr kumimoji="1" lang="en-US" altLang="ja-JP" sz="3200" dirty="0" err="1"/>
              <a:t>M</a:t>
            </a:r>
            <a:r>
              <a:rPr lang="en-US" altLang="ja-JP" sz="3200" baseline="-25000" dirty="0" err="1"/>
              <a:t>Planck</a:t>
            </a:r>
            <a:r>
              <a:rPr lang="en-US" altLang="ja-JP" sz="3200" dirty="0"/>
              <a:t> </a:t>
            </a:r>
          </a:p>
          <a:p>
            <a:r>
              <a:rPr lang="en-US" altLang="ja-JP" sz="3200" dirty="0"/>
              <a:t>  </a:t>
            </a:r>
            <a:r>
              <a:rPr lang="en-US" altLang="ja-JP" sz="2800" dirty="0"/>
              <a:t>from bottom-up (part 1) and from top-down (part 2)</a:t>
            </a:r>
            <a:r>
              <a:rPr lang="en-US" altLang="ja-JP" sz="3200" dirty="0"/>
              <a:t>  </a:t>
            </a:r>
            <a:r>
              <a:rPr kumimoji="1" lang="en-US" altLang="ja-JP" sz="3200" dirty="0"/>
              <a:t> </a:t>
            </a:r>
            <a:endParaRPr kumimoji="1" lang="ja-JP" altLang="en-US" sz="320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C0618BD-BF0B-3C4F-992E-ADB17C457D7D}"/>
              </a:ext>
            </a:extLst>
          </p:cNvPr>
          <p:cNvSpPr txBox="1"/>
          <p:nvPr/>
        </p:nvSpPr>
        <p:spPr>
          <a:xfrm>
            <a:off x="903248" y="3100039"/>
            <a:ext cx="6769867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/>
              <a:t>Especially I will pay particular attention to </a:t>
            </a:r>
            <a:endParaRPr kumimoji="1" lang="en-US" altLang="ja-JP" sz="2400" dirty="0"/>
          </a:p>
          <a:p>
            <a:r>
              <a:rPr lang="en-US" altLang="ja-JP" sz="2400" dirty="0"/>
              <a:t>       </a:t>
            </a:r>
            <a:r>
              <a:rPr lang="en-US" altLang="ja-JP" sz="2400" dirty="0">
                <a:solidFill>
                  <a:srgbClr val="FF0000"/>
                </a:solidFill>
              </a:rPr>
              <a:t>the </a:t>
            </a:r>
            <a:r>
              <a:rPr lang="en-US" altLang="ja-JP" sz="2400" dirty="0" err="1">
                <a:solidFill>
                  <a:srgbClr val="FF0000"/>
                </a:solidFill>
              </a:rPr>
              <a:t>vev</a:t>
            </a:r>
            <a:r>
              <a:rPr lang="en-US" altLang="ja-JP" sz="2400" dirty="0">
                <a:solidFill>
                  <a:srgbClr val="FF0000"/>
                </a:solidFill>
              </a:rPr>
              <a:t> of Higgs  &lt;H&gt; itself</a:t>
            </a:r>
          </a:p>
          <a:p>
            <a:r>
              <a:rPr kumimoji="1" lang="en-US" altLang="ja-JP" sz="2400" dirty="0"/>
              <a:t>       NOT  </a:t>
            </a:r>
            <a:r>
              <a:rPr lang="en-US" altLang="ja-JP" sz="2400" dirty="0"/>
              <a:t>a parameter in the Higgs potential</a:t>
            </a:r>
          </a:p>
          <a:p>
            <a:endParaRPr kumimoji="1" lang="en-US" altLang="ja-JP" sz="2400" dirty="0"/>
          </a:p>
          <a:p>
            <a:r>
              <a:rPr lang="en-US" altLang="ja-JP" sz="2400" dirty="0"/>
              <a:t>Note that &lt;H&gt; is a </a:t>
            </a:r>
            <a:r>
              <a:rPr lang="en-US" altLang="ja-JP" sz="2400" dirty="0">
                <a:solidFill>
                  <a:srgbClr val="0070C0"/>
                </a:solidFill>
              </a:rPr>
              <a:t>solution</a:t>
            </a:r>
            <a:r>
              <a:rPr lang="en-US" altLang="ja-JP" sz="2400" dirty="0"/>
              <a:t> to the EOM of Higgs field.</a:t>
            </a:r>
            <a:endParaRPr kumimoji="1" lang="ja-JP" altLang="en-US" sz="240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1930182-4C16-B344-97E5-D16620CFF4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A8B22-B798-1E44-96C6-8A297A030686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92510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A889E16-348C-7B47-836D-7FAE1E66A558}"/>
              </a:ext>
            </a:extLst>
          </p:cNvPr>
          <p:cNvSpPr txBox="1"/>
          <p:nvPr/>
        </p:nvSpPr>
        <p:spPr>
          <a:xfrm>
            <a:off x="851673" y="615451"/>
            <a:ext cx="695017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dirty="0"/>
              <a:t>              Part 1</a:t>
            </a:r>
          </a:p>
          <a:p>
            <a:r>
              <a:rPr kumimoji="1" lang="en-US" altLang="ja-JP" sz="4000" dirty="0"/>
              <a:t>Bottom-up approach </a:t>
            </a:r>
          </a:p>
          <a:p>
            <a:r>
              <a:rPr lang="en-US" altLang="ja-JP" sz="4000" dirty="0"/>
              <a:t>   </a:t>
            </a:r>
            <a:r>
              <a:rPr kumimoji="1" lang="en-US" altLang="ja-JP" sz="4000" dirty="0"/>
              <a:t>to</a:t>
            </a:r>
            <a:r>
              <a:rPr lang="en-US" altLang="ja-JP" sz="4000" dirty="0"/>
              <a:t> the Higgs hierarchy problem</a:t>
            </a:r>
            <a:endParaRPr kumimoji="1" lang="en-US" altLang="ja-JP" sz="4000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8023AF5-DC62-0142-83EC-919AAF1BFAFA}"/>
              </a:ext>
            </a:extLst>
          </p:cNvPr>
          <p:cNvSpPr txBox="1"/>
          <p:nvPr/>
        </p:nvSpPr>
        <p:spPr>
          <a:xfrm>
            <a:off x="1326994" y="2906555"/>
            <a:ext cx="5838906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/>
              <a:t>- LHC and Classical conformal models –</a:t>
            </a:r>
          </a:p>
          <a:p>
            <a:endParaRPr lang="en-US" altLang="ja-JP" sz="2800" dirty="0"/>
          </a:p>
          <a:p>
            <a:r>
              <a:rPr kumimoji="1" lang="en-US" altLang="ja-JP" sz="2800" dirty="0"/>
              <a:t> </a:t>
            </a:r>
          </a:p>
          <a:p>
            <a:endParaRPr kumimoji="1" lang="en-US" altLang="ja-JP" sz="2800" dirty="0"/>
          </a:p>
          <a:p>
            <a:r>
              <a:rPr kumimoji="1" lang="en-US" altLang="ja-JP" sz="2800" dirty="0"/>
              <a:t>- QCD induced EW phase transition -</a:t>
            </a:r>
            <a:endParaRPr kumimoji="1" lang="ja-JP" altLang="en-US" sz="280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CAD1B4A-4247-E543-820A-4BB4030E03C0}"/>
              </a:ext>
            </a:extLst>
          </p:cNvPr>
          <p:cNvSpPr txBox="1"/>
          <p:nvPr/>
        </p:nvSpPr>
        <p:spPr>
          <a:xfrm>
            <a:off x="3686361" y="5126208"/>
            <a:ext cx="6959077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i="1" dirty="0">
                <a:solidFill>
                  <a:srgbClr val="0070C0"/>
                </a:solidFill>
              </a:rPr>
              <a:t>K. </a:t>
            </a:r>
            <a:r>
              <a:rPr lang="en-US" altLang="ja-JP" i="1" dirty="0" err="1">
                <a:solidFill>
                  <a:srgbClr val="0070C0"/>
                </a:solidFill>
              </a:rPr>
              <a:t>Kohri</a:t>
            </a:r>
            <a:r>
              <a:rPr lang="en-US" altLang="ja-JP" i="1" dirty="0">
                <a:solidFill>
                  <a:srgbClr val="0070C0"/>
                </a:solidFill>
              </a:rPr>
              <a:t> &amp; K. Shimada</a:t>
            </a:r>
            <a:r>
              <a:rPr lang="en-US" altLang="ja-JP" i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altLang="ja-JP" i="1" dirty="0"/>
              <a:t> , </a:t>
            </a:r>
            <a:r>
              <a:rPr lang="en-US" altLang="ja-JP" i="1" dirty="0">
                <a:solidFill>
                  <a:srgbClr val="00B050"/>
                </a:solidFill>
              </a:rPr>
              <a:t>SI</a:t>
            </a:r>
            <a:r>
              <a:rPr lang="en-US" altLang="ja-JP" i="1" dirty="0"/>
              <a:t>    PRD(2015) &amp; PRD (2016)</a:t>
            </a:r>
            <a:endParaRPr kumimoji="1" lang="en-US" altLang="ja-JP" i="1" dirty="0">
              <a:solidFill>
                <a:srgbClr val="0070C0"/>
              </a:solidFill>
            </a:endParaRPr>
          </a:p>
          <a:p>
            <a:r>
              <a:rPr kumimoji="1" lang="en-US" altLang="ja-JP" sz="2000" i="1" dirty="0">
                <a:solidFill>
                  <a:srgbClr val="0070C0"/>
                </a:solidFill>
              </a:rPr>
              <a:t>P. Serpico,  K. Shimada</a:t>
            </a:r>
            <a:r>
              <a:rPr kumimoji="1" lang="en-US" altLang="ja-JP" sz="2000" i="1" dirty="0">
                <a:solidFill>
                  <a:schemeClr val="accent6">
                    <a:lumMod val="75000"/>
                  </a:schemeClr>
                </a:solidFill>
              </a:rPr>
              <a:t>, SI</a:t>
            </a:r>
            <a:r>
              <a:rPr kumimoji="1" lang="en-US" altLang="ja-JP" sz="2000" dirty="0"/>
              <a:t>   </a:t>
            </a:r>
            <a:r>
              <a:rPr lang="en-US" altLang="ja-JP" sz="2000" dirty="0"/>
              <a:t>PRL (2017)  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DB1B8FF-0118-814F-A596-DA12EBB01032}"/>
              </a:ext>
            </a:extLst>
          </p:cNvPr>
          <p:cNvSpPr txBox="1"/>
          <p:nvPr/>
        </p:nvSpPr>
        <p:spPr>
          <a:xfrm>
            <a:off x="3539011" y="3610779"/>
            <a:ext cx="538602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i="1" dirty="0">
                <a:solidFill>
                  <a:srgbClr val="3366FF"/>
                </a:solidFill>
              </a:rPr>
              <a:t>     </a:t>
            </a:r>
            <a:r>
              <a:rPr lang="en-US" altLang="ja-JP" i="1" dirty="0" err="1">
                <a:solidFill>
                  <a:srgbClr val="3366FF"/>
                </a:solidFill>
              </a:rPr>
              <a:t>N.Okada</a:t>
            </a:r>
            <a:r>
              <a:rPr lang="en-US" altLang="ja-JP" i="1" dirty="0">
                <a:solidFill>
                  <a:srgbClr val="3366FF"/>
                </a:solidFill>
              </a:rPr>
              <a:t>, </a:t>
            </a:r>
            <a:r>
              <a:rPr lang="en-US" altLang="ja-JP" i="1" dirty="0" err="1">
                <a:solidFill>
                  <a:srgbClr val="3366FF"/>
                </a:solidFill>
              </a:rPr>
              <a:t>Y.Orikasa</a:t>
            </a:r>
            <a:r>
              <a:rPr lang="en-US" altLang="ja-JP" i="1" dirty="0">
                <a:solidFill>
                  <a:srgbClr val="00B050"/>
                </a:solidFill>
              </a:rPr>
              <a:t>, SI      </a:t>
            </a:r>
            <a:r>
              <a:rPr lang="en-US" altLang="ja-JP" i="1" dirty="0">
                <a:solidFill>
                  <a:srgbClr val="000000"/>
                </a:solidFill>
              </a:rPr>
              <a:t>PLB(2009)  &amp;  </a:t>
            </a:r>
            <a:r>
              <a:rPr lang="en-US" altLang="ja-JP" i="1" dirty="0"/>
              <a:t>PRD(2009)</a:t>
            </a:r>
          </a:p>
          <a:p>
            <a:r>
              <a:rPr lang="en-US" altLang="ja-JP" i="1" dirty="0">
                <a:solidFill>
                  <a:srgbClr val="3366FF"/>
                </a:solidFill>
              </a:rPr>
              <a:t>    </a:t>
            </a:r>
            <a:r>
              <a:rPr lang="en-US" altLang="ja-JP" i="1" dirty="0" err="1">
                <a:solidFill>
                  <a:srgbClr val="3366FF"/>
                </a:solidFill>
              </a:rPr>
              <a:t>Y.Orikasa</a:t>
            </a:r>
            <a:r>
              <a:rPr lang="en-US" altLang="ja-JP" i="1" dirty="0">
                <a:solidFill>
                  <a:srgbClr val="00B050"/>
                </a:solidFill>
              </a:rPr>
              <a:t>, SI     </a:t>
            </a:r>
            <a:r>
              <a:rPr lang="en-US" altLang="ja-JP" i="1" dirty="0"/>
              <a:t>                                   PTEP(2012)  </a:t>
            </a:r>
            <a:r>
              <a:rPr lang="en-US" altLang="ja-JP" i="1" dirty="0">
                <a:solidFill>
                  <a:srgbClr val="000000"/>
                </a:solidFill>
              </a:rPr>
              <a:t> </a:t>
            </a:r>
          </a:p>
          <a:p>
            <a:r>
              <a:rPr lang="en-US" altLang="ja-JP" i="1" dirty="0">
                <a:solidFill>
                  <a:srgbClr val="3366FF"/>
                </a:solidFill>
              </a:rPr>
              <a:t>    </a:t>
            </a:r>
            <a:r>
              <a:rPr lang="en-US" altLang="ja-JP" i="1" dirty="0" err="1">
                <a:solidFill>
                  <a:srgbClr val="3366FF"/>
                </a:solidFill>
              </a:rPr>
              <a:t>M.</a:t>
            </a:r>
            <a:r>
              <a:rPr lang="en-US" altLang="ja-JP" i="1" dirty="0" err="1">
                <a:solidFill>
                  <a:srgbClr val="0070C0"/>
                </a:solidFill>
              </a:rPr>
              <a:t>Hashimoto</a:t>
            </a:r>
            <a:r>
              <a:rPr lang="en-US" altLang="ja-JP" i="1" dirty="0">
                <a:solidFill>
                  <a:srgbClr val="3366FF"/>
                </a:solidFill>
              </a:rPr>
              <a:t> , </a:t>
            </a:r>
            <a:r>
              <a:rPr lang="en-US" altLang="ja-JP" i="1" dirty="0" err="1">
                <a:solidFill>
                  <a:srgbClr val="3366FF"/>
                </a:solidFill>
              </a:rPr>
              <a:t>Y.Orikasa</a:t>
            </a:r>
            <a:r>
              <a:rPr lang="en-US" altLang="ja-JP" i="1" dirty="0">
                <a:solidFill>
                  <a:srgbClr val="008000"/>
                </a:solidFill>
              </a:rPr>
              <a:t>, SI  </a:t>
            </a:r>
            <a:r>
              <a:rPr lang="en-US" altLang="ja-JP" i="1" dirty="0"/>
              <a:t>PRD(2013) &amp; PRD(2014)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0D62567-3DC2-334E-AA30-A86E370C40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A8B22-B798-1E44-96C6-8A297A030686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99482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E99CC71-DEF7-D148-ADBC-47BF049D8C4B}"/>
              </a:ext>
            </a:extLst>
          </p:cNvPr>
          <p:cNvSpPr txBox="1"/>
          <p:nvPr/>
        </p:nvSpPr>
        <p:spPr>
          <a:xfrm>
            <a:off x="229538" y="84007"/>
            <a:ext cx="882574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We have now many experimental </a:t>
            </a:r>
            <a:r>
              <a:rPr lang="en-US" altLang="ja-JP" sz="2400" dirty="0"/>
              <a:t>data</a:t>
            </a:r>
            <a:r>
              <a:rPr kumimoji="1" lang="en-US" altLang="ja-JP" sz="2400" dirty="0"/>
              <a:t> about the Higgs sector</a:t>
            </a:r>
          </a:p>
          <a:p>
            <a:r>
              <a:rPr lang="en-US" altLang="ja-JP" sz="2400" dirty="0"/>
              <a:t>  </a:t>
            </a:r>
            <a:r>
              <a:rPr lang="en-US" altLang="ja-JP" sz="2000" dirty="0"/>
              <a:t>          including Higgs mass, Higgs VEV, quartic coupling, Yukawa couplings  </a:t>
            </a:r>
            <a:endParaRPr kumimoji="1" lang="en-US" altLang="ja-JP" sz="2000" dirty="0"/>
          </a:p>
          <a:p>
            <a:r>
              <a:rPr kumimoji="1" lang="en-US" altLang="ja-JP" sz="2400" dirty="0"/>
              <a:t> </a:t>
            </a:r>
            <a:r>
              <a:rPr kumimoji="1" lang="en-US" altLang="ja-JP" sz="2400" dirty="0">
                <a:sym typeface="Wingdings" pitchFamily="2" charset="2"/>
              </a:rPr>
              <a:t> </a:t>
            </a:r>
            <a:r>
              <a:rPr kumimoji="1" lang="en-US" altLang="ja-JP" sz="2400" dirty="0"/>
              <a:t>Rough picture of the Higgs </a:t>
            </a:r>
            <a:r>
              <a:rPr lang="en-US" altLang="ja-JP" sz="2400" dirty="0"/>
              <a:t>potential:  (at </a:t>
            </a:r>
            <a:r>
              <a:rPr kumimoji="1" lang="en-US" altLang="ja-JP" sz="2400" dirty="0"/>
              <a:t>least) 3 important points </a:t>
            </a:r>
            <a:endParaRPr kumimoji="1" lang="ja-JP" altLang="en-US" sz="2400"/>
          </a:p>
        </p:txBody>
      </p: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FF8777BC-4F64-7140-B9C8-8FF419C08C77}"/>
              </a:ext>
            </a:extLst>
          </p:cNvPr>
          <p:cNvCxnSpPr>
            <a:cxnSpLocks/>
          </p:cNvCxnSpPr>
          <p:nvPr/>
        </p:nvCxnSpPr>
        <p:spPr>
          <a:xfrm>
            <a:off x="1426866" y="1860302"/>
            <a:ext cx="0" cy="188270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91F21A5D-5653-0546-AA8E-69BD3A7FC1CF}"/>
              </a:ext>
            </a:extLst>
          </p:cNvPr>
          <p:cNvCxnSpPr>
            <a:cxnSpLocks/>
          </p:cNvCxnSpPr>
          <p:nvPr/>
        </p:nvCxnSpPr>
        <p:spPr>
          <a:xfrm flipV="1">
            <a:off x="1426866" y="3712909"/>
            <a:ext cx="5767754" cy="3010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フリーフォーム 12">
            <a:extLst>
              <a:ext uri="{FF2B5EF4-FFF2-40B4-BE49-F238E27FC236}">
                <a16:creationId xmlns:a16="http://schemas.microsoft.com/office/drawing/2014/main" id="{0DD721D5-2A62-2A42-9DAB-0BDE7BF30AD3}"/>
              </a:ext>
            </a:extLst>
          </p:cNvPr>
          <p:cNvSpPr/>
          <p:nvPr/>
        </p:nvSpPr>
        <p:spPr>
          <a:xfrm>
            <a:off x="1446963" y="1782900"/>
            <a:ext cx="1651132" cy="1930007"/>
          </a:xfrm>
          <a:custGeom>
            <a:avLst/>
            <a:gdLst>
              <a:gd name="connsiteX0" fmla="*/ 0 w 2291088"/>
              <a:gd name="connsiteY0" fmla="*/ 1848896 h 2461888"/>
              <a:gd name="connsiteX1" fmla="*/ 341644 w 2291088"/>
              <a:gd name="connsiteY1" fmla="*/ 1919235 h 2461888"/>
              <a:gd name="connsiteX2" fmla="*/ 823965 w 2291088"/>
              <a:gd name="connsiteY2" fmla="*/ 2461846 h 2461888"/>
              <a:gd name="connsiteX3" fmla="*/ 1507253 w 2291088"/>
              <a:gd name="connsiteY3" fmla="*/ 1889090 h 2461888"/>
              <a:gd name="connsiteX4" fmla="*/ 2039815 w 2291088"/>
              <a:gd name="connsiteY4" fmla="*/ 1034980 h 2461888"/>
              <a:gd name="connsiteX5" fmla="*/ 2220686 w 2291088"/>
              <a:gd name="connsiteY5" fmla="*/ 311499 h 2461888"/>
              <a:gd name="connsiteX6" fmla="*/ 2291024 w 2291088"/>
              <a:gd name="connsiteY6" fmla="*/ 0 h 2461888"/>
              <a:gd name="connsiteX7" fmla="*/ 2230734 w 2291088"/>
              <a:gd name="connsiteY7" fmla="*/ 311499 h 2461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91088" h="2461888">
                <a:moveTo>
                  <a:pt x="0" y="1848896"/>
                </a:moveTo>
                <a:cubicBezTo>
                  <a:pt x="102158" y="1832986"/>
                  <a:pt x="204317" y="1817077"/>
                  <a:pt x="341644" y="1919235"/>
                </a:cubicBezTo>
                <a:cubicBezTo>
                  <a:pt x="478971" y="2021393"/>
                  <a:pt x="629697" y="2466870"/>
                  <a:pt x="823965" y="2461846"/>
                </a:cubicBezTo>
                <a:cubicBezTo>
                  <a:pt x="1018233" y="2456822"/>
                  <a:pt x="1304611" y="2126901"/>
                  <a:pt x="1507253" y="1889090"/>
                </a:cubicBezTo>
                <a:cubicBezTo>
                  <a:pt x="1709895" y="1651279"/>
                  <a:pt x="1920910" y="1297912"/>
                  <a:pt x="2039815" y="1034980"/>
                </a:cubicBezTo>
                <a:cubicBezTo>
                  <a:pt x="2158720" y="772048"/>
                  <a:pt x="2178818" y="483996"/>
                  <a:pt x="2220686" y="311499"/>
                </a:cubicBezTo>
                <a:cubicBezTo>
                  <a:pt x="2262554" y="139002"/>
                  <a:pt x="2289349" y="0"/>
                  <a:pt x="2291024" y="0"/>
                </a:cubicBezTo>
                <a:cubicBezTo>
                  <a:pt x="2292699" y="0"/>
                  <a:pt x="2261716" y="155749"/>
                  <a:pt x="2230734" y="311499"/>
                </a:cubicBezTo>
              </a:path>
            </a:pathLst>
          </a:cu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フリーフォーム 13">
            <a:extLst>
              <a:ext uri="{FF2B5EF4-FFF2-40B4-BE49-F238E27FC236}">
                <a16:creationId xmlns:a16="http://schemas.microsoft.com/office/drawing/2014/main" id="{FA345E77-1A3B-6A48-8A8C-8A539261464D}"/>
              </a:ext>
            </a:extLst>
          </p:cNvPr>
          <p:cNvSpPr/>
          <p:nvPr/>
        </p:nvSpPr>
        <p:spPr>
          <a:xfrm>
            <a:off x="5052972" y="1706136"/>
            <a:ext cx="1593153" cy="2089007"/>
          </a:xfrm>
          <a:custGeom>
            <a:avLst/>
            <a:gdLst>
              <a:gd name="connsiteX0" fmla="*/ 0 w 2210637"/>
              <a:gd name="connsiteY0" fmla="*/ 0 h 2664706"/>
              <a:gd name="connsiteX1" fmla="*/ 844061 w 2210637"/>
              <a:gd name="connsiteY1" fmla="*/ 2491991 h 2664706"/>
              <a:gd name="connsiteX2" fmla="*/ 2210637 w 2210637"/>
              <a:gd name="connsiteY2" fmla="*/ 2250831 h 2664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10637" h="2664706">
                <a:moveTo>
                  <a:pt x="0" y="0"/>
                </a:moveTo>
                <a:cubicBezTo>
                  <a:pt x="237811" y="1058426"/>
                  <a:pt x="475622" y="2116853"/>
                  <a:pt x="844061" y="2491991"/>
                </a:cubicBezTo>
                <a:cubicBezTo>
                  <a:pt x="1212500" y="2867129"/>
                  <a:pt x="1711568" y="2558980"/>
                  <a:pt x="2210637" y="2250831"/>
                </a:cubicBezTo>
              </a:path>
            </a:pathLst>
          </a:cu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9208B2FF-531F-F943-9D3A-27422A97087C}"/>
              </a:ext>
            </a:extLst>
          </p:cNvPr>
          <p:cNvSpPr/>
          <p:nvPr/>
        </p:nvSpPr>
        <p:spPr>
          <a:xfrm>
            <a:off x="2955073" y="1459539"/>
            <a:ext cx="2319453" cy="425384"/>
          </a:xfrm>
          <a:prstGeom prst="rect">
            <a:avLst/>
          </a:prstGeom>
          <a:pattFill prst="wdUpDiag">
            <a:fgClr>
              <a:schemeClr val="accent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円/楕円 17">
            <a:extLst>
              <a:ext uri="{FF2B5EF4-FFF2-40B4-BE49-F238E27FC236}">
                <a16:creationId xmlns:a16="http://schemas.microsoft.com/office/drawing/2014/main" id="{3BDB6B3C-B3C5-5148-B030-915149097559}"/>
              </a:ext>
            </a:extLst>
          </p:cNvPr>
          <p:cNvSpPr/>
          <p:nvPr/>
        </p:nvSpPr>
        <p:spPr>
          <a:xfrm>
            <a:off x="1266094" y="2967860"/>
            <a:ext cx="317379" cy="32297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>
                <a:solidFill>
                  <a:srgbClr val="FF0000"/>
                </a:solidFill>
              </a:rPr>
              <a:t>3</a:t>
            </a:r>
            <a:endParaRPr kumimoji="1" lang="ja-JP" altLang="en-US" sz="2400">
              <a:solidFill>
                <a:srgbClr val="FF0000"/>
              </a:solidFill>
            </a:endParaRPr>
          </a:p>
        </p:txBody>
      </p:sp>
      <p:sp>
        <p:nvSpPr>
          <p:cNvPr id="19" name="円/楕円 18">
            <a:extLst>
              <a:ext uri="{FF2B5EF4-FFF2-40B4-BE49-F238E27FC236}">
                <a16:creationId xmlns:a16="http://schemas.microsoft.com/office/drawing/2014/main" id="{C79741CD-8F75-6A42-A915-841555D385D2}"/>
              </a:ext>
            </a:extLst>
          </p:cNvPr>
          <p:cNvSpPr/>
          <p:nvPr/>
        </p:nvSpPr>
        <p:spPr>
          <a:xfrm>
            <a:off x="1894323" y="3595923"/>
            <a:ext cx="335921" cy="32297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400" dirty="0">
                <a:solidFill>
                  <a:srgbClr val="FF0000"/>
                </a:solidFill>
              </a:rPr>
              <a:t>1</a:t>
            </a:r>
            <a:endParaRPr kumimoji="1" lang="ja-JP" altLang="en-US" sz="2400">
              <a:solidFill>
                <a:srgbClr val="FF0000"/>
              </a:solidFill>
            </a:endParaRPr>
          </a:p>
        </p:txBody>
      </p:sp>
      <p:sp>
        <p:nvSpPr>
          <p:cNvPr id="20" name="円/楕円 19">
            <a:extLst>
              <a:ext uri="{FF2B5EF4-FFF2-40B4-BE49-F238E27FC236}">
                <a16:creationId xmlns:a16="http://schemas.microsoft.com/office/drawing/2014/main" id="{25DFF5E9-AA29-5244-8FDA-CD0DAB9F5CDA}"/>
              </a:ext>
            </a:extLst>
          </p:cNvPr>
          <p:cNvSpPr/>
          <p:nvPr/>
        </p:nvSpPr>
        <p:spPr>
          <a:xfrm>
            <a:off x="5607526" y="3241289"/>
            <a:ext cx="762521" cy="783775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800" dirty="0">
                <a:solidFill>
                  <a:srgbClr val="FF0000"/>
                </a:solidFill>
              </a:rPr>
              <a:t>2</a:t>
            </a:r>
            <a:endParaRPr kumimoji="1" lang="ja-JP" altLang="en-US" sz="2800">
              <a:solidFill>
                <a:srgbClr val="FF0000"/>
              </a:solidFill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F5CEB7CF-81A1-AA4D-AB25-78ACA4FF4775}"/>
              </a:ext>
            </a:extLst>
          </p:cNvPr>
          <p:cNvSpPr txBox="1"/>
          <p:nvPr/>
        </p:nvSpPr>
        <p:spPr>
          <a:xfrm>
            <a:off x="933543" y="4025064"/>
            <a:ext cx="697408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1  Higgs VEV   v= 246 GeV  </a:t>
            </a:r>
            <a:r>
              <a:rPr kumimoji="1" lang="en-US" altLang="ja-JP" sz="2400" dirty="0">
                <a:sym typeface="Wingdings" pitchFamily="2" charset="2"/>
              </a:rPr>
              <a:t>  SM (present universe) </a:t>
            </a:r>
          </a:p>
          <a:p>
            <a:r>
              <a:rPr lang="en-US" altLang="ja-JP" sz="2400" dirty="0">
                <a:sym typeface="Wingdings" pitchFamily="2" charset="2"/>
              </a:rPr>
              <a:t>2  UV scale      M</a:t>
            </a:r>
            <a:r>
              <a:rPr lang="en-US" altLang="ja-JP" sz="2400" baseline="-25000" dirty="0">
                <a:sym typeface="Wingdings" pitchFamily="2" charset="2"/>
              </a:rPr>
              <a:t>UV</a:t>
            </a:r>
            <a:r>
              <a:rPr lang="en-US" altLang="ja-JP" sz="2400" dirty="0">
                <a:sym typeface="Wingdings" pitchFamily="2" charset="2"/>
              </a:rPr>
              <a:t> &gt; 10</a:t>
            </a:r>
            <a:r>
              <a:rPr lang="en-US" altLang="ja-JP" sz="2400" baseline="30000" dirty="0">
                <a:sym typeface="Wingdings" pitchFamily="2" charset="2"/>
              </a:rPr>
              <a:t>10</a:t>
            </a:r>
            <a:r>
              <a:rPr lang="en-US" altLang="ja-JP" sz="2400" dirty="0">
                <a:sym typeface="Wingdings" pitchFamily="2" charset="2"/>
              </a:rPr>
              <a:t> GeV  or </a:t>
            </a:r>
            <a:r>
              <a:rPr lang="en-US" altLang="ja-JP" sz="2400" dirty="0" err="1">
                <a:sym typeface="Wingdings" pitchFamily="2" charset="2"/>
              </a:rPr>
              <a:t>M</a:t>
            </a:r>
            <a:r>
              <a:rPr lang="en-US" altLang="ja-JP" sz="2400" baseline="-25000" dirty="0" err="1">
                <a:sym typeface="Wingdings" pitchFamily="2" charset="2"/>
              </a:rPr>
              <a:t>Planck</a:t>
            </a:r>
            <a:r>
              <a:rPr lang="ja-JP" altLang="en-US" sz="2400">
                <a:sym typeface="Wingdings" pitchFamily="2" charset="2"/>
              </a:rPr>
              <a:t>  </a:t>
            </a:r>
            <a:endParaRPr lang="en-US" altLang="ja-JP" sz="2400" dirty="0">
              <a:sym typeface="Wingdings" pitchFamily="2" charset="2"/>
            </a:endParaRPr>
          </a:p>
          <a:p>
            <a:r>
              <a:rPr lang="en-US" altLang="ja-JP" sz="2400" dirty="0">
                <a:sym typeface="Wingdings" pitchFamily="2" charset="2"/>
              </a:rPr>
              <a:t>         </a:t>
            </a:r>
            <a:r>
              <a:rPr lang="ja-JP" altLang="en-US" sz="2400">
                <a:sym typeface="Wingdings" pitchFamily="2" charset="2"/>
              </a:rPr>
              <a:t> </a:t>
            </a:r>
            <a:r>
              <a:rPr lang="en-US" altLang="ja-JP" sz="2400" dirty="0">
                <a:sym typeface="Wingdings" pitchFamily="2" charset="2"/>
              </a:rPr>
              <a:t>gravity,  string theory   &amp;  origin of Higgs</a:t>
            </a:r>
          </a:p>
          <a:p>
            <a:r>
              <a:rPr lang="en-US" altLang="ja-JP" sz="2400" dirty="0">
                <a:solidFill>
                  <a:srgbClr val="0070C0"/>
                </a:solidFill>
                <a:sym typeface="Wingdings" pitchFamily="2" charset="2"/>
              </a:rPr>
              <a:t>3  h=0 (origin)      history of the early universe</a:t>
            </a:r>
            <a:r>
              <a:rPr lang="en-US" altLang="ja-JP" sz="2400" dirty="0">
                <a:sym typeface="Wingdings" pitchFamily="2" charset="2"/>
              </a:rPr>
              <a:t>   </a:t>
            </a:r>
            <a:endParaRPr kumimoji="1" lang="ja-JP" altLang="en-US" sz="2400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624E9EF4-A13F-E040-9DE0-4EF70F824323}"/>
              </a:ext>
            </a:extLst>
          </p:cNvPr>
          <p:cNvSpPr txBox="1"/>
          <p:nvPr/>
        </p:nvSpPr>
        <p:spPr>
          <a:xfrm>
            <a:off x="2552283" y="2335647"/>
            <a:ext cx="133131" cy="289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ja-JP" altLang="en-US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520DEC81-8022-524F-BA95-5E30817BBEA4}"/>
              </a:ext>
            </a:extLst>
          </p:cNvPr>
          <p:cNvSpPr txBox="1"/>
          <p:nvPr/>
        </p:nvSpPr>
        <p:spPr>
          <a:xfrm>
            <a:off x="588934" y="5677621"/>
            <a:ext cx="7869266" cy="70788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ja-JP" sz="2000" dirty="0"/>
              <a:t>T</a:t>
            </a:r>
            <a:r>
              <a:rPr kumimoji="1" lang="en-US" altLang="ja-JP" sz="2000" dirty="0"/>
              <a:t>he behaviors around 2 and 3 control </a:t>
            </a:r>
            <a:r>
              <a:rPr lang="en-US" altLang="ja-JP" sz="2000" dirty="0"/>
              <a:t>the early universe,</a:t>
            </a:r>
          </a:p>
          <a:p>
            <a:r>
              <a:rPr kumimoji="1" lang="en-US" altLang="ja-JP" sz="2000" dirty="0"/>
              <a:t>but</a:t>
            </a:r>
            <a:r>
              <a:rPr lang="en-US" altLang="ja-JP" sz="2000" dirty="0"/>
              <a:t> they are only indirectly accessible by using </a:t>
            </a:r>
            <a:r>
              <a:rPr lang="en-US" altLang="ja-JP" sz="2000" dirty="0">
                <a:solidFill>
                  <a:srgbClr val="FF0000"/>
                </a:solidFill>
              </a:rPr>
              <a:t>RG</a:t>
            </a:r>
            <a:r>
              <a:rPr lang="en-US" altLang="ja-JP" sz="2000" dirty="0"/>
              <a:t> and  </a:t>
            </a:r>
            <a:r>
              <a:rPr lang="en-US" altLang="ja-JP" sz="2000" dirty="0">
                <a:solidFill>
                  <a:srgbClr val="FF0000"/>
                </a:solidFill>
              </a:rPr>
              <a:t>theoretical biases</a:t>
            </a:r>
            <a:r>
              <a:rPr lang="en-US" altLang="ja-JP" sz="2000" dirty="0"/>
              <a:t>. 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99AFE0EE-1126-1C41-A929-520203BC22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A8B22-B798-1E44-96C6-8A297A030686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22385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9</a:t>
            </a:fld>
            <a:endParaRPr kumimoji="1" lang="ja-JP" altLang="en-US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907443" y="5653271"/>
            <a:ext cx="2978444" cy="40011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2000" dirty="0">
                <a:solidFill>
                  <a:srgbClr val="FF0000"/>
                </a:solidFill>
              </a:rPr>
              <a:t>flat potential V(H)=0 at </a:t>
            </a:r>
            <a:r>
              <a:rPr lang="en-US" altLang="ja-JP" sz="2000" dirty="0" err="1">
                <a:solidFill>
                  <a:srgbClr val="FF0000"/>
                </a:solidFill>
              </a:rPr>
              <a:t>M</a:t>
            </a:r>
            <a:r>
              <a:rPr lang="en-US" altLang="ja-JP" sz="2000" baseline="-25000" dirty="0" err="1">
                <a:solidFill>
                  <a:srgbClr val="FF0000"/>
                </a:solidFill>
              </a:rPr>
              <a:t>Pl</a:t>
            </a:r>
            <a:endParaRPr kumimoji="1" lang="ja-JP" altLang="en-US" sz="20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79512" y="116632"/>
            <a:ext cx="6722738" cy="46166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2400" dirty="0"/>
              <a:t>2 important lessons from LHC for </a:t>
            </a:r>
            <a:r>
              <a:rPr kumimoji="1" lang="en-US" altLang="ja-JP" sz="2400" dirty="0"/>
              <a:t>the Higgs potential</a:t>
            </a:r>
            <a:endParaRPr kumimoji="1" lang="ja-JP" altLang="en-US" sz="2400" dirty="0"/>
          </a:p>
        </p:txBody>
      </p:sp>
      <p:pic>
        <p:nvPicPr>
          <p:cNvPr id="28" name="Picture 4">
            <a:extLst>
              <a:ext uri="{FF2B5EF4-FFF2-40B4-BE49-F238E27FC236}">
                <a16:creationId xmlns:a16="http://schemas.microsoft.com/office/drawing/2014/main" id="{7731E661-E455-0648-A66F-EF72CC2E73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9233" y="1199674"/>
            <a:ext cx="2321591" cy="2165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5">
            <a:extLst>
              <a:ext uri="{FF2B5EF4-FFF2-40B4-BE49-F238E27FC236}">
                <a16:creationId xmlns:a16="http://schemas.microsoft.com/office/drawing/2014/main" id="{E2885A60-17D5-5E47-8AF8-24D5B71B3B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26209" y="1193107"/>
            <a:ext cx="2352018" cy="2162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FCD232F6-3C21-CD4C-A80A-FDFD0CF512EF}"/>
              </a:ext>
            </a:extLst>
          </p:cNvPr>
          <p:cNvSpPr txBox="1"/>
          <p:nvPr/>
        </p:nvSpPr>
        <p:spPr>
          <a:xfrm>
            <a:off x="3120810" y="1777853"/>
            <a:ext cx="2104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  still controversial ...</a:t>
            </a:r>
            <a:endParaRPr kumimoji="1" lang="ja-JP" altLang="en-US" dirty="0"/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964658A9-1F60-7941-AC11-C0997A9D5E43}"/>
              </a:ext>
            </a:extLst>
          </p:cNvPr>
          <p:cNvSpPr txBox="1"/>
          <p:nvPr/>
        </p:nvSpPr>
        <p:spPr>
          <a:xfrm>
            <a:off x="2990824" y="2581015"/>
            <a:ext cx="2448106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err="1">
                <a:solidFill>
                  <a:srgbClr val="00B0F0"/>
                </a:solidFill>
              </a:rPr>
              <a:t>Degrassi</a:t>
            </a:r>
            <a:r>
              <a:rPr kumimoji="1" lang="en-US" altLang="ja-JP" sz="1600" dirty="0">
                <a:solidFill>
                  <a:srgbClr val="00B0F0"/>
                </a:solidFill>
              </a:rPr>
              <a:t> </a:t>
            </a:r>
            <a:r>
              <a:rPr kumimoji="1" lang="en-US" altLang="ja-JP" sz="1600" dirty="0" err="1">
                <a:solidFill>
                  <a:srgbClr val="00B0F0"/>
                </a:solidFill>
              </a:rPr>
              <a:t>et.al</a:t>
            </a:r>
            <a:r>
              <a:rPr kumimoji="1" lang="en-US" altLang="ja-JP" sz="1600" dirty="0">
                <a:solidFill>
                  <a:srgbClr val="00B0F0"/>
                </a:solidFill>
              </a:rPr>
              <a:t>.(12)</a:t>
            </a:r>
          </a:p>
          <a:p>
            <a:r>
              <a:rPr kumimoji="1" lang="en-US" altLang="ja-JP" sz="1600" dirty="0">
                <a:solidFill>
                  <a:srgbClr val="00B0F0"/>
                </a:solidFill>
              </a:rPr>
              <a:t>Elias-Miro et.al.(12)</a:t>
            </a:r>
          </a:p>
          <a:p>
            <a:r>
              <a:rPr lang="en-US" altLang="ja-JP" sz="1600" dirty="0" err="1">
                <a:solidFill>
                  <a:srgbClr val="00B0F0"/>
                </a:solidFill>
              </a:rPr>
              <a:t>Alkhin</a:t>
            </a:r>
            <a:r>
              <a:rPr lang="en-US" altLang="ja-JP" sz="1600" dirty="0">
                <a:solidFill>
                  <a:srgbClr val="00B0F0"/>
                </a:solidFill>
              </a:rPr>
              <a:t>, </a:t>
            </a:r>
            <a:r>
              <a:rPr lang="en-US" altLang="ja-JP" sz="1600" dirty="0" err="1">
                <a:solidFill>
                  <a:srgbClr val="00B0F0"/>
                </a:solidFill>
              </a:rPr>
              <a:t>Djouadi</a:t>
            </a:r>
            <a:r>
              <a:rPr lang="en-US" altLang="ja-JP" sz="1600" dirty="0">
                <a:solidFill>
                  <a:srgbClr val="00B0F0"/>
                </a:solidFill>
              </a:rPr>
              <a:t>, </a:t>
            </a:r>
            <a:r>
              <a:rPr lang="en-US" altLang="ja-JP" sz="1600" dirty="0" err="1">
                <a:solidFill>
                  <a:srgbClr val="00B0F0"/>
                </a:solidFill>
              </a:rPr>
              <a:t>Moch</a:t>
            </a:r>
            <a:r>
              <a:rPr lang="en-US" altLang="ja-JP" sz="1600" dirty="0">
                <a:solidFill>
                  <a:srgbClr val="00B0F0"/>
                </a:solidFill>
              </a:rPr>
              <a:t> (12) </a:t>
            </a:r>
            <a:endParaRPr kumimoji="1" lang="en-US" altLang="ja-JP" sz="1600" dirty="0">
              <a:solidFill>
                <a:srgbClr val="00B0F0"/>
              </a:solidFill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8A5ED6C2-B584-6D47-88D9-C2243FCD198E}"/>
              </a:ext>
            </a:extLst>
          </p:cNvPr>
          <p:cNvSpPr txBox="1"/>
          <p:nvPr/>
        </p:nvSpPr>
        <p:spPr>
          <a:xfrm>
            <a:off x="0" y="643564"/>
            <a:ext cx="27847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 (1</a:t>
            </a:r>
            <a:r>
              <a:rPr lang="en-US" altLang="ja-JP" sz="2400" dirty="0"/>
              <a:t>) </a:t>
            </a:r>
            <a:r>
              <a:rPr kumimoji="1" lang="en-US" altLang="ja-JP" sz="2400" dirty="0"/>
              <a:t>  mass = 125 GeV</a:t>
            </a:r>
            <a:endParaRPr kumimoji="1" lang="ja-JP" altLang="en-US" sz="2400" dirty="0"/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4397633A-82F8-4B47-AA83-923250BC0A50}"/>
              </a:ext>
            </a:extLst>
          </p:cNvPr>
          <p:cNvSpPr txBox="1"/>
          <p:nvPr/>
        </p:nvSpPr>
        <p:spPr>
          <a:xfrm>
            <a:off x="63570" y="3993502"/>
            <a:ext cx="75384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/>
              <a:t> </a:t>
            </a:r>
            <a:r>
              <a:rPr lang="en-US" altLang="ja-JP" sz="2400" dirty="0"/>
              <a:t>(2)</a:t>
            </a:r>
            <a:r>
              <a:rPr kumimoji="1" lang="en-US" altLang="ja-JP" sz="2400" dirty="0"/>
              <a:t> No deviations from SM / no </a:t>
            </a:r>
            <a:r>
              <a:rPr kumimoji="1" lang="en-US" altLang="ja-JP" sz="2400" dirty="0" err="1"/>
              <a:t>TeV</a:t>
            </a:r>
            <a:r>
              <a:rPr kumimoji="1" lang="en-US" altLang="ja-JP" sz="2400" dirty="0"/>
              <a:t> SUSY?  </a:t>
            </a:r>
            <a:r>
              <a:rPr kumimoji="1" lang="en-US" altLang="ja-JP" sz="2400" dirty="0">
                <a:sym typeface="Wingdings"/>
              </a:rPr>
              <a:t> </a:t>
            </a:r>
            <a:r>
              <a:rPr lang="en-US" altLang="ja-JP" sz="2400" dirty="0">
                <a:sym typeface="Wingdings"/>
              </a:rPr>
              <a:t>N</a:t>
            </a:r>
            <a:r>
              <a:rPr kumimoji="1" lang="en-US" altLang="ja-JP" sz="2400" dirty="0">
                <a:sym typeface="Wingdings"/>
              </a:rPr>
              <a:t>aturalness </a:t>
            </a:r>
            <a:endParaRPr kumimoji="1" lang="ja-JP" altLang="en-US" sz="2400" dirty="0"/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B6AF4FF7-583F-E748-928F-E9B597C0498E}"/>
              </a:ext>
            </a:extLst>
          </p:cNvPr>
          <p:cNvSpPr txBox="1"/>
          <p:nvPr/>
        </p:nvSpPr>
        <p:spPr>
          <a:xfrm>
            <a:off x="751527" y="3317034"/>
            <a:ext cx="639444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/>
              <a:t>"EW" physics may be directly related to Planck scale physics</a:t>
            </a:r>
          </a:p>
          <a:p>
            <a:r>
              <a:rPr lang="en-US" altLang="ja-JP" sz="2000" dirty="0"/>
              <a:t>     without intermediate scales in between. 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990AEEDE-857C-8345-B836-D891C2FCE0B4}"/>
              </a:ext>
            </a:extLst>
          </p:cNvPr>
          <p:cNvSpPr txBox="1"/>
          <p:nvPr/>
        </p:nvSpPr>
        <p:spPr>
          <a:xfrm>
            <a:off x="7162175" y="3455393"/>
            <a:ext cx="19818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err="1"/>
              <a:t>Froggatt</a:t>
            </a:r>
            <a:r>
              <a:rPr kumimoji="1" lang="en-US" altLang="ja-JP" sz="1600" dirty="0"/>
              <a:t> Nielsen (96)</a:t>
            </a:r>
          </a:p>
          <a:p>
            <a:r>
              <a:rPr kumimoji="1" lang="en-US" altLang="ja-JP" sz="1600" dirty="0" err="1"/>
              <a:t>M.Shaposhnikov</a:t>
            </a:r>
            <a:r>
              <a:rPr kumimoji="1" lang="en-US" altLang="ja-JP" sz="1600" dirty="0"/>
              <a:t> (07) </a:t>
            </a:r>
            <a:endParaRPr kumimoji="1" lang="ja-JP" altLang="en-US" sz="1600" dirty="0"/>
          </a:p>
        </p:txBody>
      </p:sp>
      <p:pic>
        <p:nvPicPr>
          <p:cNvPr id="36" name="Picture 3">
            <a:extLst>
              <a:ext uri="{FF2B5EF4-FFF2-40B4-BE49-F238E27FC236}">
                <a16:creationId xmlns:a16="http://schemas.microsoft.com/office/drawing/2014/main" id="{C7A15524-38F1-DD4B-993E-561DF8BA89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95672" y="603675"/>
            <a:ext cx="2817787" cy="480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7F8718BE-A03B-DD44-92C8-EE0D1225CE28}"/>
              </a:ext>
            </a:extLst>
          </p:cNvPr>
          <p:cNvSpPr txBox="1"/>
          <p:nvPr/>
        </p:nvSpPr>
        <p:spPr>
          <a:xfrm>
            <a:off x="183049" y="4479457"/>
            <a:ext cx="883524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solidFill>
                  <a:srgbClr val="FF0000"/>
                </a:solidFill>
              </a:rPr>
              <a:t>If</a:t>
            </a:r>
            <a:r>
              <a:rPr kumimoji="1" lang="en-US" altLang="ja-JP" sz="2000" dirty="0">
                <a:solidFill>
                  <a:srgbClr val="FF0000"/>
                </a:solidFill>
              </a:rPr>
              <a:t> </a:t>
            </a:r>
            <a:r>
              <a:rPr kumimoji="1" lang="en-US" altLang="ja-JP" sz="2000" dirty="0" err="1">
                <a:solidFill>
                  <a:srgbClr val="FF0000"/>
                </a:solidFill>
              </a:rPr>
              <a:t>μ</a:t>
            </a:r>
            <a:r>
              <a:rPr kumimoji="1" lang="en-US" altLang="ja-JP" sz="2000" dirty="0">
                <a:solidFill>
                  <a:srgbClr val="FF0000"/>
                </a:solidFill>
              </a:rPr>
              <a:t>=0  at UV scale, it </a:t>
            </a:r>
            <a:r>
              <a:rPr lang="en-US" altLang="ja-JP" sz="2000" dirty="0">
                <a:solidFill>
                  <a:srgbClr val="FF0000"/>
                </a:solidFill>
              </a:rPr>
              <a:t>will be never radiatively generated in the IR</a:t>
            </a:r>
          </a:p>
          <a:p>
            <a:r>
              <a:rPr lang="en-US" altLang="ja-JP" sz="2000" dirty="0">
                <a:solidFill>
                  <a:srgbClr val="FF0000"/>
                </a:solidFill>
              </a:rPr>
              <a:t>    if there are no intermediate scales strongly coupled to the SM.</a:t>
            </a:r>
          </a:p>
          <a:p>
            <a:r>
              <a:rPr kumimoji="1" lang="en-US" altLang="ja-JP" sz="2400" dirty="0"/>
              <a:t>           </a:t>
            </a:r>
            <a:r>
              <a:rPr kumimoji="1" lang="en-US" altLang="ja-JP" sz="2000" dirty="0"/>
              <a:t> </a:t>
            </a:r>
            <a:r>
              <a:rPr kumimoji="1" lang="en-US" altLang="ja-JP" sz="2000" dirty="0">
                <a:sym typeface="Wingdings"/>
              </a:rPr>
              <a:t>  </a:t>
            </a:r>
            <a:r>
              <a:rPr kumimoji="1" lang="en-US" altLang="ja-JP" sz="2000" dirty="0"/>
              <a:t>Classically conformal models</a:t>
            </a:r>
            <a:r>
              <a:rPr lang="en-US" altLang="ja-JP" sz="2000" dirty="0"/>
              <a:t>  (scalar potential is radiatively generated.)</a:t>
            </a:r>
            <a:endParaRPr kumimoji="1" lang="ja-JP" altLang="en-US" sz="2000" dirty="0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D02E23D9-821F-4F49-A6C4-0533B78082E1}"/>
              </a:ext>
            </a:extLst>
          </p:cNvPr>
          <p:cNvSpPr txBox="1"/>
          <p:nvPr/>
        </p:nvSpPr>
        <p:spPr>
          <a:xfrm>
            <a:off x="4313658" y="5642012"/>
            <a:ext cx="35818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Scalar fields often appear as </a:t>
            </a:r>
            <a:r>
              <a:rPr lang="en-US" altLang="ja-JP" b="1" dirty="0"/>
              <a:t>moduli </a:t>
            </a:r>
          </a:p>
          <a:p>
            <a:r>
              <a:rPr kumimoji="1" lang="en-US" altLang="ja-JP" dirty="0"/>
              <a:t> with flat potential in string theory.</a:t>
            </a:r>
            <a:endParaRPr kumimoji="1"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1C1227B5-E1A8-CD49-98D1-21F4DF9AAB7B}"/>
              </a:ext>
            </a:extLst>
          </p:cNvPr>
          <p:cNvSpPr txBox="1"/>
          <p:nvPr/>
        </p:nvSpPr>
        <p:spPr>
          <a:xfrm>
            <a:off x="7595102" y="4500785"/>
            <a:ext cx="13892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err="1"/>
              <a:t>Wetterich</a:t>
            </a:r>
            <a:r>
              <a:rPr kumimoji="1" lang="en-US" altLang="ja-JP" sz="1600" dirty="0"/>
              <a:t> (94)</a:t>
            </a:r>
          </a:p>
          <a:p>
            <a:r>
              <a:rPr kumimoji="1" lang="en-US" altLang="ja-JP" sz="1600" dirty="0"/>
              <a:t>Bardeen (95)</a:t>
            </a:r>
            <a:endParaRPr lang="en-US" altLang="ja-JP" sz="1600" dirty="0"/>
          </a:p>
        </p:txBody>
      </p:sp>
    </p:spTree>
    <p:extLst>
      <p:ext uri="{BB962C8B-B14F-4D97-AF65-F5344CB8AC3E}">
        <p14:creationId xmlns:p14="http://schemas.microsoft.com/office/powerpoint/2010/main" val="1376204224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ホワイ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ホワイ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ホワイ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13429</TotalTime>
  <Words>3121</Words>
  <Application>Microsoft Macintosh PowerPoint</Application>
  <PresentationFormat>画面に合わせる (4:3)</PresentationFormat>
  <Paragraphs>524</Paragraphs>
  <Slides>38</Slides>
  <Notes>5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38</vt:i4>
      </vt:variant>
    </vt:vector>
  </HeadingPairs>
  <TitlesOfParts>
    <vt:vector size="48" baseType="lpstr">
      <vt:lpstr>ＭＳ Ｐゴシック</vt:lpstr>
      <vt:lpstr>ＭＳ Ｐ明朝</vt:lpstr>
      <vt:lpstr>游ゴシック</vt:lpstr>
      <vt:lpstr>游ゴシック Light</vt:lpstr>
      <vt:lpstr>Arial</vt:lpstr>
      <vt:lpstr>Calibri</vt:lpstr>
      <vt:lpstr>Calibri Light</vt:lpstr>
      <vt:lpstr>Tahoma</vt:lpstr>
      <vt:lpstr>Wingdings</vt:lpstr>
      <vt:lpstr>ホワイト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Microsoft Office User</dc:creator>
  <cp:lastModifiedBy>Microsoft Office User</cp:lastModifiedBy>
  <cp:revision>257</cp:revision>
  <dcterms:created xsi:type="dcterms:W3CDTF">2018-11-23T11:06:52Z</dcterms:created>
  <dcterms:modified xsi:type="dcterms:W3CDTF">2019-02-21T03:01:52Z</dcterms:modified>
</cp:coreProperties>
</file>