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6054725" cy="85613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00" d="100"/>
          <a:sy n="400" d="100"/>
        </p:scale>
        <p:origin x="208" y="-9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D4C7B-6EC6-450F-B4C0-8E22C964500B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32B8C-341A-4968-B93D-2560F652DA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98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22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44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66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88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13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35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57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79" algn="l" defTabSz="9142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105" y="1401135"/>
            <a:ext cx="5146516" cy="2980631"/>
          </a:xfrm>
        </p:spPr>
        <p:txBody>
          <a:bodyPr anchor="b"/>
          <a:lstStyle>
            <a:lvl1pPr algn="ctr">
              <a:defRPr sz="397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6841" y="4496711"/>
            <a:ext cx="4541044" cy="2067020"/>
          </a:xfrm>
        </p:spPr>
        <p:txBody>
          <a:bodyPr/>
          <a:lstStyle>
            <a:lvl1pPr marL="0" indent="0" algn="ctr">
              <a:buNone/>
              <a:defRPr sz="1589"/>
            </a:lvl1pPr>
            <a:lvl2pPr marL="302758" indent="0" algn="ctr">
              <a:buNone/>
              <a:defRPr sz="1324"/>
            </a:lvl2pPr>
            <a:lvl3pPr marL="605516" indent="0" algn="ctr">
              <a:buNone/>
              <a:defRPr sz="1192"/>
            </a:lvl3pPr>
            <a:lvl4pPr marL="908274" indent="0" algn="ctr">
              <a:buNone/>
              <a:defRPr sz="1060"/>
            </a:lvl4pPr>
            <a:lvl5pPr marL="1211031" indent="0" algn="ctr">
              <a:buNone/>
              <a:defRPr sz="1060"/>
            </a:lvl5pPr>
            <a:lvl6pPr marL="1513789" indent="0" algn="ctr">
              <a:buNone/>
              <a:defRPr sz="1060"/>
            </a:lvl6pPr>
            <a:lvl7pPr marL="1816547" indent="0" algn="ctr">
              <a:buNone/>
              <a:defRPr sz="1060"/>
            </a:lvl7pPr>
            <a:lvl8pPr marL="2119305" indent="0" algn="ctr">
              <a:buNone/>
              <a:defRPr sz="1060"/>
            </a:lvl8pPr>
            <a:lvl9pPr marL="2422063" indent="0" algn="ctr">
              <a:buNone/>
              <a:defRPr sz="10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31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39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32913" y="455814"/>
            <a:ext cx="1305550" cy="725538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6263" y="455814"/>
            <a:ext cx="3840966" cy="7255381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01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808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109" y="2134404"/>
            <a:ext cx="5222200" cy="3561299"/>
          </a:xfrm>
        </p:spPr>
        <p:txBody>
          <a:bodyPr anchor="b"/>
          <a:lstStyle>
            <a:lvl1pPr>
              <a:defRPr sz="397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109" y="5729394"/>
            <a:ext cx="5222200" cy="1872803"/>
          </a:xfrm>
        </p:spPr>
        <p:txBody>
          <a:bodyPr/>
          <a:lstStyle>
            <a:lvl1pPr marL="0" indent="0">
              <a:buNone/>
              <a:defRPr sz="1589">
                <a:solidFill>
                  <a:schemeClr val="tx1"/>
                </a:solidFill>
              </a:defRPr>
            </a:lvl1pPr>
            <a:lvl2pPr marL="302758" indent="0">
              <a:buNone/>
              <a:defRPr sz="1324">
                <a:solidFill>
                  <a:schemeClr val="tx1">
                    <a:tint val="75000"/>
                  </a:schemeClr>
                </a:solidFill>
              </a:defRPr>
            </a:lvl2pPr>
            <a:lvl3pPr marL="605516" indent="0">
              <a:buNone/>
              <a:defRPr sz="1192">
                <a:solidFill>
                  <a:schemeClr val="tx1">
                    <a:tint val="75000"/>
                  </a:schemeClr>
                </a:solidFill>
              </a:defRPr>
            </a:lvl3pPr>
            <a:lvl4pPr marL="908274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4pPr>
            <a:lvl5pPr marL="1211031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5pPr>
            <a:lvl6pPr marL="1513789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6pPr>
            <a:lvl7pPr marL="1816547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7pPr>
            <a:lvl8pPr marL="2119305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8pPr>
            <a:lvl9pPr marL="2422063" indent="0">
              <a:buNone/>
              <a:defRPr sz="10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02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262" y="2279073"/>
            <a:ext cx="2573258" cy="543212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65205" y="2279073"/>
            <a:ext cx="2573258" cy="543212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755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51" y="455816"/>
            <a:ext cx="5222200" cy="16548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52" y="2098730"/>
            <a:ext cx="2561432" cy="1028555"/>
          </a:xfrm>
        </p:spPr>
        <p:txBody>
          <a:bodyPr anchor="b"/>
          <a:lstStyle>
            <a:lvl1pPr marL="0" indent="0">
              <a:buNone/>
              <a:defRPr sz="1589" b="1"/>
            </a:lvl1pPr>
            <a:lvl2pPr marL="302758" indent="0">
              <a:buNone/>
              <a:defRPr sz="1324" b="1"/>
            </a:lvl2pPr>
            <a:lvl3pPr marL="605516" indent="0">
              <a:buNone/>
              <a:defRPr sz="1192" b="1"/>
            </a:lvl3pPr>
            <a:lvl4pPr marL="908274" indent="0">
              <a:buNone/>
              <a:defRPr sz="1060" b="1"/>
            </a:lvl4pPr>
            <a:lvl5pPr marL="1211031" indent="0">
              <a:buNone/>
              <a:defRPr sz="1060" b="1"/>
            </a:lvl5pPr>
            <a:lvl6pPr marL="1513789" indent="0">
              <a:buNone/>
              <a:defRPr sz="1060" b="1"/>
            </a:lvl6pPr>
            <a:lvl7pPr marL="1816547" indent="0">
              <a:buNone/>
              <a:defRPr sz="1060" b="1"/>
            </a:lvl7pPr>
            <a:lvl8pPr marL="2119305" indent="0">
              <a:buNone/>
              <a:defRPr sz="1060" b="1"/>
            </a:lvl8pPr>
            <a:lvl9pPr marL="2422063" indent="0">
              <a:buNone/>
              <a:defRPr sz="10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52" y="3127285"/>
            <a:ext cx="2561432" cy="459976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65205" y="2098730"/>
            <a:ext cx="2574047" cy="1028555"/>
          </a:xfrm>
        </p:spPr>
        <p:txBody>
          <a:bodyPr anchor="b"/>
          <a:lstStyle>
            <a:lvl1pPr marL="0" indent="0">
              <a:buNone/>
              <a:defRPr sz="1589" b="1"/>
            </a:lvl1pPr>
            <a:lvl2pPr marL="302758" indent="0">
              <a:buNone/>
              <a:defRPr sz="1324" b="1"/>
            </a:lvl2pPr>
            <a:lvl3pPr marL="605516" indent="0">
              <a:buNone/>
              <a:defRPr sz="1192" b="1"/>
            </a:lvl3pPr>
            <a:lvl4pPr marL="908274" indent="0">
              <a:buNone/>
              <a:defRPr sz="1060" b="1"/>
            </a:lvl4pPr>
            <a:lvl5pPr marL="1211031" indent="0">
              <a:buNone/>
              <a:defRPr sz="1060" b="1"/>
            </a:lvl5pPr>
            <a:lvl6pPr marL="1513789" indent="0">
              <a:buNone/>
              <a:defRPr sz="1060" b="1"/>
            </a:lvl6pPr>
            <a:lvl7pPr marL="1816547" indent="0">
              <a:buNone/>
              <a:defRPr sz="1060" b="1"/>
            </a:lvl7pPr>
            <a:lvl8pPr marL="2119305" indent="0">
              <a:buNone/>
              <a:defRPr sz="1060" b="1"/>
            </a:lvl8pPr>
            <a:lvl9pPr marL="2422063" indent="0">
              <a:buNone/>
              <a:defRPr sz="10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65205" y="3127285"/>
            <a:ext cx="2574047" cy="459976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715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97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72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51" y="570759"/>
            <a:ext cx="1952806" cy="1997657"/>
          </a:xfrm>
        </p:spPr>
        <p:txBody>
          <a:bodyPr anchor="b"/>
          <a:lstStyle>
            <a:lvl1pPr>
              <a:defRPr sz="21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4047" y="1232683"/>
            <a:ext cx="3065205" cy="6084135"/>
          </a:xfrm>
        </p:spPr>
        <p:txBody>
          <a:bodyPr/>
          <a:lstStyle>
            <a:lvl1pPr>
              <a:defRPr sz="2119"/>
            </a:lvl1pPr>
            <a:lvl2pPr>
              <a:defRPr sz="1854"/>
            </a:lvl2pPr>
            <a:lvl3pPr>
              <a:defRPr sz="1589"/>
            </a:lvl3pPr>
            <a:lvl4pPr>
              <a:defRPr sz="1324"/>
            </a:lvl4pPr>
            <a:lvl5pPr>
              <a:defRPr sz="1324"/>
            </a:lvl5pPr>
            <a:lvl6pPr>
              <a:defRPr sz="1324"/>
            </a:lvl6pPr>
            <a:lvl7pPr>
              <a:defRPr sz="1324"/>
            </a:lvl7pPr>
            <a:lvl8pPr>
              <a:defRPr sz="1324"/>
            </a:lvl8pPr>
            <a:lvl9pPr>
              <a:defRPr sz="132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051" y="2568416"/>
            <a:ext cx="1952806" cy="4758309"/>
          </a:xfrm>
        </p:spPr>
        <p:txBody>
          <a:bodyPr/>
          <a:lstStyle>
            <a:lvl1pPr marL="0" indent="0">
              <a:buNone/>
              <a:defRPr sz="1060"/>
            </a:lvl1pPr>
            <a:lvl2pPr marL="302758" indent="0">
              <a:buNone/>
              <a:defRPr sz="927"/>
            </a:lvl2pPr>
            <a:lvl3pPr marL="605516" indent="0">
              <a:buNone/>
              <a:defRPr sz="795"/>
            </a:lvl3pPr>
            <a:lvl4pPr marL="908274" indent="0">
              <a:buNone/>
              <a:defRPr sz="662"/>
            </a:lvl4pPr>
            <a:lvl5pPr marL="1211031" indent="0">
              <a:buNone/>
              <a:defRPr sz="662"/>
            </a:lvl5pPr>
            <a:lvl6pPr marL="1513789" indent="0">
              <a:buNone/>
              <a:defRPr sz="662"/>
            </a:lvl6pPr>
            <a:lvl7pPr marL="1816547" indent="0">
              <a:buNone/>
              <a:defRPr sz="662"/>
            </a:lvl7pPr>
            <a:lvl8pPr marL="2119305" indent="0">
              <a:buNone/>
              <a:defRPr sz="662"/>
            </a:lvl8pPr>
            <a:lvl9pPr marL="2422063" indent="0">
              <a:buNone/>
              <a:defRPr sz="66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75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051" y="570759"/>
            <a:ext cx="1952806" cy="1997657"/>
          </a:xfrm>
        </p:spPr>
        <p:txBody>
          <a:bodyPr anchor="b"/>
          <a:lstStyle>
            <a:lvl1pPr>
              <a:defRPr sz="21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74047" y="1232683"/>
            <a:ext cx="3065205" cy="6084135"/>
          </a:xfrm>
        </p:spPr>
        <p:txBody>
          <a:bodyPr anchor="t"/>
          <a:lstStyle>
            <a:lvl1pPr marL="0" indent="0">
              <a:buNone/>
              <a:defRPr sz="2119"/>
            </a:lvl1pPr>
            <a:lvl2pPr marL="302758" indent="0">
              <a:buNone/>
              <a:defRPr sz="1854"/>
            </a:lvl2pPr>
            <a:lvl3pPr marL="605516" indent="0">
              <a:buNone/>
              <a:defRPr sz="1589"/>
            </a:lvl3pPr>
            <a:lvl4pPr marL="908274" indent="0">
              <a:buNone/>
              <a:defRPr sz="1324"/>
            </a:lvl4pPr>
            <a:lvl5pPr marL="1211031" indent="0">
              <a:buNone/>
              <a:defRPr sz="1324"/>
            </a:lvl5pPr>
            <a:lvl6pPr marL="1513789" indent="0">
              <a:buNone/>
              <a:defRPr sz="1324"/>
            </a:lvl6pPr>
            <a:lvl7pPr marL="1816547" indent="0">
              <a:buNone/>
              <a:defRPr sz="1324"/>
            </a:lvl7pPr>
            <a:lvl8pPr marL="2119305" indent="0">
              <a:buNone/>
              <a:defRPr sz="1324"/>
            </a:lvl8pPr>
            <a:lvl9pPr marL="2422063" indent="0">
              <a:buNone/>
              <a:defRPr sz="132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051" y="2568416"/>
            <a:ext cx="1952806" cy="4758309"/>
          </a:xfrm>
        </p:spPr>
        <p:txBody>
          <a:bodyPr/>
          <a:lstStyle>
            <a:lvl1pPr marL="0" indent="0">
              <a:buNone/>
              <a:defRPr sz="1060"/>
            </a:lvl1pPr>
            <a:lvl2pPr marL="302758" indent="0">
              <a:buNone/>
              <a:defRPr sz="927"/>
            </a:lvl2pPr>
            <a:lvl3pPr marL="605516" indent="0">
              <a:buNone/>
              <a:defRPr sz="795"/>
            </a:lvl3pPr>
            <a:lvl4pPr marL="908274" indent="0">
              <a:buNone/>
              <a:defRPr sz="662"/>
            </a:lvl4pPr>
            <a:lvl5pPr marL="1211031" indent="0">
              <a:buNone/>
              <a:defRPr sz="662"/>
            </a:lvl5pPr>
            <a:lvl6pPr marL="1513789" indent="0">
              <a:buNone/>
              <a:defRPr sz="662"/>
            </a:lvl6pPr>
            <a:lvl7pPr marL="1816547" indent="0">
              <a:buNone/>
              <a:defRPr sz="662"/>
            </a:lvl7pPr>
            <a:lvl8pPr marL="2119305" indent="0">
              <a:buNone/>
              <a:defRPr sz="662"/>
            </a:lvl8pPr>
            <a:lvl9pPr marL="2422063" indent="0">
              <a:buNone/>
              <a:defRPr sz="66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947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6263" y="455816"/>
            <a:ext cx="5222200" cy="1654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263" y="2279073"/>
            <a:ext cx="5222200" cy="5432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6262" y="7935140"/>
            <a:ext cx="1362313" cy="455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6E50C-40A1-4BAD-B50F-29649BCF3ADF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5628" y="7935140"/>
            <a:ext cx="2043470" cy="455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76150" y="7935140"/>
            <a:ext cx="1362313" cy="455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744BA-819D-418E-9E03-6F619FC289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561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05516" rtl="0" eaLnBrk="1" latinLnBrk="0" hangingPunct="1">
        <a:lnSpc>
          <a:spcPct val="90000"/>
        </a:lnSpc>
        <a:spcBef>
          <a:spcPct val="0"/>
        </a:spcBef>
        <a:buNone/>
        <a:defRPr sz="29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1379" indent="-151379" algn="l" defTabSz="605516" rtl="0" eaLnBrk="1" latinLnBrk="0" hangingPunct="1">
        <a:lnSpc>
          <a:spcPct val="90000"/>
        </a:lnSpc>
        <a:spcBef>
          <a:spcPts val="662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1pPr>
      <a:lvl2pPr marL="454137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589" kern="1200">
          <a:solidFill>
            <a:schemeClr val="tx1"/>
          </a:solidFill>
          <a:latin typeface="+mn-lt"/>
          <a:ea typeface="+mn-ea"/>
          <a:cs typeface="+mn-cs"/>
        </a:defRPr>
      </a:lvl2pPr>
      <a:lvl3pPr marL="756895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324" kern="1200">
          <a:solidFill>
            <a:schemeClr val="tx1"/>
          </a:solidFill>
          <a:latin typeface="+mn-lt"/>
          <a:ea typeface="+mn-ea"/>
          <a:cs typeface="+mn-cs"/>
        </a:defRPr>
      </a:lvl3pPr>
      <a:lvl4pPr marL="1059652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4pPr>
      <a:lvl5pPr marL="1362410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5pPr>
      <a:lvl6pPr marL="1665168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6pPr>
      <a:lvl7pPr marL="1967926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7pPr>
      <a:lvl8pPr marL="2270684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8pPr>
      <a:lvl9pPr marL="2573442" indent="-151379" algn="l" defTabSz="605516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1pPr>
      <a:lvl2pPr marL="302758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2pPr>
      <a:lvl3pPr marL="605516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3pPr>
      <a:lvl4pPr marL="908274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4pPr>
      <a:lvl5pPr marL="1211031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5pPr>
      <a:lvl6pPr marL="1513789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6pPr>
      <a:lvl7pPr marL="1816547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7pPr>
      <a:lvl8pPr marL="2119305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8pPr>
      <a:lvl9pPr marL="2422063" algn="l" defTabSz="605516" rtl="0" eaLnBrk="1" latinLnBrk="0" hangingPunct="1">
        <a:defRPr sz="11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18.png"/><Relationship Id="rId39" Type="http://schemas.openxmlformats.org/officeDocument/2006/relationships/image" Target="../media/image35.png"/><Relationship Id="rId34" Type="http://schemas.openxmlformats.org/officeDocument/2006/relationships/image" Target="../media/image27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4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png"/><Relationship Id="rId20" Type="http://schemas.openxmlformats.org/officeDocument/2006/relationships/image" Target="../media/image1.wmf"/><Relationship Id="rId29" Type="http://schemas.openxmlformats.org/officeDocument/2006/relationships/image" Target="../media/image25.png"/><Relationship Id="rId41" Type="http://schemas.openxmlformats.org/officeDocument/2006/relationships/image" Target="../media/image37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3.png"/><Relationship Id="rId40" Type="http://schemas.openxmlformats.org/officeDocument/2006/relationships/image" Target="../media/image36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28" Type="http://schemas.openxmlformats.org/officeDocument/2006/relationships/image" Target="../media/image23.png"/><Relationship Id="rId36" Type="http://schemas.openxmlformats.org/officeDocument/2006/relationships/image" Target="../media/image32.jpg"/><Relationship Id="rId10" Type="http://schemas.openxmlformats.org/officeDocument/2006/relationships/image" Target="../media/image9.png"/><Relationship Id="rId19" Type="http://schemas.openxmlformats.org/officeDocument/2006/relationships/oleObject" Target="../embeddings/oleObject1.bin"/><Relationship Id="rId31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91DEAF9A-2CA9-4E53-9724-E4CC312447A0}"/>
              </a:ext>
            </a:extLst>
          </p:cNvPr>
          <p:cNvSpPr txBox="1"/>
          <p:nvPr/>
        </p:nvSpPr>
        <p:spPr>
          <a:xfrm>
            <a:off x="-1" y="0"/>
            <a:ext cx="6054725" cy="9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C9C1AE80-C3EB-48D0-A74B-B9CADE9EB6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6281" y="92389"/>
            <a:ext cx="778553" cy="7562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id="{48646954-7BA4-4C25-BD3F-7A1197724AD7}"/>
              </a:ext>
            </a:extLst>
          </p:cNvPr>
          <p:cNvSpPr txBox="1"/>
          <p:nvPr/>
        </p:nvSpPr>
        <p:spPr>
          <a:xfrm>
            <a:off x="1289643" y="86817"/>
            <a:ext cx="4368801" cy="753748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5614" tIns="42807" rIns="85614" bIns="42807" numCol="1" spcCol="0" rtlCol="0" fromWordArt="0" anchor="t" anchorCtr="0" forceAA="0" compatLnSpc="1">
            <a:no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mj-cs"/>
              </a:rPr>
              <a:t>Probing the Higgs boson-gluon coupling at            colliders</a:t>
            </a:r>
            <a:endParaRPr lang="zh-CN" altLang="en-US" sz="1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sz="749" dirty="0">
                <a:solidFill>
                  <a:srgbClr val="0070C0"/>
                </a:solidFill>
                <a:ea typeface="宋体" panose="02010600030101010101" pitchFamily="2" charset="-122"/>
                <a:cs typeface="mn-cs"/>
              </a:rPr>
              <a:t> </a:t>
            </a:r>
            <a:endParaRPr lang="zh-CN" altLang="en-US" sz="749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sz="900" dirty="0" err="1">
                <a:solidFill>
                  <a:srgbClr val="7030A0"/>
                </a:solidFill>
                <a:ea typeface="宋体" panose="02010600030101010101" pitchFamily="2" charset="-122"/>
                <a:cs typeface="mn-cs"/>
              </a:rPr>
              <a:t>Gexing</a:t>
            </a:r>
            <a:r>
              <a:rPr lang="en-US" sz="900" dirty="0">
                <a:solidFill>
                  <a:srgbClr val="7030A0"/>
                </a:solidFill>
                <a:ea typeface="宋体" panose="02010600030101010101" pitchFamily="2" charset="-122"/>
                <a:cs typeface="mn-cs"/>
              </a:rPr>
              <a:t> Li</a:t>
            </a:r>
            <a:r>
              <a:rPr lang="en-US" sz="900" dirty="0">
                <a:solidFill>
                  <a:srgbClr val="0070C0"/>
                </a:solidFill>
                <a:ea typeface="宋体" panose="02010600030101010101" pitchFamily="2" charset="-122"/>
                <a:cs typeface="mn-cs"/>
              </a:rPr>
              <a:t>      </a:t>
            </a:r>
            <a:r>
              <a:rPr lang="en-US" sz="900" dirty="0" err="1">
                <a:solidFill>
                  <a:srgbClr val="333F50"/>
                </a:solidFill>
                <a:ea typeface="宋体" panose="02010600030101010101" pitchFamily="2" charset="-122"/>
                <a:cs typeface="mn-cs"/>
              </a:rPr>
              <a:t>Phys.Rev</a:t>
            </a:r>
            <a:r>
              <a:rPr lang="en-US" sz="900" dirty="0">
                <a:solidFill>
                  <a:srgbClr val="333F50"/>
                </a:solidFill>
                <a:ea typeface="宋体" panose="02010600030101010101" pitchFamily="2" charset="-122"/>
                <a:cs typeface="mn-cs"/>
              </a:rPr>
              <a:t>. D98 (2018) no.7, 076010 and Arxiv:1901.09391</a:t>
            </a:r>
            <a:endParaRPr lang="zh-CN" altLang="en-US" sz="9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sz="749" dirty="0">
                <a:solidFill>
                  <a:srgbClr val="333F50"/>
                </a:solidFill>
                <a:ea typeface="宋体" panose="02010600030101010101" pitchFamily="2" charset="-122"/>
                <a:cs typeface="mn-cs"/>
              </a:rPr>
              <a:t> </a:t>
            </a:r>
            <a:endParaRPr lang="zh-CN" altLang="en-US" sz="749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sz="843" dirty="0">
                <a:solidFill>
                  <a:srgbClr val="000000"/>
                </a:solidFill>
                <a:latin typeface="Microsoft YaHei UI" panose="020B0503020204020204" pitchFamily="34" charset="-122"/>
                <a:ea typeface="宋体" panose="02010600030101010101" pitchFamily="2" charset="-122"/>
                <a:cs typeface="Microsoft YaHei UI" panose="020B0503020204020204" pitchFamily="34" charset="-122"/>
              </a:rPr>
              <a:t>HPNP2019</a:t>
            </a:r>
            <a:r>
              <a:rPr lang="en-US" sz="936" dirty="0">
                <a:solidFill>
                  <a:srgbClr val="333F50"/>
                </a:solidFill>
                <a:ea typeface="宋体" panose="02010600030101010101" pitchFamily="2" charset="-122"/>
                <a:cs typeface="mn-cs"/>
              </a:rPr>
              <a:t> </a:t>
            </a:r>
            <a:endParaRPr lang="zh-CN" altLang="en-US" sz="936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C15FFE1-85D3-4F26-9896-611DB8F09871}"/>
              </a:ext>
            </a:extLst>
          </p:cNvPr>
          <p:cNvSpPr txBox="1"/>
          <p:nvPr/>
        </p:nvSpPr>
        <p:spPr>
          <a:xfrm>
            <a:off x="-1" y="927484"/>
            <a:ext cx="6054726" cy="7632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8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  <a:p>
            <a:endParaRPr lang="en-US" altLang="zh-CN" sz="1685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7FA24D5-47B9-410D-B4E7-54C793F3EE3C}"/>
              </a:ext>
            </a:extLst>
          </p:cNvPr>
          <p:cNvSpPr txBox="1"/>
          <p:nvPr/>
        </p:nvSpPr>
        <p:spPr>
          <a:xfrm>
            <a:off x="118534" y="1005989"/>
            <a:ext cx="2860283" cy="2412000"/>
          </a:xfrm>
          <a:prstGeom prst="rect">
            <a:avLst/>
          </a:prstGeom>
          <a:solidFill>
            <a:schemeClr val="bg1"/>
          </a:solidFill>
          <a:ln cap="rnd">
            <a:solidFill>
              <a:schemeClr val="bg1"/>
            </a:solidFill>
            <a:rou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936" b="1" dirty="0">
                <a:solidFill>
                  <a:srgbClr val="7030A0"/>
                </a:solidFill>
                <a:sym typeface="+mn-ea"/>
              </a:rPr>
              <a:t>Motivation</a:t>
            </a:r>
          </a:p>
          <a:p>
            <a:pPr algn="ctr"/>
            <a:endParaRPr lang="en-US" altLang="zh-CN" sz="749" dirty="0"/>
          </a:p>
          <a:p>
            <a:r>
              <a:rPr lang="en-US" altLang="zh-CN" sz="749" dirty="0"/>
              <a:t>Higgs boson was discovered in 2012 at the LHC. The precision measurement of Higgs boson-gluon effective coupling is very necessary to search the new physics.</a:t>
            </a:r>
          </a:p>
          <a:p>
            <a:r>
              <a:rPr lang="en-US" altLang="zh-CN" sz="749" dirty="0"/>
              <a:t> 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749" dirty="0"/>
              <a:t>Lepton colliders (CEPC, FCC-</a:t>
            </a:r>
            <a:r>
              <a:rPr lang="en-US" altLang="zh-CN" sz="749" dirty="0" err="1"/>
              <a:t>ee</a:t>
            </a:r>
            <a:r>
              <a:rPr lang="en-US" altLang="zh-CN" sz="749" dirty="0"/>
              <a:t> and ILC) have </a:t>
            </a:r>
          </a:p>
          <a:p>
            <a:r>
              <a:rPr lang="en-US" altLang="zh-CN" sz="749" dirty="0"/>
              <a:t>clean environment and high luminosity.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800" dirty="0"/>
              <a:t>The lepton pair can be easily identified </a:t>
            </a:r>
          </a:p>
          <a:p>
            <a:r>
              <a:rPr lang="en-US" altLang="zh-CN" sz="800" dirty="0"/>
              <a:t>and the Higgs boson c</a:t>
            </a:r>
            <a:r>
              <a:rPr lang="zh-CN" altLang="en-US" sz="800" dirty="0"/>
              <a:t>an be reconstructed </a:t>
            </a:r>
            <a:endParaRPr lang="en-US" altLang="zh-CN" sz="800" dirty="0"/>
          </a:p>
          <a:p>
            <a:r>
              <a:rPr lang="zh-CN" altLang="en-US" sz="800" dirty="0"/>
              <a:t>with the recoil mass method</a:t>
            </a:r>
            <a:r>
              <a:rPr lang="en-US" altLang="zh-CN" sz="800" dirty="0"/>
              <a:t>.</a:t>
            </a:r>
            <a:endParaRPr lang="en-US" altLang="zh-CN" sz="749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3374FE8-46BA-4DD4-B7FA-F70431F9F3D0}"/>
              </a:ext>
            </a:extLst>
          </p:cNvPr>
          <p:cNvSpPr txBox="1"/>
          <p:nvPr/>
        </p:nvSpPr>
        <p:spPr>
          <a:xfrm>
            <a:off x="118533" y="3491002"/>
            <a:ext cx="2868177" cy="302400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936" b="1" dirty="0">
                <a:solidFill>
                  <a:srgbClr val="7030A0"/>
                </a:solidFill>
              </a:rPr>
              <a:t>New jet substructure observables</a:t>
            </a:r>
          </a:p>
          <a:p>
            <a:endParaRPr lang="en-US" altLang="zh-CN" sz="749" dirty="0"/>
          </a:p>
          <a:p>
            <a:r>
              <a:rPr lang="en-US" altLang="zh-CN" sz="749" dirty="0"/>
              <a:t>Jet Energy Profile (JEP)</a:t>
            </a:r>
            <a:r>
              <a:rPr lang="zh-CN" altLang="en-US" sz="749" dirty="0"/>
              <a:t> is de</a:t>
            </a:r>
            <a:r>
              <a:rPr lang="en-US" altLang="zh-CN" sz="749" dirty="0"/>
              <a:t>fi</a:t>
            </a:r>
            <a:r>
              <a:rPr lang="zh-CN" altLang="en-US" sz="749" dirty="0"/>
              <a:t>ned as the fraction of jet transverse momentum that lies inside a sub-cone of size r (&lt; R)</a:t>
            </a:r>
            <a:r>
              <a:rPr lang="en-US" altLang="zh-CN" sz="749" dirty="0"/>
              <a:t>.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749" dirty="0">
                <a:sym typeface="+mn-ea"/>
              </a:rPr>
              <a:t>Construct a generic observable with accumulated JEP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749" dirty="0"/>
              <a:t>The uncertainty of       around the SM prediction      = 1 is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zh-CN" altLang="en-US" sz="749" dirty="0"/>
              <a:t>The minimal uncertainty </a:t>
            </a:r>
            <a:r>
              <a:rPr lang="en-US" altLang="zh-CN" sz="749" dirty="0"/>
              <a:t>is obtained at </a:t>
            </a:r>
          </a:p>
          <a:p>
            <a:endParaRPr lang="en-US" altLang="zh-CN" sz="749" dirty="0"/>
          </a:p>
          <a:p>
            <a:r>
              <a:rPr lang="en-US" altLang="zh-CN" sz="749" dirty="0"/>
              <a:t>                                                                                                 .</a:t>
            </a:r>
          </a:p>
          <a:p>
            <a:endParaRPr lang="en-US" altLang="zh-CN" sz="74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8FB3939-D58F-496F-88BE-D3FFFBAC616D}"/>
                  </a:ext>
                </a:extLst>
              </p:cNvPr>
              <p:cNvSpPr txBox="1"/>
              <p:nvPr/>
            </p:nvSpPr>
            <p:spPr>
              <a:xfrm>
                <a:off x="118533" y="6578416"/>
                <a:ext cx="5817657" cy="1872000"/>
              </a:xfrm>
              <a:prstGeom prst="rect">
                <a:avLst/>
              </a:prstGeom>
              <a:solidFill>
                <a:schemeClr val="bg1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36" b="1" dirty="0">
                    <a:solidFill>
                      <a:srgbClr val="7030A0"/>
                    </a:solidFill>
                  </a:rPr>
                  <a:t>Results</a:t>
                </a:r>
              </a:p>
              <a:p>
                <a:endParaRPr lang="en-US" altLang="zh-CN" sz="749" dirty="0"/>
              </a:p>
              <a:p>
                <a:r>
                  <a:rPr lang="en-US" altLang="zh-CN" sz="749" dirty="0"/>
                  <a:t>MC simulation for                                                      in the channel of a  </a:t>
                </a:r>
                <a14:m>
                  <m:oMath xmlns:m="http://schemas.openxmlformats.org/officeDocument/2006/math">
                    <m:r>
                      <a:rPr lang="en-US" altLang="zh-CN" sz="749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sz="749" dirty="0"/>
                  <a:t>  boson decaying to lepton pair.</a:t>
                </a:r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endParaRPr lang="en-US" altLang="zh-CN" sz="749" dirty="0"/>
              </a:p>
              <a:p>
                <a:pPr marL="160529" indent="-160529">
                  <a:buFont typeface="Wingdings" panose="05000000000000000000" pitchFamily="2" charset="2"/>
                  <a:buChar char="Ø"/>
                </a:pPr>
                <a:r>
                  <a:rPr lang="en-US" altLang="zh-CN" sz="749" dirty="0"/>
                  <a:t>Using the </a:t>
                </a:r>
                <a:r>
                  <a:rPr lang="en-US" altLang="zh-CN" sz="749" dirty="0">
                    <a:sym typeface="+mn-ea"/>
                  </a:rPr>
                  <a:t>optimal observable </a:t>
                </a:r>
                <a:r>
                  <a:rPr lang="en-US" altLang="zh-CN" sz="749" dirty="0"/>
                  <a:t>constructed with the JEP,                       .</a:t>
                </a:r>
              </a:p>
              <a:p>
                <a:pPr marL="160529" indent="-160529">
                  <a:buFont typeface="Wingdings" panose="05000000000000000000" pitchFamily="2" charset="2"/>
                  <a:buChar char="Ø"/>
                </a:pPr>
                <a:r>
                  <a:rPr lang="en-US" altLang="zh-CN" sz="749" dirty="0"/>
                  <a:t>Using CNNs method,      </a:t>
                </a:r>
                <a:r>
                  <a:rPr lang="en-US" altLang="zh-CN" sz="749" dirty="0">
                    <a:sym typeface="+mn-ea"/>
                  </a:rPr>
                  <a:t>                   (Pythia) and                         (Herwig).</a:t>
                </a:r>
                <a:endParaRPr lang="en-US" altLang="zh-CN" sz="749" dirty="0"/>
              </a:p>
              <a:p>
                <a:pPr marL="160529" indent="-160529">
                  <a:buFont typeface="Wingdings" panose="05000000000000000000" pitchFamily="2" charset="2"/>
                  <a:buChar char="Ø"/>
                </a:pPr>
                <a:r>
                  <a:rPr lang="en-US" altLang="zh-CN" sz="749" dirty="0"/>
                  <a:t>The difference between the expected          using PYTHIA and HERWIG data is about 0.1%.</a:t>
                </a:r>
              </a:p>
              <a:p>
                <a:pPr marL="160529" indent="-160529">
                  <a:buFont typeface="Wingdings" panose="05000000000000000000" pitchFamily="2" charset="2"/>
                  <a:buChar char="Ø"/>
                </a:pPr>
                <a:r>
                  <a:rPr lang="en-US" altLang="zh-CN" sz="749" dirty="0"/>
                  <a:t>The jet substructure information is very important for distinguishing signal and background processes.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8FB3939-D58F-496F-88BE-D3FFFBAC6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533" y="6578416"/>
                <a:ext cx="5817657" cy="1872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5C73AAA2-E36A-483F-8026-AC315321D72D}"/>
              </a:ext>
            </a:extLst>
          </p:cNvPr>
          <p:cNvSpPr txBox="1"/>
          <p:nvPr/>
        </p:nvSpPr>
        <p:spPr>
          <a:xfrm>
            <a:off x="3068014" y="1005994"/>
            <a:ext cx="2868177" cy="550800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936" b="1" dirty="0">
                <a:solidFill>
                  <a:srgbClr val="7030A0"/>
                </a:solidFill>
                <a:sym typeface="+mn-ea"/>
              </a:rPr>
              <a:t>Convolutional Neural Networks (CNNs) Method</a:t>
            </a:r>
          </a:p>
          <a:p>
            <a:endParaRPr lang="en-US" altLang="zh-CN" sz="749" b="1" dirty="0">
              <a:solidFill>
                <a:srgbClr val="7030A0"/>
              </a:solidFill>
              <a:sym typeface="+mn-ea"/>
            </a:endParaRPr>
          </a:p>
          <a:p>
            <a:r>
              <a:rPr lang="en-US" altLang="zh-CN" sz="749" dirty="0"/>
              <a:t>The image is constructed with the information of global event.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749" dirty="0"/>
              <a:t>The stability and performance of CNNs</a:t>
            </a:r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endParaRPr lang="en-US" altLang="zh-CN" sz="749" dirty="0"/>
          </a:p>
          <a:p>
            <a:r>
              <a:rPr lang="en-US" altLang="zh-CN" sz="749" dirty="0"/>
              <a:t>The features of images are actually extracted without overfitting.</a:t>
            </a:r>
          </a:p>
          <a:p>
            <a:r>
              <a:rPr lang="en-US" altLang="zh-CN" sz="749" dirty="0"/>
              <a:t>P(H)+P(H) is training with PYTHIA (HERWIG) data and testing with PYTHIA (HERWIG) data.</a:t>
            </a:r>
          </a:p>
          <a:p>
            <a:endParaRPr lang="en-US" altLang="zh-CN" sz="749" dirty="0"/>
          </a:p>
          <a:p>
            <a:r>
              <a:rPr lang="en-US" altLang="zh-CN" sz="749" dirty="0"/>
              <a:t>The uncertainty of       after using CNNs at each point on the ROC curve is</a:t>
            </a:r>
          </a:p>
          <a:p>
            <a:endParaRPr lang="en-US" altLang="zh-CN" sz="800" dirty="0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9F4A122D-6551-4485-B0FA-ED201D3C717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31386" y="4014544"/>
            <a:ext cx="492027" cy="452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066B972-9E35-4FBC-8D87-C87087929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4834" y="4076190"/>
            <a:ext cx="1340505" cy="374249"/>
          </a:xfrm>
          <a:prstGeom prst="rect">
            <a:avLst/>
          </a:prstGeom>
        </p:spPr>
      </p:pic>
      <p:pic>
        <p:nvPicPr>
          <p:cNvPr id="15" name="内容占位符 5">
            <a:extLst>
              <a:ext uri="{FF2B5EF4-FFF2-40B4-BE49-F238E27FC236}">
                <a16:creationId xmlns:a16="http://schemas.microsoft.com/office/drawing/2014/main" id="{B60E2446-236A-4661-97DE-380924BF01F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566" r="4174" b="3215"/>
          <a:stretch/>
        </p:blipFill>
        <p:spPr>
          <a:xfrm>
            <a:off x="168863" y="4462002"/>
            <a:ext cx="1166375" cy="6086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96B15CD-BC27-49DA-8B9B-12EA04E8E0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492" y="5166128"/>
            <a:ext cx="1421405" cy="348782"/>
          </a:xfrm>
          <a:prstGeom prst="rect">
            <a:avLst/>
          </a:prstGeom>
        </p:spPr>
      </p:pic>
      <p:pic>
        <p:nvPicPr>
          <p:cNvPr id="16" name="Content Placeholder 16">
            <a:extLst>
              <a:ext uri="{FF2B5EF4-FFF2-40B4-BE49-F238E27FC236}">
                <a16:creationId xmlns:a16="http://schemas.microsoft.com/office/drawing/2014/main" id="{FC9A0F95-2278-463E-9A7B-2DF729AD68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216" y="6077578"/>
            <a:ext cx="1635582" cy="339214"/>
          </a:xfrm>
          <a:prstGeom prst="rect">
            <a:avLst/>
          </a:prstGeom>
        </p:spPr>
      </p:pic>
      <p:pic>
        <p:nvPicPr>
          <p:cNvPr id="17" name="Content Placeholder 7" descr="220px-Sphere_wireframe_10deg_10r.svg[1]">
            <a:extLst>
              <a:ext uri="{FF2B5EF4-FFF2-40B4-BE49-F238E27FC236}">
                <a16:creationId xmlns:a16="http://schemas.microsoft.com/office/drawing/2014/main" id="{2FEA0079-B645-40D8-A0C4-53B791E7EA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9492" y="1449991"/>
            <a:ext cx="557085" cy="55708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B8CEFC9-61DA-4322-9A29-58ABF23F2E9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656" y="1422908"/>
            <a:ext cx="1400739" cy="67668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DF699EE-9F2F-4C00-8462-212F2CCAF63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3913" y="7082858"/>
            <a:ext cx="1367394" cy="740778"/>
          </a:xfrm>
          <a:prstGeom prst="rect">
            <a:avLst/>
          </a:prstGeom>
        </p:spPr>
      </p:pic>
      <p:pic>
        <p:nvPicPr>
          <p:cNvPr id="23" name="内容占位符 3">
            <a:extLst>
              <a:ext uri="{FF2B5EF4-FFF2-40B4-BE49-F238E27FC236}">
                <a16:creationId xmlns:a16="http://schemas.microsoft.com/office/drawing/2014/main" id="{69F5BE74-1FBB-4593-8B78-1CADE9FC874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16719" y="4766320"/>
            <a:ext cx="766635" cy="761087"/>
          </a:xfrm>
          <a:prstGeom prst="rect">
            <a:avLst/>
          </a:prstGeom>
        </p:spPr>
      </p:pic>
      <p:pic>
        <p:nvPicPr>
          <p:cNvPr id="24" name="内容占位符 7">
            <a:extLst>
              <a:ext uri="{FF2B5EF4-FFF2-40B4-BE49-F238E27FC236}">
                <a16:creationId xmlns:a16="http://schemas.microsoft.com/office/drawing/2014/main" id="{F3F0584D-9FB6-4044-8AAF-DBC0FC56943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67747" y="7082858"/>
            <a:ext cx="1604259" cy="797209"/>
          </a:xfrm>
          <a:prstGeom prst="rect">
            <a:avLst/>
          </a:prstGeom>
        </p:spPr>
      </p:pic>
      <p:pic>
        <p:nvPicPr>
          <p:cNvPr id="26" name="内容占位符 6">
            <a:extLst>
              <a:ext uri="{FF2B5EF4-FFF2-40B4-BE49-F238E27FC236}">
                <a16:creationId xmlns:a16="http://schemas.microsoft.com/office/drawing/2014/main" id="{2C52628B-773D-4A36-8D45-3E55B6A3D81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04381" y="4803315"/>
            <a:ext cx="1255856" cy="690502"/>
          </a:xfrm>
          <a:prstGeom prst="rect">
            <a:avLst/>
          </a:prstGeom>
        </p:spPr>
      </p:pic>
      <p:pic>
        <p:nvPicPr>
          <p:cNvPr id="27" name="图片 26" descr="Fig02">
            <a:extLst>
              <a:ext uri="{FF2B5EF4-FFF2-40B4-BE49-F238E27FC236}">
                <a16:creationId xmlns:a16="http://schemas.microsoft.com/office/drawing/2014/main" id="{F8ECD0A6-91D4-46F5-A3EB-0C7D8E8536EE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64907" t="-469" r="-267" b="56425"/>
          <a:stretch>
            <a:fillRect/>
          </a:stretch>
        </p:blipFill>
        <p:spPr>
          <a:xfrm>
            <a:off x="592645" y="2558585"/>
            <a:ext cx="726529" cy="37932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D88B1FBE-DDA0-4A88-AFC5-9D479CAD2E13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r="1024" b="1682"/>
          <a:stretch>
            <a:fillRect/>
          </a:stretch>
        </p:blipFill>
        <p:spPr>
          <a:xfrm rot="16200000">
            <a:off x="1846047" y="2337092"/>
            <a:ext cx="1121376" cy="900786"/>
          </a:xfrm>
          <a:prstGeom prst="rect">
            <a:avLst/>
          </a:prstGeom>
        </p:spPr>
      </p:pic>
      <p:pic>
        <p:nvPicPr>
          <p:cNvPr id="29" name="内容占位符 6">
            <a:extLst>
              <a:ext uri="{FF2B5EF4-FFF2-40B4-BE49-F238E27FC236}">
                <a16:creationId xmlns:a16="http://schemas.microsoft.com/office/drawing/2014/main" id="{2AE6ED72-75B0-45E5-9DCF-D6FFEAD103A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58404" y="7093051"/>
            <a:ext cx="1476062" cy="791762"/>
          </a:xfrm>
          <a:prstGeom prst="rect">
            <a:avLst/>
          </a:prstGeom>
        </p:spPr>
      </p:pic>
      <p:graphicFrame>
        <p:nvGraphicFramePr>
          <p:cNvPr id="30" name="Object 20">
            <a:hlinkClick r:id="" action="ppaction://ole?verb=0"/>
            <a:extLst>
              <a:ext uri="{FF2B5EF4-FFF2-40B4-BE49-F238E27FC236}">
                <a16:creationId xmlns:a16="http://schemas.microsoft.com/office/drawing/2014/main" id="{F03590D1-B151-4842-8631-FDE4071BDF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355240"/>
              </p:ext>
            </p:extLst>
          </p:nvPr>
        </p:nvGraphicFramePr>
        <p:xfrm>
          <a:off x="922766" y="6861167"/>
          <a:ext cx="1191638" cy="176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r:id="rId19" imgW="1752600" imgH="279400" progId="Equation.KSEE3">
                  <p:embed/>
                </p:oleObj>
              </mc:Choice>
              <mc:Fallback>
                <p:oleObj r:id="rId19" imgW="1752600" imgH="279400" progId="Equation.KSEE3">
                  <p:embed/>
                  <p:pic>
                    <p:nvPicPr>
                      <p:cNvPr id="21" name="Object 20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2766" y="6861167"/>
                        <a:ext cx="1191638" cy="176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9AB1363-0723-48A2-9DD8-DAD6A3CBAB6B}"/>
                  </a:ext>
                </a:extLst>
              </p:cNvPr>
              <p:cNvSpPr txBox="1"/>
              <p:nvPr/>
            </p:nvSpPr>
            <p:spPr>
              <a:xfrm>
                <a:off x="2441733" y="7862570"/>
                <a:ext cx="670642" cy="23887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1.6</m:t>
                      </m:r>
                      <m:r>
                        <a:rPr lang="en-US" altLang="zh-CN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zh-CN" altLang="en-US" sz="749" dirty="0"/>
              </a:p>
            </p:txBody>
          </p:sp>
        </mc:Choice>
        <mc:Fallback xmlns="">
          <p:sp>
            <p:nvSpPr>
              <p:cNvPr id="31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9AB1363-0723-48A2-9DD8-DAD6A3CBA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1733" y="7862570"/>
                <a:ext cx="670642" cy="238875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9">
                <a:hlinkClick r:id="" action="ppaction://ole?verb=0"/>
                <a:extLst>
                  <a:ext uri="{FF2B5EF4-FFF2-40B4-BE49-F238E27FC236}">
                    <a16:creationId xmlns:a16="http://schemas.microsoft.com/office/drawing/2014/main" id="{E96BD529-0DC9-4571-8695-4B26D6A497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18939" y="7989083"/>
                <a:ext cx="760920" cy="21891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128588" indent="-128588" algn="l" defTabSz="514350" rtl="0" eaLnBrk="1" latinLnBrk="0" hangingPunct="1">
                  <a:lnSpc>
                    <a:spcPct val="90000"/>
                  </a:lnSpc>
                  <a:spcBef>
                    <a:spcPts val="563"/>
                  </a:spcBef>
                  <a:buFont typeface="Arial" panose="020B0604020202020204" pitchFamily="34" charset="0"/>
                  <a:buChar char="•"/>
                  <a:defRPr sz="15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5763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42938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12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900113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57288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414463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671638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8813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85988" indent="-128588" algn="l" defTabSz="514350" rtl="0" eaLnBrk="1" latinLnBrk="0" hangingPunct="1">
                  <a:lnSpc>
                    <a:spcPct val="90000"/>
                  </a:lnSpc>
                  <a:spcBef>
                    <a:spcPts val="281"/>
                  </a:spcBef>
                  <a:buFont typeface="Arial" panose="020B0604020202020204" pitchFamily="34" charset="0"/>
                  <a:buChar char="•"/>
                  <a:defRPr sz="101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1.2</m:t>
                      </m:r>
                      <m:r>
                        <a:rPr lang="en-US" altLang="zh-CN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zh-CN" altLang="en-US" sz="749" dirty="0"/>
              </a:p>
            </p:txBody>
          </p:sp>
        </mc:Choice>
        <mc:Fallback xmlns="">
          <p:sp>
            <p:nvSpPr>
              <p:cNvPr id="32" name="Content Placeholder 9">
                <a:hlinkClick r:id="" action="ppaction://ole?verb=0"/>
                <a:extLst>
                  <a:ext uri="{FF2B5EF4-FFF2-40B4-BE49-F238E27FC236}">
                    <a16:creationId xmlns:a16="http://schemas.microsoft.com/office/drawing/2014/main" id="{E96BD529-0DC9-4571-8695-4B26D6A49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939" y="7989083"/>
                <a:ext cx="760920" cy="218911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Object 12">
                <a:hlinkClick r:id="" action="ppaction://ole?verb=0"/>
                <a:extLst>
                  <a:ext uri="{FF2B5EF4-FFF2-40B4-BE49-F238E27FC236}">
                    <a16:creationId xmlns:a16="http://schemas.microsoft.com/office/drawing/2014/main" id="{018D7AD4-4C3D-45D6-AFB0-84AA0B426FF3}"/>
                  </a:ext>
                </a:extLst>
              </p:cNvPr>
              <p:cNvSpPr txBox="1"/>
              <p:nvPr/>
            </p:nvSpPr>
            <p:spPr>
              <a:xfrm>
                <a:off x="2139673" y="7982007"/>
                <a:ext cx="604120" cy="29035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1.1</m:t>
                      </m:r>
                      <m:r>
                        <a:rPr lang="en-US" altLang="zh-CN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zh-CN" altLang="en-US" sz="749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zh-CN" altLang="en-US" sz="749" dirty="0"/>
              </a:p>
            </p:txBody>
          </p:sp>
        </mc:Choice>
        <mc:Fallback xmlns="">
          <p:sp>
            <p:nvSpPr>
              <p:cNvPr id="33" name="Object 12">
                <a:hlinkClick r:id="" action="ppaction://ole?verb=0"/>
                <a:extLst>
                  <a:ext uri="{FF2B5EF4-FFF2-40B4-BE49-F238E27FC236}">
                    <a16:creationId xmlns:a16="http://schemas.microsoft.com/office/drawing/2014/main" id="{018D7AD4-4C3D-45D6-AFB0-84AA0B426F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673" y="7982007"/>
                <a:ext cx="604120" cy="290355"/>
              </a:xfrm>
              <a:prstGeom prst="rect">
                <a:avLst/>
              </a:prstGeom>
              <a:blipFill>
                <a:blip r:embed="rId24"/>
                <a:stretch>
                  <a:fillRect r="-2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CB06D07-0D32-488B-B2BC-814B467FD2C3}"/>
                  </a:ext>
                </a:extLst>
              </p:cNvPr>
              <p:cNvSpPr txBox="1"/>
              <p:nvPr/>
            </p:nvSpPr>
            <p:spPr>
              <a:xfrm>
                <a:off x="1774547" y="8088556"/>
                <a:ext cx="284084" cy="23887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749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zh-CN" altLang="en-US" sz="749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sz="749" dirty="0"/>
              </a:p>
            </p:txBody>
          </p:sp>
        </mc:Choice>
        <mc:Fallback xmlns="">
          <p:sp>
            <p:nvSpPr>
              <p:cNvPr id="34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DCB06D07-0D32-488B-B2BC-814B467FD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4547" y="8088556"/>
                <a:ext cx="284084" cy="238875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Content Placeholder 6">
            <a:extLst>
              <a:ext uri="{FF2B5EF4-FFF2-40B4-BE49-F238E27FC236}">
                <a16:creationId xmlns:a16="http://schemas.microsoft.com/office/drawing/2014/main" id="{2AEB83E6-5422-4CA0-BF91-C0FE8CAA0584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827462" y="1837514"/>
            <a:ext cx="573883" cy="2351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FE0DC4B4-C115-4E3A-91D2-DDAD1E6BDA96}"/>
                  </a:ext>
                </a:extLst>
              </p:cNvPr>
              <p:cNvSpPr txBox="1"/>
              <p:nvPr/>
            </p:nvSpPr>
            <p:spPr>
              <a:xfrm>
                <a:off x="4459142" y="126508"/>
                <a:ext cx="45766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FE0DC4B4-C115-4E3A-91D2-DDAD1E6BD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9142" y="126508"/>
                <a:ext cx="457662" cy="215444"/>
              </a:xfrm>
              <a:prstGeom prst="rect">
                <a:avLst/>
              </a:prstGeom>
              <a:blipFill>
                <a:blip r:embed="rId27"/>
                <a:stretch>
                  <a:fillRect l="-2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立方体 36">
                <a:extLst>
                  <a:ext uri="{FF2B5EF4-FFF2-40B4-BE49-F238E27FC236}">
                    <a16:creationId xmlns:a16="http://schemas.microsoft.com/office/drawing/2014/main" id="{2A460793-5074-4C4F-98F7-55A5C82ED569}"/>
                  </a:ext>
                </a:extLst>
              </p:cNvPr>
              <p:cNvSpPr/>
              <p:nvPr/>
            </p:nvSpPr>
            <p:spPr>
              <a:xfrm>
                <a:off x="4200712" y="2305305"/>
                <a:ext cx="1364543" cy="670912"/>
              </a:xfrm>
              <a:prstGeom prst="cub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38100" stA="45000" endPos="610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5614" tIns="42807" rIns="85614" bIns="4280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altLang="zh-CN" sz="749" strike="sngStrike" dirty="0"/>
              </a:p>
              <a:p>
                <a:pPr algn="ctr"/>
                <a:endParaRPr lang="en-US" altLang="zh-CN" sz="749" strike="sngStrike" dirty="0"/>
              </a:p>
              <a:p>
                <a:pPr algn="ctr"/>
                <a:endParaRPr lang="en-US" altLang="zh-CN" sz="749" strike="sngStrike" dirty="0"/>
              </a:p>
              <a:p>
                <a:pPr algn="ctr"/>
                <a:endParaRPr lang="en-US" altLang="zh-CN" sz="749" strike="sngStrike" dirty="0"/>
              </a:p>
              <a:p>
                <a:pPr algn="ctr"/>
                <a:r>
                  <a:rPr lang="en-US" altLang="zh-CN" sz="749" dirty="0"/>
                  <a:t>(Convolution + Pooling)</a:t>
                </a:r>
                <a14:m>
                  <m:oMath xmlns:m="http://schemas.openxmlformats.org/officeDocument/2006/math">
                    <m:r>
                      <a:rPr lang="en-US" altLang="zh-CN" sz="749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749" dirty="0"/>
                  <a:t>3</a:t>
                </a:r>
              </a:p>
              <a:p>
                <a:pPr algn="ctr"/>
                <a:r>
                  <a:rPr lang="en-US" altLang="zh-CN" sz="749" dirty="0"/>
                  <a:t>+</a:t>
                </a:r>
              </a:p>
              <a:p>
                <a:pPr algn="ctr"/>
                <a:r>
                  <a:rPr lang="en-US" altLang="zh-CN" sz="749" dirty="0"/>
                  <a:t>Fully Connected Layer</a:t>
                </a:r>
              </a:p>
              <a:p>
                <a:pPr algn="ctr"/>
                <a:endParaRPr lang="en-US" altLang="zh-CN" sz="1685" dirty="0"/>
              </a:p>
              <a:p>
                <a:pPr algn="ctr"/>
                <a:endParaRPr lang="en-US" altLang="zh-CN" sz="1685" dirty="0"/>
              </a:p>
            </p:txBody>
          </p:sp>
        </mc:Choice>
        <mc:Fallback xmlns="">
          <p:sp>
            <p:nvSpPr>
              <p:cNvPr id="37" name="立方体 36">
                <a:extLst>
                  <a:ext uri="{FF2B5EF4-FFF2-40B4-BE49-F238E27FC236}">
                    <a16:creationId xmlns:a16="http://schemas.microsoft.com/office/drawing/2014/main" id="{2A460793-5074-4C4F-98F7-55A5C82ED5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712" y="2305305"/>
                <a:ext cx="1364543" cy="670912"/>
              </a:xfrm>
              <a:prstGeom prst="cube">
                <a:avLst/>
              </a:prstGeom>
              <a:blipFill>
                <a:blip r:embed="rId28"/>
                <a:stretch>
                  <a:fillRect/>
                </a:stretch>
              </a:blipFill>
              <a:effectLst>
                <a:reflection blurRad="38100" stA="45000" endPos="61000" dist="50800" dir="5400000" sy="-100000" algn="bl" rotWithShape="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344209BA-3527-420F-89A6-91E1F642ABBB}"/>
              </a:ext>
            </a:extLst>
          </p:cNvPr>
          <p:cNvSpPr txBox="1"/>
          <p:nvPr/>
        </p:nvSpPr>
        <p:spPr>
          <a:xfrm>
            <a:off x="4638348" y="2286121"/>
            <a:ext cx="4892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CNNs</a:t>
            </a:r>
            <a:endParaRPr lang="zh-CN" altLang="en-US" sz="900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85B40847-6E2A-4CEA-B929-432048AAA9A0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23610" y="6170620"/>
            <a:ext cx="1070831" cy="250112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44722A44-D5B9-45A1-A0A9-E5934600600C}"/>
              </a:ext>
            </a:extLst>
          </p:cNvPr>
          <p:cNvSpPr txBox="1"/>
          <p:nvPr/>
        </p:nvSpPr>
        <p:spPr>
          <a:xfrm>
            <a:off x="1292252" y="4450565"/>
            <a:ext cx="1677625" cy="55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49" dirty="0">
                <a:sym typeface="+mn-ea"/>
              </a:rPr>
              <a:t>Q</a:t>
            </a:r>
            <a:r>
              <a:rPr lang="zh-CN" altLang="en-US" sz="749" dirty="0">
                <a:sym typeface="+mn-ea"/>
              </a:rPr>
              <a:t>uark initiated jets radiate less and are narrower </a:t>
            </a:r>
            <a:r>
              <a:rPr lang="en-US" altLang="zh-CN" sz="749" dirty="0">
                <a:sym typeface="+mn-ea"/>
              </a:rPr>
              <a:t>with</a:t>
            </a:r>
            <a:r>
              <a:rPr lang="zh-CN" altLang="en-US" sz="749" dirty="0">
                <a:sym typeface="+mn-ea"/>
              </a:rPr>
              <a:t> a quickly raising JEP.</a:t>
            </a:r>
            <a:r>
              <a:rPr lang="en-US" altLang="zh-CN" sz="749" dirty="0">
                <a:sym typeface="+mn-ea"/>
              </a:rPr>
              <a:t> </a:t>
            </a:r>
            <a:r>
              <a:rPr lang="zh-CN" altLang="en-US" sz="749" dirty="0">
                <a:sym typeface="+mn-ea"/>
              </a:rPr>
              <a:t>Gluon initiated jets radiate more and are broader </a:t>
            </a:r>
            <a:r>
              <a:rPr lang="en-US" altLang="zh-CN" sz="749" dirty="0">
                <a:sym typeface="+mn-ea"/>
              </a:rPr>
              <a:t>with</a:t>
            </a:r>
            <a:r>
              <a:rPr lang="zh-CN" altLang="en-US" sz="749" dirty="0">
                <a:sym typeface="+mn-ea"/>
              </a:rPr>
              <a:t> a slowly raising JEP</a:t>
            </a:r>
            <a:r>
              <a:rPr lang="en-US" altLang="zh-CN" sz="749" dirty="0">
                <a:sym typeface="+mn-ea"/>
              </a:rPr>
              <a:t>.</a:t>
            </a:r>
            <a:endParaRPr lang="en-US" altLang="zh-CN" sz="749" dirty="0"/>
          </a:p>
        </p:txBody>
      </p:sp>
      <p:pic>
        <p:nvPicPr>
          <p:cNvPr id="42" name="Content Placeholder 15">
            <a:extLst>
              <a:ext uri="{FF2B5EF4-FFF2-40B4-BE49-F238E27FC236}">
                <a16:creationId xmlns:a16="http://schemas.microsoft.com/office/drawing/2014/main" id="{4B722A52-73DA-4D49-943D-1C6D9788DC03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55778" y="5632788"/>
            <a:ext cx="2607500" cy="3110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7EB3FE3A-07D5-4738-9221-6658B92E2E3A}"/>
                  </a:ext>
                </a:extLst>
              </p:cNvPr>
              <p:cNvSpPr txBox="1"/>
              <p:nvPr/>
            </p:nvSpPr>
            <p:spPr>
              <a:xfrm>
                <a:off x="858497" y="5455644"/>
                <a:ext cx="194827" cy="247376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sz="749" dirty="0"/>
                  <a:t> </a:t>
                </a:r>
              </a:p>
            </p:txBody>
          </p:sp>
        </mc:Choice>
        <mc:Fallback xmlns="">
          <p:sp>
            <p:nvSpPr>
              <p:cNvPr id="43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7EB3FE3A-07D5-4738-9221-6658B92E2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97" y="5455644"/>
                <a:ext cx="194827" cy="247376"/>
              </a:xfrm>
              <a:prstGeom prst="rect">
                <a:avLst/>
              </a:prstGeom>
              <a:blipFill>
                <a:blip r:embed="rId31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846D2D3F-84F5-47D8-84DF-8AFD5BC82420}"/>
                  </a:ext>
                </a:extLst>
              </p:cNvPr>
              <p:cNvSpPr txBox="1"/>
              <p:nvPr/>
            </p:nvSpPr>
            <p:spPr>
              <a:xfrm>
                <a:off x="1993722" y="5455644"/>
                <a:ext cx="272709" cy="24114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sz="749" dirty="0"/>
                  <a:t> </a:t>
                </a:r>
              </a:p>
            </p:txBody>
          </p:sp>
        </mc:Choice>
        <mc:Fallback xmlns="">
          <p:sp>
            <p:nvSpPr>
              <p:cNvPr id="44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846D2D3F-84F5-47D8-84DF-8AFD5BC82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722" y="5455644"/>
                <a:ext cx="272709" cy="241148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06F797D2-9807-41B2-AF28-77F8CA83420E}"/>
                  </a:ext>
                </a:extLst>
              </p:cNvPr>
              <p:cNvSpPr txBox="1"/>
              <p:nvPr/>
            </p:nvSpPr>
            <p:spPr>
              <a:xfrm>
                <a:off x="3806214" y="5940000"/>
                <a:ext cx="252190" cy="25011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zh-CN" altLang="en-US" sz="749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sz="749" dirty="0"/>
                  <a:t> </a:t>
                </a:r>
              </a:p>
            </p:txBody>
          </p:sp>
        </mc:Choice>
        <mc:Fallback xmlns="">
          <p:sp>
            <p:nvSpPr>
              <p:cNvPr id="45" name="Object 10">
                <a:hlinkClick r:id="" action="ppaction://ole?verb=0"/>
                <a:extLst>
                  <a:ext uri="{FF2B5EF4-FFF2-40B4-BE49-F238E27FC236}">
                    <a16:creationId xmlns:a16="http://schemas.microsoft.com/office/drawing/2014/main" id="{06F797D2-9807-41B2-AF28-77F8CA834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214" y="5940000"/>
                <a:ext cx="252190" cy="250112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图片 45">
            <a:extLst>
              <a:ext uri="{FF2B5EF4-FFF2-40B4-BE49-F238E27FC236}">
                <a16:creationId xmlns:a16="http://schemas.microsoft.com/office/drawing/2014/main" id="{1DA1145C-9B56-4BB6-AC70-D689C89EA624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742384" y="5959493"/>
            <a:ext cx="502675" cy="12627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331F972-06EC-47DE-9626-8BFB0D245666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345506" y="1672167"/>
            <a:ext cx="1199435" cy="669819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E0345024-0088-4D12-AEBC-5735B75B3CFA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615" y="3032070"/>
            <a:ext cx="1631081" cy="1595308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C917ED08-605F-4C2E-852E-3B6A122ACAC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4274078" y="3167950"/>
            <a:ext cx="1440726" cy="1309575"/>
          </a:xfrm>
          <a:prstGeom prst="rect">
            <a:avLst/>
          </a:prstGeom>
        </p:spPr>
      </p:pic>
      <p:pic>
        <p:nvPicPr>
          <p:cNvPr id="1129" name="Picture 105" descr="https://timgsa.baidu.com/timg?image&amp;quality=80&amp;size=b9999_10000&amp;sec=1550225034063&amp;di=531b3e5039ea7c596c21ee95841ac4b2&amp;imgtype=0&amp;src=http%3A%2F%2Fwenwen.soso.com%2Fp%2F20090617%2F20090617144139-1636968313.jpg">
            <a:extLst>
              <a:ext uri="{FF2B5EF4-FFF2-40B4-BE49-F238E27FC236}">
                <a16:creationId xmlns:a16="http://schemas.microsoft.com/office/drawing/2014/main" id="{10B40D94-5C59-473A-BBD0-DDF0489109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" t="52008" r="54807"/>
          <a:stretch/>
        </p:blipFill>
        <p:spPr bwMode="auto">
          <a:xfrm>
            <a:off x="3867808" y="1635734"/>
            <a:ext cx="267250" cy="18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" name="Picture 107" descr="https://timgsa.baidu.com/timg?image&amp;quality=80&amp;size=b9999_10000&amp;sec=1550225034063&amp;di=531b3e5039ea7c596c21ee95841ac4b2&amp;imgtype=0&amp;src=http%3A%2F%2Fwenwen.soso.com%2Fp%2F20090617%2F20090617144139-1636968313.jpg">
            <a:extLst>
              <a:ext uri="{FF2B5EF4-FFF2-40B4-BE49-F238E27FC236}">
                <a16:creationId xmlns:a16="http://schemas.microsoft.com/office/drawing/2014/main" id="{B0D0B5D8-F72A-471D-8338-31F26459F0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9" t="3099" r="2041" b="54394"/>
          <a:stretch/>
        </p:blipFill>
        <p:spPr bwMode="auto">
          <a:xfrm rot="5400000">
            <a:off x="4768489" y="2141462"/>
            <a:ext cx="195659" cy="12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4CB9FF3E-0B93-43C8-BBDD-994F38399E39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 l="63941" t="14239" r="12793"/>
          <a:stretch>
            <a:fillRect/>
          </a:stretch>
        </p:blipFill>
        <p:spPr>
          <a:xfrm>
            <a:off x="397752" y="4561415"/>
            <a:ext cx="93667" cy="247667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2B8CADA9-9B25-43F7-A8E7-0311D838579D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 l="13954" t="26177" r="35749"/>
          <a:stretch>
            <a:fillRect/>
          </a:stretch>
        </p:blipFill>
        <p:spPr>
          <a:xfrm>
            <a:off x="552823" y="4727307"/>
            <a:ext cx="146878" cy="154636"/>
          </a:xfrm>
          <a:prstGeom prst="rect">
            <a:avLst/>
          </a:prstGeom>
        </p:spPr>
      </p:pic>
      <p:pic>
        <p:nvPicPr>
          <p:cNvPr id="1137" name="Picture 113" descr="https://timgsa.baidu.com/timg?image&amp;quality=80&amp;size=b9999_10000&amp;sec=1550226433579&amp;di=858713d42fae53120828bb754a1cd6c7&amp;imgtype=jpg&amp;src=http%3A%2F%2Fimg4.imgtn.bdimg.com%2Fit%2Fu%3D566823899%2C3870006039%26fm%3D214%26gp%3D0.jpg">
            <a:extLst>
              <a:ext uri="{FF2B5EF4-FFF2-40B4-BE49-F238E27FC236}">
                <a16:creationId xmlns:a16="http://schemas.microsoft.com/office/drawing/2014/main" id="{A1C08F06-D3ED-4A66-8722-BE44E07F9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6" t="3704" r="5698" b="13062"/>
          <a:stretch/>
        </p:blipFill>
        <p:spPr bwMode="auto">
          <a:xfrm>
            <a:off x="3186436" y="2358153"/>
            <a:ext cx="884195" cy="67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4B684AC0-70DA-4D10-8F0C-C53528D1EA32}"/>
              </a:ext>
            </a:extLst>
          </p:cNvPr>
          <p:cNvPicPr>
            <a:picLocks noChangeAspect="1"/>
          </p:cNvPicPr>
          <p:nvPr/>
        </p:nvPicPr>
        <p:blipFill rotWithShape="1"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6" t="20856" r="13092"/>
          <a:stretch/>
        </p:blipFill>
        <p:spPr>
          <a:xfrm>
            <a:off x="3283941" y="3497013"/>
            <a:ext cx="774463" cy="463236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D79113C7-AA1E-457F-B54C-DC4E60344B2E}"/>
              </a:ext>
            </a:extLst>
          </p:cNvPr>
          <p:cNvSpPr txBox="1"/>
          <p:nvPr/>
        </p:nvSpPr>
        <p:spPr>
          <a:xfrm>
            <a:off x="3288893" y="2572040"/>
            <a:ext cx="7009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49" dirty="0"/>
              <a:t>Architecture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7EA2916F-94BF-4F7D-8641-97CF39004D07}"/>
              </a:ext>
            </a:extLst>
          </p:cNvPr>
          <p:cNvSpPr txBox="1"/>
          <p:nvPr/>
        </p:nvSpPr>
        <p:spPr>
          <a:xfrm>
            <a:off x="3206696" y="3917509"/>
            <a:ext cx="822762" cy="207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49" dirty="0"/>
              <a:t>Mechanism</a:t>
            </a:r>
          </a:p>
        </p:txBody>
      </p:sp>
    </p:spTree>
    <p:extLst>
      <p:ext uri="{BB962C8B-B14F-4D97-AF65-F5344CB8AC3E}">
        <p14:creationId xmlns:p14="http://schemas.microsoft.com/office/powerpoint/2010/main" val="311952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3186</TotalTime>
  <Words>339</Words>
  <Application>Microsoft Office PowerPoint</Application>
  <PresentationFormat>自定义</PresentationFormat>
  <Paragraphs>149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Microsoft YaHei UI</vt:lpstr>
      <vt:lpstr>等线</vt:lpstr>
      <vt:lpstr>Arial</vt:lpstr>
      <vt:lpstr>Calibri</vt:lpstr>
      <vt:lpstr>Calibri Light</vt:lpstr>
      <vt:lpstr>Cambria Math</vt:lpstr>
      <vt:lpstr>Wingdings</vt:lpstr>
      <vt:lpstr>Office 主题​​</vt:lpstr>
      <vt:lpstr>Equation.KSEE3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歌星 李</dc:creator>
  <cp:lastModifiedBy>歌星 李</cp:lastModifiedBy>
  <cp:revision>116</cp:revision>
  <dcterms:created xsi:type="dcterms:W3CDTF">2019-02-06T14:20:29Z</dcterms:created>
  <dcterms:modified xsi:type="dcterms:W3CDTF">2019-02-15T10:53:02Z</dcterms:modified>
</cp:coreProperties>
</file>