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57" r:id="rId4"/>
    <p:sldId id="263" r:id="rId5"/>
    <p:sldId id="264" r:id="rId6"/>
    <p:sldId id="266" r:id="rId7"/>
    <p:sldId id="25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C7F5C-25C1-AD4D-A8AD-3861FF0D1CCB}" type="datetimeFigureOut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1410F-FECC-6343-B592-40847BDB28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341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088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73EC1-147E-09F1-F2B6-6B1284B00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E5524B2-7D97-E7CA-7EA6-A04D09ED0D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73D8F7C-0266-CACC-861D-8430EA169F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DFCE3A3-17F9-2DE1-8114-9E4FD245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767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809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25101-702F-2915-7BF7-8D3336345D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571FCFA-DCCA-FE89-305B-680D5F1D47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68A90C1-69EC-5BFB-C4F1-8F1DFADBA0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D25237-52F9-72A6-9C41-9647164355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129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A9FCD-53F8-2003-58C4-495B2493B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EC96E7E-84B3-8324-8766-02B84C8A7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4E8352C-1556-F586-FCF8-82A36B873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D6F25E-1A4B-0684-21A5-B24A79695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229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5119B-3B32-38CA-57A8-5AA953EF6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196A1EA-E86B-9612-29B0-ED73DF1FEF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98E159-328E-F069-BE85-B498BC8D68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3FAD33-A7C4-E6DF-130B-59FE69044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299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143CA-AA5A-66F8-972E-96E67FECA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73593F3-CCB2-81A0-B08C-30ACD7B9E5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799A838-14CB-98E7-E73F-148FBC325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C7CC69-5B4B-541F-EC56-B1154AC64E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1410F-FECC-6343-B592-40847BDB280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09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7E576C-6EEF-E2C3-24E9-8B9688CFD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F3F5264-82DB-FBE1-D8FD-9244A9F37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A4B74-53A8-B18A-D5E6-A0CAE01C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99F6-2628-CF46-B2CD-DCC8A41313CA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45F903-C213-1F08-0D4B-4DE2BC5B1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2A5B98-D0F9-C5A8-E466-B825457C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99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90F1C-0140-EB5A-AF2F-1BC7E950A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073E78-9EC4-069E-E3A4-AD8B3BEC1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6EC86A-14A5-C71D-B443-A581300B0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FC69-59A9-FC41-B62D-B68442B57E66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6639F2-A891-A81D-5FE2-F4EC9459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ED6F59-14E5-CC04-F833-4EA0CEEC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49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CF8F098-2BD0-47C0-7B58-955D217A7A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C9A454-0FD1-226C-34DA-740301F8B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438DE9-ADCE-47D3-3535-A167D0CF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76F8-6757-D747-A343-5E8D39DC7012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37874F-6910-7AEC-1BA2-F389AED8A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214393-0763-0597-B5CC-F57DD3F3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86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696140-85C9-DEE9-1FF9-93CA9D7E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126A73-335D-0AA2-43FB-82B73B22F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79A2D9-2929-D7FB-0A68-CB263F61E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910B4-E08E-414F-864E-5C1638820EAB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E07FA8-78F2-9B50-CC1C-BB2D1D58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F977A0-6BB6-3860-D89E-A9420B865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0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6F656D-D142-6FE8-94B9-584040909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D4DC70-DAAB-BF46-9DE8-81D482C84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8C945F-1799-1C5A-41C5-BB6FE265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795F-D22E-984C-933A-635279749BEC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52F042-75B4-25F1-2E5F-BC85B1B7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4B2B0A-07B9-B696-8185-B53FAFBE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908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4F80A5-118D-6FC5-9222-292BF75B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D8EB77-095D-5F66-ECF4-40FCE6E3B0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222C2B-333D-9014-6663-2E6029FC4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419647-31B2-230D-2A8E-8950646D8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D4AB-03C7-3E47-AA44-8D4B8937B4C1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BB0F73-4EA7-6CC6-49CA-40AD88D48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9BA964-4321-B679-74AA-302C780A3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33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7C5384-BA24-0A72-C8AF-F06A51C8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09134B-0FA9-9FB5-8379-85EBA919D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A0D4F1-947F-4C30-F272-831FB428B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24F7D3D-0D4F-7B75-FB49-2046B0F9C9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3DF9DB6-2D85-80CC-BDD0-8F565AA188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F01DDAE-74BF-5E76-8DAC-585F94B1F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9E9A-FFC0-6D45-938E-7AED8EAA7677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848D785-1D91-801A-9150-EA9AF82EB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416F5E5-D0A5-A25E-796F-3EDE6DD2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671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A53F07-5569-238E-44CA-679D21271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E19000A-9D99-48C5-F36F-A9D16E8C8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134BB-DBFF-0E4E-ACC5-4018F9C03E52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4F7DFF-DCD7-95A7-760A-43281156D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3DF8AF-35AA-D2B0-2C27-732181073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52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DA80EC7-1BFA-54A4-FD65-2C44745B0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8F88-6279-1C41-B3A3-9BBC3F379B0E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C5436B-AAA0-8706-40CB-B8E9A498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8306D6-9D85-A859-9976-2B2F33E7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33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88F96C-D600-ADF5-BD99-7C2F01113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3D91F8-B8C5-5F38-80E3-BED7EF53F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649E0B-865B-3E33-D063-82B2A5B08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CC6F2D-CF65-AECC-AF7D-9446684C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C256-1C30-B142-97A1-CE68EDC5AD3D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16F18A-2D33-68E1-52B3-2B20DB14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92029B-E691-B3BC-4325-F56AA3A4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128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9DD368-A822-8D09-C9CA-8E4D947BA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B700E7A-112F-A068-003F-9D4D3448E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78F637-D433-EABA-39E3-DCD296CA8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ABC30A-AEBB-81EE-1D87-2EEEC632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4423-C8D4-0547-9586-4E5B5D8F8C19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73DD14-235F-99FA-75CE-266CB9CE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76B32E-897F-1B63-D270-A763A02E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2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4DF623-9845-106F-DD83-21861CD4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419B65-69C9-27F3-4917-B1C92E9A4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450ACF-70D6-B3C4-5E02-F42A4C7E8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18AB87-9951-8D48-BF0B-DD0C3FBB03DF}" type="datetime1">
              <a:rPr kumimoji="1" lang="ja-JP" altLang="en-US" smtClean="0"/>
              <a:t>2024/11/29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612EEF-05F8-C687-431C-74F1F305C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9DE1A7-5D5E-D8BE-A97C-5F23D076C3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7DC110-A0DF-7245-B116-F1AE4FDA9A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98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7EDEA10-087E-4352-A848-7D9888DC6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9F49E80-0CB0-E920-E441-BFBC743D8D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242090"/>
            <a:ext cx="10515600" cy="1270232"/>
          </a:xfrm>
        </p:spPr>
        <p:txBody>
          <a:bodyPr>
            <a:normAutofit/>
          </a:bodyPr>
          <a:lstStyle/>
          <a:p>
            <a:r>
              <a:rPr kumimoji="1" lang="en-US" altLang="ja-JP" sz="2600" b="1"/>
              <a:t>Remembering Professor Sachio Komamiya</a:t>
            </a:r>
            <a:br>
              <a:rPr kumimoji="1" lang="en-US" altLang="ja-JP" sz="2600" b="1"/>
            </a:br>
            <a:br>
              <a:rPr kumimoji="1" lang="en-US" altLang="ja-JP" sz="2600"/>
            </a:br>
            <a:r>
              <a:rPr kumimoji="1" lang="en-US" altLang="ja-JP" sz="2600"/>
              <a:t>Opening Remark </a:t>
            </a:r>
            <a:endParaRPr kumimoji="1" lang="ja-JP" altLang="en-US" sz="260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796465-7C5F-1C06-5BC0-48F64C617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604397"/>
            <a:ext cx="10515600" cy="647468"/>
          </a:xfrm>
        </p:spPr>
        <p:txBody>
          <a:bodyPr>
            <a:normAutofit/>
          </a:bodyPr>
          <a:lstStyle/>
          <a:p>
            <a:r>
              <a:rPr kumimoji="1" lang="en-US" altLang="ja-JP" sz="1500"/>
              <a:t>November 30, 2024</a:t>
            </a:r>
          </a:p>
          <a:p>
            <a:r>
              <a:rPr kumimoji="1" lang="en-US" altLang="ja-JP" sz="1500" err="1"/>
              <a:t>Kiyotomo</a:t>
            </a:r>
            <a:r>
              <a:rPr kumimoji="1" lang="en-US" altLang="ja-JP" sz="1500"/>
              <a:t> Kawagoe</a:t>
            </a:r>
            <a:endParaRPr kumimoji="1" lang="ja-JP" altLang="en-US" sz="1500"/>
          </a:p>
        </p:txBody>
      </p:sp>
      <p:pic>
        <p:nvPicPr>
          <p:cNvPr id="7" name="Picture 2" descr="https://www.linearcollider.org/images/pid/1000890/gallery/08_ILC_rendering_image%28landscape%29.jpg">
            <a:extLst>
              <a:ext uri="{FF2B5EF4-FFF2-40B4-BE49-F238E27FC236}">
                <a16:creationId xmlns:a16="http://schemas.microsoft.com/office/drawing/2014/main" id="{0E726749-DABD-8719-D648-B2787ECB8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488" r="1897" b="2"/>
          <a:stretch/>
        </p:blipFill>
        <p:spPr bwMode="auto">
          <a:xfrm>
            <a:off x="8293089" y="514433"/>
            <a:ext cx="3524888" cy="3647338"/>
          </a:xfrm>
          <a:custGeom>
            <a:avLst/>
            <a:gdLst/>
            <a:ahLst/>
            <a:cxnLst/>
            <a:rect l="l" t="t" r="r" b="b"/>
            <a:pathLst>
              <a:path w="3524888" h="3647338">
                <a:moveTo>
                  <a:pt x="887180" y="60"/>
                </a:moveTo>
                <a:cubicBezTo>
                  <a:pt x="945946" y="-443"/>
                  <a:pt x="1004682" y="2214"/>
                  <a:pt x="1063120" y="9535"/>
                </a:cubicBezTo>
                <a:cubicBezTo>
                  <a:pt x="1192553" y="25206"/>
                  <a:pt x="1324035" y="29312"/>
                  <a:pt x="1454772" y="21769"/>
                </a:cubicBezTo>
                <a:cubicBezTo>
                  <a:pt x="1583729" y="15160"/>
                  <a:pt x="1712924" y="14714"/>
                  <a:pt x="1842239" y="16589"/>
                </a:cubicBezTo>
                <a:cubicBezTo>
                  <a:pt x="1958874" y="18285"/>
                  <a:pt x="2075629" y="18018"/>
                  <a:pt x="2192264" y="13196"/>
                </a:cubicBezTo>
                <a:cubicBezTo>
                  <a:pt x="2323253" y="7660"/>
                  <a:pt x="2454242" y="2928"/>
                  <a:pt x="2585114" y="13911"/>
                </a:cubicBezTo>
                <a:cubicBezTo>
                  <a:pt x="2699008" y="24482"/>
                  <a:pt x="2813668" y="29758"/>
                  <a:pt x="2928437" y="29714"/>
                </a:cubicBezTo>
                <a:cubicBezTo>
                  <a:pt x="3080601" y="28464"/>
                  <a:pt x="3232406" y="19625"/>
                  <a:pt x="3384330" y="14536"/>
                </a:cubicBezTo>
                <a:lnTo>
                  <a:pt x="3481468" y="12130"/>
                </a:lnTo>
                <a:lnTo>
                  <a:pt x="3481325" y="16098"/>
                </a:lnTo>
                <a:lnTo>
                  <a:pt x="3493308" y="84630"/>
                </a:lnTo>
                <a:lnTo>
                  <a:pt x="3493318" y="92959"/>
                </a:lnTo>
                <a:cubicBezTo>
                  <a:pt x="3495695" y="161085"/>
                  <a:pt x="3501168" y="229143"/>
                  <a:pt x="3512114" y="297090"/>
                </a:cubicBezTo>
                <a:cubicBezTo>
                  <a:pt x="3519231" y="340796"/>
                  <a:pt x="3524136" y="384681"/>
                  <a:pt x="3524809" y="428543"/>
                </a:cubicBezTo>
                <a:cubicBezTo>
                  <a:pt x="3525482" y="472405"/>
                  <a:pt x="3521924" y="516245"/>
                  <a:pt x="3512114" y="559861"/>
                </a:cubicBezTo>
                <a:cubicBezTo>
                  <a:pt x="3491119" y="656469"/>
                  <a:pt x="3485618" y="754605"/>
                  <a:pt x="3495724" y="852186"/>
                </a:cubicBezTo>
                <a:cubicBezTo>
                  <a:pt x="3504578" y="948437"/>
                  <a:pt x="3505176" y="1044867"/>
                  <a:pt x="3502664" y="1141386"/>
                </a:cubicBezTo>
                <a:cubicBezTo>
                  <a:pt x="3500391" y="1228440"/>
                  <a:pt x="3500750" y="1315584"/>
                  <a:pt x="3507210" y="1402639"/>
                </a:cubicBezTo>
                <a:cubicBezTo>
                  <a:pt x="3514626" y="1500407"/>
                  <a:pt x="3520966" y="1598176"/>
                  <a:pt x="3506252" y="1695856"/>
                </a:cubicBezTo>
                <a:cubicBezTo>
                  <a:pt x="3492089" y="1780866"/>
                  <a:pt x="3485019" y="1866447"/>
                  <a:pt x="3485079" y="1952109"/>
                </a:cubicBezTo>
                <a:cubicBezTo>
                  <a:pt x="3486753" y="2065682"/>
                  <a:pt x="3498595" y="2178986"/>
                  <a:pt x="3505415" y="2292381"/>
                </a:cubicBezTo>
                <a:cubicBezTo>
                  <a:pt x="3514746" y="2447918"/>
                  <a:pt x="3522761" y="2603544"/>
                  <a:pt x="3508406" y="2759171"/>
                </a:cubicBezTo>
                <a:cubicBezTo>
                  <a:pt x="3497997" y="2866762"/>
                  <a:pt x="3488427" y="2974352"/>
                  <a:pt x="3496442" y="3082389"/>
                </a:cubicBezTo>
                <a:cubicBezTo>
                  <a:pt x="3502066" y="3158639"/>
                  <a:pt x="3510200" y="3234980"/>
                  <a:pt x="3504816" y="3311409"/>
                </a:cubicBezTo>
                <a:lnTo>
                  <a:pt x="3500655" y="3407763"/>
                </a:lnTo>
                <a:lnTo>
                  <a:pt x="3500528" y="3407763"/>
                </a:lnTo>
                <a:lnTo>
                  <a:pt x="3500186" y="3418624"/>
                </a:lnTo>
                <a:lnTo>
                  <a:pt x="3498431" y="3459279"/>
                </a:lnTo>
                <a:lnTo>
                  <a:pt x="3498786" y="3476530"/>
                </a:lnTo>
                <a:lnTo>
                  <a:pt x="3500070" y="3476530"/>
                </a:lnTo>
                <a:lnTo>
                  <a:pt x="3504922" y="3592711"/>
                </a:lnTo>
                <a:lnTo>
                  <a:pt x="3504733" y="3642505"/>
                </a:lnTo>
                <a:lnTo>
                  <a:pt x="3344090" y="3645620"/>
                </a:lnTo>
                <a:cubicBezTo>
                  <a:pt x="3179267" y="3652578"/>
                  <a:pt x="3015642" y="3636699"/>
                  <a:pt x="2851776" y="3628492"/>
                </a:cubicBezTo>
                <a:cubicBezTo>
                  <a:pt x="2716167" y="3622675"/>
                  <a:pt x="2580186" y="3623335"/>
                  <a:pt x="2444683" y="3630454"/>
                </a:cubicBezTo>
                <a:cubicBezTo>
                  <a:pt x="2220221" y="3640802"/>
                  <a:pt x="1995758" y="3642229"/>
                  <a:pt x="1771055" y="3636431"/>
                </a:cubicBezTo>
                <a:cubicBezTo>
                  <a:pt x="1659183" y="3633576"/>
                  <a:pt x="1547429" y="3634736"/>
                  <a:pt x="1435675" y="3638305"/>
                </a:cubicBezTo>
                <a:cubicBezTo>
                  <a:pt x="1179420" y="3646601"/>
                  <a:pt x="923403" y="3637323"/>
                  <a:pt x="667265" y="3634558"/>
                </a:cubicBezTo>
                <a:cubicBezTo>
                  <a:pt x="569736" y="3633488"/>
                  <a:pt x="472205" y="3633665"/>
                  <a:pt x="374794" y="3637679"/>
                </a:cubicBezTo>
                <a:cubicBezTo>
                  <a:pt x="264415" y="3642140"/>
                  <a:pt x="154036" y="3643412"/>
                  <a:pt x="43657" y="3642932"/>
                </a:cubicBezTo>
                <a:lnTo>
                  <a:pt x="11965" y="3642429"/>
                </a:lnTo>
                <a:lnTo>
                  <a:pt x="24360" y="3479541"/>
                </a:lnTo>
                <a:cubicBezTo>
                  <a:pt x="26194" y="3423392"/>
                  <a:pt x="25594" y="3367189"/>
                  <a:pt x="22559" y="3311038"/>
                </a:cubicBezTo>
                <a:cubicBezTo>
                  <a:pt x="16343" y="3197955"/>
                  <a:pt x="-628" y="3084971"/>
                  <a:pt x="13594" y="2971689"/>
                </a:cubicBezTo>
                <a:cubicBezTo>
                  <a:pt x="38335" y="2776712"/>
                  <a:pt x="12519" y="2582431"/>
                  <a:pt x="4272" y="2387950"/>
                </a:cubicBezTo>
                <a:cubicBezTo>
                  <a:pt x="-3262" y="2237604"/>
                  <a:pt x="2250" y="2086990"/>
                  <a:pt x="20765" y="1937298"/>
                </a:cubicBezTo>
                <a:cubicBezTo>
                  <a:pt x="38958" y="1790576"/>
                  <a:pt x="37113" y="1642627"/>
                  <a:pt x="15268" y="1496252"/>
                </a:cubicBezTo>
                <a:cubicBezTo>
                  <a:pt x="7718" y="1430798"/>
                  <a:pt x="7400" y="1364898"/>
                  <a:pt x="14311" y="1299395"/>
                </a:cubicBezTo>
                <a:cubicBezTo>
                  <a:pt x="22640" y="1195064"/>
                  <a:pt x="20682" y="1090348"/>
                  <a:pt x="8455" y="986285"/>
                </a:cubicBezTo>
                <a:cubicBezTo>
                  <a:pt x="-8159" y="849535"/>
                  <a:pt x="3794" y="712390"/>
                  <a:pt x="9890" y="575539"/>
                </a:cubicBezTo>
                <a:cubicBezTo>
                  <a:pt x="14432" y="472556"/>
                  <a:pt x="17180" y="369671"/>
                  <a:pt x="12878" y="266688"/>
                </a:cubicBezTo>
                <a:lnTo>
                  <a:pt x="14418" y="21931"/>
                </a:lnTo>
                <a:lnTo>
                  <a:pt x="163536" y="23733"/>
                </a:lnTo>
                <a:cubicBezTo>
                  <a:pt x="346324" y="25875"/>
                  <a:pt x="528992" y="25875"/>
                  <a:pt x="711062" y="9535"/>
                </a:cubicBezTo>
                <a:cubicBezTo>
                  <a:pt x="769619" y="4223"/>
                  <a:pt x="828415" y="562"/>
                  <a:pt x="887180" y="6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コンテンツ プレースホルダー 6" descr="40.jpg">
            <a:extLst>
              <a:ext uri="{FF2B5EF4-FFF2-40B4-BE49-F238E27FC236}">
                <a16:creationId xmlns:a16="http://schemas.microsoft.com/office/drawing/2014/main" id="{3D96C879-F77D-DA68-E124-09271EB3ED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21" r="10986" b="-4"/>
          <a:stretch/>
        </p:blipFill>
        <p:spPr>
          <a:xfrm>
            <a:off x="436169" y="490267"/>
            <a:ext cx="3524888" cy="3647338"/>
          </a:xfrm>
          <a:custGeom>
            <a:avLst/>
            <a:gdLst/>
            <a:ahLst/>
            <a:cxnLst/>
            <a:rect l="l" t="t" r="r" b="b"/>
            <a:pathLst>
              <a:path w="3524888" h="3647338">
                <a:moveTo>
                  <a:pt x="887181" y="60"/>
                </a:moveTo>
                <a:cubicBezTo>
                  <a:pt x="945947" y="-443"/>
                  <a:pt x="1004683" y="2214"/>
                  <a:pt x="1063120" y="9535"/>
                </a:cubicBezTo>
                <a:cubicBezTo>
                  <a:pt x="1192553" y="25206"/>
                  <a:pt x="1324035" y="29312"/>
                  <a:pt x="1454772" y="21769"/>
                </a:cubicBezTo>
                <a:cubicBezTo>
                  <a:pt x="1583729" y="15160"/>
                  <a:pt x="1712924" y="14714"/>
                  <a:pt x="1842239" y="16589"/>
                </a:cubicBezTo>
                <a:cubicBezTo>
                  <a:pt x="1958874" y="18285"/>
                  <a:pt x="2075629" y="18018"/>
                  <a:pt x="2192264" y="13196"/>
                </a:cubicBezTo>
                <a:cubicBezTo>
                  <a:pt x="2323253" y="7660"/>
                  <a:pt x="2454242" y="2928"/>
                  <a:pt x="2585114" y="13911"/>
                </a:cubicBezTo>
                <a:cubicBezTo>
                  <a:pt x="2699008" y="24482"/>
                  <a:pt x="2813669" y="29758"/>
                  <a:pt x="2928437" y="29714"/>
                </a:cubicBezTo>
                <a:cubicBezTo>
                  <a:pt x="3080601" y="28464"/>
                  <a:pt x="3232406" y="19625"/>
                  <a:pt x="3384330" y="14536"/>
                </a:cubicBezTo>
                <a:lnTo>
                  <a:pt x="3481468" y="12130"/>
                </a:lnTo>
                <a:lnTo>
                  <a:pt x="3481325" y="16098"/>
                </a:lnTo>
                <a:lnTo>
                  <a:pt x="3493308" y="84630"/>
                </a:lnTo>
                <a:lnTo>
                  <a:pt x="3493318" y="92959"/>
                </a:lnTo>
                <a:cubicBezTo>
                  <a:pt x="3495695" y="161085"/>
                  <a:pt x="3501169" y="229143"/>
                  <a:pt x="3512114" y="297090"/>
                </a:cubicBezTo>
                <a:cubicBezTo>
                  <a:pt x="3519231" y="340796"/>
                  <a:pt x="3524136" y="384681"/>
                  <a:pt x="3524809" y="428543"/>
                </a:cubicBezTo>
                <a:cubicBezTo>
                  <a:pt x="3525482" y="472405"/>
                  <a:pt x="3521924" y="516245"/>
                  <a:pt x="3512114" y="559861"/>
                </a:cubicBezTo>
                <a:cubicBezTo>
                  <a:pt x="3491119" y="656469"/>
                  <a:pt x="3485618" y="754605"/>
                  <a:pt x="3495724" y="852186"/>
                </a:cubicBezTo>
                <a:cubicBezTo>
                  <a:pt x="3504578" y="948437"/>
                  <a:pt x="3505176" y="1044867"/>
                  <a:pt x="3502664" y="1141385"/>
                </a:cubicBezTo>
                <a:cubicBezTo>
                  <a:pt x="3500391" y="1228440"/>
                  <a:pt x="3500750" y="1315584"/>
                  <a:pt x="3507210" y="1402639"/>
                </a:cubicBezTo>
                <a:cubicBezTo>
                  <a:pt x="3514626" y="1500407"/>
                  <a:pt x="3520966" y="1598176"/>
                  <a:pt x="3506252" y="1695857"/>
                </a:cubicBezTo>
                <a:cubicBezTo>
                  <a:pt x="3492089" y="1780866"/>
                  <a:pt x="3485019" y="1866447"/>
                  <a:pt x="3485079" y="1952109"/>
                </a:cubicBezTo>
                <a:cubicBezTo>
                  <a:pt x="3486753" y="2065682"/>
                  <a:pt x="3498596" y="2178986"/>
                  <a:pt x="3505415" y="2292381"/>
                </a:cubicBezTo>
                <a:cubicBezTo>
                  <a:pt x="3514746" y="2447918"/>
                  <a:pt x="3522761" y="2603544"/>
                  <a:pt x="3508406" y="2759171"/>
                </a:cubicBezTo>
                <a:cubicBezTo>
                  <a:pt x="3497997" y="2866762"/>
                  <a:pt x="3488428" y="2974352"/>
                  <a:pt x="3496442" y="3082389"/>
                </a:cubicBezTo>
                <a:cubicBezTo>
                  <a:pt x="3502066" y="3158639"/>
                  <a:pt x="3510200" y="3234980"/>
                  <a:pt x="3504816" y="3311409"/>
                </a:cubicBezTo>
                <a:lnTo>
                  <a:pt x="3500655" y="3407763"/>
                </a:lnTo>
                <a:lnTo>
                  <a:pt x="3500528" y="3407763"/>
                </a:lnTo>
                <a:lnTo>
                  <a:pt x="3500186" y="3418624"/>
                </a:lnTo>
                <a:lnTo>
                  <a:pt x="3498431" y="3459279"/>
                </a:lnTo>
                <a:lnTo>
                  <a:pt x="3498786" y="3476530"/>
                </a:lnTo>
                <a:lnTo>
                  <a:pt x="3500070" y="3476530"/>
                </a:lnTo>
                <a:lnTo>
                  <a:pt x="3504922" y="3592711"/>
                </a:lnTo>
                <a:lnTo>
                  <a:pt x="3504733" y="3642505"/>
                </a:lnTo>
                <a:lnTo>
                  <a:pt x="3344090" y="3645620"/>
                </a:lnTo>
                <a:cubicBezTo>
                  <a:pt x="3179268" y="3652578"/>
                  <a:pt x="3015642" y="3636699"/>
                  <a:pt x="2851776" y="3628492"/>
                </a:cubicBezTo>
                <a:cubicBezTo>
                  <a:pt x="2716167" y="3622675"/>
                  <a:pt x="2580186" y="3623335"/>
                  <a:pt x="2444683" y="3630454"/>
                </a:cubicBezTo>
                <a:cubicBezTo>
                  <a:pt x="2220221" y="3640802"/>
                  <a:pt x="1995758" y="3642229"/>
                  <a:pt x="1771055" y="3636431"/>
                </a:cubicBezTo>
                <a:cubicBezTo>
                  <a:pt x="1659183" y="3633576"/>
                  <a:pt x="1547429" y="3634736"/>
                  <a:pt x="1435676" y="3638305"/>
                </a:cubicBezTo>
                <a:cubicBezTo>
                  <a:pt x="1179420" y="3646601"/>
                  <a:pt x="923403" y="3637323"/>
                  <a:pt x="667265" y="3634558"/>
                </a:cubicBezTo>
                <a:cubicBezTo>
                  <a:pt x="569736" y="3633488"/>
                  <a:pt x="472205" y="3633665"/>
                  <a:pt x="374794" y="3637679"/>
                </a:cubicBezTo>
                <a:cubicBezTo>
                  <a:pt x="264415" y="3642140"/>
                  <a:pt x="154036" y="3643412"/>
                  <a:pt x="43657" y="3642932"/>
                </a:cubicBezTo>
                <a:lnTo>
                  <a:pt x="11965" y="3642429"/>
                </a:lnTo>
                <a:lnTo>
                  <a:pt x="24360" y="3479541"/>
                </a:lnTo>
                <a:cubicBezTo>
                  <a:pt x="26194" y="3423392"/>
                  <a:pt x="25594" y="3367189"/>
                  <a:pt x="22559" y="3311038"/>
                </a:cubicBezTo>
                <a:cubicBezTo>
                  <a:pt x="16343" y="3197955"/>
                  <a:pt x="-628" y="3084971"/>
                  <a:pt x="13594" y="2971689"/>
                </a:cubicBezTo>
                <a:cubicBezTo>
                  <a:pt x="38335" y="2776712"/>
                  <a:pt x="12519" y="2582431"/>
                  <a:pt x="4272" y="2387950"/>
                </a:cubicBezTo>
                <a:cubicBezTo>
                  <a:pt x="-3262" y="2237604"/>
                  <a:pt x="2250" y="2086990"/>
                  <a:pt x="20765" y="1937298"/>
                </a:cubicBezTo>
                <a:cubicBezTo>
                  <a:pt x="38958" y="1790576"/>
                  <a:pt x="37113" y="1642627"/>
                  <a:pt x="15268" y="1496252"/>
                </a:cubicBezTo>
                <a:cubicBezTo>
                  <a:pt x="7718" y="1430798"/>
                  <a:pt x="7400" y="1364898"/>
                  <a:pt x="14311" y="1299395"/>
                </a:cubicBezTo>
                <a:cubicBezTo>
                  <a:pt x="22640" y="1195064"/>
                  <a:pt x="20682" y="1090348"/>
                  <a:pt x="8455" y="986285"/>
                </a:cubicBezTo>
                <a:cubicBezTo>
                  <a:pt x="-8159" y="849535"/>
                  <a:pt x="3794" y="712390"/>
                  <a:pt x="9890" y="575539"/>
                </a:cubicBezTo>
                <a:cubicBezTo>
                  <a:pt x="14432" y="472556"/>
                  <a:pt x="17180" y="369671"/>
                  <a:pt x="12878" y="266688"/>
                </a:cubicBezTo>
                <a:lnTo>
                  <a:pt x="14418" y="21931"/>
                </a:lnTo>
                <a:lnTo>
                  <a:pt x="163536" y="23733"/>
                </a:lnTo>
                <a:cubicBezTo>
                  <a:pt x="346324" y="25875"/>
                  <a:pt x="528992" y="25875"/>
                  <a:pt x="711062" y="9535"/>
                </a:cubicBezTo>
                <a:cubicBezTo>
                  <a:pt x="769619" y="4223"/>
                  <a:pt x="828415" y="562"/>
                  <a:pt x="887181" y="60"/>
                </a:cubicBezTo>
                <a:close/>
              </a:path>
            </a:pathLst>
          </a:custGeom>
        </p:spPr>
      </p:pic>
      <p:sp>
        <p:nvSpPr>
          <p:cNvPr id="31" name="sketch line">
            <a:extLst>
              <a:ext uri="{FF2B5EF4-FFF2-40B4-BE49-F238E27FC236}">
                <a16:creationId xmlns:a16="http://schemas.microsoft.com/office/drawing/2014/main" id="{605D77EC-B84E-48F8-9EC4-93E851C0F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2682" y="5512322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52587F70-7E72-09B5-1944-CEDEC7DE3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97DC110-A0DF-7245-B116-F1AE4FDA9A29}" type="slidenum">
              <a:rPr kumimoji="1" lang="ja-JP" altLang="en-US" smtClean="0"/>
              <a:pPr>
                <a:spcAft>
                  <a:spcPts val="600"/>
                </a:spcAft>
              </a:pPr>
              <a:t>1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921808C-E55E-F552-2F69-EF96FAA5ED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7541" y="823192"/>
            <a:ext cx="4399065" cy="302982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FF30C0-4884-52BE-AE02-44978C4AEEC4}"/>
              </a:ext>
            </a:extLst>
          </p:cNvPr>
          <p:cNvSpPr txBox="1"/>
          <p:nvPr/>
        </p:nvSpPr>
        <p:spPr>
          <a:xfrm>
            <a:off x="11025338" y="4158149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©︎</a:t>
            </a:r>
            <a:r>
              <a:rPr kumimoji="1" lang="en-US" altLang="ja-JP" sz="1000" dirty="0" err="1"/>
              <a:t>Rey.Hori</a:t>
            </a:r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1815832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E03D8-75A7-280D-0F96-5CC442A29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D45B90-B7F5-2BF2-3DB4-23C5F2B63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A94A5B-7A42-239B-95D3-06B33AF0B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/>
              <a:t>His remarkable achievements include</a:t>
            </a:r>
          </a:p>
          <a:p>
            <a:pPr marL="0" indent="0">
              <a:buNone/>
            </a:pPr>
            <a:endParaRPr kumimoji="1" lang="ja-JP" altLang="en-US" sz="2400"/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A009F808-E3D9-1725-21F9-3D31EE29BB46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208941DA-57BD-183D-9441-3950A5FE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CC457071-7317-0676-4802-6D375EFA8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987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750877-2D52-B005-1E3E-90AB4C11E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927086-8473-82FA-020A-7D2E2EAF0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/>
              <a:t>His remarkable achievements include</a:t>
            </a:r>
          </a:p>
          <a:p>
            <a:r>
              <a:rPr lang="en-US" altLang="ja-JP" sz="2400" b="1" dirty="0"/>
              <a:t>The JADE experiment at PETRA, DESY</a:t>
            </a:r>
          </a:p>
          <a:p>
            <a:pPr marL="0" indent="0">
              <a:buNone/>
            </a:pPr>
            <a:endParaRPr kumimoji="1" lang="ja-JP" altLang="en-US" sz="2400"/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979DB5CE-036F-D68E-B626-E34D3CB8BEFC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8078DBFC-BE01-C9F1-375C-89851DA4C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コンテンツ プレースホルダー 6" descr="40.jpg">
            <a:extLst>
              <a:ext uri="{FF2B5EF4-FFF2-40B4-BE49-F238E27FC236}">
                <a16:creationId xmlns:a16="http://schemas.microsoft.com/office/drawing/2014/main" id="{91FA3297-7053-AEBD-66A3-4469FA4DF5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93" r="9760" b="-2"/>
          <a:stretch/>
        </p:blipFill>
        <p:spPr>
          <a:xfrm>
            <a:off x="9561093" y="3897566"/>
            <a:ext cx="2326108" cy="2329279"/>
          </a:xfrm>
          <a:custGeom>
            <a:avLst/>
            <a:gdLst/>
            <a:ahLst/>
            <a:cxnLst/>
            <a:rect l="l" t="t" r="r" b="b"/>
            <a:pathLst>
              <a:path w="4000500" h="4005943">
                <a:moveTo>
                  <a:pt x="0" y="0"/>
                </a:moveTo>
                <a:lnTo>
                  <a:pt x="4000500" y="0"/>
                </a:lnTo>
                <a:lnTo>
                  <a:pt x="4000500" y="3936797"/>
                </a:lnTo>
                <a:lnTo>
                  <a:pt x="3316514" y="4005943"/>
                </a:lnTo>
                <a:lnTo>
                  <a:pt x="0" y="3964175"/>
                </a:lnTo>
                <a:close/>
              </a:path>
            </a:pathLst>
          </a:custGeom>
        </p:spPr>
      </p:pic>
      <p:pic>
        <p:nvPicPr>
          <p:cNvPr id="8" name="図 7" descr="JADEDet.jpg">
            <a:extLst>
              <a:ext uri="{FF2B5EF4-FFF2-40B4-BE49-F238E27FC236}">
                <a16:creationId xmlns:a16="http://schemas.microsoft.com/office/drawing/2014/main" id="{7B17E055-2BCD-320A-B473-DCB89D7486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287" y="4083749"/>
            <a:ext cx="2868806" cy="1825604"/>
          </a:xfrm>
          <a:prstGeom prst="rect">
            <a:avLst/>
          </a:prstGeom>
        </p:spPr>
      </p:pic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DDCA84C-D53F-CB19-02E4-74A45706B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347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6A283-A920-955D-1E87-FD6A7E35A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6009D-B73B-0909-6345-00290E712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C6B1E-DA6D-B5A8-9B7B-C3934C917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/>
              <a:t>His remarkable achievements include</a:t>
            </a:r>
          </a:p>
          <a:p>
            <a:r>
              <a:rPr lang="en-US" altLang="ja-JP" sz="2400" dirty="0"/>
              <a:t>The JADE experiment at PETRA, DESY</a:t>
            </a:r>
          </a:p>
          <a:p>
            <a:r>
              <a:rPr kumimoji="1" lang="en-US" altLang="ja-JP" sz="2400" b="1" dirty="0"/>
              <a:t>The Mark-II experiment at SLC, SLAC</a:t>
            </a:r>
          </a:p>
          <a:p>
            <a:pPr marL="0" indent="0">
              <a:buNone/>
            </a:pPr>
            <a:endParaRPr kumimoji="1" lang="ja-JP" altLang="en-US" sz="2400"/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E15CC2EE-F1FA-F03A-8C01-2D8F5E4C909E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A99A8EA5-DCCA-1C54-882A-62C9757BC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14628E-EA3B-C051-A5DD-61FE62EA2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9CB639C-3E83-75B0-5FB6-ABC986B04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124" y="4225930"/>
            <a:ext cx="2709622" cy="1866230"/>
          </a:xfrm>
          <a:prstGeom prst="rect">
            <a:avLst/>
          </a:prstGeom>
        </p:spPr>
      </p:pic>
      <p:pic>
        <p:nvPicPr>
          <p:cNvPr id="2050" name="Picture 2" descr="The SLAC Linear Collider (SLC) | Flickr">
            <a:extLst>
              <a:ext uri="{FF2B5EF4-FFF2-40B4-BE49-F238E27FC236}">
                <a16:creationId xmlns:a16="http://schemas.microsoft.com/office/drawing/2014/main" id="{A275E168-5EEE-8EEA-6671-893C623D1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996" y="4300930"/>
            <a:ext cx="2788874" cy="171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880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F45B3-7699-51DF-EF61-F20F1F9E7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F0A521-F21E-B6C4-3B06-76BB9170B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BC9A76-939F-A98C-16FC-14BD7ECFC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/>
              <a:t>His remarkable achievements include</a:t>
            </a:r>
          </a:p>
          <a:p>
            <a:r>
              <a:rPr lang="en-US" altLang="ja-JP" sz="2400" dirty="0"/>
              <a:t>The JADE experiment at PETRA, DESY</a:t>
            </a:r>
          </a:p>
          <a:p>
            <a:r>
              <a:rPr kumimoji="1" lang="en-US" altLang="ja-JP" sz="2400" dirty="0"/>
              <a:t>The Mark-II experiment at SLC, SLAC</a:t>
            </a:r>
          </a:p>
          <a:p>
            <a:r>
              <a:rPr lang="en-US" altLang="ja-JP" sz="2400" b="1" dirty="0"/>
              <a:t>The OPAL experiment at LEP, CERN</a:t>
            </a:r>
          </a:p>
          <a:p>
            <a:pPr marL="0" indent="0">
              <a:buNone/>
            </a:pPr>
            <a:endParaRPr kumimoji="1" lang="ja-JP" altLang="en-US" sz="2400"/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7A165AF4-AB46-2500-7716-D72C71EFEE06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DAF623E7-3992-A592-31F1-43C686AAF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67F6D2-C460-135A-5D15-CBAF3F76F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0" name="コンテンツ プレースホルダー 5">
            <a:extLst>
              <a:ext uri="{FF2B5EF4-FFF2-40B4-BE49-F238E27FC236}">
                <a16:creationId xmlns:a16="http://schemas.microsoft.com/office/drawing/2014/main" id="{DA8411DD-EFAB-BBD8-530F-BBF0C4AA9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238" y="4444625"/>
            <a:ext cx="2495632" cy="167993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46C8468-EA22-17B8-FA08-485281140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2959" y="4374227"/>
            <a:ext cx="2709622" cy="186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5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6E39F-F296-97E5-B466-EC8B5DAE3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58A800-2E05-F710-912C-C09A8439D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1CC5C0-5BBB-FDEC-B5EC-BDB4F8A06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/>
              <a:t>His remarkable achievements include</a:t>
            </a:r>
          </a:p>
          <a:p>
            <a:r>
              <a:rPr lang="en-US" altLang="ja-JP" sz="2400" dirty="0"/>
              <a:t>The JADE experiment at PETRA, DESY</a:t>
            </a:r>
          </a:p>
          <a:p>
            <a:r>
              <a:rPr kumimoji="1" lang="en-US" altLang="ja-JP" sz="2400" dirty="0"/>
              <a:t>The Mark-II experiment at SLC, SLAC</a:t>
            </a:r>
          </a:p>
          <a:p>
            <a:r>
              <a:rPr lang="en-US" altLang="ja-JP" sz="2400" dirty="0"/>
              <a:t>The OPAL experiment at LEP, CERN</a:t>
            </a:r>
          </a:p>
          <a:p>
            <a:r>
              <a:rPr kumimoji="1" lang="en-US" altLang="ja-JP" sz="2400" b="1" dirty="0"/>
              <a:t>Promotion of the Linear Collider Project</a:t>
            </a:r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6B87604D-3EB2-49F7-1A9C-59A7ADEFEEC0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EE5DD98D-BD01-5960-C027-39A35D2BB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437EF4-5372-C518-21A9-7EB1DFC3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38964" y="6638582"/>
            <a:ext cx="614835" cy="82893"/>
          </a:xfrm>
        </p:spPr>
        <p:txBody>
          <a:bodyPr/>
          <a:lstStyle/>
          <a:p>
            <a:fld id="{C97DC110-A0DF-7245-B116-F1AE4FDA9A29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3074" name="Picture 2" descr="The ILC Project">
            <a:extLst>
              <a:ext uri="{FF2B5EF4-FFF2-40B4-BE49-F238E27FC236}">
                <a16:creationId xmlns:a16="http://schemas.microsoft.com/office/drawing/2014/main" id="{14745D30-DF51-C2EB-EDFC-619B40C2A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289" y="3859881"/>
            <a:ext cx="1822741" cy="257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9ABD7231-5CCD-D5AF-C775-9FB4B6EAEE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" r="26963"/>
          <a:stretch/>
        </p:blipFill>
        <p:spPr bwMode="auto">
          <a:xfrm>
            <a:off x="9336023" y="4295358"/>
            <a:ext cx="2017776" cy="195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1296D68-8474-5331-6754-05F54E5212CE}"/>
              </a:ext>
            </a:extLst>
          </p:cNvPr>
          <p:cNvSpPr txBox="1"/>
          <p:nvPr/>
        </p:nvSpPr>
        <p:spPr>
          <a:xfrm>
            <a:off x="7651530" y="6470417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©︎</a:t>
            </a:r>
            <a:r>
              <a:rPr kumimoji="1" lang="en-US" altLang="ja-JP" sz="1000" dirty="0" err="1"/>
              <a:t>Rey.Hori</a:t>
            </a:r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3219966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309DE-6711-090E-10BB-DFD08B53F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177855-9C8C-CBBA-3766-EA3E77DD6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17"/>
            <a:ext cx="10515600" cy="836859"/>
          </a:xfrm>
        </p:spPr>
        <p:txBody>
          <a:bodyPr/>
          <a:lstStyle/>
          <a:p>
            <a:pPr algn="ctr"/>
            <a:r>
              <a:rPr kumimoji="1" lang="en-US" altLang="ja-JP" dirty="0"/>
              <a:t>Prof. Sachio </a:t>
            </a:r>
            <a:r>
              <a:rPr kumimoji="1" lang="en-US" altLang="ja-JP" dirty="0" err="1"/>
              <a:t>Komamiya</a:t>
            </a:r>
            <a:r>
              <a:rPr kumimoji="1" lang="en-US" altLang="ja-JP" dirty="0"/>
              <a:t> (1952-2024)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AD9F11-D288-CB47-AEA8-8441FA29A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30" y="3961740"/>
            <a:ext cx="11029687" cy="25749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His remarkable achievements include</a:t>
            </a:r>
          </a:p>
          <a:p>
            <a:r>
              <a:rPr lang="en-US" altLang="ja-JP" dirty="0"/>
              <a:t>The JADE experiment at PETRA, DESY</a:t>
            </a:r>
          </a:p>
          <a:p>
            <a:r>
              <a:rPr kumimoji="1" lang="en-US" altLang="ja-JP" dirty="0"/>
              <a:t>The Mark-II experiment at SLC, SLAC</a:t>
            </a:r>
          </a:p>
          <a:p>
            <a:r>
              <a:rPr lang="en-US" altLang="ja-JP" dirty="0"/>
              <a:t>The OPAL experiment at LEP, CERN</a:t>
            </a:r>
          </a:p>
          <a:p>
            <a:r>
              <a:rPr kumimoji="1" lang="en-US" altLang="ja-JP" dirty="0"/>
              <a:t>Promotion of the Linear Collider Project</a:t>
            </a:r>
          </a:p>
          <a:p>
            <a:r>
              <a:rPr lang="en-US" altLang="ja-JP" b="1" dirty="0"/>
              <a:t>Education of Graduate students with small-scale experiments </a:t>
            </a:r>
            <a:endParaRPr kumimoji="1" lang="en-US" altLang="ja-JP" b="1" dirty="0"/>
          </a:p>
          <a:p>
            <a:endParaRPr kumimoji="1" lang="ja-JP" altLang="en-US"/>
          </a:p>
        </p:txBody>
      </p:sp>
      <p:sp>
        <p:nvSpPr>
          <p:cNvPr id="4" name="1976 :   graduated UTokyo, &gt;&gt; Kosbiba-Labo. (UTokyo)…">
            <a:extLst>
              <a:ext uri="{FF2B5EF4-FFF2-40B4-BE49-F238E27FC236}">
                <a16:creationId xmlns:a16="http://schemas.microsoft.com/office/drawing/2014/main" id="{F1800E7F-3D15-B0D0-19F0-6871C160EDF9}"/>
              </a:ext>
            </a:extLst>
          </p:cNvPr>
          <p:cNvSpPr txBox="1"/>
          <p:nvPr/>
        </p:nvSpPr>
        <p:spPr>
          <a:xfrm>
            <a:off x="3962576" y="1411371"/>
            <a:ext cx="7514719" cy="2318583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1976 : </a:t>
            </a:r>
            <a:r>
              <a:rPr lang="en-US" dirty="0">
                <a:latin typeface="+mn-ea"/>
              </a:rPr>
              <a:t>G</a:t>
            </a:r>
            <a:r>
              <a:rPr dirty="0">
                <a:latin typeface="+mn-ea"/>
              </a:rPr>
              <a:t>raduated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Tokyo, </a:t>
            </a:r>
            <a:r>
              <a:rPr lang="en-US" dirty="0">
                <a:latin typeface="+mn-ea"/>
                <a:sym typeface="Wingdings" pitchFamily="2" charset="2"/>
              </a:rPr>
              <a:t> </a:t>
            </a:r>
            <a:r>
              <a:rPr dirty="0">
                <a:latin typeface="+mn-ea"/>
              </a:rPr>
              <a:t> </a:t>
            </a:r>
            <a:r>
              <a:rPr dirty="0" err="1">
                <a:latin typeface="+mn-ea"/>
              </a:rPr>
              <a:t>Kos</a:t>
            </a:r>
            <a:r>
              <a:rPr lang="en-US" dirty="0" err="1">
                <a:latin typeface="+mn-ea"/>
              </a:rPr>
              <a:t>h</a:t>
            </a:r>
            <a:r>
              <a:rPr dirty="0" err="1">
                <a:latin typeface="+mn-ea"/>
              </a:rPr>
              <a:t>iba</a:t>
            </a:r>
            <a:r>
              <a:rPr dirty="0">
                <a:latin typeface="+mn-ea"/>
              </a:rPr>
              <a:t>-Labo. (U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Tokyo)</a:t>
            </a:r>
            <a:endParaRPr lang="en-US"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lang="en-US" dirty="0">
                <a:latin typeface="+mn-ea"/>
              </a:rPr>
              <a:t>1979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lang="en-US" dirty="0">
                <a:latin typeface="+mn-ea"/>
              </a:rPr>
              <a:t>Researcher at LICEPP, Univ. of Tokyo</a:t>
            </a:r>
            <a:endParaRPr dirty="0">
              <a:latin typeface="+mn-ea"/>
            </a:endParaRP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1982 : Researcher at Univ. of Heidelberg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1986 : Researcher at SLAC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0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Associate 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199</a:t>
            </a:r>
            <a:r>
              <a:rPr lang="en-US" dirty="0">
                <a:latin typeface="+mn-ea"/>
              </a:rPr>
              <a:t>5</a:t>
            </a:r>
            <a:r>
              <a:rPr lang="ja-JP" altLang="en-US">
                <a:latin typeface="+mn-ea"/>
              </a:rPr>
              <a:t> </a:t>
            </a:r>
            <a:r>
              <a:rPr lang="en-US" altLang="ja-JP" dirty="0">
                <a:latin typeface="+mn-ea"/>
              </a:rPr>
              <a:t>: </a:t>
            </a:r>
            <a:r>
              <a:rPr dirty="0">
                <a:latin typeface="+mn-ea"/>
              </a:rPr>
              <a:t>Professor of U</a:t>
            </a:r>
            <a:r>
              <a:rPr lang="en-US" dirty="0">
                <a:latin typeface="+mn-ea"/>
              </a:rPr>
              <a:t>niv. of </a:t>
            </a:r>
            <a:r>
              <a:rPr dirty="0">
                <a:latin typeface="+mn-ea"/>
              </a:rPr>
              <a:t>Tokyo</a:t>
            </a:r>
          </a:p>
          <a:p>
            <a:pPr lvl="3">
              <a:defRPr>
                <a:solidFill>
                  <a:srgbClr val="011993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( 2000 - 2017  Director of ICEPP )</a:t>
            </a:r>
          </a:p>
          <a:p>
            <a:pPr>
              <a:defRPr>
                <a:solidFill>
                  <a:srgbClr val="000000"/>
                </a:solidFill>
                <a:latin typeface="筑紫B丸ゴシック ボールド"/>
                <a:ea typeface="筑紫B丸ゴシック ボールド"/>
                <a:cs typeface="筑紫B丸ゴシック ボールド"/>
                <a:sym typeface="筑紫B丸ゴシック ボールド"/>
              </a:defRPr>
            </a:pPr>
            <a:r>
              <a:rPr dirty="0">
                <a:latin typeface="+mn-ea"/>
              </a:rPr>
              <a:t>2018:  </a:t>
            </a:r>
            <a:r>
              <a:rPr lang="en-US" dirty="0">
                <a:latin typeface="+mn-ea"/>
              </a:rPr>
              <a:t>Professor of </a:t>
            </a:r>
            <a:r>
              <a:rPr dirty="0" err="1">
                <a:latin typeface="+mn-ea"/>
              </a:rPr>
              <a:t>Waseda</a:t>
            </a:r>
            <a:r>
              <a:rPr dirty="0">
                <a:latin typeface="+mn-ea"/>
              </a:rPr>
              <a:t> Univ.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CE573C74-F471-5AC6-47E5-444B5C9E8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48" y="1411371"/>
            <a:ext cx="3115596" cy="231858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02B2301-1FD0-B0DA-E26E-F889850A7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C110-A0DF-7245-B116-F1AE4FDA9A29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1140569-820B-EF97-B5CF-C9B4299FD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71" y="5011207"/>
            <a:ext cx="1160215" cy="87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543A393-F8E8-1C8E-124C-B34567F192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" t="1689" r="19687"/>
          <a:stretch/>
        </p:blipFill>
        <p:spPr bwMode="auto">
          <a:xfrm>
            <a:off x="9098539" y="5023224"/>
            <a:ext cx="1375088" cy="85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F92E46DC-769E-A59A-04E5-1F2FA3792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740" y="3592715"/>
            <a:ext cx="3115596" cy="139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60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0B8A6D7AF8B4E855FCD0544B040AA" ma:contentTypeVersion="15" ma:contentTypeDescription="Create a new document." ma:contentTypeScope="" ma:versionID="2b4b0636e2c89a4260d0ec71457b61e9">
  <xsd:schema xmlns:xsd="http://www.w3.org/2001/XMLSchema" xmlns:xs="http://www.w3.org/2001/XMLSchema" xmlns:p="http://schemas.microsoft.com/office/2006/metadata/properties" xmlns:ns2="49579c79-8ef3-45c9-aae9-dfdbed027830" xmlns:ns3="e2417d8e-e7ec-4c58-94cb-15588cc49b24" targetNamespace="http://schemas.microsoft.com/office/2006/metadata/properties" ma:root="true" ma:fieldsID="df8128ed3ddfc926969cbb7a7a2a5855" ns2:_="" ns3:_="">
    <xsd:import namespace="49579c79-8ef3-45c9-aae9-dfdbed027830"/>
    <xsd:import namespace="e2417d8e-e7ec-4c58-94cb-15588cc49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79c79-8ef3-45c9-aae9-dfdbed027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997ab2b-5c8e-449c-adec-9f10a73521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17d8e-e7ec-4c58-94cb-15588cc49b2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32d5352-f2df-49b2-9140-816d4f280504}" ma:internalName="TaxCatchAll" ma:showField="CatchAllData" ma:web="e2417d8e-e7ec-4c58-94cb-15588cc49b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17d8e-e7ec-4c58-94cb-15588cc49b24" xsi:nil="true"/>
    <lcf76f155ced4ddcb4097134ff3c332f xmlns="49579c79-8ef3-45c9-aae9-dfdbed0278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F6EA80E-1D6B-4A58-B485-765B18F4C08D}"/>
</file>

<file path=customXml/itemProps2.xml><?xml version="1.0" encoding="utf-8"?>
<ds:datastoreItem xmlns:ds="http://schemas.openxmlformats.org/officeDocument/2006/customXml" ds:itemID="{A343FB39-297C-4C9C-B458-93F61823BFF3}"/>
</file>

<file path=customXml/itemProps3.xml><?xml version="1.0" encoding="utf-8"?>
<ds:datastoreItem xmlns:ds="http://schemas.openxmlformats.org/officeDocument/2006/customXml" ds:itemID="{8CBF1D51-3723-4572-A431-45BDD37E3CF4}"/>
</file>

<file path=docProps/app.xml><?xml version="1.0" encoding="utf-8"?>
<Properties xmlns="http://schemas.openxmlformats.org/officeDocument/2006/extended-properties" xmlns:vt="http://schemas.openxmlformats.org/officeDocument/2006/docPropsVTypes">
  <TotalTime>4076</TotalTime>
  <Words>693</Words>
  <Application>Microsoft Macintosh PowerPoint</Application>
  <PresentationFormat>ワイド画面</PresentationFormat>
  <Paragraphs>94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Remembering Professor Sachio Komamiya  Opening Remark </vt:lpstr>
      <vt:lpstr>Prof. Sachio Komamiya (1952-2024)</vt:lpstr>
      <vt:lpstr>Prof. Sachio Komamiya (1952-2024)</vt:lpstr>
      <vt:lpstr>Prof. Sachio Komamiya (1952-2024)</vt:lpstr>
      <vt:lpstr>Prof. Sachio Komamiya (1952-2024)</vt:lpstr>
      <vt:lpstr>Prof. Sachio Komamiya (1952-2024)</vt:lpstr>
      <vt:lpstr>Prof. Sachio Komamiya (1952-2024)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KAWAGOE KIYOTOMO</dc:creator>
  <cp:keywords/>
  <dc:description/>
  <cp:lastModifiedBy>KAWAGOE KIYOTOMO</cp:lastModifiedBy>
  <cp:revision>8</cp:revision>
  <dcterms:created xsi:type="dcterms:W3CDTF">2024-11-26T07:47:29Z</dcterms:created>
  <dcterms:modified xsi:type="dcterms:W3CDTF">2024-11-29T04:22:46Z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0x0101006100B8A6D7AF8B4E855FCD0544B040AA</vt:lpwstr>
  </property>
</Properties>
</file>