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entation.xml" ContentType="application/vnd.openxmlformats-officedocument.presentationml.presentation.main+xml"/>
  <Override PartName="/ppt/drawings/drawing1.xml" ContentType="application/vnd.openxmlformats-officedocument.drawingml.chartshap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9" r:id="rId2"/>
    <p:sldMasterId id="2147483733" r:id="rId3"/>
    <p:sldMasterId id="2147483745" r:id="rId4"/>
    <p:sldMasterId id="2147483758" r:id="rId5"/>
    <p:sldMasterId id="2147483782" r:id="rId6"/>
    <p:sldMasterId id="2147483795" r:id="rId7"/>
  </p:sldMasterIdLst>
  <p:notesMasterIdLst>
    <p:notesMasterId r:id="rId58"/>
  </p:notesMasterIdLst>
  <p:handoutMasterIdLst>
    <p:handoutMasterId r:id="rId59"/>
  </p:handoutMasterIdLst>
  <p:sldIdLst>
    <p:sldId id="275" r:id="rId8"/>
    <p:sldId id="256" r:id="rId9"/>
    <p:sldId id="515" r:id="rId10"/>
    <p:sldId id="489" r:id="rId11"/>
    <p:sldId id="298" r:id="rId12"/>
    <p:sldId id="497" r:id="rId13"/>
    <p:sldId id="500" r:id="rId14"/>
    <p:sldId id="499" r:id="rId15"/>
    <p:sldId id="493" r:id="rId16"/>
    <p:sldId id="494" r:id="rId17"/>
    <p:sldId id="314" r:id="rId18"/>
    <p:sldId id="304" r:id="rId19"/>
    <p:sldId id="321" r:id="rId20"/>
    <p:sldId id="322" r:id="rId21"/>
    <p:sldId id="502" r:id="rId22"/>
    <p:sldId id="336" r:id="rId23"/>
    <p:sldId id="350" r:id="rId24"/>
    <p:sldId id="361" r:id="rId25"/>
    <p:sldId id="344" r:id="rId26"/>
    <p:sldId id="492" r:id="rId27"/>
    <p:sldId id="403" r:id="rId28"/>
    <p:sldId id="507" r:id="rId29"/>
    <p:sldId id="510" r:id="rId30"/>
    <p:sldId id="381" r:id="rId31"/>
    <p:sldId id="532" r:id="rId32"/>
    <p:sldId id="400" r:id="rId33"/>
    <p:sldId id="292" r:id="rId34"/>
    <p:sldId id="386" r:id="rId35"/>
    <p:sldId id="417" r:id="rId36"/>
    <p:sldId id="516" r:id="rId37"/>
    <p:sldId id="517" r:id="rId38"/>
    <p:sldId id="518" r:id="rId39"/>
    <p:sldId id="520" r:id="rId40"/>
    <p:sldId id="521" r:id="rId41"/>
    <p:sldId id="523" r:id="rId42"/>
    <p:sldId id="524" r:id="rId43"/>
    <p:sldId id="525" r:id="rId44"/>
    <p:sldId id="526" r:id="rId45"/>
    <p:sldId id="527" r:id="rId46"/>
    <p:sldId id="528" r:id="rId47"/>
    <p:sldId id="529" r:id="rId48"/>
    <p:sldId id="530" r:id="rId49"/>
    <p:sldId id="531" r:id="rId50"/>
    <p:sldId id="533" r:id="rId51"/>
    <p:sldId id="534" r:id="rId52"/>
    <p:sldId id="535" r:id="rId53"/>
    <p:sldId id="422" r:id="rId54"/>
    <p:sldId id="425" r:id="rId55"/>
    <p:sldId id="423" r:id="rId56"/>
    <p:sldId id="424" r:id="rId57"/>
  </p:sldIdLst>
  <p:sldSz cx="9906000" cy="6858000" type="A4"/>
  <p:notesSz cx="6662738" cy="9906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417" autoAdjust="0"/>
  </p:normalViewPr>
  <p:slideViewPr>
    <p:cSldViewPr>
      <p:cViewPr varScale="1">
        <p:scale>
          <a:sx n="59" d="100"/>
          <a:sy n="59" d="100"/>
        </p:scale>
        <p:origin x="1320" y="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notesMaster" Target="notesMasters/notesMaster1.xml"/><Relationship Id="rId66" Type="http://schemas.openxmlformats.org/officeDocument/2006/relationships/customXml" Target="../customXml/item3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customXml" Target="../customXml/item1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presProps" Target="presProps.xml"/><Relationship Id="rId65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4785141100530111E-2"/>
          <c:y val="0.22814092085006427"/>
          <c:w val="0.8297488740664728"/>
          <c:h val="0.7147663853972887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2060"/>
              </a:solidFill>
            </c:spPr>
            <c:extLst>
              <c:ext xmlns:c16="http://schemas.microsoft.com/office/drawing/2014/chart" uri="{C3380CC4-5D6E-409C-BE32-E72D297353CC}">
                <c16:uniqueId val="{00000001-D0DB-4EFD-B0CB-2E5A0C5AC2A9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D0DB-4EFD-B0CB-2E5A0C5AC2A9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D0DB-4EFD-B0CB-2E5A0C5AC2A9}"/>
              </c:ext>
            </c:extLst>
          </c:dPt>
          <c:dPt>
            <c:idx val="3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7-D0DB-4EFD-B0CB-2E5A0C5AC2A9}"/>
              </c:ext>
            </c:extLst>
          </c:dPt>
          <c:dPt>
            <c:idx val="4"/>
            <c:bubble3D val="0"/>
            <c:explosion val="1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9-D0DB-4EFD-B0CB-2E5A0C5AC2A9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D0DB-4EFD-B0CB-2E5A0C5AC2A9}"/>
              </c:ext>
            </c:extLst>
          </c:dPt>
          <c:dPt>
            <c:idx val="6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D-D0DB-4EFD-B0CB-2E5A0C5AC2A9}"/>
              </c:ext>
            </c:extLst>
          </c:dPt>
          <c:dPt>
            <c:idx val="7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F-D0DB-4EFD-B0CB-2E5A0C5AC2A9}"/>
              </c:ext>
            </c:extLst>
          </c:dPt>
          <c:dLbls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sz="1600" b="1"/>
                </a:pPr>
                <a:endParaRPr lang="en-CH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Sheet1!$B$3:$B$10</c:f>
              <c:strCache>
                <c:ptCount val="8"/>
                <c:pt idx="0">
                  <c:v>EW/SM</c:v>
                </c:pt>
                <c:pt idx="1">
                  <c:v>Heavy Quarks</c:v>
                </c:pt>
                <c:pt idx="2">
                  <c:v>Tau</c:v>
                </c:pt>
                <c:pt idx="3">
                  <c:v>Searches</c:v>
                </c:pt>
                <c:pt idx="4">
                  <c:v>Higgs</c:v>
                </c:pt>
                <c:pt idx="5">
                  <c:v>Inclusive Particles</c:v>
                </c:pt>
                <c:pt idx="6">
                  <c:v>QCD</c:v>
                </c:pt>
                <c:pt idx="7">
                  <c:v>γγ</c:v>
                </c:pt>
              </c:strCache>
            </c:strRef>
          </c:cat>
          <c:val>
            <c:numRef>
              <c:f>Sheet1!$C$3:$C$10</c:f>
              <c:numCache>
                <c:formatCode>General</c:formatCode>
                <c:ptCount val="8"/>
                <c:pt idx="0">
                  <c:v>100</c:v>
                </c:pt>
                <c:pt idx="1">
                  <c:v>95</c:v>
                </c:pt>
                <c:pt idx="2">
                  <c:v>45</c:v>
                </c:pt>
                <c:pt idx="3">
                  <c:v>63</c:v>
                </c:pt>
                <c:pt idx="4">
                  <c:v>38</c:v>
                </c:pt>
                <c:pt idx="5">
                  <c:v>45</c:v>
                </c:pt>
                <c:pt idx="6">
                  <c:v>75</c:v>
                </c:pt>
                <c:pt idx="7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0DB-4EFD-B0CB-2E5A0C5AC2A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0.0568</cdr:y>
    </cdr:from>
    <cdr:to>
      <cdr:x>1</cdr:x>
      <cdr:y>0.07978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63226D80-7112-D162-3579-54AD8871EC40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251520" y="286290"/>
          <a:ext cx="7848872" cy="115834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3" y="0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r">
              <a:defRPr sz="1200"/>
            </a:lvl1pPr>
          </a:lstStyle>
          <a:p>
            <a:fld id="{132FFC41-7F3C-4E3E-BDD9-C7A4C92FBF20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08983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3" y="9408983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r">
              <a:defRPr sz="1200"/>
            </a:lvl1pPr>
          </a:lstStyle>
          <a:p>
            <a:fld id="{74C355C2-E91A-4698-83CF-94B6456DB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074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3" y="0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/>
          <a:lstStyle>
            <a:lvl1pPr algn="r">
              <a:defRPr sz="1200"/>
            </a:lvl1pPr>
          </a:lstStyle>
          <a:p>
            <a:fld id="{A28DAD4A-7256-4C03-948D-1EAD9037BBB9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0875" y="742950"/>
            <a:ext cx="536257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0" tIns="46150" rIns="92300" bIns="4615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1"/>
            <a:ext cx="5330190" cy="4457700"/>
          </a:xfrm>
          <a:prstGeom prst="rect">
            <a:avLst/>
          </a:prstGeom>
        </p:spPr>
        <p:txBody>
          <a:bodyPr vert="horz" lIns="92300" tIns="46150" rIns="92300" bIns="4615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08983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3" y="9408983"/>
            <a:ext cx="2887186" cy="495300"/>
          </a:xfrm>
          <a:prstGeom prst="rect">
            <a:avLst/>
          </a:prstGeom>
        </p:spPr>
        <p:txBody>
          <a:bodyPr vert="horz" lIns="92300" tIns="46150" rIns="92300" bIns="46150" rtlCol="0" anchor="b"/>
          <a:lstStyle>
            <a:lvl1pPr algn="r">
              <a:defRPr sz="1200"/>
            </a:lvl1pPr>
          </a:lstStyle>
          <a:p>
            <a:fld id="{495035D7-113B-47BB-9FB1-FC9ABB468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77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Thank</a:t>
            </a:r>
            <a:r>
              <a:rPr lang="en-US" sz="1600" b="1" baseline="0" dirty="0"/>
              <a:t> organizers …. </a:t>
            </a:r>
            <a:r>
              <a:rPr lang="en-US" sz="1600" b="1" baseline="0" dirty="0" err="1"/>
              <a:t>Honour</a:t>
            </a:r>
            <a:r>
              <a:rPr lang="en-US" sz="1600" b="1" baseline="0" dirty="0"/>
              <a:t> for me to visit this prestigious institution.</a:t>
            </a:r>
          </a:p>
          <a:p>
            <a:pPr eaLnBrk="1" hangingPunct="1"/>
            <a:r>
              <a:rPr lang="en-US" sz="1600" b="1" baseline="0" dirty="0"/>
              <a:t>When invited, I said that ICEPP colleagues had played an outstanding and sometimes dominating role in our experiment, </a:t>
            </a:r>
            <a:r>
              <a:rPr lang="en-US" sz="1600" b="1" baseline="0" dirty="0" err="1"/>
              <a:t>OPAl</a:t>
            </a:r>
            <a:r>
              <a:rPr lang="en-US" sz="1600" b="1" baseline="0" dirty="0"/>
              <a:t>, and that I was eager to be here at this celebration.</a:t>
            </a:r>
          </a:p>
          <a:p>
            <a:pPr eaLnBrk="1" hangingPunct="1"/>
            <a:endParaRPr lang="en-US" sz="1600" b="1" baseline="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12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Magnets  1.5mm Fe laminations</a:t>
            </a:r>
            <a:r>
              <a:rPr lang="en-US" sz="1600" b="1" baseline="0" dirty="0"/>
              <a:t> separated by 4.0mm concrete/mortar </a:t>
            </a:r>
            <a:r>
              <a:rPr lang="en-US" sz="1600" b="1" dirty="0"/>
              <a:t>– 40% cost savings </a:t>
            </a:r>
            <a:r>
              <a:rPr lang="en-US" sz="1600" b="1" dirty="0" err="1"/>
              <a:t>wrt</a:t>
            </a:r>
            <a:r>
              <a:rPr lang="en-US" sz="1600" b="1" dirty="0"/>
              <a:t> classical Fe magnets.  UNIFORM field.</a:t>
            </a:r>
          </a:p>
          <a:p>
            <a:pPr eaLnBrk="1" hangingPunct="1"/>
            <a:r>
              <a:rPr lang="en-US" sz="1600" b="1" dirty="0"/>
              <a:t>RF – savings  = 40%.  n MCHF/year.  NOTE that the beams are </a:t>
            </a:r>
            <a:r>
              <a:rPr lang="en-US" sz="1600" b="1" u="sng" dirty="0"/>
              <a:t>bunched</a:t>
            </a:r>
            <a:r>
              <a:rPr lang="en-US" sz="1600" b="1" dirty="0"/>
              <a:t>, 4 bunches 1cm long. !!</a:t>
            </a:r>
          </a:p>
          <a:p>
            <a:pPr eaLnBrk="1" hangingPunct="1"/>
            <a:r>
              <a:rPr lang="en-US" sz="1600" b="1" dirty="0"/>
              <a:t>SC cavities.  25% saving </a:t>
            </a:r>
            <a:r>
              <a:rPr lang="en-US" sz="1600" b="1" dirty="0" err="1"/>
              <a:t>wrt</a:t>
            </a:r>
            <a:r>
              <a:rPr lang="en-US" sz="1600" b="1" dirty="0"/>
              <a:t> </a:t>
            </a:r>
            <a:r>
              <a:rPr lang="en-US" sz="1600" b="1" dirty="0" err="1"/>
              <a:t>Nb</a:t>
            </a:r>
            <a:r>
              <a:rPr lang="en-US" sz="1600" b="1" dirty="0"/>
              <a:t> cavities, and some technical advantages.  Heat conductivity of Cu 10* </a:t>
            </a:r>
            <a:r>
              <a:rPr lang="en-US" sz="1600" b="1" dirty="0" err="1"/>
              <a:t>Nb</a:t>
            </a:r>
            <a:r>
              <a:rPr lang="en-US" sz="1600" b="1" baseline="0" dirty="0"/>
              <a:t> – better thermal stabilization of any surface defects and higher fields.</a:t>
            </a:r>
          </a:p>
          <a:p>
            <a:pPr eaLnBrk="1" hangingPunct="1"/>
            <a:endParaRPr lang="en-US" sz="1600" b="1" baseline="0" dirty="0"/>
          </a:p>
          <a:p>
            <a:pPr eaLnBrk="1" hangingPunct="1"/>
            <a:r>
              <a:rPr lang="en-US" sz="1600" b="1" baseline="0" dirty="0"/>
              <a:t>For warm cavities, most RF power dissipated as heat in the cavity walls, so Power </a:t>
            </a:r>
            <a:r>
              <a:rPr lang="el-GR" sz="1600" b="1" baseline="0" dirty="0">
                <a:latin typeface="Arial"/>
                <a:cs typeface="Arial"/>
              </a:rPr>
              <a:t>~</a:t>
            </a:r>
            <a:r>
              <a:rPr lang="en-US" sz="1600" b="1" baseline="0" dirty="0">
                <a:latin typeface="Arial"/>
                <a:cs typeface="Arial"/>
              </a:rPr>
              <a:t> Eb^8.  352 Mhz.  128 </a:t>
            </a:r>
            <a:r>
              <a:rPr lang="en-US" sz="1600" b="1" baseline="0" dirty="0" err="1">
                <a:latin typeface="Arial"/>
                <a:cs typeface="Arial"/>
              </a:rPr>
              <a:t>cav</a:t>
            </a:r>
            <a:endParaRPr lang="en-US" sz="1600" b="1" baseline="0" dirty="0">
              <a:latin typeface="Arial"/>
              <a:cs typeface="Arial"/>
            </a:endParaRPr>
          </a:p>
          <a:p>
            <a:pPr eaLnBrk="1" hangingPunct="1"/>
            <a:r>
              <a:rPr lang="en-US" sz="1600" b="1" baseline="0" dirty="0">
                <a:latin typeface="Arial"/>
                <a:cs typeface="Arial"/>
              </a:rPr>
              <a:t>3392 magnets. 5.75m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13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Mortar dries out. 2 effects, longitudinal and transverse :</a:t>
            </a:r>
          </a:p>
          <a:p>
            <a:pPr marL="342900" indent="-342900" eaLnBrk="1" hangingPunct="1">
              <a:buAutoNum type="arabicPeriod"/>
            </a:pPr>
            <a:r>
              <a:rPr lang="en-US" sz="1600" b="1" dirty="0"/>
              <a:t>Magnets get shorter.</a:t>
            </a:r>
          </a:p>
          <a:p>
            <a:pPr marL="342900" indent="-342900" eaLnBrk="1" hangingPunct="1">
              <a:buAutoNum type="arabicPeriod"/>
            </a:pPr>
            <a:r>
              <a:rPr lang="en-US" sz="1600" b="1" dirty="0"/>
              <a:t>Transverse : Fe under stress. </a:t>
            </a:r>
          </a:p>
          <a:p>
            <a:pPr marL="342900" indent="-342900" eaLnBrk="1" hangingPunct="1">
              <a:buAutoNum type="arabicPeriod"/>
            </a:pPr>
            <a:endParaRPr lang="en-US" sz="1600" b="1" dirty="0"/>
          </a:p>
          <a:p>
            <a:pPr marL="342900" indent="-342900" eaLnBrk="1" hangingPunct="1">
              <a:buAutoNum type="arabicPeriod"/>
            </a:pPr>
            <a:r>
              <a:rPr lang="en-US" sz="1600" b="1" dirty="0"/>
              <a:t>Last point made with WARM magnets at end run – others</a:t>
            </a:r>
            <a:r>
              <a:rPr lang="en-US" sz="1600" b="1" baseline="0" dirty="0"/>
              <a:t> with cold magnets.</a:t>
            </a:r>
          </a:p>
          <a:p>
            <a:pPr marL="342900" indent="-342900" eaLnBrk="1" hangingPunct="1">
              <a:buAutoNum type="arabicPeriod"/>
            </a:pPr>
            <a:r>
              <a:rPr lang="en-US" sz="1600" b="1" baseline="0" dirty="0"/>
              <a:t>≈10</a:t>
            </a:r>
            <a:r>
              <a:rPr lang="en-US" sz="1600" b="1" baseline="30000" dirty="0"/>
              <a:t>-4</a:t>
            </a:r>
            <a:r>
              <a:rPr lang="en-US" sz="1600" b="1" baseline="0" dirty="0"/>
              <a:t>/</a:t>
            </a:r>
            <a:r>
              <a:rPr lang="en-US" sz="1600" b="1" baseline="30000" dirty="0"/>
              <a:t>0</a:t>
            </a:r>
            <a:r>
              <a:rPr lang="en-US" sz="1600" b="1" baseline="0" dirty="0"/>
              <a:t>C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Most early measurements made with COLD</a:t>
            </a:r>
            <a:r>
              <a:rPr lang="en-US" sz="1600" b="1" baseline="0" dirty="0"/>
              <a:t> magnets before data collection started.  Therefore made corrections.</a:t>
            </a:r>
          </a:p>
          <a:p>
            <a:pPr eaLnBrk="1" hangingPunct="1"/>
            <a:r>
              <a:rPr lang="en-US" sz="1600" b="1" baseline="0" dirty="0"/>
              <a:t>ULTIMATE beam energy precision measured using resonant depolarization, but polarizing the beam was very difficult and took hours.  Need a very smooth orbit.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BEAE9-D68A-5B19-54EE-74DB90A5E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16CCEE-C3F0-C2E5-88E6-6D9636367D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25B145-642F-AFE5-0A42-5E7FD12548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Playground.  </a:t>
            </a:r>
            <a:r>
              <a:rPr lang="en-US" dirty="0"/>
              <a:t>LEP1,  LEP1.5, LEP2.</a:t>
            </a:r>
            <a:r>
              <a:rPr lang="en-US" baseline="0" dirty="0"/>
              <a:t>  No LEP3 for the time being, but who knows?</a:t>
            </a:r>
          </a:p>
          <a:p>
            <a:r>
              <a:rPr lang="en-US" baseline="0" dirty="0"/>
              <a:t>We have access to lower energy JADE data.  LEP2 up to 209 GeV.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69EBA-E4AF-5A14-9972-395C5CCB7B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5035D7-113B-47BB-9FB1-FC9ABB468B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7965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Tidal forces do not only move the waters of the oceans, but also land masses.  GVA- vertical motion of up to 0.2 m peak-to-peak.</a:t>
            </a:r>
            <a:r>
              <a:rPr lang="en-US" sz="1600" b="1" baseline="0" dirty="0"/>
              <a:t>  Corresponds to relative local change if earth radius of 3 10</a:t>
            </a:r>
            <a:r>
              <a:rPr lang="en-US" sz="1600" b="1" baseline="30000" dirty="0"/>
              <a:t>-8</a:t>
            </a:r>
            <a:r>
              <a:rPr lang="en-US" sz="1600" b="1" baseline="0" dirty="0"/>
              <a:t>.   </a:t>
            </a:r>
          </a:p>
          <a:p>
            <a:pPr eaLnBrk="1" hangingPunct="1"/>
            <a:r>
              <a:rPr lang="en-US" sz="1600" b="1" baseline="0" dirty="0"/>
              <a:t>Horizontal dimensions undergo similar changes.  Up to 1 mm change in LEP circumference.</a:t>
            </a:r>
          </a:p>
          <a:p>
            <a:pPr eaLnBrk="1" hangingPunct="1"/>
            <a:r>
              <a:rPr lang="en-US" sz="1600" b="1" baseline="0" dirty="0"/>
              <a:t>ΔE/E = .5 10</a:t>
            </a:r>
            <a:r>
              <a:rPr lang="en-US" sz="1600" b="1" baseline="30000" dirty="0"/>
              <a:t>4</a:t>
            </a:r>
            <a:r>
              <a:rPr lang="en-US" sz="1600" b="1" baseline="0" dirty="0"/>
              <a:t> </a:t>
            </a:r>
            <a:r>
              <a:rPr lang="el-GR" sz="1600" b="1" baseline="0" dirty="0"/>
              <a:t>Δ</a:t>
            </a:r>
            <a:r>
              <a:rPr lang="en-US" sz="1600" b="1" baseline="0" dirty="0"/>
              <a:t>R/R   (mom: compaction factor ≈ 2-4 10</a:t>
            </a:r>
            <a:r>
              <a:rPr lang="en-US" sz="1600" b="1" baseline="30000" dirty="0"/>
              <a:t>-4</a:t>
            </a:r>
            <a:r>
              <a:rPr lang="en-US" sz="1600" b="1" baseline="0" dirty="0"/>
              <a:t> )</a:t>
            </a:r>
          </a:p>
          <a:p>
            <a:pPr eaLnBrk="1" hangingPunct="1"/>
            <a:r>
              <a:rPr lang="en-US" sz="1600" b="1" baseline="0" dirty="0"/>
              <a:t>Beam Energy measured over many hours.  Green curve is prediction of lunar tide model.</a:t>
            </a:r>
          </a:p>
          <a:p>
            <a:pPr eaLnBrk="1" hangingPunct="1"/>
            <a:endParaRPr lang="en-US" sz="1600" b="1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 err="1"/>
              <a:t>Nneutrinos</a:t>
            </a:r>
            <a:r>
              <a:rPr lang="en-US" sz="1600" b="1" baseline="0" dirty="0"/>
              <a:t> 2 </a:t>
            </a:r>
            <a:r>
              <a:rPr lang="el-GR" sz="1600" b="1" baseline="0" dirty="0">
                <a:latin typeface="Calibri"/>
                <a:cs typeface="Calibri"/>
              </a:rPr>
              <a:t>σ</a:t>
            </a:r>
            <a:r>
              <a:rPr lang="en-US" sz="1600" b="1" baseline="0" dirty="0">
                <a:latin typeface="Calibri"/>
                <a:cs typeface="Calibri"/>
              </a:rPr>
              <a:t>  below and integer value.</a:t>
            </a:r>
          </a:p>
          <a:p>
            <a:pPr eaLnBrk="1" hangingPunct="1"/>
            <a:r>
              <a:rPr lang="en-US" sz="1600" b="1" baseline="0" dirty="0">
                <a:latin typeface="Calibri"/>
                <a:cs typeface="Calibri"/>
              </a:rPr>
              <a:t>OPAL </a:t>
            </a:r>
            <a:r>
              <a:rPr lang="en-US" sz="1600" b="1" baseline="0" dirty="0" err="1">
                <a:latin typeface="Calibri"/>
                <a:cs typeface="Calibri"/>
              </a:rPr>
              <a:t>Mz</a:t>
            </a:r>
            <a:r>
              <a:rPr lang="en-US" sz="1600" b="1" baseline="0" dirty="0">
                <a:latin typeface="Calibri"/>
                <a:cs typeface="Calibri"/>
              </a:rPr>
              <a:t> to +- 2.9 MeV.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C0FE78-8B9B-4854-AE24-F5C98C7B25BF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ICEPP colleagues were </a:t>
            </a:r>
            <a:r>
              <a:rPr lang="en-US" sz="1600" b="1" u="sng" dirty="0"/>
              <a:t>main</a:t>
            </a:r>
            <a:r>
              <a:rPr lang="en-US" sz="1600" b="1" dirty="0"/>
              <a:t> </a:t>
            </a:r>
            <a:r>
              <a:rPr lang="en-US" sz="1600" b="1" u="sng" dirty="0"/>
              <a:t>authors</a:t>
            </a:r>
            <a:r>
              <a:rPr lang="en-US" sz="1600" b="1" dirty="0"/>
              <a:t> of papers on the listed topics.  </a:t>
            </a:r>
          </a:p>
          <a:p>
            <a:pPr eaLnBrk="1" hangingPunct="1"/>
            <a:r>
              <a:rPr lang="en-US" sz="1600" b="1" dirty="0"/>
              <a:t>Emphasize LINESHAPE – Tatsuo Kawamoto and Dick Kellog.</a:t>
            </a:r>
          </a:p>
          <a:p>
            <a:pPr eaLnBrk="1" hangingPunct="1"/>
            <a:r>
              <a:rPr lang="en-US" sz="1600" b="1" dirty="0"/>
              <a:t>WW cross-section above threshold (161 GeV) strongly dependent on Mw.  </a:t>
            </a:r>
          </a:p>
          <a:p>
            <a:pPr eaLnBrk="1" hangingPunct="1"/>
            <a:r>
              <a:rPr lang="en-US" sz="1600" b="1" dirty="0"/>
              <a:t>LEP Mw surpassed by LHC :  LEP Mw to +-33 MeV : ATLAS to +- 19 MeV. </a:t>
            </a:r>
          </a:p>
          <a:p>
            <a:pPr eaLnBrk="1" hangingPunct="1"/>
            <a:r>
              <a:rPr lang="en-US" sz="1600" b="1" dirty="0"/>
              <a:t>BUT CDF 2022 many σ higher.</a:t>
            </a:r>
          </a:p>
          <a:p>
            <a:pPr eaLnBrk="1" hangingPunct="1"/>
            <a:r>
              <a:rPr lang="en-US" sz="1600" b="1" dirty="0"/>
              <a:t>The “SEARCHES” concern the non-Higgs studies.</a:t>
            </a:r>
          </a:p>
          <a:p>
            <a:pPr eaLnBrk="1" hangingPunct="1"/>
            <a:r>
              <a:rPr lang="en-US" sz="1600" b="1" dirty="0"/>
              <a:t>Late Sachio </a:t>
            </a:r>
            <a:r>
              <a:rPr lang="en-US" sz="1600" b="1" dirty="0" err="1"/>
              <a:t>Komamiya</a:t>
            </a:r>
            <a:r>
              <a:rPr lang="en-US" sz="1600" b="1" dirty="0"/>
              <a:t> introduced the extra dimension study to LEP.  We were the first.</a:t>
            </a:r>
          </a:p>
          <a:p>
            <a:pPr eaLnBrk="1" hangingPunct="1"/>
            <a:r>
              <a:rPr lang="en-US" sz="1600" b="1" dirty="0"/>
              <a:t>The Searches below the gap were the work of Sachio and Professor </a:t>
            </a:r>
            <a:r>
              <a:rPr lang="en-US" sz="1600" b="1" dirty="0" err="1"/>
              <a:t>Asai</a:t>
            </a:r>
            <a:r>
              <a:rPr lang="en-US" sz="1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8620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21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A few words about QCD</a:t>
            </a:r>
            <a:r>
              <a:rPr lang="en-US" sz="1600" b="1" baseline="0" dirty="0"/>
              <a:t> studies.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F4F4F-6407-F641-11CA-A82C4E65B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E8C70331-AC9E-9B17-1333-7F40E83405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C1DC69-F626-4A23-87EE-F00A9CBA4C10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286F1139-1C51-1D27-6B7B-A38F60EF72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42E13CE2-E512-5B32-55C7-D087422F8F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800" dirty="0"/>
              <a:t>Skip</a:t>
            </a:r>
            <a:r>
              <a:rPr lang="en-US" sz="1800" baseline="0" dirty="0"/>
              <a:t> slides 30 – 34.</a:t>
            </a:r>
          </a:p>
          <a:p>
            <a:pPr eaLnBrk="1" hangingPunct="1"/>
            <a:r>
              <a:rPr lang="en-US" sz="1800" baseline="0" dirty="0"/>
              <a:t>Another DOMINATING ICEPP contribution.  </a:t>
            </a:r>
            <a:endParaRPr lang="en-US" sz="1800" dirty="0"/>
          </a:p>
          <a:p>
            <a:pPr eaLnBrk="1" hangingPunct="1"/>
            <a:r>
              <a:rPr lang="en-US" sz="1800" dirty="0"/>
              <a:t>For example in the INDIRECT approach, extra but visible Z decays, not properly taken into account in the </a:t>
            </a:r>
            <a:r>
              <a:rPr lang="en-US" sz="1800" dirty="0" err="1"/>
              <a:t>hadronic</a:t>
            </a:r>
            <a:r>
              <a:rPr lang="en-US" sz="1800" dirty="0"/>
              <a:t> and </a:t>
            </a:r>
            <a:r>
              <a:rPr lang="en-US" sz="1800" dirty="0" err="1"/>
              <a:t>leptonic</a:t>
            </a:r>
            <a:r>
              <a:rPr lang="en-US" sz="1800" dirty="0"/>
              <a:t> selections, would give contributions to the invisible width, whereas they would NOT affect the present analysis.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/>
              <a:t>Events are selected with single </a:t>
            </a:r>
            <a:r>
              <a:rPr lang="en-US" sz="1800" dirty="0" err="1"/>
              <a:t>e.m</a:t>
            </a:r>
            <a:r>
              <a:rPr lang="en-US" sz="1800" dirty="0"/>
              <a:t> cluster with E</a:t>
            </a:r>
            <a:r>
              <a:rPr lang="en-US" sz="1800" dirty="0">
                <a:sym typeface="Symbol" pitchFamily="18" charset="2"/>
              </a:rPr>
              <a:t> &gt; 1 GeV in</a:t>
            </a:r>
            <a:r>
              <a:rPr lang="en-US" sz="1800" b="1" u="sng" dirty="0">
                <a:sym typeface="Symbol" pitchFamily="18" charset="2"/>
              </a:rPr>
              <a:t> EB</a:t>
            </a:r>
            <a:r>
              <a:rPr lang="en-US" sz="1800" dirty="0">
                <a:sym typeface="Symbol" pitchFamily="18" charset="2"/>
              </a:rPr>
              <a:t>, and no signals in tracking chambers.</a:t>
            </a:r>
          </a:p>
        </p:txBody>
      </p:sp>
    </p:spTree>
    <p:extLst>
      <p:ext uri="{BB962C8B-B14F-4D97-AF65-F5344CB8AC3E}">
        <p14:creationId xmlns:p14="http://schemas.microsoft.com/office/powerpoint/2010/main" val="397302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Beam spot sizes : σ(x) ≈ 175 µm : σ(y) ≈ 9 µm : σ(z) ≈ 1.17 cm.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TUNNEL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Between Jura mountains and Lake Geneva.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Excavation and construction.  3 km under Jura and 24 km in molasse (the plain) took same time.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Largest construction </a:t>
            </a:r>
            <a:r>
              <a:rPr lang="en-US" sz="12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programme</a:t>
            </a: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Europe before Channel Tunnel.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Jura – many faults, cracks, caverns, and high pressure water (up to 10 atmospheres).  See photo.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Inclined plane (1.4%) to avoid Moraines near airport.</a:t>
            </a:r>
            <a:endParaRPr lang="en-CH" sz="1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915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43DE0D-DCB8-EBD5-131D-C0745583F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9839841C-2F23-E694-C36D-A12BF1A3E0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1C46C4-E5F0-4335-ADE7-69A7D7374BBB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66EBA624-C0B5-3988-EF45-DD2737114A9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A836AA0F-892B-4816-78F9-066DECDAD7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400" b="1" u="sng"/>
              <a:t>LEP 1</a:t>
            </a:r>
          </a:p>
          <a:p>
            <a:pPr eaLnBrk="1" hangingPunct="1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44259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24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Ducklings were born under the responsibility of our Technical</a:t>
            </a:r>
            <a:r>
              <a:rPr lang="en-US" sz="1600" b="1" baseline="0" dirty="0"/>
              <a:t> Coordinator who didn’t fail to post the good tidings on </a:t>
            </a:r>
            <a:r>
              <a:rPr lang="en-US" sz="1600" b="1" baseline="0" dirty="0" err="1"/>
              <a:t>OPALNews</a:t>
            </a:r>
            <a:r>
              <a:rPr lang="en-US" sz="1600" b="1" baseline="0" dirty="0"/>
              <a:t>.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99F1C8-8F1D-0537-D444-6B0AEF461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D7BCC89E-D1B5-B20B-BB3C-949F0CF5DD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C0FE78-8B9B-4854-AE24-F5C98C7B25BF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AD04A75E-D653-365C-7B3F-7E33D86D86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10B30983-6E66-2699-37C5-8E32B30E76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2593461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990734-ABF9-4DD7-8217-804C3C723B10}" type="slidenum">
              <a:rPr lang="it-IT">
                <a:solidFill>
                  <a:prstClr val="black"/>
                </a:solidFill>
              </a:rPr>
              <a:pPr eaLnBrk="1" hangingPunct="1"/>
              <a:t>26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27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Central</a:t>
            </a:r>
            <a:r>
              <a:rPr lang="en-US" sz="1600" b="1" baseline="0" dirty="0"/>
              <a:t> tracking detectors.</a:t>
            </a:r>
            <a:endParaRPr lang="en-US" sz="1600" b="1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28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54E2F-768C-85A5-319A-ECBC0FB46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AD601D-F641-FBF6-F370-E78B75272E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1B47F7-F742-3D00-F8D5-8039B8A50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Precision of energy measurements with NO MATERIAL in front of LG, with 14 cm Al in front (OPAL magnet coil), and with a correction from the PRESAMPLER.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9A948-C00D-9329-4B54-016851B83D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7728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4B202-4401-EFC4-9045-173A7E101F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BC1A99-5A81-5564-2A19-4DCB7980F2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1285B8-8CA8-C9D7-5B31-8467110C1E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Precision of energy measurements with NO MATERIAL in front of LG, with 14 cm Al in front (OPAL magnet coil), and with a correction from the PRESAMPLER.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CD2BF-536A-3589-7C41-C1859BC24D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1617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C57415-5A67-D302-1659-E16F597222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AE42238-4B1F-9397-8B87-2150B154C9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33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3562B46C-26D9-B4B9-0810-4AF716CDF5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DE8CC9F3-F121-1B18-7AD4-9697C753A7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NB.  No RF at ALEPH and DELPHI.  It had been assumed that the cm energies were</a:t>
            </a:r>
            <a:r>
              <a:rPr lang="en-US" sz="1600" b="1" baseline="0" dirty="0"/>
              <a:t> the SAME at all IPs !!!!!!!!!!!!</a:t>
            </a:r>
            <a:endParaRPr lang="en-US" sz="1600" b="1" dirty="0"/>
          </a:p>
          <a:p>
            <a:pPr eaLnBrk="1" hangingPunct="1"/>
            <a:r>
              <a:rPr lang="en-US" sz="1600" b="1" dirty="0"/>
              <a:t>Cu cavities driven by 2 frequencies – aligned to higher frequency (not average).  Therefore e+ end e- didn’t get same energy</a:t>
            </a:r>
            <a:r>
              <a:rPr lang="en-US" sz="1600" b="1" baseline="0" dirty="0"/>
              <a:t> boost.   Therefore – keep track of the RF configuration.</a:t>
            </a:r>
          </a:p>
          <a:p>
            <a:pPr eaLnBrk="1" hangingPunct="1"/>
            <a:r>
              <a:rPr lang="en-US" sz="1600" b="1" baseline="0" dirty="0"/>
              <a:t>Relate the history? 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9319957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245B98-9B89-0E31-BBD0-974B48906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DA8ABC0-F138-4009-8EDC-FAF586B09B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91C54D53-FCDE-A9EA-6F9F-D49B8A7D23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E676EF55-4CAE-49AA-ECF8-02E4575A8C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Skip</a:t>
            </a:r>
          </a:p>
          <a:p>
            <a:pPr eaLnBrk="1" hangingPunct="1"/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70999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13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9F97D1-9C86-57FF-5CB7-32FD0D49C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875B2B4-7B4E-2EA3-7846-7F52E3B7259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99F00D1E-B6AD-DB53-8F2E-34E5FDC306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05B65DFA-DBBA-9B12-D169-C6142D1E24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/>
          </a:p>
        </p:txBody>
      </p:sp>
    </p:spTree>
    <p:extLst>
      <p:ext uri="{BB962C8B-B14F-4D97-AF65-F5344CB8AC3E}">
        <p14:creationId xmlns:p14="http://schemas.microsoft.com/office/powerpoint/2010/main" val="37920389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677BE5-03B7-B6E5-4478-A6131B0C1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8AF24F70-B9D5-79E2-64FE-1AA9EA93BA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5A77DC17-2D0F-08C9-9D41-4F04B8AE0C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FBD7CD6-1538-ED4A-B6CF-7D75BE0B71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Surveyors told to align</a:t>
            </a:r>
            <a:r>
              <a:rPr lang="en-US" sz="1600" b="1" baseline="0" dirty="0"/>
              <a:t> quads to 0.1 mm.  Here see 17 mm offset !!!</a:t>
            </a:r>
          </a:p>
          <a:p>
            <a:pPr eaLnBrk="1" hangingPunct="1"/>
            <a:r>
              <a:rPr lang="en-US" sz="1600" b="1" baseline="0" dirty="0"/>
              <a:t>George </a:t>
            </a:r>
            <a:r>
              <a:rPr lang="en-US" sz="1600" b="1" baseline="0" dirty="0" err="1"/>
              <a:t>Mikenberg</a:t>
            </a:r>
            <a:r>
              <a:rPr lang="en-US" sz="1600" b="1" baseline="0" dirty="0"/>
              <a:t> lived above 17 mm offset !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5619821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F61C7-CF84-28E1-2529-16EEF0774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DCB78D78-D000-5FE8-AE9F-E184D6A89B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25D9BE0-19B0-14E9-CB1B-423AA856B7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19F2E4E7-FB07-51C2-FF03-9665DAE468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 dirty="0"/>
          </a:p>
          <a:p>
            <a:pPr eaLnBrk="1" hangingPunct="1"/>
            <a:r>
              <a:rPr lang="en-US" sz="1600" b="1" dirty="0"/>
              <a:t>A fraction of the direct</a:t>
            </a:r>
            <a:r>
              <a:rPr lang="en-US" sz="1600" b="1" baseline="0" dirty="0"/>
              <a:t> current</a:t>
            </a:r>
            <a:r>
              <a:rPr lang="en-US" sz="1600" b="1" dirty="0"/>
              <a:t> powering the trains on the Geneva-</a:t>
            </a:r>
            <a:r>
              <a:rPr lang="en-US" sz="1600" b="1" dirty="0" err="1"/>
              <a:t>Bellegarde</a:t>
            </a:r>
            <a:r>
              <a:rPr lang="en-US" sz="1600" b="1" baseline="0" dirty="0"/>
              <a:t> line returns to the generator station via the LEP beam pipe.</a:t>
            </a:r>
          </a:p>
          <a:p>
            <a:pPr eaLnBrk="1" hangingPunct="1"/>
            <a:r>
              <a:rPr lang="en-US" sz="1600" b="1" baseline="0" dirty="0"/>
              <a:t> </a:t>
            </a:r>
            <a:r>
              <a:rPr lang="en-US" sz="1600" b="1" dirty="0"/>
              <a:t>Top plot : voltage on the rails.</a:t>
            </a:r>
          </a:p>
          <a:p>
            <a:pPr eaLnBrk="1" hangingPunct="1"/>
            <a:r>
              <a:rPr lang="en-US" sz="1600" b="1" dirty="0"/>
              <a:t>Middle : voltage on LEP</a:t>
            </a:r>
            <a:r>
              <a:rPr lang="en-US" sz="1600" b="1" baseline="0" dirty="0"/>
              <a:t> beam pipe.</a:t>
            </a:r>
          </a:p>
          <a:p>
            <a:pPr eaLnBrk="1" hangingPunct="1"/>
            <a:r>
              <a:rPr lang="en-US" sz="1600" b="1" baseline="0" dirty="0"/>
              <a:t>Bottom : Magnetic field in bending magnets.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8979845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3A6D9F-9FEE-8A15-9396-AC15EA2C2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200FBDAC-5163-4A59-286B-FCCF1FC3A2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38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E13F4CEA-D600-4ACB-DE95-971B71EB53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47CD5F27-1C5B-2FC6-5F1B-761E50CB70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Anchoring.</a:t>
            </a:r>
          </a:p>
        </p:txBody>
      </p:sp>
    </p:spTree>
    <p:extLst>
      <p:ext uri="{BB962C8B-B14F-4D97-AF65-F5344CB8AC3E}">
        <p14:creationId xmlns:p14="http://schemas.microsoft.com/office/powerpoint/2010/main" val="11200266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C68EE6-812B-0688-6B00-C4F3CC8E8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C2F9D670-DBBA-51A1-7BF5-93E60D9F4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39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5AA0437D-A02F-CC54-B1A5-48BD082214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10C82B7E-D64D-8D2F-FCDD-2F6E401F3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 err="1"/>
              <a:t>Nneutrinos</a:t>
            </a:r>
            <a:r>
              <a:rPr lang="en-US" sz="1600" b="1" baseline="0" dirty="0"/>
              <a:t> 2 </a:t>
            </a:r>
            <a:r>
              <a:rPr lang="el-GR" sz="1600" b="1" baseline="0" dirty="0">
                <a:latin typeface="Calibri"/>
                <a:cs typeface="Calibri"/>
              </a:rPr>
              <a:t>σ</a:t>
            </a:r>
            <a:r>
              <a:rPr lang="en-US" sz="1600" b="1" baseline="0" dirty="0">
                <a:latin typeface="Calibri"/>
                <a:cs typeface="Calibri"/>
              </a:rPr>
              <a:t>  below and integer value.</a:t>
            </a:r>
          </a:p>
          <a:p>
            <a:pPr eaLnBrk="1" hangingPunct="1"/>
            <a:r>
              <a:rPr lang="en-US" sz="1600" b="1" baseline="0" dirty="0">
                <a:latin typeface="Calibri"/>
                <a:cs typeface="Calibri"/>
              </a:rPr>
              <a:t>OPAL </a:t>
            </a:r>
            <a:r>
              <a:rPr lang="en-US" sz="1600" b="1" baseline="0" dirty="0" err="1">
                <a:latin typeface="Calibri"/>
                <a:cs typeface="Calibri"/>
              </a:rPr>
              <a:t>Mz</a:t>
            </a:r>
            <a:r>
              <a:rPr lang="en-US" sz="1600" b="1" baseline="0" dirty="0">
                <a:latin typeface="Calibri"/>
                <a:cs typeface="Calibri"/>
              </a:rPr>
              <a:t> to +- 2.9 MeV.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582458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88E5D-9EEF-338A-C889-844D9B1BB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46BDF79F-4D06-0F4E-6CDC-2DDE11BB52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40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E32FB5E1-F6CC-63B6-33BB-AAB6CCC29E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25544DC3-67E0-5A84-4234-48A8FB06C8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Plot</a:t>
            </a:r>
            <a:r>
              <a:rPr lang="en-US" sz="1600" b="1" baseline="0" dirty="0"/>
              <a:t> RHS is from global </a:t>
            </a:r>
            <a:r>
              <a:rPr lang="en-US" sz="1600" b="1" baseline="0" dirty="0" err="1"/>
              <a:t>ew</a:t>
            </a:r>
            <a:r>
              <a:rPr lang="en-US" sz="1600" b="1" baseline="0" dirty="0"/>
              <a:t> fits, which yield stringent constraints on SM.</a:t>
            </a:r>
          </a:p>
          <a:p>
            <a:pPr eaLnBrk="1" hangingPunct="1"/>
            <a:r>
              <a:rPr lang="en-US" sz="1600" b="1" baseline="0" dirty="0"/>
              <a:t>LHS Plot : measured </a:t>
            </a:r>
            <a:r>
              <a:rPr lang="en-US" sz="1600" b="1" baseline="0" dirty="0" err="1"/>
              <a:t>Afb</a:t>
            </a:r>
            <a:r>
              <a:rPr lang="en-US" sz="1600" b="1" baseline="0" dirty="0"/>
              <a:t>(b) around Z0 for different selections.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3412531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C781AE-EA07-E96E-51B3-5A10934D0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6BAB4D5-81A3-ACEE-2016-F44E961678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1510AD3-0D40-F0A7-9950-4409085B292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8A3B49FF-D1E7-5FE5-7E29-42E92FFFED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Plot</a:t>
            </a:r>
            <a:r>
              <a:rPr lang="en-US" sz="1600" b="1" baseline="0" dirty="0"/>
              <a:t> RHS is from global </a:t>
            </a:r>
            <a:r>
              <a:rPr lang="en-US" sz="1600" b="1" baseline="0" dirty="0" err="1"/>
              <a:t>ew</a:t>
            </a:r>
            <a:r>
              <a:rPr lang="en-US" sz="1600" b="1" baseline="0" dirty="0"/>
              <a:t> fits, which yield stringent constraints on SM.</a:t>
            </a:r>
          </a:p>
          <a:p>
            <a:pPr eaLnBrk="1" hangingPunct="1"/>
            <a:r>
              <a:rPr lang="en-US" sz="1600" b="1" baseline="0" dirty="0"/>
              <a:t>LHS Plot : measured </a:t>
            </a:r>
            <a:r>
              <a:rPr lang="en-US" sz="1600" b="1" baseline="0" dirty="0" err="1"/>
              <a:t>Afb</a:t>
            </a:r>
            <a:r>
              <a:rPr lang="en-US" sz="1600" b="1" baseline="0" dirty="0"/>
              <a:t>(b) around Z0 for different selections.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9660339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7CACCE-D36C-1405-ED38-B2E2E644C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96FFB38B-6E6A-5529-4593-9DFF98884D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DDFD46-C584-42ED-8DBD-2AC5F1B05507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A62F8ED3-79F3-A613-40BF-6AAEF36A2B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9846429C-A346-EA63-D13F-2BB3912A73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000" dirty="0"/>
              <a:t>H is the radiator function for photons from the initial state with energy E</a:t>
            </a:r>
            <a:r>
              <a:rPr lang="en-US" sz="2000" dirty="0">
                <a:sym typeface="Symbol" pitchFamily="18" charset="2"/>
              </a:rPr>
              <a:t> and polar angle </a:t>
            </a:r>
            <a:r>
              <a:rPr lang="el-GR" sz="2000" dirty="0">
                <a:cs typeface="Arial" charset="0"/>
                <a:sym typeface="Symbol" pitchFamily="18" charset="2"/>
              </a:rPr>
              <a:t>θ</a:t>
            </a:r>
            <a:r>
              <a:rPr lang="en-US" sz="2000" dirty="0">
                <a:cs typeface="Arial" charset="0"/>
                <a:sym typeface="Symbol" pitchFamily="18" charset="2"/>
              </a:rPr>
              <a:t>, s is com energy squared.</a:t>
            </a:r>
          </a:p>
          <a:p>
            <a:pPr eaLnBrk="1" hangingPunct="1"/>
            <a:endParaRPr lang="en-US" sz="2000" dirty="0">
              <a:cs typeface="Arial" charset="0"/>
              <a:sym typeface="Symbol" pitchFamily="18" charset="2"/>
            </a:endParaRPr>
          </a:p>
          <a:p>
            <a:pPr eaLnBrk="1" hangingPunct="1"/>
            <a:r>
              <a:rPr lang="en-US" sz="1800" dirty="0">
                <a:cs typeface="Arial" charset="0"/>
                <a:sym typeface="Symbol" pitchFamily="18" charset="2"/>
              </a:rPr>
              <a:t> </a:t>
            </a:r>
            <a:r>
              <a:rPr lang="en-US" sz="1800" dirty="0"/>
              <a:t> In OPAL had 450 events, for example.</a:t>
            </a:r>
          </a:p>
        </p:txBody>
      </p:sp>
    </p:spTree>
    <p:extLst>
      <p:ext uri="{BB962C8B-B14F-4D97-AF65-F5344CB8AC3E}">
        <p14:creationId xmlns:p14="http://schemas.microsoft.com/office/powerpoint/2010/main" val="3893535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D30AE-6315-560B-C73E-44E7708109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D64EBFCF-89A5-CA50-67F0-22307FC72B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A9B40F-E887-4FD5-A715-AEBB4C362534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D5799E5F-FBA1-1C7B-F392-5B01B856378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92186FF0-8DAC-DBB9-768F-B627313356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800"/>
              <a:t>Main background is ee -&gt; ee</a:t>
            </a:r>
            <a:r>
              <a:rPr lang="en-US" sz="1800">
                <a:sym typeface="Symbol" pitchFamily="18" charset="2"/>
              </a:rPr>
              <a:t> (radiative Bhabha’s), where the final state electrons go down the beam pipe.</a:t>
            </a:r>
          </a:p>
          <a:p>
            <a:pPr eaLnBrk="1" hangingPunct="1"/>
            <a:endParaRPr lang="en-US" sz="1800">
              <a:sym typeface="Symbol" pitchFamily="18" charset="2"/>
            </a:endParaRPr>
          </a:p>
          <a:p>
            <a:pPr eaLnBrk="1" hangingPunct="1"/>
            <a:r>
              <a:rPr lang="en-US" sz="1800">
                <a:sym typeface="Symbol" pitchFamily="18" charset="2"/>
              </a:rPr>
              <a:t>OPAL LGB – see HALF here.   Total of 9,440 lead-glass blocks arranged such that each block points towards the collision point, but the inter-block gaps point slightly away from the origin.  When we stopped running in November 2000, all 9448 lead-glass blocks were working !</a:t>
            </a:r>
          </a:p>
          <a:p>
            <a:pPr eaLnBrk="1" hangingPunct="1"/>
            <a:endParaRPr lang="en-US" sz="1800">
              <a:sym typeface="Symbol" pitchFamily="18" charset="2"/>
            </a:endParaRPr>
          </a:p>
          <a:p>
            <a:pPr eaLnBrk="1" hangingPunct="1"/>
            <a:r>
              <a:rPr lang="en-US" sz="1800">
                <a:sym typeface="Symbol" pitchFamily="18" charset="2"/>
              </a:rPr>
              <a:t>Cos(theta) &lt; .82.  </a:t>
            </a:r>
          </a:p>
          <a:p>
            <a:pPr eaLnBrk="1" hangingPunct="1"/>
            <a:r>
              <a:rPr lang="en-US" sz="1800">
                <a:sym typeface="Symbol" pitchFamily="18" charset="2"/>
              </a:rPr>
              <a:t>ResN : 6.3%/root(E) + .2% = sigE/E</a:t>
            </a:r>
          </a:p>
        </p:txBody>
      </p:sp>
    </p:spTree>
    <p:extLst>
      <p:ext uri="{BB962C8B-B14F-4D97-AF65-F5344CB8AC3E}">
        <p14:creationId xmlns:p14="http://schemas.microsoft.com/office/powerpoint/2010/main" val="23927320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D69CC-F6E7-6E78-CF4E-A22358FE3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047885BC-B9C2-82EB-A5EF-D962200771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44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4072E479-2C80-E991-3871-1AE24103F3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617AEAF-FF11-D25E-80B0-F1896E5AE9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WW cross-section.  Almost no human intervention !!!!</a:t>
            </a:r>
          </a:p>
          <a:p>
            <a:pPr eaLnBrk="1" hangingPunct="1"/>
            <a:r>
              <a:rPr lang="en-US" sz="1600" b="1" dirty="0"/>
              <a:t>What are the curves?????</a:t>
            </a:r>
          </a:p>
        </p:txBody>
      </p:sp>
    </p:spTree>
    <p:extLst>
      <p:ext uri="{BB962C8B-B14F-4D97-AF65-F5344CB8AC3E}">
        <p14:creationId xmlns:p14="http://schemas.microsoft.com/office/powerpoint/2010/main" val="2689265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1985 ??? Check</a:t>
            </a:r>
          </a:p>
          <a:p>
            <a:r>
              <a:rPr lang="en-US" dirty="0"/>
              <a:t>Don’t forget Mette,</a:t>
            </a:r>
            <a:r>
              <a:rPr lang="en-US" baseline="0" dirty="0"/>
              <a:t> our very welcoming Secretary.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5035D7-113B-47BB-9FB1-FC9ABB468B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517437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231797-496B-04E6-B78F-F89A46A5D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DEF37BE-DB66-6636-512C-CEF47586C2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45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309C129-8480-C04C-4EAE-A53C87C930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688F8B5-9269-4C69-BDF4-950FB2E831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4 jets : pair them and</a:t>
            </a:r>
            <a:r>
              <a:rPr lang="en-US" sz="1600" b="1" baseline="0" dirty="0"/>
              <a:t> choose the combinations with the smallest mass difference, then sum them.</a:t>
            </a:r>
          </a:p>
          <a:p>
            <a:pPr eaLnBrk="1" hangingPunct="1"/>
            <a:r>
              <a:rPr lang="en-US" sz="1600" b="1" baseline="0" dirty="0"/>
              <a:t>Sum of di-jet masses.</a:t>
            </a:r>
          </a:p>
          <a:p>
            <a:pPr eaLnBrk="1" hangingPunct="1"/>
            <a:r>
              <a:rPr lang="en-US" sz="1600" b="1" baseline="0" dirty="0"/>
              <a:t>ALEPH had a 4-jet peak at LEP1.5 – we saw nothing.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317853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1416C-8894-39D4-814D-04B1ED1CD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7623CA6D-96E7-D6AB-A3F9-568257FC34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46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BEE1268F-2A29-3EF3-365B-9CD7A8552D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2C7D06F-D4E9-2E1C-3442-F7E3D1B30C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1- </a:t>
            </a:r>
            <a:r>
              <a:rPr lang="en-US" sz="1600" b="1" dirty="0" err="1"/>
              <a:t>CLb</a:t>
            </a:r>
            <a:r>
              <a:rPr lang="en-US" sz="1600" b="1" dirty="0"/>
              <a:t> is now called “local </a:t>
            </a:r>
            <a:r>
              <a:rPr lang="en-US" sz="1600" b="1" dirty="0" err="1"/>
              <a:t>pzero</a:t>
            </a:r>
            <a:r>
              <a:rPr lang="en-US" sz="1600" b="1" dirty="0"/>
              <a:t>”.  Consistency with background only expectation.</a:t>
            </a:r>
          </a:p>
          <a:p>
            <a:pPr eaLnBrk="1" hangingPunct="1"/>
            <a:r>
              <a:rPr lang="en-US" sz="1600" b="1" dirty="0"/>
              <a:t>3 4-jet candidates</a:t>
            </a:r>
            <a:r>
              <a:rPr lang="en-US" sz="1600" b="1" baseline="0" dirty="0"/>
              <a:t> with excellent b-tagging.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9255147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990734-ABF9-4DD7-8217-804C3C723B10}" type="slidenum">
              <a:rPr lang="it-IT">
                <a:solidFill>
                  <a:prstClr val="black"/>
                </a:solidFill>
              </a:rPr>
              <a:pPr eaLnBrk="1" hangingPunct="1"/>
              <a:t>47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/>
              <a:t>Searches – photonic events with missing energy.  Search for ee -&gt; XY, X-&gt;Y</a:t>
            </a:r>
            <a:r>
              <a:rPr lang="en-US" sz="1800">
                <a:sym typeface="Symbol" pitchFamily="18" charset="2"/>
              </a:rPr>
              <a:t>.  X,Y could be excited neutrinos, neutralinos, and Y could be a light Gravitino.  </a:t>
            </a:r>
          </a:p>
          <a:p>
            <a:pPr eaLnBrk="1" hangingPunct="1">
              <a:lnSpc>
                <a:spcPct val="80000"/>
              </a:lnSpc>
            </a:pPr>
            <a:r>
              <a:rPr lang="en-US" sz="1800">
                <a:sym typeface="Symbol" pitchFamily="18" charset="2"/>
              </a:rPr>
              <a:t>Also searches for extra dimensions. Gravitons</a:t>
            </a:r>
          </a:p>
          <a:p>
            <a:pPr eaLnBrk="1" hangingPunct="1">
              <a:lnSpc>
                <a:spcPct val="80000"/>
              </a:lnSpc>
            </a:pPr>
            <a:endParaRPr lang="en-US" sz="1800"/>
          </a:p>
          <a:p>
            <a:pPr eaLnBrk="1" hangingPunct="1">
              <a:lnSpc>
                <a:spcPct val="80000"/>
              </a:lnSpc>
            </a:pPr>
            <a:r>
              <a:rPr lang="en-US" sz="1800"/>
              <a:t>L3 make a binned maximum likelihood fit to 2-D distribution of Mrec vs. cos(theta</a:t>
            </a:r>
            <a:r>
              <a:rPr lang="en-US" sz="1800">
                <a:sym typeface="Symbol" pitchFamily="18" charset="2"/>
              </a:rPr>
              <a:t>), which is more powerful than the</a:t>
            </a:r>
            <a:r>
              <a:rPr lang="en-US" sz="1800"/>
              <a:t> cross-section method</a:t>
            </a:r>
            <a:r>
              <a:rPr lang="en-US" sz="18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1800"/>
          </a:p>
          <a:p>
            <a:pPr eaLnBrk="1" hangingPunct="1">
              <a:lnSpc>
                <a:spcPct val="80000"/>
              </a:lnSpc>
            </a:pPr>
            <a:r>
              <a:rPr lang="en-US" sz="1800"/>
              <a:t>No LEP-combination made as far as I know.   Precision roughly 10* worse than for the indirect method.</a:t>
            </a:r>
          </a:p>
          <a:p>
            <a:pPr eaLnBrk="1" hangingPunct="1">
              <a:lnSpc>
                <a:spcPct val="80000"/>
              </a:lnSpc>
            </a:pPr>
            <a:endParaRPr lang="en-US" sz="1800"/>
          </a:p>
          <a:p>
            <a:pPr eaLnBrk="1" hangingPunct="1">
              <a:lnSpc>
                <a:spcPct val="80000"/>
              </a:lnSpc>
            </a:pPr>
            <a:r>
              <a:rPr lang="en-US" sz="1600"/>
              <a:t>The photon in parentheses denotes the presence of this photon is allowed, but not required.</a:t>
            </a:r>
            <a:r>
              <a:rPr lang="en-US" sz="1000"/>
              <a:t> </a:t>
            </a:r>
          </a:p>
          <a:p>
            <a:pPr eaLnBrk="1" hangingPunct="1">
              <a:lnSpc>
                <a:spcPct val="80000"/>
              </a:lnSpc>
            </a:pPr>
            <a:endParaRPr lang="en-US" sz="1000"/>
          </a:p>
          <a:p>
            <a:pPr eaLnBrk="1" hangingPunct="1">
              <a:lnSpc>
                <a:spcPct val="80000"/>
              </a:lnSpc>
            </a:pPr>
            <a:endParaRPr lang="en-US" sz="100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49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z="1600" b="1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50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NB:</a:t>
            </a:r>
          </a:p>
          <a:p>
            <a:pPr eaLnBrk="1" hangingPunct="1"/>
            <a:r>
              <a:rPr lang="en-US" sz="1600" b="1" dirty="0"/>
              <a:t>Coil incorrectly drawn – just 2 parallel bars.</a:t>
            </a:r>
          </a:p>
          <a:p>
            <a:pPr eaLnBrk="1" hangingPunct="1"/>
            <a:r>
              <a:rPr lang="en-US" sz="1600" b="1" dirty="0"/>
              <a:t>No NMR probe to start with.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location of Control Room.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27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LEP approved 1982 :  W &amp; Z discovered 1983.</a:t>
            </a:r>
          </a:p>
          <a:p>
            <a:r>
              <a:rPr lang="en-US" dirty="0"/>
              <a:t>OPAL Technical proposal 1983 . I joined OPAL 83, 84, 85, BUT worked with OPAL, particularly ICEPP, earlier.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664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Tomio</a:t>
            </a:r>
            <a:r>
              <a:rPr lang="en-US" dirty="0"/>
              <a:t> Kobayashi, Takeda, and Professor </a:t>
            </a:r>
            <a:r>
              <a:rPr lang="en-US" dirty="0" err="1"/>
              <a:t>Orito</a:t>
            </a:r>
            <a:r>
              <a:rPr lang="en-US" dirty="0"/>
              <a:t>.  </a:t>
            </a:r>
          </a:p>
          <a:p>
            <a:r>
              <a:rPr lang="en-US" dirty="0"/>
              <a:t>In early days, Typically arrived Friday in a van HH plates and took beam over week-ends. 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144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left, two steps towards a complete half ring.</a:t>
            </a:r>
          </a:p>
          <a:p>
            <a:r>
              <a:rPr lang="en-US" dirty="0"/>
              <a:t>Beam came in from LEFT.  Stage could rotate about horizontal axis and vertical axis.</a:t>
            </a:r>
          </a:p>
          <a:p>
            <a:r>
              <a:rPr lang="en-US" dirty="0" err="1"/>
              <a:t>Mr</a:t>
            </a:r>
            <a:r>
              <a:rPr lang="en-US" dirty="0"/>
              <a:t> LINSER.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5035D7-113B-47BB-9FB1-FC9ABB468B1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033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9934" indent="-2884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53744" indent="-23074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15242" indent="-23074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76740" indent="-23074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38237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99735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61233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22730" indent="-230749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C0FE78-8B9B-4854-AE24-F5C98C7B25BF}" type="slidenum">
              <a:rPr lang="it-IT">
                <a:solidFill>
                  <a:prstClr val="black"/>
                </a:solidFill>
              </a:rPr>
              <a:pPr eaLnBrk="1" hangingPunct="1"/>
              <a:t>11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50875" y="742950"/>
            <a:ext cx="5362575" cy="3713163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1600" b="1" dirty="0"/>
              <a:t>By </a:t>
            </a:r>
            <a:r>
              <a:rPr lang="en-US" sz="1600" b="1" dirty="0" err="1"/>
              <a:t>Zedometry</a:t>
            </a:r>
            <a:r>
              <a:rPr lang="en-US" sz="1600" b="1" dirty="0"/>
              <a:t> I mean the Z0 </a:t>
            </a:r>
            <a:r>
              <a:rPr lang="en-US" sz="1600" b="1" dirty="0" err="1"/>
              <a:t>lineshape</a:t>
            </a:r>
            <a:r>
              <a:rPr lang="en-US" sz="1600" b="1" dirty="0"/>
              <a:t> :  Z0 mass, width and branching </a:t>
            </a:r>
          </a:p>
          <a:p>
            <a:pPr eaLnBrk="1" hangingPunct="1"/>
            <a:r>
              <a:rPr lang="en-US" sz="1600" b="1" dirty="0"/>
              <a:t>fractions.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D20A1-5DE1-43CB-973B-F1B53316FDD5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5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7A219-1550-4503-AB39-F0C5C44EA204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87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0AADC-FD30-494F-8B13-DFC20446505F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54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9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62654-BF2C-4A7F-9CD2-34FD5E00DB2E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3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826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1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6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72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149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05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2626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8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A0A73-489F-445A-ABEA-ED80BE4B88A9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606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3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5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91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1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936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101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30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6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90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4304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3693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91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D60D7-A344-4609-92E6-84AD0D456BC0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2504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2081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3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3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124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95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280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3156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785184-4A52-4743-A77C-4D96503EBDCC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517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17A1BB-23E8-4C1B-85E5-BE338C6B3E9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167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ED4EBF-6B32-4285-A2E6-D382A61EBDD5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6504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752600"/>
            <a:ext cx="4127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752600"/>
            <a:ext cx="41275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8328B6-B081-4C8E-840E-266639369B4F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897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0FEACA-0356-48C3-960F-3F2D6B290CBD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8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34054-028F-43A9-9842-72F79630A136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4589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F5D8E2A-7A2B-4F40-82EC-3188A3B66B4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9809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8F27DB-697B-4478-9369-20559C9762CB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72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33FDD9B-3E83-4BE4-BF54-93D54AA3A8D0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849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2119A8-A697-4032-9357-222489AFA5E7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0527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2C9245C-7D8F-4BF6-8284-A216D89DA7E4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727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644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0AC5C5-32BD-4094-8A2B-A4ED8E55448E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14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8366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0" y="1752600"/>
            <a:ext cx="41275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752600"/>
            <a:ext cx="41275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997950" y="6400800"/>
            <a:ext cx="577850" cy="228600"/>
          </a:xfrm>
        </p:spPr>
        <p:txBody>
          <a:bodyPr/>
          <a:lstStyle>
            <a:lvl1pPr>
              <a:defRPr/>
            </a:lvl1pPr>
          </a:lstStyle>
          <a:p>
            <a:fld id="{669E19A7-9EAA-44B1-81A0-E3D017544D88}" type="slidenum">
              <a:rPr lang="de-DE">
                <a:solidFill>
                  <a:srgbClr val="000000"/>
                </a:solidFill>
              </a:rPr>
              <a:pPr/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729" y="6381750"/>
            <a:ext cx="6475016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8644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6E1A5-3E55-4D34-AA82-1E0653B700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37094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1E2C-3A9D-45B8-BDB3-334AE69620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19561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48D6D-87B8-4014-B6D6-1E795531200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2230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2E94A-2861-4265-89BA-1FB171378813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0095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BF51B-7B65-49F5-8E52-587CD00360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592749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41E6-040E-44A2-9761-E4B10D8BEBC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29843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58970-3778-4EE2-B1FA-A8898FBFA1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15049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2FBB5-D853-4062-8CC1-1D5CE85C16F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50823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14D8-8F10-48FF-BC3D-B18223079A6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19185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973DA-5B22-4C6D-BC3D-56F8150BBB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9350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563FD-733A-4432-B74C-7137BB020F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48954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21.10.2010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T. Kawamoto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82112-250A-4BE2-AFCA-8D2E542970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700021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3F2EC-818B-4528-AE18-2FED8BF838D4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121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9525A-174A-4B66-8745-882A42ADA653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62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24D62-B1FA-4C8F-A9B9-8D3870D69980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4856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05937-23C0-4EE8-98B2-48EB40E81560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4292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E4333-F3A9-4AFD-8FA9-A0DD6B87020F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5175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FA231-D527-4C19-A85C-15B30750E006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3416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43CB7-3948-4102-B9BC-803B9F9CBF4D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4158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80A52-B3A6-4163-8B00-81F86706A703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360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F4112-5F38-4622-9C08-3EBB3776CCE4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301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A24CB-A0CE-4740-8D63-75F1E188A07C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029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7CE68-9201-41FB-83FA-5C62DF402A27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2259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F70C9-EF45-4AFC-9340-8F1A4CAEDB28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5409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9"/>
            <a:ext cx="89154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926B5-C5FD-4915-8FAC-1A8917603F1E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02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7BB0B-C44A-4709-A500-72D25BA5CD02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8040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83DEF-5F02-62B6-F4D2-4E61C979DA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F1FCC1-7E7A-74E1-45FD-D30DB02394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5B930-93AB-7BDA-CA72-6C77456C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00A26-0990-17D7-FCCC-BC63954A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05D9A-35FC-2021-6C49-B2BEC8D5F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7156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206F5-2D4C-7518-46AE-3A9C4CAC1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62E413-D354-53FF-06BA-7CC385034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30743-DFC8-32A9-50FB-03007D505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FEB96B-C02E-A587-3B50-36FA98952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75770-19C3-8F3C-0F9E-C61E1AA28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3750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5EFF7-F062-35ED-A837-60B3DA374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C5EAF-1E5F-F37C-8C9E-BA64011EF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82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82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82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67BB3-D641-DBD9-96A5-466AD3A3B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4980E-FEB7-DA0F-DCFF-ACA131294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6BBAB-C7EC-8181-37E3-9072F91A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6812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C4B18-38C2-C382-050B-12C074CCB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988581-0DA3-4BAB-79D1-D3A12DA72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520B6-2C3E-EC9C-D204-44AA2E48B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D715A-07BB-DBA0-8DD6-B77A0DB5A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C209D7-E0FD-02EA-2A61-6854225AE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F2B84-4483-EFEB-EACF-2C6276DA7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16941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D8697-8F19-B2C1-B5B7-85D8AB460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1E192-A289-E63B-8696-C907E0B1F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796905-3031-C270-7FF0-A7F647B4F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93319A-B8DE-9966-C09A-37585ACB8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2B5308-6372-4A12-7340-5748B284BC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CC1E47-FBCC-09BC-598B-29D72ECB9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4C13C4-8980-AC2B-D03D-206D4BC63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1ECEA3-2837-1ED5-B10F-40CB654CC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1033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3F7D-FFD2-E370-21F9-E0F475E22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BD9DA4-2517-CA9D-E6E1-F9ADB369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C331A-E046-48E9-5A52-8A4F65D96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FFAA2B-25E1-994A-386D-4CA6FFBC5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5887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1B20D-DBA1-2809-36EC-BA068F9D2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9B0BA4-11FE-28D7-494F-C07C36156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C25AF-63C4-53BD-D67C-079C3442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619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D7A13-AF9C-0620-D10B-A40A7B72D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141F7-C447-374F-7572-FA4A09442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2E0D97-7B8C-DF76-3CCC-0F02BE3E3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A257ED-F404-D8CE-B4B8-D0AFBB299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A1F6A7-758D-3ED8-C170-0827797E9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FA2C0-97D9-2C84-AFC0-4BC4E8C68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79862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9B307-E82E-77EA-4A53-81BBB0331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1DD11F-F409-E34D-F30E-DE6A3B5883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02BD14-54C7-AA18-3D23-08D5812F5A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A4FA15-9C17-D761-908C-D8E52AB5B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251F5B-9049-616D-F7C6-CFD1D8FB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E4D94-F16C-B41D-5708-227745B8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8701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7DB88-CB24-22A0-3EEC-3E621F9D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136939-1C68-6CC3-4694-6C91E6264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097A2C-102E-F3E2-8BA8-0DCCD6367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4ED9C-F38A-5FDA-FFDB-1A9D131A4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EBE40-CCB0-BE05-818D-0D8105050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33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D7F89-AAE5-4AAE-8B00-81B61CDCB25D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3646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CB17D9-CEB4-C20D-D328-81854F7066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0816A-83BF-C5AE-3623-76E56A43A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76AF8-3E58-F6C5-F858-2DC024E9D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7FF4A-77E3-ABB0-A03E-F4117E9A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5DF08-4D4F-4FE4-2685-F22775CE2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661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021EE-64A2-4EAC-A7FF-2F1E0BC95E08}" type="slidenum">
              <a:rPr lang="it-IT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8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8568192-7ADC-4A86-A87D-B6DF989B6004}" type="slidenum">
              <a:rPr lang="it-IT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907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43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8449A63-35AD-48D3-B27E-8A9ED1ED442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11/26/2024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43A1B4AC-C177-4A38-BC21-F9818F149C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93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"/>
            <a:ext cx="9906000" cy="836613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752600"/>
            <a:ext cx="84201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997950" y="6400800"/>
            <a:ext cx="57785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EE09B3E7-F50B-4F8A-8006-863D819D5841}" type="slidenum">
              <a:rPr lang="de-DE" smtClean="0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4729" y="6381750"/>
            <a:ext cx="6475016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000000"/>
                </a:solidFill>
              </a:rPr>
              <a:t>Albrecht Wagner, October 2010</a:t>
            </a:r>
            <a:endParaRPr lang="de-DE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55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38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5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52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10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FF"/>
                </a:solidFill>
                <a:latin typeface="Calibri" pitchFamily="-105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/>
              <a:t>21.10.2010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FF"/>
                </a:solidFill>
                <a:latin typeface="Calibri" pitchFamily="-105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/>
              <a:t>T. Kawamoto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FF"/>
                </a:solidFill>
                <a:latin typeface="Calibri" pitchFamily="-105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A45475B1-8723-4C1D-B1E8-75F402AB1B25}" type="slidenum">
              <a:rPr kumimoji="1" lang="ja-JP" altLang="en-US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91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05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05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>
                <a:solidFill>
                  <a:srgbClr val="000000"/>
                </a:solidFill>
              </a:rPr>
              <a:t>May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EFEF87C-29DE-4C9B-91A3-97773660520C}" type="slidenum">
              <a:rPr lang="it-IT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7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833178-9779-CE22-514C-A492F2720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130EE-8413-8CD8-4B0E-88BBF01EC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68320-9CE2-1909-5237-E59D5A11C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D87056-5CA5-4674-824F-1E5311DBEA0D}" type="datetimeFigureOut">
              <a:rPr lang="en-GB" smtClean="0"/>
              <a:t>26/11/2024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94A7C-0AA0-1227-D54D-1B3C1D3F9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FB988-B7DE-4256-92C7-89416619B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0E9EFA-66BB-4FA9-BC30-589C6C95CD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53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wmf"/><Relationship Id="rId4" Type="http://schemas.openxmlformats.org/officeDocument/2006/relationships/image" Target="../media/image4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wmf"/><Relationship Id="rId4" Type="http://schemas.openxmlformats.org/officeDocument/2006/relationships/image" Target="../media/image4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34626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A601F4-7CCA-9C61-B7F5-F65A74E321CE}"/>
              </a:ext>
            </a:extLst>
          </p:cNvPr>
          <p:cNvSpPr txBox="1"/>
          <p:nvPr/>
        </p:nvSpPr>
        <p:spPr>
          <a:xfrm>
            <a:off x="662120" y="436275"/>
            <a:ext cx="84252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0033CC"/>
                </a:solidFill>
                <a:ea typeface="Arial Unicode MS"/>
              </a:rPr>
              <a:t>ICEPP in OPAL : PERSONAL MEMORIES</a:t>
            </a:r>
            <a:endParaRPr lang="en-CH" sz="3200" b="1" i="1" dirty="0">
              <a:solidFill>
                <a:srgbClr val="0033CC"/>
              </a:solidFill>
              <a:ea typeface="Arial Unicode MS"/>
            </a:endParaRPr>
          </a:p>
        </p:txBody>
      </p:sp>
      <p:pic>
        <p:nvPicPr>
          <p:cNvPr id="6" name="Picture 5" descr="A drawing of a circular object&#10;&#10;Description automatically generated">
            <a:extLst>
              <a:ext uri="{FF2B5EF4-FFF2-40B4-BE49-F238E27FC236}">
                <a16:creationId xmlns:a16="http://schemas.microsoft.com/office/drawing/2014/main" id="{2FE89EF7-8984-0567-D410-8BAC952175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79791" y="2242736"/>
            <a:ext cx="3002698" cy="4241675"/>
          </a:xfrm>
          <a:prstGeom prst="rect">
            <a:avLst/>
          </a:prstGeom>
        </p:spPr>
      </p:pic>
      <p:pic>
        <p:nvPicPr>
          <p:cNvPr id="8" name="Picture 7" descr="A diagram of a black and white diagram&#10;&#10;Description automatically generated with medium confidence">
            <a:extLst>
              <a:ext uri="{FF2B5EF4-FFF2-40B4-BE49-F238E27FC236}">
                <a16:creationId xmlns:a16="http://schemas.microsoft.com/office/drawing/2014/main" id="{C24E330F-886F-F2E3-061C-BA926BD629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47406" y="689762"/>
            <a:ext cx="3160794" cy="44650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61596B-1252-9776-3994-353FB3A4B06B}"/>
              </a:ext>
            </a:extLst>
          </p:cNvPr>
          <p:cNvSpPr txBox="1"/>
          <p:nvPr/>
        </p:nvSpPr>
        <p:spPr>
          <a:xfrm>
            <a:off x="5763089" y="1480621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LEP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1</a:t>
            </a:r>
            <a:r>
              <a:rPr lang="en-US" sz="3200" b="1" baseline="30000" dirty="0">
                <a:solidFill>
                  <a:srgbClr val="FF0000"/>
                </a:solidFill>
              </a:rPr>
              <a:t>st</a:t>
            </a:r>
            <a:r>
              <a:rPr lang="en-US" sz="3200" b="1" dirty="0">
                <a:solidFill>
                  <a:srgbClr val="FF0000"/>
                </a:solidFill>
              </a:rPr>
              <a:t> Z0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13-8-89 : 23:20</a:t>
            </a:r>
            <a:endParaRPr lang="en-CH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14C21D-01EB-8006-133D-77E8A2E0E2DC}"/>
              </a:ext>
            </a:extLst>
          </p:cNvPr>
          <p:cNvSpPr txBox="1"/>
          <p:nvPr/>
        </p:nvSpPr>
        <p:spPr>
          <a:xfrm>
            <a:off x="662120" y="4849224"/>
            <a:ext cx="414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SIGNAL in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ICEPP LEAD GLASS DETECTOR !</a:t>
            </a:r>
            <a:endParaRPr lang="en-CH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94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77A720-2E34-8DC3-1CD3-E22BA8F395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10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AC99C8-4E13-D212-C113-B07B1F388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99928" y="6272503"/>
            <a:ext cx="6475016" cy="359618"/>
          </a:xfrm>
        </p:spPr>
        <p:txBody>
          <a:bodyPr/>
          <a:lstStyle/>
          <a:p>
            <a:r>
              <a:rPr lang="de-DE" sz="2400" dirty="0">
                <a:solidFill>
                  <a:srgbClr val="000000"/>
                </a:solidFill>
              </a:rPr>
              <a:t>5 half-rings.  Tomio and installation crew.</a:t>
            </a:r>
          </a:p>
        </p:txBody>
      </p:sp>
      <p:pic>
        <p:nvPicPr>
          <p:cNvPr id="5" name="Picture 4" descr="An empty stage in a factory&#10;&#10;Description automatically generated">
            <a:extLst>
              <a:ext uri="{FF2B5EF4-FFF2-40B4-BE49-F238E27FC236}">
                <a16:creationId xmlns:a16="http://schemas.microsoft.com/office/drawing/2014/main" id="{CF297A83-9238-2C7E-5A23-438209429F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96804" y="15837"/>
            <a:ext cx="6196975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Now for some “</a:t>
            </a:r>
            <a:r>
              <a:rPr lang="en-US" sz="3200" b="1" i="1" kern="1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Zedometry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”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07340" y="1371601"/>
            <a:ext cx="8325511" cy="3794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3200" b="1" dirty="0">
                <a:solidFill>
                  <a:srgbClr val="2D2D8A"/>
                </a:solidFill>
                <a:latin typeface="Calibri"/>
              </a:rPr>
              <a:t>Crucial to precise determination of the Z mass and width are :</a:t>
            </a:r>
          </a:p>
          <a:p>
            <a:pPr marL="814968" lvl="1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Good Knowledge of the LEP beam energies</a:t>
            </a:r>
          </a:p>
          <a:p>
            <a:pPr marL="814968" lvl="1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Luminosity measurement</a:t>
            </a:r>
          </a:p>
          <a:p>
            <a:pPr marL="814968" lvl="1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Understanding many systematic effects</a:t>
            </a:r>
          </a:p>
          <a:p>
            <a:pPr marL="814968" lvl="1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400" b="1" kern="0" dirty="0">
              <a:solidFill>
                <a:srgbClr val="000000"/>
              </a:solidFill>
              <a:latin typeface="Luxi Sans"/>
            </a:endParaRPr>
          </a:p>
          <a:p>
            <a:pPr marL="492437" lvl="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333399"/>
                </a:solidFill>
                <a:latin typeface="Luxi Sans"/>
              </a:rPr>
              <a:t>I will dwell somewhat on the first since several interesting and unexpected effects were uncovered over the years.</a:t>
            </a:r>
          </a:p>
        </p:txBody>
      </p:sp>
    </p:spTree>
    <p:extLst>
      <p:ext uri="{BB962C8B-B14F-4D97-AF65-F5344CB8AC3E}">
        <p14:creationId xmlns:p14="http://schemas.microsoft.com/office/powerpoint/2010/main" val="35954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12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LEP Beam Energy Measurements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07340" y="1371600"/>
            <a:ext cx="8325511" cy="3794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2800" b="1" dirty="0">
                <a:solidFill>
                  <a:srgbClr val="2D2D8A"/>
                </a:solidFill>
                <a:latin typeface="Calibri"/>
              </a:rPr>
              <a:t>Two machine innovations provided us with unexpected challenges :</a:t>
            </a:r>
          </a:p>
          <a:p>
            <a:pPr marL="357815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“Concrete” magnets.</a:t>
            </a:r>
            <a:br>
              <a:rPr lang="en-US" sz="2400" b="1" kern="0" dirty="0">
                <a:solidFill>
                  <a:srgbClr val="000000"/>
                </a:solidFill>
                <a:latin typeface="Luxi Sans"/>
              </a:rPr>
            </a:b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B ≈ .05T at Z peak.</a:t>
            </a:r>
          </a:p>
          <a:p>
            <a:pPr marL="357815" indent="-32253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buFontTx/>
              <a:buBlip>
                <a:blip r:embed="rId3"/>
              </a:buBlip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400" b="1" kern="0" dirty="0">
                <a:solidFill>
                  <a:srgbClr val="000000"/>
                </a:solidFill>
                <a:latin typeface="Luxi Sans"/>
              </a:rPr>
              <a:t>Energy storage cavities</a:t>
            </a:r>
          </a:p>
          <a:p>
            <a:pPr marL="492437" lvl="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400" b="1" kern="0" dirty="0">
              <a:solidFill>
                <a:srgbClr val="333399"/>
              </a:solidFill>
              <a:latin typeface="Luxi Sans"/>
            </a:endParaRPr>
          </a:p>
          <a:p>
            <a:pPr marL="492437" lvl="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400" b="1" kern="0" dirty="0">
              <a:solidFill>
                <a:srgbClr val="333399"/>
              </a:solidFill>
              <a:latin typeface="Luxi Sans"/>
            </a:endParaRPr>
          </a:p>
          <a:p>
            <a:pPr marL="492437" lvl="1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998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400" b="1" kern="0" dirty="0">
              <a:solidFill>
                <a:srgbClr val="000000"/>
              </a:solidFill>
              <a:latin typeface="Luxi San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762" y="1772816"/>
            <a:ext cx="468052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8" y="3598714"/>
            <a:ext cx="4708790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9028" y="5166229"/>
            <a:ext cx="4118468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A third innovation was the </a:t>
            </a:r>
            <a:r>
              <a:rPr lang="en-US" sz="2400" dirty="0" err="1">
                <a:solidFill>
                  <a:srgbClr val="002060"/>
                </a:solidFill>
              </a:rPr>
              <a:t>Nb</a:t>
            </a:r>
            <a:r>
              <a:rPr lang="en-US" sz="2400" dirty="0">
                <a:solidFill>
                  <a:srgbClr val="002060"/>
                </a:solidFill>
              </a:rPr>
              <a:t>-sputtered Cu </a:t>
            </a:r>
            <a:r>
              <a:rPr lang="en-US" sz="2400" dirty="0" err="1">
                <a:solidFill>
                  <a:srgbClr val="002060"/>
                </a:solidFill>
              </a:rPr>
              <a:t>s.c.cavities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689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13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2628227" y="476251"/>
            <a:ext cx="3884946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Early Flux Loop Calibrations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07340" y="1076134"/>
            <a:ext cx="8325511" cy="6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284" algn="ctr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000" b="1" kern="0" dirty="0">
                <a:solidFill>
                  <a:srgbClr val="0070C0"/>
                </a:solidFill>
                <a:latin typeface="Comic Sans MS" pitchFamily="66" charset="0"/>
              </a:rPr>
              <a:t>Every dipole magnet has a 1-turn “Flux-Loop” installed in a groove in the lower pole.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50952" y="121390"/>
            <a:ext cx="5010223" cy="82862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Rectangle 1"/>
          <p:cNvSpPr/>
          <p:nvPr/>
        </p:nvSpPr>
        <p:spPr bwMode="auto">
          <a:xfrm>
            <a:off x="6541956" y="4581128"/>
            <a:ext cx="1141347" cy="13673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45791" dir="2021404" algn="ctr" rotWithShape="0">
              <a:srgbClr val="B2B2B2">
                <a:alpha val="80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72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2628227" y="476251"/>
            <a:ext cx="3884946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</a:t>
            </a:r>
            <a:r>
              <a:rPr lang="en-US" sz="3200" b="1" i="1" kern="10" dirty="0">
                <a:solidFill>
                  <a:srgbClr val="FF0000"/>
                </a:solidFill>
                <a:latin typeface="Arial Unicode MS"/>
                <a:ea typeface="Arial Unicode MS"/>
                <a:cs typeface="Arial Unicode MS"/>
              </a:rPr>
              <a:t>Temperature Corrected   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F-L Calibrations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07340" y="1371600"/>
            <a:ext cx="8325511" cy="38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000" b="1" kern="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20145" y="-846670"/>
            <a:ext cx="4591595" cy="867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575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5E268F-B147-EB21-B750-4127438D5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日付プレースホルダ 16">
            <a:extLst>
              <a:ext uri="{FF2B5EF4-FFF2-40B4-BE49-F238E27FC236}">
                <a16:creationId xmlns:a16="http://schemas.microsoft.com/office/drawing/2014/main" id="{C8F2E8D0-B86C-C799-FDD2-372CAB213BF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8989FF"/>
                </a:solidFill>
                <a:effectLst/>
                <a:uLnTx/>
                <a:uFillTx/>
                <a:latin typeface="Calibri" pitchFamily="-105" charset="0"/>
                <a:ea typeface="ＭＳ Ｐゴシック" pitchFamily="28" charset="-128"/>
                <a:cs typeface="+mn-cs"/>
              </a:rPr>
              <a:t>21.10.2010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FF"/>
              </a:solidFill>
              <a:effectLst/>
              <a:uLnTx/>
              <a:uFillTx/>
              <a:latin typeface="Calibri" pitchFamily="-105" charset="0"/>
              <a:ea typeface="ＭＳ Ｐゴシック" pitchFamily="28" charset="-128"/>
              <a:cs typeface="+mn-cs"/>
            </a:endParaRPr>
          </a:p>
        </p:txBody>
      </p:sp>
      <p:sp>
        <p:nvSpPr>
          <p:cNvPr id="3075" name="スライド番号プレースホルダ 17">
            <a:extLst>
              <a:ext uri="{FF2B5EF4-FFF2-40B4-BE49-F238E27FC236}">
                <a16:creationId xmlns:a16="http://schemas.microsoft.com/office/drawing/2014/main" id="{E1DA62F8-5847-15B1-903B-D020446AB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4ACCB1-77D5-4EC2-92A2-27D8F23F694F}" type="slidenum"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FF"/>
                </a:solidFill>
                <a:effectLst/>
                <a:uLnTx/>
                <a:uFillTx/>
                <a:latin typeface="Calibri" pitchFamily="-105" charset="0"/>
                <a:ea typeface="ＭＳ Ｐゴシック" pitchFamily="28" charset="-128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srgbClr val="8989FF"/>
              </a:solidFill>
              <a:effectLst/>
              <a:uLnTx/>
              <a:uFillTx/>
              <a:latin typeface="Calibri" pitchFamily="-105" charset="0"/>
              <a:ea typeface="ＭＳ Ｐゴシック" pitchFamily="28" charset="-128"/>
              <a:cs typeface="+mn-cs"/>
            </a:endParaRPr>
          </a:p>
        </p:txBody>
      </p:sp>
      <p:sp>
        <p:nvSpPr>
          <p:cNvPr id="3076" name="フッター プレースホルダ 18">
            <a:extLst>
              <a:ext uri="{FF2B5EF4-FFF2-40B4-BE49-F238E27FC236}">
                <a16:creationId xmlns:a16="http://schemas.microsoft.com/office/drawing/2014/main" id="{B2ACBB23-BF7A-C1EC-5A75-647BBBF0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8989FF"/>
              </a:solidFill>
              <a:effectLst/>
              <a:uLnTx/>
              <a:uFillTx/>
              <a:latin typeface="Calibri" pitchFamily="-105" charset="0"/>
              <a:ea typeface="ＭＳ Ｐゴシック" pitchFamily="28" charset="-128"/>
              <a:cs typeface="+mn-cs"/>
            </a:endParaRPr>
          </a:p>
        </p:txBody>
      </p:sp>
      <p:pic>
        <p:nvPicPr>
          <p:cNvPr id="3077" name="図 4" descr="lep2.pdf">
            <a:extLst>
              <a:ext uri="{FF2B5EF4-FFF2-40B4-BE49-F238E27FC236}">
                <a16:creationId xmlns:a16="http://schemas.microsoft.com/office/drawing/2014/main" id="{18C0494F-0638-2B58-8EB4-1A7A1589B0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113" r="6352"/>
          <a:stretch>
            <a:fillRect/>
          </a:stretch>
        </p:blipFill>
        <p:spPr bwMode="auto">
          <a:xfrm>
            <a:off x="495300" y="195263"/>
            <a:ext cx="8841450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0894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Lunar Tides in the Earth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60512" y="3048209"/>
            <a:ext cx="3661683" cy="2685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2017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Length of beam orbit fixed by RF frequency.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800" kern="0" dirty="0">
                <a:solidFill>
                  <a:schemeClr val="tx1"/>
                </a:solidFill>
                <a:latin typeface="Helvetica"/>
              </a:rPr>
              <a:t>Beam stays where it is – magnets move around it.</a:t>
            </a: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Extra contribution from </a:t>
            </a:r>
            <a:r>
              <a:rPr kumimoji="1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quadrupole</a:t>
            </a:r>
            <a:r>
              <a:rPr kumimoji="1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fields off central orbit changes </a:t>
            </a:r>
            <a:r>
              <a:rPr kumimoji="1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E</a:t>
            </a:r>
            <a:r>
              <a:rPr kumimoji="1" lang="en-US" sz="1800" b="0" i="0" u="none" strike="noStrike" kern="0" cap="none" spc="0" normalizeH="0" baseline="-250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beam</a:t>
            </a:r>
            <a:r>
              <a:rPr kumimoji="1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Amplitude ~10MeV</a:t>
            </a:r>
          </a:p>
        </p:txBody>
      </p:sp>
      <p:pic>
        <p:nvPicPr>
          <p:cNvPr id="13" name="Picture 6" descr="ti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117" y="2890853"/>
            <a:ext cx="5374046" cy="349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3924" y="1196752"/>
            <a:ext cx="8425259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kumimoji="1" lang="en-US" kern="0" dirty="0">
                <a:solidFill>
                  <a:srgbClr val="6600CC"/>
                </a:solidFill>
                <a:latin typeface="Helvetica"/>
              </a:rPr>
              <a:t>Tidal forces do not only move the waters of the oceans, They also </a:t>
            </a:r>
            <a:r>
              <a:rPr kumimoji="1" lang="en-US" b="1" kern="0" dirty="0">
                <a:solidFill>
                  <a:srgbClr val="6600CC"/>
                </a:solidFill>
                <a:latin typeface="Helvetica"/>
              </a:rPr>
              <a:t>move land masses.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kumimoji="1" lang="en-US" b="1" kern="0" dirty="0">
                <a:solidFill>
                  <a:srgbClr val="6600CC"/>
                </a:solidFill>
                <a:latin typeface="Helvetica"/>
              </a:rPr>
              <a:t>Vertical</a:t>
            </a:r>
            <a:r>
              <a:rPr kumimoji="1" lang="en-US" kern="0" dirty="0">
                <a:solidFill>
                  <a:srgbClr val="6600CC"/>
                </a:solidFill>
                <a:latin typeface="Helvetica"/>
              </a:rPr>
              <a:t> motion in GVA up to </a:t>
            </a:r>
            <a:r>
              <a:rPr kumimoji="1" lang="en-US" b="1" kern="0" dirty="0">
                <a:solidFill>
                  <a:srgbClr val="6600CC"/>
                </a:solidFill>
                <a:latin typeface="Helvetica"/>
              </a:rPr>
              <a:t>0.2m peak-to-peak</a:t>
            </a:r>
            <a:r>
              <a:rPr kumimoji="1" lang="en-US" kern="0" dirty="0">
                <a:solidFill>
                  <a:srgbClr val="6600CC"/>
                </a:solidFill>
                <a:latin typeface="Helvetica"/>
              </a:rPr>
              <a:t>.</a:t>
            </a:r>
          </a:p>
          <a:p>
            <a:pPr marL="342900" lvl="0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kumimoji="1" lang="en-US" b="1" kern="0" dirty="0">
                <a:solidFill>
                  <a:srgbClr val="6600CC"/>
                </a:solidFill>
                <a:latin typeface="Helvetica"/>
              </a:rPr>
              <a:t>Horizontal</a:t>
            </a:r>
            <a:r>
              <a:rPr kumimoji="1" lang="en-US" kern="0" dirty="0">
                <a:solidFill>
                  <a:srgbClr val="6600CC"/>
                </a:solidFill>
                <a:latin typeface="Helvetica"/>
              </a:rPr>
              <a:t> dimensions undergo similar </a:t>
            </a:r>
            <a:r>
              <a:rPr kumimoji="1" lang="en-US" b="1" u="sng" kern="0" dirty="0">
                <a:solidFill>
                  <a:srgbClr val="6600CC"/>
                </a:solidFill>
                <a:latin typeface="Helvetica"/>
              </a:rPr>
              <a:t>relative</a:t>
            </a:r>
            <a:r>
              <a:rPr kumimoji="1" lang="en-US" kern="0" dirty="0">
                <a:solidFill>
                  <a:srgbClr val="6600CC"/>
                </a:solidFill>
                <a:latin typeface="Helvetica"/>
              </a:rPr>
              <a:t> changes </a:t>
            </a:r>
            <a:r>
              <a:rPr kumimoji="1" lang="en-US" kern="0" dirty="0">
                <a:solidFill>
                  <a:srgbClr val="6600CC"/>
                </a:solidFill>
                <a:latin typeface="Arial"/>
                <a:cs typeface="Arial"/>
              </a:rPr>
              <a:t>→ 1mm change in LEP circumference.</a:t>
            </a:r>
            <a:endParaRPr kumimoji="1" lang="en-US" kern="0" dirty="0">
              <a:solidFill>
                <a:srgbClr val="6600CC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82126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Corrections for pre-1995 data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42950" y="1340768"/>
            <a:ext cx="8420100" cy="475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2017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>
                <a:latin typeface="Helvetica"/>
              </a:rPr>
              <a:t>E</a:t>
            </a:r>
            <a:r>
              <a:rPr kumimoji="1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xtrapolating</a:t>
            </a: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back from end-of-fill resonant </a:t>
            </a:r>
            <a:r>
              <a:rPr kumimoji="1" 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depolarisation</a:t>
            </a: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measurements,</a:t>
            </a:r>
            <a:r>
              <a:rPr kumimoji="1" lang="en-US" sz="2400" b="0" i="0" u="none" strike="noStrike" kern="0" cap="none" spc="0" normalizeH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take into account :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Earth tides.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>
                <a:solidFill>
                  <a:srgbClr val="000000"/>
                </a:solidFill>
                <a:latin typeface="Helvetica"/>
              </a:rPr>
              <a:t>Horizontal orbit correctors.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Magnet temperatures.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kern="0" dirty="0">
                <a:solidFill>
                  <a:srgbClr val="000000"/>
                </a:solidFill>
                <a:latin typeface="Helvetica"/>
              </a:rPr>
              <a:t>Train effects.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RF configuration, and other IP effects.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Final E</a:t>
            </a:r>
            <a:r>
              <a:rPr kumimoji="1" lang="en-US" sz="3000" b="0" i="0" u="none" strike="noStrike" kern="0" cap="none" spc="0" normalizeH="0" baseline="-2500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CM</a:t>
            </a: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uncertainty on Z mass : ±</a:t>
            </a:r>
            <a:r>
              <a:rPr kumimoji="1" lang="en-US" sz="3000" b="1" i="0" u="sng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1.7</a:t>
            </a: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MeV</a:t>
            </a:r>
          </a:p>
          <a:p>
            <a:pPr marL="342900" marR="0" lvl="0" indent="-34290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M</a:t>
            </a:r>
            <a:r>
              <a:rPr kumimoji="1" lang="en-US" sz="3000" b="0" i="0" u="none" strike="noStrike" kern="0" cap="none" spc="0" normalizeH="0" baseline="-2500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Z</a:t>
            </a: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= 91.1875 ± </a:t>
            </a:r>
            <a:r>
              <a:rPr kumimoji="1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0.0021</a:t>
            </a:r>
            <a:r>
              <a:rPr kumimoji="1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</a:t>
            </a:r>
            <a:r>
              <a:rPr kumimoji="1" lang="en-US" sz="3000" b="0" i="0" u="none" strike="noStrike" kern="0" cap="none" spc="0" normalizeH="0" baseline="0" noProof="0" dirty="0" err="1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GeV</a:t>
            </a:r>
            <a:endParaRPr kumimoji="1" lang="en-US" sz="3000" b="0" i="0" u="none" strike="noStrike" kern="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684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18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887928" y="476251"/>
            <a:ext cx="8043514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dirty="0">
                <a:solidFill>
                  <a:srgbClr val="333399"/>
                </a:solidFill>
                <a:ea typeface="ＭＳ Ｐゴシック" pitchFamily="28" charset="-128"/>
              </a:rPr>
              <a:t>Z0 Mass and Width, Number of Neutrino species</a:t>
            </a:r>
            <a:r>
              <a:rPr lang="en-US" sz="3200" b="1" i="1" kern="10" dirty="0"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</a:t>
            </a:r>
            <a:endParaRPr lang="en-GB" sz="3200" b="1" i="1" kern="10" dirty="0"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488504" y="1124744"/>
            <a:ext cx="4425801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defTabSz="914400" eaLnBrk="1" hangingPunct="1">
              <a:defRPr/>
            </a:pPr>
            <a:r>
              <a:rPr lang="en-US" altLang="ja-JP" sz="2000" b="1" kern="0" dirty="0">
                <a:solidFill>
                  <a:srgbClr val="0000FF"/>
                </a:solidFill>
              </a:rPr>
              <a:t>LEP combined values</a:t>
            </a:r>
            <a:r>
              <a:rPr lang="en-US" altLang="ja-JP" sz="2000" kern="0" dirty="0">
                <a:solidFill>
                  <a:srgbClr val="0000FF"/>
                </a:solidFill>
              </a:rPr>
              <a:t>:</a:t>
            </a: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00FF"/>
                </a:solidFill>
              </a:rPr>
              <a:t> 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Mz</a:t>
            </a:r>
            <a:r>
              <a:rPr lang="en-US" altLang="ja-JP" sz="2000" kern="0" dirty="0">
                <a:solidFill>
                  <a:srgbClr val="0000FF"/>
                </a:solidFill>
              </a:rPr>
              <a:t>  =  91.1875 ± </a:t>
            </a:r>
            <a:r>
              <a:rPr lang="en-US" altLang="ja-JP" sz="2000" b="1" kern="0" dirty="0">
                <a:solidFill>
                  <a:srgbClr val="FF0000"/>
                </a:solidFill>
              </a:rPr>
              <a:t>0.0021</a:t>
            </a:r>
            <a:r>
              <a:rPr lang="en-US" altLang="ja-JP" sz="2000" kern="0" dirty="0">
                <a:solidFill>
                  <a:srgbClr val="0000FF"/>
                </a:solidFill>
              </a:rPr>
              <a:t>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GeV</a:t>
            </a:r>
            <a:endParaRPr lang="en-US" altLang="ja-JP" sz="2000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00FF"/>
                </a:solidFill>
              </a:rPr>
              <a:t>  </a:t>
            </a:r>
            <a:r>
              <a:rPr lang="el-GR" altLang="ja-JP" sz="2000" kern="0" dirty="0">
                <a:solidFill>
                  <a:srgbClr val="0000FF"/>
                </a:solidFill>
              </a:rPr>
              <a:t>Γ</a:t>
            </a:r>
            <a:r>
              <a:rPr lang="en-US" altLang="ja-JP" sz="2000" kern="0" dirty="0">
                <a:solidFill>
                  <a:srgbClr val="0000FF"/>
                </a:solidFill>
              </a:rPr>
              <a:t>z   =  2.4952   ± 0.0023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GeV</a:t>
            </a:r>
            <a:endParaRPr lang="en-US" altLang="ja-JP" sz="2000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endParaRPr lang="en-US" altLang="ja-JP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70C0"/>
                </a:solidFill>
              </a:rPr>
              <a:t>No:</a:t>
            </a:r>
            <a:r>
              <a:rPr lang="en-US" altLang="ja-JP" sz="2000" kern="0" dirty="0">
                <a:solidFill>
                  <a:srgbClr val="0000FF"/>
                </a:solidFill>
              </a:rPr>
              <a:t> of </a:t>
            </a:r>
            <a:r>
              <a:rPr kumimoji="0" lang="en-US" sz="2000" b="1" dirty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 </a:t>
            </a:r>
            <a:r>
              <a:rPr kumimoji="0" lang="en-US" sz="2000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species = </a:t>
            </a:r>
            <a:r>
              <a:rPr kumimoji="0" lang="en-US" sz="2000" b="1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2.9840 ± 0.0082</a:t>
            </a:r>
          </a:p>
          <a:p>
            <a:pPr defTabSz="914400" eaLnBrk="1" hangingPunct="1">
              <a:defRPr/>
            </a:pPr>
            <a:endParaRPr kumimoji="0" lang="en-US" altLang="ja-JP" kern="0" dirty="0">
              <a:solidFill>
                <a:srgbClr val="0070C0"/>
              </a:solidFill>
              <a:latin typeface="Arial" pitchFamily="34" charset="0"/>
              <a:ea typeface="Arial Unicode MS" pitchFamily="34" charset="-128"/>
              <a:cs typeface="Arial" pitchFamily="34" charset="0"/>
              <a:sym typeface="Symbol" pitchFamily="18" charset="2"/>
            </a:endParaRPr>
          </a:p>
          <a:p>
            <a:pPr algn="ctr" defTabSz="914400" eaLnBrk="1" hangingPunct="1">
              <a:defRPr/>
            </a:pPr>
            <a:r>
              <a:rPr kumimoji="0" lang="en-US" altLang="ja-JP" kern="0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and</a:t>
            </a:r>
          </a:p>
          <a:p>
            <a:pPr defTabSz="914400" eaLnBrk="1" hangingPunct="1">
              <a:defRPr/>
            </a:pPr>
            <a:endParaRPr kumimoji="0" lang="en-US" altLang="ja-JP" sz="2400" kern="0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" pitchFamily="34" charset="0"/>
              <a:sym typeface="Symbol" pitchFamily="18" charset="2"/>
            </a:endParaRPr>
          </a:p>
          <a:p>
            <a:pPr defTabSz="914400" eaLnBrk="1" hangingPunct="1">
              <a:defRPr/>
            </a:pP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Predict </a:t>
            </a:r>
            <a:r>
              <a:rPr kumimoji="0" lang="en-US" altLang="ja-JP" sz="2400" kern="0" dirty="0" err="1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m</a:t>
            </a:r>
            <a:r>
              <a:rPr kumimoji="0" lang="en-US" altLang="ja-JP" sz="2400" kern="0" baseline="-25000" dirty="0" err="1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top</a:t>
            </a: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 from electroweak fits</a:t>
            </a:r>
          </a:p>
          <a:p>
            <a:pPr defTabSz="914400" eaLnBrk="1" hangingPunct="1">
              <a:defRPr/>
            </a:pP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to all LEP1 EW data </a:t>
            </a:r>
            <a:endParaRPr lang="ja-JP" altLang="en-US" sz="2400" kern="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660" y="1628800"/>
            <a:ext cx="452450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>
            <a:endCxn id="14" idx="1"/>
          </p:cNvCxnSpPr>
          <p:nvPr/>
        </p:nvCxnSpPr>
        <p:spPr bwMode="auto">
          <a:xfrm flipV="1">
            <a:off x="3296816" y="3717032"/>
            <a:ext cx="173384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7908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7BB0B-C44A-4709-A500-72D25BA5CD02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2025415"/>
              </p:ext>
            </p:extLst>
          </p:nvPr>
        </p:nvGraphicFramePr>
        <p:xfrm>
          <a:off x="272480" y="908720"/>
          <a:ext cx="850294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96613" y="332657"/>
            <a:ext cx="5694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OPAL Papers (≈ 430)</a:t>
            </a:r>
            <a:endParaRPr lang="en-GB" sz="36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165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107014_01-A4-at-144-dpi">
            <a:extLst>
              <a:ext uri="{FF2B5EF4-FFF2-40B4-BE49-F238E27FC236}">
                <a16:creationId xmlns:a16="http://schemas.microsoft.com/office/drawing/2014/main" id="{CB34AE84-4663-9DC1-EE9A-894E68A41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3994" y="96710"/>
            <a:ext cx="12679761" cy="70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1E41B2-C320-8B8E-91DE-95AC55788BAA}"/>
              </a:ext>
            </a:extLst>
          </p:cNvPr>
          <p:cNvSpPr txBox="1"/>
          <p:nvPr/>
        </p:nvSpPr>
        <p:spPr>
          <a:xfrm>
            <a:off x="-519608" y="548680"/>
            <a:ext cx="3183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The LEP ring</a:t>
            </a:r>
            <a:endParaRPr lang="en-CH" sz="4000" b="1" dirty="0"/>
          </a:p>
        </p:txBody>
      </p:sp>
    </p:spTree>
    <p:extLst>
      <p:ext uri="{BB962C8B-B14F-4D97-AF65-F5344CB8AC3E}">
        <p14:creationId xmlns:p14="http://schemas.microsoft.com/office/powerpoint/2010/main" val="4024235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BF0A8F-133F-4A07-AA80-503B51B8ED8D}" type="slidenum">
              <a:rPr kumimoji="0" 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1" u="none" strike="noStrike" kern="10" cap="none" spc="0" normalizeH="0" baseline="0" noProof="0" dirty="0">
              <a:ln>
                <a:noFill/>
              </a:ln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uLnTx/>
              <a:uFillTx/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2559" y="1412776"/>
            <a:ext cx="39217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EW/SM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-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Lineshape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  F-B asymmetries 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bbar,ccbar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),   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Z→bbar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(R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),  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Single </a:t>
            </a:r>
            <a:r>
              <a:rPr kumimoji="0" lang="el-G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γ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events (N</a:t>
            </a:r>
            <a:r>
              <a:rPr kumimoji="0" lang="el-GR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ν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),   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ll+V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(LEP1.5),    W-mass,  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W+WW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production,    ZZ production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</a:rPr>
              <a:t>TGC’s, </a:t>
            </a:r>
            <a:r>
              <a:rPr lang="en-US" sz="2000" dirty="0" err="1">
                <a:solidFill>
                  <a:srgbClr val="000000"/>
                </a:solidFill>
                <a:latin typeface="Arial"/>
              </a:rPr>
              <a:t>ll</a:t>
            </a:r>
            <a:r>
              <a:rPr lang="en-US" sz="2000" dirty="0">
                <a:solidFill>
                  <a:srgbClr val="000000"/>
                </a:solidFill>
                <a:latin typeface="Arial"/>
              </a:rPr>
              <a:t> and coupling constants.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2559" y="5013175"/>
            <a:ext cx="3181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Taus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–  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Mass tau ν.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2376" y="1975467"/>
            <a:ext cx="3921745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Searches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– gravity interactions of extra dimensions.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GMSB signatures. Light gravitinos.  RPV </a:t>
            </a:r>
            <a:r>
              <a:rPr lang="en-US" sz="2000" dirty="0" err="1">
                <a:solidFill>
                  <a:srgbClr val="000000"/>
                </a:solidFill>
                <a:latin typeface="Comic Sans MS" pitchFamily="66" charset="0"/>
              </a:rPr>
              <a:t>sfermions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Anomalous production of high-mass γ</a:t>
            </a:r>
            <a:r>
              <a:rPr lang="el-GR" sz="2000" dirty="0">
                <a:solidFill>
                  <a:srgbClr val="000000"/>
                </a:solidFill>
                <a:latin typeface="Comic Sans MS" pitchFamily="66" charset="0"/>
              </a:rPr>
              <a:t>γ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srgbClr val="000000"/>
                </a:solidFill>
                <a:latin typeface="Comic Sans MS" pitchFamily="66" charset="0"/>
              </a:rPr>
              <a:t>Chargino</a:t>
            </a:r>
            <a:r>
              <a:rPr lang="en-US" sz="2000" dirty="0">
                <a:solidFill>
                  <a:srgbClr val="000000"/>
                </a:solidFill>
                <a:latin typeface="Comic Sans MS" pitchFamily="66" charset="0"/>
              </a:rPr>
              <a:t> and neutralino.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Scalar top and bottom quarks,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Heavy leptons,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50E0C6-356C-49FD-C074-62D5F20A1C13}"/>
              </a:ext>
            </a:extLst>
          </p:cNvPr>
          <p:cNvSpPr txBox="1"/>
          <p:nvPr/>
        </p:nvSpPr>
        <p:spPr>
          <a:xfrm>
            <a:off x="350837" y="379563"/>
            <a:ext cx="90598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ptos Narrow" panose="020B0004020202020204" pitchFamily="34" charset="0"/>
                <a:ea typeface="Arial Unicode MS"/>
                <a:cs typeface="Arial Unicode MS"/>
              </a:rPr>
              <a:t>ICEPP</a:t>
            </a:r>
            <a:r>
              <a:rPr kumimoji="0" lang="en-US" sz="3200" b="1" i="1" u="none" strike="noStrike" kern="1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ptos Narrow" panose="020B0004020202020204" pitchFamily="34" charset="0"/>
                <a:ea typeface="Arial Unicode MS"/>
                <a:cs typeface="Arial Unicode MS"/>
              </a:rPr>
              <a:t> colleagues  contributed the following papers </a:t>
            </a:r>
            <a:endParaRPr kumimoji="0" lang="en-GB" sz="3200" b="1" i="1" u="none" strike="noStrike" kern="10" cap="none" spc="0" normalizeH="0" baseline="0" noProof="0" dirty="0">
              <a:ln>
                <a:noFill/>
              </a:ln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uLnTx/>
              <a:uFillTx/>
              <a:latin typeface="Aptos Narrow" panose="020B0004020202020204" pitchFamily="34" charset="0"/>
              <a:ea typeface="Arial Unicode MS"/>
              <a:cs typeface="Arial Unicode M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8CC9E1-FE6E-93CE-7D68-4367EBF8B292}"/>
              </a:ext>
            </a:extLst>
          </p:cNvPr>
          <p:cNvSpPr txBox="1"/>
          <p:nvPr/>
        </p:nvSpPr>
        <p:spPr>
          <a:xfrm>
            <a:off x="974370" y="3882937"/>
            <a:ext cx="36138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QED – </a:t>
            </a:r>
            <a:r>
              <a:rPr lang="en-US" sz="2000" dirty="0">
                <a:latin typeface="Comic Sans MS" panose="030F0702030302020204" pitchFamily="66" charset="0"/>
              </a:rPr>
              <a:t>noncommutative QED</a:t>
            </a:r>
            <a:r>
              <a:rPr lang="en-US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en-CH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05F62C-3525-A349-A72B-31F26746D1FE}"/>
              </a:ext>
            </a:extLst>
          </p:cNvPr>
          <p:cNvSpPr txBox="1"/>
          <p:nvPr/>
        </p:nvSpPr>
        <p:spPr>
          <a:xfrm>
            <a:off x="5182376" y="5137421"/>
            <a:ext cx="450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 :  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 meson oscillations.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75BE9D-A806-2A18-F448-1ECA269F3F3A}"/>
              </a:ext>
            </a:extLst>
          </p:cNvPr>
          <p:cNvSpPr txBox="1"/>
          <p:nvPr/>
        </p:nvSpPr>
        <p:spPr>
          <a:xfrm>
            <a:off x="5220395" y="1429613"/>
            <a:ext cx="4028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Higgs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– SM Higgs,    Charged H   </a:t>
            </a:r>
          </a:p>
        </p:txBody>
      </p:sp>
    </p:spTree>
    <p:extLst>
      <p:ext uri="{BB962C8B-B14F-4D97-AF65-F5344CB8AC3E}">
        <p14:creationId xmlns:p14="http://schemas.microsoft.com/office/powerpoint/2010/main" val="40462740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21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QCD : an Early Start – 1</a:t>
            </a:r>
            <a:r>
              <a:rPr lang="en-US" sz="3200" b="1" i="1" kern="10" baseline="3000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st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Physics with 18 </a:t>
            </a:r>
            <a:r>
              <a:rPr lang="en-US" sz="3200" b="1" i="1" kern="1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mulithadrons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!!!!!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19" y="1830926"/>
            <a:ext cx="3054155" cy="4342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079" y="1369537"/>
            <a:ext cx="3209131" cy="45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7184" y="1369260"/>
            <a:ext cx="457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Event Shapes and Jet Rates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73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B19FAF-4E0A-EDDD-27A3-E1A984A29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>
            <a:extLst>
              <a:ext uri="{FF2B5EF4-FFF2-40B4-BE49-F238E27FC236}">
                <a16:creationId xmlns:a16="http://schemas.microsoft.com/office/drawing/2014/main" id="{D85ED43F-CB9A-26B2-94EC-9566B2D2D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627D07-4CFD-4D3C-890A-8AAC0F93B3F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267" name="Rectangle 6">
            <a:extLst>
              <a:ext uri="{FF2B5EF4-FFF2-40B4-BE49-F238E27FC236}">
                <a16:creationId xmlns:a16="http://schemas.microsoft.com/office/drawing/2014/main" id="{52F84229-E15F-6C11-DF85-56840E19E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68" name="WordArt 7">
            <a:extLst>
              <a:ext uri="{FF2B5EF4-FFF2-40B4-BE49-F238E27FC236}">
                <a16:creationId xmlns:a16="http://schemas.microsoft.com/office/drawing/2014/main" id="{B9950A09-108C-F7B2-75AB-415998AB7F1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81200" y="476251"/>
            <a:ext cx="57785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0" cap="none" spc="0" normalizeH="0" baseline="0" noProof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rial Unicode MS"/>
                <a:ea typeface="Arial Unicode MS"/>
                <a:cs typeface="Arial Unicode MS"/>
              </a:rPr>
              <a:t>Direct Method - principle.</a:t>
            </a:r>
          </a:p>
        </p:txBody>
      </p:sp>
      <p:sp>
        <p:nvSpPr>
          <p:cNvPr id="11269" name="Line 8">
            <a:extLst>
              <a:ext uri="{FF2B5EF4-FFF2-40B4-BE49-F238E27FC236}">
                <a16:creationId xmlns:a16="http://schemas.microsoft.com/office/drawing/2014/main" id="{599748B4-1F86-5F12-D6D8-260173D67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270" name="Text Box 9">
            <a:extLst>
              <a:ext uri="{FF2B5EF4-FFF2-40B4-BE49-F238E27FC236}">
                <a16:creationId xmlns:a16="http://schemas.microsoft.com/office/drawing/2014/main" id="{B0B8E84B-5EBE-AF83-77C9-967E4CAA7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50" y="1447801"/>
            <a:ext cx="832551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Direct determination of the Z</a:t>
            </a:r>
            <a:r>
              <a:rPr kumimoji="0" lang="en-US" sz="2400" b="1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0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invisible width !!!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Through the reaction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</a:t>
            </a:r>
            <a:r>
              <a:rPr kumimoji="0" lang="en-US" sz="2400" b="0" i="0" u="none" strike="noStrike" kern="1200" cap="none" spc="0" normalizeH="0" baseline="3000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+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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( plus t-channel W-exchange. )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Complementary method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.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                                  </a:t>
            </a:r>
          </a:p>
        </p:txBody>
      </p:sp>
      <p:pic>
        <p:nvPicPr>
          <p:cNvPr id="11271" name="Picture 14" descr="FeynmanNNG">
            <a:extLst>
              <a:ext uri="{FF2B5EF4-FFF2-40B4-BE49-F238E27FC236}">
                <a16:creationId xmlns:a16="http://schemas.microsoft.com/office/drawing/2014/main" id="{7164729F-1FDD-703D-9B8D-A30AA8C4B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981201"/>
            <a:ext cx="2476500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 Box 16">
            <a:extLst>
              <a:ext uri="{FF2B5EF4-FFF2-40B4-BE49-F238E27FC236}">
                <a16:creationId xmlns:a16="http://schemas.microsoft.com/office/drawing/2014/main" id="{9C9B6DB2-0BF6-0A3C-2ECD-9A8793998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4343400"/>
            <a:ext cx="4870450" cy="174148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At energies above Z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mass, events in which ISR which brings 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com energy down to Z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resonance is strongly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favoured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run at E &gt;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mZ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  <a:sym typeface="Symbol" pitchFamily="18" charset="2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and tag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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 events with ISR photon.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 </a:t>
            </a:r>
          </a:p>
        </p:txBody>
      </p:sp>
      <p:pic>
        <p:nvPicPr>
          <p:cNvPr id="11273" name="Picture 17" descr="NeutrinosGamma">
            <a:extLst>
              <a:ext uri="{FF2B5EF4-FFF2-40B4-BE49-F238E27FC236}">
                <a16:creationId xmlns:a16="http://schemas.microsoft.com/office/drawing/2014/main" id="{41179B35-299D-94C8-E060-998448946B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0" y="3733800"/>
            <a:ext cx="272415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Line 19">
            <a:extLst>
              <a:ext uri="{FF2B5EF4-FFF2-40B4-BE49-F238E27FC236}">
                <a16:creationId xmlns:a16="http://schemas.microsoft.com/office/drawing/2014/main" id="{EE561D62-CB7D-996F-7453-0C4A8C5C173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9850" y="1981200"/>
            <a:ext cx="16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957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3A66AE-DD6C-FEFE-A858-5BDE172762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>
            <a:extLst>
              <a:ext uri="{FF2B5EF4-FFF2-40B4-BE49-F238E27FC236}">
                <a16:creationId xmlns:a16="http://schemas.microsoft.com/office/drawing/2014/main" id="{9A259D98-1AA8-32CA-AB97-1491D4C0F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BFF851-E22C-4B44-AF3E-CEC825C0B482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339" name="Rectangle 4">
            <a:extLst>
              <a:ext uri="{FF2B5EF4-FFF2-40B4-BE49-F238E27FC236}">
                <a16:creationId xmlns:a16="http://schemas.microsoft.com/office/drawing/2014/main" id="{481F031D-4103-308A-A7A4-30EF6B73A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40" name="WordArt 5">
            <a:extLst>
              <a:ext uri="{FF2B5EF4-FFF2-40B4-BE49-F238E27FC236}">
                <a16:creationId xmlns:a16="http://schemas.microsoft.com/office/drawing/2014/main" id="{55A370AA-891A-6DDB-9AAB-25FE71E7C82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641600" y="476251"/>
            <a:ext cx="47053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0" cap="none" spc="0" normalizeH="0" baseline="0" noProof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rial Unicode MS"/>
                <a:ea typeface="Arial Unicode MS"/>
                <a:cs typeface="Arial Unicode MS"/>
              </a:rPr>
              <a:t>Direct Method - results.</a:t>
            </a:r>
          </a:p>
        </p:txBody>
      </p:sp>
      <p:sp>
        <p:nvSpPr>
          <p:cNvPr id="14341" name="Line 6">
            <a:extLst>
              <a:ext uri="{FF2B5EF4-FFF2-40B4-BE49-F238E27FC236}">
                <a16:creationId xmlns:a16="http://schemas.microsoft.com/office/drawing/2014/main" id="{B21E2E93-AEF3-992A-4E0E-8CC3179229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42" name="Text Box 7">
            <a:extLst>
              <a:ext uri="{FF2B5EF4-FFF2-40B4-BE49-F238E27FC236}">
                <a16:creationId xmlns:a16="http://schemas.microsoft.com/office/drawing/2014/main" id="{B3D7546D-F3DA-3737-A658-9E48DFB02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850" y="1447801"/>
            <a:ext cx="4127500" cy="20177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LEP1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ALEPH : N = 2.68 ± 0.20 ± 0.20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DELPHI: N = 3.15 ± 0.34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L3 :	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N = 2.98 ± 0.07 ± 0.07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OPAL :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	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N = 3.23 ± 0.16 ± 0.10</a:t>
            </a:r>
          </a:p>
        </p:txBody>
      </p:sp>
      <p:pic>
        <p:nvPicPr>
          <p:cNvPr id="14343" name="Picture 11" descr="L3NuCounting">
            <a:extLst>
              <a:ext uri="{FF2B5EF4-FFF2-40B4-BE49-F238E27FC236}">
                <a16:creationId xmlns:a16="http://schemas.microsoft.com/office/drawing/2014/main" id="{E7548D13-5B05-C2F3-2653-C4FD2EAEA0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1" y="1371600"/>
            <a:ext cx="430979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 Box 12">
            <a:extLst>
              <a:ext uri="{FF2B5EF4-FFF2-40B4-BE49-F238E27FC236}">
                <a16:creationId xmlns:a16="http://schemas.microsoft.com/office/drawing/2014/main" id="{4C3124C4-B51B-B85E-230F-E753C08BE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3505200"/>
            <a:ext cx="3549650" cy="97155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L3 measured cross section, compared to predictions with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</a:t>
            </a: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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 = 2,3, 4.</a:t>
            </a:r>
          </a:p>
        </p:txBody>
      </p:sp>
      <p:sp>
        <p:nvSpPr>
          <p:cNvPr id="14345" name="Text Box 13">
            <a:extLst>
              <a:ext uri="{FF2B5EF4-FFF2-40B4-BE49-F238E27FC236}">
                <a16:creationId xmlns:a16="http://schemas.microsoft.com/office/drawing/2014/main" id="{47FDB07F-FDB2-45E9-93FA-EFA0F4293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4572000"/>
            <a:ext cx="3879850" cy="14605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Different data samples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ALEPH : 	90-91 data. 16 pb</a:t>
            </a:r>
            <a:r>
              <a:rPr kumimoji="0" lang="en-US" sz="1600" b="0" i="0" u="none" strike="noStrike" kern="1200" cap="none" spc="0" normalizeH="0" baseline="3000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DELPHI: 	93-94 data. 67 pb-1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L3 : 	91-94 data. 100 pb</a:t>
            </a:r>
            <a:r>
              <a:rPr kumimoji="0" lang="en-US" sz="1600" b="0" i="0" u="none" strike="noStrike" kern="1200" cap="none" spc="0" normalizeH="0" baseline="3000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OPAL : 	90-92 data. 40 pb</a:t>
            </a:r>
            <a:r>
              <a:rPr kumimoji="0" lang="en-US" sz="1600" b="0" i="0" u="none" strike="noStrike" kern="1200" cap="none" spc="0" normalizeH="0" baseline="30000" noProof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-1</a:t>
            </a:r>
          </a:p>
        </p:txBody>
      </p:sp>
      <p:sp>
        <p:nvSpPr>
          <p:cNvPr id="14346" name="AutoShape 14">
            <a:extLst>
              <a:ext uri="{FF2B5EF4-FFF2-40B4-BE49-F238E27FC236}">
                <a16:creationId xmlns:a16="http://schemas.microsoft.com/office/drawing/2014/main" id="{08496E8B-0AB9-7798-D86C-BF3D4852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2800" y="3886200"/>
            <a:ext cx="701675" cy="152400"/>
          </a:xfrm>
          <a:prstGeom prst="rightArrow">
            <a:avLst>
              <a:gd name="adj1" fmla="val 50000"/>
              <a:gd name="adj2" fmla="val 106250"/>
            </a:avLst>
          </a:prstGeom>
          <a:solidFill>
            <a:srgbClr val="000066"/>
          </a:solidFill>
          <a:ln w="9525" algn="ctr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61159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24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364601" y="260350"/>
            <a:ext cx="6396711" cy="5763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35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      A social  interlude        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701675" y="908720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5" name="Picture 6" descr="Duck2.png"/>
          <p:cNvPicPr>
            <a:picLocks noChangeAspect="1"/>
          </p:cNvPicPr>
          <p:nvPr/>
        </p:nvPicPr>
        <p:blipFill>
          <a:blip r:embed="rId3"/>
          <a:srcRect b="9763"/>
          <a:stretch>
            <a:fillRect/>
          </a:stretch>
        </p:blipFill>
        <p:spPr bwMode="auto">
          <a:xfrm>
            <a:off x="485918" y="2176654"/>
            <a:ext cx="4395074" cy="268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136576" y="112474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It’s for real - the OPAL duck pond, and the view was something !!</a:t>
            </a:r>
            <a:endParaRPr lang="en-GB" dirty="0"/>
          </a:p>
        </p:txBody>
      </p:sp>
      <p:pic>
        <p:nvPicPr>
          <p:cNvPr id="5122" name="Picture 2" descr="C:\Ddisk\Documents\Documents\Photos\Pilcher Symposium 2012\016 Cropped e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92" y="2954638"/>
            <a:ext cx="4343772" cy="317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887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89819-2A44-4BFC-D83B-67D3438786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D04C7DED-0544-7CE4-C44C-C47712CCB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BF0A8F-133F-4A07-AA80-503B51B8ED8D}" type="slidenum">
              <a:rPr kumimoji="0" lang="it-IT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ADB30CB7-2C57-6457-6B78-D0E098AB7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7" y="217656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7E432A9C-C067-BDFF-F56E-7C408F7712B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7074786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1" u="none" strike="noStrike" kern="10" cap="none" spc="0" normalizeH="0" baseline="0" noProof="0" dirty="0">
                <a:ln>
                  <a:noFill/>
                </a:ln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rial Unicode MS"/>
                <a:ea typeface="Arial Unicode MS"/>
                <a:cs typeface="Arial Unicode MS"/>
              </a:rPr>
              <a:t>                                   Summer/Autumn 2000      </a:t>
            </a:r>
            <a:endParaRPr kumimoji="0" lang="en-GB" sz="3200" b="1" i="1" u="none" strike="noStrike" kern="10" cap="none" spc="0" normalizeH="0" baseline="0" noProof="0" dirty="0">
              <a:ln>
                <a:noFill/>
              </a:ln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uLnTx/>
              <a:uFillTx/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C0F17C9F-FED1-2AD6-8206-55021DD845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1FB6383-2DC4-5F97-2651-4E1D538B3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6" y="390471"/>
            <a:ext cx="3960440" cy="563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445D08-E323-058A-9466-F033284F4253}"/>
              </a:ext>
            </a:extLst>
          </p:cNvPr>
          <p:cNvSpPr txBox="1"/>
          <p:nvPr/>
        </p:nvSpPr>
        <p:spPr>
          <a:xfrm>
            <a:off x="5448055" y="1340768"/>
            <a:ext cx="3825425" cy="452431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LEP scheduled to stop in September – and OPAL set-up an end-of-run party for 15 September.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July OPAL LEPC report , 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Satoru Yamashita.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Everything Standard Model (but give us more beam anyway),</a:t>
            </a:r>
          </a:p>
          <a:p>
            <a:pPr marL="0" marR="0" lvl="0" indent="0" algn="l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UNTIL ……….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B67129-3D7B-91E3-D069-F1BA598A6499}"/>
              </a:ext>
            </a:extLst>
          </p:cNvPr>
          <p:cNvCxnSpPr/>
          <p:nvPr/>
        </p:nvCxnSpPr>
        <p:spPr bwMode="auto">
          <a:xfrm flipH="1">
            <a:off x="4303184" y="3602925"/>
            <a:ext cx="1143127" cy="0"/>
          </a:xfrm>
          <a:prstGeom prst="straightConnector1">
            <a:avLst/>
          </a:prstGeom>
          <a:solidFill>
            <a:srgbClr val="336699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>
            <a:outerShdw dist="45791" dir="2021404" algn="ctr" rotWithShape="0">
              <a:srgbClr val="B2B2B2">
                <a:alpha val="8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17392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8CCDDB-BC49-4EF7-8195-061E3BEF0A68}" type="slidenum">
              <a:rPr lang="it-IT" smtClean="0">
                <a:solidFill>
                  <a:srgbClr val="000000"/>
                </a:solidFill>
              </a:rPr>
              <a:pPr eaLnBrk="1" hangingPunct="1"/>
              <a:t>26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364" name="WordArt 5"/>
          <p:cNvSpPr>
            <a:spLocks noChangeArrowheads="1" noChangeShapeType="1" noTextEdit="1"/>
          </p:cNvSpPr>
          <p:nvPr/>
        </p:nvSpPr>
        <p:spPr bwMode="auto">
          <a:xfrm>
            <a:off x="2063750" y="476251"/>
            <a:ext cx="56959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2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 And now for LEP2      .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" t="3577" r="4228" b="22812"/>
          <a:stretch/>
        </p:blipFill>
        <p:spPr bwMode="auto">
          <a:xfrm>
            <a:off x="488503" y="1412776"/>
            <a:ext cx="6949667" cy="462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51592" y="1844824"/>
            <a:ext cx="2621888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333399"/>
                </a:solidFill>
              </a:rPr>
              <a:t>PIK’s impression of life on shift.</a:t>
            </a:r>
            <a:endParaRPr lang="en-GB" sz="2800" b="1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994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27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What’s Left of the Detector ?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21" y="1212465"/>
            <a:ext cx="4864824" cy="336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8" t="287" r="16387" b="27649"/>
          <a:stretch/>
        </p:blipFill>
        <p:spPr bwMode="auto">
          <a:xfrm>
            <a:off x="4914304" y="2132856"/>
            <a:ext cx="4394663" cy="389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6285" y="5150718"/>
            <a:ext cx="4410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NA62 Large Angle Veto,</a:t>
            </a:r>
          </a:p>
          <a:p>
            <a:r>
              <a:rPr lang="en-US" sz="2400" b="1" dirty="0"/>
              <a:t>3,000 OPAL </a:t>
            </a:r>
            <a:r>
              <a:rPr lang="en-US" sz="2400" b="1" dirty="0" err="1"/>
              <a:t>Pb</a:t>
            </a:r>
            <a:r>
              <a:rPr lang="en-US" sz="2400" b="1" dirty="0"/>
              <a:t>-Glass blocks</a:t>
            </a:r>
            <a:r>
              <a:rPr lang="en-US" sz="2400" dirty="0"/>
              <a:t>.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526945" y="1242593"/>
            <a:ext cx="3782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 need of a home – please take it, but some wires are broken.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4272631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28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364601" y="260350"/>
            <a:ext cx="6396711" cy="5763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35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Concluding Remarks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701675" y="908720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0200" y="1055687"/>
            <a:ext cx="9245600" cy="566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Fantastic breadth and depth of physics results from OPAL at LEP1 and 2</a:t>
            </a:r>
            <a:endParaRPr kumimoji="1" lang="en-US" sz="24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lang="en-US" sz="2400" kern="0" dirty="0">
                <a:solidFill>
                  <a:srgbClr val="000000"/>
                </a:solidFill>
                <a:latin typeface="Aptos Narrow" panose="020B0004020202020204" pitchFamily="34" charset="0"/>
              </a:rPr>
              <a:t>Many</a:t>
            </a: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 results have been overtaken (Tevatron, B-factories, LHC)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Some will be with us ‘forever’, or until repeated at a collider Z-factory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OPAL was a ‘small’ experiment (~320</a:t>
            </a:r>
            <a:r>
              <a:rPr kumimoji="1" lang="en-US" sz="2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 authors)</a:t>
            </a: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ptos Narrow" panose="020B0004020202020204" pitchFamily="34" charset="0"/>
              </a:rPr>
              <a:t> – and a great opportunity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With 400+ papers, plenty of physics topics to study, write PhD theses, etc.</a:t>
            </a:r>
          </a:p>
          <a:p>
            <a:pPr marL="742950" marR="0" lvl="1" indent="-28575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Excellent training opportunities for young people to learn, to take positions of responsibility.  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“Hands-On” experience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.</a:t>
            </a:r>
            <a:br>
              <a:rPr lang="en-US" kern="0" dirty="0">
                <a:latin typeface="Arial"/>
              </a:rPr>
            </a:b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You hear, you forget. </a:t>
            </a:r>
            <a:r>
              <a:rPr lang="en-US" sz="2400" kern="0" dirty="0">
                <a:solidFill>
                  <a:srgbClr val="FF0000"/>
                </a:solidFill>
                <a:latin typeface="Arial"/>
              </a:rPr>
              <a:t>You see, you remember. You do, you understand.  (Confucius)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And a great working environment – (nearly) always fun …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indent="-285750" defTabSz="914400">
              <a:buClr>
                <a:srgbClr val="FFCC00"/>
              </a:buClr>
              <a:defRPr/>
            </a:pPr>
            <a:r>
              <a:rPr lang="en-US" sz="24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2800" kern="0" dirty="0">
                <a:solidFill>
                  <a:srgbClr val="FF0000"/>
                </a:solidFill>
                <a:latin typeface="Arial"/>
              </a:rPr>
              <a:t>ICEPP played an OUTSTANDING role in OPAL.  I am confident that they will continue to make such contributions to future, frontier particle physics experiments.</a:t>
            </a:r>
            <a:br>
              <a:rPr lang="en-US" sz="2400" kern="0" dirty="0">
                <a:solidFill>
                  <a:srgbClr val="FF0000"/>
                </a:solidFill>
                <a:latin typeface="Arial"/>
              </a:rPr>
            </a:br>
            <a:endParaRPr lang="en-US" sz="2400" kern="0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78197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67BB0B-C44A-4709-A500-72D25BA5CD02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8584" y="126876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Reserve Slides – not back-ups</a:t>
            </a:r>
            <a:r>
              <a:rPr lang="en-US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612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arge stream of water coming out of a tunnel&#10;&#10;Description automatically generated">
            <a:extLst>
              <a:ext uri="{FF2B5EF4-FFF2-40B4-BE49-F238E27FC236}">
                <a16:creationId xmlns:a16="http://schemas.microsoft.com/office/drawing/2014/main" id="{62A9430D-F9EB-A875-5E2B-1CDD15DCE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5262"/>
            <a:ext cx="9144000" cy="646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257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BB516-A746-8C03-FD34-B7C0638E5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F2CCFF-0FD6-CD35-971C-7BB9062127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742950" eaLnBrk="0" fontAlgn="base" hangingPunct="0">
              <a:spcBef>
                <a:spcPct val="0"/>
              </a:spcBef>
              <a:spcAft>
                <a:spcPct val="0"/>
              </a:spcAft>
            </a:pPr>
            <a:fld id="{68B3A033-42F7-41C1-9907-8F8DD73597B6}" type="slidenum">
              <a:rPr lang="en-GB" altLang="en-US">
                <a:solidFill>
                  <a:srgbClr val="000000"/>
                </a:solidFill>
                <a:latin typeface="Times New Roman" panose="02020603050405020304" pitchFamily="18" charset="0"/>
              </a:rPr>
              <a:pPr defTabSz="742950" eaLnBrk="0" fontAlgn="base" hangingPunct="0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GB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63170" name="Picture 2">
            <a:extLst>
              <a:ext uri="{FF2B5EF4-FFF2-40B4-BE49-F238E27FC236}">
                <a16:creationId xmlns:a16="http://schemas.microsoft.com/office/drawing/2014/main" id="{ACEF17EE-B4D1-A467-9439-0D3B0AAC7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273" y="1695450"/>
            <a:ext cx="5296098" cy="399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3171" name="Text Box 3">
            <a:extLst>
              <a:ext uri="{FF2B5EF4-FFF2-40B4-BE49-F238E27FC236}">
                <a16:creationId xmlns:a16="http://schemas.microsoft.com/office/drawing/2014/main" id="{66C940CE-AE01-497E-055F-46E845895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6667" y="152400"/>
            <a:ext cx="6592666" cy="542456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defTabSz="74295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altLang="en-US" sz="2925" b="1" dirty="0">
                <a:solidFill>
                  <a:srgbClr val="FF00FF"/>
                </a:solidFill>
                <a:latin typeface="Comic Sans MS" panose="030F0702030302020204" pitchFamily="66" charset="0"/>
              </a:rPr>
              <a:t>LEP Lay-Out</a:t>
            </a:r>
          </a:p>
        </p:txBody>
      </p:sp>
    </p:spTree>
    <p:extLst>
      <p:ext uri="{BB962C8B-B14F-4D97-AF65-F5344CB8AC3E}">
        <p14:creationId xmlns:p14="http://schemas.microsoft.com/office/powerpoint/2010/main" val="21347561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FFBDC6-5F47-BB17-A881-BC1FE0595C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070C50-D9A8-BDA5-B5E3-CB54A4BC5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31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4" descr="A close-up of a test&#10;&#10;Description automatically generated">
            <a:extLst>
              <a:ext uri="{FF2B5EF4-FFF2-40B4-BE49-F238E27FC236}">
                <a16:creationId xmlns:a16="http://schemas.microsoft.com/office/drawing/2014/main" id="{632C9ACE-6A37-4536-D7E9-DDC1721AF6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8008" y="-828910"/>
            <a:ext cx="5989985" cy="83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444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51229A-75BE-C8BB-D3B4-4D1D88929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506A4A-82BC-8C94-DF92-D6955AEDF1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32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4" descr="A close-up of a test&#10;&#10;Description automatically generated">
            <a:extLst>
              <a:ext uri="{FF2B5EF4-FFF2-40B4-BE49-F238E27FC236}">
                <a16:creationId xmlns:a16="http://schemas.microsoft.com/office/drawing/2014/main" id="{9942BA7B-4F7B-277B-7926-308856AB4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8008" y="-828910"/>
            <a:ext cx="5989985" cy="83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0519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749C9-904E-5FB9-14BE-2B6509264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5BDE7B57-A4CB-45DC-43D3-598B3CB7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33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A58D4EAE-D5DD-1914-4F48-2DF3A19AB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38E586D6-5EC7-4890-4242-40237BE1AE5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Those  warm RF cavities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F20F54FB-5874-E0CF-F162-B3D9A1F7E3A7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E371E4C-7711-20E6-7F12-8298E23B4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46" y="1988840"/>
            <a:ext cx="8639830" cy="403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503C03-48BC-459A-BC75-8FA9F094189A}"/>
              </a:ext>
            </a:extLst>
          </p:cNvPr>
          <p:cNvSpPr txBox="1"/>
          <p:nvPr/>
        </p:nvSpPr>
        <p:spPr>
          <a:xfrm>
            <a:off x="1137809" y="1062443"/>
            <a:ext cx="756684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Beam energy varies around the ring - energy </a:t>
            </a:r>
            <a:r>
              <a:rPr lang="en-US" sz="2000" dirty="0" err="1"/>
              <a:t>sawtooth</a:t>
            </a:r>
            <a:r>
              <a:rPr lang="en-US" dirty="0"/>
              <a:t>.</a:t>
            </a:r>
          </a:p>
          <a:p>
            <a:r>
              <a:rPr lang="en-US" dirty="0"/>
              <a:t>LEP1 :  RF cavities (warm) at Point 2 (L3) and Point 6 (OPAL) only.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1452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A6158-709E-C83C-D0E1-3A012A11C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F95AF4A5-0972-5CC5-BEE5-193F95356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9BB0103C-282E-983A-1A5A-B452A4A36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13A7BA88-13B7-F0DB-1782-8EE9A0ED5D6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 Those  warm RF cavities  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04E8C660-EB1E-D7AF-C1D0-63D0F1E272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613ED8E3-18E4-19DF-390A-6EBDA9542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1066800"/>
            <a:ext cx="84201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2017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Beam energy varies around the ring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Synchrotron radiation in the arcs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Energy restored by the RF cavities (originally at IP2 &amp; IP6)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If cavities are precisely positioned, beams gain the same energy on the way into the IP and on the way out.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E</a:t>
            </a:r>
            <a:r>
              <a:rPr kumimoji="1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CM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 equal at all IPs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Copper cavities driven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by TWO frequencies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RF power oscillates 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between storage and 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main cavity.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Aligned to wrong </a:t>
            </a:r>
            <a:r>
              <a:rPr kumimoji="1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freq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</a:rPr>
              <a:t>!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E</a:t>
            </a:r>
            <a:r>
              <a:rPr kumimoji="1" lang="en-US" sz="2000" b="0" i="0" u="none" strike="noStrike" kern="0" cap="none" spc="0" normalizeH="0" baseline="-2500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CM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 shifts at L3 and 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Helvetica"/>
              </a:rPr>
              <a:t>OPAL of 10~20 MeV</a:t>
            </a: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0FC2C70-B225-64D3-25AD-CFB51FBD8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920" y="2924944"/>
            <a:ext cx="5184576" cy="331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3417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7BB09-670D-9FE8-A667-559C8EA513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14AFE2E9-AA82-A941-A03F-8BAD1E7AD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35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047668F1-A332-61C9-0D6E-95907509E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A0F7DC71-BA05-810C-7DF3-96C488E7759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 Resonant depolarization  - ultimate </a:t>
            </a:r>
            <a:r>
              <a:rPr lang="en-US" sz="3200" b="1" i="1" kern="1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presision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FE645592-4B81-8707-2462-7DB68282C2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77DBBB6A-81D5-C0AD-DEE6-21A3B37A4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1066800"/>
            <a:ext cx="84201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2017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Electron spin aligns with vertical B field of dipoles due to synchrotron radiation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Slow (hours) build up of polarization </a:t>
            </a:r>
            <a:r>
              <a:rPr kumimoji="1" lang="en-US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if the beam orbit is sufficiently smooth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Spins </a:t>
            </a:r>
            <a:r>
              <a:rPr kumimoji="1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precess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- number of precessions per orbit (spin tune):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Monitor polarization and 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scan frequency of external</a:t>
            </a:r>
            <a:b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</a:b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B field to depolarize and measure 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+mn-cs"/>
                <a:sym typeface="Symbol" charset="2"/>
              </a:rPr>
              <a:t></a:t>
            </a:r>
            <a:r>
              <a:rPr kumimoji="1" lang="en-US" sz="2000" b="0" i="1" u="none" strike="noStrike" kern="0" cap="none" spc="0" normalizeH="0" baseline="-25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2000" b="1" i="1" kern="0" noProof="0" dirty="0">
                <a:latin typeface="Helvetica"/>
              </a:rPr>
              <a:t>o(100keV) </a:t>
            </a:r>
            <a:r>
              <a:rPr lang="en-US" sz="2000" b="1" i="1" u="sng" kern="0" noProof="0" dirty="0">
                <a:latin typeface="Helvetica"/>
              </a:rPr>
              <a:t>instantaneous</a:t>
            </a:r>
            <a:br>
              <a:rPr lang="en-US" sz="2000" b="1" i="1" kern="0" noProof="0" dirty="0">
                <a:latin typeface="Helvetica"/>
              </a:rPr>
            </a:br>
            <a:r>
              <a:rPr lang="en-US" sz="2000" b="1" i="1" kern="0" noProof="0" dirty="0">
                <a:latin typeface="Helvetica"/>
              </a:rPr>
              <a:t>precision on average </a:t>
            </a:r>
            <a:r>
              <a:rPr lang="en-US" sz="2000" b="1" i="1" kern="0" noProof="0" dirty="0" err="1">
                <a:latin typeface="Helvetica"/>
              </a:rPr>
              <a:t>E</a:t>
            </a:r>
            <a:r>
              <a:rPr lang="en-US" sz="2000" b="1" i="1" kern="0" baseline="-25000" noProof="0" dirty="0" err="1">
                <a:latin typeface="Helvetica"/>
              </a:rPr>
              <a:t>beam</a:t>
            </a:r>
            <a:r>
              <a:rPr lang="en-US" sz="2000" b="1" i="1" kern="0" noProof="0" dirty="0">
                <a:latin typeface="Helvetica"/>
              </a:rPr>
              <a:t> </a:t>
            </a:r>
            <a:endParaRPr kumimoji="1" lang="en-US" sz="2000" b="1" i="1" u="none" strike="noStrike" kern="0" cap="none" spc="0" normalizeH="0" baseline="-25000" noProof="0" dirty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Helvetica"/>
            </a:endParaRPr>
          </a:p>
        </p:txBody>
      </p:sp>
      <p:pic>
        <p:nvPicPr>
          <p:cNvPr id="11" name="Picture 4" descr="spintune">
            <a:extLst>
              <a:ext uri="{FF2B5EF4-FFF2-40B4-BE49-F238E27FC236}">
                <a16:creationId xmlns:a16="http://schemas.microsoft.com/office/drawing/2014/main" id="{284E4B96-4453-7B2C-872B-BB8533478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450" y="2895600"/>
            <a:ext cx="64389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depolsweep">
            <a:extLst>
              <a:ext uri="{FF2B5EF4-FFF2-40B4-BE49-F238E27FC236}">
                <a16:creationId xmlns:a16="http://schemas.microsoft.com/office/drawing/2014/main" id="{612BCB21-2D89-842D-A475-13DB8E0C8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650" y="3861038"/>
            <a:ext cx="3676915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758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C72C5-CD45-C010-EB0E-D12B96C1B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FABE9518-F8A6-6501-A895-3A99409CE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B3E5B029-D024-CD0C-2BE9-CAB614BE8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1DD060C2-2E58-7BCF-33AA-133C1BE1249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LEP Alignment Problems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96CD5174-65E4-7320-7AE2-BF7DE346A4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>
            <a:extLst>
              <a:ext uri="{FF2B5EF4-FFF2-40B4-BE49-F238E27FC236}">
                <a16:creationId xmlns:a16="http://schemas.microsoft.com/office/drawing/2014/main" id="{D08A3F21-DC38-7A84-3741-2C5F048CA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905" y="1382012"/>
            <a:ext cx="3119514" cy="372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000" b="1" kern="0" dirty="0">
                <a:solidFill>
                  <a:srgbClr val="000000"/>
                </a:solidFill>
                <a:latin typeface="Luxi Sans"/>
              </a:rPr>
              <a:t>LEP </a:t>
            </a:r>
            <a:r>
              <a:rPr lang="en-US" sz="2000" b="1" kern="0" dirty="0" err="1">
                <a:solidFill>
                  <a:srgbClr val="000000"/>
                </a:solidFill>
                <a:latin typeface="Luxi Sans"/>
              </a:rPr>
              <a:t>mis</a:t>
            </a:r>
            <a:r>
              <a:rPr lang="en-US" sz="2000" b="1" kern="0" dirty="0">
                <a:solidFill>
                  <a:srgbClr val="000000"/>
                </a:solidFill>
                <a:latin typeface="Luxi Sans"/>
              </a:rPr>
              <a:t>-alignment in the vertical plane -  measured in 1991/92 shutdown.</a:t>
            </a:r>
          </a:p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000" b="1" kern="0" dirty="0">
              <a:solidFill>
                <a:srgbClr val="000000"/>
              </a:solidFill>
              <a:latin typeface="Luxi Sans"/>
            </a:endParaRPr>
          </a:p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000" b="1" kern="0" dirty="0">
                <a:solidFill>
                  <a:srgbClr val="FF0000"/>
                </a:solidFill>
                <a:latin typeface="Luxi Sans"/>
              </a:rPr>
              <a:t>Note the scale !!!!</a:t>
            </a:r>
          </a:p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000" b="1" kern="0" dirty="0">
              <a:solidFill>
                <a:srgbClr val="002060"/>
              </a:solidFill>
              <a:latin typeface="Luxi Sans"/>
            </a:endParaRPr>
          </a:p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r>
              <a:rPr lang="en-US" sz="2000" b="1" kern="0" dirty="0">
                <a:solidFill>
                  <a:srgbClr val="002060"/>
                </a:solidFill>
                <a:latin typeface="Luxi Sans"/>
              </a:rPr>
              <a:t>No wonder it’s difficult to achieve polarized beams.</a:t>
            </a:r>
          </a:p>
          <a:p>
            <a:pPr marL="35284" defTabSz="407526" eaLnBrk="1" fontAlgn="base">
              <a:lnSpc>
                <a:spcPct val="96000"/>
              </a:lnSpc>
              <a:spcBef>
                <a:spcPct val="0"/>
              </a:spcBef>
              <a:spcAft>
                <a:spcPts val="600"/>
              </a:spcAft>
              <a:buClr>
                <a:srgbClr val="000000"/>
              </a:buClr>
              <a:buSzPct val="80000"/>
              <a:tabLst>
                <a:tab pos="812088" algn="l"/>
                <a:tab pos="1219571" algn="l"/>
                <a:tab pos="1627055" algn="l"/>
                <a:tab pos="2034539" algn="l"/>
                <a:tab pos="2442023" algn="l"/>
                <a:tab pos="2849508" algn="l"/>
                <a:tab pos="3256991" algn="l"/>
                <a:tab pos="3664475" algn="l"/>
                <a:tab pos="4071957" algn="l"/>
                <a:tab pos="4479442" algn="l"/>
                <a:tab pos="4886925" algn="l"/>
                <a:tab pos="5294410" algn="l"/>
                <a:tab pos="5701893" algn="l"/>
                <a:tab pos="6109377" algn="l"/>
                <a:tab pos="6516860" algn="l"/>
                <a:tab pos="6924345" algn="l"/>
                <a:tab pos="7331828" algn="l"/>
                <a:tab pos="7739313" algn="l"/>
                <a:tab pos="8146796" algn="l"/>
                <a:tab pos="8554280" algn="l"/>
              </a:tabLst>
            </a:pPr>
            <a:endParaRPr lang="en-US" sz="2000" b="1" kern="0" dirty="0">
              <a:solidFill>
                <a:srgbClr val="000000"/>
              </a:solidFill>
              <a:latin typeface="Luxi Sans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D149AA3-3903-307A-42C2-DD50BB088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9138" y="682157"/>
            <a:ext cx="5204556" cy="5835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7657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5BDE7-221F-BBAA-CEBC-7C4BF06B93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535EC3C5-FEEE-81B3-B216-2CF77B857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4E86907D-AAD7-1F35-5996-E276C86E9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89D9C1A3-4837-780D-BCA8-BD532787926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We discovered trains , &amp; other effects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C5671D8D-6A9C-B8A4-49E7-9DD916BF8F78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B7AA0B7F-DEE3-8E96-2994-C4954B70B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1066800"/>
            <a:ext cx="41275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2017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8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Vagabond currents from French DC electric trains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Measured current on beam pipe and </a:t>
            </a:r>
            <a:r>
              <a:rPr kumimoji="1" lang="en-US" sz="2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NMR</a:t>
            </a:r>
            <a:r>
              <a:rPr kumimoji="1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n-ea"/>
                <a:cs typeface="+mn-cs"/>
              </a:rPr>
              <a:t> field change</a:t>
            </a:r>
            <a:endParaRPr kumimoji="1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+mn-ea"/>
              <a:cs typeface="+mn-cs"/>
            </a:endParaRPr>
          </a:p>
        </p:txBody>
      </p:sp>
      <p:pic>
        <p:nvPicPr>
          <p:cNvPr id="13" name="Picture 5" descr="vagabond">
            <a:extLst>
              <a:ext uri="{FF2B5EF4-FFF2-40B4-BE49-F238E27FC236}">
                <a16:creationId xmlns:a16="http://schemas.microsoft.com/office/drawing/2014/main" id="{63D04EC3-EC32-95DE-E7EA-1B7F18169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2679700"/>
            <a:ext cx="4347633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trainproof">
            <a:extLst>
              <a:ext uri="{FF2B5EF4-FFF2-40B4-BE49-F238E27FC236}">
                <a16:creationId xmlns:a16="http://schemas.microsoft.com/office/drawing/2014/main" id="{7A5EB6DD-CFEE-2557-EBDA-D39AB7399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0" y="1066800"/>
            <a:ext cx="454197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6703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6F4C6-97C9-B53B-E0C6-EB740C158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15660621-FA9B-F4A9-24F8-DB876BB80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38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55B51887-42C5-9F1D-30AC-70F610396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5CAA39B1-5FF1-84B1-720A-763BD1CB6E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87928" y="476251"/>
            <a:ext cx="8043514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lvl="0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dirty="0">
                <a:solidFill>
                  <a:srgbClr val="FF0000"/>
                </a:solidFill>
                <a:latin typeface="Arial" charset="0"/>
                <a:ea typeface="ＭＳ Ｐゴシック" pitchFamily="28" charset="-128"/>
              </a:rPr>
              <a:t>Precision luminosity determination with </a:t>
            </a:r>
            <a:r>
              <a:rPr kumimoji="1" lang="en-US" altLang="ja-JP" dirty="0" err="1">
                <a:solidFill>
                  <a:srgbClr val="FF0000"/>
                </a:solidFill>
                <a:latin typeface="Arial" charset="0"/>
                <a:ea typeface="ＭＳ Ｐゴシック" pitchFamily="28" charset="-128"/>
              </a:rPr>
              <a:t>SiW</a:t>
            </a:r>
            <a:r>
              <a:rPr kumimoji="1" lang="en-US" altLang="ja-JP" dirty="0">
                <a:solidFill>
                  <a:srgbClr val="FF0000"/>
                </a:solidFill>
                <a:latin typeface="Arial" charset="0"/>
                <a:ea typeface="ＭＳ Ｐゴシック" pitchFamily="28" charset="-128"/>
              </a:rPr>
              <a:t> </a:t>
            </a:r>
            <a:r>
              <a:rPr kumimoji="1" lang="en-US" altLang="ja-JP" dirty="0" err="1">
                <a:solidFill>
                  <a:srgbClr val="FF0000"/>
                </a:solidFill>
                <a:latin typeface="Arial" charset="0"/>
                <a:ea typeface="ＭＳ Ｐゴシック" pitchFamily="28" charset="-128"/>
              </a:rPr>
              <a:t>luminometer</a:t>
            </a:r>
            <a:r>
              <a:rPr lang="en-US" sz="3200" b="1" i="1" kern="10" dirty="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</a:t>
            </a:r>
            <a:endParaRPr lang="en-GB" sz="3200" b="1" i="1" kern="10" dirty="0"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E8C964FE-6BF7-0A8C-C4F1-FDE3E42BAC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9" name="図 5" descr="pr209_1.pdf">
            <a:extLst>
              <a:ext uri="{FF2B5EF4-FFF2-40B4-BE49-F238E27FC236}">
                <a16:creationId xmlns:a16="http://schemas.microsoft.com/office/drawing/2014/main" id="{8A7C3A08-60FE-989B-9481-6EC7B292EE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" t="52869" r="25868"/>
          <a:stretch>
            <a:fillRect/>
          </a:stretch>
        </p:blipFill>
        <p:spPr bwMode="auto">
          <a:xfrm>
            <a:off x="673925" y="1196753"/>
            <a:ext cx="3186954" cy="2516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B395E1E-59D5-0052-F5C3-338D7D0E3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6939" y="1340769"/>
            <a:ext cx="4645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28" charset="-128"/>
              </a:rPr>
              <a:t>Bhabha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28" charset="-128"/>
              </a:rPr>
              <a:t> SW cross-section = 79 </a:t>
            </a:r>
            <a:r>
              <a:rPr kumimoji="1" lang="en-US" altLang="ja-JP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28" charset="-128"/>
              </a:rPr>
              <a:t>nb</a:t>
            </a:r>
            <a:endParaRPr kumimoji="1" lang="en-US" altLang="ja-JP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ＭＳ Ｐゴシック" pitchFamily="28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28" charset="-128"/>
              </a:rPr>
              <a:t>Acceptance edge controlled to 7 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-105" charset="2"/>
                <a:ea typeface="ＭＳ Ｐゴシック" pitchFamily="28" charset="-128"/>
              </a:rPr>
              <a:t>m</a:t>
            </a:r>
            <a:r>
              <a:rPr kumimoji="1" lang="en-US" altLang="ja-JP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28" charset="-128"/>
              </a:rPr>
              <a:t>m</a:t>
            </a:r>
            <a:endParaRPr kumimoji="1" lang="ja-JP" altLang="en-US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ＭＳ Ｐゴシック" pitchFamily="28" charset="-128"/>
            </a:endParaRPr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EF310B1A-791F-CE0E-021E-439530DDE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3774658"/>
            <a:ext cx="2889250" cy="229235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The following experimental systematic errors were achieved :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ALEPH  : 0.067%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DELPHI : 0.09 %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L3          : 0.064%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0000"/>
                </a:solidFill>
              </a:rPr>
              <a:t>OPAL     : 0.033%  </a:t>
            </a:r>
          </a:p>
        </p:txBody>
      </p:sp>
      <p:pic>
        <p:nvPicPr>
          <p:cNvPr id="13" name="Picture 11" descr="OPALLumi">
            <a:extLst>
              <a:ext uri="{FF2B5EF4-FFF2-40B4-BE49-F238E27FC236}">
                <a16:creationId xmlns:a16="http://schemas.microsoft.com/office/drawing/2014/main" id="{A7A44FB8-1C66-92C8-3B17-BFEB20223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895601"/>
            <a:ext cx="59023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53FC6B5-D234-CCA0-679E-665B2FEA16E6}"/>
              </a:ext>
            </a:extLst>
          </p:cNvPr>
          <p:cNvCxnSpPr/>
          <p:nvPr/>
        </p:nvCxnSpPr>
        <p:spPr bwMode="auto">
          <a:xfrm flipH="1">
            <a:off x="4016896" y="5074721"/>
            <a:ext cx="5600179" cy="0"/>
          </a:xfrm>
          <a:prstGeom prst="line">
            <a:avLst/>
          </a:prstGeom>
          <a:solidFill>
            <a:srgbClr val="336699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dist="45791" dir="2021404" algn="ctr" rotWithShape="0">
              <a:srgbClr val="B2B2B2">
                <a:alpha val="80000"/>
              </a:srgbClr>
            </a:outerShdw>
          </a:effectLst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B53EC2F-3614-A22D-4293-4E37E638815B}"/>
              </a:ext>
            </a:extLst>
          </p:cNvPr>
          <p:cNvSpPr txBox="1"/>
          <p:nvPr/>
        </p:nvSpPr>
        <p:spPr>
          <a:xfrm>
            <a:off x="4406939" y="4766945"/>
            <a:ext cx="244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Theoretical Uncertainty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288473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7023B-3D33-775F-7044-84C88978D0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EB0E7ED3-1121-1D95-2A15-7C25F189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39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FC8DA5D9-9679-DB71-165F-EA1FA5A43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3C44183F-CC7F-7101-671E-493F55913F5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87928" y="476251"/>
            <a:ext cx="8043514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dirty="0">
                <a:solidFill>
                  <a:srgbClr val="333399"/>
                </a:solidFill>
                <a:ea typeface="ＭＳ Ｐゴシック" pitchFamily="28" charset="-128"/>
              </a:rPr>
              <a:t>Z0 Mass and Width, Number of Neutrino species</a:t>
            </a:r>
            <a:r>
              <a:rPr lang="en-US" sz="3200" b="1" i="1" kern="10" dirty="0">
                <a:solidFill>
                  <a:srgbClr val="3333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</a:t>
            </a:r>
            <a:endParaRPr lang="en-GB" sz="3200" b="1" i="1" kern="10" dirty="0">
              <a:solidFill>
                <a:srgbClr val="3333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5707BCBD-6EAC-C586-7196-F44D5F7F371E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AADFAB-8691-76C7-D684-E209B720A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04" y="1124744"/>
            <a:ext cx="4425801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28" charset="-128"/>
              </a:defRPr>
            </a:lvl9pPr>
          </a:lstStyle>
          <a:p>
            <a:pPr defTabSz="914400" eaLnBrk="1" hangingPunct="1">
              <a:defRPr/>
            </a:pPr>
            <a:r>
              <a:rPr lang="en-US" altLang="ja-JP" sz="2000" b="1" kern="0" dirty="0">
                <a:solidFill>
                  <a:srgbClr val="0000FF"/>
                </a:solidFill>
              </a:rPr>
              <a:t>LEP combined values</a:t>
            </a:r>
            <a:r>
              <a:rPr lang="en-US" altLang="ja-JP" sz="2000" kern="0" dirty="0">
                <a:solidFill>
                  <a:srgbClr val="0000FF"/>
                </a:solidFill>
              </a:rPr>
              <a:t>:</a:t>
            </a: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00FF"/>
                </a:solidFill>
              </a:rPr>
              <a:t> 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Mz</a:t>
            </a:r>
            <a:r>
              <a:rPr lang="en-US" altLang="ja-JP" sz="2000" kern="0" dirty="0">
                <a:solidFill>
                  <a:srgbClr val="0000FF"/>
                </a:solidFill>
              </a:rPr>
              <a:t>  =  91.1875 ± </a:t>
            </a:r>
            <a:r>
              <a:rPr lang="en-US" altLang="ja-JP" sz="2000" b="1" kern="0" dirty="0">
                <a:solidFill>
                  <a:srgbClr val="FF0000"/>
                </a:solidFill>
              </a:rPr>
              <a:t>0.0021</a:t>
            </a:r>
            <a:r>
              <a:rPr lang="en-US" altLang="ja-JP" sz="2000" kern="0" dirty="0">
                <a:solidFill>
                  <a:srgbClr val="0000FF"/>
                </a:solidFill>
              </a:rPr>
              <a:t>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GeV</a:t>
            </a:r>
            <a:endParaRPr lang="en-US" altLang="ja-JP" sz="2000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00FF"/>
                </a:solidFill>
              </a:rPr>
              <a:t>  </a:t>
            </a:r>
            <a:r>
              <a:rPr lang="el-GR" altLang="ja-JP" sz="2000" kern="0" dirty="0">
                <a:solidFill>
                  <a:srgbClr val="0000FF"/>
                </a:solidFill>
              </a:rPr>
              <a:t>Γ</a:t>
            </a:r>
            <a:r>
              <a:rPr lang="en-US" altLang="ja-JP" sz="2000" kern="0" dirty="0">
                <a:solidFill>
                  <a:srgbClr val="0000FF"/>
                </a:solidFill>
              </a:rPr>
              <a:t>z   =  2.4952   ± 0.0023 </a:t>
            </a:r>
            <a:r>
              <a:rPr lang="en-US" altLang="ja-JP" sz="2000" kern="0" dirty="0" err="1">
                <a:solidFill>
                  <a:srgbClr val="0000FF"/>
                </a:solidFill>
              </a:rPr>
              <a:t>GeV</a:t>
            </a:r>
            <a:endParaRPr lang="en-US" altLang="ja-JP" sz="2000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endParaRPr lang="en-US" altLang="ja-JP" kern="0" dirty="0">
              <a:solidFill>
                <a:srgbClr val="0000FF"/>
              </a:solidFill>
            </a:endParaRPr>
          </a:p>
          <a:p>
            <a:pPr defTabSz="914400" eaLnBrk="1" hangingPunct="1">
              <a:defRPr/>
            </a:pPr>
            <a:r>
              <a:rPr lang="en-US" altLang="ja-JP" sz="2000" kern="0" dirty="0">
                <a:solidFill>
                  <a:srgbClr val="0070C0"/>
                </a:solidFill>
              </a:rPr>
              <a:t>No:</a:t>
            </a:r>
            <a:r>
              <a:rPr lang="en-US" altLang="ja-JP" sz="2000" kern="0" dirty="0">
                <a:solidFill>
                  <a:srgbClr val="0000FF"/>
                </a:solidFill>
              </a:rPr>
              <a:t> of </a:t>
            </a:r>
            <a:r>
              <a:rPr kumimoji="0" lang="en-US" sz="2000" b="1" dirty="0">
                <a:solidFill>
                  <a:srgbClr val="333399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 </a:t>
            </a:r>
            <a:r>
              <a:rPr kumimoji="0" lang="en-US" sz="2000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species = </a:t>
            </a:r>
            <a:r>
              <a:rPr kumimoji="0" lang="en-US" sz="2000" b="1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2.9840 ± 0.0082</a:t>
            </a:r>
          </a:p>
          <a:p>
            <a:pPr defTabSz="914400" eaLnBrk="1" hangingPunct="1">
              <a:defRPr/>
            </a:pPr>
            <a:endParaRPr kumimoji="0" lang="en-US" altLang="ja-JP" kern="0" dirty="0">
              <a:solidFill>
                <a:srgbClr val="0070C0"/>
              </a:solidFill>
              <a:latin typeface="Arial" pitchFamily="34" charset="0"/>
              <a:ea typeface="Arial Unicode MS" pitchFamily="34" charset="-128"/>
              <a:cs typeface="Arial" pitchFamily="34" charset="0"/>
              <a:sym typeface="Symbol" pitchFamily="18" charset="2"/>
            </a:endParaRPr>
          </a:p>
          <a:p>
            <a:pPr algn="ctr" defTabSz="914400" eaLnBrk="1" hangingPunct="1">
              <a:defRPr/>
            </a:pPr>
            <a:r>
              <a:rPr kumimoji="0" lang="en-US" altLang="ja-JP" kern="0" dirty="0">
                <a:solidFill>
                  <a:srgbClr val="0070C0"/>
                </a:solidFill>
                <a:latin typeface="Arial" pitchFamily="34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and</a:t>
            </a:r>
          </a:p>
          <a:p>
            <a:pPr defTabSz="914400" eaLnBrk="1" hangingPunct="1">
              <a:defRPr/>
            </a:pPr>
            <a:endParaRPr kumimoji="0" lang="en-US" altLang="ja-JP" sz="2400" kern="0" dirty="0">
              <a:solidFill>
                <a:srgbClr val="FF0000"/>
              </a:solidFill>
              <a:latin typeface="Comic Sans MS" pitchFamily="66" charset="0"/>
              <a:ea typeface="Arial Unicode MS" pitchFamily="34" charset="-128"/>
              <a:cs typeface="Arial" pitchFamily="34" charset="0"/>
              <a:sym typeface="Symbol" pitchFamily="18" charset="2"/>
            </a:endParaRPr>
          </a:p>
          <a:p>
            <a:pPr defTabSz="914400" eaLnBrk="1" hangingPunct="1">
              <a:defRPr/>
            </a:pP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Predict </a:t>
            </a:r>
            <a:r>
              <a:rPr kumimoji="0" lang="en-US" altLang="ja-JP" sz="2400" kern="0" dirty="0" err="1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m</a:t>
            </a:r>
            <a:r>
              <a:rPr kumimoji="0" lang="en-US" altLang="ja-JP" sz="2400" kern="0" baseline="-25000" dirty="0" err="1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top</a:t>
            </a: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 from electroweak fits</a:t>
            </a:r>
          </a:p>
          <a:p>
            <a:pPr defTabSz="914400" eaLnBrk="1" hangingPunct="1">
              <a:defRPr/>
            </a:pPr>
            <a:r>
              <a:rPr kumimoji="0" lang="en-US" altLang="ja-JP" sz="2400" kern="0" dirty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" pitchFamily="34" charset="0"/>
                <a:sym typeface="Symbol" pitchFamily="18" charset="2"/>
              </a:rPr>
              <a:t>to all LEP1 EW data </a:t>
            </a:r>
            <a:endParaRPr lang="ja-JP" altLang="en-US" sz="2400" kern="0" dirty="0">
              <a:solidFill>
                <a:srgbClr val="FF00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C9BD8650-8F85-8EED-09D4-FA4681D59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660" y="1628800"/>
            <a:ext cx="452450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66D221B-096F-35CC-C650-6D2168C3254E}"/>
              </a:ext>
            </a:extLst>
          </p:cNvPr>
          <p:cNvCxnSpPr>
            <a:endCxn id="14" idx="1"/>
          </p:cNvCxnSpPr>
          <p:nvPr/>
        </p:nvCxnSpPr>
        <p:spPr bwMode="auto">
          <a:xfrm flipV="1">
            <a:off x="3296816" y="3717032"/>
            <a:ext cx="173384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65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1"/>
          <p:cNvSpPr/>
          <p:nvPr/>
        </p:nvSpPr>
        <p:spPr>
          <a:xfrm>
            <a:off x="3470835" y="3573016"/>
            <a:ext cx="546061" cy="496482"/>
          </a:xfrm>
          <a:prstGeom prst="donut">
            <a:avLst>
              <a:gd name="adj" fmla="val 61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A diagram of a mountain&#10;&#10;Description automatically generated">
            <a:extLst>
              <a:ext uri="{FF2B5EF4-FFF2-40B4-BE49-F238E27FC236}">
                <a16:creationId xmlns:a16="http://schemas.microsoft.com/office/drawing/2014/main" id="{27FD3F3F-19A4-8466-1DDD-5741CD3EDC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24722" y="-145753"/>
            <a:ext cx="5594607" cy="79068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598CCE-2F75-7F72-7115-E7B961D7D4B8}"/>
              </a:ext>
            </a:extLst>
          </p:cNvPr>
          <p:cNvSpPr txBox="1"/>
          <p:nvPr/>
        </p:nvSpPr>
        <p:spPr>
          <a:xfrm>
            <a:off x="1208584" y="54868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INCLINED PLANE of LEP RING (1.4%)</a:t>
            </a:r>
            <a:endParaRPr kumimoji="0" lang="en-CH" sz="24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075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930B5-AF3E-BF2A-A88B-F3B4A7E2F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4D3DC636-716B-BEBA-AF54-A66A8744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40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E5952F1C-E003-ECBB-9558-BFB6FFE4BC8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64601" y="260350"/>
            <a:ext cx="6396711" cy="5763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35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3200" b="1" i="1" kern="1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A</a:t>
            </a:r>
            <a:r>
              <a:rPr lang="en-US" sz="3200" b="1" i="1" kern="10" baseline="-2500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FB</a:t>
            </a:r>
            <a:r>
              <a:rPr lang="en-US" sz="3200" b="1" i="1" kern="10" baseline="3000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b</a:t>
            </a:r>
            <a:r>
              <a:rPr lang="en-US" sz="3200" b="1" i="1" kern="10" baseline="3000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– an asymmetric legacy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51AD6984-AB9E-00FD-102F-AC930DC7B169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675" y="908720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5" name="Picture 7" descr="Afbfinal.png">
            <a:extLst>
              <a:ext uri="{FF2B5EF4-FFF2-40B4-BE49-F238E27FC236}">
                <a16:creationId xmlns:a16="http://schemas.microsoft.com/office/drawing/2014/main" id="{51ECD574-C511-8AEA-2B2B-0A57EBF79C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0080" y="1607398"/>
            <a:ext cx="5356225" cy="410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417D78-15CA-FED5-E16E-480A772DBACB}"/>
              </a:ext>
            </a:extLst>
          </p:cNvPr>
          <p:cNvSpPr txBox="1">
            <a:spLocks/>
          </p:cNvSpPr>
          <p:nvPr/>
        </p:nvSpPr>
        <p:spPr bwMode="auto">
          <a:xfrm>
            <a:off x="355600" y="5717346"/>
            <a:ext cx="9245600" cy="83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</a:t>
            </a:r>
            <a:r>
              <a:rPr kumimoji="1" lang="en-US" sz="2000" b="1" i="0" u="none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-crisis replaced by an </a:t>
            </a:r>
            <a:r>
              <a:rPr kumimoji="1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</a:t>
            </a:r>
            <a:r>
              <a:rPr kumimoji="1" lang="en-US" sz="2000" b="1" i="0" u="none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FB</a:t>
            </a:r>
            <a:r>
              <a:rPr kumimoji="1" lang="en-US" sz="2000" b="1" i="0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crisis (tension with A</a:t>
            </a:r>
            <a:r>
              <a:rPr kumimoji="1" lang="en-US" sz="20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LR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from SLD)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This will remain unresolved for a long time (until a Giga-Z factory?)</a:t>
            </a:r>
          </a:p>
        </p:txBody>
      </p:sp>
      <p:pic>
        <p:nvPicPr>
          <p:cNvPr id="7" name="Picture 6" descr="HFSMpull.png">
            <a:extLst>
              <a:ext uri="{FF2B5EF4-FFF2-40B4-BE49-F238E27FC236}">
                <a16:creationId xmlns:a16="http://schemas.microsoft.com/office/drawing/2014/main" id="{35C91A37-E862-5AF5-C257-08B236A80F4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3425" y="611188"/>
            <a:ext cx="4016375" cy="601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69D943-9587-DE6A-0536-09C09EBEB7D3}"/>
              </a:ext>
            </a:extLst>
          </p:cNvPr>
          <p:cNvSpPr txBox="1">
            <a:spLocks/>
          </p:cNvSpPr>
          <p:nvPr/>
        </p:nvSpPr>
        <p:spPr bwMode="auto">
          <a:xfrm>
            <a:off x="152400" y="1066800"/>
            <a:ext cx="92456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Vertex/NN techniques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None/>
              <a:tabLst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     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used to measure </a:t>
            </a:r>
            <a:r>
              <a:rPr kumimoji="1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</a:t>
            </a:r>
            <a:r>
              <a:rPr kumimoji="1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FB</a:t>
            </a:r>
            <a:r>
              <a:rPr kumimoji="1" lang="en-US" sz="2000" b="0" i="0" u="none" strike="noStrike" kern="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</a:t>
            </a:r>
            <a:endParaRPr kumimoji="1" lang="en-US" sz="20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None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pic>
        <p:nvPicPr>
          <p:cNvPr id="10" name="Picture 20" descr="C:\rhawking\opalbb\ichephf\asymlite-p.eps">
            <a:extLst>
              <a:ext uri="{FF2B5EF4-FFF2-40B4-BE49-F238E27FC236}">
                <a16:creationId xmlns:a16="http://schemas.microsoft.com/office/drawing/2014/main" id="{779A7415-E8A0-EE9E-981A-FA7FCE021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8720" y="908720"/>
            <a:ext cx="1442432" cy="139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74310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75BC7A-8376-86D4-3C66-A398FB181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0A5E9BE3-184A-4EF5-B1EB-77A5B58D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CDE87BA5-4749-75B2-1D96-837BD6D44C4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64601" y="260350"/>
            <a:ext cx="6396711" cy="5763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35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3200" b="1" i="1" kern="1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A</a:t>
            </a:r>
            <a:r>
              <a:rPr lang="en-US" sz="3200" b="1" i="1" kern="10" baseline="-2500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FB</a:t>
            </a:r>
            <a:r>
              <a:rPr lang="en-US" sz="3200" b="1" i="1" kern="10" baseline="30000" dirty="0" err="1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b</a:t>
            </a:r>
            <a:r>
              <a:rPr lang="en-US" sz="3200" b="1" i="1" kern="10" baseline="3000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– an asymmetric legacy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340EFAE1-FB8A-9C4E-8CB1-68A8488382B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675" y="908720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5" name="Picture 7" descr="Afbfinal.png">
            <a:extLst>
              <a:ext uri="{FF2B5EF4-FFF2-40B4-BE49-F238E27FC236}">
                <a16:creationId xmlns:a16="http://schemas.microsoft.com/office/drawing/2014/main" id="{5633BD25-91AC-5120-C9A7-DE9D50808A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0080" y="1607398"/>
            <a:ext cx="5356225" cy="410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E62D459-6FBE-21F7-8930-D021F4E3D4A2}"/>
              </a:ext>
            </a:extLst>
          </p:cNvPr>
          <p:cNvSpPr txBox="1">
            <a:spLocks/>
          </p:cNvSpPr>
          <p:nvPr/>
        </p:nvSpPr>
        <p:spPr bwMode="auto">
          <a:xfrm>
            <a:off x="355600" y="5717346"/>
            <a:ext cx="9245600" cy="83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R</a:t>
            </a:r>
            <a:r>
              <a:rPr kumimoji="1" lang="en-US" sz="2000" b="1" i="0" u="none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-crisis replaced by an </a:t>
            </a:r>
            <a:r>
              <a:rPr kumimoji="1" lang="en-U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A</a:t>
            </a:r>
            <a:r>
              <a:rPr kumimoji="1" lang="en-US" sz="2000" b="1" i="0" u="none" strike="noStrike" kern="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FB</a:t>
            </a:r>
            <a:r>
              <a:rPr kumimoji="1" lang="en-US" sz="2000" b="1" i="0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b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crisis (tension with A</a:t>
            </a:r>
            <a:r>
              <a:rPr kumimoji="1" lang="en-US" sz="20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LR</a:t>
            </a:r>
            <a:r>
              <a:rPr kumimoji="1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from SLD)</a:t>
            </a:r>
          </a:p>
          <a:p>
            <a:pPr marL="800100" marR="0" lvl="1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This will remain unresolved for a long time (until a Giga-Z factory?)</a:t>
            </a:r>
          </a:p>
        </p:txBody>
      </p:sp>
      <p:pic>
        <p:nvPicPr>
          <p:cNvPr id="7" name="Picture 6" descr="HFSMpull.png">
            <a:extLst>
              <a:ext uri="{FF2B5EF4-FFF2-40B4-BE49-F238E27FC236}">
                <a16:creationId xmlns:a16="http://schemas.microsoft.com/office/drawing/2014/main" id="{CD168811-5C4C-FE6F-5AD7-A1C2683427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3425" y="611188"/>
            <a:ext cx="4016375" cy="601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1651D6-1E67-41FE-534E-1F928A7EBC3F}"/>
              </a:ext>
            </a:extLst>
          </p:cNvPr>
          <p:cNvSpPr txBox="1">
            <a:spLocks/>
          </p:cNvSpPr>
          <p:nvPr/>
        </p:nvSpPr>
        <p:spPr bwMode="auto">
          <a:xfrm>
            <a:off x="152400" y="1066800"/>
            <a:ext cx="92456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Vertex/NN techniques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None/>
              <a:tabLst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     </a:t>
            </a:r>
            <a:r>
              <a:rPr kumimoji="1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used to measure </a:t>
            </a:r>
            <a:r>
              <a:rPr kumimoji="1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</a:t>
            </a:r>
            <a:r>
              <a:rPr kumimoji="1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FB</a:t>
            </a:r>
            <a:r>
              <a:rPr kumimoji="1" lang="en-US" sz="2000" b="0" i="0" u="none" strike="noStrike" kern="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b</a:t>
            </a:r>
            <a:endParaRPr kumimoji="1" lang="en-US" sz="2000" b="0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None/>
              <a:tabLst/>
              <a:defRPr/>
            </a:pP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pic>
        <p:nvPicPr>
          <p:cNvPr id="10" name="Picture 20" descr="C:\rhawking\opalbb\ichephf\asymlite-p.eps">
            <a:extLst>
              <a:ext uri="{FF2B5EF4-FFF2-40B4-BE49-F238E27FC236}">
                <a16:creationId xmlns:a16="http://schemas.microsoft.com/office/drawing/2014/main" id="{29BBEF76-C051-A6D1-E08F-46EC4420C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58720" y="908720"/>
            <a:ext cx="1442432" cy="139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5032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03A66-AB05-91AE-4850-D01735219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4">
            <a:extLst>
              <a:ext uri="{FF2B5EF4-FFF2-40B4-BE49-F238E27FC236}">
                <a16:creationId xmlns:a16="http://schemas.microsoft.com/office/drawing/2014/main" id="{C56319F9-04C2-FAB9-0BAD-D1219365C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C45CB4-4B22-4F14-91AD-662B307B8B3F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291" name="Rectangle 4">
            <a:extLst>
              <a:ext uri="{FF2B5EF4-FFF2-40B4-BE49-F238E27FC236}">
                <a16:creationId xmlns:a16="http://schemas.microsoft.com/office/drawing/2014/main" id="{214848AF-AEF0-7863-A226-D98D32726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292" name="WordArt 5">
            <a:extLst>
              <a:ext uri="{FF2B5EF4-FFF2-40B4-BE49-F238E27FC236}">
                <a16:creationId xmlns:a16="http://schemas.microsoft.com/office/drawing/2014/main" id="{35F6A5E1-528F-91F8-8F5F-8034ECFBD07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898650" y="476251"/>
            <a:ext cx="56959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0" cap="none" spc="0" normalizeH="0" baseline="0" noProof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rial Unicode MS"/>
                <a:ea typeface="Arial Unicode MS"/>
                <a:cs typeface="Arial Unicode MS"/>
              </a:rPr>
              <a:t>Direct Method - principle.</a:t>
            </a:r>
          </a:p>
        </p:txBody>
      </p:sp>
      <p:sp>
        <p:nvSpPr>
          <p:cNvPr id="12293" name="Line 6">
            <a:extLst>
              <a:ext uri="{FF2B5EF4-FFF2-40B4-BE49-F238E27FC236}">
                <a16:creationId xmlns:a16="http://schemas.microsoft.com/office/drawing/2014/main" id="{BF757958-92DF-B71E-F208-5A95495E9BA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294" name="Text Box 7">
            <a:extLst>
              <a:ext uri="{FF2B5EF4-FFF2-40B4-BE49-F238E27FC236}">
                <a16:creationId xmlns:a16="http://schemas.microsoft.com/office/drawing/2014/main" id="{1F3BFBEE-BD95-9C23-342D-0851D28E6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0" y="1447800"/>
            <a:ext cx="338455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The differential cross section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for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</a:t>
            </a:r>
            <a:r>
              <a:rPr kumimoji="0" lang="en-US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+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e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                                </a:t>
            </a:r>
          </a:p>
        </p:txBody>
      </p:sp>
      <p:sp>
        <p:nvSpPr>
          <p:cNvPr id="12295" name="Text Box 9">
            <a:extLst>
              <a:ext uri="{FF2B5EF4-FFF2-40B4-BE49-F238E27FC236}">
                <a16:creationId xmlns:a16="http://schemas.microsoft.com/office/drawing/2014/main" id="{CE986FAE-053F-6719-B9BC-2CBD379BF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950" y="3733801"/>
            <a:ext cx="6934200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71475" indent="-3714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28675" indent="-3714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71475" marR="0" lvl="0" indent="-3714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000" b="1" i="0" u="sng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σ</a:t>
            </a:r>
            <a:r>
              <a:rPr kumimoji="0" lang="en-US" sz="2000" b="1" i="0" u="sng" strike="noStrike" kern="1200" cap="none" spc="0" normalizeH="0" baseline="-2500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</a:t>
            </a:r>
            <a:r>
              <a:rPr kumimoji="0" lang="en-US" sz="2000" b="1" i="0" u="sng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has 3 terms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:	</a:t>
            </a:r>
          </a:p>
          <a:p>
            <a:pPr marL="828675" marR="0" lvl="1" indent="-3714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romanL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Z production and decay.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Proportional to N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.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sz="1800" b="1" i="0" u="sng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Dominant term.</a:t>
            </a:r>
          </a:p>
          <a:p>
            <a:pPr marL="828675" marR="0" lvl="1" indent="-3714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romanL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W-exchange</a:t>
            </a:r>
          </a:p>
          <a:p>
            <a:pPr marL="828675" marR="0" lvl="1" indent="-3714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romanLcPeriod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  <a:sym typeface="Symbol" pitchFamily="18" charset="2"/>
              </a:rPr>
              <a:t>Interference.</a:t>
            </a:r>
          </a:p>
          <a:p>
            <a:pPr marL="371475" marR="0" lvl="0" indent="-371475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ii. and iii. contribute &lt;5% of cross section. </a:t>
            </a:r>
          </a:p>
        </p:txBody>
      </p:sp>
      <p:graphicFrame>
        <p:nvGraphicFramePr>
          <p:cNvPr id="12296" name="Object 10">
            <a:extLst>
              <a:ext uri="{FF2B5EF4-FFF2-40B4-BE49-F238E27FC236}">
                <a16:creationId xmlns:a16="http://schemas.microsoft.com/office/drawing/2014/main" id="{12502338-4B42-4D29-A094-B828B549F03C}"/>
              </a:ext>
            </a:extLst>
          </p:cNvPr>
          <p:cNvGraphicFramePr>
            <a:graphicFrameLocks noGrp="1" noChangeAspect="1"/>
          </p:cNvGraphicFramePr>
          <p:nvPr>
            <p:ph/>
          </p:nvPr>
        </p:nvGraphicFramePr>
        <p:xfrm>
          <a:off x="4953000" y="1371600"/>
          <a:ext cx="42926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47900" imgH="469900" progId="Equation.3">
                  <p:embed/>
                </p:oleObj>
              </mc:Choice>
              <mc:Fallback>
                <p:oleObj name="Equation" r:id="rId3" imgW="2247900" imgH="469900" progId="Equation.3">
                  <p:embed/>
                  <p:pic>
                    <p:nvPicPr>
                      <p:cNvPr id="12296" name="Object 10">
                        <a:extLst>
                          <a:ext uri="{FF2B5EF4-FFF2-40B4-BE49-F238E27FC236}">
                            <a16:creationId xmlns:a16="http://schemas.microsoft.com/office/drawing/2014/main" id="{C90A2F93-3820-355B-ACDF-256FE6193F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371600"/>
                        <a:ext cx="4292600" cy="8699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7" name="Text Box 12">
            <a:extLst>
              <a:ext uri="{FF2B5EF4-FFF2-40B4-BE49-F238E27FC236}">
                <a16:creationId xmlns:a16="http://schemas.microsoft.com/office/drawing/2014/main" id="{A678CF39-806D-4FC2-C709-063E232A7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7700" y="1600200"/>
            <a:ext cx="247650" cy="457200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</a:t>
            </a:r>
          </a:p>
        </p:txBody>
      </p:sp>
      <p:sp>
        <p:nvSpPr>
          <p:cNvPr id="12298" name="Text Box 13">
            <a:extLst>
              <a:ext uri="{FF2B5EF4-FFF2-40B4-BE49-F238E27FC236}">
                <a16:creationId xmlns:a16="http://schemas.microsoft.com/office/drawing/2014/main" id="{50649606-E9E5-C872-C1BE-A7E4949E9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2438401"/>
            <a:ext cx="8667750" cy="747713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Where H is a radiator function, and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σ</a:t>
            </a: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0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is “reduced” cross section for  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e</a:t>
            </a:r>
            <a:r>
              <a:rPr kumimoji="0" lang="en-US" sz="20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+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e</a:t>
            </a:r>
            <a:r>
              <a:rPr kumimoji="0" lang="en-US" sz="2000" b="0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-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  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at new com energy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 s’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.</a:t>
            </a:r>
            <a:endParaRPr kumimoji="0" lang="el-GR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02615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8BC1D-5257-8385-9F4C-5004CF49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>
            <a:extLst>
              <a:ext uri="{FF2B5EF4-FFF2-40B4-BE49-F238E27FC236}">
                <a16:creationId xmlns:a16="http://schemas.microsoft.com/office/drawing/2014/main" id="{86365A5C-216C-6B9F-7C01-062BFE2BA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3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F74BE2-6FB3-4E4F-AD48-93374433AEB9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30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315" name="Rectangle 4">
            <a:extLst>
              <a:ext uri="{FF2B5EF4-FFF2-40B4-BE49-F238E27FC236}">
                <a16:creationId xmlns:a16="http://schemas.microsoft.com/office/drawing/2014/main" id="{C02FA72B-1087-7C06-BE11-11D8C0CD1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16" name="WordArt 5">
            <a:extLst>
              <a:ext uri="{FF2B5EF4-FFF2-40B4-BE49-F238E27FC236}">
                <a16:creationId xmlns:a16="http://schemas.microsoft.com/office/drawing/2014/main" id="{7B45F4BC-96FB-1479-F070-324E42DE95E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651000" y="476251"/>
            <a:ext cx="66040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0" cap="none" spc="0" normalizeH="0" baseline="0" noProof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uLnTx/>
                <a:uFillTx/>
                <a:latin typeface="Arial Unicode MS"/>
                <a:ea typeface="Arial Unicode MS"/>
                <a:cs typeface="Arial Unicode MS"/>
              </a:rPr>
              <a:t>Direct Method - experimental challenges.</a:t>
            </a:r>
          </a:p>
        </p:txBody>
      </p:sp>
      <p:sp>
        <p:nvSpPr>
          <p:cNvPr id="13317" name="Line 6">
            <a:extLst>
              <a:ext uri="{FF2B5EF4-FFF2-40B4-BE49-F238E27FC236}">
                <a16:creationId xmlns:a16="http://schemas.microsoft.com/office/drawing/2014/main" id="{93AC7F0A-487C-D1A1-B6B6-FFDCEBB9E6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18" name="Text Box 7">
            <a:extLst>
              <a:ext uri="{FF2B5EF4-FFF2-40B4-BE49-F238E27FC236}">
                <a16:creationId xmlns:a16="http://schemas.microsoft.com/office/drawing/2014/main" id="{33698007-B060-8B44-EB25-D2040CC81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400" y="1447800"/>
            <a:ext cx="800735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LEP initially ran at com energies near to the Z0 peak (  within 3 GeV ).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Symbol" pitchFamily="18" charset="2"/>
              <a:buChar char="\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Events with low energy photons, near 1 GeV, are used !</a:t>
            </a: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Symbol" pitchFamily="18" charset="2"/>
              <a:buAutoNum type="alphaLcParenR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Detector must trigger efficiently on a small amount of energy (~1% of E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cm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 deposited in Ecal.</a:t>
            </a: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Symbol" pitchFamily="18" charset="2"/>
              <a:buAutoNum type="alphaLcParenR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 energy spectrum falls rapidly  well calibrated detector.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                            </a:t>
            </a:r>
          </a:p>
        </p:txBody>
      </p:sp>
      <p:pic>
        <p:nvPicPr>
          <p:cNvPr id="69644" name="Picture 12" descr="EB1">
            <a:extLst>
              <a:ext uri="{FF2B5EF4-FFF2-40B4-BE49-F238E27FC236}">
                <a16:creationId xmlns:a16="http://schemas.microsoft.com/office/drawing/2014/main" id="{09566DBF-5CED-BBA0-B538-59D21C925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550" y="3429001"/>
            <a:ext cx="429604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Text Box 13">
            <a:extLst>
              <a:ext uri="{FF2B5EF4-FFF2-40B4-BE49-F238E27FC236}">
                <a16:creationId xmlns:a16="http://schemas.microsoft.com/office/drawing/2014/main" id="{85A86A26-DF61-1573-EABF-2FEE32B09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8050" y="3886201"/>
            <a:ext cx="3219450" cy="146526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fact OPAL had such a detector, provided by University of Tokyo, and was the </a:t>
            </a:r>
            <a:r>
              <a:rPr kumimoji="0" lang="en-US" sz="1800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first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to publish a direct measurement of N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sym typeface="Symbol" pitchFamily="18" charset="2"/>
              </a:rPr>
              <a:t> .</a:t>
            </a:r>
          </a:p>
        </p:txBody>
      </p:sp>
      <p:sp>
        <p:nvSpPr>
          <p:cNvPr id="13321" name="AutoShape 14">
            <a:extLst>
              <a:ext uri="{FF2B5EF4-FFF2-40B4-BE49-F238E27FC236}">
                <a16:creationId xmlns:a16="http://schemas.microsoft.com/office/drawing/2014/main" id="{FFDBB638-E527-9D99-E5CC-C9A8F76696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950" y="4495800"/>
            <a:ext cx="701675" cy="228600"/>
          </a:xfrm>
          <a:prstGeom prst="rightArrow">
            <a:avLst>
              <a:gd name="adj1" fmla="val 50000"/>
              <a:gd name="adj2" fmla="val 70833"/>
            </a:avLst>
          </a:prstGeom>
          <a:solidFill>
            <a:srgbClr val="64116F"/>
          </a:solidFill>
          <a:ln w="9525" algn="ctr">
            <a:solidFill>
              <a:srgbClr val="8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881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10D9C2-8D3D-2781-8BCF-A8DE6AACD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27386B08-D16E-9ACB-AFC2-FC5F5D48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7B216A0A-770D-53C8-4894-7DB496CCA68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364601" y="260350"/>
            <a:ext cx="6396711" cy="576361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235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WW and the W mass  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ECEF6F5F-6D77-1EA3-7746-6B5C05CD449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675" y="908720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7CA729-0671-FE63-CCAC-E2CF2E993C21}"/>
              </a:ext>
            </a:extLst>
          </p:cNvPr>
          <p:cNvSpPr txBox="1">
            <a:spLocks/>
          </p:cNvSpPr>
          <p:nvPr/>
        </p:nvSpPr>
        <p:spPr bwMode="auto">
          <a:xfrm>
            <a:off x="152400" y="1055688"/>
            <a:ext cx="4953000" cy="519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>
                <a:solidFill>
                  <a:srgbClr val="0000CC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rgbClr val="FF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charset="2"/>
              <a:buChar char="§"/>
              <a:defRPr kumimoji="1" sz="16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WW physics central @ LEP2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First opportunity to study W in clean environment of e</a:t>
            </a:r>
            <a:r>
              <a:rPr kumimoji="1" lang="en-US" sz="1800" b="0" i="0" u="none" strike="noStrike" kern="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+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e</a:t>
            </a:r>
            <a:r>
              <a:rPr kumimoji="1" lang="en-US" sz="1800" b="0" i="0" u="none" strike="noStrike" kern="0" cap="none" spc="0" normalizeH="0" baseline="30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-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collider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O(10k) WW events reconstructed in l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n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l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n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, qql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n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and qqqq final states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Measurement of WW production cross-section and W branching ratios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Measurement of W-boson mass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Natural complement to LEP1 m</a:t>
            </a:r>
            <a:r>
              <a:rPr kumimoji="1" lang="en-US" sz="1800" b="0" i="0" u="none" strike="noStrike" kern="0" cap="none" spc="0" normalizeH="0" baseline="-2500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Z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Many challenges to reach 0.06%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6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Detector response (calib Zs)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6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Hadronisation and precision electroweak effects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6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LEP energy calibration 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6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Colour reconnection and BEC in 4q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Tx/>
              <a:buFont typeface="Wingdings" charset="2"/>
              <a:buChar char="§"/>
              <a:tabLst/>
              <a:defRPr/>
            </a:pP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Also a measurement in l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n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l</a:t>
            </a:r>
            <a:r>
              <a:rPr kumimoji="1" lang="en-US" sz="18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Symbol" charset="2"/>
                <a:ea typeface="ＭＳ Ｐゴシック" charset="-128"/>
              </a:rPr>
              <a:t>n!</a:t>
            </a:r>
            <a:endParaRPr kumimoji="1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pic>
        <p:nvPicPr>
          <p:cNvPr id="6" name="Picture 8" descr="WWXsecA.png">
            <a:extLst>
              <a:ext uri="{FF2B5EF4-FFF2-40B4-BE49-F238E27FC236}">
                <a16:creationId xmlns:a16="http://schemas.microsoft.com/office/drawing/2014/main" id="{274BBCB6-CD18-448B-FF7C-7A514BB7A5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9144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WWXsec.png">
            <a:extLst>
              <a:ext uri="{FF2B5EF4-FFF2-40B4-BE49-F238E27FC236}">
                <a16:creationId xmlns:a16="http://schemas.microsoft.com/office/drawing/2014/main" id="{8F270D11-37EB-B79D-84FD-9B9E81392E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1066800"/>
            <a:ext cx="2717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WWqqlv.png">
            <a:extLst>
              <a:ext uri="{FF2B5EF4-FFF2-40B4-BE49-F238E27FC236}">
                <a16:creationId xmlns:a16="http://schemas.microsoft.com/office/drawing/2014/main" id="{97DD6415-7573-4AE3-44E8-10CBE7E2A57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2613" y="3200400"/>
            <a:ext cx="3074987" cy="325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WWqqqq.png">
            <a:extLst>
              <a:ext uri="{FF2B5EF4-FFF2-40B4-BE49-F238E27FC236}">
                <a16:creationId xmlns:a16="http://schemas.microsoft.com/office/drawing/2014/main" id="{6EE04FF0-9AF5-4F73-B445-ED3EDDC925E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5175" y="3276600"/>
            <a:ext cx="30194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25744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8005D-B950-EAFE-2E9A-7BCB3EB81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3F38F69C-73C3-6BB7-657E-F75299100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45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9D1AC7EC-002E-E850-F283-287B21079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B3C9D68E-697C-7995-738C-9F92D0C47DE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Particle Searches – we sought, but did not find .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F1E21375-6063-9396-8969-AEF9421CA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D1505D-188D-79EE-0EB3-DFF9CF61C786}"/>
              </a:ext>
            </a:extLst>
          </p:cNvPr>
          <p:cNvSpPr txBox="1"/>
          <p:nvPr/>
        </p:nvSpPr>
        <p:spPr>
          <a:xfrm>
            <a:off x="992560" y="1628800"/>
            <a:ext cx="784887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sought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Higgses</a:t>
            </a: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 of all sorts (SM, </a:t>
            </a:r>
            <a:r>
              <a:rPr lang="en-US" sz="2400" dirty="0" err="1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bosophilic</a:t>
            </a: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, charged, invisible, </a:t>
            </a:r>
            <a:r>
              <a:rPr lang="en-US" sz="2400" dirty="0" err="1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supersymmetric</a:t>
            </a: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SUSY (GMSB, RPV, …)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Leptoquarks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Excited leptons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Radions</a:t>
            </a:r>
            <a:endParaRPr lang="en-US" sz="24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Magnetic monopoles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Extra dimensions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Exotica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r>
              <a:rPr lang="en-US" sz="2400" dirty="0">
                <a:solidFill>
                  <a:srgbClr val="FF0000"/>
                </a:solidFill>
              </a:rPr>
              <a:t>BUT found nothing !!!     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</a:rPr>
              <a:t>EXCEPT !</a:t>
            </a:r>
            <a:endParaRPr lang="en-GB" sz="2400" dirty="0">
              <a:solidFill>
                <a:srgbClr val="FF0000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DEFF567-3D26-1D95-F51D-11DABE5F6EF7}"/>
              </a:ext>
            </a:extLst>
          </p:cNvPr>
          <p:cNvGrpSpPr/>
          <p:nvPr/>
        </p:nvGrpSpPr>
        <p:grpSpPr>
          <a:xfrm>
            <a:off x="5169024" y="1412776"/>
            <a:ext cx="4274130" cy="4824512"/>
            <a:chOff x="5169024" y="1412776"/>
            <a:chExt cx="4274130" cy="4824512"/>
          </a:xfrm>
        </p:grpSpPr>
        <p:pic>
          <p:nvPicPr>
            <p:cNvPr id="4100" name="Picture 4">
              <a:extLst>
                <a:ext uri="{FF2B5EF4-FFF2-40B4-BE49-F238E27FC236}">
                  <a16:creationId xmlns:a16="http://schemas.microsoft.com/office/drawing/2014/main" id="{3E0AA5E8-427F-35D3-8EED-503414CE1D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9024" y="1862590"/>
              <a:ext cx="4274130" cy="4374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A37BC94-B9D2-4FD7-F8B2-79D8AF9CC774}"/>
                </a:ext>
              </a:extLst>
            </p:cNvPr>
            <p:cNvSpPr txBox="1"/>
            <p:nvPr/>
          </p:nvSpPr>
          <p:spPr>
            <a:xfrm>
              <a:off x="5169024" y="1412776"/>
              <a:ext cx="4274130" cy="58477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0070C0"/>
                  </a:solidFill>
                </a:rPr>
                <a:t>LEP 1.5  :  </a:t>
              </a:r>
              <a:r>
                <a:rPr lang="he-IL" sz="3200" b="1" dirty="0">
                  <a:solidFill>
                    <a:srgbClr val="0070C0"/>
                  </a:solidFill>
                  <a:latin typeface="Arial"/>
                  <a:cs typeface="Arial"/>
                </a:rPr>
                <a:t>א</a:t>
              </a:r>
              <a:r>
                <a:rPr lang="en-US" sz="2800" b="1" dirty="0">
                  <a:solidFill>
                    <a:srgbClr val="0070C0"/>
                  </a:solidFill>
                  <a:latin typeface="Arial"/>
                  <a:cs typeface="Arial"/>
                </a:rPr>
                <a:t> 4-jet peak.</a:t>
              </a:r>
              <a:endParaRPr lang="en-GB" sz="28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590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4456C-EBB2-D81D-90A1-00362EAAF2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>
            <a:extLst>
              <a:ext uri="{FF2B5EF4-FFF2-40B4-BE49-F238E27FC236}">
                <a16:creationId xmlns:a16="http://schemas.microsoft.com/office/drawing/2014/main" id="{D2E520F4-F03C-2917-F59F-398B4F71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8B3E8643-DEF9-6087-DE1F-B8A60817E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>
            <a:extLst>
              <a:ext uri="{FF2B5EF4-FFF2-40B4-BE49-F238E27FC236}">
                <a16:creationId xmlns:a16="http://schemas.microsoft.com/office/drawing/2014/main" id="{010EAF98-E3D3-B611-2899-DB478F4CD6F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August 2000  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>
            <a:extLst>
              <a:ext uri="{FF2B5EF4-FFF2-40B4-BE49-F238E27FC236}">
                <a16:creationId xmlns:a16="http://schemas.microsoft.com/office/drawing/2014/main" id="{ACBB5966-E286-49B3-5C51-50C3F7E6AA4B}"/>
              </a:ext>
            </a:extLst>
          </p:cNvPr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DADE99EB-00E8-EDF9-34B1-F423562301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048" y="2924944"/>
            <a:ext cx="3970188" cy="160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77E56C-109D-623A-35ED-74F2D179974B}"/>
              </a:ext>
            </a:extLst>
          </p:cNvPr>
          <p:cNvSpPr txBox="1"/>
          <p:nvPr/>
        </p:nvSpPr>
        <p:spPr>
          <a:xfrm>
            <a:off x="5169024" y="1772816"/>
            <a:ext cx="391835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…shortly before the final LEP shutdown !!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5A1C4C-C8F6-89CF-5B00-623AFC663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02" y="1196975"/>
            <a:ext cx="4393005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22209A-55F9-556B-1F83-116AC8DF10A4}"/>
              </a:ext>
            </a:extLst>
          </p:cNvPr>
          <p:cNvSpPr txBox="1"/>
          <p:nvPr/>
        </p:nvSpPr>
        <p:spPr>
          <a:xfrm>
            <a:off x="266238" y="5229422"/>
            <a:ext cx="4608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[ N.B: This is a later plot : less significant effect. ]</a:t>
            </a:r>
            <a:endParaRPr lang="en-GB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2B6BC1-A85A-50FD-2815-3ADFF23F64D9}"/>
              </a:ext>
            </a:extLst>
          </p:cNvPr>
          <p:cNvSpPr txBox="1"/>
          <p:nvPr/>
        </p:nvSpPr>
        <p:spPr>
          <a:xfrm>
            <a:off x="5385048" y="4869160"/>
            <a:ext cx="4170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Forte" pitchFamily="66" charset="0"/>
              </a:rPr>
              <a:t>BUT, we had been down the ALEPH 4-jet road before.</a:t>
            </a:r>
            <a:endParaRPr lang="en-GB" sz="2400" dirty="0">
              <a:latin typeface="Forte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7141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8CCDDB-BC49-4EF7-8195-061E3BEF0A68}" type="slidenum">
              <a:rPr lang="it-IT" smtClean="0">
                <a:solidFill>
                  <a:srgbClr val="000000"/>
                </a:solidFill>
              </a:rPr>
              <a:pPr eaLnBrk="1" hangingPunct="1"/>
              <a:t>47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364" name="WordArt 5"/>
          <p:cNvSpPr>
            <a:spLocks noChangeArrowheads="1" noChangeShapeType="1" noTextEdit="1"/>
          </p:cNvSpPr>
          <p:nvPr/>
        </p:nvSpPr>
        <p:spPr bwMode="auto">
          <a:xfrm>
            <a:off x="2063750" y="476251"/>
            <a:ext cx="56959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32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Direct Method - results LEP2.</a:t>
            </a:r>
          </a:p>
        </p:txBody>
      </p:sp>
      <p:sp>
        <p:nvSpPr>
          <p:cNvPr id="15365" name="Line 6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577850" y="1676400"/>
            <a:ext cx="3962400" cy="31480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000" b="1" u="sng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LEP 2</a:t>
            </a: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b="1" u="sng">
                <a:solidFill>
                  <a:srgbClr val="333399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By-product of searches for new physics</a:t>
            </a: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ALEPH : N = 2.86 ± 0.09</a:t>
            </a: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sym typeface="Symbol" pitchFamily="18" charset="2"/>
              </a:rPr>
              <a:t>DELPHI: N = 2.84 ± 0.10 </a:t>
            </a:r>
            <a:r>
              <a:rPr lang="en-US">
                <a:solidFill>
                  <a:srgbClr val="000000"/>
                </a:solidFill>
                <a:cs typeface="Arial" charset="0"/>
                <a:sym typeface="Symbol" pitchFamily="18" charset="2"/>
              </a:rPr>
              <a:t>± 0.14</a:t>
            </a:r>
            <a:endParaRPr lang="en-US">
              <a:solidFill>
                <a:srgbClr val="000000"/>
              </a:solidFill>
              <a:ea typeface="Arial Unicode MS" pitchFamily="34" charset="-128"/>
              <a:cs typeface="Arial" charset="0"/>
              <a:sym typeface="Symbol" pitchFamily="18" charset="2"/>
            </a:endParaRP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L3 :	</a:t>
            </a:r>
            <a:r>
              <a:rPr lang="en-US">
                <a:solidFill>
                  <a:srgbClr val="000000"/>
                </a:solidFill>
                <a:sym typeface="Symbol" pitchFamily="18" charset="2"/>
              </a:rPr>
              <a:t>N = 2.98 ± 0.05 ± 0.04</a:t>
            </a: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sym typeface="Symbol" pitchFamily="18" charset="2"/>
              </a:rPr>
              <a:t>OPAL :</a:t>
            </a:r>
            <a:r>
              <a:rPr lang="en-US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	</a:t>
            </a:r>
            <a:r>
              <a:rPr lang="en-US">
                <a:solidFill>
                  <a:srgbClr val="000000"/>
                </a:solidFill>
                <a:sym typeface="Symbol" pitchFamily="18" charset="2"/>
              </a:rPr>
              <a:t>N = 2.63 ± 0.15 ± 0.11</a:t>
            </a:r>
          </a:p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sym typeface="Symbol" pitchFamily="18" charset="2"/>
            </a:endParaRPr>
          </a:p>
        </p:txBody>
      </p:sp>
      <p:pic>
        <p:nvPicPr>
          <p:cNvPr id="15367" name="Picture 13" descr="L3NuCountingLEP2Ma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1" y="1447801"/>
            <a:ext cx="4860131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6795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A9525A-174A-4B66-8745-882A42ADA653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48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8010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49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694633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Those concrete dipole magnets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73924" y="997643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00" y="1597690"/>
            <a:ext cx="3560834" cy="464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111" y="2359808"/>
            <a:ext cx="3956524" cy="366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16029" y="1713477"/>
            <a:ext cx="2574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srgbClr val="000000"/>
                </a:solidFill>
              </a:rPr>
              <a:t>Temperature dependence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207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533" y="188640"/>
            <a:ext cx="8677252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28497" y="5949281"/>
            <a:ext cx="234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Overall size 12*12*12m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1960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EBF0A8F-133F-4A07-AA80-503B51B8ED8D}" type="slidenum">
              <a:rPr lang="it-IT">
                <a:solidFill>
                  <a:srgbClr val="000000"/>
                </a:solidFill>
              </a:rPr>
              <a:pPr eaLnBrk="1" hangingPunct="1"/>
              <a:t>50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273448" y="260350"/>
            <a:ext cx="9281715" cy="5976938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2" name="WordArt 3"/>
          <p:cNvSpPr>
            <a:spLocks noChangeArrowheads="1" noChangeShapeType="1" noTextEdit="1"/>
          </p:cNvSpPr>
          <p:nvPr/>
        </p:nvSpPr>
        <p:spPr bwMode="auto">
          <a:xfrm>
            <a:off x="1910662" y="476251"/>
            <a:ext cx="585065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kern="10" dirty="0">
                <a:solidFill>
                  <a:srgbClr val="2D2D8A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      Flux Loop Measurements    </a:t>
            </a:r>
            <a:endParaRPr lang="en-GB" sz="3200" b="1" i="1" kern="10" dirty="0">
              <a:solidFill>
                <a:srgbClr val="2D2D8A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Arial Unicode MS"/>
              <a:ea typeface="Arial Unicode MS"/>
              <a:cs typeface="Arial Unicode MS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662120" y="1196975"/>
            <a:ext cx="8425259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07340" y="1371601"/>
            <a:ext cx="8325511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66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en-US" sz="2400" b="1" kern="0" dirty="0">
                <a:solidFill>
                  <a:srgbClr val="333399"/>
                </a:solidFill>
                <a:latin typeface="Luxi Sans"/>
              </a:rPr>
              <a:t>Every dipole magnet has a single-turn “Flux Loop” coil installed in a groove in the lower pole.</a:t>
            </a:r>
          </a:p>
          <a:p>
            <a:pPr eaLnBrk="1" hangingPunct="1">
              <a:spcAft>
                <a:spcPts val="600"/>
              </a:spcAft>
            </a:pPr>
            <a:r>
              <a:rPr lang="en-US" sz="2400" b="1" kern="0" dirty="0">
                <a:solidFill>
                  <a:srgbClr val="333399"/>
                </a:solidFill>
                <a:latin typeface="Luxi Sans"/>
              </a:rPr>
              <a:t>Resolution ≈ 10</a:t>
            </a:r>
            <a:r>
              <a:rPr lang="en-US" sz="2400" b="1" kern="0" baseline="30000" dirty="0">
                <a:solidFill>
                  <a:srgbClr val="333399"/>
                </a:solidFill>
                <a:latin typeface="Luxi Sans"/>
              </a:rPr>
              <a:t>-4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04" y="3214891"/>
            <a:ext cx="4380478" cy="273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340" y="2818984"/>
            <a:ext cx="38228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Corrections required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Earth’s field	 -0.6 10</a:t>
            </a:r>
            <a:r>
              <a:rPr lang="en-US" sz="2000" baseline="30000" dirty="0">
                <a:solidFill>
                  <a:srgbClr val="000000"/>
                </a:solidFill>
              </a:rPr>
              <a:t>-4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Ageing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Temperature effects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Nickel layer on vacuum chamber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etc.</a:t>
            </a:r>
            <a:r>
              <a:rPr lang="en-US" dirty="0">
                <a:solidFill>
                  <a:srgbClr val="000000"/>
                </a:solidFill>
              </a:rPr>
              <a:t>	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8541" y="5085184"/>
            <a:ext cx="36664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But good for relative energy measurements.</a:t>
            </a:r>
            <a:endParaRPr lang="en-GB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12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A1BF46-6581-122F-2A4A-E96ACAF258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6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45671-7F9A-E387-771A-F50839089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sz="140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3D6150-BC4E-82FB-1F9D-9F33B1EC76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7561" y="-1208188"/>
            <a:ext cx="6369050" cy="9242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5214C0-67A4-6154-28EF-B1C54BB3FB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7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4" descr="A close-up of a person&#10;&#10;Description automatically generated">
            <a:extLst>
              <a:ext uri="{FF2B5EF4-FFF2-40B4-BE49-F238E27FC236}">
                <a16:creationId xmlns:a16="http://schemas.microsoft.com/office/drawing/2014/main" id="{35B99DF8-0CD2-DC8A-FA18-1BB772E849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41669" r="-859" b="12987"/>
          <a:stretch/>
        </p:blipFill>
        <p:spPr>
          <a:xfrm rot="5400000">
            <a:off x="3441477" y="711590"/>
            <a:ext cx="6833826" cy="5434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622DE3-63A7-9EC8-0015-0C4F13D4FF10}"/>
              </a:ext>
            </a:extLst>
          </p:cNvPr>
          <p:cNvSpPr txBox="1"/>
          <p:nvPr/>
        </p:nvSpPr>
        <p:spPr>
          <a:xfrm>
            <a:off x="344488" y="2204864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2"/>
                </a:solidFill>
              </a:rPr>
              <a:t>Participant in early tests.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The late Professor ORITO.</a:t>
            </a:r>
            <a:endParaRPr lang="en-CH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797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F958FA-2DA5-7B16-3FA6-7005ABBA6A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8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4" descr="A group of people standing around a machine&#10;&#10;Description automatically generated">
            <a:extLst>
              <a:ext uri="{FF2B5EF4-FFF2-40B4-BE49-F238E27FC236}">
                <a16:creationId xmlns:a16="http://schemas.microsoft.com/office/drawing/2014/main" id="{329FABB4-6B37-BF7C-63BF-E9006D3471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1008" y="-1441672"/>
            <a:ext cx="6696745" cy="9669338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88BEECD-1501-8648-69AC-7254130C3385}"/>
              </a:ext>
            </a:extLst>
          </p:cNvPr>
          <p:cNvCxnSpPr/>
          <p:nvPr/>
        </p:nvCxnSpPr>
        <p:spPr bwMode="auto">
          <a:xfrm>
            <a:off x="3944888" y="228600"/>
            <a:ext cx="0" cy="6400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727531-A6D6-39F6-DD3E-46400C18AFE4}"/>
              </a:ext>
            </a:extLst>
          </p:cNvPr>
          <p:cNvCxnSpPr/>
          <p:nvPr/>
        </p:nvCxnSpPr>
        <p:spPr bwMode="auto">
          <a:xfrm flipV="1">
            <a:off x="920552" y="3356992"/>
            <a:ext cx="3024336" cy="72008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68493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05A897-6CFB-DF10-BBA8-0386AC00D0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8F27DB-697B-4478-9369-20559C9762CB}" type="slidenum">
              <a:rPr lang="de-DE" smtClean="0">
                <a:solidFill>
                  <a:srgbClr val="000000"/>
                </a:solidFill>
              </a:rPr>
              <a:pPr/>
              <a:t>9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34070C-22DB-0EAF-16B3-C3FF02CE1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48544" y="6053038"/>
            <a:ext cx="7992888" cy="576362"/>
          </a:xfrm>
        </p:spPr>
        <p:txBody>
          <a:bodyPr/>
          <a:lstStyle/>
          <a:p>
            <a:r>
              <a:rPr lang="de-DE" sz="2400" dirty="0">
                <a:solidFill>
                  <a:srgbClr val="000000"/>
                </a:solidFill>
              </a:rPr>
              <a:t>5 half-rings, and Tomio Kobayashi.  Delicate operation. </a:t>
            </a:r>
          </a:p>
        </p:txBody>
      </p:sp>
      <p:pic>
        <p:nvPicPr>
          <p:cNvPr id="5" name="Picture 4" descr="An empty stadium with black seats&#10;&#10;Description automatically generated">
            <a:extLst>
              <a:ext uri="{FF2B5EF4-FFF2-40B4-BE49-F238E27FC236}">
                <a16:creationId xmlns:a16="http://schemas.microsoft.com/office/drawing/2014/main" id="{837705EC-B9F5-5D3E-8624-2349F58C52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2909" y="1612"/>
            <a:ext cx="5894334" cy="591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20633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99"/>
        </a:solidFill>
        <a:ln>
          <a:noFill/>
        </a:ln>
        <a:effectLst>
          <a:outerShdw dist="45791" dir="2021404" algn="ctr" rotWithShape="0">
            <a:srgbClr val="B2B2B2">
              <a:alpha val="80000"/>
            </a:srgbClr>
          </a:outerShdw>
        </a:effectLst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99"/>
        </a:solidFill>
        <a:ln>
          <a:noFill/>
        </a:ln>
        <a:effectLst>
          <a:outerShdw dist="45791" dir="2021404" algn="ctr" rotWithShape="0">
            <a:srgbClr val="B2B2B2">
              <a:alpha val="80000"/>
            </a:srgbClr>
          </a:outerShdw>
        </a:effectLst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tandarddesign">
  <a:themeElements>
    <a:clrScheme name="">
      <a:dk1>
        <a:srgbClr val="000000"/>
      </a:dk1>
      <a:lt1>
        <a:srgbClr val="0099CC"/>
      </a:lt1>
      <a:dk2>
        <a:srgbClr val="000000"/>
      </a:dk2>
      <a:lt2>
        <a:srgbClr val="808080"/>
      </a:lt2>
      <a:accent1>
        <a:srgbClr val="FFFF66"/>
      </a:accent1>
      <a:accent2>
        <a:srgbClr val="3333CC"/>
      </a:accent2>
      <a:accent3>
        <a:srgbClr val="AACAE2"/>
      </a:accent3>
      <a:accent4>
        <a:srgbClr val="000000"/>
      </a:accent4>
      <a:accent5>
        <a:srgbClr val="FFFFB8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ユーザー設定 10">
      <a:dk1>
        <a:srgbClr val="0000FF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99"/>
        </a:solidFill>
        <a:ln>
          <a:noFill/>
        </a:ln>
        <a:effectLst>
          <a:outerShdw dist="45791" dir="2021404" algn="ctr" rotWithShape="0">
            <a:srgbClr val="B2B2B2">
              <a:alpha val="80000"/>
            </a:srgbClr>
          </a:outerShdw>
        </a:effectLst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99"/>
        </a:solidFill>
        <a:ln>
          <a:noFill/>
        </a:ln>
        <a:effectLst>
          <a:outerShdw dist="45791" dir="2021404" algn="ctr" rotWithShape="0">
            <a:srgbClr val="B2B2B2">
              <a:alpha val="80000"/>
            </a:srgbClr>
          </a:outerShdw>
        </a:effectLst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0B8A6D7AF8B4E855FCD0544B040AA" ma:contentTypeVersion="15" ma:contentTypeDescription="Create a new document." ma:contentTypeScope="" ma:versionID="2b4b0636e2c89a4260d0ec71457b61e9">
  <xsd:schema xmlns:xsd="http://www.w3.org/2001/XMLSchema" xmlns:xs="http://www.w3.org/2001/XMLSchema" xmlns:p="http://schemas.microsoft.com/office/2006/metadata/properties" xmlns:ns2="49579c79-8ef3-45c9-aae9-dfdbed027830" xmlns:ns3="e2417d8e-e7ec-4c58-94cb-15588cc49b24" targetNamespace="http://schemas.microsoft.com/office/2006/metadata/properties" ma:root="true" ma:fieldsID="df8128ed3ddfc926969cbb7a7a2a5855" ns2:_="" ns3:_="">
    <xsd:import namespace="49579c79-8ef3-45c9-aae9-dfdbed027830"/>
    <xsd:import namespace="e2417d8e-e7ec-4c58-94cb-15588cc49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79c79-8ef3-45c9-aae9-dfdbed027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997ab2b-5c8e-449c-adec-9f10a73521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17d8e-e7ec-4c58-94cb-15588cc49b2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32d5352-f2df-49b2-9140-816d4f280504}" ma:internalName="TaxCatchAll" ma:showField="CatchAllData" ma:web="e2417d8e-e7ec-4c58-94cb-15588cc49b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17d8e-e7ec-4c58-94cb-15588cc49b24" xsi:nil="true"/>
    <lcf76f155ced4ddcb4097134ff3c332f xmlns="49579c79-8ef3-45c9-aae9-dfdbed0278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526C3FF-F366-4C49-8C4C-9CD329A86196}"/>
</file>

<file path=customXml/itemProps2.xml><?xml version="1.0" encoding="utf-8"?>
<ds:datastoreItem xmlns:ds="http://schemas.openxmlformats.org/officeDocument/2006/customXml" ds:itemID="{4042509E-A656-44F6-B8EE-FB3E20A14911}"/>
</file>

<file path=customXml/itemProps3.xml><?xml version="1.0" encoding="utf-8"?>
<ds:datastoreItem xmlns:ds="http://schemas.openxmlformats.org/officeDocument/2006/customXml" ds:itemID="{CAC1FC83-024E-4482-9412-8099EE292626}"/>
</file>

<file path=docProps/app.xml><?xml version="1.0" encoding="utf-8"?>
<Properties xmlns="http://schemas.openxmlformats.org/officeDocument/2006/extended-properties" xmlns:vt="http://schemas.openxmlformats.org/officeDocument/2006/docPropsVTypes">
  <TotalTime>4940</TotalTime>
  <Words>3356</Words>
  <Application>Microsoft Office PowerPoint</Application>
  <PresentationFormat>A4 Paper (210x297 mm)</PresentationFormat>
  <Paragraphs>475</Paragraphs>
  <Slides>50</Slides>
  <Notes>44</Notes>
  <HiddenSlides>1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73" baseType="lpstr">
      <vt:lpstr>ＭＳ Ｐゴシック</vt:lpstr>
      <vt:lpstr>Andalus</vt:lpstr>
      <vt:lpstr>Aptos</vt:lpstr>
      <vt:lpstr>Aptos Display</vt:lpstr>
      <vt:lpstr>Aptos Narrow</vt:lpstr>
      <vt:lpstr>Arial</vt:lpstr>
      <vt:lpstr>Arial Unicode MS</vt:lpstr>
      <vt:lpstr>Calibri</vt:lpstr>
      <vt:lpstr>Comic Sans MS</vt:lpstr>
      <vt:lpstr>Forte</vt:lpstr>
      <vt:lpstr>Helvetica</vt:lpstr>
      <vt:lpstr>Luxi Sans</vt:lpstr>
      <vt:lpstr>Symbol</vt:lpstr>
      <vt:lpstr>Times New Roman</vt:lpstr>
      <vt:lpstr>Wingdings</vt:lpstr>
      <vt:lpstr>Struttura predefinita</vt:lpstr>
      <vt:lpstr>Office Theme</vt:lpstr>
      <vt:lpstr>3_Office Theme</vt:lpstr>
      <vt:lpstr>Standarddesign</vt:lpstr>
      <vt:lpstr>Office テーマ</vt:lpstr>
      <vt:lpstr>1_Struttura predefinita</vt:lpstr>
      <vt:lpstr>1_Office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Plane</dc:creator>
  <cp:lastModifiedBy>David Plane</cp:lastModifiedBy>
  <cp:revision>273</cp:revision>
  <cp:lastPrinted>2012-09-14T08:58:22Z</cp:lastPrinted>
  <dcterms:created xsi:type="dcterms:W3CDTF">2012-06-25T11:23:52Z</dcterms:created>
  <dcterms:modified xsi:type="dcterms:W3CDTF">2024-11-26T10:41:08Z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0x0101006100B8A6D7AF8B4E855FCD0544B040AA</vt:lpwstr>
  </property>
</Properties>
</file>