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7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2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9.xml" ContentType="application/vnd.openxmlformats-officedocument.presentationml.slide+xml"/>
  <Override PartName="/ppt/slides/slide25.xml" ContentType="application/vnd.openxmlformats-officedocument.presentationml.slide+xml"/>
  <Override PartName="/ppt/slides/slide42.xml" ContentType="application/vnd.openxmlformats-officedocument.presentationml.slide+xml"/>
  <Override PartName="/ppt/slides/slide41.xml" ContentType="application/vnd.openxmlformats-officedocument.presentationml.slide+xml"/>
  <Override PartName="/ppt/slides/slide38.xml" ContentType="application/vnd.openxmlformats-officedocument.presentationml.slide+xml"/>
  <Override PartName="/ppt/slides/slide40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1321" r:id="rId4"/>
    <p:sldId id="1320" r:id="rId5"/>
    <p:sldId id="258" r:id="rId6"/>
    <p:sldId id="422" r:id="rId7"/>
    <p:sldId id="259" r:id="rId8"/>
    <p:sldId id="261" r:id="rId9"/>
    <p:sldId id="423" r:id="rId10"/>
    <p:sldId id="488" r:id="rId11"/>
    <p:sldId id="567" r:id="rId12"/>
    <p:sldId id="489" r:id="rId13"/>
    <p:sldId id="525" r:id="rId14"/>
    <p:sldId id="491" r:id="rId15"/>
    <p:sldId id="494" r:id="rId16"/>
    <p:sldId id="574" r:id="rId17"/>
    <p:sldId id="499" r:id="rId18"/>
    <p:sldId id="1300" r:id="rId19"/>
    <p:sldId id="1297" r:id="rId20"/>
    <p:sldId id="1296" r:id="rId21"/>
    <p:sldId id="1310" r:id="rId22"/>
    <p:sldId id="1294" r:id="rId23"/>
    <p:sldId id="1307" r:id="rId24"/>
    <p:sldId id="502" r:id="rId25"/>
    <p:sldId id="1313" r:id="rId26"/>
    <p:sldId id="1317" r:id="rId27"/>
    <p:sldId id="1291" r:id="rId28"/>
    <p:sldId id="285" r:id="rId29"/>
    <p:sldId id="575" r:id="rId30"/>
    <p:sldId id="260" r:id="rId31"/>
    <p:sldId id="571" r:id="rId32"/>
    <p:sldId id="572" r:id="rId33"/>
    <p:sldId id="568" r:id="rId34"/>
    <p:sldId id="569" r:id="rId35"/>
    <p:sldId id="554" r:id="rId36"/>
    <p:sldId id="550" r:id="rId37"/>
    <p:sldId id="570" r:id="rId38"/>
    <p:sldId id="580" r:id="rId39"/>
    <p:sldId id="576" r:id="rId40"/>
    <p:sldId id="578" r:id="rId41"/>
    <p:sldId id="579" r:id="rId42"/>
    <p:sldId id="1318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9" autoAdjust="0"/>
    <p:restoredTop sz="93314" autoAdjust="0"/>
  </p:normalViewPr>
  <p:slideViewPr>
    <p:cSldViewPr snapToGrid="0" showGuides="1">
      <p:cViewPr varScale="1">
        <p:scale>
          <a:sx n="58" d="100"/>
          <a:sy n="58" d="100"/>
        </p:scale>
        <p:origin x="988" y="44"/>
      </p:cViewPr>
      <p:guideLst>
        <p:guide orient="horz" pos="2183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50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customXml" Target="../customXml/item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customXml" Target="../customXml/item3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6A7CE5-68F5-4C4D-84BA-E709EB21B75A}" type="datetimeFigureOut">
              <a:rPr lang="en-US" smtClean="0"/>
              <a:t>11/29/2024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7DDF68-4B73-4C7E-81F5-43BDEE9B0F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364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7DDF68-4B73-4C7E-81F5-43BDEE9B0FA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054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7D1AB40-0681-44B5-B1FC-EF3538BA4C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16A289-0B34-4B8B-92DA-B0D6444B6E3C}" type="slidenum">
              <a:rPr lang="de-DE" altLang="en-US"/>
              <a:pPr/>
              <a:t>26</a:t>
            </a:fld>
            <a:endParaRPr lang="de-DE" altLang="en-US"/>
          </a:p>
        </p:txBody>
      </p:sp>
      <p:sp>
        <p:nvSpPr>
          <p:cNvPr id="1810434" name="Rectangle 2">
            <a:extLst>
              <a:ext uri="{FF2B5EF4-FFF2-40B4-BE49-F238E27FC236}">
                <a16:creationId xmlns:a16="http://schemas.microsoft.com/office/drawing/2014/main" id="{3D49553F-3E30-48CF-91AE-39C9B3A40DC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0435" name="Rectangle 3">
            <a:extLst>
              <a:ext uri="{FF2B5EF4-FFF2-40B4-BE49-F238E27FC236}">
                <a16:creationId xmlns:a16="http://schemas.microsoft.com/office/drawing/2014/main" id="{209587CE-040B-4E62-819C-FB222C91C5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A47D534E-4788-4E3B-A75F-D98D4D1F06A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EBD6BD-1B1F-472E-B74E-338FC89CEA13}" type="slidenum">
              <a:rPr lang="de-DE" altLang="en-US"/>
              <a:pPr/>
              <a:t>27</a:t>
            </a:fld>
            <a:endParaRPr lang="de-DE" altLang="en-US"/>
          </a:p>
        </p:txBody>
      </p:sp>
      <p:sp>
        <p:nvSpPr>
          <p:cNvPr id="1779714" name="Rectangle 2">
            <a:extLst>
              <a:ext uri="{FF2B5EF4-FFF2-40B4-BE49-F238E27FC236}">
                <a16:creationId xmlns:a16="http://schemas.microsoft.com/office/drawing/2014/main" id="{E389DDB0-5642-4894-A238-4DD31372C93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9715" name="Rectangle 3">
            <a:extLst>
              <a:ext uri="{FF2B5EF4-FFF2-40B4-BE49-F238E27FC236}">
                <a16:creationId xmlns:a16="http://schemas.microsoft.com/office/drawing/2014/main" id="{A621C48D-FD5C-4C71-B97B-B944B4C8F7A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5DC050-40A6-415E-AA1E-D1A41ECA739E}" type="slidenum">
              <a:rPr lang="de-DE">
                <a:solidFill>
                  <a:prstClr val="black"/>
                </a:solidFill>
              </a:rPr>
              <a:pPr/>
              <a:t>28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1780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1750" y="742950"/>
            <a:ext cx="6600825" cy="3713163"/>
          </a:xfrm>
          <a:ln/>
        </p:spPr>
      </p:sp>
      <p:sp>
        <p:nvSpPr>
          <p:cNvPr id="1780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632ED7D-0820-44CE-B33F-ADCF000937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95275FF-B7F0-4D13-9F9B-73ED8B358624}" type="slidenum">
              <a:rPr lang="de-DE" altLang="en-US"/>
              <a:pPr/>
              <a:t>36</a:t>
            </a:fld>
            <a:endParaRPr lang="de-DE" altLang="en-US"/>
          </a:p>
        </p:txBody>
      </p:sp>
      <p:sp>
        <p:nvSpPr>
          <p:cNvPr id="349186" name="Rectangle 2">
            <a:extLst>
              <a:ext uri="{FF2B5EF4-FFF2-40B4-BE49-F238E27FC236}">
                <a16:creationId xmlns:a16="http://schemas.microsoft.com/office/drawing/2014/main" id="{54D4F65D-84C4-4598-B01E-A0A98CB695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9850" y="744538"/>
            <a:ext cx="6608763" cy="3717925"/>
          </a:xfrm>
          <a:ln/>
        </p:spPr>
      </p:sp>
      <p:sp>
        <p:nvSpPr>
          <p:cNvPr id="349187" name="Rectangle 3">
            <a:extLst>
              <a:ext uri="{FF2B5EF4-FFF2-40B4-BE49-F238E27FC236}">
                <a16:creationId xmlns:a16="http://schemas.microsoft.com/office/drawing/2014/main" id="{FAF7F3D5-41A0-4235-8A84-6FF078EADA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98525" y="4710113"/>
            <a:ext cx="4949825" cy="4459287"/>
          </a:xfrm>
        </p:spPr>
        <p:txBody>
          <a:bodyPr/>
          <a:lstStyle/>
          <a:p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A7A8EDF-8BE6-4E9F-A08D-012A00F734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FC5401-8C7B-496F-BA3A-72411F5492E7}" type="slidenum">
              <a:rPr lang="de-DE" altLang="en-US"/>
              <a:pPr/>
              <a:t>12</a:t>
            </a:fld>
            <a:endParaRPr lang="de-DE" altLang="en-US"/>
          </a:p>
        </p:txBody>
      </p:sp>
      <p:sp>
        <p:nvSpPr>
          <p:cNvPr id="273410" name="Rectangle 2">
            <a:extLst>
              <a:ext uri="{FF2B5EF4-FFF2-40B4-BE49-F238E27FC236}">
                <a16:creationId xmlns:a16="http://schemas.microsoft.com/office/drawing/2014/main" id="{056576C5-76AB-437D-A639-6254D34A514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55600" y="993775"/>
            <a:ext cx="6037263" cy="3397250"/>
          </a:xfrm>
          <a:solidFill>
            <a:srgbClr val="FFFFFF"/>
          </a:solidFill>
          <a:ln/>
        </p:spPr>
      </p:sp>
      <p:sp>
        <p:nvSpPr>
          <p:cNvPr id="273411" name="Rectangle 3">
            <a:extLst>
              <a:ext uri="{FF2B5EF4-FFF2-40B4-BE49-F238E27FC236}">
                <a16:creationId xmlns:a16="http://schemas.microsoft.com/office/drawing/2014/main" id="{A3BA3814-54FB-4822-9F1D-8BE7C69CE83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>
          <a:xfrm>
            <a:off x="1028700" y="4721225"/>
            <a:ext cx="4694238" cy="3770313"/>
          </a:xfrm>
          <a:ln/>
        </p:spPr>
        <p:txBody>
          <a:bodyPr wrap="none" lIns="85059" tIns="42530" rIns="85059" bIns="42530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815342F1-6F42-4720-9BF5-85CD97B722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3C387-83C9-481F-B5B5-CD1B950E3BC6}" type="slidenum">
              <a:rPr lang="de-DE" altLang="en-US"/>
              <a:pPr/>
              <a:t>18</a:t>
            </a:fld>
            <a:endParaRPr lang="de-DE" altLang="en-US"/>
          </a:p>
        </p:txBody>
      </p:sp>
      <p:sp>
        <p:nvSpPr>
          <p:cNvPr id="1759234" name="Rectangle 2">
            <a:extLst>
              <a:ext uri="{FF2B5EF4-FFF2-40B4-BE49-F238E27FC236}">
                <a16:creationId xmlns:a16="http://schemas.microsoft.com/office/drawing/2014/main" id="{BB81D907-9149-4839-9ACF-0616D68200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9235" name="Rectangle 3">
            <a:extLst>
              <a:ext uri="{FF2B5EF4-FFF2-40B4-BE49-F238E27FC236}">
                <a16:creationId xmlns:a16="http://schemas.microsoft.com/office/drawing/2014/main" id="{6A8D2955-B79F-4F8D-A06E-0BB3EEDB66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4A54352D-B048-40AC-B085-474E2845BC4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E73BBF-937D-47F7-AD7B-C1727BD68E11}" type="slidenum">
              <a:rPr lang="de-DE" altLang="en-US"/>
              <a:pPr/>
              <a:t>19</a:t>
            </a:fld>
            <a:endParaRPr lang="de-DE" altLang="en-US"/>
          </a:p>
        </p:txBody>
      </p:sp>
      <p:sp>
        <p:nvSpPr>
          <p:cNvPr id="1760258" name="Rectangle 2">
            <a:extLst>
              <a:ext uri="{FF2B5EF4-FFF2-40B4-BE49-F238E27FC236}">
                <a16:creationId xmlns:a16="http://schemas.microsoft.com/office/drawing/2014/main" id="{1562F041-9963-46B7-BF31-68975CC41B3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0259" name="Rectangle 3">
            <a:extLst>
              <a:ext uri="{FF2B5EF4-FFF2-40B4-BE49-F238E27FC236}">
                <a16:creationId xmlns:a16="http://schemas.microsoft.com/office/drawing/2014/main" id="{17755042-11D9-4C03-AA54-1A7D4891BEC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12D46D17-E4FE-438F-978E-E02089037CE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9F85EE-B178-4C27-B5BA-8F0A96C690CF}" type="slidenum">
              <a:rPr lang="de-DE" altLang="en-US"/>
              <a:pPr/>
              <a:t>20</a:t>
            </a:fld>
            <a:endParaRPr lang="de-DE" altLang="en-US"/>
          </a:p>
        </p:txBody>
      </p:sp>
      <p:sp>
        <p:nvSpPr>
          <p:cNvPr id="1774594" name="Rectangle 2">
            <a:extLst>
              <a:ext uri="{FF2B5EF4-FFF2-40B4-BE49-F238E27FC236}">
                <a16:creationId xmlns:a16="http://schemas.microsoft.com/office/drawing/2014/main" id="{0DBE70FA-2765-41D9-925E-8140A198AF0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4595" name="Rectangle 3">
            <a:extLst>
              <a:ext uri="{FF2B5EF4-FFF2-40B4-BE49-F238E27FC236}">
                <a16:creationId xmlns:a16="http://schemas.microsoft.com/office/drawing/2014/main" id="{F963BF07-0C78-49F5-A1CE-C215421853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7F0D643A-20CF-4B14-B67C-6F1EA3F242C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526F48-F902-4AB5-93C7-088A7F83AA32}" type="slidenum">
              <a:rPr lang="de-DE" altLang="en-US"/>
              <a:pPr/>
              <a:t>21</a:t>
            </a:fld>
            <a:endParaRPr lang="de-DE" altLang="en-US"/>
          </a:p>
        </p:txBody>
      </p:sp>
      <p:sp>
        <p:nvSpPr>
          <p:cNvPr id="1802242" name="Rectangle 2">
            <a:extLst>
              <a:ext uri="{FF2B5EF4-FFF2-40B4-BE49-F238E27FC236}">
                <a16:creationId xmlns:a16="http://schemas.microsoft.com/office/drawing/2014/main" id="{634449F0-CCD5-4D48-A4EA-90DE2A4DDE8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43" name="Rectangle 3">
            <a:extLst>
              <a:ext uri="{FF2B5EF4-FFF2-40B4-BE49-F238E27FC236}">
                <a16:creationId xmlns:a16="http://schemas.microsoft.com/office/drawing/2014/main" id="{AA484B28-25A4-4FE2-A2E2-E67942CCA9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F1D9734-F9EF-49A2-ADED-44D74458526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7DD064-0CC3-4A38-93F0-E269CE32754A}" type="slidenum">
              <a:rPr lang="de-DE" altLang="en-US"/>
              <a:pPr/>
              <a:t>22</a:t>
            </a:fld>
            <a:endParaRPr lang="de-DE" altLang="en-US"/>
          </a:p>
        </p:txBody>
      </p:sp>
      <p:sp>
        <p:nvSpPr>
          <p:cNvPr id="1772546" name="Rectangle 2">
            <a:extLst>
              <a:ext uri="{FF2B5EF4-FFF2-40B4-BE49-F238E27FC236}">
                <a16:creationId xmlns:a16="http://schemas.microsoft.com/office/drawing/2014/main" id="{FB7B6509-4B41-4877-BA11-CF6B9E0E7FA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2547" name="Rectangle 3">
            <a:extLst>
              <a:ext uri="{FF2B5EF4-FFF2-40B4-BE49-F238E27FC236}">
                <a16:creationId xmlns:a16="http://schemas.microsoft.com/office/drawing/2014/main" id="{59A8E89D-F4A7-4C03-B99B-2DEC742245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E446F3D4-F77F-431F-BDC4-874F26DC0B2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D76995-E812-4418-8F8C-7A5ED365D579}" type="slidenum">
              <a:rPr lang="de-DE" altLang="en-US"/>
              <a:pPr/>
              <a:t>23</a:t>
            </a:fld>
            <a:endParaRPr lang="de-DE" altLang="en-US"/>
          </a:p>
        </p:txBody>
      </p:sp>
      <p:sp>
        <p:nvSpPr>
          <p:cNvPr id="1773570" name="Rectangle 2">
            <a:extLst>
              <a:ext uri="{FF2B5EF4-FFF2-40B4-BE49-F238E27FC236}">
                <a16:creationId xmlns:a16="http://schemas.microsoft.com/office/drawing/2014/main" id="{C0A868D0-6C55-448F-9D44-27A08E24F55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3571" name="Rectangle 3">
            <a:extLst>
              <a:ext uri="{FF2B5EF4-FFF2-40B4-BE49-F238E27FC236}">
                <a16:creationId xmlns:a16="http://schemas.microsoft.com/office/drawing/2014/main" id="{8FD11AE6-012E-4640-BEEC-DEAA9609EF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5384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>
            <a:extLst>
              <a:ext uri="{FF2B5EF4-FFF2-40B4-BE49-F238E27FC236}">
                <a16:creationId xmlns:a16="http://schemas.microsoft.com/office/drawing/2014/main" id="{D664DA84-77DA-4A4E-AFB4-88E6BB1E076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DDE9FC-A2B1-413C-9CB5-C63717A2DA31}" type="slidenum">
              <a:rPr lang="de-DE" altLang="en-US"/>
              <a:pPr/>
              <a:t>25</a:t>
            </a:fld>
            <a:endParaRPr lang="de-DE" altLang="en-US"/>
          </a:p>
        </p:txBody>
      </p:sp>
      <p:sp>
        <p:nvSpPr>
          <p:cNvPr id="1806338" name="Rectangle 2">
            <a:extLst>
              <a:ext uri="{FF2B5EF4-FFF2-40B4-BE49-F238E27FC236}">
                <a16:creationId xmlns:a16="http://schemas.microsoft.com/office/drawing/2014/main" id="{A2CF9BED-4F59-4E37-9505-C60432081A1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6339" name="Rectangle 3">
            <a:extLst>
              <a:ext uri="{FF2B5EF4-FFF2-40B4-BE49-F238E27FC236}">
                <a16:creationId xmlns:a16="http://schemas.microsoft.com/office/drawing/2014/main" id="{21707176-144D-46BB-86F2-775A8ACC3E4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90189-52F3-4F2C-998D-2D2A971201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C0D66-13AE-4DA8-BA3D-02F5334D3FB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05312-5C51-41BC-9418-CCB999FB6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78391-D86E-4403-9350-B0715D21D823}" type="datetime1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4F6766-AD70-4A23-8255-EC730362E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8DBC21-A133-4283-9D3F-38EC09DF2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999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0D766A-1460-4797-9CE4-92A229C08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28AFEB-73A2-4D34-8285-2F4EADCBDB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1DF5F-D972-43FE-A78D-6307B0EB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35674-480E-4ADA-B8BB-58B49D1AFB80}" type="datetime1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5FDB8E-BE27-4FA0-9199-A6DFCCAB5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5B36A6-17A0-48CA-94FD-2AD799290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06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7C2E7F-7D53-4BC4-A3C4-664ACC056F0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E76929-13E4-47D6-9218-2987822199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9DB808-F3F7-4153-AA3D-16DA6DEEC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12BD5-EE18-4544-8158-71360F4C9A38}" type="datetime1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5C9BB-83BD-4B97-9E4A-4F93927AE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81DE1-44C2-4675-8929-9B3366121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130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87E1-2456-4FD6-81B2-5F4BE73395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8366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FC6FD5-2600-4BE8-987C-A288DD3E719C}"/>
              </a:ext>
            </a:extLst>
          </p:cNvPr>
          <p:cNvSpPr>
            <a:spLocks noGrp="1"/>
          </p:cNvSpPr>
          <p:nvPr>
            <p:ph type="body" sz="half" idx="1"/>
          </p:nvPr>
        </p:nvSpPr>
        <p:spPr>
          <a:xfrm>
            <a:off x="914400" y="1752600"/>
            <a:ext cx="5080000" cy="4343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31FD8-792D-4A46-92AA-9AE42D4575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752600"/>
            <a:ext cx="5080000" cy="43434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94F93A-8BC7-47B6-ABAD-C6A41FE3991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074400" y="6400800"/>
            <a:ext cx="711200" cy="228600"/>
          </a:xfrm>
        </p:spPr>
        <p:txBody>
          <a:bodyPr/>
          <a:lstStyle>
            <a:lvl1pPr>
              <a:defRPr/>
            </a:lvl1pPr>
          </a:lstStyle>
          <a:p>
            <a:fld id="{3D191939-EC12-412F-8533-6AD958A41325}" type="slidenum">
              <a:rPr lang="de-DE" altLang="en-US"/>
              <a:pPr/>
              <a:t>‹#›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05B252-71C7-4468-B377-46F4CA69F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19667" y="6381750"/>
            <a:ext cx="7969251" cy="215900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Albrecht Wagner, October 2010</a:t>
            </a:r>
            <a:endParaRPr lang="de-DE" altLang="en-US" sz="1400"/>
          </a:p>
        </p:txBody>
      </p:sp>
    </p:spTree>
    <p:extLst>
      <p:ext uri="{BB962C8B-B14F-4D97-AF65-F5344CB8AC3E}">
        <p14:creationId xmlns:p14="http://schemas.microsoft.com/office/powerpoint/2010/main" val="3152077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F469F-B3C0-4672-9F79-5E092BF88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56E3DA-0F26-4636-A9FA-931FB35502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7DF342-2EA2-4F8D-868F-056F47DA9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7FBE7-F299-4607-9BFF-9C04F7F25AA3}" type="datetime1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04ED9-A28A-4BF7-9231-ED70D91B8D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1BD7A1-9533-418B-8766-95498383E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59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325986-58F4-4BA8-805C-430B731EC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BA0F7F-49E2-4AF6-8021-9997B2B1AF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AD9C9-F5B1-4649-B2D7-8BBA37062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31E18-D007-4C62-95BB-211F84B58A97}" type="datetime1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D7915E-EA67-404C-80E7-035A1F402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9AC15-5E06-4A1B-917C-284EDDF3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136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72B4B-F52B-4806-9018-2E85BDCE3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FF82AC-BE6E-465F-999D-8B28B029BF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D76261-0FB5-4CC5-A9C9-00BD5D4CF4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36CDF9-DD90-4EA9-8826-BFE2DCBBE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B7EE04-5FC4-40E5-978E-251E95AD955A}" type="datetime1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CD295E-ED78-40D7-B46B-BA5198786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F8A091-D3E7-4EE1-AD48-0CF1E4441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414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58B36A-4F29-46FA-9877-F72FA04F0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18E808-10FB-48F8-A04D-0AFC8556A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BBC25A-3327-4673-8AE4-EE1547C691E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17DE59-2F12-41BA-A630-71A77AF5E2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F0BB7A-94A8-40CF-BD45-C5097EC6E2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98B255-C974-4946-9A41-6EB209071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DC993-0A60-4093-9AC6-843F29E40AF7}" type="datetime1">
              <a:rPr lang="en-US" smtClean="0"/>
              <a:t>11/29/2024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5A18D2-BA6F-4CC7-9854-7C11FCBD2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49E7CA-3B2A-4B2C-903E-5D57766E9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845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AB6DE-5A66-4136-85C0-278788B82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81DA7-57B2-4B5C-AD59-EFB171C3E8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0E1B9-90E0-479C-A272-BEC86ECD0AEE}" type="datetime1">
              <a:rPr lang="en-US" smtClean="0"/>
              <a:t>11/29/2024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A68733-D06A-44F1-A9D5-02D1FFB23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1518A7-575D-4E5C-9D91-D43C2E440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85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AB5DAC4-E4C1-4974-9D07-FD40CC3E95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E6909-3ADF-42FC-9E76-052FAE6CB4EE}" type="datetime1">
              <a:rPr lang="en-US" smtClean="0"/>
              <a:t>11/29/2024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5127A5-79C2-4C11-A4A4-E9D93D69D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D84F38-AC32-433B-9271-ED3B001F9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71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1F2169-83C3-4CC5-87DF-E852E300D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05F80-BD2C-4C07-8267-EE7FAA52B3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34E550-04C8-4160-81CE-6C34F5BA42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6416DE-6A2C-4674-9CA5-E6D4877F9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0580A-0A09-46D3-A5CC-36941B2C4A10}" type="datetime1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10BC11-0D0A-43F7-85BE-E607FCA0D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EB2701-415E-4A01-9A5F-16774AC80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54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2F951-C7BB-4F19-90AF-8C234BD9F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1DFB67-8CF2-461F-9EFD-5BD7A70CA0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05E178-75DC-417C-9B1E-39FFED1E74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3AC8CE-89CA-4BEE-9F8C-DAF9B4A18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76623-6098-4E2D-9535-3EC5FD57824D}" type="datetime1">
              <a:rPr lang="en-US" smtClean="0"/>
              <a:t>11/29/2024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598DDC-F032-4968-B79E-607B92ECCF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3A1A67-50A1-4A73-A8E7-19EC1EF1E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1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07E49B-3408-477B-83F0-768D259D7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8670DE-CE34-4FDA-B183-A2C702AC89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960C2-6F04-474A-A41B-905A05CE60D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8AE35A-595D-4978-A55B-1D547BB161BA}" type="datetime1">
              <a:rPr lang="en-US" smtClean="0"/>
              <a:t>11/29/2024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F0EEC7-2F38-4E57-A3E3-F836B013A9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Albrecht Wagner      50 Years of ICEPP  Tokyo 30.11.2024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CBC69-B41C-421A-B80A-6C895EBEAA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5C6971-936A-43EC-8367-A1B7DA88DE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980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wmf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7EBB66-0EAB-486F-A976-577A70FF50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047964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de-DE" dirty="0"/>
              <a:t>Early Encounters </a:t>
            </a:r>
            <a:r>
              <a:rPr lang="de-DE" dirty="0" err="1"/>
              <a:t>with</a:t>
            </a:r>
            <a:r>
              <a:rPr lang="de-DE" dirty="0"/>
              <a:t> ICEPP 1974-1990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9EB14C23-0F00-4291-A852-37B6A9AD87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11676" y="1967502"/>
            <a:ext cx="7404243" cy="3210674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How it all began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1974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DESY and DASP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JADE at PETRA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OPAL at LEP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/>
              <a:t>Personal recollections</a:t>
            </a:r>
          </a:p>
          <a:p>
            <a:pPr algn="l"/>
            <a:endParaRPr lang="en-US" sz="2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0FF05A1-65E9-4C59-8B77-7B3253B9987B}"/>
              </a:ext>
            </a:extLst>
          </p:cNvPr>
          <p:cNvSpPr txBox="1"/>
          <p:nvPr/>
        </p:nvSpPr>
        <p:spPr>
          <a:xfrm>
            <a:off x="3373348" y="5671335"/>
            <a:ext cx="54453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dirty="0"/>
              <a:t>Albrecht Wagner, DESY and University of Hamburg</a:t>
            </a:r>
          </a:p>
          <a:p>
            <a:pPr algn="ctr"/>
            <a:r>
              <a:rPr lang="de-DE" sz="2000" dirty="0"/>
              <a:t>Tokyo, 30 November 2024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6346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>
            <a:extLst>
              <a:ext uri="{FF2B5EF4-FFF2-40B4-BE49-F238E27FC236}">
                <a16:creationId xmlns:a16="http://schemas.microsoft.com/office/drawing/2014/main" id="{B62268C8-260B-4E69-A353-830993DC935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4F4620-4938-4512-AAF6-9BB1AE41ADA8}" type="slidenum">
              <a:rPr lang="de-DE" altLang="en-US"/>
              <a:pPr/>
              <a:t>10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271363" name="Text Box 3">
            <a:extLst>
              <a:ext uri="{FF2B5EF4-FFF2-40B4-BE49-F238E27FC236}">
                <a16:creationId xmlns:a16="http://schemas.microsoft.com/office/drawing/2014/main" id="{A86DB73F-57CA-4798-AAB5-EC4AA2CA0E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75364" y="1328738"/>
            <a:ext cx="4972798" cy="4918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en-US" altLang="en-US" sz="2800" dirty="0"/>
              <a:t>Construction started in 1976 thanks to </a:t>
            </a:r>
            <a:r>
              <a:rPr lang="en-US" altLang="en-US" sz="2800" dirty="0">
                <a:solidFill>
                  <a:srgbClr val="0000FF"/>
                </a:solidFill>
              </a:rPr>
              <a:t>H. Schopper</a:t>
            </a:r>
            <a:r>
              <a:rPr lang="en-US" altLang="en-US" sz="2800" dirty="0"/>
              <a:t> and </a:t>
            </a:r>
            <a:r>
              <a:rPr lang="en-US" altLang="en-US" sz="2800" dirty="0">
                <a:solidFill>
                  <a:srgbClr val="0000FF"/>
                </a:solidFill>
              </a:rPr>
              <a:t>G.A. Voss</a:t>
            </a:r>
            <a:r>
              <a:rPr lang="en-US" altLang="en-US" sz="2800" dirty="0">
                <a:solidFill>
                  <a:schemeClr val="bg1"/>
                </a:solidFill>
              </a:rPr>
              <a:t> </a:t>
            </a:r>
          </a:p>
          <a:p>
            <a:pPr>
              <a:spcBef>
                <a:spcPct val="30000"/>
              </a:spcBef>
            </a:pPr>
            <a:r>
              <a:rPr lang="en-US" altLang="en-US" sz="2800" dirty="0"/>
              <a:t>The project advanced very fast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en-US" sz="2800" dirty="0"/>
              <a:t>Construction completed in 1978, 6 months </a:t>
            </a:r>
            <a:r>
              <a:rPr lang="en-US" altLang="en-US" sz="2800" dirty="0">
                <a:solidFill>
                  <a:srgbClr val="0000FF"/>
                </a:solidFill>
              </a:rPr>
              <a:t>ahead of schedule</a:t>
            </a:r>
            <a:r>
              <a:rPr lang="en-US" altLang="en-US" sz="2800" dirty="0"/>
              <a:t> 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en-US" sz="2800" dirty="0"/>
              <a:t>First </a:t>
            </a:r>
            <a:r>
              <a:rPr lang="en-US" altLang="en-US" sz="2800" dirty="0">
                <a:solidFill>
                  <a:srgbClr val="0000FF"/>
                </a:solidFill>
              </a:rPr>
              <a:t>stored beam</a:t>
            </a:r>
            <a:r>
              <a:rPr lang="en-US" altLang="en-US" sz="2800" dirty="0"/>
              <a:t> in July 1978</a:t>
            </a:r>
          </a:p>
          <a:p>
            <a:pPr eaLnBrk="1" hangingPunct="1">
              <a:spcBef>
                <a:spcPct val="30000"/>
              </a:spcBef>
            </a:pPr>
            <a:r>
              <a:rPr lang="en-US" altLang="en-US" sz="2800" dirty="0"/>
              <a:t>Five experiments approved  - CELLO, </a:t>
            </a:r>
            <a:r>
              <a:rPr lang="en-US" altLang="en-US" sz="2800" dirty="0">
                <a:solidFill>
                  <a:srgbClr val="FF3300"/>
                </a:solidFill>
              </a:rPr>
              <a:t>JADE</a:t>
            </a:r>
            <a:r>
              <a:rPr lang="en-US" altLang="en-US" sz="2800" dirty="0"/>
              <a:t>, Mark J, PLUTO, TASSO</a:t>
            </a:r>
          </a:p>
        </p:txBody>
      </p:sp>
      <p:sp>
        <p:nvSpPr>
          <p:cNvPr id="271364" name="Rectangle 4">
            <a:extLst>
              <a:ext uri="{FF2B5EF4-FFF2-40B4-BE49-F238E27FC236}">
                <a16:creationId xmlns:a16="http://schemas.microsoft.com/office/drawing/2014/main" id="{68948F35-14C6-4242-81ED-23FE9909D7AF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18766"/>
            <a:ext cx="12192000" cy="1013950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en-GB" altLang="en-US" dirty="0"/>
              <a:t>PETRA Construction</a:t>
            </a:r>
          </a:p>
        </p:txBody>
      </p:sp>
      <p:pic>
        <p:nvPicPr>
          <p:cNvPr id="271365" name="Picture 5" descr="Petrabau  Juni 1976">
            <a:extLst>
              <a:ext uri="{FF2B5EF4-FFF2-40B4-BE49-F238E27FC236}">
                <a16:creationId xmlns:a16="http://schemas.microsoft.com/office/drawing/2014/main" id="{EC9490BF-52D6-42F6-9E4C-1D2D97C6F8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174" y="1328738"/>
            <a:ext cx="6485064" cy="4712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1366" name="Text Box 6">
            <a:extLst>
              <a:ext uri="{FF2B5EF4-FFF2-40B4-BE49-F238E27FC236}">
                <a16:creationId xmlns:a16="http://schemas.microsoft.com/office/drawing/2014/main" id="{0C3FBC0D-FDE2-44FC-B1F3-FCA51855E7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60513" y="6125859"/>
            <a:ext cx="52927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altLang="en-US" sz="2000" dirty="0"/>
              <a:t>Competition with SLAC (PEP)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1C448AF0-96F0-4802-9FC6-773ECFAF5F2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8F129-7136-43F1-9F4C-F4B164D2EB45}" type="slidenum">
              <a:rPr lang="de-DE" altLang="en-US"/>
              <a:pPr/>
              <a:t>11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375810" name="Rectangle 2">
            <a:extLst>
              <a:ext uri="{FF2B5EF4-FFF2-40B4-BE49-F238E27FC236}">
                <a16:creationId xmlns:a16="http://schemas.microsoft.com/office/drawing/2014/main" id="{7A06BA78-64A4-4953-935E-0A45B69A5DC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996591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/>
              <a:t>JADE at PETRA</a:t>
            </a:r>
          </a:p>
        </p:txBody>
      </p:sp>
      <p:pic>
        <p:nvPicPr>
          <p:cNvPr id="375811" name="Picture 3" descr="seite12">
            <a:extLst>
              <a:ext uri="{FF2B5EF4-FFF2-40B4-BE49-F238E27FC236}">
                <a16:creationId xmlns:a16="http://schemas.microsoft.com/office/drawing/2014/main" id="{8B78F684-447D-423D-AB51-4AC910DF0C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825" y="1557339"/>
            <a:ext cx="5462588" cy="4719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5813" name="Rectangle 5">
            <a:extLst>
              <a:ext uri="{FF2B5EF4-FFF2-40B4-BE49-F238E27FC236}">
                <a16:creationId xmlns:a16="http://schemas.microsoft.com/office/drawing/2014/main" id="{14924180-7D32-42A7-A207-75EA85AB3A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94114" y="1800226"/>
            <a:ext cx="1095375" cy="6254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5814" name="Text Box 6">
            <a:extLst>
              <a:ext uri="{FF2B5EF4-FFF2-40B4-BE49-F238E27FC236}">
                <a16:creationId xmlns:a16="http://schemas.microsoft.com/office/drawing/2014/main" id="{C8F30DDF-B6ED-41B2-B1DB-54E1A85D93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426" y="3917157"/>
            <a:ext cx="2687637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 sz="2400" dirty="0">
                <a:solidFill>
                  <a:srgbClr val="0070C0"/>
                </a:solidFill>
              </a:rPr>
              <a:t>PETRA</a:t>
            </a:r>
          </a:p>
          <a:p>
            <a:pPr>
              <a:spcBef>
                <a:spcPct val="50000"/>
              </a:spcBef>
            </a:pPr>
            <a:r>
              <a:rPr lang="de-DE" altLang="en-US" sz="2400" dirty="0"/>
              <a:t>1974    </a:t>
            </a:r>
            <a:r>
              <a:rPr lang="de-DE" altLang="en-US" sz="2400" dirty="0" err="1"/>
              <a:t>proposal</a:t>
            </a:r>
            <a:endParaRPr lang="de-DE" altLang="en-US" sz="2400" dirty="0"/>
          </a:p>
          <a:p>
            <a:pPr>
              <a:spcBef>
                <a:spcPct val="50000"/>
              </a:spcBef>
            </a:pPr>
            <a:r>
              <a:rPr lang="de-DE" altLang="en-US" sz="2400" dirty="0"/>
              <a:t>1978   </a:t>
            </a:r>
            <a:r>
              <a:rPr lang="de-DE" altLang="en-US" sz="2400" dirty="0" err="1"/>
              <a:t>first</a:t>
            </a:r>
            <a:r>
              <a:rPr lang="de-DE" altLang="en-US" sz="2400" dirty="0"/>
              <a:t> </a:t>
            </a:r>
            <a:r>
              <a:rPr lang="de-DE" altLang="en-US" sz="2400" dirty="0" err="1"/>
              <a:t>events</a:t>
            </a:r>
            <a:endParaRPr lang="de-DE" altLang="en-US" sz="2400" dirty="0"/>
          </a:p>
          <a:p>
            <a:pPr>
              <a:spcBef>
                <a:spcPct val="50000"/>
              </a:spcBef>
            </a:pPr>
            <a:r>
              <a:rPr lang="de-DE" altLang="en-US" sz="2400" dirty="0"/>
              <a:t>13 &lt; E &lt; 47 GeV</a:t>
            </a:r>
          </a:p>
        </p:txBody>
      </p:sp>
      <p:sp>
        <p:nvSpPr>
          <p:cNvPr id="375815" name="Text Box 7">
            <a:extLst>
              <a:ext uri="{FF2B5EF4-FFF2-40B4-BE49-F238E27FC236}">
                <a16:creationId xmlns:a16="http://schemas.microsoft.com/office/drawing/2014/main" id="{75679FA2-F6E6-4C13-8786-0AD71DBD94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426" y="1631649"/>
            <a:ext cx="2492375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 sz="2400" dirty="0">
                <a:solidFill>
                  <a:srgbClr val="0070C0"/>
                </a:solidFill>
              </a:rPr>
              <a:t>DORIS</a:t>
            </a:r>
          </a:p>
          <a:p>
            <a:pPr>
              <a:spcBef>
                <a:spcPct val="50000"/>
              </a:spcBef>
            </a:pPr>
            <a:r>
              <a:rPr lang="de-DE" altLang="en-US" sz="2400" dirty="0"/>
              <a:t>1974    </a:t>
            </a:r>
            <a:r>
              <a:rPr lang="de-DE" altLang="en-US" sz="2400" dirty="0" err="1"/>
              <a:t>first</a:t>
            </a:r>
            <a:r>
              <a:rPr lang="de-DE" altLang="en-US" sz="2400" dirty="0"/>
              <a:t> </a:t>
            </a:r>
            <a:r>
              <a:rPr lang="de-DE" altLang="en-US" sz="2400" dirty="0" err="1"/>
              <a:t>events</a:t>
            </a:r>
            <a:endParaRPr lang="de-DE" altLang="en-US" sz="2400" dirty="0"/>
          </a:p>
          <a:p>
            <a:pPr>
              <a:spcBef>
                <a:spcPct val="50000"/>
              </a:spcBef>
            </a:pPr>
            <a:r>
              <a:rPr lang="de-DE" altLang="en-US" sz="2400" dirty="0"/>
              <a:t>3 &lt; E &lt; 10 GeV</a:t>
            </a:r>
          </a:p>
          <a:p>
            <a:pPr>
              <a:spcBef>
                <a:spcPct val="50000"/>
              </a:spcBef>
            </a:pPr>
            <a:endParaRPr lang="de-DE" alt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2588DD0B-0621-4AEE-A1A3-26653C63A4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690752-2782-48AA-BC90-673D988C1D29}" type="slidenum">
              <a:rPr lang="de-DE" altLang="en-US"/>
              <a:pPr/>
              <a:t>12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pic>
        <p:nvPicPr>
          <p:cNvPr id="272386" name="Picture 2">
            <a:extLst>
              <a:ext uri="{FF2B5EF4-FFF2-40B4-BE49-F238E27FC236}">
                <a16:creationId xmlns:a16="http://schemas.microsoft.com/office/drawing/2014/main" id="{E6E64F50-5140-4775-80D7-8416DE442C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2" y="1325562"/>
            <a:ext cx="7924800" cy="5030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</a:extLst>
        </p:spPr>
      </p:pic>
      <p:sp>
        <p:nvSpPr>
          <p:cNvPr id="272387" name="Rectangle 3">
            <a:extLst>
              <a:ext uri="{FF2B5EF4-FFF2-40B4-BE49-F238E27FC236}">
                <a16:creationId xmlns:a16="http://schemas.microsoft.com/office/drawing/2014/main" id="{53A738DD-E3DB-4FFB-BAD3-0C13519CA8D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82192" y="-5557"/>
            <a:ext cx="12274192" cy="1058070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>
            <a:normAutofit/>
          </a:bodyPr>
          <a:lstStyle/>
          <a:p>
            <a:pPr algn="ctr"/>
            <a:r>
              <a:rPr lang="de-DE" altLang="en-US" dirty="0">
                <a:cs typeface="Times New Roman" panose="02020603050405020304" pitchFamily="18" charset="0"/>
              </a:rPr>
              <a:t>The JADE </a:t>
            </a:r>
            <a:r>
              <a:rPr lang="de-DE" altLang="en-US" dirty="0" err="1">
                <a:cs typeface="Times New Roman" panose="02020603050405020304" pitchFamily="18" charset="0"/>
              </a:rPr>
              <a:t>Detector</a:t>
            </a:r>
            <a:r>
              <a:rPr lang="de-DE" altLang="en-US" dirty="0">
                <a:cs typeface="Times New Roman" panose="02020603050405020304" pitchFamily="18" charset="0"/>
              </a:rPr>
              <a:t> Layout</a:t>
            </a:r>
            <a:r>
              <a:rPr lang="en-GB" altLang="en-US" dirty="0"/>
              <a:t> </a:t>
            </a:r>
          </a:p>
        </p:txBody>
      </p:sp>
      <p:sp>
        <p:nvSpPr>
          <p:cNvPr id="272388" name="Text Box 4">
            <a:extLst>
              <a:ext uri="{FF2B5EF4-FFF2-40B4-BE49-F238E27FC236}">
                <a16:creationId xmlns:a16="http://schemas.microsoft.com/office/drawing/2014/main" id="{F4677438-B279-4380-8D58-A75F5364A8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20112" y="1371600"/>
            <a:ext cx="3671888" cy="18002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altLang="en-US" sz="2000" dirty="0"/>
              <a:t>Essential features:</a:t>
            </a:r>
          </a:p>
          <a:p>
            <a:pPr eaLnBrk="1" hangingPunct="1">
              <a:spcBef>
                <a:spcPct val="15000"/>
              </a:spcBef>
              <a:buFontTx/>
              <a:buChar char="-"/>
            </a:pPr>
            <a:r>
              <a:rPr lang="en-GB" altLang="en-US" sz="2000" dirty="0"/>
              <a:t> Large solid angle</a:t>
            </a:r>
          </a:p>
          <a:p>
            <a:pPr eaLnBrk="1" hangingPunct="1">
              <a:spcBef>
                <a:spcPct val="15000"/>
              </a:spcBef>
              <a:buFontTx/>
              <a:buChar char="-"/>
            </a:pPr>
            <a:r>
              <a:rPr lang="en-GB" altLang="en-US" sz="2000" dirty="0"/>
              <a:t> Excellent tracking</a:t>
            </a:r>
          </a:p>
          <a:p>
            <a:pPr eaLnBrk="1" hangingPunct="1">
              <a:spcBef>
                <a:spcPct val="15000"/>
              </a:spcBef>
              <a:buFontTx/>
              <a:buChar char="-"/>
            </a:pPr>
            <a:r>
              <a:rPr lang="en-GB" altLang="en-US" sz="2000" dirty="0"/>
              <a:t> Good energy measurement</a:t>
            </a:r>
          </a:p>
          <a:p>
            <a:pPr eaLnBrk="1" hangingPunct="1">
              <a:spcBef>
                <a:spcPct val="15000"/>
              </a:spcBef>
              <a:buFontTx/>
              <a:buChar char="-"/>
            </a:pPr>
            <a:r>
              <a:rPr lang="en-GB" altLang="en-US" sz="2000" dirty="0"/>
              <a:t> Muon detection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860DDA-5300-4F84-8FB3-C32FE622141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D8866-DC72-4443-A735-54485F14301E}" type="slidenum">
              <a:rPr lang="de-DE" altLang="en-US"/>
              <a:pPr/>
              <a:t>13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312322" name="Rectangle 2">
            <a:extLst>
              <a:ext uri="{FF2B5EF4-FFF2-40B4-BE49-F238E27FC236}">
                <a16:creationId xmlns:a16="http://schemas.microsoft.com/office/drawing/2014/main" id="{F12EF49D-9480-4BDF-8ED2-FCCC1F2771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965771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/>
              <a:t>ICEPP: Lead Glass </a:t>
            </a:r>
            <a:r>
              <a:rPr lang="de-DE" altLang="en-US" dirty="0" err="1"/>
              <a:t>Detector</a:t>
            </a:r>
            <a:endParaRPr lang="en-GB" altLang="en-US" dirty="0"/>
          </a:p>
        </p:txBody>
      </p:sp>
      <p:pic>
        <p:nvPicPr>
          <p:cNvPr id="312324" name="Picture 4" descr="1979_28565_kb_04sw">
            <a:extLst>
              <a:ext uri="{FF2B5EF4-FFF2-40B4-BE49-F238E27FC236}">
                <a16:creationId xmlns:a16="http://schemas.microsoft.com/office/drawing/2014/main" id="{173ABE4F-5E2E-4435-A5FB-53697B98C6A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193515"/>
            <a:ext cx="8020300" cy="534539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700588-C63C-47B5-BA0B-E473D4B172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067" y="1193515"/>
            <a:ext cx="7212520" cy="52483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D9E4C786-22BB-42EF-9A33-680A7350AAA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A716CB-32BF-4C6D-8FE3-CA750A782DC7}" type="slidenum">
              <a:rPr lang="de-DE" altLang="en-US"/>
              <a:pPr/>
              <a:t>14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275458" name="Rectangle 2">
            <a:extLst>
              <a:ext uri="{FF2B5EF4-FFF2-40B4-BE49-F238E27FC236}">
                <a16:creationId xmlns:a16="http://schemas.microsoft.com/office/drawing/2014/main" id="{24817982-B440-41EE-B3D5-65694DBD128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990602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en-US" altLang="en-US" dirty="0" err="1"/>
              <a:t>LoI</a:t>
            </a:r>
            <a:r>
              <a:rPr lang="en-US" altLang="en-US" dirty="0"/>
              <a:t> for JADE: Proposed Physics Programme</a:t>
            </a:r>
          </a:p>
        </p:txBody>
      </p:sp>
      <p:sp>
        <p:nvSpPr>
          <p:cNvPr id="275459" name="Text Box 3">
            <a:extLst>
              <a:ext uri="{FF2B5EF4-FFF2-40B4-BE49-F238E27FC236}">
                <a16:creationId xmlns:a16="http://schemas.microsoft.com/office/drawing/2014/main" id="{96493370-3751-440B-87BF-A0924E100C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8787" y="1480568"/>
            <a:ext cx="10089222" cy="34532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196850" indent="-1968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8604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050925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Measurement of magnitude and energy dependence of hadronic cross section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Search for new quarks and leptons (mainly </a:t>
            </a:r>
            <a:r>
              <a:rPr lang="en-US" altLang="en-US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top</a:t>
            </a: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Measurement of magnitude of electroweak interference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Study of hadronic final states, prove existence or non-existence of jets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Is QED correct at high energies?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Study decays of heavy quarks</a:t>
            </a:r>
          </a:p>
          <a:p>
            <a:pPr eaLnBrk="1" hangingPunct="1">
              <a:spcBef>
                <a:spcPct val="35000"/>
              </a:spcBef>
              <a:buFontTx/>
              <a:buChar char="•"/>
            </a:pPr>
            <a:r>
              <a:rPr lang="en-US" altLang="en-US" dirty="0">
                <a:latin typeface="Calibri" panose="020F0502020204030204" pitchFamily="34" charset="0"/>
                <a:cs typeface="Calibri" panose="020F0502020204030204" pitchFamily="34" charset="0"/>
              </a:rPr>
              <a:t>Study photon-photon interactions</a:t>
            </a:r>
          </a:p>
        </p:txBody>
      </p:sp>
      <p:sp>
        <p:nvSpPr>
          <p:cNvPr id="275460" name="Text Box 4">
            <a:extLst>
              <a:ext uri="{FF2B5EF4-FFF2-40B4-BE49-F238E27FC236}">
                <a16:creationId xmlns:a16="http://schemas.microsoft.com/office/drawing/2014/main" id="{E3FB674C-DC08-47A7-AFE0-ACD1CDC747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94343" y="5168032"/>
            <a:ext cx="536059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altLang="en-US" sz="2800" dirty="0">
                <a:solidFill>
                  <a:srgbClr val="FF3300"/>
                </a:solidFill>
              </a:rPr>
              <a:t>…but nothing about gluons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5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5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8DA5509C-3EE0-4E84-8BD4-3AD84CD4F2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85AC70-077B-4057-BAD8-48C1F1872B17}" type="slidenum">
              <a:rPr lang="de-DE" altLang="en-US"/>
              <a:pPr/>
              <a:t>15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278530" name="Text Box 2">
            <a:extLst>
              <a:ext uri="{FF2B5EF4-FFF2-40B4-BE49-F238E27FC236}">
                <a16:creationId xmlns:a16="http://schemas.microsoft.com/office/drawing/2014/main" id="{35A6E1C3-2CCE-4449-8D6C-B1F038E4F0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8326" y="6518275"/>
            <a:ext cx="6264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278531" name="Rectangle 3">
            <a:extLst>
              <a:ext uri="{FF2B5EF4-FFF2-40B4-BE49-F238E27FC236}">
                <a16:creationId xmlns:a16="http://schemas.microsoft.com/office/drawing/2014/main" id="{7CE7420B-AD50-4EB4-BFC8-078EABE47754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-8730"/>
            <a:ext cx="12192000" cy="1025872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/>
              <a:t>Discovery of the Gluon:      Theory</a:t>
            </a:r>
          </a:p>
        </p:txBody>
      </p:sp>
      <p:sp>
        <p:nvSpPr>
          <p:cNvPr id="278532" name="Text Box 4">
            <a:extLst>
              <a:ext uri="{FF2B5EF4-FFF2-40B4-BE49-F238E27FC236}">
                <a16:creationId xmlns:a16="http://schemas.microsoft.com/office/drawing/2014/main" id="{932143AB-DF32-471A-BD07-5394D89645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318" y="1287017"/>
            <a:ext cx="6008225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GB" altLang="en-US" sz="2400" dirty="0">
                <a:cs typeface="Times New Roman" panose="02020603050405020304" pitchFamily="18" charset="0"/>
              </a:rPr>
              <a:t>Field theory predicted that the outgoing quarks </a:t>
            </a:r>
            <a:r>
              <a:rPr lang="en-GB" altLang="en-US" sz="2400" dirty="0">
                <a:solidFill>
                  <a:srgbClr val="0000FF"/>
                </a:solidFill>
                <a:cs typeface="Times New Roman" panose="02020603050405020304" pitchFamily="18" charset="0"/>
              </a:rPr>
              <a:t>radiate field quanta (gluons)</a:t>
            </a:r>
            <a:endParaRPr lang="de-DE" altLang="en-US" sz="2400" dirty="0">
              <a:solidFill>
                <a:srgbClr val="0000FF"/>
              </a:solidFill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</a:pPr>
            <a:r>
              <a:rPr lang="en-GB" altLang="en-US" sz="2400" dirty="0">
                <a:cs typeface="Times New Roman" panose="02020603050405020304" pitchFamily="18" charset="0"/>
              </a:rPr>
              <a:t>Seminal paper by</a:t>
            </a:r>
          </a:p>
          <a:p>
            <a:pPr>
              <a:spcBef>
                <a:spcPct val="50000"/>
              </a:spcBef>
            </a:pPr>
            <a:r>
              <a:rPr lang="en-GB" altLang="en-US" sz="2400" dirty="0">
                <a:solidFill>
                  <a:srgbClr val="0000FF"/>
                </a:solidFill>
                <a:cs typeface="Times New Roman" panose="02020603050405020304" pitchFamily="18" charset="0"/>
              </a:rPr>
              <a:t>J. Ellis, M. K. Gaillard and G. G. Ross</a:t>
            </a:r>
            <a:r>
              <a:rPr lang="en-GB" altLang="en-US" sz="2400" dirty="0">
                <a:cs typeface="Times New Roman" panose="02020603050405020304" pitchFamily="18" charset="0"/>
              </a:rPr>
              <a:t>, </a:t>
            </a:r>
            <a:r>
              <a:rPr lang="en-GB" altLang="en-US" sz="2400" dirty="0" err="1">
                <a:cs typeface="Times New Roman" panose="02020603050405020304" pitchFamily="18" charset="0"/>
              </a:rPr>
              <a:t>Nucl</a:t>
            </a:r>
            <a:r>
              <a:rPr lang="en-GB" altLang="en-US" sz="2400" dirty="0">
                <a:cs typeface="Times New Roman" panose="02020603050405020304" pitchFamily="18" charset="0"/>
              </a:rPr>
              <a:t>. Phys. B111 (1976) 253 </a:t>
            </a:r>
          </a:p>
          <a:p>
            <a:pPr>
              <a:spcBef>
                <a:spcPct val="50000"/>
              </a:spcBef>
            </a:pPr>
            <a:r>
              <a:rPr lang="en-GB" altLang="en-US" sz="2400" dirty="0">
                <a:cs typeface="Times New Roman" panose="02020603050405020304" pitchFamily="18" charset="0"/>
              </a:rPr>
              <a:t>first to suggest the existence of hard gluon bremsstrahlung leading to gluon jets. </a:t>
            </a:r>
          </a:p>
          <a:p>
            <a:pPr eaLnBrk="1" hangingPunct="1">
              <a:spcBef>
                <a:spcPct val="50000"/>
              </a:spcBef>
            </a:pPr>
            <a:endParaRPr lang="en-GB" altLang="en-US" sz="2400" dirty="0">
              <a:cs typeface="Times New Roman" panose="02020603050405020304" pitchFamily="18" charset="0"/>
            </a:endParaRPr>
          </a:p>
          <a:p>
            <a:pPr eaLnBrk="1" hangingPunct="1">
              <a:spcBef>
                <a:spcPct val="50000"/>
              </a:spcBef>
            </a:pPr>
            <a:r>
              <a:rPr lang="en-GB" altLang="en-US" sz="2400" dirty="0">
                <a:cs typeface="Times New Roman" panose="02020603050405020304" pitchFamily="18" charset="0"/>
              </a:rPr>
              <a:t>The probability for radiation is </a:t>
            </a:r>
            <a:r>
              <a:rPr lang="de-DE" altLang="en-US" sz="2400" dirty="0">
                <a:cs typeface="Times New Roman" panose="02020603050405020304" pitchFamily="18" charset="0"/>
              </a:rPr>
              <a:t> </a:t>
            </a:r>
            <a:r>
              <a:rPr lang="en-GB" altLang="en-US" sz="2400" dirty="0">
                <a:cs typeface="Times New Roman" panose="02020603050405020304" pitchFamily="18" charset="0"/>
              </a:rPr>
              <a:t>~ a</a:t>
            </a:r>
            <a:r>
              <a:rPr lang="en-GB" altLang="en-US" sz="2400" baseline="-25000" dirty="0">
                <a:cs typeface="Times New Roman" panose="02020603050405020304" pitchFamily="18" charset="0"/>
              </a:rPr>
              <a:t>s</a:t>
            </a:r>
            <a:r>
              <a:rPr lang="en-GB" altLang="en-US" sz="2400" dirty="0">
                <a:cs typeface="Times New Roman" panose="02020603050405020304" pitchFamily="18" charset="0"/>
              </a:rPr>
              <a:t>(q</a:t>
            </a:r>
            <a:r>
              <a:rPr lang="en-GB" altLang="en-US" sz="2400" baseline="30000" dirty="0">
                <a:cs typeface="Times New Roman" panose="02020603050405020304" pitchFamily="18" charset="0"/>
              </a:rPr>
              <a:t>2</a:t>
            </a:r>
            <a:r>
              <a:rPr lang="en-GB" altLang="en-US" sz="2400" dirty="0">
                <a:cs typeface="Times New Roman" panose="02020603050405020304" pitchFamily="18" charset="0"/>
              </a:rPr>
              <a:t>)/p, which at PETRA energy is </a:t>
            </a:r>
            <a:r>
              <a:rPr lang="en-GB" altLang="en-US" sz="2400" dirty="0">
                <a:solidFill>
                  <a:srgbClr val="FF0000"/>
                </a:solidFill>
                <a:cs typeface="Times New Roman" panose="02020603050405020304" pitchFamily="18" charset="0"/>
              </a:rPr>
              <a:t>~ 10%.</a:t>
            </a:r>
          </a:p>
        </p:txBody>
      </p:sp>
      <p:grpSp>
        <p:nvGrpSpPr>
          <p:cNvPr id="278533" name="Group 5">
            <a:extLst>
              <a:ext uri="{FF2B5EF4-FFF2-40B4-BE49-F238E27FC236}">
                <a16:creationId xmlns:a16="http://schemas.microsoft.com/office/drawing/2014/main" id="{D33BD3FB-4575-4D8C-8506-4EB90C6EE17F}"/>
              </a:ext>
            </a:extLst>
          </p:cNvPr>
          <p:cNvGrpSpPr>
            <a:grpSpLocks/>
          </p:cNvGrpSpPr>
          <p:nvPr/>
        </p:nvGrpSpPr>
        <p:grpSpPr bwMode="auto">
          <a:xfrm>
            <a:off x="6705600" y="1371600"/>
            <a:ext cx="3405188" cy="4876800"/>
            <a:chOff x="3264" y="864"/>
            <a:chExt cx="2145" cy="3072"/>
          </a:xfrm>
        </p:grpSpPr>
        <p:pic>
          <p:nvPicPr>
            <p:cNvPr id="278534" name="Picture 6">
              <a:extLst>
                <a:ext uri="{FF2B5EF4-FFF2-40B4-BE49-F238E27FC236}">
                  <a16:creationId xmlns:a16="http://schemas.microsoft.com/office/drawing/2014/main" id="{16D00A41-871A-43AF-B951-0BC7E7982C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64" y="864"/>
              <a:ext cx="2145" cy="3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8535" name="Rectangle 7">
              <a:extLst>
                <a:ext uri="{FF2B5EF4-FFF2-40B4-BE49-F238E27FC236}">
                  <a16:creationId xmlns:a16="http://schemas.microsoft.com/office/drawing/2014/main" id="{2F01CDAC-2491-4E6E-A560-D8AA10064A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6" y="3700"/>
              <a:ext cx="116" cy="2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">
            <a:extLst>
              <a:ext uri="{FF2B5EF4-FFF2-40B4-BE49-F238E27FC236}">
                <a16:creationId xmlns:a16="http://schemas.microsoft.com/office/drawing/2014/main" id="{A1F43494-0656-44CC-B655-0378282611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86ECC-EA90-4439-823E-29BFD8D24F27}" type="slidenum">
              <a:rPr lang="de-DE" altLang="en-US"/>
              <a:pPr/>
              <a:t>16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377858" name="Text Box 2">
            <a:extLst>
              <a:ext uri="{FF2B5EF4-FFF2-40B4-BE49-F238E27FC236}">
                <a16:creationId xmlns:a16="http://schemas.microsoft.com/office/drawing/2014/main" id="{4D768629-0509-4A42-AD86-8A3254E65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08326" y="6518275"/>
            <a:ext cx="62642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  <p:sp>
        <p:nvSpPr>
          <p:cNvPr id="377859" name="Text Box 3">
            <a:extLst>
              <a:ext uri="{FF2B5EF4-FFF2-40B4-BE49-F238E27FC236}">
                <a16:creationId xmlns:a16="http://schemas.microsoft.com/office/drawing/2014/main" id="{B1408AF5-25D3-4F93-BFF4-9BFF589006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8440" y="1482808"/>
            <a:ext cx="4114800" cy="406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2000" dirty="0"/>
              <a:t>B. Wiik, Bergen, 18 June 1979</a:t>
            </a:r>
          </a:p>
        </p:txBody>
      </p:sp>
      <p:pic>
        <p:nvPicPr>
          <p:cNvPr id="377861" name="Picture 5" descr="TASSO_Bergen_3jet">
            <a:extLst>
              <a:ext uri="{FF2B5EF4-FFF2-40B4-BE49-F238E27FC236}">
                <a16:creationId xmlns:a16="http://schemas.microsoft.com/office/drawing/2014/main" id="{636D1A8D-3804-46F5-A1B7-12762311D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" t="2597" r="2605" b="2568"/>
          <a:stretch>
            <a:fillRect/>
          </a:stretch>
        </p:blipFill>
        <p:spPr bwMode="auto">
          <a:xfrm>
            <a:off x="578440" y="2229646"/>
            <a:ext cx="3875087" cy="3886200"/>
          </a:xfrm>
          <a:prstGeom prst="rect">
            <a:avLst/>
          </a:prstGeom>
          <a:noFill/>
          <a:ln w="9525">
            <a:solidFill>
              <a:srgbClr val="3333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7862" name="Rectangle 6">
            <a:extLst>
              <a:ext uri="{FF2B5EF4-FFF2-40B4-BE49-F238E27FC236}">
                <a16:creationId xmlns:a16="http://schemas.microsoft.com/office/drawing/2014/main" id="{74DE9C7E-9E9E-4654-8FD9-DF0DF30A3FE8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2192000" cy="1037195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/>
              <a:t>3-jet Events</a:t>
            </a:r>
          </a:p>
        </p:txBody>
      </p:sp>
      <p:pic>
        <p:nvPicPr>
          <p:cNvPr id="377864" name="Picture 8" descr="seite3">
            <a:extLst>
              <a:ext uri="{FF2B5EF4-FFF2-40B4-BE49-F238E27FC236}">
                <a16:creationId xmlns:a16="http://schemas.microsoft.com/office/drawing/2014/main" id="{47814086-2140-400D-8FBB-362711A30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138" y="2087562"/>
            <a:ext cx="4260850" cy="4451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7865" name="Text Box 9">
            <a:extLst>
              <a:ext uri="{FF2B5EF4-FFF2-40B4-BE49-F238E27FC236}">
                <a16:creationId xmlns:a16="http://schemas.microsoft.com/office/drawing/2014/main" id="{34F8816F-457C-4501-A4BA-A3D1379A8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86526" y="6257132"/>
            <a:ext cx="14589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en-US" sz="2000" dirty="0"/>
              <a:t>TASSO</a:t>
            </a:r>
            <a:endParaRPr lang="en-GB" altLang="en-US" sz="2000" dirty="0"/>
          </a:p>
        </p:txBody>
      </p:sp>
      <p:sp>
        <p:nvSpPr>
          <p:cNvPr id="377866" name="Text Box 10">
            <a:extLst>
              <a:ext uri="{FF2B5EF4-FFF2-40B4-BE49-F238E27FC236}">
                <a16:creationId xmlns:a16="http://schemas.microsoft.com/office/drawing/2014/main" id="{C9099D9F-0B75-48A3-868D-54A9D51F9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6017" y="6184581"/>
            <a:ext cx="14589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en-US" sz="2000" dirty="0"/>
              <a:t>JADE</a:t>
            </a:r>
            <a:endParaRPr lang="en-GB" altLang="en-US" sz="20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EF1621-575E-4CAC-82B9-3FDD3AAB9D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2335" y="1037195"/>
            <a:ext cx="7099665" cy="946199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37A26747-2B22-43C6-A41A-D2DA384597A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11A7FD-843B-4871-9E9E-84711FE9B727}" type="slidenum">
              <a:rPr lang="de-DE" altLang="en-US"/>
              <a:pPr/>
              <a:t>17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283650" name="Rectangle 2">
            <a:extLst>
              <a:ext uri="{FF2B5EF4-FFF2-40B4-BE49-F238E27FC236}">
                <a16:creationId xmlns:a16="http://schemas.microsoft.com/office/drawing/2014/main" id="{A0D17BDA-0C7B-480E-B7E1-5CA16FBE631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1027416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/>
              <a:t>Lepton Photon Symposium 1979</a:t>
            </a:r>
            <a:endParaRPr lang="en-GB" altLang="en-US" dirty="0"/>
          </a:p>
        </p:txBody>
      </p:sp>
      <p:sp>
        <p:nvSpPr>
          <p:cNvPr id="283651" name="Text Box 3">
            <a:extLst>
              <a:ext uri="{FF2B5EF4-FFF2-40B4-BE49-F238E27FC236}">
                <a16:creationId xmlns:a16="http://schemas.microsoft.com/office/drawing/2014/main" id="{67E64EB7-559C-400D-8822-E285C71ED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3640" y="1336119"/>
            <a:ext cx="11044719" cy="4185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de-DE" altLang="en-US" sz="2800" dirty="0"/>
              <a:t>All 4 PETRA </a:t>
            </a:r>
            <a:r>
              <a:rPr lang="de-DE" altLang="en-US" sz="2800" dirty="0" err="1"/>
              <a:t>experiments</a:t>
            </a:r>
            <a:r>
              <a:rPr lang="de-DE" altLang="en-US" sz="2800" dirty="0"/>
              <a:t> </a:t>
            </a:r>
            <a:r>
              <a:rPr lang="de-DE" altLang="en-US" sz="2800" dirty="0" err="1"/>
              <a:t>presented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their</a:t>
            </a:r>
            <a:r>
              <a:rPr lang="de-DE" altLang="en-US" sz="2800" dirty="0"/>
              <a:t> </a:t>
            </a:r>
            <a:r>
              <a:rPr lang="de-DE" altLang="en-US" sz="2800" dirty="0" err="1"/>
              <a:t>data</a:t>
            </a:r>
            <a:r>
              <a:rPr lang="de-DE" altLang="en-US" sz="2800" dirty="0"/>
              <a:t>.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en-US" sz="2800" dirty="0"/>
              <a:t>The </a:t>
            </a:r>
            <a:r>
              <a:rPr lang="de-DE" altLang="en-US" sz="2800" dirty="0" err="1"/>
              <a:t>conclusion</a:t>
            </a:r>
            <a:r>
              <a:rPr lang="de-DE" altLang="en-US" sz="2800" dirty="0"/>
              <a:t> of all </a:t>
            </a:r>
            <a:r>
              <a:rPr lang="de-DE" altLang="en-US" sz="2800" dirty="0" err="1"/>
              <a:t>four</a:t>
            </a:r>
            <a:r>
              <a:rPr lang="de-DE" altLang="en-US" sz="2800" dirty="0"/>
              <a:t> </a:t>
            </a:r>
            <a:r>
              <a:rPr lang="de-DE" altLang="en-US" sz="2800" dirty="0" err="1"/>
              <a:t>experiments</a:t>
            </a:r>
            <a:r>
              <a:rPr lang="de-DE" altLang="en-US" sz="2800" dirty="0"/>
              <a:t> (JADE, Mark J, PLUTO and TASSO) was </a:t>
            </a:r>
            <a:r>
              <a:rPr lang="de-DE" altLang="en-US" sz="2800" dirty="0" err="1"/>
              <a:t>very</a:t>
            </a:r>
            <a:r>
              <a:rPr lang="de-DE" altLang="en-US" sz="2800" dirty="0"/>
              <a:t> </a:t>
            </a:r>
            <a:r>
              <a:rPr lang="de-DE" altLang="en-US" sz="2800" dirty="0" err="1"/>
              <a:t>similar</a:t>
            </a:r>
            <a:r>
              <a:rPr lang="de-DE" altLang="en-US" sz="2800" dirty="0"/>
              <a:t>:</a:t>
            </a:r>
          </a:p>
          <a:p>
            <a:pPr eaLnBrk="1" hangingPunct="1">
              <a:spcBef>
                <a:spcPct val="50000"/>
              </a:spcBef>
            </a:pPr>
            <a:r>
              <a:rPr lang="de-DE" altLang="en-US" sz="2800" dirty="0" err="1"/>
              <a:t>To</a:t>
            </a:r>
            <a:r>
              <a:rPr lang="de-DE" altLang="en-US" sz="2800" dirty="0"/>
              <a:t> </a:t>
            </a:r>
            <a:r>
              <a:rPr lang="de-DE" altLang="en-US" sz="2800" dirty="0" err="1"/>
              <a:t>cite</a:t>
            </a:r>
            <a:r>
              <a:rPr lang="de-DE" altLang="en-US" sz="2800" dirty="0"/>
              <a:t> </a:t>
            </a:r>
            <a:r>
              <a:rPr lang="de-DE" altLang="en-US" sz="2800" dirty="0">
                <a:solidFill>
                  <a:srgbClr val="0070C0"/>
                </a:solidFill>
              </a:rPr>
              <a:t>S. </a:t>
            </a:r>
            <a:r>
              <a:rPr lang="de-DE" altLang="en-US" sz="2800" dirty="0" err="1">
                <a:solidFill>
                  <a:srgbClr val="0070C0"/>
                </a:solidFill>
              </a:rPr>
              <a:t>Orito</a:t>
            </a:r>
            <a:r>
              <a:rPr lang="de-DE" altLang="en-US" sz="2800" dirty="0">
                <a:solidFill>
                  <a:srgbClr val="0070C0"/>
                </a:solidFill>
              </a:rPr>
              <a:t> </a:t>
            </a:r>
            <a:r>
              <a:rPr lang="de-DE" altLang="en-US" sz="2800" dirty="0"/>
              <a:t>(JADE, Tokyo):</a:t>
            </a:r>
          </a:p>
          <a:p>
            <a:pPr eaLnBrk="1" hangingPunct="1">
              <a:spcBef>
                <a:spcPct val="50000"/>
              </a:spcBef>
            </a:pPr>
            <a:r>
              <a:rPr lang="en-GB" altLang="en-US" sz="2800" dirty="0">
                <a:solidFill>
                  <a:srgbClr val="0070C0"/>
                </a:solidFill>
              </a:rPr>
              <a:t>“Quantitative as well as qualitative properties of the planar 3-jet events agree in detail with the predictions based on the gluon bremsstrahlung process and the suggested fragmentations. This strongly suggests hard gluon bremsstrahlung as origin of the planar 3-jet events.”</a:t>
            </a:r>
          </a:p>
        </p:txBody>
      </p:sp>
      <p:sp>
        <p:nvSpPr>
          <p:cNvPr id="283653" name="Text Box 5">
            <a:extLst>
              <a:ext uri="{FF2B5EF4-FFF2-40B4-BE49-F238E27FC236}">
                <a16:creationId xmlns:a16="http://schemas.microsoft.com/office/drawing/2014/main" id="{47D7A83B-CCC5-4DD1-9C9B-EF39B5B9A3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917" y="5705475"/>
            <a:ext cx="10746768" cy="95410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/>
              <a:t>The quantum of the strong force was discovered and studied at a lepton collider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00DA79-503D-4B5C-9017-2CC34E2058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5B0BE1-9477-4FB6-8227-758AA73E2208}" type="slidenum">
              <a:rPr lang="de-DE" altLang="en-US"/>
              <a:pPr/>
              <a:t>18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5FAEB4-BAE3-4534-9E13-5ECE1F7D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Albrecht Wagner, October 2010</a:t>
            </a:r>
            <a:endParaRPr lang="de-DE" altLang="en-US" sz="1400"/>
          </a:p>
        </p:txBody>
      </p:sp>
      <p:sp>
        <p:nvSpPr>
          <p:cNvPr id="1748994" name="Rectangle 2">
            <a:extLst>
              <a:ext uri="{FF2B5EF4-FFF2-40B4-BE49-F238E27FC236}">
                <a16:creationId xmlns:a16="http://schemas.microsoft.com/office/drawing/2014/main" id="{91B380B5-25D5-4210-BFBD-F3768D4EE6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1022350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/>
              <a:t>OPAL and LEP: </a:t>
            </a:r>
            <a:r>
              <a:rPr lang="de-DE" altLang="en-US" dirty="0" err="1"/>
              <a:t>How</a:t>
            </a:r>
            <a:r>
              <a:rPr lang="de-DE" altLang="en-US" dirty="0"/>
              <a:t> and </a:t>
            </a:r>
            <a:r>
              <a:rPr lang="de-DE" altLang="en-US" dirty="0" err="1"/>
              <a:t>when</a:t>
            </a:r>
            <a:r>
              <a:rPr lang="de-DE" altLang="en-US" dirty="0"/>
              <a:t> </a:t>
            </a:r>
            <a:r>
              <a:rPr lang="de-DE" altLang="en-US" dirty="0" err="1"/>
              <a:t>it</a:t>
            </a:r>
            <a:r>
              <a:rPr lang="de-DE" altLang="en-US" dirty="0"/>
              <a:t> all </a:t>
            </a:r>
            <a:r>
              <a:rPr lang="de-DE" altLang="en-US" dirty="0" err="1"/>
              <a:t>began</a:t>
            </a:r>
            <a:endParaRPr lang="de-DE" altLang="en-US" dirty="0"/>
          </a:p>
        </p:txBody>
      </p:sp>
      <p:sp>
        <p:nvSpPr>
          <p:cNvPr id="1748995" name="Text Box 3">
            <a:extLst>
              <a:ext uri="{FF2B5EF4-FFF2-40B4-BE49-F238E27FC236}">
                <a16:creationId xmlns:a16="http://schemas.microsoft.com/office/drawing/2014/main" id="{A1B50062-634F-409F-8544-BB39414BEF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371600"/>
            <a:ext cx="10689404" cy="4789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800" dirty="0">
                <a:solidFill>
                  <a:srgbClr val="FF0000"/>
                </a:solidFill>
              </a:rPr>
              <a:t>1980</a:t>
            </a:r>
            <a:r>
              <a:rPr lang="en-GB" altLang="en-US" sz="2800" dirty="0"/>
              <a:t> preparatory discussions (from JADE perspective):</a:t>
            </a:r>
          </a:p>
          <a:p>
            <a:pPr>
              <a:spcBef>
                <a:spcPts val="600"/>
              </a:spcBef>
            </a:pPr>
            <a:r>
              <a:rPr lang="en-GB" altLang="en-US" sz="2800" dirty="0"/>
              <a:t>Mainly involved: 	Japan (Koshiba, </a:t>
            </a:r>
            <a:r>
              <a:rPr lang="en-GB" altLang="en-US" sz="2800" dirty="0" err="1"/>
              <a:t>Orito</a:t>
            </a:r>
            <a:r>
              <a:rPr lang="en-GB" altLang="en-US" sz="2800" dirty="0"/>
              <a:t>, Totsuka)</a:t>
            </a:r>
          </a:p>
          <a:p>
            <a:pPr>
              <a:spcBef>
                <a:spcPts val="600"/>
              </a:spcBef>
            </a:pPr>
            <a:r>
              <a:rPr lang="en-GB" altLang="en-US" sz="2800" dirty="0"/>
              <a:t>			Heidelberg (</a:t>
            </a:r>
            <a:r>
              <a:rPr lang="en-GB" altLang="en-US" sz="2800" dirty="0" err="1"/>
              <a:t>Heintze</a:t>
            </a:r>
            <a:r>
              <a:rPr lang="en-GB" altLang="en-US" sz="2800" dirty="0"/>
              <a:t>)</a:t>
            </a:r>
          </a:p>
          <a:p>
            <a:pPr>
              <a:spcBef>
                <a:spcPts val="600"/>
              </a:spcBef>
            </a:pPr>
            <a:r>
              <a:rPr lang="en-GB" altLang="en-US" sz="2800" dirty="0"/>
              <a:t>			Manchester (Murphy)</a:t>
            </a:r>
          </a:p>
          <a:p>
            <a:pPr>
              <a:spcBef>
                <a:spcPct val="50000"/>
              </a:spcBef>
            </a:pPr>
            <a:r>
              <a:rPr lang="en-GB" altLang="en-US" sz="2800" dirty="0"/>
              <a:t>Between September and December </a:t>
            </a:r>
            <a:r>
              <a:rPr lang="en-GB" altLang="en-US" sz="2800" dirty="0">
                <a:solidFill>
                  <a:srgbClr val="FF0000"/>
                </a:solidFill>
              </a:rPr>
              <a:t>1980</a:t>
            </a:r>
            <a:r>
              <a:rPr lang="en-GB" altLang="en-US" sz="2800" dirty="0"/>
              <a:t> many visits to CERN</a:t>
            </a:r>
          </a:p>
          <a:p>
            <a:pPr>
              <a:spcBef>
                <a:spcPct val="50000"/>
              </a:spcBef>
            </a:pPr>
            <a:r>
              <a:rPr lang="en-GB" altLang="en-US" sz="2800" dirty="0"/>
              <a:t>Discussions with Amaldi, Winter, Steinberger, </a:t>
            </a:r>
            <a:r>
              <a:rPr lang="en-GB" altLang="en-US" sz="2800" dirty="0" err="1"/>
              <a:t>Michelini</a:t>
            </a:r>
            <a:endParaRPr lang="en-GB" altLang="en-US" sz="2800" dirty="0"/>
          </a:p>
          <a:p>
            <a:pPr>
              <a:spcBef>
                <a:spcPct val="50000"/>
              </a:spcBef>
            </a:pPr>
            <a:r>
              <a:rPr lang="en-GB" altLang="en-US" sz="2800" dirty="0"/>
              <a:t>November: a first concept (HD, Japan)</a:t>
            </a:r>
          </a:p>
          <a:p>
            <a:pPr>
              <a:spcBef>
                <a:spcPct val="50000"/>
              </a:spcBef>
            </a:pPr>
            <a:r>
              <a:rPr lang="en-GB" altLang="en-US" sz="2800" dirty="0">
                <a:solidFill>
                  <a:srgbClr val="FF0000"/>
                </a:solidFill>
              </a:rPr>
              <a:t>4.12.1980</a:t>
            </a:r>
            <a:r>
              <a:rPr lang="en-GB" altLang="en-US" sz="2800" dirty="0"/>
              <a:t>	</a:t>
            </a:r>
            <a:r>
              <a:rPr lang="en-GB" altLang="en-US" sz="2800" dirty="0" err="1"/>
              <a:t>Orito</a:t>
            </a:r>
            <a:r>
              <a:rPr lang="en-GB" altLang="en-US" sz="2800" dirty="0"/>
              <a:t> and </a:t>
            </a:r>
            <a:r>
              <a:rPr lang="en-GB" altLang="en-US" sz="2800" dirty="0" err="1"/>
              <a:t>Heintze</a:t>
            </a:r>
            <a:r>
              <a:rPr lang="en-GB" altLang="en-US" sz="2800" dirty="0"/>
              <a:t> meet with Aldo </a:t>
            </a:r>
            <a:r>
              <a:rPr lang="en-GB" altLang="en-US" sz="2800" dirty="0" err="1"/>
              <a:t>Michelini</a:t>
            </a:r>
            <a:r>
              <a:rPr lang="en-GB" altLang="en-US" sz="2800" dirty="0"/>
              <a:t> and W. Kienzle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A9160D5F-8D8E-4218-87F3-82D0EB41A95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9469DB-9022-4529-8180-4DAAAB098E33}" type="slidenum">
              <a:rPr lang="de-DE" altLang="en-US"/>
              <a:pPr/>
              <a:t>19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617233B3-B2F6-4137-8972-64CAD416F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 dirty="0"/>
              <a:t>Albrecht Wagner, </a:t>
            </a:r>
            <a:r>
              <a:rPr lang="de-DE" altLang="en-US" dirty="0" err="1"/>
              <a:t>October</a:t>
            </a:r>
            <a:r>
              <a:rPr lang="de-DE" altLang="en-US" dirty="0"/>
              <a:t> 2010</a:t>
            </a:r>
            <a:endParaRPr lang="de-DE" altLang="en-US" sz="1400" dirty="0"/>
          </a:p>
        </p:txBody>
      </p:sp>
      <p:sp>
        <p:nvSpPr>
          <p:cNvPr id="1742850" name="Rectangle 2">
            <a:extLst>
              <a:ext uri="{FF2B5EF4-FFF2-40B4-BE49-F238E27FC236}">
                <a16:creationId xmlns:a16="http://schemas.microsoft.com/office/drawing/2014/main" id="{AB7EA1E4-795E-452F-8435-3D6C1B164B5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26988" y="0"/>
            <a:ext cx="12218987" cy="1058238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 err="1"/>
              <a:t>Some</a:t>
            </a:r>
            <a:r>
              <a:rPr lang="de-DE" altLang="en-US" dirty="0"/>
              <a:t> of </a:t>
            </a:r>
            <a:r>
              <a:rPr lang="de-DE" altLang="en-US"/>
              <a:t>the </a:t>
            </a:r>
            <a:r>
              <a:rPr lang="en-US" altLang="en-US"/>
              <a:t>Founding</a:t>
            </a:r>
            <a:r>
              <a:rPr lang="de-DE" altLang="en-US"/>
              <a:t> </a:t>
            </a:r>
            <a:r>
              <a:rPr lang="de-DE" altLang="en-US" dirty="0" err="1"/>
              <a:t>Fathers</a:t>
            </a:r>
            <a:endParaRPr lang="de-DE" altLang="en-US" dirty="0"/>
          </a:p>
        </p:txBody>
      </p:sp>
      <p:sp>
        <p:nvSpPr>
          <p:cNvPr id="1742857" name="Text Box 9">
            <a:extLst>
              <a:ext uri="{FF2B5EF4-FFF2-40B4-BE49-F238E27FC236}">
                <a16:creationId xmlns:a16="http://schemas.microsoft.com/office/drawing/2014/main" id="{8109AF47-60BC-4C69-94B5-48F12D33AF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28800" y="4724401"/>
            <a:ext cx="3581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 sz="2000"/>
              <a:t>… and many more</a:t>
            </a:r>
          </a:p>
        </p:txBody>
      </p:sp>
      <p:pic>
        <p:nvPicPr>
          <p:cNvPr id="1742858" name="Picture 10">
            <a:extLst>
              <a:ext uri="{FF2B5EF4-FFF2-40B4-BE49-F238E27FC236}">
                <a16:creationId xmlns:a16="http://schemas.microsoft.com/office/drawing/2014/main" id="{C3319669-C6D5-45C0-83E5-76810F7548C2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7277" y="1481931"/>
            <a:ext cx="4392613" cy="3132138"/>
          </a:xfrm>
          <a:noFill/>
          <a:ln/>
        </p:spPr>
      </p:pic>
      <p:pic>
        <p:nvPicPr>
          <p:cNvPr id="1742856" name="Picture 8" descr="Orito">
            <a:extLst>
              <a:ext uri="{FF2B5EF4-FFF2-40B4-BE49-F238E27FC236}">
                <a16:creationId xmlns:a16="http://schemas.microsoft.com/office/drawing/2014/main" id="{E8F1D266-A02B-4FFC-82CF-E76A072E1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2400" y="1481931"/>
            <a:ext cx="23368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906E40C-2B42-4A85-B7D5-C4AAE643CA43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1710" y="1481931"/>
            <a:ext cx="4019757" cy="3143412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97203B9-1CC6-4790-B5C0-25537C14A2DA}"/>
              </a:ext>
            </a:extLst>
          </p:cNvPr>
          <p:cNvSpPr txBox="1"/>
          <p:nvPr/>
        </p:nvSpPr>
        <p:spPr>
          <a:xfrm>
            <a:off x="838200" y="5231608"/>
            <a:ext cx="10689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/>
              <a:t>Joachim Heintze           Aldo </a:t>
            </a:r>
            <a:r>
              <a:rPr lang="de-DE" sz="2000" dirty="0" err="1"/>
              <a:t>Michelini</a:t>
            </a:r>
            <a:r>
              <a:rPr lang="de-DE" sz="2000" dirty="0"/>
              <a:t>                    </a:t>
            </a:r>
            <a:r>
              <a:rPr lang="de-DE" sz="2000" dirty="0" err="1"/>
              <a:t>Shuji</a:t>
            </a:r>
            <a:r>
              <a:rPr lang="de-DE" sz="2000" dirty="0"/>
              <a:t> </a:t>
            </a:r>
            <a:r>
              <a:rPr lang="de-DE" sz="2000" dirty="0" err="1"/>
              <a:t>Orito</a:t>
            </a:r>
            <a:r>
              <a:rPr lang="de-DE" sz="2000" dirty="0"/>
              <a:t>                                            Paul Murphy</a:t>
            </a:r>
            <a:endParaRPr lang="en-US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ICEPP Leitmotiv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88884"/>
            <a:ext cx="10515600" cy="1446783"/>
          </a:xfrm>
        </p:spPr>
        <p:txBody>
          <a:bodyPr>
            <a:normAutofit/>
          </a:bodyPr>
          <a:lstStyle/>
          <a:p>
            <a:pPr hangingPunct="0"/>
            <a:r>
              <a:rPr lang="en-GB" dirty="0">
                <a:solidFill>
                  <a:srgbClr val="0070C0"/>
                </a:solidFill>
              </a:rPr>
              <a:t>M. Koshiba </a:t>
            </a:r>
            <a:r>
              <a:rPr lang="en-GB" dirty="0"/>
              <a:t>realised very early on that a participation in excellent international collaborations would be of the greatest value for his students and postdocs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B9EC84-6271-48C2-BBFF-9EB3CE6A1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4945" y="6322174"/>
            <a:ext cx="4982110" cy="365125"/>
          </a:xfrm>
        </p:spPr>
        <p:txBody>
          <a:bodyPr/>
          <a:lstStyle/>
          <a:p>
            <a:r>
              <a:rPr lang="en-US" sz="1600" dirty="0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958FA3-362E-4F54-8607-E79D6502A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z="1600" smtClean="0"/>
              <a:t>2</a:t>
            </a:fld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393EE8-A0A9-4431-AC50-7FCDD2769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81436"/>
            <a:ext cx="12192000" cy="3540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988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E66712-D843-4EFD-8E58-2418406593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C847D3-B6EA-49E0-B3D7-B806C8A32D1A}" type="slidenum">
              <a:rPr lang="de-DE" altLang="en-US"/>
              <a:pPr/>
              <a:t>20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736893-993D-412D-A7B5-18768D11B2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Albrecht Wagner, October 2010</a:t>
            </a:r>
            <a:endParaRPr lang="de-DE" altLang="en-US" sz="1400"/>
          </a:p>
        </p:txBody>
      </p:sp>
      <p:sp>
        <p:nvSpPr>
          <p:cNvPr id="1741826" name="Rectangle 2">
            <a:extLst>
              <a:ext uri="{FF2B5EF4-FFF2-40B4-BE49-F238E27FC236}">
                <a16:creationId xmlns:a16="http://schemas.microsoft.com/office/drawing/2014/main" id="{CBFB6C34-A70E-41F9-BBD2-E717F6ACFF6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20548"/>
            <a:ext cx="12192000" cy="1040740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/>
              <a:t>Guidelines</a:t>
            </a:r>
            <a:endParaRPr lang="en-GB" altLang="en-US" dirty="0"/>
          </a:p>
        </p:txBody>
      </p:sp>
      <p:pic>
        <p:nvPicPr>
          <p:cNvPr id="1741827" name="Picture 3" descr="epopallogo_s">
            <a:extLst>
              <a:ext uri="{FF2B5EF4-FFF2-40B4-BE49-F238E27FC236}">
                <a16:creationId xmlns:a16="http://schemas.microsoft.com/office/drawing/2014/main" id="{26F14C37-FC2A-4828-8825-886711965A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13" y="87722"/>
            <a:ext cx="827087" cy="82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829" name="Text Box 5">
            <a:extLst>
              <a:ext uri="{FF2B5EF4-FFF2-40B4-BE49-F238E27FC236}">
                <a16:creationId xmlns:a16="http://schemas.microsoft.com/office/drawing/2014/main" id="{88578612-A8FA-4C89-B2A4-BC3FE6ACEF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297111"/>
            <a:ext cx="10515600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altLang="en-US" sz="2800" dirty="0"/>
              <a:t>General purpose detector for LEP</a:t>
            </a:r>
          </a:p>
          <a:p>
            <a:r>
              <a:rPr lang="en-GB" altLang="en-US" sz="2800" dirty="0">
                <a:solidFill>
                  <a:schemeClr val="accent2"/>
                </a:solidFill>
              </a:rPr>
              <a:t>Homogeneous coverage of large solid angle with</a:t>
            </a:r>
            <a:endParaRPr lang="en-GB" altLang="en-US" sz="2800" dirty="0"/>
          </a:p>
          <a:p>
            <a:r>
              <a:rPr lang="en-GB" altLang="en-US" sz="2800" dirty="0"/>
              <a:t>	high resolution track chamber in solenoid</a:t>
            </a:r>
          </a:p>
          <a:p>
            <a:r>
              <a:rPr lang="en-GB" altLang="en-US" sz="2800" dirty="0"/>
              <a:t>	high resolution electromagnetic calorimeter</a:t>
            </a:r>
          </a:p>
          <a:p>
            <a:r>
              <a:rPr lang="en-GB" altLang="en-US" sz="2800" dirty="0"/>
              <a:t>	hadron calorimeter</a:t>
            </a:r>
          </a:p>
          <a:p>
            <a:r>
              <a:rPr lang="en-GB" altLang="en-US" sz="2800" dirty="0"/>
              <a:t>	muon detector</a:t>
            </a:r>
          </a:p>
          <a:p>
            <a:endParaRPr lang="en-GB" altLang="en-US" sz="2800" dirty="0"/>
          </a:p>
          <a:p>
            <a:r>
              <a:rPr lang="en-GB" altLang="en-US" sz="2800" dirty="0">
                <a:solidFill>
                  <a:schemeClr val="accent2"/>
                </a:solidFill>
              </a:rPr>
              <a:t>Emphasis also on</a:t>
            </a:r>
            <a:r>
              <a:rPr lang="en-GB" altLang="en-US" sz="2800" dirty="0"/>
              <a:t> </a:t>
            </a:r>
          </a:p>
          <a:p>
            <a:r>
              <a:rPr lang="en-GB" altLang="en-US" sz="2800" dirty="0"/>
              <a:t>	techniques where the collaboration has specific experience</a:t>
            </a:r>
          </a:p>
          <a:p>
            <a:pPr lvl="2"/>
            <a:r>
              <a:rPr lang="en-GB" altLang="en-US" sz="2800" dirty="0"/>
              <a:t>-&gt; achie</a:t>
            </a:r>
            <a:r>
              <a:rPr lang="en-GB" altLang="ja-JP" sz="2800" dirty="0">
                <a:ea typeface="ＭＳ Ｐゴシック" panose="020B0600070205080204" pitchFamily="34" charset="-128"/>
              </a:rPr>
              <a:t>ve anticipated resolution</a:t>
            </a:r>
          </a:p>
          <a:p>
            <a:pPr lvl="2"/>
            <a:r>
              <a:rPr lang="en-GB" altLang="ja-JP" sz="2800" dirty="0">
                <a:ea typeface="ＭＳ Ｐゴシック" panose="020B0600070205080204" pitchFamily="34" charset="-128"/>
              </a:rPr>
              <a:t>-&gt; be ready for first operation</a:t>
            </a:r>
            <a:endParaRPr lang="en-GB" altLang="en-US" sz="28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B8171F5F-43BD-407D-B9AF-1A650B24FA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404CD-C0B8-48AE-8FBB-7E70F36EEF60}" type="slidenum">
              <a:rPr lang="de-DE" altLang="en-US"/>
              <a:pPr/>
              <a:t>21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B50D89E7-0371-4312-B4F2-1E01AB86C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Albrecht Wagner, October 2010</a:t>
            </a:r>
            <a:endParaRPr lang="de-DE" altLang="en-US" sz="1400"/>
          </a:p>
        </p:txBody>
      </p:sp>
      <p:sp>
        <p:nvSpPr>
          <p:cNvPr id="1787906" name="Rectangle 2">
            <a:extLst>
              <a:ext uri="{FF2B5EF4-FFF2-40B4-BE49-F238E27FC236}">
                <a16:creationId xmlns:a16="http://schemas.microsoft.com/office/drawing/2014/main" id="{ECE90907-0B99-4057-9885-6FF6900EAB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998536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 err="1"/>
              <a:t>From</a:t>
            </a:r>
            <a:r>
              <a:rPr lang="de-DE" altLang="en-US" dirty="0"/>
              <a:t> First </a:t>
            </a:r>
            <a:r>
              <a:rPr lang="de-DE" altLang="en-US" dirty="0" err="1"/>
              <a:t>Ideas</a:t>
            </a:r>
            <a:r>
              <a:rPr lang="de-DE" altLang="en-US" dirty="0"/>
              <a:t> </a:t>
            </a:r>
            <a:r>
              <a:rPr lang="de-DE" altLang="en-US" dirty="0" err="1"/>
              <a:t>to</a:t>
            </a:r>
            <a:r>
              <a:rPr lang="de-DE" altLang="en-US" dirty="0"/>
              <a:t> a Design</a:t>
            </a:r>
          </a:p>
        </p:txBody>
      </p:sp>
      <p:pic>
        <p:nvPicPr>
          <p:cNvPr id="1787909" name="Picture 5" descr="Bild_cern_dedektor_opal">
            <a:extLst>
              <a:ext uri="{FF2B5EF4-FFF2-40B4-BE49-F238E27FC236}">
                <a16:creationId xmlns:a16="http://schemas.microsoft.com/office/drawing/2014/main" id="{42E0CA6B-49C0-40F4-B40A-7D47895980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599" y="1177121"/>
            <a:ext cx="5111081" cy="517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7911" name="Text Box 7">
            <a:extLst>
              <a:ext uri="{FF2B5EF4-FFF2-40B4-BE49-F238E27FC236}">
                <a16:creationId xmlns:a16="http://schemas.microsoft.com/office/drawing/2014/main" id="{F18A0BF7-C0F2-48E3-94BE-31B616CF4F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8883" y="4965774"/>
            <a:ext cx="5378518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 sz="2800" dirty="0"/>
              <a:t>Very </a:t>
            </a:r>
            <a:r>
              <a:rPr lang="de-DE" altLang="en-US" sz="2800" dirty="0" err="1"/>
              <a:t>hard</a:t>
            </a:r>
            <a:r>
              <a:rPr lang="de-DE" altLang="en-US" sz="2800" dirty="0"/>
              <a:t> </a:t>
            </a:r>
            <a:r>
              <a:rPr lang="de-DE" altLang="en-US" sz="2800" dirty="0" err="1"/>
              <a:t>work</a:t>
            </a:r>
            <a:r>
              <a:rPr lang="de-DE" altLang="en-US" sz="2800" dirty="0"/>
              <a:t> in the fall and </a:t>
            </a:r>
            <a:r>
              <a:rPr lang="de-DE" altLang="en-US" sz="2800" dirty="0" err="1"/>
              <a:t>winter</a:t>
            </a:r>
            <a:r>
              <a:rPr lang="de-DE" altLang="en-US" sz="2800" dirty="0"/>
              <a:t> of 1981</a:t>
            </a:r>
          </a:p>
        </p:txBody>
      </p:sp>
      <p:pic>
        <p:nvPicPr>
          <p:cNvPr id="1787912" name="Picture 8">
            <a:extLst>
              <a:ext uri="{FF2B5EF4-FFF2-40B4-BE49-F238E27FC236}">
                <a16:creationId xmlns:a16="http://schemas.microsoft.com/office/drawing/2014/main" id="{28C9BAFD-FE9D-4CC8-B3C2-A96741F97D6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8883" y="1154084"/>
            <a:ext cx="5402264" cy="3481418"/>
          </a:xfrm>
          <a:noFill/>
          <a:ln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0A3516B9-810B-4E8E-BA25-E75F71B750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69D6B4-BE45-45FD-BC64-F1F953CF23A0}" type="slidenum">
              <a:rPr lang="de-DE" altLang="en-US"/>
              <a:pPr/>
              <a:t>22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9" name="Footer Placeholder 5">
            <a:extLst>
              <a:ext uri="{FF2B5EF4-FFF2-40B4-BE49-F238E27FC236}">
                <a16:creationId xmlns:a16="http://schemas.microsoft.com/office/drawing/2014/main" id="{258CCC03-2EA7-4F9E-91EE-CA0586EEBE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Albrecht Wagner, October 2010</a:t>
            </a:r>
            <a:endParaRPr lang="de-DE" altLang="en-US" sz="1400"/>
          </a:p>
        </p:txBody>
      </p:sp>
      <p:sp>
        <p:nvSpPr>
          <p:cNvPr id="1739778" name="Rectangle 2">
            <a:extLst>
              <a:ext uri="{FF2B5EF4-FFF2-40B4-BE49-F238E27FC236}">
                <a16:creationId xmlns:a16="http://schemas.microsoft.com/office/drawing/2014/main" id="{AA805A4D-E549-4771-861B-82EB3177AD5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38893"/>
            <a:ext cx="12192000" cy="1032669"/>
          </a:xfrm>
          <a:ln/>
        </p:spPr>
        <p:txBody>
          <a:bodyPr/>
          <a:lstStyle/>
          <a:p>
            <a:pPr algn="ctr"/>
            <a:r>
              <a:rPr lang="de-DE" altLang="en-US" dirty="0"/>
              <a:t>The Letter of Intent</a:t>
            </a:r>
            <a:endParaRPr lang="en-GB" altLang="en-US" dirty="0"/>
          </a:p>
        </p:txBody>
      </p:sp>
      <p:pic>
        <p:nvPicPr>
          <p:cNvPr id="1739787" name="Picture 11">
            <a:extLst>
              <a:ext uri="{FF2B5EF4-FFF2-40B4-BE49-F238E27FC236}">
                <a16:creationId xmlns:a16="http://schemas.microsoft.com/office/drawing/2014/main" id="{73F8FEB9-5B10-4C95-AB0A-171A312D91E0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92313" y="1406526"/>
            <a:ext cx="4679950" cy="2022475"/>
          </a:xfrm>
          <a:noFill/>
          <a:ln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739780" name="Picture 4" descr="epopallogo_s">
            <a:extLst>
              <a:ext uri="{FF2B5EF4-FFF2-40B4-BE49-F238E27FC236}">
                <a16:creationId xmlns:a16="http://schemas.microsoft.com/office/drawing/2014/main" id="{D6565A43-B94A-4AEA-AEC6-B13E4E3575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4313" y="88108"/>
            <a:ext cx="827087" cy="82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39783" name="Text Box 7">
            <a:extLst>
              <a:ext uri="{FF2B5EF4-FFF2-40B4-BE49-F238E27FC236}">
                <a16:creationId xmlns:a16="http://schemas.microsoft.com/office/drawing/2014/main" id="{CFFFEA87-5977-4FF5-BEFB-21A0B4BF10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6599" y="1295401"/>
            <a:ext cx="4679949" cy="4832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 sz="2800" dirty="0" err="1"/>
              <a:t>LoI</a:t>
            </a:r>
            <a:r>
              <a:rPr lang="de-DE" altLang="en-US" sz="2800" dirty="0"/>
              <a:t> </a:t>
            </a:r>
            <a:r>
              <a:rPr lang="de-DE" altLang="en-US" sz="2800" dirty="0" err="1"/>
              <a:t>sent</a:t>
            </a:r>
            <a:r>
              <a:rPr lang="de-DE" altLang="en-US" sz="2800" dirty="0"/>
              <a:t> </a:t>
            </a:r>
            <a:r>
              <a:rPr lang="de-DE" altLang="en-US" sz="2800" dirty="0" err="1"/>
              <a:t>to</a:t>
            </a:r>
            <a:r>
              <a:rPr lang="de-DE" altLang="en-US" sz="2800" dirty="0"/>
              <a:t> CERN on</a:t>
            </a:r>
            <a:r>
              <a:rPr lang="de-DE" altLang="en-US" sz="2800" dirty="0">
                <a:solidFill>
                  <a:srgbClr val="FF0000"/>
                </a:solidFill>
              </a:rPr>
              <a:t> 26.1.1982</a:t>
            </a:r>
            <a:endParaRPr lang="de-DE" altLang="en-US" sz="2800" dirty="0"/>
          </a:p>
          <a:p>
            <a:pPr>
              <a:spcBef>
                <a:spcPct val="50000"/>
              </a:spcBef>
            </a:pPr>
            <a:r>
              <a:rPr lang="de-DE" altLang="en-US" sz="2800" dirty="0"/>
              <a:t>Open </a:t>
            </a:r>
            <a:r>
              <a:rPr lang="de-DE" altLang="en-US" sz="2800" dirty="0" err="1"/>
              <a:t>presentation</a:t>
            </a:r>
            <a:r>
              <a:rPr lang="de-DE" altLang="en-US" sz="2800" dirty="0"/>
              <a:t> on </a:t>
            </a:r>
            <a:r>
              <a:rPr lang="de-DE" altLang="en-US" sz="2800" dirty="0">
                <a:solidFill>
                  <a:srgbClr val="FF0000"/>
                </a:solidFill>
              </a:rPr>
              <a:t>24.3.1982</a:t>
            </a:r>
            <a:endParaRPr lang="de-DE" altLang="en-US" sz="2800" dirty="0"/>
          </a:p>
          <a:p>
            <a:pPr>
              <a:spcBef>
                <a:spcPct val="50000"/>
              </a:spcBef>
            </a:pPr>
            <a:r>
              <a:rPr lang="de-DE" altLang="en-US" sz="2800" dirty="0" err="1">
                <a:solidFill>
                  <a:srgbClr val="0070C0"/>
                </a:solidFill>
              </a:rPr>
              <a:t>Competitors</a:t>
            </a:r>
            <a:r>
              <a:rPr lang="de-DE" altLang="en-US" sz="2800" dirty="0">
                <a:solidFill>
                  <a:srgbClr val="0070C0"/>
                </a:solidFill>
              </a:rPr>
              <a:t> </a:t>
            </a:r>
            <a:r>
              <a:rPr lang="de-DE" altLang="en-US" sz="2800" dirty="0" err="1">
                <a:solidFill>
                  <a:srgbClr val="0070C0"/>
                </a:solidFill>
              </a:rPr>
              <a:t>were</a:t>
            </a:r>
            <a:endParaRPr lang="de-DE" altLang="en-US" sz="2800" dirty="0">
              <a:solidFill>
                <a:srgbClr val="0070C0"/>
              </a:solidFill>
            </a:endParaRPr>
          </a:p>
          <a:p>
            <a:r>
              <a:rPr lang="de-DE" altLang="en-US" sz="2800" dirty="0"/>
              <a:t>ALEPH</a:t>
            </a:r>
          </a:p>
          <a:p>
            <a:r>
              <a:rPr lang="de-DE" altLang="en-US" sz="2800" dirty="0"/>
              <a:t>Delphi</a:t>
            </a:r>
          </a:p>
          <a:p>
            <a:r>
              <a:rPr lang="de-DE" altLang="en-US" sz="2800" dirty="0"/>
              <a:t>L3</a:t>
            </a:r>
          </a:p>
          <a:p>
            <a:r>
              <a:rPr lang="de-DE" altLang="en-US" sz="2800" dirty="0"/>
              <a:t>Electra</a:t>
            </a:r>
          </a:p>
          <a:p>
            <a:r>
              <a:rPr lang="de-DE" altLang="en-US" sz="2800" dirty="0" err="1"/>
              <a:t>Logic</a:t>
            </a:r>
            <a:endParaRPr lang="de-DE" altLang="en-US" sz="2800" dirty="0"/>
          </a:p>
          <a:p>
            <a:r>
              <a:rPr lang="de-DE" altLang="en-US" sz="2800" dirty="0"/>
              <a:t>(BSF)</a:t>
            </a:r>
          </a:p>
        </p:txBody>
      </p:sp>
      <p:pic>
        <p:nvPicPr>
          <p:cNvPr id="1739789" name="Picture 13">
            <a:extLst>
              <a:ext uri="{FF2B5EF4-FFF2-40B4-BE49-F238E27FC236}">
                <a16:creationId xmlns:a16="http://schemas.microsoft.com/office/drawing/2014/main" id="{34858026-C3C5-4117-BD50-453AB897CA54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92313" y="4422776"/>
            <a:ext cx="4679950" cy="950913"/>
          </a:xfrm>
          <a:noFill/>
          <a:ln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739791" name="Text Box 15">
            <a:extLst>
              <a:ext uri="{FF2B5EF4-FFF2-40B4-BE49-F238E27FC236}">
                <a16:creationId xmlns:a16="http://schemas.microsoft.com/office/drawing/2014/main" id="{F632A79D-63F1-4888-95F6-47A618EC38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2313" y="3895726"/>
            <a:ext cx="467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 sz="2000"/>
              <a:t>The collaboration:</a:t>
            </a:r>
            <a:endParaRPr lang="en-GB" altLang="en-US" sz="200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82C370E3-1111-4544-BD8E-34DE133E4A7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95201-4AD8-420B-B6E3-BF51FCAE6AF0}" type="slidenum">
              <a:rPr lang="de-DE" altLang="en-US"/>
              <a:pPr/>
              <a:t>23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1756162" name="Rectangle 2">
            <a:extLst>
              <a:ext uri="{FF2B5EF4-FFF2-40B4-BE49-F238E27FC236}">
                <a16:creationId xmlns:a16="http://schemas.microsoft.com/office/drawing/2014/main" id="{79428C9F-DC2D-4203-93D8-0265CE13E7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1325563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 err="1"/>
              <a:t>LoI</a:t>
            </a:r>
            <a:r>
              <a:rPr lang="de-DE" altLang="en-US" dirty="0"/>
              <a:t> </a:t>
            </a:r>
            <a:r>
              <a:rPr lang="de-DE" altLang="en-US" dirty="0" err="1"/>
              <a:t>Presentation</a:t>
            </a:r>
            <a:endParaRPr lang="de-DE" altLang="en-US" dirty="0"/>
          </a:p>
        </p:txBody>
      </p:sp>
      <p:pic>
        <p:nvPicPr>
          <p:cNvPr id="1756164" name="Picture 4" descr="333-3-82">
            <a:extLst>
              <a:ext uri="{FF2B5EF4-FFF2-40B4-BE49-F238E27FC236}">
                <a16:creationId xmlns:a16="http://schemas.microsoft.com/office/drawing/2014/main" id="{C7B89CDA-40FE-4905-947E-162A8824611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32956" y="1331913"/>
            <a:ext cx="5526087" cy="5526087"/>
          </a:xfrm>
        </p:spPr>
      </p:pic>
    </p:spTree>
    <p:extLst>
      <p:ext uri="{BB962C8B-B14F-4D97-AF65-F5344CB8AC3E}">
        <p14:creationId xmlns:p14="http://schemas.microsoft.com/office/powerpoint/2010/main" val="8966331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C9937A6-019F-4E10-A42C-4CE142652B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ABBB09-B946-4C4A-A539-0A8ECF336D3E}" type="slidenum">
              <a:rPr lang="de-DE" altLang="en-US"/>
              <a:pPr/>
              <a:t>24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286722" name="Rectangle 2">
            <a:extLst>
              <a:ext uri="{FF2B5EF4-FFF2-40B4-BE49-F238E27FC236}">
                <a16:creationId xmlns:a16="http://schemas.microsoft.com/office/drawing/2014/main" id="{7A7ABEFE-9871-4CF4-8287-8B0C844B042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1052514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/>
              <a:t>OPAL – Main Physics </a:t>
            </a:r>
            <a:r>
              <a:rPr lang="de-DE" altLang="en-US" dirty="0" err="1"/>
              <a:t>Aims</a:t>
            </a:r>
            <a:r>
              <a:rPr lang="de-DE" altLang="en-US" dirty="0"/>
              <a:t> (</a:t>
            </a:r>
            <a:r>
              <a:rPr lang="de-DE" altLang="en-US" b="0" dirty="0" err="1"/>
              <a:t>from</a:t>
            </a:r>
            <a:r>
              <a:rPr lang="de-DE" altLang="en-US" b="0" dirty="0"/>
              <a:t> </a:t>
            </a:r>
            <a:r>
              <a:rPr lang="de-DE" altLang="en-US" b="0" dirty="0" err="1"/>
              <a:t>LoI</a:t>
            </a:r>
            <a:r>
              <a:rPr lang="de-DE" altLang="en-US" b="0" dirty="0"/>
              <a:t> 1982</a:t>
            </a:r>
            <a:r>
              <a:rPr lang="de-DE" altLang="en-US" dirty="0"/>
              <a:t>)</a:t>
            </a:r>
            <a:endParaRPr lang="en-GB" altLang="en-US" dirty="0"/>
          </a:p>
        </p:txBody>
      </p:sp>
      <p:sp>
        <p:nvSpPr>
          <p:cNvPr id="286723" name="Rectangle 3">
            <a:extLst>
              <a:ext uri="{FF2B5EF4-FFF2-40B4-BE49-F238E27FC236}">
                <a16:creationId xmlns:a16="http://schemas.microsoft.com/office/drawing/2014/main" id="{E7552C42-4BEB-41E6-8AD6-D2EEDD2EDC7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209800" y="1484314"/>
            <a:ext cx="7772400" cy="4611687"/>
          </a:xfrm>
        </p:spPr>
        <p:txBody>
          <a:bodyPr>
            <a:normAutofit fontScale="92500" lnSpcReduction="10000"/>
          </a:bodyPr>
          <a:lstStyle/>
          <a:p>
            <a:r>
              <a:rPr lang="de-DE" altLang="en-US">
                <a:solidFill>
                  <a:schemeClr val="accent2"/>
                </a:solidFill>
              </a:rPr>
              <a:t>Observation of Z</a:t>
            </a:r>
            <a:r>
              <a:rPr lang="de-DE" altLang="en-US" baseline="30000">
                <a:solidFill>
                  <a:schemeClr val="accent2"/>
                </a:solidFill>
              </a:rPr>
              <a:t>0</a:t>
            </a:r>
            <a:r>
              <a:rPr lang="de-DE" altLang="en-US">
                <a:solidFill>
                  <a:schemeClr val="accent2"/>
                </a:solidFill>
              </a:rPr>
              <a:t> (mass, BR, width …)</a:t>
            </a:r>
          </a:p>
          <a:p>
            <a:r>
              <a:rPr lang="de-DE" altLang="en-US">
                <a:solidFill>
                  <a:schemeClr val="accent2"/>
                </a:solidFill>
              </a:rPr>
              <a:t>Measure number of generations</a:t>
            </a:r>
          </a:p>
          <a:p>
            <a:r>
              <a:rPr lang="de-DE" altLang="en-US">
                <a:solidFill>
                  <a:schemeClr val="accent2"/>
                </a:solidFill>
              </a:rPr>
              <a:t>Test of SM</a:t>
            </a:r>
          </a:p>
          <a:p>
            <a:pPr lvl="1"/>
            <a:r>
              <a:rPr lang="de-DE" altLang="en-US"/>
              <a:t>Precise study of electroweak interference</a:t>
            </a:r>
          </a:p>
          <a:p>
            <a:pPr lvl="1"/>
            <a:r>
              <a:rPr lang="de-DE" altLang="en-US"/>
              <a:t>Weak decays of heavy quarks</a:t>
            </a:r>
          </a:p>
          <a:p>
            <a:pPr lvl="1"/>
            <a:r>
              <a:rPr lang="de-DE" altLang="en-US"/>
              <a:t>Search for the Higgs</a:t>
            </a:r>
          </a:p>
          <a:p>
            <a:r>
              <a:rPr lang="de-DE" altLang="en-US">
                <a:solidFill>
                  <a:schemeClr val="accent2"/>
                </a:solidFill>
              </a:rPr>
              <a:t>Search for new physics</a:t>
            </a:r>
          </a:p>
          <a:p>
            <a:pPr lvl="1"/>
            <a:r>
              <a:rPr lang="de-DE" altLang="en-US"/>
              <a:t>New flavours</a:t>
            </a:r>
          </a:p>
          <a:p>
            <a:pPr lvl="1"/>
            <a:r>
              <a:rPr lang="de-DE" altLang="en-US"/>
              <a:t>New heavy leptons</a:t>
            </a:r>
          </a:p>
          <a:p>
            <a:pPr lvl="1"/>
            <a:r>
              <a:rPr lang="de-DE" altLang="en-US"/>
              <a:t>Supersymmetry </a:t>
            </a:r>
          </a:p>
          <a:p>
            <a:pPr lvl="1"/>
            <a:r>
              <a:rPr lang="de-DE" altLang="en-US"/>
              <a:t>Technicolour</a:t>
            </a:r>
          </a:p>
          <a:p>
            <a:r>
              <a:rPr lang="de-DE" altLang="en-US">
                <a:solidFill>
                  <a:schemeClr val="accent2"/>
                </a:solidFill>
              </a:rPr>
              <a:t>Study of QCD</a:t>
            </a:r>
            <a:endParaRPr lang="en-GB" altLang="en-US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79E133-849B-41B3-9A8C-CC7A63C9F71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8C6DE4-8711-45FC-BB8E-73FE036E0E39}" type="slidenum">
              <a:rPr lang="de-DE" altLang="en-US"/>
              <a:pPr/>
              <a:t>25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E441B5F-0334-4D86-8586-ACF060736E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/>
              <a:t>Albrecht Wagner, October 2010</a:t>
            </a:r>
            <a:endParaRPr lang="de-DE" altLang="en-US" sz="1400"/>
          </a:p>
        </p:txBody>
      </p:sp>
      <p:sp>
        <p:nvSpPr>
          <p:cNvPr id="1792002" name="Rectangle 2">
            <a:extLst>
              <a:ext uri="{FF2B5EF4-FFF2-40B4-BE49-F238E27FC236}">
                <a16:creationId xmlns:a16="http://schemas.microsoft.com/office/drawing/2014/main" id="{E86FF103-E582-4CE1-8D0D-FCFF4E6510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957261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/>
              <a:t>Finances</a:t>
            </a:r>
          </a:p>
        </p:txBody>
      </p:sp>
      <p:sp>
        <p:nvSpPr>
          <p:cNvPr id="1792003" name="Rectangle 3">
            <a:extLst>
              <a:ext uri="{FF2B5EF4-FFF2-40B4-BE49-F238E27FC236}">
                <a16:creationId xmlns:a16="http://schemas.microsoft.com/office/drawing/2014/main" id="{0FBDB60E-427B-4553-B39B-15DD9DD3CAF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39665" y="1311274"/>
            <a:ext cx="4224802" cy="4842946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de-DE" altLang="en-US" dirty="0"/>
              <a:t>	OPAL </a:t>
            </a:r>
            <a:r>
              <a:rPr lang="de-DE" altLang="en-US" dirty="0" err="1"/>
              <a:t>cost</a:t>
            </a:r>
            <a:r>
              <a:rPr lang="de-DE" altLang="en-US" dirty="0"/>
              <a:t> </a:t>
            </a:r>
            <a:r>
              <a:rPr lang="de-DE" altLang="en-US" dirty="0" err="1"/>
              <a:t>estimate</a:t>
            </a:r>
            <a:r>
              <a:rPr lang="de-DE" altLang="en-US" dirty="0"/>
              <a:t> </a:t>
            </a:r>
            <a:r>
              <a:rPr lang="de-DE" altLang="en-US" dirty="0" err="1"/>
              <a:t>considered</a:t>
            </a:r>
            <a:r>
              <a:rPr lang="de-DE" altLang="en-US" dirty="0"/>
              <a:t> </a:t>
            </a:r>
            <a:r>
              <a:rPr lang="de-DE" altLang="en-US" dirty="0" err="1"/>
              <a:t>by</a:t>
            </a:r>
            <a:r>
              <a:rPr lang="de-DE" altLang="en-US" dirty="0"/>
              <a:t> LEPC </a:t>
            </a:r>
            <a:r>
              <a:rPr lang="de-DE" altLang="en-US" dirty="0" err="1"/>
              <a:t>as</a:t>
            </a:r>
            <a:r>
              <a:rPr lang="de-DE" altLang="en-US" dirty="0"/>
              <a:t> the </a:t>
            </a:r>
            <a:r>
              <a:rPr lang="de-DE" altLang="en-US" dirty="0" err="1"/>
              <a:t>most</a:t>
            </a:r>
            <a:r>
              <a:rPr lang="de-DE" altLang="en-US" dirty="0"/>
              <a:t> </a:t>
            </a:r>
            <a:r>
              <a:rPr lang="de-DE" altLang="en-US" dirty="0" err="1"/>
              <a:t>realistic</a:t>
            </a:r>
            <a:endParaRPr lang="de-DE" altLang="en-US" dirty="0"/>
          </a:p>
          <a:p>
            <a:pPr>
              <a:buFontTx/>
              <a:buNone/>
            </a:pPr>
            <a:endParaRPr lang="de-DE" altLang="en-US" dirty="0"/>
          </a:p>
          <a:p>
            <a:pPr>
              <a:buFontTx/>
              <a:buNone/>
            </a:pPr>
            <a:endParaRPr lang="de-DE" altLang="en-US" dirty="0"/>
          </a:p>
          <a:p>
            <a:pPr>
              <a:buFontTx/>
              <a:buNone/>
            </a:pPr>
            <a:r>
              <a:rPr lang="de-DE" altLang="en-US" dirty="0">
                <a:solidFill>
                  <a:srgbClr val="FF0000"/>
                </a:solidFill>
              </a:rPr>
              <a:t>The Matrix 	</a:t>
            </a:r>
            <a:r>
              <a:rPr lang="de-DE" altLang="en-US" dirty="0"/>
              <a:t>(2 </a:t>
            </a:r>
            <a:r>
              <a:rPr lang="de-DE" altLang="en-US" dirty="0" err="1"/>
              <a:t>Dec</a:t>
            </a:r>
            <a:r>
              <a:rPr lang="de-DE" altLang="en-US" dirty="0"/>
              <a:t> 82)</a:t>
            </a:r>
            <a:endParaRPr lang="de-DE" altLang="en-US" dirty="0">
              <a:solidFill>
                <a:srgbClr val="FF0000"/>
              </a:solidFill>
            </a:endParaRPr>
          </a:p>
          <a:p>
            <a:pPr>
              <a:buFontTx/>
              <a:buNone/>
            </a:pPr>
            <a:r>
              <a:rPr lang="de-DE" altLang="en-US" dirty="0" err="1">
                <a:solidFill>
                  <a:schemeClr val="accent2"/>
                </a:solidFill>
              </a:rPr>
              <a:t>Cost</a:t>
            </a:r>
            <a:r>
              <a:rPr lang="de-DE" altLang="en-US" dirty="0">
                <a:solidFill>
                  <a:schemeClr val="accent2"/>
                </a:solidFill>
              </a:rPr>
              <a:t>:		81 -82 MCHF</a:t>
            </a:r>
          </a:p>
          <a:p>
            <a:pPr>
              <a:buFontTx/>
              <a:buNone/>
            </a:pPr>
            <a:r>
              <a:rPr lang="de-DE" altLang="en-US" dirty="0">
                <a:solidFill>
                  <a:schemeClr val="accent2"/>
                </a:solidFill>
              </a:rPr>
              <a:t>Resources:	66-72</a:t>
            </a:r>
          </a:p>
          <a:p>
            <a:pPr>
              <a:buFontTx/>
              <a:buNone/>
            </a:pPr>
            <a:endParaRPr lang="de-DE" altLang="en-US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de-DE" altLang="en-US" dirty="0"/>
              <a:t>… and </a:t>
            </a:r>
            <a:r>
              <a:rPr lang="de-DE" altLang="en-US" dirty="0" err="1"/>
              <a:t>Aldo‘s</a:t>
            </a:r>
            <a:r>
              <a:rPr lang="de-DE" altLang="en-US" dirty="0"/>
              <a:t> </a:t>
            </a:r>
            <a:r>
              <a:rPr lang="de-DE" altLang="en-US" dirty="0" err="1"/>
              <a:t>question</a:t>
            </a:r>
            <a:endParaRPr lang="de-DE" altLang="en-US" dirty="0"/>
          </a:p>
        </p:txBody>
      </p:sp>
      <p:pic>
        <p:nvPicPr>
          <p:cNvPr id="1792005" name="Picture 5">
            <a:extLst>
              <a:ext uri="{FF2B5EF4-FFF2-40B4-BE49-F238E27FC236}">
                <a16:creationId xmlns:a16="http://schemas.microsoft.com/office/drawing/2014/main" id="{6AA6B2E2-006D-4AB5-858E-4F8F3D50E931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65484" y="1311274"/>
            <a:ext cx="5880744" cy="5070476"/>
          </a:xfrm>
          <a:noFill/>
          <a:ln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972CD88-1807-4A43-85F5-8A587E857570}"/>
              </a:ext>
            </a:extLst>
          </p:cNvPr>
          <p:cNvSpPr/>
          <p:nvPr/>
        </p:nvSpPr>
        <p:spPr>
          <a:xfrm>
            <a:off x="8383836" y="1883884"/>
            <a:ext cx="561860" cy="59491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>
            <a:extLst>
              <a:ext uri="{FF2B5EF4-FFF2-40B4-BE49-F238E27FC236}">
                <a16:creationId xmlns:a16="http://schemas.microsoft.com/office/drawing/2014/main" id="{F75A0D21-306A-4647-A136-AF4DDC9784D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FFA3D-A862-4F91-A4C9-29A2B4AD2862}" type="slidenum">
              <a:rPr lang="de-DE" altLang="en-US"/>
              <a:pPr/>
              <a:t>26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EFF5F68-05F9-49E7-9BCE-6A9FACFAF4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altLang="en-US" dirty="0"/>
              <a:t>Albrecht Wagner, </a:t>
            </a:r>
            <a:r>
              <a:rPr lang="de-DE" altLang="en-US" dirty="0" err="1"/>
              <a:t>October</a:t>
            </a:r>
            <a:r>
              <a:rPr lang="de-DE" altLang="en-US" dirty="0"/>
              <a:t> 2010</a:t>
            </a:r>
            <a:endParaRPr lang="de-DE" altLang="en-US" sz="1400" dirty="0"/>
          </a:p>
        </p:txBody>
      </p:sp>
      <p:sp>
        <p:nvSpPr>
          <p:cNvPr id="1809410" name="Rectangle 2">
            <a:extLst>
              <a:ext uri="{FF2B5EF4-FFF2-40B4-BE49-F238E27FC236}">
                <a16:creationId xmlns:a16="http://schemas.microsoft.com/office/drawing/2014/main" id="{4A18D850-4D4B-424E-ABE3-41DA3AC0641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990600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/>
              <a:t>The Path </a:t>
            </a:r>
            <a:r>
              <a:rPr lang="de-DE" altLang="en-US" dirty="0" err="1"/>
              <a:t>to</a:t>
            </a:r>
            <a:r>
              <a:rPr lang="de-DE" altLang="en-US" dirty="0"/>
              <a:t> </a:t>
            </a:r>
            <a:r>
              <a:rPr lang="de-DE" altLang="en-US" dirty="0" err="1"/>
              <a:t>Approval</a:t>
            </a:r>
            <a:r>
              <a:rPr lang="de-DE" altLang="en-US" dirty="0"/>
              <a:t> on 16 June 1983</a:t>
            </a:r>
          </a:p>
        </p:txBody>
      </p:sp>
      <p:sp>
        <p:nvSpPr>
          <p:cNvPr id="1809411" name="Rectangle 3">
            <a:extLst>
              <a:ext uri="{FF2B5EF4-FFF2-40B4-BE49-F238E27FC236}">
                <a16:creationId xmlns:a16="http://schemas.microsoft.com/office/drawing/2014/main" id="{A0B775EF-3735-436F-985E-3F0198C72A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49321" y="1204911"/>
            <a:ext cx="5476126" cy="5516564"/>
          </a:xfrm>
        </p:spPr>
        <p:txBody>
          <a:bodyPr>
            <a:noAutofit/>
          </a:bodyPr>
          <a:lstStyle/>
          <a:p>
            <a:pPr marL="285750" indent="-274638">
              <a:buNone/>
            </a:pPr>
            <a:r>
              <a:rPr lang="en-GB" altLang="en-US" dirty="0">
                <a:solidFill>
                  <a:srgbClr val="FF0000"/>
                </a:solidFill>
              </a:rPr>
              <a:t>13 July 82</a:t>
            </a:r>
            <a:r>
              <a:rPr lang="en-GB" altLang="en-US" dirty="0"/>
              <a:t>:	Results of LEPC meeting</a:t>
            </a:r>
          </a:p>
          <a:p>
            <a:pPr marL="285750" indent="-274638">
              <a:buNone/>
            </a:pPr>
            <a:endParaRPr lang="en-GB" altLang="en-US" dirty="0"/>
          </a:p>
          <a:p>
            <a:pPr marL="285750" indent="-274638">
              <a:spcBef>
                <a:spcPct val="30000"/>
              </a:spcBef>
              <a:buFontTx/>
              <a:buChar char="-"/>
            </a:pPr>
            <a:r>
              <a:rPr lang="en-GB" altLang="en-US" sz="2400" dirty="0"/>
              <a:t>ALEPH is the most liked universal detector</a:t>
            </a:r>
          </a:p>
          <a:p>
            <a:pPr marL="285750" indent="-274638">
              <a:buFontTx/>
              <a:buChar char="-"/>
            </a:pPr>
            <a:r>
              <a:rPr lang="en-GB" altLang="en-US" sz="2400" dirty="0"/>
              <a:t>Integral differences between OPAL and Electra in favour of OPAL</a:t>
            </a:r>
          </a:p>
          <a:p>
            <a:pPr marL="285750" indent="-274638">
              <a:buFontTx/>
              <a:buChar char="-"/>
            </a:pPr>
            <a:r>
              <a:rPr lang="en-GB" altLang="en-US" sz="2400" dirty="0"/>
              <a:t>OPAL preliminary recommendation with warm coil</a:t>
            </a:r>
          </a:p>
          <a:p>
            <a:pPr marL="285750" indent="-274638">
              <a:buFontTx/>
              <a:buChar char="-"/>
            </a:pPr>
            <a:r>
              <a:rPr lang="en-GB" altLang="en-US" sz="2400" dirty="0"/>
              <a:t>1 detector with good hadron resolution wanted (Delphi)</a:t>
            </a:r>
          </a:p>
          <a:p>
            <a:pPr marL="285750" indent="-274638">
              <a:buFontTx/>
              <a:buChar char="-"/>
            </a:pPr>
            <a:r>
              <a:rPr lang="en-GB" altLang="en-US" sz="2400" dirty="0"/>
              <a:t>L3 only accepted if 4 experiments are to be built</a:t>
            </a:r>
          </a:p>
          <a:p>
            <a:pPr marL="285750" indent="-274638">
              <a:buFontTx/>
              <a:buChar char="-"/>
            </a:pPr>
            <a:r>
              <a:rPr lang="en-GB" altLang="en-US" sz="2400" dirty="0"/>
              <a:t>LOGIC not accepted</a:t>
            </a:r>
          </a:p>
          <a:p>
            <a:pPr marL="285750" indent="-274638">
              <a:buNone/>
            </a:pPr>
            <a:endParaRPr lang="en-GB" altLang="en-US" sz="2400" dirty="0"/>
          </a:p>
          <a:p>
            <a:pPr marL="285750" indent="-274638">
              <a:buNone/>
            </a:pPr>
            <a:endParaRPr lang="en-GB" altLang="en-US" sz="2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7A18AE-2100-48BE-8E9F-B647A01CA1C2}"/>
              </a:ext>
            </a:extLst>
          </p:cNvPr>
          <p:cNvSpPr txBox="1"/>
          <p:nvPr/>
        </p:nvSpPr>
        <p:spPr>
          <a:xfrm>
            <a:off x="6493267" y="1150706"/>
            <a:ext cx="5476126" cy="5669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112"/>
            <a:r>
              <a:rPr lang="en-GB" altLang="en-US" sz="2800" dirty="0"/>
              <a:t>Consequences:</a:t>
            </a:r>
          </a:p>
          <a:p>
            <a:pPr marL="11112"/>
            <a:r>
              <a:rPr lang="en-GB" altLang="en-US" sz="2400" dirty="0"/>
              <a:t>	</a:t>
            </a:r>
          </a:p>
          <a:p>
            <a:pPr marL="354012" indent="-342900">
              <a:buFont typeface="Arial" panose="020B0604020202020204" pitchFamily="34" charset="0"/>
              <a:buChar char="•"/>
            </a:pPr>
            <a:r>
              <a:rPr lang="en-GB" altLang="en-US" sz="2400" dirty="0"/>
              <a:t>ELECTRA dissolving</a:t>
            </a:r>
          </a:p>
          <a:p>
            <a:pPr marL="354012" indent="-342900">
              <a:buFont typeface="Arial" panose="020B0604020202020204" pitchFamily="34" charset="0"/>
              <a:buChar char="•"/>
            </a:pPr>
            <a:r>
              <a:rPr lang="en-GB" altLang="en-US" sz="2400" dirty="0"/>
              <a:t>OPAL to get more collaborators</a:t>
            </a:r>
          </a:p>
          <a:p>
            <a:pPr marL="285750" indent="-274638">
              <a:buNone/>
            </a:pPr>
            <a:endParaRPr lang="en-GB" altLang="en-US" sz="2400" dirty="0">
              <a:solidFill>
                <a:srgbClr val="FF0000"/>
              </a:solidFill>
            </a:endParaRPr>
          </a:p>
          <a:p>
            <a:pPr marL="11112"/>
            <a:r>
              <a:rPr lang="en-GB" altLang="en-US" sz="2800" dirty="0">
                <a:solidFill>
                  <a:srgbClr val="FF0000"/>
                </a:solidFill>
              </a:rPr>
              <a:t>November 82:</a:t>
            </a:r>
          </a:p>
          <a:p>
            <a:pPr marL="11112"/>
            <a:r>
              <a:rPr lang="en-GB" altLang="en-US" sz="2800" dirty="0">
                <a:solidFill>
                  <a:srgbClr val="FF0000"/>
                </a:solidFill>
              </a:rPr>
              <a:t> </a:t>
            </a:r>
            <a:r>
              <a:rPr lang="en-GB" altLang="en-US" sz="2400" dirty="0">
                <a:solidFill>
                  <a:srgbClr val="FF0000"/>
                </a:solidFill>
              </a:rPr>
              <a:t>	</a:t>
            </a:r>
          </a:p>
          <a:p>
            <a:pPr marL="285750" indent="-274638">
              <a:buNone/>
            </a:pPr>
            <a:r>
              <a:rPr lang="en-GB" altLang="en-US" sz="2400" dirty="0">
                <a:solidFill>
                  <a:srgbClr val="FF0000"/>
                </a:solidFill>
              </a:rPr>
              <a:t>- Recommendation of OPAL by LEPC under two conditions</a:t>
            </a:r>
            <a:r>
              <a:rPr lang="en-GB" altLang="en-US" sz="2400" dirty="0"/>
              <a:t>:</a:t>
            </a:r>
          </a:p>
          <a:p>
            <a:pPr marL="285750" indent="-274638">
              <a:buFontTx/>
              <a:buChar char="-"/>
            </a:pPr>
            <a:r>
              <a:rPr lang="en-GB" altLang="en-US" sz="2400" dirty="0"/>
              <a:t>warm magnet</a:t>
            </a:r>
          </a:p>
          <a:p>
            <a:pPr marL="285750" indent="-274638">
              <a:buFontTx/>
              <a:buChar char="-"/>
            </a:pPr>
            <a:r>
              <a:rPr lang="en-GB" altLang="en-US" sz="2400" dirty="0"/>
              <a:t>pointing LG geometry</a:t>
            </a:r>
          </a:p>
          <a:p>
            <a:pPr marL="285750" indent="-274638">
              <a:buFontTx/>
              <a:buChar char="-"/>
            </a:pPr>
            <a:r>
              <a:rPr lang="en-GB" altLang="en-US" sz="2400" dirty="0">
                <a:solidFill>
                  <a:srgbClr val="FF0000"/>
                </a:solidFill>
              </a:rPr>
              <a:t>Milestone: </a:t>
            </a:r>
            <a:r>
              <a:rPr lang="en-GB" altLang="en-US" sz="2400" dirty="0"/>
              <a:t>successful test of FSP</a:t>
            </a:r>
          </a:p>
          <a:p>
            <a:pPr marL="354012" indent="-342900">
              <a:spcBef>
                <a:spcPct val="60000"/>
              </a:spcBef>
              <a:buFont typeface="Arial" panose="020B0604020202020204" pitchFamily="34" charset="0"/>
              <a:buChar char="•"/>
            </a:pPr>
            <a:r>
              <a:rPr lang="en-GB" altLang="en-US" sz="2400" dirty="0">
                <a:solidFill>
                  <a:srgbClr val="FF0000"/>
                </a:solidFill>
              </a:rPr>
              <a:t>Full Technical Proposal in April 1983</a:t>
            </a:r>
            <a:endParaRPr lang="en-GB" altLang="en-US" sz="2400" dirty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8625A1CF-FA36-4989-BE17-9212D11FA66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22115-A22E-4AE5-A4B0-92B8F619D5DD}" type="slidenum">
              <a:rPr lang="de-DE" altLang="en-US"/>
              <a:pPr/>
              <a:t>27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1736706" name="Rectangle 2">
            <a:extLst>
              <a:ext uri="{FF2B5EF4-FFF2-40B4-BE49-F238E27FC236}">
                <a16:creationId xmlns:a16="http://schemas.microsoft.com/office/drawing/2014/main" id="{C6632AE2-621C-4223-A7B8-B09B2E52B6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-26987"/>
            <a:ext cx="12192000" cy="1074952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altLang="en-US" dirty="0"/>
              <a:t>And </a:t>
            </a:r>
            <a:r>
              <a:rPr lang="de-DE" altLang="en-US" dirty="0" err="1"/>
              <a:t>later</a:t>
            </a:r>
            <a:r>
              <a:rPr lang="de-DE" altLang="en-US" dirty="0"/>
              <a:t> (1989) … </a:t>
            </a:r>
            <a:r>
              <a:rPr lang="de-DE" altLang="en-US" dirty="0" err="1"/>
              <a:t>first</a:t>
            </a:r>
            <a:r>
              <a:rPr lang="de-DE" altLang="en-US" dirty="0"/>
              <a:t> </a:t>
            </a:r>
            <a:r>
              <a:rPr lang="de-DE" altLang="en-US" dirty="0" err="1"/>
              <a:t>results</a:t>
            </a:r>
            <a:endParaRPr lang="de-DE" altLang="en-US" dirty="0"/>
          </a:p>
        </p:txBody>
      </p:sp>
      <p:pic>
        <p:nvPicPr>
          <p:cNvPr id="1736707" name="Picture 3">
            <a:extLst>
              <a:ext uri="{FF2B5EF4-FFF2-40B4-BE49-F238E27FC236}">
                <a16:creationId xmlns:a16="http://schemas.microsoft.com/office/drawing/2014/main" id="{D8A37D14-D99C-462D-A947-244FFCDD16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1" y="1381126"/>
            <a:ext cx="4303713" cy="430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36708" name="Picture 4">
            <a:extLst>
              <a:ext uri="{FF2B5EF4-FFF2-40B4-BE49-F238E27FC236}">
                <a16:creationId xmlns:a16="http://schemas.microsoft.com/office/drawing/2014/main" id="{7B28508C-678C-46F3-B067-435D967676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3300" y="1397000"/>
            <a:ext cx="4286250" cy="429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36709" name="Text Box 5">
            <a:extLst>
              <a:ext uri="{FF2B5EF4-FFF2-40B4-BE49-F238E27FC236}">
                <a16:creationId xmlns:a16="http://schemas.microsoft.com/office/drawing/2014/main" id="{56DA904D-D197-48B3-BD43-E2DCCBE3CC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1039" y="5792788"/>
            <a:ext cx="11080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/>
              <a:t>q q </a:t>
            </a:r>
            <a:r>
              <a:rPr lang="de-DE" altLang="en-US">
                <a:latin typeface="Symbol" panose="05050102010706020507" pitchFamily="18" charset="2"/>
              </a:rPr>
              <a:t>m m</a:t>
            </a:r>
            <a:endParaRPr lang="de-DE" altLang="en-US"/>
          </a:p>
        </p:txBody>
      </p:sp>
      <p:sp>
        <p:nvSpPr>
          <p:cNvPr id="1736710" name="Text Box 6">
            <a:extLst>
              <a:ext uri="{FF2B5EF4-FFF2-40B4-BE49-F238E27FC236}">
                <a16:creationId xmlns:a16="http://schemas.microsoft.com/office/drawing/2014/main" id="{6E5096B0-4CF5-48A3-9642-9AEED0B26E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24788" y="5803901"/>
            <a:ext cx="1162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/>
              <a:t>q q q q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AC3AC7-57C6-428E-832F-DC23C012E677}" type="slidenum">
              <a:rPr lang="de-DE">
                <a:solidFill>
                  <a:srgbClr val="000000"/>
                </a:solidFill>
              </a:rPr>
              <a:pPr/>
              <a:t>28</a:t>
            </a:fld>
            <a:endParaRPr lang="de-DE" sz="1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7408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56853"/>
            <a:ext cx="12192000" cy="1325563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de-DE" dirty="0"/>
              <a:t>First Results - CERN 13.10.1989</a:t>
            </a:r>
          </a:p>
        </p:txBody>
      </p:sp>
      <p:pic>
        <p:nvPicPr>
          <p:cNvPr id="1740805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0737" y="1191070"/>
            <a:ext cx="5850731" cy="5381625"/>
          </a:xfrm>
          <a:noFill/>
          <a:ln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D3EDC21-0C54-4F39-AF8B-612456685B03}"/>
              </a:ext>
            </a:extLst>
          </p:cNvPr>
          <p:cNvSpPr txBox="1"/>
          <p:nvPr/>
        </p:nvSpPr>
        <p:spPr>
          <a:xfrm>
            <a:off x="7778391" y="5219272"/>
            <a:ext cx="383226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 err="1"/>
              <a:t>For</a:t>
            </a:r>
            <a:r>
              <a:rPr lang="de-DE" sz="2800" dirty="0"/>
              <a:t> </a:t>
            </a:r>
            <a:r>
              <a:rPr lang="de-DE" sz="2800" dirty="0" err="1"/>
              <a:t>more</a:t>
            </a:r>
            <a:r>
              <a:rPr lang="de-DE" sz="2800" dirty="0"/>
              <a:t> </a:t>
            </a:r>
            <a:r>
              <a:rPr lang="de-DE" sz="2800" dirty="0" err="1"/>
              <a:t>from</a:t>
            </a:r>
            <a:r>
              <a:rPr lang="de-DE" sz="2800" dirty="0"/>
              <a:t> LEP </a:t>
            </a:r>
            <a:r>
              <a:rPr lang="de-DE" sz="2800" dirty="0" err="1"/>
              <a:t>see</a:t>
            </a:r>
            <a:r>
              <a:rPr lang="de-DE" sz="2800" dirty="0"/>
              <a:t> the </a:t>
            </a:r>
            <a:r>
              <a:rPr lang="de-DE" sz="2800" dirty="0" err="1"/>
              <a:t>talk</a:t>
            </a:r>
            <a:r>
              <a:rPr lang="de-DE" sz="2800" dirty="0"/>
              <a:t> </a:t>
            </a:r>
            <a:r>
              <a:rPr lang="de-DE" sz="2800" dirty="0" err="1"/>
              <a:t>by</a:t>
            </a:r>
            <a:r>
              <a:rPr lang="de-DE" sz="2800" dirty="0"/>
              <a:t> David Plane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344581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DCD669DA-AE02-4FCF-8CB7-B5183A3DAD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24233D-D034-4DE0-B3A4-8D68DB3757E3}" type="slidenum">
              <a:rPr lang="de-DE" altLang="en-US"/>
              <a:pPr/>
              <a:t>29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384002" name="Rectangle 2">
            <a:extLst>
              <a:ext uri="{FF2B5EF4-FFF2-40B4-BE49-F238E27FC236}">
                <a16:creationId xmlns:a16="http://schemas.microsoft.com/office/drawing/2014/main" id="{BCDEE5A1-CC87-423D-AE5A-E682F4C0A1DC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0" y="-1"/>
            <a:ext cx="12192000" cy="1007629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en-US" altLang="en-US" dirty="0"/>
              <a:t>Three Generations</a:t>
            </a:r>
          </a:p>
        </p:txBody>
      </p:sp>
      <p:pic>
        <p:nvPicPr>
          <p:cNvPr id="384003" name="Picture 3" descr="3-fach-Kurve">
            <a:extLst>
              <a:ext uri="{FF2B5EF4-FFF2-40B4-BE49-F238E27FC236}">
                <a16:creationId xmlns:a16="http://schemas.microsoft.com/office/drawing/2014/main" id="{2EFA6661-1606-48B7-9C14-9FFF5D1BE0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828801"/>
            <a:ext cx="4719638" cy="447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4004" name="Rectangle 4">
            <a:extLst>
              <a:ext uri="{FF2B5EF4-FFF2-40B4-BE49-F238E27FC236}">
                <a16:creationId xmlns:a16="http://schemas.microsoft.com/office/drawing/2014/main" id="{B5C900F9-6968-4354-9181-13215BF180E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952251" y="2919412"/>
            <a:ext cx="3430712" cy="3619500"/>
          </a:xfrm>
        </p:spPr>
        <p:txBody>
          <a:bodyPr/>
          <a:lstStyle/>
          <a:p>
            <a:pPr marL="0" indent="3175">
              <a:buNone/>
            </a:pPr>
            <a:r>
              <a:rPr lang="en-US" altLang="en-US" dirty="0"/>
              <a:t>Measurement of the </a:t>
            </a:r>
            <a:r>
              <a:rPr lang="en-US" altLang="en-US" dirty="0">
                <a:solidFill>
                  <a:srgbClr val="0070C0"/>
                </a:solidFill>
              </a:rPr>
              <a:t>number of generations of quarks and leptons </a:t>
            </a:r>
            <a:r>
              <a:rPr lang="en-US" altLang="en-US" dirty="0"/>
              <a:t>(LEP)</a:t>
            </a:r>
          </a:p>
          <a:p>
            <a:pPr marL="0" indent="3175">
              <a:buNone/>
            </a:pPr>
            <a:endParaRPr lang="en-US" altLang="en-US" dirty="0"/>
          </a:p>
          <a:p>
            <a:pPr marL="0" indent="3175">
              <a:buNone/>
            </a:pPr>
            <a:r>
              <a:rPr lang="en-US" altLang="en-US" dirty="0">
                <a:solidFill>
                  <a:srgbClr val="0070C0"/>
                </a:solidFill>
              </a:rPr>
              <a:t>N = 2.994 </a:t>
            </a:r>
            <a:r>
              <a:rPr lang="en-US" altLang="en-US" dirty="0">
                <a:solidFill>
                  <a:srgbClr val="0070C0"/>
                </a:solidFill>
                <a:latin typeface="Symbol" panose="05050102010706020507" pitchFamily="18" charset="2"/>
              </a:rPr>
              <a:t>+- </a:t>
            </a:r>
            <a:r>
              <a:rPr lang="en-US" altLang="en-US" dirty="0">
                <a:solidFill>
                  <a:srgbClr val="0070C0"/>
                </a:solidFill>
              </a:rPr>
              <a:t>0.012</a:t>
            </a:r>
          </a:p>
        </p:txBody>
      </p:sp>
      <p:sp>
        <p:nvSpPr>
          <p:cNvPr id="384005" name="Text Box 5">
            <a:extLst>
              <a:ext uri="{FF2B5EF4-FFF2-40B4-BE49-F238E27FC236}">
                <a16:creationId xmlns:a16="http://schemas.microsoft.com/office/drawing/2014/main" id="{22197EAA-1B1F-4302-9B28-8CBCDCD4F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" y="1985606"/>
            <a:ext cx="760571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2800" dirty="0">
                <a:solidFill>
                  <a:schemeClr val="accent2"/>
                </a:solidFill>
              </a:rPr>
              <a:t>Decay width of the Z-boson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/>
              <a:t>How it all began:1964 to 1974 (S Yamada)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5863" y="1544937"/>
            <a:ext cx="7113998" cy="499397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Koshiba returned from Chicago to </a:t>
            </a:r>
            <a:r>
              <a:rPr lang="en-US" dirty="0" err="1"/>
              <a:t>Todai</a:t>
            </a:r>
            <a:r>
              <a:rPr lang="en-US" dirty="0"/>
              <a:t> and started a lab in </a:t>
            </a:r>
            <a:r>
              <a:rPr lang="en-US" b="1" dirty="0"/>
              <a:t>1964</a:t>
            </a:r>
            <a:r>
              <a:rPr lang="en-US" dirty="0"/>
              <a:t>, graduate students were S </a:t>
            </a:r>
            <a:r>
              <a:rPr lang="en-US" dirty="0" err="1"/>
              <a:t>Orito</a:t>
            </a:r>
            <a:r>
              <a:rPr lang="en-US" dirty="0"/>
              <a:t> and S Yamada, first working on nuclear emulsions</a:t>
            </a:r>
          </a:p>
          <a:p>
            <a:r>
              <a:rPr lang="en-US" dirty="0"/>
              <a:t>In</a:t>
            </a:r>
            <a:r>
              <a:rPr lang="en-US" b="1" dirty="0"/>
              <a:t> 1968</a:t>
            </a:r>
            <a:r>
              <a:rPr lang="en-US" dirty="0"/>
              <a:t> Koshiba met </a:t>
            </a:r>
            <a:r>
              <a:rPr lang="en-US" dirty="0">
                <a:solidFill>
                  <a:srgbClr val="0070C0"/>
                </a:solidFill>
              </a:rPr>
              <a:t>G </a:t>
            </a:r>
            <a:r>
              <a:rPr lang="en-US" dirty="0" err="1">
                <a:solidFill>
                  <a:srgbClr val="0070C0"/>
                </a:solidFill>
              </a:rPr>
              <a:t>Budker</a:t>
            </a:r>
            <a:r>
              <a:rPr lang="en-US" dirty="0"/>
              <a:t>, director of Institute of Nuclear Study in Novosibirsk</a:t>
            </a:r>
          </a:p>
          <a:p>
            <a:r>
              <a:rPr lang="de-DE" dirty="0"/>
              <a:t>D</a:t>
            </a:r>
            <a:r>
              <a:rPr lang="en-US" dirty="0" err="1"/>
              <a:t>iscussion</a:t>
            </a:r>
            <a:r>
              <a:rPr lang="en-US" dirty="0"/>
              <a:t> about a collaboration at VEPP-3, a 2 GeV e+e- machine being constructed in Novosibirsk</a:t>
            </a:r>
          </a:p>
          <a:p>
            <a:r>
              <a:rPr lang="en-US" dirty="0"/>
              <a:t>Koshiba set up a </a:t>
            </a:r>
            <a:r>
              <a:rPr lang="en-US" b="1" dirty="0"/>
              <a:t>new group</a:t>
            </a:r>
            <a:r>
              <a:rPr lang="en-US" dirty="0"/>
              <a:t>. Expected contributions from Tokyo were the luminosity monitor and a minicomputer for data taking.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68CE0-C982-4E0B-8809-E18232FF9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044B4-3CE6-4F21-9F57-A6A4DA66B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3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9B3D437-AA20-4DCA-8321-54DD98219F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6648" y="1178291"/>
            <a:ext cx="4445508" cy="5360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507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Personal </a:t>
            </a:r>
            <a:r>
              <a:rPr lang="de-DE" dirty="0" err="1"/>
              <a:t>Recollections</a:t>
            </a:r>
            <a:r>
              <a:rPr lang="de-DE" dirty="0"/>
              <a:t>:    </a:t>
            </a:r>
            <a:r>
              <a:rPr lang="de-DE" dirty="0" err="1"/>
              <a:t>Masatoshi</a:t>
            </a:r>
            <a:r>
              <a:rPr lang="de-DE" dirty="0"/>
              <a:t> Koshiba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3557" y="1678227"/>
            <a:ext cx="6154731" cy="4351338"/>
          </a:xfrm>
        </p:spPr>
        <p:txBody>
          <a:bodyPr/>
          <a:lstStyle/>
          <a:p>
            <a:r>
              <a:rPr lang="en-GB" dirty="0"/>
              <a:t>While we were working at JADE he was showing me his plans for underground water Cerenkov experiments to search for proton decay, using only photomultipliers of unprecedented size. I admit that I was sceptical.</a:t>
            </a:r>
          </a:p>
          <a:p>
            <a:r>
              <a:rPr lang="en-GB" dirty="0"/>
              <a:t>Collaboration with industry</a:t>
            </a:r>
          </a:p>
          <a:p>
            <a:r>
              <a:rPr lang="en-GB" dirty="0"/>
              <a:t>Delightful host over many years</a:t>
            </a:r>
          </a:p>
          <a:p>
            <a:r>
              <a:rPr lang="en-GB" dirty="0"/>
              <a:t>Music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30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EA1F295-1051-43BC-A25E-5342E3BD34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4387" y="986319"/>
            <a:ext cx="4077603" cy="587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11629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Bundesverdienstkreuz 1985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31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5C113A-31AF-450E-810B-DF31CF5092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4249" y="1138763"/>
            <a:ext cx="3184520" cy="458047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5BC2AC-CFAC-4A14-9178-11E77C3FB8E7}"/>
              </a:ext>
            </a:extLst>
          </p:cNvPr>
          <p:cNvSpPr txBox="1"/>
          <p:nvPr/>
        </p:nvSpPr>
        <p:spPr>
          <a:xfrm>
            <a:off x="158286" y="5956240"/>
            <a:ext cx="69719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M. Koshiba with his distinction, Reinhard and Hermann Schunck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CC825DF-C460-4056-8C1B-44B13954E22F}"/>
              </a:ext>
            </a:extLst>
          </p:cNvPr>
          <p:cNvSpPr txBox="1"/>
          <p:nvPr/>
        </p:nvSpPr>
        <p:spPr>
          <a:xfrm>
            <a:off x="7849456" y="5969285"/>
            <a:ext cx="2198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/>
              <a:t>Nobel Prize in 2002</a:t>
            </a:r>
            <a:endParaRPr lang="en-US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05D0C3C-5A58-439A-A123-B5A9C2358D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051" y="1139290"/>
            <a:ext cx="6517275" cy="462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1557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Dr. </a:t>
            </a:r>
            <a:r>
              <a:rPr lang="de-DE" dirty="0" err="1"/>
              <a:t>hc</a:t>
            </a:r>
            <a:r>
              <a:rPr lang="de-DE" dirty="0"/>
              <a:t>. </a:t>
            </a:r>
            <a:r>
              <a:rPr lang="de-DE" dirty="0" err="1"/>
              <a:t>from</a:t>
            </a:r>
            <a:r>
              <a:rPr lang="de-DE" dirty="0"/>
              <a:t> the University of Hamburg 1999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32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A979090-AAEC-4029-8937-CFBB9A90E2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029" y="1541963"/>
            <a:ext cx="7056762" cy="460198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DDF6BF3-8BF4-4407-B829-F90467B36A66}"/>
              </a:ext>
            </a:extLst>
          </p:cNvPr>
          <p:cNvSpPr txBox="1"/>
          <p:nvPr/>
        </p:nvSpPr>
        <p:spPr>
          <a:xfrm>
            <a:off x="8153400" y="1602769"/>
            <a:ext cx="30248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dirty="0"/>
              <a:t>… and Humboldt Prize in 1997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6877277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Personal </a:t>
            </a:r>
            <a:r>
              <a:rPr lang="de-DE" dirty="0" err="1"/>
              <a:t>Recollections</a:t>
            </a:r>
            <a:r>
              <a:rPr lang="de-DE" dirty="0"/>
              <a:t> : </a:t>
            </a:r>
            <a:r>
              <a:rPr lang="de-DE" dirty="0" err="1"/>
              <a:t>Shuji</a:t>
            </a:r>
            <a:r>
              <a:rPr lang="de-DE" dirty="0"/>
              <a:t> </a:t>
            </a:r>
            <a:r>
              <a:rPr lang="de-DE" dirty="0" err="1"/>
              <a:t>Orito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045" y="1246096"/>
            <a:ext cx="5500955" cy="5031413"/>
          </a:xfrm>
        </p:spPr>
        <p:txBody>
          <a:bodyPr>
            <a:normAutofit/>
          </a:bodyPr>
          <a:lstStyle/>
          <a:p>
            <a:r>
              <a:rPr lang="en-GB" dirty="0"/>
              <a:t>Lead glass is heavy</a:t>
            </a:r>
          </a:p>
          <a:p>
            <a:r>
              <a:rPr lang="en-GB" dirty="0"/>
              <a:t>Driving force behind gluon analysis</a:t>
            </a:r>
          </a:p>
          <a:p>
            <a:r>
              <a:rPr lang="en-GB" dirty="0"/>
              <a:t>Fierce and helpful critic during the OPAL proposal preparation</a:t>
            </a:r>
          </a:p>
          <a:p>
            <a:r>
              <a:rPr lang="en-GB" dirty="0"/>
              <a:t>BESS experiment in Japan, using a JADE like drift chamber, looking for anti-protons</a:t>
            </a:r>
          </a:p>
          <a:p>
            <a:r>
              <a:rPr lang="en-GB" dirty="0"/>
              <a:t>Very early and strong advocate for a linear collider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33</a:t>
            </a:fld>
            <a:endParaRPr lang="en-US"/>
          </a:p>
        </p:txBody>
      </p:sp>
      <p:pic>
        <p:nvPicPr>
          <p:cNvPr id="6" name="Picture 5" descr="A close-up of a person&#10;&#10;Description automatically generated">
            <a:extLst>
              <a:ext uri="{FF2B5EF4-FFF2-40B4-BE49-F238E27FC236}">
                <a16:creationId xmlns:a16="http://schemas.microsoft.com/office/drawing/2014/main" id="{35B99DF8-0CD2-DC8A-FA18-1BB772E849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8" t="41669" r="-859" b="12987"/>
          <a:stretch/>
        </p:blipFill>
        <p:spPr>
          <a:xfrm rot="5400000">
            <a:off x="6643461" y="1759898"/>
            <a:ext cx="4948921" cy="393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1622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Personal </a:t>
            </a:r>
            <a:r>
              <a:rPr lang="de-DE" dirty="0" err="1"/>
              <a:t>Recollections</a:t>
            </a:r>
            <a:r>
              <a:rPr lang="de-DE" dirty="0"/>
              <a:t> : </a:t>
            </a:r>
            <a:r>
              <a:rPr lang="de-DE" dirty="0" err="1"/>
              <a:t>Yoji</a:t>
            </a:r>
            <a:r>
              <a:rPr lang="de-DE" dirty="0"/>
              <a:t> </a:t>
            </a:r>
            <a:r>
              <a:rPr lang="de-DE" dirty="0" err="1"/>
              <a:t>Totsuka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088" y="1253331"/>
            <a:ext cx="6435903" cy="43513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34</a:t>
            </a:fld>
            <a:endParaRPr lang="en-US"/>
          </a:p>
        </p:txBody>
      </p:sp>
      <p:pic>
        <p:nvPicPr>
          <p:cNvPr id="6" name="Picture 10" descr="IMG_0154">
            <a:extLst>
              <a:ext uri="{FF2B5EF4-FFF2-40B4-BE49-F238E27FC236}">
                <a16:creationId xmlns:a16="http://schemas.microsoft.com/office/drawing/2014/main" id="{C6DC095B-A7C0-4EBF-9E35-CFD8C6E4F8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968466" y="1076013"/>
            <a:ext cx="3460429" cy="519064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CF3D6F7-2595-416A-919E-6A701642D055}"/>
              </a:ext>
            </a:extLst>
          </p:cNvPr>
          <p:cNvSpPr txBox="1"/>
          <p:nvPr/>
        </p:nvSpPr>
        <p:spPr>
          <a:xfrm>
            <a:off x="8153400" y="5771034"/>
            <a:ext cx="1791984" cy="36933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de-DE" dirty="0"/>
              <a:t>(c) </a:t>
            </a:r>
            <a:r>
              <a:rPr lang="de-DE" dirty="0" err="1"/>
              <a:t>Dubna</a:t>
            </a:r>
            <a:r>
              <a:rPr lang="de-DE" dirty="0"/>
              <a:t> 2004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01D6-3621-4D57-9605-C2E624130F75}"/>
              </a:ext>
            </a:extLst>
          </p:cNvPr>
          <p:cNvSpPr txBox="1"/>
          <p:nvPr/>
        </p:nvSpPr>
        <p:spPr>
          <a:xfrm>
            <a:off x="349321" y="2147300"/>
            <a:ext cx="69350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Essential Monte Carlo work for OPAL before he left for Japan and </a:t>
            </a:r>
            <a:r>
              <a:rPr lang="en-US" sz="2800" dirty="0" err="1"/>
              <a:t>Kamioka</a:t>
            </a:r>
            <a:endParaRPr lang="en-US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Joint travels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Collaboration as directors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ILC Technology decision </a:t>
            </a:r>
          </a:p>
        </p:txBody>
      </p:sp>
    </p:spTree>
    <p:extLst>
      <p:ext uri="{BB962C8B-B14F-4D97-AF65-F5344CB8AC3E}">
        <p14:creationId xmlns:p14="http://schemas.microsoft.com/office/powerpoint/2010/main" val="33687410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B5F5AA06-6F9E-43A9-BECA-E7E2D42C009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1A0A2-A71F-46A8-B63B-748CE9169CE8}" type="slidenum">
              <a:rPr lang="de-DE" altLang="en-US"/>
              <a:pPr/>
              <a:t>35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356354" name="Rectangle 2">
            <a:extLst>
              <a:ext uri="{FF2B5EF4-FFF2-40B4-BE49-F238E27FC236}">
                <a16:creationId xmlns:a16="http://schemas.microsoft.com/office/drawing/2014/main" id="{32DE94CE-67DE-44F1-8539-3D090EB8AB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12192000" cy="1093805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r>
              <a:rPr lang="de-DE" altLang="en-US" dirty="0"/>
              <a:t>	</a:t>
            </a:r>
            <a:r>
              <a:rPr lang="de-DE" altLang="en-US" dirty="0" err="1"/>
              <a:t>Impressions</a:t>
            </a:r>
            <a:r>
              <a:rPr lang="de-DE" altLang="en-US" dirty="0"/>
              <a:t> </a:t>
            </a:r>
            <a:r>
              <a:rPr lang="de-DE" altLang="en-US" dirty="0" err="1"/>
              <a:t>from</a:t>
            </a:r>
            <a:r>
              <a:rPr lang="de-DE" altLang="en-US" dirty="0"/>
              <a:t> 1979, the </a:t>
            </a:r>
            <a:r>
              <a:rPr lang="de-DE" altLang="en-US" dirty="0" err="1"/>
              <a:t>year</a:t>
            </a:r>
            <a:r>
              <a:rPr lang="de-DE" altLang="en-US" dirty="0"/>
              <a:t> JADE </a:t>
            </a:r>
            <a:r>
              <a:rPr lang="de-DE" altLang="en-US" dirty="0" err="1"/>
              <a:t>started</a:t>
            </a:r>
            <a:endParaRPr lang="en-GB" altLang="en-US" dirty="0"/>
          </a:p>
        </p:txBody>
      </p:sp>
      <p:pic>
        <p:nvPicPr>
          <p:cNvPr id="356357" name="Picture 5" descr="1978_28551_kb_21sw">
            <a:extLst>
              <a:ext uri="{FF2B5EF4-FFF2-40B4-BE49-F238E27FC236}">
                <a16:creationId xmlns:a16="http://schemas.microsoft.com/office/drawing/2014/main" id="{1BB488AC-D597-4139-A7FA-877A0E073D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847850" y="1198562"/>
            <a:ext cx="8496300" cy="56594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56359" name="Text Box 7">
            <a:extLst>
              <a:ext uri="{FF2B5EF4-FFF2-40B4-BE49-F238E27FC236}">
                <a16:creationId xmlns:a16="http://schemas.microsoft.com/office/drawing/2014/main" id="{1204D994-8D23-4E8A-96C0-3FEB93AB5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8914" y="1638301"/>
            <a:ext cx="3303587" cy="396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 sz="2000"/>
              <a:t>Hiroko and Yumi Totsuka</a:t>
            </a:r>
            <a:endParaRPr lang="en-GB" altLang="en-US" sz="2000"/>
          </a:p>
        </p:txBody>
      </p:sp>
      <p:sp>
        <p:nvSpPr>
          <p:cNvPr id="356360" name="Text Box 8">
            <a:extLst>
              <a:ext uri="{FF2B5EF4-FFF2-40B4-BE49-F238E27FC236}">
                <a16:creationId xmlns:a16="http://schemas.microsoft.com/office/drawing/2014/main" id="{ACA3C3D6-E5A9-4A0D-8FB2-93D2F19D9B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2714" y="1636714"/>
            <a:ext cx="1978025" cy="39687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en-US" sz="2000"/>
              <a:t>Yoko Yamada</a:t>
            </a:r>
            <a:endParaRPr lang="en-GB" altLang="en-US" sz="20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51C43EF1-63DF-4F36-AE5F-68A500B523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EDEEC3-9A36-43C1-AA50-1B4001EEAC39}" type="slidenum">
              <a:rPr lang="de-DE" altLang="en-US"/>
              <a:pPr/>
              <a:t>36</a:t>
            </a:fld>
            <a:endParaRPr lang="de-DE" altLang="en-US" sz="1400">
              <a:latin typeface="Times New Roman" panose="02020603050405020304" pitchFamily="18" charset="0"/>
            </a:endParaRPr>
          </a:p>
        </p:txBody>
      </p:sp>
      <p:sp>
        <p:nvSpPr>
          <p:cNvPr id="348162" name="Rectangle 2">
            <a:extLst>
              <a:ext uri="{FF2B5EF4-FFF2-40B4-BE49-F238E27FC236}">
                <a16:creationId xmlns:a16="http://schemas.microsoft.com/office/drawing/2014/main" id="{23F31B17-C14A-4F31-9174-1396B4103B5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838200" y="1262063"/>
            <a:ext cx="5141360" cy="5094287"/>
          </a:xfrm>
          <a:ln/>
        </p:spPr>
        <p:txBody>
          <a:bodyPr>
            <a:normAutofit fontScale="92500" lnSpcReduction="10000"/>
          </a:bodyPr>
          <a:lstStyle/>
          <a:p>
            <a:r>
              <a:rPr lang="en-US" altLang="en-US" dirty="0"/>
              <a:t>The recommendation of ITRP was presented to ILCSC &amp; ICFA on August 19, 2004 in a joint meeting in Beijing.  </a:t>
            </a:r>
          </a:p>
          <a:p>
            <a:pPr>
              <a:buFontTx/>
              <a:buNone/>
            </a:pPr>
            <a:endParaRPr lang="en-US" altLang="en-US" dirty="0"/>
          </a:p>
          <a:p>
            <a:r>
              <a:rPr lang="en-US" altLang="en-US" dirty="0"/>
              <a:t>ICFA unanimously endorsed the ITRP’s recommendation on August 20, 2004</a:t>
            </a:r>
          </a:p>
          <a:p>
            <a:endParaRPr lang="en-US" altLang="en-US" dirty="0"/>
          </a:p>
          <a:p>
            <a:r>
              <a:rPr lang="en-US" altLang="en-US" dirty="0">
                <a:solidFill>
                  <a:srgbClr val="0070C0"/>
                </a:solidFill>
              </a:rPr>
              <a:t>Yoji, during his time as KEK director and afterwards,  played a key role both nationally and internationally in advancing the ILC project</a:t>
            </a:r>
          </a:p>
        </p:txBody>
      </p:sp>
      <p:pic>
        <p:nvPicPr>
          <p:cNvPr id="348163" name="Picture 3" descr="icfa beijing">
            <a:extLst>
              <a:ext uri="{FF2B5EF4-FFF2-40B4-BE49-F238E27FC236}">
                <a16:creationId xmlns:a16="http://schemas.microsoft.com/office/drawing/2014/main" id="{5897C832-F90F-478B-96A4-2622805317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917951"/>
            <a:ext cx="3690134" cy="2723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164" name="Picture 4" descr="Rotation of ITRP">
            <a:extLst>
              <a:ext uri="{FF2B5EF4-FFF2-40B4-BE49-F238E27FC236}">
                <a16:creationId xmlns:a16="http://schemas.microsoft.com/office/drawing/2014/main" id="{26F7F4E4-0845-4146-8ED9-D6350A761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199" y="1066800"/>
            <a:ext cx="3690135" cy="2767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65" name="Rectangle 5">
            <a:extLst>
              <a:ext uri="{FF2B5EF4-FFF2-40B4-BE49-F238E27FC236}">
                <a16:creationId xmlns:a16="http://schemas.microsoft.com/office/drawing/2014/main" id="{61CB4C01-A1C5-412A-A86C-73997AD546C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12192000" cy="1066800"/>
          </a:xfrm>
          <a:solidFill>
            <a:schemeClr val="accent5">
              <a:lumMod val="40000"/>
              <a:lumOff val="60000"/>
            </a:schemeClr>
          </a:solidFill>
          <a:ln/>
        </p:spPr>
        <p:txBody>
          <a:bodyPr/>
          <a:lstStyle/>
          <a:p>
            <a:pPr algn="ctr"/>
            <a:r>
              <a:rPr lang="en-US" altLang="en-US" dirty="0"/>
              <a:t>SCRF Technology – A Global Decision</a:t>
            </a:r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Personal </a:t>
            </a:r>
            <a:r>
              <a:rPr lang="de-DE" dirty="0" err="1"/>
              <a:t>Recollections</a:t>
            </a:r>
            <a:r>
              <a:rPr lang="de-DE" dirty="0"/>
              <a:t> : Sachio Komamiya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088" y="1253331"/>
            <a:ext cx="6435903" cy="43513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37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01D6-3621-4D57-9605-C2E624130F75}"/>
              </a:ext>
            </a:extLst>
          </p:cNvPr>
          <p:cNvSpPr txBox="1"/>
          <p:nvPr/>
        </p:nvSpPr>
        <p:spPr>
          <a:xfrm>
            <a:off x="359596" y="1613118"/>
            <a:ext cx="53322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Powerful </a:t>
            </a:r>
            <a:r>
              <a:rPr lang="de-DE" sz="2800" dirty="0" err="1"/>
              <a:t>member</a:t>
            </a:r>
            <a:r>
              <a:rPr lang="de-DE" sz="2800" dirty="0"/>
              <a:t> of the Heidelberg </a:t>
            </a:r>
            <a:r>
              <a:rPr lang="de-DE" sz="2800" dirty="0" err="1"/>
              <a:t>group</a:t>
            </a:r>
            <a:endParaRPr lang="de-DE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Wedding in Hamburg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800" dirty="0"/>
              <a:t>More </a:t>
            </a:r>
            <a:r>
              <a:rPr lang="de-DE" sz="2800" dirty="0" err="1"/>
              <a:t>later</a:t>
            </a:r>
            <a:r>
              <a:rPr lang="de-DE" sz="2800" dirty="0"/>
              <a:t> </a:t>
            </a:r>
            <a:r>
              <a:rPr lang="de-DE" sz="2800" dirty="0" err="1"/>
              <a:t>today</a:t>
            </a:r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68C6CC0-F4A6-416F-816A-C86B91BBA9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4816" y="1361763"/>
            <a:ext cx="7087588" cy="5066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10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Personal </a:t>
            </a:r>
            <a:r>
              <a:rPr lang="de-DE" dirty="0" err="1"/>
              <a:t>Recollections</a:t>
            </a:r>
            <a:r>
              <a:rPr lang="de-DE" dirty="0"/>
              <a:t>: </a:t>
            </a:r>
            <a:r>
              <a:rPr lang="de-DE" dirty="0" err="1"/>
              <a:t>Akito</a:t>
            </a:r>
            <a:r>
              <a:rPr lang="de-DE" dirty="0"/>
              <a:t> </a:t>
            </a:r>
            <a:r>
              <a:rPr lang="de-DE" dirty="0" err="1"/>
              <a:t>Arima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38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39901D6-3621-4D57-9605-C2E624130F75}"/>
              </a:ext>
            </a:extLst>
          </p:cNvPr>
          <p:cNvSpPr txBox="1"/>
          <p:nvPr/>
        </p:nvSpPr>
        <p:spPr>
          <a:xfrm>
            <a:off x="556157" y="1311744"/>
            <a:ext cx="7013824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Theoretician in nuclear physics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400" dirty="0"/>
              <a:t>Director of ICEPP</a:t>
            </a:r>
            <a:endParaRPr lang="en-US" sz="24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President of the University of Tokyo and of RIKEN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Government Adviser and Minister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Co-initiated the Basic Law for Science and Technology which was implemented in the budget of 1997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Having met resistance from faculty and government officials to the internationalization of Japan’s institutions, he collaborated with politician Koji Omi from 2001 to set up the </a:t>
            </a:r>
            <a:r>
              <a:rPr lang="en-US" sz="2400" b="1" dirty="0"/>
              <a:t>Okinawa Institute of Science and Technology Graduate University (OIST) </a:t>
            </a:r>
            <a:r>
              <a:rPr lang="en-US" sz="2400" dirty="0"/>
              <a:t>to create a truly international university.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D72443-2614-4AE4-BE06-22A02AAC37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7181" y="1606412"/>
            <a:ext cx="3480732" cy="4424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9610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49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Int. Review Committee 1993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088" y="1253331"/>
            <a:ext cx="6435903" cy="43513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39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28CA6CD-970C-40ED-AE0B-BED06CCD3187}"/>
              </a:ext>
            </a:extLst>
          </p:cNvPr>
          <p:cNvSpPr txBox="1"/>
          <p:nvPr/>
        </p:nvSpPr>
        <p:spPr>
          <a:xfrm>
            <a:off x="1243173" y="1253331"/>
            <a:ext cx="10264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In 1993, an international review committee was set up by the faculty of science to evaluate the activities of ICEPP during the last 9 years and to make recommendations for the future of ICEPP.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5FCDB6F-C854-4788-9C7D-8A245BE2DF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73" y="2592677"/>
            <a:ext cx="9382125" cy="33432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9CAAC47-F79D-476E-9315-43A068538A4D}"/>
              </a:ext>
            </a:extLst>
          </p:cNvPr>
          <p:cNvSpPr txBox="1"/>
          <p:nvPr/>
        </p:nvSpPr>
        <p:spPr>
          <a:xfrm>
            <a:off x="1243173" y="2592677"/>
            <a:ext cx="9686434" cy="37856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Conclusion</a:t>
            </a:r>
            <a:endParaRPr lang="en-US" sz="2400" dirty="0"/>
          </a:p>
          <a:p>
            <a:r>
              <a:rPr lang="en-US" sz="2400" dirty="0"/>
              <a:t>The committee recognizes the </a:t>
            </a:r>
            <a:r>
              <a:rPr lang="en-US" sz="2400" b="1" dirty="0"/>
              <a:t>outstanding achievements </a:t>
            </a:r>
            <a:r>
              <a:rPr lang="en-US" sz="2400" dirty="0"/>
              <a:t>of the ICEPP group to the OPAL experiment and to the international involvement of the Japanese high energy physics community. The committee underlines the </a:t>
            </a:r>
            <a:r>
              <a:rPr lang="en-US" sz="2400" b="1" dirty="0"/>
              <a:t>importance of the research programme of LEP Il </a:t>
            </a:r>
            <a:r>
              <a:rPr lang="en-US" sz="2400" dirty="0"/>
              <a:t>at CERN and of a </a:t>
            </a:r>
            <a:r>
              <a:rPr lang="en-US" sz="2400" b="1" dirty="0"/>
              <a:t>leading Japanese participation</a:t>
            </a:r>
            <a:r>
              <a:rPr lang="en-US" sz="2400" dirty="0"/>
              <a:t> in this programme. It points out that </a:t>
            </a:r>
            <a:r>
              <a:rPr lang="en-US" sz="2400" b="1" dirty="0"/>
              <a:t>such a participation is of major importance for High Energy Physics in Japan</a:t>
            </a:r>
            <a:r>
              <a:rPr lang="en-US" sz="2400" dirty="0"/>
              <a:t>. The review committee therefore </a:t>
            </a:r>
            <a:r>
              <a:rPr lang="en-US" sz="2400" b="1" dirty="0"/>
              <a:t>unanimously and strongly recommends </a:t>
            </a:r>
            <a:r>
              <a:rPr lang="en-US" sz="2400" dirty="0"/>
              <a:t>that all the necessary steps are taken </a:t>
            </a:r>
            <a:r>
              <a:rPr lang="en-US" sz="2400" b="1" dirty="0"/>
              <a:t>to insure that the group can perform the proposed research at LEP II, at the forefront of particle physics</a:t>
            </a:r>
            <a:r>
              <a:rPr lang="en-US" sz="2400" dirty="0"/>
              <a:t>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A4796E9-0272-4A4F-8C7E-4AF14ACF906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223" y="2558265"/>
            <a:ext cx="9846993" cy="38293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12996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/>
              <a:t>Early Days:1964 to 1974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6914"/>
            <a:ext cx="10175697" cy="19920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From 1969</a:t>
            </a:r>
            <a:r>
              <a:rPr lang="en-US" dirty="0"/>
              <a:t>, one of the four members stayed at Novosibirsk on a rotational basis, among them S. Yamada</a:t>
            </a:r>
          </a:p>
          <a:p>
            <a:pPr marL="0" indent="0">
              <a:buNone/>
            </a:pPr>
            <a:r>
              <a:rPr lang="en-US" b="1" dirty="0"/>
              <a:t>In 1972 </a:t>
            </a:r>
            <a:r>
              <a:rPr lang="en-US" dirty="0"/>
              <a:t>Koshiba had to give up the collaboration with Novosibirsk due to slow progress of VEP-3 construction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68CE0-C982-4E0B-8809-E18232FF9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044B4-3CE6-4F21-9F57-A6A4DA66B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B4C026E-305F-4189-8B63-BB72E79EC019}"/>
              </a:ext>
            </a:extLst>
          </p:cNvPr>
          <p:cNvSpPr txBox="1"/>
          <p:nvPr/>
        </p:nvSpPr>
        <p:spPr>
          <a:xfrm>
            <a:off x="828354" y="3247807"/>
            <a:ext cx="59632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Koshiba was determined to perform e+e- experiment and sought for another possibility.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A0C1A04-BE30-4580-BC3F-0DA8884A44E3}"/>
              </a:ext>
            </a:extLst>
          </p:cNvPr>
          <p:cNvGrpSpPr/>
          <p:nvPr/>
        </p:nvGrpSpPr>
        <p:grpSpPr>
          <a:xfrm>
            <a:off x="949540" y="3429000"/>
            <a:ext cx="11139099" cy="3079697"/>
            <a:chOff x="828354" y="3428751"/>
            <a:chExt cx="11139099" cy="307969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2859267-A677-42AF-BBEA-E92A9DE919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9099" y="3428751"/>
              <a:ext cx="4718354" cy="3079697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0CF0960-6B41-48F7-8D47-578E5B438567}"/>
                </a:ext>
              </a:extLst>
            </p:cNvPr>
            <p:cNvSpPr txBox="1"/>
            <p:nvPr/>
          </p:nvSpPr>
          <p:spPr>
            <a:xfrm>
              <a:off x="828354" y="4846455"/>
              <a:ext cx="6211424" cy="16619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altLang="en-US" sz="2800" b="1" dirty="0"/>
                <a:t>Around 1970</a:t>
              </a:r>
              <a:r>
                <a:rPr lang="en-GB" altLang="en-US" sz="2800" dirty="0"/>
                <a:t> Koshiba </a:t>
              </a:r>
              <a:r>
                <a:rPr lang="en-GB" altLang="en-US" sz="2800" dirty="0">
                  <a:solidFill>
                    <a:srgbClr val="0070C0"/>
                  </a:solidFill>
                </a:rPr>
                <a:t> </a:t>
              </a:r>
              <a:r>
                <a:rPr lang="en-GB" altLang="en-US" sz="2800" dirty="0"/>
                <a:t>decided to collaborate with </a:t>
              </a:r>
              <a:r>
                <a:rPr lang="en-GB" altLang="en-US" sz="2800" dirty="0">
                  <a:solidFill>
                    <a:srgbClr val="0070C0"/>
                  </a:solidFill>
                </a:rPr>
                <a:t>DESY</a:t>
              </a:r>
              <a:r>
                <a:rPr lang="en-GB" altLang="en-US" sz="2800" dirty="0"/>
                <a:t>, having had earlier links to Prof. </a:t>
              </a:r>
              <a:r>
                <a:rPr lang="en-GB" altLang="en-US" sz="2800" dirty="0">
                  <a:solidFill>
                    <a:srgbClr val="0070C0"/>
                  </a:solidFill>
                </a:rPr>
                <a:t>Erich Lohrmann </a:t>
              </a:r>
              <a:r>
                <a:rPr lang="en-GB" altLang="en-US" sz="2800" dirty="0"/>
                <a:t>(left)</a:t>
              </a:r>
              <a:endParaRPr lang="en-US" sz="2800" dirty="0"/>
            </a:p>
            <a:p>
              <a:endParaRPr lang="en-US" dirty="0"/>
            </a:p>
          </p:txBody>
        </p:sp>
      </p:grp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4D802EC-E10A-43E1-8521-CB3AA05864E4}"/>
              </a:ext>
            </a:extLst>
          </p:cNvPr>
          <p:cNvCxnSpPr/>
          <p:nvPr/>
        </p:nvCxnSpPr>
        <p:spPr>
          <a:xfrm>
            <a:off x="13396511" y="1773716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820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49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Other </a:t>
            </a:r>
            <a:r>
              <a:rPr lang="de-DE" dirty="0" err="1"/>
              <a:t>Activities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Presented</a:t>
            </a:r>
            <a:r>
              <a:rPr lang="de-DE" dirty="0"/>
              <a:t> Today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088" y="1253331"/>
            <a:ext cx="6435903" cy="43513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40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BEE550-EF67-4C04-B285-0AE4E3220790}"/>
              </a:ext>
            </a:extLst>
          </p:cNvPr>
          <p:cNvSpPr txBox="1"/>
          <p:nvPr/>
        </p:nvSpPr>
        <p:spPr>
          <a:xfrm>
            <a:off x="996594" y="1746490"/>
            <a:ext cx="100190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members of ICEPP not only made outstanding contributions to the experiments presented today, but sustained an active and broad program in Japan and abroad:</a:t>
            </a:r>
          </a:p>
          <a:p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 err="1"/>
              <a:t>Kamiokande</a:t>
            </a:r>
            <a:endParaRPr lang="en-US" sz="2800" dirty="0"/>
          </a:p>
          <a:p>
            <a:pPr marL="457200" indent="-457200">
              <a:buFontTx/>
              <a:buChar char="-"/>
            </a:pPr>
            <a:r>
              <a:rPr lang="en-US" sz="2800" dirty="0"/>
              <a:t>PSI 			-&gt; see </a:t>
            </a:r>
            <a:r>
              <a:rPr lang="en-US" sz="2800" dirty="0">
                <a:solidFill>
                  <a:srgbClr val="0070C0"/>
                </a:solidFill>
              </a:rPr>
              <a:t>Ralph Eichler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Balloon experiments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others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6421772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49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Summary and Outlook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088" y="1253331"/>
            <a:ext cx="6435903" cy="4351338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41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BEE550-EF67-4C04-B285-0AE4E3220790}"/>
              </a:ext>
            </a:extLst>
          </p:cNvPr>
          <p:cNvSpPr txBox="1"/>
          <p:nvPr/>
        </p:nvSpPr>
        <p:spPr>
          <a:xfrm>
            <a:off x="1089062" y="1130156"/>
            <a:ext cx="9926548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Since the review of 1993 more  than 30 years have gone by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Masatoshi Koshiba and </a:t>
            </a:r>
            <a:r>
              <a:rPr lang="en-US" sz="2800" dirty="0" err="1"/>
              <a:t>Takaaki</a:t>
            </a:r>
            <a:r>
              <a:rPr lang="en-US" sz="2800" dirty="0"/>
              <a:t> </a:t>
            </a:r>
            <a:r>
              <a:rPr lang="en-US" sz="2800" dirty="0" err="1"/>
              <a:t>Kajita</a:t>
            </a:r>
            <a:r>
              <a:rPr lang="en-US" sz="2800" dirty="0"/>
              <a:t> have been awarded Nobel Prizes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Many former member of ICEPP have become professors and have formed successfully future generations of scientist.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800" dirty="0"/>
              <a:t>I</a:t>
            </a:r>
            <a:r>
              <a:rPr lang="en-US" sz="2800" dirty="0"/>
              <a:t>t is nearly impossible to find </a:t>
            </a:r>
            <a:r>
              <a:rPr lang="en-US" sz="2800"/>
              <a:t>an center </a:t>
            </a:r>
            <a:r>
              <a:rPr lang="en-US" sz="2800" dirty="0"/>
              <a:t>with such productivity anywhere</a:t>
            </a:r>
          </a:p>
          <a:p>
            <a:pPr marL="4572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800" dirty="0"/>
              <a:t>For me, it has been a scientific and personal privilege to collaborate with my colleagues at ICEPP, a collaboration which became a long lasting friendship.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5089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Leitmotiv </a:t>
            </a:r>
            <a:r>
              <a:rPr lang="de-DE" dirty="0" err="1"/>
              <a:t>for</a:t>
            </a:r>
            <a:r>
              <a:rPr lang="de-DE" dirty="0"/>
              <a:t> the Future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321" y="1334653"/>
            <a:ext cx="11332396" cy="524969"/>
          </a:xfrm>
        </p:spPr>
        <p:txBody>
          <a:bodyPr>
            <a:normAutofit/>
          </a:bodyPr>
          <a:lstStyle/>
          <a:p>
            <a:pPr marL="0" indent="0" algn="ctr" hangingPunct="0">
              <a:buNone/>
            </a:pPr>
            <a:r>
              <a:rPr lang="de-DE" dirty="0" err="1">
                <a:solidFill>
                  <a:srgbClr val="0070C0"/>
                </a:solidFill>
              </a:rPr>
              <a:t>Congratulation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for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having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been</a:t>
            </a:r>
            <a:r>
              <a:rPr lang="de-DE">
                <a:solidFill>
                  <a:srgbClr val="0070C0"/>
                </a:solidFill>
              </a:rPr>
              <a:t> so outstanding</a:t>
            </a:r>
            <a:r>
              <a:rPr lang="de-DE" dirty="0">
                <a:solidFill>
                  <a:srgbClr val="0070C0"/>
                </a:solidFill>
              </a:rPr>
              <a:t> </a:t>
            </a:r>
            <a:r>
              <a:rPr lang="de-DE" dirty="0" err="1">
                <a:solidFill>
                  <a:srgbClr val="0070C0"/>
                </a:solidFill>
              </a:rPr>
              <a:t>during</a:t>
            </a:r>
            <a:r>
              <a:rPr lang="de-DE" dirty="0">
                <a:solidFill>
                  <a:srgbClr val="0070C0"/>
                </a:solidFill>
              </a:rPr>
              <a:t> the </a:t>
            </a:r>
            <a:r>
              <a:rPr lang="de-DE" dirty="0" err="1">
                <a:solidFill>
                  <a:srgbClr val="0070C0"/>
                </a:solidFill>
              </a:rPr>
              <a:t>past</a:t>
            </a:r>
            <a:r>
              <a:rPr lang="de-DE" dirty="0">
                <a:solidFill>
                  <a:srgbClr val="0070C0"/>
                </a:solidFill>
              </a:rPr>
              <a:t> 50 </a:t>
            </a:r>
            <a:r>
              <a:rPr lang="de-DE" dirty="0" err="1">
                <a:solidFill>
                  <a:srgbClr val="0070C0"/>
                </a:solidFill>
              </a:rPr>
              <a:t>years</a:t>
            </a:r>
            <a:r>
              <a:rPr lang="de-DE" dirty="0">
                <a:solidFill>
                  <a:srgbClr val="0070C0"/>
                </a:solidFill>
              </a:rPr>
              <a:t> 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B9EC84-6271-48C2-BBFF-9EB3CE6A1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4945" y="6322174"/>
            <a:ext cx="4982110" cy="365125"/>
          </a:xfrm>
        </p:spPr>
        <p:txBody>
          <a:bodyPr/>
          <a:lstStyle/>
          <a:p>
            <a:r>
              <a:rPr lang="en-US" sz="1600" dirty="0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958FA3-362E-4F54-8607-E79D6502A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z="1600" smtClean="0"/>
              <a:t>42</a:t>
            </a:fld>
            <a:endParaRPr lang="en-US" sz="16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393EE8-A0A9-4431-AC50-7FCDD27692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81436"/>
            <a:ext cx="12192000" cy="354073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2D0E8E9-6AAD-4E1D-A8A1-35998F8C8574}"/>
              </a:ext>
            </a:extLst>
          </p:cNvPr>
          <p:cNvSpPr txBox="1"/>
          <p:nvPr/>
        </p:nvSpPr>
        <p:spPr>
          <a:xfrm>
            <a:off x="3102796" y="4274047"/>
            <a:ext cx="1510301" cy="461665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de-DE" sz="2400" dirty="0" err="1"/>
              <a:t>continues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54441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en-US" dirty="0"/>
              <a:t>A momentous year:  1974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6914"/>
            <a:ext cx="10515600" cy="4919436"/>
          </a:xfrm>
        </p:spPr>
        <p:txBody>
          <a:bodyPr>
            <a:normAutofit/>
          </a:bodyPr>
          <a:lstStyle/>
          <a:p>
            <a:r>
              <a:rPr lang="en-US" dirty="0"/>
              <a:t>Foundation of  (L)ICEPP by M. Koshiba</a:t>
            </a:r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2200" dirty="0"/>
              <a:t>The original Center founded in 1974, called LICEPP (Laboratory for International Cooperation in Elementary Particle Physics), had a term of five years</a:t>
            </a:r>
          </a:p>
          <a:p>
            <a:pPr lvl="1"/>
            <a:r>
              <a:rPr lang="en-US" sz="2200" dirty="0"/>
              <a:t>In 1977 M. Koshiba renewed and extended it as ICEPP with a term of 10 years.</a:t>
            </a:r>
          </a:p>
          <a:p>
            <a:pPr lvl="1"/>
            <a:r>
              <a:rPr lang="en-US" sz="2200" dirty="0"/>
              <a:t>In 1984 it was renewed and extended again as ICEPP.  </a:t>
            </a:r>
          </a:p>
          <a:p>
            <a:pPr lvl="1"/>
            <a:r>
              <a:rPr lang="en-US" sz="2000" dirty="0"/>
              <a:t>The current ICEPP was founded in 1994 when the term of the previous ICEPP expired.</a:t>
            </a:r>
          </a:p>
          <a:p>
            <a:pPr lvl="1"/>
            <a:endParaRPr lang="en-US" dirty="0"/>
          </a:p>
          <a:p>
            <a:r>
              <a:rPr lang="en-US" dirty="0"/>
              <a:t>Start of the DORIS e+e- storage ring at DESY</a:t>
            </a:r>
          </a:p>
          <a:p>
            <a:r>
              <a:rPr lang="en-US" dirty="0"/>
              <a:t>Participation of LICEPP in DASP Experiment at DORIS</a:t>
            </a:r>
          </a:p>
          <a:p>
            <a:r>
              <a:rPr lang="en-US" dirty="0"/>
              <a:t>November revolution: discovery of the J/Psi (charm quark)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68CE0-C982-4E0B-8809-E18232FF9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7044B4-3CE6-4F21-9F57-A6A4DA66B6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150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DESY: 1972-1990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4948" y="1388884"/>
            <a:ext cx="10418852" cy="4967466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alt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In December 1972 </a:t>
            </a:r>
            <a:r>
              <a:rPr lang="en-GB" altLang="en-US" sz="4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Yoji Totsuka </a:t>
            </a:r>
            <a:r>
              <a:rPr lang="en-GB" alt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was the first member of the Koshiba group to arrive at DESY, right after he had received his PhD degree.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alt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altLang="en-US" sz="4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Sakue Yamada </a:t>
            </a:r>
            <a:r>
              <a:rPr lang="en-GB" alt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followed in May 1973, </a:t>
            </a:r>
            <a:r>
              <a:rPr lang="en-GB" altLang="en-US" sz="40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Teruhiro</a:t>
            </a:r>
            <a:r>
              <a:rPr lang="en-GB" altLang="en-US" sz="4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40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Suda</a:t>
            </a:r>
            <a:r>
              <a:rPr lang="en-GB" altLang="en-US" sz="4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GB" altLang="en-US" sz="4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Shuji </a:t>
            </a:r>
            <a:r>
              <a:rPr lang="en-GB" altLang="en-US" sz="400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Orito</a:t>
            </a:r>
            <a:r>
              <a:rPr lang="en-GB" altLang="en-US" sz="4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joined the team in fall of 1973.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alt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FontTx/>
              <a:buChar char="•"/>
            </a:pPr>
            <a:r>
              <a:rPr lang="en-GB" alt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altLang="en-US" sz="4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beginning</a:t>
            </a:r>
            <a:r>
              <a:rPr lang="en-GB" alt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 (DASP at DESY)   		1972 - 1977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Tx/>
              <a:buChar char="•"/>
            </a:pPr>
            <a:r>
              <a:rPr lang="en-GB" alt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JADE							1977 – 1989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GB" alt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FontTx/>
              <a:buChar char="•"/>
            </a:pPr>
            <a:r>
              <a:rPr lang="en-GB" altLang="en-US" sz="4000" i="1" dirty="0">
                <a:latin typeface="Calibri" panose="020F0502020204030204" pitchFamily="34" charset="0"/>
                <a:cs typeface="Calibri" panose="020F0502020204030204" pitchFamily="34" charset="0"/>
              </a:rPr>
              <a:t>The </a:t>
            </a:r>
            <a:r>
              <a:rPr lang="en-GB" altLang="en-US" sz="40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preparation of</a:t>
            </a:r>
            <a:r>
              <a:rPr lang="en-GB" altLang="en-US" sz="4000" i="1" dirty="0">
                <a:latin typeface="Calibri" panose="020F0502020204030204" pitchFamily="34" charset="0"/>
                <a:cs typeface="Calibri" panose="020F0502020204030204" pitchFamily="34" charset="0"/>
              </a:rPr>
              <a:t> OPAL 			1978 - 1989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FontTx/>
              <a:buChar char="•"/>
            </a:pPr>
            <a:r>
              <a:rPr lang="en-GB" altLang="en-US" sz="4000" i="1" dirty="0">
                <a:latin typeface="Calibri" panose="020F0502020204030204" pitchFamily="34" charset="0"/>
                <a:cs typeface="Calibri" panose="020F0502020204030204" pitchFamily="34" charset="0"/>
              </a:rPr>
              <a:t>Preparing the </a:t>
            </a:r>
            <a:r>
              <a:rPr lang="en-GB" altLang="en-US" sz="4000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possible</a:t>
            </a:r>
            <a:r>
              <a:rPr lang="en-GB" altLang="en-US" sz="4000" i="1" dirty="0">
                <a:latin typeface="Calibri" panose="020F0502020204030204" pitchFamily="34" charset="0"/>
                <a:cs typeface="Calibri" panose="020F0502020204030204" pitchFamily="34" charset="0"/>
              </a:rPr>
              <a:t> future (ILC)		2003 - now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B9EC84-6271-48C2-BBFF-9EB3CE6A1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04945" y="6322174"/>
            <a:ext cx="4982110" cy="365125"/>
          </a:xfrm>
        </p:spPr>
        <p:txBody>
          <a:bodyPr/>
          <a:lstStyle/>
          <a:p>
            <a:r>
              <a:rPr lang="en-US" sz="1600" dirty="0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958FA3-362E-4F54-8607-E79D6502A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z="1600" smtClean="0"/>
              <a:t>6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15519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DASP Experiment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443" y="1686831"/>
            <a:ext cx="7185917" cy="4405743"/>
          </a:xfrm>
        </p:spPr>
        <p:txBody>
          <a:bodyPr>
            <a:normAutofit/>
          </a:bodyPr>
          <a:lstStyle/>
          <a:p>
            <a:r>
              <a:rPr lang="en-US" altLang="en-US"/>
              <a:t>While DASP was being completed, the J/Psi was discovered</a:t>
            </a:r>
          </a:p>
          <a:p>
            <a:endParaRPr lang="en-US" altLang="en-US">
              <a:solidFill>
                <a:srgbClr val="0070C0"/>
              </a:solidFill>
            </a:endParaRPr>
          </a:p>
          <a:p>
            <a:r>
              <a:rPr lang="en-US" altLang="en-US">
                <a:solidFill>
                  <a:srgbClr val="0070C0"/>
                </a:solidFill>
              </a:rPr>
              <a:t>Y Totsuka </a:t>
            </a:r>
            <a:r>
              <a:rPr lang="en-US" altLang="en-US"/>
              <a:t>and </a:t>
            </a:r>
            <a:r>
              <a:rPr lang="en-US" altLang="en-US">
                <a:solidFill>
                  <a:srgbClr val="0070C0"/>
                </a:solidFill>
              </a:rPr>
              <a:t>T Suda </a:t>
            </a:r>
            <a:r>
              <a:rPr lang="en-US" altLang="en-US"/>
              <a:t>were responsible for the </a:t>
            </a:r>
            <a:r>
              <a:rPr lang="en-US" altLang="en-US">
                <a:solidFill>
                  <a:srgbClr val="0070C0"/>
                </a:solidFill>
              </a:rPr>
              <a:t>prop tube chambers </a:t>
            </a:r>
            <a:r>
              <a:rPr lang="en-US" altLang="en-US"/>
              <a:t>of the inner tracker</a:t>
            </a:r>
          </a:p>
          <a:p>
            <a:r>
              <a:rPr lang="en-US" altLang="en-US">
                <a:solidFill>
                  <a:srgbClr val="0070C0"/>
                </a:solidFill>
              </a:rPr>
              <a:t>S Yamada </a:t>
            </a:r>
            <a:r>
              <a:rPr lang="en-US" altLang="en-US"/>
              <a:t>wrote the analysis software</a:t>
            </a:r>
          </a:p>
          <a:p>
            <a:pPr marL="0" indent="0">
              <a:buNone/>
            </a:pPr>
            <a:r>
              <a:rPr lang="en-US" altLang="en-US"/>
              <a:t> </a:t>
            </a:r>
          </a:p>
          <a:p>
            <a:r>
              <a:rPr lang="en-US" altLang="en-US"/>
              <a:t>One of the first detectors ready for operation and vital to see the first e+e- -&gt; e+e-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0646EBF0-7C64-4307-B6B9-75B38B60E6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15771" y="1027113"/>
            <a:ext cx="3714750" cy="5329237"/>
          </a:xfrm>
          <a:prstGeom prst="rect">
            <a:avLst/>
          </a:prstGeom>
          <a:noFill/>
          <a:ln/>
        </p:spPr>
      </p:pic>
    </p:spTree>
    <p:extLst>
      <p:ext uri="{BB962C8B-B14F-4D97-AF65-F5344CB8AC3E}">
        <p14:creationId xmlns:p14="http://schemas.microsoft.com/office/powerpoint/2010/main" val="3766936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DASP </a:t>
            </a:r>
            <a:r>
              <a:rPr lang="de-DE" dirty="0" err="1"/>
              <a:t>Results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8</a:t>
            </a:fld>
            <a:endParaRPr lang="en-US"/>
          </a:p>
        </p:txBody>
      </p:sp>
      <p:pic>
        <p:nvPicPr>
          <p:cNvPr id="6" name="Content Placeholder 5" descr="IMG_0003">
            <a:extLst>
              <a:ext uri="{FF2B5EF4-FFF2-40B4-BE49-F238E27FC236}">
                <a16:creationId xmlns:a16="http://schemas.microsoft.com/office/drawing/2014/main" id="{1CC4CD79-846B-4FD3-A28D-7CACD3DAB5B2}"/>
              </a:ext>
            </a:extLst>
          </p:cNvPr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3799" y="1210772"/>
            <a:ext cx="3742098" cy="5145578"/>
          </a:xfrm>
          <a:noFill/>
          <a:ln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7" descr="psitop11">
            <a:extLst>
              <a:ext uri="{FF2B5EF4-FFF2-40B4-BE49-F238E27FC236}">
                <a16:creationId xmlns:a16="http://schemas.microsoft.com/office/drawing/2014/main" id="{60871446-EC3A-4B9A-A0C9-37685446D1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52234" y="1230312"/>
            <a:ext cx="4394841" cy="5126038"/>
          </a:xfrm>
          <a:prstGeom prst="rect">
            <a:avLst/>
          </a:prstGeom>
          <a:noFill/>
          <a:ln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A103132-DD83-4097-9A6D-C64EE18C5B6B}"/>
              </a:ext>
            </a:extLst>
          </p:cNvPr>
          <p:cNvSpPr txBox="1"/>
          <p:nvPr/>
        </p:nvSpPr>
        <p:spPr>
          <a:xfrm>
            <a:off x="4149931" y="2147840"/>
            <a:ext cx="24298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2000" dirty="0"/>
              <a:t>Showing tracks in the </a:t>
            </a:r>
            <a:r>
              <a:rPr lang="en-US" altLang="en-US" sz="2000" dirty="0">
                <a:solidFill>
                  <a:srgbClr val="0070C0"/>
                </a:solidFill>
              </a:rPr>
              <a:t>prop tube chambers </a:t>
            </a:r>
            <a:r>
              <a:rPr lang="en-US" altLang="en-US" sz="2000" dirty="0"/>
              <a:t>of the inner tracker</a:t>
            </a:r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C751EB-0BEA-4573-B8FB-190F67CFBBC8}"/>
              </a:ext>
            </a:extLst>
          </p:cNvPr>
          <p:cNvSpPr txBox="1"/>
          <p:nvPr/>
        </p:nvSpPr>
        <p:spPr>
          <a:xfrm>
            <a:off x="4876854" y="3659761"/>
            <a:ext cx="228086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First results</a:t>
            </a:r>
            <a:r>
              <a:rPr lang="en-US" sz="2000" dirty="0"/>
              <a:t>:</a:t>
            </a:r>
          </a:p>
          <a:p>
            <a:endParaRPr lang="en-US" sz="2000" dirty="0"/>
          </a:p>
          <a:p>
            <a:r>
              <a:rPr lang="en-US" sz="2000" dirty="0"/>
              <a:t>Psi‘ is an excited state of J/Psi , abound state  of a charm and anti charm quark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68E73E4-3C5E-4729-9411-4AC8429D91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800" y="4324429"/>
            <a:ext cx="4515082" cy="108590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77F2F2C-3F6A-475B-9794-089AE2E4CE7F}"/>
              </a:ext>
            </a:extLst>
          </p:cNvPr>
          <p:cNvSpPr/>
          <p:nvPr/>
        </p:nvSpPr>
        <p:spPr>
          <a:xfrm>
            <a:off x="2706624" y="5715000"/>
            <a:ext cx="1261872" cy="35661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916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F7007-6050-4F59-B737-256395A8F5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86319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 algn="ctr"/>
            <a:r>
              <a:rPr lang="de-DE" dirty="0"/>
              <a:t>1976 </a:t>
            </a:r>
            <a:r>
              <a:rPr lang="de-DE" dirty="0" err="1"/>
              <a:t>Birth</a:t>
            </a:r>
            <a:r>
              <a:rPr lang="de-DE" dirty="0"/>
              <a:t> of PETRA and JADE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40ABBC-0B51-42FA-904C-5E98742FCF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/>
          </a:bodyPr>
          <a:lstStyle/>
          <a:p>
            <a:r>
              <a:rPr lang="en-US"/>
              <a:t>European Particle Physicists decided to build a high energy e+e-  collider at DESY</a:t>
            </a:r>
          </a:p>
          <a:p>
            <a:r>
              <a:rPr lang="en-US"/>
              <a:t>In 1976 a meeting at Frascati various ideas for experiments were presented:</a:t>
            </a:r>
          </a:p>
          <a:p>
            <a:pPr lvl="1"/>
            <a:r>
              <a:rPr lang="en-US"/>
              <a:t>S. Orito (Tokyo)</a:t>
            </a:r>
          </a:p>
          <a:p>
            <a:pPr lvl="1"/>
            <a:r>
              <a:rPr lang="en-US"/>
              <a:t>J. Heintze (Heidelberg)</a:t>
            </a:r>
          </a:p>
          <a:p>
            <a:pPr lvl="1"/>
            <a:r>
              <a:rPr lang="en-US"/>
              <a:t>R. Marshall (RAL)</a:t>
            </a:r>
          </a:p>
          <a:p>
            <a:pPr lvl="1"/>
            <a:r>
              <a:rPr lang="en-US"/>
              <a:t>W. Bartel (DESY)</a:t>
            </a:r>
          </a:p>
          <a:p>
            <a:pPr lvl="1"/>
            <a:endParaRPr lang="en-US"/>
          </a:p>
          <a:p>
            <a:r>
              <a:rPr lang="en-US"/>
              <a:t>These talks showed a lot of common features -&gt; Birth of JADE</a:t>
            </a:r>
          </a:p>
          <a:p>
            <a:pPr lvl="1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BF62E-B72D-4ACD-86E7-D0D204BF2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Albrecht Wagner      50 Years of ICEPP  Tokyo 30.11.2024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1C4ACC-B891-40DB-BE01-5AE4783A39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5C6971-936A-43EC-8367-A1B7DA88DE0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790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100B8A6D7AF8B4E855FCD0544B040AA" ma:contentTypeVersion="15" ma:contentTypeDescription="Create a new document." ma:contentTypeScope="" ma:versionID="2b4b0636e2c89a4260d0ec71457b61e9">
  <xsd:schema xmlns:xsd="http://www.w3.org/2001/XMLSchema" xmlns:xs="http://www.w3.org/2001/XMLSchema" xmlns:p="http://schemas.microsoft.com/office/2006/metadata/properties" xmlns:ns2="49579c79-8ef3-45c9-aae9-dfdbed027830" xmlns:ns3="e2417d8e-e7ec-4c58-94cb-15588cc49b24" targetNamespace="http://schemas.microsoft.com/office/2006/metadata/properties" ma:root="true" ma:fieldsID="df8128ed3ddfc926969cbb7a7a2a5855" ns2:_="" ns3:_="">
    <xsd:import namespace="49579c79-8ef3-45c9-aae9-dfdbed027830"/>
    <xsd:import namespace="e2417d8e-e7ec-4c58-94cb-15588cc49b2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579c79-8ef3-45c9-aae9-dfdbed0278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5997ab2b-5c8e-449c-adec-9f10a73521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17d8e-e7ec-4c58-94cb-15588cc49b24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632d5352-f2df-49b2-9140-816d4f280504}" ma:internalName="TaxCatchAll" ma:showField="CatchAllData" ma:web="e2417d8e-e7ec-4c58-94cb-15588cc49b2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17d8e-e7ec-4c58-94cb-15588cc49b24" xsi:nil="true"/>
    <lcf76f155ced4ddcb4097134ff3c332f xmlns="49579c79-8ef3-45c9-aae9-dfdbed02783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A3A2896-FFD1-4092-917C-8FE205A9FE3F}"/>
</file>

<file path=customXml/itemProps2.xml><?xml version="1.0" encoding="utf-8"?>
<ds:datastoreItem xmlns:ds="http://schemas.openxmlformats.org/officeDocument/2006/customXml" ds:itemID="{4DD9C28F-54FD-4674-8ABD-EF96C770BAC3}"/>
</file>

<file path=customXml/itemProps3.xml><?xml version="1.0" encoding="utf-8"?>
<ds:datastoreItem xmlns:ds="http://schemas.openxmlformats.org/officeDocument/2006/customXml" ds:itemID="{04BF22CD-857B-4E17-A323-7C35F60D2D5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2308</Words>
  <Application>Microsoft Office PowerPoint</Application>
  <PresentationFormat>Widescreen</PresentationFormat>
  <Paragraphs>344</Paragraphs>
  <Slides>42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9" baseType="lpstr">
      <vt:lpstr>ＭＳ Ｐゴシック</vt:lpstr>
      <vt:lpstr>Arial</vt:lpstr>
      <vt:lpstr>Calibri</vt:lpstr>
      <vt:lpstr>Calibri Light</vt:lpstr>
      <vt:lpstr>Symbol</vt:lpstr>
      <vt:lpstr>Times New Roman</vt:lpstr>
      <vt:lpstr>Office Theme</vt:lpstr>
      <vt:lpstr>Early Encounters with ICEPP 1974-1990</vt:lpstr>
      <vt:lpstr>ICEPP Leitmotiv</vt:lpstr>
      <vt:lpstr>How it all began:1964 to 1974 (S Yamada)</vt:lpstr>
      <vt:lpstr>Early Days:1964 to 1974</vt:lpstr>
      <vt:lpstr>A momentous year:  1974</vt:lpstr>
      <vt:lpstr>DESY: 1972-1990</vt:lpstr>
      <vt:lpstr>DASP Experiment</vt:lpstr>
      <vt:lpstr>DASP Results</vt:lpstr>
      <vt:lpstr>1976 Birth of PETRA and JADE</vt:lpstr>
      <vt:lpstr>PETRA Construction</vt:lpstr>
      <vt:lpstr>JADE at PETRA</vt:lpstr>
      <vt:lpstr>The JADE Detector Layout </vt:lpstr>
      <vt:lpstr>ICEPP: Lead Glass Detector</vt:lpstr>
      <vt:lpstr>LoI for JADE: Proposed Physics Programme</vt:lpstr>
      <vt:lpstr>Discovery of the Gluon:      Theory</vt:lpstr>
      <vt:lpstr>3-jet Events</vt:lpstr>
      <vt:lpstr>Lepton Photon Symposium 1979</vt:lpstr>
      <vt:lpstr>OPAL and LEP: How and when it all began</vt:lpstr>
      <vt:lpstr>Some of the Founding Fathers</vt:lpstr>
      <vt:lpstr>Guidelines</vt:lpstr>
      <vt:lpstr>From First Ideas to a Design</vt:lpstr>
      <vt:lpstr>The Letter of Intent</vt:lpstr>
      <vt:lpstr>LoI Presentation</vt:lpstr>
      <vt:lpstr>OPAL – Main Physics Aims (from LoI 1982)</vt:lpstr>
      <vt:lpstr>Finances</vt:lpstr>
      <vt:lpstr>The Path to Approval on 16 June 1983</vt:lpstr>
      <vt:lpstr>And later (1989) … first results</vt:lpstr>
      <vt:lpstr>First Results - CERN 13.10.1989</vt:lpstr>
      <vt:lpstr>Three Generations</vt:lpstr>
      <vt:lpstr>Personal Recollections:    Masatoshi Koshiba</vt:lpstr>
      <vt:lpstr>Bundesverdienstkreuz 1985</vt:lpstr>
      <vt:lpstr>Dr. hc. from the University of Hamburg 1999</vt:lpstr>
      <vt:lpstr>Personal Recollections : Shuji Orito</vt:lpstr>
      <vt:lpstr>Personal Recollections : Yoji Totsuka</vt:lpstr>
      <vt:lpstr> Impressions from 1979, the year JADE started</vt:lpstr>
      <vt:lpstr>SCRF Technology – A Global Decision</vt:lpstr>
      <vt:lpstr>Personal Recollections : Sachio Komamiya</vt:lpstr>
      <vt:lpstr>Personal Recollections: Akito Arima</vt:lpstr>
      <vt:lpstr>Int. Review Committee 1993</vt:lpstr>
      <vt:lpstr>Other Activities than Presented Today</vt:lpstr>
      <vt:lpstr>Summary and Outlook</vt:lpstr>
      <vt:lpstr>Leitmotiv for the Future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Wagner, Albrecht</dc:creator>
  <cp:lastModifiedBy>Wagner, Albrecht</cp:lastModifiedBy>
  <cp:revision>66</cp:revision>
  <dcterms:created xsi:type="dcterms:W3CDTF">2024-11-04T08:06:53Z</dcterms:created>
  <dcterms:modified xsi:type="dcterms:W3CDTF">2024-11-28T23:31:50Z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0x0101006100B8A6D7AF8B4E855FCD0544B040AA</vt:lpwstr>
  </property>
</Properties>
</file>