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entation.xml" ContentType="application/vnd.openxmlformats-officedocument.presentationml.presentation.main+xml"/>
  <Override PartName="/ppt/notesSlides/notesSlide7.xml" ContentType="application/vnd.openxmlformats-officedocument.presentationml.notesSlide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notesSlides/notesSlide5.xml" ContentType="application/vnd.openxmlformats-officedocument.presentationml.notesSlid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6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4"/>
  </p:notesMasterIdLst>
  <p:sldIdLst>
    <p:sldId id="1846125175" r:id="rId2"/>
    <p:sldId id="338" r:id="rId3"/>
    <p:sldId id="1846125182" r:id="rId4"/>
    <p:sldId id="1846125183" r:id="rId5"/>
    <p:sldId id="1846125180" r:id="rId6"/>
    <p:sldId id="1846125184" r:id="rId7"/>
    <p:sldId id="1846125181" r:id="rId8"/>
    <p:sldId id="740" r:id="rId9"/>
    <p:sldId id="4213" r:id="rId10"/>
    <p:sldId id="1846125185" r:id="rId11"/>
    <p:sldId id="1846125186" r:id="rId12"/>
    <p:sldId id="4216" r:id="rId13"/>
  </p:sldIdLst>
  <p:sldSz cx="12192000" cy="6858000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679"/>
    <p:restoredTop sz="94695"/>
  </p:normalViewPr>
  <p:slideViewPr>
    <p:cSldViewPr snapToGrid="0" snapToObjects="1">
      <p:cViewPr varScale="1">
        <p:scale>
          <a:sx n="123" d="100"/>
          <a:sy n="123" d="100"/>
        </p:scale>
        <p:origin x="20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customXml" Target="../customXml/item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40EC8D-CF7C-4C26-9721-7027A814672F}" type="datetimeFigureOut">
              <a:rPr kumimoji="1" lang="ja-JP" altLang="en-US" smtClean="0"/>
              <a:t>2024/11/29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3013"/>
            <a:ext cx="5962650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0" y="4783307"/>
            <a:ext cx="5445760" cy="3913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38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ED51FC-5778-4E03-BB8A-AE64826AC7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76092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1FFF01-91BA-0942-B57D-17AA0BB391A8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52266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0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1pPr>
            <a:lvl2pPr marL="742950" indent="-285750">
              <a:defRPr kumimoji="1" sz="20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2pPr>
            <a:lvl3pPr marL="1143000" indent="-228600">
              <a:defRPr kumimoji="1" sz="20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3pPr>
            <a:lvl4pPr marL="1600200" indent="-228600">
              <a:defRPr kumimoji="1" sz="20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4pPr>
            <a:lvl5pPr marL="2057400" indent="-228600">
              <a:defRPr kumimoji="1" sz="20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9pPr>
          </a:lstStyle>
          <a:p>
            <a:fld id="{B4E02E9B-3883-D140-8E89-35DB4FE4400A}" type="slidenum">
              <a:rPr lang="en-US" altLang="ja-JP" sz="1200"/>
              <a:pPr/>
              <a:t>2</a:t>
            </a:fld>
            <a:endParaRPr lang="en-US" altLang="ja-JP" sz="1200"/>
          </a:p>
        </p:txBody>
      </p:sp>
      <p:sp>
        <p:nvSpPr>
          <p:cNvPr id="20482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ja-JP" altLang="en-US">
              <a:latin typeface="Times" charset="0"/>
              <a:ea typeface="Osaka" charset="0"/>
              <a:cs typeface="Osaka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ED93F4-ADE5-FF7B-4D58-35A1B25A76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7">
            <a:extLst>
              <a:ext uri="{FF2B5EF4-FFF2-40B4-BE49-F238E27FC236}">
                <a16:creationId xmlns:a16="http://schemas.microsoft.com/office/drawing/2014/main" id="{65808DAF-5A1F-BDF6-AD24-EE4A298FF10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0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1pPr>
            <a:lvl2pPr marL="742950" indent="-285750">
              <a:defRPr kumimoji="1" sz="20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2pPr>
            <a:lvl3pPr marL="1143000" indent="-228600">
              <a:defRPr kumimoji="1" sz="20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3pPr>
            <a:lvl4pPr marL="1600200" indent="-228600">
              <a:defRPr kumimoji="1" sz="20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4pPr>
            <a:lvl5pPr marL="2057400" indent="-228600">
              <a:defRPr kumimoji="1" sz="20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9pPr>
          </a:lstStyle>
          <a:p>
            <a:fld id="{B4E02E9B-3883-D140-8E89-35DB4FE4400A}" type="slidenum">
              <a:rPr lang="en-US" altLang="ja-JP" sz="1200"/>
              <a:pPr/>
              <a:t>3</a:t>
            </a:fld>
            <a:endParaRPr lang="en-US" altLang="ja-JP" sz="1200"/>
          </a:p>
        </p:txBody>
      </p:sp>
      <p:sp>
        <p:nvSpPr>
          <p:cNvPr id="20482" name="Rectangle 2">
            <a:extLst>
              <a:ext uri="{FF2B5EF4-FFF2-40B4-BE49-F238E27FC236}">
                <a16:creationId xmlns:a16="http://schemas.microsoft.com/office/drawing/2014/main" id="{FBF20C7C-5C08-6EEE-534E-18F77C692017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0483" name="Rectangle 3">
            <a:extLst>
              <a:ext uri="{FF2B5EF4-FFF2-40B4-BE49-F238E27FC236}">
                <a16:creationId xmlns:a16="http://schemas.microsoft.com/office/drawing/2014/main" id="{CB327F99-21FF-BC5F-5A77-0D3539FF83A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ja-JP" altLang="en-US">
              <a:latin typeface="Times" charset="0"/>
              <a:ea typeface="Osaka" charset="0"/>
              <a:cs typeface="Osak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73860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44641E-278F-CC91-3EC2-82FA044F45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7">
            <a:extLst>
              <a:ext uri="{FF2B5EF4-FFF2-40B4-BE49-F238E27FC236}">
                <a16:creationId xmlns:a16="http://schemas.microsoft.com/office/drawing/2014/main" id="{2FDABB3A-3771-2A3E-E1BE-E0DC5D56A43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0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1pPr>
            <a:lvl2pPr marL="742950" indent="-285750">
              <a:defRPr kumimoji="1" sz="20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2pPr>
            <a:lvl3pPr marL="1143000" indent="-228600">
              <a:defRPr kumimoji="1" sz="20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3pPr>
            <a:lvl4pPr marL="1600200" indent="-228600">
              <a:defRPr kumimoji="1" sz="20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4pPr>
            <a:lvl5pPr marL="2057400" indent="-228600">
              <a:defRPr kumimoji="1" sz="20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9pPr>
          </a:lstStyle>
          <a:p>
            <a:fld id="{B4E02E9B-3883-D140-8E89-35DB4FE4400A}" type="slidenum">
              <a:rPr lang="en-US" altLang="ja-JP" sz="1200"/>
              <a:pPr/>
              <a:t>4</a:t>
            </a:fld>
            <a:endParaRPr lang="en-US" altLang="ja-JP" sz="1200"/>
          </a:p>
        </p:txBody>
      </p:sp>
      <p:sp>
        <p:nvSpPr>
          <p:cNvPr id="20482" name="Rectangle 2">
            <a:extLst>
              <a:ext uri="{FF2B5EF4-FFF2-40B4-BE49-F238E27FC236}">
                <a16:creationId xmlns:a16="http://schemas.microsoft.com/office/drawing/2014/main" id="{EFC34591-599F-0FAC-3AD9-BAB8729217C9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0483" name="Rectangle 3">
            <a:extLst>
              <a:ext uri="{FF2B5EF4-FFF2-40B4-BE49-F238E27FC236}">
                <a16:creationId xmlns:a16="http://schemas.microsoft.com/office/drawing/2014/main" id="{B6645B34-0293-5EEF-B59E-98587210F31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ja-JP" altLang="en-US">
              <a:latin typeface="Times" charset="0"/>
              <a:ea typeface="Osaka" charset="0"/>
              <a:cs typeface="Osak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88095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21D7CB-3B37-1E48-A43E-37EDD541AF15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76665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1657F7-66D4-441A-8E5B-C818477B8A4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5019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375257-C578-4418-9C89-6B787EAEE18F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15630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771B395-2235-0C49-9421-A2CA92C5A46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F8426A10-315C-5845-8F5D-EAF0FD9112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F54C86C-DF11-1B4A-B560-36D023E557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73C95-A3FA-47D6-B7B5-E74667ACA627}" type="datetime1">
              <a:rPr kumimoji="1" lang="ja-JP" altLang="en-US" smtClean="0"/>
              <a:t>2024/11/29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E34C73F-328E-C943-B09C-6830136232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88902"/>
            <a:ext cx="4114800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EB31DF4-31E9-0049-B22A-689E7BAE8D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39866-D6A0-DB46-ABEE-551451B0E2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29415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65282BA-63B5-3243-AFD2-42F63F07BF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C9726E5-F48B-F849-9ADE-9399E1A63C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89CB42C-FFE5-A249-BE5F-CA6B375EC9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A572E-3831-4168-9A8A-468086460D63}" type="datetime1">
              <a:rPr kumimoji="1" lang="ja-JP" altLang="en-US" smtClean="0"/>
              <a:t>2024/11/29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3E9C5A2-B602-244B-B189-7F8A6D5B55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45ABA4C-3903-F24A-9FEC-A3C669F86C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39866-D6A0-DB46-ABEE-551451B0E2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88347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A289C21F-BC32-BD47-92FE-24109C42D25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4704A5A-D0D0-F74D-A75C-365071A55B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D9ACF2E-1A6E-0042-B55D-715D7C6614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69D1C-0B47-4659-9EF0-D65303464B3C}" type="datetime1">
              <a:rPr kumimoji="1" lang="ja-JP" altLang="en-US" smtClean="0"/>
              <a:t>2024/11/29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2802D9C-299C-134E-B100-E3BC8346D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F75DDE0-F763-224B-BAA4-97EE86C640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39866-D6A0-DB46-ABEE-551451B0E2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2377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0365BB0-FADF-B84D-8300-46281284F9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6208B8F-E280-584D-84D9-5C0F4F733F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22DF27B-8B61-4644-BDBB-7B531DACEB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A36BB-FE31-41E5-8673-2341674770AD}" type="datetime1">
              <a:rPr kumimoji="1" lang="ja-JP" altLang="en-US" smtClean="0"/>
              <a:t>2024/11/29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51F925D-94B1-EC4A-9186-B59234CAA8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FD83BC8-BC70-4647-9438-C9E07547A7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39866-D6A0-DB46-ABEE-551451B0E2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41208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6B47CE2-AA14-AF4C-B3DC-D201956B58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10AFB57-4F39-E548-BB05-CF1487F5CE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C5E9863-67D1-B444-9FDF-34DCA827C5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9EE51-B9CC-4E4A-932C-77092ACECD3B}" type="datetime1">
              <a:rPr kumimoji="1" lang="ja-JP" altLang="en-US" smtClean="0"/>
              <a:t>2024/11/29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C210415-B626-A844-9FA7-8B3479B9FE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82019BB-5030-E748-A1FF-6B0E8421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39866-D6A0-DB46-ABEE-551451B0E2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968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5DE1A96-E3C8-EA47-A4F7-BFF5B95D11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34FDAE9-4D3A-BF4B-AE50-3EB0D2F0BDD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D9E156D-BC05-CA48-A2E4-94F95725D3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0B319C5-F2CD-A24E-A565-8B3143B55B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D96F6-B8A0-4541-8481-FEB691AF4FB5}" type="datetime1">
              <a:rPr kumimoji="1" lang="ja-JP" altLang="en-US" smtClean="0"/>
              <a:t>2024/11/29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46B4394-51FD-854F-B830-56C9768CAF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CE7B200-96E2-BF43-80B0-EF2BC8240D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39866-D6A0-DB46-ABEE-551451B0E2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23063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5C8B880-61CC-AD42-A17A-4B49E06B96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6630607-ADD3-7B4C-86BF-418F65597B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7654F27-79D5-8D43-BF21-84313BA639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4E3C7206-3791-414C-B282-3962B65BCF5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08022926-F9F2-9841-B48D-BFAD5333822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58492024-57F0-484E-B4B1-640BAE5C9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477A9-E48E-48C8-B062-65536451C09E}" type="datetime1">
              <a:rPr kumimoji="1" lang="ja-JP" altLang="en-US" smtClean="0"/>
              <a:t>2024/11/29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16491757-FE61-6346-B4C3-6D36168BB6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8391E609-7469-F74D-9D72-FB7CF7A124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39866-D6A0-DB46-ABEE-551451B0E2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0354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A6D5E1D-0016-9E42-BAEE-02B7BD33A2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54385239-27C8-AB4D-8F14-C6FE81E3A0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6E198-E993-4FD4-9145-86F0FED05F58}" type="datetime1">
              <a:rPr kumimoji="1" lang="ja-JP" altLang="en-US" smtClean="0"/>
              <a:t>2024/11/29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28FEE98-E9F6-8B4F-B264-919EC25C94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D11E202D-9F07-8842-9820-9CA3B96A75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39866-D6A0-DB46-ABEE-551451B0E2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50135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EE2F885C-E28F-5B4C-B147-A930D1CF99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725DB-0F45-4142-BE14-AA5D841A8430}" type="datetime1">
              <a:rPr kumimoji="1" lang="ja-JP" altLang="en-US" smtClean="0"/>
              <a:t>2024/11/29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27BF054F-8FE0-FE47-A35B-04BA7270A4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5319133-C761-7F40-A89B-F7A0618F9D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39866-D6A0-DB46-ABEE-551451B0E2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22068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6077990-C58B-F742-AFCD-BC9F7B1A86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11C3202-F7FA-FE40-80FC-D32B7631A8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B789344-3986-7042-AAFE-C047065ADF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9A6B1FE-D84C-E947-9E86-2D8E5B80E6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DB60E-69B2-4E76-9513-60B9C627E337}" type="datetime1">
              <a:rPr kumimoji="1" lang="ja-JP" altLang="en-US" smtClean="0"/>
              <a:t>2024/11/29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2849A72-3396-9144-A534-E37BBAF1D1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BD67FFC-349F-394E-B541-7DD0E6A630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39866-D6A0-DB46-ABEE-551451B0E2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62199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91D1804-4892-6D4F-9978-9F03C50A2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BB055D05-0726-D441-A0F5-0DB3E0BBBFA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65BC315-C347-4D48-B80C-E8873A66DB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56D9AB0-E0EC-694B-89BB-6EBE1EA2B4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D9EEA-2EAD-4E8F-8A41-B654CEE89340}" type="datetime1">
              <a:rPr kumimoji="1" lang="ja-JP" altLang="en-US" smtClean="0"/>
              <a:t>2024/11/29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05CD6C9-BD3E-314E-9FD1-78CD1E612F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F751967-97B5-C341-8270-47E1AA46E5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39866-D6A0-DB46-ABEE-551451B0E2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8212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>
            <a:extLst>
              <a:ext uri="{FF2B5EF4-FFF2-40B4-BE49-F238E27FC236}">
                <a16:creationId xmlns:a16="http://schemas.microsoft.com/office/drawing/2014/main" id="{0E5F5F4F-12BE-D447-9166-9A057E60C582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5233851"/>
            <a:ext cx="12192000" cy="1624148"/>
          </a:xfrm>
          <a:prstGeom prst="rect">
            <a:avLst/>
          </a:prstGeom>
        </p:spPr>
      </p:pic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826CFD6E-EC0A-3B4B-AFD0-C804F522A8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037C647-EB3C-024E-9B1A-6308AC5CE3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AE24930-94F0-AB43-B40C-B06775BFB2D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F2DDC9-D059-461C-908E-87CDCC513A26}" type="datetime1">
              <a:rPr kumimoji="1" lang="ja-JP" altLang="en-US" smtClean="0"/>
              <a:t>2024/11/29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76F23B0-78B6-8A4A-AC01-1B9F8990C9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8EB1E7B-5265-E048-A2D1-AB83BD88B4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F39866-D6A0-DB46-ABEE-551451B0E2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BA9A7DF7-06F0-AB43-A3EF-FB5FC4684C93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5426075" y="6282266"/>
            <a:ext cx="1339850" cy="446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6828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gif"/><Relationship Id="rId5" Type="http://schemas.openxmlformats.org/officeDocument/2006/relationships/image" Target="../media/image6.JPG"/><Relationship Id="rId4" Type="http://schemas.openxmlformats.org/officeDocument/2006/relationships/image" Target="../media/image5.JPG"/><Relationship Id="rId9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gif"/><Relationship Id="rId5" Type="http://schemas.openxmlformats.org/officeDocument/2006/relationships/image" Target="../media/image16.jpeg"/><Relationship Id="rId4" Type="http://schemas.openxmlformats.org/officeDocument/2006/relationships/image" Target="../media/image15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emf"/><Relationship Id="rId4" Type="http://schemas.openxmlformats.org/officeDocument/2006/relationships/image" Target="../media/image3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891010A-EA37-2F35-0D12-50D8CB3A1B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09800" y="1897124"/>
            <a:ext cx="7772400" cy="916644"/>
          </a:xfrm>
        </p:spPr>
        <p:txBody>
          <a:bodyPr>
            <a:normAutofit fontScale="90000"/>
          </a:bodyPr>
          <a:lstStyle/>
          <a:p>
            <a:br>
              <a:rPr lang="en-US" altLang="ja-JP" sz="4800" dirty="0"/>
            </a:br>
            <a:endParaRPr lang="ja-JP" altLang="en-US" sz="480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A14A83B-8415-698A-F546-4C0091CFC15F}"/>
              </a:ext>
            </a:extLst>
          </p:cNvPr>
          <p:cNvSpPr txBox="1"/>
          <p:nvPr/>
        </p:nvSpPr>
        <p:spPr>
          <a:xfrm>
            <a:off x="4801086" y="5078602"/>
            <a:ext cx="26148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400" dirty="0"/>
              <a:t>Shoji ASAI (KEK)</a:t>
            </a: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9B32FA59-16E4-EA11-98F4-1B8943794C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9800" y="813518"/>
            <a:ext cx="7620000" cy="4000500"/>
          </a:xfrm>
          <a:prstGeom prst="rect">
            <a:avLst/>
          </a:prstGeom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694DEC00-A006-B246-E51F-1D4D69F9C31B}"/>
              </a:ext>
            </a:extLst>
          </p:cNvPr>
          <p:cNvSpPr txBox="1"/>
          <p:nvPr/>
        </p:nvSpPr>
        <p:spPr>
          <a:xfrm>
            <a:off x="633843" y="228600"/>
            <a:ext cx="33954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/>
              <a:t>Conclusion and Future</a:t>
            </a:r>
            <a:endParaRPr kumimoji="1" lang="ja-JP" altLang="en-US" sz="2400"/>
          </a:p>
        </p:txBody>
      </p:sp>
    </p:spTree>
    <p:extLst>
      <p:ext uri="{BB962C8B-B14F-4D97-AF65-F5344CB8AC3E}">
        <p14:creationId xmlns:p14="http://schemas.microsoft.com/office/powerpoint/2010/main" val="18975230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32A8B8C9-85AE-6B55-4D1B-4B0E068CAD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39866-D6A0-DB46-ABEE-551451B0E291}" type="slidenum">
              <a:rPr kumimoji="1" lang="ja-JP" altLang="en-US" smtClean="0"/>
              <a:t>10</a:t>
            </a:fld>
            <a:endParaRPr kumimoji="1" lang="ja-JP" altLang="en-US"/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7DC06762-0A31-5711-7635-6517F19E81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0673" y="1686108"/>
            <a:ext cx="2758522" cy="1544772"/>
          </a:xfrm>
          <a:prstGeom prst="rect">
            <a:avLst/>
          </a:prstGeom>
        </p:spPr>
      </p:pic>
      <p:sp>
        <p:nvSpPr>
          <p:cNvPr id="6" name="Text Box 8">
            <a:extLst>
              <a:ext uri="{FF2B5EF4-FFF2-40B4-BE49-F238E27FC236}">
                <a16:creationId xmlns:a16="http://schemas.microsoft.com/office/drawing/2014/main" id="{8BF8971B-B352-343D-B390-B83A1D32AF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1438" y="234635"/>
            <a:ext cx="3347617" cy="1077218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 kumimoji="1" sz="20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1pPr>
            <a:lvl2pPr marL="742950" indent="-285750">
              <a:defRPr kumimoji="1" sz="20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2pPr>
            <a:lvl3pPr marL="1143000" indent="-228600">
              <a:defRPr kumimoji="1" sz="20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3pPr>
            <a:lvl4pPr marL="1600200" indent="-228600">
              <a:defRPr kumimoji="1" sz="20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4pPr>
            <a:lvl5pPr marL="2057400" indent="-228600">
              <a:defRPr kumimoji="1" sz="20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9pPr>
          </a:lstStyle>
          <a:p>
            <a:r>
              <a:rPr lang="en-US" altLang="ja-JP" sz="3200" dirty="0"/>
              <a:t>World is seriously </a:t>
            </a:r>
          </a:p>
          <a:p>
            <a:r>
              <a:rPr lang="en-US" altLang="ja-JP" sz="3200" dirty="0"/>
              <a:t> divided    </a:t>
            </a:r>
          </a:p>
        </p:txBody>
      </p:sp>
      <p:pic>
        <p:nvPicPr>
          <p:cNvPr id="7" name="図 6" descr="スーツを着た男性と文字の加工写真&#10;&#10;中程度の精度で自動的に生成された説明">
            <a:extLst>
              <a:ext uri="{FF2B5EF4-FFF2-40B4-BE49-F238E27FC236}">
                <a16:creationId xmlns:a16="http://schemas.microsoft.com/office/drawing/2014/main" id="{26A77A0B-5E79-F988-8F45-ECDA960F2F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199" y="3849698"/>
            <a:ext cx="4670463" cy="2644387"/>
          </a:xfrm>
          <a:prstGeom prst="rect">
            <a:avLst/>
          </a:pr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1201734F-9D23-9435-9F8A-0D15F24F1A39}"/>
              </a:ext>
            </a:extLst>
          </p:cNvPr>
          <p:cNvSpPr txBox="1"/>
          <p:nvPr/>
        </p:nvSpPr>
        <p:spPr>
          <a:xfrm>
            <a:off x="3754155" y="850027"/>
            <a:ext cx="2735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Russia invades Ukraine </a:t>
            </a:r>
            <a:endParaRPr kumimoji="1" lang="ja-JP" altLang="en-US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6A7A09E8-7F52-16B8-095C-AEE47C8CECB8}"/>
              </a:ext>
            </a:extLst>
          </p:cNvPr>
          <p:cNvSpPr txBox="1"/>
          <p:nvPr/>
        </p:nvSpPr>
        <p:spPr>
          <a:xfrm>
            <a:off x="548640" y="3404383"/>
            <a:ext cx="41104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Serious tension between China &amp; US</a:t>
            </a:r>
            <a:endParaRPr kumimoji="1" lang="ja-JP" altLang="en-US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49B6608E-2644-11EF-8BD2-0CDE74534E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64022" y="1207392"/>
            <a:ext cx="4127500" cy="2159000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545EFD36-CF6F-1A52-EB82-0AFD3685464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02939" y="3075709"/>
            <a:ext cx="3758521" cy="3645766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FDF331D-0003-FB83-B6D4-B738478B590E}"/>
              </a:ext>
            </a:extLst>
          </p:cNvPr>
          <p:cNvSpPr txBox="1"/>
          <p:nvPr/>
        </p:nvSpPr>
        <p:spPr>
          <a:xfrm>
            <a:off x="8478979" y="1371603"/>
            <a:ext cx="332174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Supply Chain has been </a:t>
            </a:r>
          </a:p>
          <a:p>
            <a:r>
              <a:rPr lang="en-US" altLang="ja-JP" dirty="0"/>
              <a:t> seriously damaged.</a:t>
            </a:r>
          </a:p>
          <a:p>
            <a:r>
              <a:rPr lang="en-US" altLang="ja-JP" dirty="0"/>
              <a:t> Inflation rate is still high.</a:t>
            </a:r>
          </a:p>
          <a:p>
            <a:r>
              <a:rPr lang="en-US" altLang="ja-JP" dirty="0"/>
              <a:t> Budget in US HEP is serios.  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24187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2CBD5D-4CA8-B951-4CCC-3B84C2A6F8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F6717B32-2001-016A-72F8-375A3E5E55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39866-D6A0-DB46-ABEE-551451B0E291}" type="slidenum">
              <a:rPr kumimoji="1" lang="ja-JP" altLang="en-US" smtClean="0"/>
              <a:t>11</a:t>
            </a:fld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8C95AE4-3B55-D7DF-54F9-23839D40A35B}"/>
              </a:ext>
            </a:extLst>
          </p:cNvPr>
          <p:cNvSpPr txBox="1"/>
          <p:nvPr/>
        </p:nvSpPr>
        <p:spPr>
          <a:xfrm>
            <a:off x="978501" y="3303836"/>
            <a:ext cx="746550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b="1" dirty="0"/>
              <a:t>Global  and more tight collaboration </a:t>
            </a:r>
          </a:p>
          <a:p>
            <a:r>
              <a:rPr lang="en-US" altLang="ja-JP" sz="3200" b="1" dirty="0"/>
              <a:t>      are only way for Future  </a:t>
            </a:r>
            <a:endParaRPr kumimoji="1" lang="ja-JP" altLang="en-US" sz="3200" b="1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2620D39-F481-698D-2D2C-08E8B4580B76}"/>
              </a:ext>
            </a:extLst>
          </p:cNvPr>
          <p:cNvSpPr txBox="1"/>
          <p:nvPr/>
        </p:nvSpPr>
        <p:spPr>
          <a:xfrm>
            <a:off x="914400" y="1167618"/>
            <a:ext cx="589616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/>
              <a:t>I understand that “Global Project “</a:t>
            </a:r>
          </a:p>
          <a:p>
            <a:r>
              <a:rPr kumimoji="1" lang="en-US" altLang="ja-JP" sz="2800" dirty="0"/>
              <a:t>    </a:t>
            </a:r>
            <a:r>
              <a:rPr lang="en-US" altLang="ja-JP" sz="2800" dirty="0"/>
              <a:t>is </a:t>
            </a:r>
            <a:r>
              <a:rPr kumimoji="1" lang="en-US" altLang="ja-JP" sz="2800" dirty="0"/>
              <a:t> considered as a clown.  </a:t>
            </a:r>
            <a:endParaRPr kumimoji="1" lang="ja-JP" altLang="en-US" sz="2800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2DFCD717-8A4D-4552-2622-EF87538CEB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73850" y="1055352"/>
            <a:ext cx="2178813" cy="1940791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DE267BE8-05F0-6282-5D32-7CD3B4082AD8}"/>
              </a:ext>
            </a:extLst>
          </p:cNvPr>
          <p:cNvSpPr txBox="1"/>
          <p:nvPr/>
        </p:nvSpPr>
        <p:spPr>
          <a:xfrm>
            <a:off x="893617" y="4707078"/>
            <a:ext cx="876393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/>
              <a:t>ICEPP has the important role for establish</a:t>
            </a:r>
            <a:r>
              <a:rPr lang="en-US" altLang="ja-JP" sz="3200" dirty="0"/>
              <a:t> of </a:t>
            </a:r>
          </a:p>
          <a:p>
            <a:r>
              <a:rPr lang="en-US" altLang="ja-JP" sz="3200" dirty="0"/>
              <a:t>      tight international collaboration.</a:t>
            </a:r>
            <a:r>
              <a:rPr kumimoji="1" lang="en-US" altLang="ja-JP" sz="3200" dirty="0"/>
              <a:t> </a:t>
            </a:r>
            <a:endParaRPr kumimoji="1" lang="ja-JP" altLang="en-US" sz="3200"/>
          </a:p>
        </p:txBody>
      </p:sp>
    </p:spTree>
    <p:extLst>
      <p:ext uri="{BB962C8B-B14F-4D97-AF65-F5344CB8AC3E}">
        <p14:creationId xmlns:p14="http://schemas.microsoft.com/office/powerpoint/2010/main" val="8343923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図 5">
            <a:extLst>
              <a:ext uri="{FF2B5EF4-FFF2-40B4-BE49-F238E27FC236}">
                <a16:creationId xmlns:a16="http://schemas.microsoft.com/office/drawing/2014/main" id="{638721A0-6E7F-92B2-42B8-0C317DE8D45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3301" y="1030919"/>
            <a:ext cx="8690246" cy="4636837"/>
          </a:xfrm>
          <a:prstGeom prst="rect">
            <a:avLst/>
          </a:prstGeom>
        </p:spPr>
      </p:pic>
      <p:sp>
        <p:nvSpPr>
          <p:cNvPr id="33" name="テキスト ボックス 6">
            <a:extLst>
              <a:ext uri="{FF2B5EF4-FFF2-40B4-BE49-F238E27FC236}">
                <a16:creationId xmlns:a16="http://schemas.microsoft.com/office/drawing/2014/main" id="{92F50AC2-54BD-8EB9-B74A-97F81E887B6F}"/>
              </a:ext>
            </a:extLst>
          </p:cNvPr>
          <p:cNvSpPr txBox="1"/>
          <p:nvPr/>
        </p:nvSpPr>
        <p:spPr>
          <a:xfrm>
            <a:off x="2785432" y="593613"/>
            <a:ext cx="45095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ILC IDTWG2</a:t>
            </a:r>
            <a:r>
              <a:rPr lang="ja-JP" altLang="en-US"/>
              <a:t>に参加している研究所・大学</a:t>
            </a:r>
            <a:endParaRPr lang="en-US" altLang="ja-JP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AE431CD-CC37-10AD-E043-A2598B0813FE}"/>
              </a:ext>
            </a:extLst>
          </p:cNvPr>
          <p:cNvSpPr txBox="1"/>
          <p:nvPr/>
        </p:nvSpPr>
        <p:spPr>
          <a:xfrm>
            <a:off x="1858651" y="273530"/>
            <a:ext cx="8228535" cy="5847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sz="3200" dirty="0"/>
              <a:t>ILC Technology Network starts (Partially)</a:t>
            </a:r>
            <a:endParaRPr lang="ja-JP" altLang="en-US" sz="3200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E69AE0DF-B9CF-247D-00E1-209F01DF97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74358" y="3781549"/>
            <a:ext cx="3169913" cy="1648355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5898F10-C5EE-F452-033D-24ABD4D8E43B}"/>
              </a:ext>
            </a:extLst>
          </p:cNvPr>
          <p:cNvSpPr txBox="1"/>
          <p:nvPr/>
        </p:nvSpPr>
        <p:spPr>
          <a:xfrm>
            <a:off x="1477538" y="5876694"/>
            <a:ext cx="31582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KEK-CERN MOU  (last July)</a:t>
            </a:r>
          </a:p>
          <a:p>
            <a:r>
              <a:rPr lang="en-US" altLang="ja-JP" dirty="0"/>
              <a:t>CERN-European Lab.</a:t>
            </a: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53376616-70FC-1710-FEDA-AAB5839C1E4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70681" y="4297690"/>
            <a:ext cx="2163228" cy="1436889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019883BE-FB71-39E8-D3B3-8A05C65B9DAA}"/>
              </a:ext>
            </a:extLst>
          </p:cNvPr>
          <p:cNvSpPr txBox="1"/>
          <p:nvPr/>
        </p:nvSpPr>
        <p:spPr>
          <a:xfrm>
            <a:off x="5023626" y="5729441"/>
            <a:ext cx="23606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KEK-Korea MOU</a:t>
            </a:r>
          </a:p>
          <a:p>
            <a:r>
              <a:rPr lang="en-US" altLang="ja-JP" dirty="0"/>
              <a:t>Waiting for </a:t>
            </a:r>
            <a:r>
              <a:rPr lang="en" altLang="ja-JP" dirty="0">
                <a:solidFill>
                  <a:srgbClr val="000000"/>
                </a:solidFill>
                <a:latin typeface="-apple-system"/>
              </a:rPr>
              <a:t>Australian</a:t>
            </a:r>
            <a:endParaRPr lang="ja-JP" altLang="en-US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969C5B58-4501-6FE4-0499-7B53E65BCFA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2852" y="4835036"/>
            <a:ext cx="1445801" cy="1874378"/>
          </a:xfrm>
          <a:prstGeom prst="rect">
            <a:avLst/>
          </a:prstGeom>
          <a:noFill/>
          <a:ln w="6350">
            <a:solidFill>
              <a:schemeClr val="bg1">
                <a:lumMod val="75000"/>
              </a:schemeClr>
            </a:solidFill>
          </a:ln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C45B0C6-D1D2-7D16-57DE-AE21CE2CC7D6}"/>
              </a:ext>
            </a:extLst>
          </p:cNvPr>
          <p:cNvSpPr txBox="1"/>
          <p:nvPr/>
        </p:nvSpPr>
        <p:spPr>
          <a:xfrm>
            <a:off x="689317" y="-998806"/>
            <a:ext cx="19367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ICEPP is crucial 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16487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>
            <a:extLst>
              <a:ext uri="{FF2B5EF4-FFF2-40B4-BE49-F238E27FC236}">
                <a16:creationId xmlns:a16="http://schemas.microsoft.com/office/drawing/2014/main" id="{176314E6-65D5-23F3-DCF6-2772F41C8B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27095" y="773266"/>
            <a:ext cx="4647561" cy="2749717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7B06B54A-71DA-FDEA-7BE9-54913CD3E0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9700" y="773267"/>
            <a:ext cx="3529330" cy="2749717"/>
          </a:xfrm>
          <a:prstGeom prst="rect">
            <a:avLst/>
          </a:pr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DDB167B7-82F1-7101-B3F2-B5884ABD5AFD}"/>
              </a:ext>
            </a:extLst>
          </p:cNvPr>
          <p:cNvSpPr txBox="1"/>
          <p:nvPr/>
        </p:nvSpPr>
        <p:spPr>
          <a:xfrm>
            <a:off x="426720" y="158496"/>
            <a:ext cx="9642383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sz="2800" dirty="0"/>
              <a:t>ICEPP has very exciting history &amp; achieved great success.</a:t>
            </a:r>
            <a:endParaRPr kumimoji="1" lang="ja-JP" altLang="en-US" sz="2800"/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8ED015A5-36FA-D87A-98B9-0303BC81F92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9700" y="3614535"/>
            <a:ext cx="4098500" cy="2761209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9495FE47-3C69-202F-6AAC-0A8D7AA3D86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60201" y="797051"/>
            <a:ext cx="3385057" cy="2278657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72EFCE93-A41F-4AA7-5652-B54332CC341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728237" y="3503609"/>
            <a:ext cx="2396921" cy="3195895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50C8DDD3-DA41-9605-6713-D4E027D5A9F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446734" y="3662105"/>
            <a:ext cx="2867289" cy="2198255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6F4F20D2-4862-1CF7-1F7E-8AEBF0128E2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290467" y="3614532"/>
            <a:ext cx="2289951" cy="3161347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2139A448-4FBC-C2EF-2C0A-5FAE1ADB8768}"/>
              </a:ext>
            </a:extLst>
          </p:cNvPr>
          <p:cNvSpPr txBox="1"/>
          <p:nvPr/>
        </p:nvSpPr>
        <p:spPr>
          <a:xfrm>
            <a:off x="7148945" y="3522521"/>
            <a:ext cx="25635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/>
              <a:t>Establishment of Standard Model</a:t>
            </a:r>
            <a:endParaRPr kumimoji="1" lang="ja-JP" altLang="en-US" sz="1200"/>
          </a:p>
        </p:txBody>
      </p:sp>
    </p:spTree>
    <p:extLst>
      <p:ext uri="{BB962C8B-B14F-4D97-AF65-F5344CB8AC3E}">
        <p14:creationId xmlns:p14="http://schemas.microsoft.com/office/powerpoint/2010/main" val="24780108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158E83-F8DA-88F5-8EB8-6566B5B251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829E541E-E5BA-56F7-B53A-DC8746252E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8914" y="696974"/>
            <a:ext cx="3323555" cy="2469182"/>
          </a:xfrm>
          <a:prstGeom prst="rect">
            <a:avLst/>
          </a:prstGeom>
        </p:spPr>
      </p:pic>
      <p:sp>
        <p:nvSpPr>
          <p:cNvPr id="19460" name="Text Box 5">
            <a:extLst>
              <a:ext uri="{FF2B5EF4-FFF2-40B4-BE49-F238E27FC236}">
                <a16:creationId xmlns:a16="http://schemas.microsoft.com/office/drawing/2014/main" id="{E7473802-7D5F-8137-2DC7-394B0ED5BE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56313" y="5380039"/>
            <a:ext cx="184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0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1pPr>
            <a:lvl2pPr marL="742950" indent="-285750">
              <a:defRPr kumimoji="1" sz="20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2pPr>
            <a:lvl3pPr marL="1143000" indent="-228600">
              <a:defRPr kumimoji="1" sz="20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3pPr>
            <a:lvl4pPr marL="1600200" indent="-228600">
              <a:defRPr kumimoji="1" sz="20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4pPr>
            <a:lvl5pPr marL="2057400" indent="-228600">
              <a:defRPr kumimoji="1" sz="20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9pPr>
          </a:lstStyle>
          <a:p>
            <a:endParaRPr lang="ja-JP" altLang="en-US"/>
          </a:p>
        </p:txBody>
      </p:sp>
      <p:sp>
        <p:nvSpPr>
          <p:cNvPr id="19463" name="Text Box 8">
            <a:extLst>
              <a:ext uri="{FF2B5EF4-FFF2-40B4-BE49-F238E27FC236}">
                <a16:creationId xmlns:a16="http://schemas.microsoft.com/office/drawing/2014/main" id="{1ECEB954-EBD0-668C-75C4-AC890213A6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1438" y="234635"/>
            <a:ext cx="4849404" cy="584775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>
            <a:lvl1pPr>
              <a:defRPr kumimoji="1" sz="20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1pPr>
            <a:lvl2pPr marL="742950" indent="-285750">
              <a:defRPr kumimoji="1" sz="20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2pPr>
            <a:lvl3pPr marL="1143000" indent="-228600">
              <a:defRPr kumimoji="1" sz="20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3pPr>
            <a:lvl4pPr marL="1600200" indent="-228600">
              <a:defRPr kumimoji="1" sz="20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4pPr>
            <a:lvl5pPr marL="2057400" indent="-228600">
              <a:defRPr kumimoji="1" sz="20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9pPr>
          </a:lstStyle>
          <a:p>
            <a:r>
              <a:rPr lang="en-US" altLang="ja-JP" sz="3200" dirty="0"/>
              <a:t>1980 era was the golden age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0C31869-1284-3C37-99FA-13FF5B7152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C97E3-075F-884F-B973-5D89A61E3EE4}" type="slidenum">
              <a:rPr kumimoji="1" lang="ja-JP" altLang="en-US" smtClean="0"/>
              <a:t>3</a:t>
            </a:fld>
            <a:endParaRPr kumimoji="1" lang="ja-JP" altLang="en-US"/>
          </a:p>
        </p:txBody>
      </p:sp>
      <p:pic>
        <p:nvPicPr>
          <p:cNvPr id="5" name="図 4" descr="人, 立つ, 建物, 男 が含まれている画像&#10;&#10;自動的に生成された説明">
            <a:extLst>
              <a:ext uri="{FF2B5EF4-FFF2-40B4-BE49-F238E27FC236}">
                <a16:creationId xmlns:a16="http://schemas.microsoft.com/office/drawing/2014/main" id="{A473E9E7-98CD-2501-97DE-122A188A65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4445" y="1014414"/>
            <a:ext cx="6375400" cy="4762500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CCE185AF-041C-5BD6-3AA6-1CBB1A704EE9}"/>
              </a:ext>
            </a:extLst>
          </p:cNvPr>
          <p:cNvSpPr txBox="1"/>
          <p:nvPr/>
        </p:nvSpPr>
        <p:spPr>
          <a:xfrm>
            <a:off x="5205984" y="219456"/>
            <a:ext cx="59105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altLang="ja-JP" dirty="0"/>
              <a:t>Fall of the Berlin wall</a:t>
            </a:r>
            <a:endParaRPr kumimoji="1" lang="ja-JP" altLang="en-US"/>
          </a:p>
          <a:p>
            <a:r>
              <a:rPr lang="en-US" altLang="ja-JP" dirty="0"/>
              <a:t>Our world looked going into “Collaboration” &amp; “Unify”</a:t>
            </a:r>
            <a:r>
              <a:rPr kumimoji="1" lang="en-US" altLang="ja-JP" dirty="0"/>
              <a:t> </a:t>
            </a:r>
            <a:endParaRPr kumimoji="1" lang="ja-JP" altLang="en-US"/>
          </a:p>
        </p:txBody>
      </p:sp>
      <p:pic>
        <p:nvPicPr>
          <p:cNvPr id="10" name="図 9" descr="テーブルの上に座っているスーツ姿の男性たち&#10;&#10;低い精度で自動的に生成された説明">
            <a:extLst>
              <a:ext uri="{FF2B5EF4-FFF2-40B4-BE49-F238E27FC236}">
                <a16:creationId xmlns:a16="http://schemas.microsoft.com/office/drawing/2014/main" id="{452E75F6-58D4-BAD4-F7FE-3D4FCD2CA50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86321" y="3822805"/>
            <a:ext cx="4514773" cy="2716107"/>
          </a:xfrm>
          <a:prstGeom prst="rect">
            <a:avLst/>
          </a:prstGeom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2541625-FFDB-302E-36EE-7896301FD419}"/>
              </a:ext>
            </a:extLst>
          </p:cNvPr>
          <p:cNvSpPr txBox="1"/>
          <p:nvPr/>
        </p:nvSpPr>
        <p:spPr>
          <a:xfrm>
            <a:off x="8750017" y="2720540"/>
            <a:ext cx="298190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The d</a:t>
            </a:r>
            <a:r>
              <a:rPr kumimoji="1" lang="en-US" altLang="ja-JP" dirty="0"/>
              <a:t>étente</a:t>
            </a:r>
            <a:r>
              <a:rPr lang="en-US" altLang="ja-JP" dirty="0"/>
              <a:t>:</a:t>
            </a:r>
          </a:p>
          <a:p>
            <a:r>
              <a:rPr kumimoji="1" lang="en-US" altLang="ja-JP" dirty="0"/>
              <a:t> World-wide collaboration</a:t>
            </a:r>
          </a:p>
          <a:p>
            <a:r>
              <a:rPr lang="ja-JP" altLang="en-US"/>
              <a:t>　　</a:t>
            </a:r>
            <a:r>
              <a:rPr lang="en-US" altLang="ja-JP" dirty="0"/>
              <a:t>is boosted.</a:t>
            </a:r>
            <a:endParaRPr kumimoji="1" lang="en-US" altLang="ja-JP" dirty="0"/>
          </a:p>
          <a:p>
            <a:r>
              <a:rPr lang="en-US" altLang="ja-JP" dirty="0"/>
              <a:t> Reduction of Military cost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78233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3E376F-2957-62B3-01FA-8D3B52F797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3">
            <a:extLst>
              <a:ext uri="{FF2B5EF4-FFF2-40B4-BE49-F238E27FC236}">
                <a16:creationId xmlns:a16="http://schemas.microsoft.com/office/drawing/2014/main" id="{F4DEED73-CF4A-03C8-8334-9EB16F1211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876" y="1002424"/>
            <a:ext cx="5458337" cy="3896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0" name="Text Box 5">
            <a:extLst>
              <a:ext uri="{FF2B5EF4-FFF2-40B4-BE49-F238E27FC236}">
                <a16:creationId xmlns:a16="http://schemas.microsoft.com/office/drawing/2014/main" id="{B3178AF4-CC2A-8592-CAE5-DFB0D6AFE3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56313" y="5433047"/>
            <a:ext cx="184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0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1pPr>
            <a:lvl2pPr marL="742950" indent="-285750">
              <a:defRPr kumimoji="1" sz="20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2pPr>
            <a:lvl3pPr marL="1143000" indent="-228600">
              <a:defRPr kumimoji="1" sz="20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3pPr>
            <a:lvl4pPr marL="1600200" indent="-228600">
              <a:defRPr kumimoji="1" sz="20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4pPr>
            <a:lvl5pPr marL="2057400" indent="-228600">
              <a:defRPr kumimoji="1" sz="20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9pPr>
          </a:lstStyle>
          <a:p>
            <a:endParaRPr lang="ja-JP" altLang="en-US"/>
          </a:p>
        </p:txBody>
      </p:sp>
      <p:sp>
        <p:nvSpPr>
          <p:cNvPr id="19463" name="Text Box 8">
            <a:extLst>
              <a:ext uri="{FF2B5EF4-FFF2-40B4-BE49-F238E27FC236}">
                <a16:creationId xmlns:a16="http://schemas.microsoft.com/office/drawing/2014/main" id="{83A1B5E2-9793-D375-8F21-6BA9A950BE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1438" y="234635"/>
            <a:ext cx="4245073" cy="584775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>
            <a:lvl1pPr>
              <a:defRPr kumimoji="1" sz="20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1pPr>
            <a:lvl2pPr marL="742950" indent="-285750">
              <a:defRPr kumimoji="1" sz="20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2pPr>
            <a:lvl3pPr marL="1143000" indent="-228600">
              <a:defRPr kumimoji="1" sz="20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3pPr>
            <a:lvl4pPr marL="1600200" indent="-228600">
              <a:defRPr kumimoji="1" sz="20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4pPr>
            <a:lvl5pPr marL="2057400" indent="-228600">
              <a:defRPr kumimoji="1" sz="20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9pPr>
          </a:lstStyle>
          <a:p>
            <a:r>
              <a:rPr lang="en-US" altLang="ja-JP" sz="3200" dirty="0"/>
              <a:t>1980 era was golden age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5941B69-F065-6D03-F153-0C7574AD31D1}"/>
              </a:ext>
            </a:extLst>
          </p:cNvPr>
          <p:cNvSpPr txBox="1"/>
          <p:nvPr/>
        </p:nvSpPr>
        <p:spPr>
          <a:xfrm>
            <a:off x="2515708" y="2031513"/>
            <a:ext cx="902811" cy="43088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sz="1100" dirty="0">
                <a:solidFill>
                  <a:srgbClr val="FF0000"/>
                </a:solidFill>
              </a:rPr>
              <a:t>O(1)</a:t>
            </a:r>
            <a:r>
              <a:rPr lang="en-US" altLang="ja-JP" sz="1100" dirty="0" err="1">
                <a:solidFill>
                  <a:srgbClr val="FF0000"/>
                </a:solidFill>
              </a:rPr>
              <a:t>TeV</a:t>
            </a:r>
            <a:endParaRPr lang="en-US" altLang="ja-JP" sz="1100" dirty="0">
              <a:solidFill>
                <a:srgbClr val="FF0000"/>
              </a:solidFill>
            </a:endParaRPr>
          </a:p>
          <a:p>
            <a:r>
              <a:rPr lang="en-US" altLang="ja-JP" sz="1100" dirty="0">
                <a:solidFill>
                  <a:srgbClr val="FF0000"/>
                </a:solidFill>
              </a:rPr>
              <a:t>SUSY exist</a:t>
            </a:r>
            <a:endParaRPr lang="ja-JP" altLang="en-US" sz="1100" dirty="0">
              <a:solidFill>
                <a:srgbClr val="FF0000"/>
              </a:solidFill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DFEA4C1-8421-BA9B-157A-1C147B82E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C97E3-075F-884F-B973-5D89A61E3EE4}" type="slidenum">
              <a:rPr kumimoji="1" lang="ja-JP" altLang="en-US" smtClean="0"/>
              <a:t>4</a:t>
            </a:fld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06631343-CBB7-BBF3-7FDC-43DFA69576F9}"/>
              </a:ext>
            </a:extLst>
          </p:cNvPr>
          <p:cNvSpPr txBox="1"/>
          <p:nvPr/>
        </p:nvSpPr>
        <p:spPr>
          <a:xfrm>
            <a:off x="521964" y="5132410"/>
            <a:ext cx="48381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SUSY </a:t>
            </a:r>
            <a:r>
              <a:rPr lang="en-US" altLang="ja-JP" dirty="0"/>
              <a:t>was believed to be light.  (TeV SUSY)</a:t>
            </a:r>
          </a:p>
          <a:p>
            <a:r>
              <a:rPr lang="en-US" altLang="ja-JP" dirty="0"/>
              <a:t>SUSY Dark Metter is very attractive.</a:t>
            </a:r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FDD11A19-2F7F-8151-4189-A9BB84C181CB}"/>
              </a:ext>
            </a:extLst>
          </p:cNvPr>
          <p:cNvSpPr txBox="1"/>
          <p:nvPr/>
        </p:nvSpPr>
        <p:spPr>
          <a:xfrm>
            <a:off x="6096000" y="2820592"/>
            <a:ext cx="13067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SUSY DM </a:t>
            </a:r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85665B34-D1F1-F470-227E-A2D7AB93A11C}"/>
              </a:ext>
            </a:extLst>
          </p:cNvPr>
          <p:cNvSpPr txBox="1"/>
          <p:nvPr/>
        </p:nvSpPr>
        <p:spPr>
          <a:xfrm>
            <a:off x="9144000" y="3552112"/>
            <a:ext cx="6960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SSC </a:t>
            </a:r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78DD92B-46A0-F94A-E5C4-4CB55A8148DF}"/>
              </a:ext>
            </a:extLst>
          </p:cNvPr>
          <p:cNvSpPr txBox="1"/>
          <p:nvPr/>
        </p:nvSpPr>
        <p:spPr>
          <a:xfrm>
            <a:off x="9290304" y="4368976"/>
            <a:ext cx="6511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LHC</a:t>
            </a:r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662BF389-4D55-0226-6CFB-8F481977F31A}"/>
              </a:ext>
            </a:extLst>
          </p:cNvPr>
          <p:cNvSpPr txBox="1"/>
          <p:nvPr/>
        </p:nvSpPr>
        <p:spPr>
          <a:xfrm>
            <a:off x="7266432" y="4112944"/>
            <a:ext cx="5725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JLC</a:t>
            </a:r>
            <a:endParaRPr kumimoji="1" lang="ja-JP" altLang="en-US"/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B5798862-08FB-2534-2E81-4795377D3B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79237" y="281729"/>
            <a:ext cx="5052589" cy="2845314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5DB7D6BB-1445-0E66-AD54-BA5BD66F057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36215" y="3266951"/>
            <a:ext cx="3183591" cy="2061318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F845A4E1-E6B5-8158-487F-76B6BA6FE06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48138" y="4943060"/>
            <a:ext cx="4146530" cy="1842902"/>
          </a:xfrm>
          <a:prstGeom prst="rect">
            <a:avLst/>
          </a:prstGeom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FAF93029-BCBC-486B-EF32-B274A6DEA086}"/>
              </a:ext>
            </a:extLst>
          </p:cNvPr>
          <p:cNvSpPr txBox="1"/>
          <p:nvPr/>
        </p:nvSpPr>
        <p:spPr>
          <a:xfrm>
            <a:off x="10748470" y="4573759"/>
            <a:ext cx="846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90 era</a:t>
            </a:r>
            <a:endParaRPr kumimoji="1" lang="ja-JP" altLang="en-US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789F90A8-1DD8-6A40-CDCA-7C5945BD7188}"/>
              </a:ext>
            </a:extLst>
          </p:cNvPr>
          <p:cNvSpPr txBox="1"/>
          <p:nvPr/>
        </p:nvSpPr>
        <p:spPr>
          <a:xfrm>
            <a:off x="2027104" y="5883007"/>
            <a:ext cx="39853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SSC, LHC were proposed/ on-going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88522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2F08AF4E-B57E-3DDD-9104-E7FDA00CF1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39866-D6A0-DB46-ABEE-551451B0E291}" type="slidenum">
              <a:rPr kumimoji="1" lang="ja-JP" altLang="en-US" smtClean="0"/>
              <a:t>5</a:t>
            </a:fld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C9E30B7-4446-4507-8921-C6699FFD7F6B}"/>
              </a:ext>
            </a:extLst>
          </p:cNvPr>
          <p:cNvSpPr txBox="1"/>
          <p:nvPr/>
        </p:nvSpPr>
        <p:spPr>
          <a:xfrm>
            <a:off x="426720" y="158496"/>
            <a:ext cx="6236003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2800" dirty="0"/>
              <a:t>Higgs Boson was di</a:t>
            </a:r>
            <a:r>
              <a:rPr lang="en-US" altLang="ja-JP" sz="2800" dirty="0"/>
              <a:t>scovered @ 2012</a:t>
            </a:r>
            <a:endParaRPr kumimoji="1" lang="ja-JP" altLang="en-US" sz="280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7DB9BE31-6921-411E-3E7A-9C7FED3806F5}"/>
              </a:ext>
            </a:extLst>
          </p:cNvPr>
          <p:cNvSpPr txBox="1"/>
          <p:nvPr/>
        </p:nvSpPr>
        <p:spPr>
          <a:xfrm>
            <a:off x="1926336" y="2804160"/>
            <a:ext cx="18053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Higgs </a:t>
            </a:r>
            <a:r>
              <a:rPr kumimoji="1" lang="en-US" altLang="ja-JP" dirty="0" err="1"/>
              <a:t>exciteing</a:t>
            </a:r>
            <a:endParaRPr kumimoji="1" lang="ja-JP" altLang="en-US"/>
          </a:p>
        </p:txBody>
      </p:sp>
      <p:pic>
        <p:nvPicPr>
          <p:cNvPr id="6" name="図 5" descr="Hgg-FloatingScale-Short2.gif">
            <a:extLst>
              <a:ext uri="{FF2B5EF4-FFF2-40B4-BE49-F238E27FC236}">
                <a16:creationId xmlns:a16="http://schemas.microsoft.com/office/drawing/2014/main" id="{3E3E9ACE-A536-A42E-6AF8-BA099EE44D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720" y="797081"/>
            <a:ext cx="5732096" cy="5559269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9D313FBE-473C-699E-5069-EED0C9C618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08028" y="2861602"/>
            <a:ext cx="5157252" cy="3438168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F3AC7FE-8DA7-BFFF-C5A2-820D55E8763F}"/>
              </a:ext>
            </a:extLst>
          </p:cNvPr>
          <p:cNvSpPr txBox="1"/>
          <p:nvPr/>
        </p:nvSpPr>
        <p:spPr>
          <a:xfrm>
            <a:off x="6295132" y="2329643"/>
            <a:ext cx="2085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Exciting moment.</a:t>
            </a:r>
            <a:endParaRPr kumimoji="1" lang="ja-JP" altLang="en-US"/>
          </a:p>
        </p:txBody>
      </p:sp>
      <p:pic>
        <p:nvPicPr>
          <p:cNvPr id="9" name="図 8" descr="ダイアグラム, ヒストグラム&#10;&#10;自動的に生成された説明">
            <a:extLst>
              <a:ext uri="{FF2B5EF4-FFF2-40B4-BE49-F238E27FC236}">
                <a16:creationId xmlns:a16="http://schemas.microsoft.com/office/drawing/2014/main" id="{593F9557-C898-2316-985D-8694993311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40091" y="-6126"/>
            <a:ext cx="3072457" cy="2860133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CB1A2EC0-DB54-62D1-B41A-2A710C2F0418}"/>
              </a:ext>
            </a:extLst>
          </p:cNvPr>
          <p:cNvSpPr txBox="1"/>
          <p:nvPr/>
        </p:nvSpPr>
        <p:spPr>
          <a:xfrm>
            <a:off x="6587836" y="1246908"/>
            <a:ext cx="24849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LEP/Tevatron have</a:t>
            </a:r>
          </a:p>
          <a:p>
            <a:r>
              <a:rPr lang="en-US" altLang="ja-JP" dirty="0"/>
              <a:t> also big contribution.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49475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9"/>
          <p:cNvSpPr txBox="1">
            <a:spLocks noChangeArrowheads="1"/>
          </p:cNvSpPr>
          <p:nvPr/>
        </p:nvSpPr>
        <p:spPr bwMode="auto">
          <a:xfrm>
            <a:off x="490990" y="96612"/>
            <a:ext cx="4802853" cy="52322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>
            <a:lvl1pPr>
              <a:defRPr kumimoji="1" sz="20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1pPr>
            <a:lvl2pPr marL="742950" indent="-285750">
              <a:defRPr kumimoji="1" sz="20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2pPr>
            <a:lvl3pPr marL="1143000" indent="-228600">
              <a:defRPr kumimoji="1" sz="20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3pPr>
            <a:lvl4pPr marL="1600200" indent="-228600">
              <a:defRPr kumimoji="1" sz="20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4pPr>
            <a:lvl5pPr marL="2057400" indent="-228600">
              <a:defRPr kumimoji="1" sz="20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9pPr>
          </a:lstStyle>
          <a:p>
            <a:r>
              <a:rPr lang="en-US" altLang="ja-JP" sz="2800" dirty="0"/>
              <a:t>Impact of Higgs mass  125GeV</a:t>
            </a:r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8197" y="667130"/>
            <a:ext cx="4973122" cy="1667073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9024" y="2116576"/>
            <a:ext cx="5884985" cy="5181600"/>
          </a:xfrm>
          <a:prstGeom prst="rect">
            <a:avLst/>
          </a:prstGeom>
        </p:spPr>
      </p:pic>
      <p:cxnSp>
        <p:nvCxnSpPr>
          <p:cNvPr id="17" name="直線コネクタ 16"/>
          <p:cNvCxnSpPr/>
          <p:nvPr/>
        </p:nvCxnSpPr>
        <p:spPr bwMode="auto">
          <a:xfrm flipV="1">
            <a:off x="3844324" y="2395320"/>
            <a:ext cx="0" cy="324036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1" name="テキスト ボックス 20"/>
          <p:cNvSpPr txBox="1"/>
          <p:nvPr/>
        </p:nvSpPr>
        <p:spPr>
          <a:xfrm>
            <a:off x="7992666" y="5147250"/>
            <a:ext cx="2821606" cy="132343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sz="2000" dirty="0"/>
              <a:t>Scalar top quark mass</a:t>
            </a:r>
          </a:p>
          <a:p>
            <a:r>
              <a:rPr lang="en-US" altLang="ja-JP" sz="2000" dirty="0"/>
              <a:t>is ~ 10-100TeV</a:t>
            </a:r>
          </a:p>
          <a:p>
            <a:r>
              <a:rPr lang="en-US" altLang="ja-JP" sz="2000" dirty="0"/>
              <a:t>(related to a scalar </a:t>
            </a:r>
          </a:p>
          <a:p>
            <a:r>
              <a:rPr lang="en-US" altLang="ja-JP" sz="2000" dirty="0"/>
              <a:t>mass </a:t>
            </a:r>
            <a:r>
              <a:rPr lang="en-US" altLang="ja-JP" sz="2000" b="1" dirty="0"/>
              <a:t>m0</a:t>
            </a:r>
            <a:r>
              <a:rPr lang="en-US" altLang="ja-JP" sz="2000" dirty="0"/>
              <a:t>)</a:t>
            </a:r>
            <a:endParaRPr lang="ja-JP" altLang="en-US" sz="2000" dirty="0"/>
          </a:p>
        </p:txBody>
      </p:sp>
      <p:sp>
        <p:nvSpPr>
          <p:cNvPr id="22" name="上矢印 21"/>
          <p:cNvSpPr/>
          <p:nvPr/>
        </p:nvSpPr>
        <p:spPr bwMode="auto">
          <a:xfrm>
            <a:off x="7745529" y="3605388"/>
            <a:ext cx="447353" cy="1368152"/>
          </a:xfrm>
          <a:prstGeom prst="upArrow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ja-JP" altLang="en-US" sz="2000">
              <a:latin typeface="Garamond" pitchFamily="-108" charset="0"/>
              <a:ea typeface="ＭＳ Ｐゴシック" pitchFamily="-108" charset="-128"/>
              <a:cs typeface="ＭＳ Ｐゴシック" pitchFamily="-108" charset="-128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8506879" y="503320"/>
            <a:ext cx="3323346" cy="230832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sz="2400" dirty="0"/>
              <a:t>3 Possibilities</a:t>
            </a:r>
          </a:p>
          <a:p>
            <a:pPr marL="342900" indent="-342900">
              <a:buAutoNum type="arabicParenR"/>
            </a:pPr>
            <a:r>
              <a:rPr lang="en-US" altLang="ja-JP" sz="2400" dirty="0"/>
              <a:t>Heavy scalar mass</a:t>
            </a:r>
          </a:p>
          <a:p>
            <a:pPr marL="342900" indent="-342900">
              <a:buAutoNum type="arabicParenR"/>
            </a:pPr>
            <a:r>
              <a:rPr lang="en-US" altLang="ja-JP" sz="2400" dirty="0"/>
              <a:t>Full mixing</a:t>
            </a:r>
          </a:p>
          <a:p>
            <a:r>
              <a:rPr lang="en-US" altLang="ja-JP" sz="2400" dirty="0"/>
              <a:t>    (disfavor by EDM)</a:t>
            </a:r>
          </a:p>
          <a:p>
            <a:r>
              <a:rPr lang="en-US" altLang="ja-JP" sz="2400" dirty="0"/>
              <a:t>3) NMSSM</a:t>
            </a:r>
            <a:r>
              <a:rPr lang="ja-JP" altLang="en-US" sz="2400"/>
              <a:t>　</a:t>
            </a:r>
            <a:endParaRPr lang="en-US" altLang="ja-JP" sz="2400" dirty="0"/>
          </a:p>
          <a:p>
            <a:r>
              <a:rPr lang="en-US" altLang="ja-JP" sz="2400" dirty="0"/>
              <a:t>     (Additional singlet)</a:t>
            </a:r>
            <a:endParaRPr lang="ja-JP" altLang="en-US" sz="2400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C97E3-075F-884F-B973-5D89A61E3EE4}" type="slidenum">
              <a:rPr kumimoji="1" lang="ja-JP" altLang="en-US" smtClean="0"/>
              <a:t>6</a:t>
            </a:fld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688385" y="653724"/>
            <a:ext cx="4657044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dirty="0"/>
              <a:t>SUSY cancels out Higgs mass divergence </a:t>
            </a:r>
            <a:endParaRPr lang="ja-JP" altLang="en-US" dirty="0"/>
          </a:p>
        </p:txBody>
      </p: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63305954-2A51-2B9A-1923-CCA41FD1B4A1}"/>
              </a:ext>
            </a:extLst>
          </p:cNvPr>
          <p:cNvCxnSpPr>
            <a:cxnSpLocks/>
          </p:cNvCxnSpPr>
          <p:nvPr/>
        </p:nvCxnSpPr>
        <p:spPr bwMode="auto">
          <a:xfrm>
            <a:off x="6710389" y="3446245"/>
            <a:ext cx="2146468" cy="0"/>
          </a:xfrm>
          <a:prstGeom prst="line">
            <a:avLst/>
          </a:prstGeom>
          <a:solidFill>
            <a:schemeClr val="accent1"/>
          </a:solidFill>
          <a:ln w="184150" cap="flat" cmpd="sng" algn="ctr">
            <a:solidFill>
              <a:schemeClr val="accent3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直線コネクタ 19"/>
          <p:cNvCxnSpPr/>
          <p:nvPr/>
        </p:nvCxnSpPr>
        <p:spPr bwMode="auto">
          <a:xfrm flipV="1">
            <a:off x="6710389" y="3336049"/>
            <a:ext cx="1994068" cy="432048"/>
          </a:xfrm>
          <a:prstGeom prst="line">
            <a:avLst/>
          </a:prstGeom>
          <a:solidFill>
            <a:schemeClr val="accent1"/>
          </a:solidFill>
          <a:ln w="349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89A1A93-B55C-7388-8161-CC17E8657336}"/>
              </a:ext>
            </a:extLst>
          </p:cNvPr>
          <p:cNvSpPr txBox="1"/>
          <p:nvPr/>
        </p:nvSpPr>
        <p:spPr>
          <a:xfrm>
            <a:off x="5584874" y="1181686"/>
            <a:ext cx="28103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Mass can be determined</a:t>
            </a:r>
          </a:p>
          <a:p>
            <a:r>
              <a:rPr lang="en-US" altLang="ja-JP" dirty="0"/>
              <a:t> by stop mass scale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21592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C5293B-A7FB-02B2-9E32-A848090D71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8321EE34-7614-C031-1797-301027A16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39866-D6A0-DB46-ABEE-551451B0E291}" type="slidenum">
              <a:rPr kumimoji="1" lang="ja-JP" altLang="en-US" smtClean="0"/>
              <a:t>7</a:t>
            </a:fld>
            <a:endParaRPr kumimoji="1" lang="ja-JP" altLang="en-US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578D544A-50F0-D63F-A392-AC8114C58C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292" y="1624141"/>
            <a:ext cx="5521796" cy="4495522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13257775-3261-1822-5581-4C3E4AA20D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19728" y="1425513"/>
            <a:ext cx="6096000" cy="4344276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A9B1C6A-23A1-DBF4-4963-09C19707784F}"/>
              </a:ext>
            </a:extLst>
          </p:cNvPr>
          <p:cNvSpPr txBox="1"/>
          <p:nvPr/>
        </p:nvSpPr>
        <p:spPr>
          <a:xfrm>
            <a:off x="385589" y="313386"/>
            <a:ext cx="11000127" cy="52322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2800" dirty="0"/>
              <a:t>We have performed intensively “SUSY hunting” in various modes </a:t>
            </a:r>
            <a:endParaRPr kumimoji="1" lang="ja-JP" altLang="en-US" sz="280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E1C1D9AD-6642-0C1B-F809-1DC6B743FBC3}"/>
              </a:ext>
            </a:extLst>
          </p:cNvPr>
          <p:cNvSpPr txBox="1"/>
          <p:nvPr/>
        </p:nvSpPr>
        <p:spPr>
          <a:xfrm>
            <a:off x="1046602" y="1079653"/>
            <a:ext cx="4028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Neutralino ~ 1TeV  </a:t>
            </a:r>
            <a:r>
              <a:rPr kumimoji="1" lang="en-US" altLang="ja-JP" dirty="0" err="1"/>
              <a:t>gluino</a:t>
            </a:r>
            <a:r>
              <a:rPr kumimoji="1" lang="en-US" altLang="ja-JP" dirty="0"/>
              <a:t> &gt; 2.2TeV </a:t>
            </a:r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D185A018-A8B8-B6DC-86A6-4AFBC452C5BB}"/>
              </a:ext>
            </a:extLst>
          </p:cNvPr>
          <p:cNvSpPr txBox="1"/>
          <p:nvPr/>
        </p:nvSpPr>
        <p:spPr>
          <a:xfrm>
            <a:off x="6455884" y="991518"/>
            <a:ext cx="47740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The SM looks perfect within order of 10^15</a:t>
            </a:r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5F6B2BF2-649C-9D88-9069-AAE4420EFA3D}"/>
              </a:ext>
            </a:extLst>
          </p:cNvPr>
          <p:cNvSpPr txBox="1"/>
          <p:nvPr/>
        </p:nvSpPr>
        <p:spPr>
          <a:xfrm>
            <a:off x="6527410" y="5697419"/>
            <a:ext cx="53254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/>
              <a:t>Very limited (almost no) excess is reported </a:t>
            </a:r>
            <a:endParaRPr kumimoji="1" lang="ja-JP" altLang="en-US" sz="2000"/>
          </a:p>
        </p:txBody>
      </p:sp>
    </p:spTree>
    <p:extLst>
      <p:ext uri="{BB962C8B-B14F-4D97-AF65-F5344CB8AC3E}">
        <p14:creationId xmlns:p14="http://schemas.microsoft.com/office/powerpoint/2010/main" val="28322339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D273781B-6B46-5A88-CCC7-40C28D42163D}"/>
              </a:ext>
            </a:extLst>
          </p:cNvPr>
          <p:cNvGrpSpPr/>
          <p:nvPr/>
        </p:nvGrpSpPr>
        <p:grpSpPr>
          <a:xfrm>
            <a:off x="245619" y="1029620"/>
            <a:ext cx="4779236" cy="4782307"/>
            <a:chOff x="102045" y="895149"/>
            <a:chExt cx="4779236" cy="4782307"/>
          </a:xfrm>
        </p:grpSpPr>
        <p:pic>
          <p:nvPicPr>
            <p:cNvPr id="3" name="図 2">
              <a:extLst>
                <a:ext uri="{FF2B5EF4-FFF2-40B4-BE49-F238E27FC236}">
                  <a16:creationId xmlns:a16="http://schemas.microsoft.com/office/drawing/2014/main" id="{11C55931-2A62-ADAB-A169-F8345A50B4EC}"/>
                </a:ext>
              </a:extLst>
            </p:cNvPr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1704" y="895149"/>
              <a:ext cx="4679577" cy="464504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FF7406B5-00F9-6977-7C03-BDDB2D7ED8EC}"/>
                </a:ext>
              </a:extLst>
            </p:cNvPr>
            <p:cNvSpPr txBox="1"/>
            <p:nvPr/>
          </p:nvSpPr>
          <p:spPr>
            <a:xfrm rot="16200000">
              <a:off x="-970204" y="2740988"/>
              <a:ext cx="251383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ja-JP" dirty="0"/>
                <a:t>Top quark mass(GeV)</a:t>
              </a:r>
              <a:endParaRPr lang="ja-JP" altLang="en-US" dirty="0"/>
            </a:p>
          </p:txBody>
        </p:sp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32C74AF0-4CA0-4B33-A59F-E31D7E273F50}"/>
                </a:ext>
              </a:extLst>
            </p:cNvPr>
            <p:cNvSpPr txBox="1"/>
            <p:nvPr/>
          </p:nvSpPr>
          <p:spPr>
            <a:xfrm>
              <a:off x="1734761" y="5308124"/>
              <a:ext cx="2039341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ja-JP" dirty="0"/>
                <a:t>Higgs mass(GeV)</a:t>
              </a:r>
              <a:endParaRPr lang="ja-JP" altLang="en-US" dirty="0"/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51BDBA54-0945-18B1-1B51-2BB94B38CC7C}"/>
                </a:ext>
              </a:extLst>
            </p:cNvPr>
            <p:cNvSpPr txBox="1"/>
            <p:nvPr/>
          </p:nvSpPr>
          <p:spPr>
            <a:xfrm>
              <a:off x="1339962" y="1307414"/>
              <a:ext cx="1050288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ja-JP" sz="1600" b="1" dirty="0"/>
                <a:t>unstable</a:t>
              </a:r>
              <a:endParaRPr lang="ja-JP" altLang="en-US" sz="1600" b="1"/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8FC0B9CA-6DE4-AE46-C462-0338147A2197}"/>
                </a:ext>
              </a:extLst>
            </p:cNvPr>
            <p:cNvSpPr txBox="1"/>
            <p:nvPr/>
          </p:nvSpPr>
          <p:spPr>
            <a:xfrm>
              <a:off x="3669763" y="4426321"/>
              <a:ext cx="797013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ja-JP" sz="1600" b="1" dirty="0"/>
                <a:t>stable</a:t>
              </a:r>
              <a:endParaRPr lang="ja-JP" altLang="en-US" sz="1600" b="1"/>
            </a:p>
          </p:txBody>
        </p: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72CE83F1-E49D-2C34-1D2D-635B01AC2764}"/>
                </a:ext>
              </a:extLst>
            </p:cNvPr>
            <p:cNvSpPr txBox="1"/>
            <p:nvPr/>
          </p:nvSpPr>
          <p:spPr>
            <a:xfrm>
              <a:off x="2840016" y="2419549"/>
              <a:ext cx="1303562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ja-JP" sz="1600" b="1" dirty="0"/>
                <a:t>metastable</a:t>
              </a:r>
              <a:endParaRPr lang="ja-JP" altLang="en-US" sz="1600" b="1"/>
            </a:p>
          </p:txBody>
        </p:sp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A3DE536B-A4E3-4C94-D976-90F2C2182425}"/>
                </a:ext>
              </a:extLst>
            </p:cNvPr>
            <p:cNvSpPr txBox="1"/>
            <p:nvPr/>
          </p:nvSpPr>
          <p:spPr>
            <a:xfrm>
              <a:off x="3070379" y="2852974"/>
              <a:ext cx="1356462" cy="338554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ja-JP" sz="1600" b="1" dirty="0">
                  <a:solidFill>
                    <a:srgbClr val="FF0000"/>
                  </a:solidFill>
                </a:rPr>
                <a:t>our vacuum</a:t>
              </a:r>
              <a:endParaRPr lang="ja-JP" altLang="en-US" sz="1600" b="1">
                <a:solidFill>
                  <a:srgbClr val="FF0000"/>
                </a:solidFill>
              </a:endParaRPr>
            </a:p>
          </p:txBody>
        </p:sp>
      </p:grp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B86C1AF1-D0DD-3047-A72E-B9C880697490}"/>
              </a:ext>
            </a:extLst>
          </p:cNvPr>
          <p:cNvSpPr txBox="1"/>
          <p:nvPr/>
        </p:nvSpPr>
        <p:spPr>
          <a:xfrm>
            <a:off x="6791101" y="218212"/>
            <a:ext cx="417133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/>
              <a:t>We have obtained the interesting </a:t>
            </a:r>
          </a:p>
          <a:p>
            <a:r>
              <a:rPr lang="en-US" altLang="ja-JP" sz="2000" dirty="0"/>
              <a:t>hint from LHC.</a:t>
            </a:r>
          </a:p>
          <a:p>
            <a:r>
              <a:rPr lang="en-US" altLang="ja-JP" sz="2000" dirty="0"/>
              <a:t>Higgs potential is complicated. </a:t>
            </a:r>
          </a:p>
          <a:p>
            <a:r>
              <a:rPr lang="en-US" altLang="ja-JP" sz="2000" dirty="0"/>
              <a:t>Higgs is a portal of new physics.</a:t>
            </a:r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350DD883-465E-5D00-280D-5564379A441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40378" y="1757473"/>
            <a:ext cx="4335457" cy="2960750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873E6C84-D31D-CD48-D471-4B1BDDD177D8}"/>
              </a:ext>
            </a:extLst>
          </p:cNvPr>
          <p:cNvSpPr txBox="1"/>
          <p:nvPr/>
        </p:nvSpPr>
        <p:spPr>
          <a:xfrm>
            <a:off x="469825" y="5777746"/>
            <a:ext cx="59763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Higgs self coupling </a:t>
            </a:r>
            <a:r>
              <a:rPr lang="en-US" altLang="ja-JP" dirty="0" err="1"/>
              <a:t>λ</a:t>
            </a:r>
            <a:r>
              <a:rPr lang="en-US" altLang="ja-JP" dirty="0"/>
              <a:t> is most urgent topics</a:t>
            </a:r>
            <a:br>
              <a:rPr lang="en-US" altLang="ja-JP" dirty="0"/>
            </a:br>
            <a:r>
              <a:rPr lang="en-US" altLang="ja-JP" b="1" dirty="0">
                <a:solidFill>
                  <a:srgbClr val="FF0000"/>
                </a:solidFill>
              </a:rPr>
              <a:t>Higgs Factory with extendable ECM is important. </a:t>
            </a:r>
            <a:r>
              <a:rPr lang="ja-JP" altLang="en-US" b="1">
                <a:solidFill>
                  <a:srgbClr val="FF0000"/>
                </a:solidFill>
              </a:rPr>
              <a:t>　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E699EB10-6BA5-D82F-4A1C-C61630276165}"/>
              </a:ext>
            </a:extLst>
          </p:cNvPr>
          <p:cNvSpPr txBox="1"/>
          <p:nvPr/>
        </p:nvSpPr>
        <p:spPr>
          <a:xfrm>
            <a:off x="6469185" y="4858042"/>
            <a:ext cx="493757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Higgs Potential becomes flat @ high energy?</a:t>
            </a:r>
          </a:p>
          <a:p>
            <a:r>
              <a:rPr lang="ja-JP" altLang="en-US"/>
              <a:t>　</a:t>
            </a:r>
            <a:r>
              <a:rPr lang="en-US" altLang="ja-JP" dirty="0" err="1"/>
              <a:t>λbecomes</a:t>
            </a:r>
            <a:r>
              <a:rPr lang="en-US" altLang="ja-JP" dirty="0"/>
              <a:t> negative ?   Zero? </a:t>
            </a:r>
          </a:p>
          <a:p>
            <a:r>
              <a:rPr lang="en-US" altLang="ja-JP" dirty="0"/>
              <a:t>   </a:t>
            </a:r>
            <a:r>
              <a:rPr lang="en-US" altLang="ja-JP" dirty="0" err="1"/>
              <a:t>Inflaton</a:t>
            </a:r>
            <a:r>
              <a:rPr lang="en-US" altLang="ja-JP" dirty="0"/>
              <a:t>?</a:t>
            </a:r>
            <a:endParaRPr lang="ja-JP" altLang="en-US"/>
          </a:p>
        </p:txBody>
      </p:sp>
      <p:sp>
        <p:nvSpPr>
          <p:cNvPr id="9" name="タイトル 1">
            <a:extLst>
              <a:ext uri="{FF2B5EF4-FFF2-40B4-BE49-F238E27FC236}">
                <a16:creationId xmlns:a16="http://schemas.microsoft.com/office/drawing/2014/main" id="{FF480562-F5F4-6A8B-7304-AE14BA6C7036}"/>
              </a:ext>
            </a:extLst>
          </p:cNvPr>
          <p:cNvSpPr txBox="1">
            <a:spLocks/>
          </p:cNvSpPr>
          <p:nvPr/>
        </p:nvSpPr>
        <p:spPr>
          <a:xfrm>
            <a:off x="80958" y="223610"/>
            <a:ext cx="6295803" cy="69078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3200" dirty="0"/>
              <a:t>Interesting Hint about “Vacuum” </a:t>
            </a:r>
            <a:endParaRPr lang="ja-JP" altLang="en-US" sz="3200"/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233E3EB2-5BC5-DA86-7B6F-71CF9D53123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6350" y="1738599"/>
            <a:ext cx="2905852" cy="2045611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9836727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96F6E2-1CA4-4EFF-DD44-D572FB05C2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5234" y="280719"/>
            <a:ext cx="7967075" cy="885663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3200" b="1" dirty="0">
                <a:ea typeface="+mj-lt"/>
                <a:cs typeface="+mj-lt"/>
              </a:rPr>
              <a:t>Higgs Factories are(was) proposed.</a:t>
            </a:r>
            <a:endParaRPr lang="en-US" sz="3200" b="1" dirty="0">
              <a:ea typeface="游ゴシック Light" panose="020F0302020204030204"/>
            </a:endParaRP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4A90EF03-D4E7-A1E9-39A2-B355753A7D5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8285" y="1367537"/>
            <a:ext cx="2851501" cy="2499573"/>
          </a:xfrm>
          <a:prstGeom prst="rect">
            <a:avLst/>
          </a:prstGeom>
        </p:spPr>
      </p:pic>
      <p:pic>
        <p:nvPicPr>
          <p:cNvPr id="9" name="Picture 3">
            <a:extLst>
              <a:ext uri="{FF2B5EF4-FFF2-40B4-BE49-F238E27FC236}">
                <a16:creationId xmlns:a16="http://schemas.microsoft.com/office/drawing/2014/main" id="{748B1E26-98A9-75DF-1096-361EC7C613A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6188" y="4143402"/>
            <a:ext cx="2454636" cy="2284230"/>
          </a:xfrm>
          <a:prstGeom prst="rect">
            <a:avLst/>
          </a:prstGeom>
        </p:spPr>
      </p:pic>
      <p:pic>
        <p:nvPicPr>
          <p:cNvPr id="11" name="Picture 5" descr="OT0105H.jpg">
            <a:extLst>
              <a:ext uri="{FF2B5EF4-FFF2-40B4-BE49-F238E27FC236}">
                <a16:creationId xmlns:a16="http://schemas.microsoft.com/office/drawing/2014/main" id="{271FFBE4-89A4-13BE-56C3-0CFBA2ED818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125088" y="1599779"/>
            <a:ext cx="4461317" cy="1665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91E96C93-3696-F946-F43D-2363C2D1AEF4}"/>
              </a:ext>
            </a:extLst>
          </p:cNvPr>
          <p:cNvSpPr/>
          <p:nvPr/>
        </p:nvSpPr>
        <p:spPr>
          <a:xfrm>
            <a:off x="3217493" y="1885476"/>
            <a:ext cx="1118954" cy="590882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ea typeface="游ゴシック"/>
              </a:rPr>
              <a:t>FCC-</a:t>
            </a:r>
            <a:r>
              <a:rPr lang="en-US" dirty="0" err="1">
                <a:ea typeface="游ゴシック"/>
              </a:rPr>
              <a:t>ee</a:t>
            </a:r>
            <a:endParaRPr lang="en-US" dirty="0">
              <a:ea typeface="游ゴシック"/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6797925-F49D-1BE1-9C2D-E51DA65BCA4E}"/>
              </a:ext>
            </a:extLst>
          </p:cNvPr>
          <p:cNvSpPr/>
          <p:nvPr/>
        </p:nvSpPr>
        <p:spPr>
          <a:xfrm>
            <a:off x="3161838" y="4456439"/>
            <a:ext cx="1118954" cy="590882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>
                <a:ea typeface="游ゴシック"/>
              </a:rPr>
              <a:t>CEPC</a:t>
            </a: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F882567C-9CFC-CE8D-7D1D-05FD7B033A93}"/>
              </a:ext>
            </a:extLst>
          </p:cNvPr>
          <p:cNvSpPr/>
          <p:nvPr/>
        </p:nvSpPr>
        <p:spPr>
          <a:xfrm>
            <a:off x="5029847" y="1513952"/>
            <a:ext cx="1118954" cy="590882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2000">
                <a:ea typeface="游ゴシック"/>
              </a:rPr>
              <a:t>ILC</a:t>
            </a: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5664E32-44A0-FE2F-8748-E2CEFFC482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96532" y="5427883"/>
            <a:ext cx="2743200" cy="365125"/>
          </a:xfrm>
        </p:spPr>
        <p:txBody>
          <a:bodyPr/>
          <a:lstStyle/>
          <a:p>
            <a:fld id="{4D089E0E-35CF-D248-8B59-B9FCCC4BD0A9}" type="slidenum">
              <a:rPr kumimoji="1" lang="ja-JP" altLang="en-US" smtClean="0"/>
              <a:t>9</a:t>
            </a:fld>
            <a:endParaRPr kumimoji="1" lang="ja-JP" altLang="en-US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F139B17F-C26B-C511-6093-4BBEF7DC37D8}"/>
              </a:ext>
            </a:extLst>
          </p:cNvPr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5509" y="3998302"/>
            <a:ext cx="6043112" cy="187332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</p:pic>
      <p:pic>
        <p:nvPicPr>
          <p:cNvPr id="5" name="Picture 53">
            <a:extLst>
              <a:ext uri="{FF2B5EF4-FFF2-40B4-BE49-F238E27FC236}">
                <a16:creationId xmlns:a16="http://schemas.microsoft.com/office/drawing/2014/main" id="{B37D9608-DFED-787F-023E-AB084D5F91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39366" y="5354892"/>
            <a:ext cx="1451821" cy="17379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2BA2F685-5095-EDB2-87D0-A35F43375894}"/>
              </a:ext>
            </a:extLst>
          </p:cNvPr>
          <p:cNvSpPr txBox="1"/>
          <p:nvPr/>
        </p:nvSpPr>
        <p:spPr>
          <a:xfrm>
            <a:off x="8923100" y="4329100"/>
            <a:ext cx="1834733" cy="276999"/>
          </a:xfrm>
          <a:prstGeom prst="rect">
            <a:avLst/>
          </a:prstGeom>
          <a:solidFill>
            <a:srgbClr val="3366FF"/>
          </a:solidFill>
          <a:ln>
            <a:solidFill>
              <a:srgbClr val="3366FF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1200" dirty="0">
                <a:solidFill>
                  <a:prstClr val="white"/>
                </a:solidFill>
                <a:latin typeface="Avenir" panose="02000503020000020003" pitchFamily="2" charset="0"/>
              </a:rPr>
              <a:t>Nano-beam Technology</a:t>
            </a:r>
            <a:endParaRPr lang="ja-JP" altLang="en-US" sz="1200" dirty="0">
              <a:solidFill>
                <a:prstClr val="white"/>
              </a:solidFill>
              <a:latin typeface="Avenir" panose="02000503020000020003" pitchFamily="2" charset="0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DB91FBB-C69F-9E6F-4F76-C766A602A84D}"/>
              </a:ext>
            </a:extLst>
          </p:cNvPr>
          <p:cNvSpPr txBox="1"/>
          <p:nvPr/>
        </p:nvSpPr>
        <p:spPr>
          <a:xfrm>
            <a:off x="7897530" y="4853199"/>
            <a:ext cx="2031419" cy="276999"/>
          </a:xfrm>
          <a:prstGeom prst="rect">
            <a:avLst/>
          </a:prstGeom>
          <a:solidFill>
            <a:srgbClr val="3366FF"/>
          </a:solidFill>
          <a:ln>
            <a:solidFill>
              <a:srgbClr val="3366FF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1200" dirty="0">
                <a:solidFill>
                  <a:prstClr val="white"/>
                </a:solidFill>
                <a:latin typeface="Avenir" panose="02000503020000020003" pitchFamily="2" charset="0"/>
              </a:rPr>
              <a:t>SRF  Accel. Technology</a:t>
            </a:r>
            <a:endParaRPr lang="ja-JP" altLang="en-US" sz="1200" dirty="0">
              <a:solidFill>
                <a:prstClr val="white"/>
              </a:solidFill>
              <a:latin typeface="Avenir" panose="02000503020000020003" pitchFamily="2" charset="0"/>
            </a:endParaRPr>
          </a:p>
        </p:txBody>
      </p:sp>
      <p:cxnSp>
        <p:nvCxnSpPr>
          <p:cNvPr id="12" name="直線矢印コネクタ 11">
            <a:extLst>
              <a:ext uri="{FF2B5EF4-FFF2-40B4-BE49-F238E27FC236}">
                <a16:creationId xmlns:a16="http://schemas.microsoft.com/office/drawing/2014/main" id="{62605102-F9D4-BF46-7735-0B2445B03E39}"/>
              </a:ext>
            </a:extLst>
          </p:cNvPr>
          <p:cNvCxnSpPr>
            <a:stCxn id="8" idx="1"/>
          </p:cNvCxnSpPr>
          <p:nvPr/>
        </p:nvCxnSpPr>
        <p:spPr>
          <a:xfrm flipH="1">
            <a:off x="6735291" y="4467600"/>
            <a:ext cx="2187808" cy="384721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>
            <a:extLst>
              <a:ext uri="{FF2B5EF4-FFF2-40B4-BE49-F238E27FC236}">
                <a16:creationId xmlns:a16="http://schemas.microsoft.com/office/drawing/2014/main" id="{B0763A78-5C5F-3767-39A8-EAD22EF97F2A}"/>
              </a:ext>
            </a:extLst>
          </p:cNvPr>
          <p:cNvCxnSpPr/>
          <p:nvPr/>
        </p:nvCxnSpPr>
        <p:spPr>
          <a:xfrm>
            <a:off x="10005236" y="4636876"/>
            <a:ext cx="682952" cy="664038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4448D6A4-3EB3-C6E5-D021-E8343708207F}"/>
              </a:ext>
            </a:extLst>
          </p:cNvPr>
          <p:cNvSpPr txBox="1"/>
          <p:nvPr/>
        </p:nvSpPr>
        <p:spPr>
          <a:xfrm>
            <a:off x="5736733" y="3544834"/>
            <a:ext cx="2218991" cy="400110"/>
          </a:xfrm>
          <a:prstGeom prst="rect">
            <a:avLst/>
          </a:prstGeom>
          <a:solidFill>
            <a:srgbClr val="3366FF"/>
          </a:solidFill>
          <a:ln>
            <a:solidFill>
              <a:srgbClr val="3366FF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solidFill>
                  <a:schemeClr val="bg1"/>
                </a:solidFill>
                <a:latin typeface="Avenir" panose="02000503020000020003" pitchFamily="2" charset="0"/>
              </a:rPr>
              <a:t>Key Technologies</a:t>
            </a:r>
            <a:endParaRPr lang="ja-JP" altLang="en-US" sz="2000" dirty="0">
              <a:solidFill>
                <a:schemeClr val="bg1"/>
              </a:solidFill>
              <a:latin typeface="Avenir" panose="02000503020000020003" pitchFamily="2" charset="0"/>
            </a:endParaRPr>
          </a:p>
        </p:txBody>
      </p:sp>
      <p:sp>
        <p:nvSpPr>
          <p:cNvPr id="19" name="TextBox 6">
            <a:extLst>
              <a:ext uri="{FF2B5EF4-FFF2-40B4-BE49-F238E27FC236}">
                <a16:creationId xmlns:a16="http://schemas.microsoft.com/office/drawing/2014/main" id="{C190652F-AFD0-955A-8655-008FBE2DDA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87269" y="2907747"/>
            <a:ext cx="1322266" cy="3077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lIns="91431" tIns="45715" rIns="91431" bIns="45715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457016"/>
            <a:r>
              <a:rPr lang="en-US" sz="1400" dirty="0">
                <a:solidFill>
                  <a:prstClr val="black"/>
                </a:solidFill>
              </a:rPr>
              <a:t>Damping Ring</a:t>
            </a:r>
            <a:endParaRPr lang="en-GB" sz="1400" dirty="0">
              <a:solidFill>
                <a:prstClr val="black"/>
              </a:solidFill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73A9617C-D3D4-F515-ABDF-CC786F6A424A}"/>
              </a:ext>
            </a:extLst>
          </p:cNvPr>
          <p:cNvSpPr txBox="1"/>
          <p:nvPr/>
        </p:nvSpPr>
        <p:spPr>
          <a:xfrm>
            <a:off x="9559924" y="2177741"/>
            <a:ext cx="259237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ILC250 focuses on</a:t>
            </a:r>
          </a:p>
          <a:p>
            <a:r>
              <a:rPr lang="en-US" altLang="ja-JP" dirty="0"/>
              <a:t>  Higgs Factory;</a:t>
            </a:r>
          </a:p>
          <a:p>
            <a:r>
              <a:rPr lang="en-US" altLang="ja-JP" dirty="0"/>
              <a:t>Length becomes 20km</a:t>
            </a:r>
          </a:p>
          <a:p>
            <a:r>
              <a:rPr lang="en-US" altLang="ja-JP" dirty="0"/>
              <a:t>Shorter than LHC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94580BFA-7F96-158A-67FC-DD971C372291}"/>
              </a:ext>
            </a:extLst>
          </p:cNvPr>
          <p:cNvSpPr txBox="1"/>
          <p:nvPr/>
        </p:nvSpPr>
        <p:spPr>
          <a:xfrm>
            <a:off x="9784865" y="1670148"/>
            <a:ext cx="2231701" cy="46166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2400" b="1" dirty="0"/>
              <a:t>Sustainability</a:t>
            </a:r>
            <a:endParaRPr kumimoji="1" lang="ja-JP" altLang="en-US" sz="2400" b="1"/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DE1A99EE-E654-2780-7ECE-622FEF69DADC}"/>
              </a:ext>
            </a:extLst>
          </p:cNvPr>
          <p:cNvSpPr txBox="1"/>
          <p:nvPr/>
        </p:nvSpPr>
        <p:spPr>
          <a:xfrm>
            <a:off x="9234487" y="650172"/>
            <a:ext cx="2417650" cy="70788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sz="2000" b="1" dirty="0"/>
              <a:t>ECM</a:t>
            </a:r>
            <a:r>
              <a:rPr lang="ja-JP" altLang="en-US" sz="2000" b="1"/>
              <a:t>　</a:t>
            </a:r>
            <a:r>
              <a:rPr lang="en-US" altLang="ja-JP" sz="2000" b="1" dirty="0"/>
              <a:t>extendable</a:t>
            </a:r>
          </a:p>
          <a:p>
            <a:r>
              <a:rPr lang="en-US" altLang="ja-JP" sz="2000" b="1" dirty="0"/>
              <a:t> is merit of LC </a:t>
            </a:r>
            <a:endParaRPr kumimoji="1" lang="ja-JP" altLang="en-US" sz="2000" b="1"/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94C9E3EE-D34B-AF25-2278-5715A9C35B83}"/>
              </a:ext>
            </a:extLst>
          </p:cNvPr>
          <p:cNvSpPr txBox="1"/>
          <p:nvPr/>
        </p:nvSpPr>
        <p:spPr>
          <a:xfrm>
            <a:off x="3671668" y="3446585"/>
            <a:ext cx="11769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Bigger is </a:t>
            </a:r>
          </a:p>
          <a:p>
            <a:r>
              <a:rPr lang="en-US" altLang="ja-JP" dirty="0"/>
              <a:t>  better?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7305825"/>
      </p:ext>
    </p:extLst>
  </p:cSld>
  <p:clrMapOvr>
    <a:masterClrMapping/>
  </p:clrMapOvr>
</p:sld>
</file>

<file path=ppt/theme/theme1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100B8A6D7AF8B4E855FCD0544B040AA" ma:contentTypeVersion="15" ma:contentTypeDescription="Create a new document." ma:contentTypeScope="" ma:versionID="2b4b0636e2c89a4260d0ec71457b61e9">
  <xsd:schema xmlns:xsd="http://www.w3.org/2001/XMLSchema" xmlns:xs="http://www.w3.org/2001/XMLSchema" xmlns:p="http://schemas.microsoft.com/office/2006/metadata/properties" xmlns:ns2="49579c79-8ef3-45c9-aae9-dfdbed027830" xmlns:ns3="e2417d8e-e7ec-4c58-94cb-15588cc49b24" targetNamespace="http://schemas.microsoft.com/office/2006/metadata/properties" ma:root="true" ma:fieldsID="df8128ed3ddfc926969cbb7a7a2a5855" ns2:_="" ns3:_="">
    <xsd:import namespace="49579c79-8ef3-45c9-aae9-dfdbed027830"/>
    <xsd:import namespace="e2417d8e-e7ec-4c58-94cb-15588cc49b2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SearchProperties" minOccurs="0"/>
                <xsd:element ref="ns2:MediaLengthInSecond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9579c79-8ef3-45c9-aae9-dfdbed02783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4" nillable="true" ma:taxonomy="true" ma:internalName="lcf76f155ced4ddcb4097134ff3c332f" ma:taxonomyFieldName="MediaServiceImageTags" ma:displayName="Image Tags" ma:readOnly="false" ma:fieldId="{5cf76f15-5ced-4ddc-b409-7134ff3c332f}" ma:taxonomyMulti="true" ma:sspId="5997ab2b-5c8e-449c-adec-9f10a73521e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417d8e-e7ec-4c58-94cb-15588cc49b24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5" nillable="true" ma:displayName="Taxonomy Catch All Column" ma:hidden="true" ma:list="{632d5352-f2df-49b2-9140-816d4f280504}" ma:internalName="TaxCatchAll" ma:showField="CatchAllData" ma:web="e2417d8e-e7ec-4c58-94cb-15588cc49b2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2417d8e-e7ec-4c58-94cb-15588cc49b24" xsi:nil="true"/>
    <lcf76f155ced4ddcb4097134ff3c332f xmlns="49579c79-8ef3-45c9-aae9-dfdbed02783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89057D5D-4A06-4804-A3FB-BA8075071408}"/>
</file>

<file path=customXml/itemProps2.xml><?xml version="1.0" encoding="utf-8"?>
<ds:datastoreItem xmlns:ds="http://schemas.openxmlformats.org/officeDocument/2006/customXml" ds:itemID="{6A039A9B-053C-4A2D-B9B5-D036C001DD14}"/>
</file>

<file path=customXml/itemProps3.xml><?xml version="1.0" encoding="utf-8"?>
<ds:datastoreItem xmlns:ds="http://schemas.openxmlformats.org/officeDocument/2006/customXml" ds:itemID="{E75A95FC-4F9E-41CE-89B0-3B704439341D}"/>
</file>

<file path=docProps/app.xml><?xml version="1.0" encoding="utf-8"?>
<Properties xmlns="http://schemas.openxmlformats.org/officeDocument/2006/extended-properties" xmlns:vt="http://schemas.openxmlformats.org/officeDocument/2006/docPropsVTypes">
  <TotalTime>7227</TotalTime>
  <Words>463</Words>
  <Application>Microsoft Macintosh PowerPoint</Application>
  <PresentationFormat>ワイド画面</PresentationFormat>
  <Paragraphs>114</Paragraphs>
  <Slides>12</Slides>
  <Notes>7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20" baseType="lpstr">
      <vt:lpstr>-apple-system</vt:lpstr>
      <vt:lpstr>Times</vt:lpstr>
      <vt:lpstr>游ゴシック</vt:lpstr>
      <vt:lpstr>游ゴシック Light</vt:lpstr>
      <vt:lpstr>Arial</vt:lpstr>
      <vt:lpstr>Avenir</vt:lpstr>
      <vt:lpstr>Garamond</vt:lpstr>
      <vt:lpstr>デザインの設定</vt:lpstr>
      <vt:lpstr> 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Higgs Factories are(was) proposed.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吉成 喜久代</dc:creator>
  <cp:lastModifiedBy>Shoji Asai</cp:lastModifiedBy>
  <cp:revision>137</cp:revision>
  <cp:lastPrinted>2024-04-15T00:01:51Z</cp:lastPrinted>
  <dcterms:created xsi:type="dcterms:W3CDTF">2020-04-15T03:00:52Z</dcterms:created>
  <dcterms:modified xsi:type="dcterms:W3CDTF">2024-11-29T05:08:21Z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0x0101006100B8A6D7AF8B4E855FCD0544B040AA</vt:lpwstr>
  </property>
</Properties>
</file>