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1"/>
  </p:notesMasterIdLst>
  <p:sldIdLst>
    <p:sldId id="256" r:id="rId2"/>
    <p:sldId id="257" r:id="rId3"/>
    <p:sldId id="268" r:id="rId4"/>
    <p:sldId id="287" r:id="rId5"/>
    <p:sldId id="288" r:id="rId6"/>
    <p:sldId id="289" r:id="rId7"/>
    <p:sldId id="312" r:id="rId8"/>
    <p:sldId id="293" r:id="rId9"/>
    <p:sldId id="272" r:id="rId10"/>
    <p:sldId id="308" r:id="rId11"/>
    <p:sldId id="315" r:id="rId12"/>
    <p:sldId id="298" r:id="rId13"/>
    <p:sldId id="307" r:id="rId14"/>
    <p:sldId id="314" r:id="rId15"/>
    <p:sldId id="270" r:id="rId16"/>
    <p:sldId id="304" r:id="rId17"/>
    <p:sldId id="309" r:id="rId18"/>
    <p:sldId id="310" r:id="rId19"/>
    <p:sldId id="302" r:id="rId20"/>
    <p:sldId id="303" r:id="rId21"/>
    <p:sldId id="263" r:id="rId22"/>
    <p:sldId id="313" r:id="rId23"/>
    <p:sldId id="301" r:id="rId24"/>
    <p:sldId id="294" r:id="rId25"/>
    <p:sldId id="265" r:id="rId26"/>
    <p:sldId id="291" r:id="rId27"/>
    <p:sldId id="295" r:id="rId28"/>
    <p:sldId id="305" r:id="rId29"/>
    <p:sldId id="290" r:id="rId3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002" autoAdjust="0"/>
    <p:restoredTop sz="94660"/>
  </p:normalViewPr>
  <p:slideViewPr>
    <p:cSldViewPr snapToGrid="0">
      <p:cViewPr varScale="1">
        <p:scale>
          <a:sx n="59" d="100"/>
          <a:sy n="59" d="100"/>
        </p:scale>
        <p:origin x="1000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21T10:44:07.34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1372 24575,'121'-63'0,"192"-132"0,30-43 0,-287 200 0,30-26 0,-58 41 0,1 2 0,50-29 0,-31 26 0,146-80 0,-157 81 0,-1-2 0,-1-1 0,32-31 0,-54 44 0,1 2 0,0 0 0,1 1 0,0 0 0,0 1 0,1 1 0,21-8 0,-8 4 0,74-26 0,-54 21 0,76-39 0,-61 25 0,9-10 0,-5 2 0,-34 23 0,-1 2 0,1 2 0,1 0 0,0 3 0,1 1 0,42-4 0,63 8 0,-24 2 0,-93-2-1365,-6-2-5461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21T10:45:02.55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24575,'0'0'-8191</inkml:trace>
  <inkml:trace contextRef="#ctx0" brushRef="#br0" timeOffset="1">1 1 24575,'0'0'-8191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21T10:45:03.07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0 24575,'0'0'-8191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21T10:44:08.86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24575,'9'0'0,"0"1"0,0 1 0,1-1 0,-1 1 0,0 1 0,15 6 0,51 28 0,-54-26 0,-4-1 0,-1 0 0,1 1 0,-2 0 0,1 1 0,-2 1 0,0 1 0,23 28 0,1 2 0,2-2 0,60 48 0,-77-72-170,0-1-1,1-1 0,1-1 1,0-1-1,1-1 0,0-1 1,36 9-1,-35-14-6655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21T10:44:15.75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737 0 24575,'-5'1'0,"0"0"0,0 0 0,0 0 0,0 1 0,0-1 0,0 1 0,1 0 0,-1 1 0,-5 3 0,-12 5 0,-42 18 0,1-2 0,-68 42 0,113-58 0,-1 2 0,2 0 0,0 0 0,1 2 0,0 0 0,1 1 0,-24 33 0,27-33 0,-1-1 0,0-1 0,-1 0 0,-24 18 0,26-22 0,0-1 0,1 2 0,0-1 0,0 2 0,1-1 0,1 1 0,0 1 0,-9 15 0,6 0-455,2-1 0,-15 58 0,19-57-6371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21T10:44:24.19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1 182 24575,'6'-3'0,"1"1"0,0 1 0,-1-1 0,13 0 0,9-2 0,158-24 0,344-49 0,215 15 0,97 63 0,-299 1 0,211-2 0,-517 16 0,-25-1 0,-75-16 0,66 2 0,-108 12 0,10 1 0,-69-13 0,-25-1 0,0-1 0,-1 2 0,1 0 0,0 0 0,0 1 0,-1 0 0,1 1 0,-1 0 0,19 9 0,107 54 0,-74-37 0,-34-17-1365,-3-2-5461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21T10:44:45.09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443 0 24575,'7'7'0,"0"-1"0,0 0 0,15 9 0,6 5 0,73 53 0,68 57 0,58 88 0,-207-196 0,0 2 0,32 48 0,1 3 0,-33-53 0,33 31 0,-7-9 0,106 115 0,-149-156 0,1 1 0,-1-1 0,1 1 0,-1-1 0,0 1 0,3 5 0,-5-8 0,-1 0 0,0-1 0,1 1 0,-1 0 0,0 0 0,1 0 0,-1 0 0,0 0 0,0 0 0,0 0 0,0-1 0,0 1 0,0 0 0,0 0 0,0 0 0,0 0 0,0 0 0,0 0 0,-1 0 0,1 0 0,0 0 0,-1-1 0,1 1 0,0 0 0,-1 0 0,1 0 0,-1-1 0,0 1 0,1 0 0,-1-1 0,0 1 0,1 0 0,-2 0 0,-6 4 0,1 0 0,-1 0 0,0-1 0,0 0 0,-1-1 0,1 0 0,-17 4 0,-68 9 0,58-11 0,-30 5 0,15-1 0,-1-2 0,-51 0 0,-608-9 0,677 4 164,-64 12-1,-6 0-1855,77-13-5134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21T10:44:48.14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21T10:45:00.88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24575,'0'0'-8191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21T10:45:01.22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24575,'0'0'-8191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21T10:45:02.16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24575,'0'0'-8191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ACA8E8-E577-45DC-B97D-C37D2EE0BF29}" type="datetimeFigureOut">
              <a:rPr lang="de-AT" smtClean="0"/>
              <a:t>21.02.23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61F076-8CEF-405A-961B-C51CFEF3001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2166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63C72B8-E2FE-F1B4-0760-D2F827E4B6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6A531A9-2663-4A3C-8169-2499803840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9624BED-50DD-1DB9-4F83-48E0DB7D07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22.02.23</a:t>
            </a:r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F32107-CDA3-6FCC-9705-C6FFDF0ECA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29th ICEPP </a:t>
            </a:r>
            <a:r>
              <a:rPr lang="ja-JP" altLang="de-DE"/>
              <a:t>シンポジウム </a:t>
            </a:r>
            <a:r>
              <a:rPr lang="en-US"/>
              <a:t>Oderich Ferdinand Auersperg-Castell</a:t>
            </a:r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2EB06FC-E6A2-5BE1-DFE1-82A7294DD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939AD-E857-439A-B133-0D48A691C20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4852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E90FD09-71A9-A569-2931-DE01BA6275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5467FDC4-50FC-414D-75A0-BE47E486A9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1A4E2CD-33FF-B8EE-6157-BE796B378C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22.02.23</a:t>
            </a:r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28851E9-5ACC-A515-2D86-E108945C08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29th ICEPP </a:t>
            </a:r>
            <a:r>
              <a:rPr lang="ja-JP" altLang="de-DE"/>
              <a:t>シンポジウム </a:t>
            </a:r>
            <a:r>
              <a:rPr lang="en-US"/>
              <a:t>Oderich Ferdinand Auersperg-Castell</a:t>
            </a:r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094A782-9DA5-64F6-0538-91DF3ABFE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939AD-E857-439A-B133-0D48A691C20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72855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6CF09592-0AFA-591C-1332-203ED3FEB28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DAEAFF8B-1E76-9EEB-CC14-26DB069F77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874FA4B-942B-FDF8-7869-ECC98C38FD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22.02.23</a:t>
            </a:r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5FE5CC0-7FDC-4E5C-93B5-9B74ADD51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29th ICEPP </a:t>
            </a:r>
            <a:r>
              <a:rPr lang="ja-JP" altLang="de-DE"/>
              <a:t>シンポジウム </a:t>
            </a:r>
            <a:r>
              <a:rPr lang="en-US"/>
              <a:t>Oderich Ferdinand Auersperg-Castell</a:t>
            </a:r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D794A6-71A2-D370-F053-86C737B391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939AD-E857-439A-B133-0D48A691C20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89341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3F4C239-3F5C-9D1A-8AAE-A80379E2B7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E5624C9-6ED1-6851-A0E7-25CB5FEADF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C55AFB8-BA15-E3CE-1F31-23BD31C317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22.02.23</a:t>
            </a:r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EF0B269-54D3-2D6B-ACF8-9CB2A13221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29th ICEPP </a:t>
            </a:r>
            <a:r>
              <a:rPr lang="ja-JP" altLang="de-DE"/>
              <a:t>シンポジウム </a:t>
            </a:r>
            <a:r>
              <a:rPr lang="en-US"/>
              <a:t>Oderich Ferdinand Auersperg-Castell</a:t>
            </a:r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9637B89-E6AF-0D59-6283-3C4C5DF14F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939AD-E857-439A-B133-0D48A691C20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619782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36B1007-B24C-A414-F095-BD03CDC56D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4A8677C-8CEE-FD09-8C21-50603AA6C1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D18AB92-2BFD-1196-BF5D-8FABA5C884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22.02.23</a:t>
            </a:r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5C3AF20-1A42-300A-490E-F9D1D5FBC5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29th ICEPP </a:t>
            </a:r>
            <a:r>
              <a:rPr lang="ja-JP" altLang="de-DE"/>
              <a:t>シンポジウム </a:t>
            </a:r>
            <a:r>
              <a:rPr lang="en-US"/>
              <a:t>Oderich Ferdinand Auersperg-Castell</a:t>
            </a:r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AD8B9C0-3409-3E8A-4150-6034C1E914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939AD-E857-439A-B133-0D48A691C20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69987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3254EE-0BCB-03CB-BC3F-B51997CFF7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3A43D08-A5F6-5A3A-28A1-55A0B550311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D89E5F5-A9A9-D0E2-F3C8-3CE58F7767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7304026-4C41-E418-1726-CC6843F24D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22.02.23</a:t>
            </a:r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BEDE119-423D-B38E-6DEB-5ACD2B8CD8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29th ICEPP </a:t>
            </a:r>
            <a:r>
              <a:rPr lang="ja-JP" altLang="de-DE"/>
              <a:t>シンポジウム </a:t>
            </a:r>
            <a:r>
              <a:rPr lang="en-US"/>
              <a:t>Oderich Ferdinand Auersperg-Castell</a:t>
            </a:r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48E4CFF-2ABD-C1B7-63EE-630FF005E8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939AD-E857-439A-B133-0D48A691C20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29770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1598E2-1053-CAE2-6654-8E2F8A7704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3BDF5DB-6CDC-23F3-11C9-B2D589E58D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1356D1F8-3618-088D-B282-61690FACB5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D395B27F-1584-F829-3999-3A919D4F0DB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4AF0BA6D-EDDF-8EAA-F032-713299DF177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77C760B-89BE-CCAB-7294-38299E2B49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22.02.23</a:t>
            </a:r>
            <a:endParaRPr lang="de-AT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166D35CB-00A4-3E9B-AFF0-FA67F7FFB9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29th ICEPP </a:t>
            </a:r>
            <a:r>
              <a:rPr lang="ja-JP" altLang="de-DE"/>
              <a:t>シンポジウム </a:t>
            </a:r>
            <a:r>
              <a:rPr lang="en-US"/>
              <a:t>Oderich Ferdinand Auersperg-Castell</a:t>
            </a:r>
            <a:endParaRPr lang="de-AT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8A32B7B3-96B9-F76C-868A-9B57EE033B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939AD-E857-439A-B133-0D48A691C20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92391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8A75AE3-D61E-1568-8B84-A0027FD76F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B3B8754-95B2-E04D-6B31-CA3684FD4F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22.02.23</a:t>
            </a:r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FB87C90-A837-1305-F420-7FB7634EC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29th ICEPP </a:t>
            </a:r>
            <a:r>
              <a:rPr lang="ja-JP" altLang="de-DE"/>
              <a:t>シンポジウム </a:t>
            </a:r>
            <a:r>
              <a:rPr lang="en-US"/>
              <a:t>Oderich Ferdinand Auersperg-Castell</a:t>
            </a:r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C5B2745-EF09-636E-A391-70A170F824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939AD-E857-439A-B133-0D48A691C20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18320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98AC898-9316-DDCC-6DAB-D322D8B97E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22.02.23</a:t>
            </a:r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EA091F9-CBE5-CBEF-DDEF-E520BC2327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29th ICEPP </a:t>
            </a:r>
            <a:r>
              <a:rPr lang="ja-JP" altLang="de-DE"/>
              <a:t>シンポジウム </a:t>
            </a:r>
            <a:r>
              <a:rPr lang="en-US"/>
              <a:t>Oderich Ferdinand Auersperg-Castell</a:t>
            </a:r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2F047A8-99B5-BC73-B053-AE08EBDA1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939AD-E857-439A-B133-0D48A691C20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924124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ECA4A5A-8280-A735-87C4-9649EC120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A54EFDD-916D-6113-23E8-5D1C01FE77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6D1FCD6-E66F-CD98-4148-684676570D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51C38F0-3A33-1D35-9B9B-331D50019E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22.02.23</a:t>
            </a:r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A8755D3-5122-E55B-3D54-E172107A65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29th ICEPP </a:t>
            </a:r>
            <a:r>
              <a:rPr lang="ja-JP" altLang="de-DE"/>
              <a:t>シンポジウム </a:t>
            </a:r>
            <a:r>
              <a:rPr lang="en-US"/>
              <a:t>Oderich Ferdinand Auersperg-Castell</a:t>
            </a:r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91CBDF0-B764-1A99-EEB0-E764175FC5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939AD-E857-439A-B133-0D48A691C20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10622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BCBDACE-574C-CE38-D1F3-6352C4694C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14E3A769-ACD2-856D-A33D-006CC016AAE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9432349-EC7E-6D06-6293-A0E45070F1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F815CBA-9F8D-13DE-61FB-181924F190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22.02.23</a:t>
            </a:r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1616AF6-45E0-F4FA-BE59-0F996BAC2C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29th ICEPP </a:t>
            </a:r>
            <a:r>
              <a:rPr lang="ja-JP" altLang="de-DE"/>
              <a:t>シンポジウム </a:t>
            </a:r>
            <a:r>
              <a:rPr lang="en-US"/>
              <a:t>Oderich Ferdinand Auersperg-Castell</a:t>
            </a:r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FDF04BD-1F97-3746-68DF-3FD1D9C29D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939AD-E857-439A-B133-0D48A691C20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891563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87000" b="7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2466F0D-3A92-7087-FFD8-214E4C0E6B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E032F52-D87B-DB41-73D1-4EC5EFD76C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16F332E-7750-899A-01EA-B902F505CF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22.02.23</a:t>
            </a:r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D3DB79F-4D6C-D8DE-1FB6-B5E7C3C9F4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29th ICEPP </a:t>
            </a:r>
            <a:r>
              <a:rPr lang="ja-JP" altLang="de-DE"/>
              <a:t>シンポジウム </a:t>
            </a:r>
            <a:r>
              <a:rPr lang="en-US"/>
              <a:t>Oderich Ferdinand Auersperg-Castell</a:t>
            </a:r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E44FBD1-A370-B860-36D8-825324B91C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2939AD-E857-439A-B133-0D48A691C20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06822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39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customXml" Target="../ink/ink3.xml"/><Relationship Id="rId13" Type="http://schemas.openxmlformats.org/officeDocument/2006/relationships/image" Target="../media/image51.png"/><Relationship Id="rId18" Type="http://schemas.openxmlformats.org/officeDocument/2006/relationships/customXml" Target="../ink/ink9.xml"/><Relationship Id="rId3" Type="http://schemas.openxmlformats.org/officeDocument/2006/relationships/image" Target="../media/image46.jpg"/><Relationship Id="rId21" Type="http://schemas.openxmlformats.org/officeDocument/2006/relationships/customXml" Target="../ink/ink11.xml"/><Relationship Id="rId7" Type="http://schemas.openxmlformats.org/officeDocument/2006/relationships/image" Target="../media/image48.png"/><Relationship Id="rId12" Type="http://schemas.openxmlformats.org/officeDocument/2006/relationships/customXml" Target="../ink/ink5.xml"/><Relationship Id="rId17" Type="http://schemas.openxmlformats.org/officeDocument/2006/relationships/customXml" Target="../ink/ink8.xml"/><Relationship Id="rId2" Type="http://schemas.openxmlformats.org/officeDocument/2006/relationships/image" Target="../media/image45.jpg"/><Relationship Id="rId16" Type="http://schemas.openxmlformats.org/officeDocument/2006/relationships/customXml" Target="../ink/ink7.xml"/><Relationship Id="rId20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2.xml"/><Relationship Id="rId11" Type="http://schemas.openxmlformats.org/officeDocument/2006/relationships/image" Target="../media/image50.png"/><Relationship Id="rId5" Type="http://schemas.openxmlformats.org/officeDocument/2006/relationships/image" Target="../media/image47.png"/><Relationship Id="rId15" Type="http://schemas.openxmlformats.org/officeDocument/2006/relationships/image" Target="../media/image52.png"/><Relationship Id="rId10" Type="http://schemas.openxmlformats.org/officeDocument/2006/relationships/customXml" Target="../ink/ink4.xml"/><Relationship Id="rId19" Type="http://schemas.openxmlformats.org/officeDocument/2006/relationships/customXml" Target="../ink/ink10.xml"/><Relationship Id="rId4" Type="http://schemas.openxmlformats.org/officeDocument/2006/relationships/customXml" Target="../ink/ink1.xml"/><Relationship Id="rId9" Type="http://schemas.openxmlformats.org/officeDocument/2006/relationships/image" Target="../media/image49.png"/><Relationship Id="rId14" Type="http://schemas.openxmlformats.org/officeDocument/2006/relationships/customXml" Target="../ink/ink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jpe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jpg"/><Relationship Id="rId3" Type="http://schemas.openxmlformats.org/officeDocument/2006/relationships/image" Target="../media/image56.jpg"/><Relationship Id="rId7" Type="http://schemas.openxmlformats.org/officeDocument/2006/relationships/image" Target="../media/image60.jpg"/><Relationship Id="rId2" Type="http://schemas.openxmlformats.org/officeDocument/2006/relationships/image" Target="../media/image5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jpg"/><Relationship Id="rId5" Type="http://schemas.openxmlformats.org/officeDocument/2006/relationships/image" Target="../media/image58.jpg"/><Relationship Id="rId4" Type="http://schemas.openxmlformats.org/officeDocument/2006/relationships/image" Target="../media/image57.jpg"/><Relationship Id="rId9" Type="http://schemas.openxmlformats.org/officeDocument/2006/relationships/image" Target="../media/image62.jp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g"/><Relationship Id="rId2" Type="http://schemas.openxmlformats.org/officeDocument/2006/relationships/image" Target="../media/image67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png"/><Relationship Id="rId4" Type="http://schemas.openxmlformats.org/officeDocument/2006/relationships/image" Target="../media/image17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3">
            <a:extLst>
              <a:ext uri="{FF2B5EF4-FFF2-40B4-BE49-F238E27FC236}">
                <a16:creationId xmlns:a16="http://schemas.microsoft.com/office/drawing/2014/main" id="{0DE6A193-4755-479A-BC6F-A7EBCA73BE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AB8B8498-A488-40AF-99EB-F622ED9AD6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-478"/>
            <a:ext cx="8896786" cy="6858478"/>
          </a:xfrm>
          <a:custGeom>
            <a:avLst/>
            <a:gdLst>
              <a:gd name="connsiteX0" fmla="*/ 1472231 w 8896786"/>
              <a:gd name="connsiteY0" fmla="*/ 6858478 h 6858478"/>
              <a:gd name="connsiteX1" fmla="*/ 8896786 w 8896786"/>
              <a:gd name="connsiteY1" fmla="*/ 6858478 h 6858478"/>
              <a:gd name="connsiteX2" fmla="*/ 5720411 w 8896786"/>
              <a:gd name="connsiteY2" fmla="*/ 0 h 6858478"/>
              <a:gd name="connsiteX3" fmla="*/ 5714834 w 8896786"/>
              <a:gd name="connsiteY3" fmla="*/ 0 h 6858478"/>
              <a:gd name="connsiteX4" fmla="*/ 4648606 w 8896786"/>
              <a:gd name="connsiteY4" fmla="*/ 0 h 6858478"/>
              <a:gd name="connsiteX5" fmla="*/ 0 w 8896786"/>
              <a:gd name="connsiteY5" fmla="*/ 0 h 6858478"/>
              <a:gd name="connsiteX6" fmla="*/ 0 w 8896786"/>
              <a:gd name="connsiteY6" fmla="*/ 6857915 h 6858478"/>
              <a:gd name="connsiteX7" fmla="*/ 1472491 w 8896786"/>
              <a:gd name="connsiteY7" fmla="*/ 6857915 h 685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896786" h="6858478">
                <a:moveTo>
                  <a:pt x="1472231" y="6858478"/>
                </a:moveTo>
                <a:lnTo>
                  <a:pt x="8896786" y="6858478"/>
                </a:lnTo>
                <a:lnTo>
                  <a:pt x="5720411" y="0"/>
                </a:lnTo>
                <a:lnTo>
                  <a:pt x="5714834" y="0"/>
                </a:lnTo>
                <a:lnTo>
                  <a:pt x="4648606" y="0"/>
                </a:lnTo>
                <a:lnTo>
                  <a:pt x="0" y="0"/>
                </a:lnTo>
                <a:lnTo>
                  <a:pt x="0" y="6857915"/>
                </a:lnTo>
                <a:lnTo>
                  <a:pt x="1472491" y="6857915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2F033D07-FE42-4E5C-A00A-FFE1D42C0F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-479"/>
            <a:ext cx="8096249" cy="6858479"/>
          </a:xfrm>
          <a:custGeom>
            <a:avLst/>
            <a:gdLst>
              <a:gd name="connsiteX0" fmla="*/ 0 w 8096249"/>
              <a:gd name="connsiteY0" fmla="*/ 6858479 h 6858479"/>
              <a:gd name="connsiteX1" fmla="*/ 2130297 w 8096249"/>
              <a:gd name="connsiteY1" fmla="*/ 6858479 h 6858479"/>
              <a:gd name="connsiteX2" fmla="*/ 2130297 w 8096249"/>
              <a:gd name="connsiteY2" fmla="*/ 6858478 h 6858479"/>
              <a:gd name="connsiteX3" fmla="*/ 8096249 w 8096249"/>
              <a:gd name="connsiteY3" fmla="*/ 6858478 h 6858479"/>
              <a:gd name="connsiteX4" fmla="*/ 4919874 w 8096249"/>
              <a:gd name="connsiteY4" fmla="*/ 0 h 6858479"/>
              <a:gd name="connsiteX5" fmla="*/ 4914297 w 8096249"/>
              <a:gd name="connsiteY5" fmla="*/ 0 h 6858479"/>
              <a:gd name="connsiteX6" fmla="*/ 3848069 w 8096249"/>
              <a:gd name="connsiteY6" fmla="*/ 0 h 6858479"/>
              <a:gd name="connsiteX7" fmla="*/ 18197 w 8096249"/>
              <a:gd name="connsiteY7" fmla="*/ 0 h 6858479"/>
              <a:gd name="connsiteX8" fmla="*/ 18197 w 8096249"/>
              <a:gd name="connsiteY8" fmla="*/ 479 h 6858479"/>
              <a:gd name="connsiteX9" fmla="*/ 0 w 8096249"/>
              <a:gd name="connsiteY9" fmla="*/ 479 h 6858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96249" h="6858479">
                <a:moveTo>
                  <a:pt x="0" y="6858479"/>
                </a:moveTo>
                <a:lnTo>
                  <a:pt x="2130297" y="6858479"/>
                </a:lnTo>
                <a:lnTo>
                  <a:pt x="2130297" y="6858478"/>
                </a:lnTo>
                <a:lnTo>
                  <a:pt x="8096249" y="6858478"/>
                </a:lnTo>
                <a:lnTo>
                  <a:pt x="4919874" y="0"/>
                </a:lnTo>
                <a:lnTo>
                  <a:pt x="4914297" y="0"/>
                </a:lnTo>
                <a:lnTo>
                  <a:pt x="3848069" y="0"/>
                </a:lnTo>
                <a:lnTo>
                  <a:pt x="18197" y="0"/>
                </a:lnTo>
                <a:lnTo>
                  <a:pt x="18197" y="479"/>
                </a:lnTo>
                <a:lnTo>
                  <a:pt x="0" y="479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E69B4DB3-FAA5-86F2-55A9-444842A3B9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7977" y="4665052"/>
            <a:ext cx="1729860" cy="2148894"/>
          </a:xfrm>
          <a:prstGeom prst="rect">
            <a:avLst/>
          </a:prstGeom>
        </p:spPr>
      </p:pic>
      <p:sp>
        <p:nvSpPr>
          <p:cNvPr id="10" name="Titel 1">
            <a:extLst>
              <a:ext uri="{FF2B5EF4-FFF2-40B4-BE49-F238E27FC236}">
                <a16:creationId xmlns:a16="http://schemas.microsoft.com/office/drawing/2014/main" id="{3CCBA721-FEF4-6E3D-3E3E-4EA3C01B8142}"/>
              </a:ext>
            </a:extLst>
          </p:cNvPr>
          <p:cNvSpPr txBox="1">
            <a:spLocks/>
          </p:cNvSpPr>
          <p:nvPr/>
        </p:nvSpPr>
        <p:spPr>
          <a:xfrm>
            <a:off x="804672" y="877824"/>
            <a:ext cx="5294376" cy="307238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200" dirty="0" err="1"/>
              <a:t>OTR</a:t>
            </a:r>
            <a:r>
              <a:rPr lang="en-US" sz="4200" dirty="0"/>
              <a:t> as possible detector for high intensity electron beam profile of </a:t>
            </a:r>
            <a:r>
              <a:rPr lang="en-US" sz="4200" dirty="0" err="1"/>
              <a:t>T2K's</a:t>
            </a:r>
            <a:r>
              <a:rPr lang="en-US" sz="4200" dirty="0"/>
              <a:t> </a:t>
            </a:r>
            <a:r>
              <a:rPr lang="en-US" sz="4200" dirty="0" err="1"/>
              <a:t>MUMON</a:t>
            </a:r>
            <a:r>
              <a:rPr lang="en-US" sz="4200" dirty="0"/>
              <a:t>-EMT test at </a:t>
            </a:r>
            <a:r>
              <a:rPr lang="en-US" sz="4200" dirty="0" err="1"/>
              <a:t>ELPH</a:t>
            </a:r>
            <a:endParaRPr lang="de-AT" sz="4200" dirty="0"/>
          </a:p>
        </p:txBody>
      </p:sp>
      <p:sp>
        <p:nvSpPr>
          <p:cNvPr id="11" name="Untertitel 2">
            <a:extLst>
              <a:ext uri="{FF2B5EF4-FFF2-40B4-BE49-F238E27FC236}">
                <a16:creationId xmlns:a16="http://schemas.microsoft.com/office/drawing/2014/main" id="{B64B8A88-A6BD-0460-D02C-787BE580C0B2}"/>
              </a:ext>
            </a:extLst>
          </p:cNvPr>
          <p:cNvSpPr txBox="1">
            <a:spLocks/>
          </p:cNvSpPr>
          <p:nvPr/>
        </p:nvSpPr>
        <p:spPr>
          <a:xfrm>
            <a:off x="804671" y="4096512"/>
            <a:ext cx="5563472" cy="252200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AT" sz="2000" dirty="0"/>
              <a:t>22.02.2023 29. </a:t>
            </a:r>
            <a:r>
              <a:rPr lang="de-AT" sz="2000" dirty="0" err="1"/>
              <a:t>ICEPP</a:t>
            </a:r>
            <a:r>
              <a:rPr lang="de-AT" sz="2000" dirty="0"/>
              <a:t> Symposium</a:t>
            </a:r>
          </a:p>
          <a:p>
            <a:pPr algn="l"/>
            <a:r>
              <a:rPr lang="de-AT" sz="2000" dirty="0" err="1"/>
              <a:t>Oderich</a:t>
            </a:r>
            <a:r>
              <a:rPr lang="de-AT" sz="2000" dirty="0"/>
              <a:t> Ferdinand Auersperg-</a:t>
            </a:r>
            <a:r>
              <a:rPr lang="de-AT" sz="2000" dirty="0" err="1"/>
              <a:t>Castell</a:t>
            </a:r>
            <a:br>
              <a:rPr lang="de-AT" sz="2000" dirty="0"/>
            </a:br>
            <a:r>
              <a:rPr lang="de-AT" sz="2000" dirty="0"/>
              <a:t>University </a:t>
            </a:r>
            <a:r>
              <a:rPr lang="de-AT" sz="2000" dirty="0" err="1"/>
              <a:t>of</a:t>
            </a:r>
            <a:r>
              <a:rPr lang="de-AT" sz="2000" dirty="0"/>
              <a:t> Vienna</a:t>
            </a:r>
          </a:p>
          <a:p>
            <a:pPr algn="l"/>
            <a:r>
              <a:rPr lang="de-AT" sz="2000" dirty="0"/>
              <a:t>Exchange </a:t>
            </a:r>
            <a:r>
              <a:rPr lang="de-AT" sz="2000" dirty="0" err="1"/>
              <a:t>semester</a:t>
            </a:r>
            <a:r>
              <a:rPr lang="de-AT" sz="2000" dirty="0"/>
              <a:t> at</a:t>
            </a:r>
            <a:br>
              <a:rPr lang="de-AT" sz="2000" b="1" dirty="0"/>
            </a:br>
            <a:r>
              <a:rPr lang="de-AT" sz="2000" b="1" dirty="0"/>
              <a:t>High Energy Physics Tohoku </a:t>
            </a:r>
            <a:r>
              <a:rPr lang="de-AT" sz="2000" dirty="0"/>
              <a:t>(Tohoku U)</a:t>
            </a:r>
            <a:br>
              <a:rPr lang="de-AT" sz="2000" dirty="0"/>
            </a:br>
            <a:endParaRPr lang="de-AT" sz="2000" dirty="0"/>
          </a:p>
          <a:p>
            <a:pPr algn="l"/>
            <a:endParaRPr lang="de-AT" sz="2000" dirty="0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63E17A94-FDD4-D808-6C77-CB33A18CECB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65" t="27888" r="3712" b="29074"/>
          <a:stretch/>
        </p:blipFill>
        <p:spPr>
          <a:xfrm>
            <a:off x="6666238" y="5289862"/>
            <a:ext cx="3332079" cy="976112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735F5C1B-6F2F-0FF1-6C89-6A7A7E754CD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2" t="8659"/>
          <a:stretch/>
        </p:blipFill>
        <p:spPr>
          <a:xfrm>
            <a:off x="7769678" y="3439761"/>
            <a:ext cx="3092717" cy="1451539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A5B4C1D2-F50C-5B38-31D7-F44FE476252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5064" y="10409"/>
            <a:ext cx="3506050" cy="3418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28774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B7EF690-AA79-815E-61A8-56AEF31214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OTR Development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FB7AE0E-5AA9-1ADF-6281-970182BD08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22.02.23</a:t>
            </a:r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9043A53-2121-EC8D-AAA6-2EA8D67B3E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29th ICEPP </a:t>
            </a:r>
            <a:r>
              <a:rPr lang="ja-JP" altLang="de-DE"/>
              <a:t>シンポジウム </a:t>
            </a:r>
            <a:r>
              <a:rPr lang="en-US"/>
              <a:t>Oderich Ferdinand Auersperg-Castell</a:t>
            </a:r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35B9D4C-A6EC-F92C-B1AD-EFA0C2521C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939AD-E857-439A-B133-0D48A691C20E}" type="slidenum">
              <a:rPr lang="de-AT" smtClean="0"/>
              <a:t>10</a:t>
            </a:fld>
            <a:endParaRPr lang="de-AT" dirty="0"/>
          </a:p>
        </p:txBody>
      </p:sp>
      <p:pic>
        <p:nvPicPr>
          <p:cNvPr id="13" name="Inhaltsplatzhalter 16" descr="Ein Bild, das Text, Screenshot, Computer, drinnen enthält.&#10;&#10;Automatisch generierte Beschreibung">
            <a:extLst>
              <a:ext uri="{FF2B5EF4-FFF2-40B4-BE49-F238E27FC236}">
                <a16:creationId xmlns:a16="http://schemas.microsoft.com/office/drawing/2014/main" id="{13DBF84F-4313-EA31-5B7B-A2CC2F0EABB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431" t="29593" r="25656" b="13618"/>
          <a:stretch/>
        </p:blipFill>
        <p:spPr>
          <a:xfrm>
            <a:off x="335439" y="1483978"/>
            <a:ext cx="5172731" cy="4872372"/>
          </a:xfrm>
        </p:spPr>
      </p:pic>
      <p:graphicFrame>
        <p:nvGraphicFramePr>
          <p:cNvPr id="15" name="Tabelle 16">
            <a:extLst>
              <a:ext uri="{FF2B5EF4-FFF2-40B4-BE49-F238E27FC236}">
                <a16:creationId xmlns:a16="http://schemas.microsoft.com/office/drawing/2014/main" id="{0DB90D6C-8A36-311E-92C4-B6E05ED4BD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1396237"/>
              </p:ext>
            </p:extLst>
          </p:nvPr>
        </p:nvGraphicFramePr>
        <p:xfrm>
          <a:off x="5827892" y="1813719"/>
          <a:ext cx="6028669" cy="441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5326">
                  <a:extLst>
                    <a:ext uri="{9D8B030D-6E8A-4147-A177-3AD203B41FA5}">
                      <a16:colId xmlns:a16="http://schemas.microsoft.com/office/drawing/2014/main" val="2463357356"/>
                    </a:ext>
                  </a:extLst>
                </a:gridCol>
                <a:gridCol w="2067346">
                  <a:extLst>
                    <a:ext uri="{9D8B030D-6E8A-4147-A177-3AD203B41FA5}">
                      <a16:colId xmlns:a16="http://schemas.microsoft.com/office/drawing/2014/main" val="794934724"/>
                    </a:ext>
                  </a:extLst>
                </a:gridCol>
                <a:gridCol w="3305997">
                  <a:extLst>
                    <a:ext uri="{9D8B030D-6E8A-4147-A177-3AD203B41FA5}">
                      <a16:colId xmlns:a16="http://schemas.microsoft.com/office/drawing/2014/main" val="197075213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de-AT" dirty="0"/>
                        <a:t>#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dirty="0" err="1"/>
                        <a:t>Component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dirty="0"/>
                        <a:t>Description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31686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de-AT" sz="2000" b="1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/>
                        <a:t>CT holder*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/>
                        <a:t>Also </a:t>
                      </a:r>
                      <a:r>
                        <a:rPr lang="de-AT" dirty="0" err="1"/>
                        <a:t>supports</a:t>
                      </a:r>
                      <a:r>
                        <a:rPr lang="de-AT" dirty="0"/>
                        <a:t> OTR </a:t>
                      </a:r>
                      <a:r>
                        <a:rPr lang="de-AT" dirty="0" err="1"/>
                        <a:t>tube</a:t>
                      </a:r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128776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de-AT" sz="2000" b="1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/>
                        <a:t>OTR </a:t>
                      </a:r>
                      <a:r>
                        <a:rPr lang="de-AT" dirty="0" err="1"/>
                        <a:t>tube</a:t>
                      </a:r>
                      <a:r>
                        <a:rPr lang="de-AT" dirty="0"/>
                        <a:t>* + Foil Top* + Cross Top*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Light tight connection between beamline and mirror</a:t>
                      </a:r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84426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de-AT" sz="2000" b="1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/>
                        <a:t>Mirror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8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Thorlabs</a:t>
                      </a:r>
                      <a:r>
                        <a:rPr lang="de-AT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AT" sz="18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CCM1-E02</a:t>
                      </a:r>
                      <a:r>
                        <a:rPr lang="de-AT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/M, 45°</a:t>
                      </a:r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167638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de-AT" sz="2000" b="1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/>
                        <a:t>Adapter*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 err="1"/>
                        <a:t>Between</a:t>
                      </a:r>
                      <a:r>
                        <a:rPr lang="de-AT" dirty="0"/>
                        <a:t> Mirror and Filter </a:t>
                      </a:r>
                      <a:r>
                        <a:rPr lang="de-AT" dirty="0" err="1"/>
                        <a:t>slider</a:t>
                      </a:r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0205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de-AT" sz="2000" b="1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/>
                        <a:t>Filter Slider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8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Thorlabs</a:t>
                      </a:r>
                      <a:r>
                        <a:rPr lang="de-AT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AT" sz="18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CFS1</a:t>
                      </a:r>
                      <a:r>
                        <a:rPr lang="de-AT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Filter Mount</a:t>
                      </a:r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28592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de-AT" sz="2000" b="1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/>
                        <a:t>Black Sheet holder*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/>
                        <a:t>Close </a:t>
                      </a:r>
                      <a:r>
                        <a:rPr lang="de-AT" dirty="0" err="1"/>
                        <a:t>gap</a:t>
                      </a:r>
                      <a:r>
                        <a:rPr lang="de-AT" dirty="0"/>
                        <a:t> </a:t>
                      </a:r>
                      <a:r>
                        <a:rPr lang="de-AT" dirty="0" err="1"/>
                        <a:t>with</a:t>
                      </a:r>
                      <a:r>
                        <a:rPr lang="de-AT" dirty="0"/>
                        <a:t> </a:t>
                      </a:r>
                      <a:r>
                        <a:rPr lang="de-AT" dirty="0" err="1"/>
                        <a:t>black</a:t>
                      </a:r>
                      <a:r>
                        <a:rPr lang="de-AT" dirty="0"/>
                        <a:t> </a:t>
                      </a:r>
                      <a:r>
                        <a:rPr lang="de-AT" dirty="0" err="1"/>
                        <a:t>sheet</a:t>
                      </a:r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924427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de-AT" sz="2000" b="1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/>
                        <a:t>Lens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Ricoh FL-</a:t>
                      </a:r>
                      <a:r>
                        <a:rPr lang="de-AT" sz="18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BC7528</a:t>
                      </a:r>
                      <a:r>
                        <a:rPr lang="de-AT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de-AT" sz="18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9M</a:t>
                      </a:r>
                      <a:r>
                        <a:rPr lang="de-AT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 </a:t>
                      </a:r>
                      <a:r>
                        <a:rPr lang="de-AT" sz="18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F2.8</a:t>
                      </a:r>
                      <a:r>
                        <a:rPr lang="de-AT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de-AT" sz="18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75mm</a:t>
                      </a:r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838582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de-AT" sz="2000" b="1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 err="1"/>
                        <a:t>Camera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8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Thorlabs</a:t>
                      </a:r>
                      <a:r>
                        <a:rPr lang="de-AT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AT" sz="18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CS165MU</a:t>
                      </a:r>
                      <a:r>
                        <a:rPr lang="de-AT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/M</a:t>
                      </a:r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243996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de-AT" sz="2000" b="1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/>
                        <a:t>Aluminium Frame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dirty="0" err="1"/>
                        <a:t>25cm</a:t>
                      </a:r>
                      <a:r>
                        <a:rPr lang="de-AT" dirty="0"/>
                        <a:t>, </a:t>
                      </a:r>
                      <a:r>
                        <a:rPr lang="de-AT" dirty="0" err="1"/>
                        <a:t>30x30mm</a:t>
                      </a:r>
                      <a:r>
                        <a:rPr lang="de-AT" dirty="0"/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1805985"/>
                  </a:ext>
                </a:extLst>
              </a:tr>
            </a:tbl>
          </a:graphicData>
        </a:graphic>
      </p:graphicFrame>
      <p:sp>
        <p:nvSpPr>
          <p:cNvPr id="17" name="Textfeld 16">
            <a:extLst>
              <a:ext uri="{FF2B5EF4-FFF2-40B4-BE49-F238E27FC236}">
                <a16:creationId xmlns:a16="http://schemas.microsoft.com/office/drawing/2014/main" id="{728AE397-8182-3AEA-0550-239E5F0852BD}"/>
              </a:ext>
            </a:extLst>
          </p:cNvPr>
          <p:cNvSpPr txBox="1"/>
          <p:nvPr/>
        </p:nvSpPr>
        <p:spPr>
          <a:xfrm>
            <a:off x="6436748" y="1444387"/>
            <a:ext cx="20789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/>
              <a:t>*   In </a:t>
            </a:r>
            <a:r>
              <a:rPr lang="de-AT" dirty="0" err="1"/>
              <a:t>house</a:t>
            </a:r>
            <a:r>
              <a:rPr lang="de-AT" dirty="0"/>
              <a:t> </a:t>
            </a:r>
            <a:r>
              <a:rPr lang="de-AT" dirty="0" err="1"/>
              <a:t>3D</a:t>
            </a:r>
            <a:r>
              <a:rPr lang="de-AT" dirty="0"/>
              <a:t> </a:t>
            </a:r>
            <a:r>
              <a:rPr lang="de-AT" dirty="0" err="1"/>
              <a:t>print</a:t>
            </a:r>
            <a:endParaRPr lang="de-AT" dirty="0"/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6F63C698-8463-DB69-612B-6DA7679CEEAF}"/>
              </a:ext>
            </a:extLst>
          </p:cNvPr>
          <p:cNvSpPr/>
          <p:nvPr/>
        </p:nvSpPr>
        <p:spPr>
          <a:xfrm>
            <a:off x="924878" y="3094037"/>
            <a:ext cx="368300" cy="365125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000" b="1" dirty="0"/>
              <a:t>1</a:t>
            </a:r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BD01B8E4-0985-AFB5-6B32-81BB37C9FFD2}"/>
              </a:ext>
            </a:extLst>
          </p:cNvPr>
          <p:cNvSpPr/>
          <p:nvPr/>
        </p:nvSpPr>
        <p:spPr>
          <a:xfrm>
            <a:off x="2025650" y="2495216"/>
            <a:ext cx="368300" cy="365125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000" b="1" dirty="0"/>
              <a:t>2</a:t>
            </a:r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CE5D3CCD-6540-CF6C-D156-AF8C65E6FCF7}"/>
              </a:ext>
            </a:extLst>
          </p:cNvPr>
          <p:cNvSpPr/>
          <p:nvPr/>
        </p:nvSpPr>
        <p:spPr>
          <a:xfrm>
            <a:off x="4184650" y="2505994"/>
            <a:ext cx="368300" cy="365125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000" b="1" dirty="0"/>
              <a:t>3</a:t>
            </a:r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A7A8A034-E7CC-B09C-1883-1262A528B9EC}"/>
              </a:ext>
            </a:extLst>
          </p:cNvPr>
          <p:cNvSpPr/>
          <p:nvPr/>
        </p:nvSpPr>
        <p:spPr>
          <a:xfrm>
            <a:off x="4641850" y="2994150"/>
            <a:ext cx="368300" cy="365125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000" b="1" dirty="0"/>
              <a:t>4</a:t>
            </a:r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7690B19E-7AFF-3137-280F-ABF177C551A9}"/>
              </a:ext>
            </a:extLst>
          </p:cNvPr>
          <p:cNvSpPr/>
          <p:nvPr/>
        </p:nvSpPr>
        <p:spPr>
          <a:xfrm>
            <a:off x="4567917" y="3658394"/>
            <a:ext cx="368300" cy="365125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000" b="1" dirty="0"/>
              <a:t>5</a:t>
            </a:r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474D28D5-DC12-497E-963F-524F57B665AC}"/>
              </a:ext>
            </a:extLst>
          </p:cNvPr>
          <p:cNvSpPr/>
          <p:nvPr/>
        </p:nvSpPr>
        <p:spPr>
          <a:xfrm>
            <a:off x="4460421" y="4147857"/>
            <a:ext cx="368300" cy="365125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000" b="1" dirty="0"/>
              <a:t>6</a:t>
            </a:r>
          </a:p>
        </p:txBody>
      </p:sp>
      <p:sp>
        <p:nvSpPr>
          <p:cNvPr id="25" name="Ellipse 24">
            <a:extLst>
              <a:ext uri="{FF2B5EF4-FFF2-40B4-BE49-F238E27FC236}">
                <a16:creationId xmlns:a16="http://schemas.microsoft.com/office/drawing/2014/main" id="{B30E0EFC-A8FA-C1ED-A029-1E4FCAD72E4C}"/>
              </a:ext>
            </a:extLst>
          </p:cNvPr>
          <p:cNvSpPr/>
          <p:nvPr/>
        </p:nvSpPr>
        <p:spPr>
          <a:xfrm>
            <a:off x="3733347" y="4602754"/>
            <a:ext cx="368300" cy="365125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000" b="1" dirty="0"/>
              <a:t>7</a:t>
            </a:r>
          </a:p>
        </p:txBody>
      </p:sp>
      <p:sp>
        <p:nvSpPr>
          <p:cNvPr id="26" name="Ellipse 25">
            <a:extLst>
              <a:ext uri="{FF2B5EF4-FFF2-40B4-BE49-F238E27FC236}">
                <a16:creationId xmlns:a16="http://schemas.microsoft.com/office/drawing/2014/main" id="{52FC93FF-75DD-819E-3BF6-6D4C4FCAD67F}"/>
              </a:ext>
            </a:extLst>
          </p:cNvPr>
          <p:cNvSpPr/>
          <p:nvPr/>
        </p:nvSpPr>
        <p:spPr>
          <a:xfrm>
            <a:off x="4210050" y="5501762"/>
            <a:ext cx="368300" cy="365125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000" b="1" dirty="0"/>
              <a:t>8</a:t>
            </a:r>
          </a:p>
        </p:txBody>
      </p:sp>
      <p:cxnSp>
        <p:nvCxnSpPr>
          <p:cNvPr id="28" name="Gerader Verbinder 27">
            <a:extLst>
              <a:ext uri="{FF2B5EF4-FFF2-40B4-BE49-F238E27FC236}">
                <a16:creationId xmlns:a16="http://schemas.microsoft.com/office/drawing/2014/main" id="{9A940752-D383-9F63-6D40-5A0F6A7D563A}"/>
              </a:ext>
            </a:extLst>
          </p:cNvPr>
          <p:cNvCxnSpPr>
            <a:cxnSpLocks/>
          </p:cNvCxnSpPr>
          <p:nvPr/>
        </p:nvCxnSpPr>
        <p:spPr>
          <a:xfrm flipV="1">
            <a:off x="4210050" y="3208867"/>
            <a:ext cx="497417" cy="150408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r Verbinder 31">
            <a:extLst>
              <a:ext uri="{FF2B5EF4-FFF2-40B4-BE49-F238E27FC236}">
                <a16:creationId xmlns:a16="http://schemas.microsoft.com/office/drawing/2014/main" id="{83395241-92E1-8003-5D02-0F68D4BCFB1B}"/>
              </a:ext>
            </a:extLst>
          </p:cNvPr>
          <p:cNvCxnSpPr>
            <a:cxnSpLocks/>
          </p:cNvCxnSpPr>
          <p:nvPr/>
        </p:nvCxnSpPr>
        <p:spPr>
          <a:xfrm>
            <a:off x="4080986" y="3949630"/>
            <a:ext cx="461381" cy="313337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>
            <a:extLst>
              <a:ext uri="{FF2B5EF4-FFF2-40B4-BE49-F238E27FC236}">
                <a16:creationId xmlns:a16="http://schemas.microsoft.com/office/drawing/2014/main" id="{FC438F8D-EF5A-6E94-CF4C-6B92556FA9C5}"/>
              </a:ext>
            </a:extLst>
          </p:cNvPr>
          <p:cNvSpPr/>
          <p:nvPr/>
        </p:nvSpPr>
        <p:spPr>
          <a:xfrm>
            <a:off x="2554217" y="4080404"/>
            <a:ext cx="368300" cy="365125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000" b="1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4671493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E8F985C-4C74-5D0D-3FAF-B1EF94D0B0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OTR - Foil top and Cross top</a:t>
            </a:r>
          </a:p>
        </p:txBody>
      </p:sp>
      <p:pic>
        <p:nvPicPr>
          <p:cNvPr id="8" name="Inhaltsplatzhalter 7" descr="Ein Bild, das Boden, draußen, Tisch enthält.&#10;&#10;Automatisch generierte Beschreibung">
            <a:extLst>
              <a:ext uri="{FF2B5EF4-FFF2-40B4-BE49-F238E27FC236}">
                <a16:creationId xmlns:a16="http://schemas.microsoft.com/office/drawing/2014/main" id="{77D8C7D5-AE54-11C2-D59A-8945AFB5C2B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2698" y="1543050"/>
            <a:ext cx="2306159" cy="4351338"/>
          </a:xfrm>
        </p:spPr>
      </p:pic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4694E8A-C09B-A690-5987-3C6DBFF140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22.02.23</a:t>
            </a:r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F10DE3C-5ADD-2DD4-67E2-DACF4E90BC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29th ICEPP </a:t>
            </a:r>
            <a:r>
              <a:rPr lang="ja-JP" altLang="de-DE"/>
              <a:t>シンポジウム </a:t>
            </a:r>
            <a:r>
              <a:rPr lang="en-US"/>
              <a:t>Oderich Ferdinand Auersperg-Castell</a:t>
            </a:r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4C9903D-03C3-DB48-BA01-04C358EFA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939AD-E857-439A-B133-0D48A691C20E}" type="slidenum">
              <a:rPr lang="de-AT" smtClean="0"/>
              <a:t>11</a:t>
            </a:fld>
            <a:endParaRPr lang="de-AT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3D7071A7-C927-34EA-A957-FEB3A3C3E0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0498" y="1543050"/>
            <a:ext cx="1715858" cy="2383971"/>
          </a:xfrm>
          <a:prstGeom prst="rect">
            <a:avLst/>
          </a:prstGeom>
        </p:spPr>
      </p:pic>
      <p:pic>
        <p:nvPicPr>
          <p:cNvPr id="12" name="Grafik 11" descr="Ein Bild, das Boden, draußen, aus Holz enthält.&#10;&#10;Automatisch generierte Beschreibung">
            <a:extLst>
              <a:ext uri="{FF2B5EF4-FFF2-40B4-BE49-F238E27FC236}">
                <a16:creationId xmlns:a16="http://schemas.microsoft.com/office/drawing/2014/main" id="{14B94B53-C5A3-0D1C-5140-A8F96293F9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0600" y="1543050"/>
            <a:ext cx="1728404" cy="2090057"/>
          </a:xfrm>
          <a:prstGeom prst="rect">
            <a:avLst/>
          </a:prstGeom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251E5438-7FC8-53D8-9382-B91E00E0BF0E}"/>
              </a:ext>
            </a:extLst>
          </p:cNvPr>
          <p:cNvSpPr txBox="1"/>
          <p:nvPr/>
        </p:nvSpPr>
        <p:spPr>
          <a:xfrm>
            <a:off x="1708885" y="5894388"/>
            <a:ext cx="1056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/>
              <a:t>OTR </a:t>
            </a:r>
            <a:r>
              <a:rPr lang="de-AT" dirty="0" err="1"/>
              <a:t>tube</a:t>
            </a:r>
            <a:endParaRPr lang="de-AT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4E7CB3E3-3991-ED9A-A61B-6A388B09C623}"/>
              </a:ext>
            </a:extLst>
          </p:cNvPr>
          <p:cNvSpPr txBox="1"/>
          <p:nvPr/>
        </p:nvSpPr>
        <p:spPr>
          <a:xfrm>
            <a:off x="5787776" y="3989817"/>
            <a:ext cx="1339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/>
              <a:t>OTR Foil Top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A751C891-C38E-6F0D-97E5-B810309E1C4F}"/>
              </a:ext>
            </a:extLst>
          </p:cNvPr>
          <p:cNvSpPr txBox="1"/>
          <p:nvPr/>
        </p:nvSpPr>
        <p:spPr>
          <a:xfrm>
            <a:off x="8719627" y="3654187"/>
            <a:ext cx="1510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/>
              <a:t>OTR Cross Top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B4EB00CF-6079-BF64-84A8-AC7499C15DB7}"/>
              </a:ext>
            </a:extLst>
          </p:cNvPr>
          <p:cNvSpPr txBox="1"/>
          <p:nvPr/>
        </p:nvSpPr>
        <p:spPr>
          <a:xfrm>
            <a:off x="5016323" y="4728269"/>
            <a:ext cx="627415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 dirty="0"/>
              <a:t>2 Foil Tops -&gt; </a:t>
            </a:r>
            <a:r>
              <a:rPr lang="de-AT" dirty="0" err="1"/>
              <a:t>prepare</a:t>
            </a:r>
            <a:r>
              <a:rPr lang="de-AT" dirty="0"/>
              <a:t> </a:t>
            </a:r>
            <a:r>
              <a:rPr lang="de-AT" dirty="0" err="1"/>
              <a:t>new</a:t>
            </a:r>
            <a:r>
              <a:rPr lang="de-AT" dirty="0"/>
              <a:t> </a:t>
            </a:r>
            <a:r>
              <a:rPr lang="de-AT" dirty="0" err="1"/>
              <a:t>foils</a:t>
            </a:r>
            <a:r>
              <a:rPr lang="de-AT" dirty="0"/>
              <a:t> </a:t>
            </a:r>
            <a:r>
              <a:rPr lang="de-AT" dirty="0" err="1"/>
              <a:t>while</a:t>
            </a:r>
            <a:r>
              <a:rPr lang="de-AT" dirty="0"/>
              <a:t> </a:t>
            </a:r>
            <a:r>
              <a:rPr lang="de-AT" dirty="0" err="1"/>
              <a:t>measurement</a:t>
            </a:r>
            <a:r>
              <a:rPr lang="de-AT" dirty="0"/>
              <a:t> </a:t>
            </a:r>
            <a:r>
              <a:rPr lang="de-AT" dirty="0" err="1"/>
              <a:t>is</a:t>
            </a:r>
            <a:r>
              <a:rPr lang="de-AT" dirty="0"/>
              <a:t> </a:t>
            </a:r>
            <a:r>
              <a:rPr lang="de-AT" dirty="0" err="1"/>
              <a:t>running</a:t>
            </a:r>
            <a:endParaRPr lang="de-A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be</a:t>
            </a:r>
            <a:r>
              <a:rPr lang="de-AT" dirty="0"/>
              <a:t> </a:t>
            </a:r>
            <a:r>
              <a:rPr lang="de-AT" dirty="0" err="1"/>
              <a:t>able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do </a:t>
            </a:r>
            <a:r>
              <a:rPr lang="de-AT" dirty="0" err="1"/>
              <a:t>focussing</a:t>
            </a:r>
            <a:r>
              <a:rPr lang="de-AT" dirty="0"/>
              <a:t> </a:t>
            </a:r>
            <a:r>
              <a:rPr lang="de-AT" dirty="0" err="1"/>
              <a:t>calibration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camera</a:t>
            </a:r>
            <a:r>
              <a:rPr lang="de-AT" dirty="0"/>
              <a:t> fast</a:t>
            </a:r>
          </a:p>
          <a:p>
            <a:pPr lvl="1"/>
            <a:r>
              <a:rPr lang="de-AT" dirty="0"/>
              <a:t>-&gt; just </a:t>
            </a:r>
            <a:r>
              <a:rPr lang="de-AT" dirty="0" err="1"/>
              <a:t>change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Top</a:t>
            </a:r>
          </a:p>
        </p:txBody>
      </p:sp>
    </p:spTree>
    <p:extLst>
      <p:ext uri="{BB962C8B-B14F-4D97-AF65-F5344CB8AC3E}">
        <p14:creationId xmlns:p14="http://schemas.microsoft.com/office/powerpoint/2010/main" val="39016884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B7EF690-AA79-815E-61A8-56AEF31214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OTR Implementation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FB7AE0E-5AA9-1ADF-6281-970182BD08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22.02.23</a:t>
            </a:r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9043A53-2121-EC8D-AAA6-2EA8D67B3E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29th ICEPP </a:t>
            </a:r>
            <a:r>
              <a:rPr lang="ja-JP" altLang="de-DE"/>
              <a:t>シンポジウム </a:t>
            </a:r>
            <a:r>
              <a:rPr lang="en-US"/>
              <a:t>Oderich Ferdinand Auersperg-Castell</a:t>
            </a:r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35B9D4C-A6EC-F92C-B1AD-EFA0C2521C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939AD-E857-439A-B133-0D48A691C20E}" type="slidenum">
              <a:rPr lang="de-AT" smtClean="0"/>
              <a:t>12</a:t>
            </a:fld>
            <a:endParaRPr lang="de-AT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6EC21941-C9A4-29B5-B299-F774CCAC0C0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86" t="49012" r="56319" b="17778"/>
          <a:stretch/>
        </p:blipFill>
        <p:spPr>
          <a:xfrm>
            <a:off x="468054" y="1690688"/>
            <a:ext cx="5627946" cy="4091670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7B45484C-861A-BD09-D1CB-0664EA61BD43}"/>
              </a:ext>
            </a:extLst>
          </p:cNvPr>
          <p:cNvSpPr txBox="1"/>
          <p:nvPr/>
        </p:nvSpPr>
        <p:spPr>
          <a:xfrm>
            <a:off x="1632987" y="5782357"/>
            <a:ext cx="32980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AT" dirty="0" err="1"/>
              <a:t>3rd</a:t>
            </a:r>
            <a:r>
              <a:rPr lang="de-AT" dirty="0"/>
              <a:t> MUMON-EMT </a:t>
            </a:r>
            <a:r>
              <a:rPr lang="de-AT" dirty="0" err="1"/>
              <a:t>test</a:t>
            </a:r>
            <a:r>
              <a:rPr lang="de-AT" dirty="0"/>
              <a:t> </a:t>
            </a:r>
            <a:r>
              <a:rPr lang="de-AT" b="1" dirty="0"/>
              <a:t>Nov. 2021</a:t>
            </a:r>
          </a:p>
          <a:p>
            <a:pPr algn="ctr"/>
            <a:r>
              <a:rPr lang="de-AT" dirty="0" err="1"/>
              <a:t>With</a:t>
            </a:r>
            <a:r>
              <a:rPr lang="de-AT" dirty="0"/>
              <a:t> simple </a:t>
            </a:r>
            <a:r>
              <a:rPr lang="de-AT" dirty="0" err="1"/>
              <a:t>former</a:t>
            </a:r>
            <a:r>
              <a:rPr lang="de-AT" dirty="0"/>
              <a:t> OTR </a:t>
            </a:r>
            <a:r>
              <a:rPr lang="de-AT" dirty="0" err="1"/>
              <a:t>setup</a:t>
            </a:r>
            <a:endParaRPr lang="de-AT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0E373452-0427-C83C-2E1A-D9044040FB93}"/>
              </a:ext>
            </a:extLst>
          </p:cNvPr>
          <p:cNvSpPr txBox="1"/>
          <p:nvPr/>
        </p:nvSpPr>
        <p:spPr>
          <a:xfrm>
            <a:off x="7075891" y="5774076"/>
            <a:ext cx="32980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AT" dirty="0" err="1"/>
              <a:t>4th</a:t>
            </a:r>
            <a:r>
              <a:rPr lang="de-AT" dirty="0"/>
              <a:t> MUMON-EMT </a:t>
            </a:r>
            <a:r>
              <a:rPr lang="de-AT" dirty="0" err="1"/>
              <a:t>test</a:t>
            </a:r>
            <a:r>
              <a:rPr lang="de-AT" dirty="0"/>
              <a:t> </a:t>
            </a:r>
            <a:r>
              <a:rPr lang="de-AT" b="1" dirty="0"/>
              <a:t>Nov. 2022</a:t>
            </a:r>
          </a:p>
          <a:p>
            <a:pPr algn="ctr"/>
            <a:r>
              <a:rPr lang="de-AT" dirty="0" err="1"/>
              <a:t>With</a:t>
            </a:r>
            <a:r>
              <a:rPr lang="de-AT" dirty="0"/>
              <a:t> </a:t>
            </a:r>
            <a:r>
              <a:rPr lang="de-AT" dirty="0" err="1"/>
              <a:t>advanced</a:t>
            </a:r>
            <a:r>
              <a:rPr lang="de-AT" dirty="0"/>
              <a:t> OTR </a:t>
            </a:r>
            <a:r>
              <a:rPr lang="de-AT" dirty="0" err="1"/>
              <a:t>setup</a:t>
            </a:r>
            <a:endParaRPr lang="de-AT" dirty="0"/>
          </a:p>
        </p:txBody>
      </p:sp>
      <p:pic>
        <p:nvPicPr>
          <p:cNvPr id="16" name="Inhaltsplatzhalter 15">
            <a:extLst>
              <a:ext uri="{FF2B5EF4-FFF2-40B4-BE49-F238E27FC236}">
                <a16:creationId xmlns:a16="http://schemas.microsoft.com/office/drawing/2014/main" id="{B0BE5D21-A7E3-7BA5-D0A1-B5DD19ADC8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70" t="22255" r="29424" b="23203"/>
          <a:stretch/>
        </p:blipFill>
        <p:spPr>
          <a:xfrm>
            <a:off x="6557273" y="1690688"/>
            <a:ext cx="4335254" cy="4091669"/>
          </a:xfrm>
        </p:spPr>
      </p:pic>
    </p:spTree>
    <p:extLst>
      <p:ext uri="{BB962C8B-B14F-4D97-AF65-F5344CB8AC3E}">
        <p14:creationId xmlns:p14="http://schemas.microsoft.com/office/powerpoint/2010/main" val="12509236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FB7AE0E-5AA9-1ADF-6281-970182BD08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22.02.23</a:t>
            </a:r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9043A53-2121-EC8D-AAA6-2EA8D67B3E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29th ICEPP </a:t>
            </a:r>
            <a:r>
              <a:rPr lang="ja-JP" altLang="de-DE"/>
              <a:t>シンポジウム </a:t>
            </a:r>
            <a:r>
              <a:rPr lang="en-US"/>
              <a:t>Oderich Ferdinand Auersperg-Castell</a:t>
            </a:r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35B9D4C-A6EC-F92C-B1AD-EFA0C2521C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939AD-E857-439A-B133-0D48A691C20E}" type="slidenum">
              <a:rPr lang="de-AT" smtClean="0"/>
              <a:t>13</a:t>
            </a:fld>
            <a:endParaRPr lang="de-AT" dirty="0"/>
          </a:p>
        </p:txBody>
      </p:sp>
      <p:pic>
        <p:nvPicPr>
          <p:cNvPr id="19" name="コンテンツ プレースホルダー 4">
            <a:extLst>
              <a:ext uri="{FF2B5EF4-FFF2-40B4-BE49-F238E27FC236}">
                <a16:creationId xmlns:a16="http://schemas.microsoft.com/office/drawing/2014/main" id="{BA3FB8F9-4734-2765-06F0-9F5287478F2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3" r="303"/>
          <a:stretch/>
        </p:blipFill>
        <p:spPr>
          <a:xfrm rot="5400000">
            <a:off x="-451927" y="1004648"/>
            <a:ext cx="5966175" cy="4539343"/>
          </a:xfrm>
          <a:prstGeom prst="rect">
            <a:avLst/>
          </a:prstGeom>
        </p:spPr>
      </p:pic>
      <p:sp>
        <p:nvSpPr>
          <p:cNvPr id="22" name="Titel 1">
            <a:extLst>
              <a:ext uri="{FF2B5EF4-FFF2-40B4-BE49-F238E27FC236}">
                <a16:creationId xmlns:a16="http://schemas.microsoft.com/office/drawing/2014/main" id="{A219B736-750B-4536-6966-46A7A15BED93}"/>
              </a:ext>
            </a:extLst>
          </p:cNvPr>
          <p:cNvSpPr txBox="1">
            <a:spLocks/>
          </p:cNvSpPr>
          <p:nvPr/>
        </p:nvSpPr>
        <p:spPr>
          <a:xfrm>
            <a:off x="5166598" y="209827"/>
            <a:ext cx="530134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AT" dirty="0"/>
              <a:t>OTR </a:t>
            </a:r>
            <a:r>
              <a:rPr lang="de-AT" dirty="0" err="1"/>
              <a:t>EXECUTION</a:t>
            </a:r>
            <a:r>
              <a:rPr lang="de-AT" dirty="0"/>
              <a:t> - </a:t>
            </a:r>
            <a:br>
              <a:rPr lang="de-AT" dirty="0"/>
            </a:br>
            <a:r>
              <a:rPr lang="de-AT" dirty="0"/>
              <a:t>Implementation at </a:t>
            </a:r>
            <a:r>
              <a:rPr lang="de-AT" b="1" dirty="0" err="1"/>
              <a:t>ELPH</a:t>
            </a:r>
            <a:endParaRPr lang="de-AT" b="1" dirty="0"/>
          </a:p>
        </p:txBody>
      </p:sp>
      <p:pic>
        <p:nvPicPr>
          <p:cNvPr id="25" name="Grafik 24">
            <a:extLst>
              <a:ext uri="{FF2B5EF4-FFF2-40B4-BE49-F238E27FC236}">
                <a16:creationId xmlns:a16="http://schemas.microsoft.com/office/drawing/2014/main" id="{CEDDAD2A-5581-048A-E8D4-26D35FC3032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3443" y="1831245"/>
            <a:ext cx="5769626" cy="4327220"/>
          </a:xfrm>
          <a:prstGeom prst="rect">
            <a:avLst/>
          </a:prstGeom>
        </p:spPr>
      </p:pic>
      <p:cxnSp>
        <p:nvCxnSpPr>
          <p:cNvPr id="27" name="Gerade Verbindung mit Pfeil 26">
            <a:extLst>
              <a:ext uri="{FF2B5EF4-FFF2-40B4-BE49-F238E27FC236}">
                <a16:creationId xmlns:a16="http://schemas.microsoft.com/office/drawing/2014/main" id="{084F922A-AA91-3543-D15C-FAB2A5353198}"/>
              </a:ext>
            </a:extLst>
          </p:cNvPr>
          <p:cNvCxnSpPr>
            <a:cxnSpLocks/>
          </p:cNvCxnSpPr>
          <p:nvPr/>
        </p:nvCxnSpPr>
        <p:spPr>
          <a:xfrm>
            <a:off x="5024158" y="2671102"/>
            <a:ext cx="914400" cy="0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mit Pfeil 32">
            <a:extLst>
              <a:ext uri="{FF2B5EF4-FFF2-40B4-BE49-F238E27FC236}">
                <a16:creationId xmlns:a16="http://schemas.microsoft.com/office/drawing/2014/main" id="{2EB20779-DA3F-00A6-3616-E983C5528DAF}"/>
              </a:ext>
            </a:extLst>
          </p:cNvPr>
          <p:cNvCxnSpPr>
            <a:cxnSpLocks/>
          </p:cNvCxnSpPr>
          <p:nvPr/>
        </p:nvCxnSpPr>
        <p:spPr>
          <a:xfrm>
            <a:off x="5024158" y="3274319"/>
            <a:ext cx="914400" cy="0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>
            <a:extLst>
              <a:ext uri="{FF2B5EF4-FFF2-40B4-BE49-F238E27FC236}">
                <a16:creationId xmlns:a16="http://schemas.microsoft.com/office/drawing/2014/main" id="{A06E38D4-DF25-FF34-82DC-62E4BF996C00}"/>
              </a:ext>
            </a:extLst>
          </p:cNvPr>
          <p:cNvCxnSpPr>
            <a:cxnSpLocks/>
          </p:cNvCxnSpPr>
          <p:nvPr/>
        </p:nvCxnSpPr>
        <p:spPr>
          <a:xfrm>
            <a:off x="5024158" y="3873034"/>
            <a:ext cx="914400" cy="0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feld 34">
            <a:extLst>
              <a:ext uri="{FF2B5EF4-FFF2-40B4-BE49-F238E27FC236}">
                <a16:creationId xmlns:a16="http://schemas.microsoft.com/office/drawing/2014/main" id="{8B63AEEB-93C6-A4CC-AFD8-358FCEA91615}"/>
              </a:ext>
            </a:extLst>
          </p:cNvPr>
          <p:cNvSpPr txBox="1"/>
          <p:nvPr/>
        </p:nvSpPr>
        <p:spPr>
          <a:xfrm rot="16200000">
            <a:off x="4920995" y="5072078"/>
            <a:ext cx="22955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 err="1"/>
              <a:t>4th</a:t>
            </a:r>
            <a:r>
              <a:rPr lang="de-AT" dirty="0"/>
              <a:t> MUMON-EMT </a:t>
            </a:r>
            <a:r>
              <a:rPr lang="de-AT" dirty="0" err="1"/>
              <a:t>test</a:t>
            </a:r>
            <a:endParaRPr lang="de-AT" dirty="0"/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9F84CD6C-1920-2DC5-F7A0-7EAE21251A78}"/>
              </a:ext>
            </a:extLst>
          </p:cNvPr>
          <p:cNvSpPr txBox="1"/>
          <p:nvPr/>
        </p:nvSpPr>
        <p:spPr>
          <a:xfrm rot="16200000">
            <a:off x="3837685" y="5072077"/>
            <a:ext cx="22956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 err="1"/>
              <a:t>3rd</a:t>
            </a:r>
            <a:r>
              <a:rPr lang="de-AT" dirty="0"/>
              <a:t> MUMON-EMT </a:t>
            </a:r>
            <a:r>
              <a:rPr lang="de-AT" dirty="0" err="1"/>
              <a:t>test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187819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C68692-3219-F002-0715-5A426E6A12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OTR </a:t>
            </a:r>
            <a:r>
              <a:rPr lang="de-AT" dirty="0" err="1"/>
              <a:t>Execution</a:t>
            </a:r>
            <a:r>
              <a:rPr lang="de-AT" dirty="0"/>
              <a:t> - Intensity </a:t>
            </a:r>
            <a:r>
              <a:rPr lang="de-AT" dirty="0" err="1"/>
              <a:t>adjustment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322E209-5E03-8663-7832-0E2BA0EB11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AT" dirty="0"/>
              <a:t>Neutral </a:t>
            </a:r>
            <a:r>
              <a:rPr lang="de-AT" dirty="0" err="1"/>
              <a:t>density</a:t>
            </a:r>
            <a:r>
              <a:rPr lang="de-AT" dirty="0"/>
              <a:t> </a:t>
            </a:r>
            <a:r>
              <a:rPr lang="de-AT" dirty="0" err="1"/>
              <a:t>filters</a:t>
            </a:r>
            <a:r>
              <a:rPr lang="de-AT" dirty="0"/>
              <a:t>:</a:t>
            </a:r>
          </a:p>
          <a:p>
            <a:r>
              <a:rPr lang="de-AT" sz="2400" dirty="0" err="1"/>
              <a:t>2x</a:t>
            </a:r>
            <a:r>
              <a:rPr lang="de-AT" sz="2400" dirty="0"/>
              <a:t> ND-2 (50% Transmission)</a:t>
            </a:r>
          </a:p>
          <a:p>
            <a:r>
              <a:rPr lang="de-AT" sz="2400" dirty="0"/>
              <a:t>ND-4 (25% </a:t>
            </a:r>
            <a:r>
              <a:rPr lang="de-AT" sz="2400" dirty="0" err="1"/>
              <a:t>Tranmission</a:t>
            </a:r>
            <a:r>
              <a:rPr lang="de-AT" sz="2400" dirty="0"/>
              <a:t>)</a:t>
            </a:r>
          </a:p>
          <a:p>
            <a:r>
              <a:rPr lang="de-AT" sz="2400" dirty="0"/>
              <a:t>ND-10 (10% Transmission)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26F6295-83A3-38C0-674A-E05703A0D9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22.02.23</a:t>
            </a:r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F9CE0D1-C24F-547C-D943-1AA8C126AE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29th ICEPP </a:t>
            </a:r>
            <a:r>
              <a:rPr lang="ja-JP" altLang="de-DE"/>
              <a:t>シンポジウム </a:t>
            </a:r>
            <a:r>
              <a:rPr lang="en-US"/>
              <a:t>Oderich Ferdinand Auersperg-Castell</a:t>
            </a:r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F046F43-589D-678F-AB6E-DBFA308D3E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939AD-E857-439A-B133-0D48A691C20E}" type="slidenum">
              <a:rPr lang="de-AT" smtClean="0"/>
              <a:t>14</a:t>
            </a:fld>
            <a:endParaRPr lang="de-AT"/>
          </a:p>
        </p:txBody>
      </p:sp>
      <p:pic>
        <p:nvPicPr>
          <p:cNvPr id="8" name="Grafik 7" descr="Ein Bild, das drinnen, Zähler, Mixer, Küchengerät enthält.&#10;&#10;Automatisch generierte Beschreibung">
            <a:extLst>
              <a:ext uri="{FF2B5EF4-FFF2-40B4-BE49-F238E27FC236}">
                <a16:creationId xmlns:a16="http://schemas.microsoft.com/office/drawing/2014/main" id="{42B123E1-9C0A-F0C0-7EB7-4DF4B03169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5045" y="1825625"/>
            <a:ext cx="2861413" cy="3815218"/>
          </a:xfrm>
          <a:prstGeom prst="rect">
            <a:avLst/>
          </a:prstGeom>
        </p:spPr>
      </p:pic>
      <p:pic>
        <p:nvPicPr>
          <p:cNvPr id="14" name="Grafik 13" descr="Ein Bild, das drinnen enthält.&#10;&#10;Automatisch generierte Beschreibung">
            <a:extLst>
              <a:ext uri="{FF2B5EF4-FFF2-40B4-BE49-F238E27FC236}">
                <a16:creationId xmlns:a16="http://schemas.microsoft.com/office/drawing/2014/main" id="{F687B585-1C77-6505-F8FE-984FD25D4F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2040" y="1521391"/>
            <a:ext cx="2861413" cy="3815217"/>
          </a:xfrm>
          <a:prstGeom prst="rect">
            <a:avLst/>
          </a:prstGeom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id="{C98D65D2-718F-BBB2-7540-34D243BED75E}"/>
              </a:ext>
            </a:extLst>
          </p:cNvPr>
          <p:cNvSpPr txBox="1"/>
          <p:nvPr/>
        </p:nvSpPr>
        <p:spPr>
          <a:xfrm>
            <a:off x="8610600" y="5710019"/>
            <a:ext cx="31634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 dirty="0"/>
              <a:t>ND-2 (</a:t>
            </a:r>
            <a:r>
              <a:rPr lang="de-AT" dirty="0" err="1"/>
              <a:t>lower</a:t>
            </a:r>
            <a:r>
              <a:rPr lang="de-AT" dirty="0"/>
              <a:t>, </a:t>
            </a:r>
            <a:r>
              <a:rPr lang="de-AT" dirty="0" err="1"/>
              <a:t>black</a:t>
            </a:r>
            <a:r>
              <a:rPr lang="de-AT" dirty="0"/>
              <a:t>) </a:t>
            </a:r>
            <a:r>
              <a:rPr lang="de-AT" dirty="0" err="1"/>
              <a:t>filter</a:t>
            </a:r>
            <a:r>
              <a:rPr lang="de-AT" dirty="0"/>
              <a:t> and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 dirty="0"/>
              <a:t>ND-4 (</a:t>
            </a:r>
            <a:r>
              <a:rPr lang="de-AT" dirty="0" err="1"/>
              <a:t>upper</a:t>
            </a:r>
            <a:r>
              <a:rPr lang="de-AT" dirty="0"/>
              <a:t>, </a:t>
            </a:r>
            <a:r>
              <a:rPr lang="de-AT" dirty="0" err="1"/>
              <a:t>silver</a:t>
            </a:r>
            <a:r>
              <a:rPr lang="de-AT" dirty="0"/>
              <a:t>) </a:t>
            </a:r>
            <a:r>
              <a:rPr lang="de-AT" dirty="0" err="1"/>
              <a:t>filter</a:t>
            </a:r>
            <a:endParaRPr lang="de-AT" dirty="0"/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B95F8B26-FFC9-B87E-CD7D-2A7B393D05F3}"/>
              </a:ext>
            </a:extLst>
          </p:cNvPr>
          <p:cNvSpPr txBox="1"/>
          <p:nvPr/>
        </p:nvSpPr>
        <p:spPr>
          <a:xfrm>
            <a:off x="4931536" y="5388570"/>
            <a:ext cx="34149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 dirty="0"/>
              <a:t>ND-2 (transparent, </a:t>
            </a:r>
            <a:r>
              <a:rPr lang="de-AT" dirty="0" err="1"/>
              <a:t>fits</a:t>
            </a:r>
            <a:r>
              <a:rPr lang="de-AT" dirty="0"/>
              <a:t> </a:t>
            </a:r>
            <a:r>
              <a:rPr lang="de-AT" dirty="0" err="1"/>
              <a:t>into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</a:p>
          <a:p>
            <a:r>
              <a:rPr lang="de-AT" dirty="0" err="1"/>
              <a:t>filter</a:t>
            </a:r>
            <a:r>
              <a:rPr lang="de-AT" dirty="0"/>
              <a:t> </a:t>
            </a:r>
            <a:r>
              <a:rPr lang="de-AT" dirty="0" err="1"/>
              <a:t>slider</a:t>
            </a:r>
            <a:r>
              <a:rPr lang="de-AT" dirty="0"/>
              <a:t> Insert) </a:t>
            </a:r>
            <a:r>
              <a:rPr lang="de-AT" dirty="0" err="1"/>
              <a:t>filter</a:t>
            </a:r>
            <a:r>
              <a:rPr lang="de-AT" dirty="0"/>
              <a:t> and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 dirty="0"/>
              <a:t>ND-10 (</a:t>
            </a:r>
            <a:r>
              <a:rPr lang="de-AT" dirty="0" err="1"/>
              <a:t>smaller</a:t>
            </a:r>
            <a:r>
              <a:rPr lang="de-AT" dirty="0"/>
              <a:t>, </a:t>
            </a:r>
            <a:r>
              <a:rPr lang="de-AT" dirty="0" err="1"/>
              <a:t>dark</a:t>
            </a:r>
            <a:r>
              <a:rPr lang="de-AT" dirty="0"/>
              <a:t>) </a:t>
            </a:r>
            <a:r>
              <a:rPr lang="de-AT" dirty="0" err="1"/>
              <a:t>filter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3690362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7D9A16-3020-1821-A269-2D8ABCD92E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229600" cy="1325563"/>
          </a:xfrm>
        </p:spPr>
        <p:txBody>
          <a:bodyPr>
            <a:normAutofit/>
          </a:bodyPr>
          <a:lstStyle/>
          <a:p>
            <a:r>
              <a:rPr lang="de-AT" dirty="0"/>
              <a:t>OTR </a:t>
            </a:r>
            <a:r>
              <a:rPr lang="de-AT" dirty="0" err="1"/>
              <a:t>Execution</a:t>
            </a:r>
            <a:r>
              <a:rPr lang="de-AT" dirty="0"/>
              <a:t> - Data taking</a:t>
            </a:r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2785D3D6-475A-7EB1-AF64-AA42440C31F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56" t="22013" r="57396" b="49494"/>
          <a:stretch/>
        </p:blipFill>
        <p:spPr>
          <a:xfrm>
            <a:off x="5845629" y="2038012"/>
            <a:ext cx="2993571" cy="2595344"/>
          </a:xfrm>
          <a:prstGeom prst="rect">
            <a:avLst/>
          </a:prstGeom>
        </p:spPr>
      </p:pic>
      <p:pic>
        <p:nvPicPr>
          <p:cNvPr id="19" name="Grafik 18">
            <a:extLst>
              <a:ext uri="{FF2B5EF4-FFF2-40B4-BE49-F238E27FC236}">
                <a16:creationId xmlns:a16="http://schemas.microsoft.com/office/drawing/2014/main" id="{AC7F5043-90C5-9B5C-D89B-4B27E3222FD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91" t="18202" r="49011" b="53900"/>
          <a:stretch/>
        </p:blipFill>
        <p:spPr>
          <a:xfrm>
            <a:off x="2721734" y="2038012"/>
            <a:ext cx="2993571" cy="2700087"/>
          </a:xfrm>
          <a:prstGeom prst="rect">
            <a:avLst/>
          </a:prstGeom>
        </p:spPr>
      </p:pic>
      <p:pic>
        <p:nvPicPr>
          <p:cNvPr id="27" name="Grafik 26">
            <a:extLst>
              <a:ext uri="{FF2B5EF4-FFF2-40B4-BE49-F238E27FC236}">
                <a16:creationId xmlns:a16="http://schemas.microsoft.com/office/drawing/2014/main" id="{116418E6-0552-A0CB-D126-61C8DAB68BC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926" t="14356" r="31784" b="49739"/>
          <a:stretch/>
        </p:blipFill>
        <p:spPr>
          <a:xfrm>
            <a:off x="160674" y="2019308"/>
            <a:ext cx="2438400" cy="2819384"/>
          </a:xfrm>
          <a:prstGeom prst="rect">
            <a:avLst/>
          </a:prstGeom>
        </p:spPr>
      </p:pic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5D1A445-ED2F-AE93-FD11-9449CE0296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22.02.23</a:t>
            </a:r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30C8282-4084-563C-3925-3E573309E3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29th ICEPP </a:t>
            </a:r>
            <a:r>
              <a:rPr lang="ja-JP" altLang="de-DE"/>
              <a:t>シンポジウム </a:t>
            </a:r>
            <a:r>
              <a:rPr lang="en-US"/>
              <a:t>Oderich Ferdinand Auersperg-Castell</a:t>
            </a:r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56CC914-5023-E56B-F792-F68F2365B9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939AD-E857-439A-B133-0D48A691C20E}" type="slidenum">
              <a:rPr lang="de-AT" smtClean="0"/>
              <a:t>15</a:t>
            </a:fld>
            <a:endParaRPr lang="de-AT"/>
          </a:p>
        </p:txBody>
      </p:sp>
      <p:pic>
        <p:nvPicPr>
          <p:cNvPr id="6" name="Inhaltsplatzhalter 4">
            <a:extLst>
              <a:ext uri="{FF2B5EF4-FFF2-40B4-BE49-F238E27FC236}">
                <a16:creationId xmlns:a16="http://schemas.microsoft.com/office/drawing/2014/main" id="{9D553DB1-938A-A2D9-7F57-8EBD398B7AF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7" t="15679" r="68452" b="23559"/>
          <a:stretch/>
        </p:blipFill>
        <p:spPr>
          <a:xfrm>
            <a:off x="9067800" y="2165470"/>
            <a:ext cx="2884715" cy="2340428"/>
          </a:xfr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8E4EC541-EAC7-F672-2714-D174E9C913B7}"/>
              </a:ext>
            </a:extLst>
          </p:cNvPr>
          <p:cNvSpPr txBox="1"/>
          <p:nvPr/>
        </p:nvSpPr>
        <p:spPr>
          <a:xfrm>
            <a:off x="7562599" y="4903133"/>
            <a:ext cx="255319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2400" b="1" dirty="0"/>
              <a:t>Beam </a:t>
            </a:r>
            <a:r>
              <a:rPr lang="de-AT" sz="2400" b="1" dirty="0" err="1"/>
              <a:t>coordinates</a:t>
            </a:r>
            <a:r>
              <a:rPr lang="de-AT" sz="2400" b="1" dirty="0"/>
              <a:t> </a:t>
            </a:r>
          </a:p>
          <a:p>
            <a:r>
              <a:rPr lang="de-AT" sz="2400" dirty="0"/>
              <a:t>in </a:t>
            </a:r>
            <a:r>
              <a:rPr lang="de-AT" sz="2400" dirty="0" err="1"/>
              <a:t>the</a:t>
            </a:r>
            <a:r>
              <a:rPr lang="de-AT" sz="2400" dirty="0"/>
              <a:t> </a:t>
            </a:r>
          </a:p>
          <a:p>
            <a:r>
              <a:rPr lang="de-AT" sz="2400" dirty="0"/>
              <a:t>OTR </a:t>
            </a:r>
            <a:r>
              <a:rPr lang="de-AT" sz="2400" dirty="0" err="1"/>
              <a:t>pictures</a:t>
            </a:r>
            <a:r>
              <a:rPr lang="de-AT" sz="2400" dirty="0"/>
              <a:t>:</a:t>
            </a:r>
          </a:p>
        </p:txBody>
      </p: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A31561F1-45A5-AA41-959E-8F3E1B7398D1}"/>
              </a:ext>
            </a:extLst>
          </p:cNvPr>
          <p:cNvGrpSpPr/>
          <p:nvPr/>
        </p:nvGrpSpPr>
        <p:grpSpPr>
          <a:xfrm>
            <a:off x="9886858" y="4677051"/>
            <a:ext cx="2418567" cy="1599456"/>
            <a:chOff x="9445487" y="5162587"/>
            <a:chExt cx="2418567" cy="1599456"/>
          </a:xfrm>
        </p:grpSpPr>
        <p:cxnSp>
          <p:nvCxnSpPr>
            <p:cNvPr id="10" name="Gerade Verbindung mit Pfeil 9">
              <a:extLst>
                <a:ext uri="{FF2B5EF4-FFF2-40B4-BE49-F238E27FC236}">
                  <a16:creationId xmlns:a16="http://schemas.microsoft.com/office/drawing/2014/main" id="{0348AF37-1636-E109-2485-A0E32BB7CACA}"/>
                </a:ext>
              </a:extLst>
            </p:cNvPr>
            <p:cNvCxnSpPr>
              <a:cxnSpLocks/>
            </p:cNvCxnSpPr>
            <p:nvPr/>
          </p:nvCxnSpPr>
          <p:spPr>
            <a:xfrm>
              <a:off x="9591261" y="5971943"/>
              <a:ext cx="1620078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Gerade Verbindung mit Pfeil 10">
              <a:extLst>
                <a:ext uri="{FF2B5EF4-FFF2-40B4-BE49-F238E27FC236}">
                  <a16:creationId xmlns:a16="http://schemas.microsoft.com/office/drawing/2014/main" id="{5AE330DF-A3F8-5985-D8A8-87BABA89E0A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411239" y="5246387"/>
              <a:ext cx="0" cy="1451113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A8FB34FA-29CB-E282-DDA8-E8DA29C74177}"/>
                </a:ext>
              </a:extLst>
            </p:cNvPr>
            <p:cNvSpPr txBox="1"/>
            <p:nvPr/>
          </p:nvSpPr>
          <p:spPr>
            <a:xfrm>
              <a:off x="10435259" y="5162587"/>
              <a:ext cx="89452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dirty="0"/>
                <a:t>x</a:t>
              </a:r>
            </a:p>
          </p:txBody>
        </p:sp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E4294FBE-E44F-987B-1A5F-CED90AA6A55D}"/>
                </a:ext>
              </a:extLst>
            </p:cNvPr>
            <p:cNvSpPr txBox="1"/>
            <p:nvPr/>
          </p:nvSpPr>
          <p:spPr>
            <a:xfrm>
              <a:off x="10969533" y="5952686"/>
              <a:ext cx="89452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dirty="0"/>
                <a:t>y</a:t>
              </a:r>
            </a:p>
          </p:txBody>
        </p:sp>
        <p:sp>
          <p:nvSpPr>
            <p:cNvPr id="14" name="Textfeld 13">
              <a:extLst>
                <a:ext uri="{FF2B5EF4-FFF2-40B4-BE49-F238E27FC236}">
                  <a16:creationId xmlns:a16="http://schemas.microsoft.com/office/drawing/2014/main" id="{8961B864-98F8-A259-7172-3CDA7992D338}"/>
                </a:ext>
              </a:extLst>
            </p:cNvPr>
            <p:cNvSpPr txBox="1"/>
            <p:nvPr/>
          </p:nvSpPr>
          <p:spPr>
            <a:xfrm>
              <a:off x="10396330" y="6392711"/>
              <a:ext cx="89452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dirty="0"/>
                <a:t>-x</a:t>
              </a:r>
            </a:p>
          </p:txBody>
        </p:sp>
        <p:sp>
          <p:nvSpPr>
            <p:cNvPr id="16" name="Textfeld 15">
              <a:extLst>
                <a:ext uri="{FF2B5EF4-FFF2-40B4-BE49-F238E27FC236}">
                  <a16:creationId xmlns:a16="http://schemas.microsoft.com/office/drawing/2014/main" id="{B669B671-C9DC-F8EC-D023-1388BAC6EAF5}"/>
                </a:ext>
              </a:extLst>
            </p:cNvPr>
            <p:cNvSpPr txBox="1"/>
            <p:nvPr/>
          </p:nvSpPr>
          <p:spPr>
            <a:xfrm>
              <a:off x="9445487" y="5912649"/>
              <a:ext cx="89452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dirty="0"/>
                <a:t>-y</a:t>
              </a:r>
            </a:p>
          </p:txBody>
        </p:sp>
      </p:grpSp>
      <p:sp>
        <p:nvSpPr>
          <p:cNvPr id="18" name="Textfeld 17">
            <a:extLst>
              <a:ext uri="{FF2B5EF4-FFF2-40B4-BE49-F238E27FC236}">
                <a16:creationId xmlns:a16="http://schemas.microsoft.com/office/drawing/2014/main" id="{930BBE82-12FB-A9BB-257B-E5C8358D7F83}"/>
              </a:ext>
            </a:extLst>
          </p:cNvPr>
          <p:cNvSpPr txBox="1"/>
          <p:nvPr/>
        </p:nvSpPr>
        <p:spPr>
          <a:xfrm>
            <a:off x="626417" y="4960955"/>
            <a:ext cx="610378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AT" sz="2400" b="1" dirty="0"/>
              <a:t>High intensity beam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AT" sz="2400" dirty="0"/>
              <a:t>All </a:t>
            </a:r>
            <a:r>
              <a:rPr lang="de-AT" sz="2400" dirty="0" err="1"/>
              <a:t>filters</a:t>
            </a:r>
            <a:r>
              <a:rPr lang="de-AT" sz="2400" dirty="0"/>
              <a:t> </a:t>
            </a:r>
            <a:r>
              <a:rPr lang="de-AT" sz="2400" dirty="0" err="1"/>
              <a:t>used</a:t>
            </a:r>
            <a:r>
              <a:rPr lang="de-AT" sz="2400" dirty="0"/>
              <a:t> except in </a:t>
            </a:r>
            <a:r>
              <a:rPr lang="de-AT" sz="2400" dirty="0" err="1"/>
              <a:t>first</a:t>
            </a:r>
            <a:r>
              <a:rPr lang="de-AT" sz="2400" dirty="0"/>
              <a:t> </a:t>
            </a:r>
            <a:r>
              <a:rPr lang="de-AT" sz="2400" dirty="0" err="1"/>
              <a:t>case</a:t>
            </a:r>
            <a:r>
              <a:rPr lang="de-AT" sz="2400" dirty="0"/>
              <a:t> (</a:t>
            </a:r>
            <a:r>
              <a:rPr lang="de-AT" sz="2400" dirty="0" err="1"/>
              <a:t>no</a:t>
            </a:r>
            <a:r>
              <a:rPr lang="de-AT" sz="2400" dirty="0"/>
              <a:t> ND-10)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AT" sz="2400" dirty="0"/>
              <a:t>On 15. and 16.11.2023 OTR </a:t>
            </a:r>
            <a:r>
              <a:rPr lang="de-AT" sz="2400" dirty="0" err="1"/>
              <a:t>with</a:t>
            </a:r>
            <a:r>
              <a:rPr lang="de-AT" sz="2400" dirty="0"/>
              <a:t> 2 </a:t>
            </a:r>
            <a:r>
              <a:rPr lang="de-AT" sz="2400" dirty="0" err="1"/>
              <a:t>foils</a:t>
            </a:r>
            <a:endParaRPr lang="de-AT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AT" sz="2400" dirty="0"/>
              <a:t>On 17. OTR </a:t>
            </a:r>
            <a:r>
              <a:rPr lang="de-AT" sz="2400" dirty="0" err="1"/>
              <a:t>with</a:t>
            </a:r>
            <a:r>
              <a:rPr lang="de-AT" sz="2400" dirty="0"/>
              <a:t> 1 </a:t>
            </a:r>
            <a:r>
              <a:rPr lang="de-AT" sz="2400" dirty="0" err="1"/>
              <a:t>foil</a:t>
            </a:r>
            <a:r>
              <a:rPr lang="de-AT" sz="2400" dirty="0"/>
              <a:t>.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B21D0DD7-B3E6-78E9-C355-FFD628633308}"/>
              </a:ext>
            </a:extLst>
          </p:cNvPr>
          <p:cNvSpPr txBox="1"/>
          <p:nvPr/>
        </p:nvSpPr>
        <p:spPr>
          <a:xfrm>
            <a:off x="761756" y="1334473"/>
            <a:ext cx="12362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/>
              <a:t>15.11.2022</a:t>
            </a:r>
          </a:p>
          <a:p>
            <a:r>
              <a:rPr lang="de-AT" dirty="0"/>
              <a:t>2 </a:t>
            </a:r>
            <a:r>
              <a:rPr lang="de-AT" dirty="0" err="1"/>
              <a:t>foils</a:t>
            </a:r>
            <a:endParaRPr lang="de-AT" dirty="0"/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70414CBA-AD42-D467-3F87-C67D90326CE2}"/>
              </a:ext>
            </a:extLst>
          </p:cNvPr>
          <p:cNvSpPr txBox="1"/>
          <p:nvPr/>
        </p:nvSpPr>
        <p:spPr>
          <a:xfrm>
            <a:off x="3600401" y="1288306"/>
            <a:ext cx="12362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/>
              <a:t>16.11.2022</a:t>
            </a:r>
          </a:p>
          <a:p>
            <a:r>
              <a:rPr lang="de-AT" dirty="0"/>
              <a:t>2 </a:t>
            </a:r>
            <a:r>
              <a:rPr lang="de-AT" dirty="0" err="1"/>
              <a:t>foils</a:t>
            </a:r>
            <a:endParaRPr lang="de-AT" dirty="0"/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576CDB32-3EC6-B1EB-C9FF-424612E246CD}"/>
              </a:ext>
            </a:extLst>
          </p:cNvPr>
          <p:cNvSpPr txBox="1"/>
          <p:nvPr/>
        </p:nvSpPr>
        <p:spPr>
          <a:xfrm>
            <a:off x="6724296" y="1320215"/>
            <a:ext cx="12362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/>
              <a:t>16.11.2022</a:t>
            </a:r>
          </a:p>
          <a:p>
            <a:r>
              <a:rPr lang="de-AT" dirty="0"/>
              <a:t>2 </a:t>
            </a:r>
            <a:r>
              <a:rPr lang="de-AT" dirty="0" err="1"/>
              <a:t>foils</a:t>
            </a:r>
            <a:endParaRPr lang="de-AT" dirty="0"/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4392C370-AD85-69A6-A566-2819C3146764}"/>
              </a:ext>
            </a:extLst>
          </p:cNvPr>
          <p:cNvSpPr txBox="1"/>
          <p:nvPr/>
        </p:nvSpPr>
        <p:spPr>
          <a:xfrm>
            <a:off x="9433973" y="1535302"/>
            <a:ext cx="12362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/>
              <a:t>17.11.2022</a:t>
            </a:r>
          </a:p>
          <a:p>
            <a:r>
              <a:rPr lang="de-AT" dirty="0"/>
              <a:t>1 </a:t>
            </a:r>
            <a:r>
              <a:rPr lang="de-AT" dirty="0" err="1"/>
              <a:t>foil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6056462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>
            <a:extLst>
              <a:ext uri="{FF2B5EF4-FFF2-40B4-BE49-F238E27FC236}">
                <a16:creationId xmlns:a16="http://schemas.microsoft.com/office/drawing/2014/main" id="{21E40348-AA7B-8F3C-0ACA-BFBF0AD74E5B}"/>
              </a:ext>
            </a:extLst>
          </p:cNvPr>
          <p:cNvSpPr txBox="1"/>
          <p:nvPr/>
        </p:nvSpPr>
        <p:spPr>
          <a:xfrm>
            <a:off x="4183573" y="5178439"/>
            <a:ext cx="42941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400" dirty="0" err="1"/>
              <a:t>Camera</a:t>
            </a:r>
            <a:r>
              <a:rPr lang="de-AT" sz="2400" dirty="0"/>
              <a:t> </a:t>
            </a:r>
            <a:r>
              <a:rPr lang="de-AT" sz="2400" dirty="0" err="1"/>
              <a:t>resolution</a:t>
            </a:r>
            <a:r>
              <a:rPr lang="de-AT" sz="2400" dirty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AT" sz="2400" dirty="0" err="1"/>
              <a:t>Camera</a:t>
            </a:r>
            <a:r>
              <a:rPr lang="de-AT" sz="2400" dirty="0"/>
              <a:t> X-Axis: </a:t>
            </a:r>
            <a:r>
              <a:rPr lang="de-AT" sz="2400" b="1" dirty="0"/>
              <a:t>1440</a:t>
            </a:r>
            <a:r>
              <a:rPr lang="de-AT" sz="2400" dirty="0"/>
              <a:t> </a:t>
            </a:r>
            <a:r>
              <a:rPr lang="de-AT" sz="2400" b="1" dirty="0" err="1"/>
              <a:t>pixels</a:t>
            </a:r>
            <a:endParaRPr lang="de-AT" sz="24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AT" sz="2400" dirty="0" err="1"/>
              <a:t>Camera</a:t>
            </a:r>
            <a:r>
              <a:rPr lang="de-AT" sz="2400" dirty="0"/>
              <a:t> Y-Axis: </a:t>
            </a:r>
            <a:r>
              <a:rPr lang="de-AT" sz="2400" b="1" dirty="0"/>
              <a:t>1080</a:t>
            </a:r>
            <a:r>
              <a:rPr lang="de-AT" sz="2400" dirty="0"/>
              <a:t> </a:t>
            </a:r>
            <a:r>
              <a:rPr lang="de-AT" sz="2400" b="1" dirty="0" err="1"/>
              <a:t>pixels</a:t>
            </a:r>
            <a:endParaRPr lang="de-AT" sz="2400" b="1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C61CBA5-C2DD-E907-56B5-F70155F5C7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67154"/>
            <a:ext cx="10515600" cy="1325563"/>
          </a:xfrm>
        </p:spPr>
        <p:txBody>
          <a:bodyPr/>
          <a:lstStyle/>
          <a:p>
            <a:r>
              <a:rPr lang="de-AT" dirty="0"/>
              <a:t>OTR </a:t>
            </a:r>
            <a:r>
              <a:rPr lang="de-AT" dirty="0" err="1"/>
              <a:t>Execution</a:t>
            </a:r>
            <a:r>
              <a:rPr lang="de-AT" dirty="0"/>
              <a:t> – </a:t>
            </a:r>
            <a:r>
              <a:rPr lang="de-AT" b="1" dirty="0" err="1"/>
              <a:t>Results</a:t>
            </a:r>
            <a:r>
              <a:rPr lang="de-AT" b="1" dirty="0"/>
              <a:t> and Evaluation</a:t>
            </a:r>
          </a:p>
        </p:txBody>
      </p:sp>
      <p:pic>
        <p:nvPicPr>
          <p:cNvPr id="5" name="Inhaltsplatzhalter 4">
            <a:extLst>
              <a:ext uri="{FF2B5EF4-FFF2-40B4-BE49-F238E27FC236}">
                <a16:creationId xmlns:a16="http://schemas.microsoft.com/office/drawing/2014/main" id="{F654BF58-4F0F-A8C0-8A76-E7E2CB4C03D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235754"/>
            <a:ext cx="9558130" cy="3851783"/>
          </a:xfr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feld 5">
                <a:extLst>
                  <a:ext uri="{FF2B5EF4-FFF2-40B4-BE49-F238E27FC236}">
                    <a16:creationId xmlns:a16="http://schemas.microsoft.com/office/drawing/2014/main" id="{7D791A3C-029B-E8BC-8444-E9745960BADE}"/>
                  </a:ext>
                </a:extLst>
              </p:cNvPr>
              <p:cNvSpPr txBox="1"/>
              <p:nvPr/>
            </p:nvSpPr>
            <p:spPr>
              <a:xfrm>
                <a:off x="29818" y="5178439"/>
                <a:ext cx="4517439" cy="12295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AT" sz="2400" dirty="0"/>
                  <a:t>Readout Values: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de-AT" sz="2400" dirty="0"/>
                  <a:t>X-Axis: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AT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AT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de-AT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𝒙</m:t>
                        </m:r>
                      </m:sub>
                    </m:sSub>
                    <m:r>
                      <a:rPr lang="de-AT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de-AT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𝟏𝟎𝟐</m:t>
                    </m:r>
                    <m:r>
                      <a:rPr lang="de-AT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de-AT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𝒑𝒊𝒙𝒆𝒍𝒔</m:t>
                    </m:r>
                  </m:oMath>
                </a14:m>
                <a:endParaRPr lang="de-AT" sz="2400" b="1" dirty="0">
                  <a:ea typeface="Cambria Math" panose="020405030504060302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de-AT" sz="2400" dirty="0"/>
                  <a:t>Y-Axis: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AT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AT" sz="24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de-AT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𝒚</m:t>
                        </m:r>
                      </m:sub>
                    </m:sSub>
                    <m:r>
                      <a:rPr lang="de-AT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de-AT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𝟏𝟎𝟖</m:t>
                    </m:r>
                    <m:r>
                      <a:rPr lang="de-AT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de-AT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𝒑𝒊𝒙𝒆𝒍𝒔</m:t>
                    </m:r>
                  </m:oMath>
                </a14:m>
                <a:endParaRPr lang="de-AT" sz="2400" b="1" dirty="0"/>
              </a:p>
            </p:txBody>
          </p:sp>
        </mc:Choice>
        <mc:Fallback>
          <p:sp>
            <p:nvSpPr>
              <p:cNvPr id="6" name="Textfeld 5">
                <a:extLst>
                  <a:ext uri="{FF2B5EF4-FFF2-40B4-BE49-F238E27FC236}">
                    <a16:creationId xmlns:a16="http://schemas.microsoft.com/office/drawing/2014/main" id="{7D791A3C-029B-E8BC-8444-E9745960BA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18" y="5178439"/>
                <a:ext cx="4517439" cy="1229504"/>
              </a:xfrm>
              <a:prstGeom prst="rect">
                <a:avLst/>
              </a:prstGeom>
              <a:blipFill>
                <a:blip r:embed="rId3"/>
                <a:stretch>
                  <a:fillRect l="-2159" t="-3960" b="-8416"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feld 13">
            <a:extLst>
              <a:ext uri="{FF2B5EF4-FFF2-40B4-BE49-F238E27FC236}">
                <a16:creationId xmlns:a16="http://schemas.microsoft.com/office/drawing/2014/main" id="{9A7D90B9-5954-8956-B484-5F8487095323}"/>
              </a:ext>
            </a:extLst>
          </p:cNvPr>
          <p:cNvSpPr txBox="1"/>
          <p:nvPr/>
        </p:nvSpPr>
        <p:spPr>
          <a:xfrm>
            <a:off x="8570502" y="5231022"/>
            <a:ext cx="185230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2400" b="1" dirty="0"/>
              <a:t>Beam </a:t>
            </a:r>
            <a:r>
              <a:rPr lang="de-AT" sz="2400" b="1" dirty="0" err="1"/>
              <a:t>coord</a:t>
            </a:r>
            <a:r>
              <a:rPr lang="de-AT" sz="2400" b="1" dirty="0"/>
              <a:t>. </a:t>
            </a:r>
          </a:p>
          <a:p>
            <a:r>
              <a:rPr lang="de-AT" sz="2400" dirty="0"/>
              <a:t>in </a:t>
            </a:r>
            <a:r>
              <a:rPr lang="de-AT" sz="2400" dirty="0" err="1"/>
              <a:t>the</a:t>
            </a:r>
            <a:r>
              <a:rPr lang="de-AT" sz="2400" dirty="0"/>
              <a:t> </a:t>
            </a:r>
          </a:p>
          <a:p>
            <a:r>
              <a:rPr lang="de-AT" sz="2400" dirty="0"/>
              <a:t>OTR </a:t>
            </a:r>
            <a:r>
              <a:rPr lang="de-AT" sz="2400" dirty="0" err="1"/>
              <a:t>pictures</a:t>
            </a:r>
            <a:r>
              <a:rPr lang="de-AT" sz="2400" dirty="0"/>
              <a:t>:</a:t>
            </a:r>
          </a:p>
        </p:txBody>
      </p: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CA4754DB-A1A5-BD25-C722-24743CBE849A}"/>
              </a:ext>
            </a:extLst>
          </p:cNvPr>
          <p:cNvGrpSpPr/>
          <p:nvPr/>
        </p:nvGrpSpPr>
        <p:grpSpPr>
          <a:xfrm>
            <a:off x="10224623" y="4831895"/>
            <a:ext cx="2418567" cy="1599456"/>
            <a:chOff x="9445487" y="5162587"/>
            <a:chExt cx="2418567" cy="1599456"/>
          </a:xfrm>
        </p:grpSpPr>
        <p:cxnSp>
          <p:nvCxnSpPr>
            <p:cNvPr id="8" name="Gerade Verbindung mit Pfeil 7">
              <a:extLst>
                <a:ext uri="{FF2B5EF4-FFF2-40B4-BE49-F238E27FC236}">
                  <a16:creationId xmlns:a16="http://schemas.microsoft.com/office/drawing/2014/main" id="{2A5E9165-CA03-ECF5-57AF-3DA303FBF1CC}"/>
                </a:ext>
              </a:extLst>
            </p:cNvPr>
            <p:cNvCxnSpPr>
              <a:cxnSpLocks/>
            </p:cNvCxnSpPr>
            <p:nvPr/>
          </p:nvCxnSpPr>
          <p:spPr>
            <a:xfrm>
              <a:off x="9591261" y="5971943"/>
              <a:ext cx="1620078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Gerade Verbindung mit Pfeil 9">
              <a:extLst>
                <a:ext uri="{FF2B5EF4-FFF2-40B4-BE49-F238E27FC236}">
                  <a16:creationId xmlns:a16="http://schemas.microsoft.com/office/drawing/2014/main" id="{C91ABE38-D0E6-8BE3-0900-BD3C5C133EC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411239" y="5246387"/>
              <a:ext cx="0" cy="1451113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Textfeld 14">
              <a:extLst>
                <a:ext uri="{FF2B5EF4-FFF2-40B4-BE49-F238E27FC236}">
                  <a16:creationId xmlns:a16="http://schemas.microsoft.com/office/drawing/2014/main" id="{D388BF4F-59FB-4519-BF03-AD9F53D0EFCF}"/>
                </a:ext>
              </a:extLst>
            </p:cNvPr>
            <p:cNvSpPr txBox="1"/>
            <p:nvPr/>
          </p:nvSpPr>
          <p:spPr>
            <a:xfrm>
              <a:off x="10435259" y="5162587"/>
              <a:ext cx="89452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dirty="0"/>
                <a:t>x</a:t>
              </a:r>
            </a:p>
          </p:txBody>
        </p:sp>
        <p:sp>
          <p:nvSpPr>
            <p:cNvPr id="16" name="Textfeld 15">
              <a:extLst>
                <a:ext uri="{FF2B5EF4-FFF2-40B4-BE49-F238E27FC236}">
                  <a16:creationId xmlns:a16="http://schemas.microsoft.com/office/drawing/2014/main" id="{0753E525-3ACC-AC7A-1C5D-7F49B069516A}"/>
                </a:ext>
              </a:extLst>
            </p:cNvPr>
            <p:cNvSpPr txBox="1"/>
            <p:nvPr/>
          </p:nvSpPr>
          <p:spPr>
            <a:xfrm>
              <a:off x="10969533" y="5952686"/>
              <a:ext cx="89452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dirty="0"/>
                <a:t>y</a:t>
              </a:r>
            </a:p>
          </p:txBody>
        </p:sp>
        <p:sp>
          <p:nvSpPr>
            <p:cNvPr id="17" name="Textfeld 16">
              <a:extLst>
                <a:ext uri="{FF2B5EF4-FFF2-40B4-BE49-F238E27FC236}">
                  <a16:creationId xmlns:a16="http://schemas.microsoft.com/office/drawing/2014/main" id="{EE70FADA-02EF-4D35-4BEC-93590A277E61}"/>
                </a:ext>
              </a:extLst>
            </p:cNvPr>
            <p:cNvSpPr txBox="1"/>
            <p:nvPr/>
          </p:nvSpPr>
          <p:spPr>
            <a:xfrm>
              <a:off x="10396330" y="6392711"/>
              <a:ext cx="89452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dirty="0"/>
                <a:t>-x</a:t>
              </a:r>
            </a:p>
          </p:txBody>
        </p:sp>
        <p:sp>
          <p:nvSpPr>
            <p:cNvPr id="18" name="Textfeld 17">
              <a:extLst>
                <a:ext uri="{FF2B5EF4-FFF2-40B4-BE49-F238E27FC236}">
                  <a16:creationId xmlns:a16="http://schemas.microsoft.com/office/drawing/2014/main" id="{72FD2FE3-2CD0-967D-BAE7-62295DDEFF17}"/>
                </a:ext>
              </a:extLst>
            </p:cNvPr>
            <p:cNvSpPr txBox="1"/>
            <p:nvPr/>
          </p:nvSpPr>
          <p:spPr>
            <a:xfrm>
              <a:off x="9445487" y="5912649"/>
              <a:ext cx="89452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dirty="0"/>
                <a:t>-y</a:t>
              </a:r>
            </a:p>
          </p:txBody>
        </p:sp>
      </p:grpSp>
      <p:cxnSp>
        <p:nvCxnSpPr>
          <p:cNvPr id="33" name="Gerader Verbinder 32">
            <a:extLst>
              <a:ext uri="{FF2B5EF4-FFF2-40B4-BE49-F238E27FC236}">
                <a16:creationId xmlns:a16="http://schemas.microsoft.com/office/drawing/2014/main" id="{13D53F82-6381-2B55-C99D-6E818C6C4AD7}"/>
              </a:ext>
            </a:extLst>
          </p:cNvPr>
          <p:cNvCxnSpPr>
            <a:cxnSpLocks/>
          </p:cNvCxnSpPr>
          <p:nvPr/>
        </p:nvCxnSpPr>
        <p:spPr>
          <a:xfrm>
            <a:off x="3949931" y="5357656"/>
            <a:ext cx="6745" cy="971872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" name="Gerader Verbinder 3">
            <a:extLst>
              <a:ext uri="{FF2B5EF4-FFF2-40B4-BE49-F238E27FC236}">
                <a16:creationId xmlns:a16="http://schemas.microsoft.com/office/drawing/2014/main" id="{E3620D6D-8E5A-C5F7-BD73-5F16EF1B1BD8}"/>
              </a:ext>
            </a:extLst>
          </p:cNvPr>
          <p:cNvCxnSpPr>
            <a:cxnSpLocks/>
          </p:cNvCxnSpPr>
          <p:nvPr/>
        </p:nvCxnSpPr>
        <p:spPr>
          <a:xfrm>
            <a:off x="8548966" y="5307547"/>
            <a:ext cx="0" cy="986829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56AB8B75-FF11-E543-379E-9F27048791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22.02.23</a:t>
            </a:r>
            <a:endParaRPr lang="de-AT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36296CF2-B4B9-A715-47A8-572156BDF9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29th </a:t>
            </a:r>
            <a:r>
              <a:rPr lang="en-US" dirty="0" err="1"/>
              <a:t>ICEPP</a:t>
            </a:r>
            <a:r>
              <a:rPr lang="en-US" dirty="0"/>
              <a:t> </a:t>
            </a:r>
            <a:r>
              <a:rPr lang="ja-JP" altLang="de-DE" dirty="0"/>
              <a:t>シンポジウム </a:t>
            </a:r>
            <a:r>
              <a:rPr lang="en-US" dirty="0" err="1"/>
              <a:t>Oderich</a:t>
            </a:r>
            <a:r>
              <a:rPr lang="en-US" dirty="0"/>
              <a:t> Ferdinand </a:t>
            </a:r>
            <a:r>
              <a:rPr lang="en-US" dirty="0" err="1"/>
              <a:t>Auersperg</a:t>
            </a:r>
            <a:r>
              <a:rPr lang="en-US" dirty="0"/>
              <a:t>-Castell</a:t>
            </a:r>
            <a:endParaRPr lang="de-AT" dirty="0"/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40569856-83EC-4694-5BA0-66DF7C49D9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939AD-E857-439A-B133-0D48A691C20E}" type="slidenum">
              <a:rPr lang="de-AT" smtClean="0"/>
              <a:t>16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803854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feld 35">
                <a:extLst>
                  <a:ext uri="{FF2B5EF4-FFF2-40B4-BE49-F238E27FC236}">
                    <a16:creationId xmlns:a16="http://schemas.microsoft.com/office/drawing/2014/main" id="{CB115266-3D9F-6CAB-1917-CF5082DEC985}"/>
                  </a:ext>
                </a:extLst>
              </p:cNvPr>
              <p:cNvSpPr txBox="1"/>
              <p:nvPr/>
            </p:nvSpPr>
            <p:spPr>
              <a:xfrm>
                <a:off x="3814460" y="4629409"/>
                <a:ext cx="3345355" cy="15988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AT" sz="2400" b="1" dirty="0">
                    <a:sym typeface="Wingdings" panose="05000000000000000000" pitchFamily="2" charset="2"/>
                  </a:rPr>
                  <a:t>Preliminary result </a:t>
                </a:r>
                <a:r>
                  <a:rPr lang="de-AT" sz="2400" b="1" dirty="0" err="1">
                    <a:sym typeface="Wingdings" panose="05000000000000000000" pitchFamily="2" charset="2"/>
                  </a:rPr>
                  <a:t>for</a:t>
                </a:r>
                <a:r>
                  <a:rPr lang="de-AT" sz="2400" b="1" dirty="0">
                    <a:sym typeface="Wingdings" panose="05000000000000000000" pitchFamily="2" charset="2"/>
                  </a:rPr>
                  <a:t> beam </a:t>
                </a:r>
                <a:r>
                  <a:rPr lang="de-AT" sz="2400" b="1" dirty="0" err="1">
                    <a:sym typeface="Wingdings" panose="05000000000000000000" pitchFamily="2" charset="2"/>
                  </a:rPr>
                  <a:t>width</a:t>
                </a:r>
                <a:r>
                  <a:rPr lang="de-AT" sz="2400" b="1" dirty="0">
                    <a:sym typeface="Wingdings" panose="05000000000000000000" pitchFamily="2" charset="2"/>
                  </a:rPr>
                  <a:t>:</a:t>
                </a:r>
              </a:p>
              <a:p>
                <a:r>
                  <a:rPr lang="de-AT" sz="2400" b="1" dirty="0">
                    <a:sym typeface="Wingdings" panose="05000000000000000000" pitchFamily="2" charset="2"/>
                  </a:rPr>
                  <a:t>	</a:t>
                </a:r>
                <a:r>
                  <a:rPr lang="de-AT" sz="24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AT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AT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de-AT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de-AT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de-AT" sz="24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de-AT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1.23</m:t>
                    </m:r>
                    <m:r>
                      <a:rPr lang="de-AT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𝑚𝑚</m:t>
                    </m:r>
                  </m:oMath>
                </a14:m>
                <a:endParaRPr lang="de-AT" sz="2400" b="1" dirty="0"/>
              </a:p>
              <a:p>
                <a:r>
                  <a:rPr lang="de-AT" sz="2400" dirty="0"/>
                  <a:t>	</a:t>
                </a:r>
                <a:r>
                  <a:rPr lang="de-AT" sz="24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AT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AT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de-AT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de-AT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≈1.18</m:t>
                    </m:r>
                    <m:r>
                      <a:rPr lang="de-AT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𝑚𝑚</m:t>
                    </m:r>
                  </m:oMath>
                </a14:m>
                <a:endParaRPr lang="de-AT" sz="2400" dirty="0"/>
              </a:p>
            </p:txBody>
          </p:sp>
        </mc:Choice>
        <mc:Fallback>
          <p:sp>
            <p:nvSpPr>
              <p:cNvPr id="36" name="Textfeld 35">
                <a:extLst>
                  <a:ext uri="{FF2B5EF4-FFF2-40B4-BE49-F238E27FC236}">
                    <a16:creationId xmlns:a16="http://schemas.microsoft.com/office/drawing/2014/main" id="{CB115266-3D9F-6CAB-1917-CF5082DEC9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4460" y="4629409"/>
                <a:ext cx="3345355" cy="1598836"/>
              </a:xfrm>
              <a:prstGeom prst="rect">
                <a:avLst/>
              </a:prstGeom>
              <a:blipFill>
                <a:blip r:embed="rId2"/>
                <a:stretch>
                  <a:fillRect l="-2914" t="-3042" b="-1141"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el 1">
            <a:extLst>
              <a:ext uri="{FF2B5EF4-FFF2-40B4-BE49-F238E27FC236}">
                <a16:creationId xmlns:a16="http://schemas.microsoft.com/office/drawing/2014/main" id="{0C61CBA5-C2DD-E907-56B5-F70155F5C7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67154"/>
            <a:ext cx="10515600" cy="1325563"/>
          </a:xfrm>
        </p:spPr>
        <p:txBody>
          <a:bodyPr/>
          <a:lstStyle/>
          <a:p>
            <a:r>
              <a:rPr lang="de-AT" dirty="0"/>
              <a:t>OTR </a:t>
            </a:r>
            <a:r>
              <a:rPr lang="de-AT" dirty="0" err="1"/>
              <a:t>Execution</a:t>
            </a:r>
            <a:r>
              <a:rPr lang="de-AT" dirty="0"/>
              <a:t> – </a:t>
            </a:r>
            <a:r>
              <a:rPr lang="de-AT" dirty="0" err="1"/>
              <a:t>Results</a:t>
            </a:r>
            <a:r>
              <a:rPr lang="de-AT" dirty="0"/>
              <a:t> and Evaluation</a:t>
            </a:r>
            <a:endParaRPr lang="de-AT" b="1" dirty="0"/>
          </a:p>
        </p:txBody>
      </p:sp>
      <p:cxnSp>
        <p:nvCxnSpPr>
          <p:cNvPr id="8" name="Gerade Verbindung mit Pfeil 7">
            <a:extLst>
              <a:ext uri="{FF2B5EF4-FFF2-40B4-BE49-F238E27FC236}">
                <a16:creationId xmlns:a16="http://schemas.microsoft.com/office/drawing/2014/main" id="{2A5E9165-CA03-ECF5-57AF-3DA303FBF1CC}"/>
              </a:ext>
            </a:extLst>
          </p:cNvPr>
          <p:cNvCxnSpPr>
            <a:cxnSpLocks/>
          </p:cNvCxnSpPr>
          <p:nvPr/>
        </p:nvCxnSpPr>
        <p:spPr>
          <a:xfrm>
            <a:off x="527010" y="6188396"/>
            <a:ext cx="2487054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C91ABE38-D0E6-8BE3-0900-BD3C5C133EC9}"/>
              </a:ext>
            </a:extLst>
          </p:cNvPr>
          <p:cNvCxnSpPr>
            <a:cxnSpLocks/>
          </p:cNvCxnSpPr>
          <p:nvPr/>
        </p:nvCxnSpPr>
        <p:spPr>
          <a:xfrm flipV="1">
            <a:off x="527010" y="3429157"/>
            <a:ext cx="0" cy="275923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feld 14">
            <a:extLst>
              <a:ext uri="{FF2B5EF4-FFF2-40B4-BE49-F238E27FC236}">
                <a16:creationId xmlns:a16="http://schemas.microsoft.com/office/drawing/2014/main" id="{D388BF4F-59FB-4519-BF03-AD9F53D0EFCF}"/>
              </a:ext>
            </a:extLst>
          </p:cNvPr>
          <p:cNvSpPr txBox="1"/>
          <p:nvPr/>
        </p:nvSpPr>
        <p:spPr>
          <a:xfrm>
            <a:off x="2951434" y="6143295"/>
            <a:ext cx="8945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x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0753E525-3ACC-AC7A-1C5D-7F49B069516A}"/>
              </a:ext>
            </a:extLst>
          </p:cNvPr>
          <p:cNvSpPr txBox="1"/>
          <p:nvPr/>
        </p:nvSpPr>
        <p:spPr>
          <a:xfrm>
            <a:off x="258805" y="3223699"/>
            <a:ext cx="8945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y</a:t>
            </a:r>
          </a:p>
        </p:txBody>
      </p:sp>
      <p:pic>
        <p:nvPicPr>
          <p:cNvPr id="12" name="Inhaltsplatzhalter 11">
            <a:extLst>
              <a:ext uri="{FF2B5EF4-FFF2-40B4-BE49-F238E27FC236}">
                <a16:creationId xmlns:a16="http://schemas.microsoft.com/office/drawing/2014/main" id="{AC972B8A-CC22-E61F-E6B2-3449B1830B5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7" t="-130" r="60290" b="185"/>
          <a:stretch/>
        </p:blipFill>
        <p:spPr>
          <a:xfrm>
            <a:off x="695180" y="2071916"/>
            <a:ext cx="2995919" cy="3976385"/>
          </a:xfrm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FEAA2448-2EDF-3956-CBEE-3015E19254A3}"/>
              </a:ext>
            </a:extLst>
          </p:cNvPr>
          <p:cNvSpPr txBox="1"/>
          <p:nvPr/>
        </p:nvSpPr>
        <p:spPr>
          <a:xfrm>
            <a:off x="4038600" y="1859091"/>
            <a:ext cx="2626040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2000" dirty="0" err="1"/>
              <a:t>Camera</a:t>
            </a:r>
            <a:r>
              <a:rPr lang="de-AT" sz="2000" dirty="0"/>
              <a:t> </a:t>
            </a:r>
            <a:r>
              <a:rPr lang="de-AT" sz="2000" b="1" dirty="0"/>
              <a:t>screen </a:t>
            </a:r>
            <a:r>
              <a:rPr lang="de-AT" sz="2000" b="1" dirty="0" err="1"/>
              <a:t>size</a:t>
            </a:r>
            <a:r>
              <a:rPr lang="de-AT" sz="2000" b="1" dirty="0"/>
              <a:t>: </a:t>
            </a:r>
          </a:p>
          <a:p>
            <a:r>
              <a:rPr lang="de-AT" sz="2000" dirty="0"/>
              <a:t>- X-</a:t>
            </a:r>
            <a:r>
              <a:rPr lang="de-AT" sz="2000" dirty="0" err="1"/>
              <a:t>Axis</a:t>
            </a:r>
            <a:r>
              <a:rPr lang="de-AT" sz="2000" baseline="-25000" dirty="0" err="1"/>
              <a:t>Beam</a:t>
            </a:r>
            <a:r>
              <a:rPr lang="de-AT" sz="2000" dirty="0"/>
              <a:t>: </a:t>
            </a:r>
            <a:r>
              <a:rPr lang="de-AT" sz="2000" b="1" dirty="0"/>
              <a:t>12.50 mm</a:t>
            </a:r>
          </a:p>
          <a:p>
            <a:r>
              <a:rPr lang="de-AT" sz="2000" dirty="0"/>
              <a:t>- Y-</a:t>
            </a:r>
            <a:r>
              <a:rPr lang="de-AT" sz="2000" dirty="0" err="1"/>
              <a:t>Axis</a:t>
            </a:r>
            <a:r>
              <a:rPr lang="de-AT" sz="2000" baseline="-25000" dirty="0" err="1"/>
              <a:t>Beam</a:t>
            </a:r>
            <a:r>
              <a:rPr lang="de-AT" sz="2000" dirty="0"/>
              <a:t>: </a:t>
            </a:r>
            <a:r>
              <a:rPr lang="de-AT" sz="2000" b="1" dirty="0"/>
              <a:t>16.75 mm</a:t>
            </a:r>
          </a:p>
          <a:p>
            <a:r>
              <a:rPr lang="de-AT" dirty="0"/>
              <a:t> </a:t>
            </a:r>
          </a:p>
        </p:txBody>
      </p:sp>
      <p:pic>
        <p:nvPicPr>
          <p:cNvPr id="21" name="Inhaltsplatzhalter 4">
            <a:extLst>
              <a:ext uri="{FF2B5EF4-FFF2-40B4-BE49-F238E27FC236}">
                <a16:creationId xmlns:a16="http://schemas.microsoft.com/office/drawing/2014/main" id="{DB03719B-29A6-C4FF-36B2-815B9070A77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59" t="21660" r="68532" b="30014"/>
          <a:stretch/>
        </p:blipFill>
        <p:spPr>
          <a:xfrm rot="5400000" flipH="1">
            <a:off x="7277561" y="2791433"/>
            <a:ext cx="3670293" cy="2748352"/>
          </a:xfrm>
          <a:prstGeom prst="rect">
            <a:avLst/>
          </a:prstGeom>
        </p:spPr>
      </p:pic>
      <p:cxnSp>
        <p:nvCxnSpPr>
          <p:cNvPr id="22" name="Gerade Verbindung mit Pfeil 21">
            <a:extLst>
              <a:ext uri="{FF2B5EF4-FFF2-40B4-BE49-F238E27FC236}">
                <a16:creationId xmlns:a16="http://schemas.microsoft.com/office/drawing/2014/main" id="{B28696EB-3C81-C704-36B3-6C4853B763D1}"/>
              </a:ext>
            </a:extLst>
          </p:cNvPr>
          <p:cNvCxnSpPr>
            <a:cxnSpLocks/>
          </p:cNvCxnSpPr>
          <p:nvPr/>
        </p:nvCxnSpPr>
        <p:spPr>
          <a:xfrm>
            <a:off x="7537826" y="6153138"/>
            <a:ext cx="2487054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Gerade Verbindung mit Pfeil 22">
            <a:extLst>
              <a:ext uri="{FF2B5EF4-FFF2-40B4-BE49-F238E27FC236}">
                <a16:creationId xmlns:a16="http://schemas.microsoft.com/office/drawing/2014/main" id="{1C3A4083-DB24-48E9-9691-FAA9C31306B0}"/>
              </a:ext>
            </a:extLst>
          </p:cNvPr>
          <p:cNvCxnSpPr>
            <a:cxnSpLocks/>
          </p:cNvCxnSpPr>
          <p:nvPr/>
        </p:nvCxnSpPr>
        <p:spPr>
          <a:xfrm flipV="1">
            <a:off x="7537826" y="3393899"/>
            <a:ext cx="0" cy="275923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feld 23">
            <a:extLst>
              <a:ext uri="{FF2B5EF4-FFF2-40B4-BE49-F238E27FC236}">
                <a16:creationId xmlns:a16="http://schemas.microsoft.com/office/drawing/2014/main" id="{ECF6DA94-6661-39B3-88C6-A891BD4DD480}"/>
              </a:ext>
            </a:extLst>
          </p:cNvPr>
          <p:cNvSpPr txBox="1"/>
          <p:nvPr/>
        </p:nvSpPr>
        <p:spPr>
          <a:xfrm>
            <a:off x="9962250" y="6108037"/>
            <a:ext cx="8945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x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2A937C36-55AC-361A-00A1-AD15DD0EB90C}"/>
              </a:ext>
            </a:extLst>
          </p:cNvPr>
          <p:cNvSpPr txBox="1"/>
          <p:nvPr/>
        </p:nvSpPr>
        <p:spPr>
          <a:xfrm>
            <a:off x="7269621" y="3188441"/>
            <a:ext cx="8945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y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DB8012E8-17F7-F2C5-D2E6-C91EDD9B7E52}"/>
              </a:ext>
            </a:extLst>
          </p:cNvPr>
          <p:cNvSpPr txBox="1"/>
          <p:nvPr/>
        </p:nvSpPr>
        <p:spPr>
          <a:xfrm>
            <a:off x="1232908" y="1637818"/>
            <a:ext cx="1920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/>
              <a:t>Calibration </a:t>
            </a:r>
            <a:r>
              <a:rPr lang="de-AT" dirty="0" err="1"/>
              <a:t>picture</a:t>
            </a:r>
            <a:endParaRPr lang="de-AT" dirty="0"/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CC7C9911-38E7-F54E-2A33-218D1E46778B}"/>
              </a:ext>
            </a:extLst>
          </p:cNvPr>
          <p:cNvSpPr txBox="1"/>
          <p:nvPr/>
        </p:nvSpPr>
        <p:spPr>
          <a:xfrm>
            <a:off x="3814460" y="4128798"/>
            <a:ext cx="3345355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000" dirty="0">
                <a:sym typeface="Wingdings" panose="05000000000000000000" pitchFamily="2" charset="2"/>
              </a:rPr>
              <a:t> </a:t>
            </a:r>
            <a:r>
              <a:rPr lang="de-AT" sz="2000" b="1" dirty="0">
                <a:sym typeface="Wingdings" panose="05000000000000000000" pitchFamily="2" charset="2"/>
              </a:rPr>
              <a:t>Pixel </a:t>
            </a:r>
            <a:r>
              <a:rPr lang="de-AT" sz="2000" b="1" dirty="0" err="1">
                <a:sym typeface="Wingdings" panose="05000000000000000000" pitchFamily="2" charset="2"/>
              </a:rPr>
              <a:t>size</a:t>
            </a:r>
            <a:r>
              <a:rPr lang="de-AT" sz="2000" b="1" dirty="0">
                <a:sym typeface="Wingdings" panose="05000000000000000000" pitchFamily="2" charset="2"/>
              </a:rPr>
              <a:t>: (0.0116 mm)</a:t>
            </a:r>
            <a:r>
              <a:rPr lang="de-AT" sz="2000" b="1" baseline="30000" dirty="0">
                <a:sym typeface="Wingdings" panose="05000000000000000000" pitchFamily="2" charset="2"/>
              </a:rPr>
              <a:t>2</a:t>
            </a:r>
            <a:endParaRPr lang="de-AT" sz="2000" b="1" baseline="30000" dirty="0"/>
          </a:p>
          <a:p>
            <a:endParaRPr lang="de-AT" dirty="0"/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666C2612-D333-61A0-318A-C7B212B759D3}"/>
              </a:ext>
            </a:extLst>
          </p:cNvPr>
          <p:cNvSpPr txBox="1"/>
          <p:nvPr/>
        </p:nvSpPr>
        <p:spPr>
          <a:xfrm>
            <a:off x="4038600" y="2968284"/>
            <a:ext cx="42941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000" dirty="0" err="1"/>
              <a:t>Camera</a:t>
            </a:r>
            <a:r>
              <a:rPr lang="de-AT" sz="2000" dirty="0"/>
              <a:t> </a:t>
            </a:r>
            <a:r>
              <a:rPr lang="de-AT" sz="2000" b="1" dirty="0" err="1"/>
              <a:t>resolution</a:t>
            </a:r>
            <a:r>
              <a:rPr lang="de-AT" sz="2000" dirty="0"/>
              <a:t>:</a:t>
            </a:r>
          </a:p>
          <a:p>
            <a:r>
              <a:rPr lang="de-AT" sz="2000" dirty="0"/>
              <a:t>- X-</a:t>
            </a:r>
            <a:r>
              <a:rPr lang="de-AT" sz="2000" dirty="0" err="1"/>
              <a:t>Axis</a:t>
            </a:r>
            <a:r>
              <a:rPr lang="de-AT" sz="2000" baseline="-25000" dirty="0" err="1"/>
              <a:t>Beam</a:t>
            </a:r>
            <a:r>
              <a:rPr lang="de-AT" sz="2000" dirty="0"/>
              <a:t>: </a:t>
            </a:r>
            <a:r>
              <a:rPr lang="de-AT" sz="2000" b="1" dirty="0"/>
              <a:t>1080</a:t>
            </a:r>
            <a:r>
              <a:rPr lang="de-AT" sz="2000" dirty="0"/>
              <a:t> </a:t>
            </a:r>
            <a:r>
              <a:rPr lang="de-AT" sz="2000" b="1" dirty="0" err="1"/>
              <a:t>pixels</a:t>
            </a:r>
            <a:endParaRPr lang="de-AT" sz="2000" b="1" dirty="0"/>
          </a:p>
          <a:p>
            <a:r>
              <a:rPr lang="de-AT" sz="2000" dirty="0"/>
              <a:t>- Y-</a:t>
            </a:r>
            <a:r>
              <a:rPr lang="de-AT" sz="2000" dirty="0" err="1"/>
              <a:t>Axis</a:t>
            </a:r>
            <a:r>
              <a:rPr lang="de-AT" sz="2000" baseline="-25000" dirty="0" err="1"/>
              <a:t>Beam</a:t>
            </a:r>
            <a:r>
              <a:rPr lang="de-AT" sz="2000" dirty="0"/>
              <a:t>: </a:t>
            </a:r>
            <a:r>
              <a:rPr lang="de-AT" sz="2000" b="1" dirty="0"/>
              <a:t>1440</a:t>
            </a:r>
            <a:r>
              <a:rPr lang="de-AT" sz="2000" dirty="0"/>
              <a:t> </a:t>
            </a:r>
            <a:r>
              <a:rPr lang="de-AT" sz="2000" b="1" dirty="0" err="1"/>
              <a:t>pixels</a:t>
            </a:r>
            <a:endParaRPr lang="de-AT" sz="2000" b="1" dirty="0"/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B6EF00C0-55DE-0D93-6EEE-87C43D5E9146}"/>
              </a:ext>
            </a:extLst>
          </p:cNvPr>
          <p:cNvSpPr txBox="1"/>
          <p:nvPr/>
        </p:nvSpPr>
        <p:spPr>
          <a:xfrm>
            <a:off x="7961414" y="1919358"/>
            <a:ext cx="2154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/>
              <a:t>Beam </a:t>
            </a:r>
            <a:r>
              <a:rPr lang="de-AT" dirty="0" err="1"/>
              <a:t>profile</a:t>
            </a:r>
            <a:r>
              <a:rPr lang="de-AT" dirty="0"/>
              <a:t> </a:t>
            </a:r>
            <a:r>
              <a:rPr lang="de-AT" dirty="0" err="1"/>
              <a:t>picture</a:t>
            </a:r>
            <a:r>
              <a:rPr lang="de-AT" dirty="0"/>
              <a:t> </a:t>
            </a:r>
          </a:p>
        </p:txBody>
      </p:sp>
      <p:sp>
        <p:nvSpPr>
          <p:cNvPr id="31" name="Datumsplatzhalter 30">
            <a:extLst>
              <a:ext uri="{FF2B5EF4-FFF2-40B4-BE49-F238E27FC236}">
                <a16:creationId xmlns:a16="http://schemas.microsoft.com/office/drawing/2014/main" id="{24BD0565-6458-083A-EF84-E97C4E25E1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22.02.23</a:t>
            </a:r>
            <a:endParaRPr lang="de-AT"/>
          </a:p>
        </p:txBody>
      </p:sp>
      <p:sp>
        <p:nvSpPr>
          <p:cNvPr id="32" name="Fußzeilenplatzhalter 31">
            <a:extLst>
              <a:ext uri="{FF2B5EF4-FFF2-40B4-BE49-F238E27FC236}">
                <a16:creationId xmlns:a16="http://schemas.microsoft.com/office/drawing/2014/main" id="{B05F38BE-FB30-1678-9259-A2BE970B2A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29th ICEPP </a:t>
            </a:r>
            <a:r>
              <a:rPr lang="ja-JP" altLang="de-DE"/>
              <a:t>シンポジウム </a:t>
            </a:r>
            <a:r>
              <a:rPr lang="en-US"/>
              <a:t>Oderich Ferdinand Auersperg-Castell</a:t>
            </a:r>
            <a:endParaRPr lang="de-AT"/>
          </a:p>
        </p:txBody>
      </p:sp>
      <p:sp>
        <p:nvSpPr>
          <p:cNvPr id="34" name="Foliennummernplatzhalter 33">
            <a:extLst>
              <a:ext uri="{FF2B5EF4-FFF2-40B4-BE49-F238E27FC236}">
                <a16:creationId xmlns:a16="http://schemas.microsoft.com/office/drawing/2014/main" id="{AFA10DFB-16EF-84DD-7BD5-CB67981379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939AD-E857-439A-B133-0D48A691C20E}" type="slidenum">
              <a:rPr lang="de-AT" smtClean="0"/>
              <a:t>17</a:t>
            </a:fld>
            <a:endParaRPr lang="de-AT"/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F4B0E42A-D4EF-5E31-B1EE-37E9574CAC89}"/>
              </a:ext>
            </a:extLst>
          </p:cNvPr>
          <p:cNvSpPr txBox="1"/>
          <p:nvPr/>
        </p:nvSpPr>
        <p:spPr>
          <a:xfrm>
            <a:off x="3398694" y="1347934"/>
            <a:ext cx="51739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b="1" dirty="0" err="1"/>
              <a:t>Camera</a:t>
            </a:r>
            <a:r>
              <a:rPr lang="de-AT" b="1" dirty="0"/>
              <a:t> </a:t>
            </a:r>
            <a:r>
              <a:rPr lang="de-AT" b="1" dirty="0" err="1"/>
              <a:t>pictures</a:t>
            </a:r>
            <a:r>
              <a:rPr lang="de-AT" b="1" dirty="0"/>
              <a:t> </a:t>
            </a:r>
            <a:r>
              <a:rPr lang="de-AT" b="1" dirty="0" err="1"/>
              <a:t>transformed</a:t>
            </a:r>
            <a:r>
              <a:rPr lang="de-AT" b="1" dirty="0"/>
              <a:t> </a:t>
            </a:r>
            <a:r>
              <a:rPr lang="de-AT" b="1" dirty="0" err="1"/>
              <a:t>into</a:t>
            </a:r>
            <a:r>
              <a:rPr lang="de-AT" b="1" dirty="0"/>
              <a:t> Beam </a:t>
            </a:r>
            <a:r>
              <a:rPr lang="de-AT" b="1" dirty="0" err="1"/>
              <a:t>coordinates</a:t>
            </a:r>
            <a:endParaRPr lang="de-AT" b="1" dirty="0"/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44B9CBC7-1792-27C5-85B5-33D64EBA160E}"/>
              </a:ext>
            </a:extLst>
          </p:cNvPr>
          <p:cNvSpPr/>
          <p:nvPr/>
        </p:nvSpPr>
        <p:spPr>
          <a:xfrm>
            <a:off x="3814460" y="4629409"/>
            <a:ext cx="3226334" cy="16903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485196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>
            <a:extLst>
              <a:ext uri="{FF2B5EF4-FFF2-40B4-BE49-F238E27FC236}">
                <a16:creationId xmlns:a16="http://schemas.microsoft.com/office/drawing/2014/main" id="{49CC8740-4159-2A97-7DE3-B03E1C4F3E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5307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AT" sz="2400" dirty="0" err="1"/>
              <a:t>We</a:t>
            </a:r>
            <a:r>
              <a:rPr lang="de-AT" sz="2400" dirty="0"/>
              <a:t> </a:t>
            </a:r>
            <a:r>
              <a:rPr lang="de-AT" sz="2400" dirty="0" err="1"/>
              <a:t>want</a:t>
            </a:r>
            <a:r>
              <a:rPr lang="de-AT" sz="2400" dirty="0"/>
              <a:t> </a:t>
            </a:r>
            <a:r>
              <a:rPr lang="de-AT" sz="2400" dirty="0" err="1"/>
              <a:t>to</a:t>
            </a:r>
            <a:r>
              <a:rPr lang="de-AT" sz="2400" dirty="0"/>
              <a:t> </a:t>
            </a:r>
            <a:r>
              <a:rPr lang="de-AT" sz="2400" b="1" dirty="0" err="1"/>
              <a:t>irradiate</a:t>
            </a:r>
            <a:r>
              <a:rPr lang="de-AT" sz="2400" b="1" dirty="0"/>
              <a:t> </a:t>
            </a:r>
            <a:r>
              <a:rPr lang="de-AT" sz="2400" b="1" dirty="0" err="1"/>
              <a:t>the</a:t>
            </a:r>
            <a:r>
              <a:rPr lang="de-AT" sz="2400" b="1" dirty="0"/>
              <a:t> EMT </a:t>
            </a:r>
            <a:r>
              <a:rPr lang="de-AT" sz="2400" b="1" dirty="0" err="1"/>
              <a:t>cell</a:t>
            </a:r>
            <a:r>
              <a:rPr lang="de-AT" sz="2400" b="1" dirty="0"/>
              <a:t> </a:t>
            </a:r>
            <a:r>
              <a:rPr lang="de-AT" sz="2400" b="1" dirty="0" err="1"/>
              <a:t>evenly</a:t>
            </a:r>
            <a:endParaRPr lang="de-AT" sz="2400" b="1" dirty="0"/>
          </a:p>
          <a:p>
            <a:pPr marL="0" indent="0">
              <a:buNone/>
            </a:pPr>
            <a:r>
              <a:rPr lang="de-AT" sz="2400" dirty="0" err="1"/>
              <a:t>Electron</a:t>
            </a:r>
            <a:r>
              <a:rPr lang="de-AT" sz="2400" dirty="0"/>
              <a:t> beam </a:t>
            </a:r>
            <a:r>
              <a:rPr lang="de-AT" sz="2400" dirty="0" err="1"/>
              <a:t>is</a:t>
            </a:r>
            <a:r>
              <a:rPr lang="de-AT" sz="2400" dirty="0"/>
              <a:t> </a:t>
            </a:r>
            <a:r>
              <a:rPr lang="de-AT" sz="2400" dirty="0" err="1"/>
              <a:t>narrow</a:t>
            </a:r>
            <a:r>
              <a:rPr lang="de-AT" sz="2400" dirty="0"/>
              <a:t> </a:t>
            </a:r>
            <a:br>
              <a:rPr lang="de-AT" sz="2400" dirty="0"/>
            </a:br>
            <a:r>
              <a:rPr lang="de-AT" sz="2400" dirty="0"/>
              <a:t>	-&gt; </a:t>
            </a:r>
            <a:r>
              <a:rPr lang="de-AT" sz="2400" dirty="0" err="1"/>
              <a:t>move</a:t>
            </a:r>
            <a:r>
              <a:rPr lang="de-AT" sz="2400" dirty="0"/>
              <a:t> EMT </a:t>
            </a:r>
            <a:r>
              <a:rPr lang="de-AT" sz="2400" dirty="0" err="1"/>
              <a:t>through</a:t>
            </a:r>
            <a:r>
              <a:rPr lang="de-AT" sz="2400" dirty="0"/>
              <a:t> beam</a:t>
            </a:r>
          </a:p>
          <a:p>
            <a:pPr marL="0" indent="0">
              <a:buNone/>
            </a:pPr>
            <a:endParaRPr lang="de-AT" sz="2400" b="1" dirty="0"/>
          </a:p>
          <a:p>
            <a:pPr marL="0" indent="0">
              <a:buNone/>
            </a:pPr>
            <a:r>
              <a:rPr lang="de-AT" sz="2400" b="1" dirty="0"/>
              <a:t>Step </a:t>
            </a:r>
            <a:r>
              <a:rPr lang="de-AT" sz="2400" b="1" dirty="0" err="1"/>
              <a:t>size</a:t>
            </a:r>
            <a:r>
              <a:rPr lang="de-AT" sz="2400" b="1" dirty="0"/>
              <a:t> </a:t>
            </a:r>
            <a:r>
              <a:rPr lang="de-AT" sz="2400" b="1" dirty="0" err="1"/>
              <a:t>of</a:t>
            </a:r>
            <a:r>
              <a:rPr lang="de-AT" sz="2400" b="1" dirty="0"/>
              <a:t> EMT </a:t>
            </a:r>
            <a:r>
              <a:rPr lang="de-AT" sz="2400" b="1" dirty="0" err="1"/>
              <a:t>actuator</a:t>
            </a:r>
            <a:r>
              <a:rPr lang="de-AT" sz="2400" b="1" dirty="0"/>
              <a:t> </a:t>
            </a:r>
            <a:r>
              <a:rPr lang="de-AT" sz="2400" b="1" dirty="0" err="1"/>
              <a:t>movement</a:t>
            </a:r>
            <a:r>
              <a:rPr lang="de-AT" sz="2400" b="1" dirty="0"/>
              <a:t> </a:t>
            </a:r>
          </a:p>
          <a:p>
            <a:pPr marL="0" indent="0">
              <a:buNone/>
            </a:pPr>
            <a:r>
              <a:rPr lang="de-AT" sz="2400" dirty="0" err="1"/>
              <a:t>16x16mm</a:t>
            </a:r>
            <a:r>
              <a:rPr lang="de-AT" sz="2400" dirty="0"/>
              <a:t> </a:t>
            </a:r>
            <a:r>
              <a:rPr lang="de-AT" sz="2400" dirty="0" err="1"/>
              <a:t>area</a:t>
            </a:r>
            <a:endParaRPr lang="de-AT" sz="2400" dirty="0"/>
          </a:p>
          <a:p>
            <a:pPr marL="0" indent="0">
              <a:buNone/>
            </a:pPr>
            <a:r>
              <a:rPr lang="de-AT" sz="2400" dirty="0" err="1"/>
              <a:t>20x20</a:t>
            </a:r>
            <a:r>
              <a:rPr lang="de-AT" sz="2400" dirty="0"/>
              <a:t> </a:t>
            </a:r>
            <a:r>
              <a:rPr lang="de-AT" sz="2400" dirty="0" err="1"/>
              <a:t>locations</a:t>
            </a:r>
            <a:endParaRPr lang="de-AT" sz="2400" dirty="0"/>
          </a:p>
          <a:p>
            <a:pPr>
              <a:buFont typeface="Wingdings" panose="05000000000000000000" pitchFamily="2" charset="2"/>
              <a:buChar char="à"/>
            </a:pPr>
            <a:r>
              <a:rPr lang="de-AT" sz="2400" b="1" dirty="0">
                <a:sym typeface="Wingdings" panose="05000000000000000000" pitchFamily="2" charset="2"/>
              </a:rPr>
              <a:t>Step </a:t>
            </a:r>
            <a:r>
              <a:rPr lang="de-AT" sz="2400" b="1" dirty="0" err="1">
                <a:sym typeface="Wingdings" panose="05000000000000000000" pitchFamily="2" charset="2"/>
              </a:rPr>
              <a:t>size</a:t>
            </a:r>
            <a:r>
              <a:rPr lang="de-AT" sz="2400" b="1" dirty="0">
                <a:sym typeface="Wingdings" panose="05000000000000000000" pitchFamily="2" charset="2"/>
              </a:rPr>
              <a:t> </a:t>
            </a:r>
            <a:r>
              <a:rPr lang="de-AT" sz="2400" dirty="0">
                <a:sym typeface="Wingdings" panose="05000000000000000000" pitchFamily="2" charset="2"/>
              </a:rPr>
              <a:t>= 16 mm/19 = </a:t>
            </a:r>
            <a:r>
              <a:rPr lang="de-AT" sz="2400" b="1" dirty="0">
                <a:sym typeface="Wingdings" panose="05000000000000000000" pitchFamily="2" charset="2"/>
              </a:rPr>
              <a:t>0.85 mm</a:t>
            </a:r>
          </a:p>
          <a:p>
            <a:pPr>
              <a:buFont typeface="Wingdings" panose="05000000000000000000" pitchFamily="2" charset="2"/>
              <a:buChar char="à"/>
            </a:pPr>
            <a:endParaRPr lang="de-AT" sz="2400" b="1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de-AT" sz="2400" b="1" dirty="0">
                <a:solidFill>
                  <a:srgbClr val="FF0000"/>
                </a:solidFill>
                <a:sym typeface="Wingdings" panose="05000000000000000000" pitchFamily="2" charset="2"/>
              </a:rPr>
              <a:t>This result </a:t>
            </a:r>
            <a:r>
              <a:rPr lang="de-AT" sz="2400" b="1" dirty="0" err="1">
                <a:solidFill>
                  <a:srgbClr val="FF0000"/>
                </a:solidFill>
                <a:sym typeface="Wingdings" panose="05000000000000000000" pitchFamily="2" charset="2"/>
              </a:rPr>
              <a:t>indicates</a:t>
            </a:r>
            <a:r>
              <a:rPr lang="de-AT" sz="2400" b="1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de-AT" sz="2400" b="1" dirty="0" err="1">
                <a:solidFill>
                  <a:srgbClr val="FF0000"/>
                </a:solidFill>
                <a:sym typeface="Wingdings" panose="05000000000000000000" pitchFamily="2" charset="2"/>
              </a:rPr>
              <a:t>that</a:t>
            </a:r>
            <a:r>
              <a:rPr lang="de-AT" sz="2400" b="1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de-AT" sz="2400" b="1" dirty="0" err="1">
                <a:solidFill>
                  <a:srgbClr val="FF0000"/>
                </a:solidFill>
                <a:sym typeface="Wingdings" panose="05000000000000000000" pitchFamily="2" charset="2"/>
              </a:rPr>
              <a:t>the</a:t>
            </a:r>
            <a:r>
              <a:rPr lang="de-AT" sz="2400" b="1" dirty="0">
                <a:solidFill>
                  <a:srgbClr val="FF0000"/>
                </a:solidFill>
                <a:sym typeface="Wingdings" panose="05000000000000000000" pitchFamily="2" charset="2"/>
              </a:rPr>
              <a:t> EMT </a:t>
            </a:r>
            <a:r>
              <a:rPr lang="de-AT" sz="2400" b="1" dirty="0" err="1">
                <a:solidFill>
                  <a:srgbClr val="FF0000"/>
                </a:solidFill>
                <a:sym typeface="Wingdings" panose="05000000000000000000" pitchFamily="2" charset="2"/>
              </a:rPr>
              <a:t>cell</a:t>
            </a:r>
            <a:r>
              <a:rPr lang="de-AT" sz="2400" b="1" dirty="0">
                <a:solidFill>
                  <a:srgbClr val="FF0000"/>
                </a:solidFill>
                <a:sym typeface="Wingdings" panose="05000000000000000000" pitchFamily="2" charset="2"/>
              </a:rPr>
              <a:t> was </a:t>
            </a:r>
            <a:r>
              <a:rPr lang="de-AT" sz="2400" b="1" dirty="0" err="1">
                <a:solidFill>
                  <a:srgbClr val="FF0000"/>
                </a:solidFill>
                <a:sym typeface="Wingdings" panose="05000000000000000000" pitchFamily="2" charset="2"/>
              </a:rPr>
              <a:t>successfully</a:t>
            </a:r>
            <a:r>
              <a:rPr lang="de-AT" sz="2400" b="1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de-AT" sz="2400" b="1" dirty="0" err="1">
                <a:solidFill>
                  <a:srgbClr val="FF0000"/>
                </a:solidFill>
                <a:sym typeface="Wingdings" panose="05000000000000000000" pitchFamily="2" charset="2"/>
              </a:rPr>
              <a:t>irradiated</a:t>
            </a:r>
            <a:r>
              <a:rPr lang="de-AT" sz="2400" b="1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de-AT" sz="2400" b="1" dirty="0" err="1">
                <a:solidFill>
                  <a:srgbClr val="FF0000"/>
                </a:solidFill>
                <a:sym typeface="Wingdings" panose="05000000000000000000" pitchFamily="2" charset="2"/>
              </a:rPr>
              <a:t>evenly</a:t>
            </a:r>
            <a:endParaRPr lang="de-AT" sz="2400" b="1" dirty="0">
              <a:solidFill>
                <a:srgbClr val="FF0000"/>
              </a:solidFill>
              <a:sym typeface="Wingdings" panose="05000000000000000000" pitchFamily="2" charset="2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C61CBA5-C2DD-E907-56B5-F70155F5C7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67154"/>
            <a:ext cx="10515600" cy="1325563"/>
          </a:xfrm>
        </p:spPr>
        <p:txBody>
          <a:bodyPr/>
          <a:lstStyle/>
          <a:p>
            <a:r>
              <a:rPr lang="de-AT" dirty="0"/>
              <a:t>OTR </a:t>
            </a:r>
            <a:r>
              <a:rPr lang="de-AT" dirty="0" err="1"/>
              <a:t>Execution</a:t>
            </a:r>
            <a:r>
              <a:rPr lang="de-AT" dirty="0"/>
              <a:t> – </a:t>
            </a:r>
            <a:r>
              <a:rPr lang="de-AT" dirty="0" err="1"/>
              <a:t>Results</a:t>
            </a:r>
            <a:r>
              <a:rPr lang="de-AT" dirty="0"/>
              <a:t> and Evaluation</a:t>
            </a:r>
            <a:endParaRPr lang="de-AT" b="1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9BB96E9-5BB1-BF2E-B723-C71FB2D738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22.02.23</a:t>
            </a:r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09CF7CC-E152-C375-3DDB-274E7BFFB6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29th ICEPP </a:t>
            </a:r>
            <a:r>
              <a:rPr lang="ja-JP" altLang="de-DE"/>
              <a:t>シンポジウム </a:t>
            </a:r>
            <a:r>
              <a:rPr lang="en-US"/>
              <a:t>Oderich Ferdinand Auersperg-Castell</a:t>
            </a:r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56752A1-A935-2661-3E75-8B4662A64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939AD-E857-439A-B133-0D48A691C20E}" type="slidenum">
              <a:rPr lang="de-AT" smtClean="0"/>
              <a:t>18</a:t>
            </a:fld>
            <a:endParaRPr lang="de-AT" dirty="0"/>
          </a:p>
        </p:txBody>
      </p:sp>
      <p:grpSp>
        <p:nvGrpSpPr>
          <p:cNvPr id="57" name="Gruppieren 56">
            <a:extLst>
              <a:ext uri="{FF2B5EF4-FFF2-40B4-BE49-F238E27FC236}">
                <a16:creationId xmlns:a16="http://schemas.microsoft.com/office/drawing/2014/main" id="{45203A38-79F2-C7F2-848B-EFC4734EE42D}"/>
              </a:ext>
            </a:extLst>
          </p:cNvPr>
          <p:cNvGrpSpPr/>
          <p:nvPr/>
        </p:nvGrpSpPr>
        <p:grpSpPr>
          <a:xfrm>
            <a:off x="6753626" y="1389332"/>
            <a:ext cx="3050162" cy="2759353"/>
            <a:chOff x="6753511" y="2012006"/>
            <a:chExt cx="3050162" cy="2759353"/>
          </a:xfrm>
        </p:grpSpPr>
        <p:grpSp>
          <p:nvGrpSpPr>
            <p:cNvPr id="50" name="Gruppieren 49">
              <a:extLst>
                <a:ext uri="{FF2B5EF4-FFF2-40B4-BE49-F238E27FC236}">
                  <a16:creationId xmlns:a16="http://schemas.microsoft.com/office/drawing/2014/main" id="{3D827D54-B71E-6DDC-628E-84472863E39F}"/>
                </a:ext>
              </a:extLst>
            </p:cNvPr>
            <p:cNvGrpSpPr/>
            <p:nvPr/>
          </p:nvGrpSpPr>
          <p:grpSpPr>
            <a:xfrm>
              <a:off x="6910352" y="2580286"/>
              <a:ext cx="2893321" cy="1647287"/>
              <a:chOff x="6827622" y="1977656"/>
              <a:chExt cx="3421315" cy="1867622"/>
            </a:xfrm>
          </p:grpSpPr>
          <p:cxnSp>
            <p:nvCxnSpPr>
              <p:cNvPr id="13" name="Gerade Verbindung mit Pfeil 12">
                <a:extLst>
                  <a:ext uri="{FF2B5EF4-FFF2-40B4-BE49-F238E27FC236}">
                    <a16:creationId xmlns:a16="http://schemas.microsoft.com/office/drawing/2014/main" id="{6FD7A76C-E50B-EB40-95F0-DE3F28DCC96B}"/>
                  </a:ext>
                </a:extLst>
              </p:cNvPr>
              <p:cNvCxnSpPr/>
              <p:nvPr/>
            </p:nvCxnSpPr>
            <p:spPr>
              <a:xfrm>
                <a:off x="7060019" y="2147777"/>
                <a:ext cx="404037" cy="0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9" name="Ellipse 18">
                <a:extLst>
                  <a:ext uri="{FF2B5EF4-FFF2-40B4-BE49-F238E27FC236}">
                    <a16:creationId xmlns:a16="http://schemas.microsoft.com/office/drawing/2014/main" id="{F137198B-2A72-F0D4-D13D-E896A68E4927}"/>
                  </a:ext>
                </a:extLst>
              </p:cNvPr>
              <p:cNvSpPr/>
              <p:nvPr/>
            </p:nvSpPr>
            <p:spPr>
              <a:xfrm>
                <a:off x="6827622" y="2059933"/>
                <a:ext cx="170627" cy="175688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cxnSp>
            <p:nvCxnSpPr>
              <p:cNvPr id="22" name="Gerade Verbindung mit Pfeil 21">
                <a:extLst>
                  <a:ext uri="{FF2B5EF4-FFF2-40B4-BE49-F238E27FC236}">
                    <a16:creationId xmlns:a16="http://schemas.microsoft.com/office/drawing/2014/main" id="{DB778201-ED7E-7F22-54A5-A0DFDB453810}"/>
                  </a:ext>
                </a:extLst>
              </p:cNvPr>
              <p:cNvCxnSpPr/>
              <p:nvPr/>
            </p:nvCxnSpPr>
            <p:spPr>
              <a:xfrm>
                <a:off x="7747338" y="2147777"/>
                <a:ext cx="404037" cy="0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3" name="Ellipse 22">
                <a:extLst>
                  <a:ext uri="{FF2B5EF4-FFF2-40B4-BE49-F238E27FC236}">
                    <a16:creationId xmlns:a16="http://schemas.microsoft.com/office/drawing/2014/main" id="{7A1EA745-C1BC-1262-33FC-E0BB55745152}"/>
                  </a:ext>
                </a:extLst>
              </p:cNvPr>
              <p:cNvSpPr/>
              <p:nvPr/>
            </p:nvSpPr>
            <p:spPr>
              <a:xfrm>
                <a:off x="7514941" y="2059933"/>
                <a:ext cx="170627" cy="175688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cxnSp>
            <p:nvCxnSpPr>
              <p:cNvPr id="24" name="Gerade Verbindung mit Pfeil 23">
                <a:extLst>
                  <a:ext uri="{FF2B5EF4-FFF2-40B4-BE49-F238E27FC236}">
                    <a16:creationId xmlns:a16="http://schemas.microsoft.com/office/drawing/2014/main" id="{90D152B7-73A1-DADE-D8BB-02E6B8859D96}"/>
                  </a:ext>
                </a:extLst>
              </p:cNvPr>
              <p:cNvCxnSpPr/>
              <p:nvPr/>
            </p:nvCxnSpPr>
            <p:spPr>
              <a:xfrm>
                <a:off x="8925184" y="2147777"/>
                <a:ext cx="404037" cy="0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5" name="Ellipse 24">
                <a:extLst>
                  <a:ext uri="{FF2B5EF4-FFF2-40B4-BE49-F238E27FC236}">
                    <a16:creationId xmlns:a16="http://schemas.microsoft.com/office/drawing/2014/main" id="{292BEC8C-4CB5-8F26-C060-BDC75396027D}"/>
                  </a:ext>
                </a:extLst>
              </p:cNvPr>
              <p:cNvSpPr/>
              <p:nvPr/>
            </p:nvSpPr>
            <p:spPr>
              <a:xfrm>
                <a:off x="8201879" y="2059933"/>
                <a:ext cx="170627" cy="175688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cxnSp>
            <p:nvCxnSpPr>
              <p:cNvPr id="26" name="Gerade Verbindung mit Pfeil 25">
                <a:extLst>
                  <a:ext uri="{FF2B5EF4-FFF2-40B4-BE49-F238E27FC236}">
                    <a16:creationId xmlns:a16="http://schemas.microsoft.com/office/drawing/2014/main" id="{0C2F897B-6F9C-6F60-5CA9-20E33FC9907E}"/>
                  </a:ext>
                </a:extLst>
              </p:cNvPr>
              <p:cNvCxnSpPr/>
              <p:nvPr/>
            </p:nvCxnSpPr>
            <p:spPr>
              <a:xfrm>
                <a:off x="9612503" y="2147777"/>
                <a:ext cx="404037" cy="0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7" name="Ellipse 26">
                <a:extLst>
                  <a:ext uri="{FF2B5EF4-FFF2-40B4-BE49-F238E27FC236}">
                    <a16:creationId xmlns:a16="http://schemas.microsoft.com/office/drawing/2014/main" id="{516B2E05-F747-B24E-D74A-462940246C45}"/>
                  </a:ext>
                </a:extLst>
              </p:cNvPr>
              <p:cNvSpPr/>
              <p:nvPr/>
            </p:nvSpPr>
            <p:spPr>
              <a:xfrm>
                <a:off x="9380106" y="2059933"/>
                <a:ext cx="170627" cy="175688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28" name="Ellipse 27">
                <a:extLst>
                  <a:ext uri="{FF2B5EF4-FFF2-40B4-BE49-F238E27FC236}">
                    <a16:creationId xmlns:a16="http://schemas.microsoft.com/office/drawing/2014/main" id="{A298FAC9-C48C-75FB-F6F7-2AEE92D4724C}"/>
                  </a:ext>
                </a:extLst>
              </p:cNvPr>
              <p:cNvSpPr/>
              <p:nvPr/>
            </p:nvSpPr>
            <p:spPr>
              <a:xfrm>
                <a:off x="10078310" y="2059933"/>
                <a:ext cx="170627" cy="175688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cxnSp>
            <p:nvCxnSpPr>
              <p:cNvPr id="29" name="Gerade Verbindung mit Pfeil 28">
                <a:extLst>
                  <a:ext uri="{FF2B5EF4-FFF2-40B4-BE49-F238E27FC236}">
                    <a16:creationId xmlns:a16="http://schemas.microsoft.com/office/drawing/2014/main" id="{F0B475CC-87F9-674F-28E8-6D18BDC68C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163623" y="2332834"/>
                <a:ext cx="0" cy="388594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1" name="Ellipse 30">
                <a:extLst>
                  <a:ext uri="{FF2B5EF4-FFF2-40B4-BE49-F238E27FC236}">
                    <a16:creationId xmlns:a16="http://schemas.microsoft.com/office/drawing/2014/main" id="{84003ED0-52C3-4D59-084D-83891F081CD5}"/>
                  </a:ext>
                </a:extLst>
              </p:cNvPr>
              <p:cNvSpPr/>
              <p:nvPr/>
            </p:nvSpPr>
            <p:spPr>
              <a:xfrm>
                <a:off x="8693168" y="2059933"/>
                <a:ext cx="170627" cy="175688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32" name="Textfeld 31">
                <a:extLst>
                  <a:ext uri="{FF2B5EF4-FFF2-40B4-BE49-F238E27FC236}">
                    <a16:creationId xmlns:a16="http://schemas.microsoft.com/office/drawing/2014/main" id="{110D60D0-BEF6-DA2E-0497-60194FBC8ACB}"/>
                  </a:ext>
                </a:extLst>
              </p:cNvPr>
              <p:cNvSpPr txBox="1"/>
              <p:nvPr/>
            </p:nvSpPr>
            <p:spPr>
              <a:xfrm>
                <a:off x="8372506" y="1977656"/>
                <a:ext cx="34336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AT" dirty="0"/>
                  <a:t>…</a:t>
                </a:r>
              </a:p>
            </p:txBody>
          </p:sp>
          <p:cxnSp>
            <p:nvCxnSpPr>
              <p:cNvPr id="34" name="Gerade Verbindung mit Pfeil 33">
                <a:extLst>
                  <a:ext uri="{FF2B5EF4-FFF2-40B4-BE49-F238E27FC236}">
                    <a16:creationId xmlns:a16="http://schemas.microsoft.com/office/drawing/2014/main" id="{E8B4AB68-82D6-4A14-C54B-EB218D9F41B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060019" y="2860273"/>
                <a:ext cx="404037" cy="0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5" name="Ellipse 34">
                <a:extLst>
                  <a:ext uri="{FF2B5EF4-FFF2-40B4-BE49-F238E27FC236}">
                    <a16:creationId xmlns:a16="http://schemas.microsoft.com/office/drawing/2014/main" id="{35D1E6D0-9AC4-4138-DAD9-250007293B59}"/>
                  </a:ext>
                </a:extLst>
              </p:cNvPr>
              <p:cNvSpPr/>
              <p:nvPr/>
            </p:nvSpPr>
            <p:spPr>
              <a:xfrm flipH="1">
                <a:off x="6827622" y="2772429"/>
                <a:ext cx="170627" cy="175688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cxnSp>
            <p:nvCxnSpPr>
              <p:cNvPr id="36" name="Gerade Verbindung mit Pfeil 35">
                <a:extLst>
                  <a:ext uri="{FF2B5EF4-FFF2-40B4-BE49-F238E27FC236}">
                    <a16:creationId xmlns:a16="http://schemas.microsoft.com/office/drawing/2014/main" id="{A712434D-2770-508F-D20B-0FEF040C306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747338" y="2860273"/>
                <a:ext cx="404037" cy="0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7" name="Ellipse 36">
                <a:extLst>
                  <a:ext uri="{FF2B5EF4-FFF2-40B4-BE49-F238E27FC236}">
                    <a16:creationId xmlns:a16="http://schemas.microsoft.com/office/drawing/2014/main" id="{F1F4BB07-FEF7-9AA4-9FC7-6C17BF459EC7}"/>
                  </a:ext>
                </a:extLst>
              </p:cNvPr>
              <p:cNvSpPr/>
              <p:nvPr/>
            </p:nvSpPr>
            <p:spPr>
              <a:xfrm flipH="1">
                <a:off x="7514941" y="2772429"/>
                <a:ext cx="170627" cy="175688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cxnSp>
            <p:nvCxnSpPr>
              <p:cNvPr id="38" name="Gerade Verbindung mit Pfeil 37">
                <a:extLst>
                  <a:ext uri="{FF2B5EF4-FFF2-40B4-BE49-F238E27FC236}">
                    <a16:creationId xmlns:a16="http://schemas.microsoft.com/office/drawing/2014/main" id="{71264783-9121-504A-8CDF-9E93ED8EEFF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925184" y="2860273"/>
                <a:ext cx="404037" cy="0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9" name="Ellipse 38">
                <a:extLst>
                  <a:ext uri="{FF2B5EF4-FFF2-40B4-BE49-F238E27FC236}">
                    <a16:creationId xmlns:a16="http://schemas.microsoft.com/office/drawing/2014/main" id="{ACC192F3-7F00-E49F-400D-75C0B6FE702E}"/>
                  </a:ext>
                </a:extLst>
              </p:cNvPr>
              <p:cNvSpPr/>
              <p:nvPr/>
            </p:nvSpPr>
            <p:spPr>
              <a:xfrm flipH="1">
                <a:off x="8201879" y="2772429"/>
                <a:ext cx="170627" cy="175688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cxnSp>
            <p:nvCxnSpPr>
              <p:cNvPr id="40" name="Gerade Verbindung mit Pfeil 39">
                <a:extLst>
                  <a:ext uri="{FF2B5EF4-FFF2-40B4-BE49-F238E27FC236}">
                    <a16:creationId xmlns:a16="http://schemas.microsoft.com/office/drawing/2014/main" id="{9235E00D-DD2A-239D-1B4D-F7BE078DAD9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612503" y="2860273"/>
                <a:ext cx="404037" cy="0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1" name="Ellipse 40">
                <a:extLst>
                  <a:ext uri="{FF2B5EF4-FFF2-40B4-BE49-F238E27FC236}">
                    <a16:creationId xmlns:a16="http://schemas.microsoft.com/office/drawing/2014/main" id="{457B3A7E-972A-393C-ACBF-60658E208D27}"/>
                  </a:ext>
                </a:extLst>
              </p:cNvPr>
              <p:cNvSpPr/>
              <p:nvPr/>
            </p:nvSpPr>
            <p:spPr>
              <a:xfrm flipH="1">
                <a:off x="9380106" y="2772429"/>
                <a:ext cx="170627" cy="175688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42" name="Ellipse 41">
                <a:extLst>
                  <a:ext uri="{FF2B5EF4-FFF2-40B4-BE49-F238E27FC236}">
                    <a16:creationId xmlns:a16="http://schemas.microsoft.com/office/drawing/2014/main" id="{DFBDC1AC-B293-3836-5BC7-56E76F51B860}"/>
                  </a:ext>
                </a:extLst>
              </p:cNvPr>
              <p:cNvSpPr/>
              <p:nvPr/>
            </p:nvSpPr>
            <p:spPr>
              <a:xfrm flipH="1">
                <a:off x="10078310" y="2772429"/>
                <a:ext cx="170627" cy="175688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cxnSp>
            <p:nvCxnSpPr>
              <p:cNvPr id="43" name="Gerade Verbindung mit Pfeil 42">
                <a:extLst>
                  <a:ext uri="{FF2B5EF4-FFF2-40B4-BE49-F238E27FC236}">
                    <a16:creationId xmlns:a16="http://schemas.microsoft.com/office/drawing/2014/main" id="{D1299E38-01C6-8A54-1BB2-2BC76404B81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898923" y="3040406"/>
                <a:ext cx="0" cy="388594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4" name="Ellipse 43">
                <a:extLst>
                  <a:ext uri="{FF2B5EF4-FFF2-40B4-BE49-F238E27FC236}">
                    <a16:creationId xmlns:a16="http://schemas.microsoft.com/office/drawing/2014/main" id="{F474F25C-3434-318F-6381-CE7B6721440C}"/>
                  </a:ext>
                </a:extLst>
              </p:cNvPr>
              <p:cNvSpPr/>
              <p:nvPr/>
            </p:nvSpPr>
            <p:spPr>
              <a:xfrm flipH="1">
                <a:off x="8693168" y="2772429"/>
                <a:ext cx="170627" cy="175688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45" name="Textfeld 44">
                <a:extLst>
                  <a:ext uri="{FF2B5EF4-FFF2-40B4-BE49-F238E27FC236}">
                    <a16:creationId xmlns:a16="http://schemas.microsoft.com/office/drawing/2014/main" id="{D83F65F7-06FC-19BD-DBC1-36C97EA00328}"/>
                  </a:ext>
                </a:extLst>
              </p:cNvPr>
              <p:cNvSpPr txBox="1"/>
              <p:nvPr/>
            </p:nvSpPr>
            <p:spPr>
              <a:xfrm flipH="1">
                <a:off x="8372506" y="2690152"/>
                <a:ext cx="34336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AT" dirty="0"/>
                  <a:t>…</a:t>
                </a:r>
              </a:p>
            </p:txBody>
          </p:sp>
          <p:cxnSp>
            <p:nvCxnSpPr>
              <p:cNvPr id="46" name="Gerade Verbindung mit Pfeil 45">
                <a:extLst>
                  <a:ext uri="{FF2B5EF4-FFF2-40B4-BE49-F238E27FC236}">
                    <a16:creationId xmlns:a16="http://schemas.microsoft.com/office/drawing/2014/main" id="{4A74CF67-371D-8156-3C18-A3E22146DE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60019" y="3608387"/>
                <a:ext cx="404037" cy="0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7" name="Ellipse 46">
                <a:extLst>
                  <a:ext uri="{FF2B5EF4-FFF2-40B4-BE49-F238E27FC236}">
                    <a16:creationId xmlns:a16="http://schemas.microsoft.com/office/drawing/2014/main" id="{15847F4D-9EFA-5710-02AE-4BB6E16E9D7E}"/>
                  </a:ext>
                </a:extLst>
              </p:cNvPr>
              <p:cNvSpPr/>
              <p:nvPr/>
            </p:nvSpPr>
            <p:spPr>
              <a:xfrm>
                <a:off x="6827622" y="3520543"/>
                <a:ext cx="170627" cy="175688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48" name="Ellipse 47">
                <a:extLst>
                  <a:ext uri="{FF2B5EF4-FFF2-40B4-BE49-F238E27FC236}">
                    <a16:creationId xmlns:a16="http://schemas.microsoft.com/office/drawing/2014/main" id="{7795B0AE-5D42-08F4-F0B3-391F6FCC57F9}"/>
                  </a:ext>
                </a:extLst>
              </p:cNvPr>
              <p:cNvSpPr/>
              <p:nvPr/>
            </p:nvSpPr>
            <p:spPr>
              <a:xfrm>
                <a:off x="7514941" y="3520543"/>
                <a:ext cx="170627" cy="175688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AT"/>
              </a:p>
            </p:txBody>
          </p:sp>
          <p:sp>
            <p:nvSpPr>
              <p:cNvPr id="49" name="Textfeld 48">
                <a:extLst>
                  <a:ext uri="{FF2B5EF4-FFF2-40B4-BE49-F238E27FC236}">
                    <a16:creationId xmlns:a16="http://schemas.microsoft.com/office/drawing/2014/main" id="{2CD13A44-CEDF-AA51-2C80-923996377CF8}"/>
                  </a:ext>
                </a:extLst>
              </p:cNvPr>
              <p:cNvSpPr txBox="1"/>
              <p:nvPr/>
            </p:nvSpPr>
            <p:spPr>
              <a:xfrm flipH="1">
                <a:off x="7685568" y="3475946"/>
                <a:ext cx="34336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AT" dirty="0"/>
                  <a:t>…</a:t>
                </a:r>
              </a:p>
            </p:txBody>
          </p:sp>
        </p:grpSp>
        <p:sp>
          <p:nvSpPr>
            <p:cNvPr id="51" name="Geschweifte Klammer links 50">
              <a:extLst>
                <a:ext uri="{FF2B5EF4-FFF2-40B4-BE49-F238E27FC236}">
                  <a16:creationId xmlns:a16="http://schemas.microsoft.com/office/drawing/2014/main" id="{7855CEFA-36D8-D014-3EF1-3180EA32672A}"/>
                </a:ext>
              </a:extLst>
            </p:cNvPr>
            <p:cNvSpPr/>
            <p:nvPr/>
          </p:nvSpPr>
          <p:spPr>
            <a:xfrm rot="16200000">
              <a:off x="7190154" y="4045064"/>
              <a:ext cx="154961" cy="593972"/>
            </a:xfrm>
            <a:prstGeom prst="leftBrace">
              <a:avLst>
                <a:gd name="adj1" fmla="val 8333"/>
                <a:gd name="adj2" fmla="val 49465"/>
              </a:avLst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52" name="Textfeld 51">
              <a:extLst>
                <a:ext uri="{FF2B5EF4-FFF2-40B4-BE49-F238E27FC236}">
                  <a16:creationId xmlns:a16="http://schemas.microsoft.com/office/drawing/2014/main" id="{4622ABAE-034D-DD4C-63AA-9A52D3B0029F}"/>
                </a:ext>
              </a:extLst>
            </p:cNvPr>
            <p:cNvSpPr txBox="1"/>
            <p:nvPr/>
          </p:nvSpPr>
          <p:spPr>
            <a:xfrm>
              <a:off x="6753511" y="4402027"/>
              <a:ext cx="10150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AT" dirty="0"/>
                <a:t>0.85 mm</a:t>
              </a:r>
            </a:p>
          </p:txBody>
        </p:sp>
        <p:sp>
          <p:nvSpPr>
            <p:cNvPr id="53" name="Geschweifte Klammer links 52">
              <a:extLst>
                <a:ext uri="{FF2B5EF4-FFF2-40B4-BE49-F238E27FC236}">
                  <a16:creationId xmlns:a16="http://schemas.microsoft.com/office/drawing/2014/main" id="{945D64BE-0EDB-C82C-0775-D88C12A9B35E}"/>
                </a:ext>
              </a:extLst>
            </p:cNvPr>
            <p:cNvSpPr/>
            <p:nvPr/>
          </p:nvSpPr>
          <p:spPr>
            <a:xfrm rot="5400000">
              <a:off x="8265328" y="1220068"/>
              <a:ext cx="183370" cy="2500257"/>
            </a:xfrm>
            <a:prstGeom prst="leftBrace">
              <a:avLst>
                <a:gd name="adj1" fmla="val 8333"/>
                <a:gd name="adj2" fmla="val 49465"/>
              </a:avLst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54" name="Textfeld 53">
              <a:extLst>
                <a:ext uri="{FF2B5EF4-FFF2-40B4-BE49-F238E27FC236}">
                  <a16:creationId xmlns:a16="http://schemas.microsoft.com/office/drawing/2014/main" id="{35D67E34-67A2-69F8-D49D-B1C10D7BEA48}"/>
                </a:ext>
              </a:extLst>
            </p:cNvPr>
            <p:cNvSpPr txBox="1"/>
            <p:nvPr/>
          </p:nvSpPr>
          <p:spPr>
            <a:xfrm>
              <a:off x="7840029" y="2012006"/>
              <a:ext cx="9591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AT" dirty="0"/>
                <a:t>19 </a:t>
              </a:r>
              <a:r>
                <a:rPr lang="de-AT" dirty="0" err="1"/>
                <a:t>steps</a:t>
              </a:r>
              <a:endParaRPr lang="de-AT" dirty="0"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62" name="Textfeld 61">
                <a:extLst>
                  <a:ext uri="{FF2B5EF4-FFF2-40B4-BE49-F238E27FC236}">
                    <a16:creationId xmlns:a16="http://schemas.microsoft.com/office/drawing/2014/main" id="{529CB25E-6716-983A-6AE8-D37AC46953E9}"/>
                  </a:ext>
                </a:extLst>
              </p:cNvPr>
              <p:cNvSpPr txBox="1"/>
              <p:nvPr/>
            </p:nvSpPr>
            <p:spPr>
              <a:xfrm>
                <a:off x="9766047" y="4195686"/>
                <a:ext cx="1978170" cy="12295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AT" sz="2400" dirty="0">
                    <a:ea typeface="Cambria Math" panose="02040503050406030204" pitchFamily="18" charset="0"/>
                  </a:rPr>
                  <a:t>Beam Size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AT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AT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de-AT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de-AT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de-AT" sz="24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de-AT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1.23</m:t>
                    </m:r>
                    <m:r>
                      <a:rPr lang="de-AT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𝑚𝑚</m:t>
                    </m:r>
                  </m:oMath>
                </a14:m>
                <a:endParaRPr lang="de-AT" sz="240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AT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AT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de-AT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de-AT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de-AT" sz="24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de-AT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1.</m:t>
                    </m:r>
                    <m:r>
                      <a:rPr lang="de-AT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18</m:t>
                    </m:r>
                    <m:r>
                      <a:rPr lang="de-AT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𝑚𝑚</m:t>
                    </m:r>
                  </m:oMath>
                </a14:m>
                <a:endParaRPr lang="de-AT" sz="2400" dirty="0"/>
              </a:p>
            </p:txBody>
          </p:sp>
        </mc:Choice>
        <mc:Fallback>
          <p:sp>
            <p:nvSpPr>
              <p:cNvPr id="62" name="Textfeld 61">
                <a:extLst>
                  <a:ext uri="{FF2B5EF4-FFF2-40B4-BE49-F238E27FC236}">
                    <a16:creationId xmlns:a16="http://schemas.microsoft.com/office/drawing/2014/main" id="{529CB25E-6716-983A-6AE8-D37AC46953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66047" y="4195686"/>
                <a:ext cx="1978170" cy="1229504"/>
              </a:xfrm>
              <a:prstGeom prst="rect">
                <a:avLst/>
              </a:prstGeom>
              <a:blipFill>
                <a:blip r:embed="rId2"/>
                <a:stretch>
                  <a:fillRect l="-4615" t="-3960" b="-1980"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3" name="Rechteck 62">
            <a:extLst>
              <a:ext uri="{FF2B5EF4-FFF2-40B4-BE49-F238E27FC236}">
                <a16:creationId xmlns:a16="http://schemas.microsoft.com/office/drawing/2014/main" id="{D61983E9-A974-0975-F718-ADF9F4AED4B8}"/>
              </a:ext>
            </a:extLst>
          </p:cNvPr>
          <p:cNvSpPr/>
          <p:nvPr/>
        </p:nvSpPr>
        <p:spPr>
          <a:xfrm>
            <a:off x="9731640" y="4148685"/>
            <a:ext cx="2012577" cy="12918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217820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A62ACA-5626-D13E-EAA7-29D9DFF688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OTR - Additional </a:t>
            </a:r>
            <a:r>
              <a:rPr lang="de-AT" dirty="0" err="1"/>
              <a:t>measurements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D06CC8F-EF9E-4E9C-AD5F-5B42F28E7E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AT" dirty="0"/>
              <a:t>Open </a:t>
            </a:r>
            <a:r>
              <a:rPr lang="de-AT" dirty="0" err="1"/>
              <a:t>questions</a:t>
            </a:r>
            <a:r>
              <a:rPr lang="de-AT" dirty="0"/>
              <a:t> </a:t>
            </a:r>
            <a:r>
              <a:rPr lang="de-AT" dirty="0" err="1"/>
              <a:t>for</a:t>
            </a:r>
            <a:r>
              <a:rPr lang="de-AT" dirty="0"/>
              <a:t> </a:t>
            </a:r>
            <a:r>
              <a:rPr lang="de-AT" dirty="0" err="1"/>
              <a:t>me</a:t>
            </a:r>
            <a:endParaRPr lang="de-AT" dirty="0"/>
          </a:p>
          <a:p>
            <a:pPr lvl="1"/>
            <a:r>
              <a:rPr lang="de-AT" dirty="0" err="1"/>
              <a:t>What</a:t>
            </a:r>
            <a:r>
              <a:rPr lang="de-AT" dirty="0"/>
              <a:t> </a:t>
            </a:r>
            <a:r>
              <a:rPr lang="de-AT" dirty="0" err="1"/>
              <a:t>influence</a:t>
            </a:r>
            <a:r>
              <a:rPr lang="de-AT" dirty="0"/>
              <a:t> </a:t>
            </a:r>
            <a:r>
              <a:rPr lang="de-AT" dirty="0" err="1"/>
              <a:t>does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flatness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foils</a:t>
            </a:r>
            <a:r>
              <a:rPr lang="de-AT" dirty="0"/>
              <a:t> </a:t>
            </a:r>
            <a:r>
              <a:rPr lang="de-AT" dirty="0" err="1"/>
              <a:t>have</a:t>
            </a:r>
            <a:endParaRPr lang="de-AT" dirty="0"/>
          </a:p>
          <a:p>
            <a:pPr lvl="2">
              <a:buFont typeface="Wingdings" panose="05000000000000000000" pitchFamily="2" charset="2"/>
              <a:buChar char="à"/>
            </a:pPr>
            <a:r>
              <a:rPr lang="de-AT" dirty="0">
                <a:sym typeface="Wingdings" panose="05000000000000000000" pitchFamily="2" charset="2"/>
              </a:rPr>
              <a:t> </a:t>
            </a:r>
            <a:r>
              <a:rPr lang="de-AT" dirty="0" err="1">
                <a:sym typeface="Wingdings" panose="05000000000000000000" pitchFamily="2" charset="2"/>
              </a:rPr>
              <a:t>Measurements</a:t>
            </a:r>
            <a:r>
              <a:rPr lang="de-AT" dirty="0">
                <a:sym typeface="Wingdings" panose="05000000000000000000" pitchFamily="2" charset="2"/>
              </a:rPr>
              <a:t> </a:t>
            </a:r>
            <a:r>
              <a:rPr lang="de-AT" dirty="0" err="1">
                <a:sym typeface="Wingdings" panose="05000000000000000000" pitchFamily="2" charset="2"/>
              </a:rPr>
              <a:t>with</a:t>
            </a:r>
            <a:r>
              <a:rPr lang="de-AT" dirty="0">
                <a:sym typeface="Wingdings" panose="05000000000000000000" pitchFamily="2" charset="2"/>
              </a:rPr>
              <a:t> different </a:t>
            </a:r>
            <a:r>
              <a:rPr lang="de-AT" dirty="0" err="1">
                <a:sym typeface="Wingdings" panose="05000000000000000000" pitchFamily="2" charset="2"/>
              </a:rPr>
              <a:t>tilts</a:t>
            </a:r>
            <a:endParaRPr lang="de-AT" dirty="0">
              <a:sym typeface="Wingdings" panose="05000000000000000000" pitchFamily="2" charset="2"/>
            </a:endParaRPr>
          </a:p>
          <a:p>
            <a:pPr lvl="1">
              <a:buFont typeface="Wingdings" panose="05000000000000000000" pitchFamily="2" charset="2"/>
              <a:buChar char="à"/>
            </a:pPr>
            <a:endParaRPr lang="de-AT" dirty="0">
              <a:sym typeface="Wingdings" panose="05000000000000000000" pitchFamily="2" charset="2"/>
            </a:endParaRPr>
          </a:p>
          <a:p>
            <a:pPr lvl="1"/>
            <a:r>
              <a:rPr lang="de-AT" dirty="0">
                <a:sym typeface="Wingdings" panose="05000000000000000000" pitchFamily="2" charset="2"/>
              </a:rPr>
              <a:t>Does </a:t>
            </a:r>
            <a:r>
              <a:rPr lang="de-AT" dirty="0" err="1">
                <a:sym typeface="Wingdings" panose="05000000000000000000" pitchFamily="2" charset="2"/>
              </a:rPr>
              <a:t>the</a:t>
            </a:r>
            <a:r>
              <a:rPr lang="de-AT" dirty="0">
                <a:sym typeface="Wingdings" panose="05000000000000000000" pitchFamily="2" charset="2"/>
              </a:rPr>
              <a:t> beam </a:t>
            </a:r>
            <a:r>
              <a:rPr lang="de-AT" dirty="0" err="1">
                <a:sym typeface="Wingdings" panose="05000000000000000000" pitchFamily="2" charset="2"/>
              </a:rPr>
              <a:t>cause</a:t>
            </a:r>
            <a:r>
              <a:rPr lang="de-AT" dirty="0">
                <a:sym typeface="Wingdings" panose="05000000000000000000" pitchFamily="2" charset="2"/>
              </a:rPr>
              <a:t> a </a:t>
            </a:r>
            <a:r>
              <a:rPr lang="de-AT" dirty="0" err="1">
                <a:sym typeface="Wingdings" panose="05000000000000000000" pitchFamily="2" charset="2"/>
              </a:rPr>
              <a:t>radiation</a:t>
            </a:r>
            <a:r>
              <a:rPr lang="de-AT" dirty="0">
                <a:sym typeface="Wingdings" panose="05000000000000000000" pitchFamily="2" charset="2"/>
              </a:rPr>
              <a:t> </a:t>
            </a:r>
            <a:r>
              <a:rPr lang="de-AT" dirty="0" err="1">
                <a:sym typeface="Wingdings" panose="05000000000000000000" pitchFamily="2" charset="2"/>
              </a:rPr>
              <a:t>damage</a:t>
            </a:r>
            <a:r>
              <a:rPr lang="de-AT" dirty="0">
                <a:sym typeface="Wingdings" panose="05000000000000000000" pitchFamily="2" charset="2"/>
              </a:rPr>
              <a:t> on </a:t>
            </a:r>
            <a:r>
              <a:rPr lang="de-AT" dirty="0" err="1">
                <a:sym typeface="Wingdings" panose="05000000000000000000" pitchFamily="2" charset="2"/>
              </a:rPr>
              <a:t>the</a:t>
            </a:r>
            <a:r>
              <a:rPr lang="de-AT" dirty="0">
                <a:sym typeface="Wingdings" panose="05000000000000000000" pitchFamily="2" charset="2"/>
              </a:rPr>
              <a:t> </a:t>
            </a:r>
            <a:r>
              <a:rPr lang="de-AT" dirty="0" err="1">
                <a:sym typeface="Wingdings" panose="05000000000000000000" pitchFamily="2" charset="2"/>
              </a:rPr>
              <a:t>foils</a:t>
            </a:r>
            <a:r>
              <a:rPr lang="de-AT" dirty="0">
                <a:sym typeface="Wingdings" panose="05000000000000000000" pitchFamily="2" charset="2"/>
              </a:rPr>
              <a:t>? </a:t>
            </a:r>
            <a:br>
              <a:rPr lang="de-AT" dirty="0">
                <a:sym typeface="Wingdings" panose="05000000000000000000" pitchFamily="2" charset="2"/>
              </a:rPr>
            </a:br>
            <a:r>
              <a:rPr lang="de-AT" dirty="0" err="1">
                <a:sym typeface="Wingdings" panose="05000000000000000000" pitchFamily="2" charset="2"/>
              </a:rPr>
              <a:t>If</a:t>
            </a:r>
            <a:r>
              <a:rPr lang="de-AT" dirty="0">
                <a:sym typeface="Wingdings" panose="05000000000000000000" pitchFamily="2" charset="2"/>
              </a:rPr>
              <a:t> </a:t>
            </a:r>
            <a:r>
              <a:rPr lang="de-AT" dirty="0" err="1">
                <a:sym typeface="Wingdings" panose="05000000000000000000" pitchFamily="2" charset="2"/>
              </a:rPr>
              <a:t>yes</a:t>
            </a:r>
            <a:r>
              <a:rPr lang="de-AT" dirty="0">
                <a:sym typeface="Wingdings" panose="05000000000000000000" pitchFamily="2" charset="2"/>
              </a:rPr>
              <a:t>, </a:t>
            </a:r>
            <a:r>
              <a:rPr lang="de-AT" dirty="0" err="1">
                <a:sym typeface="Wingdings" panose="05000000000000000000" pitchFamily="2" charset="2"/>
              </a:rPr>
              <a:t>does</a:t>
            </a:r>
            <a:r>
              <a:rPr lang="de-AT" dirty="0">
                <a:sym typeface="Wingdings" panose="05000000000000000000" pitchFamily="2" charset="2"/>
              </a:rPr>
              <a:t> </a:t>
            </a:r>
            <a:r>
              <a:rPr lang="de-AT" dirty="0" err="1">
                <a:sym typeface="Wingdings" panose="05000000000000000000" pitchFamily="2" charset="2"/>
              </a:rPr>
              <a:t>it</a:t>
            </a:r>
            <a:r>
              <a:rPr lang="de-AT" dirty="0">
                <a:sym typeface="Wingdings" panose="05000000000000000000" pitchFamily="2" charset="2"/>
              </a:rPr>
              <a:t> affect </a:t>
            </a:r>
            <a:r>
              <a:rPr lang="de-AT" dirty="0" err="1">
                <a:sym typeface="Wingdings" panose="05000000000000000000" pitchFamily="2" charset="2"/>
              </a:rPr>
              <a:t>the</a:t>
            </a:r>
            <a:r>
              <a:rPr lang="de-AT" dirty="0">
                <a:sym typeface="Wingdings" panose="05000000000000000000" pitchFamily="2" charset="2"/>
              </a:rPr>
              <a:t> </a:t>
            </a:r>
            <a:r>
              <a:rPr lang="de-AT" dirty="0" err="1">
                <a:sym typeface="Wingdings" panose="05000000000000000000" pitchFamily="2" charset="2"/>
              </a:rPr>
              <a:t>performance</a:t>
            </a:r>
            <a:r>
              <a:rPr lang="de-AT" dirty="0">
                <a:sym typeface="Wingdings" panose="05000000000000000000" pitchFamily="2" charset="2"/>
              </a:rPr>
              <a:t> </a:t>
            </a:r>
            <a:r>
              <a:rPr lang="de-AT" dirty="0" err="1">
                <a:sym typeface="Wingdings" panose="05000000000000000000" pitchFamily="2" charset="2"/>
              </a:rPr>
              <a:t>of</a:t>
            </a:r>
            <a:r>
              <a:rPr lang="de-AT" dirty="0">
                <a:sym typeface="Wingdings" panose="05000000000000000000" pitchFamily="2" charset="2"/>
              </a:rPr>
              <a:t> </a:t>
            </a:r>
            <a:r>
              <a:rPr lang="de-AT" dirty="0" err="1">
                <a:sym typeface="Wingdings" panose="05000000000000000000" pitchFamily="2" charset="2"/>
              </a:rPr>
              <a:t>the</a:t>
            </a:r>
            <a:r>
              <a:rPr lang="de-AT" dirty="0">
                <a:sym typeface="Wingdings" panose="05000000000000000000" pitchFamily="2" charset="2"/>
              </a:rPr>
              <a:t> </a:t>
            </a:r>
            <a:r>
              <a:rPr lang="de-AT" dirty="0" err="1">
                <a:sym typeface="Wingdings" panose="05000000000000000000" pitchFamily="2" charset="2"/>
              </a:rPr>
              <a:t>detector</a:t>
            </a:r>
            <a:r>
              <a:rPr lang="de-AT" dirty="0">
                <a:sym typeface="Wingdings" panose="05000000000000000000" pitchFamily="2" charset="2"/>
              </a:rPr>
              <a:t>?</a:t>
            </a:r>
          </a:p>
          <a:p>
            <a:pPr lvl="2">
              <a:buFont typeface="Wingdings" panose="05000000000000000000" pitchFamily="2" charset="2"/>
              <a:buChar char="à"/>
            </a:pPr>
            <a:r>
              <a:rPr lang="de-AT" dirty="0" err="1">
                <a:sym typeface="Wingdings" panose="05000000000000000000" pitchFamily="2" charset="2"/>
              </a:rPr>
              <a:t>Measurements</a:t>
            </a:r>
            <a:r>
              <a:rPr lang="de-AT" dirty="0">
                <a:sym typeface="Wingdings" panose="05000000000000000000" pitchFamily="2" charset="2"/>
              </a:rPr>
              <a:t> </a:t>
            </a:r>
            <a:r>
              <a:rPr lang="de-AT" dirty="0" err="1">
                <a:sym typeface="Wingdings" panose="05000000000000000000" pitchFamily="2" charset="2"/>
              </a:rPr>
              <a:t>with</a:t>
            </a:r>
            <a:r>
              <a:rPr lang="de-AT" dirty="0">
                <a:sym typeface="Wingdings" panose="05000000000000000000" pitchFamily="2" charset="2"/>
              </a:rPr>
              <a:t> same beam intensity </a:t>
            </a:r>
            <a:r>
              <a:rPr lang="de-AT" dirty="0" err="1">
                <a:sym typeface="Wingdings" panose="05000000000000000000" pitchFamily="2" charset="2"/>
              </a:rPr>
              <a:t>over</a:t>
            </a:r>
            <a:r>
              <a:rPr lang="de-AT" dirty="0">
                <a:sym typeface="Wingdings" panose="05000000000000000000" pitchFamily="2" charset="2"/>
              </a:rPr>
              <a:t> </a:t>
            </a:r>
            <a:r>
              <a:rPr lang="de-AT" dirty="0" err="1">
                <a:sym typeface="Wingdings" panose="05000000000000000000" pitchFamily="2" charset="2"/>
              </a:rPr>
              <a:t>longer</a:t>
            </a:r>
            <a:r>
              <a:rPr lang="de-AT" dirty="0">
                <a:sym typeface="Wingdings" panose="05000000000000000000" pitchFamily="2" charset="2"/>
              </a:rPr>
              <a:t> time</a:t>
            </a:r>
          </a:p>
          <a:p>
            <a:pPr lvl="1">
              <a:buFont typeface="Wingdings" panose="05000000000000000000" pitchFamily="2" charset="2"/>
              <a:buChar char="à"/>
            </a:pPr>
            <a:endParaRPr lang="de-AT" dirty="0">
              <a:sym typeface="Wingdings" panose="05000000000000000000" pitchFamily="2" charset="2"/>
            </a:endParaRPr>
          </a:p>
          <a:p>
            <a:pPr lvl="1"/>
            <a:r>
              <a:rPr lang="de-AT" dirty="0" err="1">
                <a:sym typeface="Wingdings" panose="05000000000000000000" pitchFamily="2" charset="2"/>
              </a:rPr>
              <a:t>Why</a:t>
            </a:r>
            <a:r>
              <a:rPr lang="de-AT" dirty="0">
                <a:sym typeface="Wingdings" panose="05000000000000000000" pitchFamily="2" charset="2"/>
              </a:rPr>
              <a:t> </a:t>
            </a:r>
            <a:r>
              <a:rPr lang="de-AT" dirty="0" err="1">
                <a:sym typeface="Wingdings" panose="05000000000000000000" pitchFamily="2" charset="2"/>
              </a:rPr>
              <a:t>is</a:t>
            </a:r>
            <a:r>
              <a:rPr lang="de-AT" dirty="0">
                <a:sym typeface="Wingdings" panose="05000000000000000000" pitchFamily="2" charset="2"/>
              </a:rPr>
              <a:t> </a:t>
            </a:r>
            <a:r>
              <a:rPr lang="de-AT" dirty="0" err="1">
                <a:sym typeface="Wingdings" panose="05000000000000000000" pitchFamily="2" charset="2"/>
              </a:rPr>
              <a:t>there</a:t>
            </a:r>
            <a:r>
              <a:rPr lang="de-AT" dirty="0">
                <a:sym typeface="Wingdings" panose="05000000000000000000" pitchFamily="2" charset="2"/>
              </a:rPr>
              <a:t> a </a:t>
            </a:r>
            <a:r>
              <a:rPr lang="de-AT" dirty="0" err="1">
                <a:sym typeface="Wingdings" panose="05000000000000000000" pitchFamily="2" charset="2"/>
              </a:rPr>
              <a:t>camera</a:t>
            </a:r>
            <a:r>
              <a:rPr lang="de-AT" dirty="0">
                <a:sym typeface="Wingdings" panose="05000000000000000000" pitchFamily="2" charset="2"/>
              </a:rPr>
              <a:t> </a:t>
            </a:r>
            <a:r>
              <a:rPr lang="de-AT" dirty="0" err="1">
                <a:sym typeface="Wingdings" panose="05000000000000000000" pitchFamily="2" charset="2"/>
              </a:rPr>
              <a:t>saturation</a:t>
            </a:r>
            <a:r>
              <a:rPr lang="de-AT" dirty="0">
                <a:sym typeface="Wingdings" panose="05000000000000000000" pitchFamily="2" charset="2"/>
              </a:rPr>
              <a:t> </a:t>
            </a:r>
            <a:r>
              <a:rPr lang="de-AT" dirty="0" err="1">
                <a:sym typeface="Wingdings" panose="05000000000000000000" pitchFamily="2" charset="2"/>
              </a:rPr>
              <a:t>despite</a:t>
            </a:r>
            <a:r>
              <a:rPr lang="de-AT" dirty="0">
                <a:sym typeface="Wingdings" panose="05000000000000000000" pitchFamily="2" charset="2"/>
              </a:rPr>
              <a:t> </a:t>
            </a:r>
            <a:r>
              <a:rPr lang="de-AT" dirty="0" err="1">
                <a:sym typeface="Wingdings" panose="05000000000000000000" pitchFamily="2" charset="2"/>
              </a:rPr>
              <a:t>using</a:t>
            </a:r>
            <a:r>
              <a:rPr lang="de-AT" dirty="0">
                <a:sym typeface="Wingdings" panose="05000000000000000000" pitchFamily="2" charset="2"/>
              </a:rPr>
              <a:t> so </a:t>
            </a:r>
            <a:r>
              <a:rPr lang="de-AT" dirty="0" err="1">
                <a:sym typeface="Wingdings" panose="05000000000000000000" pitchFamily="2" charset="2"/>
              </a:rPr>
              <a:t>many</a:t>
            </a:r>
            <a:r>
              <a:rPr lang="de-AT" dirty="0">
                <a:sym typeface="Wingdings" panose="05000000000000000000" pitchFamily="2" charset="2"/>
              </a:rPr>
              <a:t> </a:t>
            </a:r>
            <a:r>
              <a:rPr lang="de-AT" dirty="0" err="1">
                <a:sym typeface="Wingdings" panose="05000000000000000000" pitchFamily="2" charset="2"/>
              </a:rPr>
              <a:t>filters</a:t>
            </a:r>
            <a:r>
              <a:rPr lang="de-AT" dirty="0">
                <a:sym typeface="Wingdings" panose="05000000000000000000" pitchFamily="2" charset="2"/>
              </a:rPr>
              <a:t> and </a:t>
            </a:r>
            <a:br>
              <a:rPr lang="de-AT" dirty="0">
                <a:sym typeface="Wingdings" panose="05000000000000000000" pitchFamily="2" charset="2"/>
              </a:rPr>
            </a:br>
            <a:r>
              <a:rPr lang="de-AT" dirty="0" err="1">
                <a:sym typeface="Wingdings" panose="05000000000000000000" pitchFamily="2" charset="2"/>
              </a:rPr>
              <a:t>despite</a:t>
            </a:r>
            <a:r>
              <a:rPr lang="de-AT" dirty="0">
                <a:sym typeface="Wingdings" panose="05000000000000000000" pitchFamily="2" charset="2"/>
              </a:rPr>
              <a:t> </a:t>
            </a:r>
            <a:r>
              <a:rPr lang="de-AT" dirty="0" err="1">
                <a:sym typeface="Wingdings" panose="05000000000000000000" pitchFamily="2" charset="2"/>
              </a:rPr>
              <a:t>the</a:t>
            </a:r>
            <a:r>
              <a:rPr lang="de-AT" dirty="0">
                <a:sym typeface="Wingdings" panose="05000000000000000000" pitchFamily="2" charset="2"/>
              </a:rPr>
              <a:t> </a:t>
            </a:r>
            <a:r>
              <a:rPr lang="de-AT" dirty="0" err="1">
                <a:sym typeface="Wingdings" panose="05000000000000000000" pitchFamily="2" charset="2"/>
              </a:rPr>
              <a:t>change</a:t>
            </a:r>
            <a:r>
              <a:rPr lang="de-AT" dirty="0">
                <a:sym typeface="Wingdings" panose="05000000000000000000" pitchFamily="2" charset="2"/>
              </a:rPr>
              <a:t> </a:t>
            </a:r>
            <a:r>
              <a:rPr lang="de-AT" dirty="0" err="1">
                <a:sym typeface="Wingdings" panose="05000000000000000000" pitchFamily="2" charset="2"/>
              </a:rPr>
              <a:t>to</a:t>
            </a:r>
            <a:r>
              <a:rPr lang="de-AT" dirty="0">
                <a:sym typeface="Wingdings" panose="05000000000000000000" pitchFamily="2" charset="2"/>
              </a:rPr>
              <a:t> </a:t>
            </a:r>
            <a:r>
              <a:rPr lang="de-AT" dirty="0" err="1">
                <a:sym typeface="Wingdings" panose="05000000000000000000" pitchFamily="2" charset="2"/>
              </a:rPr>
              <a:t>single</a:t>
            </a:r>
            <a:r>
              <a:rPr lang="de-AT" dirty="0">
                <a:sym typeface="Wingdings" panose="05000000000000000000" pitchFamily="2" charset="2"/>
              </a:rPr>
              <a:t> </a:t>
            </a:r>
            <a:r>
              <a:rPr lang="de-AT" dirty="0" err="1">
                <a:sym typeface="Wingdings" panose="05000000000000000000" pitchFamily="2" charset="2"/>
              </a:rPr>
              <a:t>foil</a:t>
            </a:r>
            <a:r>
              <a:rPr lang="de-AT" dirty="0">
                <a:sym typeface="Wingdings" panose="05000000000000000000" pitchFamily="2" charset="2"/>
              </a:rPr>
              <a:t>?</a:t>
            </a:r>
            <a:br>
              <a:rPr lang="de-AT" dirty="0">
                <a:sym typeface="Wingdings" panose="05000000000000000000" pitchFamily="2" charset="2"/>
              </a:rPr>
            </a:br>
            <a:r>
              <a:rPr lang="de-AT" dirty="0" err="1">
                <a:sym typeface="Wingdings" panose="05000000000000000000" pitchFamily="2" charset="2"/>
              </a:rPr>
              <a:t>Is</a:t>
            </a:r>
            <a:r>
              <a:rPr lang="de-AT" dirty="0">
                <a:sym typeface="Wingdings" panose="05000000000000000000" pitchFamily="2" charset="2"/>
              </a:rPr>
              <a:t> </a:t>
            </a:r>
            <a:r>
              <a:rPr lang="de-AT" dirty="0" err="1">
                <a:sym typeface="Wingdings" panose="05000000000000000000" pitchFamily="2" charset="2"/>
              </a:rPr>
              <a:t>the</a:t>
            </a:r>
            <a:r>
              <a:rPr lang="de-AT" dirty="0">
                <a:sym typeface="Wingdings" panose="05000000000000000000" pitchFamily="2" charset="2"/>
              </a:rPr>
              <a:t> </a:t>
            </a:r>
            <a:r>
              <a:rPr lang="de-AT" dirty="0" err="1">
                <a:sym typeface="Wingdings" panose="05000000000000000000" pitchFamily="2" charset="2"/>
              </a:rPr>
              <a:t>range</a:t>
            </a:r>
            <a:r>
              <a:rPr lang="de-AT" dirty="0">
                <a:sym typeface="Wingdings" panose="05000000000000000000" pitchFamily="2" charset="2"/>
              </a:rPr>
              <a:t> </a:t>
            </a:r>
            <a:r>
              <a:rPr lang="de-AT" dirty="0" err="1">
                <a:sym typeface="Wingdings" panose="05000000000000000000" pitchFamily="2" charset="2"/>
              </a:rPr>
              <a:t>the</a:t>
            </a:r>
            <a:r>
              <a:rPr lang="de-AT" dirty="0">
                <a:sym typeface="Wingdings" panose="05000000000000000000" pitchFamily="2" charset="2"/>
              </a:rPr>
              <a:t> </a:t>
            </a:r>
            <a:r>
              <a:rPr lang="de-AT" dirty="0" err="1">
                <a:sym typeface="Wingdings" panose="05000000000000000000" pitchFamily="2" charset="2"/>
              </a:rPr>
              <a:t>filters</a:t>
            </a:r>
            <a:r>
              <a:rPr lang="de-AT" dirty="0">
                <a:sym typeface="Wingdings" panose="05000000000000000000" pitchFamily="2" charset="2"/>
              </a:rPr>
              <a:t> </a:t>
            </a:r>
            <a:r>
              <a:rPr lang="de-AT" dirty="0" err="1">
                <a:sym typeface="Wingdings" panose="05000000000000000000" pitchFamily="2" charset="2"/>
              </a:rPr>
              <a:t>are</a:t>
            </a:r>
            <a:r>
              <a:rPr lang="de-AT" dirty="0">
                <a:sym typeface="Wingdings" panose="05000000000000000000" pitchFamily="2" charset="2"/>
              </a:rPr>
              <a:t> effective on </a:t>
            </a:r>
            <a:r>
              <a:rPr lang="de-AT" dirty="0" err="1">
                <a:sym typeface="Wingdings" panose="05000000000000000000" pitchFamily="2" charset="2"/>
              </a:rPr>
              <a:t>wrong</a:t>
            </a:r>
            <a:r>
              <a:rPr lang="de-AT" dirty="0">
                <a:sym typeface="Wingdings" panose="05000000000000000000" pitchFamily="2" charset="2"/>
              </a:rPr>
              <a:t>?</a:t>
            </a:r>
          </a:p>
          <a:p>
            <a:pPr lvl="2">
              <a:buFont typeface="Wingdings" panose="05000000000000000000" pitchFamily="2" charset="2"/>
              <a:buChar char="à"/>
            </a:pPr>
            <a:r>
              <a:rPr lang="de-AT" dirty="0">
                <a:sym typeface="Wingdings" panose="05000000000000000000" pitchFamily="2" charset="2"/>
              </a:rPr>
              <a:t>Filter on different </a:t>
            </a:r>
            <a:r>
              <a:rPr lang="de-AT" dirty="0" err="1">
                <a:sym typeface="Wingdings" panose="05000000000000000000" pitchFamily="2" charset="2"/>
              </a:rPr>
              <a:t>positions</a:t>
            </a:r>
            <a:r>
              <a:rPr lang="de-AT" dirty="0">
                <a:sym typeface="Wingdings" panose="05000000000000000000" pitchFamily="2" charset="2"/>
              </a:rPr>
              <a:t>.</a:t>
            </a:r>
          </a:p>
          <a:p>
            <a:pPr lvl="2">
              <a:buFont typeface="Wingdings" panose="05000000000000000000" pitchFamily="2" charset="2"/>
              <a:buChar char="à"/>
            </a:pPr>
            <a:r>
              <a:rPr lang="de-AT" dirty="0">
                <a:sym typeface="Wingdings" panose="05000000000000000000" pitchFamily="2" charset="2"/>
              </a:rPr>
              <a:t>Change </a:t>
            </a:r>
            <a:r>
              <a:rPr lang="de-AT" dirty="0" err="1">
                <a:sym typeface="Wingdings" panose="05000000000000000000" pitchFamily="2" charset="2"/>
              </a:rPr>
              <a:t>to</a:t>
            </a:r>
            <a:r>
              <a:rPr lang="de-AT" dirty="0">
                <a:sym typeface="Wingdings" panose="05000000000000000000" pitchFamily="2" charset="2"/>
              </a:rPr>
              <a:t> </a:t>
            </a:r>
            <a:r>
              <a:rPr lang="de-AT" dirty="0" err="1">
                <a:sym typeface="Wingdings" panose="05000000000000000000" pitchFamily="2" charset="2"/>
              </a:rPr>
              <a:t>single</a:t>
            </a:r>
            <a:r>
              <a:rPr lang="de-AT" dirty="0">
                <a:sym typeface="Wingdings" panose="05000000000000000000" pitchFamily="2" charset="2"/>
              </a:rPr>
              <a:t> </a:t>
            </a:r>
            <a:r>
              <a:rPr lang="de-AT" dirty="0" err="1">
                <a:sym typeface="Wingdings" panose="05000000000000000000" pitchFamily="2" charset="2"/>
              </a:rPr>
              <a:t>foil</a:t>
            </a:r>
            <a:r>
              <a:rPr lang="de-AT" dirty="0">
                <a:sym typeface="Wingdings" panose="05000000000000000000" pitchFamily="2" charset="2"/>
              </a:rPr>
              <a:t> on 17.11.22</a:t>
            </a:r>
          </a:p>
          <a:p>
            <a:pPr lvl="1"/>
            <a:endParaRPr lang="de-AT" dirty="0">
              <a:sym typeface="Wingdings" panose="05000000000000000000" pitchFamily="2" charset="2"/>
            </a:endParaRPr>
          </a:p>
          <a:p>
            <a:pPr lvl="2">
              <a:buFont typeface="Wingdings" panose="05000000000000000000" pitchFamily="2" charset="2"/>
              <a:buChar char="à"/>
            </a:pPr>
            <a:endParaRPr lang="de-AT" dirty="0">
              <a:sym typeface="Wingdings" panose="05000000000000000000" pitchFamily="2" charset="2"/>
            </a:endParaRPr>
          </a:p>
          <a:p>
            <a:pPr lvl="1">
              <a:buFont typeface="Wingdings" panose="05000000000000000000" pitchFamily="2" charset="2"/>
              <a:buChar char="à"/>
            </a:pPr>
            <a:endParaRPr lang="de-AT" dirty="0">
              <a:sym typeface="Wingdings" panose="05000000000000000000" pitchFamily="2" charset="2"/>
            </a:endParaRPr>
          </a:p>
          <a:p>
            <a:pPr lvl="1"/>
            <a:endParaRPr lang="de-AT" dirty="0">
              <a:sym typeface="Wingdings" panose="05000000000000000000" pitchFamily="2" charset="2"/>
            </a:endParaRP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CAACC49-2F16-F8C9-0E01-3B2550E58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22.02.23</a:t>
            </a:r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E7F8C2-BACC-5346-145D-9814B35989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29th ICEPP </a:t>
            </a:r>
            <a:r>
              <a:rPr lang="ja-JP" altLang="de-DE"/>
              <a:t>シンポジウム </a:t>
            </a:r>
            <a:r>
              <a:rPr lang="en-US"/>
              <a:t>Oderich Ferdinand Auersperg-Castell</a:t>
            </a:r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BEC42B8-DF7E-07CD-7E85-0343D73C77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939AD-E857-439A-B133-0D48A691C20E}" type="slidenum">
              <a:rPr lang="de-AT" smtClean="0"/>
              <a:t>19</a:t>
            </a:fld>
            <a:endParaRPr lang="de-AT"/>
          </a:p>
        </p:txBody>
      </p:sp>
      <p:pic>
        <p:nvPicPr>
          <p:cNvPr id="8" name="Grafik 7" descr="Ein Bild, das drinnen enthält.&#10;&#10;Automatisch generierte Beschreibung">
            <a:extLst>
              <a:ext uri="{FF2B5EF4-FFF2-40B4-BE49-F238E27FC236}">
                <a16:creationId xmlns:a16="http://schemas.microsoft.com/office/drawing/2014/main" id="{B426F934-8A27-A71B-B8DA-2407B807C2D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81" r="13918" b="10229"/>
          <a:stretch/>
        </p:blipFill>
        <p:spPr>
          <a:xfrm>
            <a:off x="8523515" y="136525"/>
            <a:ext cx="1754052" cy="2777083"/>
          </a:xfrm>
          <a:prstGeom prst="flowChartProcess">
            <a:avLst/>
          </a:prstGeom>
        </p:spPr>
      </p:pic>
      <p:pic>
        <p:nvPicPr>
          <p:cNvPr id="10" name="Grafik 9" descr="Ein Bild, das Kamera, Behälter enthält.&#10;&#10;Automatisch generierte Beschreibung">
            <a:extLst>
              <a:ext uri="{FF2B5EF4-FFF2-40B4-BE49-F238E27FC236}">
                <a16:creationId xmlns:a16="http://schemas.microsoft.com/office/drawing/2014/main" id="{1BD71B05-F8FF-896E-3C13-6DB0040E136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26072" b="12540"/>
          <a:stretch/>
        </p:blipFill>
        <p:spPr>
          <a:xfrm>
            <a:off x="9981840" y="3154914"/>
            <a:ext cx="2164906" cy="1920875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C5D40353-8D40-43E3-2C0C-600D67E11C39}"/>
              </a:ext>
            </a:extLst>
          </p:cNvPr>
          <p:cNvSpPr txBox="1"/>
          <p:nvPr/>
        </p:nvSpPr>
        <p:spPr>
          <a:xfrm>
            <a:off x="9981840" y="5026212"/>
            <a:ext cx="23043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err="1"/>
              <a:t>Observed</a:t>
            </a:r>
            <a:r>
              <a:rPr lang="de-AT" dirty="0"/>
              <a:t> </a:t>
            </a:r>
            <a:r>
              <a:rPr lang="de-AT" dirty="0" err="1"/>
              <a:t>damage</a:t>
            </a:r>
            <a:r>
              <a:rPr lang="de-AT" dirty="0"/>
              <a:t> on 1. </a:t>
            </a:r>
            <a:r>
              <a:rPr lang="de-AT" dirty="0" err="1"/>
              <a:t>foil</a:t>
            </a:r>
            <a:r>
              <a:rPr lang="de-AT" dirty="0"/>
              <a:t> (replaced after 1 </a:t>
            </a:r>
            <a:r>
              <a:rPr lang="de-AT" dirty="0" err="1"/>
              <a:t>day</a:t>
            </a:r>
            <a:r>
              <a:rPr lang="de-AT" dirty="0"/>
              <a:t> on 16.11.23 at 17:30, )</a:t>
            </a:r>
          </a:p>
        </p:txBody>
      </p:sp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D95AA088-4055-C5DF-E001-45CCEB426DC2}"/>
              </a:ext>
            </a:extLst>
          </p:cNvPr>
          <p:cNvGrpSpPr/>
          <p:nvPr/>
        </p:nvGrpSpPr>
        <p:grpSpPr>
          <a:xfrm>
            <a:off x="7325364" y="1679107"/>
            <a:ext cx="1092600" cy="670680"/>
            <a:chOff x="7325364" y="1679107"/>
            <a:chExt cx="1092600" cy="67068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4">
              <p14:nvContentPartPr>
                <p14:cNvPr id="13" name="Freihand 12">
                  <a:extLst>
                    <a:ext uri="{FF2B5EF4-FFF2-40B4-BE49-F238E27FC236}">
                      <a16:creationId xmlns:a16="http://schemas.microsoft.com/office/drawing/2014/main" id="{65BE7829-6C9C-D1EA-B2B2-F26AF5FD6410}"/>
                    </a:ext>
                  </a:extLst>
                </p14:cNvPr>
                <p14:cNvContentPartPr/>
                <p14:nvPr/>
              </p14:nvContentPartPr>
              <p14:xfrm>
                <a:off x="7325364" y="1855867"/>
                <a:ext cx="974880" cy="493920"/>
              </p14:xfrm>
            </p:contentPart>
          </mc:Choice>
          <mc:Fallback>
            <p:pic>
              <p:nvPicPr>
                <p:cNvPr id="13" name="Freihand 12">
                  <a:extLst>
                    <a:ext uri="{FF2B5EF4-FFF2-40B4-BE49-F238E27FC236}">
                      <a16:creationId xmlns:a16="http://schemas.microsoft.com/office/drawing/2014/main" id="{65BE7829-6C9C-D1EA-B2B2-F26AF5FD6410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7316724" y="1846867"/>
                  <a:ext cx="992520" cy="511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">
              <p14:nvContentPartPr>
                <p14:cNvPr id="14" name="Freihand 13">
                  <a:extLst>
                    <a:ext uri="{FF2B5EF4-FFF2-40B4-BE49-F238E27FC236}">
                      <a16:creationId xmlns:a16="http://schemas.microsoft.com/office/drawing/2014/main" id="{5DB5F808-96D1-7059-7738-9678F6A93843}"/>
                    </a:ext>
                  </a:extLst>
                </p14:cNvPr>
                <p14:cNvContentPartPr/>
                <p14:nvPr/>
              </p14:nvContentPartPr>
              <p14:xfrm>
                <a:off x="8144004" y="1679107"/>
                <a:ext cx="273960" cy="180000"/>
              </p14:xfrm>
            </p:contentPart>
          </mc:Choice>
          <mc:Fallback>
            <p:pic>
              <p:nvPicPr>
                <p:cNvPr id="14" name="Freihand 13">
                  <a:extLst>
                    <a:ext uri="{FF2B5EF4-FFF2-40B4-BE49-F238E27FC236}">
                      <a16:creationId xmlns:a16="http://schemas.microsoft.com/office/drawing/2014/main" id="{5DB5F808-96D1-7059-7738-9678F6A93843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8135364" y="1670467"/>
                  <a:ext cx="291600" cy="197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">
              <p14:nvContentPartPr>
                <p14:cNvPr id="18" name="Freihand 17">
                  <a:extLst>
                    <a:ext uri="{FF2B5EF4-FFF2-40B4-BE49-F238E27FC236}">
                      <a16:creationId xmlns:a16="http://schemas.microsoft.com/office/drawing/2014/main" id="{90C250F7-FE4B-7779-7B68-C2707D0F658C}"/>
                    </a:ext>
                  </a:extLst>
                </p14:cNvPr>
                <p14:cNvContentPartPr/>
                <p14:nvPr/>
              </p14:nvContentPartPr>
              <p14:xfrm>
                <a:off x="8144724" y="1860187"/>
                <a:ext cx="265680" cy="243720"/>
              </p14:xfrm>
            </p:contentPart>
          </mc:Choice>
          <mc:Fallback>
            <p:pic>
              <p:nvPicPr>
                <p:cNvPr id="18" name="Freihand 17">
                  <a:extLst>
                    <a:ext uri="{FF2B5EF4-FFF2-40B4-BE49-F238E27FC236}">
                      <a16:creationId xmlns:a16="http://schemas.microsoft.com/office/drawing/2014/main" id="{90C250F7-FE4B-7779-7B68-C2707D0F658C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8135724" y="1851187"/>
                  <a:ext cx="283320" cy="26136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20" name="Freihand 19">
                <a:extLst>
                  <a:ext uri="{FF2B5EF4-FFF2-40B4-BE49-F238E27FC236}">
                    <a16:creationId xmlns:a16="http://schemas.microsoft.com/office/drawing/2014/main" id="{A805B08C-277F-7419-FFC4-C7047B4AA4DA}"/>
                  </a:ext>
                </a:extLst>
              </p14:cNvPr>
              <p14:cNvContentPartPr/>
              <p14:nvPr/>
            </p14:nvContentPartPr>
            <p14:xfrm>
              <a:off x="7814964" y="3517627"/>
              <a:ext cx="1827360" cy="73440"/>
            </p14:xfrm>
          </p:contentPart>
        </mc:Choice>
        <mc:Fallback>
          <p:pic>
            <p:nvPicPr>
              <p:cNvPr id="20" name="Freihand 19">
                <a:extLst>
                  <a:ext uri="{FF2B5EF4-FFF2-40B4-BE49-F238E27FC236}">
                    <a16:creationId xmlns:a16="http://schemas.microsoft.com/office/drawing/2014/main" id="{A805B08C-277F-7419-FFC4-C7047B4AA4DA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7806324" y="3508987"/>
                <a:ext cx="1845000" cy="91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2">
            <p14:nvContentPartPr>
              <p14:cNvPr id="23" name="Freihand 22">
                <a:extLst>
                  <a:ext uri="{FF2B5EF4-FFF2-40B4-BE49-F238E27FC236}">
                    <a16:creationId xmlns:a16="http://schemas.microsoft.com/office/drawing/2014/main" id="{6917E916-F455-19BC-C1DA-B14DA95C6A5F}"/>
                  </a:ext>
                </a:extLst>
              </p14:cNvPr>
              <p14:cNvContentPartPr/>
              <p14:nvPr/>
            </p14:nvContentPartPr>
            <p14:xfrm>
              <a:off x="9388884" y="3295507"/>
              <a:ext cx="524520" cy="405000"/>
            </p14:xfrm>
          </p:contentPart>
        </mc:Choice>
        <mc:Fallback>
          <p:pic>
            <p:nvPicPr>
              <p:cNvPr id="23" name="Freihand 22">
                <a:extLst>
                  <a:ext uri="{FF2B5EF4-FFF2-40B4-BE49-F238E27FC236}">
                    <a16:creationId xmlns:a16="http://schemas.microsoft.com/office/drawing/2014/main" id="{6917E916-F455-19BC-C1DA-B14DA95C6A5F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9380244" y="3286507"/>
                <a:ext cx="542160" cy="422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4">
            <p14:nvContentPartPr>
              <p14:cNvPr id="24" name="Freihand 23">
                <a:extLst>
                  <a:ext uri="{FF2B5EF4-FFF2-40B4-BE49-F238E27FC236}">
                    <a16:creationId xmlns:a16="http://schemas.microsoft.com/office/drawing/2014/main" id="{DE9836E3-DA55-E677-6747-220CCA59D9DE}"/>
                  </a:ext>
                </a:extLst>
              </p14:cNvPr>
              <p14:cNvContentPartPr/>
              <p14:nvPr/>
            </p14:nvContentPartPr>
            <p14:xfrm>
              <a:off x="10866324" y="2008867"/>
              <a:ext cx="360" cy="360"/>
            </p14:xfrm>
          </p:contentPart>
        </mc:Choice>
        <mc:Fallback>
          <p:pic>
            <p:nvPicPr>
              <p:cNvPr id="24" name="Freihand 23">
                <a:extLst>
                  <a:ext uri="{FF2B5EF4-FFF2-40B4-BE49-F238E27FC236}">
                    <a16:creationId xmlns:a16="http://schemas.microsoft.com/office/drawing/2014/main" id="{DE9836E3-DA55-E677-6747-220CCA59D9DE}"/>
                  </a:ext>
                </a:extLst>
              </p:cNvPr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10857684" y="2000227"/>
                <a:ext cx="18000" cy="18000"/>
              </a:xfrm>
              <a:prstGeom prst="rect">
                <a:avLst/>
              </a:prstGeom>
            </p:spPr>
          </p:pic>
        </mc:Fallback>
      </mc:AlternateContent>
      <p:grpSp>
        <p:nvGrpSpPr>
          <p:cNvPr id="27" name="Gruppieren 26">
            <a:extLst>
              <a:ext uri="{FF2B5EF4-FFF2-40B4-BE49-F238E27FC236}">
                <a16:creationId xmlns:a16="http://schemas.microsoft.com/office/drawing/2014/main" id="{13FD2177-6C12-5041-5229-A919EE7765ED}"/>
              </a:ext>
            </a:extLst>
          </p:cNvPr>
          <p:cNvGrpSpPr/>
          <p:nvPr/>
        </p:nvGrpSpPr>
        <p:grpSpPr>
          <a:xfrm>
            <a:off x="7740084" y="4561267"/>
            <a:ext cx="360" cy="360"/>
            <a:chOff x="7740084" y="4561267"/>
            <a:chExt cx="360" cy="36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16">
              <p14:nvContentPartPr>
                <p14:cNvPr id="25" name="Freihand 24">
                  <a:extLst>
                    <a:ext uri="{FF2B5EF4-FFF2-40B4-BE49-F238E27FC236}">
                      <a16:creationId xmlns:a16="http://schemas.microsoft.com/office/drawing/2014/main" id="{25DAEAF9-03BA-4455-9693-B2365A9DAB3F}"/>
                    </a:ext>
                  </a:extLst>
                </p14:cNvPr>
                <p14:cNvContentPartPr/>
                <p14:nvPr/>
              </p14:nvContentPartPr>
              <p14:xfrm>
                <a:off x="7740084" y="4561267"/>
                <a:ext cx="360" cy="360"/>
              </p14:xfrm>
            </p:contentPart>
          </mc:Choice>
          <mc:Fallback>
            <p:pic>
              <p:nvPicPr>
                <p:cNvPr id="25" name="Freihand 24">
                  <a:extLst>
                    <a:ext uri="{FF2B5EF4-FFF2-40B4-BE49-F238E27FC236}">
                      <a16:creationId xmlns:a16="http://schemas.microsoft.com/office/drawing/2014/main" id="{25DAEAF9-03BA-4455-9693-B2365A9DAB3F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7731444" y="4552267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7">
              <p14:nvContentPartPr>
                <p14:cNvPr id="26" name="Freihand 25">
                  <a:extLst>
                    <a:ext uri="{FF2B5EF4-FFF2-40B4-BE49-F238E27FC236}">
                      <a16:creationId xmlns:a16="http://schemas.microsoft.com/office/drawing/2014/main" id="{B9666124-E861-B4D5-846B-CEF9BFF9176E}"/>
                    </a:ext>
                  </a:extLst>
                </p14:cNvPr>
                <p14:cNvContentPartPr/>
                <p14:nvPr/>
              </p14:nvContentPartPr>
              <p14:xfrm>
                <a:off x="7740084" y="4561267"/>
                <a:ext cx="360" cy="360"/>
              </p14:xfrm>
            </p:contentPart>
          </mc:Choice>
          <mc:Fallback>
            <p:pic>
              <p:nvPicPr>
                <p:cNvPr id="26" name="Freihand 25">
                  <a:extLst>
                    <a:ext uri="{FF2B5EF4-FFF2-40B4-BE49-F238E27FC236}">
                      <a16:creationId xmlns:a16="http://schemas.microsoft.com/office/drawing/2014/main" id="{B9666124-E861-B4D5-846B-CEF9BFF9176E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7731444" y="4552267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2" name="Gruppieren 31">
            <a:extLst>
              <a:ext uri="{FF2B5EF4-FFF2-40B4-BE49-F238E27FC236}">
                <a16:creationId xmlns:a16="http://schemas.microsoft.com/office/drawing/2014/main" id="{93BCC3F3-BD07-1A0D-A759-D277D611A1A6}"/>
              </a:ext>
            </a:extLst>
          </p:cNvPr>
          <p:cNvGrpSpPr/>
          <p:nvPr/>
        </p:nvGrpSpPr>
        <p:grpSpPr>
          <a:xfrm>
            <a:off x="9292404" y="5730547"/>
            <a:ext cx="360" cy="360"/>
            <a:chOff x="9292404" y="5730547"/>
            <a:chExt cx="360" cy="36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18">
              <p14:nvContentPartPr>
                <p14:cNvPr id="28" name="Freihand 27">
                  <a:extLst>
                    <a:ext uri="{FF2B5EF4-FFF2-40B4-BE49-F238E27FC236}">
                      <a16:creationId xmlns:a16="http://schemas.microsoft.com/office/drawing/2014/main" id="{73A803C1-CD47-8FAD-9E00-F4C719D5B1CC}"/>
                    </a:ext>
                  </a:extLst>
                </p14:cNvPr>
                <p14:cNvContentPartPr/>
                <p14:nvPr/>
              </p14:nvContentPartPr>
              <p14:xfrm>
                <a:off x="9292404" y="5730547"/>
                <a:ext cx="360" cy="360"/>
              </p14:xfrm>
            </p:contentPart>
          </mc:Choice>
          <mc:Fallback>
            <p:pic>
              <p:nvPicPr>
                <p:cNvPr id="28" name="Freihand 27">
                  <a:extLst>
                    <a:ext uri="{FF2B5EF4-FFF2-40B4-BE49-F238E27FC236}">
                      <a16:creationId xmlns:a16="http://schemas.microsoft.com/office/drawing/2014/main" id="{73A803C1-CD47-8FAD-9E00-F4C719D5B1CC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9283764" y="5721907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9">
              <p14:nvContentPartPr>
                <p14:cNvPr id="29" name="Freihand 28">
                  <a:extLst>
                    <a:ext uri="{FF2B5EF4-FFF2-40B4-BE49-F238E27FC236}">
                      <a16:creationId xmlns:a16="http://schemas.microsoft.com/office/drawing/2014/main" id="{F7C0AEBF-B9EB-87A3-4A10-1FB525495117}"/>
                    </a:ext>
                  </a:extLst>
                </p14:cNvPr>
                <p14:cNvContentPartPr/>
                <p14:nvPr/>
              </p14:nvContentPartPr>
              <p14:xfrm>
                <a:off x="9292404" y="5730547"/>
                <a:ext cx="360" cy="360"/>
              </p14:xfrm>
            </p:contentPart>
          </mc:Choice>
          <mc:Fallback>
            <p:pic>
              <p:nvPicPr>
                <p:cNvPr id="29" name="Freihand 28">
                  <a:extLst>
                    <a:ext uri="{FF2B5EF4-FFF2-40B4-BE49-F238E27FC236}">
                      <a16:creationId xmlns:a16="http://schemas.microsoft.com/office/drawing/2014/main" id="{F7C0AEBF-B9EB-87A3-4A10-1FB525495117}"/>
                    </a:ext>
                  </a:extLst>
                </p:cNvPr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9283764" y="5721907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21">
            <p14:nvContentPartPr>
              <p14:cNvPr id="30" name="Freihand 29">
                <a:extLst>
                  <a:ext uri="{FF2B5EF4-FFF2-40B4-BE49-F238E27FC236}">
                    <a16:creationId xmlns:a16="http://schemas.microsoft.com/office/drawing/2014/main" id="{28451BCA-51F0-8E6D-0EAC-20004E0D6F5A}"/>
                  </a:ext>
                </a:extLst>
              </p14:cNvPr>
              <p14:cNvContentPartPr/>
              <p14:nvPr/>
            </p14:nvContentPartPr>
            <p14:xfrm>
              <a:off x="7836204" y="3317107"/>
              <a:ext cx="360" cy="360"/>
            </p14:xfrm>
          </p:contentPart>
        </mc:Choice>
        <mc:Fallback>
          <p:pic>
            <p:nvPicPr>
              <p:cNvPr id="30" name="Freihand 29">
                <a:extLst>
                  <a:ext uri="{FF2B5EF4-FFF2-40B4-BE49-F238E27FC236}">
                    <a16:creationId xmlns:a16="http://schemas.microsoft.com/office/drawing/2014/main" id="{28451BCA-51F0-8E6D-0EAC-20004E0D6F5A}"/>
                  </a:ext>
                </a:extLst>
              </p:cNvPr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7827204" y="3308107"/>
                <a:ext cx="18000" cy="18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333315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3FA22F24-4A00-40FE-E623-6DA3BBD61C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0998" y="5101346"/>
            <a:ext cx="3048000" cy="1524000"/>
          </a:xfrm>
          <a:prstGeom prst="rect">
            <a:avLst/>
          </a:prstGeom>
        </p:spPr>
      </p:pic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76F29AD-9C2B-A915-9C75-7563389B64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32670"/>
            <a:ext cx="10515600" cy="4381364"/>
          </a:xfrm>
        </p:spPr>
        <p:txBody>
          <a:bodyPr>
            <a:normAutofit lnSpcReduction="10000"/>
          </a:bodyPr>
          <a:lstStyle/>
          <a:p>
            <a:endParaRPr lang="de-AT" b="1" dirty="0"/>
          </a:p>
          <a:p>
            <a:r>
              <a:rPr lang="de-AT" dirty="0" err="1"/>
              <a:t>F</a:t>
            </a:r>
            <a:r>
              <a:rPr lang="de-AT" sz="2800" dirty="0" err="1"/>
              <a:t>rom</a:t>
            </a:r>
            <a:r>
              <a:rPr lang="de-AT" sz="2800" dirty="0"/>
              <a:t> </a:t>
            </a:r>
            <a:r>
              <a:rPr lang="de-AT" sz="2800" b="1" dirty="0"/>
              <a:t>Austria</a:t>
            </a:r>
            <a:endParaRPr lang="de-AT" b="1" dirty="0"/>
          </a:p>
          <a:p>
            <a:r>
              <a:rPr lang="de-AT" dirty="0"/>
              <a:t>At end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b="1" dirty="0"/>
              <a:t>Physics Master </a:t>
            </a:r>
            <a:r>
              <a:rPr lang="de-AT" dirty="0"/>
              <a:t>at </a:t>
            </a:r>
            <a:r>
              <a:rPr lang="de-AT" b="1" dirty="0"/>
              <a:t>University </a:t>
            </a:r>
            <a:r>
              <a:rPr lang="de-AT" b="1" dirty="0" err="1"/>
              <a:t>of</a:t>
            </a:r>
            <a:r>
              <a:rPr lang="de-AT" b="1" dirty="0"/>
              <a:t> Vienna</a:t>
            </a:r>
          </a:p>
          <a:p>
            <a:endParaRPr lang="de-AT" b="1" dirty="0"/>
          </a:p>
          <a:p>
            <a:r>
              <a:rPr lang="de-AT" dirty="0"/>
              <a:t>Exchange </a:t>
            </a:r>
            <a:r>
              <a:rPr lang="de-AT" dirty="0" err="1"/>
              <a:t>semester</a:t>
            </a:r>
            <a:r>
              <a:rPr lang="de-AT" dirty="0"/>
              <a:t> at </a:t>
            </a:r>
            <a:r>
              <a:rPr lang="de-AT" b="1" dirty="0"/>
              <a:t>Tohoku University </a:t>
            </a:r>
            <a:r>
              <a:rPr lang="de-AT" dirty="0"/>
              <a:t>(</a:t>
            </a:r>
            <a:r>
              <a:rPr lang="de-AT" dirty="0" err="1"/>
              <a:t>winter</a:t>
            </a:r>
            <a:r>
              <a:rPr lang="de-AT" dirty="0"/>
              <a:t> </a:t>
            </a:r>
            <a:r>
              <a:rPr lang="de-AT" dirty="0" err="1"/>
              <a:t>semester</a:t>
            </a:r>
            <a:r>
              <a:rPr lang="de-AT" dirty="0"/>
              <a:t> 2022/23)</a:t>
            </a:r>
          </a:p>
          <a:p>
            <a:r>
              <a:rPr lang="de-AT" dirty="0"/>
              <a:t>At </a:t>
            </a:r>
            <a:r>
              <a:rPr lang="de-AT" b="1" dirty="0"/>
              <a:t>High Energy Physics Group Tohoku (HEP Tohoku)</a:t>
            </a:r>
          </a:p>
          <a:p>
            <a:pPr lvl="1"/>
            <a:r>
              <a:rPr lang="de-AT" dirty="0"/>
              <a:t>Led </a:t>
            </a:r>
            <a:r>
              <a:rPr lang="de-AT" dirty="0" err="1"/>
              <a:t>by</a:t>
            </a:r>
            <a:r>
              <a:rPr lang="de-AT" dirty="0"/>
              <a:t> </a:t>
            </a:r>
            <a:r>
              <a:rPr lang="de-AT" b="1" dirty="0"/>
              <a:t>Prof. Atsuko Ichikawa </a:t>
            </a:r>
            <a:r>
              <a:rPr lang="de-AT" dirty="0"/>
              <a:t>(</a:t>
            </a:r>
            <a:r>
              <a:rPr lang="de-AT" dirty="0" err="1"/>
              <a:t>Spokesperson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b="1" dirty="0" err="1"/>
              <a:t>T2K</a:t>
            </a:r>
            <a:r>
              <a:rPr lang="de-AT" dirty="0"/>
              <a:t> </a:t>
            </a:r>
            <a:r>
              <a:rPr lang="de-AT" dirty="0" err="1"/>
              <a:t>for</a:t>
            </a:r>
            <a:r>
              <a:rPr lang="de-AT" dirty="0"/>
              <a:t> last 4 </a:t>
            </a:r>
            <a:r>
              <a:rPr lang="de-AT" dirty="0" err="1"/>
              <a:t>years</a:t>
            </a:r>
            <a:r>
              <a:rPr lang="de-AT" dirty="0"/>
              <a:t>)</a:t>
            </a:r>
          </a:p>
          <a:p>
            <a:pPr lvl="1"/>
            <a:r>
              <a:rPr lang="de-AT" dirty="0"/>
              <a:t>Part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b="1" dirty="0" err="1"/>
              <a:t>T2K</a:t>
            </a:r>
            <a:r>
              <a:rPr lang="de-AT" dirty="0"/>
              <a:t> Collaboration</a:t>
            </a:r>
          </a:p>
          <a:p>
            <a:pPr lvl="1"/>
            <a:r>
              <a:rPr lang="de-AT" dirty="0"/>
              <a:t>Other Projects: </a:t>
            </a:r>
            <a:r>
              <a:rPr lang="de-AT" b="1" dirty="0" err="1"/>
              <a:t>HyperK</a:t>
            </a:r>
            <a:r>
              <a:rPr lang="de-AT" dirty="0"/>
              <a:t>, </a:t>
            </a:r>
            <a:r>
              <a:rPr lang="de-AT" b="1" dirty="0"/>
              <a:t>ILC</a:t>
            </a:r>
            <a:r>
              <a:rPr lang="de-AT" dirty="0"/>
              <a:t>, </a:t>
            </a:r>
            <a:br>
              <a:rPr lang="de-AT" dirty="0"/>
            </a:br>
            <a:r>
              <a:rPr lang="de-AT" dirty="0"/>
              <a:t>Search </a:t>
            </a:r>
            <a:r>
              <a:rPr lang="de-AT" dirty="0" err="1"/>
              <a:t>for</a:t>
            </a:r>
            <a:r>
              <a:rPr lang="de-AT" dirty="0"/>
              <a:t> </a:t>
            </a:r>
            <a:r>
              <a:rPr lang="de-AT" b="1" dirty="0" err="1"/>
              <a:t>Neutrinoless</a:t>
            </a:r>
            <a:r>
              <a:rPr lang="de-AT" b="1" dirty="0"/>
              <a:t> Double Beta Decay </a:t>
            </a:r>
            <a:r>
              <a:rPr lang="de-AT" dirty="0" err="1"/>
              <a:t>with</a:t>
            </a:r>
            <a:r>
              <a:rPr lang="de-AT" dirty="0"/>
              <a:t> </a:t>
            </a:r>
            <a:r>
              <a:rPr lang="de-AT" b="1" dirty="0"/>
              <a:t>AXEL</a:t>
            </a:r>
          </a:p>
          <a:p>
            <a:pPr lvl="1"/>
            <a:endParaRPr lang="de-AT" dirty="0"/>
          </a:p>
          <a:p>
            <a:pPr lvl="1"/>
            <a:endParaRPr lang="de-AT" b="1" dirty="0"/>
          </a:p>
          <a:p>
            <a:endParaRPr lang="de-AT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0858EEE-44D2-2DD1-7179-1AFA61D4E0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22.02.23</a:t>
            </a:r>
            <a:endParaRPr lang="de-AT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86D79627-0AD8-100B-107B-03F963A025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29th ICEPP </a:t>
            </a:r>
            <a:r>
              <a:rPr lang="ja-JP" altLang="de-DE"/>
              <a:t>シンポジウム </a:t>
            </a:r>
            <a:r>
              <a:rPr lang="en-US"/>
              <a:t>Oderich Ferdinand Auersperg-Castell</a:t>
            </a:r>
            <a:endParaRPr lang="de-AT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B0F62B3D-E00E-EE05-3CCB-7A9BE51232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59734" y="2959676"/>
            <a:ext cx="1645215" cy="171209"/>
          </a:xfrm>
        </p:spPr>
        <p:txBody>
          <a:bodyPr/>
          <a:lstStyle/>
          <a:p>
            <a:fld id="{BC2939AD-E857-439A-B133-0D48A691C20E}" type="slidenum">
              <a:rPr lang="de-AT" smtClean="0"/>
              <a:t>2</a:t>
            </a:fld>
            <a:endParaRPr lang="de-AT"/>
          </a:p>
        </p:txBody>
      </p:sp>
      <p:pic>
        <p:nvPicPr>
          <p:cNvPr id="10" name="Grafik 9" descr="Ein Bild, das Text, Schild, draußen, gelb enthält.&#10;&#10;Automatisch generierte Beschreibung">
            <a:extLst>
              <a:ext uri="{FF2B5EF4-FFF2-40B4-BE49-F238E27FC236}">
                <a16:creationId xmlns:a16="http://schemas.microsoft.com/office/drawing/2014/main" id="{C80CB974-1632-AA23-DDD4-A1839402262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60" b="14776"/>
          <a:stretch/>
        </p:blipFill>
        <p:spPr>
          <a:xfrm>
            <a:off x="1836510" y="-141169"/>
            <a:ext cx="1744890" cy="2102594"/>
          </a:xfrm>
          <a:prstGeom prst="rect">
            <a:avLst/>
          </a:prstGeom>
        </p:spPr>
      </p:pic>
      <p:pic>
        <p:nvPicPr>
          <p:cNvPr id="14" name="Grafik 13" descr="Ein Bild, das Spielzeug, Puppe enthält.&#10;&#10;Automatisch generierte Beschreibung">
            <a:extLst>
              <a:ext uri="{FF2B5EF4-FFF2-40B4-BE49-F238E27FC236}">
                <a16:creationId xmlns:a16="http://schemas.microsoft.com/office/drawing/2014/main" id="{699C9D8F-E894-F0D5-4020-6032D03FDC4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4698" y="1831111"/>
            <a:ext cx="1954615" cy="1436299"/>
          </a:xfrm>
          <a:prstGeom prst="rect">
            <a:avLst/>
          </a:prstGeom>
        </p:spPr>
      </p:pic>
      <p:pic>
        <p:nvPicPr>
          <p:cNvPr id="21" name="Grafik 20" descr="Ein Bild, das Essen, Sandwich, halb, Zwischenmahlzeit enthält.&#10;&#10;Automatisch generierte Beschreibung">
            <a:extLst>
              <a:ext uri="{FF2B5EF4-FFF2-40B4-BE49-F238E27FC236}">
                <a16:creationId xmlns:a16="http://schemas.microsoft.com/office/drawing/2014/main" id="{EAF1D5DF-839A-3563-7A5D-967E2E69CC4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28890">
            <a:off x="9705416" y="873821"/>
            <a:ext cx="1117098" cy="715958"/>
          </a:xfrm>
          <a:prstGeom prst="rect">
            <a:avLst/>
          </a:prstGeom>
        </p:spPr>
      </p:pic>
      <p:pic>
        <p:nvPicPr>
          <p:cNvPr id="23" name="Grafik 22" descr="Ein Bild, das Teller, Essen, geschnitten, angeordnet enthält.&#10;&#10;Automatisch generierte Beschreibung">
            <a:extLst>
              <a:ext uri="{FF2B5EF4-FFF2-40B4-BE49-F238E27FC236}">
                <a16:creationId xmlns:a16="http://schemas.microsoft.com/office/drawing/2014/main" id="{1A6662FE-5DD6-1496-B6F5-7F2F15609F6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5445" y="1947015"/>
            <a:ext cx="975401" cy="483799"/>
          </a:xfrm>
          <a:prstGeom prst="rect">
            <a:avLst/>
          </a:prstGeom>
        </p:spPr>
      </p:pic>
      <p:pic>
        <p:nvPicPr>
          <p:cNvPr id="25" name="Grafik 24" descr="Ein Bild, das Text, Flasche, Wein, Essen enthält.&#10;&#10;Automatisch generierte Beschreibung">
            <a:extLst>
              <a:ext uri="{FF2B5EF4-FFF2-40B4-BE49-F238E27FC236}">
                <a16:creationId xmlns:a16="http://schemas.microsoft.com/office/drawing/2014/main" id="{EE0310FE-AFBB-5025-99ED-57B4521EA6B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649249">
            <a:off x="9282929" y="74633"/>
            <a:ext cx="746216" cy="1198250"/>
          </a:xfrm>
          <a:prstGeom prst="rect">
            <a:avLst/>
          </a:prstGeom>
        </p:spPr>
      </p:pic>
      <p:pic>
        <p:nvPicPr>
          <p:cNvPr id="27" name="Grafik 26" descr="Ein Bild, das Teller, Tisch, Essen, weiß enthält.&#10;&#10;Automatisch generierte Beschreibung">
            <a:extLst>
              <a:ext uri="{FF2B5EF4-FFF2-40B4-BE49-F238E27FC236}">
                <a16:creationId xmlns:a16="http://schemas.microsoft.com/office/drawing/2014/main" id="{BB06D9FB-B1A7-50D3-F5F1-B39E4F4F741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7710" y="1692124"/>
            <a:ext cx="1241870" cy="761266"/>
          </a:xfrm>
          <a:prstGeom prst="rect">
            <a:avLst/>
          </a:prstGeom>
        </p:spPr>
      </p:pic>
      <p:pic>
        <p:nvPicPr>
          <p:cNvPr id="29" name="Grafik 28" descr="Ein Bild, das Essen, Brot, halb, dunkel enthält.&#10;&#10;Automatisch generierte Beschreibung">
            <a:extLst>
              <a:ext uri="{FF2B5EF4-FFF2-40B4-BE49-F238E27FC236}">
                <a16:creationId xmlns:a16="http://schemas.microsoft.com/office/drawing/2014/main" id="{3139BB04-017D-8D00-A292-347C5D8D50C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6693" y="789607"/>
            <a:ext cx="1602379" cy="990505"/>
          </a:xfrm>
          <a:prstGeom prst="rect">
            <a:avLst/>
          </a:prstGeom>
        </p:spPr>
      </p:pic>
      <p:pic>
        <p:nvPicPr>
          <p:cNvPr id="31" name="Grafik 30" descr="Ein Bild, das Text enthält.&#10;&#10;Automatisch generierte Beschreibung">
            <a:extLst>
              <a:ext uri="{FF2B5EF4-FFF2-40B4-BE49-F238E27FC236}">
                <a16:creationId xmlns:a16="http://schemas.microsoft.com/office/drawing/2014/main" id="{A041DB52-FFD8-4F87-5702-B8934383B67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6770" y="148510"/>
            <a:ext cx="3085987" cy="2205115"/>
          </a:xfrm>
          <a:prstGeom prst="rect">
            <a:avLst/>
          </a:prstGeom>
        </p:spPr>
      </p:pic>
      <p:sp>
        <p:nvSpPr>
          <p:cNvPr id="32" name="Textfeld 31">
            <a:extLst>
              <a:ext uri="{FF2B5EF4-FFF2-40B4-BE49-F238E27FC236}">
                <a16:creationId xmlns:a16="http://schemas.microsoft.com/office/drawing/2014/main" id="{44675E8C-BB59-2E56-F153-1C9E7B826C0A}"/>
              </a:ext>
            </a:extLst>
          </p:cNvPr>
          <p:cNvSpPr txBox="1"/>
          <p:nvPr/>
        </p:nvSpPr>
        <p:spPr>
          <a:xfrm rot="20882100">
            <a:off x="4661042" y="1076792"/>
            <a:ext cx="11919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4400" b="1" dirty="0" err="1">
                <a:latin typeface="Baguet Script" panose="00000500000000000000" pitchFamily="2" charset="0"/>
              </a:rPr>
              <a:t>Odi</a:t>
            </a:r>
            <a:endParaRPr lang="de-AT" sz="4400" b="1" dirty="0">
              <a:latin typeface="Baguet Script" panose="00000500000000000000" pitchFamily="2" charset="0"/>
            </a:endParaRPr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FD6B120A-B5EB-9ED6-1414-0E3C58FC2ACC}"/>
              </a:ext>
            </a:extLst>
          </p:cNvPr>
          <p:cNvSpPr txBox="1"/>
          <p:nvPr/>
        </p:nvSpPr>
        <p:spPr>
          <a:xfrm rot="19931916">
            <a:off x="5832963" y="1230814"/>
            <a:ext cx="1569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de-DE" sz="3600" b="1" dirty="0">
                <a:latin typeface="Baguet Script" panose="00000500000000000000" pitchFamily="2" charset="0"/>
              </a:rPr>
              <a:t>オディ</a:t>
            </a:r>
            <a:endParaRPr lang="de-AT" sz="3600" dirty="0"/>
          </a:p>
        </p:txBody>
      </p:sp>
      <p:pic>
        <p:nvPicPr>
          <p:cNvPr id="6" name="Grafik 5" descr="Ein Bild, das drinnen, gelb enthält.&#10;&#10;Automatisch generierte Beschreibung">
            <a:extLst>
              <a:ext uri="{FF2B5EF4-FFF2-40B4-BE49-F238E27FC236}">
                <a16:creationId xmlns:a16="http://schemas.microsoft.com/office/drawing/2014/main" id="{40FDC231-00A0-CD01-FDFD-D17B08A8FA0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46005" y="5722314"/>
            <a:ext cx="869071" cy="641720"/>
          </a:xfrm>
          <a:prstGeom prst="rect">
            <a:avLst/>
          </a:prstGeom>
        </p:spPr>
      </p:pic>
      <p:pic>
        <p:nvPicPr>
          <p:cNvPr id="11" name="Grafik 10" descr="Ein Bild, das drinnen, gelb enthält.&#10;&#10;Automatisch generierte Beschreibung">
            <a:extLst>
              <a:ext uri="{FF2B5EF4-FFF2-40B4-BE49-F238E27FC236}">
                <a16:creationId xmlns:a16="http://schemas.microsoft.com/office/drawing/2014/main" id="{759C7420-0DB7-655C-654E-A520D9CBCBC6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1354" y="5791950"/>
            <a:ext cx="869072" cy="641720"/>
          </a:xfrm>
          <a:prstGeom prst="rect">
            <a:avLst/>
          </a:prstGeom>
        </p:spPr>
      </p:pic>
      <p:pic>
        <p:nvPicPr>
          <p:cNvPr id="12" name="Grafik 11" descr="Ein Bild, das drinnen, gelb enthält.&#10;&#10;Automatisch generierte Beschreibung">
            <a:extLst>
              <a:ext uri="{FF2B5EF4-FFF2-40B4-BE49-F238E27FC236}">
                <a16:creationId xmlns:a16="http://schemas.microsoft.com/office/drawing/2014/main" id="{8FCA7E68-2FAC-BB31-3A4E-18F37ED94EF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090" y="5863346"/>
            <a:ext cx="869072" cy="641720"/>
          </a:xfrm>
          <a:prstGeom prst="rect">
            <a:avLst/>
          </a:prstGeom>
        </p:spPr>
      </p:pic>
      <p:pic>
        <p:nvPicPr>
          <p:cNvPr id="13" name="Grafik 12" descr="Ein Bild, das drinnen, gelb enthält.&#10;&#10;Automatisch generierte Beschreibung">
            <a:extLst>
              <a:ext uri="{FF2B5EF4-FFF2-40B4-BE49-F238E27FC236}">
                <a16:creationId xmlns:a16="http://schemas.microsoft.com/office/drawing/2014/main" id="{4FB51415-ECE8-9FB6-130D-247F9669F20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2162" y="5677970"/>
            <a:ext cx="869072" cy="641720"/>
          </a:xfrm>
          <a:prstGeom prst="rect">
            <a:avLst/>
          </a:prstGeom>
        </p:spPr>
      </p:pic>
      <p:pic>
        <p:nvPicPr>
          <p:cNvPr id="15" name="Grafik 14" descr="Ein Bild, das drinnen, gelb enthält.&#10;&#10;Automatisch generierte Beschreibung">
            <a:extLst>
              <a:ext uri="{FF2B5EF4-FFF2-40B4-BE49-F238E27FC236}">
                <a16:creationId xmlns:a16="http://schemas.microsoft.com/office/drawing/2014/main" id="{BDAFD792-2A8B-5766-0284-E564112F700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244414" y="4904470"/>
            <a:ext cx="869071" cy="641720"/>
          </a:xfrm>
          <a:prstGeom prst="rect">
            <a:avLst/>
          </a:prstGeom>
        </p:spPr>
      </p:pic>
      <p:pic>
        <p:nvPicPr>
          <p:cNvPr id="16" name="Grafik 15" descr="Ein Bild, das drinnen, gelb enthält.&#10;&#10;Automatisch generierte Beschreibung">
            <a:extLst>
              <a:ext uri="{FF2B5EF4-FFF2-40B4-BE49-F238E27FC236}">
                <a16:creationId xmlns:a16="http://schemas.microsoft.com/office/drawing/2014/main" id="{C823BFDB-DAD5-83BB-E8E3-9BCAAA66646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8893" y="5742326"/>
            <a:ext cx="869072" cy="641720"/>
          </a:xfrm>
          <a:prstGeom prst="rect">
            <a:avLst/>
          </a:prstGeom>
        </p:spPr>
      </p:pic>
      <p:pic>
        <p:nvPicPr>
          <p:cNvPr id="18" name="Grafik 17" descr="Ein Bild, das Molluske enthält.&#10;&#10;Automatisch generierte Beschreibung">
            <a:extLst>
              <a:ext uri="{FF2B5EF4-FFF2-40B4-BE49-F238E27FC236}">
                <a16:creationId xmlns:a16="http://schemas.microsoft.com/office/drawing/2014/main" id="{5DD3A4AF-D209-C02C-5E9F-144F7CCE99EB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8339" y="4519863"/>
            <a:ext cx="810827" cy="966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24385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C9DD49-DAD8-D0E9-92A9-A1601334E3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de-AT" dirty="0"/>
              <a:t>まとめ</a:t>
            </a:r>
            <a:r>
              <a:rPr lang="de-AT" altLang="ja-JP" dirty="0"/>
              <a:t> – Summary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CA15771-5B95-AC37-898B-C26B1DFFF5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1212287" cy="4351338"/>
          </a:xfrm>
        </p:spPr>
        <p:txBody>
          <a:bodyPr>
            <a:normAutofit fontScale="92500" lnSpcReduction="10000"/>
          </a:bodyPr>
          <a:lstStyle/>
          <a:p>
            <a:r>
              <a:rPr lang="en-US" sz="2400" b="1" dirty="0">
                <a:effectLst/>
              </a:rPr>
              <a:t>Muon monitor </a:t>
            </a:r>
            <a:r>
              <a:rPr lang="en-US" sz="2400" dirty="0">
                <a:effectLst/>
              </a:rPr>
              <a:t>is measuring the beam direction in the </a:t>
            </a:r>
            <a:r>
              <a:rPr lang="en-US" sz="2400" dirty="0" err="1">
                <a:effectLst/>
              </a:rPr>
              <a:t>T2K</a:t>
            </a:r>
            <a:r>
              <a:rPr lang="en-US" sz="2400" dirty="0">
                <a:effectLst/>
              </a:rPr>
              <a:t> experiment. </a:t>
            </a:r>
            <a:br>
              <a:rPr lang="en-US" sz="2400" dirty="0">
                <a:effectLst/>
              </a:rPr>
            </a:br>
            <a:r>
              <a:rPr lang="en-US" sz="2400" dirty="0">
                <a:effectLst/>
                <a:latin typeface="Arial" panose="020B0604020202020204" pitchFamily="34" charset="0"/>
              </a:rPr>
              <a:t>→ </a:t>
            </a:r>
            <a:r>
              <a:rPr lang="en-US" sz="2400" b="1" dirty="0">
                <a:effectLst/>
              </a:rPr>
              <a:t>indispensable for </a:t>
            </a:r>
            <a:r>
              <a:rPr lang="en-US" sz="2400" b="1" dirty="0" err="1">
                <a:effectLst/>
              </a:rPr>
              <a:t>T2K</a:t>
            </a:r>
            <a:r>
              <a:rPr lang="en-US" sz="2400" b="1" dirty="0">
                <a:effectLst/>
              </a:rPr>
              <a:t> beam operation</a:t>
            </a:r>
          </a:p>
          <a:p>
            <a:r>
              <a:rPr lang="de-AT" sz="2400" b="1" dirty="0"/>
              <a:t>Upgrade </a:t>
            </a:r>
            <a:r>
              <a:rPr lang="de-AT" sz="2400" b="1" dirty="0" err="1"/>
              <a:t>of</a:t>
            </a:r>
            <a:r>
              <a:rPr lang="de-AT" sz="2400" b="1" dirty="0"/>
              <a:t> </a:t>
            </a:r>
            <a:r>
              <a:rPr lang="de-AT" sz="2400" b="1" dirty="0" err="1"/>
              <a:t>proton</a:t>
            </a:r>
            <a:r>
              <a:rPr lang="de-AT" sz="2400" b="1" dirty="0"/>
              <a:t> intensity</a:t>
            </a:r>
            <a:r>
              <a:rPr lang="de-AT" sz="2400" dirty="0"/>
              <a:t> </a:t>
            </a:r>
            <a:r>
              <a:rPr lang="de-AT" sz="2400" dirty="0" err="1"/>
              <a:t>for</a:t>
            </a:r>
            <a:r>
              <a:rPr lang="de-AT" sz="2400" dirty="0"/>
              <a:t> </a:t>
            </a:r>
            <a:r>
              <a:rPr lang="de-AT" sz="2400" dirty="0" err="1"/>
              <a:t>T2K</a:t>
            </a:r>
            <a:r>
              <a:rPr lang="de-AT" sz="2400" dirty="0"/>
              <a:t> </a:t>
            </a:r>
            <a:r>
              <a:rPr lang="de-AT" sz="2400" dirty="0" err="1"/>
              <a:t>neutrino</a:t>
            </a:r>
            <a:r>
              <a:rPr lang="de-AT" sz="2400" dirty="0"/>
              <a:t> production </a:t>
            </a:r>
            <a:br>
              <a:rPr lang="de-AT" sz="2400" dirty="0"/>
            </a:br>
            <a:r>
              <a:rPr lang="en-US" sz="2400" dirty="0">
                <a:effectLst/>
                <a:latin typeface="Arial" panose="020B0604020202020204" pitchFamily="34" charset="0"/>
              </a:rPr>
              <a:t>→</a:t>
            </a:r>
            <a:r>
              <a:rPr lang="en-US" sz="2400" dirty="0">
                <a:effectLst/>
              </a:rPr>
              <a:t> </a:t>
            </a:r>
            <a:r>
              <a:rPr lang="en-US" sz="2400" b="1" dirty="0">
                <a:effectLst/>
              </a:rPr>
              <a:t>new </a:t>
            </a:r>
            <a:r>
              <a:rPr lang="en-US" sz="2400" b="1" dirty="0" err="1">
                <a:effectLst/>
              </a:rPr>
              <a:t>MUMON</a:t>
            </a:r>
            <a:r>
              <a:rPr lang="en-US" sz="2400" b="1" dirty="0">
                <a:effectLst/>
              </a:rPr>
              <a:t> sensor </a:t>
            </a:r>
            <a:r>
              <a:rPr lang="en-US" sz="2400" dirty="0">
                <a:effectLst/>
              </a:rPr>
              <a:t>with </a:t>
            </a:r>
            <a:r>
              <a:rPr lang="en-US" sz="2400" b="1" dirty="0">
                <a:effectLst/>
              </a:rPr>
              <a:t>better radiation robustness </a:t>
            </a:r>
          </a:p>
          <a:p>
            <a:r>
              <a:rPr lang="de-AT" sz="2400" b="1" dirty="0"/>
              <a:t>EMT </a:t>
            </a:r>
            <a:r>
              <a:rPr lang="de-AT" sz="2400" b="1" dirty="0" err="1"/>
              <a:t>cells</a:t>
            </a:r>
            <a:r>
              <a:rPr lang="de-AT" sz="2400" dirty="0"/>
              <a:t> </a:t>
            </a:r>
            <a:r>
              <a:rPr lang="de-AT" sz="2400" dirty="0" err="1"/>
              <a:t>are</a:t>
            </a:r>
            <a:r>
              <a:rPr lang="de-AT" sz="2400" dirty="0"/>
              <a:t> developed </a:t>
            </a:r>
            <a:r>
              <a:rPr lang="de-AT" sz="2400" dirty="0" err="1"/>
              <a:t>as</a:t>
            </a:r>
            <a:r>
              <a:rPr lang="de-AT" sz="2400" dirty="0"/>
              <a:t> </a:t>
            </a:r>
            <a:r>
              <a:rPr lang="de-AT" sz="2400" dirty="0" err="1"/>
              <a:t>new</a:t>
            </a:r>
            <a:r>
              <a:rPr lang="de-AT" sz="2400" dirty="0"/>
              <a:t> </a:t>
            </a:r>
            <a:r>
              <a:rPr lang="de-AT" sz="2400" dirty="0" err="1"/>
              <a:t>sensors</a:t>
            </a:r>
            <a:r>
              <a:rPr lang="de-AT" sz="2400" dirty="0"/>
              <a:t>.</a:t>
            </a:r>
          </a:p>
          <a:p>
            <a:r>
              <a:rPr lang="de-AT" sz="2400" dirty="0" err="1"/>
              <a:t>EMTs</a:t>
            </a:r>
            <a:r>
              <a:rPr lang="de-AT" sz="2400" dirty="0"/>
              <a:t> </a:t>
            </a:r>
            <a:r>
              <a:rPr lang="de-AT" sz="2400" dirty="0" err="1"/>
              <a:t>are</a:t>
            </a:r>
            <a:r>
              <a:rPr lang="de-AT" sz="2400" dirty="0"/>
              <a:t> tried in </a:t>
            </a:r>
            <a:r>
              <a:rPr lang="de-AT" sz="2400" b="1" dirty="0"/>
              <a:t>MUMON-EMT </a:t>
            </a:r>
            <a:r>
              <a:rPr lang="de-AT" sz="2400" b="1" dirty="0" err="1"/>
              <a:t>tests</a:t>
            </a:r>
            <a:r>
              <a:rPr lang="de-AT" sz="2400" b="1" dirty="0"/>
              <a:t>. </a:t>
            </a:r>
            <a:r>
              <a:rPr lang="de-AT" sz="2400" dirty="0"/>
              <a:t>Recently </a:t>
            </a:r>
            <a:r>
              <a:rPr lang="de-AT" sz="2400" b="1" dirty="0" err="1"/>
              <a:t>4th</a:t>
            </a:r>
            <a:r>
              <a:rPr lang="de-AT" sz="2400" b="1" dirty="0"/>
              <a:t> </a:t>
            </a:r>
            <a:r>
              <a:rPr lang="de-AT" sz="2400" b="1" dirty="0" err="1"/>
              <a:t>test</a:t>
            </a:r>
            <a:r>
              <a:rPr lang="de-AT" sz="2400" b="1" dirty="0"/>
              <a:t> </a:t>
            </a:r>
            <a:r>
              <a:rPr lang="de-AT" sz="2400" dirty="0"/>
              <a:t>in November 2023 at </a:t>
            </a:r>
            <a:r>
              <a:rPr lang="de-AT" sz="2400" b="1" dirty="0" err="1"/>
              <a:t>ELPH</a:t>
            </a:r>
            <a:r>
              <a:rPr lang="de-AT" sz="2400" dirty="0"/>
              <a:t> (Sendai) </a:t>
            </a:r>
            <a:r>
              <a:rPr lang="de-AT" sz="2400" dirty="0" err="1"/>
              <a:t>for</a:t>
            </a:r>
            <a:r>
              <a:rPr lang="de-AT" sz="2400" dirty="0"/>
              <a:t> </a:t>
            </a:r>
          </a:p>
          <a:p>
            <a:pPr lvl="1"/>
            <a:r>
              <a:rPr lang="de-AT" sz="2000" b="1" dirty="0"/>
              <a:t>Degradation</a:t>
            </a:r>
            <a:r>
              <a:rPr lang="de-AT" sz="2000" dirty="0"/>
              <a:t> </a:t>
            </a:r>
            <a:r>
              <a:rPr lang="de-AT" sz="2000" dirty="0" err="1"/>
              <a:t>of</a:t>
            </a:r>
            <a:r>
              <a:rPr lang="de-AT" sz="2000" dirty="0"/>
              <a:t> </a:t>
            </a:r>
            <a:r>
              <a:rPr lang="de-AT" sz="2000" dirty="0" err="1"/>
              <a:t>cathode</a:t>
            </a:r>
            <a:r>
              <a:rPr lang="de-AT" sz="2000" dirty="0"/>
              <a:t> </a:t>
            </a:r>
            <a:r>
              <a:rPr lang="de-AT" sz="2000" dirty="0" err="1"/>
              <a:t>aluminium</a:t>
            </a:r>
            <a:r>
              <a:rPr lang="de-AT" sz="2000" dirty="0"/>
              <a:t> and </a:t>
            </a:r>
            <a:r>
              <a:rPr lang="de-AT" sz="2000" dirty="0" err="1"/>
              <a:t>the</a:t>
            </a:r>
            <a:r>
              <a:rPr lang="de-AT" sz="2000" dirty="0"/>
              <a:t> </a:t>
            </a:r>
            <a:r>
              <a:rPr lang="de-AT" sz="2000" dirty="0" err="1"/>
              <a:t>bleeder</a:t>
            </a:r>
            <a:r>
              <a:rPr lang="de-AT" sz="2000" dirty="0"/>
              <a:t> </a:t>
            </a:r>
            <a:r>
              <a:rPr lang="de-AT" sz="2000" dirty="0" err="1"/>
              <a:t>circuit</a:t>
            </a:r>
            <a:r>
              <a:rPr lang="de-AT" sz="2000" dirty="0"/>
              <a:t>.</a:t>
            </a:r>
          </a:p>
          <a:p>
            <a:pPr lvl="1"/>
            <a:r>
              <a:rPr lang="de-AT" sz="2000" b="1" dirty="0" err="1"/>
              <a:t>Temperature</a:t>
            </a:r>
            <a:r>
              <a:rPr lang="de-AT" sz="2000" b="1" dirty="0"/>
              <a:t> </a:t>
            </a:r>
            <a:r>
              <a:rPr lang="de-AT" sz="2000" b="1" dirty="0" err="1"/>
              <a:t>dependence</a:t>
            </a:r>
            <a:r>
              <a:rPr lang="de-AT" sz="2000" dirty="0"/>
              <a:t>.</a:t>
            </a:r>
          </a:p>
          <a:p>
            <a:r>
              <a:rPr lang="de-AT" sz="2400" b="1" dirty="0"/>
              <a:t>High intensity e- beam </a:t>
            </a:r>
            <a:r>
              <a:rPr lang="en-US" sz="2400" dirty="0">
                <a:effectLst/>
              </a:rPr>
              <a:t>→ Use </a:t>
            </a:r>
            <a:r>
              <a:rPr lang="en-US" sz="2400" b="1" dirty="0" err="1">
                <a:effectLst/>
              </a:rPr>
              <a:t>OTR</a:t>
            </a:r>
            <a:r>
              <a:rPr lang="en-US" sz="2400" dirty="0">
                <a:effectLst/>
              </a:rPr>
              <a:t> for beam profile monitoring</a:t>
            </a:r>
            <a:endParaRPr lang="de-AT" sz="2400" dirty="0">
              <a:effectLst/>
            </a:endParaRPr>
          </a:p>
          <a:p>
            <a:r>
              <a:rPr lang="de-AT" sz="2400" dirty="0"/>
              <a:t>First </a:t>
            </a:r>
            <a:r>
              <a:rPr lang="de-AT" sz="2400" dirty="0" err="1"/>
              <a:t>analysis</a:t>
            </a:r>
            <a:r>
              <a:rPr lang="de-AT" sz="2400" dirty="0"/>
              <a:t> </a:t>
            </a:r>
            <a:r>
              <a:rPr lang="de-AT" sz="2400" dirty="0" err="1"/>
              <a:t>shows</a:t>
            </a:r>
            <a:r>
              <a:rPr lang="de-AT" sz="2400" dirty="0"/>
              <a:t> </a:t>
            </a:r>
            <a:r>
              <a:rPr lang="de-AT" sz="2400" b="1" dirty="0" err="1"/>
              <a:t>satisfactory</a:t>
            </a:r>
            <a:r>
              <a:rPr lang="de-AT" sz="2400" b="1" dirty="0"/>
              <a:t> beam </a:t>
            </a:r>
            <a:r>
              <a:rPr lang="de-AT" sz="2400" b="1" dirty="0" err="1"/>
              <a:t>behaviour</a:t>
            </a:r>
            <a:r>
              <a:rPr lang="de-AT" sz="2400" b="1" dirty="0"/>
              <a:t> </a:t>
            </a:r>
            <a:r>
              <a:rPr lang="de-AT" sz="2400" dirty="0"/>
              <a:t>(</a:t>
            </a:r>
            <a:r>
              <a:rPr lang="de-AT" sz="2400" dirty="0" err="1"/>
              <a:t>diameter</a:t>
            </a:r>
            <a:r>
              <a:rPr lang="de-AT" sz="2400" dirty="0"/>
              <a:t> and </a:t>
            </a:r>
            <a:r>
              <a:rPr lang="de-AT" sz="2400" dirty="0" err="1"/>
              <a:t>position</a:t>
            </a:r>
            <a:r>
              <a:rPr lang="de-AT" sz="2400" dirty="0"/>
              <a:t>) </a:t>
            </a:r>
            <a:r>
              <a:rPr lang="de-AT" sz="2400" dirty="0">
                <a:sym typeface="Wingdings" panose="05000000000000000000" pitchFamily="2" charset="2"/>
              </a:rPr>
              <a:t> OTR </a:t>
            </a:r>
            <a:r>
              <a:rPr lang="de-AT" sz="2400" dirty="0" err="1">
                <a:sym typeface="Wingdings" panose="05000000000000000000" pitchFamily="2" charset="2"/>
              </a:rPr>
              <a:t>works</a:t>
            </a:r>
            <a:r>
              <a:rPr lang="de-AT" sz="2400" dirty="0">
                <a:sym typeface="Wingdings" panose="05000000000000000000" pitchFamily="2" charset="2"/>
              </a:rPr>
              <a:t> </a:t>
            </a:r>
            <a:r>
              <a:rPr lang="de-AT" sz="2400" dirty="0" err="1">
                <a:sym typeface="Wingdings" panose="05000000000000000000" pitchFamily="2" charset="2"/>
              </a:rPr>
              <a:t>well</a:t>
            </a:r>
            <a:endParaRPr lang="de-AT" sz="2400" dirty="0"/>
          </a:p>
          <a:p>
            <a:pPr lvl="1"/>
            <a:r>
              <a:rPr lang="en-US" sz="2000" dirty="0">
                <a:effectLst/>
              </a:rPr>
              <a:t>Further data evaluation for </a:t>
            </a:r>
            <a:r>
              <a:rPr lang="en-US" sz="2000" b="1" dirty="0">
                <a:effectLst/>
              </a:rPr>
              <a:t>exact beam profile</a:t>
            </a:r>
          </a:p>
          <a:p>
            <a:pPr marL="914400" lvl="2" indent="0">
              <a:buNone/>
            </a:pPr>
            <a:r>
              <a:rPr lang="en-US" sz="1600" b="1" dirty="0">
                <a:effectLst/>
                <a:sym typeface="Wingdings" panose="05000000000000000000" pitchFamily="2" charset="2"/>
              </a:rPr>
              <a:t> </a:t>
            </a:r>
            <a:r>
              <a:rPr lang="en-US" sz="1600" dirty="0">
                <a:effectLst/>
                <a:sym typeface="Wingdings" panose="05000000000000000000" pitchFamily="2" charset="2"/>
              </a:rPr>
              <a:t>Short exposure measurement series</a:t>
            </a:r>
            <a:r>
              <a:rPr lang="en-US" sz="1600" b="1" dirty="0">
                <a:effectLst/>
                <a:sym typeface="Wingdings" panose="05000000000000000000" pitchFamily="2" charset="2"/>
              </a:rPr>
              <a:t> </a:t>
            </a:r>
            <a:endParaRPr lang="en-US" sz="1600" b="1" dirty="0">
              <a:effectLst/>
            </a:endParaRPr>
          </a:p>
          <a:p>
            <a:pPr lvl="1"/>
            <a:r>
              <a:rPr lang="en-US" sz="2000" dirty="0">
                <a:effectLst/>
              </a:rPr>
              <a:t>Determine reliability of </a:t>
            </a:r>
            <a:r>
              <a:rPr lang="en-US" sz="2000" dirty="0" err="1">
                <a:effectLst/>
              </a:rPr>
              <a:t>OTR</a:t>
            </a:r>
            <a:r>
              <a:rPr lang="en-US" sz="2000" dirty="0">
                <a:effectLst/>
              </a:rPr>
              <a:t> results with additional measurements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40E929C-9DDE-387C-8159-2E4CA0A6A2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22.02.23</a:t>
            </a:r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A4B02DF-8871-1EE6-8819-BA1026C1A0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29th ICEPP </a:t>
            </a:r>
            <a:r>
              <a:rPr lang="ja-JP" altLang="de-DE"/>
              <a:t>シンポジウム </a:t>
            </a:r>
            <a:r>
              <a:rPr lang="en-US"/>
              <a:t>Oderich Ferdinand Auersperg-Castell</a:t>
            </a:r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A49D5F8-3AAB-E2F3-A0CD-C8A8432DC1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939AD-E857-439A-B133-0D48A691C20E}" type="slidenum">
              <a:rPr lang="de-AT" smtClean="0"/>
              <a:t>20</a:t>
            </a:fld>
            <a:endParaRPr lang="de-AT"/>
          </a:p>
        </p:txBody>
      </p:sp>
      <p:sp>
        <p:nvSpPr>
          <p:cNvPr id="7" name="Geschweifte Klammer rechts 6">
            <a:extLst>
              <a:ext uri="{FF2B5EF4-FFF2-40B4-BE49-F238E27FC236}">
                <a16:creationId xmlns:a16="http://schemas.microsoft.com/office/drawing/2014/main" id="{48954E66-3BF7-7AF5-9616-FAFD7A9B3379}"/>
              </a:ext>
            </a:extLst>
          </p:cNvPr>
          <p:cNvSpPr/>
          <p:nvPr/>
        </p:nvSpPr>
        <p:spPr>
          <a:xfrm>
            <a:off x="8011885" y="5259967"/>
            <a:ext cx="283029" cy="881266"/>
          </a:xfrm>
          <a:prstGeom prst="rightBrace">
            <a:avLst>
              <a:gd name="adj1" fmla="val 8333"/>
              <a:gd name="adj2" fmla="val 48229"/>
            </a:avLst>
          </a:prstGeom>
          <a:noFill/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722F51D7-DBE8-90FA-22F4-9305618C30F3}"/>
              </a:ext>
            </a:extLst>
          </p:cNvPr>
          <p:cNvSpPr txBox="1"/>
          <p:nvPr/>
        </p:nvSpPr>
        <p:spPr>
          <a:xfrm rot="762680">
            <a:off x="8321708" y="5469767"/>
            <a:ext cx="19583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2400" b="1" dirty="0"/>
              <a:t>Master Thesis</a:t>
            </a:r>
          </a:p>
        </p:txBody>
      </p:sp>
    </p:spTree>
    <p:extLst>
      <p:ext uri="{BB962C8B-B14F-4D97-AF65-F5344CB8AC3E}">
        <p14:creationId xmlns:p14="http://schemas.microsoft.com/office/powerpoint/2010/main" val="27434510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D84B640-9E39-2D79-ADE9-E283CD2648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22.02.23</a:t>
            </a:r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4A2CE28-9AC8-97EC-92FB-2995FF91A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29th ICEPP </a:t>
            </a:r>
            <a:r>
              <a:rPr lang="ja-JP" altLang="de-DE"/>
              <a:t>シンポジウム </a:t>
            </a:r>
            <a:r>
              <a:rPr lang="en-US"/>
              <a:t>Oderich Ferdinand Auersperg-Castell</a:t>
            </a:r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A55225B-9B03-0E70-7B78-F4841491A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939AD-E857-439A-B133-0D48A691C20E}" type="slidenum">
              <a:rPr lang="de-AT" smtClean="0"/>
              <a:t>21</a:t>
            </a:fld>
            <a:endParaRPr lang="de-AT"/>
          </a:p>
        </p:txBody>
      </p:sp>
      <p:pic>
        <p:nvPicPr>
          <p:cNvPr id="7" name="Grafik 6" descr="Ein Bild, das Person, drinnen, Decke, Gruppe enthält.&#10;&#10;Automatisch generierte Beschreibung">
            <a:extLst>
              <a:ext uri="{FF2B5EF4-FFF2-40B4-BE49-F238E27FC236}">
                <a16:creationId xmlns:a16="http://schemas.microsoft.com/office/drawing/2014/main" id="{4942B999-F1ED-5A96-0E82-96A3E42DA72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9" t="10124" r="475" b="15540"/>
          <a:stretch/>
        </p:blipFill>
        <p:spPr>
          <a:xfrm>
            <a:off x="-91693" y="-57569"/>
            <a:ext cx="12359893" cy="6915569"/>
          </a:xfrm>
          <a:prstGeom prst="rect">
            <a:avLst/>
          </a:prstGeom>
        </p:spPr>
      </p:pic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61CCBFE-1CC3-FCE5-A7B6-9F0F4BC763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69028" y="420389"/>
            <a:ext cx="10515600" cy="201703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de-AT" sz="3600" b="1" dirty="0"/>
              <a:t>Thank </a:t>
            </a:r>
            <a:r>
              <a:rPr lang="de-AT" sz="3600" b="1" dirty="0" err="1"/>
              <a:t>you</a:t>
            </a:r>
            <a:r>
              <a:rPr lang="de-AT" sz="3600" b="1" dirty="0"/>
              <a:t> </a:t>
            </a:r>
            <a:r>
              <a:rPr lang="de-AT" sz="3600" b="1" dirty="0" err="1"/>
              <a:t>very</a:t>
            </a:r>
            <a:r>
              <a:rPr lang="de-AT" sz="3600" b="1" dirty="0"/>
              <a:t> </a:t>
            </a:r>
            <a:r>
              <a:rPr lang="de-AT" sz="3600" b="1" dirty="0" err="1"/>
              <a:t>much</a:t>
            </a:r>
            <a:r>
              <a:rPr lang="de-AT" sz="3600" b="1" dirty="0"/>
              <a:t> </a:t>
            </a:r>
            <a:r>
              <a:rPr lang="de-AT" sz="3600" b="1" dirty="0" err="1"/>
              <a:t>for</a:t>
            </a:r>
            <a:r>
              <a:rPr lang="de-AT" sz="3600" b="1" dirty="0"/>
              <a:t> </a:t>
            </a:r>
            <a:r>
              <a:rPr lang="de-AT" sz="3600" b="1" dirty="0" err="1"/>
              <a:t>your</a:t>
            </a:r>
            <a:r>
              <a:rPr lang="de-AT" sz="3600" b="1" dirty="0"/>
              <a:t> Attention!</a:t>
            </a:r>
          </a:p>
          <a:p>
            <a:pPr marL="0" indent="0" algn="ctr">
              <a:buNone/>
            </a:pPr>
            <a:endParaRPr lang="de-AT" sz="36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DB0B4A18-B656-1B32-5ED3-85CD027777CD}"/>
              </a:ext>
            </a:extLst>
          </p:cNvPr>
          <p:cNvSpPr txBox="1"/>
          <p:nvPr/>
        </p:nvSpPr>
        <p:spPr>
          <a:xfrm>
            <a:off x="9155617" y="1428905"/>
            <a:ext cx="31125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 err="1"/>
              <a:t>4th</a:t>
            </a:r>
            <a:r>
              <a:rPr lang="de-AT" dirty="0"/>
              <a:t> MUMON-EMT </a:t>
            </a:r>
            <a:r>
              <a:rPr lang="de-AT" dirty="0" err="1"/>
              <a:t>test</a:t>
            </a:r>
            <a:r>
              <a:rPr lang="de-AT" dirty="0"/>
              <a:t> at </a:t>
            </a:r>
            <a:r>
              <a:rPr lang="de-AT" dirty="0" err="1"/>
              <a:t>ELPH</a:t>
            </a:r>
            <a:r>
              <a:rPr lang="de-AT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621217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2317F05-0019-80B1-79C1-D9060CF21F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Back Up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C43F28A-0477-52B0-2DB2-E6F53E8AF4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D5182A8-95A4-1B1E-A34B-0273AB6DAA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22.02.23</a:t>
            </a:r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4626A68-1824-C8A7-E4DE-1EF83E8168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29th ICEPP </a:t>
            </a:r>
            <a:r>
              <a:rPr lang="ja-JP" altLang="de-DE"/>
              <a:t>シンポジウム </a:t>
            </a:r>
            <a:r>
              <a:rPr lang="en-US"/>
              <a:t>Oderich Ferdinand Auersperg-Castell</a:t>
            </a:r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B12DFD5-DC40-6AE0-B608-87A5832250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939AD-E857-439A-B133-0D48A691C20E}" type="slidenum">
              <a:rPr lang="de-AT" smtClean="0"/>
              <a:t>22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8296292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7D9A16-3020-1821-A269-2D8ABCD92E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8441" y="-62662"/>
            <a:ext cx="3836847" cy="1325563"/>
          </a:xfrm>
        </p:spPr>
        <p:txBody>
          <a:bodyPr/>
          <a:lstStyle/>
          <a:p>
            <a:r>
              <a:rPr lang="de-AT" dirty="0"/>
              <a:t>OTR </a:t>
            </a:r>
            <a:r>
              <a:rPr lang="de-AT" dirty="0" err="1"/>
              <a:t>Calibration</a:t>
            </a:r>
            <a:endParaRPr lang="de-AT" dirty="0"/>
          </a:p>
        </p:txBody>
      </p:sp>
      <p:pic>
        <p:nvPicPr>
          <p:cNvPr id="13" name="Inhaltsplatzhalter 12">
            <a:extLst>
              <a:ext uri="{FF2B5EF4-FFF2-40B4-BE49-F238E27FC236}">
                <a16:creationId xmlns:a16="http://schemas.microsoft.com/office/drawing/2014/main" id="{1E2B3C1A-6BBD-A1B6-31A4-DC7189761AA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51" t="9348" r="17443" b="12199"/>
          <a:stretch/>
        </p:blipFill>
        <p:spPr>
          <a:xfrm>
            <a:off x="6874909" y="3522324"/>
            <a:ext cx="2103704" cy="3170583"/>
          </a:xfrm>
        </p:spPr>
      </p:pic>
      <p:pic>
        <p:nvPicPr>
          <p:cNvPr id="31" name="Grafik 30">
            <a:extLst>
              <a:ext uri="{FF2B5EF4-FFF2-40B4-BE49-F238E27FC236}">
                <a16:creationId xmlns:a16="http://schemas.microsoft.com/office/drawing/2014/main" id="{DBD95AEA-B1CB-0D39-0471-246F54AA08E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27" t="11159" r="39475" b="36598"/>
          <a:stretch/>
        </p:blipFill>
        <p:spPr>
          <a:xfrm>
            <a:off x="6874909" y="150827"/>
            <a:ext cx="2103704" cy="3170583"/>
          </a:xfrm>
          <a:prstGeom prst="rect">
            <a:avLst/>
          </a:prstGeom>
        </p:spPr>
      </p:pic>
      <p:sp>
        <p:nvSpPr>
          <p:cNvPr id="33" name="Textfeld 32">
            <a:extLst>
              <a:ext uri="{FF2B5EF4-FFF2-40B4-BE49-F238E27FC236}">
                <a16:creationId xmlns:a16="http://schemas.microsoft.com/office/drawing/2014/main" id="{41445D3F-1257-BF95-D0B2-B7220225C35D}"/>
              </a:ext>
            </a:extLst>
          </p:cNvPr>
          <p:cNvSpPr txBox="1"/>
          <p:nvPr/>
        </p:nvSpPr>
        <p:spPr>
          <a:xfrm>
            <a:off x="9123256" y="2339046"/>
            <a:ext cx="287063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600" b="1" dirty="0"/>
              <a:t>Focusing </a:t>
            </a:r>
            <a:r>
              <a:rPr lang="de-AT" sz="1600" b="1" dirty="0" err="1"/>
              <a:t>for</a:t>
            </a:r>
            <a:r>
              <a:rPr lang="de-AT" sz="1600" b="1" dirty="0"/>
              <a:t> </a:t>
            </a:r>
            <a:r>
              <a:rPr lang="de-AT" sz="1600" b="1" dirty="0" err="1"/>
              <a:t>two</a:t>
            </a:r>
            <a:r>
              <a:rPr lang="de-AT" sz="1600" b="1" dirty="0"/>
              <a:t> </a:t>
            </a:r>
            <a:r>
              <a:rPr lang="de-AT" sz="1600" b="1" dirty="0" err="1"/>
              <a:t>foils</a:t>
            </a:r>
            <a:r>
              <a:rPr lang="de-AT" sz="1600" b="1" dirty="0"/>
              <a:t> </a:t>
            </a:r>
            <a:r>
              <a:rPr lang="de-AT" sz="1600" b="1" dirty="0" err="1"/>
              <a:t>setup</a:t>
            </a:r>
            <a:br>
              <a:rPr lang="de-AT" sz="1600" dirty="0"/>
            </a:br>
            <a:r>
              <a:rPr lang="de-AT" sz="1600" dirty="0"/>
              <a:t>(</a:t>
            </a:r>
            <a:r>
              <a:rPr lang="de-AT" sz="1600" dirty="0" err="1"/>
              <a:t>length</a:t>
            </a:r>
            <a:r>
              <a:rPr lang="de-AT" sz="1600" dirty="0"/>
              <a:t> </a:t>
            </a:r>
            <a:r>
              <a:rPr lang="de-AT" sz="1600" dirty="0" err="1"/>
              <a:t>of</a:t>
            </a:r>
            <a:r>
              <a:rPr lang="de-AT" sz="1600" dirty="0"/>
              <a:t> </a:t>
            </a:r>
            <a:r>
              <a:rPr lang="de-AT" sz="1600" dirty="0" err="1"/>
              <a:t>foiltop</a:t>
            </a:r>
            <a:r>
              <a:rPr lang="de-AT" sz="1600" dirty="0"/>
              <a:t> </a:t>
            </a:r>
            <a:r>
              <a:rPr lang="de-AT" sz="1600" dirty="0" err="1"/>
              <a:t>is</a:t>
            </a:r>
            <a:r>
              <a:rPr lang="de-AT" sz="1600" dirty="0"/>
              <a:t> </a:t>
            </a:r>
            <a:r>
              <a:rPr lang="de-AT" sz="1600" dirty="0" err="1"/>
              <a:t>chosen</a:t>
            </a:r>
            <a:r>
              <a:rPr lang="de-AT" sz="1600" dirty="0"/>
              <a:t> </a:t>
            </a:r>
            <a:r>
              <a:rPr lang="de-AT" sz="1600" dirty="0" err="1"/>
              <a:t>to</a:t>
            </a:r>
            <a:r>
              <a:rPr lang="de-AT" sz="1600" dirty="0"/>
              <a:t> </a:t>
            </a:r>
            <a:r>
              <a:rPr lang="de-AT" sz="1600" dirty="0" err="1"/>
              <a:t>represent</a:t>
            </a:r>
            <a:r>
              <a:rPr lang="de-AT" sz="1600" dirty="0"/>
              <a:t> </a:t>
            </a:r>
            <a:r>
              <a:rPr lang="de-AT" sz="1600" dirty="0" err="1"/>
              <a:t>distance</a:t>
            </a:r>
            <a:r>
              <a:rPr lang="de-AT" sz="1600" dirty="0"/>
              <a:t> </a:t>
            </a:r>
            <a:r>
              <a:rPr lang="de-AT" sz="1600" dirty="0" err="1"/>
              <a:t>to</a:t>
            </a:r>
            <a:r>
              <a:rPr lang="de-AT" sz="1600" dirty="0"/>
              <a:t> </a:t>
            </a:r>
            <a:r>
              <a:rPr lang="de-AT" sz="1600" dirty="0" err="1"/>
              <a:t>inbetween</a:t>
            </a:r>
            <a:r>
              <a:rPr lang="de-AT" sz="1600" dirty="0"/>
              <a:t> </a:t>
            </a:r>
            <a:r>
              <a:rPr lang="de-AT" sz="1600" dirty="0" err="1"/>
              <a:t>the</a:t>
            </a:r>
            <a:r>
              <a:rPr lang="de-AT" sz="1600" dirty="0"/>
              <a:t> </a:t>
            </a:r>
            <a:r>
              <a:rPr lang="de-AT" sz="1600" dirty="0" err="1"/>
              <a:t>foils</a:t>
            </a:r>
            <a:r>
              <a:rPr lang="de-AT" sz="1600" dirty="0"/>
              <a:t>.)</a:t>
            </a:r>
          </a:p>
        </p:txBody>
      </p:sp>
      <p:pic>
        <p:nvPicPr>
          <p:cNvPr id="39" name="Grafik 38">
            <a:extLst>
              <a:ext uri="{FF2B5EF4-FFF2-40B4-BE49-F238E27FC236}">
                <a16:creationId xmlns:a16="http://schemas.microsoft.com/office/drawing/2014/main" id="{5A57355B-F4BC-D6DF-DBD6-C59E57C63A8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" t="14253" r="7620" b="18410"/>
          <a:stretch/>
        </p:blipFill>
        <p:spPr>
          <a:xfrm rot="5400000">
            <a:off x="9413937" y="195353"/>
            <a:ext cx="2231119" cy="2168835"/>
          </a:xfrm>
          <a:prstGeom prst="rect">
            <a:avLst/>
          </a:prstGeom>
        </p:spPr>
      </p:pic>
      <p:sp>
        <p:nvSpPr>
          <p:cNvPr id="40" name="Textfeld 39">
            <a:extLst>
              <a:ext uri="{FF2B5EF4-FFF2-40B4-BE49-F238E27FC236}">
                <a16:creationId xmlns:a16="http://schemas.microsoft.com/office/drawing/2014/main" id="{8CF78938-F8CF-F257-4270-01B0917B6A70}"/>
              </a:ext>
            </a:extLst>
          </p:cNvPr>
          <p:cNvSpPr txBox="1"/>
          <p:nvPr/>
        </p:nvSpPr>
        <p:spPr>
          <a:xfrm>
            <a:off x="9123256" y="6040266"/>
            <a:ext cx="28732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600" b="1" dirty="0"/>
              <a:t>Focusing </a:t>
            </a:r>
            <a:r>
              <a:rPr lang="de-AT" sz="1600" b="1" dirty="0" err="1"/>
              <a:t>for</a:t>
            </a:r>
            <a:r>
              <a:rPr lang="de-AT" sz="1600" b="1" dirty="0"/>
              <a:t> </a:t>
            </a:r>
            <a:r>
              <a:rPr lang="de-AT" sz="1600" b="1" dirty="0" err="1"/>
              <a:t>single</a:t>
            </a:r>
            <a:r>
              <a:rPr lang="de-AT" sz="1600" b="1" dirty="0"/>
              <a:t> </a:t>
            </a:r>
            <a:r>
              <a:rPr lang="de-AT" sz="1600" b="1" dirty="0" err="1"/>
              <a:t>foil</a:t>
            </a:r>
            <a:r>
              <a:rPr lang="de-AT" sz="1600" b="1" dirty="0"/>
              <a:t> </a:t>
            </a:r>
            <a:r>
              <a:rPr lang="de-AT" sz="1600" b="1" dirty="0" err="1"/>
              <a:t>setup</a:t>
            </a:r>
            <a:endParaRPr lang="de-AT" sz="1600" b="1" dirty="0"/>
          </a:p>
          <a:p>
            <a:r>
              <a:rPr lang="de-AT" sz="1600" dirty="0"/>
              <a:t>(</a:t>
            </a:r>
            <a:r>
              <a:rPr lang="de-AT" sz="1600" dirty="0" err="1"/>
              <a:t>cross</a:t>
            </a:r>
            <a:r>
              <a:rPr lang="de-AT" sz="1600" dirty="0"/>
              <a:t> </a:t>
            </a:r>
            <a:r>
              <a:rPr lang="de-AT" sz="1600" dirty="0" err="1"/>
              <a:t>is</a:t>
            </a:r>
            <a:r>
              <a:rPr lang="de-AT" sz="1600" dirty="0"/>
              <a:t> </a:t>
            </a:r>
            <a:r>
              <a:rPr lang="de-AT" sz="1600" dirty="0" err="1"/>
              <a:t>put</a:t>
            </a:r>
            <a:r>
              <a:rPr lang="de-AT" sz="1600" dirty="0"/>
              <a:t> </a:t>
            </a:r>
            <a:r>
              <a:rPr lang="de-AT" sz="1600" dirty="0" err="1"/>
              <a:t>where</a:t>
            </a:r>
            <a:r>
              <a:rPr lang="de-AT" sz="1600" dirty="0"/>
              <a:t> </a:t>
            </a:r>
            <a:r>
              <a:rPr lang="de-AT" sz="1600" dirty="0" err="1"/>
              <a:t>the</a:t>
            </a:r>
            <a:r>
              <a:rPr lang="de-AT" sz="1600" dirty="0"/>
              <a:t> </a:t>
            </a:r>
            <a:r>
              <a:rPr lang="de-AT" sz="1600" dirty="0" err="1"/>
              <a:t>foil</a:t>
            </a:r>
            <a:r>
              <a:rPr lang="de-AT" sz="1600" dirty="0"/>
              <a:t> </a:t>
            </a:r>
            <a:r>
              <a:rPr lang="de-AT" sz="1600" dirty="0" err="1"/>
              <a:t>would</a:t>
            </a:r>
            <a:r>
              <a:rPr lang="de-AT" sz="1600" dirty="0"/>
              <a:t> </a:t>
            </a:r>
            <a:r>
              <a:rPr lang="de-AT" sz="1600" dirty="0" err="1"/>
              <a:t>be</a:t>
            </a:r>
            <a:r>
              <a:rPr lang="de-AT" sz="1600" dirty="0"/>
              <a:t>.)</a:t>
            </a:r>
          </a:p>
        </p:txBody>
      </p:sp>
      <p:pic>
        <p:nvPicPr>
          <p:cNvPr id="42" name="Grafik 41">
            <a:extLst>
              <a:ext uri="{FF2B5EF4-FFF2-40B4-BE49-F238E27FC236}">
                <a16:creationId xmlns:a16="http://schemas.microsoft.com/office/drawing/2014/main" id="{788627C4-5C15-5607-5CE6-5560E2B3B5C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5080" y="3523666"/>
            <a:ext cx="1887450" cy="2516600"/>
          </a:xfrm>
          <a:prstGeom prst="rect">
            <a:avLst/>
          </a:prstGeom>
        </p:spPr>
      </p:pic>
      <p:pic>
        <p:nvPicPr>
          <p:cNvPr id="44" name="Grafik 43">
            <a:extLst>
              <a:ext uri="{FF2B5EF4-FFF2-40B4-BE49-F238E27FC236}">
                <a16:creationId xmlns:a16="http://schemas.microsoft.com/office/drawing/2014/main" id="{DDD5172F-1A3E-B35C-2A9F-DA834A43E76F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57" b="5522"/>
          <a:stretch/>
        </p:blipFill>
        <p:spPr>
          <a:xfrm>
            <a:off x="360326" y="3428999"/>
            <a:ext cx="2631347" cy="3165369"/>
          </a:xfrm>
          <a:prstGeom prst="rect">
            <a:avLst/>
          </a:prstGeom>
        </p:spPr>
      </p:pic>
      <p:cxnSp>
        <p:nvCxnSpPr>
          <p:cNvPr id="46" name="Gerader Verbinder 45">
            <a:extLst>
              <a:ext uri="{FF2B5EF4-FFF2-40B4-BE49-F238E27FC236}">
                <a16:creationId xmlns:a16="http://schemas.microsoft.com/office/drawing/2014/main" id="{8B2DFD27-0566-E802-4AF3-179BFF7D44B9}"/>
              </a:ext>
            </a:extLst>
          </p:cNvPr>
          <p:cNvCxnSpPr>
            <a:cxnSpLocks/>
          </p:cNvCxnSpPr>
          <p:nvPr/>
        </p:nvCxnSpPr>
        <p:spPr>
          <a:xfrm>
            <a:off x="6559826" y="3399183"/>
            <a:ext cx="5436704" cy="0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Gerader Verbinder 51">
            <a:extLst>
              <a:ext uri="{FF2B5EF4-FFF2-40B4-BE49-F238E27FC236}">
                <a16:creationId xmlns:a16="http://schemas.microsoft.com/office/drawing/2014/main" id="{3C844E32-1199-75CB-D1D9-0B44C8AD10A5}"/>
              </a:ext>
            </a:extLst>
          </p:cNvPr>
          <p:cNvCxnSpPr>
            <a:cxnSpLocks/>
          </p:cNvCxnSpPr>
          <p:nvPr/>
        </p:nvCxnSpPr>
        <p:spPr>
          <a:xfrm>
            <a:off x="6559826" y="2877655"/>
            <a:ext cx="0" cy="3714366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6" name="Grafik 55">
            <a:extLst>
              <a:ext uri="{FF2B5EF4-FFF2-40B4-BE49-F238E27FC236}">
                <a16:creationId xmlns:a16="http://schemas.microsoft.com/office/drawing/2014/main" id="{AC9A5949-49C0-B74B-CEE5-7D6BBA1CD052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58" b="5521"/>
          <a:stretch/>
        </p:blipFill>
        <p:spPr>
          <a:xfrm>
            <a:off x="3496808" y="3429000"/>
            <a:ext cx="2631347" cy="3165368"/>
          </a:xfrm>
          <a:prstGeom prst="rect">
            <a:avLst/>
          </a:prstGeom>
        </p:spPr>
      </p:pic>
      <p:pic>
        <p:nvPicPr>
          <p:cNvPr id="58" name="Grafik 57">
            <a:extLst>
              <a:ext uri="{FF2B5EF4-FFF2-40B4-BE49-F238E27FC236}">
                <a16:creationId xmlns:a16="http://schemas.microsoft.com/office/drawing/2014/main" id="{8081989F-AC74-1EF7-8B54-F311A5F6BD30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41" t="29596" r="21875" b="38613"/>
          <a:stretch/>
        </p:blipFill>
        <p:spPr>
          <a:xfrm>
            <a:off x="358845" y="1121647"/>
            <a:ext cx="3343239" cy="1748689"/>
          </a:xfrm>
          <a:prstGeom prst="rect">
            <a:avLst/>
          </a:prstGeom>
        </p:spPr>
      </p:pic>
      <p:cxnSp>
        <p:nvCxnSpPr>
          <p:cNvPr id="60" name="Gerader Verbinder 59">
            <a:extLst>
              <a:ext uri="{FF2B5EF4-FFF2-40B4-BE49-F238E27FC236}">
                <a16:creationId xmlns:a16="http://schemas.microsoft.com/office/drawing/2014/main" id="{19A6F114-593C-24F1-0905-730CD64EFF58}"/>
              </a:ext>
            </a:extLst>
          </p:cNvPr>
          <p:cNvCxnSpPr>
            <a:cxnSpLocks/>
          </p:cNvCxnSpPr>
          <p:nvPr/>
        </p:nvCxnSpPr>
        <p:spPr>
          <a:xfrm>
            <a:off x="3824287" y="2877655"/>
            <a:ext cx="2735539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Gerader Verbinder 61">
            <a:extLst>
              <a:ext uri="{FF2B5EF4-FFF2-40B4-BE49-F238E27FC236}">
                <a16:creationId xmlns:a16="http://schemas.microsoft.com/office/drawing/2014/main" id="{0204D623-7568-2173-6EFD-3CA8C2E1C966}"/>
              </a:ext>
            </a:extLst>
          </p:cNvPr>
          <p:cNvCxnSpPr>
            <a:cxnSpLocks/>
          </p:cNvCxnSpPr>
          <p:nvPr/>
        </p:nvCxnSpPr>
        <p:spPr>
          <a:xfrm flipV="1">
            <a:off x="3859625" y="1121647"/>
            <a:ext cx="0" cy="1748689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8" name="Grafik 67">
            <a:extLst>
              <a:ext uri="{FF2B5EF4-FFF2-40B4-BE49-F238E27FC236}">
                <a16:creationId xmlns:a16="http://schemas.microsoft.com/office/drawing/2014/main" id="{854923E4-C2DC-A13A-A117-6915BC97F7F3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208" r="3986" b="21421"/>
          <a:stretch/>
        </p:blipFill>
        <p:spPr>
          <a:xfrm>
            <a:off x="4009920" y="556869"/>
            <a:ext cx="2526017" cy="2187888"/>
          </a:xfrm>
          <a:prstGeom prst="rect">
            <a:avLst/>
          </a:prstGeom>
        </p:spPr>
      </p:pic>
      <p:sp>
        <p:nvSpPr>
          <p:cNvPr id="69" name="Textfeld 68">
            <a:extLst>
              <a:ext uri="{FF2B5EF4-FFF2-40B4-BE49-F238E27FC236}">
                <a16:creationId xmlns:a16="http://schemas.microsoft.com/office/drawing/2014/main" id="{A56459CC-9657-2D68-04C4-451A039B1043}"/>
              </a:ext>
            </a:extLst>
          </p:cNvPr>
          <p:cNvSpPr txBox="1"/>
          <p:nvPr/>
        </p:nvSpPr>
        <p:spPr>
          <a:xfrm>
            <a:off x="360327" y="2965002"/>
            <a:ext cx="4918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b="1" dirty="0">
                <a:solidFill>
                  <a:srgbClr val="FF0000"/>
                </a:solidFill>
              </a:rPr>
              <a:t>Alignment and </a:t>
            </a:r>
            <a:r>
              <a:rPr lang="de-AT" b="1" dirty="0" err="1">
                <a:solidFill>
                  <a:srgbClr val="FF0000"/>
                </a:solidFill>
              </a:rPr>
              <a:t>height</a:t>
            </a:r>
            <a:r>
              <a:rPr lang="de-AT" b="1" dirty="0">
                <a:solidFill>
                  <a:srgbClr val="FF0000"/>
                </a:solidFill>
              </a:rPr>
              <a:t> </a:t>
            </a:r>
            <a:r>
              <a:rPr lang="de-AT" b="1" dirty="0" err="1">
                <a:solidFill>
                  <a:srgbClr val="FF0000"/>
                </a:solidFill>
              </a:rPr>
              <a:t>correction</a:t>
            </a:r>
            <a:r>
              <a:rPr lang="de-AT" b="1" dirty="0">
                <a:solidFill>
                  <a:srgbClr val="FF0000"/>
                </a:solidFill>
              </a:rPr>
              <a:t> </a:t>
            </a:r>
            <a:r>
              <a:rPr lang="de-AT" dirty="0"/>
              <a:t>(</a:t>
            </a:r>
            <a:r>
              <a:rPr lang="de-AT" dirty="0" err="1"/>
              <a:t>done</a:t>
            </a:r>
            <a:r>
              <a:rPr lang="de-AT" dirty="0"/>
              <a:t> </a:t>
            </a:r>
            <a:r>
              <a:rPr lang="de-AT" dirty="0" err="1"/>
              <a:t>with</a:t>
            </a:r>
            <a:r>
              <a:rPr lang="de-AT" dirty="0"/>
              <a:t> </a:t>
            </a:r>
            <a:r>
              <a:rPr lang="de-AT" dirty="0" err="1"/>
              <a:t>laser</a:t>
            </a:r>
            <a:r>
              <a:rPr lang="de-AT" dirty="0"/>
              <a:t>)</a:t>
            </a:r>
          </a:p>
        </p:txBody>
      </p:sp>
      <p:sp>
        <p:nvSpPr>
          <p:cNvPr id="73" name="Textfeld 72">
            <a:extLst>
              <a:ext uri="{FF2B5EF4-FFF2-40B4-BE49-F238E27FC236}">
                <a16:creationId xmlns:a16="http://schemas.microsoft.com/office/drawing/2014/main" id="{057A7BAB-6D51-199B-BB7A-5D157DF615B8}"/>
              </a:ext>
            </a:extLst>
          </p:cNvPr>
          <p:cNvSpPr txBox="1"/>
          <p:nvPr/>
        </p:nvSpPr>
        <p:spPr>
          <a:xfrm>
            <a:off x="4690925" y="54639"/>
            <a:ext cx="1002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b="1" dirty="0">
                <a:solidFill>
                  <a:srgbClr val="FF0000"/>
                </a:solidFill>
              </a:rPr>
              <a:t>Focusing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0FAA62D6-F5C8-6290-141F-B94B656B49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22.02.23</a:t>
            </a:r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073910B-6592-8A62-9F00-12AC94E68C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29th ICEPP </a:t>
            </a:r>
            <a:r>
              <a:rPr lang="ja-JP" altLang="de-DE"/>
              <a:t>シンポジウム </a:t>
            </a:r>
            <a:r>
              <a:rPr lang="en-US"/>
              <a:t>Oderich Ferdinand Auersperg-Castell</a:t>
            </a:r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03AF0EA-76D3-74A3-A129-6A4D575A2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939AD-E857-439A-B133-0D48A691C20E}" type="slidenum">
              <a:rPr lang="de-AT" smtClean="0"/>
              <a:t>23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65979475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B7EF690-AA79-815E-61A8-56AEF31214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b="1" dirty="0"/>
              <a:t>OTR</a:t>
            </a:r>
            <a:r>
              <a:rPr lang="de-AT" dirty="0"/>
              <a:t> – Exchange Semester </a:t>
            </a:r>
            <a:r>
              <a:rPr lang="de-AT" dirty="0" err="1"/>
              <a:t>tasks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E6487C0-3FE0-9003-BA8B-D5BF5A07D4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de-AT" dirty="0"/>
              <a:t>Only 1 </a:t>
            </a:r>
            <a:r>
              <a:rPr lang="de-AT" dirty="0" err="1"/>
              <a:t>semester</a:t>
            </a:r>
            <a:r>
              <a:rPr lang="de-AT" dirty="0"/>
              <a:t> time </a:t>
            </a:r>
            <a:r>
              <a:rPr lang="de-AT" dirty="0">
                <a:sym typeface="Wingdings" panose="05000000000000000000" pitchFamily="2" charset="2"/>
              </a:rPr>
              <a:t> OTR </a:t>
            </a:r>
            <a:r>
              <a:rPr lang="de-AT" dirty="0" err="1">
                <a:sym typeface="Wingdings" panose="05000000000000000000" pitchFamily="2" charset="2"/>
              </a:rPr>
              <a:t>development</a:t>
            </a:r>
            <a:r>
              <a:rPr lang="de-AT" dirty="0">
                <a:sym typeface="Wingdings" panose="05000000000000000000" pitchFamily="2" charset="2"/>
              </a:rPr>
              <a:t> </a:t>
            </a:r>
            <a:r>
              <a:rPr lang="de-AT" dirty="0" err="1">
                <a:sym typeface="Wingdings" panose="05000000000000000000" pitchFamily="2" charset="2"/>
              </a:rPr>
              <a:t>very</a:t>
            </a:r>
            <a:r>
              <a:rPr lang="de-AT" dirty="0">
                <a:sym typeface="Wingdings" panose="05000000000000000000" pitchFamily="2" charset="2"/>
              </a:rPr>
              <a:t> </a:t>
            </a:r>
            <a:r>
              <a:rPr lang="de-AT" dirty="0" err="1">
                <a:sym typeface="Wingdings" panose="05000000000000000000" pitchFamily="2" charset="2"/>
              </a:rPr>
              <a:t>fitting</a:t>
            </a:r>
            <a:r>
              <a:rPr lang="de-AT" dirty="0">
                <a:sym typeface="Wingdings" panose="05000000000000000000" pitchFamily="2" charset="2"/>
              </a:rPr>
              <a:t> </a:t>
            </a:r>
            <a:r>
              <a:rPr lang="de-AT" dirty="0" err="1">
                <a:sym typeface="Wingdings" panose="05000000000000000000" pitchFamily="2" charset="2"/>
              </a:rPr>
              <a:t>task</a:t>
            </a:r>
            <a:endParaRPr lang="de-AT" dirty="0">
              <a:sym typeface="Wingdings" panose="05000000000000000000" pitchFamily="2" charset="2"/>
            </a:endParaRPr>
          </a:p>
          <a:p>
            <a:endParaRPr lang="de-AT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de-AT" dirty="0">
                <a:sym typeface="Wingdings" panose="05000000000000000000" pitchFamily="2" charset="2"/>
              </a:rPr>
              <a:t>Develop </a:t>
            </a:r>
            <a:r>
              <a:rPr lang="de-AT" dirty="0" err="1">
                <a:sym typeface="Wingdings" panose="05000000000000000000" pitchFamily="2" charset="2"/>
              </a:rPr>
              <a:t>construction</a:t>
            </a:r>
            <a:r>
              <a:rPr lang="de-AT" dirty="0">
                <a:sym typeface="Wingdings" panose="05000000000000000000" pitchFamily="2" charset="2"/>
              </a:rPr>
              <a:t> </a:t>
            </a:r>
            <a:r>
              <a:rPr lang="de-AT" dirty="0" err="1">
                <a:sym typeface="Wingdings" panose="05000000000000000000" pitchFamily="2" charset="2"/>
              </a:rPr>
              <a:t>which</a:t>
            </a:r>
            <a:r>
              <a:rPr lang="de-AT" dirty="0">
                <a:sym typeface="Wingdings" panose="05000000000000000000" pitchFamily="2" charset="2"/>
              </a:rPr>
              <a:t> </a:t>
            </a:r>
          </a:p>
          <a:p>
            <a:r>
              <a:rPr lang="de-AT" b="1" dirty="0" err="1"/>
              <a:t>fits</a:t>
            </a:r>
            <a:r>
              <a:rPr lang="de-AT" dirty="0"/>
              <a:t> on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b="1" dirty="0" err="1"/>
              <a:t>experiment</a:t>
            </a:r>
            <a:r>
              <a:rPr lang="de-AT" b="1" dirty="0"/>
              <a:t> </a:t>
            </a:r>
            <a:r>
              <a:rPr lang="de-AT" b="1" dirty="0" err="1"/>
              <a:t>table</a:t>
            </a:r>
            <a:r>
              <a:rPr lang="de-AT" dirty="0"/>
              <a:t> </a:t>
            </a:r>
            <a:r>
              <a:rPr lang="de-AT" dirty="0" err="1"/>
              <a:t>with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rest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instruments</a:t>
            </a:r>
            <a:endParaRPr lang="de-AT" b="1" dirty="0"/>
          </a:p>
          <a:p>
            <a:r>
              <a:rPr lang="de-AT" dirty="0" err="1"/>
              <a:t>allows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have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b="1" dirty="0" err="1"/>
              <a:t>camera</a:t>
            </a:r>
            <a:r>
              <a:rPr lang="de-AT" b="1" dirty="0"/>
              <a:t> </a:t>
            </a:r>
            <a:r>
              <a:rPr lang="de-AT" b="1" dirty="0" err="1"/>
              <a:t>be</a:t>
            </a:r>
            <a:r>
              <a:rPr lang="de-AT" b="1" dirty="0"/>
              <a:t> focused </a:t>
            </a:r>
            <a:r>
              <a:rPr lang="de-AT" dirty="0"/>
              <a:t>on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foil</a:t>
            </a:r>
            <a:r>
              <a:rPr lang="de-AT" dirty="0"/>
              <a:t>/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point</a:t>
            </a:r>
            <a:r>
              <a:rPr lang="de-AT" dirty="0"/>
              <a:t> in </a:t>
            </a:r>
            <a:r>
              <a:rPr lang="de-AT" dirty="0" err="1"/>
              <a:t>between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foils</a:t>
            </a:r>
            <a:r>
              <a:rPr lang="de-AT" dirty="0"/>
              <a:t> </a:t>
            </a:r>
            <a:r>
              <a:rPr lang="de-AT" dirty="0" err="1"/>
              <a:t>which</a:t>
            </a:r>
            <a:r>
              <a:rPr lang="de-AT" dirty="0"/>
              <a:t> </a:t>
            </a:r>
            <a:r>
              <a:rPr lang="de-AT" dirty="0" err="1"/>
              <a:t>is</a:t>
            </a:r>
            <a:r>
              <a:rPr lang="de-AT" dirty="0"/>
              <a:t>/</a:t>
            </a:r>
            <a:r>
              <a:rPr lang="de-AT" dirty="0" err="1"/>
              <a:t>are</a:t>
            </a:r>
            <a:r>
              <a:rPr lang="de-AT" dirty="0"/>
              <a:t> located in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beamline</a:t>
            </a:r>
            <a:endParaRPr lang="de-AT" dirty="0"/>
          </a:p>
          <a:p>
            <a:r>
              <a:rPr lang="de-AT" dirty="0" err="1"/>
              <a:t>can</a:t>
            </a:r>
            <a:r>
              <a:rPr lang="de-AT" dirty="0"/>
              <a:t> </a:t>
            </a:r>
            <a:r>
              <a:rPr lang="de-AT" dirty="0" err="1"/>
              <a:t>be</a:t>
            </a:r>
            <a:r>
              <a:rPr lang="de-AT" dirty="0"/>
              <a:t> </a:t>
            </a:r>
            <a:r>
              <a:rPr lang="de-AT" dirty="0" err="1"/>
              <a:t>used</a:t>
            </a:r>
            <a:r>
              <a:rPr lang="de-AT" dirty="0"/>
              <a:t> </a:t>
            </a:r>
            <a:r>
              <a:rPr lang="de-AT" dirty="0" err="1"/>
              <a:t>for</a:t>
            </a:r>
            <a:r>
              <a:rPr lang="de-AT" dirty="0"/>
              <a:t> </a:t>
            </a:r>
            <a:r>
              <a:rPr lang="de-AT" b="1" dirty="0"/>
              <a:t>high and </a:t>
            </a:r>
            <a:r>
              <a:rPr lang="de-AT" b="1" dirty="0" err="1"/>
              <a:t>low</a:t>
            </a:r>
            <a:r>
              <a:rPr lang="de-AT" b="1" dirty="0"/>
              <a:t> intensity beam </a:t>
            </a:r>
            <a:r>
              <a:rPr lang="de-AT" dirty="0"/>
              <a:t>-&gt; </a:t>
            </a:r>
            <a:r>
              <a:rPr lang="de-AT" dirty="0" err="1"/>
              <a:t>be</a:t>
            </a:r>
            <a:r>
              <a:rPr lang="de-AT" dirty="0"/>
              <a:t> </a:t>
            </a:r>
            <a:r>
              <a:rPr lang="de-AT" dirty="0" err="1"/>
              <a:t>able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exchange</a:t>
            </a:r>
            <a:r>
              <a:rPr lang="de-AT" dirty="0"/>
              <a:t> </a:t>
            </a:r>
            <a:r>
              <a:rPr lang="de-AT" dirty="0" err="1"/>
              <a:t>filters</a:t>
            </a:r>
            <a:endParaRPr lang="de-AT" dirty="0"/>
          </a:p>
          <a:p>
            <a:r>
              <a:rPr lang="de-AT" dirty="0" err="1"/>
              <a:t>is</a:t>
            </a:r>
            <a:r>
              <a:rPr lang="de-AT" dirty="0"/>
              <a:t> </a:t>
            </a:r>
            <a:r>
              <a:rPr lang="de-AT" b="1" dirty="0"/>
              <a:t>simple and easy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set</a:t>
            </a:r>
            <a:r>
              <a:rPr lang="de-AT" dirty="0"/>
              <a:t> </a:t>
            </a:r>
            <a:r>
              <a:rPr lang="de-AT" dirty="0" err="1"/>
              <a:t>up</a:t>
            </a:r>
            <a:endParaRPr lang="de-AT" dirty="0"/>
          </a:p>
          <a:p>
            <a:r>
              <a:rPr lang="de-AT" dirty="0" err="1"/>
              <a:t>is</a:t>
            </a:r>
            <a:r>
              <a:rPr lang="de-AT" dirty="0"/>
              <a:t> </a:t>
            </a:r>
            <a:r>
              <a:rPr lang="de-AT" b="1" dirty="0"/>
              <a:t>completely </a:t>
            </a:r>
            <a:r>
              <a:rPr lang="de-AT" b="1" dirty="0" err="1"/>
              <a:t>dark</a:t>
            </a:r>
            <a:r>
              <a:rPr lang="de-AT" b="1" dirty="0"/>
              <a:t> </a:t>
            </a:r>
            <a:r>
              <a:rPr lang="de-AT" dirty="0"/>
              <a:t>on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inside</a:t>
            </a:r>
            <a:r>
              <a:rPr lang="de-AT" dirty="0"/>
              <a:t> (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minimize</a:t>
            </a:r>
            <a:r>
              <a:rPr lang="de-AT" dirty="0"/>
              <a:t> </a:t>
            </a:r>
            <a:r>
              <a:rPr lang="de-AT" dirty="0" err="1"/>
              <a:t>noise</a:t>
            </a:r>
            <a:r>
              <a:rPr lang="de-AT" dirty="0"/>
              <a:t> on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camera</a:t>
            </a:r>
            <a:r>
              <a:rPr lang="de-AT" dirty="0"/>
              <a:t>)</a:t>
            </a:r>
          </a:p>
          <a:p>
            <a:r>
              <a:rPr lang="de-AT" dirty="0" err="1"/>
              <a:t>ideally</a:t>
            </a:r>
            <a:r>
              <a:rPr lang="de-AT" dirty="0"/>
              <a:t> </a:t>
            </a:r>
            <a:r>
              <a:rPr lang="de-AT" dirty="0" err="1"/>
              <a:t>is</a:t>
            </a:r>
            <a:r>
              <a:rPr lang="de-AT" dirty="0"/>
              <a:t> </a:t>
            </a:r>
            <a:r>
              <a:rPr lang="de-AT" b="1" dirty="0"/>
              <a:t>easily accessible </a:t>
            </a:r>
            <a:r>
              <a:rPr lang="de-AT" dirty="0" err="1"/>
              <a:t>to</a:t>
            </a:r>
            <a:r>
              <a:rPr lang="de-AT" dirty="0"/>
              <a:t> do </a:t>
            </a:r>
            <a:r>
              <a:rPr lang="de-AT" dirty="0" err="1"/>
              <a:t>calibration</a:t>
            </a:r>
            <a:r>
              <a:rPr lang="de-AT" dirty="0"/>
              <a:t> and </a:t>
            </a:r>
            <a:r>
              <a:rPr lang="de-AT" dirty="0" err="1"/>
              <a:t>exchange</a:t>
            </a:r>
            <a:r>
              <a:rPr lang="de-AT" dirty="0"/>
              <a:t> </a:t>
            </a:r>
            <a:r>
              <a:rPr lang="de-AT" dirty="0" err="1"/>
              <a:t>foils</a:t>
            </a:r>
            <a:r>
              <a:rPr lang="de-AT" dirty="0"/>
              <a:t> </a:t>
            </a:r>
          </a:p>
          <a:p>
            <a:endParaRPr lang="de-AT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FB7AE0E-5AA9-1ADF-6281-970182BD08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22.02.23</a:t>
            </a:r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9043A53-2121-EC8D-AAA6-2EA8D67B3E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29th ICEPP </a:t>
            </a:r>
            <a:r>
              <a:rPr lang="ja-JP" altLang="de-DE"/>
              <a:t>シンポジウム </a:t>
            </a:r>
            <a:r>
              <a:rPr lang="en-US"/>
              <a:t>Oderich Ferdinand Auersperg-Castell</a:t>
            </a:r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35B9D4C-A6EC-F92C-B1AD-EFA0C2521C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939AD-E857-439A-B133-0D48A691C20E}" type="slidenum">
              <a:rPr lang="de-AT" smtClean="0"/>
              <a:t>24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2732835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EFDDC80-E054-183A-2E8D-264C9ABC4B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75755"/>
            <a:ext cx="4171121" cy="848075"/>
          </a:xfrm>
        </p:spPr>
        <p:txBody>
          <a:bodyPr>
            <a:normAutofit/>
          </a:bodyPr>
          <a:lstStyle/>
          <a:p>
            <a:r>
              <a:rPr lang="de-AT" sz="2400" dirty="0">
                <a:latin typeface="+mn-lt"/>
              </a:rPr>
              <a:t>OTR </a:t>
            </a:r>
            <a:r>
              <a:rPr lang="de-AT" sz="2400" dirty="0" err="1">
                <a:latin typeface="+mn-lt"/>
              </a:rPr>
              <a:t>version</a:t>
            </a:r>
            <a:r>
              <a:rPr lang="de-AT" sz="2400" dirty="0">
                <a:latin typeface="+mn-lt"/>
              </a:rPr>
              <a:t> at last </a:t>
            </a:r>
            <a:r>
              <a:rPr lang="de-AT" sz="2400" dirty="0" err="1">
                <a:latin typeface="+mn-lt"/>
              </a:rPr>
              <a:t>test</a:t>
            </a:r>
            <a:r>
              <a:rPr lang="de-AT" sz="2400" dirty="0">
                <a:latin typeface="+mn-lt"/>
              </a:rPr>
              <a:t> (Nov. 2021, 2. MUMON Test)</a:t>
            </a:r>
          </a:p>
        </p:txBody>
      </p:sp>
      <p:pic>
        <p:nvPicPr>
          <p:cNvPr id="4" name="コンテンツ プレースホルダー 2">
            <a:extLst>
              <a:ext uri="{FF2B5EF4-FFF2-40B4-BE49-F238E27FC236}">
                <a16:creationId xmlns:a16="http://schemas.microsoft.com/office/drawing/2014/main" id="{1065BE71-B45D-6067-CA19-5EAEFA7E5FF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56" t="37075" r="17956" b="6901"/>
          <a:stretch/>
        </p:blipFill>
        <p:spPr bwMode="auto">
          <a:xfrm rot="5400000">
            <a:off x="980670" y="1681360"/>
            <a:ext cx="3210340" cy="349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コンテンツ プレースホルダー 4">
            <a:extLst>
              <a:ext uri="{FF2B5EF4-FFF2-40B4-BE49-F238E27FC236}">
                <a16:creationId xmlns:a16="http://schemas.microsoft.com/office/drawing/2014/main" id="{2BE5E174-530A-68E3-A40A-C02AEBFDE89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76" r="16098"/>
          <a:stretch/>
        </p:blipFill>
        <p:spPr>
          <a:xfrm rot="5400000">
            <a:off x="5779680" y="516911"/>
            <a:ext cx="3940865" cy="5093649"/>
          </a:xfrm>
          <a:prstGeom prst="rect">
            <a:avLst/>
          </a:prstGeom>
        </p:spPr>
      </p:pic>
      <p:cxnSp>
        <p:nvCxnSpPr>
          <p:cNvPr id="7" name="Gerade Verbindung mit Pfeil 6">
            <a:extLst>
              <a:ext uri="{FF2B5EF4-FFF2-40B4-BE49-F238E27FC236}">
                <a16:creationId xmlns:a16="http://schemas.microsoft.com/office/drawing/2014/main" id="{F1F7D362-3286-0597-2796-3D82382B2617}"/>
              </a:ext>
            </a:extLst>
          </p:cNvPr>
          <p:cNvCxnSpPr>
            <a:cxnSpLocks/>
          </p:cNvCxnSpPr>
          <p:nvPr/>
        </p:nvCxnSpPr>
        <p:spPr>
          <a:xfrm flipV="1">
            <a:off x="3329609" y="2037522"/>
            <a:ext cx="3597965" cy="1769165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feld 9">
            <a:extLst>
              <a:ext uri="{FF2B5EF4-FFF2-40B4-BE49-F238E27FC236}">
                <a16:creationId xmlns:a16="http://schemas.microsoft.com/office/drawing/2014/main" id="{090883F1-78A0-133E-2580-CC2655A04BFD}"/>
              </a:ext>
            </a:extLst>
          </p:cNvPr>
          <p:cNvSpPr txBox="1"/>
          <p:nvPr/>
        </p:nvSpPr>
        <p:spPr>
          <a:xfrm>
            <a:off x="838200" y="5198165"/>
            <a:ext cx="417112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 sz="2000" b="1" dirty="0"/>
              <a:t>Single Foil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 sz="2000" dirty="0"/>
              <a:t>Rather </a:t>
            </a:r>
            <a:r>
              <a:rPr lang="de-AT" sz="2000" b="1" dirty="0" err="1"/>
              <a:t>spontaneous</a:t>
            </a:r>
            <a:r>
              <a:rPr lang="de-AT" sz="2000" b="1" dirty="0"/>
              <a:t> </a:t>
            </a:r>
            <a:r>
              <a:rPr lang="de-AT" sz="2000" b="1" dirty="0" err="1"/>
              <a:t>set</a:t>
            </a:r>
            <a:r>
              <a:rPr lang="de-AT" sz="2000" b="1" dirty="0"/>
              <a:t> </a:t>
            </a:r>
            <a:r>
              <a:rPr lang="de-AT" sz="2000" b="1" dirty="0" err="1"/>
              <a:t>up</a:t>
            </a:r>
            <a:r>
              <a:rPr lang="de-AT" sz="2000" b="1" dirty="0"/>
              <a:t> idea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 sz="2000" b="1" dirty="0" err="1"/>
              <a:t>Camera</a:t>
            </a:r>
            <a:r>
              <a:rPr lang="de-AT" sz="2000" dirty="0"/>
              <a:t> was </a:t>
            </a:r>
            <a:r>
              <a:rPr lang="de-AT" sz="2000" dirty="0" err="1"/>
              <a:t>put</a:t>
            </a:r>
            <a:r>
              <a:rPr lang="de-AT" sz="2000" dirty="0"/>
              <a:t> on </a:t>
            </a:r>
            <a:r>
              <a:rPr lang="de-AT" sz="2000" b="1" dirty="0" err="1"/>
              <a:t>tripod</a:t>
            </a:r>
            <a:r>
              <a:rPr lang="de-AT" sz="2000" dirty="0"/>
              <a:t> </a:t>
            </a:r>
            <a:br>
              <a:rPr lang="de-AT" sz="2000" dirty="0"/>
            </a:br>
            <a:r>
              <a:rPr lang="de-AT" sz="2000" dirty="0" err="1"/>
              <a:t>next</a:t>
            </a:r>
            <a:r>
              <a:rPr lang="de-AT" sz="2000" dirty="0"/>
              <a:t> </a:t>
            </a:r>
            <a:r>
              <a:rPr lang="de-AT" sz="2000" dirty="0" err="1"/>
              <a:t>to</a:t>
            </a:r>
            <a:r>
              <a:rPr lang="de-AT" sz="2000" dirty="0"/>
              <a:t> </a:t>
            </a:r>
            <a:r>
              <a:rPr lang="de-AT" sz="2000" dirty="0" err="1"/>
              <a:t>experiment</a:t>
            </a:r>
            <a:r>
              <a:rPr lang="de-AT" sz="2000" dirty="0"/>
              <a:t> </a:t>
            </a:r>
            <a:r>
              <a:rPr lang="de-AT" sz="2000" dirty="0" err="1"/>
              <a:t>table</a:t>
            </a:r>
            <a:endParaRPr lang="de-AT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AT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4DE845EC-A94D-79DA-B1B5-AB7C3F978B88}"/>
              </a:ext>
            </a:extLst>
          </p:cNvPr>
          <p:cNvSpPr txBox="1"/>
          <p:nvPr/>
        </p:nvSpPr>
        <p:spPr>
          <a:xfrm>
            <a:off x="5009321" y="5198165"/>
            <a:ext cx="622189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 sz="2000" dirty="0"/>
              <a:t>Setup </a:t>
            </a:r>
            <a:r>
              <a:rPr lang="de-AT" sz="2000" dirty="0" err="1"/>
              <a:t>had</a:t>
            </a:r>
            <a:r>
              <a:rPr lang="de-AT" sz="2000" dirty="0"/>
              <a:t> </a:t>
            </a:r>
            <a:r>
              <a:rPr lang="de-AT" sz="2000" dirty="0" err="1"/>
              <a:t>to</a:t>
            </a:r>
            <a:r>
              <a:rPr lang="de-AT" sz="2000" dirty="0"/>
              <a:t> </a:t>
            </a:r>
            <a:r>
              <a:rPr lang="de-AT" sz="2000" dirty="0" err="1"/>
              <a:t>be</a:t>
            </a:r>
            <a:r>
              <a:rPr lang="de-AT" sz="2000" dirty="0"/>
              <a:t> </a:t>
            </a:r>
            <a:r>
              <a:rPr lang="de-AT" sz="2000" b="1" dirty="0" err="1"/>
              <a:t>wrapped</a:t>
            </a:r>
            <a:r>
              <a:rPr lang="de-AT" sz="2000" b="1" dirty="0"/>
              <a:t> in </a:t>
            </a:r>
            <a:r>
              <a:rPr lang="de-AT" sz="2000" b="1" dirty="0" err="1"/>
              <a:t>black</a:t>
            </a:r>
            <a:r>
              <a:rPr lang="de-AT" sz="2000" b="1" dirty="0"/>
              <a:t> </a:t>
            </a:r>
            <a:r>
              <a:rPr lang="de-AT" sz="2000" b="1" dirty="0" err="1"/>
              <a:t>foil</a:t>
            </a:r>
            <a:r>
              <a:rPr lang="de-AT" sz="2000" b="1" dirty="0"/>
              <a:t> </a:t>
            </a:r>
            <a:r>
              <a:rPr lang="de-AT" sz="2000" dirty="0" err="1"/>
              <a:t>since</a:t>
            </a:r>
            <a:r>
              <a:rPr lang="de-AT" sz="2000" dirty="0"/>
              <a:t> </a:t>
            </a:r>
            <a:r>
              <a:rPr lang="de-AT" sz="2000" dirty="0" err="1"/>
              <a:t>it</a:t>
            </a:r>
            <a:r>
              <a:rPr lang="de-AT" sz="2000" dirty="0"/>
              <a:t> was </a:t>
            </a:r>
            <a:r>
              <a:rPr lang="de-AT" sz="2000" b="1" dirty="0"/>
              <a:t>open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 sz="2000" dirty="0"/>
              <a:t> </a:t>
            </a:r>
            <a:r>
              <a:rPr lang="de-AT" sz="2000" dirty="0" err="1"/>
              <a:t>It</a:t>
            </a:r>
            <a:r>
              <a:rPr lang="de-AT" sz="2000" dirty="0"/>
              <a:t> was </a:t>
            </a:r>
            <a:r>
              <a:rPr lang="de-AT" sz="2000" b="1" dirty="0" err="1"/>
              <a:t>hard</a:t>
            </a:r>
            <a:r>
              <a:rPr lang="de-AT" sz="2000" b="1" dirty="0"/>
              <a:t> </a:t>
            </a:r>
            <a:r>
              <a:rPr lang="de-AT" sz="2000" b="1" dirty="0" err="1"/>
              <a:t>to</a:t>
            </a:r>
            <a:r>
              <a:rPr lang="de-AT" sz="2000" b="1" dirty="0"/>
              <a:t> </a:t>
            </a:r>
            <a:r>
              <a:rPr lang="de-AT" sz="2000" b="1" dirty="0" err="1"/>
              <a:t>keep</a:t>
            </a:r>
            <a:r>
              <a:rPr lang="de-AT" sz="2000" b="1" dirty="0"/>
              <a:t> </a:t>
            </a:r>
            <a:r>
              <a:rPr lang="de-AT" sz="2000" b="1" dirty="0" err="1"/>
              <a:t>camera</a:t>
            </a:r>
            <a:r>
              <a:rPr lang="de-AT" sz="2000" b="1" dirty="0"/>
              <a:t> focused </a:t>
            </a:r>
            <a:r>
              <a:rPr lang="de-AT" sz="2000" dirty="0" err="1"/>
              <a:t>because</a:t>
            </a:r>
            <a:r>
              <a:rPr lang="de-AT" sz="2000" dirty="0"/>
              <a:t> </a:t>
            </a:r>
            <a:r>
              <a:rPr lang="de-AT" sz="2000" dirty="0" err="1"/>
              <a:t>the</a:t>
            </a:r>
            <a:r>
              <a:rPr lang="de-AT" sz="2000" dirty="0"/>
              <a:t> </a:t>
            </a:r>
            <a:r>
              <a:rPr lang="de-AT" sz="2000" dirty="0" err="1"/>
              <a:t>setup</a:t>
            </a:r>
            <a:r>
              <a:rPr lang="de-AT" sz="2000" dirty="0"/>
              <a:t> was </a:t>
            </a:r>
            <a:r>
              <a:rPr lang="de-AT" sz="2000" dirty="0" err="1"/>
              <a:t>only</a:t>
            </a:r>
            <a:r>
              <a:rPr lang="de-AT" sz="2000" dirty="0"/>
              <a:t> </a:t>
            </a:r>
            <a:r>
              <a:rPr lang="de-AT" sz="2000" dirty="0" err="1"/>
              <a:t>loosely</a:t>
            </a:r>
            <a:r>
              <a:rPr lang="de-AT" sz="2000" dirty="0"/>
              <a:t> connected </a:t>
            </a:r>
            <a:r>
              <a:rPr lang="de-AT" sz="2000" dirty="0" err="1"/>
              <a:t>to</a:t>
            </a:r>
            <a:r>
              <a:rPr lang="de-AT" sz="2000" dirty="0"/>
              <a:t> </a:t>
            </a:r>
            <a:r>
              <a:rPr lang="de-AT" sz="2000" dirty="0" err="1"/>
              <a:t>the</a:t>
            </a:r>
            <a:r>
              <a:rPr lang="de-AT" sz="2000" dirty="0"/>
              <a:t> </a:t>
            </a:r>
            <a:r>
              <a:rPr lang="de-AT" sz="2000" dirty="0" err="1"/>
              <a:t>rest</a:t>
            </a:r>
            <a:r>
              <a:rPr lang="de-AT" sz="2000" dirty="0"/>
              <a:t> </a:t>
            </a:r>
            <a:r>
              <a:rPr lang="de-AT" sz="2000" dirty="0" err="1"/>
              <a:t>of</a:t>
            </a:r>
            <a:r>
              <a:rPr lang="de-AT" sz="2000" dirty="0"/>
              <a:t> </a:t>
            </a:r>
            <a:r>
              <a:rPr lang="de-AT" sz="2000" dirty="0" err="1"/>
              <a:t>the</a:t>
            </a:r>
            <a:r>
              <a:rPr lang="de-AT" sz="2000" dirty="0"/>
              <a:t> </a:t>
            </a:r>
            <a:r>
              <a:rPr lang="de-AT" sz="2000" dirty="0" err="1"/>
              <a:t>experiment</a:t>
            </a:r>
            <a:endParaRPr lang="de-AT" sz="2000" dirty="0"/>
          </a:p>
        </p:txBody>
      </p:sp>
      <p:sp>
        <p:nvSpPr>
          <p:cNvPr id="3" name="Titel 1">
            <a:extLst>
              <a:ext uri="{FF2B5EF4-FFF2-40B4-BE49-F238E27FC236}">
                <a16:creationId xmlns:a16="http://schemas.microsoft.com/office/drawing/2014/main" id="{A251ED5A-98C1-CD26-915D-E08D46541B2A}"/>
              </a:ext>
            </a:extLst>
          </p:cNvPr>
          <p:cNvSpPr txBox="1">
            <a:spLocks/>
          </p:cNvSpPr>
          <p:nvPr/>
        </p:nvSpPr>
        <p:spPr>
          <a:xfrm>
            <a:off x="838200" y="-8251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AT" b="1" dirty="0"/>
              <a:t>Old OTR</a:t>
            </a:r>
            <a:r>
              <a:rPr lang="de-AT" dirty="0"/>
              <a:t> </a:t>
            </a:r>
            <a:r>
              <a:rPr lang="de-AT" dirty="0">
                <a:sym typeface="Wingdings" panose="05000000000000000000" pitchFamily="2" charset="2"/>
              </a:rPr>
              <a:t></a:t>
            </a:r>
            <a:r>
              <a:rPr lang="de-AT" dirty="0"/>
              <a:t> Motivation </a:t>
            </a:r>
            <a:r>
              <a:rPr lang="de-AT" dirty="0" err="1"/>
              <a:t>for</a:t>
            </a:r>
            <a:r>
              <a:rPr lang="de-AT" dirty="0"/>
              <a:t> </a:t>
            </a:r>
            <a:r>
              <a:rPr lang="de-AT" b="1" dirty="0" err="1"/>
              <a:t>new</a:t>
            </a:r>
            <a:r>
              <a:rPr lang="de-AT" b="1" dirty="0"/>
              <a:t> OTR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BD4133EC-0E72-42AE-4E1B-EDE834328D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22.02.23</a:t>
            </a:r>
            <a:endParaRPr lang="de-AT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E4C6D47F-7B8A-3BF2-F2C1-58D371FFF7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29th ICEPP </a:t>
            </a:r>
            <a:r>
              <a:rPr lang="ja-JP" altLang="de-DE"/>
              <a:t>シンポジウム </a:t>
            </a:r>
            <a:r>
              <a:rPr lang="en-US"/>
              <a:t>Oderich Ferdinand Auersperg-Castell</a:t>
            </a:r>
            <a:endParaRPr lang="de-AT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3F4489DF-7310-309B-45B5-8742E28430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939AD-E857-439A-B133-0D48A691C20E}" type="slidenum">
              <a:rPr lang="de-AT" smtClean="0"/>
              <a:t>25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4593690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51CC40-E7E3-C3EA-63A2-2758A3652A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OTR - </a:t>
            </a:r>
            <a:r>
              <a:rPr lang="de-AT" dirty="0" err="1"/>
              <a:t>physics</a:t>
            </a:r>
            <a:endParaRPr lang="de-AT" dirty="0"/>
          </a:p>
        </p:txBody>
      </p:sp>
      <p:pic>
        <p:nvPicPr>
          <p:cNvPr id="8" name="Inhaltsplatzhalter 7">
            <a:extLst>
              <a:ext uri="{FF2B5EF4-FFF2-40B4-BE49-F238E27FC236}">
                <a16:creationId xmlns:a16="http://schemas.microsoft.com/office/drawing/2014/main" id="{B0ED64AE-FD95-19CD-2A4C-0FC45096261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362" y="1905501"/>
            <a:ext cx="9145276" cy="4191585"/>
          </a:xfrm>
        </p:spPr>
      </p:pic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59FAC4D-A783-A2FD-199C-9D383D27B0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22.02.23</a:t>
            </a:r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333CBEB-9470-286B-0E02-57FBC74AE4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29th ICEPP </a:t>
            </a:r>
            <a:r>
              <a:rPr lang="ja-JP" altLang="de-DE"/>
              <a:t>シンポジウム </a:t>
            </a:r>
            <a:r>
              <a:rPr lang="en-US"/>
              <a:t>Oderich Ferdinand Auersperg-Castell</a:t>
            </a:r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D4090CD-42B9-D383-625D-0F2F6D1E8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939AD-E857-439A-B133-0D48A691C20E}" type="slidenum">
              <a:rPr lang="de-AT" smtClean="0"/>
              <a:t>26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618369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51CC40-E7E3-C3EA-63A2-2758A3652A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OTR - </a:t>
            </a:r>
            <a:r>
              <a:rPr lang="de-AT" dirty="0" err="1"/>
              <a:t>physics</a:t>
            </a:r>
            <a:endParaRPr lang="de-AT" dirty="0"/>
          </a:p>
        </p:txBody>
      </p:sp>
      <p:pic>
        <p:nvPicPr>
          <p:cNvPr id="8" name="Inhaltsplatzhalter 7">
            <a:extLst>
              <a:ext uri="{FF2B5EF4-FFF2-40B4-BE49-F238E27FC236}">
                <a16:creationId xmlns:a16="http://schemas.microsoft.com/office/drawing/2014/main" id="{592CBC53-7CBF-3413-F590-CA722C56B95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9196" y="2170911"/>
            <a:ext cx="4544059" cy="3181794"/>
          </a:xfrm>
        </p:spPr>
      </p:pic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59FAC4D-A783-A2FD-199C-9D383D27B0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22.02.23</a:t>
            </a:r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333CBEB-9470-286B-0E02-57FBC74AE4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29th ICEPP </a:t>
            </a:r>
            <a:r>
              <a:rPr lang="ja-JP" altLang="de-DE"/>
              <a:t>シンポジウム </a:t>
            </a:r>
            <a:r>
              <a:rPr lang="en-US"/>
              <a:t>Oderich Ferdinand Auersperg-Castell</a:t>
            </a:r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D4090CD-42B9-D383-625D-0F2F6D1E8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939AD-E857-439A-B133-0D48A691C20E}" type="slidenum">
              <a:rPr lang="de-AT" smtClean="0"/>
              <a:t>27</a:t>
            </a:fld>
            <a:endParaRPr lang="de-AT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6FA73D6B-C4AA-E9D2-82A4-133729B276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0566" y="2254521"/>
            <a:ext cx="3781953" cy="2610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39151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2C88C5-C312-03AA-0F09-9B191F9EC0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7342" y="307798"/>
            <a:ext cx="5301343" cy="1325563"/>
          </a:xfrm>
        </p:spPr>
        <p:txBody>
          <a:bodyPr/>
          <a:lstStyle/>
          <a:p>
            <a:r>
              <a:rPr lang="de-AT" dirty="0"/>
              <a:t>OTR </a:t>
            </a:r>
            <a:r>
              <a:rPr lang="de-AT" dirty="0" err="1"/>
              <a:t>EXECUTION</a:t>
            </a:r>
            <a:r>
              <a:rPr lang="de-AT" dirty="0"/>
              <a:t> - </a:t>
            </a:r>
            <a:br>
              <a:rPr lang="de-AT" dirty="0"/>
            </a:br>
            <a:r>
              <a:rPr lang="de-AT" dirty="0"/>
              <a:t>Implementation </a:t>
            </a:r>
            <a:r>
              <a:rPr lang="de-AT" b="1" dirty="0" err="1"/>
              <a:t>ELPH</a:t>
            </a:r>
            <a:endParaRPr lang="de-AT" b="1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5CE143AA-AA18-F3A9-FDCF-57380F92F35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34" t="9991" r="8507"/>
          <a:stretch/>
        </p:blipFill>
        <p:spPr>
          <a:xfrm>
            <a:off x="336892" y="536846"/>
            <a:ext cx="5095461" cy="5403419"/>
          </a:xfrm>
          <a:prstGeom prst="rect">
            <a:avLst/>
          </a:prstGeom>
        </p:spPr>
      </p:pic>
      <p:sp>
        <p:nvSpPr>
          <p:cNvPr id="21" name="Textfeld 20">
            <a:extLst>
              <a:ext uri="{FF2B5EF4-FFF2-40B4-BE49-F238E27FC236}">
                <a16:creationId xmlns:a16="http://schemas.microsoft.com/office/drawing/2014/main" id="{22D4ED1C-5E2A-979A-1FA8-789893B5F19C}"/>
              </a:ext>
            </a:extLst>
          </p:cNvPr>
          <p:cNvSpPr txBox="1"/>
          <p:nvPr/>
        </p:nvSpPr>
        <p:spPr>
          <a:xfrm>
            <a:off x="336892" y="5940265"/>
            <a:ext cx="79811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err="1"/>
              <a:t>ELPH</a:t>
            </a:r>
            <a:r>
              <a:rPr lang="de-AT" dirty="0"/>
              <a:t> Accelerator Hall and Beam Dump </a:t>
            </a:r>
          </a:p>
          <a:p>
            <a:r>
              <a:rPr lang="de-AT" b="1" dirty="0" err="1"/>
              <a:t>without</a:t>
            </a:r>
            <a:r>
              <a:rPr lang="de-AT" b="1" dirty="0"/>
              <a:t> MUMON </a:t>
            </a:r>
            <a:r>
              <a:rPr lang="de-AT" dirty="0" err="1"/>
              <a:t>setup</a:t>
            </a:r>
            <a:endParaRPr lang="de-AT" dirty="0"/>
          </a:p>
        </p:txBody>
      </p:sp>
      <p:pic>
        <p:nvPicPr>
          <p:cNvPr id="27" name="Inhaltsplatzhalter 26">
            <a:extLst>
              <a:ext uri="{FF2B5EF4-FFF2-40B4-BE49-F238E27FC236}">
                <a16:creationId xmlns:a16="http://schemas.microsoft.com/office/drawing/2014/main" id="{9635B897-A735-5B89-EB04-9CC546C720D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17" t="21209" r="16567" b="20599"/>
          <a:stretch/>
        </p:blipFill>
        <p:spPr>
          <a:xfrm>
            <a:off x="6096000" y="1784159"/>
            <a:ext cx="5901103" cy="3854510"/>
          </a:xfrm>
        </p:spPr>
      </p:pic>
      <p:sp>
        <p:nvSpPr>
          <p:cNvPr id="29" name="Textfeld 28">
            <a:extLst>
              <a:ext uri="{FF2B5EF4-FFF2-40B4-BE49-F238E27FC236}">
                <a16:creationId xmlns:a16="http://schemas.microsoft.com/office/drawing/2014/main" id="{CB481539-C4D2-362F-8AFB-CBE8E36C87B2}"/>
              </a:ext>
            </a:extLst>
          </p:cNvPr>
          <p:cNvSpPr txBox="1"/>
          <p:nvPr/>
        </p:nvSpPr>
        <p:spPr>
          <a:xfrm>
            <a:off x="5917869" y="5973285"/>
            <a:ext cx="59011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/>
              <a:t>Beam Dump </a:t>
            </a:r>
            <a:r>
              <a:rPr lang="de-AT" dirty="0" err="1"/>
              <a:t>with</a:t>
            </a:r>
            <a:r>
              <a:rPr lang="de-AT" dirty="0"/>
              <a:t> MUMON      </a:t>
            </a:r>
            <a:r>
              <a:rPr lang="de-AT" dirty="0" err="1"/>
              <a:t>setup</a:t>
            </a:r>
            <a:r>
              <a:rPr lang="de-AT" dirty="0"/>
              <a:t> but </a:t>
            </a:r>
            <a:r>
              <a:rPr lang="de-AT" dirty="0" err="1"/>
              <a:t>without</a:t>
            </a:r>
            <a:r>
              <a:rPr lang="de-AT" dirty="0"/>
              <a:t> CT and OTR </a:t>
            </a:r>
            <a:br>
              <a:rPr lang="de-AT" dirty="0"/>
            </a:br>
            <a:r>
              <a:rPr lang="de-AT" dirty="0"/>
              <a:t>(</a:t>
            </a:r>
            <a:r>
              <a:rPr lang="de-AT" dirty="0" err="1"/>
              <a:t>except</a:t>
            </a:r>
            <a:r>
              <a:rPr lang="de-AT" dirty="0"/>
              <a:t> </a:t>
            </a:r>
            <a:r>
              <a:rPr lang="de-AT" dirty="0" err="1"/>
              <a:t>for</a:t>
            </a:r>
            <a:r>
              <a:rPr lang="de-AT" dirty="0"/>
              <a:t> </a:t>
            </a:r>
            <a:r>
              <a:rPr lang="de-AT" dirty="0" err="1"/>
              <a:t>Aluminum</a:t>
            </a:r>
            <a:r>
              <a:rPr lang="de-AT" dirty="0"/>
              <a:t> Frame)</a:t>
            </a:r>
          </a:p>
        </p:txBody>
      </p:sp>
      <p:cxnSp>
        <p:nvCxnSpPr>
          <p:cNvPr id="31" name="Gerade Verbindung mit Pfeil 30">
            <a:extLst>
              <a:ext uri="{FF2B5EF4-FFF2-40B4-BE49-F238E27FC236}">
                <a16:creationId xmlns:a16="http://schemas.microsoft.com/office/drawing/2014/main" id="{B820BDCC-4CF2-C4C2-3623-9B7F0E577243}"/>
              </a:ext>
            </a:extLst>
          </p:cNvPr>
          <p:cNvCxnSpPr>
            <a:cxnSpLocks/>
          </p:cNvCxnSpPr>
          <p:nvPr/>
        </p:nvCxnSpPr>
        <p:spPr>
          <a:xfrm flipV="1">
            <a:off x="8602133" y="4953000"/>
            <a:ext cx="1249438" cy="131043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C19EE38-9A67-272D-85E7-43F970EB7B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22.02.23</a:t>
            </a:r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5D04DAC-2A64-1453-01FB-19B1DE53D8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29th ICEPP </a:t>
            </a:r>
            <a:r>
              <a:rPr lang="ja-JP" altLang="de-DE"/>
              <a:t>シンポジウム </a:t>
            </a:r>
            <a:r>
              <a:rPr lang="en-US"/>
              <a:t>Oderich Ferdinand Auersperg-Castell</a:t>
            </a:r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6D42F2C-AFEB-E4F3-49B1-CEBA6E77D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939AD-E857-439A-B133-0D48A691C20E}" type="slidenum">
              <a:rPr lang="de-AT" smtClean="0"/>
              <a:t>28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8857320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16539A-F3F5-071F-79A1-3D29CA4F6C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MUMON – </a:t>
            </a:r>
            <a:r>
              <a:rPr lang="de-AT" dirty="0" err="1"/>
              <a:t>project</a:t>
            </a:r>
            <a:r>
              <a:rPr lang="de-AT" dirty="0"/>
              <a:t> </a:t>
            </a:r>
            <a:r>
              <a:rPr lang="de-AT" dirty="0" err="1"/>
              <a:t>timeline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BBDCAC2-9B34-9057-5A1B-BD252F116E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/>
              <a:t>MUMON upgrade </a:t>
            </a:r>
            <a:r>
              <a:rPr lang="de-AT" dirty="0" err="1"/>
              <a:t>is</a:t>
            </a:r>
            <a:r>
              <a:rPr lang="de-AT" dirty="0"/>
              <a:t> </a:t>
            </a:r>
            <a:r>
              <a:rPr lang="de-AT" dirty="0" err="1"/>
              <a:t>proposed</a:t>
            </a:r>
            <a:endParaRPr lang="de-AT" dirty="0"/>
          </a:p>
          <a:p>
            <a:r>
              <a:rPr lang="de-AT" dirty="0"/>
              <a:t>1. </a:t>
            </a:r>
            <a:r>
              <a:rPr lang="de-AT" dirty="0" err="1"/>
              <a:t>test</a:t>
            </a:r>
            <a:r>
              <a:rPr lang="de-AT" dirty="0"/>
              <a:t> -&gt; </a:t>
            </a:r>
            <a:r>
              <a:rPr lang="en-US" dirty="0">
                <a:effectLst/>
              </a:rPr>
              <a:t>Linearity for high intensity is OK</a:t>
            </a:r>
            <a:endParaRPr lang="de-AT" dirty="0"/>
          </a:p>
          <a:p>
            <a:r>
              <a:rPr lang="de-AT" dirty="0"/>
              <a:t>2. </a:t>
            </a:r>
            <a:r>
              <a:rPr lang="de-AT" dirty="0" err="1"/>
              <a:t>test</a:t>
            </a:r>
            <a:r>
              <a:rPr lang="de-AT" dirty="0"/>
              <a:t> -&gt; </a:t>
            </a:r>
            <a:r>
              <a:rPr lang="en-US" dirty="0">
                <a:effectLst/>
              </a:rPr>
              <a:t>Radiation tolerance of EMT is much better than that</a:t>
            </a:r>
            <a:br>
              <a:rPr lang="en-US" dirty="0"/>
            </a:br>
            <a:r>
              <a:rPr lang="en-US" dirty="0">
                <a:effectLst/>
              </a:rPr>
              <a:t>of SI</a:t>
            </a:r>
            <a:endParaRPr lang="de-AT" dirty="0"/>
          </a:p>
          <a:p>
            <a:r>
              <a:rPr lang="de-AT" dirty="0"/>
              <a:t>3. </a:t>
            </a:r>
            <a:r>
              <a:rPr lang="de-AT" dirty="0" err="1"/>
              <a:t>test</a:t>
            </a:r>
            <a:r>
              <a:rPr lang="de-AT" dirty="0"/>
              <a:t> -&gt; </a:t>
            </a:r>
          </a:p>
          <a:p>
            <a:r>
              <a:rPr lang="de-AT" dirty="0"/>
              <a:t>4. </a:t>
            </a:r>
            <a:r>
              <a:rPr lang="de-AT" dirty="0" err="1"/>
              <a:t>test</a:t>
            </a:r>
            <a:endParaRPr lang="de-AT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9C3C7CD-2B86-38E5-6192-940B235A6D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22.02.23</a:t>
            </a:r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4FBDC04-882A-4F9E-92F6-6D51044A50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29th ICEPP </a:t>
            </a:r>
            <a:r>
              <a:rPr lang="ja-JP" altLang="de-DE"/>
              <a:t>シンポジウム </a:t>
            </a:r>
            <a:r>
              <a:rPr lang="en-US"/>
              <a:t>Oderich Ferdinand Auersperg-Castell</a:t>
            </a:r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1A44F79-B10A-7E26-F30B-9001C07BF4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939AD-E857-439A-B133-0D48A691C20E}" type="slidenum">
              <a:rPr lang="de-AT" smtClean="0"/>
              <a:t>29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565589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7E8E308-BA2B-14A4-7091-9BA1996995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6921"/>
            <a:ext cx="10515600" cy="1325563"/>
          </a:xfrm>
        </p:spPr>
        <p:txBody>
          <a:bodyPr/>
          <a:lstStyle/>
          <a:p>
            <a:r>
              <a:rPr lang="de-AT" dirty="0" err="1"/>
              <a:t>T2K</a:t>
            </a:r>
            <a:r>
              <a:rPr lang="de-AT" dirty="0"/>
              <a:t> </a:t>
            </a:r>
            <a:r>
              <a:rPr lang="de-AT" dirty="0" err="1"/>
              <a:t>experiment</a:t>
            </a:r>
            <a:endParaRPr lang="de-AT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71C6B7A-8F89-C6B9-B2FE-ECEE448214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22.02.23</a:t>
            </a:r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1D8DD19-AC46-4DB3-0563-14688964BB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29th ICEPP </a:t>
            </a:r>
            <a:r>
              <a:rPr lang="ja-JP" altLang="de-DE"/>
              <a:t>シンポジウム </a:t>
            </a:r>
            <a:r>
              <a:rPr lang="en-US"/>
              <a:t>Oderich Ferdinand Auersperg-Castell</a:t>
            </a:r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1480F2F-EBB8-DAB5-9E9C-591A1BBED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939AD-E857-439A-B133-0D48A691C20E}" type="slidenum">
              <a:rPr lang="de-AT" smtClean="0"/>
              <a:t>3</a:t>
            </a:fld>
            <a:endParaRPr lang="de-AT"/>
          </a:p>
        </p:txBody>
      </p:sp>
      <p:pic>
        <p:nvPicPr>
          <p:cNvPr id="9" name="Inhaltsplatzhalter 8">
            <a:extLst>
              <a:ext uri="{FF2B5EF4-FFF2-40B4-BE49-F238E27FC236}">
                <a16:creationId xmlns:a16="http://schemas.microsoft.com/office/drawing/2014/main" id="{4FD229D6-05FF-32F3-4F63-6B7A0F6015E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6772" y="521527"/>
            <a:ext cx="3414668" cy="2739599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0CB13AFE-26B8-60A7-42BA-A7A0364775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00" y="3287204"/>
            <a:ext cx="11226800" cy="3192621"/>
          </a:xfrm>
          <a:prstGeom prst="rect">
            <a:avLst/>
          </a:prstGeom>
        </p:spPr>
      </p:pic>
      <p:pic>
        <p:nvPicPr>
          <p:cNvPr id="14" name="Grafik 13" descr="Ein Bild, das Behälter, gefliest enthält.&#10;&#10;Automatisch generierte Beschreibung">
            <a:extLst>
              <a:ext uri="{FF2B5EF4-FFF2-40B4-BE49-F238E27FC236}">
                <a16:creationId xmlns:a16="http://schemas.microsoft.com/office/drawing/2014/main" id="{C5786E1D-3CA1-3A53-D60E-3BDA793777B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365" y="1169887"/>
            <a:ext cx="2513357" cy="1682274"/>
          </a:xfrm>
          <a:prstGeom prst="rect">
            <a:avLst/>
          </a:prstGeom>
        </p:spPr>
      </p:pic>
      <p:sp>
        <p:nvSpPr>
          <p:cNvPr id="16" name="Multiplikationszeichen 15">
            <a:extLst>
              <a:ext uri="{FF2B5EF4-FFF2-40B4-BE49-F238E27FC236}">
                <a16:creationId xmlns:a16="http://schemas.microsoft.com/office/drawing/2014/main" id="{D3127971-BB95-4555-EE63-6CB40E6E5B34}"/>
              </a:ext>
            </a:extLst>
          </p:cNvPr>
          <p:cNvSpPr/>
          <p:nvPr/>
        </p:nvSpPr>
        <p:spPr>
          <a:xfrm>
            <a:off x="8029180" y="1276359"/>
            <a:ext cx="477078" cy="606287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cxnSp>
        <p:nvCxnSpPr>
          <p:cNvPr id="21" name="Gerade Verbindung mit Pfeil 20">
            <a:extLst>
              <a:ext uri="{FF2B5EF4-FFF2-40B4-BE49-F238E27FC236}">
                <a16:creationId xmlns:a16="http://schemas.microsoft.com/office/drawing/2014/main" id="{598F7E5C-4A74-26CB-0F19-5EDEC46CF661}"/>
              </a:ext>
            </a:extLst>
          </p:cNvPr>
          <p:cNvCxnSpPr>
            <a:cxnSpLocks/>
            <a:stCxn id="28" idx="2"/>
          </p:cNvCxnSpPr>
          <p:nvPr/>
        </p:nvCxnSpPr>
        <p:spPr>
          <a:xfrm>
            <a:off x="10122853" y="4468446"/>
            <a:ext cx="339808" cy="46919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Ellipse 25">
            <a:extLst>
              <a:ext uri="{FF2B5EF4-FFF2-40B4-BE49-F238E27FC236}">
                <a16:creationId xmlns:a16="http://schemas.microsoft.com/office/drawing/2014/main" id="{DEDEA495-0405-9AC2-8F9C-E0829A991141}"/>
              </a:ext>
            </a:extLst>
          </p:cNvPr>
          <p:cNvSpPr/>
          <p:nvPr/>
        </p:nvSpPr>
        <p:spPr>
          <a:xfrm>
            <a:off x="10439400" y="4993615"/>
            <a:ext cx="302260" cy="30336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190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9" name="Rechteck: abgerundete Ecken 28">
            <a:extLst>
              <a:ext uri="{FF2B5EF4-FFF2-40B4-BE49-F238E27FC236}">
                <a16:creationId xmlns:a16="http://schemas.microsoft.com/office/drawing/2014/main" id="{68380EF9-5A58-55A1-A115-E7F27FB449A3}"/>
              </a:ext>
            </a:extLst>
          </p:cNvPr>
          <p:cNvSpPr/>
          <p:nvPr/>
        </p:nvSpPr>
        <p:spPr>
          <a:xfrm>
            <a:off x="9499600" y="4035698"/>
            <a:ext cx="1198880" cy="369409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98A02686-B505-D623-73CE-925A79B9EB17}"/>
              </a:ext>
            </a:extLst>
          </p:cNvPr>
          <p:cNvSpPr txBox="1"/>
          <p:nvPr/>
        </p:nvSpPr>
        <p:spPr>
          <a:xfrm>
            <a:off x="9448800" y="4006781"/>
            <a:ext cx="13481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400" dirty="0">
                <a:solidFill>
                  <a:schemeClr val="bg1"/>
                </a:solidFill>
              </a:rPr>
              <a:t>MUMON</a:t>
            </a:r>
          </a:p>
        </p:txBody>
      </p:sp>
      <p:cxnSp>
        <p:nvCxnSpPr>
          <p:cNvPr id="31" name="Gerade Verbindung mit Pfeil 30">
            <a:extLst>
              <a:ext uri="{FF2B5EF4-FFF2-40B4-BE49-F238E27FC236}">
                <a16:creationId xmlns:a16="http://schemas.microsoft.com/office/drawing/2014/main" id="{72DF2762-B4EF-C10A-FEE5-AD4CC042DFB3}"/>
              </a:ext>
            </a:extLst>
          </p:cNvPr>
          <p:cNvCxnSpPr>
            <a:cxnSpLocks/>
            <a:stCxn id="14" idx="2"/>
          </p:cNvCxnSpPr>
          <p:nvPr/>
        </p:nvCxnSpPr>
        <p:spPr>
          <a:xfrm>
            <a:off x="1582044" y="2852161"/>
            <a:ext cx="0" cy="545386"/>
          </a:xfrm>
          <a:prstGeom prst="straightConnector1">
            <a:avLst/>
          </a:prstGeom>
          <a:ln w="1905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Geschweifte Klammer rechts 39">
            <a:extLst>
              <a:ext uri="{FF2B5EF4-FFF2-40B4-BE49-F238E27FC236}">
                <a16:creationId xmlns:a16="http://schemas.microsoft.com/office/drawing/2014/main" id="{B6B629B1-AD7E-F238-0E0B-6096358D7F18}"/>
              </a:ext>
            </a:extLst>
          </p:cNvPr>
          <p:cNvSpPr/>
          <p:nvPr/>
        </p:nvSpPr>
        <p:spPr>
          <a:xfrm rot="16200000">
            <a:off x="9268767" y="1349771"/>
            <a:ext cx="461666" cy="4114798"/>
          </a:xfrm>
          <a:prstGeom prst="rightBrace">
            <a:avLst>
              <a:gd name="adj1" fmla="val 8333"/>
              <a:gd name="adj2" fmla="val 25205"/>
            </a:avLst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46" name="Textfeld 45">
            <a:extLst>
              <a:ext uri="{FF2B5EF4-FFF2-40B4-BE49-F238E27FC236}">
                <a16:creationId xmlns:a16="http://schemas.microsoft.com/office/drawing/2014/main" id="{C782684E-A5CC-899E-2915-9D7C7949191C}"/>
              </a:ext>
            </a:extLst>
          </p:cNvPr>
          <p:cNvSpPr txBox="1"/>
          <p:nvPr/>
        </p:nvSpPr>
        <p:spPr>
          <a:xfrm>
            <a:off x="10796905" y="5164633"/>
            <a:ext cx="11794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600" b="1" dirty="0"/>
              <a:t>Tokai</a:t>
            </a:r>
          </a:p>
        </p:txBody>
      </p:sp>
      <p:sp>
        <p:nvSpPr>
          <p:cNvPr id="47" name="Textfeld 46">
            <a:extLst>
              <a:ext uri="{FF2B5EF4-FFF2-40B4-BE49-F238E27FC236}">
                <a16:creationId xmlns:a16="http://schemas.microsoft.com/office/drawing/2014/main" id="{312BF137-5CEF-72D1-ED41-3DFC8EDC26CA}"/>
              </a:ext>
            </a:extLst>
          </p:cNvPr>
          <p:cNvSpPr txBox="1"/>
          <p:nvPr/>
        </p:nvSpPr>
        <p:spPr>
          <a:xfrm>
            <a:off x="-18143" y="5226189"/>
            <a:ext cx="16556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3200" b="1" dirty="0" err="1"/>
              <a:t>Kamioka</a:t>
            </a:r>
            <a:endParaRPr lang="de-AT" sz="3200" b="1" dirty="0"/>
          </a:p>
        </p:txBody>
      </p:sp>
      <p:pic>
        <p:nvPicPr>
          <p:cNvPr id="7" name="Grafik 6" descr="Ein Bild, das Karte enthält.&#10;&#10;Automatisch generierte Beschreibung">
            <a:extLst>
              <a:ext uri="{FF2B5EF4-FFF2-40B4-BE49-F238E27FC236}">
                <a16:creationId xmlns:a16="http://schemas.microsoft.com/office/drawing/2014/main" id="{5A2C0CF5-A390-B83F-939A-B2C3D72DE48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6876" y="1141935"/>
            <a:ext cx="2607182" cy="3003210"/>
          </a:xfrm>
          <a:prstGeom prst="rect">
            <a:avLst/>
          </a:prstGeom>
        </p:spPr>
      </p:pic>
      <p:sp>
        <p:nvSpPr>
          <p:cNvPr id="8" name="Rechteck 7">
            <a:extLst>
              <a:ext uri="{FF2B5EF4-FFF2-40B4-BE49-F238E27FC236}">
                <a16:creationId xmlns:a16="http://schemas.microsoft.com/office/drawing/2014/main" id="{39C48945-2352-C49D-2A98-CE65ECD1B279}"/>
              </a:ext>
            </a:extLst>
          </p:cNvPr>
          <p:cNvSpPr/>
          <p:nvPr/>
        </p:nvSpPr>
        <p:spPr>
          <a:xfrm>
            <a:off x="3900763" y="1047230"/>
            <a:ext cx="2746200" cy="3192621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CD1EFC25-2D08-8502-E600-ED113D616E7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8247" y="1820963"/>
            <a:ext cx="1118148" cy="1118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48322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16539A-F3F5-071F-79A1-3D29CA4F6C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MUMON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9C3C7CD-2B86-38E5-6192-940B235A6D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22.02.23</a:t>
            </a:r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4FBDC04-882A-4F9E-92F6-6D51044A50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29th ICEPP </a:t>
            </a:r>
            <a:r>
              <a:rPr lang="ja-JP" altLang="de-DE"/>
              <a:t>シンポジウム </a:t>
            </a:r>
            <a:r>
              <a:rPr lang="en-US"/>
              <a:t>Oderich Ferdinand Auersperg-Castell</a:t>
            </a:r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1A44F79-B10A-7E26-F30B-9001C07BF4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939AD-E857-439A-B133-0D48A691C20E}" type="slidenum">
              <a:rPr lang="de-AT" smtClean="0"/>
              <a:t>4</a:t>
            </a:fld>
            <a:endParaRPr lang="de-AT"/>
          </a:p>
        </p:txBody>
      </p:sp>
      <p:sp>
        <p:nvSpPr>
          <p:cNvPr id="10" name="Inhaltsplatzhalter 9">
            <a:extLst>
              <a:ext uri="{FF2B5EF4-FFF2-40B4-BE49-F238E27FC236}">
                <a16:creationId xmlns:a16="http://schemas.microsoft.com/office/drawing/2014/main" id="{FB7358CA-8301-AB23-90AD-609EBAA715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sz="2400" b="1" dirty="0" err="1"/>
              <a:t>MU</a:t>
            </a:r>
            <a:r>
              <a:rPr lang="de-AT" sz="2400" dirty="0" err="1"/>
              <a:t>on</a:t>
            </a:r>
            <a:r>
              <a:rPr lang="de-AT" sz="2400" dirty="0"/>
              <a:t> </a:t>
            </a:r>
            <a:r>
              <a:rPr lang="de-AT" sz="2400" b="1" dirty="0" err="1"/>
              <a:t>MON</a:t>
            </a:r>
            <a:r>
              <a:rPr lang="de-AT" sz="2400" dirty="0" err="1"/>
              <a:t>itor</a:t>
            </a:r>
            <a:r>
              <a:rPr lang="de-AT" sz="2400" dirty="0"/>
              <a:t> </a:t>
            </a:r>
            <a:r>
              <a:rPr lang="de-AT" sz="2400" dirty="0">
                <a:sym typeface="Wingdings" panose="05000000000000000000" pitchFamily="2" charset="2"/>
              </a:rPr>
              <a:t> </a:t>
            </a:r>
            <a:r>
              <a:rPr lang="de-AT" sz="2400" dirty="0" err="1">
                <a:sym typeface="Wingdings" panose="05000000000000000000" pitchFamily="2" charset="2"/>
              </a:rPr>
              <a:t>measures</a:t>
            </a:r>
            <a:r>
              <a:rPr lang="de-AT" sz="2400" dirty="0">
                <a:sym typeface="Wingdings" panose="05000000000000000000" pitchFamily="2" charset="2"/>
              </a:rPr>
              <a:t> </a:t>
            </a:r>
            <a:r>
              <a:rPr lang="de-AT" sz="2400" dirty="0" err="1">
                <a:sym typeface="Wingdings" panose="05000000000000000000" pitchFamily="2" charset="2"/>
              </a:rPr>
              <a:t>muons</a:t>
            </a:r>
            <a:r>
              <a:rPr lang="de-AT" sz="2400" dirty="0">
                <a:sym typeface="Wingdings" panose="05000000000000000000" pitchFamily="2" charset="2"/>
              </a:rPr>
              <a:t> </a:t>
            </a:r>
            <a:r>
              <a:rPr lang="de-AT" sz="2400" dirty="0" err="1">
                <a:sym typeface="Wingdings" panose="05000000000000000000" pitchFamily="2" charset="2"/>
              </a:rPr>
              <a:t>that</a:t>
            </a:r>
            <a:r>
              <a:rPr lang="de-AT" sz="2400" dirty="0">
                <a:sym typeface="Wingdings" panose="05000000000000000000" pitchFamily="2" charset="2"/>
              </a:rPr>
              <a:t> </a:t>
            </a:r>
            <a:r>
              <a:rPr lang="de-AT" sz="2400" dirty="0" err="1">
                <a:sym typeface="Wingdings" panose="05000000000000000000" pitchFamily="2" charset="2"/>
              </a:rPr>
              <a:t>are</a:t>
            </a:r>
            <a:r>
              <a:rPr lang="de-AT" sz="2400" dirty="0">
                <a:sym typeface="Wingdings" panose="05000000000000000000" pitchFamily="2" charset="2"/>
              </a:rPr>
              <a:t> </a:t>
            </a:r>
            <a:r>
              <a:rPr lang="de-AT" sz="2400" dirty="0" err="1">
                <a:sym typeface="Wingdings" panose="05000000000000000000" pitchFamily="2" charset="2"/>
              </a:rPr>
              <a:t>produced</a:t>
            </a:r>
            <a:r>
              <a:rPr lang="de-AT" sz="2400" dirty="0">
                <a:sym typeface="Wingdings" panose="05000000000000000000" pitchFamily="2" charset="2"/>
              </a:rPr>
              <a:t> </a:t>
            </a:r>
            <a:r>
              <a:rPr lang="de-AT" sz="2400" dirty="0" err="1">
                <a:sym typeface="Wingdings" panose="05000000000000000000" pitchFamily="2" charset="2"/>
              </a:rPr>
              <a:t>alongside</a:t>
            </a:r>
            <a:r>
              <a:rPr lang="de-AT" sz="2400" dirty="0">
                <a:sym typeface="Wingdings" panose="05000000000000000000" pitchFamily="2" charset="2"/>
              </a:rPr>
              <a:t> </a:t>
            </a:r>
            <a:r>
              <a:rPr lang="de-AT" sz="2400" dirty="0" err="1">
                <a:sym typeface="Wingdings" panose="05000000000000000000" pitchFamily="2" charset="2"/>
              </a:rPr>
              <a:t>neutrinos</a:t>
            </a:r>
            <a:endParaRPr lang="de-AT" sz="2400" dirty="0"/>
          </a:p>
          <a:p>
            <a:r>
              <a:rPr lang="de-AT" sz="2400" dirty="0"/>
              <a:t>Located </a:t>
            </a:r>
            <a:r>
              <a:rPr lang="de-AT" sz="2400" dirty="0" err="1"/>
              <a:t>118m</a:t>
            </a:r>
            <a:r>
              <a:rPr lang="de-AT" sz="2400" dirty="0"/>
              <a:t> </a:t>
            </a:r>
            <a:r>
              <a:rPr lang="de-AT" sz="2400" dirty="0" err="1"/>
              <a:t>downstream</a:t>
            </a:r>
            <a:r>
              <a:rPr lang="de-AT" sz="2400" dirty="0"/>
              <a:t> </a:t>
            </a:r>
            <a:r>
              <a:rPr lang="de-AT" sz="2400" dirty="0" err="1"/>
              <a:t>from</a:t>
            </a:r>
            <a:r>
              <a:rPr lang="de-AT" sz="2400" dirty="0"/>
              <a:t> </a:t>
            </a:r>
            <a:r>
              <a:rPr lang="de-AT" sz="2400" dirty="0" err="1"/>
              <a:t>the</a:t>
            </a:r>
            <a:r>
              <a:rPr lang="de-AT" sz="2400" dirty="0"/>
              <a:t> </a:t>
            </a:r>
            <a:r>
              <a:rPr lang="de-AT" sz="2400" dirty="0" err="1"/>
              <a:t>target</a:t>
            </a:r>
            <a:r>
              <a:rPr lang="de-AT" sz="2400" dirty="0"/>
              <a:t>, </a:t>
            </a:r>
          </a:p>
          <a:p>
            <a:r>
              <a:rPr lang="de-AT" sz="2400" dirty="0" err="1"/>
              <a:t>Used</a:t>
            </a:r>
            <a:r>
              <a:rPr lang="de-AT" sz="2400" dirty="0"/>
              <a:t> </a:t>
            </a:r>
            <a:r>
              <a:rPr lang="de-AT" sz="2400" dirty="0" err="1"/>
              <a:t>to</a:t>
            </a:r>
            <a:r>
              <a:rPr lang="de-AT" sz="2400" dirty="0"/>
              <a:t> </a:t>
            </a:r>
            <a:r>
              <a:rPr lang="de-AT" sz="2400" dirty="0" err="1"/>
              <a:t>determine</a:t>
            </a:r>
            <a:r>
              <a:rPr lang="de-AT" sz="2400" dirty="0"/>
              <a:t> </a:t>
            </a:r>
            <a:r>
              <a:rPr lang="de-AT" sz="2400" dirty="0" err="1"/>
              <a:t>the</a:t>
            </a:r>
            <a:r>
              <a:rPr lang="de-AT" sz="2400" dirty="0"/>
              <a:t> </a:t>
            </a:r>
            <a:r>
              <a:rPr lang="de-AT" sz="2400" b="1" dirty="0" err="1"/>
              <a:t>neutrino</a:t>
            </a:r>
            <a:r>
              <a:rPr lang="de-AT" sz="2400" b="1" dirty="0"/>
              <a:t> beam </a:t>
            </a:r>
            <a:r>
              <a:rPr lang="de-AT" sz="2400" b="1" dirty="0" err="1"/>
              <a:t>direction</a:t>
            </a:r>
            <a:endParaRPr lang="de-AT" sz="2400" b="1" dirty="0"/>
          </a:p>
          <a:p>
            <a:endParaRPr lang="de-AT" dirty="0"/>
          </a:p>
          <a:p>
            <a:endParaRPr lang="de-AT" dirty="0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EEA01586-DA9A-F347-218D-F318A40DDF1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40" t="45873" r="20355" b="36984"/>
          <a:stretch/>
        </p:blipFill>
        <p:spPr>
          <a:xfrm>
            <a:off x="610116" y="3429000"/>
            <a:ext cx="10743684" cy="2261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43710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>
            <a:extLst>
              <a:ext uri="{FF2B5EF4-FFF2-40B4-BE49-F238E27FC236}">
                <a16:creationId xmlns:a16="http://schemas.microsoft.com/office/drawing/2014/main" id="{E66CC33F-9D4B-8A74-B2D9-2B1C270AAB1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28" t="30794" r="26479" b="32698"/>
          <a:stretch/>
        </p:blipFill>
        <p:spPr>
          <a:xfrm>
            <a:off x="291946" y="981292"/>
            <a:ext cx="10515599" cy="3782359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E316539A-F3F5-071F-79A1-3D29CA4F6C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MUMON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9C3C7CD-2B86-38E5-6192-940B235A6D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22.02.23</a:t>
            </a:r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4FBDC04-882A-4F9E-92F6-6D51044A50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29th ICEPP </a:t>
            </a:r>
            <a:r>
              <a:rPr lang="ja-JP" altLang="de-DE"/>
              <a:t>シンポジウム </a:t>
            </a:r>
            <a:r>
              <a:rPr lang="en-US"/>
              <a:t>Oderich Ferdinand Auersperg-Castell</a:t>
            </a:r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1A44F79-B10A-7E26-F30B-9001C07BF4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939AD-E857-439A-B133-0D48A691C20E}" type="slidenum">
              <a:rPr lang="de-AT" smtClean="0"/>
              <a:t>5</a:t>
            </a:fld>
            <a:endParaRPr lang="de-AT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05729FF4-D9CF-66B3-F67A-5E5A6A962512}"/>
              </a:ext>
            </a:extLst>
          </p:cNvPr>
          <p:cNvSpPr txBox="1"/>
          <p:nvPr/>
        </p:nvSpPr>
        <p:spPr>
          <a:xfrm>
            <a:off x="838200" y="4816309"/>
            <a:ext cx="471154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effectLst/>
                <a:latin typeface="Arial" panose="020B0604020202020204" pitchFamily="34" charset="0"/>
              </a:rPr>
              <a:t>Monitor muons in </a:t>
            </a:r>
            <a:r>
              <a:rPr lang="en-US" b="1" dirty="0">
                <a:effectLst/>
                <a:latin typeface="Arial" panose="020B0604020202020204" pitchFamily="34" charset="0"/>
              </a:rPr>
              <a:t>real time</a:t>
            </a:r>
            <a:r>
              <a:rPr lang="en-US" dirty="0">
                <a:effectLst/>
                <a:latin typeface="Arial" panose="020B0604020202020204" pitchFamily="34" charset="0"/>
              </a:rPr>
              <a:t>.</a:t>
            </a:r>
            <a:br>
              <a:rPr lang="en-US" dirty="0"/>
            </a:br>
            <a:r>
              <a:rPr lang="en-US" dirty="0">
                <a:effectLst/>
                <a:latin typeface="Arial" panose="020B0604020202020204" pitchFamily="34" charset="0"/>
              </a:rPr>
              <a:t>Indispensable monitor to </a:t>
            </a:r>
            <a:r>
              <a:rPr lang="en-US" b="1" dirty="0">
                <a:effectLst/>
                <a:latin typeface="Arial" panose="020B0604020202020204" pitchFamily="34" charset="0"/>
              </a:rPr>
              <a:t>reduce beam loss</a:t>
            </a:r>
            <a:br>
              <a:rPr lang="en-US" dirty="0"/>
            </a:br>
            <a:r>
              <a:rPr lang="en-US" dirty="0">
                <a:effectLst/>
                <a:latin typeface="Arial" panose="020B0604020202020204" pitchFamily="34" charset="0"/>
              </a:rPr>
              <a:t>Si is main sensor for monitor.</a:t>
            </a:r>
            <a:br>
              <a:rPr lang="en-US" dirty="0"/>
            </a:br>
            <a:r>
              <a:rPr lang="en-US" dirty="0">
                <a:effectLst/>
                <a:latin typeface="Arial" panose="020B0604020202020204" pitchFamily="34" charset="0"/>
              </a:rPr>
              <a:t>IC is for cross-check and backup.</a:t>
            </a:r>
            <a:endParaRPr lang="de-AT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5DADEBD8-A9C5-A5C8-CF04-2369BBD247A7}"/>
              </a:ext>
            </a:extLst>
          </p:cNvPr>
          <p:cNvSpPr txBox="1"/>
          <p:nvPr/>
        </p:nvSpPr>
        <p:spPr>
          <a:xfrm>
            <a:off x="7633924" y="4913669"/>
            <a:ext cx="40318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effectLst/>
                <a:latin typeface="Arial" panose="020B0604020202020204" pitchFamily="34" charset="0"/>
              </a:rPr>
              <a:t>Scintillator and Iron plates.</a:t>
            </a:r>
            <a:br>
              <a:rPr lang="en-US" dirty="0"/>
            </a:br>
            <a:r>
              <a:rPr lang="en-US" dirty="0">
                <a:effectLst/>
                <a:latin typeface="Arial" panose="020B0604020202020204" pitchFamily="34" charset="0"/>
              </a:rPr>
              <a:t>It takes about 1 day to see the profile.</a:t>
            </a:r>
            <a:endParaRPr lang="de-AT" dirty="0"/>
          </a:p>
        </p:txBody>
      </p:sp>
      <p:cxnSp>
        <p:nvCxnSpPr>
          <p:cNvPr id="16" name="Gerade Verbindung mit Pfeil 15">
            <a:extLst>
              <a:ext uri="{FF2B5EF4-FFF2-40B4-BE49-F238E27FC236}">
                <a16:creationId xmlns:a16="http://schemas.microsoft.com/office/drawing/2014/main" id="{9635B125-E9FD-0D16-D531-11F2CECCFCED}"/>
              </a:ext>
            </a:extLst>
          </p:cNvPr>
          <p:cNvCxnSpPr>
            <a:cxnSpLocks/>
            <a:stCxn id="12" idx="3"/>
          </p:cNvCxnSpPr>
          <p:nvPr/>
        </p:nvCxnSpPr>
        <p:spPr>
          <a:xfrm flipV="1">
            <a:off x="10807545" y="2870791"/>
            <a:ext cx="1005227" cy="168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feld 17">
            <a:extLst>
              <a:ext uri="{FF2B5EF4-FFF2-40B4-BE49-F238E27FC236}">
                <a16:creationId xmlns:a16="http://schemas.microsoft.com/office/drawing/2014/main" id="{D4A41670-190A-85DB-E1C4-26DF3A92465E}"/>
              </a:ext>
            </a:extLst>
          </p:cNvPr>
          <p:cNvSpPr txBox="1"/>
          <p:nvPr/>
        </p:nvSpPr>
        <p:spPr>
          <a:xfrm>
            <a:off x="11004698" y="2392326"/>
            <a:ext cx="849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 err="1"/>
              <a:t>SuperK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9997436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16539A-F3F5-071F-79A1-3D29CA4F6C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MUMON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9C3C7CD-2B86-38E5-6192-940B235A6D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22.02.23</a:t>
            </a:r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4FBDC04-882A-4F9E-92F6-6D51044A50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29th ICEPP </a:t>
            </a:r>
            <a:r>
              <a:rPr lang="ja-JP" altLang="de-DE"/>
              <a:t>シンポジウム </a:t>
            </a:r>
            <a:r>
              <a:rPr lang="en-US"/>
              <a:t>Oderich Ferdinand Auersperg-Castell</a:t>
            </a:r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1A44F79-B10A-7E26-F30B-9001C07BF4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939AD-E857-439A-B133-0D48A691C20E}" type="slidenum">
              <a:rPr lang="de-AT" smtClean="0"/>
              <a:t>6</a:t>
            </a:fld>
            <a:endParaRPr lang="de-AT"/>
          </a:p>
        </p:txBody>
      </p:sp>
      <p:pic>
        <p:nvPicPr>
          <p:cNvPr id="23" name="Inhaltsplatzhalter 22" descr="Ein Bild, das drinnen, Wand, Stahl, schmutzig enthält.&#10;&#10;Automatisch generierte Beschreibung">
            <a:extLst>
              <a:ext uri="{FF2B5EF4-FFF2-40B4-BE49-F238E27FC236}">
                <a16:creationId xmlns:a16="http://schemas.microsoft.com/office/drawing/2014/main" id="{D5A364C8-7118-E765-8CDE-FD7A997015E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3705" y="87652"/>
            <a:ext cx="4701523" cy="6268698"/>
          </a:xfrm>
        </p:spPr>
      </p:pic>
      <p:sp>
        <p:nvSpPr>
          <p:cNvPr id="25" name="Textfeld 24">
            <a:extLst>
              <a:ext uri="{FF2B5EF4-FFF2-40B4-BE49-F238E27FC236}">
                <a16:creationId xmlns:a16="http://schemas.microsoft.com/office/drawing/2014/main" id="{433213AA-8EC3-D65C-A6DA-C98B8812B3C0}"/>
              </a:ext>
            </a:extLst>
          </p:cNvPr>
          <p:cNvSpPr txBox="1"/>
          <p:nvPr/>
        </p:nvSpPr>
        <p:spPr>
          <a:xfrm>
            <a:off x="489098" y="1690688"/>
            <a:ext cx="4624215" cy="43396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2400" dirty="0" err="1"/>
              <a:t>150x150cm</a:t>
            </a:r>
            <a:r>
              <a:rPr lang="de-AT" sz="2400" dirty="0"/>
              <a:t> </a:t>
            </a:r>
            <a:r>
              <a:rPr lang="de-AT" sz="2400" dirty="0" err="1"/>
              <a:t>detector</a:t>
            </a:r>
            <a:r>
              <a:rPr lang="de-AT" sz="2400" dirty="0"/>
              <a:t> </a:t>
            </a:r>
            <a:r>
              <a:rPr lang="de-AT" sz="2400" dirty="0" err="1"/>
              <a:t>area</a:t>
            </a:r>
            <a:endParaRPr lang="de-AT" sz="2400" dirty="0"/>
          </a:p>
          <a:p>
            <a:endParaRPr lang="de-AT" sz="2400" dirty="0"/>
          </a:p>
          <a:p>
            <a:r>
              <a:rPr lang="de-AT" sz="2400" dirty="0"/>
              <a:t>Primary </a:t>
            </a:r>
            <a:r>
              <a:rPr lang="de-AT" sz="2400" dirty="0" err="1"/>
              <a:t>sensor</a:t>
            </a:r>
            <a:r>
              <a:rPr lang="de-AT" sz="2400" dirty="0"/>
              <a:t> </a:t>
            </a:r>
            <a:r>
              <a:rPr lang="de-AT" sz="2400" dirty="0" err="1"/>
              <a:t>array</a:t>
            </a:r>
            <a:endParaRPr lang="de-AT" sz="2400" dirty="0"/>
          </a:p>
          <a:p>
            <a:r>
              <a:rPr lang="de-AT" sz="2400" dirty="0" err="1"/>
              <a:t>7x7</a:t>
            </a:r>
            <a:r>
              <a:rPr lang="de-AT" sz="2400" dirty="0"/>
              <a:t> Si PIN </a:t>
            </a:r>
            <a:r>
              <a:rPr lang="de-AT" sz="2400" dirty="0" err="1"/>
              <a:t>Photodiodes</a:t>
            </a:r>
            <a:endParaRPr lang="de-AT" sz="2400" dirty="0"/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de-AT" sz="2400" dirty="0">
                <a:sym typeface="Wingdings" panose="05000000000000000000" pitchFamily="2" charset="2"/>
              </a:rPr>
              <a:t>Half </a:t>
            </a:r>
            <a:r>
              <a:rPr lang="de-AT" sz="2400" dirty="0" err="1">
                <a:sym typeface="Wingdings" panose="05000000000000000000" pitchFamily="2" charset="2"/>
              </a:rPr>
              <a:t>of</a:t>
            </a:r>
            <a:r>
              <a:rPr lang="de-AT" sz="2400" dirty="0">
                <a:sym typeface="Wingdings" panose="05000000000000000000" pitchFamily="2" charset="2"/>
              </a:rPr>
              <a:t> </a:t>
            </a:r>
            <a:r>
              <a:rPr lang="de-AT" sz="2400" dirty="0" err="1">
                <a:sym typeface="Wingdings" panose="05000000000000000000" pitchFamily="2" charset="2"/>
              </a:rPr>
              <a:t>them</a:t>
            </a:r>
            <a:r>
              <a:rPr lang="de-AT" sz="2400" dirty="0">
                <a:sym typeface="Wingdings" panose="05000000000000000000" pitchFamily="2" charset="2"/>
              </a:rPr>
              <a:t> </a:t>
            </a:r>
            <a:r>
              <a:rPr lang="de-AT" sz="2400" dirty="0" err="1">
                <a:sym typeface="Wingdings" panose="05000000000000000000" pitchFamily="2" charset="2"/>
              </a:rPr>
              <a:t>have</a:t>
            </a:r>
            <a:r>
              <a:rPr lang="de-AT" sz="2400" dirty="0">
                <a:sym typeface="Wingdings" panose="05000000000000000000" pitchFamily="2" charset="2"/>
              </a:rPr>
              <a:t> </a:t>
            </a:r>
            <a:r>
              <a:rPr lang="de-AT" sz="2400" dirty="0" err="1">
                <a:sym typeface="Wingdings" panose="05000000000000000000" pitchFamily="2" charset="2"/>
              </a:rPr>
              <a:t>to</a:t>
            </a:r>
            <a:r>
              <a:rPr lang="de-AT" sz="2400" dirty="0">
                <a:sym typeface="Wingdings" panose="05000000000000000000" pitchFamily="2" charset="2"/>
              </a:rPr>
              <a:t> </a:t>
            </a:r>
            <a:r>
              <a:rPr lang="de-AT" sz="2400" dirty="0" err="1">
                <a:sym typeface="Wingdings" panose="05000000000000000000" pitchFamily="2" charset="2"/>
              </a:rPr>
              <a:t>be</a:t>
            </a:r>
            <a:r>
              <a:rPr lang="de-AT" sz="2400" dirty="0">
                <a:sym typeface="Wingdings" panose="05000000000000000000" pitchFamily="2" charset="2"/>
              </a:rPr>
              <a:t> replaced</a:t>
            </a:r>
            <a:br>
              <a:rPr lang="de-AT" sz="2400" dirty="0">
                <a:sym typeface="Wingdings" panose="05000000000000000000" pitchFamily="2" charset="2"/>
              </a:rPr>
            </a:br>
            <a:r>
              <a:rPr lang="de-AT" sz="2400" dirty="0" err="1">
                <a:sym typeface="Wingdings" panose="05000000000000000000" pitchFamily="2" charset="2"/>
              </a:rPr>
              <a:t>every</a:t>
            </a:r>
            <a:r>
              <a:rPr lang="de-AT" sz="2400" dirty="0">
                <a:sym typeface="Wingdings" panose="05000000000000000000" pitchFamily="2" charset="2"/>
              </a:rPr>
              <a:t> ~100 </a:t>
            </a:r>
            <a:r>
              <a:rPr lang="de-AT" sz="2400" dirty="0" err="1">
                <a:sym typeface="Wingdings" panose="05000000000000000000" pitchFamily="2" charset="2"/>
              </a:rPr>
              <a:t>days</a:t>
            </a:r>
            <a:r>
              <a:rPr lang="de-AT" sz="2400" dirty="0">
                <a:sym typeface="Wingdings" panose="05000000000000000000" pitchFamily="2" charset="2"/>
              </a:rPr>
              <a:t> due </a:t>
            </a:r>
            <a:r>
              <a:rPr lang="de-AT" sz="2400" dirty="0" err="1">
                <a:sym typeface="Wingdings" panose="05000000000000000000" pitchFamily="2" charset="2"/>
              </a:rPr>
              <a:t>to</a:t>
            </a:r>
            <a:r>
              <a:rPr lang="de-AT" sz="2400" dirty="0">
                <a:sym typeface="Wingdings" panose="05000000000000000000" pitchFamily="2" charset="2"/>
              </a:rPr>
              <a:t> </a:t>
            </a:r>
            <a:r>
              <a:rPr lang="de-AT" sz="2400" dirty="0" err="1">
                <a:sym typeface="Wingdings" panose="05000000000000000000" pitchFamily="2" charset="2"/>
              </a:rPr>
              <a:t>radiation</a:t>
            </a:r>
            <a:br>
              <a:rPr lang="de-AT" sz="2400" dirty="0">
                <a:sym typeface="Wingdings" panose="05000000000000000000" pitchFamily="2" charset="2"/>
              </a:rPr>
            </a:br>
            <a:r>
              <a:rPr lang="de-AT" sz="2400" dirty="0" err="1">
                <a:sym typeface="Wingdings" panose="05000000000000000000" pitchFamily="2" charset="2"/>
              </a:rPr>
              <a:t>damage</a:t>
            </a:r>
            <a:endParaRPr lang="de-AT" sz="2400" dirty="0"/>
          </a:p>
          <a:p>
            <a:endParaRPr lang="de-AT" sz="2400" dirty="0"/>
          </a:p>
          <a:p>
            <a:r>
              <a:rPr lang="de-AT" sz="2400" dirty="0" err="1"/>
              <a:t>Secondary</a:t>
            </a:r>
            <a:r>
              <a:rPr lang="de-AT" sz="2400" dirty="0"/>
              <a:t> </a:t>
            </a:r>
            <a:r>
              <a:rPr lang="de-AT" sz="2400" dirty="0" err="1"/>
              <a:t>sensor</a:t>
            </a:r>
            <a:r>
              <a:rPr lang="de-AT" sz="2400" dirty="0"/>
              <a:t> </a:t>
            </a:r>
            <a:r>
              <a:rPr lang="de-AT" sz="2400" dirty="0" err="1"/>
              <a:t>array</a:t>
            </a:r>
            <a:endParaRPr lang="de-AT" sz="2400" dirty="0"/>
          </a:p>
          <a:p>
            <a:r>
              <a:rPr lang="de-AT" sz="2400" dirty="0" err="1"/>
              <a:t>7x7</a:t>
            </a:r>
            <a:r>
              <a:rPr lang="de-AT" sz="2400" dirty="0"/>
              <a:t> Ionisation </a:t>
            </a:r>
            <a:r>
              <a:rPr lang="de-AT" sz="2400" dirty="0" err="1"/>
              <a:t>chambers</a:t>
            </a:r>
            <a:endParaRPr lang="de-AT" sz="2400" dirty="0"/>
          </a:p>
          <a:p>
            <a:endParaRPr lang="de-AT" dirty="0"/>
          </a:p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8129694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D4006B-B344-56C6-24EF-DEE79514A4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Proton beam upgrade and EMT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151FE7A-B8D7-D706-90CC-CA8EBD5BEA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AT" sz="2000" dirty="0"/>
              <a:t>Proton intensity will </a:t>
            </a:r>
            <a:r>
              <a:rPr lang="de-AT" sz="2000" dirty="0" err="1"/>
              <a:t>be</a:t>
            </a:r>
            <a:r>
              <a:rPr lang="de-AT" sz="2000" dirty="0"/>
              <a:t> </a:t>
            </a:r>
            <a:r>
              <a:rPr lang="de-AT" sz="2000" b="1" dirty="0" err="1"/>
              <a:t>upgraded</a:t>
            </a:r>
            <a:endParaRPr lang="de-AT" sz="2000" b="1" dirty="0"/>
          </a:p>
          <a:p>
            <a:pPr marL="0" indent="0">
              <a:buNone/>
            </a:pPr>
            <a:r>
              <a:rPr lang="de-AT" sz="2000" dirty="0"/>
              <a:t>	This will </a:t>
            </a:r>
            <a:r>
              <a:rPr lang="de-AT" sz="2000" dirty="0" err="1"/>
              <a:t>increase</a:t>
            </a:r>
            <a:r>
              <a:rPr lang="de-AT" sz="2000" dirty="0"/>
              <a:t> </a:t>
            </a:r>
            <a:r>
              <a:rPr lang="de-AT" sz="2000" dirty="0" err="1"/>
              <a:t>the</a:t>
            </a:r>
            <a:r>
              <a:rPr lang="de-AT" sz="2000" dirty="0"/>
              <a:t> </a:t>
            </a:r>
            <a:r>
              <a:rPr lang="de-AT" sz="2000" b="1" dirty="0" err="1"/>
              <a:t>muon</a:t>
            </a:r>
            <a:r>
              <a:rPr lang="de-AT" sz="2000" b="1" dirty="0"/>
              <a:t> (and </a:t>
            </a:r>
            <a:r>
              <a:rPr lang="de-AT" sz="2000" b="1" dirty="0" err="1"/>
              <a:t>neutrino</a:t>
            </a:r>
            <a:r>
              <a:rPr lang="de-AT" sz="2000" b="1" dirty="0"/>
              <a:t>) flux</a:t>
            </a:r>
          </a:p>
          <a:p>
            <a:pPr marL="0" indent="0">
              <a:buNone/>
            </a:pPr>
            <a:r>
              <a:rPr lang="de-AT" sz="2000" dirty="0">
                <a:sym typeface="Wingdings" panose="05000000000000000000" pitchFamily="2" charset="2"/>
              </a:rPr>
              <a:t>	 </a:t>
            </a:r>
            <a:r>
              <a:rPr lang="de-AT" sz="2000" dirty="0" err="1">
                <a:sym typeface="Wingdings" panose="05000000000000000000" pitchFamily="2" charset="2"/>
              </a:rPr>
              <a:t>from</a:t>
            </a:r>
            <a:r>
              <a:rPr lang="de-AT" sz="2000" dirty="0">
                <a:sym typeface="Wingdings" panose="05000000000000000000" pitchFamily="2" charset="2"/>
              </a:rPr>
              <a:t> 1.5 x 10</a:t>
            </a:r>
            <a:r>
              <a:rPr lang="de-AT" sz="2000" baseline="30000" dirty="0">
                <a:sym typeface="Wingdings" panose="05000000000000000000" pitchFamily="2" charset="2"/>
              </a:rPr>
              <a:t>6</a:t>
            </a:r>
            <a:r>
              <a:rPr lang="de-AT" sz="2000" dirty="0">
                <a:sym typeface="Wingdings" panose="05000000000000000000" pitchFamily="2" charset="2"/>
              </a:rPr>
              <a:t> </a:t>
            </a:r>
            <a:r>
              <a:rPr lang="de-AT" sz="2000" dirty="0" err="1">
                <a:sym typeface="Wingdings" panose="05000000000000000000" pitchFamily="2" charset="2"/>
              </a:rPr>
              <a:t>muons</a:t>
            </a:r>
            <a:r>
              <a:rPr lang="de-AT" sz="2000" dirty="0">
                <a:sym typeface="Wingdings" panose="05000000000000000000" pitchFamily="2" charset="2"/>
              </a:rPr>
              <a:t>/</a:t>
            </a:r>
            <a:r>
              <a:rPr lang="de-AT" sz="2000" dirty="0" err="1">
                <a:sym typeface="Wingdings" panose="05000000000000000000" pitchFamily="2" charset="2"/>
              </a:rPr>
              <a:t>cm</a:t>
            </a:r>
            <a:r>
              <a:rPr lang="de-AT" sz="2000" baseline="30000" dirty="0" err="1">
                <a:sym typeface="Wingdings" panose="05000000000000000000" pitchFamily="2" charset="2"/>
              </a:rPr>
              <a:t>2</a:t>
            </a:r>
            <a:r>
              <a:rPr lang="de-AT" sz="2000" dirty="0">
                <a:sym typeface="Wingdings" panose="05000000000000000000" pitchFamily="2" charset="2"/>
              </a:rPr>
              <a:t>/s </a:t>
            </a:r>
            <a:r>
              <a:rPr lang="de-AT" sz="2000" dirty="0" err="1">
                <a:sym typeface="Wingdings" panose="05000000000000000000" pitchFamily="2" charset="2"/>
              </a:rPr>
              <a:t>to</a:t>
            </a:r>
            <a:r>
              <a:rPr lang="de-AT" sz="2000" dirty="0">
                <a:sym typeface="Wingdings" panose="05000000000000000000" pitchFamily="2" charset="2"/>
              </a:rPr>
              <a:t> </a:t>
            </a:r>
            <a:br>
              <a:rPr lang="de-AT" sz="2000" dirty="0">
                <a:sym typeface="Wingdings" panose="05000000000000000000" pitchFamily="2" charset="2"/>
              </a:rPr>
            </a:br>
            <a:r>
              <a:rPr lang="de-AT" sz="2000" dirty="0">
                <a:sym typeface="Wingdings" panose="05000000000000000000" pitchFamily="2" charset="2"/>
              </a:rPr>
              <a:t>			</a:t>
            </a:r>
            <a:r>
              <a:rPr lang="de-AT" sz="2000" b="1" dirty="0">
                <a:sym typeface="Wingdings" panose="05000000000000000000" pitchFamily="2" charset="2"/>
              </a:rPr>
              <a:t>4.2 x 10</a:t>
            </a:r>
            <a:r>
              <a:rPr lang="de-AT" sz="2000" b="1" baseline="30000" dirty="0">
                <a:sym typeface="Wingdings" panose="05000000000000000000" pitchFamily="2" charset="2"/>
              </a:rPr>
              <a:t>6</a:t>
            </a:r>
            <a:r>
              <a:rPr lang="de-AT" sz="2000" b="1" dirty="0">
                <a:sym typeface="Wingdings" panose="05000000000000000000" pitchFamily="2" charset="2"/>
              </a:rPr>
              <a:t> </a:t>
            </a:r>
            <a:r>
              <a:rPr lang="de-AT" sz="2000" b="1" dirty="0" err="1">
                <a:sym typeface="Wingdings" panose="05000000000000000000" pitchFamily="2" charset="2"/>
              </a:rPr>
              <a:t>muons</a:t>
            </a:r>
            <a:r>
              <a:rPr lang="de-AT" sz="2000" b="1" dirty="0">
                <a:sym typeface="Wingdings" panose="05000000000000000000" pitchFamily="2" charset="2"/>
              </a:rPr>
              <a:t>/</a:t>
            </a:r>
            <a:r>
              <a:rPr lang="de-AT" sz="2000" b="1" dirty="0" err="1">
                <a:sym typeface="Wingdings" panose="05000000000000000000" pitchFamily="2" charset="2"/>
              </a:rPr>
              <a:t>cm</a:t>
            </a:r>
            <a:r>
              <a:rPr lang="de-AT" sz="2000" b="1" baseline="30000" dirty="0" err="1">
                <a:sym typeface="Wingdings" panose="05000000000000000000" pitchFamily="2" charset="2"/>
              </a:rPr>
              <a:t>2</a:t>
            </a:r>
            <a:r>
              <a:rPr lang="de-AT" sz="2000" b="1" dirty="0">
                <a:sym typeface="Wingdings" panose="05000000000000000000" pitchFamily="2" charset="2"/>
              </a:rPr>
              <a:t>/s </a:t>
            </a:r>
            <a:endParaRPr lang="de-AT" sz="2000" b="1" dirty="0"/>
          </a:p>
          <a:p>
            <a:pPr marL="0" indent="0">
              <a:buNone/>
            </a:pPr>
            <a:r>
              <a:rPr lang="de-AT" sz="2000" dirty="0"/>
              <a:t>Si PIN </a:t>
            </a:r>
            <a:r>
              <a:rPr lang="de-AT" sz="2000" dirty="0" err="1"/>
              <a:t>Photodiodes</a:t>
            </a:r>
            <a:r>
              <a:rPr lang="de-AT" sz="2000" dirty="0"/>
              <a:t> will </a:t>
            </a:r>
            <a:r>
              <a:rPr lang="de-AT" sz="2000" dirty="0" err="1"/>
              <a:t>need</a:t>
            </a:r>
            <a:r>
              <a:rPr lang="de-AT" sz="2000" dirty="0"/>
              <a:t> </a:t>
            </a:r>
            <a:r>
              <a:rPr lang="de-AT" sz="2000" dirty="0" err="1"/>
              <a:t>to</a:t>
            </a:r>
            <a:r>
              <a:rPr lang="de-AT" sz="2000" dirty="0"/>
              <a:t> </a:t>
            </a:r>
            <a:r>
              <a:rPr lang="de-AT" sz="2000" dirty="0" err="1"/>
              <a:t>be</a:t>
            </a:r>
            <a:r>
              <a:rPr lang="de-AT" sz="2000" dirty="0"/>
              <a:t> replaced after a </a:t>
            </a:r>
            <a:r>
              <a:rPr lang="de-AT" sz="2000" dirty="0" err="1"/>
              <a:t>month</a:t>
            </a:r>
            <a:r>
              <a:rPr lang="de-AT" sz="2000" dirty="0"/>
              <a:t>! </a:t>
            </a:r>
            <a:r>
              <a:rPr lang="de-AT" sz="2000" dirty="0">
                <a:sym typeface="Wingdings" panose="05000000000000000000" pitchFamily="2" charset="2"/>
              </a:rPr>
              <a:t> </a:t>
            </a:r>
            <a:r>
              <a:rPr lang="de-AT" sz="2000" dirty="0" err="1">
                <a:sym typeface="Wingdings" panose="05000000000000000000" pitchFamily="2" charset="2"/>
              </a:rPr>
              <a:t>new</a:t>
            </a:r>
            <a:r>
              <a:rPr lang="de-AT" sz="2000" dirty="0">
                <a:sym typeface="Wingdings" panose="05000000000000000000" pitchFamily="2" charset="2"/>
              </a:rPr>
              <a:t> </a:t>
            </a:r>
            <a:r>
              <a:rPr lang="de-AT" sz="2000" dirty="0" err="1">
                <a:sym typeface="Wingdings" panose="05000000000000000000" pitchFamily="2" charset="2"/>
              </a:rPr>
              <a:t>kind</a:t>
            </a:r>
            <a:r>
              <a:rPr lang="de-AT" sz="2000" dirty="0">
                <a:sym typeface="Wingdings" panose="05000000000000000000" pitchFamily="2" charset="2"/>
              </a:rPr>
              <a:t> </a:t>
            </a:r>
            <a:r>
              <a:rPr lang="de-AT" sz="2000" dirty="0" err="1">
                <a:sym typeface="Wingdings" panose="05000000000000000000" pitchFamily="2" charset="2"/>
              </a:rPr>
              <a:t>of</a:t>
            </a:r>
            <a:r>
              <a:rPr lang="de-AT" sz="2000" dirty="0">
                <a:sym typeface="Wingdings" panose="05000000000000000000" pitchFamily="2" charset="2"/>
              </a:rPr>
              <a:t> MUMON </a:t>
            </a:r>
            <a:r>
              <a:rPr lang="de-AT" sz="2000" dirty="0" err="1">
                <a:sym typeface="Wingdings" panose="05000000000000000000" pitchFamily="2" charset="2"/>
              </a:rPr>
              <a:t>sensor</a:t>
            </a:r>
            <a:r>
              <a:rPr lang="de-AT" sz="2000" dirty="0">
                <a:sym typeface="Wingdings" panose="05000000000000000000" pitchFamily="2" charset="2"/>
              </a:rPr>
              <a:t> needed!</a:t>
            </a:r>
            <a:endParaRPr lang="de-AT" sz="2000" dirty="0"/>
          </a:p>
          <a:p>
            <a:pPr marL="0" indent="0">
              <a:buNone/>
            </a:pPr>
            <a:r>
              <a:rPr lang="de-AT" sz="2000" dirty="0" err="1"/>
              <a:t>with</a:t>
            </a:r>
            <a:endParaRPr lang="de-AT" sz="2000" dirty="0"/>
          </a:p>
          <a:p>
            <a:r>
              <a:rPr lang="de-AT" sz="1800" dirty="0"/>
              <a:t>High </a:t>
            </a:r>
            <a:r>
              <a:rPr lang="de-AT" sz="1800" dirty="0" err="1"/>
              <a:t>radiation</a:t>
            </a:r>
            <a:r>
              <a:rPr lang="de-AT" sz="1800" dirty="0"/>
              <a:t> </a:t>
            </a:r>
            <a:r>
              <a:rPr lang="de-AT" sz="1800" dirty="0" err="1"/>
              <a:t>tolerance</a:t>
            </a:r>
            <a:r>
              <a:rPr lang="de-AT" sz="1800" dirty="0"/>
              <a:t>!</a:t>
            </a:r>
          </a:p>
          <a:p>
            <a:r>
              <a:rPr lang="de-AT" sz="1800" dirty="0"/>
              <a:t>Real time </a:t>
            </a:r>
            <a:r>
              <a:rPr lang="de-AT" sz="1800" dirty="0" err="1"/>
              <a:t>measurement</a:t>
            </a:r>
            <a:endParaRPr lang="de-AT" sz="1800" dirty="0"/>
          </a:p>
          <a:p>
            <a:endParaRPr lang="de-AT" sz="1800" dirty="0"/>
          </a:p>
          <a:p>
            <a:pPr marL="0" indent="0">
              <a:buNone/>
            </a:pPr>
            <a:endParaRPr lang="de-AT" sz="1800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2A150F7-2781-E7FF-5893-E2FE6BD83A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22.02.23</a:t>
            </a:r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C5A0D58-4972-883F-BD15-33D5E932BA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29th ICEPP </a:t>
            </a:r>
            <a:r>
              <a:rPr lang="ja-JP" altLang="de-DE"/>
              <a:t>シンポジウム </a:t>
            </a:r>
            <a:r>
              <a:rPr lang="en-US"/>
              <a:t>Oderich Ferdinand Auersperg-Castell</a:t>
            </a:r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8F584FD-5458-0616-660C-F0D202B119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939AD-E857-439A-B133-0D48A691C20E}" type="slidenum">
              <a:rPr lang="de-AT" smtClean="0"/>
              <a:t>7</a:t>
            </a:fld>
            <a:endParaRPr lang="de-AT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2BA8FBEE-A7F3-E5F1-3F7F-B866F88E35FF}"/>
              </a:ext>
            </a:extLst>
          </p:cNvPr>
          <p:cNvSpPr txBox="1"/>
          <p:nvPr/>
        </p:nvSpPr>
        <p:spPr>
          <a:xfrm>
            <a:off x="3936324" y="4179101"/>
            <a:ext cx="544209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EMT – </a:t>
            </a:r>
            <a:r>
              <a:rPr lang="de-AT" dirty="0" err="1"/>
              <a:t>Electron</a:t>
            </a:r>
            <a:r>
              <a:rPr lang="de-AT" dirty="0"/>
              <a:t> Multiplier Tube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 dirty="0"/>
              <a:t>Same </a:t>
            </a:r>
            <a:r>
              <a:rPr lang="de-AT" dirty="0" err="1"/>
              <a:t>as</a:t>
            </a:r>
            <a:r>
              <a:rPr lang="de-AT" dirty="0"/>
              <a:t> </a:t>
            </a:r>
            <a:r>
              <a:rPr lang="de-AT" dirty="0" err="1"/>
              <a:t>PMT</a:t>
            </a:r>
            <a:r>
              <a:rPr lang="de-AT" dirty="0"/>
              <a:t>, but </a:t>
            </a:r>
            <a:r>
              <a:rPr lang="de-AT" dirty="0" err="1"/>
              <a:t>with</a:t>
            </a:r>
            <a:r>
              <a:rPr lang="de-AT" dirty="0"/>
              <a:t> </a:t>
            </a:r>
            <a:r>
              <a:rPr lang="de-AT" dirty="0" err="1"/>
              <a:t>aluminium</a:t>
            </a:r>
            <a:r>
              <a:rPr lang="de-AT" dirty="0"/>
              <a:t> </a:t>
            </a:r>
            <a:r>
              <a:rPr lang="de-AT" dirty="0" err="1"/>
              <a:t>cathode</a:t>
            </a:r>
            <a:r>
              <a:rPr lang="de-AT" dirty="0"/>
              <a:t> instead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photocathode</a:t>
            </a:r>
            <a:endParaRPr lang="de-A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 dirty="0"/>
              <a:t>Expected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be</a:t>
            </a:r>
            <a:r>
              <a:rPr lang="de-AT" dirty="0"/>
              <a:t> </a:t>
            </a:r>
            <a:r>
              <a:rPr lang="de-AT" dirty="0" err="1"/>
              <a:t>more</a:t>
            </a:r>
            <a:r>
              <a:rPr lang="de-AT" dirty="0"/>
              <a:t> </a:t>
            </a:r>
            <a:r>
              <a:rPr lang="de-AT" dirty="0" err="1"/>
              <a:t>radiation</a:t>
            </a:r>
            <a:r>
              <a:rPr lang="de-AT" dirty="0"/>
              <a:t> tolerant!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 dirty="0"/>
              <a:t>Currently tested outside </a:t>
            </a:r>
            <a:r>
              <a:rPr lang="de-AT" dirty="0" err="1"/>
              <a:t>of</a:t>
            </a:r>
            <a:r>
              <a:rPr lang="de-AT" dirty="0"/>
              <a:t> J-</a:t>
            </a:r>
            <a:r>
              <a:rPr lang="de-AT" dirty="0" err="1"/>
              <a:t>PARC</a:t>
            </a:r>
            <a:endParaRPr lang="de-A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 dirty="0"/>
              <a:t>Tested in MUMON </a:t>
            </a:r>
            <a:r>
              <a:rPr lang="de-AT" dirty="0" err="1"/>
              <a:t>during</a:t>
            </a:r>
            <a:r>
              <a:rPr lang="de-AT" dirty="0"/>
              <a:t> </a:t>
            </a:r>
            <a:r>
              <a:rPr lang="de-AT" dirty="0" err="1"/>
              <a:t>next</a:t>
            </a:r>
            <a:r>
              <a:rPr lang="de-AT" dirty="0"/>
              <a:t> beam time</a:t>
            </a:r>
          </a:p>
        </p:txBody>
      </p:sp>
      <p:pic>
        <p:nvPicPr>
          <p:cNvPr id="9" name="Grafik 8" descr="Ein Bild, das Text enthält.&#10;&#10;Automatisch generierte Beschreibung">
            <a:extLst>
              <a:ext uri="{FF2B5EF4-FFF2-40B4-BE49-F238E27FC236}">
                <a16:creationId xmlns:a16="http://schemas.microsoft.com/office/drawing/2014/main" id="{E4FA9DD7-2DD2-4727-B2E2-03A74A2CDC0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988" t="40635" r="22858" b="36825"/>
          <a:stretch/>
        </p:blipFill>
        <p:spPr>
          <a:xfrm>
            <a:off x="8825278" y="138984"/>
            <a:ext cx="863008" cy="1777843"/>
          </a:xfrm>
          <a:prstGeom prst="rect">
            <a:avLst/>
          </a:prstGeom>
        </p:spPr>
      </p:pic>
      <p:sp>
        <p:nvSpPr>
          <p:cNvPr id="10" name="Rechteck 9">
            <a:extLst>
              <a:ext uri="{FF2B5EF4-FFF2-40B4-BE49-F238E27FC236}">
                <a16:creationId xmlns:a16="http://schemas.microsoft.com/office/drawing/2014/main" id="{76A7C6F6-E4B8-98F7-79D3-30D7A54CC168}"/>
              </a:ext>
            </a:extLst>
          </p:cNvPr>
          <p:cNvSpPr/>
          <p:nvPr/>
        </p:nvSpPr>
        <p:spPr>
          <a:xfrm>
            <a:off x="3923413" y="4189227"/>
            <a:ext cx="5550195" cy="1744199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9EC259CC-62E9-0E80-45A5-4CC3BAC262C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214" t="27950" r="19911" b="50000"/>
          <a:stretch/>
        </p:blipFill>
        <p:spPr>
          <a:xfrm>
            <a:off x="9731829" y="3745626"/>
            <a:ext cx="1634882" cy="1201626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646B7AB6-CC7A-1E2B-51A9-09576F337D0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000" t="54617" r="18393" b="26667"/>
          <a:stretch/>
        </p:blipFill>
        <p:spPr>
          <a:xfrm>
            <a:off x="9731829" y="5126639"/>
            <a:ext cx="2099929" cy="1023183"/>
          </a:xfrm>
          <a:prstGeom prst="rect">
            <a:avLst/>
          </a:prstGeom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id="{CB1F8994-B72A-C710-6E28-3B3DD5DC36BA}"/>
              </a:ext>
            </a:extLst>
          </p:cNvPr>
          <p:cNvSpPr txBox="1"/>
          <p:nvPr/>
        </p:nvSpPr>
        <p:spPr>
          <a:xfrm>
            <a:off x="8581868" y="1904424"/>
            <a:ext cx="1277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/>
              <a:t>EMT </a:t>
            </a:r>
            <a:r>
              <a:rPr lang="de-AT" dirty="0" err="1"/>
              <a:t>sensor</a:t>
            </a:r>
            <a:endParaRPr lang="de-AT" dirty="0"/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4D45DAB6-0778-A09C-60DB-8B5D64F663E3}"/>
              </a:ext>
            </a:extLst>
          </p:cNvPr>
          <p:cNvSpPr/>
          <p:nvPr/>
        </p:nvSpPr>
        <p:spPr>
          <a:xfrm>
            <a:off x="11011423" y="5899150"/>
            <a:ext cx="942975" cy="15875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sz="1000" dirty="0" err="1"/>
              <a:t>Bleeder</a:t>
            </a:r>
            <a:r>
              <a:rPr lang="de-AT" sz="1000" dirty="0"/>
              <a:t> </a:t>
            </a:r>
            <a:r>
              <a:rPr lang="de-AT" sz="1000" dirty="0" err="1"/>
              <a:t>circuit</a:t>
            </a:r>
            <a:endParaRPr lang="de-AT" sz="1000" dirty="0"/>
          </a:p>
        </p:txBody>
      </p:sp>
    </p:spTree>
    <p:extLst>
      <p:ext uri="{BB962C8B-B14F-4D97-AF65-F5344CB8AC3E}">
        <p14:creationId xmlns:p14="http://schemas.microsoft.com/office/powerpoint/2010/main" val="23564668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CA2178-6A8B-7CC7-2A4E-36374FF5B0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/>
              <a:t>EMT </a:t>
            </a:r>
            <a:r>
              <a:rPr lang="de-AT" dirty="0" err="1"/>
              <a:t>performance</a:t>
            </a:r>
            <a:r>
              <a:rPr lang="de-AT" dirty="0"/>
              <a:t> </a:t>
            </a:r>
            <a:r>
              <a:rPr lang="de-AT" dirty="0" err="1"/>
              <a:t>test</a:t>
            </a:r>
            <a:r>
              <a:rPr lang="de-AT" dirty="0"/>
              <a:t> at </a:t>
            </a:r>
            <a:r>
              <a:rPr lang="de-AT" dirty="0" err="1"/>
              <a:t>ELPH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CB683EA-D814-493E-F3C8-46E3C5F622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AT" sz="2400" dirty="0" err="1"/>
              <a:t>Why</a:t>
            </a:r>
            <a:r>
              <a:rPr lang="de-AT" sz="2400" dirty="0"/>
              <a:t> </a:t>
            </a:r>
            <a:r>
              <a:rPr lang="de-AT" sz="2400" dirty="0" err="1"/>
              <a:t>4th</a:t>
            </a:r>
            <a:r>
              <a:rPr lang="de-AT" sz="2400" dirty="0"/>
              <a:t> MUMON-EMT </a:t>
            </a:r>
            <a:r>
              <a:rPr lang="de-AT" sz="2400" dirty="0" err="1"/>
              <a:t>test</a:t>
            </a:r>
            <a:r>
              <a:rPr lang="de-AT" sz="2400" dirty="0"/>
              <a:t>?</a:t>
            </a:r>
          </a:p>
          <a:p>
            <a:r>
              <a:rPr lang="en-US" sz="1800" dirty="0">
                <a:effectLst/>
              </a:rPr>
              <a:t>evaluate </a:t>
            </a:r>
            <a:r>
              <a:rPr lang="en-US" sz="1800" b="1" dirty="0">
                <a:effectLst/>
              </a:rPr>
              <a:t>degradation of </a:t>
            </a:r>
            <a:r>
              <a:rPr lang="en-US" sz="1800" b="1" dirty="0" err="1">
                <a:effectLst/>
              </a:rPr>
              <a:t>aluminium</a:t>
            </a:r>
            <a:r>
              <a:rPr lang="en-US" sz="1800" b="1" dirty="0">
                <a:effectLst/>
              </a:rPr>
              <a:t> cathode</a:t>
            </a:r>
          </a:p>
          <a:p>
            <a:r>
              <a:rPr lang="en-US" sz="1800" dirty="0">
                <a:effectLst/>
              </a:rPr>
              <a:t>To evaluate </a:t>
            </a:r>
            <a:r>
              <a:rPr lang="en-US" sz="1800" b="1" dirty="0">
                <a:effectLst/>
              </a:rPr>
              <a:t>degradation of the bleeder circuit</a:t>
            </a:r>
          </a:p>
          <a:p>
            <a:r>
              <a:rPr lang="en-US" sz="1800" dirty="0">
                <a:effectLst/>
              </a:rPr>
              <a:t>Temperature Dependence </a:t>
            </a:r>
          </a:p>
          <a:p>
            <a:pPr marL="0" indent="0">
              <a:buNone/>
            </a:pPr>
            <a:r>
              <a:rPr lang="de-AT" sz="2400" dirty="0" err="1"/>
              <a:t>Where</a:t>
            </a:r>
            <a:r>
              <a:rPr lang="de-AT" dirty="0"/>
              <a:t>? </a:t>
            </a:r>
          </a:p>
          <a:p>
            <a:r>
              <a:rPr lang="de-AT" sz="1800" dirty="0"/>
              <a:t>At </a:t>
            </a:r>
            <a:r>
              <a:rPr lang="de-AT" sz="1800" b="1" dirty="0"/>
              <a:t>90 MeV </a:t>
            </a:r>
            <a:r>
              <a:rPr lang="de-AT" sz="1800" b="1" dirty="0" err="1"/>
              <a:t>electron</a:t>
            </a:r>
            <a:r>
              <a:rPr lang="de-AT" sz="1800" b="1" dirty="0"/>
              <a:t> linear accelerator </a:t>
            </a:r>
            <a:r>
              <a:rPr lang="de-AT" sz="1800" dirty="0" err="1"/>
              <a:t>of</a:t>
            </a:r>
            <a:r>
              <a:rPr lang="de-AT" sz="1800" dirty="0"/>
              <a:t> </a:t>
            </a:r>
            <a:r>
              <a:rPr lang="de-AT" sz="1800" b="1" dirty="0" err="1"/>
              <a:t>ELPH</a:t>
            </a:r>
            <a:r>
              <a:rPr lang="de-AT" sz="1800" dirty="0"/>
              <a:t> (Tohoku U) in Sendai</a:t>
            </a:r>
          </a:p>
          <a:p>
            <a:pPr marL="0" indent="0">
              <a:buNone/>
            </a:pPr>
            <a:r>
              <a:rPr lang="de-AT" sz="2400" dirty="0" err="1"/>
              <a:t>How</a:t>
            </a:r>
            <a:r>
              <a:rPr lang="de-AT" sz="2400" dirty="0"/>
              <a:t>?</a:t>
            </a:r>
          </a:p>
          <a:p>
            <a:r>
              <a:rPr lang="de-AT" sz="1800" dirty="0"/>
              <a:t>Low intensity </a:t>
            </a:r>
            <a:r>
              <a:rPr lang="de-AT" sz="1800" b="1" i="0" dirty="0" err="1">
                <a:solidFill>
                  <a:srgbClr val="1D1C1D"/>
                </a:solidFill>
                <a:effectLst/>
                <a:latin typeface="Slack-Lato"/>
              </a:rPr>
              <a:t>7pA</a:t>
            </a:r>
            <a:r>
              <a:rPr lang="de-AT" sz="1800" b="1" i="0" dirty="0">
                <a:solidFill>
                  <a:srgbClr val="1D1C1D"/>
                </a:solidFill>
                <a:effectLst/>
                <a:latin typeface="Slack-Lato"/>
              </a:rPr>
              <a:t> </a:t>
            </a:r>
            <a:r>
              <a:rPr lang="de-AT" sz="1800" i="0" dirty="0">
                <a:solidFill>
                  <a:srgbClr val="1D1C1D"/>
                </a:solidFill>
                <a:effectLst/>
                <a:latin typeface="Slack-Lato"/>
              </a:rPr>
              <a:t>(</a:t>
            </a:r>
            <a:r>
              <a:rPr lang="de-AT" sz="1800" i="0" dirty="0" err="1">
                <a:solidFill>
                  <a:srgbClr val="1D1C1D"/>
                </a:solidFill>
                <a:effectLst/>
                <a:latin typeface="Slack-Lato"/>
              </a:rPr>
              <a:t>7Hz</a:t>
            </a:r>
            <a:r>
              <a:rPr lang="de-AT" sz="1800" i="0" dirty="0">
                <a:solidFill>
                  <a:srgbClr val="1D1C1D"/>
                </a:solidFill>
                <a:effectLst/>
                <a:latin typeface="Slack-Lato"/>
              </a:rPr>
              <a:t>, </a:t>
            </a:r>
            <a:r>
              <a:rPr lang="de-AT" sz="1800" i="0" dirty="0" err="1">
                <a:solidFill>
                  <a:srgbClr val="1D1C1D"/>
                </a:solidFill>
                <a:effectLst/>
                <a:latin typeface="Slack-Lato"/>
              </a:rPr>
              <a:t>1pC</a:t>
            </a:r>
            <a:r>
              <a:rPr lang="de-AT" sz="1800" i="0" dirty="0">
                <a:solidFill>
                  <a:srgbClr val="1D1C1D"/>
                </a:solidFill>
                <a:effectLst/>
                <a:latin typeface="Slack-Lato"/>
              </a:rPr>
              <a:t>/pulse) </a:t>
            </a:r>
            <a:r>
              <a:rPr lang="de-AT" sz="1800" dirty="0" err="1"/>
              <a:t>electron</a:t>
            </a:r>
            <a:r>
              <a:rPr lang="de-AT" sz="1800" dirty="0"/>
              <a:t> beam </a:t>
            </a:r>
            <a:r>
              <a:rPr lang="de-AT" sz="1800" dirty="0" err="1"/>
              <a:t>to</a:t>
            </a:r>
            <a:r>
              <a:rPr lang="de-AT" sz="1800" dirty="0"/>
              <a:t> check </a:t>
            </a:r>
            <a:r>
              <a:rPr lang="de-AT" sz="1800" dirty="0" err="1"/>
              <a:t>the</a:t>
            </a:r>
            <a:r>
              <a:rPr lang="de-AT" sz="1800" dirty="0"/>
              <a:t> EMT </a:t>
            </a:r>
            <a:r>
              <a:rPr lang="de-AT" sz="1800" dirty="0" err="1"/>
              <a:t>signal</a:t>
            </a:r>
            <a:endParaRPr lang="de-AT" sz="1800" dirty="0"/>
          </a:p>
          <a:p>
            <a:r>
              <a:rPr lang="de-AT" sz="1800" b="1" dirty="0"/>
              <a:t>High intensity</a:t>
            </a:r>
            <a:r>
              <a:rPr lang="de-AT" sz="1800" dirty="0"/>
              <a:t> </a:t>
            </a:r>
            <a:r>
              <a:rPr lang="de-AT" sz="1800" b="1" i="0" dirty="0" err="1">
                <a:solidFill>
                  <a:srgbClr val="1D1C1D"/>
                </a:solidFill>
                <a:effectLst/>
                <a:latin typeface="Slack-Lato"/>
              </a:rPr>
              <a:t>140nA</a:t>
            </a:r>
            <a:r>
              <a:rPr lang="de-AT" sz="1800" b="1" i="0" dirty="0">
                <a:solidFill>
                  <a:srgbClr val="1D1C1D"/>
                </a:solidFill>
                <a:effectLst/>
                <a:latin typeface="Slack-Lato"/>
              </a:rPr>
              <a:t> </a:t>
            </a:r>
            <a:r>
              <a:rPr lang="de-AT" sz="1800" i="0" dirty="0">
                <a:solidFill>
                  <a:srgbClr val="1D1C1D"/>
                </a:solidFill>
                <a:effectLst/>
                <a:latin typeface="Slack-Lato"/>
              </a:rPr>
              <a:t>(</a:t>
            </a:r>
            <a:r>
              <a:rPr lang="de-AT" sz="1800" i="0" dirty="0" err="1">
                <a:solidFill>
                  <a:srgbClr val="1D1C1D"/>
                </a:solidFill>
                <a:effectLst/>
                <a:latin typeface="Slack-Lato"/>
              </a:rPr>
              <a:t>7Hz</a:t>
            </a:r>
            <a:r>
              <a:rPr lang="de-AT" sz="1800" i="0" dirty="0">
                <a:solidFill>
                  <a:srgbClr val="1D1C1D"/>
                </a:solidFill>
                <a:effectLst/>
                <a:latin typeface="Slack-Lato"/>
              </a:rPr>
              <a:t>, </a:t>
            </a:r>
            <a:r>
              <a:rPr lang="de-AT" sz="1800" i="0" dirty="0" err="1">
                <a:solidFill>
                  <a:srgbClr val="1D1C1D"/>
                </a:solidFill>
                <a:effectLst/>
                <a:latin typeface="Slack-Lato"/>
              </a:rPr>
              <a:t>20nC</a:t>
            </a:r>
            <a:r>
              <a:rPr lang="de-AT" sz="1800" i="0" dirty="0">
                <a:solidFill>
                  <a:srgbClr val="1D1C1D"/>
                </a:solidFill>
                <a:effectLst/>
                <a:latin typeface="Slack-Lato"/>
              </a:rPr>
              <a:t>/pulse) </a:t>
            </a:r>
            <a:r>
              <a:rPr lang="de-AT" sz="1800" dirty="0" err="1"/>
              <a:t>electron</a:t>
            </a:r>
            <a:r>
              <a:rPr lang="de-AT" sz="1800" dirty="0"/>
              <a:t> beam </a:t>
            </a:r>
            <a:r>
              <a:rPr lang="de-AT" sz="1800" dirty="0" err="1"/>
              <a:t>to</a:t>
            </a:r>
            <a:r>
              <a:rPr lang="de-AT" sz="1800" dirty="0"/>
              <a:t> </a:t>
            </a:r>
            <a:r>
              <a:rPr lang="de-AT" sz="1800" dirty="0" err="1"/>
              <a:t>test</a:t>
            </a:r>
            <a:r>
              <a:rPr lang="de-AT" sz="1800" dirty="0"/>
              <a:t> </a:t>
            </a:r>
            <a:r>
              <a:rPr lang="de-AT" sz="1800" dirty="0" err="1"/>
              <a:t>EMT‘s</a:t>
            </a:r>
            <a:r>
              <a:rPr lang="de-AT" sz="1800" dirty="0"/>
              <a:t> </a:t>
            </a:r>
            <a:r>
              <a:rPr lang="de-AT" sz="1800" b="1" dirty="0" err="1"/>
              <a:t>radiation</a:t>
            </a:r>
            <a:r>
              <a:rPr lang="de-AT" sz="1800" b="1" dirty="0"/>
              <a:t> </a:t>
            </a:r>
            <a:r>
              <a:rPr lang="de-AT" sz="1800" b="1" dirty="0" err="1"/>
              <a:t>tolerance</a:t>
            </a:r>
            <a:endParaRPr lang="de-AT" sz="1800" b="1" dirty="0"/>
          </a:p>
          <a:p>
            <a:pPr lvl="1"/>
            <a:r>
              <a:rPr lang="de-AT" sz="1800" dirty="0"/>
              <a:t>EMT </a:t>
            </a:r>
            <a:r>
              <a:rPr lang="de-AT" sz="1800" dirty="0" err="1"/>
              <a:t>cell</a:t>
            </a:r>
            <a:r>
              <a:rPr lang="de-AT" sz="1800" dirty="0"/>
              <a:t> </a:t>
            </a:r>
            <a:r>
              <a:rPr lang="de-AT" sz="1800" dirty="0" err="1"/>
              <a:t>is</a:t>
            </a:r>
            <a:r>
              <a:rPr lang="de-AT" sz="1800" dirty="0"/>
              <a:t> </a:t>
            </a:r>
            <a:r>
              <a:rPr lang="de-AT" sz="1800" dirty="0" err="1"/>
              <a:t>moved</a:t>
            </a:r>
            <a:r>
              <a:rPr lang="de-AT" sz="1800" dirty="0"/>
              <a:t> </a:t>
            </a:r>
            <a:r>
              <a:rPr lang="de-AT" sz="1800" dirty="0" err="1"/>
              <a:t>through</a:t>
            </a:r>
            <a:r>
              <a:rPr lang="de-AT" sz="1800" dirty="0"/>
              <a:t> </a:t>
            </a:r>
            <a:r>
              <a:rPr lang="de-AT" sz="1800" dirty="0" err="1"/>
              <a:t>electron</a:t>
            </a:r>
            <a:r>
              <a:rPr lang="de-AT" sz="1800" dirty="0"/>
              <a:t> beam </a:t>
            </a:r>
            <a:r>
              <a:rPr lang="de-AT" sz="1800" dirty="0" err="1"/>
              <a:t>to</a:t>
            </a:r>
            <a:r>
              <a:rPr lang="de-AT" sz="1800" dirty="0"/>
              <a:t> </a:t>
            </a:r>
            <a:r>
              <a:rPr lang="de-AT" sz="1800" dirty="0" err="1"/>
              <a:t>irradiate</a:t>
            </a:r>
            <a:r>
              <a:rPr lang="de-AT" sz="1800" dirty="0"/>
              <a:t> </a:t>
            </a:r>
            <a:r>
              <a:rPr lang="de-AT" sz="1800" dirty="0" err="1"/>
              <a:t>it</a:t>
            </a:r>
            <a:r>
              <a:rPr lang="de-AT" sz="1800" dirty="0"/>
              <a:t> </a:t>
            </a:r>
            <a:r>
              <a:rPr lang="de-AT" sz="1800" dirty="0" err="1"/>
              <a:t>evenly</a:t>
            </a:r>
            <a:endParaRPr lang="de-AT" sz="1800" dirty="0"/>
          </a:p>
          <a:p>
            <a:pPr lvl="1"/>
            <a:r>
              <a:rPr lang="de-AT" sz="1800" dirty="0">
                <a:sym typeface="Wingdings" panose="05000000000000000000" pitchFamily="2" charset="2"/>
              </a:rPr>
              <a:t> a </a:t>
            </a:r>
            <a:r>
              <a:rPr lang="de-AT" sz="1800" dirty="0" err="1">
                <a:sym typeface="Wingdings" panose="05000000000000000000" pitchFamily="2" charset="2"/>
              </a:rPr>
              <a:t>detector</a:t>
            </a:r>
            <a:r>
              <a:rPr lang="de-AT" sz="1800" dirty="0">
                <a:sym typeface="Wingdings" panose="05000000000000000000" pitchFamily="2" charset="2"/>
              </a:rPr>
              <a:t> </a:t>
            </a:r>
            <a:r>
              <a:rPr lang="de-AT" sz="1800" dirty="0" err="1">
                <a:sym typeface="Wingdings" panose="05000000000000000000" pitchFamily="2" charset="2"/>
              </a:rPr>
              <a:t>is</a:t>
            </a:r>
            <a:r>
              <a:rPr lang="de-AT" sz="1800" dirty="0">
                <a:sym typeface="Wingdings" panose="05000000000000000000" pitchFamily="2" charset="2"/>
              </a:rPr>
              <a:t> needed </a:t>
            </a:r>
            <a:r>
              <a:rPr lang="de-AT" sz="1800" dirty="0" err="1">
                <a:sym typeface="Wingdings" panose="05000000000000000000" pitchFamily="2" charset="2"/>
              </a:rPr>
              <a:t>for</a:t>
            </a:r>
            <a:r>
              <a:rPr lang="de-AT" sz="1800" dirty="0">
                <a:sym typeface="Wingdings" panose="05000000000000000000" pitchFamily="2" charset="2"/>
              </a:rPr>
              <a:t> </a:t>
            </a:r>
            <a:r>
              <a:rPr lang="de-AT" sz="1800" dirty="0" err="1">
                <a:sym typeface="Wingdings" panose="05000000000000000000" pitchFamily="2" charset="2"/>
              </a:rPr>
              <a:t>the</a:t>
            </a:r>
            <a:r>
              <a:rPr lang="de-AT" sz="1800" dirty="0">
                <a:sym typeface="Wingdings" panose="05000000000000000000" pitchFamily="2" charset="2"/>
              </a:rPr>
              <a:t> </a:t>
            </a:r>
            <a:r>
              <a:rPr lang="de-AT" sz="1800" dirty="0" err="1">
                <a:sym typeface="Wingdings" panose="05000000000000000000" pitchFamily="2" charset="2"/>
              </a:rPr>
              <a:t>test</a:t>
            </a:r>
            <a:r>
              <a:rPr lang="de-AT" sz="1800" dirty="0">
                <a:sym typeface="Wingdings" panose="05000000000000000000" pitchFamily="2" charset="2"/>
              </a:rPr>
              <a:t> </a:t>
            </a:r>
            <a:r>
              <a:rPr lang="de-AT" sz="1800" dirty="0" err="1">
                <a:sym typeface="Wingdings" panose="05000000000000000000" pitchFamily="2" charset="2"/>
              </a:rPr>
              <a:t>that</a:t>
            </a:r>
            <a:r>
              <a:rPr lang="de-AT" sz="1800" dirty="0">
                <a:sym typeface="Wingdings" panose="05000000000000000000" pitchFamily="2" charset="2"/>
              </a:rPr>
              <a:t> </a:t>
            </a:r>
            <a:r>
              <a:rPr lang="de-AT" sz="1800" dirty="0" err="1">
                <a:sym typeface="Wingdings" panose="05000000000000000000" pitchFamily="2" charset="2"/>
              </a:rPr>
              <a:t>can</a:t>
            </a:r>
            <a:r>
              <a:rPr lang="de-AT" sz="1800" dirty="0">
                <a:sym typeface="Wingdings" panose="05000000000000000000" pitchFamily="2" charset="2"/>
              </a:rPr>
              <a:t> </a:t>
            </a:r>
            <a:r>
              <a:rPr lang="de-AT" sz="1800" dirty="0" err="1">
                <a:sym typeface="Wingdings" panose="05000000000000000000" pitchFamily="2" charset="2"/>
              </a:rPr>
              <a:t>be</a:t>
            </a:r>
            <a:r>
              <a:rPr lang="de-AT" sz="1800" dirty="0">
                <a:sym typeface="Wingdings" panose="05000000000000000000" pitchFamily="2" charset="2"/>
              </a:rPr>
              <a:t> </a:t>
            </a:r>
            <a:r>
              <a:rPr lang="de-AT" sz="1800" dirty="0" err="1">
                <a:sym typeface="Wingdings" panose="05000000000000000000" pitchFamily="2" charset="2"/>
              </a:rPr>
              <a:t>used</a:t>
            </a:r>
            <a:r>
              <a:rPr lang="de-AT" sz="1800" dirty="0">
                <a:sym typeface="Wingdings" panose="05000000000000000000" pitchFamily="2" charset="2"/>
              </a:rPr>
              <a:t> </a:t>
            </a:r>
            <a:r>
              <a:rPr lang="de-AT" sz="1800" dirty="0" err="1">
                <a:sym typeface="Wingdings" panose="05000000000000000000" pitchFamily="2" charset="2"/>
              </a:rPr>
              <a:t>for</a:t>
            </a:r>
            <a:r>
              <a:rPr lang="de-AT" sz="1800" dirty="0">
                <a:sym typeface="Wingdings" panose="05000000000000000000" pitchFamily="2" charset="2"/>
              </a:rPr>
              <a:t> beam </a:t>
            </a:r>
            <a:r>
              <a:rPr lang="de-AT" sz="1800" dirty="0" err="1">
                <a:sym typeface="Wingdings" panose="05000000000000000000" pitchFamily="2" charset="2"/>
              </a:rPr>
              <a:t>monitoring</a:t>
            </a:r>
            <a:r>
              <a:rPr lang="de-AT" sz="1800" dirty="0">
                <a:sym typeface="Wingdings" panose="05000000000000000000" pitchFamily="2" charset="2"/>
              </a:rPr>
              <a:t> </a:t>
            </a:r>
            <a:r>
              <a:rPr lang="de-AT" sz="1800" dirty="0" err="1">
                <a:sym typeface="Wingdings" panose="05000000000000000000" pitchFamily="2" charset="2"/>
              </a:rPr>
              <a:t>during</a:t>
            </a:r>
            <a:r>
              <a:rPr lang="de-AT" sz="1800" dirty="0">
                <a:sym typeface="Wingdings" panose="05000000000000000000" pitchFamily="2" charset="2"/>
              </a:rPr>
              <a:t> high intensity  </a:t>
            </a:r>
            <a:r>
              <a:rPr lang="de-AT" sz="1800" b="1" dirty="0">
                <a:sym typeface="Wingdings" panose="05000000000000000000" pitchFamily="2" charset="2"/>
              </a:rPr>
              <a:t>OTR</a:t>
            </a:r>
            <a:endParaRPr lang="de-AT" sz="1800" b="1" dirty="0"/>
          </a:p>
          <a:p>
            <a:endParaRPr lang="de-AT" sz="1800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45CA447-04B2-4135-A9DF-CBF59222D3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22.02.23</a:t>
            </a:r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20734DB-2378-0E2C-9675-0E26BC6C9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29th ICEPP </a:t>
            </a:r>
            <a:r>
              <a:rPr lang="ja-JP" altLang="de-DE"/>
              <a:t>シンポジウム </a:t>
            </a:r>
            <a:r>
              <a:rPr lang="en-US"/>
              <a:t>Oderich Ferdinand Auersperg-Castell</a:t>
            </a:r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06D61E8-4CC6-E9AA-BB8C-8FC8B7F2E4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939AD-E857-439A-B133-0D48A691C20E}" type="slidenum">
              <a:rPr lang="de-AT" smtClean="0"/>
              <a:t>8</a:t>
            </a:fld>
            <a:endParaRPr lang="de-AT"/>
          </a:p>
        </p:txBody>
      </p:sp>
      <p:pic>
        <p:nvPicPr>
          <p:cNvPr id="8" name="Grafik 7" descr="Ein Bild, das Fräse enthält.&#10;&#10;Automatisch generierte Beschreibung">
            <a:extLst>
              <a:ext uri="{FF2B5EF4-FFF2-40B4-BE49-F238E27FC236}">
                <a16:creationId xmlns:a16="http://schemas.microsoft.com/office/drawing/2014/main" id="{68698C34-960A-02D7-D234-B1D9994695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5771" y="1825625"/>
            <a:ext cx="3817259" cy="2862944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7921B048-C19B-D91A-F7D6-F86C72B6DDC3}"/>
              </a:ext>
            </a:extLst>
          </p:cNvPr>
          <p:cNvSpPr txBox="1"/>
          <p:nvPr/>
        </p:nvSpPr>
        <p:spPr>
          <a:xfrm>
            <a:off x="10415454" y="4638840"/>
            <a:ext cx="1297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at </a:t>
            </a:r>
            <a:r>
              <a:rPr lang="de-AT" dirty="0" err="1"/>
              <a:t>ELPH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9896999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Inhaltsplatzhalter 2">
            <a:extLst>
              <a:ext uri="{FF2B5EF4-FFF2-40B4-BE49-F238E27FC236}">
                <a16:creationId xmlns:a16="http://schemas.microsoft.com/office/drawing/2014/main" id="{755C3822-315B-7C54-23A2-BD1E5194E209}"/>
              </a:ext>
            </a:extLst>
          </p:cNvPr>
          <p:cNvSpPr txBox="1">
            <a:spLocks/>
          </p:cNvSpPr>
          <p:nvPr/>
        </p:nvSpPr>
        <p:spPr>
          <a:xfrm>
            <a:off x="561218" y="1913939"/>
            <a:ext cx="10515600" cy="45307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AT" sz="2000" b="1" dirty="0"/>
              <a:t>Optical Transition Radiation </a:t>
            </a:r>
            <a:r>
              <a:rPr lang="de-AT" sz="2000" dirty="0"/>
              <a:t>- When </a:t>
            </a:r>
            <a:r>
              <a:rPr lang="de-AT" sz="2000" dirty="0" err="1"/>
              <a:t>charged</a:t>
            </a:r>
            <a:r>
              <a:rPr lang="de-AT" sz="2000" dirty="0"/>
              <a:t> particles (like </a:t>
            </a:r>
            <a:r>
              <a:rPr lang="de-AT" sz="2000" dirty="0" err="1"/>
              <a:t>electrons</a:t>
            </a:r>
            <a:r>
              <a:rPr lang="de-AT" sz="2000" dirty="0"/>
              <a:t>) </a:t>
            </a:r>
            <a:r>
              <a:rPr lang="de-AT" sz="2000" dirty="0" err="1"/>
              <a:t>pass</a:t>
            </a:r>
            <a:r>
              <a:rPr lang="de-AT" sz="2000" dirty="0"/>
              <a:t> </a:t>
            </a:r>
            <a:r>
              <a:rPr lang="de-AT" sz="2000" dirty="0" err="1"/>
              <a:t>through</a:t>
            </a:r>
            <a:r>
              <a:rPr lang="de-AT" sz="2000" dirty="0"/>
              <a:t> </a:t>
            </a:r>
            <a:r>
              <a:rPr lang="de-AT" sz="2000" dirty="0" err="1"/>
              <a:t>the</a:t>
            </a:r>
            <a:r>
              <a:rPr lang="de-AT" sz="2000" dirty="0"/>
              <a:t> </a:t>
            </a:r>
            <a:r>
              <a:rPr lang="en-US" sz="2000" dirty="0"/>
              <a:t>boundary between two media with different electrical properties photons are emitted.</a:t>
            </a:r>
          </a:p>
          <a:p>
            <a:endParaRPr lang="de-AT" dirty="0"/>
          </a:p>
          <a:p>
            <a:endParaRPr lang="de-AT" dirty="0"/>
          </a:p>
          <a:p>
            <a:endParaRPr lang="de-AT" dirty="0"/>
          </a:p>
          <a:p>
            <a:endParaRPr lang="de-AT" dirty="0"/>
          </a:p>
          <a:p>
            <a:pPr marL="0" indent="0">
              <a:buFont typeface="Arial" panose="020B0604020202020204" pitchFamily="34" charset="0"/>
              <a:buNone/>
            </a:pPr>
            <a:endParaRPr lang="de-AT" dirty="0"/>
          </a:p>
          <a:p>
            <a:pPr marL="0" indent="0">
              <a:buFont typeface="Arial" panose="020B0604020202020204" pitchFamily="34" charset="0"/>
              <a:buNone/>
            </a:pPr>
            <a:endParaRPr lang="de-AT" dirty="0"/>
          </a:p>
          <a:p>
            <a:pPr marL="0" indent="0">
              <a:buFont typeface="Arial" panose="020B0604020202020204" pitchFamily="34" charset="0"/>
              <a:buNone/>
            </a:pPr>
            <a:endParaRPr lang="de-AT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45F6E35-D539-D6B0-02FF-323F5F0937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6019"/>
            <a:ext cx="10515600" cy="1325563"/>
          </a:xfrm>
        </p:spPr>
        <p:txBody>
          <a:bodyPr/>
          <a:lstStyle/>
          <a:p>
            <a:r>
              <a:rPr lang="de-AT" b="1" dirty="0"/>
              <a:t>OTR</a:t>
            </a:r>
            <a:r>
              <a:rPr lang="de-AT" dirty="0"/>
              <a:t> </a:t>
            </a:r>
            <a:r>
              <a:rPr lang="de-AT" dirty="0" err="1"/>
              <a:t>detector</a:t>
            </a:r>
            <a:r>
              <a:rPr lang="de-AT" dirty="0"/>
              <a:t>– General </a:t>
            </a:r>
            <a:r>
              <a:rPr lang="de-AT" dirty="0" err="1"/>
              <a:t>concept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D15F3DF-6C01-23DF-6913-F32DF8323E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53072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de-AT" dirty="0"/>
          </a:p>
          <a:p>
            <a:endParaRPr lang="de-AT" dirty="0"/>
          </a:p>
          <a:p>
            <a:endParaRPr lang="de-AT" dirty="0"/>
          </a:p>
          <a:p>
            <a:endParaRPr lang="de-AT" dirty="0"/>
          </a:p>
          <a:p>
            <a:pPr marL="0" indent="0">
              <a:buNone/>
            </a:pPr>
            <a:endParaRPr lang="de-AT" dirty="0"/>
          </a:p>
          <a:p>
            <a:pPr marL="0" indent="0">
              <a:buNone/>
            </a:pPr>
            <a:endParaRPr lang="de-AT" dirty="0"/>
          </a:p>
          <a:p>
            <a:pPr marL="0" indent="0">
              <a:buNone/>
            </a:pPr>
            <a:endParaRPr lang="de-AT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136BA75-B4E8-6469-6F1E-C682589115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22.02.23</a:t>
            </a:r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0B626E6-AB66-47D5-A75D-31E2846283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29th ICEPP </a:t>
            </a:r>
            <a:r>
              <a:rPr lang="ja-JP" altLang="de-DE"/>
              <a:t>シンポジウム </a:t>
            </a:r>
            <a:r>
              <a:rPr lang="en-US"/>
              <a:t>Oderich Ferdinand Auersperg-Castell</a:t>
            </a:r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2377896-9F57-D38E-5563-DEBAFC32D4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939AD-E857-439A-B133-0D48A691C20E}" type="slidenum">
              <a:rPr lang="de-AT" smtClean="0"/>
              <a:t>9</a:t>
            </a:fld>
            <a:endParaRPr lang="de-AT"/>
          </a:p>
        </p:txBody>
      </p:sp>
      <p:grpSp>
        <p:nvGrpSpPr>
          <p:cNvPr id="27" name="Gruppieren 26">
            <a:extLst>
              <a:ext uri="{FF2B5EF4-FFF2-40B4-BE49-F238E27FC236}">
                <a16:creationId xmlns:a16="http://schemas.microsoft.com/office/drawing/2014/main" id="{BBC53569-DC79-3932-5C91-821E0F3554F9}"/>
              </a:ext>
            </a:extLst>
          </p:cNvPr>
          <p:cNvGrpSpPr/>
          <p:nvPr/>
        </p:nvGrpSpPr>
        <p:grpSpPr>
          <a:xfrm>
            <a:off x="617463" y="3076905"/>
            <a:ext cx="11264663" cy="2684281"/>
            <a:chOff x="457200" y="2337016"/>
            <a:chExt cx="11548794" cy="2698750"/>
          </a:xfrm>
        </p:grpSpPr>
        <p:sp>
          <p:nvSpPr>
            <p:cNvPr id="66" name="Textfeld 65">
              <a:extLst>
                <a:ext uri="{FF2B5EF4-FFF2-40B4-BE49-F238E27FC236}">
                  <a16:creationId xmlns:a16="http://schemas.microsoft.com/office/drawing/2014/main" id="{676EE8CE-0C64-A64A-2231-590524F58562}"/>
                </a:ext>
              </a:extLst>
            </p:cNvPr>
            <p:cNvSpPr txBox="1"/>
            <p:nvPr/>
          </p:nvSpPr>
          <p:spPr>
            <a:xfrm>
              <a:off x="5800475" y="4189979"/>
              <a:ext cx="22305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AT" dirty="0"/>
                <a:t>Photons – visible light</a:t>
              </a:r>
            </a:p>
          </p:txBody>
        </p:sp>
        <p:cxnSp>
          <p:nvCxnSpPr>
            <p:cNvPr id="47" name="Gerader Verbinder 46">
              <a:extLst>
                <a:ext uri="{FF2B5EF4-FFF2-40B4-BE49-F238E27FC236}">
                  <a16:creationId xmlns:a16="http://schemas.microsoft.com/office/drawing/2014/main" id="{56A14EB7-6A01-5044-A7D8-CE5205327DA4}"/>
                </a:ext>
              </a:extLst>
            </p:cNvPr>
            <p:cNvCxnSpPr>
              <a:cxnSpLocks/>
            </p:cNvCxnSpPr>
            <p:nvPr/>
          </p:nvCxnSpPr>
          <p:spPr>
            <a:xfrm>
              <a:off x="5312118" y="4075679"/>
              <a:ext cx="834845" cy="854042"/>
            </a:xfrm>
            <a:prstGeom prst="line">
              <a:avLst/>
            </a:prstGeom>
            <a:ln w="19050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mit Pfeil 17">
              <a:extLst>
                <a:ext uri="{FF2B5EF4-FFF2-40B4-BE49-F238E27FC236}">
                  <a16:creationId xmlns:a16="http://schemas.microsoft.com/office/drawing/2014/main" id="{13B9AA3D-895A-0427-CB29-D7E66E55254C}"/>
                </a:ext>
              </a:extLst>
            </p:cNvPr>
            <p:cNvCxnSpPr>
              <a:cxnSpLocks/>
            </p:cNvCxnSpPr>
            <p:nvPr/>
          </p:nvCxnSpPr>
          <p:spPr>
            <a:xfrm>
              <a:off x="5754674" y="2968915"/>
              <a:ext cx="0" cy="1565201"/>
            </a:xfrm>
            <a:prstGeom prst="straightConnector1">
              <a:avLst/>
            </a:prstGeom>
            <a:ln w="38100"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Gerade Verbindung mit Pfeil 9">
              <a:extLst>
                <a:ext uri="{FF2B5EF4-FFF2-40B4-BE49-F238E27FC236}">
                  <a16:creationId xmlns:a16="http://schemas.microsoft.com/office/drawing/2014/main" id="{84B71234-1A57-2DF5-540B-26E053090313}"/>
                </a:ext>
              </a:extLst>
            </p:cNvPr>
            <p:cNvCxnSpPr>
              <a:cxnSpLocks/>
            </p:cNvCxnSpPr>
            <p:nvPr/>
          </p:nvCxnSpPr>
          <p:spPr>
            <a:xfrm>
              <a:off x="457200" y="2949831"/>
              <a:ext cx="10135640" cy="36591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3" name="Gerader Verbinder 12">
              <a:extLst>
                <a:ext uri="{FF2B5EF4-FFF2-40B4-BE49-F238E27FC236}">
                  <a16:creationId xmlns:a16="http://schemas.microsoft.com/office/drawing/2014/main" id="{F9575076-684B-5CEA-66A4-FD3D53E7A2EB}"/>
                </a:ext>
              </a:extLst>
            </p:cNvPr>
            <p:cNvCxnSpPr>
              <a:cxnSpLocks/>
            </p:cNvCxnSpPr>
            <p:nvPr/>
          </p:nvCxnSpPr>
          <p:spPr>
            <a:xfrm>
              <a:off x="5331271" y="2492475"/>
              <a:ext cx="846807" cy="95288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feld 14">
              <a:extLst>
                <a:ext uri="{FF2B5EF4-FFF2-40B4-BE49-F238E27FC236}">
                  <a16:creationId xmlns:a16="http://schemas.microsoft.com/office/drawing/2014/main" id="{E819BE42-1B9F-124D-6078-74A7F015A22B}"/>
                </a:ext>
              </a:extLst>
            </p:cNvPr>
            <p:cNvSpPr txBox="1"/>
            <p:nvPr/>
          </p:nvSpPr>
          <p:spPr>
            <a:xfrm>
              <a:off x="457200" y="2508757"/>
              <a:ext cx="15451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AT" dirty="0" err="1"/>
                <a:t>Electron</a:t>
              </a:r>
              <a:r>
                <a:rPr lang="de-AT" dirty="0"/>
                <a:t> beam</a:t>
              </a:r>
            </a:p>
          </p:txBody>
        </p:sp>
        <p:sp>
          <p:nvSpPr>
            <p:cNvPr id="16" name="Textfeld 15">
              <a:extLst>
                <a:ext uri="{FF2B5EF4-FFF2-40B4-BE49-F238E27FC236}">
                  <a16:creationId xmlns:a16="http://schemas.microsoft.com/office/drawing/2014/main" id="{CF3BA396-D7EF-EB9E-E316-E7460CCCAA53}"/>
                </a:ext>
              </a:extLst>
            </p:cNvPr>
            <p:cNvSpPr txBox="1"/>
            <p:nvPr/>
          </p:nvSpPr>
          <p:spPr>
            <a:xfrm>
              <a:off x="5526074" y="2382953"/>
              <a:ext cx="15038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AT" dirty="0" err="1"/>
                <a:t>Aluminum</a:t>
              </a:r>
              <a:r>
                <a:rPr lang="de-AT" dirty="0"/>
                <a:t> </a:t>
              </a:r>
              <a:r>
                <a:rPr lang="de-AT" dirty="0" err="1"/>
                <a:t>foil</a:t>
              </a:r>
              <a:endParaRPr lang="de-AT" dirty="0"/>
            </a:p>
          </p:txBody>
        </p:sp>
        <p:cxnSp>
          <p:nvCxnSpPr>
            <p:cNvPr id="20" name="Gerader Verbinder 19">
              <a:extLst>
                <a:ext uri="{FF2B5EF4-FFF2-40B4-BE49-F238E27FC236}">
                  <a16:creationId xmlns:a16="http://schemas.microsoft.com/office/drawing/2014/main" id="{3799C02D-454F-5A28-D792-2E589D20F8DA}"/>
                </a:ext>
              </a:extLst>
            </p:cNvPr>
            <p:cNvCxnSpPr>
              <a:cxnSpLocks/>
            </p:cNvCxnSpPr>
            <p:nvPr/>
          </p:nvCxnSpPr>
          <p:spPr>
            <a:xfrm>
              <a:off x="4467565" y="2492475"/>
              <a:ext cx="846807" cy="95288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mit Pfeil 20">
              <a:extLst>
                <a:ext uri="{FF2B5EF4-FFF2-40B4-BE49-F238E27FC236}">
                  <a16:creationId xmlns:a16="http://schemas.microsoft.com/office/drawing/2014/main" id="{25A04E9B-F80E-88A1-C500-8CE519E6A153}"/>
                </a:ext>
              </a:extLst>
            </p:cNvPr>
            <p:cNvCxnSpPr>
              <a:cxnSpLocks/>
            </p:cNvCxnSpPr>
            <p:nvPr/>
          </p:nvCxnSpPr>
          <p:spPr>
            <a:xfrm>
              <a:off x="4843690" y="2901447"/>
              <a:ext cx="863706" cy="0"/>
            </a:xfrm>
            <a:prstGeom prst="straightConnector1">
              <a:avLst/>
            </a:prstGeom>
            <a:ln w="38100"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r Verbinder 29">
              <a:extLst>
                <a:ext uri="{FF2B5EF4-FFF2-40B4-BE49-F238E27FC236}">
                  <a16:creationId xmlns:a16="http://schemas.microsoft.com/office/drawing/2014/main" id="{E251EBAA-32D4-0F29-4F40-6C6E9D738ED5}"/>
                </a:ext>
              </a:extLst>
            </p:cNvPr>
            <p:cNvCxnSpPr>
              <a:cxnSpLocks/>
            </p:cNvCxnSpPr>
            <p:nvPr/>
          </p:nvCxnSpPr>
          <p:spPr>
            <a:xfrm>
              <a:off x="4438990" y="2360828"/>
              <a:ext cx="917217" cy="0"/>
            </a:xfrm>
            <a:prstGeom prst="line">
              <a:avLst/>
            </a:prstGeom>
            <a:ln w="571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Gerader Verbinder 33">
              <a:extLst>
                <a:ext uri="{FF2B5EF4-FFF2-40B4-BE49-F238E27FC236}">
                  <a16:creationId xmlns:a16="http://schemas.microsoft.com/office/drawing/2014/main" id="{9D1C5026-20F2-142C-7B68-5F58F57BD66E}"/>
                </a:ext>
              </a:extLst>
            </p:cNvPr>
            <p:cNvCxnSpPr>
              <a:cxnSpLocks/>
            </p:cNvCxnSpPr>
            <p:nvPr/>
          </p:nvCxnSpPr>
          <p:spPr>
            <a:xfrm>
              <a:off x="4467565" y="2337016"/>
              <a:ext cx="0" cy="155459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Gerader Verbinder 34">
              <a:extLst>
                <a:ext uri="{FF2B5EF4-FFF2-40B4-BE49-F238E27FC236}">
                  <a16:creationId xmlns:a16="http://schemas.microsoft.com/office/drawing/2014/main" id="{CD131631-26C7-D576-83CE-85052E5E248F}"/>
                </a:ext>
              </a:extLst>
            </p:cNvPr>
            <p:cNvCxnSpPr>
              <a:cxnSpLocks/>
            </p:cNvCxnSpPr>
            <p:nvPr/>
          </p:nvCxnSpPr>
          <p:spPr>
            <a:xfrm>
              <a:off x="5329017" y="2337016"/>
              <a:ext cx="0" cy="164883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r Verbinder 42">
              <a:extLst>
                <a:ext uri="{FF2B5EF4-FFF2-40B4-BE49-F238E27FC236}">
                  <a16:creationId xmlns:a16="http://schemas.microsoft.com/office/drawing/2014/main" id="{E6E3B018-9440-00FB-A184-6AC3F6444495}"/>
                </a:ext>
              </a:extLst>
            </p:cNvPr>
            <p:cNvCxnSpPr>
              <a:cxnSpLocks/>
            </p:cNvCxnSpPr>
            <p:nvPr/>
          </p:nvCxnSpPr>
          <p:spPr>
            <a:xfrm>
              <a:off x="5314372" y="3427496"/>
              <a:ext cx="14645" cy="1498605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>
              <a:extLst>
                <a:ext uri="{FF2B5EF4-FFF2-40B4-BE49-F238E27FC236}">
                  <a16:creationId xmlns:a16="http://schemas.microsoft.com/office/drawing/2014/main" id="{43E7D2C4-19A4-7ADA-B159-638F2D8FA04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295639" y="4918175"/>
              <a:ext cx="4065301" cy="29643"/>
            </a:xfrm>
            <a:prstGeom prst="line">
              <a:avLst/>
            </a:prstGeom>
            <a:ln w="571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1" name="Gerader Verbinder 50">
              <a:extLst>
                <a:ext uri="{FF2B5EF4-FFF2-40B4-BE49-F238E27FC236}">
                  <a16:creationId xmlns:a16="http://schemas.microsoft.com/office/drawing/2014/main" id="{0DB14BDD-93A3-1BDA-177F-19912FE4448D}"/>
                </a:ext>
              </a:extLst>
            </p:cNvPr>
            <p:cNvCxnSpPr>
              <a:cxnSpLocks/>
            </p:cNvCxnSpPr>
            <p:nvPr/>
          </p:nvCxnSpPr>
          <p:spPr>
            <a:xfrm>
              <a:off x="6167792" y="3419570"/>
              <a:ext cx="10286" cy="713259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Gerader Verbinder 52">
              <a:extLst>
                <a:ext uri="{FF2B5EF4-FFF2-40B4-BE49-F238E27FC236}">
                  <a16:creationId xmlns:a16="http://schemas.microsoft.com/office/drawing/2014/main" id="{44F3ED8E-0521-A2D6-766B-3040F243405F}"/>
                </a:ext>
              </a:extLst>
            </p:cNvPr>
            <p:cNvCxnSpPr>
              <a:cxnSpLocks/>
            </p:cNvCxnSpPr>
            <p:nvPr/>
          </p:nvCxnSpPr>
          <p:spPr>
            <a:xfrm>
              <a:off x="6146963" y="4132829"/>
              <a:ext cx="3213977" cy="0"/>
            </a:xfrm>
            <a:prstGeom prst="line">
              <a:avLst/>
            </a:prstGeom>
            <a:ln w="571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2" name="Gerade Verbindung mit Pfeil 61">
              <a:extLst>
                <a:ext uri="{FF2B5EF4-FFF2-40B4-BE49-F238E27FC236}">
                  <a16:creationId xmlns:a16="http://schemas.microsoft.com/office/drawing/2014/main" id="{B6C7DBC9-CC4A-947E-F89F-51DF8BF8B7D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754674" y="4521653"/>
              <a:ext cx="2644883" cy="12463"/>
            </a:xfrm>
            <a:prstGeom prst="straightConnector1">
              <a:avLst/>
            </a:prstGeom>
            <a:ln w="38100"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Textfeld 67">
              <a:extLst>
                <a:ext uri="{FF2B5EF4-FFF2-40B4-BE49-F238E27FC236}">
                  <a16:creationId xmlns:a16="http://schemas.microsoft.com/office/drawing/2014/main" id="{C1CE47C3-5D28-9D37-CF7D-F55CC41BA280}"/>
                </a:ext>
              </a:extLst>
            </p:cNvPr>
            <p:cNvSpPr txBox="1"/>
            <p:nvPr/>
          </p:nvSpPr>
          <p:spPr>
            <a:xfrm>
              <a:off x="8789277" y="4475991"/>
              <a:ext cx="13651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AT" dirty="0"/>
                <a:t>-&gt; </a:t>
              </a:r>
              <a:r>
                <a:rPr lang="de-AT" dirty="0" err="1"/>
                <a:t>to</a:t>
              </a:r>
              <a:r>
                <a:rPr lang="de-AT" dirty="0"/>
                <a:t> </a:t>
              </a:r>
              <a:r>
                <a:rPr lang="de-AT" dirty="0" err="1"/>
                <a:t>camera</a:t>
              </a:r>
              <a:endParaRPr lang="de-AT" dirty="0"/>
            </a:p>
          </p:txBody>
        </p:sp>
        <p:cxnSp>
          <p:nvCxnSpPr>
            <p:cNvPr id="71" name="Gerader Verbinder 70">
              <a:extLst>
                <a:ext uri="{FF2B5EF4-FFF2-40B4-BE49-F238E27FC236}">
                  <a16:creationId xmlns:a16="http://schemas.microsoft.com/office/drawing/2014/main" id="{CA40B117-460D-2E33-4EDC-CC15CB27FC74}"/>
                </a:ext>
              </a:extLst>
            </p:cNvPr>
            <p:cNvCxnSpPr/>
            <p:nvPr/>
          </p:nvCxnSpPr>
          <p:spPr>
            <a:xfrm flipV="1">
              <a:off x="10682761" y="2624859"/>
              <a:ext cx="0" cy="744450"/>
            </a:xfrm>
            <a:prstGeom prst="line">
              <a:avLst/>
            </a:prstGeom>
            <a:ln w="762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feld 71">
              <a:extLst>
                <a:ext uri="{FF2B5EF4-FFF2-40B4-BE49-F238E27FC236}">
                  <a16:creationId xmlns:a16="http://schemas.microsoft.com/office/drawing/2014/main" id="{4606A6C8-F771-2160-C6F8-0528741C7ECF}"/>
                </a:ext>
              </a:extLst>
            </p:cNvPr>
            <p:cNvSpPr txBox="1"/>
            <p:nvPr/>
          </p:nvSpPr>
          <p:spPr>
            <a:xfrm>
              <a:off x="10691297" y="2663256"/>
              <a:ext cx="9781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AT" dirty="0"/>
                <a:t>EMT </a:t>
              </a:r>
              <a:r>
                <a:rPr lang="de-AT" dirty="0" err="1"/>
                <a:t>cell</a:t>
              </a:r>
              <a:endParaRPr lang="de-AT" dirty="0"/>
            </a:p>
          </p:txBody>
        </p:sp>
        <p:cxnSp>
          <p:nvCxnSpPr>
            <p:cNvPr id="76" name="Gerader Verbinder 75">
              <a:extLst>
                <a:ext uri="{FF2B5EF4-FFF2-40B4-BE49-F238E27FC236}">
                  <a16:creationId xmlns:a16="http://schemas.microsoft.com/office/drawing/2014/main" id="{5E25A513-493C-D500-EEA0-7FC9C0DFDAFC}"/>
                </a:ext>
              </a:extLst>
            </p:cNvPr>
            <p:cNvCxnSpPr>
              <a:cxnSpLocks/>
            </p:cNvCxnSpPr>
            <p:nvPr/>
          </p:nvCxnSpPr>
          <p:spPr>
            <a:xfrm>
              <a:off x="8399557" y="4007541"/>
              <a:ext cx="8883" cy="1028225"/>
            </a:xfrm>
            <a:prstGeom prst="line">
              <a:avLst/>
            </a:prstGeom>
            <a:ln w="57150">
              <a:solidFill>
                <a:schemeClr val="bg2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Gerade Verbindung mit Pfeil 83">
              <a:extLst>
                <a:ext uri="{FF2B5EF4-FFF2-40B4-BE49-F238E27FC236}">
                  <a16:creationId xmlns:a16="http://schemas.microsoft.com/office/drawing/2014/main" id="{24F90A03-E8C2-8417-7FA7-D5278254B1E7}"/>
                </a:ext>
              </a:extLst>
            </p:cNvPr>
            <p:cNvCxnSpPr>
              <a:cxnSpLocks/>
            </p:cNvCxnSpPr>
            <p:nvPr/>
          </p:nvCxnSpPr>
          <p:spPr>
            <a:xfrm>
              <a:off x="8427933" y="4519331"/>
              <a:ext cx="933007" cy="0"/>
            </a:xfrm>
            <a:prstGeom prst="straightConnector1">
              <a:avLst/>
            </a:prstGeom>
            <a:ln w="19050"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7" name="Textfeld 86">
              <a:extLst>
                <a:ext uri="{FF2B5EF4-FFF2-40B4-BE49-F238E27FC236}">
                  <a16:creationId xmlns:a16="http://schemas.microsoft.com/office/drawing/2014/main" id="{C8A03479-042E-6907-2823-20D0163EBB99}"/>
                </a:ext>
              </a:extLst>
            </p:cNvPr>
            <p:cNvSpPr txBox="1"/>
            <p:nvPr/>
          </p:nvSpPr>
          <p:spPr>
            <a:xfrm>
              <a:off x="3649619" y="3107931"/>
              <a:ext cx="15038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AT" dirty="0" err="1"/>
                <a:t>Aluminum</a:t>
              </a:r>
              <a:r>
                <a:rPr lang="de-AT" dirty="0"/>
                <a:t> </a:t>
              </a:r>
              <a:r>
                <a:rPr lang="de-AT" dirty="0" err="1"/>
                <a:t>foil</a:t>
              </a:r>
              <a:endParaRPr lang="de-AT" dirty="0"/>
            </a:p>
          </p:txBody>
        </p:sp>
        <p:sp>
          <p:nvSpPr>
            <p:cNvPr id="88" name="Textfeld 87">
              <a:extLst>
                <a:ext uri="{FF2B5EF4-FFF2-40B4-BE49-F238E27FC236}">
                  <a16:creationId xmlns:a16="http://schemas.microsoft.com/office/drawing/2014/main" id="{FFC96253-5672-6012-657F-A29CCBD45DA6}"/>
                </a:ext>
              </a:extLst>
            </p:cNvPr>
            <p:cNvSpPr txBox="1"/>
            <p:nvPr/>
          </p:nvSpPr>
          <p:spPr>
            <a:xfrm>
              <a:off x="8075303" y="3620111"/>
              <a:ext cx="39306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AT" dirty="0"/>
                <a:t>Filter </a:t>
              </a:r>
              <a:r>
                <a:rPr lang="de-AT" sz="1600" dirty="0"/>
                <a:t>– </a:t>
              </a:r>
              <a:r>
                <a:rPr lang="de-AT" sz="1600" dirty="0" err="1"/>
                <a:t>to</a:t>
              </a:r>
              <a:r>
                <a:rPr lang="de-AT" sz="1600" dirty="0"/>
                <a:t> </a:t>
              </a:r>
              <a:r>
                <a:rPr lang="de-AT" sz="1600" dirty="0" err="1"/>
                <a:t>prevent</a:t>
              </a:r>
              <a:r>
                <a:rPr lang="de-AT" sz="1600" dirty="0"/>
                <a:t> </a:t>
              </a:r>
              <a:r>
                <a:rPr lang="de-AT" sz="1600" dirty="0" err="1"/>
                <a:t>over</a:t>
              </a:r>
              <a:r>
                <a:rPr lang="de-AT" sz="1600" dirty="0"/>
                <a:t> </a:t>
              </a:r>
              <a:r>
                <a:rPr lang="de-AT" sz="1600" dirty="0" err="1"/>
                <a:t>saturation</a:t>
              </a:r>
              <a:r>
                <a:rPr lang="de-AT" sz="1600" dirty="0"/>
                <a:t> </a:t>
              </a:r>
              <a:r>
                <a:rPr lang="de-AT" sz="1600" dirty="0" err="1"/>
                <a:t>of</a:t>
              </a:r>
              <a:r>
                <a:rPr lang="de-AT" sz="1600" dirty="0"/>
                <a:t> </a:t>
              </a:r>
              <a:r>
                <a:rPr lang="de-AT" sz="1600" dirty="0" err="1"/>
                <a:t>camera</a:t>
              </a:r>
              <a:endParaRPr lang="de-AT" sz="1600" dirty="0"/>
            </a:p>
          </p:txBody>
        </p:sp>
      </p:grpSp>
      <p:grpSp>
        <p:nvGrpSpPr>
          <p:cNvPr id="25" name="Gruppieren 24">
            <a:extLst>
              <a:ext uri="{FF2B5EF4-FFF2-40B4-BE49-F238E27FC236}">
                <a16:creationId xmlns:a16="http://schemas.microsoft.com/office/drawing/2014/main" id="{21CF5782-EABE-480C-146B-C5CE2582591F}"/>
              </a:ext>
            </a:extLst>
          </p:cNvPr>
          <p:cNvGrpSpPr/>
          <p:nvPr/>
        </p:nvGrpSpPr>
        <p:grpSpPr>
          <a:xfrm>
            <a:off x="833131" y="4199493"/>
            <a:ext cx="2885451" cy="2782011"/>
            <a:chOff x="1122055" y="3615891"/>
            <a:chExt cx="2885451" cy="2782011"/>
          </a:xfrm>
        </p:grpSpPr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27FD0A1A-57B5-CA55-47F0-607130CA9B0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092564" flipH="1">
              <a:off x="1425113" y="3694965"/>
              <a:ext cx="2661467" cy="2503319"/>
            </a:xfrm>
            <a:prstGeom prst="rect">
              <a:avLst/>
            </a:prstGeom>
          </p:spPr>
        </p:pic>
        <p:sp>
          <p:nvSpPr>
            <p:cNvPr id="22" name="Rechteck 21">
              <a:extLst>
                <a:ext uri="{FF2B5EF4-FFF2-40B4-BE49-F238E27FC236}">
                  <a16:creationId xmlns:a16="http://schemas.microsoft.com/office/drawing/2014/main" id="{4A2F15CD-38A0-E404-45E1-09953D13BEBD}"/>
                </a:ext>
              </a:extLst>
            </p:cNvPr>
            <p:cNvSpPr/>
            <p:nvPr/>
          </p:nvSpPr>
          <p:spPr>
            <a:xfrm>
              <a:off x="1122055" y="4709356"/>
              <a:ext cx="703598" cy="3024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cxnSp>
          <p:nvCxnSpPr>
            <p:cNvPr id="14" name="Gerade Verbindung mit Pfeil 13">
              <a:extLst>
                <a:ext uri="{FF2B5EF4-FFF2-40B4-BE49-F238E27FC236}">
                  <a16:creationId xmlns:a16="http://schemas.microsoft.com/office/drawing/2014/main" id="{0009871F-D75E-8D8C-C5A2-07421C17CC6B}"/>
                </a:ext>
              </a:extLst>
            </p:cNvPr>
            <p:cNvCxnSpPr>
              <a:cxnSpLocks/>
            </p:cNvCxnSpPr>
            <p:nvPr/>
          </p:nvCxnSpPr>
          <p:spPr>
            <a:xfrm>
              <a:off x="1253003" y="4845323"/>
              <a:ext cx="609600" cy="0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Rechteck 22">
              <a:extLst>
                <a:ext uri="{FF2B5EF4-FFF2-40B4-BE49-F238E27FC236}">
                  <a16:creationId xmlns:a16="http://schemas.microsoft.com/office/drawing/2014/main" id="{81B4EF6E-5700-4A75-55EE-D21EBC50E5F0}"/>
                </a:ext>
              </a:extLst>
            </p:cNvPr>
            <p:cNvSpPr/>
            <p:nvPr/>
          </p:nvSpPr>
          <p:spPr>
            <a:xfrm>
              <a:off x="2307202" y="6032778"/>
              <a:ext cx="472945" cy="3651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24" name="Rechteck 23">
              <a:extLst>
                <a:ext uri="{FF2B5EF4-FFF2-40B4-BE49-F238E27FC236}">
                  <a16:creationId xmlns:a16="http://schemas.microsoft.com/office/drawing/2014/main" id="{3E3FB40B-9A03-4E11-5D21-49BABEE50A18}"/>
                </a:ext>
              </a:extLst>
            </p:cNvPr>
            <p:cNvSpPr/>
            <p:nvPr/>
          </p:nvSpPr>
          <p:spPr>
            <a:xfrm>
              <a:off x="2745240" y="5901555"/>
              <a:ext cx="226791" cy="3651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</p:grpSp>
    </p:spTree>
    <p:extLst>
      <p:ext uri="{BB962C8B-B14F-4D97-AF65-F5344CB8AC3E}">
        <p14:creationId xmlns:p14="http://schemas.microsoft.com/office/powerpoint/2010/main" val="27168015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1913</Words>
  <Application>Microsoft Office PowerPoint</Application>
  <PresentationFormat>Breitbild</PresentationFormat>
  <Paragraphs>370</Paragraphs>
  <Slides>29</Slides>
  <Notes>0</Notes>
  <HiddenSlides>3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29</vt:i4>
      </vt:variant>
    </vt:vector>
  </HeadingPairs>
  <TitlesOfParts>
    <vt:vector size="37" baseType="lpstr">
      <vt:lpstr>Slack-Lato</vt:lpstr>
      <vt:lpstr>Arial</vt:lpstr>
      <vt:lpstr>Baguet Script</vt:lpstr>
      <vt:lpstr>Calibri</vt:lpstr>
      <vt:lpstr>Calibri Light</vt:lpstr>
      <vt:lpstr>Cambria Math</vt:lpstr>
      <vt:lpstr>Wingdings</vt:lpstr>
      <vt:lpstr>Office</vt:lpstr>
      <vt:lpstr>PowerPoint-Präsentation</vt:lpstr>
      <vt:lpstr>PowerPoint-Präsentation</vt:lpstr>
      <vt:lpstr>T2K experiment</vt:lpstr>
      <vt:lpstr>MUMON</vt:lpstr>
      <vt:lpstr>MUMON</vt:lpstr>
      <vt:lpstr>MUMON</vt:lpstr>
      <vt:lpstr>Proton beam upgrade and EMT</vt:lpstr>
      <vt:lpstr>EMT performance test at ELPH</vt:lpstr>
      <vt:lpstr>OTR detector– General concept</vt:lpstr>
      <vt:lpstr>OTR Development</vt:lpstr>
      <vt:lpstr>OTR - Foil top and Cross top</vt:lpstr>
      <vt:lpstr>OTR Implementation</vt:lpstr>
      <vt:lpstr>PowerPoint-Präsentation</vt:lpstr>
      <vt:lpstr>OTR Execution - Intensity adjustment</vt:lpstr>
      <vt:lpstr>OTR Execution - Data taking</vt:lpstr>
      <vt:lpstr>OTR Execution – Results and Evaluation</vt:lpstr>
      <vt:lpstr>OTR Execution – Results and Evaluation</vt:lpstr>
      <vt:lpstr>OTR Execution – Results and Evaluation</vt:lpstr>
      <vt:lpstr>OTR - Additional measurements</vt:lpstr>
      <vt:lpstr>まとめ – Summary</vt:lpstr>
      <vt:lpstr>PowerPoint-Präsentation</vt:lpstr>
      <vt:lpstr>Back Up</vt:lpstr>
      <vt:lpstr>OTR Calibration</vt:lpstr>
      <vt:lpstr>OTR – Exchange Semester tasks</vt:lpstr>
      <vt:lpstr>OTR version at last test (Nov. 2021, 2. MUMON Test)</vt:lpstr>
      <vt:lpstr>OTR - physics</vt:lpstr>
      <vt:lpstr>OTR - physics</vt:lpstr>
      <vt:lpstr>OTR EXECUTION -  Implementation ELPH</vt:lpstr>
      <vt:lpstr>MUMON – project timeline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ＡＵＥＲＳＰＥＲＧ－ＣＡＳＴＥＬＬ　ＦＥＲＤＩＮＡＮＤ　ＯＤＥＲＩＣＨ</dc:creator>
  <cp:lastModifiedBy>ＡＵＥＲＳＰＥＲＧ－ＣＡＳＴＥＬＬ　ＦＥＲＤＩＮＡＮＤ　ＯＤＥＲＩＣＨ</cp:lastModifiedBy>
  <cp:revision>16</cp:revision>
  <dcterms:created xsi:type="dcterms:W3CDTF">2023-02-06T02:00:23Z</dcterms:created>
  <dcterms:modified xsi:type="dcterms:W3CDTF">2023-02-21T23:18:25Z</dcterms:modified>
</cp:coreProperties>
</file>